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TO SDP Train the Trainer" id="{AD440188-F937-1A41-882F-067EA0713834}">
          <p14:sldIdLst>
            <p14:sldId id="508"/>
            <p14:sldId id="510"/>
          </p14:sldIdLst>
        </p14:section>
        <p14:section name="SDP Intro" id="{8418886A-3C75-430B-A04D-8AE601CE42C1}">
          <p14:sldIdLst>
            <p14:sldId id="256"/>
          </p14:sldIdLst>
        </p14:section>
        <p14:section name="Agenda, Tools, Housekeeping" id="{2B0B88C6-8F82-2846-AEEB-9A784E53A18B}">
          <p14:sldIdLst>
            <p14:sldId id="511"/>
            <p14:sldId id="512"/>
          </p14:sldIdLst>
        </p14:section>
        <p14:section name="What is Self-Determination" id="{4645CEDA-9638-EC47-BC9E-8738D179C018}">
          <p14:sldIdLst>
            <p14:sldId id="488"/>
            <p14:sldId id="513"/>
            <p14:sldId id="294"/>
            <p14:sldId id="527"/>
            <p14:sldId id="295"/>
            <p14:sldId id="296"/>
            <p14:sldId id="297"/>
            <p14:sldId id="298"/>
            <p14:sldId id="514"/>
          </p14:sldIdLst>
        </p14:section>
        <p14:section name="Roles and Responsabilies"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Planning" id="{D790195C-2D54-FB4D-A84B-DB803B902A6A}">
          <p14:sldIdLst>
            <p14:sldId id="490"/>
            <p14:sldId id="497"/>
            <p14:sldId id="300"/>
            <p14:sldId id="528"/>
            <p14:sldId id="529"/>
            <p14:sldId id="301"/>
            <p14:sldId id="302"/>
            <p14:sldId id="303"/>
            <p14:sldId id="304"/>
            <p14:sldId id="452"/>
            <p14:sldId id="462"/>
          </p14:sldIdLst>
        </p14:section>
        <p14:section name="Paying for Services and Supports" id="{B380A920-816F-4B6E-A200-327B44C965DC}">
          <p14:sldIdLst>
            <p14:sldId id="257"/>
            <p14:sldId id="258"/>
          </p14:sldIdLst>
        </p14:section>
        <p14:section name="Individual Budget" id="{548A8604-E41F-4918-A1CB-A0A7F4B44483}">
          <p14:sldIdLst>
            <p14:sldId id="261"/>
            <p14:sldId id="259"/>
            <p14:sldId id="262"/>
            <p14:sldId id="264"/>
            <p14:sldId id="265"/>
            <p14:sldId id="287"/>
            <p14:sldId id="288"/>
            <p14:sldId id="289"/>
            <p14:sldId id="526"/>
          </p14:sldIdLst>
        </p14:section>
        <p14:section name="Spending Plan" id="{69FFBE36-72CE-4566-A100-3966C0943CB2}">
          <p14:sldIdLst>
            <p14:sldId id="498"/>
            <p14:sldId id="263"/>
            <p14:sldId id="530"/>
            <p14:sldId id="268"/>
            <p14:sldId id="266"/>
            <p14:sldId id="267"/>
            <p14:sldId id="269"/>
            <p14:sldId id="270"/>
            <p14:sldId id="495"/>
          </p14:sldIdLst>
        </p14:section>
        <p14:section name="FMS"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Your Rights and Saftey" id="{C7B2C8B9-B88E-4B0A-A1C5-CF90BE9C3546}">
          <p14:sldIdLst>
            <p14:sldId id="491"/>
            <p14:sldId id="500"/>
            <p14:sldId id="473"/>
            <p14:sldId id="475"/>
            <p14:sldId id="476"/>
            <p14:sldId id="505"/>
            <p14:sldId id="506"/>
            <p14:sldId id="477"/>
            <p14:sldId id="479"/>
          </p14:sldIdLst>
        </p14:section>
        <p14:section name="Next Steps" id="{3E1E7C71-15FA-1848-926D-EBB90F076C0D}">
          <p14:sldIdLst>
            <p14:sldId id="492"/>
            <p14:sldId id="501"/>
            <p14:sldId id="481"/>
            <p14:sldId id="482"/>
            <p14:sldId id="483"/>
            <p14:sldId id="485"/>
          </p14:sldIdLst>
        </p14:section>
        <p14:section name="Closing Thoughts"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27" autoAdjust="0"/>
    <p:restoredTop sz="59518" autoAdjust="0"/>
  </p:normalViewPr>
  <p:slideViewPr>
    <p:cSldViewPr snapToGrid="0">
      <p:cViewPr varScale="1">
        <p:scale>
          <a:sx n="66" d="100"/>
          <a:sy n="66" d="100"/>
        </p:scale>
        <p:origin x="93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rPr lang="en-US" dirty="0"/>
            <a:t> Feel or act very upset for a long time</a:t>
          </a: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rPr lang="en-US" dirty="0"/>
            <a:t> Lose skills or confidence</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rPr lang="en-US" dirty="0"/>
            <a:t>  Do not want to talk to anyone</a:t>
          </a: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rPr lang="en-US" dirty="0"/>
            <a:t> Change behavior or mood</a:t>
          </a: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rPr lang="en-US" dirty="0"/>
            <a:t> Become </a:t>
          </a:r>
          <a:r>
            <a:rPr lang="en-US" dirty="0" smtClean="0"/>
            <a:t>agitated or aggressive</a:t>
          </a:r>
          <a:endParaRPr lang="en-US" dirty="0"/>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rPr lang="en-US" dirty="0"/>
            <a:t> Seem frightened of certain people or situations</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t>
        <a:bodyPr/>
        <a:lstStyle/>
        <a:p>
          <a:endParaRPr lang="en-US"/>
        </a:p>
      </dgm:t>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t>
        <a:bodyPr/>
        <a:lstStyle/>
        <a:p>
          <a:endParaRPr lang="en-US"/>
        </a:p>
      </dgm:t>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t>
        <a:bodyPr/>
        <a:lstStyle/>
        <a:p>
          <a:endParaRPr lang="en-US"/>
        </a:p>
      </dgm:t>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t>
        <a:bodyPr/>
        <a:lstStyle/>
        <a:p>
          <a:endParaRPr lang="en-US"/>
        </a:p>
      </dgm:t>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t>
        <a:bodyPr/>
        <a:lstStyle/>
        <a:p>
          <a:endParaRPr lang="en-US"/>
        </a:p>
      </dgm:t>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t>
        <a:bodyPr/>
        <a:lstStyle/>
        <a:p>
          <a:endParaRPr lang="en-US"/>
        </a:p>
      </dgm:t>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t>
        <a:bodyPr/>
        <a:lstStyle/>
        <a:p>
          <a:endParaRPr lang="en-US"/>
        </a:p>
      </dgm:t>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t>
        <a:bodyPr/>
        <a:lstStyle/>
        <a:p>
          <a:endParaRPr lang="en-US"/>
        </a:p>
      </dgm:t>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FF7EC3F9-3636-A04D-94B5-14C6AECF9B61}" srcId="{542D0AE8-C54E-E243-8FBE-82D80CDF313F}" destId="{67763D97-7212-6F41-9148-D12B169706D8}" srcOrd="4" destOrd="0" parTransId="{94514F23-830D-274B-8A18-25E6414F9A8B}" sibTransId="{337277E3-518E-EC44-973D-A7F55C21237D}"/>
    <dgm:cxn modelId="{9ED011FF-1D5B-1646-9630-D275E300B192}" type="presOf" srcId="{89D51CB2-504B-0E42-AB84-635C8C85E5A9}" destId="{A19397F0-B30F-1A42-9C6A-432A3EC9E538}" srcOrd="0" destOrd="0" presId="urn:microsoft.com/office/officeart/2008/layout/VerticalCurvedList"/>
    <dgm:cxn modelId="{219D85FB-2E00-B443-99C6-9F592B70DBF8}" type="presOf" srcId="{22EC4A41-ADD4-3149-B1A2-3CD330A78C0D}" destId="{F69EB91C-7F74-874E-A54D-06D9410D9EC2}"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9C059348-8F37-5748-AF6A-4A3B85FBAF6C}" type="presOf" srcId="{56EFB916-0B00-2D43-B0CF-F17BFACCF546}" destId="{8DDBA8C9-BFEB-5C40-8D11-C83BEA27E5F3}"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C659E6A2-7BE5-4247-A8A0-5F5C98EBBF90}" srcId="{542D0AE8-C54E-E243-8FBE-82D80CDF313F}" destId="{75321750-4D86-6743-B00A-D24C62EFD4C2}" srcOrd="0" destOrd="0" parTransId="{33532BAF-4634-0B45-8037-A25783B760D7}" sibTransId="{22EC4A41-ADD4-3149-B1A2-3CD330A78C0D}"/>
    <dgm:cxn modelId="{DBB047B9-7E01-044A-B617-AC72C9F1A273}" type="presOf" srcId="{542D0AE8-C54E-E243-8FBE-82D80CDF313F}" destId="{30A4430D-FD00-E441-9023-26F598FEA8ED}" srcOrd="0" destOrd="0" presId="urn:microsoft.com/office/officeart/2008/layout/VerticalCurvedList"/>
    <dgm:cxn modelId="{6B7F60B4-09CF-F640-9008-48E9DD5D16AB}" srcId="{542D0AE8-C54E-E243-8FBE-82D80CDF313F}" destId="{6F167C2F-0EFE-6D41-8D47-76F7D9C4B58C}" srcOrd="3" destOrd="0" parTransId="{23AB6A5E-AF82-944A-AF16-72248A85D218}" sibTransId="{CD871FC4-6C6C-2F43-B71E-54AF4B156026}"/>
    <dgm:cxn modelId="{EB40BB06-59DE-1F40-8F90-E234952B82ED}" srcId="{542D0AE8-C54E-E243-8FBE-82D80CDF313F}" destId="{89D51CB2-504B-0E42-AB84-635C8C85E5A9}" srcOrd="2" destOrd="0" parTransId="{DB46A3F5-FB55-104D-80F2-6AA9AB9BB520}" sibTransId="{D56879EF-9E38-1649-AF9D-96609996A6B6}"/>
    <dgm:cxn modelId="{09DCBF4C-EDB1-6344-99B8-E667F65A4F8E}" type="presOf" srcId="{6F167C2F-0EFE-6D41-8D47-76F7D9C4B58C}" destId="{1CBE7B6A-792F-554C-B726-3917564834F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buFont typeface="Arial" panose="020B0604020202020204" pitchFamily="34" charset="0"/>
            <a:buNone/>
          </a:pPr>
          <a:r>
            <a:rPr lang="en-US" sz="2800" kern="1200" dirty="0"/>
            <a:t> Feel or act very upset for a long time</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buFont typeface="Arial" panose="020B0604020202020204" pitchFamily="34" charset="0"/>
            <a:buNone/>
          </a:pPr>
          <a:r>
            <a:rPr lang="en-US" sz="2800" kern="1200" dirty="0"/>
            <a:t> Lose skills or confidence</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buFont typeface="Arial" panose="020B0604020202020204" pitchFamily="34" charset="0"/>
            <a:buNone/>
          </a:pPr>
          <a:r>
            <a:rPr lang="en-US" sz="2800" kern="1200" dirty="0"/>
            <a:t> Change behavior or mood</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pPr>
          <a:r>
            <a:rPr lang="en-US" sz="2800" kern="1200" dirty="0"/>
            <a:t> Seem frightened of certain people or situations</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pPr>
          <a:r>
            <a:rPr lang="en-US" sz="2800" kern="1200" dirty="0"/>
            <a:t> Become </a:t>
          </a:r>
          <a:r>
            <a:rPr lang="en-US" sz="2800" kern="1200" dirty="0" smtClean="0"/>
            <a:t>agitated or aggressive</a:t>
          </a:r>
          <a:endParaRPr lang="en-US" sz="2800" kern="1200" dirty="0"/>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lvl="0" algn="l" defTabSz="1244600">
            <a:lnSpc>
              <a:spcPct val="90000"/>
            </a:lnSpc>
            <a:spcBef>
              <a:spcPct val="0"/>
            </a:spcBef>
            <a:spcAft>
              <a:spcPct val="35000"/>
            </a:spcAft>
            <a:buFont typeface="Arial" panose="020B0604020202020204" pitchFamily="34" charset="0"/>
            <a:buNone/>
          </a:pPr>
          <a:r>
            <a:rPr lang="en-US" sz="2800" kern="1200" dirty="0"/>
            <a:t>  Do not want to talk to anyone</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3/5/2019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3/5/2019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baseline="0" dirty="0">
                <a:solidFill>
                  <a:schemeClr val="tx1"/>
                </a:solidFill>
                <a:latin typeface="+mn-lt"/>
                <a:cs typeface="Arial" panose="020B0604020202020204" pitchFamily="34" charset="0"/>
              </a:rPr>
              <a:t>The </a:t>
            </a:r>
            <a:r>
              <a:rPr lang="en-US" sz="1200" baseline="0" dirty="0" smtClean="0">
                <a:solidFill>
                  <a:schemeClr val="tx1"/>
                </a:solidFill>
                <a:latin typeface="+mn-lt"/>
                <a:cs typeface="Arial" panose="020B0604020202020204" pitchFamily="34" charset="0"/>
              </a:rPr>
              <a:t>international </a:t>
            </a:r>
            <a:r>
              <a:rPr lang="en-US" sz="1200" baseline="0" dirty="0">
                <a:solidFill>
                  <a:schemeClr val="tx1"/>
                </a:solidFill>
                <a:latin typeface="+mn-lt"/>
                <a:cs typeface="Arial" panose="020B0604020202020204" pitchFamily="34" charset="0"/>
              </a:rPr>
              <a:t>self-determination movement </a:t>
            </a:r>
            <a:r>
              <a:rPr lang="en-US" sz="1200" strike="noStrike" baseline="0" dirty="0">
                <a:solidFill>
                  <a:schemeClr val="tx1"/>
                </a:solidFill>
                <a:latin typeface="+mn-lt"/>
                <a:cs typeface="Arial" panose="020B0604020202020204" pitchFamily="34" charset="0"/>
              </a:rPr>
              <a:t>represents</a:t>
            </a:r>
            <a:r>
              <a:rPr lang="en-US" sz="1200" baseline="0" dirty="0">
                <a:solidFill>
                  <a:schemeClr val="tx1"/>
                </a:solidFill>
                <a:latin typeface="+mn-lt"/>
                <a:cs typeface="Arial" panose="020B0604020202020204" pitchFamily="34" charset="0"/>
              </a:rPr>
              <a:t>:</a:t>
            </a:r>
          </a:p>
          <a:p>
            <a:pPr marL="628650" lvl="1" indent="-171450">
              <a:buFont typeface="Arial" panose="020B0604020202020204" pitchFamily="34" charset="0"/>
              <a:buChar char="•"/>
            </a:pPr>
            <a:r>
              <a:rPr lang="en-US" sz="1200" baseline="0" dirty="0">
                <a:solidFill>
                  <a:schemeClr val="tx1"/>
                </a:solidFill>
                <a:latin typeface="+mn-lt"/>
                <a:cs typeface="Arial" panose="020B0604020202020204" pitchFamily="34" charset="0"/>
              </a:rPr>
              <a:t>Greater connections being made between communities;</a:t>
            </a:r>
            <a:endParaRPr lang="en-US" sz="1200" strike="sngStrike"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en-US" sz="1200" baseline="0" dirty="0">
                <a:solidFill>
                  <a:schemeClr val="tx1"/>
                </a:solidFill>
                <a:latin typeface="+mn-lt"/>
                <a:cs typeface="Arial" panose="020B0604020202020204" pitchFamily="34" charset="0"/>
              </a:rPr>
              <a:t>A change in the </a:t>
            </a:r>
            <a:r>
              <a:rPr lang="en-US" sz="1200" strike="noStrike" baseline="0" dirty="0">
                <a:solidFill>
                  <a:schemeClr val="tx1"/>
                </a:solidFill>
                <a:latin typeface="+mn-lt"/>
                <a:cs typeface="Arial" panose="020B0604020202020204" pitchFamily="34" charset="0"/>
              </a:rPr>
              <a:t>way a </a:t>
            </a:r>
            <a:r>
              <a:rPr lang="en-US" sz="1200" baseline="0" dirty="0">
                <a:solidFill>
                  <a:schemeClr val="tx1"/>
                </a:solidFill>
                <a:latin typeface="+mn-lt"/>
                <a:cs typeface="Arial" panose="020B0604020202020204" pitchFamily="34" charset="0"/>
              </a:rPr>
              <a:t>person designs and receives their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An expectation for services with positive outcomes;</a:t>
            </a:r>
          </a:p>
          <a:p>
            <a:pPr marL="628650" lvl="1" indent="-171450">
              <a:buFont typeface="Arial" panose="020B0604020202020204" pitchFamily="34" charset="0"/>
              <a:buChar char="•"/>
            </a:pPr>
            <a:r>
              <a:rPr lang="en-US" sz="1200" baseline="0" dirty="0">
                <a:solidFill>
                  <a:schemeClr val="tx1"/>
                </a:solidFill>
                <a:latin typeface="+mn-lt"/>
                <a:cs typeface="Arial" panose="020B0604020202020204" pitchFamily="34" charset="0"/>
              </a:rPr>
              <a:t>A person’s life becomes organized around a set of principles rather than a set of interventions or programs.</a:t>
            </a:r>
          </a:p>
          <a:p>
            <a:pPr>
              <a:buFont typeface="Arial"/>
              <a:buChar char="•"/>
            </a:pPr>
            <a:r>
              <a:rPr lang="en-US" sz="1200" baseline="0" dirty="0">
                <a:solidFill>
                  <a:schemeClr val="tx1"/>
                </a:solidFill>
                <a:latin typeface="+mn-lt"/>
                <a:cs typeface="Arial" panose="020B0604020202020204" pitchFamily="34" charset="0"/>
              </a:rPr>
              <a:t>California passed the Lanterman Act over 50 years ago.  In this law, the ideals of self-determination exist.  </a:t>
            </a:r>
          </a:p>
          <a:p>
            <a:pPr>
              <a:buFont typeface="Arial"/>
              <a:buChar char="•"/>
            </a:pPr>
            <a:r>
              <a:rPr lang="en-US" sz="1200" baseline="0" dirty="0">
                <a:solidFill>
                  <a:schemeClr val="tx1"/>
                </a:solidFill>
                <a:latin typeface="+mn-lt"/>
                <a:cs typeface="Arial" panose="020B0604020202020204" pitchFamily="34" charset="0"/>
              </a:rPr>
              <a:t>In 1998, California created a Self-Determination Pilot Project in 5 regional centers throughout California. There were 200 individuals who started it. </a:t>
            </a:r>
          </a:p>
          <a:p>
            <a:pPr>
              <a:buFont typeface="Arial"/>
              <a:buChar char="•"/>
            </a:pPr>
            <a:r>
              <a:rPr lang="en-US" sz="1200" baseline="0" dirty="0">
                <a:solidFill>
                  <a:schemeClr val="tx1"/>
                </a:solidFill>
                <a:latin typeface="+mn-lt"/>
                <a:cs typeface="Arial" panose="020B0604020202020204" pitchFamily="34" charset="0"/>
              </a:rPr>
              <a:t>In 2013, California’s legislature passed, and Governor Brown signed, the Self-Determination Law providing self-determination at all regional centers. It was supported by self-advocate and family organizations throughout California.  </a:t>
            </a:r>
          </a:p>
          <a:p>
            <a:pPr>
              <a:buFont typeface="Arial"/>
              <a:buChar char="•"/>
            </a:pPr>
            <a:r>
              <a:rPr lang="en-US" sz="1200" baseline="0" dirty="0">
                <a:solidFill>
                  <a:schemeClr val="tx1"/>
                </a:solidFill>
                <a:latin typeface="+mn-lt"/>
                <a:cs typeface="Arial" panose="020B0604020202020204" pitchFamily="34" charset="0"/>
              </a:rPr>
              <a:t>A working group has been advising the state for the past 5 years to get the program started.  It has been a good collaboration between self-advocates, family advocates, providers, regional centers, and others.</a:t>
            </a:r>
          </a:p>
          <a:p>
            <a:pPr>
              <a:buFont typeface="Arial"/>
              <a:buChar char="•"/>
            </a:pPr>
            <a:r>
              <a:rPr lang="en-US" sz="1200" baseline="0" dirty="0">
                <a:solidFill>
                  <a:schemeClr val="tx1"/>
                </a:solidFill>
                <a:latin typeface="+mn-lt"/>
                <a:cs typeface="Arial" panose="020B0604020202020204" pitchFamily="34" charset="0"/>
              </a:rPr>
              <a:t>For the first three years, there will be only 2,500 people in the Self-Determination Program.  You are here because you were selected as a part of the initial 2,500 people to participate. </a:t>
            </a:r>
          </a:p>
          <a:p>
            <a:pPr>
              <a:buFont typeface="Arial"/>
              <a:buChar char="•"/>
            </a:pPr>
            <a:endParaRPr lang="en-US"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baseline="0" dirty="0">
                <a:solidFill>
                  <a:schemeClr val="tx1"/>
                </a:solidFill>
                <a:latin typeface="+mn-lt"/>
                <a:cs typeface="Arial" panose="020B0604020202020204" pitchFamily="34" charset="0"/>
              </a:rPr>
              <a:t>Training Tip! Take your time with this slide. Use this as an opportunity to focus on partnership, that Regional Centers and the people they serve find success when they work together. The system was designed that way. Self-determination just builds on that premise.</a:t>
            </a: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The Self-Determination Program is a voluntary program. It’s your choice to be in the program or to leave the program.  But if you decide to leave, you won’t have the opportunity to return to the program for 12 months.  </a:t>
            </a:r>
            <a:r>
              <a:rPr lang="en-US" sz="1200" i="1" baseline="0" dirty="0">
                <a:solidFill>
                  <a:schemeClr val="tx1"/>
                </a:solidFill>
                <a:latin typeface="+mn-lt"/>
                <a:cs typeface="Arial" panose="020B0604020202020204" pitchFamily="34" charset="0"/>
              </a:rPr>
              <a:t>(Note: In the first three years, if you choose not to be in the program and then decide you want to go back, you will be once again added to the list at DDS for subsequent selections only if spots open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If you move, you can stay in the Self-Determination Program no matter which regional center you receive services from. </a:t>
            </a:r>
            <a:endParaRPr lang="en-US" sz="12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sz="1200" dirty="0">
                <a:solidFill>
                  <a:schemeClr val="tx1"/>
                </a:solidFill>
                <a:latin typeface="+mn-lt"/>
                <a:cs typeface="Arial" panose="020B0604020202020204" pitchFamily="34" charset="0"/>
              </a:rPr>
              <a:t>You must live in the community. For example, you cannot live in a licensed long-term health care facility or at a Developmental</a:t>
            </a:r>
            <a:r>
              <a:rPr lang="en-US" sz="1200" baseline="0" dirty="0">
                <a:solidFill>
                  <a:schemeClr val="tx1"/>
                </a:solidFill>
                <a:latin typeface="+mn-lt"/>
                <a:cs typeface="Arial" panose="020B0604020202020204" pitchFamily="34" charset="0"/>
              </a:rPr>
              <a:t> Center </a:t>
            </a:r>
            <a:r>
              <a:rPr lang="en-US" sz="1200" dirty="0">
                <a:solidFill>
                  <a:schemeClr val="tx1"/>
                </a:solidFill>
                <a:latin typeface="+mn-lt"/>
                <a:cs typeface="Arial" panose="020B0604020202020204" pitchFamily="34" charset="0"/>
              </a:rPr>
              <a:t>unless you’ve</a:t>
            </a:r>
            <a:r>
              <a:rPr lang="en-US" sz="1200" baseline="0" dirty="0">
                <a:solidFill>
                  <a:schemeClr val="tx1"/>
                </a:solidFill>
                <a:latin typeface="+mn-lt"/>
                <a:cs typeface="Arial" panose="020B0604020202020204" pitchFamily="34" charset="0"/>
              </a:rPr>
              <a:t> identified that you</a:t>
            </a:r>
            <a:r>
              <a:rPr lang="en-US" sz="1200" dirty="0">
                <a:solidFill>
                  <a:schemeClr val="tx1"/>
                </a:solidFill>
                <a:latin typeface="+mn-lt"/>
                <a:cs typeface="Arial" panose="020B0604020202020204" pitchFamily="34" charset="0"/>
              </a:rPr>
              <a:t> will be moving into the community</a:t>
            </a:r>
            <a:r>
              <a:rPr lang="en-US" sz="1200" baseline="0" dirty="0">
                <a:solidFill>
                  <a:schemeClr val="tx1"/>
                </a:solidFill>
                <a:latin typeface="+mn-lt"/>
                <a:cs typeface="Arial" panose="020B0604020202020204" pitchFamily="34" charset="0"/>
              </a:rPr>
              <a:t> within 90 days.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a:solidFill>
                  <a:schemeClr val="tx1"/>
                </a:solidFill>
              </a:rPr>
              <a:t>Handout- </a:t>
            </a:r>
            <a:r>
              <a:rPr lang="en-US" b="1" i="0" u="none" dirty="0">
                <a:solidFill>
                  <a:schemeClr val="tx1"/>
                </a:solidFill>
              </a:rPr>
              <a:t>The </a:t>
            </a:r>
            <a:r>
              <a:rPr lang="en-US" b="1" i="0" u="none" dirty="0" smtClean="0">
                <a:solidFill>
                  <a:schemeClr val="tx1"/>
                </a:solidFill>
              </a:rPr>
              <a:t>5 Principles of Self-Determination</a:t>
            </a:r>
            <a:endParaRPr lang="en-US" b="1" i="1" u="none" dirty="0">
              <a:solidFill>
                <a:schemeClr val="tx1"/>
              </a:solidFill>
            </a:endParaRPr>
          </a:p>
          <a:p>
            <a:endParaRPr lang="en-US" u="sng" dirty="0">
              <a:solidFill>
                <a:schemeClr val="tx1"/>
              </a:solidFill>
            </a:endParaRPr>
          </a:p>
          <a:p>
            <a:r>
              <a:rPr lang="en-US" u="sng" dirty="0">
                <a:solidFill>
                  <a:schemeClr val="tx1"/>
                </a:solidFill>
              </a:rPr>
              <a:t>Freedom</a:t>
            </a:r>
            <a:r>
              <a:rPr lang="en-US" dirty="0">
                <a:solidFill>
                  <a:schemeClr val="tx1"/>
                </a:solidFill>
              </a:rPr>
              <a:t> to exercise the same rights as all people; to establish, with freely chosen supports, family and friends, where you want to live, with whom you want to live, how your time will be occupied, and who supports you;</a:t>
            </a:r>
          </a:p>
          <a:p>
            <a:r>
              <a:rPr lang="en-US" u="sng" dirty="0">
                <a:solidFill>
                  <a:schemeClr val="tx1"/>
                </a:solidFill>
              </a:rPr>
              <a:t>Authority</a:t>
            </a:r>
            <a:r>
              <a:rPr lang="en-US" dirty="0">
                <a:solidFill>
                  <a:schemeClr val="tx1"/>
                </a:solidFill>
              </a:rPr>
              <a:t> to control a budget in order to purchase services and supports of your choosing;</a:t>
            </a:r>
          </a:p>
          <a:p>
            <a:r>
              <a:rPr lang="en-US" u="sng" dirty="0">
                <a:solidFill>
                  <a:schemeClr val="tx1"/>
                </a:solidFill>
              </a:rPr>
              <a:t>Support</a:t>
            </a:r>
            <a:r>
              <a:rPr lang="en-US" dirty="0">
                <a:solidFill>
                  <a:schemeClr val="tx1"/>
                </a:solidFill>
              </a:rPr>
              <a:t>, including the ability to arrange resources and personnel, which will allow flexibility to live in the community of your choice;</a:t>
            </a:r>
          </a:p>
          <a:p>
            <a:r>
              <a:rPr lang="en-US" u="sng" dirty="0">
                <a:solidFill>
                  <a:schemeClr val="tx1"/>
                </a:solidFill>
              </a:rPr>
              <a:t>Responsibility</a:t>
            </a:r>
            <a:r>
              <a:rPr lang="en-US" dirty="0">
                <a:solidFill>
                  <a:schemeClr val="tx1"/>
                </a:solidFill>
              </a:rPr>
              <a:t>, which includes the opportunity to take responsibility for making decisions in your own </a:t>
            </a:r>
            <a:r>
              <a:rPr lang="en-US" dirty="0" smtClean="0">
                <a:solidFill>
                  <a:schemeClr val="tx1"/>
                </a:solidFill>
              </a:rPr>
              <a:t>lives, to be accountable for the use of public dollars </a:t>
            </a:r>
            <a:r>
              <a:rPr lang="en-US" dirty="0">
                <a:solidFill>
                  <a:schemeClr val="tx1"/>
                </a:solidFill>
              </a:rPr>
              <a:t>and </a:t>
            </a:r>
            <a:r>
              <a:rPr lang="en-US" dirty="0" smtClean="0">
                <a:solidFill>
                  <a:schemeClr val="tx1"/>
                </a:solidFill>
              </a:rPr>
              <a:t>to accept </a:t>
            </a:r>
            <a:r>
              <a:rPr lang="en-US" dirty="0">
                <a:solidFill>
                  <a:schemeClr val="tx1"/>
                </a:solidFill>
              </a:rPr>
              <a:t>a valued role in your community, and</a:t>
            </a:r>
          </a:p>
          <a:p>
            <a:r>
              <a:rPr lang="en-US" u="sng" dirty="0">
                <a:solidFill>
                  <a:schemeClr val="tx1"/>
                </a:solidFill>
              </a:rPr>
              <a:t>Confirmation</a:t>
            </a:r>
            <a:r>
              <a:rPr lang="en-US" dirty="0">
                <a:solidFill>
                  <a:schemeClr val="tx1"/>
                </a:solidFill>
              </a:rPr>
              <a:t> of the critical role you and your </a:t>
            </a:r>
            <a:r>
              <a:rPr lang="en-US" baseline="0" dirty="0">
                <a:solidFill>
                  <a:schemeClr val="tx1"/>
                </a:solidFill>
              </a:rPr>
              <a:t>family have</a:t>
            </a:r>
            <a:r>
              <a:rPr lang="en-US" dirty="0">
                <a:solidFill>
                  <a:schemeClr val="tx1"/>
                </a:solidFill>
              </a:rPr>
              <a:t> in making decisions in your own life and designing and operating the services that you rely on. “Nothing about me without me” comes from the idea of confirmation</a:t>
            </a:r>
            <a:r>
              <a:rPr lang="en-US" dirty="0" smtClean="0">
                <a:solidFill>
                  <a:schemeClr val="tx1"/>
                </a:solidFill>
              </a:rPr>
              <a:t>.</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we talk</a:t>
            </a:r>
            <a:r>
              <a:rPr lang="en-US" baseline="0" dirty="0">
                <a:solidFill>
                  <a:schemeClr val="tx1"/>
                </a:solidFill>
              </a:rPr>
              <a:t> today about the Self-Determination Program, each of these principles will continue to come up. They are what the Self-Determination Program is all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Training Tip! You may want to point out that the local advisory committee is a great example of the principle of confirmation in action and invite participants to attend a meeting.</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is person-centered planning?</a:t>
            </a:r>
          </a:p>
          <a:p>
            <a:endParaRPr lang="en-US" baseline="0" dirty="0"/>
          </a:p>
          <a:p>
            <a:pPr marL="171450" indent="-171450">
              <a:buFont typeface="Arial" panose="020B0604020202020204" pitchFamily="34" charset="0"/>
              <a:buChar char="•"/>
            </a:pPr>
            <a:r>
              <a:rPr lang="en-US" baseline="0" dirty="0"/>
              <a:t>In SDP ---- Your IPP must be developed through person-centered planning. </a:t>
            </a:r>
          </a:p>
          <a:p>
            <a:pPr marL="171450" indent="-171450">
              <a:buFont typeface="Arial" panose="020B0604020202020204" pitchFamily="34" charset="0"/>
              <a:buChar char="•"/>
            </a:pPr>
            <a:r>
              <a:rPr lang="en-US" baseline="0" dirty="0"/>
              <a:t>Person-centered planning is a process for learning about </a:t>
            </a:r>
            <a:r>
              <a:rPr lang="en-US" baseline="0" dirty="0" smtClean="0"/>
              <a:t>you. You guide the planning process to work </a:t>
            </a:r>
            <a:r>
              <a:rPr lang="en-US" baseline="0" dirty="0"/>
              <a:t>towards what you envision for your future</a:t>
            </a:r>
            <a:r>
              <a:rPr lang="en-US" baseline="0" dirty="0" smtClean="0"/>
              <a:t>.</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are at the center of your planning and </a:t>
            </a:r>
            <a:r>
              <a:rPr lang="en-US" baseline="0" dirty="0" smtClean="0"/>
              <a:t>guide the </a:t>
            </a:r>
            <a:r>
              <a:rPr lang="en-US" baseline="0" dirty="0"/>
              <a:t>people you ask to support </a:t>
            </a:r>
            <a:r>
              <a:rPr lang="en-US" baseline="0" dirty="0" smtClean="0"/>
              <a:t>you; to build </a:t>
            </a:r>
            <a:r>
              <a:rPr lang="en-US" baseline="0" dirty="0"/>
              <a:t>on your strengths and capabilities </a:t>
            </a:r>
            <a:r>
              <a:rPr lang="en-US" baseline="0" dirty="0" smtClean="0"/>
              <a:t>to </a:t>
            </a:r>
            <a:r>
              <a:rPr lang="en-US" baseline="0" dirty="0"/>
              <a:t>help you plan for your future.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Through person-centered planning, you decide what is important </a:t>
            </a:r>
            <a:r>
              <a:rPr lang="en-US" u="sng" baseline="0" dirty="0"/>
              <a:t>to</a:t>
            </a:r>
            <a:r>
              <a:rPr lang="en-US" baseline="0" dirty="0"/>
              <a:t> you to have a fulfilling, satisfying life and what’s important </a:t>
            </a:r>
            <a:r>
              <a:rPr lang="en-US" u="sng" baseline="0" dirty="0"/>
              <a:t>for</a:t>
            </a:r>
            <a:r>
              <a:rPr lang="en-US" baseline="0" dirty="0"/>
              <a:t> you to be healthy and safe. </a:t>
            </a:r>
            <a:endParaRPr lang="en-US" dirty="0"/>
          </a:p>
          <a:p>
            <a:r>
              <a:rPr lang="en-US" b="1" dirty="0" smtClean="0"/>
              <a:t>Training </a:t>
            </a:r>
            <a:r>
              <a:rPr lang="en-US" b="1" dirty="0"/>
              <a:t>Tip! </a:t>
            </a:r>
            <a:r>
              <a:rPr lang="en-US" b="1" dirty="0" smtClean="0"/>
              <a:t>Take </a:t>
            </a:r>
            <a:r>
              <a:rPr lang="en-US" b="1" dirty="0"/>
              <a:t>a minute to have the attendees think about the important concept of the distinction between important </a:t>
            </a:r>
            <a:r>
              <a:rPr lang="en-US" b="1" u="sng" dirty="0"/>
              <a:t>to</a:t>
            </a:r>
            <a:r>
              <a:rPr lang="en-US" b="1" dirty="0"/>
              <a:t> and important </a:t>
            </a:r>
            <a:r>
              <a:rPr lang="en-US" b="1" u="sng" dirty="0"/>
              <a:t>for</a:t>
            </a:r>
            <a:r>
              <a:rPr lang="en-US" b="1" dirty="0"/>
              <a:t> by asking them to think about this in their own lives. What is important </a:t>
            </a:r>
            <a:r>
              <a:rPr lang="en-US" b="1" u="sng" dirty="0"/>
              <a:t>to</a:t>
            </a:r>
            <a:r>
              <a:rPr lang="en-US" b="1" dirty="0"/>
              <a:t> you? What is important </a:t>
            </a:r>
            <a:r>
              <a:rPr lang="en-US" b="1" u="sng" dirty="0"/>
              <a:t>for</a:t>
            </a:r>
            <a:r>
              <a:rPr lang="en-US" b="1" dirty="0"/>
              <a:t> you? Give your own example. Later on during the planning slides, you can bring them back to this distinction</a:t>
            </a:r>
            <a:r>
              <a:rPr lang="en-US" b="1" dirty="0" smtClean="0"/>
              <a:t>. Give about 5 minutes and then ask “Did you get the difference?” but not necessarily</a:t>
            </a:r>
            <a:r>
              <a:rPr lang="en-US" b="1" baseline="0" dirty="0" smtClean="0"/>
              <a:t> seeking a concrete answer. Have people share their examples there were able to identify.</a:t>
            </a:r>
            <a:endParaRPr lang="en-US"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a:latin typeface="+mn-lt"/>
              </a:rPr>
              <a:t>Self-determination makes you the boss! You have more choices in your services and supports!!</a:t>
            </a:r>
          </a:p>
          <a:p>
            <a:pPr lvl="1"/>
            <a:endParaRPr lang="en-US" sz="1200" dirty="0">
              <a:latin typeface="+mn-lt"/>
            </a:endParaRPr>
          </a:p>
          <a:p>
            <a:pPr marL="914400" lvl="1" indent="-457200">
              <a:buFont typeface="Wingdings" pitchFamily="2" charset="2"/>
              <a:buChar char="ü"/>
            </a:pPr>
            <a:r>
              <a:rPr lang="en-US" sz="1200" dirty="0">
                <a:latin typeface="+mn-lt"/>
              </a:rPr>
              <a:t>The Self-Determination Program starts with YOU and 2500 others!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solidFill>
                  <a:schemeClr val="tx1"/>
                </a:solidFill>
                <a:latin typeface="+mn-lt"/>
              </a:rPr>
              <a:t>It is voluntary and you can quite at any time. If you move, you can stay in the program. If you live in the community.</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5 Principles of self-determination are the foundation of SDP</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You are the center of your planning --Person-centered planning is about YOU!!!!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be in</a:t>
            </a:r>
            <a:r>
              <a:rPr lang="en-US" baseline="0" dirty="0"/>
              <a:t> the Self-Determination Program, you are agreeing to follow what the law has determined.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are required to attend</a:t>
            </a:r>
            <a:r>
              <a:rPr lang="en-US" baseline="0" dirty="0"/>
              <a:t> an orientation.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You can choose to get as much or as little help as you need to design your services in a person-centered way. </a:t>
            </a:r>
            <a:r>
              <a:rPr lang="en-US" dirty="0" smtClean="0"/>
              <a:t>More about</a:t>
            </a:r>
            <a:r>
              <a:rPr lang="en-US" baseline="0" dirty="0" smtClean="0"/>
              <a:t> planning is on on upcoming slides.</a:t>
            </a: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will </a:t>
            </a:r>
            <a:r>
              <a:rPr lang="en-US" dirty="0" smtClean="0"/>
              <a:t>create </a:t>
            </a:r>
            <a:r>
              <a:rPr lang="en-US" dirty="0"/>
              <a:t>a spending plan </a:t>
            </a:r>
            <a:r>
              <a:rPr lang="en-US" baseline="0" dirty="0"/>
              <a:t>to</a:t>
            </a:r>
            <a:r>
              <a:rPr lang="en-US" dirty="0"/>
              <a:t> buy services and supports you need</a:t>
            </a:r>
            <a:r>
              <a:rPr lang="en-US" baseline="0" dirty="0"/>
              <a:t> to meet your goals.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must choose a financial management services</a:t>
            </a:r>
            <a:r>
              <a:rPr lang="en-US" baseline="0" dirty="0"/>
              <a:t> provider to help you </a:t>
            </a:r>
            <a:r>
              <a:rPr lang="en-US" dirty="0"/>
              <a:t>manage your spending plan and pay for your services and supports.</a:t>
            </a:r>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people in your life, who you trust and who know you best, should be involved in your planning.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Choose people who know the most about what you want to do in your life and ask them to be a part of your planning.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Think about people who will be good at helping you think about the things that are important to you and who will be able to support you while you plan for your future.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have support from people who are paid and unpaid.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baseline="0" dirty="0"/>
              <a:t>Your service coordinator is the member of your team that includes your person-centered goals into your IPP document.</a:t>
            </a:r>
          </a:p>
          <a:p>
            <a:pPr marL="228600" indent="-228600">
              <a:buFont typeface="Arial"/>
              <a:buChar char="•"/>
            </a:pPr>
            <a:endParaRPr lang="en-US" baseline="0" dirty="0"/>
          </a:p>
          <a:p>
            <a:pPr marL="228600" indent="-228600">
              <a:buFont typeface="Arial"/>
              <a:buChar char="•"/>
            </a:pPr>
            <a:r>
              <a:rPr lang="en-US" baseline="0" dirty="0"/>
              <a:t>Your service coordinator </a:t>
            </a:r>
            <a:r>
              <a:rPr lang="en-US" dirty="0"/>
              <a:t>helps</a:t>
            </a:r>
            <a:r>
              <a:rPr lang="en-US" baseline="0" dirty="0"/>
              <a:t> </a:t>
            </a:r>
            <a:r>
              <a:rPr lang="en-US" dirty="0"/>
              <a:t>determine how much is in your individual budget and must certify your individual budget amount.</a:t>
            </a:r>
          </a:p>
          <a:p>
            <a:pPr marL="228600" indent="-228600">
              <a:buFont typeface="Arial"/>
              <a:buChar char="•"/>
            </a:pPr>
            <a:endParaRPr lang="en-US" baseline="0" dirty="0"/>
          </a:p>
          <a:p>
            <a:pPr marL="228600" indent="-228600">
              <a:buFont typeface="Arial"/>
              <a:buChar char="•"/>
            </a:pPr>
            <a:r>
              <a:rPr lang="en-US" baseline="0" dirty="0"/>
              <a:t>All of your services must give you the opportunity to be a part of your community; they must help you meet your IPP goals; and they have to be </a:t>
            </a:r>
            <a:r>
              <a:rPr lang="en-US" baseline="0" dirty="0" smtClean="0"/>
              <a:t>services recognized by the federal government as Self-Determination </a:t>
            </a:r>
            <a:r>
              <a:rPr lang="en-US" baseline="0" dirty="0"/>
              <a:t>Program services. Your service coordinator will help you navigate all of this.  </a:t>
            </a:r>
          </a:p>
          <a:p>
            <a:pPr marL="228600" indent="-228600">
              <a:buFont typeface="Arial"/>
              <a:buChar char="•"/>
            </a:pPr>
            <a:endParaRPr lang="en-US" baseline="0" dirty="0"/>
          </a:p>
          <a:p>
            <a:pPr marL="228600" indent="-228600">
              <a:buFont typeface="Arial"/>
              <a:buChar char="•"/>
            </a:pPr>
            <a:r>
              <a:rPr lang="en-US" baseline="0" dirty="0"/>
              <a:t>As always, your service coordinator is there to support you to be healthy and to safe.</a:t>
            </a:r>
          </a:p>
          <a:p>
            <a:pPr marL="228600" indent="-228600">
              <a:buFont typeface="Arial"/>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dirty="0">
                <a:solidFill>
                  <a:schemeClr val="tx1"/>
                </a:solidFill>
                <a:latin typeface="+mn-lt"/>
                <a:cs typeface="Arial" panose="020B0604020202020204" pitchFamily="34" charset="0"/>
              </a:rPr>
              <a:t>Introduce</a:t>
            </a:r>
            <a:r>
              <a:rPr lang="en-US" sz="1200" baseline="0" dirty="0">
                <a:solidFill>
                  <a:schemeClr val="tx1"/>
                </a:solidFill>
                <a:latin typeface="+mn-lt"/>
                <a:cs typeface="Arial" panose="020B0604020202020204" pitchFamily="34" charset="0"/>
              </a:rPr>
              <a:t> self and others</a:t>
            </a:r>
          </a:p>
          <a:p>
            <a:pPr marL="228600" indent="-228600">
              <a:buAutoNum type="arabicParenR"/>
            </a:pPr>
            <a:r>
              <a:rPr lang="en-US" sz="1200" baseline="0" dirty="0">
                <a:solidFill>
                  <a:schemeClr val="tx1"/>
                </a:solidFill>
                <a:latin typeface="+mn-lt"/>
                <a:cs typeface="Arial" panose="020B0604020202020204" pitchFamily="34" charset="0"/>
              </a:rPr>
              <a:t>Requirement and the law requiring the SDP orientation. </a:t>
            </a:r>
          </a:p>
          <a:p>
            <a:pPr marL="228600" indent="-228600">
              <a:buAutoNum type="arabicParenR"/>
            </a:pPr>
            <a:r>
              <a:rPr lang="en-US" sz="1200" baseline="0" dirty="0">
                <a:solidFill>
                  <a:schemeClr val="tx1"/>
                </a:solidFill>
                <a:latin typeface="+mn-lt"/>
                <a:cs typeface="Arial" panose="020B0604020202020204" pitchFamily="34" charset="0"/>
              </a:rPr>
              <a:t>REVIEW topics REQUIRED to be covered in orientations. This is an important process, and a learning journey, and we can’t do it without EVERYONE. </a:t>
            </a:r>
          </a:p>
          <a:p>
            <a:pPr marL="228600" indent="-228600">
              <a:buAutoNum type="arabicParenR"/>
            </a:pPr>
            <a:r>
              <a:rPr lang="en-US" sz="1200" baseline="0" dirty="0">
                <a:solidFill>
                  <a:schemeClr val="tx1"/>
                </a:solidFill>
                <a:latin typeface="+mn-lt"/>
                <a:cs typeface="Arial" panose="020B0604020202020204" pitchFamily="34" charset="0"/>
              </a:rPr>
              <a:t>The regional center role is valuable. They will be helping others to learn and understand, and will be able to help DDS learn and shape the program during this process. </a:t>
            </a:r>
          </a:p>
          <a:p>
            <a:pPr marL="228600" indent="-228600">
              <a:buAutoNum type="arabicParenR"/>
            </a:pPr>
            <a:r>
              <a:rPr lang="en-US" sz="1200" baseline="0" dirty="0">
                <a:solidFill>
                  <a:schemeClr val="tx1"/>
                </a:solidFill>
                <a:latin typeface="+mn-lt"/>
                <a:cs typeface="Arial" panose="020B0604020202020204" pitchFamily="34" charset="0"/>
              </a:rPr>
              <a:t>Todays training will be a model of what is needed in SDP orientations. This is an example, and we will move through the material as if you were the consumer receiving the information. </a:t>
            </a:r>
          </a:p>
          <a:p>
            <a:pPr marL="228600" indent="-228600">
              <a:buAutoNum type="arabicParenR"/>
            </a:pPr>
            <a:r>
              <a:rPr lang="en-US" sz="1200" baseline="0" dirty="0">
                <a:solidFill>
                  <a:schemeClr val="tx1"/>
                </a:solidFill>
                <a:latin typeface="+mn-lt"/>
                <a:cs typeface="Arial" panose="020B0604020202020204" pitchFamily="34" charset="0"/>
              </a:rPr>
              <a:t>Make sure to ask lots of questions!!!</a:t>
            </a:r>
          </a:p>
          <a:p>
            <a:pPr marL="228600" indent="-228600">
              <a:buAutoNum type="arabicParenR"/>
            </a:pPr>
            <a:r>
              <a:rPr lang="en-US" sz="1200" baseline="0" dirty="0">
                <a:solidFill>
                  <a:schemeClr val="tx1"/>
                </a:solidFill>
                <a:latin typeface="+mn-lt"/>
                <a:cs typeface="Arial" panose="020B0604020202020204" pitchFamily="34" charset="0"/>
              </a:rPr>
              <a:t>Housekeeping: bathrooms, cell phones, breaks, lunch, questions, closing </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en-US" dirty="0">
                <a:solidFill>
                  <a:schemeClr val="tx1"/>
                </a:solidFill>
              </a:rPr>
              <a:t>An independent</a:t>
            </a:r>
            <a:r>
              <a:rPr lang="en-US" baseline="0" dirty="0">
                <a:solidFill>
                  <a:schemeClr val="tx1"/>
                </a:solidFill>
              </a:rPr>
              <a:t> facilitator is a person you choose to help you with your program.  </a:t>
            </a: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en-US" dirty="0">
                <a:solidFill>
                  <a:schemeClr val="tx1"/>
                </a:solidFill>
              </a:rPr>
              <a:t>You are not required to have</a:t>
            </a:r>
            <a:r>
              <a:rPr lang="en-US" baseline="0" dirty="0">
                <a:solidFill>
                  <a:schemeClr val="tx1"/>
                </a:solidFill>
              </a:rPr>
              <a:t> an independent facilitator but they can provide you a lot of support in many ways.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en-US" baseline="0" dirty="0">
                <a:solidFill>
                  <a:schemeClr val="tx1"/>
                </a:solidFill>
              </a:rPr>
              <a:t>This is a unique service to self-determination. Some people in the pilot used them just to get their program started while others in the pilot continue to use them.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en-US" baseline="0" dirty="0">
                <a:solidFill>
                  <a:schemeClr val="tx1"/>
                </a:solidFill>
              </a:rPr>
              <a:t>If you decide to have an independent facilitator, you identify what you want them to do for you.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baseline="0" dirty="0">
                <a:solidFill>
                  <a:schemeClr val="tx1"/>
                </a:solidFill>
              </a:rPr>
              <a:t>Other important things to know about independent facilitators…..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The independent facilitator must receive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principles of self-determination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person-centered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other responsibilities you hire them to do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en-US" baseline="0" dirty="0">
                <a:solidFill>
                  <a:schemeClr val="tx1"/>
                </a:solidFill>
              </a:rPr>
              <a:t>They </a:t>
            </a:r>
            <a:r>
              <a:rPr lang="en-US" b="1" baseline="0" dirty="0">
                <a:solidFill>
                  <a:schemeClr val="tx1"/>
                </a:solidFill>
              </a:rPr>
              <a:t>do not have to have a certificate of training</a:t>
            </a:r>
            <a:r>
              <a:rPr lang="en-US" baseline="0" dirty="0">
                <a:solidFill>
                  <a:schemeClr val="tx1"/>
                </a:solidFill>
              </a:rPr>
              <a:t>, but some might. You are not required to pick someone who has a certificate of training.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Any training they receive, </a:t>
            </a:r>
            <a:r>
              <a:rPr lang="en-US" b="1" baseline="0" dirty="0">
                <a:solidFill>
                  <a:schemeClr val="tx1"/>
                </a:solidFill>
              </a:rPr>
              <a:t>they will need to pay for</a:t>
            </a:r>
            <a:r>
              <a:rPr lang="en-US"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Independent facilitators </a:t>
            </a:r>
            <a:r>
              <a:rPr lang="en-US" b="1" baseline="0" dirty="0">
                <a:solidFill>
                  <a:schemeClr val="tx1"/>
                </a:solidFill>
              </a:rPr>
              <a:t>do not need to be paid </a:t>
            </a:r>
            <a:r>
              <a:rPr lang="en-US" baseline="0" dirty="0">
                <a:solidFill>
                  <a:schemeClr val="tx1"/>
                </a:solidFill>
              </a:rPr>
              <a:t>if they offer to volunteer their services (like a family member or friend). If you decide to pay an independent facilitator, the payment comes from your individual budget.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Independent facilitators cannot provide any other services to you, or work for an agency that provides services to you, as a part of your IPP. Their service as an independent facilitator for you has to be independent, or free, from conflict of other services for you.</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u="none" dirty="0">
                <a:solidFill>
                  <a:schemeClr val="tx1"/>
                </a:solidFill>
              </a:rPr>
              <a:t>If you choose not to hire</a:t>
            </a:r>
            <a:r>
              <a:rPr lang="en-US" u="none" baseline="0" dirty="0">
                <a:solidFill>
                  <a:schemeClr val="tx1"/>
                </a:solidFill>
              </a:rPr>
              <a:t> an independent facilitator, you can use your service coordinator in this role.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Family members can be a paid or unpaid independent facilitator. However, neither a parent of a minor participant nor a spouse of a participant can be a paid as an independent facilitator (they are legally responsible entities and not eligible to provide paid services under SDP).</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Handout: </a:t>
            </a:r>
            <a:r>
              <a:rPr lang="en-US" b="1" i="0" dirty="0">
                <a:solidFill>
                  <a:schemeClr val="tx1"/>
                </a:solidFill>
              </a:rPr>
              <a:t>Hiring Service Providers TEMPLATE </a:t>
            </a:r>
            <a:r>
              <a:rPr lang="en-US" i="1" dirty="0">
                <a:solidFill>
                  <a:schemeClr val="tx1"/>
                </a:solidFill>
              </a:rPr>
              <a:t>(</a:t>
            </a:r>
            <a:r>
              <a:rPr lang="en-US" i="1" baseline="0" dirty="0">
                <a:solidFill>
                  <a:schemeClr val="tx1"/>
                </a:solidFill>
              </a:rPr>
              <a:t>Sample questions to ask prospective providers, including independent facilitators)</a:t>
            </a:r>
          </a:p>
          <a:p>
            <a:pPr>
              <a:buFont typeface="Arial"/>
              <a:buNone/>
            </a:pPr>
            <a:endParaRPr lang="en-US" baseline="0" dirty="0">
              <a:solidFill>
                <a:schemeClr val="tx1"/>
              </a:solidFill>
            </a:endParaRPr>
          </a:p>
          <a:p>
            <a:pPr>
              <a:buFont typeface="Arial"/>
              <a:buChar char="•"/>
            </a:pPr>
            <a:r>
              <a:rPr lang="en-US" baseline="0" dirty="0">
                <a:solidFill>
                  <a:schemeClr val="tx1"/>
                </a:solidFill>
              </a:rPr>
              <a:t> You can have as many people help you as you want and can pay for with your spending plan.</a:t>
            </a:r>
          </a:p>
          <a:p>
            <a:pPr>
              <a:buFont typeface="Arial"/>
              <a:buChar char="•"/>
            </a:pPr>
            <a:r>
              <a:rPr lang="en-US" baseline="0" dirty="0">
                <a:solidFill>
                  <a:schemeClr val="tx1"/>
                </a:solidFill>
              </a:rPr>
              <a:t> There will be no set rates for Independent Facilitators. </a:t>
            </a:r>
          </a:p>
          <a:p>
            <a:pPr>
              <a:buFont typeface="Arial"/>
              <a:buChar char="•"/>
            </a:pPr>
            <a:r>
              <a:rPr lang="en-US" baseline="0" dirty="0">
                <a:solidFill>
                  <a:schemeClr val="tx1"/>
                </a:solidFill>
              </a:rPr>
              <a:t> DDS and Regional Centers will not keep a list of Independent Facilitators because they are not vendored (no contracted). </a:t>
            </a:r>
          </a:p>
          <a:p>
            <a:pPr>
              <a:buFont typeface="Arial"/>
              <a:buNone/>
            </a:pPr>
            <a:r>
              <a:rPr lang="en-US" b="1" baseline="0" dirty="0">
                <a:solidFill>
                  <a:schemeClr val="tx1"/>
                </a:solidFill>
              </a:rPr>
              <a:t>Training Tip! This is a teachable moment about how the Self-Determination Program is different. Each Regional Center may or may not provide Independent Facilitator training, they may or may not have lists of Independent Facilitators – that will be up to each Regional Center and its local advisory committee. Keep in mind, if Regional Centers </a:t>
            </a:r>
            <a:r>
              <a:rPr lang="en-US" b="1" baseline="0" dirty="0" smtClean="0">
                <a:solidFill>
                  <a:schemeClr val="tx1"/>
                </a:solidFill>
              </a:rPr>
              <a:t>do </a:t>
            </a:r>
            <a:r>
              <a:rPr lang="en-US" b="1" baseline="0" dirty="0">
                <a:solidFill>
                  <a:schemeClr val="tx1"/>
                </a:solidFill>
              </a:rPr>
              <a:t>the training, certify the Independent Facilitators, and become the source of a list, it is an awful lot like </a:t>
            </a:r>
            <a:r>
              <a:rPr lang="en-US" b="1" baseline="0" dirty="0" err="1">
                <a:solidFill>
                  <a:schemeClr val="tx1"/>
                </a:solidFill>
              </a:rPr>
              <a:t>vendoring</a:t>
            </a:r>
            <a:r>
              <a:rPr lang="en-US" b="1" baseline="0" dirty="0">
                <a:solidFill>
                  <a:schemeClr val="tx1"/>
                </a:solidFill>
              </a:rPr>
              <a:t> all over again (or a Regional Center 2.0). Participants have the freedom to hire just about anyone they like to be their Independent Facilitator. They may want to hire a neighbor. What is important is that the neighbor have a place to get trained as an Independent Facilitator. Regional Centers take the role of helping people think about what type of Independent Facilitator they want, not just provide </a:t>
            </a:r>
            <a:r>
              <a:rPr lang="en-US" b="1" baseline="0" dirty="0" smtClean="0">
                <a:solidFill>
                  <a:schemeClr val="tx1"/>
                </a:solidFill>
              </a:rPr>
              <a:t>an </a:t>
            </a:r>
            <a:r>
              <a:rPr lang="en-US" b="1" baseline="0" dirty="0">
                <a:solidFill>
                  <a:schemeClr val="tx1"/>
                </a:solidFill>
              </a:rPr>
              <a:t>existing list. </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Handout: </a:t>
            </a:r>
            <a:r>
              <a:rPr lang="en-US" b="1" i="0" dirty="0">
                <a:solidFill>
                  <a:schemeClr val="tx1"/>
                </a:solidFill>
              </a:rPr>
              <a:t>Hiring Service Providers TEMPLATE </a:t>
            </a:r>
            <a:r>
              <a:rPr lang="en-US" i="1" dirty="0">
                <a:solidFill>
                  <a:schemeClr val="tx1"/>
                </a:solidFill>
              </a:rPr>
              <a:t>(</a:t>
            </a:r>
            <a:r>
              <a:rPr lang="en-US" i="1" baseline="0" dirty="0">
                <a:solidFill>
                  <a:schemeClr val="tx1"/>
                </a:solidFill>
              </a:rPr>
              <a:t>Sample questions to ask prospective </a:t>
            </a:r>
            <a:r>
              <a:rPr lang="en-US" i="1" baseline="0" dirty="0" smtClean="0">
                <a:solidFill>
                  <a:schemeClr val="tx1"/>
                </a:solidFill>
              </a:rPr>
              <a:t>providers)</a:t>
            </a:r>
            <a:endParaRPr lang="en-US" i="1" baseline="0" dirty="0">
              <a:solidFill>
                <a:schemeClr val="tx1"/>
              </a:solidFill>
            </a:endParaRPr>
          </a:p>
          <a:p>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You can get help from your family or your independent facilitator to find the right people to provide your services.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dirty="0">
                <a:solidFill>
                  <a:schemeClr val="tx1"/>
                </a:solidFill>
              </a:rPr>
              <a:t>Communicate to the</a:t>
            </a:r>
            <a:r>
              <a:rPr lang="en-US" baseline="0" dirty="0">
                <a:solidFill>
                  <a:schemeClr val="tx1"/>
                </a:solidFill>
              </a:rPr>
              <a:t> prospective provider what is important in how they support you.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You can get help with the negotiation from an independent facilitator.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Reach out to other SDP participants and ask how much they are paying.</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en-US" baseline="0" dirty="0">
                <a:solidFill>
                  <a:schemeClr val="tx1"/>
                </a:solidFill>
              </a:rPr>
              <a:t>And, you can ask your regional center how much they pay for similar services in the traditional system</a:t>
            </a:r>
            <a:r>
              <a:rPr lang="en-US" baseline="0" dirty="0" smtClean="0">
                <a:solidFill>
                  <a:schemeClr val="tx1"/>
                </a:solidFill>
              </a:rPr>
              <a:t>.</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solidFill>
                  <a:schemeClr val="tx1"/>
                </a:solidFill>
              </a:rPr>
              <a:t>Training Tip! This is a good spot to point out how the </a:t>
            </a:r>
            <a:r>
              <a:rPr lang="en-US" b="1" u="sng" baseline="0" dirty="0" smtClean="0">
                <a:solidFill>
                  <a:schemeClr val="tx1"/>
                </a:solidFill>
              </a:rPr>
              <a:t>WANT</a:t>
            </a:r>
            <a:r>
              <a:rPr lang="en-US" b="1" baseline="0" dirty="0" smtClean="0">
                <a:solidFill>
                  <a:schemeClr val="tx1"/>
                </a:solidFill>
              </a:rPr>
              <a:t> and the </a:t>
            </a:r>
            <a:r>
              <a:rPr lang="en-US" b="1" u="sng" baseline="0" dirty="0" smtClean="0">
                <a:solidFill>
                  <a:schemeClr val="tx1"/>
                </a:solidFill>
              </a:rPr>
              <a:t>NEED</a:t>
            </a:r>
            <a:r>
              <a:rPr lang="en-US" b="1" baseline="0" dirty="0" smtClean="0">
                <a:solidFill>
                  <a:schemeClr val="tx1"/>
                </a:solidFill>
              </a:rPr>
              <a:t> identified in this slide are kind of like important </a:t>
            </a:r>
            <a:r>
              <a:rPr lang="en-US" b="1" u="sng" baseline="0" dirty="0" smtClean="0">
                <a:solidFill>
                  <a:schemeClr val="tx1"/>
                </a:solidFill>
              </a:rPr>
              <a:t>TO</a:t>
            </a:r>
            <a:r>
              <a:rPr lang="en-US" b="1" baseline="0" dirty="0" smtClean="0">
                <a:solidFill>
                  <a:schemeClr val="tx1"/>
                </a:solidFill>
              </a:rPr>
              <a:t> and important </a:t>
            </a:r>
            <a:r>
              <a:rPr lang="en-US" b="1" u="sng" baseline="0" dirty="0" smtClean="0">
                <a:solidFill>
                  <a:schemeClr val="tx1"/>
                </a:solidFill>
              </a:rPr>
              <a:t>FOR</a:t>
            </a:r>
            <a:r>
              <a:rPr lang="en-US" b="1" baseline="0" dirty="0" smtClean="0">
                <a:solidFill>
                  <a:schemeClr val="tx1"/>
                </a:solidFill>
              </a:rPr>
              <a:t> – tying together the value of a person-centered approach and clarifying what supports you expect from your providers. </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latin typeface="+mn-lt"/>
                <a:cs typeface="Arial" panose="020B0604020202020204" pitchFamily="34" charset="0"/>
              </a:rPr>
              <a:t>The </a:t>
            </a:r>
            <a:r>
              <a:rPr lang="en-US" sz="1200" dirty="0">
                <a:solidFill>
                  <a:schemeClr val="tx1"/>
                </a:solidFill>
                <a:latin typeface="+mn-lt"/>
                <a:cs typeface="Arial" panose="020B0604020202020204" pitchFamily="34" charset="0"/>
              </a:rPr>
              <a:t>financial management</a:t>
            </a:r>
            <a:r>
              <a:rPr lang="en-US" sz="1200" baseline="0" dirty="0">
                <a:solidFill>
                  <a:schemeClr val="tx1"/>
                </a:solidFill>
                <a:latin typeface="+mn-lt"/>
                <a:cs typeface="Arial" panose="020B0604020202020204" pitchFamily="34" charset="0"/>
              </a:rPr>
              <a:t> service, or </a:t>
            </a:r>
            <a:r>
              <a:rPr lang="en-US" sz="1200" dirty="0">
                <a:solidFill>
                  <a:schemeClr val="tx1"/>
                </a:solidFill>
                <a:latin typeface="+mn-lt"/>
                <a:cs typeface="Arial" panose="020B0604020202020204" pitchFamily="34" charset="0"/>
              </a:rPr>
              <a:t>FMS, is the only required service you need to have to be in the Self-Determination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cs typeface="Arial" panose="020B0604020202020204" pitchFamily="34" charset="0"/>
              </a:rPr>
              <a:t>It’s also the only provider that’s required to be vendored. </a:t>
            </a:r>
            <a:endParaRPr lang="en-US"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They help you make sure your workers are eligible to provide the services that you want to hire them to do.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For example, the FMS verifies any required licenses and training requirements.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If needed, they help your workers with getting a criminal background 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The FMS provider gives you and your regional center a monthly report about your spending plan so you know how much money you have spent and how much is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Your regional center or independent facilitator can help you find FMS providers to choose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cs typeface="Arial" panose="020B0604020202020204" pitchFamily="34" charset="0"/>
              </a:rPr>
              <a:t>Payment for the FMS services comes from your spending plan.  We’ll go through the costs and the different types of FMS services later in the orientation.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smtClean="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dirty="0" smtClean="0">
                <a:solidFill>
                  <a:schemeClr val="tx1"/>
                </a:solidFill>
                <a:latin typeface="+mn-lt"/>
                <a:cs typeface="Arial" panose="020B0604020202020204" pitchFamily="34" charset="0"/>
              </a:rPr>
              <a:t>Training </a:t>
            </a:r>
            <a:r>
              <a:rPr lang="en-US" sz="1200" b="1" baseline="0" dirty="0">
                <a:solidFill>
                  <a:schemeClr val="tx1"/>
                </a:solidFill>
                <a:latin typeface="+mn-lt"/>
                <a:cs typeface="Arial" panose="020B0604020202020204" pitchFamily="34" charset="0"/>
              </a:rPr>
              <a:t>Tip! FMS providers must comply with all vendor requirements outlined in Section 54327 of Title 17, including reporting to the regional center any special incidents, as defined in that </a:t>
            </a:r>
            <a:r>
              <a:rPr lang="en-US" sz="1200" b="1" baseline="0" dirty="0" smtClean="0">
                <a:solidFill>
                  <a:schemeClr val="tx1"/>
                </a:solidFill>
                <a:latin typeface="+mn-lt"/>
                <a:cs typeface="Arial" panose="020B0604020202020204" pitchFamily="34" charset="0"/>
              </a:rPr>
              <a:t>section, </a:t>
            </a:r>
            <a:r>
              <a:rPr lang="en-US" sz="1200" b="1" baseline="0" dirty="0">
                <a:solidFill>
                  <a:schemeClr val="tx1"/>
                </a:solidFill>
                <a:latin typeface="+mn-lt"/>
                <a:cs typeface="Arial" panose="020B0604020202020204" pitchFamily="34" charset="0"/>
              </a:rPr>
              <a:t>that the FMS has knowledge of or that has been reported to the FMS by the participant, a service provider, or other person. </a:t>
            </a:r>
            <a:endParaRPr lang="en-US" sz="1200" b="1" baseline="0" dirty="0" smtClean="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smtClean="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dirty="0" smtClean="0">
                <a:solidFill>
                  <a:schemeClr val="tx1"/>
                </a:solidFill>
                <a:latin typeface="+mn-lt"/>
                <a:cs typeface="Arial" panose="020B0604020202020204" pitchFamily="34" charset="0"/>
              </a:rPr>
              <a:t>Training Tip #2! Also, the FMS subject tends to raise the most questions. Reassure </a:t>
            </a:r>
            <a:r>
              <a:rPr lang="en-US" sz="1200" b="1" baseline="0" dirty="0">
                <a:solidFill>
                  <a:schemeClr val="tx1"/>
                </a:solidFill>
                <a:latin typeface="+mn-lt"/>
                <a:cs typeface="Arial" panose="020B0604020202020204" pitchFamily="34" charset="0"/>
              </a:rPr>
              <a:t>the attendees that you will go more in depth on this later in the </a:t>
            </a:r>
            <a:r>
              <a:rPr lang="en-US" sz="1200" b="1" baseline="0" dirty="0" smtClean="0">
                <a:solidFill>
                  <a:schemeClr val="tx1"/>
                </a:solidFill>
                <a:latin typeface="+mn-lt"/>
                <a:cs typeface="Arial" panose="020B0604020202020204" pitchFamily="34" charset="0"/>
              </a:rPr>
              <a:t>session including information on selecting an FMS provider.</a:t>
            </a:r>
            <a:endParaRPr lang="en-US" sz="1200" b="1"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tx1"/>
                </a:solidFill>
              </a:rPr>
              <a:t>Handout: </a:t>
            </a:r>
            <a:r>
              <a:rPr lang="en-US" b="1" i="0" dirty="0" smtClean="0">
                <a:solidFill>
                  <a:schemeClr val="tx1"/>
                </a:solidFill>
              </a:rPr>
              <a:t>Hiring Service Providers TEMPLATE </a:t>
            </a:r>
            <a:r>
              <a:rPr lang="en-US" i="1" dirty="0" smtClean="0">
                <a:solidFill>
                  <a:schemeClr val="tx1"/>
                </a:solidFill>
              </a:rPr>
              <a:t>(</a:t>
            </a:r>
            <a:r>
              <a:rPr lang="en-US" i="1" baseline="0" dirty="0" smtClean="0">
                <a:solidFill>
                  <a:schemeClr val="tx1"/>
                </a:solidFill>
              </a:rPr>
              <a:t>Sample questions to ask prospective providers, including prospective FMS providers)</a:t>
            </a:r>
            <a:endParaRPr lang="en-US" sz="1200" dirty="0" smtClean="0">
              <a:solidFill>
                <a:schemeClr val="tx1"/>
              </a:solidFill>
              <a:latin typeface="+mn-lt"/>
              <a:cs typeface="Arial" panose="020B0604020202020204" pitchFamily="34" charset="0"/>
            </a:endParaRPr>
          </a:p>
          <a:p>
            <a:endParaRPr lang="en-US" baseline="0" dirty="0">
              <a:solidFill>
                <a:schemeClr val="tx1"/>
              </a:solidFill>
            </a:endParaRPr>
          </a:p>
          <a:p>
            <a:pPr>
              <a:buFont typeface="Arial"/>
              <a:buChar char="•"/>
            </a:pPr>
            <a:r>
              <a:rPr lang="en-US" baseline="0" dirty="0">
                <a:solidFill>
                  <a:schemeClr val="tx1"/>
                </a:solidFill>
              </a:rPr>
              <a:t> Do you need more help or reminders on making sure your keep within your budget?  Do you just want them to pay the bills and send you statements?  </a:t>
            </a:r>
          </a:p>
          <a:p>
            <a:pPr>
              <a:buFont typeface="Arial"/>
              <a:buChar char="•"/>
            </a:pPr>
            <a:endParaRPr lang="en-US" baseline="0" dirty="0">
              <a:solidFill>
                <a:schemeClr val="tx1"/>
              </a:solidFill>
            </a:endParaRPr>
          </a:p>
          <a:p>
            <a:pPr>
              <a:buFont typeface="Arial"/>
              <a:buChar char="•"/>
            </a:pPr>
            <a:r>
              <a:rPr lang="en-US" baseline="0" dirty="0">
                <a:solidFill>
                  <a:schemeClr val="tx1"/>
                </a:solidFill>
              </a:rPr>
              <a:t> You can get help from your family, your service coordinator, or your independent facilitator to find the right FMS.</a:t>
            </a:r>
          </a:p>
          <a:p>
            <a:pPr>
              <a:buFont typeface="Arial"/>
              <a:buChar cha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a:solidFill>
                  <a:schemeClr val="tx1"/>
                </a:solidFill>
              </a:rPr>
              <a:t> Ask other SDP participants for suggestions or c</a:t>
            </a:r>
            <a:r>
              <a:rPr lang="en-US" dirty="0">
                <a:solidFill>
                  <a:schemeClr val="tx1"/>
                </a:solidFill>
              </a:rPr>
              <a:t>all references.</a:t>
            </a: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Interview each agency – get help if you need it</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Maximum rates are </a:t>
            </a:r>
            <a:r>
              <a:rPr lang="en-US" dirty="0" smtClean="0">
                <a:solidFill>
                  <a:schemeClr val="tx1"/>
                </a:solidFill>
              </a:rPr>
              <a:t>set</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Handout: </a:t>
            </a:r>
            <a:r>
              <a:rPr lang="en-US" sz="1200" b="1" u="sng" kern="1200" dirty="0">
                <a:solidFill>
                  <a:schemeClr val="tx1"/>
                </a:solidFill>
                <a:effectLst/>
                <a:latin typeface="+mn-lt"/>
                <a:ea typeface="+mn-ea"/>
                <a:cs typeface="+mn-cs"/>
              </a:rPr>
              <a:t>Service Provider Agreement TEMPLATE</a:t>
            </a:r>
          </a:p>
          <a:p>
            <a:endParaRPr lang="en-US"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You and your service providers need to agree about the services before services begin. Think about the questions above.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There is a template you can use with your providers to show agreement on what you’ve decided.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In your agreement, be clear about the details.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You can report to your planning team, your independent facilitator and/or your FMS about these agreements.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Again, you have support from your team so ask for help if you feel like you need it.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 talked about the tools for training and learning through examples. </a:t>
            </a:r>
          </a:p>
          <a:p>
            <a:r>
              <a:rPr lang="en-US" dirty="0"/>
              <a:t>Jason and Sofia</a:t>
            </a:r>
            <a:r>
              <a:rPr lang="en-US" baseline="0" dirty="0"/>
              <a:t> are examples of people we’ve made up to help us learn throughout this orientation</a:t>
            </a:r>
            <a:r>
              <a:rPr lang="en-US" baseline="0" dirty="0" smtClean="0"/>
              <a:t>.</a:t>
            </a:r>
            <a:endParaRPr lang="en-US" baseline="0" dirty="0"/>
          </a:p>
          <a:p>
            <a:r>
              <a:rPr lang="en-US" b="1" u="sng" baseline="0" dirty="0"/>
              <a:t>You have a handout in your packet titled “Meet Jason &amp; Sofia”</a:t>
            </a:r>
          </a:p>
          <a:p>
            <a:r>
              <a:rPr lang="en-US" baseline="0" dirty="0" smtClean="0"/>
              <a:t>We’ll reference this handout as we go through various concepts in this orientation.</a:t>
            </a:r>
          </a:p>
          <a:p>
            <a:r>
              <a:rPr lang="en-US" baseline="0" dirty="0" smtClean="0"/>
              <a:t>The </a:t>
            </a:r>
            <a:r>
              <a:rPr lang="en-US" b="1" baseline="0" dirty="0"/>
              <a:t>first page </a:t>
            </a:r>
            <a:r>
              <a:rPr lang="en-US" baseline="0" dirty="0"/>
              <a:t>tells us a bit about who they are and about the people in their </a:t>
            </a:r>
            <a:r>
              <a:rPr lang="en-US" baseline="0" dirty="0" smtClean="0"/>
              <a:t>lives.</a:t>
            </a:r>
            <a:endParaRPr lang="en-US" baseline="0" dirty="0"/>
          </a:p>
          <a:p>
            <a:endParaRPr lang="en-US" dirty="0" smtClean="0"/>
          </a:p>
          <a:p>
            <a:r>
              <a:rPr lang="en-US" dirty="0" smtClean="0"/>
              <a:t>The</a:t>
            </a:r>
            <a:r>
              <a:rPr lang="en-US" baseline="0" dirty="0" smtClean="0"/>
              <a:t> SDP adds supports for both Jason and Sofia with the FMS as well as with their choice to hire an independent facilitator. </a:t>
            </a:r>
            <a:endParaRPr lang="en-US" dirty="0" smtClean="0"/>
          </a:p>
          <a:p>
            <a:endParaRPr lang="en-US" dirty="0"/>
          </a:p>
          <a:p>
            <a:r>
              <a:rPr lang="en-US" dirty="0"/>
              <a:t>You </a:t>
            </a:r>
            <a:r>
              <a:rPr lang="en-US" dirty="0" smtClean="0"/>
              <a:t>will see throughout this orientation the journey Jason and Sofia take as they move into the SDP. </a:t>
            </a:r>
            <a:r>
              <a:rPr lang="en-US" baseline="0" dirty="0" smtClean="0"/>
              <a:t> </a:t>
            </a:r>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a:latin typeface="+mn-lt"/>
              </a:rPr>
              <a:t>You attend this orientation, develop you IPP through person-centered planning, support and work with your FMS to be fiscally responsible. </a:t>
            </a:r>
          </a:p>
          <a:p>
            <a:pPr lvl="1"/>
            <a:endParaRPr lang="en-US" sz="1200" dirty="0">
              <a:latin typeface="+mn-lt"/>
            </a:endParaRPr>
          </a:p>
          <a:p>
            <a:pPr marL="914400" lvl="1" indent="-457200">
              <a:buFont typeface="Wingdings" pitchFamily="2" charset="2"/>
              <a:buChar char="ü"/>
            </a:pPr>
            <a:r>
              <a:rPr lang="en-US" sz="1200" dirty="0">
                <a:latin typeface="+mn-lt"/>
              </a:rPr>
              <a:t>YOU get to choose the people in your life to participate in supporting you in the ways YOU want and need.</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Your regional center service coordinator continues to be a required and valuable person to help you plan for the services and supports you need!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You may choose to hire an independent facilitator to help you navigate and plan for your services and supports.  </a:t>
            </a:r>
          </a:p>
          <a:p>
            <a:pPr lvl="1"/>
            <a:endParaRPr lang="en-US" sz="1200" dirty="0">
              <a:latin typeface="+mn-lt"/>
            </a:endParaRPr>
          </a:p>
          <a:p>
            <a:pPr marL="914400" lvl="1" indent="-457200">
              <a:buFont typeface="Wingdings" pitchFamily="2" charset="2"/>
              <a:buChar char="ü"/>
            </a:pPr>
            <a:r>
              <a:rPr lang="en-US" sz="1200" dirty="0">
                <a:latin typeface="+mn-lt"/>
              </a:rPr>
              <a:t>You get to determine your relationship with your service providers, and what you want and need from them.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en-US" sz="1200" dirty="0">
                <a:latin typeface="+mn-lt"/>
              </a:rPr>
              <a:t>A financial management service is required, will pay your bills and help you manage your spending plan. They must be vendored through the regional center. You get to choose what kind of relationship you will have with them, how much or how little help you need</a:t>
            </a:r>
            <a:r>
              <a:rPr lang="en-US" sz="1200" dirty="0" smtClean="0">
                <a:latin typeface="+mn-lt"/>
              </a:rPr>
              <a:t>!</a:t>
            </a:r>
            <a:endParaRPr lang="en-US" sz="1200" dirty="0">
              <a:latin typeface="+mn-lt"/>
            </a:endParaRPr>
          </a:p>
          <a:p>
            <a:pPr marL="457200" lvl="1" indent="0">
              <a:buFont typeface="Wingdings" pitchFamily="2" charset="2"/>
              <a:buNone/>
            </a:pPr>
            <a:endParaRPr lang="en-US"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kern="1200" dirty="0" smtClean="0">
                <a:solidFill>
                  <a:schemeClr val="tx1"/>
                </a:solidFill>
                <a:effectLst/>
                <a:latin typeface="+mn-lt"/>
                <a:ea typeface="+mn-ea"/>
                <a:cs typeface="+mn-cs"/>
              </a:rPr>
              <a:t>Training</a:t>
            </a:r>
            <a:r>
              <a:rPr lang="en-US" sz="1200" b="1" kern="1200" baseline="0" dirty="0" smtClean="0">
                <a:solidFill>
                  <a:schemeClr val="tx1"/>
                </a:solidFill>
                <a:effectLst/>
                <a:latin typeface="+mn-lt"/>
                <a:ea typeface="+mn-ea"/>
                <a:cs typeface="+mn-cs"/>
              </a:rPr>
              <a:t> Tip! Try this activity after you have completed this review slide. “</a:t>
            </a:r>
            <a:r>
              <a:rPr lang="en-US" sz="1200" b="1" kern="1200" dirty="0" smtClean="0">
                <a:solidFill>
                  <a:schemeClr val="tx1"/>
                </a:solidFill>
                <a:effectLst/>
                <a:latin typeface="+mn-lt"/>
                <a:ea typeface="+mn-ea"/>
                <a:cs typeface="+mn-cs"/>
              </a:rPr>
              <a:t>Let’s go back to slide 18 for minute, let’s think about Circles of Support.  Partner up with someone, each take a turn to share your personal Circle of Support.  Who would you turn to if you had to pull together a team?  Why?  Think about who you wouldn’t want there and why, if you have time.  Let’s take 5 minutes.”  After the 5 minutes, Trainer ask/say: “I hope that was eye opening.  I am also hopeful as you thought about and shared your team members, you really felt that support.  For planning, which we are getting into next, that strong feeling of support from a team you really want there is the foundation from which good and meaningful planning starts.” </a:t>
            </a:r>
          </a:p>
          <a:p>
            <a:pPr marL="457200" lvl="1" indent="0">
              <a:buFont typeface="Wingdings" pitchFamily="2" charset="2"/>
              <a:buNone/>
            </a:pPr>
            <a:endParaRPr lang="en-US" sz="1200" dirty="0" smtClean="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baseline="0" dirty="0">
                <a:solidFill>
                  <a:schemeClr val="tx1"/>
                </a:solidFill>
                <a:latin typeface="+mn-lt"/>
              </a:rPr>
              <a:t>Person-centered planning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your hopes and dreams.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what you like and what you’re good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Identify and set meaningful goals for your </a:t>
            </a:r>
            <a:r>
              <a:rPr lang="en-US" sz="1200" dirty="0" smtClean="0">
                <a:solidFill>
                  <a:schemeClr val="tx1"/>
                </a:solidFill>
                <a:latin typeface="+mn-lt"/>
              </a:rPr>
              <a:t>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latin typeface="+mn-lt"/>
              </a:rPr>
              <a:t>Choose who will provide your services.</a:t>
            </a:r>
            <a:endParaRPr lang="en-US" sz="1200" dirty="0">
              <a:solidFill>
                <a:schemeClr val="tx1"/>
              </a:solidFill>
              <a:latin typeface="+mn-lt"/>
            </a:endParaRPr>
          </a:p>
          <a:p>
            <a:pPr marL="171450" indent="-171450">
              <a:buFont typeface="Wingdings" pitchFamily="2" charset="2"/>
              <a:buChar char="ü"/>
            </a:pPr>
            <a:r>
              <a:rPr lang="en-US" baseline="0" dirty="0">
                <a:solidFill>
                  <a:schemeClr val="tx1"/>
                </a:solidFill>
                <a:latin typeface="+mn-lt"/>
              </a:rPr>
              <a:t>Your planning process may be different than someone else's and that’s okay.  </a:t>
            </a:r>
          </a:p>
          <a:p>
            <a:pPr>
              <a:buFont typeface="Arial"/>
              <a:buNone/>
            </a:pPr>
            <a:r>
              <a:rPr lang="en-US" baseline="0" dirty="0">
                <a:solidFill>
                  <a:schemeClr val="tx1"/>
                </a:solidFill>
                <a:latin typeface="+mn-lt"/>
              </a:rPr>
              <a:t>Remember that: </a:t>
            </a:r>
          </a:p>
          <a:p>
            <a:pPr lvl="1">
              <a:buFont typeface="Arial"/>
              <a:buChar char="•"/>
            </a:pPr>
            <a:r>
              <a:rPr lang="en-US" baseline="0" dirty="0">
                <a:solidFill>
                  <a:schemeClr val="tx1"/>
                </a:solidFill>
                <a:latin typeface="+mn-lt"/>
              </a:rPr>
              <a:t>Every person can express what they like and dislike in their own way.</a:t>
            </a:r>
          </a:p>
          <a:p>
            <a:pPr lvl="1">
              <a:buFont typeface="Arial"/>
              <a:buChar char="•"/>
            </a:pPr>
            <a:r>
              <a:rPr lang="en-US" baseline="0" dirty="0">
                <a:solidFill>
                  <a:schemeClr val="tx1"/>
                </a:solidFill>
                <a:latin typeface="+mn-lt"/>
              </a:rPr>
              <a:t>By smiling, typing, using pictures…..every individual has a right to make choices and communicate those choices to their team.</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a:solidFill>
                  <a:schemeClr val="tx1"/>
                </a:solidFill>
                <a:latin typeface="+mn-lt"/>
              </a:rPr>
              <a:t>Behavior is a form of communication.</a:t>
            </a:r>
          </a:p>
          <a:p>
            <a:pPr lvl="1">
              <a:buFont typeface="Arial"/>
              <a:buChar char="•"/>
            </a:pPr>
            <a:r>
              <a:rPr lang="en-US" u="none" baseline="0" dirty="0">
                <a:solidFill>
                  <a:schemeClr val="tx1"/>
                </a:solidFill>
                <a:latin typeface="+mn-lt"/>
              </a:rPr>
              <a:t>Every person has a right to live a life of their choosing – in the community and with people they choose to be around.</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SDP will provide you the freedom and support to plan for your goals, and how you decide to reach them</a:t>
            </a:r>
            <a:r>
              <a:rPr lang="en-US" sz="1200" kern="1200" baseline="0" dirty="0" smtClean="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i="1" dirty="0" smtClean="0">
                <a:solidFill>
                  <a:schemeClr val="tx1"/>
                </a:solidFill>
              </a:rPr>
              <a:t>Handout: </a:t>
            </a:r>
            <a:r>
              <a:rPr lang="en-US" b="1" i="0" dirty="0" smtClean="0">
                <a:solidFill>
                  <a:schemeClr val="tx1"/>
                </a:solidFill>
              </a:rPr>
              <a:t>Person-centered Planning Resources</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smtClean="0">
                <a:solidFill>
                  <a:schemeClr val="tx1"/>
                </a:solidFill>
                <a:effectLst/>
                <a:latin typeface="+mn-lt"/>
                <a:ea typeface="+mn-ea"/>
                <a:cs typeface="+mn-cs"/>
              </a:rPr>
              <a:t>Those are a lot of steps to think about to get started. Where should you begin?</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smtClean="0">
                <a:solidFill>
                  <a:schemeClr val="tx1"/>
                </a:solidFill>
                <a:effectLst/>
                <a:latin typeface="+mn-lt"/>
                <a:ea typeface="+mn-ea"/>
                <a:cs typeface="+mn-cs"/>
              </a:rPr>
              <a:t>Transitioning into the SDP will take time, information and support to figure all these things out. You may need resources to know how you’d like to do your planning. You may want a person-centered plan as a part of your planning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 person-centered plan is the written result of a more in-depth, thorough and extensive planning process that can help inform your IPP with the regional center or plans with your other service providers.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In your packet is a list of publications, on-line resources and videos about person-centered </a:t>
            </a:r>
            <a:r>
              <a:rPr lang="en-US" sz="1200" u="sng" kern="1200" baseline="0" dirty="0" smtClean="0">
                <a:solidFill>
                  <a:schemeClr val="tx1"/>
                </a:solidFill>
                <a:effectLst/>
                <a:latin typeface="+mn-lt"/>
                <a:ea typeface="+mn-ea"/>
                <a:cs typeface="+mn-cs"/>
              </a:rPr>
              <a:t>planning</a:t>
            </a:r>
            <a:r>
              <a:rPr lang="en-US" sz="1200" kern="1200" baseline="0" dirty="0" smtClean="0">
                <a:solidFill>
                  <a:schemeClr val="tx1"/>
                </a:solidFill>
                <a:effectLst/>
                <a:latin typeface="+mn-lt"/>
                <a:ea typeface="+mn-ea"/>
                <a:cs typeface="+mn-cs"/>
              </a:rPr>
              <a:t> and person-centered </a:t>
            </a:r>
            <a:r>
              <a:rPr lang="en-US" sz="1200" u="sng" kern="1200" baseline="0" dirty="0" smtClean="0">
                <a:solidFill>
                  <a:schemeClr val="tx1"/>
                </a:solidFill>
                <a:effectLst/>
                <a:latin typeface="+mn-lt"/>
                <a:ea typeface="+mn-ea"/>
                <a:cs typeface="+mn-cs"/>
              </a:rPr>
              <a:t>plans</a:t>
            </a:r>
            <a:r>
              <a:rPr lang="en-US" sz="1200" kern="1200" baseline="0" dirty="0" smtClean="0">
                <a:solidFill>
                  <a:schemeClr val="tx1"/>
                </a:solidFill>
                <a:effectLst/>
                <a:latin typeface="+mn-lt"/>
                <a:ea typeface="+mn-ea"/>
                <a:cs typeface="+mn-cs"/>
              </a:rPr>
              <a:t> that you can use to learn more. There are many others available on-line and in bookstores too.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People who have been selected for the SDP may request assistance from their regional centers in person-centered planning as they transition from traditional services into the SDP.  These</a:t>
            </a:r>
            <a:r>
              <a:rPr lang="en-US" sz="1200" b="0" i="0" u="none" strike="noStrike" kern="1200" baseline="0" dirty="0" smtClean="0">
                <a:solidFill>
                  <a:schemeClr val="tx1"/>
                </a:solidFill>
                <a:latin typeface="+mn-lt"/>
                <a:ea typeface="+mn-ea"/>
                <a:cs typeface="+mn-cs"/>
              </a:rPr>
              <a:t> person-centered planning services are in addition to those provided by the regional center and are available to assist with the comprehensive planning in the SDP. What you gain from this assistance can be used to inform the development of your IPP.  Regional centers can purchase initial person-centered planning services from: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vendored providers of person-centered planning services; or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non-vendored providers who demonstrate they have received training or certification in the person-centered planning/facilitation process. Payment to non-vendored providers are to be made as a “Purchase Reimbursement” (service code 024.)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smtClean="0">
                <a:solidFill>
                  <a:schemeClr val="tx1"/>
                </a:solidFill>
                <a:effectLst/>
                <a:latin typeface="+mn-lt"/>
                <a:ea typeface="+mn-ea"/>
                <a:cs typeface="+mn-cs"/>
              </a:rPr>
              <a:t>Well developed person-centered planning that incorporates what is important </a:t>
            </a:r>
            <a:r>
              <a:rPr lang="en-US" sz="1200" b="1" kern="1200" baseline="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you and what is important </a:t>
            </a:r>
            <a:r>
              <a:rPr lang="en-US" sz="1200" b="1" kern="1200" baseline="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you can be critical to successful participation in the SDP.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solidFill>
                  <a:schemeClr val="tx1"/>
                </a:solidFill>
              </a:rPr>
              <a:t>Handout: </a:t>
            </a:r>
            <a:r>
              <a:rPr lang="en-US" b="1" i="0" baseline="0" dirty="0" smtClean="0">
                <a:solidFill>
                  <a:schemeClr val="tx1"/>
                </a:solidFill>
              </a:rPr>
              <a:t>Jason and Sofia Packet </a:t>
            </a:r>
            <a:r>
              <a:rPr lang="en-US" i="1" baseline="0" dirty="0" smtClean="0">
                <a:solidFill>
                  <a:schemeClr val="tx1"/>
                </a:solidFill>
              </a:rPr>
              <a:t>(pages 2, 3 and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solidFill>
                  <a:schemeClr val="tx1"/>
                </a:solidFill>
              </a:rPr>
              <a:t>Training Tip! Be sure to take your time in reviewing these examples. Focus on Jason and Sofia as real people with real gifts, talents, and dreams. It will help the attendees connect the importance of person-centered planning to the full opportunities of the SDP.</a:t>
            </a:r>
            <a:endParaRPr lang="en-US" b="1"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All of that person-centered planning will be used to inform you IPP.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Just </a:t>
            </a:r>
            <a:r>
              <a:rPr lang="en-US" sz="1200" kern="1200" baseline="0" dirty="0">
                <a:solidFill>
                  <a:schemeClr val="tx1"/>
                </a:solidFill>
                <a:effectLst/>
                <a:latin typeface="+mn-lt"/>
                <a:ea typeface="+mn-ea"/>
                <a:cs typeface="+mn-cs"/>
              </a:rPr>
              <a:t>like your IPP now, your IPP in the SDP is a plan of services that is informed by you and the people you’ve asked to help you. </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IPP is a plan of services</a:t>
            </a:r>
            <a:r>
              <a:rPr lang="en-US" baseline="0" dirty="0">
                <a:solidFill>
                  <a:schemeClr val="tx1"/>
                </a:solidFill>
              </a:rPr>
              <a:t> that will:</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Identify the goals you have determined through person-centered planning</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ea typeface="+mn-ea"/>
                <a:cs typeface="+mn-cs"/>
              </a:rPr>
              <a:t>The goals will be based on your needs, preferences and life choices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Identify what supports you need to meet those goals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Identify what services you need to reach those goals</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And who will provide you those services and supports</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The kind, or name, of the services you select to meet your needs</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How much of those services you need, or how often will those services be provided to you</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Who will be providing you those services and how will they be paid for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Regional center vendors</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People you decide to hire, or contract with that are not vendored with the regional center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Generic services</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Natural supports you may already have in your life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Your IPP in the SDP will have your individual budget attached which shows your spending plan. It lists those services you’ve decided upon and how much they will cost.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If you decided to have a person-centered plan as a part of your planning process, </a:t>
            </a:r>
            <a:r>
              <a:rPr lang="en-US" sz="1200" kern="1200" baseline="0" dirty="0" smtClean="0">
                <a:solidFill>
                  <a:schemeClr val="tx1"/>
                </a:solidFill>
                <a:effectLst/>
                <a:latin typeface="+mn-lt"/>
                <a:ea typeface="+mn-ea"/>
                <a:cs typeface="+mn-cs"/>
              </a:rPr>
              <a:t>again, you </a:t>
            </a:r>
            <a:r>
              <a:rPr lang="en-US" sz="1200" kern="1200" baseline="0" dirty="0">
                <a:solidFill>
                  <a:schemeClr val="tx1"/>
                </a:solidFill>
                <a:effectLst/>
                <a:latin typeface="+mn-lt"/>
                <a:ea typeface="+mn-ea"/>
                <a:cs typeface="+mn-cs"/>
              </a:rPr>
              <a:t>can use it to inform your IPP.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Person-centered planning </a:t>
            </a:r>
            <a:r>
              <a:rPr lang="en-US" sz="1200" kern="1200" dirty="0">
                <a:solidFill>
                  <a:schemeClr val="tx1"/>
                </a:solidFill>
                <a:effectLst/>
                <a:latin typeface="+mn-lt"/>
                <a:ea typeface="+mn-ea"/>
                <a:cs typeface="+mn-cs"/>
              </a:rPr>
              <a:t>is key to self-determination and each of the 5 principles.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solidFill>
                  <a:schemeClr val="tx1"/>
                </a:solidFill>
              </a:rPr>
              <a:t>Handouts: </a:t>
            </a:r>
            <a:r>
              <a:rPr lang="en-US" b="1" i="0" baseline="0" dirty="0" smtClean="0">
                <a:solidFill>
                  <a:schemeClr val="tx1"/>
                </a:solidFill>
              </a:rPr>
              <a:t>SDP Service Definitions </a:t>
            </a:r>
            <a:r>
              <a:rPr lang="en-US" b="0" i="0" baseline="0" dirty="0" smtClean="0">
                <a:solidFill>
                  <a:schemeClr val="tx1"/>
                </a:solidFill>
              </a:rPr>
              <a:t>and</a:t>
            </a:r>
            <a:r>
              <a:rPr lang="en-US" b="1" i="0" baseline="0" dirty="0" smtClean="0">
                <a:solidFill>
                  <a:schemeClr val="tx1"/>
                </a:solidFill>
              </a:rPr>
              <a:t> SDP Service Codes by Budget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Identify </a:t>
            </a:r>
            <a:r>
              <a:rPr lang="en-US" baseline="0" dirty="0">
                <a:solidFill>
                  <a:schemeClr val="tx1"/>
                </a:solidFill>
              </a:rPr>
              <a:t>what supports you need to reach your goals.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Talk about what you need with the people you have asked to support you with your planning. This can include your independent facilitator or your regional center service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Identify where those services and supports can come from. Some of them are available at no cost to you, and some will be paid for using your SDP spending plan.</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All the services paid</a:t>
            </a:r>
            <a:r>
              <a:rPr lang="en-US" baseline="0" dirty="0">
                <a:solidFill>
                  <a:schemeClr val="tx1"/>
                </a:solidFill>
              </a:rPr>
              <a:t> for from your spending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tx1"/>
                </a:solidFill>
              </a:rPr>
              <a:t>The federal government has </a:t>
            </a:r>
            <a:r>
              <a:rPr lang="en-US" baseline="0" dirty="0" smtClean="0">
                <a:solidFill>
                  <a:schemeClr val="tx1"/>
                </a:solidFill>
              </a:rPr>
              <a:t>recognized </a:t>
            </a:r>
            <a:r>
              <a:rPr lang="en-US" baseline="0" dirty="0" smtClean="0">
                <a:solidFill>
                  <a:schemeClr val="tx1"/>
                </a:solidFill>
              </a:rPr>
              <a:t>these services and </a:t>
            </a:r>
            <a:r>
              <a:rPr lang="en-US" baseline="0" dirty="0" smtClean="0">
                <a:solidFill>
                  <a:schemeClr val="tx1"/>
                </a:solidFill>
              </a:rPr>
              <a:t>definitions and approved them for the program; </a:t>
            </a:r>
            <a:r>
              <a:rPr lang="en-US" baseline="0" dirty="0" smtClean="0">
                <a:solidFill>
                  <a:schemeClr val="tx1"/>
                </a:solidFill>
              </a:rPr>
              <a:t>these are the services available to you in SDP</a:t>
            </a:r>
            <a:endParaRPr lang="en-US"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Have to be provided by someone qualified to provide that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Have to be in a setting that offers you choice and inclusion in your community; that </a:t>
            </a:r>
            <a:r>
              <a:rPr lang="en-US" baseline="0" dirty="0" smtClean="0">
                <a:solidFill>
                  <a:schemeClr val="tx1"/>
                </a:solidFill>
              </a:rPr>
              <a:t>is, </a:t>
            </a:r>
            <a:r>
              <a:rPr lang="en-US" baseline="0" dirty="0">
                <a:solidFill>
                  <a:schemeClr val="tx1"/>
                </a:solidFill>
              </a:rPr>
              <a:t>the setting meets the Final Rule.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Can be provided by anyone qualified to provide the </a:t>
            </a:r>
            <a:r>
              <a:rPr lang="en-US" baseline="0" dirty="0" smtClean="0">
                <a:solidFill>
                  <a:schemeClr val="tx1"/>
                </a:solidFill>
              </a:rPr>
              <a:t>service as verified by your FMS, </a:t>
            </a:r>
            <a:r>
              <a:rPr lang="en-US" baseline="0" dirty="0">
                <a:solidFill>
                  <a:schemeClr val="tx1"/>
                </a:solidFill>
              </a:rPr>
              <a:t>not just from those vendored with your regional center</a:t>
            </a:r>
            <a:r>
              <a:rPr lang="en-US" baseline="0" dirty="0" smtClean="0">
                <a:solidFill>
                  <a:schemeClr val="tx1"/>
                </a:solidFill>
              </a:rPr>
              <a:t>.</a:t>
            </a:r>
            <a:endParaRPr lang="en-US" baseline="0" dirty="0">
              <a:solidFill>
                <a:schemeClr val="tx1"/>
              </a:solidFill>
            </a:endParaRPr>
          </a:p>
          <a:p>
            <a:endParaRPr lang="en-US" dirty="0">
              <a:solidFill>
                <a:schemeClr val="tx1"/>
              </a:solidFill>
            </a:endParaRPr>
          </a:p>
          <a:p>
            <a:r>
              <a:rPr lang="en-US" dirty="0">
                <a:solidFill>
                  <a:schemeClr val="tx1"/>
                </a:solidFill>
              </a:rPr>
              <a:t>Let’s look at Generic Resources and the Final Rule</a:t>
            </a:r>
            <a:r>
              <a:rPr lang="en-US" baseline="0" dirty="0">
                <a:solidFill>
                  <a:schemeClr val="tx1"/>
                </a:solidFill>
              </a:rPr>
              <a:t> to better understand that they mean for you in the SDP.</a:t>
            </a:r>
          </a:p>
          <a:p>
            <a:endParaRPr lang="en-US" baseline="0" dirty="0">
              <a:solidFill>
                <a:schemeClr val="tx1"/>
              </a:solidFill>
            </a:endParaRPr>
          </a:p>
          <a:p>
            <a:r>
              <a:rPr lang="en-US" b="1" baseline="0" dirty="0">
                <a:solidFill>
                  <a:schemeClr val="tx1"/>
                </a:solidFill>
              </a:rPr>
              <a:t>Training Tip! Point out that this is an </a:t>
            </a:r>
            <a:r>
              <a:rPr lang="en-US" b="1" u="sng" baseline="0" dirty="0">
                <a:solidFill>
                  <a:schemeClr val="tx1"/>
                </a:solidFill>
              </a:rPr>
              <a:t>important for </a:t>
            </a:r>
            <a:r>
              <a:rPr lang="en-US" b="1" baseline="0" dirty="0">
                <a:solidFill>
                  <a:schemeClr val="tx1"/>
                </a:solidFill>
              </a:rPr>
              <a:t>slide. What this means is that it is </a:t>
            </a:r>
            <a:r>
              <a:rPr lang="en-US" b="1" u="sng" baseline="0" dirty="0">
                <a:solidFill>
                  <a:schemeClr val="tx1"/>
                </a:solidFill>
              </a:rPr>
              <a:t>important to</a:t>
            </a:r>
            <a:r>
              <a:rPr lang="en-US" b="1" baseline="0" dirty="0">
                <a:solidFill>
                  <a:schemeClr val="tx1"/>
                </a:solidFill>
              </a:rPr>
              <a:t> you to participant in SDP so you can arrange services in a unique manner and it is </a:t>
            </a:r>
            <a:r>
              <a:rPr lang="en-US" b="1" u="sng" baseline="0" dirty="0">
                <a:solidFill>
                  <a:schemeClr val="tx1"/>
                </a:solidFill>
              </a:rPr>
              <a:t>important for</a:t>
            </a:r>
            <a:r>
              <a:rPr lang="en-US" b="1" u="none" baseline="0" dirty="0">
                <a:solidFill>
                  <a:schemeClr val="tx1"/>
                </a:solidFill>
              </a:rPr>
              <a:t> </a:t>
            </a:r>
            <a:r>
              <a:rPr lang="en-US" b="1" baseline="0" dirty="0">
                <a:solidFill>
                  <a:schemeClr val="tx1"/>
                </a:solidFill>
              </a:rPr>
              <a:t>you to abide by these requirements of planning for services in order to be able to participate in the SDP. </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Lanterman Act states that regional centers are the payers of last resort.  Just like the way you receive services now, in the SDP, you must access other generic resources to pay first.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Handout:</a:t>
            </a:r>
            <a:r>
              <a:rPr lang="en-US" i="1" baseline="0" dirty="0">
                <a:solidFill>
                  <a:schemeClr val="tx1"/>
                </a:solidFill>
              </a:rPr>
              <a:t> </a:t>
            </a:r>
            <a:r>
              <a:rPr lang="en-US" b="1" i="0" u="none" baseline="0" dirty="0" smtClean="0">
                <a:solidFill>
                  <a:schemeClr val="tx1"/>
                </a:solidFill>
              </a:rPr>
              <a:t>HCBS Final Rule</a:t>
            </a:r>
            <a:endParaRPr lang="en-US"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SDP is designed so that you are included in your community. </a:t>
            </a:r>
            <a:r>
              <a:rPr lang="en-US" dirty="0"/>
              <a:t>The </a:t>
            </a:r>
            <a:r>
              <a:rPr lang="en-US" baseline="0" dirty="0"/>
              <a:t>services and supports you choose in the SDP must allow you to live, work and play in places where you have choices in how you spend your time and who you spend your time with. </a:t>
            </a:r>
            <a:endParaRPr lang="en-US" dirty="0"/>
          </a:p>
          <a:p>
            <a:r>
              <a:rPr lang="en-US" baseline="0" dirty="0"/>
              <a:t>These are also things required by the federal government through the Home &amp; Community-Based Services (or HCBS) Final Rule. </a:t>
            </a:r>
          </a:p>
          <a:p>
            <a:endParaRPr lang="en-US" dirty="0"/>
          </a:p>
          <a:p>
            <a:r>
              <a:rPr lang="en-US" dirty="0"/>
              <a:t>Let’s take a look at the handout regarding the HCBS</a:t>
            </a:r>
            <a:r>
              <a:rPr lang="en-US" baseline="0" dirty="0"/>
              <a:t> Final Rule. (</a:t>
            </a:r>
            <a:r>
              <a:rPr lang="en-US" i="1" baseline="0" dirty="0"/>
              <a:t>Review handout “FOR CONSUMERS AND FAMILIES”)</a:t>
            </a:r>
          </a:p>
          <a:p>
            <a:endParaRPr lang="en-US" dirty="0"/>
          </a:p>
          <a:p>
            <a:r>
              <a:rPr lang="en-US" dirty="0"/>
              <a:t>By March 2022, all regional center vendored</a:t>
            </a:r>
            <a:r>
              <a:rPr lang="en-US" baseline="0" dirty="0"/>
              <a:t> </a:t>
            </a:r>
            <a:r>
              <a:rPr lang="en-US" dirty="0"/>
              <a:t>services will meet these requirements.</a:t>
            </a:r>
            <a:r>
              <a:rPr lang="en-US" baseline="0" dirty="0"/>
              <a:t> </a:t>
            </a:r>
            <a:r>
              <a:rPr lang="en-US" dirty="0"/>
              <a:t>The state, regional centers and vendors are working on this transition already and will complete assessments and on-site visits to show that all services meet the requirements by March 2022.  </a:t>
            </a:r>
          </a:p>
          <a:p>
            <a:endParaRPr lang="en-US" dirty="0"/>
          </a:p>
          <a:p>
            <a:r>
              <a:rPr lang="en-US" dirty="0"/>
              <a:t>What does this mean</a:t>
            </a:r>
            <a:r>
              <a:rPr lang="en-US" baseline="0" dirty="0"/>
              <a:t> for you as a part of the SDP?</a:t>
            </a:r>
          </a:p>
          <a:p>
            <a:endParaRPr lang="en-US" baseline="0" dirty="0"/>
          </a:p>
          <a:p>
            <a:r>
              <a:rPr lang="en-US" dirty="0"/>
              <a:t>If you chose to use your SDP individual budget to pay for a service in a place that is intended mostly for people with disabilities and/or you receive a service with a group of other people with disabilities, that setting (or place where you receive those services) must be assessed to make sure it is in compliance with the HCBS Final Rule before you can start your service</a:t>
            </a:r>
            <a:r>
              <a:rPr lang="en-US" baseline="0" dirty="0"/>
              <a:t> there.</a:t>
            </a:r>
            <a:endParaRPr lang="en-US" dirty="0"/>
          </a:p>
          <a:p>
            <a:endParaRPr lang="en-US" dirty="0"/>
          </a:p>
          <a:p>
            <a:r>
              <a:rPr lang="en-US" dirty="0"/>
              <a:t>Most</a:t>
            </a:r>
            <a:r>
              <a:rPr lang="en-US" baseline="0" dirty="0"/>
              <a:t> of the services you choose in the SDP will not have to have this assessment because you will not be grouped with other people with a disability. However, if you choose a service described above, you, your service coordinator and your service provider will follow the process to make sure the setting is in compliance. </a:t>
            </a:r>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Again, if you chose to use your SDP individual budget to pay for a service in a place that is intended mostly for people with disabilities and/or you receive a service with a group of other people with disabilities, that setting (or place where you have those services) must be assessed to make sure it is in compliance with the HCBS Final Rule before you can start your service</a:t>
            </a:r>
            <a:r>
              <a:rPr lang="en-US" baseline="0" dirty="0"/>
              <a:t>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tool will be used to help you, your regional center and your service provider with the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a self-assessment part of the tool for your service provider to fill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and your regional center will go to where you will have this service and go over the self-assessment tool the service provider filled out and make sure the setting meets the HCBS Final Rule.</a:t>
            </a: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there are some changes needed</a:t>
            </a:r>
            <a:r>
              <a:rPr lang="en-US" sz="1200" b="0" i="0" u="none" strike="noStrike" kern="1200" baseline="0" dirty="0">
                <a:solidFill>
                  <a:schemeClr val="tx1"/>
                </a:solidFill>
                <a:effectLst/>
                <a:latin typeface="+mn-lt"/>
                <a:ea typeface="+mn-ea"/>
                <a:cs typeface="+mn-cs"/>
              </a:rPr>
              <a:t> so that the setting will meet the HCBS Final Rule, </a:t>
            </a:r>
            <a:r>
              <a:rPr lang="en-US" sz="1200" b="0" i="0" u="none" strike="noStrike" kern="1200" dirty="0">
                <a:solidFill>
                  <a:schemeClr val="tx1"/>
                </a:solidFill>
                <a:effectLst/>
                <a:latin typeface="+mn-lt"/>
                <a:ea typeface="+mn-ea"/>
                <a:cs typeface="+mn-cs"/>
              </a:rPr>
              <a:t>the regional center,</a:t>
            </a:r>
            <a:r>
              <a:rPr lang="en-US" sz="1200" b="0" i="0" u="none" strike="noStrike" kern="1200" baseline="0" dirty="0">
                <a:solidFill>
                  <a:schemeClr val="tx1"/>
                </a:solidFill>
                <a:effectLst/>
                <a:latin typeface="+mn-lt"/>
                <a:ea typeface="+mn-ea"/>
                <a:cs typeface="+mn-cs"/>
              </a:rPr>
              <a:t> you and </a:t>
            </a:r>
            <a:r>
              <a:rPr lang="en-US" sz="1200" b="0" i="0" u="none" strike="noStrike" kern="1200" dirty="0">
                <a:solidFill>
                  <a:schemeClr val="tx1"/>
                </a:solidFill>
                <a:effectLst/>
                <a:latin typeface="+mn-lt"/>
                <a:ea typeface="+mn-ea"/>
                <a:cs typeface="+mn-cs"/>
              </a:rPr>
              <a:t>the service provider should talk about what changes could be done. The goal is to work together so that the place you</a:t>
            </a:r>
            <a:r>
              <a:rPr lang="en-US" sz="1200" b="0" i="0" u="none" strike="noStrike" kern="1200" baseline="0" dirty="0">
                <a:solidFill>
                  <a:schemeClr val="tx1"/>
                </a:solidFill>
                <a:effectLst/>
                <a:latin typeface="+mn-lt"/>
                <a:ea typeface="+mn-ea"/>
                <a:cs typeface="+mn-cs"/>
              </a:rPr>
              <a:t> picked will be following the HCBS Final Rule.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the setting does not meet</a:t>
            </a:r>
            <a:r>
              <a:rPr lang="en-US" sz="1200" b="0" i="0" u="none" strike="noStrike" kern="1200" baseline="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rPr>
              <a:t>HCBS final rule, you cannot choose to have services in that setting.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Once</a:t>
            </a:r>
            <a:r>
              <a:rPr lang="en-US" sz="1200" b="0" i="0" u="none" strike="noStrike" kern="1200" baseline="0" dirty="0">
                <a:solidFill>
                  <a:schemeClr val="tx1"/>
                </a:solidFill>
                <a:effectLst/>
                <a:latin typeface="+mn-lt"/>
                <a:ea typeface="+mn-ea"/>
                <a:cs typeface="+mn-cs"/>
              </a:rPr>
              <a:t> the setting assessment has been completed your FMS provider will verify the completion of the assessment process. </a:t>
            </a:r>
            <a:endParaRPr lang="en-US" sz="1200" b="0" i="0" u="none" strike="noStrike"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en-US" sz="1200" dirty="0">
                <a:latin typeface="+mn-lt"/>
              </a:rPr>
              <a:t>Person-centered planning guides you and your team towards your goals, dreams and your future.</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The IPP will document all of the services and supports, including your individual budget.</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n-US" sz="1200" dirty="0">
                <a:latin typeface="+mn-lt"/>
              </a:rPr>
              <a:t>The services on your IPP MUST be </a:t>
            </a:r>
            <a:r>
              <a:rPr lang="en-US" sz="1200" dirty="0" smtClean="0">
                <a:latin typeface="+mn-lt"/>
              </a:rPr>
              <a:t>federally recognized </a:t>
            </a:r>
            <a:r>
              <a:rPr lang="en-US" sz="1200" dirty="0">
                <a:latin typeface="+mn-lt"/>
              </a:rPr>
              <a:t>services, from qualified people, support community inclusion, and can be from both vendored and non-vendored providers. </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en-US" sz="1200" dirty="0">
                <a:latin typeface="+mn-lt"/>
              </a:rPr>
              <a:t>Generic services MUST be accessed first.</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Training Tip! Establish the “learning together” partnership right away by thanking the participants for taking the risk of being pioneers as the State rolls out this new program. Acknowledge that these initial years may be, likely will be, bumpy as we learn how to implement self-determination statewide. Thank them also for taking the time to come to this very intensive and long orientation, most of them likely had to miss work, a family obligation, and/or make childcare arrangements. Making these acknowledgements and establishing this partnership approach will serve you well as you proceed with this session.</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areas we’ll cover regarding paying for services and supports.</a:t>
            </a:r>
          </a:p>
          <a:p>
            <a:endParaRPr lang="en-US" dirty="0"/>
          </a:p>
          <a:p>
            <a:r>
              <a:rPr lang="en-US" b="1" dirty="0"/>
              <a:t>Training Tip! This may be confusing for </a:t>
            </a:r>
            <a:r>
              <a:rPr lang="en-US" b="1" dirty="0" smtClean="0"/>
              <a:t>people and there is a lot of information. Read </a:t>
            </a:r>
            <a:r>
              <a:rPr lang="en-US" b="1" dirty="0"/>
              <a:t>up on the 1/11/2019 DDS directive that defines the Individual Budget and the Spending Plan. Point out the basic differences at this point and reassure the attendees that we will go through these slides in detail so it becomes clear.</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The individual budget amount</a:t>
            </a:r>
            <a:r>
              <a:rPr lang="en-US" baseline="0" dirty="0">
                <a:solidFill>
                  <a:schemeClr val="tx1"/>
                </a:solidFill>
              </a:rPr>
              <a:t> is b</a:t>
            </a:r>
            <a:r>
              <a:rPr lang="en-US" dirty="0">
                <a:solidFill>
                  <a:schemeClr val="tx1"/>
                </a:solidFill>
              </a:rPr>
              <a:t>ased on</a:t>
            </a:r>
            <a:r>
              <a:rPr lang="en-US" baseline="0" dirty="0">
                <a:solidFill>
                  <a:schemeClr val="tx1"/>
                </a:solidFill>
              </a:rPr>
              <a:t> the amount of money the regional center spent on your services in the last 12 months. </a:t>
            </a:r>
          </a:p>
          <a:p>
            <a:pPr marL="171450" indent="-171450">
              <a:buFont typeface="Arial" panose="020B0604020202020204" pitchFamily="34" charset="0"/>
              <a:buChar char="•"/>
            </a:pPr>
            <a:r>
              <a:rPr lang="en-US" baseline="0" dirty="0">
                <a:solidFill>
                  <a:schemeClr val="tx1"/>
                </a:solidFill>
              </a:rPr>
              <a:t>It’s n</a:t>
            </a:r>
            <a:r>
              <a:rPr lang="en-US" dirty="0">
                <a:solidFill>
                  <a:schemeClr val="tx1"/>
                </a:solidFill>
              </a:rPr>
              <a:t>ot the amount of money authorized for services, but the amount spent. </a:t>
            </a:r>
          </a:p>
          <a:p>
            <a:pPr marL="171450" indent="-171450">
              <a:buFont typeface="Arial" panose="020B0604020202020204" pitchFamily="34" charset="0"/>
              <a:buChar char="•"/>
            </a:pPr>
            <a:r>
              <a:rPr lang="en-US" dirty="0">
                <a:solidFill>
                  <a:schemeClr val="tx1"/>
                </a:solidFill>
              </a:rPr>
              <a:t>The services you</a:t>
            </a:r>
            <a:r>
              <a:rPr lang="en-US" baseline="0" dirty="0">
                <a:solidFill>
                  <a:schemeClr val="tx1"/>
                </a:solidFill>
              </a:rPr>
              <a:t> have in y</a:t>
            </a:r>
            <a:r>
              <a:rPr lang="en-US" dirty="0">
                <a:solidFill>
                  <a:schemeClr val="tx1"/>
                </a:solidFill>
              </a:rPr>
              <a:t>our IPP that you didn’t use will not appear as part of the money spent in the past 12 months.</a:t>
            </a:r>
          </a:p>
          <a:p>
            <a:pPr marL="171450" indent="-171450">
              <a:buFont typeface="Arial" panose="020B0604020202020204" pitchFamily="34" charset="0"/>
              <a:buChar char="•"/>
            </a:pPr>
            <a:r>
              <a:rPr lang="en-US" dirty="0">
                <a:solidFill>
                  <a:schemeClr val="tx1"/>
                </a:solidFill>
              </a:rPr>
              <a:t>A</a:t>
            </a:r>
            <a:r>
              <a:rPr lang="en-US" baseline="0" dirty="0">
                <a:solidFill>
                  <a:schemeClr val="tx1"/>
                </a:solidFill>
              </a:rPr>
              <a:t> report called an </a:t>
            </a:r>
            <a:r>
              <a:rPr lang="en-US" dirty="0">
                <a:solidFill>
                  <a:schemeClr val="tx1"/>
                </a:solidFill>
              </a:rPr>
              <a:t>Annual Cost Statement will</a:t>
            </a:r>
            <a:r>
              <a:rPr lang="en-US" baseline="0" dirty="0">
                <a:solidFill>
                  <a:schemeClr val="tx1"/>
                </a:solidFill>
              </a:rPr>
              <a:t> show this amount. It may also </a:t>
            </a:r>
            <a:r>
              <a:rPr lang="en-US" dirty="0">
                <a:solidFill>
                  <a:schemeClr val="tx1"/>
                </a:solidFill>
              </a:rPr>
              <a:t>be called by other names such as “Statement of Services Provided,” etc.  You can ask your service coordinator for it.</a:t>
            </a:r>
          </a:p>
          <a:p>
            <a:pPr marL="171450" indent="-171450">
              <a:buFont typeface="Arial" panose="020B0604020202020204" pitchFamily="34" charset="0"/>
              <a:buChar char="•"/>
            </a:pPr>
            <a:r>
              <a:rPr lang="en-US" dirty="0">
                <a:solidFill>
                  <a:schemeClr val="tx1"/>
                </a:solidFill>
              </a:rPr>
              <a:t>Some amounts</a:t>
            </a:r>
            <a:r>
              <a:rPr lang="en-US" baseline="0" dirty="0">
                <a:solidFill>
                  <a:schemeClr val="tx1"/>
                </a:solidFill>
              </a:rPr>
              <a:t> spent</a:t>
            </a:r>
            <a:r>
              <a:rPr lang="en-US" dirty="0">
                <a:solidFill>
                  <a:schemeClr val="tx1"/>
                </a:solidFill>
              </a:rPr>
              <a:t> may not show up on your cost statement, such as receiving transportation services as a group. This is a group rate</a:t>
            </a:r>
            <a:r>
              <a:rPr lang="en-US" baseline="0" dirty="0">
                <a:solidFill>
                  <a:schemeClr val="tx1"/>
                </a:solidFill>
              </a:rPr>
              <a:t> and would not be reflected in this statement.  </a:t>
            </a:r>
          </a:p>
          <a:p>
            <a:pPr marL="640594" lvl="1" indent="-174708">
              <a:buFont typeface="Arial" panose="020B0604020202020204" pitchFamily="34" charset="0"/>
              <a:buChar char="•"/>
            </a:pPr>
            <a:r>
              <a:rPr lang="en-US" dirty="0">
                <a:solidFill>
                  <a:schemeClr val="tx1"/>
                </a:solidFill>
              </a:rPr>
              <a:t>Talk</a:t>
            </a:r>
            <a:r>
              <a:rPr lang="en-US" baseline="0" dirty="0">
                <a:solidFill>
                  <a:schemeClr val="tx1"/>
                </a:solidFill>
              </a:rPr>
              <a:t> with your service coordinator to determine if all of your services are reflected. </a:t>
            </a:r>
          </a:p>
          <a:p>
            <a:pPr marL="640594" lvl="1" indent="-174708">
              <a:buFont typeface="Arial" panose="020B0604020202020204" pitchFamily="34" charset="0"/>
              <a:buChar char="•"/>
            </a:pPr>
            <a:r>
              <a:rPr lang="en-US" baseline="0" dirty="0">
                <a:solidFill>
                  <a:schemeClr val="tx1"/>
                </a:solidFill>
              </a:rPr>
              <a:t>If they are not, your service coordinator will help you account for those amounts spent on your services.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en-US" b="1" i="1" dirty="0">
                <a:solidFill>
                  <a:schemeClr val="tx1"/>
                </a:solidFill>
              </a:rPr>
              <a:t>For new regional center consumers or consumers with less than 12 months of services:</a:t>
            </a:r>
          </a:p>
          <a:p>
            <a:pPr defTabSz="931774">
              <a:defRPr/>
            </a:pPr>
            <a:endParaRPr lang="en-US" b="1" i="1" dirty="0">
              <a:solidFill>
                <a:schemeClr val="tx1"/>
              </a:solidFill>
            </a:endParaRPr>
          </a:p>
          <a:p>
            <a:pPr marL="228600" indent="-228600" defTabSz="931774">
              <a:buFont typeface="+mj-lt"/>
              <a:buAutoNum type="arabicParenR"/>
              <a:defRPr/>
            </a:pPr>
            <a:r>
              <a:rPr lang="en-US" dirty="0">
                <a:solidFill>
                  <a:schemeClr val="tx1"/>
                </a:solidFill>
              </a:rPr>
              <a:t>If you don’t have 12 months of regional center services, your budget will be based on the services and supports you would have used through the traditional system. </a:t>
            </a:r>
          </a:p>
          <a:p>
            <a:pPr marL="228600" indent="-228600" defTabSz="931774">
              <a:buFont typeface="+mj-lt"/>
              <a:buAutoNum type="arabicParenR"/>
              <a:defRPr/>
            </a:pPr>
            <a:endParaRPr lang="en-US"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en-US" sz="1200" b="0" i="0" u="none" strike="noStrike" kern="1200" baseline="0" dirty="0">
                <a:solidFill>
                  <a:schemeClr val="tx1"/>
                </a:solidFill>
                <a:latin typeface="+mn-lt"/>
                <a:ea typeface="+mn-ea"/>
                <a:cs typeface="+mn-cs"/>
              </a:rPr>
              <a:t>The regional center calculates what the cost of providing your needed services and supports would have been.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This is done by using the average cost that would have been paid for each of your identified services and supports and how often the it’s determined each service or support is needed.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cost may be adjusted if the regional center determines the participant has unique needs that result in a higher or lower cost. Unique needs may include, but are not limited to, language preference, support for behavioral/medical needs and location of available services. </a:t>
            </a:r>
            <a:endParaRPr lang="en-US" dirty="0">
              <a:solidFill>
                <a:schemeClr val="tx1"/>
              </a:solidFill>
            </a:endParaRPr>
          </a:p>
          <a:p>
            <a:pPr marL="0" indent="0" defTabSz="931774">
              <a:buFont typeface="+mj-lt"/>
              <a:buNone/>
              <a:defRPr/>
            </a:pPr>
            <a:r>
              <a:rPr lang="en-US" dirty="0">
                <a:solidFill>
                  <a:schemeClr val="tx1"/>
                </a:solidFill>
              </a:rPr>
              <a:t>Again, this is done to determine the costs of services and supports that would have been spent on </a:t>
            </a:r>
            <a:r>
              <a:rPr lang="en-US" u="sng" dirty="0">
                <a:solidFill>
                  <a:schemeClr val="tx1"/>
                </a:solidFill>
              </a:rPr>
              <a:t>you</a:t>
            </a:r>
            <a:r>
              <a:rPr lang="en-US" dirty="0">
                <a:solidFill>
                  <a:schemeClr val="tx1"/>
                </a:solidFill>
              </a:rPr>
              <a:t> so the average cost should reflect</a:t>
            </a:r>
            <a:r>
              <a:rPr lang="en-US" baseline="0" dirty="0">
                <a:solidFill>
                  <a:schemeClr val="tx1"/>
                </a:solidFill>
              </a:rPr>
              <a:t> the services and supports </a:t>
            </a:r>
            <a:r>
              <a:rPr lang="en-US" u="sng" baseline="0" dirty="0">
                <a:solidFill>
                  <a:schemeClr val="tx1"/>
                </a:solidFill>
              </a:rPr>
              <a:t>you</a:t>
            </a:r>
            <a:r>
              <a:rPr lang="en-US" baseline="0" dirty="0">
                <a:solidFill>
                  <a:schemeClr val="tx1"/>
                </a:solidFill>
              </a:rPr>
              <a:t> would have </a:t>
            </a:r>
            <a:r>
              <a:rPr lang="en-US" dirty="0">
                <a:solidFill>
                  <a:schemeClr val="tx1"/>
                </a:solidFill>
              </a:rPr>
              <a:t>used for your identified </a:t>
            </a:r>
            <a:r>
              <a:rPr lang="en-US" dirty="0" smtClean="0">
                <a:solidFill>
                  <a:schemeClr val="tx1"/>
                </a:solidFill>
              </a:rPr>
              <a:t>needs in</a:t>
            </a:r>
            <a:r>
              <a:rPr lang="en-US" baseline="0" dirty="0" smtClean="0">
                <a:solidFill>
                  <a:schemeClr val="tx1"/>
                </a:solidFill>
              </a:rPr>
              <a:t> the</a:t>
            </a:r>
            <a:r>
              <a:rPr lang="en-US" dirty="0" smtClean="0">
                <a:solidFill>
                  <a:schemeClr val="tx1"/>
                </a:solidFill>
              </a:rPr>
              <a:t> traditional service system.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tx1"/>
                </a:solidFill>
              </a:rPr>
              <a:t>Unmet needs: </a:t>
            </a:r>
            <a:endParaRPr lang="en-US" dirty="0">
              <a:solidFill>
                <a:schemeClr val="tx1"/>
              </a:solidFill>
            </a:endParaRPr>
          </a:p>
          <a:p>
            <a:r>
              <a:rPr lang="en-US" dirty="0">
                <a:solidFill>
                  <a:schemeClr val="tx1"/>
                </a:solidFill>
              </a:rPr>
              <a:t>Some examples of unmet needs can include:</a:t>
            </a:r>
          </a:p>
          <a:p>
            <a:pPr marL="171450" indent="-171450">
              <a:buFont typeface="Arial" panose="020B0604020202020204" pitchFamily="34" charset="0"/>
              <a:buChar char="•"/>
            </a:pPr>
            <a:r>
              <a:rPr lang="en-US" dirty="0">
                <a:solidFill>
                  <a:schemeClr val="tx1"/>
                </a:solidFill>
              </a:rPr>
              <a:t>The provider didn’t have a staff</a:t>
            </a:r>
            <a:r>
              <a:rPr lang="en-US" baseline="0" dirty="0">
                <a:solidFill>
                  <a:schemeClr val="tx1"/>
                </a:solidFill>
              </a:rPr>
              <a:t> person who spoke your language so you were unable to use that service.</a:t>
            </a:r>
          </a:p>
          <a:p>
            <a:pPr marL="171450" indent="-171450">
              <a:buFont typeface="Arial" panose="020B0604020202020204" pitchFamily="34" charset="0"/>
              <a:buChar char="•"/>
            </a:pPr>
            <a:r>
              <a:rPr lang="en-US" baseline="0" dirty="0">
                <a:solidFill>
                  <a:schemeClr val="tx1"/>
                </a:solidFill>
              </a:rPr>
              <a:t>The provider was far from your home so it made it difficult to use that service.</a:t>
            </a:r>
          </a:p>
          <a:p>
            <a:pPr marL="171450" indent="-171450">
              <a:buFont typeface="Arial" panose="020B0604020202020204" pitchFamily="34" charset="0"/>
              <a:buChar char="•"/>
            </a:pPr>
            <a:r>
              <a:rPr lang="en-US" baseline="0" dirty="0">
                <a:solidFill>
                  <a:schemeClr val="tx1"/>
                </a:solidFill>
              </a:rPr>
              <a:t>You were waiting for a provider to have an open spot in their program.</a:t>
            </a:r>
          </a:p>
          <a:p>
            <a:pPr marL="174708" indent="-174708">
              <a:buFont typeface="Arial" panose="020B0604020202020204" pitchFamily="34" charset="0"/>
              <a:buChar char="•"/>
            </a:pPr>
            <a:r>
              <a:rPr lang="en-US" dirty="0">
                <a:solidFill>
                  <a:schemeClr val="tx1"/>
                </a:solidFill>
              </a:rPr>
              <a:t>You couldn’t find a respite provider who could work the hours you needed.</a:t>
            </a:r>
          </a:p>
          <a:p>
            <a:r>
              <a:rPr lang="en-US" b="1" dirty="0">
                <a:solidFill>
                  <a:schemeClr val="tx1"/>
                </a:solidFill>
              </a:rPr>
              <a:t>Changes in circumstances:</a:t>
            </a:r>
            <a:r>
              <a:rPr lang="en-US" dirty="0">
                <a:solidFill>
                  <a:schemeClr val="tx1"/>
                </a:solidFill>
              </a:rPr>
              <a:t> </a:t>
            </a:r>
          </a:p>
          <a:p>
            <a:pPr marL="224312" indent="-224312"/>
            <a:r>
              <a:rPr lang="en-US" dirty="0">
                <a:solidFill>
                  <a:schemeClr val="tx1"/>
                </a:solidFill>
              </a:rPr>
              <a:t>Some examples of a change in circumstance can include:</a:t>
            </a:r>
          </a:p>
          <a:p>
            <a:pPr marL="224312" indent="-224312">
              <a:buFont typeface="Arial" panose="020B0604020202020204" pitchFamily="34" charset="0"/>
              <a:buChar char="•"/>
            </a:pPr>
            <a:r>
              <a:rPr lang="en-US" dirty="0">
                <a:solidFill>
                  <a:schemeClr val="tx1"/>
                </a:solidFill>
              </a:rPr>
              <a:t>Leaving or entering school.</a:t>
            </a:r>
          </a:p>
          <a:p>
            <a:pPr marL="224312" indent="-224312">
              <a:buFont typeface="Arial" panose="020B0604020202020204" pitchFamily="34" charset="0"/>
              <a:buChar char="•"/>
            </a:pPr>
            <a:r>
              <a:rPr lang="en-US" dirty="0">
                <a:solidFill>
                  <a:schemeClr val="tx1"/>
                </a:solidFill>
              </a:rPr>
              <a:t>Losing or getting a job.</a:t>
            </a:r>
          </a:p>
          <a:p>
            <a:pPr marL="224312" indent="-224312">
              <a:buFont typeface="Arial" panose="020B0604020202020204" pitchFamily="34" charset="0"/>
              <a:buChar char="•"/>
            </a:pPr>
            <a:r>
              <a:rPr lang="en-US" dirty="0">
                <a:solidFill>
                  <a:schemeClr val="tx1"/>
                </a:solidFill>
              </a:rPr>
              <a:t>Getting very sick or getting better.</a:t>
            </a:r>
          </a:p>
          <a:p>
            <a:pPr marL="224312" indent="-224312">
              <a:buFont typeface="Arial" panose="020B0604020202020204" pitchFamily="34" charset="0"/>
              <a:buChar char="•"/>
            </a:pPr>
            <a:r>
              <a:rPr lang="en-US" dirty="0">
                <a:solidFill>
                  <a:schemeClr val="tx1"/>
                </a:solidFill>
              </a:rPr>
              <a:t>Moving into your own apartment or moving back home with your family.</a:t>
            </a:r>
          </a:p>
          <a:p>
            <a:pPr marL="224312" indent="-224312">
              <a:buFont typeface="Arial" panose="020B0604020202020204" pitchFamily="34" charset="0"/>
              <a:buChar char="•"/>
            </a:pPr>
            <a:r>
              <a:rPr lang="en-US" dirty="0">
                <a:solidFill>
                  <a:schemeClr val="tx1"/>
                </a:solidFill>
              </a:rPr>
              <a:t>Through</a:t>
            </a:r>
            <a:r>
              <a:rPr lang="en-US" baseline="0" dirty="0">
                <a:solidFill>
                  <a:schemeClr val="tx1"/>
                </a:solidFill>
              </a:rPr>
              <a:t> person-centered planning, you determine a need for a service that wasn’t identified before.</a:t>
            </a:r>
            <a:endParaRPr lang="en-US" dirty="0">
              <a:solidFill>
                <a:schemeClr val="tx1"/>
              </a:solidFill>
            </a:endParaRPr>
          </a:p>
          <a:p>
            <a:pPr marL="224312" indent="-224312">
              <a:buFont typeface="Arial" panose="020B0604020202020204" pitchFamily="34" charset="0"/>
              <a:buChar char="•"/>
            </a:pPr>
            <a:r>
              <a:rPr lang="en-US" dirty="0">
                <a:solidFill>
                  <a:schemeClr val="tx1"/>
                </a:solidFill>
              </a:rPr>
              <a:t>Or, you identify a service you had before but</a:t>
            </a:r>
            <a:r>
              <a:rPr lang="en-US" baseline="0" dirty="0">
                <a:solidFill>
                  <a:schemeClr val="tx1"/>
                </a:solidFill>
              </a:rPr>
              <a:t> no longer need.</a:t>
            </a:r>
            <a:endParaRPr lang="en-US" dirty="0">
              <a:solidFill>
                <a:schemeClr val="tx1"/>
              </a:solidFill>
            </a:endParaRPr>
          </a:p>
          <a:p>
            <a:pPr marL="171450" indent="-171450">
              <a:buFont typeface="Wingdings" pitchFamily="2" charset="2"/>
              <a:buChar char="ü"/>
            </a:pPr>
            <a:r>
              <a:rPr lang="en-US" dirty="0">
                <a:solidFill>
                  <a:schemeClr val="tx1"/>
                </a:solidFill>
              </a:rPr>
              <a:t>Determine if your individual budget amount would change based on the definitions of an unmet need or a change in circumstances. </a:t>
            </a:r>
          </a:p>
          <a:p>
            <a:pPr marL="171450" indent="-171450">
              <a:buFont typeface="Wingdings" pitchFamily="2" charset="2"/>
              <a:buChar char="ü"/>
            </a:pPr>
            <a:r>
              <a:rPr lang="en-US" dirty="0">
                <a:solidFill>
                  <a:schemeClr val="tx1"/>
                </a:solidFill>
              </a:rPr>
              <a:t>Most budgets will not, but if so, your service coordinator will help make sure to add the amount that would have been spent on unmet needs and to account for any changes in your circumstances by adding or deducting the costs identified.  </a:t>
            </a:r>
          </a:p>
          <a:p>
            <a:pPr marL="171450" indent="-171450">
              <a:buFont typeface="Wingdings" pitchFamily="2" charset="2"/>
              <a:buChar char="ü"/>
            </a:pPr>
            <a:r>
              <a:rPr lang="en-US" dirty="0">
                <a:solidFill>
                  <a:schemeClr val="tx1"/>
                </a:solidFill>
              </a:rPr>
              <a:t>Your service coordinator will be able to explain how this is done. Essentially, they determine what amount would have been spent to account for any adjustments.   </a:t>
            </a:r>
          </a:p>
          <a:p>
            <a:pPr marL="171450" indent="-171450" defTabSz="931774">
              <a:buFont typeface="Wingdings" pitchFamily="2" charset="2"/>
              <a:buChar char="ü"/>
              <a:defRPr/>
            </a:pPr>
            <a:r>
              <a:rPr lang="en-US" dirty="0">
                <a:solidFill>
                  <a:schemeClr val="tx1"/>
                </a:solidFill>
              </a:rPr>
              <a:t>Have trust – This is not your only chance to review your needs and your budget. If you have a change in your life, your team will come back together with you and support your needs. </a:t>
            </a:r>
          </a:p>
          <a:p>
            <a:pPr defTabSz="931774">
              <a:defRPr/>
            </a:pPr>
            <a:r>
              <a:rPr lang="en-US" dirty="0">
                <a:solidFill>
                  <a:schemeClr val="tx1"/>
                </a:solidFill>
              </a:rPr>
              <a:t>Individual budget amount:</a:t>
            </a:r>
          </a:p>
          <a:p>
            <a:pPr marL="174708" indent="-174708" defTabSz="931774">
              <a:buFont typeface="Arial" panose="020B0604020202020204" pitchFamily="34" charset="0"/>
              <a:buChar char="•"/>
              <a:defRPr/>
            </a:pPr>
            <a:r>
              <a:rPr lang="en-US" dirty="0">
                <a:solidFill>
                  <a:schemeClr val="tx1"/>
                </a:solidFill>
              </a:rPr>
              <a:t>Starts with </a:t>
            </a:r>
            <a:r>
              <a:rPr lang="en-US" baseline="0" dirty="0">
                <a:solidFill>
                  <a:schemeClr val="tx1"/>
                </a:solidFill>
              </a:rPr>
              <a:t>the amount of money the regional center spent on your services in the last 12 months;</a:t>
            </a:r>
          </a:p>
          <a:p>
            <a:pPr marL="174708" indent="-174708" defTabSz="931774">
              <a:buFont typeface="Arial" panose="020B0604020202020204" pitchFamily="34" charset="0"/>
              <a:buChar char="•"/>
              <a:defRPr/>
            </a:pPr>
            <a:r>
              <a:rPr lang="en-US" baseline="0" dirty="0">
                <a:solidFill>
                  <a:schemeClr val="tx1"/>
                </a:solidFill>
              </a:rPr>
              <a:t>Reflects any additional costs that would have been spent on any unmet needs; and </a:t>
            </a:r>
          </a:p>
          <a:p>
            <a:pPr marL="174708" indent="-174708" defTabSz="931774">
              <a:buFont typeface="Arial" panose="020B0604020202020204" pitchFamily="34" charset="0"/>
              <a:buChar char="•"/>
              <a:defRPr/>
            </a:pPr>
            <a:r>
              <a:rPr lang="en-US" baseline="0" dirty="0">
                <a:solidFill>
                  <a:schemeClr val="tx1"/>
                </a:solidFill>
              </a:rPr>
              <a:t>Reflects either the addition or deduction of the costs for services due to a change in your circumstances. </a:t>
            </a: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en-US" baseline="0" dirty="0">
                <a:solidFill>
                  <a:schemeClr val="tx1"/>
                </a:solidFill>
              </a:rPr>
              <a:t>Changes to your individual budget reflect what would have been spent by the regional center, including unmet needs and changes in circumstances, regardless of your choice to participate in the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solidFill>
                  <a:schemeClr val="tx1"/>
                </a:solidFill>
                <a:latin typeface="+mn-lt"/>
              </a:rPr>
              <a:t>There are some things, in accordance with the SDP law, that cannot be considered an unmet need or a change in </a:t>
            </a:r>
            <a:r>
              <a:rPr lang="en-US" sz="1200" dirty="0" smtClean="0">
                <a:solidFill>
                  <a:schemeClr val="tx1"/>
                </a:solidFill>
                <a:latin typeface="+mn-lt"/>
              </a:rPr>
              <a:t>circumstance and therefore</a:t>
            </a:r>
            <a:r>
              <a:rPr lang="en-US" sz="1200" baseline="0" dirty="0" smtClean="0">
                <a:solidFill>
                  <a:schemeClr val="tx1"/>
                </a:solidFill>
                <a:latin typeface="+mn-lt"/>
              </a:rPr>
              <a:t> these are things that cannot increase your individual budget</a:t>
            </a:r>
            <a:r>
              <a:rPr lang="en-US" sz="1200" dirty="0" smtClean="0">
                <a:solidFill>
                  <a:schemeClr val="tx1"/>
                </a:solidFill>
                <a:latin typeface="+mn-lt"/>
              </a:rPr>
              <a:t>. </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a:solidFill>
                  <a:schemeClr val="tx1"/>
                </a:solidFill>
                <a:latin typeface="+mn-lt"/>
                <a:ea typeface="+mn-ea"/>
                <a:cs typeface="+mn-cs"/>
              </a:rPr>
              <a:t>Paying for your Financial Management Service</a:t>
            </a:r>
            <a:endParaRPr lang="en-US"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a:solidFill>
                  <a:schemeClr val="tx1"/>
                </a:solidFill>
                <a:latin typeface="+mn-lt"/>
                <a:ea typeface="+mn-ea"/>
                <a:cs typeface="+mn-cs"/>
              </a:rPr>
              <a:t>Paying for an independent facilitator (if hired</a:t>
            </a:r>
            <a:r>
              <a:rPr lang="en-US" sz="1200" kern="1200" dirty="0" smtClean="0">
                <a:solidFill>
                  <a:schemeClr val="tx1"/>
                </a:solidFill>
                <a:latin typeface="+mn-lt"/>
                <a:ea typeface="+mn-ea"/>
                <a:cs typeface="+mn-cs"/>
              </a:rPr>
              <a:t>).</a:t>
            </a:r>
            <a:endParaRPr lang="en-US" sz="1200" kern="1200" dirty="0">
              <a:solidFill>
                <a:schemeClr val="tx1"/>
              </a:solidFill>
              <a:latin typeface="+mn-lt"/>
              <a:ea typeface="+mn-ea"/>
              <a:cs typeface="+mn-cs"/>
            </a:endParaRPr>
          </a:p>
          <a:p>
            <a:pPr marL="0" indent="0">
              <a:lnSpc>
                <a:spcPct val="90000"/>
              </a:lnSpc>
              <a:spcBef>
                <a:spcPct val="0"/>
              </a:spcBef>
              <a:buFont typeface="Wingdings" panose="05000000000000000000" pitchFamily="2" charset="2"/>
              <a:buNone/>
            </a:pPr>
            <a:r>
              <a:rPr lang="en-US" sz="1200" dirty="0" smtClean="0">
                <a:solidFill>
                  <a:schemeClr val="tx1"/>
                </a:solidFill>
                <a:latin typeface="+mn-lt"/>
              </a:rPr>
              <a:t>The services that are not available through the traditional services system cannot be used as an unmet need to change your individual budget amount. For these items, you can pay for these services in the SDP, but you cannot adjust your budget to include them. </a:t>
            </a:r>
          </a:p>
          <a:p>
            <a:pPr marL="457200" indent="-457200">
              <a:lnSpc>
                <a:spcPct val="90000"/>
              </a:lnSpc>
              <a:spcBef>
                <a:spcPct val="0"/>
              </a:spcBef>
              <a:buFont typeface="Wingdings" panose="05000000000000000000" pitchFamily="2" charset="2"/>
              <a:buChar char="ü"/>
            </a:pPr>
            <a:r>
              <a:rPr lang="en-US" sz="1200" dirty="0" smtClean="0">
                <a:solidFill>
                  <a:schemeClr val="tx1"/>
                </a:solidFill>
                <a:latin typeface="+mn-lt"/>
              </a:rPr>
              <a:t>Regional </a:t>
            </a:r>
            <a:r>
              <a:rPr lang="en-US" sz="1200" dirty="0">
                <a:solidFill>
                  <a:schemeClr val="tx1"/>
                </a:solidFill>
                <a:latin typeface="+mn-lt"/>
              </a:rPr>
              <a:t>center must certify your individual budget. </a:t>
            </a:r>
            <a:endParaRPr lang="en-US" sz="1200" dirty="0" smtClean="0">
              <a:solidFill>
                <a:schemeClr val="tx1"/>
              </a:solidFill>
              <a:latin typeface="+mn-lt"/>
            </a:endParaRPr>
          </a:p>
          <a:p>
            <a:pPr marL="914400" lvl="1" indent="-457200">
              <a:lnSpc>
                <a:spcPct val="90000"/>
              </a:lnSpc>
              <a:spcBef>
                <a:spcPct val="0"/>
              </a:spcBef>
              <a:buFont typeface="Wingdings" panose="05000000000000000000" pitchFamily="2" charset="2"/>
              <a:buChar char="ü"/>
            </a:pPr>
            <a:r>
              <a:rPr lang="en-US" sz="1200" dirty="0" smtClean="0">
                <a:solidFill>
                  <a:schemeClr val="tx1"/>
                </a:solidFill>
                <a:latin typeface="+mn-lt"/>
              </a:rPr>
              <a:t>This</a:t>
            </a:r>
            <a:r>
              <a:rPr lang="en-US" sz="1200" baseline="0" dirty="0" smtClean="0">
                <a:solidFill>
                  <a:schemeClr val="tx1"/>
                </a:solidFill>
                <a:latin typeface="+mn-lt"/>
              </a:rPr>
              <a:t> means </a:t>
            </a:r>
            <a:r>
              <a:rPr lang="en-US" sz="1200" dirty="0" smtClean="0">
                <a:solidFill>
                  <a:schemeClr val="tx1"/>
                </a:solidFill>
                <a:latin typeface="+mn-lt"/>
              </a:rPr>
              <a:t>your </a:t>
            </a:r>
            <a:r>
              <a:rPr lang="en-US" sz="1200" dirty="0">
                <a:solidFill>
                  <a:schemeClr val="tx1"/>
                </a:solidFill>
                <a:latin typeface="+mn-lt"/>
              </a:rPr>
              <a:t>regional center is required to certify that the individual budget amount would have been spent by the regional center, including any adjustments for unmet needs or changes in circumstances, regardless of your choice to participate in the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smtClean="0">
                <a:solidFill>
                  <a:schemeClr val="tx1"/>
                </a:solidFill>
              </a:rPr>
              <a:t>Handout</a:t>
            </a:r>
            <a:r>
              <a:rPr lang="en-US" dirty="0" smtClean="0">
                <a:solidFill>
                  <a:schemeClr val="tx1"/>
                </a:solidFill>
              </a:rPr>
              <a:t> – </a:t>
            </a:r>
            <a:r>
              <a:rPr lang="en-US" b="1" dirty="0" smtClean="0">
                <a:solidFill>
                  <a:schemeClr val="tx1"/>
                </a:solidFill>
              </a:rPr>
              <a:t>Jason &amp; Sofia Individual Budget (page 5 in the packet)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rPr>
              <a:t>Let’s take</a:t>
            </a:r>
            <a:r>
              <a:rPr lang="en-US" baseline="0" dirty="0" smtClean="0">
                <a:solidFill>
                  <a:schemeClr val="tx1"/>
                </a:solidFill>
              </a:rPr>
              <a:t> a look at how this looked for </a:t>
            </a:r>
            <a:r>
              <a:rPr lang="en-US" dirty="0" smtClean="0">
                <a:solidFill>
                  <a:schemeClr val="tx1"/>
                </a:solidFill>
              </a:rPr>
              <a:t>Jason</a:t>
            </a:r>
            <a:r>
              <a:rPr lang="en-US" dirty="0">
                <a:solidFill>
                  <a:schemeClr val="tx1"/>
                </a:solidFill>
              </a:rPr>
              <a:t>.  In the last 12 months, the regional center spent $63,100 on his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Those services were his day program, personal assistant hours and independent living skills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He had no unmet needs and his circumstances are the same.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His individual budget</a:t>
            </a:r>
            <a:r>
              <a:rPr lang="en-US" baseline="0" dirty="0">
                <a:solidFill>
                  <a:schemeClr val="tx1"/>
                </a:solidFill>
              </a:rPr>
              <a:t> is</a:t>
            </a:r>
            <a:r>
              <a:rPr lang="en-US" dirty="0">
                <a:solidFill>
                  <a:schemeClr val="tx1"/>
                </a:solidFill>
              </a:rPr>
              <a:t> $63,100. </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solidFill>
                  <a:schemeClr val="tx1"/>
                </a:solidFill>
              </a:rPr>
              <a:t>Now, let’s look at Sofia. In the last 12 months, the regional center spent $2,100 on her services. </a:t>
            </a:r>
          </a:p>
          <a:p>
            <a:pPr marL="171450" lvl="0" indent="-171450">
              <a:buFont typeface="Arial" panose="020B0604020202020204" pitchFamily="34" charset="0"/>
              <a:buChar char="•"/>
            </a:pPr>
            <a:r>
              <a:rPr lang="en-US" dirty="0">
                <a:solidFill>
                  <a:schemeClr val="tx1"/>
                </a:solidFill>
              </a:rPr>
              <a:t>This was spent on respite services which she used for 7 hours each month. </a:t>
            </a:r>
          </a:p>
          <a:p>
            <a:pPr marL="171450" lvl="0" indent="-171450">
              <a:buFont typeface="Arial" panose="020B0604020202020204" pitchFamily="34" charset="0"/>
              <a:buChar char="•"/>
            </a:pPr>
            <a:r>
              <a:rPr lang="en-US" dirty="0">
                <a:solidFill>
                  <a:schemeClr val="tx1"/>
                </a:solidFill>
              </a:rPr>
              <a:t>Sofia’s previous IPP reflects that 40 hours of respite was needed per month. </a:t>
            </a:r>
          </a:p>
          <a:p>
            <a:pPr marL="171450" lvl="0" indent="-171450">
              <a:buFont typeface="Arial" panose="020B0604020202020204" pitchFamily="34" charset="0"/>
              <a:buChar char="•"/>
            </a:pPr>
            <a:r>
              <a:rPr lang="en-US" dirty="0">
                <a:solidFill>
                  <a:schemeClr val="tx1"/>
                </a:solidFill>
              </a:rPr>
              <a:t>Sofia’s family did not use all the hours because her grandmother, who is her provider, was not available. </a:t>
            </a:r>
          </a:p>
          <a:p>
            <a:pPr marL="171450" lvl="0" indent="-171450">
              <a:buFont typeface="Arial" panose="020B0604020202020204" pitchFamily="34" charset="0"/>
              <a:buChar char="•"/>
            </a:pPr>
            <a:r>
              <a:rPr lang="en-US" dirty="0">
                <a:solidFill>
                  <a:schemeClr val="tx1"/>
                </a:solidFill>
              </a:rPr>
              <a:t>They decide that the hours of respite that weren’t able to be used each month were an unmet need.</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smtClean="0">
                <a:solidFill>
                  <a:schemeClr val="tx1"/>
                </a:solidFill>
              </a:rPr>
              <a:t>Handout</a:t>
            </a:r>
            <a:r>
              <a:rPr lang="en-US" dirty="0" smtClean="0">
                <a:solidFill>
                  <a:schemeClr val="tx1"/>
                </a:solidFill>
              </a:rPr>
              <a:t> – </a:t>
            </a:r>
            <a:r>
              <a:rPr lang="en-US" b="1" dirty="0" smtClean="0">
                <a:solidFill>
                  <a:schemeClr val="tx1"/>
                </a:solidFill>
              </a:rPr>
              <a:t>Jason &amp; Sofia Individual Budget (page 5 in the packet)</a:t>
            </a:r>
            <a:endParaRPr lang="en-US" dirty="0" smtClean="0">
              <a:solidFill>
                <a:schemeClr val="tx1"/>
              </a:solidFill>
            </a:endParaRPr>
          </a:p>
          <a:p>
            <a:pPr marL="171450" lvl="0" indent="-171450">
              <a:buFont typeface="Arial" panose="020B0604020202020204" pitchFamily="34" charset="0"/>
              <a:buChar char="•"/>
            </a:pPr>
            <a:endParaRPr lang="en-US" dirty="0" smtClean="0">
              <a:solidFill>
                <a:schemeClr val="tx1"/>
              </a:solidFill>
            </a:endParaRPr>
          </a:p>
          <a:p>
            <a:pPr marL="171450" lvl="0" indent="-171450">
              <a:buFont typeface="Arial" panose="020B0604020202020204" pitchFamily="34" charset="0"/>
              <a:buChar char="•"/>
            </a:pPr>
            <a:r>
              <a:rPr lang="en-US" dirty="0" smtClean="0">
                <a:solidFill>
                  <a:schemeClr val="tx1"/>
                </a:solidFill>
              </a:rPr>
              <a:t>Sofia’s </a:t>
            </a:r>
            <a:r>
              <a:rPr lang="en-US" dirty="0">
                <a:solidFill>
                  <a:schemeClr val="tx1"/>
                </a:solidFill>
              </a:rPr>
              <a:t>grandmother is her respite provider</a:t>
            </a:r>
            <a:r>
              <a:rPr lang="en-US" baseline="0" dirty="0">
                <a:solidFill>
                  <a:schemeClr val="tx1"/>
                </a:solidFill>
              </a:rPr>
              <a:t> and </a:t>
            </a:r>
            <a:r>
              <a:rPr lang="en-US" dirty="0">
                <a:solidFill>
                  <a:schemeClr val="tx1"/>
                </a:solidFill>
              </a:rPr>
              <a:t>was unavailable to provide all the respite hours to Sofia that she needed</a:t>
            </a:r>
            <a:r>
              <a:rPr lang="en-US" baseline="0" dirty="0">
                <a:solidFill>
                  <a:schemeClr val="tx1"/>
                </a:solidFill>
              </a:rPr>
              <a:t> each month. </a:t>
            </a:r>
            <a:r>
              <a:rPr lang="en-US" dirty="0">
                <a:solidFill>
                  <a:schemeClr val="tx1"/>
                </a:solidFill>
              </a:rPr>
              <a:t> </a:t>
            </a:r>
          </a:p>
          <a:p>
            <a:pPr marL="171450" lvl="0" indent="-171450">
              <a:buFont typeface="Arial" panose="020B0604020202020204" pitchFamily="34" charset="0"/>
              <a:buChar char="•"/>
            </a:pPr>
            <a:r>
              <a:rPr lang="en-US" dirty="0">
                <a:solidFill>
                  <a:schemeClr val="tx1"/>
                </a:solidFill>
              </a:rPr>
              <a:t>Sofia and her family still need 40 hours per month so this is identified as an unmet need. </a:t>
            </a:r>
          </a:p>
          <a:p>
            <a:pPr marL="171450" lvl="0" indent="-171450">
              <a:buFont typeface="Arial" panose="020B0604020202020204" pitchFamily="34" charset="0"/>
              <a:buChar char="•"/>
            </a:pPr>
            <a:r>
              <a:rPr lang="en-US" dirty="0">
                <a:solidFill>
                  <a:schemeClr val="tx1"/>
                </a:solidFill>
              </a:rPr>
              <a:t>Sofia’s service coordinator determined how much would have been spent on Sofia’s respite services. </a:t>
            </a:r>
          </a:p>
          <a:p>
            <a:pPr marL="171450" lvl="0" indent="-171450">
              <a:buFont typeface="Arial" panose="020B0604020202020204" pitchFamily="34" charset="0"/>
              <a:buChar char="•"/>
            </a:pPr>
            <a:r>
              <a:rPr lang="en-US" dirty="0">
                <a:solidFill>
                  <a:schemeClr val="tx1"/>
                </a:solidFill>
              </a:rPr>
              <a:t>Here’s the math: </a:t>
            </a:r>
          </a:p>
          <a:p>
            <a:pPr lvl="0"/>
            <a:r>
              <a:rPr lang="en-US" dirty="0">
                <a:solidFill>
                  <a:schemeClr val="tx1"/>
                </a:solidFill>
              </a:rPr>
              <a:t>40 hours needed each month – 7 hours used each month = </a:t>
            </a:r>
            <a:r>
              <a:rPr lang="en-US" b="1" dirty="0">
                <a:solidFill>
                  <a:schemeClr val="tx1"/>
                </a:solidFill>
              </a:rPr>
              <a:t>33 hours not used</a:t>
            </a:r>
          </a:p>
          <a:p>
            <a:pPr lvl="0"/>
            <a:r>
              <a:rPr lang="en-US" dirty="0">
                <a:solidFill>
                  <a:schemeClr val="tx1"/>
                </a:solidFill>
              </a:rPr>
              <a:t>33 hours not used x $25 per hour = $825 per month not spent</a:t>
            </a:r>
            <a:r>
              <a:rPr lang="en-US" baseline="0" dirty="0">
                <a:solidFill>
                  <a:schemeClr val="tx1"/>
                </a:solidFill>
              </a:rPr>
              <a:t> each month</a:t>
            </a:r>
            <a:endParaRPr lang="en-US" dirty="0">
              <a:solidFill>
                <a:schemeClr val="tx1"/>
              </a:solidFill>
            </a:endParaRPr>
          </a:p>
          <a:p>
            <a:pPr lvl="0"/>
            <a:r>
              <a:rPr lang="en-US" dirty="0">
                <a:solidFill>
                  <a:schemeClr val="tx1"/>
                </a:solidFill>
              </a:rPr>
              <a:t>$825 per month x 12 months = $9,900 not spent last year but needed</a:t>
            </a:r>
          </a:p>
          <a:p>
            <a:pPr marL="171450" lvl="0" indent="-171450">
              <a:buFont typeface="Arial" panose="020B0604020202020204" pitchFamily="34" charset="0"/>
              <a:buChar char="•"/>
            </a:pPr>
            <a:r>
              <a:rPr lang="en-US" dirty="0">
                <a:solidFill>
                  <a:schemeClr val="tx1"/>
                </a:solidFill>
              </a:rPr>
              <a:t>This is the amount that reflects the respite Sofia wasn’t able to use.  </a:t>
            </a:r>
          </a:p>
          <a:p>
            <a:pPr marL="171450" lvl="0" indent="-171450">
              <a:buFont typeface="Arial" panose="020B0604020202020204" pitchFamily="34" charset="0"/>
              <a:buChar char="•"/>
            </a:pPr>
            <a:r>
              <a:rPr lang="en-US" dirty="0">
                <a:solidFill>
                  <a:schemeClr val="tx1"/>
                </a:solidFill>
              </a:rPr>
              <a:t>Sofia’s individual budget was increased by $9,900 to account for the respite that would have been paid had she been able to use the service. </a:t>
            </a:r>
          </a:p>
          <a:p>
            <a:pPr marL="171450" lvl="0" indent="-171450">
              <a:buFont typeface="Arial" panose="020B0604020202020204" pitchFamily="34" charset="0"/>
              <a:buChar char="•"/>
            </a:pPr>
            <a:r>
              <a:rPr lang="en-US" dirty="0">
                <a:solidFill>
                  <a:schemeClr val="tx1"/>
                </a:solidFill>
              </a:rPr>
              <a:t>Her adjusted individual budget is $12,000. This is the amount she and her family will use to purchase the SDP services and supports she needs in her IPP.</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questions are a tool for training! And, no I may not have all the answers but that’s how we will learn together.</a:t>
            </a:r>
          </a:p>
          <a:p>
            <a:endParaRPr lang="en-US" dirty="0"/>
          </a:p>
          <a:p>
            <a:r>
              <a:rPr lang="en-US" b="1" dirty="0"/>
              <a:t>Training Tip! One more tool that is not listed is the evaluation. Make a point to link the evaluation to the fact that we are still learning about how the Self-Determination Program will work, and even how well orientation works. So, it is very important for participants to share their feedback about what worked and what didn’t work about today’s orientation.</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You</a:t>
            </a:r>
            <a:r>
              <a:rPr lang="en-US" baseline="0" dirty="0">
                <a:solidFill>
                  <a:schemeClr val="tx1"/>
                </a:solidFill>
              </a:rPr>
              <a:t> have determined your individual budget. Now, you figure out the </a:t>
            </a:r>
            <a:r>
              <a:rPr lang="en-US" dirty="0">
                <a:solidFill>
                  <a:schemeClr val="tx1"/>
                </a:solidFill>
              </a:rPr>
              <a:t>spending plan. </a:t>
            </a:r>
          </a:p>
          <a:p>
            <a:r>
              <a:rPr lang="en-US" dirty="0">
                <a:solidFill>
                  <a:schemeClr val="tx1"/>
                </a:solidFill>
              </a:rPr>
              <a:t>The spending plan details how the available funds in your individual budget will be used to purchase services and supports you need in your IPP. </a:t>
            </a:r>
          </a:p>
          <a:p>
            <a:r>
              <a:rPr lang="en-US" dirty="0">
                <a:solidFill>
                  <a:schemeClr val="tx1"/>
                </a:solidFill>
              </a:rPr>
              <a:t>Your spending plan will only</a:t>
            </a:r>
            <a:r>
              <a:rPr lang="en-US" baseline="0" dirty="0">
                <a:solidFill>
                  <a:schemeClr val="tx1"/>
                </a:solidFill>
              </a:rPr>
              <a:t> pay for the services and supports that will help you reach the </a:t>
            </a:r>
            <a:r>
              <a:rPr lang="en-US" dirty="0">
                <a:solidFill>
                  <a:schemeClr val="tx1"/>
                </a:solidFill>
              </a:rPr>
              <a:t>goals identified through the</a:t>
            </a:r>
            <a:r>
              <a:rPr lang="en-US" baseline="0" dirty="0">
                <a:solidFill>
                  <a:schemeClr val="tx1"/>
                </a:solidFill>
              </a:rPr>
              <a:t> person-centered planning process and are listed in your IPP.  </a:t>
            </a:r>
          </a:p>
          <a:p>
            <a:r>
              <a:rPr lang="en-US" baseline="0" dirty="0">
                <a:solidFill>
                  <a:schemeClr val="tx1"/>
                </a:solidFill>
              </a:rPr>
              <a:t>You have responsibility in spending government funding and have to follow the rules we’ve talked about:</a:t>
            </a:r>
          </a:p>
          <a:p>
            <a:pPr marL="174708" indent="-174708">
              <a:buFont typeface="Arial" panose="020B0604020202020204" pitchFamily="34" charset="0"/>
              <a:buChar char="•"/>
            </a:pPr>
            <a:r>
              <a:rPr lang="en-US" baseline="0" dirty="0">
                <a:solidFill>
                  <a:schemeClr val="tx1"/>
                </a:solidFill>
              </a:rPr>
              <a:t>Generic, or free, services need to be used first</a:t>
            </a:r>
          </a:p>
          <a:p>
            <a:pPr marL="174708" indent="-174708">
              <a:buFont typeface="Arial" panose="020B0604020202020204" pitchFamily="34" charset="0"/>
              <a:buChar char="•"/>
            </a:pPr>
            <a:r>
              <a:rPr lang="en-US" baseline="0" dirty="0">
                <a:solidFill>
                  <a:schemeClr val="tx1"/>
                </a:solidFill>
              </a:rPr>
              <a:t>You can only pay for </a:t>
            </a:r>
            <a:r>
              <a:rPr lang="en-US" baseline="0" dirty="0" smtClean="0">
                <a:solidFill>
                  <a:schemeClr val="tx1"/>
                </a:solidFill>
              </a:rPr>
              <a:t>services recognized by the federal government for SDP</a:t>
            </a:r>
            <a:endParaRPr lang="en-US" baseline="0" dirty="0">
              <a:solidFill>
                <a:schemeClr val="tx1"/>
              </a:solidFill>
            </a:endParaRPr>
          </a:p>
          <a:p>
            <a:pPr marL="174708" indent="-174708">
              <a:buFont typeface="Arial" panose="020B0604020202020204" pitchFamily="34" charset="0"/>
              <a:buChar char="•"/>
            </a:pPr>
            <a:r>
              <a:rPr lang="en-US" baseline="0" dirty="0">
                <a:solidFill>
                  <a:schemeClr val="tx1"/>
                </a:solidFill>
              </a:rPr>
              <a:t>Your services have to meet the HCBS Final Rule</a:t>
            </a:r>
          </a:p>
          <a:p>
            <a:r>
              <a:rPr lang="en-US" baseline="0" dirty="0">
                <a:solidFill>
                  <a:schemeClr val="tx1"/>
                </a:solidFill>
              </a:rPr>
              <a:t>Ask for help from your independent facilitator, service coordinator or other people you work with during your person-centered planning to talk about the services you need to be paid from your </a:t>
            </a:r>
            <a:r>
              <a:rPr lang="en-US" dirty="0">
                <a:solidFill>
                  <a:schemeClr val="tx1"/>
                </a:solidFill>
              </a:rPr>
              <a:t>spending plan</a:t>
            </a:r>
            <a:r>
              <a:rPr lang="en-US" baseline="0" dirty="0">
                <a:solidFill>
                  <a:schemeClr val="tx1"/>
                </a:solidFill>
              </a:rPr>
              <a:t>.</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You and the people supporting you will determine exactly how much will be spent on each service from your spending plan in your IPP.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You and your team need to identify which services or supports you can receive for free.  Again, these are called “generic services” and they are free to anyone who qualifies to use them, not just people who receive services from the regional center.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Identify which services you will pay for from your SDP individual</a:t>
            </a:r>
            <a:r>
              <a:rPr lang="en-US" baseline="0" dirty="0">
                <a:solidFill>
                  <a:schemeClr val="tx1"/>
                </a:solidFill>
              </a:rPr>
              <a:t> budget</a:t>
            </a:r>
            <a:r>
              <a:rPr lang="en-US" dirty="0">
                <a:solidFill>
                  <a:schemeClr val="tx1"/>
                </a:solidFill>
              </a:rPr>
              <a:t>. Your service coordinator will help you look at the services you defined and determine if they are </a:t>
            </a:r>
            <a:r>
              <a:rPr lang="en-US" dirty="0" smtClean="0">
                <a:solidFill>
                  <a:schemeClr val="tx1"/>
                </a:solidFill>
              </a:rPr>
              <a:t>federally recognized </a:t>
            </a:r>
            <a:r>
              <a:rPr lang="en-US" dirty="0">
                <a:solidFill>
                  <a:schemeClr val="tx1"/>
                </a:solidFill>
              </a:rPr>
              <a:t>services </a:t>
            </a:r>
            <a:r>
              <a:rPr lang="en-US" dirty="0" smtClean="0">
                <a:solidFill>
                  <a:schemeClr val="tx1"/>
                </a:solidFill>
              </a:rPr>
              <a:t>for </a:t>
            </a:r>
            <a:r>
              <a:rPr lang="en-US" dirty="0">
                <a:solidFill>
                  <a:schemeClr val="tx1"/>
                </a:solidFill>
              </a:rPr>
              <a:t>the SDP</a:t>
            </a:r>
            <a:r>
              <a:rPr lang="en-US" dirty="0" smtClean="0">
                <a:solidFill>
                  <a:schemeClr val="tx1"/>
                </a:solidFill>
              </a:rPr>
              <a:t>. They will use the same list of SDP services and definitions you have in your handouts. </a:t>
            </a:r>
            <a:endParaRPr lang="en-US" dirty="0">
              <a:solidFill>
                <a:schemeClr val="tx1"/>
              </a:solidFill>
            </a:endParaRPr>
          </a:p>
          <a:p>
            <a:r>
              <a:rPr lang="en-US" dirty="0">
                <a:solidFill>
                  <a:schemeClr val="tx1"/>
                </a:solidFill>
              </a:rPr>
              <a:t>For the parts that you want to pay for from your individual budget</a:t>
            </a:r>
            <a:r>
              <a:rPr lang="en-US" baseline="0" dirty="0">
                <a:solidFill>
                  <a:schemeClr val="tx1"/>
                </a:solidFill>
              </a:rPr>
              <a:t>, </a:t>
            </a:r>
            <a:r>
              <a:rPr lang="en-US" dirty="0">
                <a:solidFill>
                  <a:schemeClr val="tx1"/>
                </a:solidFill>
              </a:rPr>
              <a:t>figure out:</a:t>
            </a:r>
          </a:p>
          <a:p>
            <a:pPr marL="174708" indent="-174708">
              <a:buFont typeface="Arial" panose="020B0604020202020204" pitchFamily="34" charset="0"/>
              <a:buChar char="•"/>
            </a:pPr>
            <a:r>
              <a:rPr lang="en-US" dirty="0">
                <a:solidFill>
                  <a:schemeClr val="tx1"/>
                </a:solidFill>
              </a:rPr>
              <a:t>Who will provide</a:t>
            </a:r>
            <a:r>
              <a:rPr lang="en-US" baseline="0" dirty="0">
                <a:solidFill>
                  <a:schemeClr val="tx1"/>
                </a:solidFill>
              </a:rPr>
              <a:t> the service?</a:t>
            </a:r>
          </a:p>
          <a:p>
            <a:pPr marL="174708" indent="-174708">
              <a:buFont typeface="Arial" panose="020B0604020202020204" pitchFamily="34" charset="0"/>
              <a:buChar char="•"/>
            </a:pPr>
            <a:r>
              <a:rPr lang="en-US" baseline="0" dirty="0">
                <a:solidFill>
                  <a:schemeClr val="tx1"/>
                </a:solidFill>
              </a:rPr>
              <a:t>How often will that service be provided?</a:t>
            </a:r>
          </a:p>
          <a:p>
            <a:pPr marL="174708" indent="-174708">
              <a:buFont typeface="Arial" panose="020B0604020202020204" pitchFamily="34" charset="0"/>
              <a:buChar char="•"/>
            </a:pPr>
            <a:r>
              <a:rPr lang="en-US" baseline="0" dirty="0">
                <a:solidFill>
                  <a:schemeClr val="tx1"/>
                </a:solidFill>
              </a:rPr>
              <a:t>When will it start?</a:t>
            </a:r>
          </a:p>
          <a:p>
            <a:pPr marL="174708" indent="-174708">
              <a:buFont typeface="Arial" panose="020B0604020202020204" pitchFamily="34" charset="0"/>
              <a:buChar char="•"/>
            </a:pPr>
            <a:r>
              <a:rPr lang="en-US" baseline="0" dirty="0">
                <a:solidFill>
                  <a:schemeClr val="tx1"/>
                </a:solidFill>
              </a:rPr>
              <a:t>How long will the service be provided over the next year?</a:t>
            </a:r>
          </a:p>
          <a:p>
            <a:pPr marL="174708" indent="-174708">
              <a:buFont typeface="Arial" panose="020B0604020202020204" pitchFamily="34" charset="0"/>
              <a:buChar char="•"/>
            </a:pPr>
            <a:r>
              <a:rPr lang="en-US" baseline="0" dirty="0">
                <a:solidFill>
                  <a:schemeClr val="tx1"/>
                </a:solidFill>
              </a:rPr>
              <a:t>How much will it cost?</a:t>
            </a:r>
          </a:p>
          <a:p>
            <a:pPr marL="672938" lvl="1" indent="-224312">
              <a:buFont typeface="Arial"/>
              <a:buChar char="•"/>
            </a:pPr>
            <a:r>
              <a:rPr lang="en-US" i="1" dirty="0">
                <a:solidFill>
                  <a:schemeClr val="tx1"/>
                </a:solidFill>
              </a:rPr>
              <a:t>Is it a total cost or per hour/day/month?</a:t>
            </a:r>
            <a:endParaRPr lang="en-US" i="0" dirty="0">
              <a:solidFill>
                <a:schemeClr val="tx1"/>
              </a:solidFill>
            </a:endParaRPr>
          </a:p>
          <a:p>
            <a:pPr marL="174708" indent="-174708" defTabSz="931774">
              <a:buFont typeface="Arial" panose="020B0604020202020204" pitchFamily="34" charset="0"/>
              <a:buChar char="•"/>
              <a:defRPr/>
            </a:pPr>
            <a:r>
              <a:rPr lang="en-US" dirty="0">
                <a:solidFill>
                  <a:schemeClr val="tx1"/>
                </a:solidFill>
              </a:rPr>
              <a:t>For people you want to hire, remember</a:t>
            </a:r>
            <a:r>
              <a:rPr lang="en-US" baseline="0" dirty="0">
                <a:solidFill>
                  <a:schemeClr val="tx1"/>
                </a:solidFill>
              </a:rPr>
              <a:t> to include costs for taxes and insurance. Work with your </a:t>
            </a:r>
            <a:r>
              <a:rPr lang="en-US" dirty="0">
                <a:solidFill>
                  <a:schemeClr val="tx1"/>
                </a:solidFill>
              </a:rPr>
              <a:t>FMS regarding</a:t>
            </a:r>
            <a:r>
              <a:rPr lang="en-US" baseline="0" dirty="0">
                <a:solidFill>
                  <a:schemeClr val="tx1"/>
                </a:solidFill>
              </a:rPr>
              <a:t> following labor laws and to account for the costs of these items in your spending plan. </a:t>
            </a:r>
            <a:endParaRPr lang="en-US" dirty="0">
              <a:solidFill>
                <a:schemeClr val="tx1"/>
              </a:solidFill>
            </a:endParaRPr>
          </a:p>
          <a:p>
            <a:r>
              <a:rPr lang="en-US" dirty="0">
                <a:solidFill>
                  <a:schemeClr val="tx1"/>
                </a:solidFill>
              </a:rPr>
              <a:t>Your regional center and financial management services provider, or FMS, can help with these types of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Try to stretch your funding! Remember your spending plan needs to be set up to last you the whole year! </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en-US" dirty="0" smtClean="0">
                <a:solidFill>
                  <a:schemeClr val="tx1"/>
                </a:solidFill>
              </a:rPr>
              <a:t>The </a:t>
            </a:r>
            <a:r>
              <a:rPr lang="en-US" dirty="0">
                <a:solidFill>
                  <a:schemeClr val="tx1"/>
                </a:solidFill>
              </a:rPr>
              <a:t>services you determine to pay for from your individual budget will be listed out in your spending plan</a:t>
            </a:r>
            <a:r>
              <a:rPr lang="en-US" dirty="0" smtClean="0">
                <a:solidFill>
                  <a:schemeClr val="tx1"/>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Training Tip! Reassure your audience that this</a:t>
            </a:r>
            <a:r>
              <a:rPr lang="en-US" b="1" baseline="0" dirty="0" smtClean="0">
                <a:solidFill>
                  <a:schemeClr val="tx1"/>
                </a:solidFill>
              </a:rPr>
              <a:t> part of planning will take time. </a:t>
            </a:r>
            <a:r>
              <a:rPr lang="en-US" b="1" dirty="0" smtClean="0">
                <a:solidFill>
                  <a:schemeClr val="tx1"/>
                </a:solidFill>
              </a:rPr>
              <a:t>Keep in mind</a:t>
            </a:r>
            <a:r>
              <a:rPr lang="en-US" b="1" baseline="0" dirty="0" smtClean="0">
                <a:solidFill>
                  <a:schemeClr val="tx1"/>
                </a:solidFill>
              </a:rPr>
              <a:t> that </a:t>
            </a:r>
            <a:r>
              <a:rPr lang="en-US" b="1" dirty="0" smtClean="0">
                <a:solidFill>
                  <a:schemeClr val="tx1"/>
                </a:solidFill>
              </a:rPr>
              <a:t>when the pilot project</a:t>
            </a:r>
            <a:r>
              <a:rPr lang="en-US" b="1" baseline="0" dirty="0" smtClean="0">
                <a:solidFill>
                  <a:schemeClr val="tx1"/>
                </a:solidFill>
              </a:rPr>
              <a:t> started, people took quite a bit of time to set up their services and develop what was their spending plan.</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i="0" u="none" baseline="0" dirty="0" smtClean="0"/>
              <a:t>Although you have lots of flexibility with the services you want, the regional center still needs to be able to report how money is being spent on services. This is a requirement of the federal government. </a:t>
            </a:r>
          </a:p>
          <a:p>
            <a:pPr>
              <a:buFont typeface="Arial"/>
              <a:buNone/>
            </a:pPr>
            <a:r>
              <a:rPr lang="en-US" sz="1200" i="0" u="none" baseline="0" dirty="0" smtClean="0"/>
              <a:t>Your regional center will assign a service code for each service in your spending plan. </a:t>
            </a:r>
            <a:r>
              <a:rPr lang="en-US" sz="1200" b="0" u="none" baseline="0" dirty="0" smtClean="0"/>
              <a:t>Each service code belongs to a budget category that groups services together based on the type of service it is. </a:t>
            </a:r>
            <a:endParaRPr lang="en-US" sz="1200" b="1" i="0" u="none" baseline="0" dirty="0" smtClean="0"/>
          </a:p>
          <a:p>
            <a:pPr>
              <a:buFont typeface="Arial"/>
              <a:buNone/>
            </a:pPr>
            <a:r>
              <a:rPr lang="en-US" sz="1200" b="0" i="0" u="none" baseline="0" dirty="0" smtClean="0"/>
              <a:t>The three budget categories are:</a:t>
            </a:r>
          </a:p>
          <a:p>
            <a:pPr>
              <a:buFont typeface="Arial"/>
              <a:buNone/>
            </a:pPr>
            <a:r>
              <a:rPr lang="en-US" sz="1200" b="1" u="none" dirty="0" smtClean="0"/>
              <a:t>Living Arrangement</a:t>
            </a:r>
            <a:r>
              <a:rPr lang="en-US" sz="1200" u="none" dirty="0" smtClean="0"/>
              <a:t> – Supports you need in your home</a:t>
            </a:r>
            <a:endParaRPr lang="en-US" sz="1200" b="1" u="none" dirty="0" smtClean="0"/>
          </a:p>
          <a:p>
            <a:pPr>
              <a:buFont typeface="Arial"/>
              <a:buNone/>
            </a:pPr>
            <a:r>
              <a:rPr lang="en-US" sz="1200" b="1" u="none" dirty="0" smtClean="0"/>
              <a:t>Employment &amp; Community Participation</a:t>
            </a:r>
            <a:r>
              <a:rPr lang="en-US" sz="1200" u="none" dirty="0" smtClean="0"/>
              <a:t> – Services</a:t>
            </a:r>
            <a:r>
              <a:rPr lang="en-US" sz="1200" u="none" baseline="0" dirty="0" smtClean="0"/>
              <a:t> and things you need to be included in your community  </a:t>
            </a:r>
            <a:endParaRPr lang="en-US" sz="1200" b="1" u="none" baseline="0" dirty="0" smtClean="0"/>
          </a:p>
          <a:p>
            <a:pPr>
              <a:buFont typeface="Arial"/>
              <a:buNone/>
            </a:pPr>
            <a:r>
              <a:rPr lang="en-US" sz="1200" b="1" u="none" dirty="0" smtClean="0"/>
              <a:t>Health &amp; Safety</a:t>
            </a:r>
            <a:r>
              <a:rPr lang="en-US" sz="1200" u="none" dirty="0" smtClean="0"/>
              <a:t> –</a:t>
            </a:r>
            <a:r>
              <a:rPr lang="en-US" sz="1200" u="none" baseline="0" dirty="0" smtClean="0"/>
              <a:t> These services relate to anything that helps keep you healthy and safe</a:t>
            </a:r>
          </a:p>
          <a:p>
            <a:pPr>
              <a:buFont typeface="Arial"/>
              <a:buNone/>
            </a:pPr>
            <a:endParaRPr lang="en-US" sz="1200" u="none" baseline="0" dirty="0" smtClean="0"/>
          </a:p>
          <a:p>
            <a:pPr>
              <a:buFont typeface="Arial"/>
              <a:buNone/>
            </a:pPr>
            <a:r>
              <a:rPr lang="en-US" sz="1200" b="0" u="none" baseline="0" dirty="0" smtClean="0"/>
              <a:t>You may need to change how your budget is spent over the course of the year. This would be a spending plan change. </a:t>
            </a:r>
          </a:p>
          <a:p>
            <a:pPr>
              <a:buFont typeface="Arial"/>
              <a:buNone/>
            </a:pPr>
            <a:r>
              <a:rPr lang="en-US" sz="1200" b="0" u="none" baseline="0" dirty="0" smtClean="0"/>
              <a:t>You may annually transfer up to 10 percent of the funds originally in any budget category to another budget category or categories without approval from the regional center or IPP team. Transfers exceeding 10 percent of the budget category require approval/agreement from the regional center or IPP team.</a:t>
            </a:r>
          </a:p>
          <a:p>
            <a:pPr>
              <a:buFont typeface="Arial"/>
              <a:buNone/>
            </a:pPr>
            <a:endParaRPr lang="en-US" sz="1200" b="0" u="none" baseline="0" dirty="0" smtClean="0"/>
          </a:p>
          <a:p>
            <a:pPr>
              <a:buFont typeface="Arial"/>
              <a:buNone/>
            </a:pPr>
            <a:r>
              <a:rPr lang="en-US" sz="1200" b="0" u="none" baseline="0" dirty="0" smtClean="0"/>
              <a:t>That’s a lot of information but what you need to remember now is that you can transfer money in your spending plan if you needs change. Your service coordinator, FMS and independent facilitator can help you figure this out. </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en-US" b="0" i="0" dirty="0" smtClean="0">
                <a:solidFill>
                  <a:schemeClr val="tx1"/>
                </a:solidFill>
              </a:rPr>
              <a:t>Let’s </a:t>
            </a:r>
            <a:r>
              <a:rPr lang="en-US" b="0" i="0" dirty="0">
                <a:solidFill>
                  <a:schemeClr val="tx1"/>
                </a:solidFill>
              </a:rPr>
              <a:t>start with Jason</a:t>
            </a:r>
            <a:r>
              <a:rPr lang="en-US" b="0" i="0" baseline="0" dirty="0">
                <a:solidFill>
                  <a:schemeClr val="tx1"/>
                </a:solidFill>
              </a:rPr>
              <a:t> and see how </a:t>
            </a:r>
            <a:r>
              <a:rPr lang="en-US" b="0" i="0" dirty="0">
                <a:solidFill>
                  <a:schemeClr val="tx1"/>
                </a:solidFill>
              </a:rPr>
              <a:t>his spending plan was figured out. </a:t>
            </a:r>
          </a:p>
          <a:p>
            <a:pPr defTabSz="897251">
              <a:defRPr/>
            </a:pPr>
            <a:r>
              <a:rPr lang="en-US" b="0" i="0" dirty="0">
                <a:solidFill>
                  <a:schemeClr val="tx1"/>
                </a:solidFill>
              </a:rPr>
              <a:t>Jason and his planning team</a:t>
            </a:r>
          </a:p>
          <a:p>
            <a:pPr marL="228600" indent="-228600" defTabSz="897251">
              <a:buAutoNum type="arabicParenR"/>
              <a:defRPr/>
            </a:pPr>
            <a:r>
              <a:rPr lang="en-US" b="0" i="0" dirty="0">
                <a:solidFill>
                  <a:schemeClr val="tx1"/>
                </a:solidFill>
              </a:rPr>
              <a:t>Identified his goals and the services needed to meet to those goals.  </a:t>
            </a:r>
          </a:p>
          <a:p>
            <a:pPr marL="228600" indent="-228600" defTabSz="897251">
              <a:buAutoNum type="arabicParenR"/>
              <a:defRPr/>
            </a:pPr>
            <a:r>
              <a:rPr lang="en-US" b="0" i="0" dirty="0">
                <a:solidFill>
                  <a:schemeClr val="tx1"/>
                </a:solidFill>
              </a:rPr>
              <a:t>They made sure the goals, and services were documented in his IPP</a:t>
            </a:r>
          </a:p>
          <a:p>
            <a:pPr marL="228600" indent="-228600" defTabSz="897251">
              <a:buAutoNum type="arabicParenR"/>
              <a:defRPr/>
            </a:pPr>
            <a:r>
              <a:rPr lang="en-US" b="0" i="0" dirty="0">
                <a:solidFill>
                  <a:schemeClr val="tx1"/>
                </a:solidFill>
              </a:rPr>
              <a:t>They looked at what services would be free/generic</a:t>
            </a:r>
          </a:p>
          <a:p>
            <a:pPr marL="228600" indent="-228600" defTabSz="897251">
              <a:buAutoNum type="arabicParenR"/>
              <a:defRPr/>
            </a:pPr>
            <a:r>
              <a:rPr lang="en-US" b="0" i="0" dirty="0">
                <a:solidFill>
                  <a:schemeClr val="tx1"/>
                </a:solidFill>
              </a:rPr>
              <a:t>They determined which services would cost money</a:t>
            </a:r>
          </a:p>
          <a:p>
            <a:pPr marL="228600" indent="-228600" defTabSz="897251">
              <a:buAutoNum type="arabicParenR"/>
              <a:defRPr/>
            </a:pPr>
            <a:r>
              <a:rPr lang="en-US" b="0" i="0" dirty="0">
                <a:solidFill>
                  <a:schemeClr val="tx1"/>
                </a:solidFill>
              </a:rPr>
              <a:t>They did research to identify:</a:t>
            </a:r>
          </a:p>
          <a:p>
            <a:pPr marL="174708" indent="-174708" defTabSz="897251">
              <a:buFont typeface="Arial" panose="020B0604020202020204" pitchFamily="34" charset="0"/>
              <a:buChar char="•"/>
              <a:defRPr/>
            </a:pPr>
            <a:r>
              <a:rPr lang="en-US" b="1" i="0" dirty="0">
                <a:solidFill>
                  <a:schemeClr val="tx1"/>
                </a:solidFill>
              </a:rPr>
              <a:t>Who will provide the service</a:t>
            </a:r>
          </a:p>
          <a:p>
            <a:pPr marL="174708" indent="-174708" defTabSz="897251">
              <a:buFont typeface="Arial" panose="020B0604020202020204" pitchFamily="34" charset="0"/>
              <a:buChar char="•"/>
              <a:defRPr/>
            </a:pPr>
            <a:r>
              <a:rPr lang="en-US" b="1" i="0" dirty="0">
                <a:solidFill>
                  <a:schemeClr val="tx1"/>
                </a:solidFill>
              </a:rPr>
              <a:t>How often that service will be provided</a:t>
            </a:r>
          </a:p>
          <a:p>
            <a:pPr marL="174708" indent="-174708" defTabSz="897251">
              <a:buFont typeface="Arial" panose="020B0604020202020204" pitchFamily="34" charset="0"/>
              <a:buChar char="•"/>
              <a:defRPr/>
            </a:pPr>
            <a:r>
              <a:rPr lang="en-US" b="1" i="0" dirty="0">
                <a:solidFill>
                  <a:schemeClr val="tx1"/>
                </a:solidFill>
              </a:rPr>
              <a:t>When it will start</a:t>
            </a:r>
          </a:p>
          <a:p>
            <a:pPr marL="174708" indent="-174708" defTabSz="897251">
              <a:buFont typeface="Arial" panose="020B0604020202020204" pitchFamily="34" charset="0"/>
              <a:buChar char="•"/>
              <a:defRPr/>
            </a:pPr>
            <a:r>
              <a:rPr lang="en-US" b="1" i="0" dirty="0">
                <a:solidFill>
                  <a:schemeClr val="tx1"/>
                </a:solidFill>
              </a:rPr>
              <a:t>How long the service will be provided over the year</a:t>
            </a:r>
          </a:p>
          <a:p>
            <a:pPr marL="174708" indent="-174708" defTabSz="897251">
              <a:buFont typeface="Arial" panose="020B0604020202020204" pitchFamily="34" charset="0"/>
              <a:buChar char="•"/>
              <a:defRPr/>
            </a:pPr>
            <a:r>
              <a:rPr lang="en-US" b="1" i="0" dirty="0">
                <a:solidFill>
                  <a:schemeClr val="tx1"/>
                </a:solidFill>
              </a:rPr>
              <a:t>How much it cost</a:t>
            </a:r>
          </a:p>
          <a:p>
            <a:pPr marL="174708" indent="-174708" defTabSz="897251">
              <a:buFont typeface="Arial" panose="020B0604020202020204" pitchFamily="34" charset="0"/>
              <a:buChar char="•"/>
              <a:defRPr/>
            </a:pPr>
            <a:r>
              <a:rPr lang="en-US" b="1" i="0" dirty="0">
                <a:solidFill>
                  <a:schemeClr val="tx1"/>
                </a:solidFill>
              </a:rPr>
              <a:t>How it will be paid for</a:t>
            </a:r>
            <a:endParaRPr lang="en-US" b="1" i="0" baseline="0" dirty="0">
              <a:solidFill>
                <a:schemeClr val="tx1"/>
              </a:solidFill>
            </a:endParaRPr>
          </a:p>
          <a:p>
            <a:pPr marL="174708" indent="-174708" defTabSz="897251">
              <a:buFont typeface="Arial" panose="020B0604020202020204" pitchFamily="34" charset="0"/>
              <a:buChar char="•"/>
              <a:defRPr/>
            </a:pPr>
            <a:r>
              <a:rPr lang="en-US" b="1" i="0" dirty="0">
                <a:solidFill>
                  <a:schemeClr val="tx1"/>
                </a:solidFill>
              </a:rPr>
              <a:t>Who will pay for it</a:t>
            </a:r>
          </a:p>
          <a:p>
            <a:pPr marL="0" indent="0" defTabSz="897251">
              <a:buFont typeface="Arial" panose="020B0604020202020204" pitchFamily="34" charset="0"/>
              <a:buNone/>
              <a:defRPr/>
            </a:pPr>
            <a:r>
              <a:rPr lang="en-US" b="0" i="0" dirty="0">
                <a:solidFill>
                  <a:schemeClr val="tx1"/>
                </a:solidFill>
              </a:rPr>
              <a:t>6) They calculated the math for the costs</a:t>
            </a:r>
          </a:p>
          <a:p>
            <a:pPr marL="0" indent="0" defTabSz="897251">
              <a:buFont typeface="Arial" panose="020B0604020202020204" pitchFamily="34" charset="0"/>
              <a:buNone/>
              <a:defRPr/>
            </a:pPr>
            <a:r>
              <a:rPr lang="en-US" b="0" i="0" dirty="0">
                <a:solidFill>
                  <a:schemeClr val="tx1"/>
                </a:solidFill>
              </a:rPr>
              <a:t>7) They created his spending plan</a:t>
            </a:r>
          </a:p>
          <a:p>
            <a:pPr defTabSz="897251">
              <a:defRPr/>
            </a:pPr>
            <a:r>
              <a:rPr lang="en-US" b="0" i="0" dirty="0">
                <a:solidFill>
                  <a:schemeClr val="tx1"/>
                </a:solidFill>
              </a:rPr>
              <a:t>Jason will meet</a:t>
            </a:r>
            <a:r>
              <a:rPr lang="en-US" b="0" i="0" baseline="0" dirty="0">
                <a:solidFill>
                  <a:schemeClr val="tx1"/>
                </a:solidFill>
              </a:rPr>
              <a:t> his goals using </a:t>
            </a:r>
            <a:r>
              <a:rPr lang="en-US" b="0" i="0" dirty="0">
                <a:solidFill>
                  <a:schemeClr val="tx1"/>
                </a:solidFill>
              </a:rPr>
              <a:t>natural</a:t>
            </a:r>
            <a:r>
              <a:rPr lang="en-US" b="0" i="0" baseline="0" dirty="0">
                <a:solidFill>
                  <a:schemeClr val="tx1"/>
                </a:solidFill>
              </a:rPr>
              <a:t> supports, </a:t>
            </a:r>
            <a:r>
              <a:rPr lang="en-US" b="0" i="0" baseline="0" dirty="0" smtClean="0">
                <a:solidFill>
                  <a:schemeClr val="tx1"/>
                </a:solidFill>
              </a:rPr>
              <a:t>generic </a:t>
            </a:r>
            <a:r>
              <a:rPr lang="en-US" b="0" i="0" baseline="0" dirty="0">
                <a:solidFill>
                  <a:schemeClr val="tx1"/>
                </a:solidFill>
              </a:rPr>
              <a:t>services and some providers he will hire. </a:t>
            </a:r>
            <a:endParaRPr lang="en-US" b="0" i="0" dirty="0">
              <a:solidFill>
                <a:schemeClr val="tx1"/>
              </a:solidFill>
            </a:endParaRPr>
          </a:p>
          <a:p>
            <a:pPr marL="171450" indent="-171450" defTabSz="897251">
              <a:buFont typeface="Wingdings" panose="05000000000000000000" pitchFamily="2" charset="2"/>
              <a:buChar char="ü"/>
              <a:defRPr/>
            </a:pPr>
            <a:r>
              <a:rPr lang="en-US" b="0" i="0" dirty="0">
                <a:solidFill>
                  <a:schemeClr val="tx1"/>
                </a:solidFill>
              </a:rPr>
              <a:t>Individual budget (the amount spent</a:t>
            </a:r>
            <a:r>
              <a:rPr lang="en-US" b="0" i="0" baseline="0" dirty="0">
                <a:solidFill>
                  <a:schemeClr val="tx1"/>
                </a:solidFill>
              </a:rPr>
              <a:t> on </a:t>
            </a:r>
            <a:r>
              <a:rPr lang="en-US" b="0" i="0" dirty="0">
                <a:solidFill>
                  <a:schemeClr val="tx1"/>
                </a:solidFill>
              </a:rPr>
              <a:t>Jason’s services in the last 12 months) was $63,100. </a:t>
            </a:r>
            <a:r>
              <a:rPr lang="en-US" b="0" i="0" baseline="0" dirty="0">
                <a:solidFill>
                  <a:schemeClr val="tx1"/>
                </a:solidFill>
              </a:rPr>
              <a:t> </a:t>
            </a:r>
          </a:p>
          <a:p>
            <a:pPr marL="171450" indent="-171450" defTabSz="897251">
              <a:buFont typeface="Wingdings" panose="05000000000000000000" pitchFamily="2" charset="2"/>
              <a:buChar char="ü"/>
              <a:defRPr/>
            </a:pPr>
            <a:r>
              <a:rPr lang="en-US" b="0" i="0" baseline="0" dirty="0">
                <a:solidFill>
                  <a:schemeClr val="tx1"/>
                </a:solidFill>
              </a:rPr>
              <a:t>Jason used his individual budget amount to pay for some of his services.  </a:t>
            </a:r>
          </a:p>
          <a:p>
            <a:pPr marL="171450" indent="-171450" defTabSz="897251">
              <a:buFont typeface="Wingdings" panose="05000000000000000000" pitchFamily="2" charset="2"/>
              <a:buChar char="ü"/>
              <a:defRPr/>
            </a:pPr>
            <a:r>
              <a:rPr lang="en-US" b="0" i="0" baseline="0" dirty="0">
                <a:solidFill>
                  <a:schemeClr val="tx1"/>
                </a:solidFill>
              </a:rPr>
              <a:t>He used </a:t>
            </a:r>
            <a:r>
              <a:rPr lang="en-US" b="0" i="0" baseline="0" dirty="0" smtClean="0">
                <a:solidFill>
                  <a:schemeClr val="tx1"/>
                </a:solidFill>
              </a:rPr>
              <a:t>$58,804 </a:t>
            </a:r>
            <a:r>
              <a:rPr lang="en-US" b="0" i="0" baseline="0" dirty="0">
                <a:solidFill>
                  <a:schemeClr val="tx1"/>
                </a:solidFill>
              </a:rPr>
              <a:t>based on the information in his IPP and the spending plan that he created. </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Handout</a:t>
            </a:r>
            <a:r>
              <a:rPr lang="en-US" i="0" baseline="0" dirty="0"/>
              <a:t>: </a:t>
            </a:r>
            <a:r>
              <a:rPr lang="en-US" b="1" i="0" baseline="0" dirty="0"/>
              <a:t>Jason and Sofia Packet: Spending </a:t>
            </a:r>
            <a:r>
              <a:rPr lang="en-US" b="1" i="0" baseline="0" dirty="0" smtClean="0"/>
              <a:t>Plan </a:t>
            </a:r>
            <a:r>
              <a:rPr lang="en-US" b="0" i="0" baseline="0" dirty="0" smtClean="0"/>
              <a:t>(pages 6 and 7)</a:t>
            </a:r>
            <a:endParaRPr lang="en-US" b="0" i="0" u="sng" baseline="0" dirty="0" smtClean="0"/>
          </a:p>
          <a:p>
            <a:endParaRPr lang="en-US" i="0" dirty="0"/>
          </a:p>
          <a:p>
            <a:pPr marL="228600" indent="-228600">
              <a:buAutoNum type="arabicParenR"/>
            </a:pPr>
            <a:r>
              <a:rPr lang="en-US" i="0" dirty="0"/>
              <a:t>Jason and his team figured out what</a:t>
            </a:r>
            <a:r>
              <a:rPr lang="en-US" i="0" baseline="0" dirty="0"/>
              <a:t> to call his services based on the SDP services and their definitions. </a:t>
            </a:r>
          </a:p>
          <a:p>
            <a:pPr marL="685800" lvl="1" indent="-228600">
              <a:buFont typeface="Arial" panose="020B0604020202020204" pitchFamily="34" charset="0"/>
              <a:buChar char="•"/>
            </a:pPr>
            <a:r>
              <a:rPr lang="en-US" i="0" baseline="0" dirty="0"/>
              <a:t>Page 6 shows what Jason and his team called his services during planning</a:t>
            </a:r>
          </a:p>
          <a:p>
            <a:pPr marL="685800" lvl="1" indent="-228600">
              <a:buFont typeface="Arial" panose="020B0604020202020204" pitchFamily="34" charset="0"/>
              <a:buChar char="•"/>
            </a:pPr>
            <a:r>
              <a:rPr lang="en-US" i="0" baseline="0" dirty="0"/>
              <a:t>Page </a:t>
            </a:r>
            <a:r>
              <a:rPr lang="en-US" i="0" baseline="0" dirty="0" smtClean="0"/>
              <a:t>7 </a:t>
            </a:r>
            <a:r>
              <a:rPr lang="en-US" i="0" baseline="0" dirty="0"/>
              <a:t>shows his spending plan with the SDP services and the math</a:t>
            </a:r>
            <a:endParaRPr lang="en-US" i="0" dirty="0"/>
          </a:p>
          <a:p>
            <a:r>
              <a:rPr lang="en-US" i="0" dirty="0"/>
              <a:t>2) They may have had to research some of the costs or decided to do the research together as part of a meeting.  </a:t>
            </a:r>
          </a:p>
          <a:p>
            <a:r>
              <a:rPr lang="en-US" i="0" dirty="0"/>
              <a:t>3) Jason and his team sat down and figured out the math.</a:t>
            </a:r>
          </a:p>
          <a:p>
            <a:r>
              <a:rPr lang="en-US" i="0" dirty="0"/>
              <a:t>Here’s the service titles and the math:</a:t>
            </a:r>
            <a:endParaRPr lang="en-US" i="1" dirty="0"/>
          </a:p>
          <a:p>
            <a:pPr marL="171450" indent="-171450">
              <a:buFont typeface="Arial" panose="020B0604020202020204" pitchFamily="34" charset="0"/>
              <a:buChar char="•"/>
            </a:pPr>
            <a:r>
              <a:rPr lang="en-US" dirty="0"/>
              <a:t>Gardening Coach</a:t>
            </a:r>
            <a:r>
              <a:rPr lang="en-US" baseline="0" dirty="0"/>
              <a:t> service is Employment Supports</a:t>
            </a:r>
            <a:r>
              <a:rPr lang="en-US" dirty="0"/>
              <a:t> – 40 hours/month at job site for </a:t>
            </a:r>
            <a:r>
              <a:rPr lang="en-US" dirty="0" smtClean="0"/>
              <a:t>12 </a:t>
            </a:r>
            <a:r>
              <a:rPr lang="en-US" dirty="0"/>
              <a:t>months @ $27/hour (includes taxes/benefits)</a:t>
            </a:r>
          </a:p>
          <a:p>
            <a:pPr marL="171450" indent="-171450">
              <a:buFont typeface="Arial" panose="020B0604020202020204" pitchFamily="34" charset="0"/>
              <a:buChar char="•"/>
            </a:pPr>
            <a:r>
              <a:rPr lang="en-US" dirty="0"/>
              <a:t>Home skills coaching is Community</a:t>
            </a:r>
            <a:r>
              <a:rPr lang="en-US" baseline="0" dirty="0"/>
              <a:t> Living Supports</a:t>
            </a:r>
            <a:r>
              <a:rPr lang="en-US" dirty="0"/>
              <a:t> – about 6 hours/week (about 26 hours/month) for </a:t>
            </a:r>
            <a:r>
              <a:rPr lang="en-US" dirty="0" smtClean="0"/>
              <a:t>12 </a:t>
            </a:r>
            <a:r>
              <a:rPr lang="en-US" dirty="0"/>
              <a:t>months @ $27/hour including taxes</a:t>
            </a:r>
          </a:p>
          <a:p>
            <a:pPr marL="171450" indent="-171450">
              <a:buFont typeface="Arial" panose="020B0604020202020204" pitchFamily="34" charset="0"/>
              <a:buChar char="•"/>
            </a:pPr>
            <a:r>
              <a:rPr lang="en-US" dirty="0"/>
              <a:t>Staff to</a:t>
            </a:r>
            <a:r>
              <a:rPr lang="en-US" baseline="0" dirty="0"/>
              <a:t> support multiple goals; locate/research apartments, support at church activities, support at the gym and support to learn to use public transportation is Community Integration Supports</a:t>
            </a:r>
            <a:r>
              <a:rPr lang="en-US" dirty="0"/>
              <a:t> – 100/hours per month @ $24/hour including taxes</a:t>
            </a:r>
          </a:p>
          <a:p>
            <a:pPr marL="171450" indent="-171450">
              <a:buFont typeface="Arial" panose="020B0604020202020204" pitchFamily="34" charset="0"/>
              <a:buChar char="•"/>
            </a:pPr>
            <a:r>
              <a:rPr lang="en-US" dirty="0"/>
              <a:t>Transportation is Non-Medical Transportation – Uber, public transportation and ACCESS @ $100/month</a:t>
            </a:r>
          </a:p>
          <a:p>
            <a:pPr marL="171450" indent="-171450">
              <a:buFont typeface="Arial" panose="020B0604020202020204" pitchFamily="34" charset="0"/>
              <a:buChar char="•"/>
            </a:pPr>
            <a:r>
              <a:rPr lang="en-US" dirty="0"/>
              <a:t>Social coach/connector is Community</a:t>
            </a:r>
            <a:r>
              <a:rPr lang="en-US" baseline="0" dirty="0"/>
              <a:t> Integration Supports</a:t>
            </a:r>
            <a:r>
              <a:rPr lang="en-US" dirty="0"/>
              <a:t> – 12 hours/month @ $30/hour including taxes</a:t>
            </a:r>
          </a:p>
          <a:p>
            <a:pPr marL="171450" indent="-171450">
              <a:buFont typeface="Arial" panose="020B0604020202020204" pitchFamily="34" charset="0"/>
              <a:buChar char="•"/>
            </a:pPr>
            <a:r>
              <a:rPr lang="en-US" dirty="0"/>
              <a:t>Gym is Community</a:t>
            </a:r>
            <a:r>
              <a:rPr lang="en-US" baseline="0" dirty="0"/>
              <a:t> Integration Supports </a:t>
            </a:r>
            <a:r>
              <a:rPr lang="en-US" dirty="0"/>
              <a:t>- $10/month</a:t>
            </a:r>
          </a:p>
          <a:p>
            <a:pPr marL="171450" indent="-171450">
              <a:buFont typeface="Arial" panose="020B0604020202020204" pitchFamily="34" charset="0"/>
              <a:buChar char="•"/>
            </a:pPr>
            <a:r>
              <a:rPr lang="en-US" dirty="0"/>
              <a:t>Independent</a:t>
            </a:r>
            <a:r>
              <a:rPr lang="en-US" baseline="0" dirty="0"/>
              <a:t> facilitator – Estimated 50 hours @ $20/hour (includes taxes) to help set up services and supports at the beginning of Jason’s plan</a:t>
            </a:r>
          </a:p>
          <a:p>
            <a:pPr marL="171450" indent="-171450">
              <a:buFont typeface="Arial" panose="020B0604020202020204" pitchFamily="34" charset="0"/>
              <a:buChar char="•"/>
            </a:pPr>
            <a:r>
              <a:rPr lang="en-US" baseline="0" dirty="0"/>
              <a:t>FMS – 12 months @ $165/month</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Sofia’s adjusted individual budget amount is $12,000. This is the amount she and her family will use to purchase the SDP services and supports she needs in her IPP.</a:t>
            </a:r>
            <a:endParaRPr lang="en-US" b="0" i="0" dirty="0">
              <a:solidFill>
                <a:schemeClr val="tx1"/>
              </a:solidFill>
            </a:endParaRPr>
          </a:p>
          <a:p>
            <a:pPr defTabSz="897251">
              <a:defRPr/>
            </a:pPr>
            <a:r>
              <a:rPr lang="en-US" b="0" i="0" dirty="0">
                <a:solidFill>
                  <a:schemeClr val="tx1"/>
                </a:solidFill>
              </a:rPr>
              <a:t>Sofia,</a:t>
            </a:r>
            <a:r>
              <a:rPr lang="en-US" b="0" i="0" baseline="0" dirty="0">
                <a:solidFill>
                  <a:schemeClr val="tx1"/>
                </a:solidFill>
              </a:rPr>
              <a:t> </a:t>
            </a:r>
            <a:r>
              <a:rPr lang="en-US" b="0" i="0" dirty="0">
                <a:solidFill>
                  <a:schemeClr val="tx1"/>
                </a:solidFill>
              </a:rPr>
              <a:t>her family and her team</a:t>
            </a:r>
          </a:p>
          <a:p>
            <a:pPr marL="228600" indent="-228600" defTabSz="897251">
              <a:buAutoNum type="arabicParenR"/>
              <a:defRPr/>
            </a:pPr>
            <a:r>
              <a:rPr lang="en-US" b="0" i="0" dirty="0">
                <a:solidFill>
                  <a:schemeClr val="tx1"/>
                </a:solidFill>
              </a:rPr>
              <a:t>Identified her goals and the services needed to meet to those goals </a:t>
            </a:r>
          </a:p>
          <a:p>
            <a:pPr marL="228600" indent="-228600" defTabSz="897251">
              <a:buAutoNum type="arabicParenR"/>
              <a:defRPr/>
            </a:pPr>
            <a:r>
              <a:rPr lang="en-US" b="0" i="0" dirty="0">
                <a:solidFill>
                  <a:schemeClr val="tx1"/>
                </a:solidFill>
              </a:rPr>
              <a:t>They made sure the goals, and services were documented in her IPP</a:t>
            </a:r>
          </a:p>
          <a:p>
            <a:pPr marL="228600" indent="-228600" defTabSz="897251">
              <a:buAutoNum type="arabicParenR"/>
              <a:defRPr/>
            </a:pPr>
            <a:r>
              <a:rPr lang="en-US" b="0" i="0" dirty="0">
                <a:solidFill>
                  <a:schemeClr val="tx1"/>
                </a:solidFill>
              </a:rPr>
              <a:t>They looked at what services would be free/generic</a:t>
            </a:r>
          </a:p>
          <a:p>
            <a:pPr marL="228600" indent="-228600" defTabSz="897251">
              <a:buAutoNum type="arabicParenR"/>
              <a:defRPr/>
            </a:pPr>
            <a:r>
              <a:rPr lang="en-US" b="0" i="0" dirty="0">
                <a:solidFill>
                  <a:schemeClr val="tx1"/>
                </a:solidFill>
              </a:rPr>
              <a:t>They determined which services would cost money</a:t>
            </a:r>
          </a:p>
          <a:p>
            <a:pPr marL="228600" indent="-228600" defTabSz="897251">
              <a:buAutoNum type="arabicParenR"/>
              <a:defRPr/>
            </a:pPr>
            <a:r>
              <a:rPr lang="en-US" b="0" i="0" dirty="0">
                <a:solidFill>
                  <a:schemeClr val="tx1"/>
                </a:solidFill>
              </a:rPr>
              <a:t>They did research to identify:</a:t>
            </a:r>
          </a:p>
          <a:p>
            <a:pPr marL="174708" indent="-174708" defTabSz="897251">
              <a:buFont typeface="Arial" panose="020B0604020202020204" pitchFamily="34" charset="0"/>
              <a:buChar char="•"/>
              <a:defRPr/>
            </a:pPr>
            <a:r>
              <a:rPr lang="en-US" b="1" i="0" dirty="0">
                <a:solidFill>
                  <a:schemeClr val="tx1"/>
                </a:solidFill>
              </a:rPr>
              <a:t>Who will provide the service</a:t>
            </a:r>
          </a:p>
          <a:p>
            <a:pPr marL="174708" indent="-174708" defTabSz="897251">
              <a:buFont typeface="Arial" panose="020B0604020202020204" pitchFamily="34" charset="0"/>
              <a:buChar char="•"/>
              <a:defRPr/>
            </a:pPr>
            <a:r>
              <a:rPr lang="en-US" b="1" i="0" dirty="0">
                <a:solidFill>
                  <a:schemeClr val="tx1"/>
                </a:solidFill>
              </a:rPr>
              <a:t>How often that service will be provided</a:t>
            </a:r>
          </a:p>
          <a:p>
            <a:pPr marL="174708" indent="-174708" defTabSz="897251">
              <a:buFont typeface="Arial" panose="020B0604020202020204" pitchFamily="34" charset="0"/>
              <a:buChar char="•"/>
              <a:defRPr/>
            </a:pPr>
            <a:r>
              <a:rPr lang="en-US" b="1" i="0" dirty="0">
                <a:solidFill>
                  <a:schemeClr val="tx1"/>
                </a:solidFill>
              </a:rPr>
              <a:t>When it will start</a:t>
            </a:r>
          </a:p>
          <a:p>
            <a:pPr marL="174708" indent="-174708" defTabSz="897251">
              <a:buFont typeface="Arial" panose="020B0604020202020204" pitchFamily="34" charset="0"/>
              <a:buChar char="•"/>
              <a:defRPr/>
            </a:pPr>
            <a:r>
              <a:rPr lang="en-US" b="1" i="0" dirty="0">
                <a:solidFill>
                  <a:schemeClr val="tx1"/>
                </a:solidFill>
              </a:rPr>
              <a:t>How long the service will be provided over the year</a:t>
            </a:r>
          </a:p>
          <a:p>
            <a:pPr marL="174708" indent="-174708" defTabSz="897251">
              <a:buFont typeface="Arial" panose="020B0604020202020204" pitchFamily="34" charset="0"/>
              <a:buChar char="•"/>
              <a:defRPr/>
            </a:pPr>
            <a:r>
              <a:rPr lang="en-US" b="1" i="0" dirty="0">
                <a:solidFill>
                  <a:schemeClr val="tx1"/>
                </a:solidFill>
              </a:rPr>
              <a:t>How much it cost</a:t>
            </a:r>
          </a:p>
          <a:p>
            <a:pPr marL="174708" indent="-174708" defTabSz="897251">
              <a:buFont typeface="Arial" panose="020B0604020202020204" pitchFamily="34" charset="0"/>
              <a:buChar char="•"/>
              <a:defRPr/>
            </a:pPr>
            <a:r>
              <a:rPr lang="en-US" b="1" i="0" dirty="0">
                <a:solidFill>
                  <a:schemeClr val="tx1"/>
                </a:solidFill>
              </a:rPr>
              <a:t>How it will be paid for</a:t>
            </a:r>
            <a:endParaRPr lang="en-US" b="1" i="0" baseline="0" dirty="0">
              <a:solidFill>
                <a:schemeClr val="tx1"/>
              </a:solidFill>
            </a:endParaRPr>
          </a:p>
          <a:p>
            <a:pPr marL="174708" indent="-174708" defTabSz="897251">
              <a:buFont typeface="Arial" panose="020B0604020202020204" pitchFamily="34" charset="0"/>
              <a:buChar char="•"/>
              <a:defRPr/>
            </a:pPr>
            <a:r>
              <a:rPr lang="en-US" b="1" i="0" dirty="0">
                <a:solidFill>
                  <a:schemeClr val="tx1"/>
                </a:solidFill>
              </a:rPr>
              <a:t>Who will pay for it</a:t>
            </a:r>
          </a:p>
          <a:p>
            <a:pPr marL="0" indent="0" defTabSz="897251">
              <a:buFont typeface="Arial" panose="020B0604020202020204" pitchFamily="34" charset="0"/>
              <a:buNone/>
              <a:defRPr/>
            </a:pPr>
            <a:r>
              <a:rPr lang="en-US" b="0" i="0" dirty="0">
                <a:solidFill>
                  <a:schemeClr val="tx1"/>
                </a:solidFill>
              </a:rPr>
              <a:t>6) They calculated the math for the costs</a:t>
            </a:r>
          </a:p>
          <a:p>
            <a:pPr marL="0" indent="0" defTabSz="897251">
              <a:buFont typeface="Arial" panose="020B0604020202020204" pitchFamily="34" charset="0"/>
              <a:buNone/>
              <a:defRPr/>
            </a:pPr>
            <a:r>
              <a:rPr lang="en-US" b="0" i="0" dirty="0">
                <a:solidFill>
                  <a:schemeClr val="tx1"/>
                </a:solidFill>
              </a:rPr>
              <a:t>7) They created her spending plan.</a:t>
            </a:r>
          </a:p>
          <a:p>
            <a:pPr marL="171450" indent="-171450" defTabSz="897251">
              <a:buFont typeface="Wingdings" panose="05000000000000000000" pitchFamily="2" charset="2"/>
              <a:buChar char="ü"/>
              <a:defRPr/>
            </a:pPr>
            <a:r>
              <a:rPr lang="en-US" b="0" i="0" dirty="0">
                <a:solidFill>
                  <a:schemeClr val="tx1"/>
                </a:solidFill>
              </a:rPr>
              <a:t>Sofia will meet</a:t>
            </a:r>
            <a:r>
              <a:rPr lang="en-US" b="0" i="0" baseline="0" dirty="0">
                <a:solidFill>
                  <a:schemeClr val="tx1"/>
                </a:solidFill>
              </a:rPr>
              <a:t> her goals using free services and some providers her family will hire. </a:t>
            </a:r>
          </a:p>
          <a:p>
            <a:pPr marL="171450" indent="-171450" defTabSz="897251">
              <a:buFont typeface="Wingdings" panose="05000000000000000000" pitchFamily="2" charset="2"/>
              <a:buChar char="ü"/>
              <a:defRPr/>
            </a:pPr>
            <a:r>
              <a:rPr lang="en-US" b="0" i="0" baseline="0" dirty="0">
                <a:solidFill>
                  <a:schemeClr val="tx1"/>
                </a:solidFill>
              </a:rPr>
              <a:t>Sofia used $</a:t>
            </a:r>
            <a:r>
              <a:rPr lang="en-US" b="0" i="0" baseline="0" dirty="0" smtClean="0">
                <a:solidFill>
                  <a:schemeClr val="tx1"/>
                </a:solidFill>
              </a:rPr>
              <a:t>8,900 </a:t>
            </a:r>
            <a:r>
              <a:rPr lang="en-US" b="0" i="0" baseline="0" dirty="0">
                <a:solidFill>
                  <a:schemeClr val="tx1"/>
                </a:solidFill>
              </a:rPr>
              <a:t>based on the information in her IPP and spending plan. </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Handout</a:t>
            </a:r>
            <a:r>
              <a:rPr lang="en-US" i="0" baseline="0" dirty="0" smtClean="0"/>
              <a:t>: </a:t>
            </a:r>
            <a:r>
              <a:rPr lang="en-US" b="1" i="0" baseline="0" dirty="0" smtClean="0"/>
              <a:t>Jason and Sofia Packet: Spending Plan </a:t>
            </a:r>
            <a:r>
              <a:rPr lang="en-US" b="0" i="0" baseline="0" dirty="0" smtClean="0"/>
              <a:t>(pages 8 and 9)</a:t>
            </a:r>
            <a:endParaRPr lang="en-US" b="0" i="0" u="sng"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indent="-228600">
              <a:buAutoNum type="arabicParenR"/>
            </a:pPr>
            <a:r>
              <a:rPr lang="en-US" i="0" dirty="0"/>
              <a:t>Sofia and her team figured out what</a:t>
            </a:r>
            <a:r>
              <a:rPr lang="en-US" i="0" baseline="0" dirty="0"/>
              <a:t> to call her services based on the SDP services and their definitions. </a:t>
            </a:r>
          </a:p>
          <a:p>
            <a:pPr marL="685800" lvl="1" indent="-228600">
              <a:buFont typeface="Arial" panose="020B0604020202020204" pitchFamily="34" charset="0"/>
              <a:buChar char="•"/>
            </a:pPr>
            <a:r>
              <a:rPr lang="en-US" i="0" baseline="0" dirty="0"/>
              <a:t>Page </a:t>
            </a:r>
            <a:r>
              <a:rPr lang="en-US" i="0" baseline="0" dirty="0" smtClean="0"/>
              <a:t>8 </a:t>
            </a:r>
            <a:r>
              <a:rPr lang="en-US" i="0" baseline="0" dirty="0"/>
              <a:t>shows what Sofia and her team called her services during planning</a:t>
            </a:r>
          </a:p>
          <a:p>
            <a:pPr marL="685800" lvl="1" indent="-228600">
              <a:buFont typeface="Arial" panose="020B0604020202020204" pitchFamily="34" charset="0"/>
              <a:buChar char="•"/>
            </a:pPr>
            <a:r>
              <a:rPr lang="en-US" i="0" baseline="0" dirty="0"/>
              <a:t>Page 9 shows her spending plan with the SDP services and the math</a:t>
            </a:r>
            <a:endParaRPr lang="en-US" i="0" dirty="0"/>
          </a:p>
          <a:p>
            <a:r>
              <a:rPr lang="en-US" i="0" dirty="0"/>
              <a:t>2) They may have had to research some of the costs or decided to do the research together as part of a meeting.  </a:t>
            </a:r>
          </a:p>
          <a:p>
            <a:r>
              <a:rPr lang="en-US" i="0" dirty="0"/>
              <a:t>3) Sofia, her family and the people who support them sat down and figured out the math.</a:t>
            </a:r>
          </a:p>
          <a:p>
            <a:r>
              <a:rPr lang="en-US" i="0" dirty="0"/>
              <a:t>Then, they determined the following:</a:t>
            </a:r>
            <a:endParaRPr lang="en-US" dirty="0"/>
          </a:p>
          <a:p>
            <a:pPr marL="171450" indent="-171450">
              <a:buFont typeface="Arial" panose="020B0604020202020204" pitchFamily="34" charset="0"/>
              <a:buChar char="•"/>
            </a:pPr>
            <a:r>
              <a:rPr lang="en-US" dirty="0"/>
              <a:t>Staff support while socializing/hanging out with friends</a:t>
            </a:r>
            <a:r>
              <a:rPr lang="en-US" baseline="0" dirty="0"/>
              <a:t> after school and staff support while at her art class is Community Integration Supports</a:t>
            </a:r>
            <a:r>
              <a:rPr lang="en-US" dirty="0"/>
              <a:t> – 5 hours/week, 32 weeks/year @ </a:t>
            </a:r>
            <a:r>
              <a:rPr lang="en-US" dirty="0" smtClean="0"/>
              <a:t>$20/hour </a:t>
            </a:r>
            <a:r>
              <a:rPr lang="en-US" dirty="0"/>
              <a:t>totaling </a:t>
            </a:r>
            <a:r>
              <a:rPr lang="en-US" dirty="0" smtClean="0"/>
              <a:t>$3,200 </a:t>
            </a:r>
            <a:endParaRPr lang="en-US" dirty="0"/>
          </a:p>
          <a:p>
            <a:pPr marL="171450" indent="-171450">
              <a:buFont typeface="Arial" panose="020B0604020202020204" pitchFamily="34" charset="0"/>
              <a:buChar char="•"/>
            </a:pPr>
            <a:r>
              <a:rPr lang="en-US" dirty="0"/>
              <a:t>Staff support while socializing/</a:t>
            </a:r>
            <a:r>
              <a:rPr lang="en-US" baseline="0" dirty="0"/>
              <a:t>h</a:t>
            </a:r>
            <a:r>
              <a:rPr lang="en-US" dirty="0"/>
              <a:t>anging out with friends during summer break is also Community</a:t>
            </a:r>
            <a:r>
              <a:rPr lang="en-US" baseline="0" dirty="0"/>
              <a:t> Integration Supports</a:t>
            </a:r>
            <a:r>
              <a:rPr lang="en-US" dirty="0"/>
              <a:t> – 20 hrs/week, 4 weeks @ </a:t>
            </a:r>
            <a:r>
              <a:rPr lang="en-US" dirty="0" smtClean="0"/>
              <a:t>$20/hour </a:t>
            </a:r>
            <a:r>
              <a:rPr lang="en-US" dirty="0"/>
              <a:t>totaling $</a:t>
            </a:r>
            <a:r>
              <a:rPr lang="en-US" dirty="0" smtClean="0"/>
              <a:t>1,600</a:t>
            </a:r>
            <a:endParaRPr lang="en-US" dirty="0"/>
          </a:p>
          <a:p>
            <a:pPr marL="628650" lvl="1" indent="-171450">
              <a:buFont typeface="Arial" panose="020B0604020202020204" pitchFamily="34" charset="0"/>
              <a:buChar char="•"/>
            </a:pPr>
            <a:r>
              <a:rPr lang="en-US" dirty="0"/>
              <a:t>So this area totals </a:t>
            </a:r>
            <a:r>
              <a:rPr lang="en-US" dirty="0" smtClean="0"/>
              <a:t>$</a:t>
            </a:r>
            <a:r>
              <a:rPr lang="en-US" u="sng" dirty="0" smtClean="0"/>
              <a:t>4,800</a:t>
            </a:r>
            <a:endParaRPr lang="en-US" u="sng" dirty="0"/>
          </a:p>
          <a:p>
            <a:pPr marL="171450" indent="-171450">
              <a:buFont typeface="Arial" panose="020B0604020202020204" pitchFamily="34" charset="0"/>
              <a:buChar char="•"/>
            </a:pPr>
            <a:r>
              <a:rPr lang="en-US" dirty="0"/>
              <a:t>Summer camp is Respite Services </a:t>
            </a:r>
          </a:p>
          <a:p>
            <a:pPr marL="171450" indent="-171450">
              <a:buFont typeface="Arial" panose="020B0604020202020204" pitchFamily="34" charset="0"/>
              <a:buChar char="•"/>
            </a:pPr>
            <a:r>
              <a:rPr lang="en-US" dirty="0"/>
              <a:t>Art Class is Community Integration Supports – cost of the local class through parks and recreation in her area</a:t>
            </a:r>
          </a:p>
          <a:p>
            <a:pPr marL="171450" indent="-171450">
              <a:buFont typeface="Arial" panose="020B0604020202020204" pitchFamily="34" charset="0"/>
              <a:buChar char="•"/>
            </a:pPr>
            <a:r>
              <a:rPr lang="en-US" dirty="0"/>
              <a:t>Independent</a:t>
            </a:r>
            <a:r>
              <a:rPr lang="en-US" baseline="0" dirty="0"/>
              <a:t> facilitator – Estimated 50 hours @ $20/hour (includes taxes) to develop person-centered plan and accessing services during her IPP, IEP and with public benefits agencies</a:t>
            </a:r>
          </a:p>
          <a:p>
            <a:pPr marL="171450" indent="-171450">
              <a:buFont typeface="Arial" panose="020B0604020202020204" pitchFamily="34" charset="0"/>
              <a:buChar char="•"/>
            </a:pPr>
            <a:r>
              <a:rPr lang="en-US" baseline="0" dirty="0"/>
              <a:t>FMS – 12 months @ $75/month</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solidFill>
                  <a:schemeClr val="tx1"/>
                </a:solidFill>
              </a:rPr>
              <a:t>Handout:</a:t>
            </a:r>
            <a:r>
              <a:rPr lang="en-US" i="1" baseline="0" dirty="0">
                <a:solidFill>
                  <a:schemeClr val="tx1"/>
                </a:solidFill>
              </a:rPr>
              <a:t> </a:t>
            </a:r>
            <a:r>
              <a:rPr lang="en-US" b="1" i="0" dirty="0">
                <a:solidFill>
                  <a:schemeClr val="tx1"/>
                </a:solidFill>
              </a:rPr>
              <a:t>Spending</a:t>
            </a:r>
            <a:r>
              <a:rPr lang="en-US" b="1" i="0" baseline="0" dirty="0">
                <a:solidFill>
                  <a:schemeClr val="tx1"/>
                </a:solidFill>
              </a:rPr>
              <a:t> Plan </a:t>
            </a:r>
            <a:r>
              <a:rPr lang="en-US" b="1" i="0" dirty="0">
                <a:solidFill>
                  <a:schemeClr val="tx1"/>
                </a:solidFill>
              </a:rPr>
              <a:t>Activity </a:t>
            </a:r>
            <a:r>
              <a:rPr lang="en-US" i="1" dirty="0">
                <a:solidFill>
                  <a:schemeClr val="tx1"/>
                </a:solidFill>
              </a:rPr>
              <a:t>(Should take about 15 minutes.)</a:t>
            </a:r>
            <a:endParaRPr lang="en-US" i="0" dirty="0">
              <a:solidFill>
                <a:schemeClr val="tx1"/>
              </a:solidFill>
            </a:endParaRPr>
          </a:p>
          <a:p>
            <a:endParaRPr lang="en-US" i="0" dirty="0">
              <a:solidFill>
                <a:schemeClr val="tx1"/>
              </a:solidFill>
            </a:endParaRPr>
          </a:p>
          <a:p>
            <a:r>
              <a:rPr lang="en-US" i="0" dirty="0">
                <a:solidFill>
                  <a:schemeClr val="tx1"/>
                </a:solidFill>
              </a:rPr>
              <a:t>Now we are going to use a worksheet that will help you think about your SDP individual budget</a:t>
            </a:r>
            <a:r>
              <a:rPr lang="en-US" i="0" baseline="0" dirty="0">
                <a:solidFill>
                  <a:schemeClr val="tx1"/>
                </a:solidFill>
              </a:rPr>
              <a:t>.</a:t>
            </a:r>
            <a:endParaRPr lang="en-US" i="1" dirty="0">
              <a:solidFill>
                <a:schemeClr val="tx1"/>
              </a:solidFill>
            </a:endParaRPr>
          </a:p>
          <a:p>
            <a:pPr lvl="0">
              <a:buFont typeface="Arial"/>
              <a:buChar char="•"/>
            </a:pPr>
            <a:r>
              <a:rPr lang="en-US" dirty="0">
                <a:solidFill>
                  <a:schemeClr val="tx1"/>
                </a:solidFill>
              </a:rPr>
              <a:t>Think of one your goals you might have in the SDP. </a:t>
            </a:r>
          </a:p>
          <a:p>
            <a:pPr lvl="0">
              <a:buFont typeface="Arial"/>
              <a:buChar char="•"/>
            </a:pPr>
            <a:r>
              <a:rPr lang="en-US" dirty="0">
                <a:solidFill>
                  <a:schemeClr val="tx1"/>
                </a:solidFill>
              </a:rPr>
              <a:t>What</a:t>
            </a:r>
            <a:r>
              <a:rPr lang="en-US" baseline="0" dirty="0">
                <a:solidFill>
                  <a:schemeClr val="tx1"/>
                </a:solidFill>
              </a:rPr>
              <a:t> service might you use to reach that goal.</a:t>
            </a:r>
            <a:endParaRPr lang="en-US" dirty="0">
              <a:solidFill>
                <a:schemeClr val="tx1"/>
              </a:solidFill>
            </a:endParaRPr>
          </a:p>
          <a:p>
            <a:pPr lvl="0">
              <a:buFont typeface="Arial"/>
              <a:buChar char="•"/>
            </a:pPr>
            <a:r>
              <a:rPr lang="en-US" dirty="0">
                <a:solidFill>
                  <a:schemeClr val="tx1"/>
                </a:solidFill>
              </a:rPr>
              <a:t>Think about how much that service might cost. You can take your best</a:t>
            </a:r>
            <a:r>
              <a:rPr lang="en-US" baseline="0" dirty="0">
                <a:solidFill>
                  <a:schemeClr val="tx1"/>
                </a:solidFill>
              </a:rPr>
              <a:t> guess for this activity. You will receive help when figuring out your expenses during your actual planning process.</a:t>
            </a:r>
            <a:endParaRPr lang="en-US" dirty="0">
              <a:solidFill>
                <a:schemeClr val="tx1"/>
              </a:solidFill>
            </a:endParaRPr>
          </a:p>
          <a:p>
            <a:pPr lvl="0">
              <a:buFont typeface="Arial"/>
              <a:buChar char="•"/>
            </a:pPr>
            <a:r>
              <a:rPr lang="en-US" dirty="0">
                <a:solidFill>
                  <a:schemeClr val="tx1"/>
                </a:solidFill>
              </a:rPr>
              <a:t>Are you paying a person?  By the hour?  How many hours per week?  How many weeks per year?</a:t>
            </a:r>
          </a:p>
          <a:p>
            <a:pPr lvl="0">
              <a:buFont typeface="Arial"/>
              <a:buChar char="•"/>
            </a:pPr>
            <a:r>
              <a:rPr lang="en-US" dirty="0">
                <a:solidFill>
                  <a:schemeClr val="tx1"/>
                </a:solidFill>
              </a:rPr>
              <a:t>Is it a one-time fee?  Monthly fee?</a:t>
            </a:r>
          </a:p>
          <a:p>
            <a:pPr lvl="0">
              <a:buFont typeface="Arial"/>
              <a:buChar char="•"/>
            </a:pPr>
            <a:r>
              <a:rPr lang="en-US" dirty="0">
                <a:solidFill>
                  <a:schemeClr val="tx1"/>
                </a:solidFill>
              </a:rPr>
              <a:t>When will the service start?  When will the service end?  </a:t>
            </a:r>
          </a:p>
          <a:p>
            <a:pPr lvl="0">
              <a:buFont typeface="Arial"/>
              <a:buNone/>
            </a:pPr>
            <a:r>
              <a:rPr lang="en-US" dirty="0">
                <a:solidFill>
                  <a:schemeClr val="tx1"/>
                </a:solidFill>
              </a:rPr>
              <a:t>Let’s take a few</a:t>
            </a:r>
            <a:r>
              <a:rPr lang="en-US" baseline="0" dirty="0">
                <a:solidFill>
                  <a:schemeClr val="tx1"/>
                </a:solidFill>
              </a:rPr>
              <a:t> minutes and see if we can work this through. </a:t>
            </a:r>
          </a:p>
          <a:p>
            <a:pPr lvl="0">
              <a:buFont typeface="Arial"/>
              <a:buNone/>
            </a:pPr>
            <a:endParaRPr lang="en-US" baseline="0" dirty="0">
              <a:solidFill>
                <a:schemeClr val="tx1"/>
              </a:solidFill>
            </a:endParaRPr>
          </a:p>
          <a:p>
            <a:pPr lvl="0">
              <a:buFont typeface="Arial"/>
              <a:buNone/>
            </a:pPr>
            <a:r>
              <a:rPr lang="en-US" b="1" baseline="0" dirty="0">
                <a:solidFill>
                  <a:schemeClr val="tx1"/>
                </a:solidFill>
              </a:rPr>
              <a:t>Training Tip! Don’t get too bogged down in details. Help the attendees to get the concept by asking them to focus on just one service or support. Tell them to just estimate. The goal here is to help them get the concept of developing a spending plan, not to specifically and accurately fill out the worksheet.</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Services will be person-centered and listed</a:t>
            </a:r>
            <a:r>
              <a:rPr lang="en-US" sz="1200" baseline="0" dirty="0">
                <a:solidFill>
                  <a:schemeClr val="tx1"/>
                </a:solidFill>
                <a:latin typeface="+mn-lt"/>
              </a:rPr>
              <a:t> i</a:t>
            </a:r>
            <a:r>
              <a:rPr lang="en-US" sz="1200" dirty="0">
                <a:solidFill>
                  <a:schemeClr val="tx1"/>
                </a:solidFill>
                <a:latin typeface="+mn-lt"/>
              </a:rPr>
              <a:t>n your IPP. </a:t>
            </a:r>
          </a:p>
          <a:p>
            <a:endParaRPr lang="en-US"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You and your support people/team will determine what services you need to meet your goals.</a:t>
            </a:r>
          </a:p>
          <a:p>
            <a:endParaRPr lang="en-US"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You will determine what </a:t>
            </a:r>
            <a:r>
              <a:rPr lang="en-US" sz="1200" dirty="0" smtClean="0">
                <a:solidFill>
                  <a:schemeClr val="tx1"/>
                </a:solidFill>
                <a:latin typeface="+mn-lt"/>
              </a:rPr>
              <a:t>generic services are available to you first. </a:t>
            </a:r>
            <a:endParaRPr lang="en-US" sz="1200" dirty="0">
              <a:solidFill>
                <a:schemeClr val="tx1"/>
              </a:solidFill>
              <a:latin typeface="+mn-lt"/>
            </a:endParaRPr>
          </a:p>
          <a:p>
            <a:endParaRPr lang="en-US"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You will research and calculate the cost of the rest of your services and supports on your spending plan. </a:t>
            </a: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en-US" sz="1200" b="1" dirty="0">
                <a:solidFill>
                  <a:schemeClr val="tx1"/>
                </a:solidFill>
                <a:latin typeface="+mn-lt"/>
              </a:rPr>
              <a:t>Training Tip! The next section on FMS is pretty content heavy, think about taking one of your breaks here or giving at least a stretch break before diving into the FMS.</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en-US" baseline="0" dirty="0">
                <a:solidFill>
                  <a:schemeClr val="tx1"/>
                </a:solidFill>
                <a:latin typeface="+mn-lt"/>
              </a:rPr>
              <a:t>One of the largest supports to you is your financial management service, or FMS. </a:t>
            </a:r>
          </a:p>
          <a:p>
            <a:pPr marL="174708" indent="-174708" defTabSz="931774">
              <a:defRPr/>
            </a:pPr>
            <a:r>
              <a:rPr lang="en-US" baseline="0" dirty="0">
                <a:solidFill>
                  <a:schemeClr val="tx1"/>
                </a:solidFill>
                <a:latin typeface="+mn-lt"/>
              </a:rPr>
              <a:t>The FMS is the </a:t>
            </a:r>
            <a:r>
              <a:rPr lang="en-US" b="1" baseline="0" dirty="0">
                <a:solidFill>
                  <a:schemeClr val="tx1"/>
                </a:solidFill>
                <a:latin typeface="+mn-lt"/>
              </a:rPr>
              <a:t>only service provider who must be vendored </a:t>
            </a:r>
            <a:r>
              <a:rPr lang="en-US" baseline="0" dirty="0">
                <a:solidFill>
                  <a:schemeClr val="tx1"/>
                </a:solidFill>
                <a:latin typeface="+mn-lt"/>
              </a:rPr>
              <a:t>with the regional center and is the only service you are required to have. </a:t>
            </a:r>
          </a:p>
          <a:p>
            <a:pPr marL="174708" indent="-174708" defTabSz="931774">
              <a:buFont typeface="Arial" panose="020B0604020202020204" pitchFamily="34" charset="0"/>
              <a:buChar char="•"/>
              <a:defRPr/>
            </a:pPr>
            <a:r>
              <a:rPr lang="en-US" dirty="0">
                <a:solidFill>
                  <a:schemeClr val="tx1"/>
                </a:solidFill>
                <a:latin typeface="+mn-lt"/>
              </a:rPr>
              <a:t>The FMS</a:t>
            </a:r>
            <a:r>
              <a:rPr lang="en-US" baseline="0" dirty="0">
                <a:solidFill>
                  <a:schemeClr val="tx1"/>
                </a:solidFill>
                <a:latin typeface="+mn-lt"/>
              </a:rPr>
              <a:t> uses your spending plan to pay for the services and supports in your IPP.</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They send you and your regional center </a:t>
            </a:r>
            <a:r>
              <a:rPr lang="en-US" sz="1200" baseline="0" dirty="0">
                <a:solidFill>
                  <a:schemeClr val="tx1"/>
                </a:solidFill>
                <a:latin typeface="+mn-lt"/>
              </a:rPr>
              <a:t>m</a:t>
            </a:r>
            <a:r>
              <a:rPr lang="en-US" sz="1200" dirty="0">
                <a:solidFill>
                  <a:schemeClr val="tx1"/>
                </a:solidFill>
                <a:latin typeface="+mn-lt"/>
              </a:rPr>
              <a:t>onthly summaries </a:t>
            </a:r>
            <a:r>
              <a:rPr lang="en-US" baseline="0" dirty="0">
                <a:solidFill>
                  <a:schemeClr val="tx1"/>
                </a:solidFill>
                <a:latin typeface="+mn-lt"/>
              </a:rPr>
              <a:t>on you spending plan.</a:t>
            </a:r>
          </a:p>
          <a:p>
            <a:pPr marL="174708" indent="-174708" defTabSz="931774">
              <a:buFont typeface="Arial" panose="020B0604020202020204" pitchFamily="34" charset="0"/>
              <a:buChar char="•"/>
              <a:defRPr/>
            </a:pPr>
            <a:r>
              <a:rPr lang="en-US" baseline="0" dirty="0">
                <a:solidFill>
                  <a:schemeClr val="tx1"/>
                </a:solidFill>
                <a:latin typeface="+mn-lt"/>
              </a:rPr>
              <a:t>They will help you make sure you don’t overspend.</a:t>
            </a:r>
          </a:p>
          <a:p>
            <a:pPr marL="174708" indent="-174708" defTabSz="931774">
              <a:buFont typeface="Arial" panose="020B0604020202020204" pitchFamily="34" charset="0"/>
              <a:buChar char="•"/>
              <a:defRPr/>
            </a:pPr>
            <a:r>
              <a:rPr lang="en-US" baseline="0" dirty="0">
                <a:solidFill>
                  <a:schemeClr val="tx1"/>
                </a:solidFill>
                <a:latin typeface="+mn-lt"/>
              </a:rPr>
              <a:t>The FMS will make sure the people you select to work for you are qualified to provide the service they’re hired to do. </a:t>
            </a:r>
          </a:p>
          <a:p>
            <a:pPr marL="174708" indent="-174708" defTabSz="931774">
              <a:buFont typeface="Arial" panose="020B0604020202020204" pitchFamily="34" charset="0"/>
              <a:buChar char="•"/>
              <a:defRPr/>
            </a:pPr>
            <a:r>
              <a:rPr lang="en-US" baseline="0" dirty="0">
                <a:solidFill>
                  <a:schemeClr val="tx1"/>
                </a:solidFill>
                <a:latin typeface="+mn-lt"/>
              </a:rPr>
              <a:t>They will help your potential staff get background checks done, if needed.</a:t>
            </a: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few slides walk through how to decide which FMS relationship you NEED for the services and supports in your spending plan.</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your IPP and your spending</a:t>
            </a:r>
            <a:r>
              <a:rPr lang="en-US" baseline="0" dirty="0"/>
              <a:t> plan which shows the services and supports you’ve selected. </a:t>
            </a:r>
          </a:p>
          <a:p>
            <a:r>
              <a:rPr lang="en-US" baseline="0" dirty="0"/>
              <a:t>To determine your relationship with your FMS, start with a</a:t>
            </a:r>
            <a:r>
              <a:rPr lang="en-US" dirty="0"/>
              <a:t>sking yourself if you will have employees as a part</a:t>
            </a:r>
            <a:r>
              <a:rPr lang="en-US" baseline="0" dirty="0"/>
              <a:t> of your plan. And, if you will have employees, who will have the employer relationship with them. </a:t>
            </a:r>
          </a:p>
          <a:p>
            <a:r>
              <a:rPr lang="en-US" baseline="0" dirty="0"/>
              <a:t>Let’s look through the different ways to answer those questions.</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have your IPP and your spending</a:t>
            </a:r>
            <a:r>
              <a:rPr lang="en-US" baseline="0" dirty="0" smtClean="0"/>
              <a:t> plan which shows the services and supports you’ve selected. </a:t>
            </a:r>
            <a:endParaRPr lang="en-US" dirty="0" smtClean="0">
              <a:solidFill>
                <a:schemeClr val="tx1"/>
              </a:solidFill>
            </a:endParaRPr>
          </a:p>
          <a:p>
            <a:r>
              <a:rPr lang="en-US" dirty="0" smtClean="0">
                <a:solidFill>
                  <a:schemeClr val="tx1"/>
                </a:solidFill>
              </a:rPr>
              <a:t>So, you</a:t>
            </a:r>
            <a:r>
              <a:rPr lang="en-US" baseline="0" dirty="0" smtClean="0">
                <a:solidFill>
                  <a:schemeClr val="tx1"/>
                </a:solidFill>
              </a:rPr>
              <a:t> </a:t>
            </a:r>
            <a:r>
              <a:rPr lang="en-US" dirty="0" smtClean="0">
                <a:solidFill>
                  <a:schemeClr val="tx1"/>
                </a:solidFill>
              </a:rPr>
              <a:t>ask the question, “Will I have employees?”</a:t>
            </a:r>
          </a:p>
          <a:p>
            <a:pPr marL="0" indent="0">
              <a:buFont typeface="Arial" panose="020B0604020202020204" pitchFamily="34" charset="0"/>
              <a:buNone/>
            </a:pPr>
            <a:r>
              <a:rPr lang="en-US" dirty="0" smtClean="0">
                <a:solidFill>
                  <a:schemeClr val="tx1"/>
                </a:solidFill>
              </a:rPr>
              <a:t>No – No employees. </a:t>
            </a:r>
          </a:p>
          <a:p>
            <a:pPr marL="628650" lvl="1" indent="-171450">
              <a:buFont typeface="Arial" panose="020B0604020202020204" pitchFamily="34" charset="0"/>
              <a:buChar char="•"/>
            </a:pPr>
            <a:r>
              <a:rPr lang="en-US" dirty="0" smtClean="0">
                <a:solidFill>
                  <a:schemeClr val="tx1"/>
                </a:solidFill>
              </a:rPr>
              <a:t>I am only purchasing</a:t>
            </a:r>
            <a:r>
              <a:rPr lang="en-US" baseline="0" dirty="0" smtClean="0">
                <a:solidFill>
                  <a:schemeClr val="tx1"/>
                </a:solidFill>
              </a:rPr>
              <a:t> items</a:t>
            </a:r>
            <a:r>
              <a:rPr lang="en-US" dirty="0" smtClean="0">
                <a:solidFill>
                  <a:schemeClr val="tx1"/>
                </a:solidFill>
              </a:rPr>
              <a:t> </a:t>
            </a:r>
          </a:p>
          <a:p>
            <a:pPr marL="628650" lvl="1" indent="-171450">
              <a:buFont typeface="Arial" panose="020B0604020202020204" pitchFamily="34" charset="0"/>
              <a:buChar char="•"/>
            </a:pPr>
            <a:r>
              <a:rPr lang="en-US" dirty="0" smtClean="0">
                <a:solidFill>
                  <a:schemeClr val="tx1"/>
                </a:solidFill>
              </a:rPr>
              <a:t>I</a:t>
            </a:r>
            <a:r>
              <a:rPr lang="en-US" baseline="0" dirty="0" smtClean="0">
                <a:solidFill>
                  <a:schemeClr val="tx1"/>
                </a:solidFill>
              </a:rPr>
              <a:t> will not have employees because I am hiring an agency/company to provide people to work with me. I do not have an employer/employee relationship with the people helping me. I’ve hired an agency/company and the people who help me are employed by the agency/company.</a:t>
            </a:r>
            <a:endParaRPr lang="en-US" dirty="0" smtClean="0">
              <a:solidFill>
                <a:schemeClr val="tx1"/>
              </a:solidFill>
            </a:endParaRPr>
          </a:p>
          <a:p>
            <a:pPr marL="0" indent="0" defTabSz="931774">
              <a:buFont typeface="+mj-lt"/>
              <a:buNone/>
              <a:defRPr/>
            </a:pPr>
            <a:r>
              <a:rPr lang="en-US" b="1" dirty="0" smtClean="0">
                <a:solidFill>
                  <a:schemeClr val="tx1"/>
                </a:solidFill>
              </a:rPr>
              <a:t>This would be the Bill Payer Model:</a:t>
            </a:r>
          </a:p>
          <a:p>
            <a:pPr marL="228600" indent="-228600" defTabSz="931774">
              <a:buFont typeface="+mj-lt"/>
              <a:buAutoNum type="arabicParenR"/>
              <a:defRPr/>
            </a:pPr>
            <a:r>
              <a:rPr lang="en-US" dirty="0" smtClean="0">
                <a:solidFill>
                  <a:schemeClr val="tx1"/>
                </a:solidFill>
              </a:rPr>
              <a:t>The FMS providing these services writes checks and pays for services and supports listed in the IPP on your behalf.  </a:t>
            </a:r>
          </a:p>
          <a:p>
            <a:pPr marL="228600" indent="-228600" defTabSz="931774">
              <a:buFont typeface="+mj-lt"/>
              <a:buAutoNum type="arabicParenR"/>
              <a:defRPr/>
            </a:pPr>
            <a:r>
              <a:rPr lang="en-US" dirty="0" smtClean="0">
                <a:solidFill>
                  <a:schemeClr val="tx1"/>
                </a:solidFill>
              </a:rPr>
              <a:t>No </a:t>
            </a:r>
            <a:r>
              <a:rPr lang="en-US" dirty="0">
                <a:solidFill>
                  <a:schemeClr val="tx1"/>
                </a:solidFill>
              </a:rPr>
              <a:t>employer/employee relationship exists between the FMS, the service provider, or the participant.  </a:t>
            </a:r>
          </a:p>
          <a:p>
            <a:pPr marL="228600" indent="-228600" defTabSz="931774">
              <a:buFont typeface="+mj-lt"/>
              <a:buAutoNum type="arabicParenR"/>
              <a:defRPr/>
            </a:pPr>
            <a:r>
              <a:rPr lang="en-US" dirty="0">
                <a:solidFill>
                  <a:schemeClr val="tx1"/>
                </a:solidFill>
              </a:rPr>
              <a:t>A participant may choose this model of FMS provider only when purchasing goods or when purchasing services and supports from an agency or company.  </a:t>
            </a:r>
          </a:p>
          <a:p>
            <a:pPr marL="228600" indent="-228600" defTabSz="931774">
              <a:buFont typeface="+mj-lt"/>
              <a:buAutoNum type="arabicParenR"/>
              <a:defRPr/>
            </a:pPr>
            <a:r>
              <a:rPr lang="en-US" dirty="0">
                <a:solidFill>
                  <a:schemeClr val="tx1"/>
                </a:solidFill>
              </a:rPr>
              <a:t>The agency or company is responsible to provide the items and/or workers, and the FMS provider writes the check for the services and supports provided. </a:t>
            </a:r>
          </a:p>
          <a:p>
            <a:pPr marL="228600" indent="-228600" defTabSz="931774">
              <a:buFont typeface="+mj-lt"/>
              <a:buAutoNum type="arabicParenR"/>
              <a:defRPr/>
            </a:pPr>
            <a:r>
              <a:rPr lang="en-US" dirty="0">
                <a:solidFill>
                  <a:schemeClr val="tx1"/>
                </a:solidFill>
              </a:rPr>
              <a:t>It’s the agency or company that has the employer/employee relationship with the worker and therefore is responsible for all applicable employment laws and taxes and to obtain appropriate insurances (i.e. worker’s compensation). </a:t>
            </a:r>
          </a:p>
          <a:p>
            <a:pPr defTabSz="931774">
              <a:defRPr/>
            </a:pPr>
            <a:r>
              <a:rPr lang="en-US" dirty="0">
                <a:solidFill>
                  <a:schemeClr val="tx1"/>
                </a:solidFill>
              </a:rPr>
              <a:t>Examples:</a:t>
            </a:r>
          </a:p>
          <a:p>
            <a:pPr marL="174708" indent="-174708" defTabSz="931774">
              <a:buFont typeface="Arial" panose="020B0604020202020204" pitchFamily="34" charset="0"/>
              <a:buChar char="•"/>
              <a:defRPr/>
            </a:pPr>
            <a:r>
              <a:rPr lang="en-US" dirty="0">
                <a:solidFill>
                  <a:schemeClr val="tx1"/>
                </a:solidFill>
              </a:rPr>
              <a:t>Taking a class from the parks and recreation department</a:t>
            </a:r>
          </a:p>
          <a:p>
            <a:pPr marL="174708" indent="-174708" defTabSz="931774">
              <a:buFont typeface="Arial" panose="020B0604020202020204" pitchFamily="34" charset="0"/>
              <a:buChar char="•"/>
              <a:defRPr/>
            </a:pPr>
            <a:r>
              <a:rPr lang="en-US" dirty="0">
                <a:solidFill>
                  <a:schemeClr val="tx1"/>
                </a:solidFill>
              </a:rPr>
              <a:t>Buying a computer from a company</a:t>
            </a:r>
          </a:p>
          <a:p>
            <a:pPr marL="174708" indent="-174708" defTabSz="931774">
              <a:buFont typeface="Arial" panose="020B0604020202020204" pitchFamily="34" charset="0"/>
              <a:buChar char="•"/>
              <a:defRPr/>
            </a:pPr>
            <a:r>
              <a:rPr lang="en-US" dirty="0">
                <a:solidFill>
                  <a:schemeClr val="tx1"/>
                </a:solidFill>
              </a:rPr>
              <a:t>Paying for transportation to a company</a:t>
            </a:r>
          </a:p>
          <a:p>
            <a:pPr marL="174708" indent="-174708" defTabSz="931774">
              <a:buFont typeface="Arial" panose="020B0604020202020204" pitchFamily="34" charset="0"/>
              <a:buChar char="•"/>
              <a:defRPr/>
            </a:pPr>
            <a:r>
              <a:rPr lang="en-US" dirty="0">
                <a:solidFill>
                  <a:schemeClr val="tx1"/>
                </a:solidFill>
              </a:rPr>
              <a:t>Hiring a company to supply you workers in your home</a:t>
            </a:r>
          </a:p>
          <a:p>
            <a:pPr marL="174708" indent="-174708" defTabSz="931774">
              <a:buFont typeface="Arial" panose="020B0604020202020204" pitchFamily="34" charset="0"/>
              <a:buChar char="•"/>
              <a:defRPr/>
            </a:pPr>
            <a:r>
              <a:rPr lang="en-US" dirty="0">
                <a:solidFill>
                  <a:schemeClr val="tx1"/>
                </a:solidFill>
              </a:rPr>
              <a:t>Working with an agency to help you apply for a job</a:t>
            </a:r>
          </a:p>
          <a:p>
            <a:pPr marL="174708" indent="-174708" defTabSz="931774">
              <a:buFont typeface="Arial" panose="020B0604020202020204" pitchFamily="34" charset="0"/>
              <a:buChar char="•"/>
              <a:defRPr/>
            </a:pPr>
            <a:r>
              <a:rPr lang="en-US" baseline="0" dirty="0">
                <a:solidFill>
                  <a:schemeClr val="tx1"/>
                </a:solidFill>
                <a:cs typeface="Arial" panose="020B0604020202020204" pitchFamily="34" charset="0"/>
              </a:rPr>
              <a:t>Providers who already work with your regional center</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going back to ask the question, “Will I have employees?”</a:t>
            </a:r>
          </a:p>
          <a:p>
            <a:endParaRPr lang="en-US" baseline="0" dirty="0" smtClean="0">
              <a:solidFill>
                <a:schemeClr val="tx1"/>
              </a:solidFill>
            </a:endParaRPr>
          </a:p>
          <a:p>
            <a:r>
              <a:rPr lang="en-US" dirty="0" smtClean="0">
                <a:solidFill>
                  <a:schemeClr val="tx1"/>
                </a:solidFill>
              </a:rPr>
              <a:t>Yes- I will have people working for me directly and I want to have full responsibility and liability as their employer with support to follow employment laws from my FMS.</a:t>
            </a:r>
            <a:endParaRPr lang="en-US" u="sng" dirty="0" smtClean="0">
              <a:solidFill>
                <a:schemeClr val="tx1"/>
              </a:solidFill>
            </a:endParaRPr>
          </a:p>
          <a:p>
            <a:pPr defTabSz="931774">
              <a:defRPr/>
            </a:pPr>
            <a:r>
              <a:rPr lang="en-US" b="1" dirty="0" smtClean="0">
                <a:solidFill>
                  <a:schemeClr val="tx1"/>
                </a:solidFill>
              </a:rPr>
              <a:t>This would be the Sole Employer Model:</a:t>
            </a:r>
          </a:p>
          <a:p>
            <a:pPr defTabSz="931774">
              <a:defRPr/>
            </a:pPr>
            <a:r>
              <a:rPr lang="en-US" dirty="0" smtClean="0">
                <a:solidFill>
                  <a:schemeClr val="tx1"/>
                </a:solidFill>
              </a:rPr>
              <a:t>A </a:t>
            </a:r>
            <a:r>
              <a:rPr lang="en-US" dirty="0">
                <a:solidFill>
                  <a:schemeClr val="tx1"/>
                </a:solidFill>
              </a:rPr>
              <a:t>participant may choose this model if they want to be the direct employer of those providing services. </a:t>
            </a:r>
          </a:p>
          <a:p>
            <a:pPr defTabSz="931774">
              <a:defRPr/>
            </a:pPr>
            <a:r>
              <a:rPr lang="en-US" dirty="0">
                <a:solidFill>
                  <a:schemeClr val="tx1"/>
                </a:solidFill>
              </a:rPr>
              <a:t>The FMS providing services in this model assists the participant by:</a:t>
            </a:r>
          </a:p>
          <a:p>
            <a:pPr marL="228600" indent="-228600" defTabSz="931774">
              <a:buFont typeface="+mj-lt"/>
              <a:buAutoNum type="arabicParenR"/>
              <a:defRPr/>
            </a:pPr>
            <a:r>
              <a:rPr lang="en-US" dirty="0">
                <a:solidFill>
                  <a:schemeClr val="tx1"/>
                </a:solidFill>
              </a:rPr>
              <a:t>Helping them abide by all applicable employment laws</a:t>
            </a:r>
          </a:p>
          <a:p>
            <a:pPr marL="228600" indent="-228600" defTabSz="931774">
              <a:buFont typeface="+mj-lt"/>
              <a:buAutoNum type="arabicParenR"/>
              <a:defRPr/>
            </a:pPr>
            <a:r>
              <a:rPr lang="en-US" dirty="0">
                <a:solidFill>
                  <a:schemeClr val="tx1"/>
                </a:solidFill>
              </a:rPr>
              <a:t>Verifying provider qualifications and obtaining background checks </a:t>
            </a:r>
          </a:p>
          <a:p>
            <a:pPr marL="228600" indent="-228600" defTabSz="931774">
              <a:buFont typeface="+mj-lt"/>
              <a:buAutoNum type="arabicParenR"/>
              <a:defRPr/>
            </a:pPr>
            <a:r>
              <a:rPr lang="en-US" dirty="0">
                <a:solidFill>
                  <a:schemeClr val="tx1"/>
                </a:solidFill>
              </a:rPr>
              <a:t>Processes payroll. </a:t>
            </a:r>
          </a:p>
          <a:p>
            <a:pPr marL="0" indent="0" defTabSz="931774">
              <a:buFont typeface="+mj-lt"/>
              <a:buNone/>
              <a:defRPr/>
            </a:pPr>
            <a:r>
              <a:rPr lang="en-US" dirty="0">
                <a:solidFill>
                  <a:schemeClr val="tx1"/>
                </a:solidFill>
              </a:rPr>
              <a:t>The participant is required to maintain the primary employer liability and will:</a:t>
            </a:r>
          </a:p>
          <a:p>
            <a:pPr marL="228600" indent="-228600" defTabSz="931774">
              <a:buFont typeface="+mj-lt"/>
              <a:buAutoNum type="arabicParenR"/>
              <a:defRPr/>
            </a:pPr>
            <a:r>
              <a:rPr lang="en-US" dirty="0">
                <a:solidFill>
                  <a:schemeClr val="tx1"/>
                </a:solidFill>
              </a:rPr>
              <a:t>Obtain any necessary insurances related to employment (i.e., worker’s compensation)</a:t>
            </a:r>
            <a:r>
              <a:rPr lang="en-US" baseline="0" dirty="0">
                <a:solidFill>
                  <a:schemeClr val="tx1"/>
                </a:solidFill>
              </a:rPr>
              <a:t> which will be paid for from your spending plan. These costs would be added to any hourly rate you decide to pay your employees. (Remember, this was the 18% we used as an example/estimate in the spending plan activity.)</a:t>
            </a:r>
            <a:r>
              <a:rPr lang="en-US" dirty="0">
                <a:solidFill>
                  <a:schemeClr val="tx1"/>
                </a:solidFill>
              </a:rPr>
              <a:t> </a:t>
            </a:r>
          </a:p>
          <a:p>
            <a:pPr defTabSz="931774">
              <a:defRPr/>
            </a:pPr>
            <a:r>
              <a:rPr lang="en-US" dirty="0">
                <a:solidFill>
                  <a:schemeClr val="tx1"/>
                </a:solidFill>
              </a:rPr>
              <a:t>You may choose this model if you desire to have more control over your services and supports and you want to assume the role of an employer with the support of an FMS.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 going back to ask the question, “Will I have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Yes- And I want to share responsibility as an employer with my FMS.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solidFill>
                  <a:schemeClr val="tx1"/>
                </a:solidFill>
              </a:rPr>
              <a:t>This would be the Co-Employer Model:</a:t>
            </a:r>
            <a:endParaRPr lang="en-US" b="1" u="none" dirty="0" smtClean="0">
              <a:solidFill>
                <a:schemeClr val="tx1"/>
              </a:solidFill>
              <a:latin typeface="+mn-lt"/>
            </a:endParaRPr>
          </a:p>
          <a:p>
            <a:pPr marL="228600" indent="-228600">
              <a:buFont typeface="+mj-lt"/>
              <a:buAutoNum type="arabicParenR"/>
            </a:pPr>
            <a:r>
              <a:rPr lang="en-US" dirty="0" smtClean="0">
                <a:solidFill>
                  <a:schemeClr val="tx1"/>
                </a:solidFill>
                <a:latin typeface="+mn-lt"/>
              </a:rPr>
              <a:t>A </a:t>
            </a:r>
            <a:r>
              <a:rPr lang="en-US" dirty="0">
                <a:solidFill>
                  <a:schemeClr val="tx1"/>
                </a:solidFill>
                <a:latin typeface="+mn-lt"/>
              </a:rPr>
              <a:t>participant may choose this model if they want to share some of the employer roles and responsibilities with an FMS. </a:t>
            </a:r>
          </a:p>
          <a:p>
            <a:pPr marL="228600" indent="-228600">
              <a:buFont typeface="+mj-lt"/>
              <a:buAutoNum type="arabicParenR"/>
            </a:pPr>
            <a:r>
              <a:rPr lang="en-US" dirty="0">
                <a:solidFill>
                  <a:schemeClr val="tx1"/>
                </a:solidFill>
                <a:latin typeface="+mn-lt"/>
              </a:rPr>
              <a:t>While the FMS provider in this model is the employer of record, the participant maintains the ability to hire and terminate employees with input from the FMS provider. </a:t>
            </a:r>
          </a:p>
          <a:p>
            <a:pPr marL="228600" indent="-228600">
              <a:buFont typeface="+mj-lt"/>
              <a:buAutoNum type="arabicParenR"/>
            </a:pPr>
            <a:r>
              <a:rPr lang="en-US" dirty="0">
                <a:solidFill>
                  <a:schemeClr val="tx1"/>
                </a:solidFill>
                <a:latin typeface="+mn-lt"/>
              </a:rPr>
              <a:t>The FMS provider maintains the primary employer liability.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FMS will obtain any necessary insurances related to employment (i.e., worker’s compensation)</a:t>
            </a:r>
            <a:r>
              <a:rPr lang="en-US" baseline="0" dirty="0">
                <a:solidFill>
                  <a:schemeClr val="tx1"/>
                </a:solidFill>
              </a:rPr>
              <a:t> which will be paid for from your spending plan. These costs would be added to any hourly rate you decide to pay your employees. (Remember, this was the 18% we used as an example/estimate in the spending plan activity.)</a:t>
            </a:r>
            <a:r>
              <a:rPr lang="en-US" dirty="0">
                <a:solidFill>
                  <a:schemeClr val="tx1"/>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dirty="0">
                <a:solidFill>
                  <a:schemeClr val="tx1"/>
                </a:solidFill>
                <a:latin typeface="+mn-lt"/>
              </a:rPr>
              <a:t>The FMS also assists by verifying provider qualifications, background checks and processing payroll. </a:t>
            </a:r>
            <a:endParaRPr lang="en-US" dirty="0">
              <a:solidFill>
                <a:schemeClr val="tx1"/>
              </a:solidFill>
            </a:endParaRP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In Sofia’s case, her family </a:t>
            </a:r>
            <a:r>
              <a:rPr lang="en-US" dirty="0" smtClean="0">
                <a:solidFill>
                  <a:schemeClr val="tx1"/>
                </a:solidFill>
              </a:rPr>
              <a:t>will use the Bill </a:t>
            </a:r>
            <a:r>
              <a:rPr lang="en-US" dirty="0">
                <a:solidFill>
                  <a:schemeClr val="tx1"/>
                </a:solidFill>
              </a:rPr>
              <a:t>Payer model because:</a:t>
            </a:r>
          </a:p>
          <a:p>
            <a:pPr marL="171450" indent="-171450" defTabSz="931774">
              <a:buFont typeface="Arial" panose="020B0604020202020204" pitchFamily="34" charset="0"/>
              <a:buChar char="•"/>
              <a:defRPr/>
            </a:pPr>
            <a:r>
              <a:rPr lang="en-US" dirty="0" smtClean="0">
                <a:solidFill>
                  <a:schemeClr val="tx1"/>
                </a:solidFill>
              </a:rPr>
              <a:t>Her </a:t>
            </a:r>
            <a:r>
              <a:rPr lang="en-US" dirty="0">
                <a:solidFill>
                  <a:schemeClr val="tx1"/>
                </a:solidFill>
              </a:rPr>
              <a:t>services are all provided by companies or agencies. </a:t>
            </a:r>
            <a:r>
              <a:rPr lang="en-US" dirty="0" smtClean="0">
                <a:solidFill>
                  <a:schemeClr val="tx1"/>
                </a:solidFill>
              </a:rPr>
              <a:t>Her independent</a:t>
            </a:r>
            <a:r>
              <a:rPr lang="en-US" baseline="0" dirty="0" smtClean="0">
                <a:solidFill>
                  <a:schemeClr val="tx1"/>
                </a:solidFill>
              </a:rPr>
              <a:t> facilitator and staff support have their employee/employer relationship with the agencies Sofia and her family have hired. </a:t>
            </a:r>
            <a:r>
              <a:rPr lang="en-US" dirty="0" smtClean="0">
                <a:solidFill>
                  <a:schemeClr val="tx1"/>
                </a:solidFill>
              </a:rPr>
              <a:t>She </a:t>
            </a:r>
            <a:r>
              <a:rPr lang="en-US" dirty="0">
                <a:solidFill>
                  <a:schemeClr val="tx1"/>
                </a:solidFill>
              </a:rPr>
              <a:t>and the FMS have no employee/employer relationship to the </a:t>
            </a:r>
            <a:r>
              <a:rPr lang="en-US" dirty="0" smtClean="0">
                <a:solidFill>
                  <a:schemeClr val="tx1"/>
                </a:solidFill>
              </a:rPr>
              <a:t>people providing services </a:t>
            </a:r>
            <a:r>
              <a:rPr lang="en-US" dirty="0">
                <a:solidFill>
                  <a:schemeClr val="tx1"/>
                </a:solidFill>
              </a:rPr>
              <a:t>in her spending plan</a:t>
            </a:r>
            <a:r>
              <a:rPr lang="en-US" dirty="0" smtClean="0">
                <a:solidFill>
                  <a:schemeClr val="tx1"/>
                </a:solidFill>
              </a:rPr>
              <a:t>. Her other services,</a:t>
            </a:r>
            <a:r>
              <a:rPr lang="en-US" baseline="0" dirty="0" smtClean="0">
                <a:solidFill>
                  <a:schemeClr val="tx1"/>
                </a:solidFill>
              </a:rPr>
              <a:t> her art class and camp are both agencies as well. </a:t>
            </a:r>
          </a:p>
          <a:p>
            <a:pPr marL="171450" indent="-171450" defTabSz="931774">
              <a:buFont typeface="Arial" panose="020B0604020202020204" pitchFamily="34" charset="0"/>
              <a:buChar char="•"/>
              <a:defRPr/>
            </a:pPr>
            <a:r>
              <a:rPr lang="en-US" dirty="0" smtClean="0">
                <a:solidFill>
                  <a:schemeClr val="tx1"/>
                </a:solidFill>
              </a:rPr>
              <a:t>The </a:t>
            </a:r>
            <a:r>
              <a:rPr lang="en-US" dirty="0">
                <a:solidFill>
                  <a:schemeClr val="tx1"/>
                </a:solidFill>
              </a:rPr>
              <a:t>FMS provider will only write checks to companies or agencies.</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In Sofia’s case, she had no employees. Anyone working with her would</a:t>
            </a:r>
            <a:r>
              <a:rPr lang="en-US" baseline="0" dirty="0" smtClean="0">
                <a:solidFill>
                  <a:schemeClr val="tx1"/>
                </a:solidFill>
              </a:rPr>
              <a:t> be provided by an agency or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But, what if there is a combination of services? What if you have agencies and employees you will be hiring directly?</a:t>
            </a: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When </a:t>
            </a:r>
            <a:r>
              <a:rPr lang="en-US" dirty="0">
                <a:solidFill>
                  <a:schemeClr val="tx1"/>
                </a:solidFill>
              </a:rPr>
              <a:t>you design your services and supports in your IPP, they may fall within multiple descriptions of the FMS models we just talked about.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has this combination of services in his spending plan. He will hire staff from an agency for his job coach for gardening </a:t>
            </a:r>
            <a:r>
              <a:rPr lang="en-US" b="1" dirty="0" smtClean="0"/>
              <a:t>AND</a:t>
            </a:r>
            <a:r>
              <a:rPr lang="en-US" dirty="0" smtClean="0"/>
              <a:t> he will hire staff directly</a:t>
            </a:r>
            <a:r>
              <a:rPr lang="en-US" baseline="0" dirty="0" smtClean="0"/>
              <a:t> as a social coach and for his other staffing needs while in the community.</a:t>
            </a: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1" dirty="0">
                <a:solidFill>
                  <a:schemeClr val="tx1"/>
                </a:solidFill>
              </a:rPr>
              <a:t>Handout</a:t>
            </a:r>
            <a:r>
              <a:rPr lang="en-US" b="1" i="1" dirty="0">
                <a:solidFill>
                  <a:schemeClr val="tx1"/>
                </a:solidFill>
              </a:rPr>
              <a:t>:</a:t>
            </a:r>
            <a:r>
              <a:rPr lang="en-US" b="1" i="1" baseline="0" dirty="0">
                <a:solidFill>
                  <a:schemeClr val="tx1"/>
                </a:solidFill>
              </a:rPr>
              <a:t> </a:t>
            </a:r>
            <a:r>
              <a:rPr lang="en-US" b="1" i="1" dirty="0">
                <a:solidFill>
                  <a:schemeClr val="tx1"/>
                </a:solidFill>
              </a:rPr>
              <a:t> </a:t>
            </a:r>
            <a:r>
              <a:rPr lang="en-US" b="1" i="0" dirty="0">
                <a:solidFill>
                  <a:schemeClr val="tx1"/>
                </a:solidFill>
              </a:rPr>
              <a:t>FMS Maximum Provider </a:t>
            </a:r>
            <a:r>
              <a:rPr lang="en-US" b="1" i="0" dirty="0" smtClean="0">
                <a:solidFill>
                  <a:schemeClr val="tx1"/>
                </a:solidFill>
              </a:rPr>
              <a:t>Rates</a:t>
            </a:r>
          </a:p>
          <a:p>
            <a:pPr defTabSz="931774">
              <a:defRPr/>
            </a:pPr>
            <a:endParaRPr lang="en-US" dirty="0">
              <a:solidFill>
                <a:schemeClr val="tx1"/>
              </a:solidFill>
            </a:endParaRPr>
          </a:p>
          <a:p>
            <a:pPr defTabSz="931774">
              <a:defRPr/>
            </a:pPr>
            <a:r>
              <a:rPr lang="en-US" dirty="0">
                <a:solidFill>
                  <a:schemeClr val="tx1"/>
                </a:solidFill>
              </a:rPr>
              <a:t>Your rate for FMS services will be based on the </a:t>
            </a:r>
            <a:r>
              <a:rPr lang="en-US" b="1" dirty="0">
                <a:solidFill>
                  <a:schemeClr val="tx1"/>
                </a:solidFill>
              </a:rPr>
              <a:t>highest rate of </a:t>
            </a:r>
            <a:r>
              <a:rPr lang="en-US" dirty="0">
                <a:solidFill>
                  <a:schemeClr val="tx1"/>
                </a:solidFill>
              </a:rPr>
              <a:t>your combined models which means the FMS will have</a:t>
            </a:r>
            <a:r>
              <a:rPr lang="en-US" baseline="0" dirty="0">
                <a:solidFill>
                  <a:schemeClr val="tx1"/>
                </a:solidFill>
              </a:rPr>
              <a:t> the </a:t>
            </a:r>
            <a:r>
              <a:rPr lang="en-US" b="1" baseline="0" dirty="0">
                <a:solidFill>
                  <a:schemeClr val="tx1"/>
                </a:solidFill>
              </a:rPr>
              <a:t>highest responsibility </a:t>
            </a:r>
            <a:r>
              <a:rPr lang="en-US" baseline="0" dirty="0">
                <a:solidFill>
                  <a:schemeClr val="tx1"/>
                </a:solidFill>
              </a:rPr>
              <a:t>in working with you</a:t>
            </a:r>
            <a:r>
              <a:rPr lang="en-US" dirty="0">
                <a:solidFill>
                  <a:schemeClr val="tx1"/>
                </a:solidFill>
              </a:rPr>
              <a:t>.</a:t>
            </a:r>
          </a:p>
          <a:p>
            <a:pPr defTabSz="931774">
              <a:defRPr/>
            </a:pPr>
            <a:r>
              <a:rPr lang="en-US" dirty="0">
                <a:solidFill>
                  <a:schemeClr val="tx1"/>
                </a:solidFill>
              </a:rPr>
              <a:t>For example, if some of your services follow the bill payer model and some will follow the co-employer model, your maximum rates will be based on the co-employer model. </a:t>
            </a:r>
          </a:p>
          <a:p>
            <a:pPr defTabSz="931774">
              <a:defRPr/>
            </a:pPr>
            <a:r>
              <a:rPr lang="en-US" dirty="0">
                <a:solidFill>
                  <a:schemeClr val="tx1"/>
                </a:solidFill>
              </a:rPr>
              <a:t>The FMS rates are:</a:t>
            </a:r>
          </a:p>
          <a:p>
            <a:pPr marL="171450" indent="-171450" defTabSz="931774">
              <a:buFont typeface="Arial" panose="020B0604020202020204" pitchFamily="34" charset="0"/>
              <a:buChar char="•"/>
              <a:defRPr/>
            </a:pPr>
            <a:r>
              <a:rPr lang="en-US" dirty="0">
                <a:solidFill>
                  <a:schemeClr val="tx1"/>
                </a:solidFill>
              </a:rPr>
              <a:t>maximum rates </a:t>
            </a:r>
          </a:p>
          <a:p>
            <a:pPr marL="171450" indent="-171450" defTabSz="931774">
              <a:buFont typeface="Arial" panose="020B0604020202020204" pitchFamily="34" charset="0"/>
              <a:buChar char="•"/>
              <a:defRPr/>
            </a:pPr>
            <a:r>
              <a:rPr lang="en-US" dirty="0">
                <a:solidFill>
                  <a:schemeClr val="tx1"/>
                </a:solidFill>
              </a:rPr>
              <a:t>based on the number of services paid for on your spending plan</a:t>
            </a:r>
            <a:endParaRPr lang="en-US" i="1" dirty="0">
              <a:solidFill>
                <a:schemeClr val="tx1"/>
              </a:solidFill>
            </a:endParaRPr>
          </a:p>
          <a:p>
            <a:pPr defTabSz="931774">
              <a:defRPr/>
            </a:pPr>
            <a:r>
              <a:rPr lang="en-US" dirty="0">
                <a:solidFill>
                  <a:schemeClr val="tx1"/>
                </a:solidFill>
              </a:rPr>
              <a:t>You can negotiate with your FMS provider if you would like to talk about rates lower than these. </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of this is review because you all went through an Information session. But, in this Orientation session we are going to get more in depth and more in detail.</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solidFill>
                  <a:schemeClr val="tx1"/>
                </a:solidFill>
              </a:rPr>
              <a:t>We saw in Jason’s case, he has a mix of services; he will be </a:t>
            </a:r>
            <a:r>
              <a:rPr lang="en-US" dirty="0" smtClean="0">
                <a:solidFill>
                  <a:schemeClr val="tx1"/>
                </a:solidFill>
              </a:rPr>
              <a:t>hiring people directly</a:t>
            </a:r>
            <a:r>
              <a:rPr lang="en-US" baseline="0" dirty="0" smtClean="0">
                <a:solidFill>
                  <a:schemeClr val="tx1"/>
                </a:solidFill>
              </a:rPr>
              <a:t> </a:t>
            </a:r>
            <a:r>
              <a:rPr lang="en-US" u="sng" baseline="0" dirty="0" smtClean="0">
                <a:solidFill>
                  <a:schemeClr val="tx1"/>
                </a:solidFill>
              </a:rPr>
              <a:t>a</a:t>
            </a:r>
            <a:r>
              <a:rPr lang="en-US" u="sng" dirty="0" smtClean="0">
                <a:solidFill>
                  <a:schemeClr val="tx1"/>
                </a:solidFill>
              </a:rPr>
              <a:t>nd</a:t>
            </a:r>
            <a:r>
              <a:rPr lang="en-US" dirty="0" smtClean="0">
                <a:solidFill>
                  <a:schemeClr val="tx1"/>
                </a:solidFill>
              </a:rPr>
              <a:t> </a:t>
            </a:r>
            <a:r>
              <a:rPr lang="en-US" dirty="0">
                <a:solidFill>
                  <a:schemeClr val="tx1"/>
                </a:solidFill>
              </a:rPr>
              <a:t>he will be paying companies. </a:t>
            </a:r>
          </a:p>
          <a:p>
            <a:r>
              <a:rPr lang="en-US" dirty="0">
                <a:solidFill>
                  <a:schemeClr val="tx1"/>
                </a:solidFill>
              </a:rPr>
              <a:t>In the SDP, if the FMS provides payments through more than one of the models, then your maximum rate cannot exceed the highest cost model for the total number of services. </a:t>
            </a:r>
          </a:p>
          <a:p>
            <a:pPr defTabSz="931774">
              <a:defRPr/>
            </a:pPr>
            <a:r>
              <a:rPr lang="en-US" dirty="0">
                <a:solidFill>
                  <a:schemeClr val="tx1"/>
                </a:solidFill>
              </a:rPr>
              <a:t>Jason’s relationship</a:t>
            </a:r>
            <a:r>
              <a:rPr lang="en-US" baseline="0" dirty="0">
                <a:solidFill>
                  <a:schemeClr val="tx1"/>
                </a:solidFill>
              </a:rPr>
              <a:t> with his FMS will be under the </a:t>
            </a:r>
            <a:r>
              <a:rPr lang="en-US" dirty="0">
                <a:solidFill>
                  <a:schemeClr val="tx1"/>
                </a:solidFill>
              </a:rPr>
              <a:t>Co-Employer model because he has employees and the services of companies his FMS will pay directly.</a:t>
            </a:r>
          </a:p>
          <a:p>
            <a:pPr defTabSz="931774">
              <a:defRPr/>
            </a:pPr>
            <a:r>
              <a:rPr lang="en-US" dirty="0">
                <a:solidFill>
                  <a:schemeClr val="tx1"/>
                </a:solidFill>
              </a:rPr>
              <a:t>Jason has over 5 services. </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According to our chart, the Co-Employer model for over 5 services makes his maximum monthly FMS rate $165.</a:t>
            </a:r>
            <a:endParaRPr lang="en-US" baseline="0" dirty="0">
              <a:solidFill>
                <a:schemeClr val="tx1"/>
              </a:solidFill>
            </a:endParaRPr>
          </a:p>
          <a:p>
            <a:pPr marL="228600" indent="-228600">
              <a:buAutoNum type="arabicParenR"/>
            </a:pPr>
            <a:r>
              <a:rPr lang="en-US" baseline="0" dirty="0">
                <a:solidFill>
                  <a:schemeClr val="tx1"/>
                </a:solidFill>
              </a:rPr>
              <a:t>Determine each relationship</a:t>
            </a:r>
          </a:p>
          <a:p>
            <a:pPr marL="228600" indent="-228600">
              <a:buAutoNum type="arabicParenR"/>
            </a:pPr>
            <a:r>
              <a:rPr lang="en-US" baseline="0" dirty="0">
                <a:solidFill>
                  <a:schemeClr val="tx1"/>
                </a:solidFill>
              </a:rPr>
              <a:t>Determine which of the models in your combination are the most expensive (most liability and responsibility for the FMS)</a:t>
            </a:r>
          </a:p>
          <a:p>
            <a:pPr marL="228600" indent="-228600">
              <a:buAutoNum type="arabicParenR"/>
            </a:pPr>
            <a:r>
              <a:rPr lang="en-US" baseline="0" dirty="0">
                <a:solidFill>
                  <a:schemeClr val="tx1"/>
                </a:solidFill>
              </a:rPr>
              <a:t>Count the services on the spending plan</a:t>
            </a:r>
          </a:p>
          <a:p>
            <a:pPr marL="228600" indent="-228600">
              <a:buAutoNum type="arabicParenR" startAt="4"/>
            </a:pPr>
            <a:r>
              <a:rPr lang="en-US" baseline="0" dirty="0">
                <a:solidFill>
                  <a:schemeClr val="tx1"/>
                </a:solidFill>
              </a:rPr>
              <a:t>Reference the </a:t>
            </a:r>
            <a:r>
              <a:rPr lang="en-US" sz="1200" b="1" i="0" u="none" strike="noStrike" kern="1200" baseline="0" dirty="0">
                <a:solidFill>
                  <a:schemeClr val="tx1"/>
                </a:solidFill>
                <a:latin typeface="+mn-lt"/>
                <a:ea typeface="+mn-ea"/>
                <a:cs typeface="+mn-cs"/>
              </a:rPr>
              <a:t>Maximum Financial Management Services (FMS) Rates </a:t>
            </a:r>
            <a:r>
              <a:rPr lang="en-US" sz="1200" b="0" i="0" u="none" strike="noStrike" kern="1200" baseline="0" dirty="0">
                <a:solidFill>
                  <a:schemeClr val="tx1"/>
                </a:solidFill>
                <a:latin typeface="+mn-lt"/>
                <a:ea typeface="+mn-ea"/>
                <a:cs typeface="+mn-cs"/>
              </a:rPr>
              <a:t>worksheet to determine your FMS cost</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indent="0">
              <a:buNone/>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(highest $ model + the # of services = COST ) ******</a:t>
            </a:r>
          </a:p>
          <a:p>
            <a:pPr marL="0" indent="0">
              <a:buNone/>
            </a:pPr>
            <a:endParaRPr lang="en-US"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the SDP, if the FMS provides payments through more than one of the models, then your maximum rate cannot exceed the highest cost model for the total number of services. </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According to our chart, the Bill Payer model for between 4-6 services makes Sofia’s maximum monthly FMS rate $75.</a:t>
            </a:r>
            <a:endParaRPr lang="en-US" baseline="0" dirty="0">
              <a:solidFill>
                <a:schemeClr val="tx1"/>
              </a:solidFill>
            </a:endParaRPr>
          </a:p>
          <a:p>
            <a:pPr marL="228600" indent="-228600">
              <a:buAutoNum type="arabicParenR"/>
            </a:pPr>
            <a:r>
              <a:rPr lang="en-US" baseline="0" dirty="0">
                <a:solidFill>
                  <a:schemeClr val="tx1"/>
                </a:solidFill>
              </a:rPr>
              <a:t>Determine each relationship</a:t>
            </a:r>
          </a:p>
          <a:p>
            <a:pPr marL="228600" indent="-228600">
              <a:buAutoNum type="arabicParenR"/>
            </a:pPr>
            <a:r>
              <a:rPr lang="en-US" baseline="0" dirty="0">
                <a:solidFill>
                  <a:schemeClr val="tx1"/>
                </a:solidFill>
              </a:rPr>
              <a:t>Which of the models in her combination are the most expensive (most liability and responsibility for the FMS)</a:t>
            </a:r>
          </a:p>
          <a:p>
            <a:pPr marL="228600" indent="-228600">
              <a:buAutoNum type="arabicParenR"/>
            </a:pPr>
            <a:r>
              <a:rPr lang="en-US" baseline="0" dirty="0">
                <a:solidFill>
                  <a:schemeClr val="tx1"/>
                </a:solidFill>
              </a:rPr>
              <a:t>Count the services on the spending plan</a:t>
            </a:r>
          </a:p>
          <a:p>
            <a:pPr marL="228600" indent="-228600">
              <a:buAutoNum type="arabicParenR" startAt="4"/>
            </a:pPr>
            <a:r>
              <a:rPr lang="en-US" baseline="0" dirty="0">
                <a:solidFill>
                  <a:schemeClr val="tx1"/>
                </a:solidFill>
              </a:rPr>
              <a:t>Reference the </a:t>
            </a:r>
            <a:r>
              <a:rPr lang="en-US" sz="1200" b="1" i="0" u="none" strike="noStrike" kern="1200" baseline="0" dirty="0">
                <a:solidFill>
                  <a:schemeClr val="tx1"/>
                </a:solidFill>
                <a:latin typeface="+mn-lt"/>
                <a:ea typeface="+mn-ea"/>
                <a:cs typeface="+mn-cs"/>
              </a:rPr>
              <a:t>Maximum Financial Management Services (FMS) Rates </a:t>
            </a:r>
            <a:r>
              <a:rPr lang="en-US" sz="1200" b="0" i="0" u="none" strike="noStrike" kern="1200" baseline="0" dirty="0">
                <a:solidFill>
                  <a:schemeClr val="tx1"/>
                </a:solidFill>
                <a:latin typeface="+mn-lt"/>
                <a:ea typeface="+mn-ea"/>
                <a:cs typeface="+mn-cs"/>
              </a:rPr>
              <a:t>worksheet to find your FMS cost</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(highest $ model + the # of services = COST ) ******</a:t>
            </a:r>
            <a:r>
              <a:rPr lang="en-US" sz="1200" b="0" i="0" u="none" strike="noStrike" kern="1200" baseline="0" dirty="0">
                <a:solidFill>
                  <a:schemeClr val="tx1"/>
                </a:solidFill>
                <a:latin typeface="+mn-lt"/>
                <a:ea typeface="+mn-ea"/>
                <a:cs typeface="+mn-cs"/>
              </a:rPr>
              <a:t>	</a:t>
            </a:r>
          </a:p>
          <a:p>
            <a:endParaRPr lang="en-US" dirty="0">
              <a:solidFill>
                <a:schemeClr val="tx1"/>
              </a:solidFill>
            </a:endParaRPr>
          </a:p>
          <a:p>
            <a:r>
              <a:rPr lang="en-US" dirty="0">
                <a:solidFill>
                  <a:schemeClr val="tx1"/>
                </a:solidFill>
              </a:rPr>
              <a:t>In the SDP, if the FMS provides payments through more than one of the models, then your maximum rate cannot exceed the highest cost model for the total number of services.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Have people pair up to talk about the following </a:t>
            </a:r>
            <a:r>
              <a:rPr lang="en-US" i="1" u="sng" baseline="0" dirty="0">
                <a:solidFill>
                  <a:schemeClr val="tx1"/>
                </a:solidFill>
              </a:rPr>
              <a:t>or</a:t>
            </a:r>
            <a:r>
              <a:rPr lang="en-US" i="1" u="none" baseline="0" dirty="0">
                <a:solidFill>
                  <a:schemeClr val="tx1"/>
                </a:solidFill>
              </a:rPr>
              <a:t> talk with them</a:t>
            </a:r>
            <a:r>
              <a:rPr lang="en-US" i="1" baseline="0" dirty="0">
                <a:solidFill>
                  <a:schemeClr val="tx1"/>
                </a:solidFill>
              </a:rPr>
              <a:t> about types of services in a plan and ask people to determine what type of FMS someone might use and why. Will take about 5-10 minutes.</a:t>
            </a:r>
          </a:p>
          <a:p>
            <a:pPr>
              <a:buFont typeface="Arial"/>
              <a:buChar char="•"/>
            </a:pPr>
            <a:endParaRPr lang="en-US" baseline="0" dirty="0">
              <a:solidFill>
                <a:schemeClr val="tx1"/>
              </a:solidFill>
            </a:endParaRPr>
          </a:p>
          <a:p>
            <a:pPr>
              <a:buFont typeface="Arial"/>
              <a:buChar char="•"/>
            </a:pPr>
            <a:r>
              <a:rPr lang="en-US" baseline="0" dirty="0">
                <a:solidFill>
                  <a:schemeClr val="tx1"/>
                </a:solidFill>
              </a:rPr>
              <a:t>Will you be employing workers directly?</a:t>
            </a:r>
          </a:p>
          <a:p>
            <a:pPr>
              <a:buFont typeface="Arial"/>
              <a:buChar char="•"/>
            </a:pPr>
            <a:r>
              <a:rPr lang="en-US" baseline="0" dirty="0">
                <a:solidFill>
                  <a:schemeClr val="tx1"/>
                </a:solidFill>
              </a:rPr>
              <a:t>If yes, do you want all of the responsibility or control or do you want to share it with the FMS?</a:t>
            </a:r>
          </a:p>
          <a:p>
            <a:pPr>
              <a:buFont typeface="Arial"/>
              <a:buChar char="•"/>
            </a:pPr>
            <a:r>
              <a:rPr lang="en-US" baseline="0" dirty="0">
                <a:solidFill>
                  <a:schemeClr val="tx1"/>
                </a:solidFill>
              </a:rPr>
              <a:t>Will you only hire people who work for agencies or plan to only be purchasing items?</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The FMS MUST:</a:t>
            </a:r>
          </a:p>
          <a:p>
            <a:pPr marL="174708" indent="-174708" defTabSz="931774">
              <a:buFont typeface="Arial" panose="020B0604020202020204" pitchFamily="34" charset="0"/>
              <a:buChar char="•"/>
              <a:defRPr/>
            </a:pPr>
            <a:r>
              <a:rPr lang="en-US" b="1" baseline="0" dirty="0">
                <a:solidFill>
                  <a:schemeClr val="tx1"/>
                </a:solidFill>
                <a:latin typeface="+mn-lt"/>
              </a:rPr>
              <a:t>Be vendored </a:t>
            </a:r>
            <a:r>
              <a:rPr lang="en-US" baseline="0" dirty="0">
                <a:solidFill>
                  <a:schemeClr val="tx1"/>
                </a:solidFill>
                <a:latin typeface="+mn-lt"/>
              </a:rPr>
              <a:t>with the regional center</a:t>
            </a:r>
          </a:p>
          <a:p>
            <a:pPr marL="174708" indent="-174708" defTabSz="931774">
              <a:buFont typeface="Arial" panose="020B0604020202020204" pitchFamily="34" charset="0"/>
              <a:buChar char="•"/>
              <a:defRPr/>
            </a:pPr>
            <a:r>
              <a:rPr lang="en-US" baseline="0" dirty="0">
                <a:solidFill>
                  <a:schemeClr val="tx1"/>
                </a:solidFill>
                <a:latin typeface="+mn-lt"/>
              </a:rPr>
              <a:t>Use your spending plan to </a:t>
            </a:r>
            <a:r>
              <a:rPr lang="en-US" b="1" baseline="0" dirty="0">
                <a:solidFill>
                  <a:schemeClr val="tx1"/>
                </a:solidFill>
                <a:latin typeface="+mn-lt"/>
              </a:rPr>
              <a:t>pay</a:t>
            </a:r>
            <a:r>
              <a:rPr lang="en-US" baseline="0" dirty="0">
                <a:solidFill>
                  <a:schemeClr val="tx1"/>
                </a:solidFill>
                <a:latin typeface="+mn-lt"/>
              </a:rPr>
              <a:t> for the services and supports in your IPP</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Send you and your regional center </a:t>
            </a:r>
            <a:r>
              <a:rPr lang="en-US" sz="1200" baseline="0" dirty="0">
                <a:solidFill>
                  <a:schemeClr val="tx1"/>
                </a:solidFill>
                <a:latin typeface="+mn-lt"/>
              </a:rPr>
              <a:t>m</a:t>
            </a:r>
            <a:r>
              <a:rPr lang="en-US" sz="1200" dirty="0">
                <a:solidFill>
                  <a:schemeClr val="tx1"/>
                </a:solidFill>
                <a:latin typeface="+mn-lt"/>
              </a:rPr>
              <a:t>onthly summaries </a:t>
            </a:r>
            <a:r>
              <a:rPr lang="en-US" baseline="0" dirty="0">
                <a:solidFill>
                  <a:schemeClr val="tx1"/>
                </a:solidFill>
                <a:latin typeface="+mn-lt"/>
              </a:rPr>
              <a:t>on you spending plan</a:t>
            </a: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The FMS is a required service for SDP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2) Your relationship with your </a:t>
            </a:r>
            <a:r>
              <a:rPr lang="en-US" baseline="0" dirty="0" smtClean="0">
                <a:solidFill>
                  <a:schemeClr val="tx1"/>
                </a:solidFill>
                <a:latin typeface="+mn-lt"/>
              </a:rPr>
              <a:t>employees, </a:t>
            </a:r>
            <a:r>
              <a:rPr lang="en-US" baseline="0" dirty="0">
                <a:solidFill>
                  <a:schemeClr val="tx1"/>
                </a:solidFill>
                <a:latin typeface="+mn-lt"/>
              </a:rPr>
              <a:t>if you have </a:t>
            </a:r>
            <a:r>
              <a:rPr lang="en-US" baseline="0" dirty="0" smtClean="0">
                <a:solidFill>
                  <a:schemeClr val="tx1"/>
                </a:solidFill>
                <a:latin typeface="+mn-lt"/>
              </a:rPr>
              <a:t>any, </a:t>
            </a:r>
            <a:r>
              <a:rPr lang="en-US" baseline="0" dirty="0">
                <a:solidFill>
                  <a:schemeClr val="tx1"/>
                </a:solidFill>
                <a:latin typeface="+mn-lt"/>
              </a:rPr>
              <a:t>will determine your FMS relationship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3) There are three models for that relationship.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4) The model and the number of services you have on your spending plan determine the FMS cost. </a:t>
            </a: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In the SDP, you will have the same rights as you do now.</a:t>
            </a:r>
            <a:r>
              <a:rPr lang="en-US" baseline="0" dirty="0">
                <a:solidFill>
                  <a:schemeClr val="tx1"/>
                </a:solidFill>
              </a:rPr>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rPr>
              <a:t>Which includes the right to: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the IPP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fair hearing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appeals</a:t>
            </a:r>
          </a:p>
          <a:p>
            <a:pPr>
              <a:buFont typeface="Arial"/>
              <a:buNone/>
            </a:pPr>
            <a:r>
              <a:rPr lang="en-US" dirty="0">
                <a:solidFill>
                  <a:schemeClr val="tx1"/>
                </a:solidFill>
              </a:rPr>
              <a:t>Work with the members of your team to resolve problems keeping the 5 principles, the person-centered</a:t>
            </a:r>
            <a:r>
              <a:rPr lang="en-US" baseline="0" dirty="0">
                <a:solidFill>
                  <a:schemeClr val="tx1"/>
                </a:solidFill>
              </a:rPr>
              <a:t> planning process and the rules you learned about today in mind</a:t>
            </a:r>
            <a:r>
              <a:rPr lang="en-US" dirty="0">
                <a:solidFill>
                  <a:schemeClr val="tx1"/>
                </a:solidFill>
              </a:rPr>
              <a:t>. </a:t>
            </a:r>
          </a:p>
          <a:p>
            <a:pPr>
              <a:buFont typeface="Arial"/>
              <a:buNone/>
            </a:pPr>
            <a:endParaRPr lang="en-US" dirty="0">
              <a:solidFill>
                <a:schemeClr val="tx1"/>
              </a:solidFill>
            </a:endParaRPr>
          </a:p>
          <a:p>
            <a:pPr>
              <a:buFont typeface="Arial"/>
              <a:buNone/>
            </a:pPr>
            <a:r>
              <a:rPr lang="en-US" dirty="0">
                <a:solidFill>
                  <a:schemeClr val="tx1"/>
                </a:solidFill>
              </a:rPr>
              <a:t>Since we are all learning together,</a:t>
            </a:r>
            <a:r>
              <a:rPr lang="en-US" baseline="0" dirty="0">
                <a:solidFill>
                  <a:schemeClr val="tx1"/>
                </a:solidFill>
              </a:rPr>
              <a:t> if you need assistance, your regional center is here to support you.  Also, you or your regional center can email DDS at sdp@dds.ca.gov. </a:t>
            </a:r>
          </a:p>
          <a:p>
            <a:pPr>
              <a:buFont typeface="Arial"/>
              <a:buNone/>
            </a:pPr>
            <a:endParaRPr lang="en-US" baseline="0" dirty="0">
              <a:solidFill>
                <a:schemeClr val="tx1"/>
              </a:solidFill>
            </a:endParaRPr>
          </a:p>
          <a:p>
            <a:pPr>
              <a:buFont typeface="Arial"/>
              <a:buNone/>
            </a:pPr>
            <a:r>
              <a:rPr lang="en-US" baseline="0" dirty="0">
                <a:solidFill>
                  <a:schemeClr val="tx1"/>
                </a:solidFill>
              </a:rPr>
              <a:t>You can find more information about your rights on the DDS website at www.dds.ca.gov.</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solidFill>
                  <a:schemeClr val="tx1"/>
                </a:solidFill>
                <a:latin typeface="+mn-lt"/>
                <a:cs typeface="Arial" panose="020B0604020202020204" pitchFamily="34" charset="0"/>
              </a:rPr>
              <a:t>KEY POINTS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dirty="0">
                <a:solidFill>
                  <a:schemeClr val="tx1"/>
                </a:solidFill>
                <a:latin typeface="+mn-lt"/>
                <a:cs typeface="Arial" panose="020B0604020202020204" pitchFamily="34" charset="0"/>
              </a:rPr>
              <a:t>Some</a:t>
            </a:r>
            <a:r>
              <a:rPr lang="en-US" sz="1200" baseline="0" dirty="0">
                <a:solidFill>
                  <a:schemeClr val="tx1"/>
                </a:solidFill>
                <a:latin typeface="+mn-lt"/>
                <a:cs typeface="Arial" panose="020B0604020202020204" pitchFamily="34" charset="0"/>
              </a:rPr>
              <a:t> of the providers you hire will be required to get a criminal background check. This is an important safety measure in the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cs typeface="Arial" panose="020B0604020202020204" pitchFamily="34" charset="0"/>
              </a:rPr>
              <a:t>Criminal background checks are required for people who are paid from your spending plan who provide direct personal care to you, including family members and friends. Direct personal care is </a:t>
            </a:r>
            <a:r>
              <a:rPr lang="en-US" sz="1200" b="0" i="0" u="none" strike="noStrike" kern="1200" baseline="0" dirty="0">
                <a:solidFill>
                  <a:schemeClr val="tx1"/>
                </a:solidFill>
                <a:latin typeface="+mn-lt"/>
                <a:ea typeface="+mn-ea"/>
                <a:cs typeface="+mn-cs"/>
              </a:rPr>
              <a:t>assistance with dressing, grooming, bathing or your personal hygiene services.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0" i="0" u="none" strike="noStrike" kern="1200" baseline="0" dirty="0">
                <a:solidFill>
                  <a:schemeClr val="tx1"/>
                </a:solidFill>
                <a:latin typeface="+mn-lt"/>
                <a:ea typeface="+mn-ea"/>
                <a:cs typeface="+mn-cs"/>
              </a:rPr>
              <a:t>You or your FMS may require any other service providers to obtain a background check as well. There may be instances where this is important for you or your FMS provider to have.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cs typeface="Arial" panose="020B0604020202020204" pitchFamily="34" charset="0"/>
              </a:rPr>
              <a:t>Your FMS makes sure that background checks are completed</a:t>
            </a:r>
            <a:r>
              <a:rPr lang="en-US" sz="1200" b="0" i="0" u="none" strike="noStrike" kern="1200" baseline="0" dirty="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cs typeface="Arial" panose="020B0604020202020204" pitchFamily="34" charset="0"/>
              </a:rPr>
              <a:t>The service provider or staff MUST get a new background check from DDS, even if they have already done one from providing other services (</a:t>
            </a:r>
            <a:r>
              <a:rPr lang="en-US" baseline="0" dirty="0" err="1">
                <a:solidFill>
                  <a:schemeClr val="tx1"/>
                </a:solidFill>
                <a:latin typeface="+mn-lt"/>
                <a:cs typeface="Arial" panose="020B0604020202020204" pitchFamily="34" charset="0"/>
              </a:rPr>
              <a:t>ie</a:t>
            </a:r>
            <a:r>
              <a:rPr lang="en-US" baseline="0" dirty="0">
                <a:solidFill>
                  <a:schemeClr val="tx1"/>
                </a:solidFill>
                <a:latin typeface="+mn-lt"/>
                <a:cs typeface="Arial" panose="020B0604020202020204" pitchFamily="34" charset="0"/>
              </a:rPr>
              <a:t>: IHSS). They are required to have a DDS background check.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cs typeface="Arial" panose="020B0604020202020204" pitchFamily="34" charset="0"/>
              </a:rPr>
              <a:t>Only one background check is required in the SDP even if the provider serves more than one participant.</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latin typeface="+mn-lt"/>
                <a:cs typeface="Arial" panose="020B0604020202020204" pitchFamily="34" charset="0"/>
              </a:rPr>
              <a:t>How the process 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Your FMS can help your provider find fingerprinting locations. </a:t>
            </a:r>
            <a:r>
              <a:rPr lang="en-US" baseline="0" dirty="0">
                <a:solidFill>
                  <a:schemeClr val="tx1"/>
                </a:solidFill>
                <a:latin typeface="+mn-lt"/>
                <a:cs typeface="Arial" panose="020B0604020202020204" pitchFamily="34" charset="0"/>
              </a:rPr>
              <a:t>Locations are all over California.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Your FMS will provide the paperwork needed for fingerprinting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The cost for fingerprinting is paid by the potential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Results usually are sent within 48 hours to the State of California (Dept of Justice and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The FMS will receive the results of the background checks from DDS but not the specific details.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If the potential provider was </a:t>
            </a:r>
            <a:r>
              <a:rPr lang="en-US" sz="1200" baseline="0" dirty="0">
                <a:solidFill>
                  <a:schemeClr val="tx1"/>
                </a:solidFill>
                <a:latin typeface="+mn-lt"/>
                <a:cs typeface="Arial" panose="020B0604020202020204" pitchFamily="34" charset="0"/>
              </a:rPr>
              <a:t>c</a:t>
            </a:r>
            <a:r>
              <a:rPr lang="en-US" sz="1200" dirty="0">
                <a:solidFill>
                  <a:schemeClr val="tx1"/>
                </a:solidFill>
                <a:latin typeface="+mn-lt"/>
              </a:rPr>
              <a:t>onvicted of a </a:t>
            </a:r>
            <a:r>
              <a:rPr lang="en-US" sz="1200" b="1" dirty="0">
                <a:solidFill>
                  <a:schemeClr val="tx1"/>
                </a:solidFill>
                <a:latin typeface="+mn-lt"/>
              </a:rPr>
              <a:t>minor</a:t>
            </a:r>
            <a:r>
              <a:rPr lang="en-US" sz="1200" dirty="0">
                <a:solidFill>
                  <a:schemeClr val="tx1"/>
                </a:solidFill>
                <a:latin typeface="+mn-lt"/>
              </a:rPr>
              <a:t> crime? </a:t>
            </a:r>
            <a:r>
              <a:rPr lang="en-US" sz="1200" b="1" dirty="0">
                <a:solidFill>
                  <a:schemeClr val="tx1"/>
                </a:solidFill>
                <a:latin typeface="+mn-lt"/>
              </a:rPr>
              <a:t>DDS</a:t>
            </a:r>
            <a:r>
              <a:rPr lang="en-US" sz="1200" dirty="0">
                <a:solidFill>
                  <a:schemeClr val="tx1"/>
                </a:solidFill>
                <a:latin typeface="+mn-lt"/>
              </a:rPr>
              <a:t> will need to approve before they start</a:t>
            </a:r>
            <a:endParaRPr lang="en-US"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cs typeface="Arial" panose="020B0604020202020204" pitchFamily="34" charset="0"/>
              </a:rPr>
              <a:t>If the potential provider was arrested or convicted of a </a:t>
            </a:r>
            <a:r>
              <a:rPr lang="en-US" b="1" baseline="0" dirty="0">
                <a:solidFill>
                  <a:schemeClr val="tx1"/>
                </a:solidFill>
                <a:latin typeface="+mn-lt"/>
                <a:cs typeface="Arial" panose="020B0604020202020204" pitchFamily="34" charset="0"/>
              </a:rPr>
              <a:t>serious</a:t>
            </a:r>
            <a:r>
              <a:rPr lang="en-US" baseline="0" dirty="0">
                <a:solidFill>
                  <a:schemeClr val="tx1"/>
                </a:solidFill>
                <a:latin typeface="+mn-lt"/>
                <a:cs typeface="Arial" panose="020B0604020202020204" pitchFamily="34" charset="0"/>
              </a:rPr>
              <a:t> crime, they will not be able to obtain a clearance.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u="sng" baseline="0" dirty="0">
                <a:solidFill>
                  <a:schemeClr val="tx1"/>
                </a:solidFill>
                <a:latin typeface="+mn-lt"/>
                <a:cs typeface="Arial" panose="020B0604020202020204" pitchFamily="34" charset="0"/>
              </a:rPr>
              <a:t>A serious crime includes</a:t>
            </a:r>
            <a:r>
              <a:rPr lang="en-US" b="1" u="none" baseline="0" dirty="0">
                <a:solidFill>
                  <a:schemeClr val="tx1"/>
                </a:solidFill>
                <a:latin typeface="+mn-lt"/>
                <a:cs typeface="Arial" panose="020B0604020202020204" pitchFamily="34" charset="0"/>
              </a:rPr>
              <a:t> t</a:t>
            </a:r>
            <a:r>
              <a:rPr lang="en-US" sz="1200" b="1" kern="1200" dirty="0">
                <a:solidFill>
                  <a:schemeClr val="tx1"/>
                </a:solidFill>
                <a:effectLst/>
                <a:latin typeface="+mn-lt"/>
                <a:ea typeface="+mn-ea"/>
                <a:cs typeface="+mn-cs"/>
              </a:rPr>
              <a:t>hat the person has been convicted of, or is awaiting trial for; murder or attempted murder; child, elder or dependent adult abuse; rape or sexual battery; robbery; arson; kidnapping; carjacking; extortion</a:t>
            </a:r>
            <a:r>
              <a:rPr lang="en-US" sz="1200" b="1" kern="1200" dirty="0" smtClean="0">
                <a:solidFill>
                  <a:schemeClr val="tx1"/>
                </a:solidFill>
                <a:effectLst/>
                <a:latin typeface="+mn-lt"/>
                <a:ea typeface="+mn-ea"/>
                <a:cs typeface="+mn-cs"/>
              </a:rPr>
              <a:t>.</a:t>
            </a:r>
            <a:endParaRPr lang="en-US" b="1" u="sng"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cs typeface="Arial" panose="020B0604020202020204" pitchFamily="34" charset="0"/>
              </a:rPr>
              <a:t>Your FMS will tell you that there is something on their background check and that they are not eligible to provide your services paid for through the SDP.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cs typeface="Arial" panose="020B0604020202020204" pitchFamily="34" charset="0"/>
              </a:rPr>
              <a:t>Again, as you begin to set up your services, any questions about </a:t>
            </a:r>
            <a:r>
              <a:rPr lang="en-US" sz="1200" dirty="0">
                <a:solidFill>
                  <a:schemeClr val="tx1"/>
                </a:solidFill>
                <a:latin typeface="+mn-lt"/>
              </a:rPr>
              <a:t>background checks can go to </a:t>
            </a:r>
            <a:r>
              <a:rPr lang="en-US" sz="1200" dirty="0">
                <a:solidFill>
                  <a:schemeClr val="tx1"/>
                </a:solidFill>
                <a:latin typeface="+mn-lt"/>
                <a:hlinkClick r:id="rId3"/>
              </a:rPr>
              <a:t>sdpbackground@dds.ca.gov</a:t>
            </a:r>
            <a:r>
              <a:rPr lang="en-US" sz="1200" dirty="0">
                <a:solidFill>
                  <a:schemeClr val="tx1"/>
                </a:solidFill>
                <a:latin typeface="+mn-lt"/>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 large part of being safe is recognizing and preventing abuse. We’re going to talk about abuse over the next few slides. </a:t>
            </a:r>
          </a:p>
          <a:p>
            <a:r>
              <a:rPr lang="en-US" sz="1200" baseline="0" dirty="0"/>
              <a:t>It is very important that you, your family and the people who provide you services and supports learn about what abuse is, how to tell if someone is being abused, and what to do if there is reason to believe someone is being abused.</a:t>
            </a:r>
          </a:p>
          <a:p>
            <a:r>
              <a:rPr lang="en-US" sz="1200" baseline="0" dirty="0"/>
              <a:t>There are many types of abuse:</a:t>
            </a:r>
          </a:p>
          <a:p>
            <a:pPr marL="171450" indent="-171450">
              <a:buFont typeface="Arial" panose="020B0604020202020204" pitchFamily="34" charset="0"/>
              <a:buChar char="•"/>
            </a:pPr>
            <a:r>
              <a:rPr lang="en-US" sz="1200" baseline="0" dirty="0"/>
              <a:t>Physical abuse</a:t>
            </a:r>
          </a:p>
          <a:p>
            <a:pPr marL="171450" indent="-171450">
              <a:buFont typeface="Arial" panose="020B0604020202020204" pitchFamily="34" charset="0"/>
              <a:buChar char="•"/>
            </a:pPr>
            <a:r>
              <a:rPr lang="en-US" sz="1200" baseline="0" dirty="0"/>
              <a:t>Sexual abuse</a:t>
            </a:r>
          </a:p>
          <a:p>
            <a:pPr marL="171450" indent="-171450">
              <a:buFont typeface="Arial" panose="020B0604020202020204" pitchFamily="34" charset="0"/>
              <a:buChar char="•"/>
            </a:pPr>
            <a:r>
              <a:rPr lang="en-US" sz="1200" baseline="0" dirty="0"/>
              <a:t>Abuse by neglect </a:t>
            </a:r>
          </a:p>
          <a:p>
            <a:pPr marL="171450" indent="-171450">
              <a:buFont typeface="Arial" panose="020B0604020202020204" pitchFamily="34" charset="0"/>
              <a:buChar char="•"/>
            </a:pPr>
            <a:r>
              <a:rPr lang="en-US" sz="1200" baseline="0" dirty="0"/>
              <a:t>Emotional abuse </a:t>
            </a:r>
          </a:p>
          <a:p>
            <a:pPr marL="171450" indent="-171450">
              <a:buFont typeface="Arial" panose="020B0604020202020204" pitchFamily="34" charset="0"/>
              <a:buChar char="•"/>
            </a:pPr>
            <a:r>
              <a:rPr lang="en-US" sz="1200" baseline="0" dirty="0"/>
              <a:t>Financial abuse</a:t>
            </a:r>
          </a:p>
          <a:p>
            <a:pPr marL="0" indent="0">
              <a:buFont typeface="Arial" panose="020B0604020202020204" pitchFamily="34" charset="0"/>
              <a:buNone/>
            </a:pPr>
            <a:r>
              <a:rPr lang="en-US" sz="1200" baseline="0" dirty="0"/>
              <a:t>These things can be done by strangers or someone you know and it is sometimes hard to tell whether or not your are being abused. If you feel uncomfortable with the way someone is treating you, you should tell someone you trust. </a:t>
            </a:r>
            <a:endParaRPr lang="en-US" sz="1200" baseline="0" dirty="0" smtClean="0"/>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b="1" baseline="0" dirty="0" smtClean="0"/>
              <a:t>Training Tip! Be prepared when providing orientation and discussing abuse, you may have people who share their experiences. Be prepared to hear that and to follow up as appropriate.</a:t>
            </a:r>
            <a:endParaRPr lang="en-US"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solidFill>
                  <a:schemeClr val="tx1"/>
                </a:solidFill>
                <a:latin typeface="+mn-lt"/>
                <a:cs typeface="Arial" panose="020B0604020202020204" pitchFamily="34" charset="0"/>
              </a:rPr>
              <a:t>So, what is the Self-Determination Program?</a:t>
            </a:r>
          </a:p>
          <a:p>
            <a:pPr>
              <a:buFont typeface="Arial"/>
              <a:buNone/>
            </a:pPr>
            <a:r>
              <a:rPr lang="en-US" sz="1200" dirty="0">
                <a:solidFill>
                  <a:schemeClr val="tx1"/>
                </a:solidFill>
                <a:latin typeface="+mn-lt"/>
                <a:cs typeface="Arial" panose="020B0604020202020204" pitchFamily="34" charset="0"/>
              </a:rPr>
              <a:t>California’s Self-Determination Program, or SDP, is another way to receive services and supports through the regional center.</a:t>
            </a:r>
            <a:r>
              <a:rPr lang="en-US" sz="1200" baseline="0" dirty="0">
                <a:solidFill>
                  <a:schemeClr val="tx1"/>
                </a:solidFill>
                <a:latin typeface="+mn-lt"/>
                <a:cs typeface="Arial" panose="020B0604020202020204" pitchFamily="34" charset="0"/>
              </a:rPr>
              <a:t> </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Arial" panose="020B0604020202020204" pitchFamily="34" charset="0"/>
              </a:rPr>
              <a:t>CHOICE, CONTROL AND RESPONSIBILITY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Arial" panose="020B0604020202020204" pitchFamily="34" charset="0"/>
              </a:rPr>
              <a:t>SERVICES AND SUPPORTS THAT FIT YOUR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Arial" panose="020B0604020202020204" pitchFamily="34" charset="0"/>
              </a:rPr>
              <a:t>DECIDE HOW YOUR BUDGET IS SPENT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Arial" panose="020B0604020202020204" pitchFamily="34" charset="0"/>
              </a:rPr>
              <a:t>LOTS OF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Arial" panose="020B0604020202020204" pitchFamily="34" charset="0"/>
              </a:rPr>
              <a:t>PERSON CENTERED</a:t>
            </a:r>
            <a:endPar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Some things about the Self-Determination Program are going to be the same as in the traditional service system and some will be different. </a:t>
            </a: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baseline="0" dirty="0"/>
              <a:t>Handout: </a:t>
            </a:r>
            <a:r>
              <a:rPr lang="en-US" sz="1200" b="1" i="0" baseline="0" dirty="0"/>
              <a:t>How do Defend Yourself – </a:t>
            </a:r>
            <a:r>
              <a:rPr lang="en-US" sz="1200" b="1" i="1" baseline="0" dirty="0"/>
              <a:t>Fighting Back!: TipSheet_HowtoDefendYourself_v6</a:t>
            </a: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r>
              <a:rPr lang="en-US" sz="1200" baseline="0" dirty="0"/>
              <a:t>You have support from many people and you are also a support to your friends and others in your life. Again, talk to someone you trust. </a:t>
            </a:r>
          </a:p>
          <a:p>
            <a:r>
              <a:rPr lang="en-US" sz="1200" dirty="0"/>
              <a:t>No one gets to:</a:t>
            </a:r>
          </a:p>
          <a:p>
            <a:pPr marL="171450" indent="-171450">
              <a:buFont typeface="Arial" panose="020B0604020202020204" pitchFamily="34" charset="0"/>
              <a:buChar char="•"/>
            </a:pPr>
            <a:r>
              <a:rPr lang="en-US" sz="1200" dirty="0"/>
              <a:t>make you feel uncomfortable</a:t>
            </a:r>
          </a:p>
          <a:p>
            <a:pPr marL="171450" indent="-171450">
              <a:buFont typeface="Arial" panose="020B0604020202020204" pitchFamily="34" charset="0"/>
              <a:buChar char="•"/>
            </a:pPr>
            <a:r>
              <a:rPr lang="en-US" sz="1200" dirty="0"/>
              <a:t>take things that belong to you</a:t>
            </a:r>
          </a:p>
          <a:p>
            <a:pPr marL="171450" indent="-171450">
              <a:buFont typeface="Arial" panose="020B0604020202020204" pitchFamily="34" charset="0"/>
              <a:buChar char="•"/>
            </a:pPr>
            <a:r>
              <a:rPr lang="en-US" sz="1200" dirty="0"/>
              <a:t>be close to you or touch you unless it’s okay with you</a:t>
            </a:r>
            <a:endParaRPr lang="en-US" sz="1200" baseline="0" dirty="0"/>
          </a:p>
          <a:p>
            <a:r>
              <a:rPr lang="en-US" sz="1200" baseline="0" dirty="0"/>
              <a:t>Don’t ignore how you feel. Talk with someone you trust. </a:t>
            </a:r>
          </a:p>
          <a:p>
            <a:r>
              <a:rPr lang="en-US" sz="1200" dirty="0"/>
              <a:t>What should</a:t>
            </a:r>
            <a:r>
              <a:rPr lang="en-US" sz="1200" baseline="0" dirty="0"/>
              <a:t> you do if you are in an unsafe situation….you should take immediate action to make sure you can get to a safe place. </a:t>
            </a:r>
          </a:p>
          <a:p>
            <a:r>
              <a:rPr lang="en-US" sz="1200" dirty="0"/>
              <a:t>There is a handout in your packet that provides some ideas about how to deal with an uncomfortable</a:t>
            </a:r>
            <a:r>
              <a:rPr lang="en-US" sz="1200" baseline="0" dirty="0"/>
              <a:t> or potentially dangerous situation. </a:t>
            </a:r>
            <a:endParaRPr lang="en-US" sz="1200" baseline="0" dirty="0" smtClean="0"/>
          </a:p>
          <a:p>
            <a:r>
              <a:rPr lang="en-US" sz="1200" b="1" baseline="0" dirty="0" smtClean="0"/>
              <a:t>Training Tip! This is a good time to stop and ask your audience to think to themselves who they would tell. They don’t need to share it aloud but to think of who this person might be that can support them in this way.</a:t>
            </a:r>
            <a:endParaRPr lang="en-US" sz="1200" b="1"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Your team, family and friends are here to support you to be safe and healthy and </a:t>
            </a:r>
            <a:r>
              <a:rPr lang="en-US" sz="1200" baseline="0" dirty="0"/>
              <a:t>to help make sure you are safe and comfortable with the people around you.</a:t>
            </a:r>
          </a:p>
          <a:p>
            <a:r>
              <a:rPr lang="en-US" sz="1200" dirty="0"/>
              <a:t>What should you do when you experience, witness, are told about or suspect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Tell someone you trust! </a:t>
            </a:r>
          </a:p>
          <a:p>
            <a:pPr marL="171450" indent="-171450">
              <a:buFont typeface="Wingdings" pitchFamily="2" charset="2"/>
              <a:buChar char="ü"/>
            </a:pPr>
            <a:r>
              <a:rPr lang="en-US" sz="1200" dirty="0">
                <a:latin typeface="+mn-lt"/>
              </a:rPr>
              <a:t>If you have good reasons to believe that you or someone you</a:t>
            </a:r>
            <a:r>
              <a:rPr lang="en-US" sz="1200" baseline="0" dirty="0">
                <a:latin typeface="+mn-lt"/>
              </a:rPr>
              <a:t> know is being abused, take immediate action to make sure you and/or the person affected is safe. </a:t>
            </a:r>
          </a:p>
          <a:p>
            <a:pPr marL="171450" indent="-171450">
              <a:buFont typeface="Wingdings" pitchFamily="2" charset="2"/>
              <a:buChar char="ü"/>
            </a:pPr>
            <a:r>
              <a:rPr lang="en-US" sz="1200" baseline="0" dirty="0">
                <a:latin typeface="+mn-lt"/>
              </a:rPr>
              <a:t>Then report the suspected abuse to someone you trust. You can tell anyone who you think will help you. </a:t>
            </a:r>
          </a:p>
          <a:p>
            <a:pPr marL="171450" indent="-171450">
              <a:buFont typeface="Wingdings" pitchFamily="2" charset="2"/>
              <a:buChar char="ü"/>
            </a:pPr>
            <a:endParaRPr lang="en-US" sz="1200" baseline="0" dirty="0">
              <a:latin typeface="+mn-lt"/>
            </a:endParaRPr>
          </a:p>
          <a:p>
            <a:r>
              <a:rPr lang="en-US" i="1" dirty="0">
                <a:latin typeface="+mn-lt"/>
                <a:ea typeface="Calibri" panose="020F0502020204030204" pitchFamily="34" charset="0"/>
              </a:rPr>
              <a:t>During</a:t>
            </a:r>
            <a:r>
              <a:rPr lang="en-US" i="1" baseline="0" dirty="0">
                <a:latin typeface="+mn-lt"/>
                <a:ea typeface="Calibri" panose="020F0502020204030204" pitchFamily="34" charset="0"/>
              </a:rPr>
              <a:t> orientation, t</a:t>
            </a:r>
            <a:r>
              <a:rPr lang="en-US" i="1" dirty="0">
                <a:latin typeface="+mn-lt"/>
                <a:ea typeface="Calibri" panose="020F0502020204030204" pitchFamily="34" charset="0"/>
              </a:rPr>
              <a:t>he regional centers can</a:t>
            </a:r>
            <a:r>
              <a:rPr lang="en-US" i="1" baseline="0" dirty="0">
                <a:latin typeface="+mn-lt"/>
                <a:ea typeface="Calibri" panose="020F0502020204030204" pitchFamily="34" charset="0"/>
              </a:rPr>
              <a:t> </a:t>
            </a:r>
            <a:r>
              <a:rPr lang="en-US" i="1" dirty="0">
                <a:latin typeface="+mn-lt"/>
                <a:ea typeface="Calibri" panose="020F0502020204030204" pitchFamily="34" charset="0"/>
              </a:rPr>
              <a:t>include information at this time regarding:</a:t>
            </a:r>
          </a:p>
          <a:p>
            <a:pPr marL="342900" marR="0" lvl="0" indent="-342900">
              <a:spcBef>
                <a:spcPts val="0"/>
              </a:spcBef>
              <a:spcAft>
                <a:spcPts val="0"/>
              </a:spcAft>
              <a:buFont typeface="Symbol" panose="05050102010706020507" pitchFamily="18" charset="2"/>
              <a:buChar char=""/>
            </a:pPr>
            <a:r>
              <a:rPr lang="en-US" i="1" dirty="0">
                <a:latin typeface="+mn-lt"/>
                <a:ea typeface="Calibri" panose="020F0502020204030204" pitchFamily="34" charset="0"/>
              </a:rPr>
              <a:t>Local Resources for Reporting Agencies</a:t>
            </a:r>
          </a:p>
          <a:p>
            <a:pPr marL="342900" marR="0" lvl="0" indent="-342900">
              <a:spcBef>
                <a:spcPts val="0"/>
              </a:spcBef>
              <a:spcAft>
                <a:spcPts val="0"/>
              </a:spcAft>
              <a:buFont typeface="Symbol" panose="05050102010706020507" pitchFamily="18" charset="2"/>
              <a:buChar char=""/>
            </a:pPr>
            <a:r>
              <a:rPr lang="en-US" i="1" dirty="0">
                <a:latin typeface="+mn-lt"/>
                <a:ea typeface="Calibri" panose="020F0502020204030204" pitchFamily="34" charset="0"/>
              </a:rPr>
              <a:t>Local Resources for Survivors  of Abuse</a:t>
            </a:r>
          </a:p>
          <a:p>
            <a:pPr marL="0" indent="0">
              <a:buFont typeface="Wingdings" pitchFamily="2" charset="2"/>
              <a:buNone/>
            </a:pPr>
            <a:endParaRPr lang="en-US"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is where each RC can insert what their plan is for what will happen next. </a:t>
            </a:r>
          </a:p>
          <a:p>
            <a:endParaRPr lang="en-US" dirty="0"/>
          </a:p>
          <a:p>
            <a:r>
              <a:rPr lang="en-US" i="1" dirty="0"/>
              <a:t>Will everyone meet with their service coordinator right away or will a meeting be set up soon? </a:t>
            </a:r>
          </a:p>
          <a:p>
            <a:r>
              <a:rPr lang="en-US" i="1" dirty="0"/>
              <a:t>Will everyone get a copy of their Annual Cost Statement to know their individual budget? </a:t>
            </a:r>
          </a:p>
          <a:p>
            <a:r>
              <a:rPr lang="en-US" i="1" dirty="0"/>
              <a:t>How will the RC assist them in finding an FMS since they are the only required vendored service? </a:t>
            </a:r>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regional center is here to support you but there is other local</a:t>
            </a:r>
            <a:r>
              <a:rPr lang="en-US" baseline="0" dirty="0"/>
              <a:t> support from the local volunteer advisory committee. </a:t>
            </a:r>
          </a:p>
          <a:p>
            <a:endParaRPr lang="en-US" baseline="0" dirty="0"/>
          </a:p>
          <a:p>
            <a:r>
              <a:rPr lang="en-US" baseline="0" dirty="0"/>
              <a:t>The local self-determination committees monitors the development and ongoing process of the program. </a:t>
            </a:r>
          </a:p>
          <a:p>
            <a:endParaRPr lang="en-US" dirty="0"/>
          </a:p>
          <a:p>
            <a:r>
              <a:rPr lang="en-US" dirty="0"/>
              <a:t>Attend meetings and network with other families and participants who were selected for the SDP. Make recommendations for improvement. Talk about what is going well with your plan and self-determined life!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These are</a:t>
            </a:r>
            <a:r>
              <a:rPr lang="en-US" i="1" baseline="0" dirty="0"/>
              <a:t> all placeholders for RCs/LVACs to fill out.</a:t>
            </a:r>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regional center can provide</a:t>
            </a:r>
            <a:r>
              <a:rPr lang="en-US" i="1" baseline="0" dirty="0"/>
              <a:t> additional handouts to help find additional local supports in the community.</a:t>
            </a:r>
            <a:endParaRPr lang="en-US" i="1"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ea typeface="+mn-ea"/>
                <a:cs typeface="+mn-cs"/>
              </a:rPr>
              <a:t>Regional Center will guide your next steps.</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ea typeface="+mn-ea"/>
                <a:cs typeface="+mn-cs"/>
              </a:rPr>
              <a:t>Join your SDP Local Advisory Group to stay involved and have a voice in developing the SDP. </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ea typeface="+mn-ea"/>
                <a:cs typeface="+mn-cs"/>
              </a:rPr>
              <a:t>For more information explore the provided links to learn more about SDP, your rights, and your choices!</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glance</a:t>
            </a:r>
            <a:r>
              <a:rPr lang="en-US" baseline="0" dirty="0" smtClean="0"/>
              <a:t> you can see that some things might look the same in the SDP.  </a:t>
            </a:r>
          </a:p>
          <a:p>
            <a:endParaRPr lang="en-US" baseline="0" dirty="0" smtClean="0"/>
          </a:p>
          <a:p>
            <a:r>
              <a:rPr lang="en-US" baseline="0" dirty="0" smtClean="0"/>
              <a:t>However, we’ll go through how the things that appear to be the same, might actually be a little different.</a:t>
            </a:r>
          </a:p>
          <a:p>
            <a:endParaRPr lang="en-US" baseline="0" dirty="0" smtClean="0"/>
          </a:p>
          <a:p>
            <a:r>
              <a:rPr lang="en-US" baseline="0" dirty="0" smtClean="0"/>
              <a:t>Let’s start with person-centered planning. </a:t>
            </a:r>
            <a:r>
              <a:rPr lang="en-US" sz="1200" kern="1200" dirty="0" smtClean="0">
                <a:solidFill>
                  <a:schemeClr val="tx1"/>
                </a:solidFill>
                <a:effectLst/>
                <a:latin typeface="+mn-lt"/>
                <a:ea typeface="+mn-ea"/>
                <a:cs typeface="+mn-cs"/>
              </a:rPr>
              <a:t>Person-centered planning is the cornerstone of both the traditional and SDP model.  In self-determination, strong, effective person- centered planning is essential with individually focused, clear, and meaningful outcomes.  With clear outcomes, you and your circle of support can identify the specific services and supports necessary to achieve them.  That’s critical to the development of an accurate Spending Plan.  That person-centered planning leads to the written IPP and i</a:t>
            </a:r>
            <a:r>
              <a:rPr lang="en-US" baseline="0" dirty="0" smtClean="0"/>
              <a:t>t’s through person-centered planning you’ll determine if you’ll want to use vendored or non-vendored providers; you’ll determine how to use your individual budget to purchase the services and supports you need (and how much they’ll cost); you might want an Independent Facilitator’s help; and what kind of support you will need from a Financial Management Service provider. </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WELCOME</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3/5/2019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8.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5.tiff"/><Relationship Id="rId5" Type="http://schemas.openxmlformats.org/officeDocument/2006/relationships/image" Target="../media/image26.tiff"/><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38.tiff"/></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25.tiff"/><Relationship Id="rId12"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40.jpg"/><Relationship Id="rId5" Type="http://schemas.openxmlformats.org/officeDocument/2006/relationships/image" Target="../media/image28.jpg"/><Relationship Id="rId10" Type="http://schemas.openxmlformats.org/officeDocument/2006/relationships/image" Target="../media/image39.png"/><Relationship Id="rId4" Type="http://schemas.openxmlformats.org/officeDocument/2006/relationships/image" Target="../media/image26.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tif"/><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8.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34.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0.gif"/><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1.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1.png"/><Relationship Id="rId9" Type="http://schemas.openxmlformats.org/officeDocument/2006/relationships/image" Target="../media/image61.png"/></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1.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1.png"/><Relationship Id="rId9" Type="http://schemas.openxmlformats.org/officeDocument/2006/relationships/image" Target="../media/image61.pn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tiff"/><Relationship Id="rId7" Type="http://schemas.openxmlformats.org/officeDocument/2006/relationships/image" Target="../media/image73.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61.png"/><Relationship Id="rId10" Type="http://schemas.openxmlformats.org/officeDocument/2006/relationships/image" Target="../media/image78.png"/><Relationship Id="rId4" Type="http://schemas.openxmlformats.org/officeDocument/2006/relationships/image" Target="../media/image51.png"/><Relationship Id="rId9"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0.tiff"/></Relationships>
</file>

<file path=ppt/slides/_rels/slide64.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image" Target="../media/image72.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84.jpg"/><Relationship Id="rId5" Type="http://schemas.openxmlformats.org/officeDocument/2006/relationships/image" Target="../media/image78.png"/><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0.tiff"/><Relationship Id="rId7"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72.tiff"/><Relationship Id="rId5" Type="http://schemas.openxmlformats.org/officeDocument/2006/relationships/image" Target="../media/image78.pn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91.pn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7.png"/><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78.png"/><Relationship Id="rId12"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70.tiff"/><Relationship Id="rId11" Type="http://schemas.openxmlformats.org/officeDocument/2006/relationships/image" Target="../media/image92.jpeg"/><Relationship Id="rId5" Type="http://schemas.openxmlformats.org/officeDocument/2006/relationships/image" Target="../media/image10.gif"/><Relationship Id="rId10" Type="http://schemas.openxmlformats.org/officeDocument/2006/relationships/image" Target="../media/image84.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1.png"/><Relationship Id="rId7"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94.png"/><Relationship Id="rId7"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95.jpeg"/><Relationship Id="rId5" Type="http://schemas.openxmlformats.org/officeDocument/2006/relationships/image" Target="../media/image74.png"/><Relationship Id="rId4" Type="http://schemas.openxmlformats.org/officeDocument/2006/relationships/image" Target="../media/image61.png"/><Relationship Id="rId9" Type="http://schemas.openxmlformats.org/officeDocument/2006/relationships/image" Target="../media/image78.png"/></Relationships>
</file>

<file path=ppt/slides/_rels/slide7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4.png"/><Relationship Id="rId7"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74.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hyperlink" Target="mailto:sdpbackground@dds.ca.gov" TargetMode="External"/><Relationship Id="rId7" Type="http://schemas.openxmlformats.org/officeDocument/2006/relationships/image" Target="../media/image99.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98.tiff"/><Relationship Id="rId5" Type="http://schemas.openxmlformats.org/officeDocument/2006/relationships/image" Target="../media/image72.tiff"/><Relationship Id="rId4" Type="http://schemas.openxmlformats.org/officeDocument/2006/relationships/image" Target="../media/image10.gif"/><Relationship Id="rId9" Type="http://schemas.openxmlformats.org/officeDocument/2006/relationships/image" Target="../media/image100.tiff"/></Relationships>
</file>

<file path=ppt/slides/_rels/slide79.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1.tiff"/><Relationship Id="rId7" Type="http://schemas.openxmlformats.org/officeDocument/2006/relationships/image" Target="../media/image105.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04.tiff"/><Relationship Id="rId5" Type="http://schemas.openxmlformats.org/officeDocument/2006/relationships/image" Target="../media/image103.tiff"/><Relationship Id="rId4" Type="http://schemas.openxmlformats.org/officeDocument/2006/relationships/image" Target="../media/image102.tiff"/><Relationship Id="rId9" Type="http://schemas.openxmlformats.org/officeDocument/2006/relationships/image" Target="../media/image107.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08.tiff"/><Relationship Id="rId13" Type="http://schemas.openxmlformats.org/officeDocument/2006/relationships/image" Target="../media/image113.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2.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1.tiff"/><Relationship Id="rId5" Type="http://schemas.openxmlformats.org/officeDocument/2006/relationships/diagramQuickStyle" Target="../diagrams/quickStyle1.xml"/><Relationship Id="rId10" Type="http://schemas.openxmlformats.org/officeDocument/2006/relationships/image" Target="../media/image110.tiff"/><Relationship Id="rId4" Type="http://schemas.openxmlformats.org/officeDocument/2006/relationships/diagramLayout" Target="../diagrams/layout1.xml"/><Relationship Id="rId9" Type="http://schemas.openxmlformats.org/officeDocument/2006/relationships/image" Target="../media/image109.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tiff"/></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19.gif"/><Relationship Id="rId5" Type="http://schemas.openxmlformats.org/officeDocument/2006/relationships/image" Target="../media/image118.pn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n-US" dirty="0" smtClean="0">
                <a:latin typeface="Century Gothic" panose="020B0502020202020204" pitchFamily="34" charset="0"/>
              </a:rPr>
              <a:t>ELIZABETH HARRELL</a:t>
            </a:r>
            <a:endParaRPr lang="en-US" dirty="0">
              <a:latin typeface="Century Gothic" panose="020B0502020202020204" pitchFamily="34" charset="0"/>
            </a:endParaRPr>
          </a:p>
        </p:txBody>
      </p:sp>
      <p:sp>
        <p:nvSpPr>
          <p:cNvPr id="2" name="Title 1"/>
          <p:cNvSpPr>
            <a:spLocks noGrp="1"/>
          </p:cNvSpPr>
          <p:nvPr>
            <p:ph type="ctrTitle" idx="4294967295"/>
          </p:nvPr>
        </p:nvSpPr>
        <p:spPr>
          <a:xfrm>
            <a:off x="3015915" y="2342388"/>
            <a:ext cx="6689558" cy="2428875"/>
          </a:xfrm>
        </p:spPr>
        <p:txBody>
          <a:bodyPr>
            <a:normAutofit fontScale="90000"/>
          </a:bodyPr>
          <a:lstStyle/>
          <a:p>
            <a:pPr algn="ctr"/>
            <a:r>
              <a:rPr lang="en-US" dirty="0">
                <a:latin typeface="Century Gothic" panose="020B0502020202020204" pitchFamily="34" charset="0"/>
              </a:rPr>
              <a:t>Self-Determination  Program </a:t>
            </a:r>
            <a:br>
              <a:rPr lang="en-US" dirty="0">
                <a:latin typeface="Century Gothic" panose="020B0502020202020204" pitchFamily="34" charset="0"/>
              </a:rPr>
            </a:br>
            <a:r>
              <a:rPr lang="en-US" dirty="0">
                <a:latin typeface="Century Gothic" panose="020B0502020202020204" pitchFamily="34" charset="0"/>
              </a:rPr>
              <a:t>Orientation </a:t>
            </a:r>
            <a:br>
              <a:rPr lang="en-US" dirty="0">
                <a:latin typeface="Century Gothic" panose="020B0502020202020204" pitchFamily="34" charset="0"/>
              </a:rPr>
            </a:br>
            <a:r>
              <a:rPr lang="en-US" b="1" dirty="0">
                <a:latin typeface="Century Gothic" panose="020B0502020202020204" pitchFamily="34" charset="0"/>
              </a:rPr>
              <a:t>Train the Trainer</a:t>
            </a: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entury Gothic" panose="020B0502020202020204" pitchFamily="34" charset="0"/>
              </a:rPr>
              <a:t>WELCOME</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30" y="588254"/>
            <a:ext cx="724541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HISTORY OF SELF-DETERMINATION</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61042"/>
                <a:ext cx="2065791" cy="314584"/>
              </a:xfrm>
              <a:prstGeom prst="rect">
                <a:avLst/>
              </a:prstGeom>
              <a:grpFill/>
              <a:ln>
                <a:noFill/>
              </a:ln>
            </p:spPr>
            <p:txBody>
              <a:bodyPr wrap="square" rtlCol="0" anchor="ctr">
                <a:spAutoFit/>
              </a:bodyPr>
              <a:lstStyle/>
              <a:p>
                <a:pPr defTabSz="914400" rtl="0" eaLnBrk="1" latinLnBrk="0" hangingPunct="1">
                  <a:lnSpc>
                    <a:spcPct val="90000"/>
                  </a:lnSpc>
                  <a:spcBef>
                    <a:spcPct val="0"/>
                  </a:spcBef>
                  <a:buNone/>
                </a:pPr>
                <a:r>
                  <a:rPr lang="en-US" b="1" kern="1200" dirty="0" smtClean="0">
                    <a:solidFill>
                      <a:schemeClr val="bg2">
                        <a:lumMod val="25000"/>
                      </a:schemeClr>
                    </a:solidFill>
                    <a:latin typeface="Century Gothic" panose="020B0502020202020204" pitchFamily="34" charset="0"/>
                    <a:ea typeface="+mj-ea"/>
                    <a:cs typeface="+mj-cs"/>
                  </a:rPr>
                  <a:t>INTERNATIONAL</a:t>
                </a:r>
                <a:r>
                  <a:rPr lang="en-US" sz="1600" kern="1200" dirty="0" smtClean="0">
                    <a:solidFill>
                      <a:schemeClr val="bg2">
                        <a:lumMod val="25000"/>
                      </a:schemeClr>
                    </a:solidFill>
                    <a:latin typeface="Century Gothic" panose="020B0502020202020204" pitchFamily="34" charset="0"/>
                    <a:ea typeface="+mj-ea"/>
                    <a:cs typeface="+mj-cs"/>
                  </a:rPr>
                  <a:t> </a:t>
                </a:r>
                <a:endParaRPr lang="en-US" sz="1600" kern="1200" dirty="0">
                  <a:solidFill>
                    <a:schemeClr val="bg2">
                      <a:lumMod val="25000"/>
                    </a:schemeClr>
                  </a:solidFill>
                  <a:latin typeface="Century Gothic" panose="020B0502020202020204" pitchFamily="34" charset="0"/>
                  <a:ea typeface="+mj-ea"/>
                  <a:cs typeface="+mj-cs"/>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354815"/>
                <a:ext cx="1704201" cy="794315"/>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CIVIL RIGHTS MOVEMENT </a:t>
                </a:r>
                <a:endParaRPr lang="en-US" sz="1600" b="1" kern="1200" dirty="0">
                  <a:solidFill>
                    <a:schemeClr val="bg2">
                      <a:lumMod val="25000"/>
                    </a:schemeClr>
                  </a:solidFill>
                  <a:latin typeface="Century Gothic" panose="020B0502020202020204" pitchFamily="34" charset="0"/>
                  <a:ea typeface="+mj-ea"/>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246962"/>
                <a:ext cx="1838175" cy="794315"/>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kern="1200" dirty="0">
                    <a:solidFill>
                      <a:schemeClr val="bg2">
                        <a:lumMod val="25000"/>
                      </a:schemeClr>
                    </a:solidFill>
                    <a:latin typeface="Century Gothic" panose="020B0502020202020204" pitchFamily="34" charset="0"/>
                    <a:ea typeface="+mj-ea"/>
                    <a:cs typeface="+mj-cs"/>
                  </a:rPr>
                  <a:t>LANTERMAN ACT</a:t>
                </a:r>
                <a:endParaRPr lang="en-US" sz="1600" kern="1200" dirty="0">
                  <a:solidFill>
                    <a:schemeClr val="bg2">
                      <a:lumMod val="25000"/>
                    </a:schemeClr>
                  </a:solidFill>
                  <a:latin typeface="Century Gothic" panose="020B0502020202020204" pitchFamily="34" charset="0"/>
                  <a:ea typeface="+mj-ea"/>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39" y="2372610"/>
                <a:ext cx="2192956" cy="1129416"/>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SELF-DETERMINATION IN CA</a:t>
                </a:r>
                <a:endParaRPr lang="en-US" sz="1600" b="1" kern="1200" dirty="0">
                  <a:solidFill>
                    <a:schemeClr val="bg2">
                      <a:lumMod val="25000"/>
                    </a:schemeClr>
                  </a:solidFill>
                  <a:latin typeface="Century Gothic" panose="020B0502020202020204" pitchFamily="34" charset="0"/>
                  <a:ea typeface="+mj-ea"/>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095449"/>
                <a:ext cx="2308238" cy="1129417"/>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SELF-DETERMINATION PILOT PROJECT </a:t>
                </a:r>
                <a:endParaRPr lang="en-US" sz="1600" b="1" kern="1200" dirty="0">
                  <a:solidFill>
                    <a:schemeClr val="bg2">
                      <a:lumMod val="25000"/>
                    </a:schemeClr>
                  </a:solidFill>
                  <a:latin typeface="Century Gothic" panose="020B0502020202020204" pitchFamily="34" charset="0"/>
                  <a:ea typeface="+mj-ea"/>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38775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POINTS TO REMEMBER</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a:latin typeface="Century Gothic" panose="020B0502020202020204" pitchFamily="34" charset="0"/>
                </a:rPr>
                <a:t>Voluntary program</a:t>
              </a:r>
            </a:p>
            <a:p>
              <a:pPr algn="ctr"/>
              <a:endParaRPr lang="en-US" sz="24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a:latin typeface="Century Gothic" panose="020B0502020202020204" pitchFamily="34" charset="0"/>
                </a:rPr>
                <a:t>Stay in the program if you move</a:t>
              </a:r>
            </a:p>
            <a:p>
              <a:pPr algn="ctr"/>
              <a:endParaRPr lang="en-US" sz="24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n-US" sz="2400" dirty="0">
                  <a:latin typeface="Century Gothic" panose="020B0502020202020204" pitchFamily="34" charset="0"/>
                </a:rPr>
                <a:t>Must live in the community</a:t>
              </a:r>
            </a:p>
            <a:p>
              <a:pPr algn="ctr"/>
              <a:endParaRPr lang="en-US" sz="24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612960" y="587134"/>
            <a:ext cx="808361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5 PRINCIPLES OF SELF-DETERMINATION</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05323"/>
            <a:ext cx="6721272" cy="97872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mj-ea"/>
                <a:cs typeface="+mj-cs"/>
                <a:hlinkClick r:id="rId16" action="ppaction://hlinkfile"/>
              </a:rPr>
              <a:t>*5 PRINCIPLES</a:t>
            </a:r>
          </a:p>
          <a:p>
            <a:pPr algn="ctr" defTabSz="914400" rtl="0" eaLnBrk="1" latinLnBrk="0" hangingPunct="1">
              <a:lnSpc>
                <a:spcPct val="90000"/>
              </a:lnSpc>
              <a:spcBef>
                <a:spcPct val="0"/>
              </a:spcBef>
              <a:buNone/>
            </a:pPr>
            <a:r>
              <a:rPr lang="en-US" sz="3200" b="1" dirty="0">
                <a:solidFill>
                  <a:schemeClr val="accent5">
                    <a:lumMod val="50000"/>
                  </a:schemeClr>
                </a:solidFill>
                <a:latin typeface="Century Gothic" panose="020B0502020202020204" pitchFamily="34" charset="0"/>
                <a:ea typeface="+mj-ea"/>
                <a:cs typeface="+mj-cs"/>
                <a:hlinkClick r:id="rId16" action="ppaction://hlinkfile"/>
              </a:rPr>
              <a:t>OF SELF-DETERMINATION</a:t>
            </a:r>
            <a:endParaRPr lang="en-US" sz="3200" b="1" dirty="0">
              <a:solidFill>
                <a:schemeClr val="accent5">
                  <a:lumMod val="50000"/>
                </a:schemeClr>
              </a:solidFill>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en-US" sz="1400" b="1" dirty="0" smtClean="0">
                  <a:solidFill>
                    <a:schemeClr val="bg2">
                      <a:lumMod val="25000"/>
                    </a:schemeClr>
                  </a:solidFill>
                  <a:latin typeface="Century Gothic" panose="020B0502020202020204" pitchFamily="34" charset="0"/>
                </a:rPr>
                <a:t>FREEDOM</a:t>
              </a:r>
              <a:endParaRPr lang="en-US" sz="1400" b="1" dirty="0">
                <a:solidFill>
                  <a:schemeClr val="bg2">
                    <a:lumMod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1089529"/>
            </a:xfrm>
            <a:prstGeom prst="rect">
              <a:avLst/>
            </a:prstGeom>
            <a:noFill/>
          </p:spPr>
          <p:txBody>
            <a:bodyPr wrap="square" rtlCol="0">
              <a:spAutoFit/>
            </a:bodyPr>
            <a:lstStyle/>
            <a:p>
              <a:pPr marL="0" lvl="1" indent="-228600" algn="ctr">
                <a:lnSpc>
                  <a:spcPct val="90000"/>
                </a:lnSpc>
                <a:spcBef>
                  <a:spcPct val="0"/>
                </a:spcBef>
                <a:spcAft>
                  <a:spcPct val="15000"/>
                </a:spcAft>
              </a:pPr>
              <a:r>
                <a:rPr lang="en-US" dirty="0" smtClean="0">
                  <a:latin typeface="Century Gothic" panose="020B0502020202020204" pitchFamily="34" charset="0"/>
                </a:rPr>
                <a:t>The right to plan your own life and make your own decisions</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9136" y="2722544"/>
            <a:ext cx="2149539" cy="2293463"/>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entury Gothic" panose="020B0502020202020204" pitchFamily="34" charset="0"/>
                </a:rPr>
                <a:t>RESPONSIBILITY</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131571" y="3160561"/>
              <a:ext cx="2073929" cy="13388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en-US" dirty="0">
                  <a:latin typeface="Century Gothic" panose="020B0502020202020204" pitchFamily="34" charset="0"/>
                </a:rPr>
                <a:t>M</a:t>
              </a:r>
              <a:r>
                <a:rPr lang="en-US" dirty="0" smtClean="0">
                  <a:latin typeface="Century Gothic" panose="020B0502020202020204" pitchFamily="34" charset="0"/>
                </a:rPr>
                <a:t>ake decisions in your life and have a valued role in your community</a:t>
              </a:r>
              <a:endParaRPr lang="en-US" dirty="0">
                <a:latin typeface="Century Gothic" panose="020B0502020202020204" pitchFamily="34" charset="0"/>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entury Gothic" panose="020B0502020202020204" pitchFamily="34" charset="0"/>
                </a:rPr>
                <a:t>SUPPORT</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1200329"/>
            </a:xfrm>
            <a:prstGeom prst="rect">
              <a:avLst/>
            </a:prstGeom>
            <a:noFill/>
          </p:spPr>
          <p:txBody>
            <a:bodyPr wrap="square" rtlCol="0">
              <a:spAutoFit/>
            </a:bodyPr>
            <a:lstStyle/>
            <a:p>
              <a:pPr algn="ctr"/>
              <a:r>
                <a:rPr lang="en-US" dirty="0">
                  <a:latin typeface="Century Gothic" panose="020B0502020202020204" pitchFamily="34" charset="0"/>
                </a:rPr>
                <a:t>Pick supports and people that help you live, work, and play</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en-US" sz="1400" b="1" dirty="0">
                  <a:solidFill>
                    <a:schemeClr val="bg2">
                      <a:lumMod val="10000"/>
                    </a:schemeClr>
                  </a:solidFill>
                  <a:latin typeface="Century Gothic" panose="020B0502020202020204" pitchFamily="34" charset="0"/>
                </a:rPr>
                <a:t>AUTHORITY</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1200329"/>
            </a:xfrm>
            <a:prstGeom prst="rect">
              <a:avLst/>
            </a:prstGeom>
            <a:noFill/>
          </p:spPr>
          <p:txBody>
            <a:bodyPr wrap="square" rtlCol="0">
              <a:spAutoFit/>
            </a:bodyPr>
            <a:lstStyle/>
            <a:p>
              <a:pPr algn="ctr"/>
              <a:r>
                <a:rPr lang="en-US" dirty="0" smtClean="0">
                  <a:latin typeface="Century Gothic" panose="020B0502020202020204" pitchFamily="34" charset="0"/>
                </a:rPr>
                <a:t>Have control over a </a:t>
              </a:r>
            </a:p>
            <a:p>
              <a:pPr algn="ctr"/>
              <a:r>
                <a:rPr lang="en-US" dirty="0">
                  <a:latin typeface="Century Gothic" panose="020B0502020202020204" pitchFamily="34" charset="0"/>
                </a:rPr>
                <a:t>b</a:t>
              </a:r>
              <a:r>
                <a:rPr lang="en-US" dirty="0" smtClean="0">
                  <a:latin typeface="Century Gothic" panose="020B0502020202020204" pitchFamily="34" charset="0"/>
                </a:rPr>
                <a:t>udget for services </a:t>
              </a:r>
              <a:endParaRPr lang="en-US" dirty="0">
                <a:latin typeface="Century Gothic" panose="020B0502020202020204" pitchFamily="34" charset="0"/>
              </a:endParaRP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smtClean="0">
                  <a:solidFill>
                    <a:schemeClr val="bg2">
                      <a:lumMod val="25000"/>
                    </a:schemeClr>
                  </a:solidFill>
                  <a:latin typeface="Century Gothic" panose="020B0502020202020204" pitchFamily="34" charset="0"/>
                </a:rPr>
                <a:t>CONFIRMATION</a:t>
              </a:r>
              <a:endParaRPr lang="en-US" sz="1400" b="1" dirty="0">
                <a:solidFill>
                  <a:schemeClr val="bg2">
                    <a:lumMod val="2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923330"/>
            </a:xfrm>
            <a:prstGeom prst="rect">
              <a:avLst/>
            </a:prstGeom>
            <a:noFill/>
          </p:spPr>
          <p:txBody>
            <a:bodyPr wrap="square" rtlCol="0">
              <a:spAutoFit/>
            </a:bodyPr>
            <a:lstStyle/>
            <a:p>
              <a:pPr algn="ctr"/>
              <a:r>
                <a:rPr lang="en-US" b="1" dirty="0" smtClean="0">
                  <a:latin typeface="Century Gothic" panose="020B0502020202020204" pitchFamily="34" charset="0"/>
                </a:rPr>
                <a:t>You</a:t>
              </a:r>
              <a:r>
                <a:rPr lang="en-US" dirty="0" smtClean="0">
                  <a:latin typeface="Century Gothic" panose="020B0502020202020204" pitchFamily="34" charset="0"/>
                </a:rPr>
                <a:t> are the decision maker about your life</a:t>
              </a:r>
              <a:endParaRPr lang="en-US" dirty="0">
                <a:latin typeface="Century Gothic" panose="020B0502020202020204" pitchFamily="34" charset="0"/>
              </a:endParaRP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PERSON-CENTERED PLANNING</a:t>
            </a: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326281" cy="2477601"/>
          </a:xfrm>
          <a:prstGeom prst="rect">
            <a:avLst/>
          </a:prstGeom>
        </p:spPr>
        <p:txBody>
          <a:bodyPr wrap="square">
            <a:spAutoFit/>
          </a:bodyPr>
          <a:lstStyle/>
          <a:p>
            <a:pPr lvl="1"/>
            <a:r>
              <a:rPr lang="en-US" sz="3100" b="1" dirty="0">
                <a:latin typeface="Century Gothic" panose="020B0502020202020204" pitchFamily="34" charset="0"/>
              </a:rPr>
              <a:t>You</a:t>
            </a:r>
            <a:r>
              <a:rPr lang="en-US" sz="3100" dirty="0">
                <a:latin typeface="Century Gothic" panose="020B0502020202020204" pitchFamily="34" charset="0"/>
              </a:rPr>
              <a:t> plan for what is important </a:t>
            </a:r>
            <a:r>
              <a:rPr lang="en-US" sz="3100" b="1" u="sng" dirty="0">
                <a:latin typeface="Century Gothic" panose="020B0502020202020204" pitchFamily="34" charset="0"/>
              </a:rPr>
              <a:t>for</a:t>
            </a:r>
            <a:r>
              <a:rPr lang="en-US" sz="3100" dirty="0">
                <a:latin typeface="Century Gothic" panose="020B0502020202020204" pitchFamily="34" charset="0"/>
              </a:rPr>
              <a:t> you to be healthy, safe and comfortable in your community.</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lang="en-US" sz="3100" b="1" dirty="0">
                <a:solidFill>
                  <a:schemeClr val="bg1"/>
                </a:solidFill>
                <a:latin typeface="Century Gothic" panose="020B0502020202020204" pitchFamily="34" charset="0"/>
              </a:rPr>
              <a:t>You</a:t>
            </a:r>
            <a:r>
              <a:rPr lang="en-US" sz="3100" dirty="0">
                <a:solidFill>
                  <a:schemeClr val="bg1"/>
                </a:solidFill>
                <a:latin typeface="Century Gothic" panose="020B0502020202020204" pitchFamily="34" charset="0"/>
              </a:rPr>
              <a:t> decide what is important </a:t>
            </a:r>
            <a:r>
              <a:rPr lang="en-US" sz="3100" b="1" u="sng" dirty="0">
                <a:solidFill>
                  <a:schemeClr val="bg1"/>
                </a:solidFill>
                <a:latin typeface="Century Gothic" panose="020B0502020202020204" pitchFamily="34" charset="0"/>
              </a:rPr>
              <a:t>to</a:t>
            </a:r>
            <a:r>
              <a:rPr lang="en-US" sz="3100" dirty="0">
                <a:solidFill>
                  <a:schemeClr val="bg1"/>
                </a:solidFill>
                <a:latin typeface="Century Gothic" panose="020B0502020202020204" pitchFamily="34" charset="0"/>
              </a:rPr>
              <a:t> you to feel fulfilled and happy.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08952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en-US" sz="3600" b="1" dirty="0">
                <a:solidFill>
                  <a:schemeClr val="bg2">
                    <a:lumMod val="25000"/>
                  </a:schemeClr>
                </a:solidFill>
                <a:latin typeface="Century Gothic" panose="020B0502020202020204" pitchFamily="34" charset="0"/>
              </a:rPr>
              <a:t>Person-Centered Planning is about YOU!</a:t>
            </a:r>
            <a:endParaRPr lang="en-US" sz="3600" b="1" i="1"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1272501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REVIEW</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2"/>
            <a:chOff x="7278477" y="3324108"/>
            <a:chExt cx="3579184" cy="4718655"/>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5"/>
            </a:xfrm>
            <a:prstGeom prst="rect">
              <a:avLst/>
            </a:prstGeom>
            <a:noFill/>
          </p:spPr>
          <p:txBody>
            <a:bodyPr wrap="square" rtlCol="0">
              <a:spAutoFit/>
            </a:bodyPr>
            <a:lstStyle/>
            <a:p>
              <a:pPr lvl="1" algn="ctr"/>
              <a:r>
                <a:rPr lang="en-US" sz="3200" b="1" dirty="0">
                  <a:solidFill>
                    <a:schemeClr val="bg2">
                      <a:lumMod val="10000"/>
                    </a:schemeClr>
                  </a:solidFill>
                  <a:latin typeface="Century Gothic" panose="020B0502020202020204" pitchFamily="34" charset="0"/>
                </a:rPr>
                <a:t>SELF-DETERMINATION REVIEW</a:t>
              </a:r>
            </a:p>
            <a:p>
              <a:pPr lvl="1" algn="ctr"/>
              <a:endParaRPr lang="en-US" sz="32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Self-determination overview</a:t>
              </a:r>
            </a:p>
            <a:p>
              <a:pPr lvl="1"/>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History of self-determination</a:t>
              </a:r>
            </a:p>
            <a:p>
              <a:pPr lvl="1"/>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Points to remember</a:t>
              </a:r>
            </a:p>
            <a:p>
              <a:pPr lvl="1"/>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5 Principles</a:t>
              </a:r>
            </a:p>
            <a:p>
              <a:pPr marL="800100" lvl="1" indent="-342900">
                <a:buFont typeface="Wingdings" pitchFamily="2" charset="2"/>
                <a:buChar char="ü"/>
              </a:pPr>
              <a:endParaRPr lang="en-US"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Person-centered planning </a:t>
              </a:r>
              <a:endParaRPr lang="en-US" sz="2000" b="1" dirty="0">
                <a:solidFill>
                  <a:schemeClr val="bg2">
                    <a:lumMod val="10000"/>
                  </a:schemeClr>
                </a:solidFill>
                <a:latin typeface="Century Gothic" panose="020B0502020202020204" pitchFamily="34" charset="0"/>
              </a:endParaRPr>
            </a:p>
            <a:p>
              <a:pPr marL="914400" lvl="1" indent="-457200">
                <a:buFont typeface="Wingdings" pitchFamily="2" charset="2"/>
                <a:buChar char="ü"/>
              </a:pPr>
              <a:endParaRPr lang="en-US"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ROLES AND RESPONSIBILITIES</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ROLES AND RESPONSIBILITIES</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ROLES AND RESPONSIBILITIES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OVERVIEW</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en-US" sz="2000" dirty="0">
                <a:latin typeface="Century Gothic" panose="020B0502020202020204" pitchFamily="34" charset="0"/>
              </a:rPr>
              <a:t>YOUR ROLE AND RESPONSIBILITY</a:t>
            </a:r>
          </a:p>
          <a:p>
            <a:pPr lvl="1"/>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PEOPLE YOU CHOOSE FROM YOUR LIFE</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YOUR REGIONAL CENTER SERVICE COORDINATOR</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INDEPENDENT FACILITATOR</a:t>
            </a:r>
          </a:p>
          <a:p>
            <a:pPr lvl="1"/>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SERVICE PROVIDERS</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FINANCIAL MANAGEMENT SERVICE (FMS)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YOUR RESPONSIBILTY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263096"/>
            <a:ext cx="7955739" cy="1569660"/>
          </a:xfrm>
          <a:prstGeom prst="rect">
            <a:avLst/>
          </a:prstGeom>
        </p:spPr>
        <p:txBody>
          <a:bodyPr wrap="square">
            <a:spAutoFit/>
          </a:bodyPr>
          <a:lstStyle/>
          <a:p>
            <a:pPr marL="914400" lvl="1" indent="-457200">
              <a:buFont typeface="+mj-lt"/>
              <a:buAutoNum type="arabicParenR"/>
            </a:pPr>
            <a:r>
              <a:rPr lang="en-US" sz="2400" dirty="0">
                <a:latin typeface="Century Gothic" panose="020B0502020202020204" pitchFamily="34" charset="0"/>
              </a:rPr>
              <a:t>Attend SDP orientation </a:t>
            </a:r>
          </a:p>
          <a:p>
            <a:pPr marL="914400" lvl="1" indent="-457200">
              <a:buFont typeface="+mj-lt"/>
              <a:buAutoNum type="arabicParenR"/>
            </a:pPr>
            <a:r>
              <a:rPr lang="en-US" sz="2400" dirty="0">
                <a:latin typeface="Century Gothic" panose="020B0502020202020204" pitchFamily="34" charset="0"/>
              </a:rPr>
              <a:t>Have IPP that is person-centered</a:t>
            </a:r>
          </a:p>
          <a:p>
            <a:pPr marL="914400" lvl="1" indent="-457200">
              <a:buFont typeface="+mj-lt"/>
              <a:buAutoNum type="arabicParenR"/>
            </a:pPr>
            <a:r>
              <a:rPr lang="en-US" sz="2400" dirty="0">
                <a:latin typeface="Century Gothic" panose="020B0502020202020204" pitchFamily="34" charset="0"/>
              </a:rPr>
              <a:t>Create a spending plan</a:t>
            </a:r>
          </a:p>
          <a:p>
            <a:pPr marL="914400" lvl="1" indent="-457200">
              <a:buFont typeface="+mj-lt"/>
              <a:buAutoNum type="arabicParenR"/>
            </a:pPr>
            <a:r>
              <a:rPr lang="en-US" sz="2400" dirty="0">
                <a:latin typeface="Century Gothic" panose="020B0502020202020204" pitchFamily="34" charset="0"/>
              </a:rPr>
              <a:t>Use a financial management service</a:t>
            </a:r>
            <a:endParaRPr lang="en-US" dirty="0">
              <a:latin typeface="Century Gothic" panose="020B0502020202020204" pitchFamily="34" charset="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4957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4100" b="1" dirty="0">
                <a:latin typeface="Century Gothic" panose="020B0502020202020204" pitchFamily="34" charset="0"/>
              </a:rPr>
              <a:t>Your Role and Responsibilities</a:t>
            </a:r>
          </a:p>
          <a:p>
            <a:pPr>
              <a:buFont typeface="Arial" panose="020B0604020202020204" pitchFamily="34" charset="0"/>
              <a:buNone/>
            </a:pPr>
            <a:endParaRPr lang="en-US" b="1" dirty="0"/>
          </a:p>
          <a:p>
            <a:pPr marL="457200" lvl="1" indent="0">
              <a:buNone/>
            </a:pPr>
            <a:endParaRPr lang="en-US" dirty="0"/>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FAMILY, FRIENDS &amp; CIRCLE OF SUPPORT</a:t>
            </a: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826360"/>
              <a:ext cx="6527332" cy="3698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solidFill>
                    <a:prstClr val="black"/>
                  </a:solidFill>
                  <a:latin typeface="Century Gothic" panose="020B0502020202020204" pitchFamily="34" charset="0"/>
                </a:rPr>
                <a:t>People you trust </a:t>
              </a:r>
            </a:p>
            <a:p>
              <a:pPr lvl="1"/>
              <a:r>
                <a:rPr lang="en-US" sz="2800" dirty="0">
                  <a:solidFill>
                    <a:prstClr val="black"/>
                  </a:solidFill>
                  <a:latin typeface="Century Gothic" panose="020B0502020202020204" pitchFamily="34" charset="0"/>
                </a:rPr>
                <a:t>People who know you best </a:t>
              </a:r>
            </a:p>
            <a:p>
              <a:pPr lvl="1"/>
              <a:r>
                <a:rPr lang="en-US" sz="2800" dirty="0">
                  <a:solidFill>
                    <a:prstClr val="black"/>
                  </a:solidFill>
                  <a:latin typeface="Century Gothic" panose="020B0502020202020204" pitchFamily="34" charset="0"/>
                </a:rPr>
                <a:t>People who can help</a:t>
              </a:r>
            </a:p>
            <a:p>
              <a:pPr lvl="1"/>
              <a:r>
                <a:rPr lang="en-US" sz="2800" dirty="0">
                  <a:latin typeface="Century Gothic" panose="020B0502020202020204" pitchFamily="34" charset="0"/>
                </a:rPr>
                <a:t>Friends and family</a:t>
              </a:r>
            </a:p>
            <a:p>
              <a:pPr lvl="1"/>
              <a:r>
                <a:rPr lang="en-US" sz="2800" dirty="0">
                  <a:latin typeface="Century Gothic" panose="020B0502020202020204" pitchFamily="34" charset="0"/>
                </a:rPr>
                <a:t>Teachers, therapists, coaches</a:t>
              </a:r>
            </a:p>
            <a:p>
              <a:pPr lvl="1"/>
              <a:r>
                <a:rPr lang="en-US" sz="2800" dirty="0">
                  <a:latin typeface="Century Gothic" panose="020B0502020202020204" pitchFamily="34" charset="0"/>
                </a:rPr>
                <a:t>Your service coordinator</a:t>
              </a:r>
            </a:p>
            <a:p>
              <a:pPr lvl="1"/>
              <a:r>
                <a:rPr lang="en-US" sz="2800" dirty="0" smtClean="0">
                  <a:latin typeface="Century Gothic" panose="020B0502020202020204" pitchFamily="34" charset="0"/>
                </a:rPr>
                <a:t>Employer</a:t>
              </a:r>
            </a:p>
            <a:p>
              <a:pPr lvl="1"/>
              <a:r>
                <a:rPr lang="en-US" sz="2800" dirty="0" smtClean="0">
                  <a:latin typeface="Century Gothic" panose="020B0502020202020204" pitchFamily="34" charset="0"/>
                </a:rPr>
                <a:t>Independent Facilitator</a:t>
              </a:r>
              <a:endParaRPr lang="en-US" sz="2800" dirty="0">
                <a:latin typeface="Century Gothic" panose="020B0502020202020204" pitchFamily="34" charset="0"/>
              </a:endParaRP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803899" y="1405301"/>
              <a:ext cx="7334060" cy="1077218"/>
            </a:xfrm>
            <a:prstGeom prst="rect">
              <a:avLst/>
            </a:prstGeom>
          </p:spPr>
          <p:txBody>
            <a:bodyPr wrap="none">
              <a:spAutoFit/>
            </a:bodyPr>
            <a:lstStyle/>
            <a:p>
              <a:pPr algn="ctr"/>
              <a:r>
                <a:rPr lang="en-US" sz="3200" u="sng" dirty="0">
                  <a:solidFill>
                    <a:prstClr val="black"/>
                  </a:solidFill>
                  <a:latin typeface="Century Gothic" panose="020B0502020202020204" pitchFamily="34" charset="0"/>
                </a:rPr>
                <a:t>Who</a:t>
              </a:r>
              <a:r>
                <a:rPr lang="en-US" sz="3200" dirty="0">
                  <a:solidFill>
                    <a:prstClr val="black"/>
                  </a:solidFill>
                  <a:latin typeface="Century Gothic" panose="020B0502020202020204" pitchFamily="34" charset="0"/>
                </a:rPr>
                <a:t> can you ask to work with you? </a:t>
              </a:r>
            </a:p>
            <a:p>
              <a:pPr algn="ctr">
                <a:buFont typeface="Arial" panose="020B0604020202020204" pitchFamily="34" charset="0"/>
                <a:buNone/>
              </a:pPr>
              <a:r>
                <a:rPr lang="en-US" sz="3200" b="1" dirty="0">
                  <a:latin typeface="Century Gothic" panose="020B0502020202020204" pitchFamily="34" charset="0"/>
                </a:rPr>
                <a:t>Anyone</a:t>
              </a:r>
              <a:r>
                <a:rPr lang="en-US" sz="3200" dirty="0">
                  <a:latin typeface="Century Gothic" panose="020B0502020202020204" pitchFamily="34" charset="0"/>
                </a:rPr>
                <a:t> </a:t>
              </a:r>
              <a:r>
                <a:rPr lang="en-US" sz="3200" b="1" u="sng" dirty="0">
                  <a:latin typeface="Century Gothic" panose="020B0502020202020204" pitchFamily="34" charset="0"/>
                </a:rPr>
                <a:t>you</a:t>
              </a:r>
              <a:r>
                <a:rPr lang="en-US" sz="3200" dirty="0">
                  <a:latin typeface="Century Gothic" panose="020B0502020202020204" pitchFamily="34" charset="0"/>
                </a:rPr>
                <a:t> choose!!!</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REGIONAL CENTER SERVICE COORDINATOR</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p>
            <a:p>
              <a:pPr marL="514350" indent="-514350"/>
              <a:r>
                <a:rPr lang="en-US" dirty="0">
                  <a:latin typeface="Century Gothic" panose="020B0502020202020204" pitchFamily="34" charset="0"/>
                </a:rPr>
                <a:t>Helping you develop your IPP</a:t>
              </a:r>
            </a:p>
            <a:p>
              <a:pPr marL="514350" indent="-514350"/>
              <a:r>
                <a:rPr lang="en-US" dirty="0">
                  <a:latin typeface="Century Gothic" panose="020B0502020202020204" pitchFamily="34" charset="0"/>
                </a:rPr>
                <a:t>Certifying the amount of your individual budget</a:t>
              </a:r>
            </a:p>
            <a:p>
              <a:pPr marL="514350" indent="-514350"/>
              <a:r>
                <a:rPr lang="en-US" dirty="0">
                  <a:latin typeface="Century Gothic" panose="020B0502020202020204" pitchFamily="34" charset="0"/>
                </a:rPr>
                <a:t>Helping you understand what services are eligible for funding</a:t>
              </a:r>
            </a:p>
            <a:p>
              <a:pPr marL="514350" indent="-514350"/>
              <a:r>
                <a:rPr lang="en-US" dirty="0">
                  <a:latin typeface="Century Gothic" panose="020B0502020202020204" pitchFamily="34" charset="0"/>
                </a:rPr>
                <a:t>Helping you to be healthy and safe</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lang="en-US" sz="3200" u="sng" dirty="0">
                <a:solidFill>
                  <a:prstClr val="black"/>
                </a:solidFill>
                <a:latin typeface="Century Gothic" panose="020B0502020202020204" pitchFamily="34" charset="0"/>
              </a:rPr>
              <a:t>Your</a:t>
            </a:r>
            <a:r>
              <a:rPr lang="en-US" sz="3200" dirty="0">
                <a:solidFill>
                  <a:prstClr val="black"/>
                </a:solidFill>
                <a:latin typeface="Century Gothic" panose="020B0502020202020204" pitchFamily="34" charset="0"/>
              </a:rPr>
              <a:t> regional center still plays an </a:t>
            </a:r>
            <a:r>
              <a:rPr lang="en-US" sz="3200" b="1" u="sng" dirty="0">
                <a:solidFill>
                  <a:prstClr val="black"/>
                </a:solidFill>
                <a:latin typeface="Century Gothic" panose="020B0502020202020204" pitchFamily="34" charset="0"/>
              </a:rPr>
              <a:t>important</a:t>
            </a:r>
            <a:r>
              <a:rPr lang="en-US" sz="3200" dirty="0">
                <a:solidFill>
                  <a:prstClr val="black"/>
                </a:solidFill>
                <a:latin typeface="Century Gothic" panose="020B0502020202020204" pitchFamily="34" charset="0"/>
              </a:rPr>
              <a:t> role, by:</a:t>
            </a:r>
            <a:endParaRPr lang="en-US" sz="3200" dirty="0">
              <a:latin typeface="Century Gothic" panose="020B0502020202020204" pitchFamily="34" charset="0"/>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Regional Center Role and Responsibility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9550400" cy="523220"/>
          </a:xfrm>
          <a:prstGeom prst="rect">
            <a:avLst/>
          </a:prstGeom>
        </p:spPr>
        <p:txBody>
          <a:bodyPr wrap="square">
            <a:spAutoFit/>
          </a:bodyPr>
          <a:lstStyle/>
          <a:p>
            <a:r>
              <a:rPr lang="en-US" sz="2800" dirty="0">
                <a:latin typeface="Century Gothic" panose="020B0502020202020204" pitchFamily="34" charset="0"/>
              </a:rPr>
              <a:t>SELF-DETERMINATION PROGRAM </a:t>
            </a:r>
            <a:r>
              <a:rPr lang="en-US" sz="2800" b="1" dirty="0">
                <a:latin typeface="Century Gothic" panose="020B0502020202020204" pitchFamily="34" charset="0"/>
              </a:rPr>
              <a:t>TRAIN THE TRAINER</a:t>
            </a:r>
            <a:endParaRPr lang="en-US" sz="2800" dirty="0"/>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ea typeface="+mj-ea"/>
                <a:cs typeface="+mj-cs"/>
              </a:rPr>
              <a:t>Welcome and Introductions</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ea typeface="+mj-ea"/>
                <a:cs typeface="+mj-cs"/>
              </a:rPr>
              <a:t>Why are we here</a:t>
            </a:r>
            <a:r>
              <a:rPr lang="en-US" sz="2400" dirty="0">
                <a:solidFill>
                  <a:schemeClr val="accent5">
                    <a:lumMod val="50000"/>
                  </a:schemeClr>
                </a:solidFill>
                <a:latin typeface="Century Gothic" panose="020B0502020202020204" pitchFamily="34" charset="0"/>
                <a:ea typeface="+mj-ea"/>
                <a:cs typeface="+mj-cs"/>
              </a:rPr>
              <a:t>?</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ea typeface="+mj-ea"/>
                <a:cs typeface="+mj-cs"/>
              </a:rPr>
              <a:t>What is your role and responsibility as a Self-Determination Program Orientation trainer?</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dirty="0">
                <a:solidFill>
                  <a:schemeClr val="accent5">
                    <a:lumMod val="50000"/>
                  </a:schemeClr>
                </a:solidFill>
                <a:latin typeface="Century Gothic" panose="020B0502020202020204" pitchFamily="34" charset="0"/>
                <a:ea typeface="+mj-ea"/>
                <a:cs typeface="+mj-cs"/>
              </a:rPr>
              <a:t>How will we move through today’s training?</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ea typeface="+mj-ea"/>
                <a:cs typeface="+mj-cs"/>
              </a:rPr>
              <a:t>Housekeeping</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rPr>
              <a:t>Introduction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INDEPENDENT FACILITATOR</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Century Gothic" panose="020B0502020202020204" pitchFamily="34" charset="0"/>
                </a:rPr>
                <a:t>They </a:t>
              </a:r>
              <a:r>
                <a:rPr lang="en-US" sz="2000" b="1" u="sng" dirty="0">
                  <a:latin typeface="Century Gothic" panose="020B0502020202020204" pitchFamily="34" charset="0"/>
                </a:rPr>
                <a:t>MUST</a:t>
              </a:r>
              <a:r>
                <a:rPr lang="en-US" sz="2000" dirty="0">
                  <a:latin typeface="Century Gothic" panose="020B0502020202020204" pitchFamily="34" charset="0"/>
                </a:rPr>
                <a:t>:</a:t>
              </a:r>
            </a:p>
            <a:p>
              <a:r>
                <a:rPr lang="en-US" sz="2000" dirty="0">
                  <a:latin typeface="Century Gothic" panose="020B0502020202020204" pitchFamily="34" charset="0"/>
                </a:rPr>
                <a:t>Receive </a:t>
              </a:r>
              <a:r>
                <a:rPr lang="en-US" sz="2000" dirty="0" smtClean="0">
                  <a:latin typeface="Century Gothic" panose="020B0502020202020204" pitchFamily="34" charset="0"/>
                </a:rPr>
                <a:t>training</a:t>
              </a:r>
              <a:endParaRPr lang="en-US" sz="2000" dirty="0">
                <a:latin typeface="Century Gothic" panose="020B0502020202020204" pitchFamily="34" charset="0"/>
              </a:endParaRPr>
            </a:p>
            <a:p>
              <a:r>
                <a:rPr lang="en-US" sz="2000" dirty="0">
                  <a:latin typeface="Century Gothic" panose="020B0502020202020204" pitchFamily="34" charset="0"/>
                </a:rPr>
                <a:t>NOT provide any other service to </a:t>
              </a:r>
              <a:r>
                <a:rPr lang="en-US" sz="2000" dirty="0" smtClean="0">
                  <a:latin typeface="Century Gothic" panose="020B0502020202020204" pitchFamily="34" charset="0"/>
                </a:rPr>
                <a:t>you</a:t>
              </a:r>
              <a:endParaRPr lang="en-US" sz="2000" dirty="0">
                <a:latin typeface="Century Gothic" panose="020B0502020202020204" pitchFamily="34" charset="0"/>
              </a:endParaRPr>
            </a:p>
            <a:p>
              <a:pPr marL="0" indent="0">
                <a:buNone/>
              </a:pPr>
              <a:r>
                <a:rPr lang="en-US" sz="2000" u="sng" dirty="0">
                  <a:latin typeface="Century Gothic" panose="020B0502020202020204" pitchFamily="34" charset="0"/>
                </a:rPr>
                <a:t>They </a:t>
              </a:r>
              <a:r>
                <a:rPr lang="en-US" sz="2000" b="1" u="sng" dirty="0">
                  <a:latin typeface="Century Gothic" panose="020B0502020202020204" pitchFamily="34" charset="0"/>
                </a:rPr>
                <a:t>CAN</a:t>
              </a:r>
              <a:r>
                <a:rPr lang="en-US" sz="2000" dirty="0">
                  <a:latin typeface="Century Gothic" panose="020B0502020202020204" pitchFamily="34" charset="0"/>
                </a:rPr>
                <a:t>:</a:t>
              </a:r>
            </a:p>
            <a:p>
              <a:r>
                <a:rPr lang="en-US" sz="2000" dirty="0">
                  <a:latin typeface="Century Gothic" panose="020B0502020202020204" pitchFamily="34" charset="0"/>
                </a:rPr>
                <a:t>Be paid from your spending plan, if hired </a:t>
              </a:r>
              <a:endParaRPr lang="en-US" sz="2000" dirty="0" smtClean="0">
                <a:latin typeface="Century Gothic" panose="020B0502020202020204" pitchFamily="34" charset="0"/>
              </a:endParaRPr>
            </a:p>
            <a:p>
              <a:r>
                <a:rPr lang="en-US" sz="2000" dirty="0" smtClean="0">
                  <a:latin typeface="Century Gothic" panose="020B0502020202020204" pitchFamily="34" charset="0"/>
                </a:rPr>
                <a:t>Be </a:t>
              </a:r>
              <a:r>
                <a:rPr lang="en-US" sz="2000" dirty="0">
                  <a:latin typeface="Century Gothic" panose="020B0502020202020204" pitchFamily="34" charset="0"/>
                </a:rPr>
                <a:t>a service coordinator</a:t>
              </a:r>
            </a:p>
            <a:p>
              <a:r>
                <a:rPr lang="en-US" sz="2000" dirty="0">
                  <a:latin typeface="Century Gothic" panose="020B0502020202020204" pitchFamily="34" charset="0"/>
                </a:rPr>
                <a:t>Be family members</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686311"/>
            </a:xfrm>
            <a:prstGeom prst="rect">
              <a:avLst/>
            </a:prstGeom>
            <a:noFill/>
          </p:spPr>
          <p:txBody>
            <a:bodyPr wrap="square" rtlCol="0">
              <a:spAutoFit/>
            </a:bodyPr>
            <a:lstStyle/>
            <a:p>
              <a:r>
                <a:rPr lang="en-US" sz="2000" dirty="0">
                  <a:latin typeface="Century Gothic" panose="020B0502020202020204" pitchFamily="34" charset="0"/>
                </a:rPr>
                <a:t>They </a:t>
              </a:r>
              <a:r>
                <a:rPr lang="en-US" sz="2000" b="1" dirty="0">
                  <a:latin typeface="Century Gothic" panose="020B0502020202020204" pitchFamily="34" charset="0"/>
                </a:rPr>
                <a:t>CAN</a:t>
              </a:r>
              <a:r>
                <a:rPr lang="en-US" sz="2000" dirty="0">
                  <a:latin typeface="Century Gothic" panose="020B0502020202020204" pitchFamily="34" charset="0"/>
                </a:rPr>
                <a:t> help </a:t>
              </a:r>
              <a:r>
                <a:rPr lang="en-US" sz="2000" u="sng" dirty="0">
                  <a:latin typeface="Century Gothic" panose="020B0502020202020204" pitchFamily="34" charset="0"/>
                </a:rPr>
                <a:t>you</a:t>
              </a:r>
              <a:r>
                <a:rPr lang="en-US" sz="2000" dirty="0">
                  <a:latin typeface="Century Gothic" panose="020B0502020202020204" pitchFamily="34" charset="0"/>
                </a:rPr>
                <a:t>:</a:t>
              </a:r>
            </a:p>
            <a:p>
              <a:endParaRPr lang="en-US"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Make informed decisions regarding your individual budget;</a:t>
              </a:r>
            </a:p>
            <a:p>
              <a:pPr marL="171450" indent="-171450">
                <a:buFont typeface="Arial" panose="020B0604020202020204" pitchFamily="34" charset="0"/>
                <a:buChar char="•"/>
              </a:pPr>
              <a:r>
                <a:rPr lang="en-US" sz="2000" dirty="0">
                  <a:latin typeface="Century Gothic" panose="020B0502020202020204" pitchFamily="34" charset="0"/>
                </a:rPr>
                <a:t>Locate, access and coordinate the services and supports in your IPP;</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Identify your needs and finding options to meet those needs;  </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By leading, participating  in and/or advocating on your behalf during the person-centered planning process and when you develop your IPP</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2015013"/>
              <a:ext cx="9397791" cy="111566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Century Gothic" panose="020B0502020202020204" pitchFamily="34" charset="0"/>
                </a:rPr>
                <a:t>Who is an </a:t>
              </a:r>
              <a:r>
                <a:rPr lang="en-US" sz="3200" u="sng" dirty="0">
                  <a:latin typeface="Century Gothic" panose="020B0502020202020204" pitchFamily="34" charset="0"/>
                </a:rPr>
                <a:t>independent facilitator</a:t>
              </a:r>
              <a:r>
                <a:rPr lang="en-US" sz="3200" dirty="0">
                  <a:latin typeface="Century Gothic" panose="020B0502020202020204" pitchFamily="34" charset="0"/>
                </a:rPr>
                <a:t>?  </a:t>
              </a:r>
            </a:p>
            <a:p>
              <a:pPr marL="0" indent="0" algn="ctr">
                <a:buNone/>
              </a:pPr>
              <a:r>
                <a:rPr lang="en-US" sz="3200" dirty="0">
                  <a:latin typeface="Century Gothic" panose="020B0502020202020204" pitchFamily="34" charset="0"/>
                </a:rPr>
                <a:t>A person who can </a:t>
              </a:r>
              <a:r>
                <a:rPr lang="en-US" sz="3200" b="1" u="sng" dirty="0">
                  <a:latin typeface="Century Gothic" panose="020B0502020202020204" pitchFamily="34" charset="0"/>
                </a:rPr>
                <a:t>help you </a:t>
              </a:r>
              <a:r>
                <a:rPr lang="en-US" sz="3200" dirty="0">
                  <a:latin typeface="Century Gothic" panose="020B0502020202020204" pitchFamily="34" charset="0"/>
                </a:rPr>
                <a:t>implement your program</a:t>
              </a:r>
            </a:p>
            <a:p>
              <a:pPr marL="0" indent="0">
                <a:buNone/>
              </a:pPr>
              <a:endParaRPr lang="en-US" sz="3200" dirty="0"/>
            </a:p>
          </p:txBody>
        </p:sp>
      </p:grpSp>
      <p:sp>
        <p:nvSpPr>
          <p:cNvPr id="3" name="TextBox 2"/>
          <p:cNvSpPr txBox="1"/>
          <p:nvPr/>
        </p:nvSpPr>
        <p:spPr>
          <a:xfrm>
            <a:off x="92518" y="1069958"/>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Independent Facilitator Role and Responsibility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1961342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INDEPENDENT FACILITATOR</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6" action="ppaction://hlinkfile"/>
              </a:rPr>
              <a:t>*Choosing the Right Independent Facilitator</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Century Gothic" panose="020B0502020202020204" pitchFamily="34" charset="0"/>
              </a:rPr>
              <a:t>WHAT DO YOU </a:t>
            </a:r>
            <a:r>
              <a:rPr lang="en-US" sz="1900" b="1" u="sng" dirty="0">
                <a:latin typeface="Century Gothic" panose="020B0502020202020204" pitchFamily="34" charset="0"/>
              </a:rPr>
              <a:t>NEED</a:t>
            </a:r>
            <a:r>
              <a:rPr lang="en-US" sz="1900" dirty="0">
                <a:latin typeface="Century Gothic" panose="020B0502020202020204" pitchFamily="34" charset="0"/>
              </a:rPr>
              <a:t>?</a:t>
            </a:r>
          </a:p>
          <a:p>
            <a:r>
              <a:rPr lang="en-US" sz="1900" dirty="0">
                <a:latin typeface="Century Gothic" panose="020B0502020202020204" pitchFamily="34" charset="0"/>
              </a:rPr>
              <a:t>Do you need help accessing your community or neighborhood?	</a:t>
            </a:r>
          </a:p>
          <a:p>
            <a:r>
              <a:rPr lang="en-US" sz="1900" dirty="0">
                <a:latin typeface="Century Gothic" panose="020B0502020202020204" pitchFamily="34" charset="0"/>
              </a:rPr>
              <a:t>Do you need different people to do different things?</a:t>
            </a:r>
          </a:p>
          <a:p>
            <a:r>
              <a:rPr lang="en-US" sz="1900" dirty="0">
                <a:latin typeface="Century Gothic" panose="020B0502020202020204" pitchFamily="34" charset="0"/>
              </a:rPr>
              <a:t>Do you want help with person-center planning?</a:t>
            </a:r>
          </a:p>
          <a:p>
            <a:r>
              <a:rPr lang="en-US" sz="1900" dirty="0">
                <a:latin typeface="Century Gothic" panose="020B0502020202020204" pitchFamily="34" charset="0"/>
              </a:rPr>
              <a:t>Help with advocacy?</a:t>
            </a:r>
          </a:p>
          <a:p>
            <a:r>
              <a:rPr lang="en-US" sz="1900" dirty="0">
                <a:latin typeface="Century Gothic" panose="020B0502020202020204" pitchFamily="34" charset="0"/>
              </a:rPr>
              <a:t>Help in accessing public benefits?</a:t>
            </a:r>
          </a:p>
          <a:p>
            <a:endParaRPr lang="en-US"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en-US" sz="2400" dirty="0">
                <a:latin typeface="Century Gothic" panose="020B0502020202020204" pitchFamily="34" charset="0"/>
              </a:rPr>
              <a:t>Think about what </a:t>
            </a:r>
            <a:r>
              <a:rPr lang="en-US" sz="2400" b="1" u="sng" dirty="0">
                <a:latin typeface="Century Gothic" panose="020B0502020202020204" pitchFamily="34" charset="0"/>
              </a:rPr>
              <a:t>you</a:t>
            </a:r>
            <a:r>
              <a:rPr lang="en-US" sz="2400" dirty="0">
                <a:latin typeface="Century Gothic" panose="020B0502020202020204" pitchFamily="34" charset="0"/>
              </a:rPr>
              <a:t> need…</a:t>
            </a:r>
          </a:p>
          <a:p>
            <a:pPr algn="ctr"/>
            <a:r>
              <a:rPr lang="en-US" sz="2400" dirty="0">
                <a:latin typeface="Century Gothic" panose="020B0502020202020204" pitchFamily="34" charset="0"/>
              </a:rPr>
              <a:t>What kind of person would </a:t>
            </a:r>
            <a:r>
              <a:rPr lang="en-US" sz="2400" b="1" u="sng" dirty="0">
                <a:latin typeface="Century Gothic" panose="020B0502020202020204" pitchFamily="34" charset="0"/>
              </a:rPr>
              <a:t>you</a:t>
            </a:r>
            <a:r>
              <a:rPr lang="en-US" sz="2400" dirty="0">
                <a:latin typeface="Century Gothic" panose="020B0502020202020204" pitchFamily="34" charset="0"/>
              </a:rPr>
              <a:t> get along with?</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879220"/>
            </a:xfrm>
            <a:prstGeom prst="rect">
              <a:avLst/>
            </a:prstGeom>
            <a:noFill/>
          </p:spPr>
          <p:txBody>
            <a:bodyPr wrap="square" rtlCol="0">
              <a:spAutoFit/>
            </a:bodyPr>
            <a:lstStyle/>
            <a:p>
              <a:pPr>
                <a:lnSpc>
                  <a:spcPct val="90000"/>
                </a:lnSpc>
                <a:spcBef>
                  <a:spcPct val="0"/>
                </a:spcBef>
              </a:pPr>
              <a:r>
                <a:rPr lang="en-US" sz="1900" dirty="0">
                  <a:latin typeface="Century Gothic" panose="020B0502020202020204" pitchFamily="34" charset="0"/>
                </a:rPr>
                <a:t>WHAT DO YOU </a:t>
              </a:r>
              <a:r>
                <a:rPr lang="en-US" sz="1900" b="1" u="sng" dirty="0">
                  <a:latin typeface="Century Gothic" panose="020B0502020202020204" pitchFamily="34" charset="0"/>
                </a:rPr>
                <a:t>WANT</a:t>
              </a:r>
              <a:r>
                <a:rPr lang="en-US" sz="1900" dirty="0">
                  <a:latin typeface="Century Gothic" panose="020B0502020202020204" pitchFamily="34" charset="0"/>
                </a:rPr>
                <a:t>?</a:t>
              </a:r>
            </a:p>
            <a:p>
              <a:pPr>
                <a:lnSpc>
                  <a:spcPct val="90000"/>
                </a:lnSpc>
                <a:spcBef>
                  <a:spcPct val="0"/>
                </a:spcBef>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Someone who is very organized? </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Do you want someone who is calm and gentle?  </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Do you want someone who really understands your family?</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Someone who understands your culture?</a:t>
              </a:r>
            </a:p>
          </p:txBody>
        </p:sp>
      </p:grpSp>
    </p:spTree>
    <p:extLst>
      <p:ext uri="{BB962C8B-B14F-4D97-AF65-F5344CB8AC3E}">
        <p14:creationId xmlns:p14="http://schemas.microsoft.com/office/powerpoint/2010/main" val="3932867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3132378"/>
            </a:xfrm>
            <a:prstGeom prst="rect">
              <a:avLst/>
            </a:prstGeom>
            <a:noFill/>
          </p:spPr>
          <p:txBody>
            <a:bodyPr wrap="square" rtlCol="0">
              <a:spAutoFit/>
            </a:bodyPr>
            <a:lstStyle/>
            <a:p>
              <a:pPr>
                <a:lnSpc>
                  <a:spcPct val="90000"/>
                </a:lnSpc>
                <a:spcBef>
                  <a:spcPct val="0"/>
                </a:spcBef>
              </a:pPr>
              <a:r>
                <a:rPr lang="en-US" sz="2200" dirty="0">
                  <a:latin typeface="Century Gothic" panose="020B0502020202020204" pitchFamily="34" charset="0"/>
                </a:rPr>
                <a:t>WHAT DO YOU </a:t>
              </a:r>
              <a:r>
                <a:rPr lang="en-US" sz="2200" b="1" u="sng" dirty="0">
                  <a:latin typeface="Century Gothic" panose="020B0502020202020204" pitchFamily="34" charset="0"/>
                </a:rPr>
                <a:t>WANT</a:t>
              </a:r>
              <a:r>
                <a:rPr lang="en-US" sz="2200" dirty="0">
                  <a:latin typeface="Century Gothic" panose="020B0502020202020204" pitchFamily="34" charset="0"/>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Someone who will </a:t>
              </a:r>
              <a:r>
                <a:rPr lang="en-US" sz="2200" b="1" u="sng" dirty="0">
                  <a:latin typeface="Century Gothic" panose="020B0502020202020204" pitchFamily="34" charset="0"/>
                </a:rPr>
                <a:t>not</a:t>
              </a:r>
              <a:r>
                <a:rPr lang="en-US" sz="2200" dirty="0">
                  <a:latin typeface="Century Gothic" panose="020B0502020202020204" pitchFamily="34" charset="0"/>
                </a:rPr>
                <a:t> speak for you?</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Your </a:t>
              </a:r>
              <a:r>
                <a:rPr lang="en-US" sz="2200" u="sng" dirty="0">
                  <a:latin typeface="Century Gothic" panose="020B0502020202020204" pitchFamily="34" charset="0"/>
                </a:rPr>
                <a:t>privacy</a:t>
              </a:r>
              <a:r>
                <a:rPr lang="en-US" sz="2200" dirty="0">
                  <a:latin typeface="Century Gothic" panose="020B0502020202020204" pitchFamily="34" charset="0"/>
                </a:rPr>
                <a:t> respected?</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Employees to </a:t>
              </a:r>
              <a:r>
                <a:rPr lang="en-US" sz="2200" b="1" u="sng" dirty="0">
                  <a:latin typeface="Century Gothic" panose="020B0502020202020204" pitchFamily="34" charset="0"/>
                </a:rPr>
                <a:t>not</a:t>
              </a:r>
              <a:r>
                <a:rPr lang="en-US" sz="2200" dirty="0">
                  <a:latin typeface="Century Gothic" panose="020B0502020202020204" pitchFamily="34" charset="0"/>
                </a:rPr>
                <a:t> make personal phone calls or text while working for you?</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Someone who </a:t>
              </a:r>
              <a:r>
                <a:rPr lang="en-US" sz="2200" u="sng" dirty="0">
                  <a:latin typeface="Century Gothic" panose="020B0502020202020204" pitchFamily="34" charset="0"/>
                </a:rPr>
                <a:t>understands</a:t>
              </a:r>
              <a:r>
                <a:rPr lang="en-US" sz="2200" dirty="0">
                  <a:latin typeface="Century Gothic" panose="020B0502020202020204" pitchFamily="34" charset="0"/>
                </a:rPr>
                <a:t> your </a:t>
              </a:r>
              <a:r>
                <a:rPr lang="en-US" sz="2200" u="sng" dirty="0">
                  <a:latin typeface="Century Gothic" panose="020B0502020202020204" pitchFamily="34" charset="0"/>
                </a:rPr>
                <a:t>culture</a:t>
              </a:r>
              <a:r>
                <a:rPr lang="en-US" sz="2200" dirty="0">
                  <a:latin typeface="Century Gothic" panose="020B0502020202020204" pitchFamily="34" charset="0"/>
                </a:rPr>
                <a:t>?</a:t>
              </a: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*Roles and Choosing Service Providers</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8" name="TextBox 27"/>
          <p:cNvSpPr txBox="1"/>
          <p:nvPr/>
        </p:nvSpPr>
        <p:spPr>
          <a:xfrm>
            <a:off x="2154949" y="1743330"/>
            <a:ext cx="8334303" cy="830997"/>
          </a:xfrm>
          <a:prstGeom prst="rect">
            <a:avLst/>
          </a:prstGeom>
          <a:noFill/>
        </p:spPr>
        <p:txBody>
          <a:bodyPr wrap="square" rtlCol="0">
            <a:spAutoFit/>
          </a:bodyPr>
          <a:lstStyle/>
          <a:p>
            <a:pPr algn="ctr"/>
            <a:r>
              <a:rPr lang="en-US" sz="2400" dirty="0">
                <a:latin typeface="Century Gothic" panose="020B0502020202020204" pitchFamily="34" charset="0"/>
              </a:rPr>
              <a:t>Think about what roles you </a:t>
            </a:r>
            <a:r>
              <a:rPr lang="en-US" sz="2400" b="1" u="sng" dirty="0">
                <a:latin typeface="Century Gothic" panose="020B0502020202020204" pitchFamily="34" charset="0"/>
              </a:rPr>
              <a:t>need</a:t>
            </a:r>
            <a:r>
              <a:rPr lang="en-US" sz="2400" dirty="0">
                <a:latin typeface="Century Gothic" panose="020B0502020202020204" pitchFamily="34" charset="0"/>
              </a:rPr>
              <a:t> your provider to fill…</a:t>
            </a:r>
          </a:p>
          <a:p>
            <a:pPr algn="ctr"/>
            <a:r>
              <a:rPr lang="en-US" sz="2400" dirty="0">
                <a:latin typeface="Century Gothic" panose="020B0502020202020204" pitchFamily="34" charset="0"/>
              </a:rPr>
              <a:t>What kind of provider do </a:t>
            </a:r>
            <a:r>
              <a:rPr lang="en-US" sz="2400" b="1" u="sng" dirty="0">
                <a:latin typeface="Century Gothic" panose="020B0502020202020204" pitchFamily="34" charset="0"/>
              </a:rPr>
              <a:t>you</a:t>
            </a:r>
            <a:r>
              <a:rPr lang="en-US" sz="2400" dirty="0">
                <a:latin typeface="Century Gothic" panose="020B0502020202020204" pitchFamily="34" charset="0"/>
              </a:rPr>
              <a:t> want?</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3748719"/>
            </a:xfrm>
            <a:prstGeom prst="rect">
              <a:avLst/>
            </a:prstGeom>
            <a:noFill/>
          </p:spPr>
          <p:txBody>
            <a:bodyPr wrap="square" rtlCol="0">
              <a:spAutoFit/>
            </a:bodyPr>
            <a:lstStyle/>
            <a:p>
              <a:pPr>
                <a:lnSpc>
                  <a:spcPct val="90000"/>
                </a:lnSpc>
                <a:spcBef>
                  <a:spcPct val="0"/>
                </a:spcBef>
              </a:pPr>
              <a:r>
                <a:rPr lang="en-US" sz="2200" dirty="0">
                  <a:latin typeface="Century Gothic" panose="020B0502020202020204" pitchFamily="34" charset="0"/>
                </a:rPr>
                <a:t>WHAT DO YOU </a:t>
              </a:r>
              <a:r>
                <a:rPr lang="en-US" sz="2200" b="1" u="sng" dirty="0">
                  <a:latin typeface="Century Gothic" panose="020B0502020202020204" pitchFamily="34" charset="0"/>
                </a:rPr>
                <a:t>NEED</a:t>
              </a:r>
              <a:r>
                <a:rPr lang="en-US" sz="2200" dirty="0">
                  <a:latin typeface="Century Gothic" panose="020B0502020202020204" pitchFamily="34" charset="0"/>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Someone who has a </a:t>
              </a:r>
              <a:r>
                <a:rPr lang="en-US" sz="2200" u="sng" dirty="0">
                  <a:latin typeface="Century Gothic" panose="020B0502020202020204" pitchFamily="34" charset="0"/>
                </a:rPr>
                <a:t>medical</a:t>
              </a:r>
              <a:r>
                <a:rPr lang="en-US" sz="2200" dirty="0">
                  <a:latin typeface="Century Gothic" panose="020B0502020202020204" pitchFamily="34" charset="0"/>
                </a:rPr>
                <a:t> background?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 who </a:t>
              </a:r>
              <a:r>
                <a:rPr lang="en-US" sz="2200" u="sng" dirty="0">
                  <a:latin typeface="Century Gothic" panose="020B0502020202020204" pitchFamily="34" charset="0"/>
                </a:rPr>
                <a:t>knows</a:t>
              </a:r>
              <a:r>
                <a:rPr lang="en-US" sz="2200" dirty="0">
                  <a:latin typeface="Century Gothic" panose="020B0502020202020204" pitchFamily="34" charset="0"/>
                </a:rPr>
                <a:t> your language?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Someone who </a:t>
              </a:r>
              <a:r>
                <a:rPr lang="en-US" sz="2200" u="sng" dirty="0">
                  <a:latin typeface="Century Gothic" panose="020B0502020202020204" pitchFamily="34" charset="0"/>
                </a:rPr>
                <a:t>drives</a:t>
              </a:r>
              <a:r>
                <a:rPr lang="en-US" sz="2200" dirty="0">
                  <a:latin typeface="Century Gothic" panose="020B0502020202020204" pitchFamily="34" charset="0"/>
                </a:rPr>
                <a:t>?</a:t>
              </a:r>
            </a:p>
            <a:p>
              <a:pPr marL="342900" indent="-342900">
                <a:lnSpc>
                  <a:spcPct val="90000"/>
                </a:lnSpc>
                <a:spcBef>
                  <a:spcPct val="0"/>
                </a:spcBef>
                <a:buFont typeface="Arial" panose="020B0604020202020204" pitchFamily="34" charset="0"/>
                <a:buChar char="•"/>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200" dirty="0">
                  <a:latin typeface="Century Gothic" panose="020B0502020202020204" pitchFamily="34" charset="0"/>
                </a:rPr>
                <a:t>Someone who can support in </a:t>
              </a:r>
              <a:r>
                <a:rPr lang="en-US" sz="2200" u="sng" dirty="0">
                  <a:latin typeface="Century Gothic" panose="020B0502020202020204" pitchFamily="34" charset="0"/>
                </a:rPr>
                <a:t>personal</a:t>
              </a:r>
              <a:r>
                <a:rPr lang="en-US" sz="2200" dirty="0">
                  <a:latin typeface="Century Gothic" panose="020B0502020202020204" pitchFamily="34" charset="0"/>
                </a:rPr>
                <a:t> </a:t>
              </a:r>
              <a:r>
                <a:rPr lang="en-US" sz="2200" u="sng" dirty="0">
                  <a:latin typeface="Century Gothic" panose="020B0502020202020204" pitchFamily="34" charset="0"/>
                </a:rPr>
                <a:t>care</a:t>
              </a:r>
              <a:r>
                <a:rPr lang="en-US" sz="2200" dirty="0">
                  <a:latin typeface="Century Gothic" panose="020B0502020202020204" pitchFamily="34" charset="0"/>
                </a:rPr>
                <a:t>?</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SERVICE PROVIDERS</a:t>
            </a:r>
          </a:p>
        </p:txBody>
      </p:sp>
    </p:spTree>
    <p:extLst>
      <p:ext uri="{BB962C8B-B14F-4D97-AF65-F5344CB8AC3E}">
        <p14:creationId xmlns:p14="http://schemas.microsoft.com/office/powerpoint/2010/main" val="3455598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 (FMS)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You can </a:t>
            </a:r>
            <a:r>
              <a:rPr lang="en-US" sz="2000" b="1" dirty="0">
                <a:latin typeface="Century Gothic" panose="020B0502020202020204" pitchFamily="34" charset="0"/>
                <a:cs typeface="Arial" panose="020B0604020202020204" pitchFamily="34" charset="0"/>
              </a:rPr>
              <a:t>choose</a:t>
            </a:r>
            <a:r>
              <a:rPr lang="en-US" sz="2000" dirty="0">
                <a:latin typeface="Century Gothic" panose="020B0502020202020204" pitchFamily="34" charset="0"/>
                <a:cs typeface="Arial" panose="020B0604020202020204" pitchFamily="34" charset="0"/>
              </a:rPr>
              <a:t> your FMS</a:t>
            </a:r>
          </a:p>
          <a:p>
            <a:pPr marL="0" indent="0">
              <a:buNone/>
            </a:pPr>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A </a:t>
            </a:r>
            <a:r>
              <a:rPr lang="en-US" sz="2000" b="1" dirty="0">
                <a:latin typeface="Century Gothic" panose="020B0502020202020204" pitchFamily="34" charset="0"/>
                <a:cs typeface="Arial" panose="020B0604020202020204" pitchFamily="34" charset="0"/>
              </a:rPr>
              <a:t>required</a:t>
            </a:r>
            <a:r>
              <a:rPr lang="en-US" sz="2000" dirty="0">
                <a:latin typeface="Century Gothic" panose="020B0502020202020204" pitchFamily="34" charset="0"/>
                <a:cs typeface="Arial" panose="020B0604020202020204" pitchFamily="34" charset="0"/>
              </a:rPr>
              <a:t> service for the program</a:t>
            </a:r>
          </a:p>
          <a:p>
            <a:pPr marL="0" indent="0">
              <a:buNone/>
            </a:pPr>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Is </a:t>
            </a:r>
            <a:r>
              <a:rPr lang="en-US" sz="2000" b="1" dirty="0">
                <a:latin typeface="Century Gothic" panose="020B0502020202020204" pitchFamily="34" charset="0"/>
                <a:cs typeface="Arial" panose="020B0604020202020204" pitchFamily="34" charset="0"/>
              </a:rPr>
              <a:t>required</a:t>
            </a:r>
            <a:r>
              <a:rPr lang="en-US" sz="2000" dirty="0">
                <a:latin typeface="Century Gothic" panose="020B0502020202020204" pitchFamily="34" charset="0"/>
                <a:cs typeface="Arial" panose="020B0604020202020204" pitchFamily="34" charset="0"/>
              </a:rPr>
              <a:t> to be vendored</a:t>
            </a:r>
          </a:p>
          <a:p>
            <a:pPr marL="0" indent="0">
              <a:buNone/>
            </a:pPr>
            <a:endParaRPr lang="en-US" sz="2000" dirty="0">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You pay for the FMS out of your spending plan</a:t>
            </a:r>
          </a:p>
          <a:p>
            <a:pPr marL="0" indent="0">
              <a:buNone/>
            </a:pPr>
            <a:endParaRPr lang="en-US" sz="2000" dirty="0">
              <a:latin typeface="Century Gothic" panose="020B0502020202020204" pitchFamily="34" charset="0"/>
              <a:cs typeface="Arial" panose="020B0604020202020204" pitchFamily="34" charset="0"/>
            </a:endParaRPr>
          </a:p>
          <a:p>
            <a:r>
              <a:rPr lang="en-US" sz="2000" u="sng" dirty="0">
                <a:solidFill>
                  <a:prstClr val="black"/>
                </a:solidFill>
                <a:latin typeface="Century Gothic" panose="020B0502020202020204" pitchFamily="34" charset="0"/>
                <a:cs typeface="Arial" panose="020B0604020202020204" pitchFamily="34" charset="0"/>
              </a:rPr>
              <a:t>Checks</a:t>
            </a:r>
            <a:r>
              <a:rPr lang="en-US" sz="2000" dirty="0">
                <a:solidFill>
                  <a:prstClr val="black"/>
                </a:solidFill>
                <a:latin typeface="Century Gothic" panose="020B0502020202020204" pitchFamily="34" charset="0"/>
                <a:cs typeface="Arial" panose="020B0604020202020204" pitchFamily="34" charset="0"/>
              </a:rPr>
              <a:t> background and qualifications </a:t>
            </a:r>
          </a:p>
          <a:p>
            <a:pPr marL="0" indent="0">
              <a:buNone/>
            </a:pPr>
            <a:endParaRPr lang="en-US" sz="2000" dirty="0">
              <a:solidFill>
                <a:prstClr val="black"/>
              </a:solidFill>
              <a:latin typeface="Century Gothic" panose="020B0502020202020204" pitchFamily="34" charset="0"/>
              <a:cs typeface="Arial" panose="020B0604020202020204" pitchFamily="34" charset="0"/>
            </a:endParaRPr>
          </a:p>
          <a:p>
            <a:r>
              <a:rPr lang="en-US" sz="2000" dirty="0">
                <a:latin typeface="Century Gothic" panose="020B0502020202020204" pitchFamily="34" charset="0"/>
                <a:cs typeface="Arial" panose="020B0604020202020204" pitchFamily="34" charset="0"/>
              </a:rPr>
              <a:t>Helps you </a:t>
            </a:r>
            <a:r>
              <a:rPr lang="en-US" sz="2000" u="sng" dirty="0">
                <a:latin typeface="Century Gothic" panose="020B0502020202020204" pitchFamily="34" charset="0"/>
                <a:cs typeface="Arial" panose="020B0604020202020204" pitchFamily="34" charset="0"/>
              </a:rPr>
              <a:t>manage</a:t>
            </a:r>
            <a:r>
              <a:rPr lang="en-US" sz="2000" dirty="0">
                <a:latin typeface="Century Gothic" panose="020B0502020202020204" pitchFamily="34" charset="0"/>
                <a:cs typeface="Arial" panose="020B0604020202020204" pitchFamily="34" charset="0"/>
              </a:rPr>
              <a:t> your spending plan</a:t>
            </a:r>
          </a:p>
          <a:p>
            <a:endParaRPr lang="en-US" sz="2000" dirty="0">
              <a:latin typeface="Century Gothic" panose="020B0502020202020204" pitchFamily="34" charset="0"/>
              <a:cs typeface="Arial" panose="020B0604020202020204" pitchFamily="34" charset="0"/>
            </a:endParaRPr>
          </a:p>
          <a:p>
            <a:r>
              <a:rPr lang="en-US" sz="2000" u="sng" dirty="0">
                <a:latin typeface="Century Gothic" panose="020B0502020202020204" pitchFamily="34" charset="0"/>
                <a:cs typeface="Arial" panose="020B0604020202020204" pitchFamily="34" charset="0"/>
              </a:rPr>
              <a:t>Gives</a:t>
            </a:r>
            <a:r>
              <a:rPr lang="en-US" sz="2000" dirty="0">
                <a:latin typeface="Century Gothic" panose="020B0502020202020204" pitchFamily="34" charset="0"/>
                <a:cs typeface="Arial" panose="020B0604020202020204" pitchFamily="34" charset="0"/>
              </a:rPr>
              <a:t> you a monthly report about your spending plan</a:t>
            </a:r>
          </a:p>
          <a:p>
            <a:pPr marL="0" indent="0">
              <a:buFont typeface="Arial" panose="020B0604020202020204" pitchFamily="34" charset="0"/>
              <a:buNone/>
            </a:pPr>
            <a:endParaRPr lang="en-US"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1200329"/>
            </a:xfrm>
            <a:prstGeom prst="rect">
              <a:avLst/>
            </a:prstGeom>
          </p:spPr>
          <p:txBody>
            <a:bodyPr wrap="square">
              <a:spAutoFit/>
            </a:bodyPr>
            <a:lstStyle/>
            <a:p>
              <a:pPr algn="ctr"/>
              <a:r>
                <a:rPr lang="en-US" sz="2400" dirty="0">
                  <a:solidFill>
                    <a:prstClr val="black"/>
                  </a:solidFill>
                  <a:latin typeface="Century Gothic" panose="020B0502020202020204" pitchFamily="34" charset="0"/>
                </a:rPr>
                <a:t>Who will </a:t>
              </a:r>
              <a:r>
                <a:rPr lang="en-US" sz="2400" u="sng" dirty="0">
                  <a:solidFill>
                    <a:prstClr val="black"/>
                  </a:solidFill>
                  <a:latin typeface="Century Gothic" panose="020B0502020202020204" pitchFamily="34" charset="0"/>
                </a:rPr>
                <a:t>help</a:t>
              </a:r>
              <a:r>
                <a:rPr lang="en-US" sz="2400" dirty="0">
                  <a:solidFill>
                    <a:prstClr val="black"/>
                  </a:solidFill>
                  <a:latin typeface="Century Gothic" panose="020B0502020202020204" pitchFamily="34" charset="0"/>
                </a:rPr>
                <a:t> you </a:t>
              </a:r>
              <a:r>
                <a:rPr lang="en-US" sz="2400" b="1" u="sng" dirty="0">
                  <a:solidFill>
                    <a:prstClr val="black"/>
                  </a:solidFill>
                  <a:latin typeface="Century Gothic" panose="020B0502020202020204" pitchFamily="34" charset="0"/>
                </a:rPr>
                <a:t>pay</a:t>
              </a:r>
              <a:r>
                <a:rPr lang="en-US" sz="2400" dirty="0">
                  <a:solidFill>
                    <a:prstClr val="black"/>
                  </a:solidFill>
                  <a:latin typeface="Century Gothic" panose="020B0502020202020204" pitchFamily="34" charset="0"/>
                </a:rPr>
                <a:t> for services and your employees?</a:t>
              </a:r>
              <a:endParaRPr lang="en-US" sz="2400" dirty="0">
                <a:latin typeface="Century Gothic" panose="020B0502020202020204" pitchFamily="34" charset="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FMS Role and Responsibility </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719492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entury Gothic" panose="020B0502020202020204" pitchFamily="34" charset="0"/>
              </a:rPr>
              <a:t>WHAT DO YOU </a:t>
            </a:r>
            <a:r>
              <a:rPr lang="en-US" sz="1800" b="1" u="sng" dirty="0">
                <a:latin typeface="Century Gothic" panose="020B0502020202020204" pitchFamily="34" charset="0"/>
              </a:rPr>
              <a:t>NEED</a:t>
            </a:r>
            <a:r>
              <a:rPr lang="en-US" sz="1800" dirty="0">
                <a:latin typeface="Century Gothic" panose="020B0502020202020204" pitchFamily="34" charset="0"/>
              </a:rPr>
              <a:t>?</a:t>
            </a:r>
            <a:endParaRPr lang="en-US" sz="900" dirty="0">
              <a:latin typeface="Century Gothic" panose="020B0502020202020204" pitchFamily="34" charset="0"/>
            </a:endParaRPr>
          </a:p>
          <a:p>
            <a:r>
              <a:rPr lang="en-US" sz="1800" dirty="0">
                <a:latin typeface="Century Gothic" panose="020B0502020202020204" pitchFamily="34" charset="0"/>
              </a:rPr>
              <a:t>Do you need help with employees?</a:t>
            </a:r>
          </a:p>
          <a:p>
            <a:pPr marL="0" indent="0">
              <a:buNone/>
            </a:pPr>
            <a:endParaRPr lang="en-US" sz="800" dirty="0">
              <a:latin typeface="Century Gothic" panose="020B0502020202020204" pitchFamily="34" charset="0"/>
            </a:endParaRPr>
          </a:p>
          <a:p>
            <a:r>
              <a:rPr lang="en-US" sz="1800" dirty="0">
                <a:latin typeface="Century Gothic" panose="020B0502020202020204" pitchFamily="34" charset="0"/>
              </a:rPr>
              <a:t>Do you need more help or reminders on making sure your keep within your spending plan?	</a:t>
            </a:r>
          </a:p>
          <a:p>
            <a:pPr marL="0" indent="0">
              <a:buNone/>
            </a:pPr>
            <a:endParaRPr lang="en-US" sz="100" dirty="0">
              <a:latin typeface="Century Gothic" panose="020B0502020202020204" pitchFamily="34" charset="0"/>
            </a:endParaRPr>
          </a:p>
          <a:p>
            <a:r>
              <a:rPr lang="en-US" sz="1800" dirty="0">
                <a:latin typeface="Century Gothic" panose="020B0502020202020204" pitchFamily="34" charset="0"/>
              </a:rPr>
              <a:t>Do you just need them to pay the bills and send you statements? </a:t>
            </a:r>
          </a:p>
          <a:p>
            <a:endParaRPr lang="en-US" sz="800" dirty="0">
              <a:latin typeface="Century Gothic" panose="020B0502020202020204" pitchFamily="34" charset="0"/>
            </a:endParaRPr>
          </a:p>
          <a:p>
            <a:r>
              <a:rPr lang="en-US" sz="1800" dirty="0">
                <a:latin typeface="Century Gothic" panose="020B0502020202020204" pitchFamily="34" charset="0"/>
              </a:rPr>
              <a:t>Do you need to buy goods and supplies?</a:t>
            </a:r>
          </a:p>
          <a:p>
            <a:pPr marL="0" indent="0">
              <a:buNone/>
            </a:pPr>
            <a:endParaRPr lang="en-US" sz="100" dirty="0">
              <a:latin typeface="Century Gothic" panose="020B0502020202020204" pitchFamily="34" charset="0"/>
            </a:endParaRPr>
          </a:p>
          <a:p>
            <a:pPr marL="0" indent="0">
              <a:buNone/>
            </a:pPr>
            <a:endParaRPr lang="en-US" sz="700" dirty="0">
              <a:latin typeface="Century Gothic" panose="020B0502020202020204" pitchFamily="34" charset="0"/>
            </a:endParaRPr>
          </a:p>
          <a:p>
            <a:pPr marL="0" indent="0">
              <a:buNone/>
            </a:pPr>
            <a:endParaRPr lang="en-US" sz="800" dirty="0">
              <a:latin typeface="Century Gothic" panose="020B0502020202020204" pitchFamily="34" charset="0"/>
            </a:endParaRPr>
          </a:p>
          <a:p>
            <a:endParaRPr lang="en-US"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en-US" sz="2400" dirty="0">
                  <a:latin typeface="Century Gothic" panose="020B0502020202020204" pitchFamily="34" charset="0"/>
                </a:rPr>
                <a:t>Think about what you </a:t>
              </a:r>
              <a:r>
                <a:rPr lang="en-US" sz="2400" b="1" u="sng" dirty="0">
                  <a:latin typeface="Century Gothic" panose="020B0502020202020204" pitchFamily="34" charset="0"/>
                </a:rPr>
                <a:t>need</a:t>
              </a:r>
              <a:r>
                <a:rPr lang="en-US" sz="2400" dirty="0">
                  <a:latin typeface="Century Gothic" panose="020B0502020202020204" pitchFamily="34" charset="0"/>
                </a:rPr>
                <a:t>…</a:t>
              </a:r>
            </a:p>
            <a:p>
              <a:pPr algn="ctr"/>
              <a:r>
                <a:rPr lang="en-US" sz="2400" dirty="0">
                  <a:latin typeface="Century Gothic" panose="020B0502020202020204" pitchFamily="34" charset="0"/>
                </a:rPr>
                <a:t>AND what you </a:t>
              </a:r>
              <a:r>
                <a:rPr lang="en-US" sz="2400" b="1" u="sng" dirty="0">
                  <a:latin typeface="Century Gothic" panose="020B0502020202020204" pitchFamily="34" charset="0"/>
                </a:rPr>
                <a:t>want</a:t>
              </a:r>
              <a:r>
                <a:rPr lang="en-US" sz="2400" dirty="0">
                  <a:latin typeface="Century Gothic" panose="020B0502020202020204" pitchFamily="34" charset="0"/>
                </a:rPr>
                <a:t>?</a:t>
              </a:r>
            </a:p>
          </p:txBody>
        </p:sp>
      </p:grpSp>
      <p:sp>
        <p:nvSpPr>
          <p:cNvPr id="12" name="TextBox 11"/>
          <p:cNvSpPr txBox="1"/>
          <p:nvPr/>
        </p:nvSpPr>
        <p:spPr>
          <a:xfrm>
            <a:off x="6569099" y="3130860"/>
            <a:ext cx="5004165" cy="3637919"/>
          </a:xfrm>
          <a:prstGeom prst="rect">
            <a:avLst/>
          </a:prstGeom>
          <a:noFill/>
        </p:spPr>
        <p:txBody>
          <a:bodyPr wrap="square" rtlCol="0">
            <a:spAutoFit/>
          </a:bodyPr>
          <a:lstStyle/>
          <a:p>
            <a:pPr>
              <a:lnSpc>
                <a:spcPct val="90000"/>
              </a:lnSpc>
              <a:spcBef>
                <a:spcPct val="0"/>
              </a:spcBef>
            </a:pPr>
            <a:r>
              <a:rPr lang="en-US" sz="2000" dirty="0">
                <a:latin typeface="Century Gothic" panose="020B0502020202020204" pitchFamily="34" charset="0"/>
              </a:rPr>
              <a:t>WHAT DO YOU </a:t>
            </a:r>
            <a:r>
              <a:rPr lang="en-US" sz="2000" b="1" u="sng" dirty="0">
                <a:latin typeface="Century Gothic" panose="020B0502020202020204" pitchFamily="34" charset="0"/>
              </a:rPr>
              <a:t>WANT</a:t>
            </a:r>
            <a:r>
              <a:rPr lang="en-US" sz="2000" dirty="0">
                <a:latin typeface="Century Gothic" panose="020B0502020202020204" pitchFamily="34" charset="0"/>
              </a:rPr>
              <a:t>?</a:t>
            </a:r>
          </a:p>
          <a:p>
            <a:pPr>
              <a:lnSpc>
                <a:spcPct val="90000"/>
              </a:lnSpc>
              <a:spcBef>
                <a:spcPct val="0"/>
              </a:spcBef>
            </a:pPr>
            <a:endParaRPr lang="en-US" sz="8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000" dirty="0">
                <a:latin typeface="Century Gothic" panose="020B0502020202020204" pitchFamily="34" charset="0"/>
              </a:rPr>
              <a:t>Full responsibility for your employees?</a:t>
            </a:r>
          </a:p>
          <a:p>
            <a:pPr>
              <a:lnSpc>
                <a:spcPct val="90000"/>
              </a:lnSpc>
              <a:spcBef>
                <a:spcPct val="0"/>
              </a:spcBef>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000" dirty="0">
                <a:latin typeface="Century Gothic" panose="020B0502020202020204" pitchFamily="34" charset="0"/>
              </a:rPr>
              <a:t>Help with the business of having employees?</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2000" dirty="0">
                <a:latin typeface="Century Gothic" panose="020B0502020202020204" pitchFamily="34" charset="0"/>
              </a:rPr>
              <a:t>Liability or no liability? </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 (FMS)</a:t>
            </a: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smtClean="0">
                <a:effectLst>
                  <a:outerShdw blurRad="38100" dist="38100" dir="2700000" algn="tl">
                    <a:srgbClr val="000000">
                      <a:alpha val="43137"/>
                    </a:srgbClr>
                  </a:outerShdw>
                </a:effectLst>
                <a:latin typeface="Century Gothic" panose="020B0502020202020204" pitchFamily="34" charset="0"/>
                <a:hlinkClick r:id="rId5" action="ppaction://hlinkfile"/>
              </a:rPr>
              <a:t>*Choosing </a:t>
            </a: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the Right FMS</a:t>
            </a:r>
            <a:endPar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2176246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CHOOSING THE RIGHT PERSON FOR THE RIGHT ROLE</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3" y="1125783"/>
            <a:ext cx="6657598" cy="584775"/>
          </a:xfrm>
          <a:prstGeom prst="rect">
            <a:avLst/>
          </a:prstGeom>
        </p:spPr>
        <p:txBody>
          <a:bodyPr wrap="square">
            <a:spAutoFit/>
          </a:bodyPr>
          <a:lstStyle/>
          <a:p>
            <a:r>
              <a:rPr lang="en-US" sz="3200" dirty="0">
                <a:latin typeface="Century Gothic" panose="020B0502020202020204" pitchFamily="34" charset="0"/>
                <a:hlinkClick r:id="rId5" action="ppaction://hlinkfile"/>
              </a:rPr>
              <a:t>*Agreements with Your Providers</a:t>
            </a:r>
            <a:endParaRPr lang="en-US" sz="3200" dirty="0">
              <a:latin typeface="Century Gothic" panose="020B050202020202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person who can help you implement your program</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1015663"/>
              </a:xfrm>
              <a:prstGeom prst="rect">
                <a:avLst/>
              </a:prstGeom>
            </p:spPr>
            <p:txBody>
              <a:bodyPr wrap="square">
                <a:spAutoFit/>
              </a:bodyPr>
              <a:lstStyle/>
              <a:p>
                <a:pPr algn="ctr">
                  <a:defRPr/>
                </a:pPr>
                <a:r>
                  <a:rPr lang="en-US" sz="2000" dirty="0">
                    <a:latin typeface="Century Gothic" panose="020B0502020202020204" pitchFamily="34" charset="0"/>
                  </a:rPr>
                  <a:t>Where the service will take place</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707886"/>
              </a:xfrm>
              <a:prstGeom prst="rect">
                <a:avLst/>
              </a:prstGeom>
              <a:noFill/>
            </p:spPr>
            <p:txBody>
              <a:bodyPr wrap="square" rtlCol="0">
                <a:spAutoFit/>
              </a:bodyPr>
              <a:lstStyle/>
              <a:p>
                <a:pPr algn="ctr">
                  <a:defRPr/>
                </a:pPr>
                <a:r>
                  <a:rPr lang="en-US" sz="2000" dirty="0">
                    <a:latin typeface="Century Gothic" panose="020B0502020202020204" pitchFamily="34" charset="0"/>
                  </a:rPr>
                  <a:t>Expectations of the job</a:t>
                </a: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707886"/>
              </a:xfrm>
              <a:prstGeom prst="rect">
                <a:avLst/>
              </a:prstGeom>
              <a:noFill/>
            </p:spPr>
            <p:txBody>
              <a:bodyPr wrap="square" rtlCol="0">
                <a:spAutoFit/>
              </a:bodyPr>
              <a:lstStyle/>
              <a:p>
                <a:pPr algn="ctr">
                  <a:defRPr/>
                </a:pPr>
                <a:r>
                  <a:rPr lang="en-US" sz="2000" dirty="0">
                    <a:latin typeface="Century Gothic" panose="020B0502020202020204" pitchFamily="34" charset="0"/>
                  </a:rPr>
                  <a:t>Hours and days of the job</a:t>
                </a: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1015663"/>
              </a:xfrm>
              <a:prstGeom prst="rect">
                <a:avLst/>
              </a:prstGeom>
              <a:noFill/>
            </p:spPr>
            <p:txBody>
              <a:bodyPr wrap="square" rtlCol="0">
                <a:spAutoFit/>
              </a:bodyPr>
              <a:lstStyle/>
              <a:p>
                <a:pPr algn="ctr">
                  <a:defRPr/>
                </a:pPr>
                <a:r>
                  <a:rPr lang="en-US" sz="2000" dirty="0">
                    <a:latin typeface="Century Gothic" panose="020B0502020202020204" pitchFamily="34" charset="0"/>
                  </a:rPr>
                  <a:t>How you will keep track of when they work</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07886"/>
              </a:xfrm>
              <a:prstGeom prst="rect">
                <a:avLst/>
              </a:prstGeom>
              <a:noFill/>
            </p:spPr>
            <p:txBody>
              <a:bodyPr wrap="square" rtlCol="0">
                <a:spAutoFit/>
              </a:bodyPr>
              <a:lstStyle/>
              <a:p>
                <a:pPr algn="ctr">
                  <a:defRPr/>
                </a:pPr>
                <a:r>
                  <a:rPr lang="en-US" sz="2000" dirty="0">
                    <a:latin typeface="Century Gothic" panose="020B0502020202020204" pitchFamily="34" charset="0"/>
                  </a:rPr>
                  <a:t>Start date/end date</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en-US" sz="2000" dirty="0">
                    <a:latin typeface="Century Gothic" panose="020B0502020202020204" pitchFamily="34" charset="0"/>
                  </a:rPr>
                  <a:t>Rate of pay</a:t>
                </a:r>
              </a:p>
            </p:txBody>
          </p:sp>
        </p:grpSp>
      </p:grpSp>
    </p:spTree>
    <p:extLst>
      <p:ext uri="{BB962C8B-B14F-4D97-AF65-F5344CB8AC3E}">
        <p14:creationId xmlns:p14="http://schemas.microsoft.com/office/powerpoint/2010/main" val="679553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smtClean="0">
                <a:solidFill>
                  <a:schemeClr val="bg2">
                    <a:lumMod val="10000"/>
                  </a:schemeClr>
                </a:solidFill>
                <a:latin typeface="Century Gothic" panose="020B0502020202020204" pitchFamily="34" charset="0"/>
                <a:ea typeface="+mj-ea"/>
                <a:cs typeface="+mj-cs"/>
                <a:hlinkClick r:id="rId3" action="ppaction://hlinkfile"/>
              </a:rPr>
              <a:t>*JASON </a:t>
            </a:r>
            <a:r>
              <a:rPr lang="en-US" sz="2700" b="1" dirty="0">
                <a:solidFill>
                  <a:schemeClr val="bg2">
                    <a:lumMod val="10000"/>
                  </a:schemeClr>
                </a:solidFill>
                <a:latin typeface="Century Gothic" panose="020B0502020202020204" pitchFamily="34" charset="0"/>
                <a:ea typeface="+mj-ea"/>
                <a:cs typeface="+mj-cs"/>
                <a:hlinkClick r:id="rId3" action="ppaction://hlinkfile"/>
              </a:rPr>
              <a:t>&amp; SOFIA EXAMPLES </a:t>
            </a:r>
            <a:r>
              <a:rPr lang="en-US" sz="2700" b="1" dirty="0" smtClean="0">
                <a:solidFill>
                  <a:schemeClr val="bg2">
                    <a:lumMod val="10000"/>
                  </a:schemeClr>
                </a:solidFill>
                <a:latin typeface="Century Gothic" panose="020B0502020202020204" pitchFamily="34" charset="0"/>
                <a:ea typeface="+mj-ea"/>
                <a:cs typeface="+mj-cs"/>
                <a:hlinkClick r:id="rId3" action="ppaction://hlinkfile"/>
              </a:rPr>
              <a:t> </a:t>
            </a:r>
            <a:endParaRPr lang="en-US" sz="2700" b="1" kern="1200" dirty="0">
              <a:solidFill>
                <a:schemeClr val="bg2">
                  <a:lumMod val="10000"/>
                </a:schemeClr>
              </a:solidFill>
              <a:latin typeface="Century Gothic" panose="020B0502020202020204" pitchFamily="34" charset="0"/>
              <a:ea typeface="+mj-ea"/>
              <a:cs typeface="+mj-cs"/>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mj-ea"/>
                <a:cs typeface="+mj-cs"/>
              </a:rPr>
              <a:t>Self-Determination Program </a:t>
            </a:r>
            <a:endParaRPr lang="en-US" sz="500" b="1" kern="1200" dirty="0">
              <a:solidFill>
                <a:schemeClr val="accent5">
                  <a:lumMod val="50000"/>
                </a:schemeClr>
              </a:solidFill>
              <a:latin typeface="Century Gothic" panose="020B0502020202020204" pitchFamily="34" charset="0"/>
              <a:ea typeface="+mj-ea"/>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ea typeface="+mj-ea"/>
                <a:cs typeface="+mj-cs"/>
              </a:rPr>
              <a:t>Traditional Services</a:t>
            </a:r>
          </a:p>
        </p:txBody>
      </p:sp>
    </p:spTree>
    <p:extLst>
      <p:ext uri="{BB962C8B-B14F-4D97-AF65-F5344CB8AC3E}">
        <p14:creationId xmlns:p14="http://schemas.microsoft.com/office/powerpoint/2010/main" val="3023602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REVIEW</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ROLES AND RESPONSIBILITES</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en-US" sz="2800" b="1" dirty="0">
                  <a:solidFill>
                    <a:schemeClr val="bg2">
                      <a:lumMod val="10000"/>
                    </a:schemeClr>
                  </a:solidFill>
                  <a:latin typeface="Century Gothic" panose="020B0502020202020204" pitchFamily="34" charset="0"/>
                </a:rPr>
                <a:t>ROLES AND </a:t>
              </a:r>
              <a:r>
                <a:rPr lang="en-US" sz="2800" b="1" dirty="0" smtClean="0">
                  <a:solidFill>
                    <a:schemeClr val="bg2">
                      <a:lumMod val="10000"/>
                    </a:schemeClr>
                  </a:solidFill>
                  <a:latin typeface="Century Gothic" panose="020B0502020202020204" pitchFamily="34" charset="0"/>
                </a:rPr>
                <a:t>RESPONSIBILITIES </a:t>
              </a:r>
              <a:r>
                <a:rPr lang="en-US" sz="2800" b="1" dirty="0">
                  <a:solidFill>
                    <a:schemeClr val="bg2">
                      <a:lumMod val="10000"/>
                    </a:schemeClr>
                  </a:solidFill>
                  <a:latin typeface="Century Gothic" panose="020B0502020202020204" pitchFamily="34" charset="0"/>
                </a:rPr>
                <a:t>REVIEW</a:t>
              </a: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096000" cy="3477875"/>
            </a:xfrm>
            <a:prstGeom prst="rect">
              <a:avLst/>
            </a:prstGeom>
          </p:spPr>
          <p:txBody>
            <a:bodyPr>
              <a:spAutoFit/>
            </a:bodyPr>
            <a:lstStyle/>
            <a:p>
              <a:pPr marL="914400" lvl="1" indent="-457200">
                <a:buFont typeface="Wingdings" pitchFamily="2" charset="2"/>
                <a:buChar char="ü"/>
              </a:pPr>
              <a:r>
                <a:rPr lang="en-US" sz="2000" dirty="0">
                  <a:latin typeface="Century Gothic" panose="020B0502020202020204" pitchFamily="34" charset="0"/>
                </a:rPr>
                <a:t>YOUR role and responsibility</a:t>
              </a:r>
            </a:p>
            <a:p>
              <a:pPr lvl="1"/>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People you choose from your life</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Your regional center service coordinator</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Independent facilitator</a:t>
              </a:r>
            </a:p>
            <a:p>
              <a:pPr lvl="1"/>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Service providers</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Financial management service (FMS)</a:t>
              </a:r>
            </a:p>
          </p:txBody>
        </p:sp>
      </p:grpSp>
    </p:spTree>
    <p:extLst>
      <p:ext uri="{BB962C8B-B14F-4D97-AF65-F5344CB8AC3E}">
        <p14:creationId xmlns:p14="http://schemas.microsoft.com/office/powerpoint/2010/main" val="3829952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PLANNING</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PLANNING</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ea typeface="+mj-ea"/>
                <a:cs typeface="+mj-cs"/>
              </a:rPr>
              <a:t>PERSON-CENTERED PLANNING AND SELF- DETERMINATION </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ea typeface="+mj-ea"/>
                <a:cs typeface="+mj-cs"/>
              </a:rPr>
              <a:t>INDIVIDUAL PROGRAM PLAN (IPP) AND SELF-DETERMINATION </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ea typeface="+mj-ea"/>
                <a:cs typeface="+mj-cs"/>
              </a:rPr>
              <a:t>REQUIREMENTS OF PLANNING FOR SERVICES</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ea typeface="+mj-ea"/>
                <a:cs typeface="+mj-cs"/>
              </a:rPr>
              <a:t>GENERIC RESOUCES</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ea typeface="+mj-ea"/>
                <a:cs typeface="+mj-cs"/>
              </a:rPr>
              <a:t>THE FINAL RULE </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PLANNING</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OVERVIEW</a:t>
            </a:r>
            <a:endParaRPr lang="en-US"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683603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Century Gothic" panose="020B0502020202020204" pitchFamily="34" charset="0"/>
              </a:rPr>
              <a:t>Self-Determination Program</a:t>
            </a:r>
            <a:br>
              <a:rPr lang="en-US" dirty="0">
                <a:latin typeface="Century Gothic" panose="020B0502020202020204" pitchFamily="34" charset="0"/>
              </a:rPr>
            </a:br>
            <a:r>
              <a:rPr lang="en-US" dirty="0">
                <a:latin typeface="Century Gothic" panose="020B0502020202020204" pitchFamily="34" charset="0"/>
              </a:rPr>
              <a:t>Orientation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en-US" dirty="0">
                <a:latin typeface="Century Gothic" panose="020B0502020202020204" pitchFamily="34" charset="0"/>
              </a:rPr>
              <a:t>PRESENTERS NAME</a:t>
            </a: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10583334"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PERSON-CENTERED PLANNING AND SELF-DETERMINATION </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tx1"/>
                </a:solidFill>
                <a:latin typeface="Century Gothic" panose="020B0502020202020204" pitchFamily="34" charset="0"/>
              </a:rPr>
              <a:t>Keeping you at the center of planning, through the person-centered process </a:t>
            </a:r>
            <a:r>
              <a:rPr lang="en-US" sz="2400" b="1" u="sng" dirty="0">
                <a:solidFill>
                  <a:schemeClr val="tx1"/>
                </a:solidFill>
                <a:latin typeface="Century Gothic" panose="020B0502020202020204" pitchFamily="34" charset="0"/>
              </a:rPr>
              <a:t>YOU</a:t>
            </a:r>
            <a:r>
              <a:rPr lang="en-US" sz="2400" dirty="0">
                <a:solidFill>
                  <a:schemeClr val="tx1"/>
                </a:solidFill>
                <a:latin typeface="Century Gothic" panose="020B0502020202020204" pitchFamily="34" charset="0"/>
              </a:rPr>
              <a:t> will:</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Century Gothic" panose="020B0502020202020204" pitchFamily="34" charset="0"/>
              </a:rPr>
              <a:t>Identify and set meaningful goals for your life.</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2000" dirty="0">
                <a:latin typeface="Century Gothic" panose="020B0502020202020204" pitchFamily="34" charset="0"/>
              </a:rPr>
              <a:t>Identify what you like and what you’re good at.</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latin typeface="Century Gothic" panose="020B0502020202020204" pitchFamily="34" charset="0"/>
              </a:rPr>
              <a:t>Choose who will provide services and supports to help you meet your goals.</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2000" dirty="0">
                <a:latin typeface="Century Gothic" panose="020B0502020202020204" pitchFamily="34" charset="0"/>
              </a:rPr>
              <a:t>Identify your hopes and dreams.</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en-US"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10583334"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PERSON-CENTERED PLANNING AND SELF-DETERMINATION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lang="en-US" b="1" dirty="0" smtClean="0">
                <a:latin typeface="Century Gothic" panose="020B0502020202020204" pitchFamily="34" charset="0"/>
              </a:rPr>
              <a:t> </a:t>
            </a:r>
            <a:endParaRPr lang="en-US" b="1" dirty="0">
              <a:latin typeface="Century Gothic" panose="020B0502020202020204" pitchFamily="34" charset="0"/>
            </a:endParaRPr>
          </a:p>
          <a:p>
            <a:pPr algn="ctr"/>
            <a:r>
              <a:rPr lang="en-US" sz="3600" b="1" u="sng" dirty="0" smtClean="0">
                <a:latin typeface="Century Gothic" panose="020B0502020202020204" pitchFamily="34" charset="0"/>
              </a:rPr>
              <a:t>Where to begin?</a:t>
            </a:r>
          </a:p>
          <a:p>
            <a:endParaRPr lang="en-US" sz="3600" b="1" dirty="0" smtClean="0">
              <a:latin typeface="Century Gothic" panose="020B0502020202020204" pitchFamily="34" charset="0"/>
            </a:endParaRPr>
          </a:p>
          <a:p>
            <a:pPr algn="ctr"/>
            <a:r>
              <a:rPr lang="en-US" sz="3600" b="1" dirty="0" smtClean="0">
                <a:latin typeface="Century Gothic" panose="020B0502020202020204" pitchFamily="34" charset="0"/>
                <a:hlinkClick r:id="rId5" action="ppaction://hlinkfile"/>
              </a:rPr>
              <a:t>*Find Information </a:t>
            </a:r>
            <a:endParaRPr lang="en-US" sz="3600" b="1" dirty="0" smtClean="0">
              <a:latin typeface="Century Gothic" panose="020B0502020202020204" pitchFamily="34" charset="0"/>
            </a:endParaRPr>
          </a:p>
          <a:p>
            <a:pPr algn="ctr"/>
            <a:endParaRPr lang="en-US" sz="3600" b="1" dirty="0" smtClean="0">
              <a:latin typeface="Century Gothic" panose="020B0502020202020204" pitchFamily="34" charset="0"/>
            </a:endParaRPr>
          </a:p>
          <a:p>
            <a:pPr algn="ctr"/>
            <a:r>
              <a:rPr lang="en-US" sz="3600" b="1" dirty="0" smtClean="0">
                <a:latin typeface="Century Gothic" panose="020B0502020202020204" pitchFamily="34" charset="0"/>
              </a:rPr>
              <a:t>Get Support</a:t>
            </a:r>
          </a:p>
          <a:p>
            <a:pPr algn="ctr"/>
            <a:endParaRPr lang="en-US" sz="3600" b="1" dirty="0" smtClean="0">
              <a:latin typeface="Century Gothic" panose="020B050202020202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smtClean="0"/>
              <a:t>PLANNING</a:t>
            </a:r>
            <a:endParaRPr lang="en-US" sz="2800" dirty="0"/>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smtClean="0">
                <a:solidFill>
                  <a:schemeClr val="bg2">
                    <a:lumMod val="10000"/>
                  </a:schemeClr>
                </a:solidFill>
                <a:latin typeface="Century Gothic" panose="020B0502020202020204" pitchFamily="34" charset="0"/>
                <a:ea typeface="+mj-ea"/>
                <a:cs typeface="+mj-cs"/>
                <a:hlinkClick r:id="rId3" action="ppaction://hlinkfile"/>
              </a:rPr>
              <a:t>*JASON </a:t>
            </a:r>
            <a:r>
              <a:rPr lang="en-US" sz="2700" b="1" dirty="0">
                <a:solidFill>
                  <a:schemeClr val="bg2">
                    <a:lumMod val="10000"/>
                  </a:schemeClr>
                </a:solidFill>
                <a:latin typeface="Century Gothic" panose="020B0502020202020204" pitchFamily="34" charset="0"/>
                <a:ea typeface="+mj-ea"/>
                <a:cs typeface="+mj-cs"/>
                <a:hlinkClick r:id="rId3" action="ppaction://hlinkfile"/>
              </a:rPr>
              <a:t>&amp; SOFIA EXAMPLES </a:t>
            </a:r>
            <a:r>
              <a:rPr lang="en-US" sz="2700" b="1" dirty="0" smtClean="0">
                <a:solidFill>
                  <a:schemeClr val="bg2">
                    <a:lumMod val="10000"/>
                  </a:schemeClr>
                </a:solidFill>
                <a:latin typeface="Century Gothic" panose="020B0502020202020204" pitchFamily="34" charset="0"/>
                <a:ea typeface="+mj-ea"/>
                <a:cs typeface="+mj-cs"/>
                <a:hlinkClick r:id="rId3" action="ppaction://hlinkfile"/>
              </a:rPr>
              <a:t> </a:t>
            </a:r>
            <a:endParaRPr lang="en-US" sz="2700" b="1" kern="1200" dirty="0">
              <a:solidFill>
                <a:schemeClr val="bg2">
                  <a:lumMod val="10000"/>
                </a:schemeClr>
              </a:solidFill>
              <a:latin typeface="Century Gothic" panose="020B0502020202020204" pitchFamily="34" charset="0"/>
              <a:ea typeface="+mj-ea"/>
              <a:cs typeface="+mj-cs"/>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 </a:t>
            </a:r>
            <a:r>
              <a:rPr lang="en-US" sz="2000" kern="1200" dirty="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PROGRAM PLAN (IPP) AND SELF-DETERMINATION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954107"/>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latin typeface="Century Gothic" panose="020B0502020202020204" pitchFamily="34" charset="0"/>
              </a:rPr>
              <a:t>Is person-centered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087103" y="2563525"/>
            <a:ext cx="1837362" cy="954107"/>
          </a:xfrm>
          <a:prstGeom prst="rect">
            <a:avLst/>
          </a:prstGeom>
        </p:spPr>
        <p:txBody>
          <a:bodyPr wrap="none">
            <a:spAutoFit/>
          </a:bodyPr>
          <a:lstStyle/>
          <a:p>
            <a:pPr algn="ctr"/>
            <a:r>
              <a:rPr lang="en-US" sz="2800" b="1" dirty="0">
                <a:effectLst>
                  <a:outerShdw blurRad="38100" dist="38100" dir="2700000" algn="tl">
                    <a:srgbClr val="000000">
                      <a:alpha val="43137"/>
                    </a:srgbClr>
                  </a:outerShdw>
                </a:effectLst>
                <a:latin typeface="Century Gothic" panose="020B0502020202020204" pitchFamily="34" charset="0"/>
              </a:rPr>
              <a:t>Identifies </a:t>
            </a:r>
          </a:p>
          <a:p>
            <a:pPr algn="ctr"/>
            <a:r>
              <a:rPr lang="en-US" sz="2800" b="1" dirty="0">
                <a:effectLst>
                  <a:outerShdw blurRad="38100" dist="38100" dir="2700000" algn="tl">
                    <a:srgbClr val="000000">
                      <a:alpha val="43137"/>
                    </a:srgbClr>
                  </a:outerShdw>
                </a:effectLst>
                <a:latin typeface="Century Gothic" panose="020B0502020202020204" pitchFamily="34" charset="0"/>
              </a:rPr>
              <a:t>goals </a:t>
            </a:r>
          </a:p>
        </p:txBody>
      </p:sp>
      <p:sp>
        <p:nvSpPr>
          <p:cNvPr id="37" name="Rectangle 36"/>
          <p:cNvSpPr/>
          <p:nvPr/>
        </p:nvSpPr>
        <p:spPr>
          <a:xfrm>
            <a:off x="2823018" y="5050332"/>
            <a:ext cx="1749197" cy="954107"/>
          </a:xfrm>
          <a:prstGeom prst="rect">
            <a:avLst/>
          </a:prstGeom>
        </p:spPr>
        <p:txBody>
          <a:bodyPr wrap="none">
            <a:spAutoFit/>
          </a:bodyPr>
          <a:lstStyle/>
          <a:p>
            <a:r>
              <a:rPr lang="en-US" sz="2800" b="1" dirty="0">
                <a:effectLst>
                  <a:outerShdw blurRad="38100" dist="38100" dir="2700000" algn="tl">
                    <a:srgbClr val="000000">
                      <a:alpha val="43137"/>
                    </a:srgbClr>
                  </a:outerShdw>
                </a:effectLst>
                <a:latin typeface="Century Gothic" panose="020B0502020202020204" pitchFamily="34" charset="0"/>
              </a:rPr>
              <a:t>Identifies</a:t>
            </a:r>
          </a:p>
          <a:p>
            <a:r>
              <a:rPr lang="en-US" dirty="0"/>
              <a:t> </a:t>
            </a:r>
            <a:r>
              <a:rPr lang="en-US" sz="2800" b="1" dirty="0" smtClean="0">
                <a:effectLst>
                  <a:outerShdw blurRad="38100" dist="38100" dir="2700000" algn="tl">
                    <a:srgbClr val="000000">
                      <a:alpha val="43137"/>
                    </a:srgbClr>
                  </a:outerShdw>
                </a:effectLst>
                <a:latin typeface="Century Gothic" panose="020B0502020202020204" pitchFamily="34" charset="0"/>
              </a:rPr>
              <a:t>supports</a:t>
            </a:r>
            <a:r>
              <a:rPr lang="en-US" dirty="0" smtClean="0"/>
              <a:t> </a:t>
            </a:r>
            <a:endParaRPr lang="en-US" dirty="0"/>
          </a:p>
        </p:txBody>
      </p:sp>
      <p:sp>
        <p:nvSpPr>
          <p:cNvPr id="38" name="Rectangle 37"/>
          <p:cNvSpPr/>
          <p:nvPr/>
        </p:nvSpPr>
        <p:spPr>
          <a:xfrm>
            <a:off x="5367258" y="5223012"/>
            <a:ext cx="1749197" cy="954107"/>
          </a:xfrm>
          <a:prstGeom prst="rect">
            <a:avLst/>
          </a:prstGeom>
        </p:spPr>
        <p:txBody>
          <a:bodyPr wrap="none">
            <a:spAutoFit/>
          </a:bodyPr>
          <a:lstStyle/>
          <a:p>
            <a:pPr algn="ctr"/>
            <a:r>
              <a:rPr lang="en-US" sz="2800" b="1" dirty="0">
                <a:effectLst>
                  <a:outerShdw blurRad="38100" dist="38100" dir="2700000" algn="tl">
                    <a:srgbClr val="000000">
                      <a:alpha val="43137"/>
                    </a:srgbClr>
                  </a:outerShdw>
                </a:effectLst>
                <a:latin typeface="Century Gothic" panose="020B0502020202020204" pitchFamily="34" charset="0"/>
              </a:rPr>
              <a:t>Identifies</a:t>
            </a:r>
          </a:p>
          <a:p>
            <a:pPr algn="ctr"/>
            <a:r>
              <a:rPr lang="en-US" dirty="0"/>
              <a:t> </a:t>
            </a:r>
            <a:r>
              <a:rPr lang="en-US" sz="2800" b="1" dirty="0">
                <a:effectLst>
                  <a:outerShdw blurRad="38100" dist="38100" dir="2700000" algn="tl">
                    <a:srgbClr val="000000">
                      <a:alpha val="43137"/>
                    </a:srgbClr>
                  </a:outerShdw>
                </a:effectLst>
                <a:latin typeface="Century Gothic" panose="020B0502020202020204" pitchFamily="34" charset="0"/>
              </a:rPr>
              <a:t>services</a:t>
            </a:r>
            <a:r>
              <a:rPr lang="en-US" dirty="0"/>
              <a:t> </a:t>
            </a:r>
          </a:p>
        </p:txBody>
      </p:sp>
      <p:sp>
        <p:nvSpPr>
          <p:cNvPr id="39" name="Rectangle 38"/>
          <p:cNvSpPr/>
          <p:nvPr/>
        </p:nvSpPr>
        <p:spPr>
          <a:xfrm>
            <a:off x="4349654" y="2695495"/>
            <a:ext cx="1973338" cy="1384995"/>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latin typeface="Century Gothic" panose="020B0502020202020204" pitchFamily="34" charset="0"/>
              </a:rPr>
              <a:t>Includes</a:t>
            </a:r>
          </a:p>
          <a:p>
            <a:pPr algn="ctr"/>
            <a:r>
              <a:rPr lang="en-US" sz="2800" b="1" dirty="0">
                <a:effectLst>
                  <a:outerShdw blurRad="38100" dist="38100" dir="2700000" algn="tl">
                    <a:srgbClr val="000000">
                      <a:alpha val="43137"/>
                    </a:srgbClr>
                  </a:outerShdw>
                </a:effectLst>
                <a:latin typeface="Century Gothic" panose="020B0502020202020204" pitchFamily="34" charset="0"/>
              </a:rPr>
              <a:t> </a:t>
            </a:r>
            <a:r>
              <a:rPr lang="en-US" sz="2800" b="1" dirty="0" smtClean="0">
                <a:effectLst>
                  <a:outerShdw blurRad="38100" dist="38100" dir="2700000" algn="tl">
                    <a:srgbClr val="000000">
                      <a:alpha val="43137"/>
                    </a:srgbClr>
                  </a:outerShdw>
                </a:effectLst>
                <a:latin typeface="Century Gothic" panose="020B0502020202020204" pitchFamily="34" charset="0"/>
              </a:rPr>
              <a:t>spending plan</a:t>
            </a:r>
            <a:endParaRPr lang="en-US" sz="2800" b="1" dirty="0">
              <a:effectLst>
                <a:outerShdw blurRad="38100" dist="38100" dir="2700000" algn="tl">
                  <a:srgbClr val="000000">
                    <a:alpha val="43137"/>
                  </a:srgbClr>
                </a:outerShdw>
              </a:effectLst>
              <a:latin typeface="Century Gothic" panose="020B0502020202020204" pitchFamily="34" charset="0"/>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en-US" sz="2400" dirty="0">
                <a:effectLst>
                  <a:outerShdw blurRad="38100" dist="38100" dir="2700000" algn="tl">
                    <a:srgbClr val="000000">
                      <a:alpha val="43137"/>
                    </a:srgbClr>
                  </a:outerShdw>
                </a:effectLst>
                <a:latin typeface="Century Gothic" panose="020B0502020202020204" pitchFamily="34" charset="0"/>
              </a:rPr>
              <a:t>The services you pay for from your spending plan </a:t>
            </a:r>
            <a:r>
              <a:rPr lang="en-US" sz="2400" b="1" u="sng" dirty="0">
                <a:effectLst>
                  <a:outerShdw blurRad="38100" dist="38100" dir="2700000" algn="tl">
                    <a:srgbClr val="000000">
                      <a:alpha val="43137"/>
                    </a:srgbClr>
                  </a:outerShdw>
                </a:effectLst>
                <a:latin typeface="Century Gothic" panose="020B0502020202020204" pitchFamily="34" charset="0"/>
              </a:rPr>
              <a:t>MUST</a:t>
            </a:r>
            <a:r>
              <a:rPr lang="en-US" sz="2400"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REQUIREMENTS OF PLANNING FOR SERVICES </a:t>
            </a:r>
          </a:p>
        </p:txBody>
      </p:sp>
      <p:grpSp>
        <p:nvGrpSpPr>
          <p:cNvPr id="23" name="Group 22"/>
          <p:cNvGrpSpPr/>
          <p:nvPr/>
        </p:nvGrpSpPr>
        <p:grpSpPr>
          <a:xfrm>
            <a:off x="2243943" y="1880281"/>
            <a:ext cx="7434736" cy="2480732"/>
            <a:chOff x="2191712" y="1423426"/>
            <a:chExt cx="7434736" cy="2480732"/>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1200329"/>
            </a:xfrm>
            <a:prstGeom prst="rect">
              <a:avLst/>
            </a:prstGeom>
            <a:noFill/>
          </p:spPr>
          <p:txBody>
            <a:bodyPr wrap="square" rtlCol="0">
              <a:spAutoFit/>
            </a:bodyPr>
            <a:lstStyle/>
            <a:p>
              <a:pPr algn="ctr"/>
              <a:r>
                <a:rPr lang="en-US" dirty="0" smtClean="0">
                  <a:latin typeface="Century Gothic" panose="020B0502020202020204" pitchFamily="34" charset="0"/>
                  <a:hlinkClick r:id="rId4" action="ppaction://hlinkfile"/>
                </a:rPr>
                <a:t>*</a:t>
              </a:r>
              <a:r>
                <a:rPr lang="en-US" dirty="0" smtClean="0">
                  <a:latin typeface="Century Gothic" panose="020B0502020202020204" pitchFamily="34" charset="0"/>
                </a:rPr>
                <a:t> Be </a:t>
              </a:r>
              <a:r>
                <a:rPr lang="en-US" dirty="0" smtClean="0">
                  <a:latin typeface="Century Gothic" panose="020B0502020202020204" pitchFamily="34" charset="0"/>
                </a:rPr>
                <a:t>a federally recognized </a:t>
              </a:r>
              <a:r>
                <a:rPr lang="en-US" dirty="0">
                  <a:latin typeface="Century Gothic" panose="020B0502020202020204" pitchFamily="34" charset="0"/>
                </a:rPr>
                <a:t>service</a:t>
              </a:r>
            </a:p>
          </p:txBody>
        </p:sp>
        <p:sp>
          <p:nvSpPr>
            <p:cNvPr id="13" name="TextBox 12"/>
            <p:cNvSpPr txBox="1"/>
            <p:nvPr/>
          </p:nvSpPr>
          <p:spPr>
            <a:xfrm>
              <a:off x="4186532" y="2703829"/>
              <a:ext cx="1299398" cy="923330"/>
            </a:xfrm>
            <a:prstGeom prst="rect">
              <a:avLst/>
            </a:prstGeom>
            <a:noFill/>
          </p:spPr>
          <p:txBody>
            <a:bodyPr wrap="square" rtlCol="0">
              <a:spAutoFit/>
            </a:bodyPr>
            <a:lstStyle/>
            <a:p>
              <a:pPr algn="ctr"/>
              <a:r>
                <a:rPr lang="en-US" dirty="0">
                  <a:latin typeface="Century Gothic" panose="020B0502020202020204" pitchFamily="34" charset="0"/>
                </a:rPr>
                <a:t>Providers must be qualified</a:t>
              </a:r>
            </a:p>
          </p:txBody>
        </p:sp>
        <p:sp>
          <p:nvSpPr>
            <p:cNvPr id="14" name="TextBox 13"/>
            <p:cNvSpPr txBox="1"/>
            <p:nvPr/>
          </p:nvSpPr>
          <p:spPr>
            <a:xfrm>
              <a:off x="6122081" y="2703829"/>
              <a:ext cx="1299398" cy="1200329"/>
            </a:xfrm>
            <a:prstGeom prst="rect">
              <a:avLst/>
            </a:prstGeom>
            <a:noFill/>
          </p:spPr>
          <p:txBody>
            <a:bodyPr wrap="square" rtlCol="0">
              <a:spAutoFit/>
            </a:bodyPr>
            <a:lstStyle/>
            <a:p>
              <a:pPr algn="ctr"/>
              <a:r>
                <a:rPr lang="en-US" dirty="0">
                  <a:latin typeface="Century Gothic" panose="020B0502020202020204" pitchFamily="34" charset="0"/>
                </a:rPr>
                <a:t>Support choice and inclusion</a:t>
              </a:r>
            </a:p>
          </p:txBody>
        </p:sp>
        <p:sp>
          <p:nvSpPr>
            <p:cNvPr id="15" name="TextBox 14"/>
            <p:cNvSpPr txBox="1"/>
            <p:nvPr/>
          </p:nvSpPr>
          <p:spPr>
            <a:xfrm>
              <a:off x="8020314" y="2703828"/>
              <a:ext cx="1299398" cy="1200329"/>
            </a:xfrm>
            <a:prstGeom prst="rect">
              <a:avLst/>
            </a:prstGeom>
            <a:noFill/>
          </p:spPr>
          <p:txBody>
            <a:bodyPr wrap="square" rtlCol="0">
              <a:spAutoFit/>
            </a:bodyPr>
            <a:lstStyle/>
            <a:p>
              <a:pPr algn="ctr"/>
              <a:r>
                <a:rPr lang="en-US" dirty="0">
                  <a:latin typeface="Century Gothic" panose="020B0502020202020204" pitchFamily="34" charset="0"/>
                </a:rPr>
                <a:t>Can be vendored &amp; non-vendored</a:t>
              </a: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594490" cy="1015663"/>
          </a:xfrm>
          <a:prstGeom prst="rect">
            <a:avLst/>
          </a:prstGeom>
        </p:spPr>
        <p:txBody>
          <a:bodyPr wrap="square">
            <a:spAutoFit/>
          </a:bodyPr>
          <a:lstStyle/>
          <a:p>
            <a:pPr algn="ctr">
              <a:lnSpc>
                <a:spcPct val="100000"/>
              </a:lnSpc>
              <a:spcBef>
                <a:spcPts val="0"/>
              </a:spcBef>
              <a:buNone/>
            </a:pPr>
            <a:r>
              <a:rPr lang="en-US" sz="2000" b="1" dirty="0">
                <a:latin typeface="Century Gothic" panose="020B0502020202020204" pitchFamily="34" charset="0"/>
              </a:rPr>
              <a:t>MUST be provided in places where you are included in the community </a:t>
            </a:r>
            <a:r>
              <a:rPr lang="en-US" sz="2000" dirty="0">
                <a:latin typeface="Century Gothic" panose="020B0502020202020204" pitchFamily="34" charset="0"/>
              </a:rPr>
              <a:t>(called “Final Rule”)</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1323439"/>
          </a:xfrm>
          <a:prstGeom prst="rect">
            <a:avLst/>
          </a:prstGeom>
          <a:noFill/>
        </p:spPr>
        <p:txBody>
          <a:bodyPr wrap="square" rtlCol="0">
            <a:spAutoFit/>
          </a:bodyPr>
          <a:lstStyle/>
          <a:p>
            <a:pPr algn="ctr"/>
            <a:r>
              <a:rPr lang="en-US" sz="2000" b="1" dirty="0">
                <a:latin typeface="Century Gothic" panose="020B0502020202020204" pitchFamily="34" charset="0"/>
              </a:rPr>
              <a:t>MUST try to get other sources to pay first </a:t>
            </a:r>
          </a:p>
          <a:p>
            <a:pPr algn="ctr"/>
            <a:r>
              <a:rPr lang="en-US" sz="2000" dirty="0">
                <a:latin typeface="Century Gothic" panose="020B0502020202020204" pitchFamily="34" charset="0"/>
              </a:rPr>
              <a:t>(called “Generic Resources”)</a:t>
            </a:r>
          </a:p>
        </p:txBody>
      </p:sp>
    </p:spTree>
    <p:extLst>
      <p:ext uri="{BB962C8B-B14F-4D97-AF65-F5344CB8AC3E}">
        <p14:creationId xmlns:p14="http://schemas.microsoft.com/office/powerpoint/2010/main" val="1690773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REQUIREMENTS OF PLANNING FOR SERVICES </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Generic Resources </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85323"/>
          </a:xfrm>
          <a:prstGeom prst="rect">
            <a:avLst/>
          </a:prstGeom>
          <a:noFill/>
        </p:spPr>
        <p:txBody>
          <a:bodyPr wrap="square" rtlCol="0">
            <a:spAutoFit/>
          </a:bodyPr>
          <a:lstStyle/>
          <a:p>
            <a:pPr algn="ctr">
              <a:lnSpc>
                <a:spcPct val="90000"/>
              </a:lnSpc>
              <a:spcBef>
                <a:spcPct val="0"/>
              </a:spcBef>
            </a:pPr>
            <a:r>
              <a:rPr lang="en-US" sz="2800" dirty="0">
                <a:latin typeface="Century Gothic" panose="020B0502020202020204" pitchFamily="34" charset="0"/>
              </a:rPr>
              <a:t>Personal care</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en-US" sz="2800" dirty="0">
                <a:latin typeface="Century Gothic" panose="020B0502020202020204" pitchFamily="34" charset="0"/>
              </a:rPr>
              <a:t>Tutoring</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1200" dirty="0">
              <a:latin typeface="Century Gothic" panose="020B0502020202020204" pitchFamily="34" charset="0"/>
            </a:endParaRPr>
          </a:p>
          <a:p>
            <a:pPr algn="ctr">
              <a:lnSpc>
                <a:spcPct val="90000"/>
              </a:lnSpc>
              <a:spcBef>
                <a:spcPct val="0"/>
              </a:spcBef>
            </a:pPr>
            <a:r>
              <a:rPr lang="en-US" sz="2800" dirty="0">
                <a:latin typeface="Century Gothic" panose="020B0502020202020204" pitchFamily="34" charset="0"/>
              </a:rPr>
              <a:t>Therapy</a:t>
            </a:r>
            <a:endParaRPr lang="en-US" sz="2800" kern="1200" dirty="0">
              <a:solidFill>
                <a:schemeClr val="accent5">
                  <a:lumMod val="50000"/>
                </a:schemeClr>
              </a:solidFill>
              <a:latin typeface="Century Gothic" panose="020B0502020202020204" pitchFamily="34" charset="0"/>
              <a:ea typeface="+mj-ea"/>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806922"/>
          </a:xfrm>
          <a:prstGeom prst="rect">
            <a:avLst/>
          </a:prstGeom>
          <a:noFill/>
        </p:spPr>
        <p:txBody>
          <a:bodyPr wrap="square" rtlCol="0">
            <a:spAutoFit/>
          </a:bodyPr>
          <a:lstStyle/>
          <a:p>
            <a:pPr algn="ctr">
              <a:lnSpc>
                <a:spcPct val="90000"/>
              </a:lnSpc>
              <a:spcBef>
                <a:spcPct val="0"/>
              </a:spcBef>
            </a:pPr>
            <a:r>
              <a:rPr lang="en-US" sz="2800" dirty="0">
                <a:latin typeface="Century Gothic" panose="020B0502020202020204" pitchFamily="34" charset="0"/>
              </a:rPr>
              <a:t>IHSS</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en-US" sz="2800" dirty="0">
                <a:latin typeface="Century Gothic" panose="020B0502020202020204" pitchFamily="34" charset="0"/>
              </a:rPr>
              <a:t>School District</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en-US" sz="2800" dirty="0">
                <a:latin typeface="Century Gothic" panose="020B0502020202020204" pitchFamily="34" charset="0"/>
              </a:rPr>
              <a:t>Medi-Cal or health insurance</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414122"/>
            <a:ext cx="11216488" cy="1200329"/>
          </a:xfrm>
          <a:prstGeom prst="rect">
            <a:avLst/>
          </a:prstGeom>
        </p:spPr>
        <p:txBody>
          <a:bodyPr wrap="square">
            <a:spAutoFit/>
          </a:bodyPr>
          <a:lstStyle/>
          <a:p>
            <a:pPr marL="285750" indent="-285750">
              <a:buFont typeface="Arial" panose="020B0604020202020204" pitchFamily="34" charset="0"/>
              <a:buChar char="•"/>
            </a:pPr>
            <a:r>
              <a:rPr lang="en-US" sz="2400" b="1" u="sng" dirty="0">
                <a:latin typeface="Century Gothic" panose="020B0502020202020204" pitchFamily="34" charset="0"/>
              </a:rPr>
              <a:t>SAME</a:t>
            </a:r>
            <a:r>
              <a:rPr lang="en-US" sz="2400" dirty="0">
                <a:latin typeface="Century Gothic" panose="020B0502020202020204" pitchFamily="34" charset="0"/>
              </a:rPr>
              <a:t> requirement as in the traditional regional center system.</a:t>
            </a:r>
          </a:p>
          <a:p>
            <a:pPr marL="285750" indent="-285750">
              <a:buFont typeface="Arial" panose="020B0604020202020204" pitchFamily="34" charset="0"/>
              <a:buChar char="•"/>
            </a:pPr>
            <a:r>
              <a:rPr lang="en-US" sz="2400" dirty="0">
                <a:latin typeface="Century Gothic" panose="020B0502020202020204" pitchFamily="34" charset="0"/>
              </a:rPr>
              <a:t>Helps you </a:t>
            </a:r>
            <a:r>
              <a:rPr lang="en-US" sz="2400" b="1" u="sng" dirty="0">
                <a:latin typeface="Century Gothic" panose="020B0502020202020204" pitchFamily="34" charset="0"/>
              </a:rPr>
              <a:t>save</a:t>
            </a:r>
            <a:r>
              <a:rPr lang="en-US" sz="2400" dirty="0">
                <a:latin typeface="Century Gothic" panose="020B0502020202020204" pitchFamily="34" charset="0"/>
              </a:rPr>
              <a:t> </a:t>
            </a:r>
            <a:r>
              <a:rPr lang="en-US" sz="2400" b="1" dirty="0">
                <a:solidFill>
                  <a:srgbClr val="00B050"/>
                </a:solidFill>
                <a:latin typeface="Century Gothic" panose="020B0502020202020204" pitchFamily="34" charset="0"/>
              </a:rPr>
              <a:t>money</a:t>
            </a:r>
            <a:r>
              <a:rPr lang="en-US" sz="2400" dirty="0">
                <a:latin typeface="Century Gothic" panose="020B0502020202020204" pitchFamily="34" charset="0"/>
              </a:rPr>
              <a:t> in your spending plan for other things.</a:t>
            </a:r>
          </a:p>
          <a:p>
            <a:pPr marL="285750" indent="-285750">
              <a:buFont typeface="Arial" panose="020B0604020202020204" pitchFamily="34" charset="0"/>
              <a:buChar char="•"/>
            </a:pPr>
            <a:r>
              <a:rPr lang="en-US" sz="2400" dirty="0">
                <a:latin typeface="Century Gothic" panose="020B0502020202020204" pitchFamily="34" charset="0"/>
              </a:rPr>
              <a:t>Talk with your team if a generic resource does not meet your needs.</a:t>
            </a:r>
          </a:p>
        </p:txBody>
      </p:sp>
    </p:spTree>
    <p:extLst>
      <p:ext uri="{BB962C8B-B14F-4D97-AF65-F5344CB8AC3E}">
        <p14:creationId xmlns:p14="http://schemas.microsoft.com/office/powerpoint/2010/main" val="793368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bg1"/>
                </a:solidFill>
                <a:latin typeface="Century Gothic" panose="020B0502020202020204" pitchFamily="34" charset="0"/>
              </a:rPr>
              <a:t>You live in neighborhoods of your choosing</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You are able to make friends with people with and without disabilities</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You have the opportunity to work and volunteer</a:t>
            </a: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entury Gothic" panose="020B0502020202020204" pitchFamily="34" charset="0"/>
              </a:rPr>
              <a:t>You make your own choices</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REQUIREMENTS OF PLANNING FOR SERVICES </a:t>
            </a:r>
          </a:p>
        </p:txBody>
      </p:sp>
      <p:sp>
        <p:nvSpPr>
          <p:cNvPr id="7" name="TextBox 6">
            <a:extLst>
              <a:ext uri="{FF2B5EF4-FFF2-40B4-BE49-F238E27FC236}">
                <a16:creationId xmlns:a16="http://schemas.microsoft.com/office/drawing/2014/main" id="{3051A093-AB51-1249-A5C5-562DF5D0FF79}"/>
              </a:ext>
            </a:extLst>
          </p:cNvPr>
          <p:cNvSpPr txBox="1"/>
          <p:nvPr/>
        </p:nvSpPr>
        <p:spPr>
          <a:xfrm>
            <a:off x="893828" y="1144900"/>
            <a:ext cx="10337656"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smtClean="0">
                <a:solidFill>
                  <a:schemeClr val="bg2">
                    <a:lumMod val="10000"/>
                  </a:schemeClr>
                </a:solidFill>
                <a:latin typeface="Century Gothic" panose="020B0502020202020204" pitchFamily="34" charset="0"/>
                <a:ea typeface="+mj-ea"/>
                <a:cs typeface="+mj-cs"/>
                <a:hlinkClick r:id="rId3" action="ppaction://hlinkfile"/>
              </a:rPr>
              <a:t>* Home </a:t>
            </a:r>
            <a:r>
              <a:rPr lang="en-US" sz="2700" b="1" kern="1200" dirty="0">
                <a:solidFill>
                  <a:schemeClr val="bg2">
                    <a:lumMod val="10000"/>
                  </a:schemeClr>
                </a:solidFill>
                <a:latin typeface="Century Gothic" panose="020B0502020202020204" pitchFamily="34" charset="0"/>
                <a:ea typeface="+mj-ea"/>
                <a:cs typeface="+mj-cs"/>
                <a:hlinkClick r:id="rId3" action="ppaction://hlinkfile"/>
              </a:rPr>
              <a:t>&amp; Community-Based Services &amp; the Final </a:t>
            </a:r>
            <a:r>
              <a:rPr lang="en-US" sz="2700" b="1" kern="1200" dirty="0" smtClean="0">
                <a:solidFill>
                  <a:schemeClr val="bg2">
                    <a:lumMod val="10000"/>
                  </a:schemeClr>
                </a:solidFill>
                <a:latin typeface="Century Gothic" panose="020B0502020202020204" pitchFamily="34" charset="0"/>
                <a:ea typeface="+mj-ea"/>
                <a:cs typeface="+mj-cs"/>
                <a:hlinkClick r:id="rId3" action="ppaction://hlinkfile"/>
              </a:rPr>
              <a:t>Rule</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latin typeface="Century Gothic" panose="020B0502020202020204" pitchFamily="34" charset="0"/>
              </a:rPr>
              <a:t>The Self-Determination Program is designed so that </a:t>
            </a:r>
            <a:r>
              <a:rPr lang="en-US" b="1" dirty="0">
                <a:latin typeface="Century Gothic" panose="020B0502020202020204" pitchFamily="34" charset="0"/>
              </a:rPr>
              <a:t>you</a:t>
            </a:r>
            <a:r>
              <a:rPr lang="en-US" dirty="0">
                <a:latin typeface="Century Gothic" panose="020B0502020202020204" pitchFamily="34" charset="0"/>
              </a:rPr>
              <a:t> are </a:t>
            </a:r>
            <a:r>
              <a:rPr lang="en-US" b="1" dirty="0">
                <a:effectLst>
                  <a:outerShdw blurRad="38100" dist="38100" dir="2700000" algn="tl">
                    <a:srgbClr val="000000">
                      <a:alpha val="43137"/>
                    </a:srgbClr>
                  </a:outerShdw>
                </a:effectLst>
                <a:latin typeface="Century Gothic" panose="020B0502020202020204" pitchFamily="34" charset="0"/>
              </a:rPr>
              <a:t>included</a:t>
            </a:r>
            <a:r>
              <a:rPr lang="en-US" dirty="0">
                <a:latin typeface="Century Gothic" panose="020B0502020202020204" pitchFamily="34" charset="0"/>
              </a:rPr>
              <a:t> in </a:t>
            </a:r>
            <a:r>
              <a:rPr lang="en-US" b="1" dirty="0">
                <a:effectLst>
                  <a:outerShdw blurRad="38100" dist="38100" dir="2700000" algn="tl">
                    <a:srgbClr val="000000">
                      <a:alpha val="43137"/>
                    </a:srgbClr>
                  </a:outerShdw>
                </a:effectLst>
                <a:latin typeface="Century Gothic" panose="020B0502020202020204" pitchFamily="34" charset="0"/>
              </a:rPr>
              <a:t>YOUR</a:t>
            </a:r>
            <a:r>
              <a:rPr lang="en-US" dirty="0">
                <a:latin typeface="Century Gothic" panose="020B0502020202020204" pitchFamily="34" charset="0"/>
              </a:rPr>
              <a:t> </a:t>
            </a:r>
            <a:r>
              <a:rPr lang="en-US" u="sng" dirty="0">
                <a:latin typeface="Century Gothic" panose="020B0502020202020204" pitchFamily="34" charset="0"/>
              </a:rPr>
              <a:t>community</a:t>
            </a:r>
            <a:r>
              <a:rPr lang="en-US" dirty="0">
                <a:latin typeface="Century Gothic" panose="020B0502020202020204" pitchFamily="34" charset="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smtClean="0">
                <a:solidFill>
                  <a:schemeClr val="accent5">
                    <a:lumMod val="50000"/>
                  </a:schemeClr>
                </a:solidFill>
                <a:latin typeface="Century Gothic" panose="020B0502020202020204" pitchFamily="34" charset="0"/>
                <a:ea typeface="+mj-ea"/>
                <a:cs typeface="+mj-cs"/>
              </a:rPr>
              <a:t>The provider will c</a:t>
            </a:r>
            <a:r>
              <a:rPr lang="en-US" sz="1600" kern="1200" dirty="0" smtClean="0">
                <a:solidFill>
                  <a:schemeClr val="accent5">
                    <a:lumMod val="50000"/>
                  </a:schemeClr>
                </a:solidFill>
                <a:latin typeface="Century Gothic" panose="020B0502020202020204" pitchFamily="34" charset="0"/>
                <a:ea typeface="+mj-ea"/>
                <a:cs typeface="+mj-cs"/>
              </a:rPr>
              <a:t>omplete </a:t>
            </a:r>
            <a:r>
              <a:rPr lang="en-US" sz="1600" kern="1200" dirty="0">
                <a:solidFill>
                  <a:schemeClr val="accent5">
                    <a:lumMod val="50000"/>
                  </a:schemeClr>
                </a:solidFill>
                <a:latin typeface="Century Gothic" panose="020B0502020202020204" pitchFamily="34" charset="0"/>
                <a:ea typeface="+mj-ea"/>
                <a:cs typeface="+mj-cs"/>
              </a:rPr>
              <a:t>a self- assessment of the setting</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14219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ea typeface="+mj-ea"/>
                <a:cs typeface="+mj-cs"/>
              </a:rPr>
              <a:t>The selected provider, the regional center and </a:t>
            </a:r>
            <a:r>
              <a:rPr lang="en-US" sz="1600" b="1" kern="1200" dirty="0">
                <a:solidFill>
                  <a:schemeClr val="accent5">
                    <a:lumMod val="50000"/>
                  </a:schemeClr>
                </a:solidFill>
                <a:latin typeface="Century Gothic" panose="020B0502020202020204" pitchFamily="34" charset="0"/>
                <a:ea typeface="+mj-ea"/>
                <a:cs typeface="+mj-cs"/>
              </a:rPr>
              <a:t>YOU</a:t>
            </a:r>
            <a:r>
              <a:rPr lang="en-US" sz="1600" kern="1200" dirty="0">
                <a:solidFill>
                  <a:schemeClr val="accent5">
                    <a:lumMod val="50000"/>
                  </a:schemeClr>
                </a:solidFill>
                <a:latin typeface="Century Gothic" panose="020B0502020202020204" pitchFamily="34" charset="0"/>
                <a:ea typeface="+mj-ea"/>
                <a:cs typeface="+mj-cs"/>
              </a:rPr>
              <a:t> will  conduct </a:t>
            </a:r>
            <a:r>
              <a:rPr lang="en-US" sz="1600" u="sng" kern="1200" dirty="0">
                <a:solidFill>
                  <a:schemeClr val="accent5">
                    <a:lumMod val="50000"/>
                  </a:schemeClr>
                </a:solidFill>
                <a:latin typeface="Century Gothic" panose="020B0502020202020204" pitchFamily="34" charset="0"/>
                <a:ea typeface="+mj-ea"/>
                <a:cs typeface="+mj-cs"/>
              </a:rPr>
              <a:t>an onsite </a:t>
            </a:r>
            <a:r>
              <a:rPr lang="en-US" sz="1600" kern="1200" dirty="0">
                <a:solidFill>
                  <a:schemeClr val="accent5">
                    <a:lumMod val="50000"/>
                  </a:schemeClr>
                </a:solidFill>
                <a:latin typeface="Century Gothic" panose="020B0502020202020204" pitchFamily="34" charset="0"/>
                <a:ea typeface="+mj-ea"/>
                <a:cs typeface="+mj-cs"/>
              </a:rPr>
              <a:t>assessment…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ea typeface="+mj-ea"/>
                <a:cs typeface="+mj-cs"/>
              </a:rPr>
              <a:t>If the provider </a:t>
            </a:r>
            <a:r>
              <a:rPr lang="en-US" sz="1600" b="1" kern="1200" dirty="0">
                <a:solidFill>
                  <a:schemeClr val="accent5">
                    <a:lumMod val="50000"/>
                  </a:schemeClr>
                </a:solidFill>
                <a:latin typeface="Century Gothic" panose="020B0502020202020204" pitchFamily="34" charset="0"/>
                <a:ea typeface="+mj-ea"/>
                <a:cs typeface="+mj-cs"/>
              </a:rPr>
              <a:t>passes</a:t>
            </a:r>
            <a:r>
              <a:rPr lang="en-US" sz="1600" kern="1200" dirty="0">
                <a:solidFill>
                  <a:schemeClr val="accent5">
                    <a:lumMod val="50000"/>
                  </a:schemeClr>
                </a:solidFill>
                <a:latin typeface="Century Gothic" panose="020B0502020202020204" pitchFamily="34" charset="0"/>
                <a:ea typeface="+mj-ea"/>
                <a:cs typeface="+mj-cs"/>
              </a:rPr>
              <a:t> you can use this service</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2086725"/>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ea typeface="+mj-ea"/>
                <a:cs typeface="+mj-cs"/>
              </a:rPr>
              <a:t>If the provider </a:t>
            </a:r>
            <a:r>
              <a:rPr lang="en-US" sz="1600" b="1" dirty="0">
                <a:solidFill>
                  <a:schemeClr val="accent5">
                    <a:lumMod val="50000"/>
                  </a:schemeClr>
                </a:solidFill>
                <a:latin typeface="Century Gothic" panose="020B0502020202020204" pitchFamily="34" charset="0"/>
                <a:ea typeface="+mj-ea"/>
                <a:cs typeface="+mj-cs"/>
              </a:rPr>
              <a:t>doe</a:t>
            </a:r>
            <a:r>
              <a:rPr lang="en-US" sz="1600" b="1" kern="1200" dirty="0">
                <a:solidFill>
                  <a:schemeClr val="accent5">
                    <a:lumMod val="50000"/>
                  </a:schemeClr>
                </a:solidFill>
                <a:latin typeface="Century Gothic" panose="020B0502020202020204" pitchFamily="34" charset="0"/>
                <a:ea typeface="+mj-ea"/>
                <a:cs typeface="+mj-cs"/>
              </a:rPr>
              <a:t>s not pass</a:t>
            </a:r>
            <a:r>
              <a:rPr lang="en-US" sz="1600" kern="1200" dirty="0">
                <a:solidFill>
                  <a:schemeClr val="accent5">
                    <a:lumMod val="50000"/>
                  </a:schemeClr>
                </a:solidFill>
                <a:latin typeface="Century Gothic" panose="020B0502020202020204" pitchFamily="34" charset="0"/>
                <a:ea typeface="+mj-ea"/>
                <a:cs typeface="+mj-cs"/>
              </a:rPr>
              <a:t>, you can work with them towards </a:t>
            </a:r>
            <a:r>
              <a:rPr lang="en-US" sz="1600" kern="1200" dirty="0" smtClean="0">
                <a:solidFill>
                  <a:schemeClr val="accent5">
                    <a:lumMod val="50000"/>
                  </a:schemeClr>
                </a:solidFill>
                <a:latin typeface="Century Gothic" panose="020B0502020202020204" pitchFamily="34" charset="0"/>
                <a:ea typeface="+mj-ea"/>
                <a:cs typeface="+mj-cs"/>
              </a:rPr>
              <a:t>change. </a:t>
            </a:r>
            <a:r>
              <a:rPr lang="en-US" sz="1600" dirty="0">
                <a:solidFill>
                  <a:schemeClr val="accent5">
                    <a:lumMod val="50000"/>
                  </a:schemeClr>
                </a:solidFill>
                <a:latin typeface="Century Gothic" panose="020B0502020202020204" pitchFamily="34" charset="0"/>
                <a:ea typeface="+mj-ea"/>
                <a:cs typeface="+mj-cs"/>
              </a:rPr>
              <a:t>I</a:t>
            </a:r>
            <a:r>
              <a:rPr lang="en-US" sz="1600" kern="1200" dirty="0" smtClean="0">
                <a:solidFill>
                  <a:schemeClr val="accent5">
                    <a:lumMod val="50000"/>
                  </a:schemeClr>
                </a:solidFill>
                <a:latin typeface="Century Gothic" panose="020B0502020202020204" pitchFamily="34" charset="0"/>
                <a:ea typeface="+mj-ea"/>
                <a:cs typeface="+mj-cs"/>
              </a:rPr>
              <a:t>f </a:t>
            </a:r>
            <a:r>
              <a:rPr lang="en-US" sz="1600" kern="1200" dirty="0">
                <a:solidFill>
                  <a:schemeClr val="accent5">
                    <a:lumMod val="50000"/>
                  </a:schemeClr>
                </a:solidFill>
                <a:latin typeface="Century Gothic" panose="020B0502020202020204" pitchFamily="34" charset="0"/>
                <a:ea typeface="+mj-ea"/>
                <a:cs typeface="+mj-cs"/>
              </a:rPr>
              <a:t>not you can </a:t>
            </a:r>
            <a:r>
              <a:rPr lang="en-US" sz="1600" b="1" kern="1200" dirty="0">
                <a:solidFill>
                  <a:schemeClr val="accent5">
                    <a:lumMod val="50000"/>
                  </a:schemeClr>
                </a:solidFill>
                <a:latin typeface="Century Gothic" panose="020B0502020202020204" pitchFamily="34" charset="0"/>
                <a:ea typeface="+mj-ea"/>
                <a:cs typeface="+mj-cs"/>
              </a:rPr>
              <a:t>NOT</a:t>
            </a:r>
            <a:r>
              <a:rPr lang="en-US" sz="1600" kern="1200" dirty="0">
                <a:solidFill>
                  <a:schemeClr val="accent5">
                    <a:lumMod val="50000"/>
                  </a:schemeClr>
                </a:solidFill>
                <a:latin typeface="Century Gothic" panose="020B0502020202020204" pitchFamily="34" charset="0"/>
                <a:ea typeface="+mj-ea"/>
                <a:cs typeface="+mj-cs"/>
              </a:rPr>
              <a:t> have services in this </a:t>
            </a:r>
            <a:r>
              <a:rPr lang="en-US" sz="1600" kern="1200" dirty="0" smtClean="0">
                <a:solidFill>
                  <a:schemeClr val="accent5">
                    <a:lumMod val="50000"/>
                  </a:schemeClr>
                </a:solidFill>
                <a:latin typeface="Century Gothic" panose="020B0502020202020204" pitchFamily="34" charset="0"/>
                <a:ea typeface="+mj-ea"/>
                <a:cs typeface="+mj-cs"/>
              </a:rPr>
              <a:t>setting. </a:t>
            </a:r>
            <a:endParaRPr lang="en-US" sz="1600" kern="1200" dirty="0">
              <a:solidFill>
                <a:schemeClr val="accent5">
                  <a:lumMod val="50000"/>
                </a:schemeClr>
              </a:solidFill>
              <a:latin typeface="Century Gothic" panose="020B0502020202020204" pitchFamily="34" charset="0"/>
              <a:ea typeface="+mj-ea"/>
              <a:cs typeface="+mj-cs"/>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en-US" sz="2800" dirty="0"/>
              <a:t>PLANNING</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ea typeface="+mj-ea"/>
                <a:cs typeface="+mj-cs"/>
              </a:rPr>
              <a:t>The FMS </a:t>
            </a:r>
            <a:r>
              <a:rPr lang="en-US" sz="1600" u="sng" kern="1200" dirty="0">
                <a:solidFill>
                  <a:schemeClr val="accent5">
                    <a:lumMod val="50000"/>
                  </a:schemeClr>
                </a:solidFill>
                <a:latin typeface="Century Gothic" panose="020B0502020202020204" pitchFamily="34" charset="0"/>
                <a:ea typeface="+mj-ea"/>
                <a:cs typeface="+mj-cs"/>
              </a:rPr>
              <a:t>verifies</a:t>
            </a:r>
            <a:r>
              <a:rPr lang="en-US" sz="1600" kern="1200" dirty="0">
                <a:solidFill>
                  <a:schemeClr val="accent5">
                    <a:lumMod val="50000"/>
                  </a:schemeClr>
                </a:solidFill>
                <a:latin typeface="Century Gothic" panose="020B0502020202020204" pitchFamily="34" charset="0"/>
                <a:ea typeface="+mj-ea"/>
                <a:cs typeface="+mj-cs"/>
              </a:rPr>
              <a:t> the </a:t>
            </a:r>
            <a:r>
              <a:rPr lang="en-US" sz="1600" b="1" kern="1200" dirty="0">
                <a:solidFill>
                  <a:schemeClr val="accent5">
                    <a:lumMod val="50000"/>
                  </a:schemeClr>
                </a:solidFill>
                <a:latin typeface="Century Gothic" panose="020B0502020202020204" pitchFamily="34" charset="0"/>
                <a:ea typeface="+mj-ea"/>
                <a:cs typeface="+mj-cs"/>
              </a:rPr>
              <a:t>completion</a:t>
            </a:r>
            <a:r>
              <a:rPr lang="en-US" sz="1600" kern="1200" dirty="0">
                <a:solidFill>
                  <a:schemeClr val="accent5">
                    <a:lumMod val="50000"/>
                  </a:schemeClr>
                </a:solidFill>
                <a:latin typeface="Century Gothic" panose="020B0502020202020204" pitchFamily="34" charset="0"/>
                <a:ea typeface="+mj-ea"/>
                <a:cs typeface="+mj-cs"/>
              </a:rPr>
              <a:t> of the assessment process</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REQUIREMENTS OF PLANNING FOR SERVICES </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en-US" sz="3200" dirty="0">
                <a:latin typeface="Century Gothic" panose="020B0502020202020204" pitchFamily="34" charset="0"/>
              </a:rPr>
              <a:t>Setting Assessment and Process </a:t>
            </a:r>
          </a:p>
        </p:txBody>
      </p:sp>
    </p:spTree>
    <p:extLst>
      <p:ext uri="{BB962C8B-B14F-4D97-AF65-F5344CB8AC3E}">
        <p14:creationId xmlns:p14="http://schemas.microsoft.com/office/powerpoint/2010/main" val="243751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REVIEW</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en-US" sz="2800" dirty="0"/>
              <a:t>PLANNING</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en-US" sz="2800" b="1" dirty="0">
                  <a:latin typeface="Century Gothic" panose="020B0502020202020204" pitchFamily="34" charset="0"/>
                </a:rPr>
                <a:t>PLANNING REVIEW</a:t>
              </a:r>
            </a:p>
            <a:p>
              <a:pPr algn="ct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3194721"/>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Person-centered planning and self-determination </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Individual program plan (IPP) and self-determination </a:t>
            </a:r>
          </a:p>
          <a:p>
            <a:pPr>
              <a:lnSpc>
                <a:spcPct val="90000"/>
              </a:lnSpc>
              <a:spcBef>
                <a:spcPct val="0"/>
              </a:spcBef>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Requirements of planning for services</a:t>
            </a:r>
          </a:p>
          <a:p>
            <a:pPr marL="800100" lvl="1"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Generic resources</a:t>
            </a:r>
          </a:p>
          <a:p>
            <a:pPr marL="800100" lvl="1"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Community inclusion </a:t>
            </a:r>
          </a:p>
        </p:txBody>
      </p:sp>
    </p:spTree>
    <p:extLst>
      <p:ext uri="{BB962C8B-B14F-4D97-AF65-F5344CB8AC3E}">
        <p14:creationId xmlns:p14="http://schemas.microsoft.com/office/powerpoint/2010/main" val="3587447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en-US" dirty="0"/>
              <a:t>PAYING FOR SERVICES AND SUPPORTS</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9999159" cy="649408"/>
          </a:xfrm>
        </p:spPr>
        <p:txBody>
          <a:bodyPr/>
          <a:lstStyle/>
          <a:p>
            <a:r>
              <a:rPr lang="en-US" dirty="0"/>
              <a:t>SELF-DETERMINATION PROGRAM ORIENTATION</a:t>
            </a:r>
          </a:p>
        </p:txBody>
      </p:sp>
      <p:sp>
        <p:nvSpPr>
          <p:cNvPr id="3" name="Text Placeholder 2"/>
          <p:cNvSpPr>
            <a:spLocks noGrp="1"/>
          </p:cNvSpPr>
          <p:nvPr>
            <p:ph type="body" sz="quarter" idx="14"/>
          </p:nvPr>
        </p:nvSpPr>
        <p:spPr/>
        <p:txBody>
          <a:bodyPr/>
          <a:lstStyle/>
          <a:p>
            <a:r>
              <a:rPr lang="en-US" dirty="0"/>
              <a:t>AGENDA</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en-US" sz="2800" dirty="0">
                  <a:latin typeface="Century Gothic" panose="020B0502020202020204" pitchFamily="34" charset="0"/>
                </a:rPr>
                <a:t>Introductions and Housekeeping </a:t>
              </a:r>
            </a:p>
            <a:p>
              <a:pPr marL="342900" indent="-342900">
                <a:buFont typeface="+mj-lt"/>
                <a:buAutoNum type="arabicParenR"/>
              </a:pPr>
              <a:r>
                <a:rPr lang="en-US" sz="2800" dirty="0">
                  <a:latin typeface="Century Gothic" panose="020B0502020202020204" pitchFamily="34" charset="0"/>
                </a:rPr>
                <a:t>What is Self-Determination </a:t>
              </a:r>
            </a:p>
            <a:p>
              <a:pPr marL="342900" indent="-342900">
                <a:buFont typeface="+mj-lt"/>
                <a:buAutoNum type="arabicParenR"/>
              </a:pPr>
              <a:r>
                <a:rPr lang="en-US" sz="2800" dirty="0">
                  <a:latin typeface="Century Gothic" panose="020B0502020202020204" pitchFamily="34" charset="0"/>
                </a:rPr>
                <a:t>Roles and Responsibilities </a:t>
              </a:r>
            </a:p>
            <a:p>
              <a:pPr marL="342900" indent="-342900">
                <a:buFont typeface="+mj-lt"/>
                <a:buAutoNum type="arabicParenR"/>
              </a:pPr>
              <a:r>
                <a:rPr lang="en-US" sz="2800" dirty="0">
                  <a:latin typeface="Century Gothic" panose="020B0502020202020204" pitchFamily="34" charset="0"/>
                </a:rPr>
                <a:t>Break </a:t>
              </a:r>
            </a:p>
            <a:p>
              <a:pPr marL="342900" indent="-342900">
                <a:buFont typeface="+mj-lt"/>
                <a:buAutoNum type="arabicParenR"/>
              </a:pPr>
              <a:r>
                <a:rPr lang="en-US" sz="2800" dirty="0">
                  <a:latin typeface="Century Gothic" panose="020B0502020202020204" pitchFamily="34" charset="0"/>
                </a:rPr>
                <a:t>Planning</a:t>
              </a:r>
            </a:p>
            <a:p>
              <a:pPr marL="342900" indent="-342900">
                <a:buFont typeface="+mj-lt"/>
                <a:buAutoNum type="arabicParenR"/>
              </a:pPr>
              <a:r>
                <a:rPr lang="en-US" sz="2800" dirty="0">
                  <a:latin typeface="Century Gothic" panose="020B0502020202020204" pitchFamily="34" charset="0"/>
                </a:rPr>
                <a:t>Lunch </a:t>
              </a:r>
            </a:p>
            <a:p>
              <a:pPr marL="342900" indent="-342900">
                <a:buFont typeface="+mj-lt"/>
                <a:buAutoNum type="arabicParenR"/>
              </a:pPr>
              <a:r>
                <a:rPr lang="en-US" sz="2800" dirty="0">
                  <a:latin typeface="Century Gothic" panose="020B0502020202020204" pitchFamily="34" charset="0"/>
                </a:rPr>
                <a:t>Paying for Services </a:t>
              </a:r>
            </a:p>
            <a:p>
              <a:pPr marL="342900" indent="-342900">
                <a:buFont typeface="+mj-lt"/>
                <a:buAutoNum type="arabicParenR"/>
              </a:pPr>
              <a:r>
                <a:rPr lang="en-US" sz="2800" dirty="0">
                  <a:latin typeface="Century Gothic" panose="020B0502020202020204" pitchFamily="34" charset="0"/>
                </a:rPr>
                <a:t>Rights and Safety </a:t>
              </a:r>
            </a:p>
            <a:p>
              <a:pPr marL="342900" indent="-342900">
                <a:buFont typeface="+mj-lt"/>
                <a:buAutoNum type="arabicParenR"/>
              </a:pPr>
              <a:r>
                <a:rPr lang="en-US" sz="2800" dirty="0">
                  <a:latin typeface="Century Gothic" panose="020B0502020202020204" pitchFamily="34" charset="0"/>
                </a:rPr>
                <a:t>Break </a:t>
              </a:r>
            </a:p>
            <a:p>
              <a:pPr marL="342900" indent="-342900">
                <a:buFont typeface="+mj-lt"/>
                <a:buAutoNum type="arabicParenR"/>
              </a:pPr>
              <a:r>
                <a:rPr lang="en-US" sz="2800" dirty="0">
                  <a:latin typeface="Century Gothic" panose="020B0502020202020204" pitchFamily="34" charset="0"/>
                </a:rPr>
                <a:t>Next Steps</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entury Gothic" panose="020B0502020202020204" pitchFamily="34" charset="0"/>
              </a:rPr>
              <a:t>AGENDA</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6847181" cy="784146"/>
          </a:xfrm>
        </p:spPr>
        <p:txBody>
          <a:bodyPr/>
          <a:lstStyle/>
          <a:p>
            <a:r>
              <a:rPr lang="en-US" sz="2800" dirty="0"/>
              <a:t>PAYING FOR SERVICES AND SUPPORTS</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499929" y="588254"/>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OVERVIEW</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solidFill>
                    <a:schemeClr val="accent5">
                      <a:lumMod val="50000"/>
                    </a:schemeClr>
                  </a:solidFill>
                  <a:latin typeface="Century Gothic" panose="020B0502020202020204" pitchFamily="34" charset="0"/>
                  <a:ea typeface="+mj-ea"/>
                  <a:cs typeface="+mj-cs"/>
                </a:rPr>
                <a:t>INDIVIDUAL BUDGET</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ea typeface="+mj-ea"/>
                  <a:cs typeface="+mj-cs"/>
                </a:rPr>
                <a:t>DETERMINING AMOUNT</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ea typeface="+mj-ea"/>
                  <a:cs typeface="+mj-cs"/>
                </a:rPr>
                <a:t>CHANGES</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ea typeface="+mj-ea"/>
                  <a:cs typeface="+mj-cs"/>
                </a:rPr>
                <a:t>LAWS &amp; REQUIREMENTS</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041135"/>
              <a:ext cx="5032572" cy="135204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a:solidFill>
                    <a:schemeClr val="accent5">
                      <a:lumMod val="50000"/>
                    </a:schemeClr>
                  </a:solidFill>
                  <a:latin typeface="Century Gothic" panose="020B0502020202020204" pitchFamily="34" charset="0"/>
                  <a:ea typeface="+mj-ea"/>
                  <a:cs typeface="+mj-cs"/>
                </a:rPr>
                <a:t>FINANCIAL MANAGEMENT SERVICE</a:t>
              </a:r>
              <a:endParaRPr lang="en-US" sz="32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bg1">
                      <a:lumMod val="50000"/>
                    </a:schemeClr>
                  </a:solidFill>
                  <a:latin typeface="Century Gothic" panose="020B0502020202020204" pitchFamily="34" charset="0"/>
                  <a:ea typeface="+mj-ea"/>
                  <a:cs typeface="+mj-cs"/>
                </a:rPr>
                <a:t>3 </a:t>
              </a:r>
              <a:r>
                <a:rPr lang="en-US" sz="2000" kern="1200" dirty="0" smtClean="0">
                  <a:solidFill>
                    <a:schemeClr val="bg1">
                      <a:lumMod val="50000"/>
                    </a:schemeClr>
                  </a:solidFill>
                  <a:latin typeface="Century Gothic" panose="020B0502020202020204" pitchFamily="34" charset="0"/>
                  <a:ea typeface="+mj-ea"/>
                  <a:cs typeface="+mj-cs"/>
                </a:rPr>
                <a:t>MODELS</a:t>
              </a: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ea typeface="+mj-ea"/>
                  <a:cs typeface="+mj-cs"/>
                </a:rPr>
                <a:t>COST</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ea typeface="+mj-ea"/>
                  <a:cs typeface="+mj-cs"/>
                </a:rPr>
                <a:t>REQUIREMENTS</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ea typeface="+mj-ea"/>
                  <a:cs typeface="+mj-cs"/>
                </a:rPr>
                <a:t>ACTIVITY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solidFill>
                    <a:schemeClr val="accent5">
                      <a:lumMod val="50000"/>
                    </a:schemeClr>
                  </a:solidFill>
                  <a:latin typeface="Century Gothic" panose="020B0502020202020204" pitchFamily="34" charset="0"/>
                  <a:ea typeface="+mj-ea"/>
                  <a:cs typeface="+mj-cs"/>
                </a:rPr>
                <a:t>SPENDING PLAN</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ea typeface="+mj-ea"/>
                  <a:cs typeface="+mj-cs"/>
                </a:rPr>
                <a:t>DEVELOPING </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ea typeface="+mj-ea"/>
                  <a:cs typeface="+mj-cs"/>
                </a:rPr>
                <a:t>DETERMINING AMOUNT</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ea typeface="+mj-ea"/>
                  <a:cs typeface="+mj-cs"/>
                </a:rPr>
                <a:t>CHANGES</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ea typeface="+mj-ea"/>
                  <a:cs typeface="+mj-cs"/>
                </a:rPr>
                <a:t>ACTIVITY</a:t>
              </a:r>
            </a:p>
          </p:txBody>
        </p:sp>
      </p:grpSp>
    </p:spTree>
    <p:extLst>
      <p:ext uri="{BB962C8B-B14F-4D97-AF65-F5344CB8AC3E}">
        <p14:creationId xmlns:p14="http://schemas.microsoft.com/office/powerpoint/2010/main" val="34284499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Overview</a:t>
            </a: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INDIVIDUAL BUDGET</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ea typeface="+mj-ea"/>
                <a:cs typeface="+mj-cs"/>
              </a:rPr>
              <a:t>Determining your individual budget</a:t>
            </a:r>
          </a:p>
          <a:p>
            <a:pPr marL="457200" indent="-457200" defTabSz="914400" rtl="0" eaLnBrk="1" latinLnBrk="0" hangingPunct="1">
              <a:lnSpc>
                <a:spcPct val="90000"/>
              </a:lnSpc>
              <a:spcBef>
                <a:spcPct val="0"/>
              </a:spcBef>
              <a:buFont typeface="Wingdings" panose="05000000000000000000" pitchFamily="2" charset="2"/>
              <a:buChar char="ü"/>
            </a:pPr>
            <a:endParaRPr lang="en-US"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ea typeface="+mj-ea"/>
                <a:cs typeface="+mj-cs"/>
              </a:rPr>
              <a:t>Changes to your individual budget </a:t>
            </a:r>
          </a:p>
          <a:p>
            <a:pPr defTabSz="914400" rtl="0" eaLnBrk="1" latinLnBrk="0" hangingPunct="1">
              <a:lnSpc>
                <a:spcPct val="90000"/>
              </a:lnSpc>
              <a:spcBef>
                <a:spcPct val="0"/>
              </a:spcBef>
            </a:pPr>
            <a:r>
              <a:rPr lang="en-US" sz="3200" dirty="0">
                <a:latin typeface="Century Gothic" panose="020B0502020202020204" pitchFamily="34" charset="0"/>
                <a:ea typeface="+mj-ea"/>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ea typeface="+mj-ea"/>
                <a:cs typeface="+mj-cs"/>
              </a:rPr>
              <a:t>Jason and Sofia examples </a:t>
            </a:r>
          </a:p>
        </p:txBody>
      </p:sp>
    </p:spTree>
    <p:extLst>
      <p:ext uri="{BB962C8B-B14F-4D97-AF65-F5344CB8AC3E}">
        <p14:creationId xmlns:p14="http://schemas.microsoft.com/office/powerpoint/2010/main" val="2060558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Determining Your Individual Budget </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73838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u="sng" kern="1200" dirty="0">
                  <a:solidFill>
                    <a:schemeClr val="accent5">
                      <a:lumMod val="50000"/>
                    </a:schemeClr>
                  </a:solidFill>
                  <a:latin typeface="Century Gothic" panose="020B0502020202020204" pitchFamily="34" charset="0"/>
                  <a:ea typeface="+mj-ea"/>
                  <a:cs typeface="+mj-cs"/>
                </a:rPr>
                <a:t>SPENT</a:t>
              </a:r>
              <a:r>
                <a:rPr lang="en-US" sz="3200" kern="1200" dirty="0">
                  <a:solidFill>
                    <a:schemeClr val="accent5">
                      <a:lumMod val="50000"/>
                    </a:schemeClr>
                  </a:solidFill>
                  <a:latin typeface="Century Gothic" panose="020B0502020202020204" pitchFamily="34" charset="0"/>
                  <a:ea typeface="+mj-ea"/>
                  <a:cs typeface="+mj-cs"/>
                </a:rPr>
                <a:t> IN THE LAST</a:t>
              </a:r>
            </a:p>
          </p:txBody>
        </p:sp>
        <p:sp>
          <p:nvSpPr>
            <p:cNvPr id="19" name="TextBox 18"/>
            <p:cNvSpPr txBox="1"/>
            <p:nvPr/>
          </p:nvSpPr>
          <p:spPr>
            <a:xfrm>
              <a:off x="8910595" y="4684195"/>
              <a:ext cx="1501262" cy="1240564"/>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entury Gothic" panose="020B0502020202020204" pitchFamily="34" charset="0"/>
                  <a:ea typeface="+mj-ea"/>
                  <a:cs typeface="+mj-cs"/>
                </a:rPr>
                <a:t>12</a:t>
              </a:r>
            </a:p>
          </p:txBody>
        </p:sp>
        <p:sp>
          <p:nvSpPr>
            <p:cNvPr id="20" name="TextBox 19"/>
            <p:cNvSpPr txBox="1"/>
            <p:nvPr/>
          </p:nvSpPr>
          <p:spPr>
            <a:xfrm>
              <a:off x="8534399" y="5667158"/>
              <a:ext cx="2169403"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dirty="0">
                  <a:solidFill>
                    <a:schemeClr val="accent5">
                      <a:lumMod val="50000"/>
                    </a:schemeClr>
                  </a:solidFill>
                  <a:latin typeface="Century Gothic" panose="020B0502020202020204" pitchFamily="34" charset="0"/>
                  <a:ea typeface="+mj-ea"/>
                  <a:cs typeface="+mj-cs"/>
                </a:rPr>
                <a:t>MONTHS</a:t>
              </a:r>
              <a:endParaRPr lang="en-US" sz="3600" kern="1200" dirty="0">
                <a:solidFill>
                  <a:schemeClr val="accent5">
                    <a:lumMod val="50000"/>
                  </a:schemeClr>
                </a:solidFill>
                <a:latin typeface="Century Gothic" panose="020B0502020202020204" pitchFamily="34" charset="0"/>
                <a:ea typeface="+mj-ea"/>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9" name="TextBox 28">
            <a:extLst>
              <a:ext uri="{FF2B5EF4-FFF2-40B4-BE49-F238E27FC236}">
                <a16:creationId xmlns:a16="http://schemas.microsoft.com/office/drawing/2014/main" id="{022A7CF9-CD6A-2B4D-9077-ECBD3A7534AF}"/>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Tree>
    <p:extLst>
      <p:ext uri="{BB962C8B-B14F-4D97-AF65-F5344CB8AC3E}">
        <p14:creationId xmlns:p14="http://schemas.microsoft.com/office/powerpoint/2010/main" val="26065974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3" y="4137800"/>
              <a:ext cx="1714533" cy="12791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ea typeface="+mj-ea"/>
                  <a:cs typeface="+mj-cs"/>
                </a:rPr>
                <a:t>12</a:t>
              </a:r>
            </a:p>
          </p:txBody>
        </p:sp>
        <p:sp>
          <p:nvSpPr>
            <p:cNvPr id="25" name="TextBox 24"/>
            <p:cNvSpPr txBox="1"/>
            <p:nvPr/>
          </p:nvSpPr>
          <p:spPr>
            <a:xfrm>
              <a:off x="6879990" y="2914452"/>
              <a:ext cx="3549240" cy="14219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dirty="0">
                  <a:solidFill>
                    <a:schemeClr val="accent5">
                      <a:lumMod val="50000"/>
                    </a:schemeClr>
                  </a:solidFill>
                  <a:latin typeface="Century Gothic" panose="020B0502020202020204" pitchFamily="34" charset="0"/>
                  <a:ea typeface="+mj-ea"/>
                  <a:cs typeface="+mj-cs"/>
                </a:rPr>
                <a:t>THAT</a:t>
              </a:r>
              <a:r>
                <a:rPr lang="en-US" sz="3200" b="1" dirty="0">
                  <a:solidFill>
                    <a:schemeClr val="accent5">
                      <a:lumMod val="50000"/>
                    </a:schemeClr>
                  </a:solidFill>
                  <a:latin typeface="Century Gothic" panose="020B0502020202020204" pitchFamily="34" charset="0"/>
                  <a:ea typeface="+mj-ea"/>
                  <a:cs typeface="+mj-cs"/>
                </a:rPr>
                <a:t> </a:t>
              </a:r>
              <a:r>
                <a:rPr lang="en-US" sz="3200" b="1" u="sng" dirty="0">
                  <a:solidFill>
                    <a:schemeClr val="accent5">
                      <a:lumMod val="50000"/>
                    </a:schemeClr>
                  </a:solidFill>
                  <a:latin typeface="Century Gothic" panose="020B0502020202020204" pitchFamily="34" charset="0"/>
                  <a:ea typeface="+mj-ea"/>
                  <a:cs typeface="+mj-cs"/>
                </a:rPr>
                <a:t>WOULD</a:t>
              </a:r>
              <a:r>
                <a:rPr lang="en-US" sz="3200" b="1" dirty="0">
                  <a:solidFill>
                    <a:schemeClr val="accent5">
                      <a:lumMod val="50000"/>
                    </a:schemeClr>
                  </a:solidFill>
                  <a:latin typeface="Century Gothic" panose="020B0502020202020204" pitchFamily="34" charset="0"/>
                  <a:ea typeface="+mj-ea"/>
                  <a:cs typeface="+mj-cs"/>
                </a:rPr>
                <a:t> </a:t>
              </a:r>
              <a:r>
                <a:rPr lang="en-US" sz="3200" dirty="0">
                  <a:solidFill>
                    <a:schemeClr val="accent5">
                      <a:lumMod val="50000"/>
                    </a:schemeClr>
                  </a:solidFill>
                  <a:latin typeface="Century Gothic" panose="020B0502020202020204" pitchFamily="34" charset="0"/>
                  <a:ea typeface="+mj-ea"/>
                  <a:cs typeface="+mj-cs"/>
                </a:rPr>
                <a:t>HAVE BEEN USED</a:t>
              </a:r>
            </a:p>
            <a:p>
              <a:pPr algn="ctr" defTabSz="914400" rtl="0" eaLnBrk="1" latinLnBrk="0" hangingPunct="1">
                <a:lnSpc>
                  <a:spcPct val="90000"/>
                </a:lnSpc>
                <a:spcBef>
                  <a:spcPct val="0"/>
                </a:spcBef>
                <a:buNone/>
              </a:pPr>
              <a:r>
                <a:rPr lang="en-US" sz="3200" dirty="0">
                  <a:solidFill>
                    <a:schemeClr val="accent5">
                      <a:lumMod val="50000"/>
                    </a:schemeClr>
                  </a:solidFill>
                  <a:latin typeface="Century Gothic" panose="020B0502020202020204" pitchFamily="34" charset="0"/>
                  <a:ea typeface="+mj-ea"/>
                  <a:cs typeface="+mj-cs"/>
                </a:rPr>
                <a:t>OVER</a:t>
              </a:r>
              <a:endParaRPr lang="en-US" sz="3200" kern="12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7148049" y="5281812"/>
              <a:ext cx="301312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solidFill>
                    <a:schemeClr val="accent5">
                      <a:lumMod val="50000"/>
                    </a:schemeClr>
                  </a:solidFill>
                  <a:latin typeface="Century Gothic" panose="020B0502020202020204" pitchFamily="34" charset="0"/>
                  <a:ea typeface="+mj-ea"/>
                  <a:cs typeface="+mj-cs"/>
                </a:rPr>
                <a:t>MONTHS</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15745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u="sng" kern="1200" dirty="0">
                  <a:solidFill>
                    <a:schemeClr val="accent5">
                      <a:lumMod val="50000"/>
                    </a:schemeClr>
                  </a:solidFill>
                  <a:latin typeface="Century Gothic" panose="020B0502020202020204" pitchFamily="34" charset="0"/>
                  <a:ea typeface="+mj-ea"/>
                  <a:cs typeface="+mj-cs"/>
                </a:rPr>
                <a:t>AVERAGE </a:t>
              </a:r>
              <a:r>
                <a:rPr lang="en-US" sz="3200" kern="1200" dirty="0">
                  <a:solidFill>
                    <a:schemeClr val="accent5">
                      <a:lumMod val="50000"/>
                    </a:schemeClr>
                  </a:solidFill>
                  <a:latin typeface="Century Gothic" panose="020B0502020202020204" pitchFamily="34" charset="0"/>
                  <a:ea typeface="+mj-ea"/>
                  <a:cs typeface="+mj-cs"/>
                </a:rPr>
                <a:t>COST OF SERVICES USED FOR IDENTIFIED NEEDS</a:t>
              </a:r>
            </a:p>
          </p:txBody>
        </p:sp>
      </p:grpSp>
      <p:sp>
        <p:nvSpPr>
          <p:cNvPr id="30" name="TextBox 29"/>
          <p:cNvSpPr txBox="1"/>
          <p:nvPr/>
        </p:nvSpPr>
        <p:spPr>
          <a:xfrm>
            <a:off x="2492398" y="1242095"/>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Determining Your Individual Budget </a:t>
            </a:r>
          </a:p>
        </p:txBody>
      </p:sp>
      <p:sp>
        <p:nvSpPr>
          <p:cNvPr id="22" name="TextBox 21"/>
          <p:cNvSpPr txBox="1"/>
          <p:nvPr/>
        </p:nvSpPr>
        <p:spPr>
          <a:xfrm>
            <a:off x="2858612" y="1940011"/>
            <a:ext cx="6432888"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dirty="0">
                <a:latin typeface="Century Gothic" panose="020B0502020202020204" pitchFamily="34" charset="0"/>
                <a:ea typeface="+mj-ea"/>
                <a:cs typeface="+mj-cs"/>
              </a:rPr>
              <a:t>Less Than 12 Months of Service?</a:t>
            </a:r>
            <a:endParaRPr lang="en-US" sz="3200" b="1" kern="1200" dirty="0">
              <a:latin typeface="Century Gothic" panose="020B0502020202020204" pitchFamily="34" charset="0"/>
              <a:ea typeface="+mj-ea"/>
              <a:cs typeface="+mj-cs"/>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0" name="TextBox 19">
            <a:extLst>
              <a:ext uri="{FF2B5EF4-FFF2-40B4-BE49-F238E27FC236}">
                <a16:creationId xmlns:a16="http://schemas.microsoft.com/office/drawing/2014/main" id="{4A972063-E5A5-AA45-936B-FC28D8475C73}"/>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Tree>
    <p:extLst>
      <p:ext uri="{BB962C8B-B14F-4D97-AF65-F5344CB8AC3E}">
        <p14:creationId xmlns:p14="http://schemas.microsoft.com/office/powerpoint/2010/main" val="1962414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a:latin typeface="Century Gothic" panose="020B0502020202020204" pitchFamily="34" charset="0"/>
                <a:ea typeface="+mj-ea"/>
                <a:cs typeface="+mj-cs"/>
              </a:rPr>
              <a:t>When </a:t>
            </a:r>
            <a:r>
              <a:rPr lang="en-US" sz="3200" b="1" dirty="0" smtClean="0">
                <a:latin typeface="Century Gothic" panose="020B0502020202020204" pitchFamily="34" charset="0"/>
                <a:ea typeface="+mj-ea"/>
                <a:cs typeface="+mj-cs"/>
              </a:rPr>
              <a:t>Your </a:t>
            </a:r>
            <a:r>
              <a:rPr lang="en-US" sz="3200" b="1" kern="1200" dirty="0" smtClean="0">
                <a:latin typeface="Century Gothic" panose="020B0502020202020204" pitchFamily="34" charset="0"/>
                <a:ea typeface="+mj-ea"/>
                <a:cs typeface="+mj-cs"/>
              </a:rPr>
              <a:t>Individual </a:t>
            </a:r>
            <a:r>
              <a:rPr lang="en-US" sz="3200" b="1" kern="1200" dirty="0">
                <a:latin typeface="Century Gothic" panose="020B0502020202020204" pitchFamily="34" charset="0"/>
                <a:ea typeface="+mj-ea"/>
                <a:cs typeface="+mj-cs"/>
              </a:rPr>
              <a:t>Budget </a:t>
            </a:r>
            <a:r>
              <a:rPr lang="en-US" sz="3200" b="1" u="sng" kern="1200" dirty="0" smtClean="0">
                <a:solidFill>
                  <a:srgbClr val="00B050"/>
                </a:solidFill>
                <a:latin typeface="Century Gothic" panose="020B0502020202020204" pitchFamily="34" charset="0"/>
                <a:ea typeface="+mj-ea"/>
                <a:cs typeface="+mj-cs"/>
              </a:rPr>
              <a:t>Can</a:t>
            </a:r>
            <a:r>
              <a:rPr lang="en-US" sz="3200" b="1" kern="1200" dirty="0" smtClean="0">
                <a:latin typeface="Century Gothic" panose="020B0502020202020204" pitchFamily="34" charset="0"/>
                <a:ea typeface="+mj-ea"/>
                <a:cs typeface="+mj-cs"/>
              </a:rPr>
              <a:t> Change</a:t>
            </a:r>
            <a:endParaRPr lang="en-US" sz="3200" b="1" kern="1200" dirty="0">
              <a:latin typeface="Century Gothic" panose="020B0502020202020204" pitchFamily="34" charset="0"/>
              <a:ea typeface="+mj-ea"/>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6" name="TextBox 15">
            <a:extLst>
              <a:ext uri="{FF2B5EF4-FFF2-40B4-BE49-F238E27FC236}">
                <a16:creationId xmlns:a16="http://schemas.microsoft.com/office/drawing/2014/main" id="{6A2CC629-6483-BF40-B43D-11305462A230}"/>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500096"/>
            <a:ext cx="5071915" cy="3539430"/>
          </a:xfrm>
          <a:prstGeom prst="rect">
            <a:avLst/>
          </a:prstGeom>
          <a:noFill/>
        </p:spPr>
        <p:txBody>
          <a:bodyPr wrap="square" rtlCol="0">
            <a:spAutoFit/>
          </a:bodyPr>
          <a:lstStyle/>
          <a:p>
            <a:pPr algn="ctr"/>
            <a:r>
              <a:rPr lang="en-US" sz="3200" b="1" dirty="0">
                <a:latin typeface="Century Gothic" panose="020B0502020202020204" pitchFamily="34" charset="0"/>
              </a:rPr>
              <a:t>UNMET NEED</a:t>
            </a:r>
          </a:p>
          <a:p>
            <a:pPr algn="ctr"/>
            <a:endParaRPr lang="en-US" sz="3200" b="1" dirty="0">
              <a:latin typeface="Century Gothic" panose="020B0502020202020204" pitchFamily="34" charset="0"/>
            </a:endParaRPr>
          </a:p>
          <a:p>
            <a:pPr algn="ctr"/>
            <a:r>
              <a:rPr lang="en-US" sz="3200" dirty="0">
                <a:effectLst>
                  <a:outerShdw blurRad="38100" dist="38100" dir="2700000" algn="tl">
                    <a:srgbClr val="000000">
                      <a:alpha val="43137"/>
                    </a:srgbClr>
                  </a:outerShdw>
                </a:effectLst>
                <a:latin typeface="Century Gothic" panose="020B0502020202020204" pitchFamily="34" charset="0"/>
              </a:rPr>
              <a:t>Needed services in your IPP were not used.</a:t>
            </a:r>
          </a:p>
          <a:p>
            <a:pPr marL="457200" indent="-457200" algn="ctr">
              <a:buFont typeface="Arial" panose="020B0604020202020204" pitchFamily="34" charset="0"/>
              <a:buChar char="•"/>
            </a:pPr>
            <a:endParaRPr lang="en-US" sz="3200" dirty="0">
              <a:effectLst>
                <a:outerShdw blurRad="38100" dist="38100" dir="2700000" algn="tl">
                  <a:srgbClr val="000000">
                    <a:alpha val="43137"/>
                  </a:srgbClr>
                </a:outerShdw>
              </a:effectLst>
              <a:latin typeface="Century Gothic" panose="020B0502020202020204" pitchFamily="34" charset="0"/>
            </a:endParaRPr>
          </a:p>
          <a:p>
            <a:pPr algn="ctr"/>
            <a:r>
              <a:rPr lang="en-US" sz="3200" dirty="0">
                <a:effectLst>
                  <a:outerShdw blurRad="38100" dist="38100" dir="2700000" algn="tl">
                    <a:srgbClr val="000000">
                      <a:alpha val="43137"/>
                    </a:srgbClr>
                  </a:outerShdw>
                </a:effectLst>
                <a:latin typeface="Century Gothic" panose="020B0502020202020204" pitchFamily="34" charset="0"/>
              </a:rPr>
              <a:t>There were needs not addressed in your IPP.</a:t>
            </a:r>
          </a:p>
        </p:txBody>
      </p:sp>
      <p:sp>
        <p:nvSpPr>
          <p:cNvPr id="20" name="TextBox 19"/>
          <p:cNvSpPr txBox="1"/>
          <p:nvPr/>
        </p:nvSpPr>
        <p:spPr>
          <a:xfrm>
            <a:off x="6940074" y="2500096"/>
            <a:ext cx="4981505" cy="2585323"/>
          </a:xfrm>
          <a:prstGeom prst="rect">
            <a:avLst/>
          </a:prstGeom>
          <a:noFill/>
        </p:spPr>
        <p:txBody>
          <a:bodyPr wrap="square" rtlCol="0">
            <a:spAutoFit/>
          </a:bodyPr>
          <a:lstStyle/>
          <a:p>
            <a:pPr algn="ctr">
              <a:lnSpc>
                <a:spcPct val="90000"/>
              </a:lnSpc>
              <a:spcBef>
                <a:spcPct val="0"/>
              </a:spcBef>
            </a:pPr>
            <a:r>
              <a:rPr lang="en-US" sz="3200" b="1" dirty="0">
                <a:latin typeface="Century Gothic" panose="020B0502020202020204" pitchFamily="34" charset="0"/>
              </a:rPr>
              <a:t>CHANGE IN CIRCUMSTANCE</a:t>
            </a:r>
          </a:p>
          <a:p>
            <a:pPr algn="ctr">
              <a:lnSpc>
                <a:spcPct val="90000"/>
              </a:lnSpc>
              <a:spcBef>
                <a:spcPct val="0"/>
              </a:spcBef>
            </a:pPr>
            <a:endParaRPr lang="en-US" sz="3200" b="1" dirty="0">
              <a:latin typeface="Century Gothic" panose="020B0502020202020204" pitchFamily="34" charset="0"/>
            </a:endParaRPr>
          </a:p>
          <a:p>
            <a:pPr algn="ctr">
              <a:lnSpc>
                <a:spcPct val="90000"/>
              </a:lnSpc>
              <a:spcBef>
                <a:spcPct val="0"/>
              </a:spcBef>
            </a:pPr>
            <a:r>
              <a:rPr lang="en-US" sz="3200" dirty="0">
                <a:effectLst>
                  <a:outerShdw blurRad="38100" dist="38100" dir="2700000" algn="tl">
                    <a:srgbClr val="000000">
                      <a:alpha val="43137"/>
                    </a:srgbClr>
                  </a:outerShdw>
                </a:effectLst>
                <a:latin typeface="Century Gothic" panose="020B0502020202020204" pitchFamily="34" charset="0"/>
              </a:rPr>
              <a:t>Life has changed, and so have your needs. </a:t>
            </a:r>
          </a:p>
          <a:p>
            <a:pPr algn="l" defTabSz="914400" rtl="0" eaLnBrk="1" latinLnBrk="0" hangingPunct="1">
              <a:lnSpc>
                <a:spcPct val="90000"/>
              </a:lnSpc>
              <a:spcBef>
                <a:spcPct val="0"/>
              </a:spcBef>
              <a:buNone/>
            </a:pPr>
            <a:endParaRPr lang="en-US" sz="2000" kern="1200" dirty="0">
              <a:latin typeface="Century Gothic" panose="020B0502020202020204" pitchFamily="34" charset="0"/>
              <a:ea typeface="+mj-ea"/>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b="1" kern="1200" dirty="0">
                <a:solidFill>
                  <a:schemeClr val="accent5">
                    <a:lumMod val="50000"/>
                  </a:schemeClr>
                </a:solidFill>
                <a:latin typeface="Century Gothic" panose="020B0502020202020204" pitchFamily="34" charset="0"/>
                <a:ea typeface="+mj-ea"/>
                <a:cs typeface="+mj-cs"/>
              </a:rPr>
              <a:t>OR</a:t>
            </a:r>
          </a:p>
        </p:txBody>
      </p:sp>
    </p:spTree>
    <p:extLst>
      <p:ext uri="{BB962C8B-B14F-4D97-AF65-F5344CB8AC3E}">
        <p14:creationId xmlns:p14="http://schemas.microsoft.com/office/powerpoint/2010/main" val="532363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smtClean="0">
                <a:latin typeface="Century Gothic" panose="020B0502020202020204" pitchFamily="34" charset="0"/>
                <a:ea typeface="+mj-ea"/>
                <a:cs typeface="+mj-cs"/>
              </a:rPr>
              <a:t>Your </a:t>
            </a:r>
            <a:r>
              <a:rPr lang="en-US" sz="3200" b="1" kern="1200" dirty="0">
                <a:latin typeface="Century Gothic" panose="020B0502020202020204" pitchFamily="34" charset="0"/>
                <a:ea typeface="+mj-ea"/>
                <a:cs typeface="+mj-cs"/>
              </a:rPr>
              <a:t>Individual Budget </a:t>
            </a:r>
            <a:r>
              <a:rPr lang="en-US" sz="3200" b="1" kern="1200" dirty="0" smtClean="0">
                <a:latin typeface="Century Gothic" panose="020B0502020202020204" pitchFamily="34" charset="0"/>
                <a:ea typeface="+mj-ea"/>
                <a:cs typeface="+mj-cs"/>
              </a:rPr>
              <a:t>Must:</a:t>
            </a:r>
            <a:endParaRPr lang="en-US" sz="3200" b="1" kern="1200" dirty="0">
              <a:latin typeface="Century Gothic" panose="020B0502020202020204" pitchFamily="34" charset="0"/>
              <a:ea typeface="+mj-ea"/>
              <a:cs typeface="+mj-cs"/>
            </a:endParaRP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4" name="TextBox 13">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3194721"/>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en-US" sz="2800" dirty="0" smtClean="0">
                <a:solidFill>
                  <a:schemeClr val="accent5">
                    <a:lumMod val="50000"/>
                  </a:schemeClr>
                </a:solidFill>
                <a:latin typeface="Century Gothic" panose="020B0502020202020204" pitchFamily="34" charset="0"/>
                <a:ea typeface="+mj-ea"/>
                <a:cs typeface="+mj-cs"/>
              </a:rPr>
              <a:t>Include paying </a:t>
            </a:r>
            <a:r>
              <a:rPr lang="en-US" sz="2800" dirty="0">
                <a:solidFill>
                  <a:schemeClr val="accent5">
                    <a:lumMod val="50000"/>
                  </a:schemeClr>
                </a:solidFill>
                <a:latin typeface="Century Gothic" panose="020B0502020202020204" pitchFamily="34" charset="0"/>
                <a:ea typeface="+mj-ea"/>
                <a:cs typeface="+mj-cs"/>
              </a:rPr>
              <a:t>for your Financial Management Service</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n-US" sz="2800" dirty="0" smtClean="0">
                <a:solidFill>
                  <a:schemeClr val="accent5">
                    <a:lumMod val="50000"/>
                  </a:schemeClr>
                </a:solidFill>
                <a:latin typeface="Century Gothic" panose="020B0502020202020204" pitchFamily="34" charset="0"/>
                <a:ea typeface="+mj-ea"/>
                <a:cs typeface="+mj-cs"/>
              </a:rPr>
              <a:t>Include paying </a:t>
            </a:r>
            <a:r>
              <a:rPr lang="en-US" sz="2800" dirty="0">
                <a:solidFill>
                  <a:schemeClr val="accent5">
                    <a:lumMod val="50000"/>
                  </a:schemeClr>
                </a:solidFill>
                <a:latin typeface="Century Gothic" panose="020B0502020202020204" pitchFamily="34" charset="0"/>
                <a:ea typeface="+mj-ea"/>
                <a:cs typeface="+mj-cs"/>
              </a:rPr>
              <a:t>for an independent facilitator (if hired).</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n-US" sz="2800" dirty="0" smtClean="0">
                <a:solidFill>
                  <a:schemeClr val="accent5">
                    <a:lumMod val="50000"/>
                  </a:schemeClr>
                </a:solidFill>
                <a:latin typeface="Century Gothic" panose="020B0502020202020204" pitchFamily="34" charset="0"/>
              </a:rPr>
              <a:t>Be certified by your regional center</a:t>
            </a:r>
            <a:r>
              <a:rPr lang="en-US" sz="2000" dirty="0" smtClean="0">
                <a:solidFill>
                  <a:schemeClr val="accent5">
                    <a:lumMod val="50000"/>
                  </a:schemeClr>
                </a:solidFill>
                <a:latin typeface="Century Gothic" panose="020B0502020202020204" pitchFamily="34" charset="0"/>
              </a:rPr>
              <a:t>.  </a:t>
            </a:r>
            <a:endParaRPr lang="en-US" sz="2800" dirty="0">
              <a:solidFill>
                <a:schemeClr val="accent5">
                  <a:lumMod val="50000"/>
                </a:schemeClr>
              </a:solidFill>
              <a:latin typeface="Century Gothic" panose="020B0502020202020204" pitchFamily="34" charset="0"/>
            </a:endParaRPr>
          </a:p>
          <a:p>
            <a:pPr>
              <a:lnSpc>
                <a:spcPct val="90000"/>
              </a:lnSpc>
              <a:spcBef>
                <a:spcPct val="0"/>
              </a:spcBef>
            </a:pPr>
            <a:endParaRPr lang="en-US"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18" name="TextBox 17"/>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34" name="TextBox 33"/>
          <p:cNvSpPr txBox="1"/>
          <p:nvPr/>
        </p:nvSpPr>
        <p:spPr>
          <a:xfrm>
            <a:off x="3320865" y="4939872"/>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smtClean="0">
                <a:solidFill>
                  <a:schemeClr val="accent5">
                    <a:lumMod val="50000"/>
                  </a:schemeClr>
                </a:solidFill>
                <a:latin typeface="Century Gothic" panose="020B0502020202020204" pitchFamily="34" charset="0"/>
                <a:ea typeface="+mj-ea"/>
                <a:cs typeface="+mj-cs"/>
                <a:hlinkClick r:id="rId3" action="ppaction://hlinkfile"/>
              </a:rPr>
              <a:t>*INDIVIDUAL </a:t>
            </a:r>
            <a:r>
              <a:rPr lang="en-US" sz="2800" dirty="0">
                <a:solidFill>
                  <a:schemeClr val="accent5">
                    <a:lumMod val="50000"/>
                  </a:schemeClr>
                </a:solidFill>
                <a:latin typeface="Century Gothic" panose="020B0502020202020204" pitchFamily="34" charset="0"/>
                <a:ea typeface="+mj-ea"/>
                <a:cs typeface="+mj-cs"/>
                <a:hlinkClick r:id="rId3" action="ppaction://hlinkfile"/>
              </a:rPr>
              <a:t>BUDGET </a:t>
            </a:r>
            <a:endParaRPr lang="en-US" sz="2800" dirty="0">
              <a:solidFill>
                <a:schemeClr val="accent5">
                  <a:lumMod val="50000"/>
                </a:schemeClr>
              </a:solidFill>
              <a:latin typeface="Century Gothic" panose="020B0502020202020204" pitchFamily="34" charset="0"/>
              <a:ea typeface="+mj-ea"/>
              <a:cs typeface="+mj-cs"/>
            </a:endParaRPr>
          </a:p>
        </p:txBody>
      </p:sp>
      <p:grpSp>
        <p:nvGrpSpPr>
          <p:cNvPr id="39" name="Group 38"/>
          <p:cNvGrpSpPr/>
          <p:nvPr/>
        </p:nvGrpSpPr>
        <p:grpSpPr>
          <a:xfrm>
            <a:off x="1349778" y="1861250"/>
            <a:ext cx="9739428" cy="2386190"/>
            <a:chOff x="258927" y="1683656"/>
            <a:chExt cx="9666123"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Annual </a:t>
              </a:r>
            </a:p>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Cost Statement</a:t>
              </a:r>
            </a:p>
          </p:txBody>
        </p:sp>
        <p:sp>
          <p:nvSpPr>
            <p:cNvPr id="26" name="TextBox 25"/>
            <p:cNvSpPr txBox="1"/>
            <p:nvPr/>
          </p:nvSpPr>
          <p:spPr>
            <a:xfrm>
              <a:off x="5239481" y="2023121"/>
              <a:ext cx="1967838"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kern="1200" dirty="0">
                  <a:solidFill>
                    <a:schemeClr val="accent5">
                      <a:lumMod val="50000"/>
                    </a:schemeClr>
                  </a:solidFill>
                  <a:latin typeface="Century Gothic" panose="020B0502020202020204" pitchFamily="34" charset="0"/>
                  <a:ea typeface="+mj-ea"/>
                  <a:cs typeface="+mj-cs"/>
                </a:rPr>
                <a:t>SPENT</a:t>
              </a:r>
              <a:r>
                <a:rPr lang="en-US" sz="2000" kern="1200" dirty="0">
                  <a:solidFill>
                    <a:schemeClr val="accent5">
                      <a:lumMod val="50000"/>
                    </a:schemeClr>
                  </a:solidFill>
                  <a:latin typeface="Century Gothic" panose="020B0502020202020204" pitchFamily="34" charset="0"/>
                  <a:ea typeface="+mj-ea"/>
                  <a:cs typeface="+mj-cs"/>
                </a:rPr>
                <a:t> IN THE LAST</a:t>
              </a:r>
            </a:p>
          </p:txBody>
        </p:sp>
        <p:sp>
          <p:nvSpPr>
            <p:cNvPr id="27" name="TextBox 26"/>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5200102" y="3129119"/>
              <a:ext cx="2169403"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dirty="0">
                  <a:solidFill>
                    <a:schemeClr val="accent5">
                      <a:lumMod val="50000"/>
                    </a:schemeClr>
                  </a:solidFill>
                  <a:latin typeface="Century Gothic" panose="020B0502020202020204" pitchFamily="34" charset="0"/>
                  <a:ea typeface="+mj-ea"/>
                  <a:cs typeface="+mj-cs"/>
                </a:rPr>
                <a:t>MONTHS</a:t>
              </a:r>
              <a:endParaRPr lang="en-US" sz="3600" kern="1200" dirty="0">
                <a:solidFill>
                  <a:schemeClr val="accent5">
                    <a:lumMod val="50000"/>
                  </a:schemeClr>
                </a:solidFill>
                <a:latin typeface="Century Gothic" panose="020B0502020202020204" pitchFamily="34" charset="0"/>
                <a:ea typeface="+mj-ea"/>
                <a:cs typeface="+mj-cs"/>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57092" y="2219769"/>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Regional Center Certifies </a:t>
              </a:r>
            </a:p>
          </p:txBody>
        </p:sp>
      </p:grpSp>
    </p:spTree>
    <p:extLst>
      <p:ext uri="{BB962C8B-B14F-4D97-AF65-F5344CB8AC3E}">
        <p14:creationId xmlns:p14="http://schemas.microsoft.com/office/powerpoint/2010/main" val="3689208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5" name="TextBox 4">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grpSp>
        <p:nvGrpSpPr>
          <p:cNvPr id="7" name="Group 6"/>
          <p:cNvGrpSpPr/>
          <p:nvPr/>
        </p:nvGrpSpPr>
        <p:grpSpPr>
          <a:xfrm>
            <a:off x="1295845" y="1632036"/>
            <a:ext cx="9543430" cy="2351315"/>
            <a:chOff x="258927" y="1683656"/>
            <a:chExt cx="9543430"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ea typeface="+mj-ea"/>
                  <a:cs typeface="+mj-cs"/>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Annual </a:t>
              </a:r>
            </a:p>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Cost Statement</a:t>
              </a:r>
            </a:p>
          </p:txBody>
        </p:sp>
        <p:sp>
          <p:nvSpPr>
            <p:cNvPr id="13" name="TextBox 12"/>
            <p:cNvSpPr txBox="1"/>
            <p:nvPr/>
          </p:nvSpPr>
          <p:spPr>
            <a:xfrm>
              <a:off x="5239481" y="2023121"/>
              <a:ext cx="1967838"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kern="1200" dirty="0">
                  <a:solidFill>
                    <a:schemeClr val="accent5">
                      <a:lumMod val="50000"/>
                    </a:schemeClr>
                  </a:solidFill>
                  <a:latin typeface="Century Gothic" panose="020B0502020202020204" pitchFamily="34" charset="0"/>
                  <a:ea typeface="+mj-ea"/>
                  <a:cs typeface="+mj-cs"/>
                </a:rPr>
                <a:t>SPENT</a:t>
              </a:r>
              <a:r>
                <a:rPr lang="en-US" sz="2000" kern="1200" dirty="0">
                  <a:solidFill>
                    <a:schemeClr val="accent5">
                      <a:lumMod val="50000"/>
                    </a:schemeClr>
                  </a:solidFill>
                  <a:latin typeface="Century Gothic" panose="020B0502020202020204" pitchFamily="34" charset="0"/>
                  <a:ea typeface="+mj-ea"/>
                  <a:cs typeface="+mj-cs"/>
                </a:rPr>
                <a:t> IN THE LAST</a:t>
              </a:r>
            </a:p>
          </p:txBody>
        </p:sp>
        <p:sp>
          <p:nvSpPr>
            <p:cNvPr id="14" name="TextBox 13"/>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5200102" y="3129119"/>
              <a:ext cx="2169403"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dirty="0">
                  <a:solidFill>
                    <a:schemeClr val="accent5">
                      <a:lumMod val="50000"/>
                    </a:schemeClr>
                  </a:solidFill>
                  <a:latin typeface="Century Gothic" panose="020B0502020202020204" pitchFamily="34" charset="0"/>
                  <a:ea typeface="+mj-ea"/>
                  <a:cs typeface="+mj-cs"/>
                </a:rPr>
                <a:t>MONTHS</a:t>
              </a:r>
              <a:endParaRPr lang="en-US" sz="3600" kern="1200" dirty="0">
                <a:solidFill>
                  <a:schemeClr val="accent5">
                    <a:lumMod val="50000"/>
                  </a:schemeClr>
                </a:solidFill>
                <a:latin typeface="Century Gothic" panose="020B0502020202020204" pitchFamily="34" charset="0"/>
                <a:ea typeface="+mj-ea"/>
                <a:cs typeface="+mj-cs"/>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737234"/>
              <a:ext cx="2351314" cy="590931"/>
            </a:xfrm>
            <a:prstGeom prst="rect">
              <a:avLst/>
            </a:prstGeom>
            <a:noFill/>
          </p:spPr>
          <p:txBody>
            <a:bodyPr wrap="square" rtlCol="0">
              <a:spAutoFit/>
            </a:bodyPr>
            <a:lstStyle/>
            <a:p>
              <a:pPr algn="ctr">
                <a:lnSpc>
                  <a:spcPct val="90000"/>
                </a:lnSpc>
                <a:spcBef>
                  <a:spcPct val="0"/>
                </a:spcBef>
              </a:pPr>
              <a:r>
                <a:rPr lang="en-US" b="1" dirty="0">
                  <a:effectLst>
                    <a:outerShdw blurRad="38100" dist="38100" dir="2700000" algn="tl">
                      <a:srgbClr val="000000">
                        <a:alpha val="43137"/>
                      </a:srgbClr>
                    </a:outerShdw>
                  </a:effectLst>
                  <a:latin typeface="Century Gothic" panose="020B0502020202020204" pitchFamily="34" charset="0"/>
                </a:rPr>
                <a:t>CHANGE IN CIRCUMSTANCE</a:t>
              </a:r>
            </a:p>
          </p:txBody>
        </p:sp>
        <p:sp>
          <p:nvSpPr>
            <p:cNvPr id="21" name="Rectangle 20"/>
            <p:cNvSpPr/>
            <p:nvPr/>
          </p:nvSpPr>
          <p:spPr>
            <a:xfrm>
              <a:off x="7858645" y="2289379"/>
              <a:ext cx="1566454" cy="369332"/>
            </a:xfrm>
            <a:prstGeom prst="rect">
              <a:avLst/>
            </a:prstGeom>
          </p:spPr>
          <p:txBody>
            <a:bodyPr wrap="none">
              <a:spAutoFit/>
            </a:bodyPr>
            <a:lstStyle/>
            <a:p>
              <a:pPr algn="ctr"/>
              <a:r>
                <a:rPr lang="en-US" b="1" dirty="0">
                  <a:effectLst>
                    <a:outerShdw blurRad="38100" dist="38100" dir="2700000" algn="tl">
                      <a:srgbClr val="000000">
                        <a:alpha val="43137"/>
                      </a:srgbClr>
                    </a:outerShdw>
                  </a:effectLst>
                  <a:latin typeface="Century Gothic" panose="020B0502020202020204" pitchFamily="34" charset="0"/>
                </a:rPr>
                <a:t>UNMET</a:t>
              </a:r>
              <a:r>
                <a:rPr lang="en-US" b="1" dirty="0">
                  <a:latin typeface="Century Gothic" panose="020B0502020202020204" pitchFamily="34" charset="0"/>
                </a:rPr>
                <a:t> NEED</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63184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u="sng" kern="1200" dirty="0">
                  <a:solidFill>
                    <a:schemeClr val="accent5">
                      <a:lumMod val="50000"/>
                    </a:schemeClr>
                  </a:solidFill>
                  <a:latin typeface="Century Gothic" panose="020B0502020202020204" pitchFamily="34" charset="0"/>
                  <a:ea typeface="+mj-ea"/>
                  <a:cs typeface="+mj-cs"/>
                </a:rPr>
                <a:t>SPENT</a:t>
              </a:r>
              <a:r>
                <a:rPr lang="en-US" sz="2400" kern="1200" dirty="0">
                  <a:solidFill>
                    <a:schemeClr val="accent5">
                      <a:lumMod val="50000"/>
                    </a:schemeClr>
                  </a:solidFill>
                  <a:latin typeface="Century Gothic" panose="020B0502020202020204" pitchFamily="34" charset="0"/>
                  <a:ea typeface="+mj-ea"/>
                  <a:cs typeface="+mj-cs"/>
                </a:rPr>
                <a:t> IN THE LAST</a:t>
              </a:r>
            </a:p>
          </p:txBody>
        </p:sp>
        <p:sp>
          <p:nvSpPr>
            <p:cNvPr id="26" name="TextBox 25"/>
            <p:cNvSpPr txBox="1"/>
            <p:nvPr/>
          </p:nvSpPr>
          <p:spPr>
            <a:xfrm>
              <a:off x="1272837" y="282244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ea typeface="+mj-ea"/>
                  <a:cs typeface="+mj-cs"/>
                </a:rPr>
                <a:t>12</a:t>
              </a:r>
              <a:endParaRPr lang="en-US" sz="8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1031866" y="3520539"/>
              <a:ext cx="1545441" cy="424732"/>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2400" dirty="0">
                  <a:solidFill>
                    <a:schemeClr val="accent5">
                      <a:lumMod val="50000"/>
                    </a:schemeClr>
                  </a:solidFill>
                  <a:latin typeface="Century Gothic" panose="020B0502020202020204" pitchFamily="34" charset="0"/>
                  <a:ea typeface="+mj-ea"/>
                  <a:cs typeface="+mj-cs"/>
                </a:rPr>
                <a:t>MONTHS</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$2,100</a:t>
            </a:r>
            <a:endParaRPr lang="en-US" sz="6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34681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37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25118" y="2277110"/>
              <a:ext cx="2394089" cy="540529"/>
            </a:xfrm>
            <a:prstGeom prst="rect">
              <a:avLst/>
            </a:prstGeom>
          </p:spPr>
          <p:txBody>
            <a:bodyPr wrap="none">
              <a:spAutoFit/>
            </a:bodyPr>
            <a:lstStyle/>
            <a:p>
              <a:pPr algn="ctr"/>
              <a:r>
                <a:rPr lang="en-US" sz="2400" b="1" dirty="0">
                  <a:effectLst>
                    <a:outerShdw blurRad="38100" dist="38100" dir="2700000" algn="tl">
                      <a:srgbClr val="000000">
                        <a:alpha val="43137"/>
                      </a:srgbClr>
                    </a:outerShdw>
                  </a:effectLst>
                  <a:latin typeface="Century Gothic" panose="020B0502020202020204" pitchFamily="34" charset="0"/>
                </a:rPr>
                <a:t>UNMET</a:t>
              </a:r>
              <a:r>
                <a:rPr lang="en-US" sz="2400" b="1" dirty="0">
                  <a:latin typeface="Century Gothic" panose="020B0502020202020204" pitchFamily="34" charset="0"/>
                </a:rPr>
                <a:t> NEED</a:t>
              </a: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dirty="0">
                    <a:solidFill>
                      <a:schemeClr val="accent5">
                        <a:lumMod val="50000"/>
                      </a:schemeClr>
                    </a:solidFill>
                    <a:latin typeface="Century Gothic" panose="020B0502020202020204" pitchFamily="34" charset="0"/>
                    <a:ea typeface="+mj-ea"/>
                    <a:cs typeface="+mj-cs"/>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251235" cy="1089529"/>
            <a:chOff x="3463239" y="3415528"/>
            <a:chExt cx="6251235" cy="1089529"/>
          </a:xfrm>
        </p:grpSpPr>
        <p:sp>
          <p:nvSpPr>
            <p:cNvPr id="35" name="TextBox 34"/>
            <p:cNvSpPr txBox="1"/>
            <p:nvPr/>
          </p:nvSpPr>
          <p:spPr>
            <a:xfrm>
              <a:off x="3463239" y="3415528"/>
              <a:ext cx="1841946" cy="1089529"/>
            </a:xfrm>
            <a:prstGeom prst="rect">
              <a:avLst/>
            </a:prstGeom>
            <a:noFill/>
          </p:spPr>
          <p:txBody>
            <a:bodyPr wrap="square" rtlCol="0">
              <a:spAutoFit/>
            </a:bodyPr>
            <a:lstStyle/>
            <a:p>
              <a:pPr algn="ctr">
                <a:lnSpc>
                  <a:spcPct val="90000"/>
                </a:lnSpc>
                <a:spcBef>
                  <a:spcPct val="0"/>
                </a:spcBef>
              </a:pPr>
              <a:r>
                <a:rPr lang="en-US" sz="2400" b="1" dirty="0">
                  <a:solidFill>
                    <a:schemeClr val="accent5">
                      <a:lumMod val="50000"/>
                    </a:schemeClr>
                  </a:solidFill>
                  <a:latin typeface="Century Gothic" panose="020B0502020202020204" pitchFamily="34" charset="0"/>
                  <a:ea typeface="+mj-ea"/>
                  <a:cs typeface="+mj-cs"/>
                </a:rPr>
                <a:t>Monthly</a:t>
              </a:r>
            </a:p>
            <a:p>
              <a:pPr algn="ctr">
                <a:lnSpc>
                  <a:spcPct val="90000"/>
                </a:lnSpc>
                <a:spcBef>
                  <a:spcPct val="0"/>
                </a:spcBef>
              </a:pPr>
              <a:r>
                <a:rPr lang="en-US" sz="2400" b="1" dirty="0">
                  <a:solidFill>
                    <a:schemeClr val="accent5">
                      <a:lumMod val="50000"/>
                    </a:schemeClr>
                  </a:solidFill>
                  <a:latin typeface="Century Gothic" panose="020B0502020202020204" pitchFamily="34" charset="0"/>
                  <a:ea typeface="+mj-ea"/>
                  <a:cs typeface="+mj-cs"/>
                </a:rPr>
                <a:t>40 Hours Respite</a:t>
              </a:r>
              <a:endParaRPr lang="en-US" sz="2400" b="1" kern="1200" dirty="0">
                <a:solidFill>
                  <a:schemeClr val="accent5">
                    <a:lumMod val="50000"/>
                  </a:schemeClr>
                </a:solidFill>
                <a:latin typeface="Century Gothic" panose="020B0502020202020204" pitchFamily="34" charset="0"/>
                <a:ea typeface="+mj-ea"/>
                <a:cs typeface="+mj-cs"/>
              </a:endParaRPr>
            </a:p>
          </p:txBody>
        </p:sp>
        <p:sp>
          <p:nvSpPr>
            <p:cNvPr id="36" name="TextBox 35"/>
            <p:cNvSpPr txBox="1"/>
            <p:nvPr/>
          </p:nvSpPr>
          <p:spPr>
            <a:xfrm>
              <a:off x="5657197" y="3415528"/>
              <a:ext cx="184194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kern="1200" dirty="0">
                  <a:solidFill>
                    <a:schemeClr val="accent5">
                      <a:lumMod val="50000"/>
                    </a:schemeClr>
                  </a:solidFill>
                  <a:latin typeface="Century Gothic" panose="020B0502020202020204" pitchFamily="34" charset="0"/>
                  <a:ea typeface="+mj-ea"/>
                  <a:cs typeface="+mj-cs"/>
                </a:rPr>
                <a:t>Provided </a:t>
              </a:r>
            </a:p>
            <a:p>
              <a:pPr algn="ctr" defTabSz="914400" rtl="0" eaLnBrk="1" latinLnBrk="0" hangingPunct="1">
                <a:lnSpc>
                  <a:spcPct val="90000"/>
                </a:lnSpc>
                <a:spcBef>
                  <a:spcPct val="0"/>
                </a:spcBef>
                <a:buNone/>
              </a:pPr>
              <a:r>
                <a:rPr lang="en-US" sz="2400" b="1" kern="1200" dirty="0">
                  <a:solidFill>
                    <a:schemeClr val="accent5">
                      <a:lumMod val="50000"/>
                    </a:schemeClr>
                  </a:solidFill>
                  <a:latin typeface="Century Gothic" panose="020B0502020202020204" pitchFamily="34" charset="0"/>
                  <a:ea typeface="+mj-ea"/>
                  <a:cs typeface="+mj-cs"/>
                </a:rPr>
                <a:t>7 Hours Respite</a:t>
              </a:r>
            </a:p>
          </p:txBody>
        </p:sp>
        <p:sp>
          <p:nvSpPr>
            <p:cNvPr id="37" name="TextBox 36"/>
            <p:cNvSpPr txBox="1"/>
            <p:nvPr/>
          </p:nvSpPr>
          <p:spPr>
            <a:xfrm>
              <a:off x="7872528" y="3415528"/>
              <a:ext cx="184194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kern="1200" dirty="0">
                  <a:solidFill>
                    <a:schemeClr val="accent5">
                      <a:lumMod val="50000"/>
                    </a:schemeClr>
                  </a:solidFill>
                  <a:latin typeface="Century Gothic" panose="020B0502020202020204" pitchFamily="34" charset="0"/>
                  <a:ea typeface="+mj-ea"/>
                  <a:cs typeface="+mj-cs"/>
                </a:rPr>
                <a:t>Unused </a:t>
              </a:r>
            </a:p>
            <a:p>
              <a:pPr algn="ctr" defTabSz="914400" rtl="0" eaLnBrk="1" latinLnBrk="0" hangingPunct="1">
                <a:lnSpc>
                  <a:spcPct val="90000"/>
                </a:lnSpc>
                <a:spcBef>
                  <a:spcPct val="0"/>
                </a:spcBef>
                <a:buNone/>
              </a:pPr>
              <a:r>
                <a:rPr lang="en-US" sz="2400" b="1" dirty="0">
                  <a:solidFill>
                    <a:schemeClr val="accent5">
                      <a:lumMod val="50000"/>
                    </a:schemeClr>
                  </a:solidFill>
                  <a:latin typeface="Century Gothic" panose="020B0502020202020204" pitchFamily="34" charset="0"/>
                  <a:ea typeface="+mj-ea"/>
                  <a:cs typeface="+mj-cs"/>
                </a:rPr>
                <a:t>33</a:t>
              </a:r>
              <a:r>
                <a:rPr lang="en-US" sz="2400" b="1" kern="1200" dirty="0">
                  <a:solidFill>
                    <a:schemeClr val="accent5">
                      <a:lumMod val="50000"/>
                    </a:schemeClr>
                  </a:solidFill>
                  <a:latin typeface="Century Gothic" panose="020B0502020202020204" pitchFamily="34" charset="0"/>
                  <a:ea typeface="+mj-ea"/>
                  <a:cs typeface="+mj-cs"/>
                </a:rPr>
                <a:t> Hours Respite</a:t>
              </a: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Century Gothic" panose="020B0502020202020204" pitchFamily="34" charset="0"/>
              </a:rPr>
              <a:t>33 hours x $25 per hour = $825 per month </a:t>
            </a:r>
          </a:p>
          <a:p>
            <a:pPr lvl="0" algn="ctr"/>
            <a:r>
              <a:rPr lang="en-US" sz="2400" dirty="0">
                <a:solidFill>
                  <a:schemeClr val="tx1"/>
                </a:solidFill>
                <a:latin typeface="Century Gothic" panose="020B0502020202020204" pitchFamily="34" charset="0"/>
              </a:rPr>
              <a:t>$825 per month x 12 months = </a:t>
            </a:r>
            <a:r>
              <a:rPr lang="en-US" sz="2400" b="1" dirty="0">
                <a:solidFill>
                  <a:srgbClr val="FF0000"/>
                </a:solidFill>
                <a:latin typeface="Century Gothic" panose="020B0502020202020204" pitchFamily="34" charset="0"/>
              </a:rPr>
              <a:t>$9,900 </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379529" y="5695223"/>
              <a:ext cx="889988" cy="590931"/>
            </a:xfrm>
            <a:prstGeom prst="rect">
              <a:avLst/>
            </a:prstGeom>
          </p:spPr>
          <p:txBody>
            <a:bodyPr wrap="none">
              <a:spAutoFit/>
            </a:bodyPr>
            <a:lstStyle/>
            <a:p>
              <a:pPr algn="ctr">
                <a:lnSpc>
                  <a:spcPct val="90000"/>
                </a:lnSpc>
                <a:spcBef>
                  <a:spcPct val="0"/>
                </a:spcBef>
              </a:pPr>
              <a:r>
                <a:rPr lang="en-US" dirty="0">
                  <a:latin typeface="Century Gothic" panose="020B0502020202020204" pitchFamily="34" charset="0"/>
                </a:rPr>
                <a:t>USED </a:t>
              </a:r>
            </a:p>
            <a:p>
              <a:pPr algn="ctr">
                <a:lnSpc>
                  <a:spcPct val="90000"/>
                </a:lnSpc>
                <a:spcBef>
                  <a:spcPct val="0"/>
                </a:spcBef>
              </a:pPr>
              <a:r>
                <a:rPr lang="en-US" dirty="0">
                  <a:latin typeface="Century Gothic" panose="020B0502020202020204" pitchFamily="34" charset="0"/>
                </a:rPr>
                <a:t>$2,100</a:t>
              </a:r>
              <a:endParaRPr lang="en-US" sz="2800" dirty="0">
                <a:latin typeface="Century Gothic" panose="020B0502020202020204" pitchFamily="34" charset="0"/>
              </a:endParaRPr>
            </a:p>
          </p:txBody>
        </p:sp>
        <p:sp>
          <p:nvSpPr>
            <p:cNvPr id="54" name="Rectangle 53"/>
            <p:cNvSpPr/>
            <p:nvPr/>
          </p:nvSpPr>
          <p:spPr>
            <a:xfrm>
              <a:off x="5318683" y="5673825"/>
              <a:ext cx="946433" cy="590931"/>
            </a:xfrm>
            <a:prstGeom prst="rect">
              <a:avLst/>
            </a:prstGeom>
          </p:spPr>
          <p:txBody>
            <a:bodyPr wrap="square">
              <a:spAutoFit/>
            </a:bodyPr>
            <a:lstStyle/>
            <a:p>
              <a:pPr>
                <a:lnSpc>
                  <a:spcPct val="90000"/>
                </a:lnSpc>
                <a:spcBef>
                  <a:spcPct val="0"/>
                </a:spcBef>
              </a:pPr>
              <a:r>
                <a:rPr lang="en-US" dirty="0">
                  <a:latin typeface="Century Gothic" panose="020B0502020202020204" pitchFamily="34" charset="0"/>
                </a:rPr>
                <a:t>UNMET</a:t>
              </a:r>
            </a:p>
            <a:p>
              <a:pPr>
                <a:lnSpc>
                  <a:spcPct val="90000"/>
                </a:lnSpc>
                <a:spcBef>
                  <a:spcPct val="0"/>
                </a:spcBef>
              </a:pPr>
              <a:r>
                <a:rPr lang="en-US" b="1" dirty="0">
                  <a:solidFill>
                    <a:srgbClr val="FF0000"/>
                  </a:solidFill>
                  <a:latin typeface="Century Gothic" panose="020B0502020202020204" pitchFamily="34" charset="0"/>
                </a:rPr>
                <a:t>$9,900</a:t>
              </a:r>
              <a:endParaRPr lang="en-US" sz="2800" b="1" dirty="0">
                <a:solidFill>
                  <a:srgbClr val="FF0000"/>
                </a:solidFill>
                <a:latin typeface="Century Gothic" panose="020B0502020202020204" pitchFamily="34" charset="0"/>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1200329"/>
              </a:xfrm>
              <a:prstGeom prst="rect">
                <a:avLst/>
              </a:prstGeom>
            </p:spPr>
            <p:txBody>
              <a:bodyPr wrap="square">
                <a:spAutoFit/>
              </a:bodyPr>
              <a:lstStyle/>
              <a:p>
                <a:pPr algn="ctr"/>
                <a:r>
                  <a:rPr lang="en-US" dirty="0" smtClean="0">
                    <a:latin typeface="Century Gothic" panose="020B0502020202020204" pitchFamily="34" charset="0"/>
                    <a:hlinkClick r:id="rId7" action="ppaction://hlinkfile"/>
                  </a:rPr>
                  <a:t>*NEW </a:t>
                </a:r>
                <a:r>
                  <a:rPr lang="en-US" dirty="0">
                    <a:latin typeface="Century Gothic" panose="020B0502020202020204" pitchFamily="34" charset="0"/>
                    <a:hlinkClick r:id="rId7" action="ppaction://hlinkfile"/>
                  </a:rPr>
                  <a:t>Individual Budget </a:t>
                </a:r>
                <a:endParaRPr lang="en-US" dirty="0">
                  <a:latin typeface="Century Gothic" panose="020B0502020202020204" pitchFamily="34" charset="0"/>
                </a:endParaRPr>
              </a:p>
              <a:p>
                <a:pPr algn="ctr"/>
                <a:r>
                  <a:rPr lang="en-US"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745759"/>
            <a:ext cx="2189296"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ea typeface="+mj-ea"/>
                <a:cs typeface="+mj-cs"/>
              </a:rPr>
              <a:t>Regional Center Certifies </a:t>
            </a:r>
          </a:p>
        </p:txBody>
      </p:sp>
    </p:spTree>
    <p:extLst>
      <p:ext uri="{BB962C8B-B14F-4D97-AF65-F5344CB8AC3E}">
        <p14:creationId xmlns:p14="http://schemas.microsoft.com/office/powerpoint/2010/main" val="13119744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509106"/>
            </a:xfrm>
            <a:prstGeom prst="rect">
              <a:avLst/>
            </a:prstGeom>
            <a:noFill/>
          </p:spPr>
          <p:txBody>
            <a:bodyPr wrap="square" rtlCol="0">
              <a:spAutoFit/>
            </a:bodyPr>
            <a:lstStyle/>
            <a:p>
              <a:pPr algn="ctr"/>
              <a:r>
                <a:rPr lang="en-US" sz="3200" b="1" dirty="0">
                  <a:solidFill>
                    <a:schemeClr val="bg2">
                      <a:lumMod val="10000"/>
                    </a:schemeClr>
                  </a:solidFill>
                  <a:latin typeface="Century Gothic" panose="020B0502020202020204" pitchFamily="34" charset="0"/>
                </a:rPr>
                <a:t>INDIVIDUAL BUDGET </a:t>
              </a:r>
              <a:r>
                <a:rPr lang="en-US" sz="3200" b="1" dirty="0">
                  <a:latin typeface="Century Gothic" panose="020B0502020202020204" pitchFamily="34" charset="0"/>
                </a:rPr>
                <a:t>REVIEW</a:t>
              </a:r>
            </a:p>
            <a:p>
              <a:pPr algn="ctr"/>
              <a:endParaRPr lang="en-US" sz="2400" b="1"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Determining your individual budget</a:t>
              </a: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Changes to your individual budget </a:t>
              </a: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Requirements for planning</a:t>
              </a:r>
            </a:p>
            <a:p>
              <a:pPr>
                <a:lnSpc>
                  <a:spcPct val="90000"/>
                </a:lnSpc>
                <a:spcBef>
                  <a:spcPct val="0"/>
                </a:spcBef>
              </a:pPr>
              <a:r>
                <a:rPr lang="en-US" sz="2400" dirty="0">
                  <a:latin typeface="Century Gothic" panose="020B0502020202020204" pitchFamily="34" charset="0"/>
                </a:rPr>
                <a:t> </a:t>
              </a: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Jason and Sofia examples </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Tree>
    <p:extLst>
      <p:ext uri="{BB962C8B-B14F-4D97-AF65-F5344CB8AC3E}">
        <p14:creationId xmlns:p14="http://schemas.microsoft.com/office/powerpoint/2010/main" val="632136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0188346" cy="649408"/>
          </a:xfrm>
        </p:spPr>
        <p:txBody>
          <a:bodyPr/>
          <a:lstStyle/>
          <a:p>
            <a:r>
              <a:rPr lang="en-US" dirty="0"/>
              <a:t>SELF-DETERMINATION PROGRAM ORIENTATION </a:t>
            </a:r>
          </a:p>
        </p:txBody>
      </p:sp>
      <p:sp>
        <p:nvSpPr>
          <p:cNvPr id="3" name="Text Placeholder 2"/>
          <p:cNvSpPr>
            <a:spLocks noGrp="1"/>
          </p:cNvSpPr>
          <p:nvPr>
            <p:ph type="body" sz="quarter" idx="14"/>
          </p:nvPr>
        </p:nvSpPr>
        <p:spPr/>
        <p:txBody>
          <a:bodyPr/>
          <a:lstStyle/>
          <a:p>
            <a:r>
              <a:rPr lang="en-US" dirty="0"/>
              <a:t>ORIENTATION TOOLS</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902958" cy="4768616"/>
            <a:chOff x="947592" y="571097"/>
            <a:chExt cx="7902958" cy="4768616"/>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4708981"/>
            </a:xfrm>
            <a:prstGeom prst="rect">
              <a:avLst/>
            </a:prstGeom>
          </p:spPr>
          <p:txBody>
            <a:bodyPr wrap="square">
              <a:spAutoFit/>
            </a:bodyPr>
            <a:lstStyle/>
            <a:p>
              <a:pPr algn="ctr"/>
              <a:r>
                <a:rPr lang="en-US" sz="4000" dirty="0">
                  <a:latin typeface="Century Gothic" panose="020B0502020202020204" pitchFamily="34" charset="0"/>
                </a:rPr>
                <a:t>TOOLS FOR TRAINING</a:t>
              </a:r>
            </a:p>
            <a:p>
              <a:pPr algn="ctr"/>
              <a:endParaRPr lang="en-US" sz="800" dirty="0">
                <a:latin typeface="Century Gothic" panose="020B0502020202020204" pitchFamily="34" charset="0"/>
              </a:endParaRPr>
            </a:p>
            <a:p>
              <a:pPr marL="457200" indent="-457200">
                <a:buFont typeface="Arial" panose="020B0604020202020204" pitchFamily="34" charset="0"/>
                <a:buChar char="•"/>
              </a:pPr>
              <a:r>
                <a:rPr lang="en-US" sz="3200" b="1" u="sng" dirty="0">
                  <a:latin typeface="Century Gothic" panose="020B0502020202020204" pitchFamily="34" charset="0"/>
                </a:rPr>
                <a:t>QUESTIONS!!!!! </a:t>
              </a:r>
            </a:p>
            <a:p>
              <a:pPr marL="457200" indent="-457200">
                <a:buFont typeface="Arial" panose="020B0604020202020204" pitchFamily="34" charset="0"/>
                <a:buChar char="•"/>
              </a:pPr>
              <a:r>
                <a:rPr lang="en-US" sz="3200" dirty="0">
                  <a:latin typeface="Century Gothic" panose="020B0502020202020204" pitchFamily="34" charset="0"/>
                </a:rPr>
                <a:t>Handouts</a:t>
              </a:r>
            </a:p>
            <a:p>
              <a:pPr marL="457200" lvl="0" indent="-457200">
                <a:buFont typeface="Arial" panose="020B0604020202020204" pitchFamily="34" charset="0"/>
                <a:buChar char="•"/>
              </a:pPr>
              <a:r>
                <a:rPr lang="en-US" sz="3200" dirty="0">
                  <a:latin typeface="Century Gothic" panose="020B0502020202020204" pitchFamily="34" charset="0"/>
                </a:rPr>
                <a:t>Graphics</a:t>
              </a:r>
            </a:p>
            <a:p>
              <a:pPr marL="457200" lvl="0" indent="-457200">
                <a:buFont typeface="Arial" panose="020B0604020202020204" pitchFamily="34" charset="0"/>
                <a:buChar char="•"/>
              </a:pPr>
              <a:r>
                <a:rPr lang="en-US" sz="3200" dirty="0">
                  <a:latin typeface="Century Gothic" panose="020B0502020202020204" pitchFamily="34" charset="0"/>
                </a:rPr>
                <a:t>Jason and Sofia</a:t>
              </a:r>
            </a:p>
            <a:p>
              <a:pPr marL="457200" lvl="0" indent="-457200">
                <a:buFont typeface="Arial" panose="020B0604020202020204" pitchFamily="34" charset="0"/>
                <a:buChar char="•"/>
              </a:pPr>
              <a:r>
                <a:rPr lang="en-US" sz="3200" dirty="0">
                  <a:latin typeface="Century Gothic" panose="020B0502020202020204" pitchFamily="34" charset="0"/>
                </a:rPr>
                <a:t>5 Principles will guide this training</a:t>
              </a:r>
            </a:p>
            <a:p>
              <a:pPr marL="457200" lvl="0" indent="-457200">
                <a:buFont typeface="Arial" panose="020B0604020202020204" pitchFamily="34" charset="0"/>
                <a:buChar char="•"/>
              </a:pPr>
              <a:r>
                <a:rPr lang="en-US" sz="3200" dirty="0">
                  <a:latin typeface="Century Gothic" panose="020B0502020202020204" pitchFamily="34" charset="0"/>
                </a:rPr>
                <a:t>DDS and RC team</a:t>
              </a:r>
            </a:p>
            <a:p>
              <a:pPr lvl="0"/>
              <a:endParaRPr lang="en-US" sz="3200" dirty="0">
                <a:latin typeface="Century Gothic" panose="020B0502020202020204" pitchFamily="34" charset="0"/>
              </a:endParaRPr>
            </a:p>
            <a:p>
              <a:endParaRPr lang="en-US"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24331" y="2984654"/>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SPENDING PLAN</a:t>
            </a: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DEVELOPING YOUR SPENDING </a:t>
            </a:r>
            <a:r>
              <a:rPr lang="en-US" sz="2400" dirty="0" smtClean="0">
                <a:solidFill>
                  <a:schemeClr val="tx2">
                    <a:lumMod val="50000"/>
                  </a:schemeClr>
                </a:solidFill>
                <a:latin typeface="Century Gothic" panose="020B0502020202020204" pitchFamily="34" charset="0"/>
                <a:ea typeface="+mj-ea"/>
                <a:cs typeface="+mj-cs"/>
              </a:rPr>
              <a:t>PLAN</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smtClean="0">
                <a:solidFill>
                  <a:schemeClr val="tx2">
                    <a:lumMod val="50000"/>
                  </a:schemeClr>
                </a:solidFill>
                <a:latin typeface="Century Gothic" panose="020B0502020202020204" pitchFamily="34" charset="0"/>
                <a:ea typeface="+mj-ea"/>
                <a:cs typeface="+mj-cs"/>
              </a:rPr>
              <a:t>BUDGET CATEGORIES</a:t>
            </a: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JASON AND SOFIA EXAMPLES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ACTIVITY</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SPENDING PLAN</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Overview</a:t>
            </a:r>
          </a:p>
        </p:txBody>
      </p:sp>
    </p:spTree>
    <p:extLst>
      <p:ext uri="{BB962C8B-B14F-4D97-AF65-F5344CB8AC3E}">
        <p14:creationId xmlns:p14="http://schemas.microsoft.com/office/powerpoint/2010/main" val="4250702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Developing Your </a:t>
            </a:r>
            <a:r>
              <a:rPr lang="en-US" sz="3200" b="1" dirty="0">
                <a:latin typeface="Century Gothic" panose="020B0502020202020204" pitchFamily="34" charset="0"/>
                <a:ea typeface="+mj-ea"/>
                <a:cs typeface="+mj-cs"/>
              </a:rPr>
              <a:t>Spending Plan</a:t>
            </a:r>
            <a:endParaRPr lang="en-US" sz="3200" b="1" kern="1200" dirty="0">
              <a:latin typeface="Century Gothic" panose="020B0502020202020204" pitchFamily="34" charset="0"/>
              <a:ea typeface="+mj-ea"/>
              <a:cs typeface="+mj-cs"/>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bg2">
                      <a:lumMod val="10000"/>
                    </a:schemeClr>
                  </a:solidFill>
                  <a:latin typeface="Century Gothic" panose="020B0502020202020204" pitchFamily="34" charset="0"/>
                </a:rPr>
                <a:t>Services identified during </a:t>
              </a:r>
              <a:r>
                <a:rPr lang="en-US" sz="2400" b="1" dirty="0">
                  <a:solidFill>
                    <a:schemeClr val="bg2">
                      <a:lumMod val="10000"/>
                    </a:schemeClr>
                  </a:solidFill>
                  <a:latin typeface="Century Gothic" panose="020B0502020202020204" pitchFamily="34" charset="0"/>
                </a:rPr>
                <a:t>Person-Centered Planning </a:t>
              </a:r>
              <a:r>
                <a:rPr lang="en-US" sz="2400" dirty="0">
                  <a:solidFill>
                    <a:schemeClr val="bg2">
                      <a:lumMod val="10000"/>
                    </a:schemeClr>
                  </a:solidFill>
                  <a:latin typeface="Century Gothic" panose="020B0502020202020204" pitchFamily="34" charset="0"/>
                </a:rPr>
                <a:t>&amp; documented on your </a:t>
              </a:r>
              <a:r>
                <a:rPr lang="en-US" sz="2400" b="1" dirty="0">
                  <a:solidFill>
                    <a:schemeClr val="bg2">
                      <a:lumMod val="10000"/>
                    </a:schemeClr>
                  </a:solidFill>
                  <a:latin typeface="Century Gothic" panose="020B0502020202020204" pitchFamily="34" charset="0"/>
                </a:rPr>
                <a:t>IPP</a:t>
              </a:r>
              <a:r>
                <a:rPr lang="en-US" sz="2400" dirty="0">
                  <a:solidFill>
                    <a:schemeClr val="bg2">
                      <a:lumMod val="10000"/>
                    </a:schemeClr>
                  </a:solidFill>
                  <a:latin typeface="Century Gothic" panose="020B0502020202020204" pitchFamily="34" charset="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2616101"/>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Support</a:t>
            </a:r>
            <a:r>
              <a:rPr lang="en-US" sz="2000" b="1" dirty="0">
                <a:solidFill>
                  <a:schemeClr val="bg2">
                    <a:lumMod val="10000"/>
                  </a:schemeClr>
                </a:solidFill>
                <a:latin typeface="Century Gothic" panose="020B0502020202020204" pitchFamily="34" charset="0"/>
              </a:rPr>
              <a:t>:</a:t>
            </a:r>
            <a:endParaRPr lang="en-US" sz="2000" b="1" u="sng" dirty="0">
              <a:solidFill>
                <a:schemeClr val="bg2">
                  <a:lumMod val="10000"/>
                </a:schemeClr>
              </a:solidFill>
              <a:latin typeface="Century Gothic" panose="020B0502020202020204" pitchFamily="34" charset="0"/>
            </a:endParaRPr>
          </a:p>
          <a:p>
            <a:pPr marL="342900" indent="-342900" algn="ctr">
              <a:buFont typeface="Arial" panose="020B0604020202020204" pitchFamily="34" charset="0"/>
              <a:buChar char="•"/>
            </a:pPr>
            <a:endParaRPr lang="en-US"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Family&amp; friends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Service </a:t>
            </a:r>
            <a:r>
              <a:rPr lang="en-US" sz="2200" dirty="0" smtClean="0">
                <a:solidFill>
                  <a:schemeClr val="bg2">
                    <a:lumMod val="10000"/>
                  </a:schemeClr>
                </a:solidFill>
                <a:latin typeface="Century Gothic" panose="020B0502020202020204" pitchFamily="34" charset="0"/>
              </a:rPr>
              <a:t>Coordinator</a:t>
            </a:r>
            <a:endParaRPr lang="en-US" sz="2200"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Independent facilitator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FMS</a:t>
            </a:r>
            <a:endParaRPr lang="en-US" sz="2200" b="1" dirty="0">
              <a:solidFill>
                <a:schemeClr val="bg2">
                  <a:lumMod val="10000"/>
                </a:schemeClr>
              </a:solidFill>
              <a:latin typeface="Century Gothic" panose="020B0502020202020204" pitchFamily="34" charset="0"/>
            </a:endParaRPr>
          </a:p>
        </p:txBody>
      </p:sp>
      <p:sp>
        <p:nvSpPr>
          <p:cNvPr id="18" name="Rectangle 17"/>
          <p:cNvSpPr/>
          <p:nvPr/>
        </p:nvSpPr>
        <p:spPr>
          <a:xfrm>
            <a:off x="6272337" y="2620485"/>
            <a:ext cx="2657484" cy="2400657"/>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Determine:</a:t>
            </a:r>
          </a:p>
          <a:p>
            <a:endParaRPr lang="en-US" sz="800" b="1" dirty="0">
              <a:solidFill>
                <a:schemeClr val="bg2">
                  <a:lumMod val="10000"/>
                </a:schemeClr>
              </a:solidFill>
              <a:latin typeface="Century Gothic" panose="020B0502020202020204" pitchFamily="34" charset="0"/>
            </a:endParaRPr>
          </a:p>
          <a:p>
            <a:r>
              <a:rPr lang="en-US" sz="2200" b="1" dirty="0">
                <a:solidFill>
                  <a:schemeClr val="bg2">
                    <a:lumMod val="10000"/>
                  </a:schemeClr>
                </a:solidFill>
                <a:latin typeface="Century Gothic" panose="020B0502020202020204" pitchFamily="34" charset="0"/>
              </a:rPr>
              <a:t>Generic </a:t>
            </a:r>
            <a:r>
              <a:rPr lang="en-US" sz="2200" dirty="0" smtClean="0">
                <a:solidFill>
                  <a:schemeClr val="bg2">
                    <a:lumMod val="10000"/>
                  </a:schemeClr>
                </a:solidFill>
                <a:latin typeface="Century Gothic" panose="020B0502020202020204" pitchFamily="34" charset="0"/>
              </a:rPr>
              <a:t>services</a:t>
            </a:r>
            <a:r>
              <a:rPr lang="en-US" sz="2200" dirty="0">
                <a:solidFill>
                  <a:schemeClr val="bg2">
                    <a:lumMod val="10000"/>
                  </a:schemeClr>
                </a:solidFill>
                <a:latin typeface="Century Gothic" panose="020B0502020202020204" pitchFamily="34" charset="0"/>
              </a:rPr>
              <a:t>. </a:t>
            </a:r>
          </a:p>
          <a:p>
            <a:endParaRPr lang="en-US" sz="800" dirty="0">
              <a:solidFill>
                <a:schemeClr val="bg2">
                  <a:lumMod val="10000"/>
                </a:schemeClr>
              </a:solidFill>
              <a:latin typeface="Century Gothic" panose="020B0502020202020204" pitchFamily="34" charset="0"/>
            </a:endParaRPr>
          </a:p>
          <a:p>
            <a:r>
              <a:rPr lang="en-US" sz="2200" dirty="0">
                <a:solidFill>
                  <a:schemeClr val="bg2">
                    <a:lumMod val="10000"/>
                  </a:schemeClr>
                </a:solidFill>
                <a:latin typeface="Century Gothic" panose="020B0502020202020204" pitchFamily="34" charset="0"/>
              </a:rPr>
              <a:t>What services will </a:t>
            </a:r>
            <a:r>
              <a:rPr lang="en-US" sz="2200" b="1" u="sng" dirty="0">
                <a:solidFill>
                  <a:schemeClr val="bg2">
                    <a:lumMod val="10000"/>
                  </a:schemeClr>
                </a:solidFill>
                <a:latin typeface="Century Gothic" panose="020B0502020202020204" pitchFamily="34" charset="0"/>
              </a:rPr>
              <a:t>not</a:t>
            </a:r>
            <a:r>
              <a:rPr lang="en-US" sz="2200" dirty="0">
                <a:solidFill>
                  <a:schemeClr val="bg2">
                    <a:lumMod val="10000"/>
                  </a:schemeClr>
                </a:solidFill>
                <a:latin typeface="Century Gothic" panose="020B0502020202020204" pitchFamily="34" charset="0"/>
              </a:rPr>
              <a:t> come from your individual budget?  </a:t>
            </a:r>
            <a:endParaRPr lang="en-US" sz="2200" b="1" dirty="0">
              <a:solidFill>
                <a:schemeClr val="bg2">
                  <a:lumMod val="10000"/>
                </a:schemeClr>
              </a:solidFill>
              <a:latin typeface="Century Gothic" panose="020B0502020202020204" pitchFamily="34" charset="0"/>
            </a:endParaRPr>
          </a:p>
        </p:txBody>
      </p:sp>
      <p:sp>
        <p:nvSpPr>
          <p:cNvPr id="19" name="Rectangle 18"/>
          <p:cNvSpPr/>
          <p:nvPr/>
        </p:nvSpPr>
        <p:spPr>
          <a:xfrm>
            <a:off x="9207214" y="2620485"/>
            <a:ext cx="2904708" cy="2339102"/>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Determine</a:t>
            </a:r>
            <a:r>
              <a:rPr lang="en-US" sz="2200" dirty="0">
                <a:solidFill>
                  <a:schemeClr val="bg2">
                    <a:lumMod val="10000"/>
                  </a:schemeClr>
                </a:solidFill>
                <a:latin typeface="Century Gothic" panose="020B0502020202020204" pitchFamily="34" charset="0"/>
              </a:rPr>
              <a:t>:</a:t>
            </a:r>
          </a:p>
          <a:p>
            <a:endParaRPr lang="en-US"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Who?</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How often?</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When? </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Length of time?</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Cost?</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smtClean="0">
                <a:latin typeface="Century Gothic" panose="020B0502020202020204" pitchFamily="34" charset="0"/>
                <a:ea typeface="+mj-ea"/>
                <a:cs typeface="+mj-cs"/>
              </a:rPr>
              <a:t>Budget Categories</a:t>
            </a:r>
            <a:endParaRPr lang="en-US" sz="3200" b="1" kern="1200" dirty="0">
              <a:latin typeface="Century Gothic" panose="020B0502020202020204" pitchFamily="34" charset="0"/>
              <a:ea typeface="+mj-ea"/>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sp>
        <p:nvSpPr>
          <p:cNvPr id="3" name="TextBox 2"/>
          <p:cNvSpPr txBox="1"/>
          <p:nvPr/>
        </p:nvSpPr>
        <p:spPr>
          <a:xfrm>
            <a:off x="339580" y="2935302"/>
            <a:ext cx="4961146" cy="3170099"/>
          </a:xfrm>
          <a:prstGeom prst="rect">
            <a:avLst/>
          </a:prstGeom>
          <a:noFill/>
        </p:spPr>
        <p:txBody>
          <a:bodyPr wrap="square" rtlCol="0">
            <a:spAutoFit/>
          </a:bodyPr>
          <a:lstStyle/>
          <a:p>
            <a:endParaRPr lang="en-US" sz="2000" b="1" dirty="0" smtClean="0">
              <a:solidFill>
                <a:schemeClr val="bg2">
                  <a:lumMod val="10000"/>
                </a:schemeClr>
              </a:solidFill>
              <a:latin typeface="Century Gothic" panose="020B0502020202020204" pitchFamily="34" charset="0"/>
            </a:endParaRPr>
          </a:p>
          <a:p>
            <a:pPr algn="ctr"/>
            <a:r>
              <a:rPr lang="en-US" sz="2000" b="1" u="sng" dirty="0" smtClean="0">
                <a:solidFill>
                  <a:schemeClr val="bg2">
                    <a:lumMod val="10000"/>
                  </a:schemeClr>
                </a:solidFill>
                <a:latin typeface="Century Gothic" panose="020B0502020202020204" pitchFamily="34" charset="0"/>
              </a:rPr>
              <a:t>The 3 Budget Categories: </a:t>
            </a:r>
          </a:p>
          <a:p>
            <a:pPr algn="ctr"/>
            <a:endParaRPr lang="en-US" sz="2000" b="1" dirty="0" smtClean="0">
              <a:solidFill>
                <a:schemeClr val="bg2">
                  <a:lumMod val="10000"/>
                </a:schemeClr>
              </a:solidFill>
              <a:latin typeface="Century Gothic" panose="020B0502020202020204" pitchFamily="34" charset="0"/>
            </a:endParaRPr>
          </a:p>
          <a:p>
            <a:pPr algn="ctr"/>
            <a:r>
              <a:rPr lang="en-US" sz="2000" b="1" dirty="0" smtClean="0">
                <a:solidFill>
                  <a:schemeClr val="bg2">
                    <a:lumMod val="10000"/>
                  </a:schemeClr>
                </a:solidFill>
                <a:latin typeface="Century Gothic" panose="020B0502020202020204" pitchFamily="34" charset="0"/>
              </a:rPr>
              <a:t>Living Arrangement</a:t>
            </a:r>
          </a:p>
          <a:p>
            <a:pPr algn="ctr"/>
            <a:endParaRPr lang="en-US" sz="2000" b="1" dirty="0">
              <a:solidFill>
                <a:schemeClr val="bg2">
                  <a:lumMod val="10000"/>
                </a:schemeClr>
              </a:solidFill>
              <a:latin typeface="Century Gothic" panose="020B0502020202020204" pitchFamily="34" charset="0"/>
            </a:endParaRPr>
          </a:p>
          <a:p>
            <a:pPr algn="ctr"/>
            <a:r>
              <a:rPr lang="en-US" sz="2000" b="1" dirty="0" smtClean="0">
                <a:solidFill>
                  <a:schemeClr val="bg2">
                    <a:lumMod val="10000"/>
                  </a:schemeClr>
                </a:solidFill>
                <a:latin typeface="Century Gothic" panose="020B0502020202020204" pitchFamily="34" charset="0"/>
              </a:rPr>
              <a:t>Employment &amp; Community Participation</a:t>
            </a:r>
          </a:p>
          <a:p>
            <a:pPr algn="ctr"/>
            <a:endParaRPr lang="en-US" sz="2000" b="1" dirty="0">
              <a:solidFill>
                <a:schemeClr val="bg2">
                  <a:lumMod val="10000"/>
                </a:schemeClr>
              </a:solidFill>
              <a:latin typeface="Century Gothic" panose="020B0502020202020204" pitchFamily="34" charset="0"/>
            </a:endParaRPr>
          </a:p>
          <a:p>
            <a:pPr algn="ctr"/>
            <a:r>
              <a:rPr lang="en-US" sz="2000" b="1" dirty="0" smtClean="0">
                <a:solidFill>
                  <a:schemeClr val="bg2">
                    <a:lumMod val="10000"/>
                  </a:schemeClr>
                </a:solidFill>
                <a:latin typeface="Century Gothic" panose="020B0502020202020204" pitchFamily="34" charset="0"/>
              </a:rPr>
              <a:t>Health &amp; Safety</a:t>
            </a:r>
          </a:p>
          <a:p>
            <a:endParaRPr lang="en-US"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en-US" sz="2000" b="1" dirty="0" smtClean="0">
              <a:solidFill>
                <a:schemeClr val="bg2">
                  <a:lumMod val="10000"/>
                </a:schemeClr>
              </a:solidFill>
              <a:latin typeface="Century Gothic" panose="020B0502020202020204" pitchFamily="34" charset="0"/>
            </a:endParaRPr>
          </a:p>
          <a:p>
            <a:pPr algn="ctr"/>
            <a:r>
              <a:rPr lang="en-US" sz="2000" b="1" u="sng" dirty="0" smtClean="0">
                <a:solidFill>
                  <a:schemeClr val="bg2">
                    <a:lumMod val="10000"/>
                  </a:schemeClr>
                </a:solidFill>
                <a:latin typeface="Century Gothic" panose="020B0502020202020204" pitchFamily="34" charset="0"/>
              </a:rPr>
              <a:t>Spending Plan Changes:</a:t>
            </a:r>
          </a:p>
          <a:p>
            <a:pPr algn="ctr"/>
            <a:endParaRPr lang="en-US" sz="2000" b="1" dirty="0">
              <a:solidFill>
                <a:schemeClr val="bg2">
                  <a:lumMod val="10000"/>
                </a:schemeClr>
              </a:solidFill>
              <a:latin typeface="Century Gothic" panose="020B0502020202020204" pitchFamily="34" charset="0"/>
            </a:endParaRPr>
          </a:p>
          <a:p>
            <a:pPr algn="ctr"/>
            <a:r>
              <a:rPr lang="en-US" sz="2000" b="1" dirty="0" smtClean="0">
                <a:solidFill>
                  <a:schemeClr val="bg2">
                    <a:lumMod val="10000"/>
                  </a:schemeClr>
                </a:solidFill>
                <a:latin typeface="Century Gothic" panose="020B0502020202020204" pitchFamily="34" charset="0"/>
              </a:rPr>
              <a:t>Transferring up to 10 % </a:t>
            </a:r>
          </a:p>
          <a:p>
            <a:pPr algn="ctr"/>
            <a:r>
              <a:rPr lang="en-US" sz="2000" b="1" dirty="0" smtClean="0">
                <a:solidFill>
                  <a:schemeClr val="bg2">
                    <a:lumMod val="10000"/>
                  </a:schemeClr>
                </a:solidFill>
                <a:latin typeface="Century Gothic" panose="020B0502020202020204" pitchFamily="34" charset="0"/>
              </a:rPr>
              <a:t>between categories</a:t>
            </a:r>
            <a:endParaRPr lang="en-US" sz="2000" b="1" dirty="0">
              <a:solidFill>
                <a:schemeClr val="bg2">
                  <a:lumMod val="10000"/>
                </a:schemeClr>
              </a:solidFill>
              <a:latin typeface="Century Gothic" panose="020B0502020202020204" pitchFamily="34" charset="0"/>
            </a:endParaRPr>
          </a:p>
          <a:p>
            <a:pPr algn="ctr"/>
            <a:endParaRPr lang="en-US" sz="2000" b="1" dirty="0" smtClean="0">
              <a:solidFill>
                <a:schemeClr val="bg2">
                  <a:lumMod val="10000"/>
                </a:schemeClr>
              </a:solidFill>
              <a:latin typeface="Century Gothic" panose="020B0502020202020204" pitchFamily="34" charset="0"/>
            </a:endParaRPr>
          </a:p>
          <a:p>
            <a:pPr algn="ctr"/>
            <a:r>
              <a:rPr lang="en-US" sz="2000" b="1" dirty="0" smtClean="0">
                <a:solidFill>
                  <a:schemeClr val="bg2">
                    <a:lumMod val="10000"/>
                  </a:schemeClr>
                </a:solidFill>
                <a:latin typeface="Century Gothic" panose="020B0502020202020204" pitchFamily="34" charset="0"/>
              </a:rPr>
              <a:t>Transferring more than 10% </a:t>
            </a:r>
          </a:p>
          <a:p>
            <a:pPr algn="ctr"/>
            <a:r>
              <a:rPr lang="en-US" sz="2000" b="1" dirty="0" smtClean="0">
                <a:solidFill>
                  <a:schemeClr val="bg2">
                    <a:lumMod val="10000"/>
                  </a:schemeClr>
                </a:solidFill>
                <a:latin typeface="Century Gothic" panose="020B0502020202020204" pitchFamily="34" charset="0"/>
              </a:rPr>
              <a:t>between categories</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7" y="3351982"/>
            <a:ext cx="10951618" cy="647048"/>
            <a:chOff x="704750" y="3810000"/>
            <a:chExt cx="10951618" cy="647048"/>
          </a:xfrm>
        </p:grpSpPr>
        <p:sp>
          <p:nvSpPr>
            <p:cNvPr id="18" name="TextBox 17"/>
            <p:cNvSpPr txBox="1"/>
            <p:nvPr/>
          </p:nvSpPr>
          <p:spPr>
            <a:xfrm>
              <a:off x="704750"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Team</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Goals</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IPP</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Costs</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smtClean="0">
                  <a:solidFill>
                    <a:schemeClr val="accent5">
                      <a:lumMod val="50000"/>
                    </a:schemeClr>
                  </a:solidFill>
                  <a:latin typeface="Century Gothic" panose="020B0502020202020204" pitchFamily="34" charset="0"/>
                  <a:ea typeface="+mj-ea"/>
                  <a:cs typeface="+mj-cs"/>
                </a:rPr>
                <a:t>Generic</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Research</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4" name="TextBox 23"/>
            <p:cNvSpPr txBox="1"/>
            <p:nvPr/>
          </p:nvSpPr>
          <p:spPr>
            <a:xfrm>
              <a:off x="9138256"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Math</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5" name="TextBox 24"/>
            <p:cNvSpPr txBox="1"/>
            <p:nvPr/>
          </p:nvSpPr>
          <p:spPr>
            <a:xfrm>
              <a:off x="10280247" y="3810717"/>
              <a:ext cx="1376121"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dirty="0">
                  <a:solidFill>
                    <a:schemeClr val="accent5">
                      <a:lumMod val="50000"/>
                    </a:schemeClr>
                  </a:solidFill>
                  <a:latin typeface="Century Gothic" panose="020B0502020202020204" pitchFamily="34" charset="0"/>
                  <a:ea typeface="+mj-ea"/>
                  <a:cs typeface="+mj-cs"/>
                </a:rPr>
                <a:t>Spending Plan</a:t>
              </a:r>
              <a:endParaRPr lang="en-US" sz="2000" kern="1200" dirty="0">
                <a:solidFill>
                  <a:schemeClr val="accent5">
                    <a:lumMod val="50000"/>
                  </a:schemeClr>
                </a:solidFill>
                <a:latin typeface="Century Gothic" panose="020B0502020202020204" pitchFamily="34" charset="0"/>
                <a:ea typeface="+mj-ea"/>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ea typeface="+mj-ea"/>
                  <a:cs typeface="+mj-cs"/>
                </a:rPr>
                <a:t>SPENDING PLAN</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smtClean="0">
                <a:solidFill>
                  <a:schemeClr val="accent5">
                    <a:lumMod val="50000"/>
                  </a:schemeClr>
                </a:solidFill>
                <a:latin typeface="Century Gothic" panose="020B0502020202020204" pitchFamily="34" charset="0"/>
                <a:ea typeface="+mj-ea"/>
                <a:cs typeface="+mj-cs"/>
              </a:rPr>
              <a:t>$58,804</a:t>
            </a:r>
            <a:endParaRPr lang="en-US"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ea typeface="+mj-ea"/>
                  <a:cs typeface="+mj-cs"/>
                </a:rPr>
                <a:t>INDIVIDUAL BUDGET </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$63,100</a:t>
            </a:r>
            <a:endParaRPr lang="en-US"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ea typeface="+mj-ea"/>
                  <a:cs typeface="+mj-cs"/>
                  <a:hlinkClick r:id="rId4" action="ppaction://hlinkfile"/>
                </a:rPr>
                <a:t>*SPENDING PLAN</a:t>
              </a:r>
              <a:endParaRPr lang="en-US" sz="2000" kern="1200" dirty="0">
                <a:solidFill>
                  <a:schemeClr val="accent5">
                    <a:lumMod val="50000"/>
                  </a:schemeClr>
                </a:solidFill>
                <a:latin typeface="Century Gothic" panose="020B0502020202020204" pitchFamily="34" charset="0"/>
                <a:ea typeface="+mj-ea"/>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446749212"/>
              </p:ext>
            </p:extLst>
          </p:nvPr>
        </p:nvGraphicFramePr>
        <p:xfrm>
          <a:off x="435429" y="2101492"/>
          <a:ext cx="5820228" cy="4492006"/>
        </p:xfrm>
        <a:graphic>
          <a:graphicData uri="http://schemas.openxmlformats.org/drawingml/2006/table">
            <a:tbl>
              <a:tblPr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en-US" dirty="0"/>
                        <a:t>SERVICE</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AMOUNT</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en-US" dirty="0"/>
                        <a:t>Employment</a:t>
                      </a:r>
                      <a:r>
                        <a:rPr lang="en-US" baseline="0" dirty="0"/>
                        <a:t> Supports</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smtClean="0"/>
                        <a:t>$12,960</a:t>
                      </a:r>
                      <a:endParaRPr lang="en-US"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en-US" dirty="0"/>
                        <a:t>Community</a:t>
                      </a:r>
                      <a:r>
                        <a:rPr lang="en-US" baseline="0" dirty="0"/>
                        <a:t> Living Supports</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smtClean="0"/>
                        <a:t>$8,424</a:t>
                      </a:r>
                      <a:endParaRPr lang="en-US"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en-US" baseline="0" dirty="0"/>
                        <a:t>Community Integration Supports</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en-US" dirty="0"/>
                        <a:t>Non-Medical Transportation</a:t>
                      </a:r>
                    </a:p>
                  </a:txBody>
                  <a:tcPr marL="51435" marR="51435">
                    <a:lnL w="12700" cap="flat" cmpd="sng" algn="ctr">
                      <a:solidFill>
                        <a:schemeClr val="tx1"/>
                      </a:solidFill>
                      <a:prstDash val="solid"/>
                      <a:round/>
                      <a:headEnd type="none" w="med" len="med"/>
                      <a:tailEnd type="none" w="med" len="med"/>
                    </a:lnL>
                  </a:tcPr>
                </a:tc>
                <a:tc>
                  <a:txBody>
                    <a:bodyPr/>
                    <a:lstStyle/>
                    <a:p>
                      <a:r>
                        <a:rPr lang="en-US" dirty="0"/>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en-US" dirty="0"/>
                        <a:t>Community</a:t>
                      </a:r>
                      <a:r>
                        <a:rPr lang="en-US" baseline="0" dirty="0"/>
                        <a:t> Integration Supports</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en-US" dirty="0"/>
                        <a:t>Community</a:t>
                      </a:r>
                      <a:r>
                        <a:rPr lang="en-US" baseline="0" dirty="0"/>
                        <a:t> Integration Supports</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en-US" dirty="0"/>
                        <a:t>Independent</a:t>
                      </a:r>
                      <a:r>
                        <a:rPr lang="en-US" baseline="0" dirty="0"/>
                        <a:t> Facilitator</a:t>
                      </a:r>
                      <a:endParaRPr lang="en-US" dirty="0"/>
                    </a:p>
                  </a:txBody>
                  <a:tcPr marL="51435" marR="51435">
                    <a:lnL w="12700" cap="flat" cmpd="sng" algn="ctr">
                      <a:solidFill>
                        <a:schemeClr val="tx1"/>
                      </a:solidFill>
                      <a:prstDash val="solid"/>
                      <a:round/>
                      <a:headEnd type="none" w="med" len="med"/>
                      <a:tailEnd type="none" w="med" len="med"/>
                    </a:lnL>
                  </a:tcPr>
                </a:tc>
                <a:tc>
                  <a:txBody>
                    <a:bodyPr/>
                    <a:lstStyle/>
                    <a:p>
                      <a:r>
                        <a:rPr lang="en-US" dirty="0"/>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en-US" dirty="0"/>
                        <a:t>Financial Management Service (FMS)</a:t>
                      </a:r>
                    </a:p>
                  </a:txBody>
                  <a:tcPr marL="51435" marR="51435">
                    <a:lnL w="12700" cap="flat" cmpd="sng" algn="ctr">
                      <a:solidFill>
                        <a:schemeClr val="tx1"/>
                      </a:solidFill>
                      <a:prstDash val="solid"/>
                      <a:round/>
                      <a:headEnd type="none" w="med" len="med"/>
                      <a:tailEnd type="none" w="med" len="med"/>
                    </a:lnL>
                  </a:tcPr>
                </a:tc>
                <a:tc>
                  <a:txBody>
                    <a:bodyPr/>
                    <a:lstStyle/>
                    <a:p>
                      <a:r>
                        <a:rPr lang="en-US" dirty="0"/>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en-US" sz="1800" b="1" dirty="0">
                          <a:effectLst/>
                          <a:latin typeface="Arial"/>
                          <a:ea typeface="Times New Roman"/>
                          <a:cs typeface="Times New Roman"/>
                        </a:rPr>
                        <a:t>Total</a:t>
                      </a:r>
                      <a:endParaRPr lang="en-US" sz="1100" b="1" dirty="0">
                        <a:effectLst/>
                        <a:latin typeface="Calibri"/>
                        <a:ea typeface="Calibri"/>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smtClean="0">
                          <a:effectLst/>
                          <a:latin typeface="Arial"/>
                          <a:ea typeface="Times New Roman"/>
                          <a:cs typeface="Times New Roman"/>
                        </a:rPr>
                        <a:t>$58,804</a:t>
                      </a:r>
                      <a:endParaRPr lang="en-US" sz="1100" b="1" dirty="0">
                        <a:effectLst/>
                        <a:latin typeface="Calibri"/>
                        <a:ea typeface="Calibri"/>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spTree>
    <p:extLst>
      <p:ext uri="{BB962C8B-B14F-4D97-AF65-F5344CB8AC3E}">
        <p14:creationId xmlns:p14="http://schemas.microsoft.com/office/powerpoint/2010/main" val="3660056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$12,000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ea typeface="+mj-ea"/>
                  <a:cs typeface="+mj-cs"/>
                </a:rPr>
                <a:t>INDIVIDUAL BUDGET </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ea typeface="+mj-ea"/>
                  <a:cs typeface="+mj-cs"/>
                </a:rPr>
                <a:t>SPENDING PLAN</a:t>
              </a:r>
              <a:endParaRPr lang="en-US" sz="2400" kern="1200" dirty="0">
                <a:solidFill>
                  <a:schemeClr val="accent5">
                    <a:lumMod val="50000"/>
                  </a:schemeClr>
                </a:solidFill>
                <a:latin typeface="Century Gothic" panose="020B0502020202020204" pitchFamily="34" charset="0"/>
                <a:ea typeface="+mj-ea"/>
                <a:cs typeface="+mj-cs"/>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ea typeface="+mj-ea"/>
                <a:cs typeface="+mj-cs"/>
              </a:rPr>
              <a:t>$</a:t>
            </a:r>
            <a:r>
              <a:rPr lang="en-US" sz="4400" kern="1200" dirty="0" smtClean="0">
                <a:solidFill>
                  <a:schemeClr val="accent5">
                    <a:lumMod val="50000"/>
                  </a:schemeClr>
                </a:solidFill>
                <a:latin typeface="Century Gothic" panose="020B0502020202020204" pitchFamily="34" charset="0"/>
                <a:ea typeface="+mj-ea"/>
                <a:cs typeface="+mj-cs"/>
              </a:rPr>
              <a:t>8,900</a:t>
            </a:r>
            <a:endParaRPr lang="en-US"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2884389"/>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en-US" dirty="0"/>
                        <a:t>SERVICE</a:t>
                      </a:r>
                    </a:p>
                  </a:txBody>
                  <a:tcPr marL="51435" marR="51435"/>
                </a:tc>
                <a:tc>
                  <a:txBody>
                    <a:bodyPr/>
                    <a:lstStyle/>
                    <a:p>
                      <a:r>
                        <a:rPr lang="en-US" dirty="0"/>
                        <a:t>AMOUNT</a:t>
                      </a:r>
                    </a:p>
                  </a:txBody>
                  <a:tcPr marL="51435" marR="51435"/>
                </a:tc>
                <a:extLst>
                  <a:ext uri="{0D108BD9-81ED-4DB2-BD59-A6C34878D82A}">
                    <a16:rowId xmlns:a16="http://schemas.microsoft.com/office/drawing/2014/main" val="10000"/>
                  </a:ext>
                </a:extLst>
              </a:tr>
              <a:tr h="571997">
                <a:tc>
                  <a:txBody>
                    <a:bodyPr/>
                    <a:lstStyle/>
                    <a:p>
                      <a:r>
                        <a:rPr lang="en-US" dirty="0"/>
                        <a:t>Community</a:t>
                      </a:r>
                      <a:r>
                        <a:rPr lang="en-US" baseline="0" dirty="0"/>
                        <a:t> Integration Supports</a:t>
                      </a:r>
                      <a:endParaRPr lang="en-US" dirty="0"/>
                    </a:p>
                  </a:txBody>
                  <a:tcPr marL="51435" marR="51435"/>
                </a:tc>
                <a:tc>
                  <a:txBody>
                    <a:bodyPr/>
                    <a:lstStyle/>
                    <a:p>
                      <a:r>
                        <a:rPr lang="en-US" dirty="0" smtClean="0"/>
                        <a:t>$4,800</a:t>
                      </a:r>
                      <a:endParaRPr lang="en-US" dirty="0"/>
                    </a:p>
                  </a:txBody>
                  <a:tcPr marL="51435" marR="51435"/>
                </a:tc>
                <a:extLst>
                  <a:ext uri="{0D108BD9-81ED-4DB2-BD59-A6C34878D82A}">
                    <a16:rowId xmlns:a16="http://schemas.microsoft.com/office/drawing/2014/main" val="10001"/>
                  </a:ext>
                </a:extLst>
              </a:tr>
              <a:tr h="571997">
                <a:tc>
                  <a:txBody>
                    <a:bodyPr/>
                    <a:lstStyle/>
                    <a:p>
                      <a:r>
                        <a:rPr lang="en-US" dirty="0"/>
                        <a:t>Respite Services</a:t>
                      </a:r>
                    </a:p>
                  </a:txBody>
                  <a:tcPr marL="51435" marR="51435"/>
                </a:tc>
                <a:tc>
                  <a:txBody>
                    <a:bodyPr/>
                    <a:lstStyle/>
                    <a:p>
                      <a:r>
                        <a:rPr lang="en-US" dirty="0" smtClean="0"/>
                        <a:t>$2,000</a:t>
                      </a:r>
                      <a:endParaRPr lang="en-US" dirty="0"/>
                    </a:p>
                  </a:txBody>
                  <a:tcPr marL="51435" marR="51435"/>
                </a:tc>
                <a:extLst>
                  <a:ext uri="{0D108BD9-81ED-4DB2-BD59-A6C34878D82A}">
                    <a16:rowId xmlns:a16="http://schemas.microsoft.com/office/drawing/2014/main" val="10002"/>
                  </a:ext>
                </a:extLst>
              </a:tr>
              <a:tr h="571997">
                <a:tc>
                  <a:txBody>
                    <a:bodyPr/>
                    <a:lstStyle/>
                    <a:p>
                      <a:r>
                        <a:rPr lang="en-US" dirty="0"/>
                        <a:t>Community</a:t>
                      </a:r>
                      <a:r>
                        <a:rPr lang="en-US" baseline="0" dirty="0"/>
                        <a:t> Integration Supports</a:t>
                      </a:r>
                      <a:endParaRPr lang="en-US" dirty="0"/>
                    </a:p>
                  </a:txBody>
                  <a:tcPr marL="51435" marR="51435"/>
                </a:tc>
                <a:tc>
                  <a:txBody>
                    <a:bodyPr/>
                    <a:lstStyle/>
                    <a:p>
                      <a:r>
                        <a:rPr lang="en-US" dirty="0"/>
                        <a:t>$200</a:t>
                      </a:r>
                    </a:p>
                  </a:txBody>
                  <a:tcPr marL="51435" marR="51435"/>
                </a:tc>
                <a:extLst>
                  <a:ext uri="{0D108BD9-81ED-4DB2-BD59-A6C34878D82A}">
                    <a16:rowId xmlns:a16="http://schemas.microsoft.com/office/drawing/2014/main" val="10003"/>
                  </a:ext>
                </a:extLst>
              </a:tr>
              <a:tr h="571997">
                <a:tc>
                  <a:txBody>
                    <a:bodyPr/>
                    <a:lstStyle/>
                    <a:p>
                      <a:r>
                        <a:rPr lang="en-US" dirty="0"/>
                        <a:t>Independent Facilitator</a:t>
                      </a:r>
                    </a:p>
                  </a:txBody>
                  <a:tcPr marL="51435" marR="51435"/>
                </a:tc>
                <a:tc>
                  <a:txBody>
                    <a:bodyPr/>
                    <a:lstStyle/>
                    <a:p>
                      <a:r>
                        <a:rPr lang="en-US" dirty="0"/>
                        <a:t>$1,000</a:t>
                      </a:r>
                    </a:p>
                  </a:txBody>
                  <a:tcPr marL="51435" marR="51435"/>
                </a:tc>
                <a:extLst>
                  <a:ext uri="{0D108BD9-81ED-4DB2-BD59-A6C34878D82A}">
                    <a16:rowId xmlns:a16="http://schemas.microsoft.com/office/drawing/2014/main" val="10004"/>
                  </a:ext>
                </a:extLst>
              </a:tr>
              <a:tr h="571997">
                <a:tc>
                  <a:txBody>
                    <a:bodyPr/>
                    <a:lstStyle/>
                    <a:p>
                      <a:r>
                        <a:rPr lang="en-US" dirty="0"/>
                        <a:t>Financial</a:t>
                      </a:r>
                      <a:r>
                        <a:rPr lang="en-US" baseline="0" dirty="0"/>
                        <a:t> </a:t>
                      </a:r>
                      <a:r>
                        <a:rPr lang="en-US" dirty="0"/>
                        <a:t>Management</a:t>
                      </a:r>
                      <a:r>
                        <a:rPr lang="en-US" baseline="0" dirty="0"/>
                        <a:t> Service (FMS)</a:t>
                      </a:r>
                      <a:endParaRPr lang="en-US" dirty="0"/>
                    </a:p>
                  </a:txBody>
                  <a:tcPr marL="51435" marR="51435"/>
                </a:tc>
                <a:tc>
                  <a:txBody>
                    <a:bodyPr/>
                    <a:lstStyle/>
                    <a:p>
                      <a:r>
                        <a:rPr lang="en-US" dirty="0"/>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en-US" sz="1800" b="1" dirty="0">
                          <a:effectLst/>
                          <a:latin typeface="Arial"/>
                          <a:ea typeface="Times New Roman"/>
                          <a:cs typeface="Times New Roman"/>
                        </a:rPr>
                        <a:t>Total</a:t>
                      </a:r>
                      <a:endParaRPr lang="en-US" sz="1100" b="1" dirty="0">
                        <a:effectLst/>
                        <a:latin typeface="Calibri"/>
                        <a:ea typeface="Calibri"/>
                        <a:cs typeface="Times New Roman"/>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mn-lt"/>
                          <a:ea typeface="+mn-ea"/>
                          <a:cs typeface="+mn-cs"/>
                        </a:rPr>
                        <a:t>$</a:t>
                      </a:r>
                      <a:r>
                        <a:rPr lang="en-US" sz="1800" b="1" u="none" kern="1200" dirty="0" smtClean="0">
                          <a:solidFill>
                            <a:schemeClr val="dk1"/>
                          </a:solidFill>
                          <a:effectLst/>
                          <a:latin typeface="+mn-lt"/>
                          <a:ea typeface="+mn-ea"/>
                          <a:cs typeface="+mn-cs"/>
                        </a:rPr>
                        <a:t>8,</a:t>
                      </a:r>
                      <a:r>
                        <a:rPr lang="en-US" sz="1800" b="1" u="none" kern="1200" baseline="0" dirty="0">
                          <a:solidFill>
                            <a:schemeClr val="dk1"/>
                          </a:solidFill>
                          <a:effectLst/>
                          <a:latin typeface="+mn-lt"/>
                          <a:ea typeface="+mn-ea"/>
                          <a:cs typeface="+mn-cs"/>
                        </a:rPr>
                        <a:t>9</a:t>
                      </a:r>
                      <a:r>
                        <a:rPr lang="en-US" sz="1800" b="1" u="none" kern="1200" baseline="0" dirty="0" smtClean="0">
                          <a:solidFill>
                            <a:schemeClr val="dk1"/>
                          </a:solidFill>
                          <a:effectLst/>
                          <a:latin typeface="+mn-lt"/>
                          <a:ea typeface="+mn-ea"/>
                          <a:cs typeface="+mn-cs"/>
                        </a:rPr>
                        <a:t>00</a:t>
                      </a:r>
                      <a:endParaRPr lang="en-US" sz="1100" b="1" u="none" dirty="0">
                        <a:effectLst/>
                        <a:latin typeface="Calibri"/>
                        <a:ea typeface="Calibri"/>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ea typeface="+mj-ea"/>
                  <a:cs typeface="+mj-cs"/>
                  <a:hlinkClick r:id="rId4" action="ppaction://hlinkfile"/>
                </a:rPr>
                <a:t>*SPENDING PLAN</a:t>
              </a:r>
              <a:endParaRPr lang="en-US" sz="2000" kern="1200" dirty="0">
                <a:solidFill>
                  <a:schemeClr val="accent5">
                    <a:lumMod val="50000"/>
                  </a:schemeClr>
                </a:solidFill>
                <a:latin typeface="Century Gothic" panose="020B0502020202020204" pitchFamily="34" charset="0"/>
                <a:ea typeface="+mj-ea"/>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ea typeface="+mj-ea"/>
                <a:cs typeface="+mj-cs"/>
              </a:rPr>
              <a:t>Sofia </a:t>
            </a:r>
            <a:r>
              <a:rPr lang="en-US" sz="2000" kern="1200" dirty="0">
                <a:solidFill>
                  <a:schemeClr val="accent5">
                    <a:lumMod val="50000"/>
                  </a:schemeClr>
                </a:solidFill>
                <a:latin typeface="Century Gothic" panose="020B0502020202020204" pitchFamily="34" charset="0"/>
                <a:ea typeface="+mj-ea"/>
                <a:cs typeface="+mj-cs"/>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spTree>
    <p:extLst>
      <p:ext uri="{BB962C8B-B14F-4D97-AF65-F5344CB8AC3E}">
        <p14:creationId xmlns:p14="http://schemas.microsoft.com/office/powerpoint/2010/main" val="18510921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hlinkClick r:id="rId5" action="ppaction://hlinkfile"/>
              </a:rPr>
              <a:t>*Spending Plan</a:t>
            </a:r>
          </a:p>
          <a:p>
            <a:pPr algn="ctr" defTabSz="914400" rtl="0" eaLnBrk="1" latinLnBrk="0" hangingPunct="1">
              <a:lnSpc>
                <a:spcPct val="90000"/>
              </a:lnSpc>
              <a:spcBef>
                <a:spcPct val="0"/>
              </a:spcBef>
              <a:buNone/>
            </a:pPr>
            <a:r>
              <a:rPr lang="en-US" sz="3200" b="1" dirty="0">
                <a:latin typeface="Century Gothic" panose="020B0502020202020204" pitchFamily="34" charset="0"/>
                <a:ea typeface="+mj-ea"/>
                <a:cs typeface="+mj-cs"/>
                <a:hlinkClick r:id="rId5" action="ppaction://hlinkfile"/>
              </a:rPr>
              <a:t>ACTIVITY </a:t>
            </a:r>
            <a:endParaRPr lang="en-US" sz="3200" b="1" kern="1200" dirty="0">
              <a:latin typeface="Century Gothic" panose="020B0502020202020204" pitchFamily="34" charset="0"/>
              <a:ea typeface="+mj-ea"/>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en-US" sz="2400" b="1" dirty="0">
                <a:latin typeface="Century Gothic" panose="020B0502020202020204" pitchFamily="34" charset="0"/>
              </a:rPr>
              <a:t>Think about one of your goals.</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Think about how a service could help you reach that goal.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How much might that service cost?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How often? Hour? Month? Year?</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When will the service start and end?</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SPENDING PLAN</a:t>
            </a:r>
          </a:p>
        </p:txBody>
      </p:sp>
    </p:spTree>
    <p:extLst>
      <p:ext uri="{BB962C8B-B14F-4D97-AF65-F5344CB8AC3E}">
        <p14:creationId xmlns:p14="http://schemas.microsoft.com/office/powerpoint/2010/main" val="26344977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97316"/>
            </a:xfrm>
            <a:prstGeom prst="rect">
              <a:avLst/>
            </a:prstGeom>
            <a:noFill/>
          </p:spPr>
          <p:txBody>
            <a:bodyPr wrap="square" rtlCol="0">
              <a:spAutoFit/>
            </a:bodyPr>
            <a:lstStyle/>
            <a:p>
              <a:pPr algn="ctr"/>
              <a:r>
                <a:rPr lang="en-US" sz="2400" b="1" dirty="0">
                  <a:latin typeface="Century Gothic" panose="020B0502020202020204" pitchFamily="34" charset="0"/>
                </a:rPr>
                <a:t>SPENDING PLAN REVIEW</a:t>
              </a:r>
            </a:p>
            <a:p>
              <a:pPr algn="ctr"/>
              <a:endParaRPr lang="en-US"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Developing your spending plan</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Jason and Sofia examples</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Activity</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REVIEW</a:t>
            </a:r>
            <a:endParaRPr lang="en-US"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996035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588127"/>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FINANCIAL MANAGEMENT SERVICE (FMS)</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360920"/>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kern="1200" dirty="0">
                <a:solidFill>
                  <a:schemeClr val="tx2">
                    <a:lumMod val="50000"/>
                  </a:schemeClr>
                </a:solidFill>
                <a:latin typeface="Century Gothic" panose="020B0502020202020204" pitchFamily="34" charset="0"/>
                <a:ea typeface="+mj-ea"/>
                <a:cs typeface="+mj-cs"/>
              </a:rPr>
              <a:t>FMS OVERVIEW</a:t>
            </a:r>
          </a:p>
          <a:p>
            <a:pPr defTabSz="914400" rtl="0" eaLnBrk="1" latinLnBrk="0" hangingPunct="1">
              <a:lnSpc>
                <a:spcPct val="90000"/>
              </a:lnSpc>
              <a:spcBef>
                <a:spcPct val="0"/>
              </a:spcBef>
            </a:pPr>
            <a:endParaRPr lang="en-US" sz="2400" kern="12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DETERMINING YOUR RELATIONSHIP WITH YOUR FMS</a:t>
            </a:r>
          </a:p>
          <a:p>
            <a:pPr defTabSz="914400" rtl="0" eaLnBrk="1" latinLnBrk="0" hangingPunct="1">
              <a:lnSpc>
                <a:spcPct val="90000"/>
              </a:lnSpc>
              <a:spcBef>
                <a:spcPct val="0"/>
              </a:spcBef>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3 MODELS</a:t>
            </a:r>
          </a:p>
          <a:p>
            <a:pPr defTabSz="914400" rtl="0" eaLnBrk="1" latinLnBrk="0" hangingPunct="1">
              <a:lnSpc>
                <a:spcPct val="90000"/>
              </a:lnSpc>
              <a:spcBef>
                <a:spcPct val="0"/>
              </a:spcBef>
            </a:pPr>
            <a:r>
              <a:rPr lang="en-US" sz="2400" dirty="0">
                <a:solidFill>
                  <a:schemeClr val="tx2">
                    <a:lumMod val="50000"/>
                  </a:schemeClr>
                </a:solidFill>
                <a:latin typeface="Century Gothic" panose="020B0502020202020204" pitchFamily="34" charset="0"/>
                <a:ea typeface="+mj-ea"/>
                <a:cs typeface="+mj-cs"/>
              </a:rPr>
              <a:t> </a:t>
            </a: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COST OF FMS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ea typeface="+mj-ea"/>
                <a:cs typeface="+mj-cs"/>
              </a:rPr>
              <a:t>JASON AND SOFIA EXAMPLES</a:t>
            </a: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628650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FINANCIAL MANAGEMENT SERVICE</a:t>
            </a:r>
            <a:endParaRPr lang="en-US"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Overview</a:t>
            </a:r>
          </a:p>
        </p:txBody>
      </p:sp>
    </p:spTree>
    <p:extLst>
      <p:ext uri="{BB962C8B-B14F-4D97-AF65-F5344CB8AC3E}">
        <p14:creationId xmlns:p14="http://schemas.microsoft.com/office/powerpoint/2010/main" val="339065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WHAT IS </a:t>
            </a:r>
            <a:br>
              <a:rPr lang="en-US" dirty="0"/>
            </a:br>
            <a:r>
              <a:rPr lang="en-US" dirty="0"/>
              <a:t>SELF-DETERMINATION</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FINANCIAL MANAGEMENT SERVICE</a:t>
            </a:r>
          </a:p>
          <a:p>
            <a:pPr algn="ctr" defTabSz="914400" rtl="0" eaLnBrk="1" latinLnBrk="0" hangingPunct="1">
              <a:lnSpc>
                <a:spcPct val="90000"/>
              </a:lnSpc>
              <a:spcBef>
                <a:spcPct val="0"/>
              </a:spcBef>
              <a:buNone/>
            </a:pPr>
            <a:r>
              <a:rPr lang="en-US" sz="3600" b="1" dirty="0">
                <a:latin typeface="Century Gothic" panose="020B0502020202020204" pitchFamily="34" charset="0"/>
                <a:ea typeface="+mj-ea"/>
                <a:cs typeface="+mj-cs"/>
              </a:rPr>
              <a:t>(FMS)</a:t>
            </a:r>
            <a:endParaRPr lang="en-US" sz="3600" b="1" kern="1200" dirty="0">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1089529"/>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Support With Spending Plan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1089529"/>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Uses Budget to Pay for Services</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1089529"/>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Provides You  Monthly Summaries</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1089529"/>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Checks Background and Qualifications</a:t>
            </a:r>
          </a:p>
        </p:txBody>
      </p:sp>
    </p:spTree>
    <p:extLst>
      <p:ext uri="{BB962C8B-B14F-4D97-AF65-F5344CB8AC3E}">
        <p14:creationId xmlns:p14="http://schemas.microsoft.com/office/powerpoint/2010/main" val="18527381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Relationship with Your FMS</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entury Gothic" panose="020B0502020202020204" pitchFamily="34" charset="0"/>
              </a:rPr>
              <a:t>The FMS provides services and supports based </a:t>
            </a:r>
          </a:p>
          <a:p>
            <a:pPr algn="ctr"/>
            <a:r>
              <a:rPr lang="en-US" sz="2800" dirty="0">
                <a:latin typeface="Century Gothic" panose="020B0502020202020204" pitchFamily="34" charset="0"/>
              </a:rPr>
              <a:t>on your specific needs. </a:t>
            </a:r>
          </a:p>
          <a:p>
            <a:pPr algn="ctr"/>
            <a:r>
              <a:rPr lang="en-US" sz="2800" b="1" dirty="0">
                <a:latin typeface="Century Gothic" panose="020B0502020202020204" pitchFamily="34" charset="0"/>
              </a:rPr>
              <a:t>How do you determine that relationship? </a:t>
            </a:r>
          </a:p>
        </p:txBody>
      </p:sp>
      <p:sp>
        <p:nvSpPr>
          <p:cNvPr id="19" name="TextBox 18"/>
          <p:cNvSpPr txBox="1"/>
          <p:nvPr/>
        </p:nvSpPr>
        <p:spPr>
          <a:xfrm>
            <a:off x="2379085" y="3716982"/>
            <a:ext cx="2892326" cy="1144929"/>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Century Gothic" panose="020B0502020202020204" pitchFamily="34" charset="0"/>
              </a:rPr>
              <a:t>Will you have employees?</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02487" cy="1532727"/>
          </a:xfrm>
          <a:prstGeom prst="rect">
            <a:avLst/>
          </a:prstGeom>
          <a:noFill/>
        </p:spPr>
        <p:txBody>
          <a:bodyPr wrap="square" rtlCol="0">
            <a:spAutoFit/>
          </a:bodyPr>
          <a:lstStyle/>
          <a:p>
            <a:pPr algn="ctr">
              <a:lnSpc>
                <a:spcPct val="90000"/>
              </a:lnSpc>
              <a:spcBef>
                <a:spcPct val="0"/>
              </a:spcBef>
            </a:pPr>
            <a:r>
              <a:rPr lang="en-US" sz="2800" b="1" dirty="0">
                <a:latin typeface="Century Gothic" panose="020B0502020202020204" pitchFamily="34" charset="0"/>
              </a:rPr>
              <a:t>What is your relationship with your employees?</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Payer</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Sole Employer</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Century Gothic" panose="020B0502020202020204" pitchFamily="34" charset="0"/>
              </a:rPr>
              <a:t>Co-</a:t>
            </a:r>
          </a:p>
          <a:p>
            <a:pPr algn="ctr"/>
            <a:r>
              <a:rPr lang="en-US" sz="1600" dirty="0">
                <a:solidFill>
                  <a:schemeClr val="tx1"/>
                </a:solidFill>
                <a:latin typeface="Century Gothic" panose="020B0502020202020204" pitchFamily="34" charset="0"/>
              </a:rPr>
              <a:t>Employer</a:t>
            </a: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087299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609046" y="1327240"/>
            <a:ext cx="2974116"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a:latin typeface="Century Gothic" panose="020B0502020202020204" pitchFamily="34" charset="0"/>
                <a:ea typeface="+mj-ea"/>
                <a:cs typeface="+mj-cs"/>
              </a:rPr>
              <a:t>Bill Payer</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498612"/>
            <a:chOff x="845187" y="4431670"/>
            <a:chExt cx="10757731" cy="1498612"/>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4" name="TextBox 23"/>
            <p:cNvSpPr txBox="1"/>
            <p:nvPr/>
          </p:nvSpPr>
          <p:spPr>
            <a:xfrm>
              <a:off x="3809044"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The people who help you already work for an agency.</a:t>
              </a:r>
            </a:p>
          </p:txBody>
        </p:sp>
        <p:sp>
          <p:nvSpPr>
            <p:cNvPr id="25" name="TextBox 24"/>
            <p:cNvSpPr txBox="1"/>
            <p:nvPr/>
          </p:nvSpPr>
          <p:spPr>
            <a:xfrm>
              <a:off x="6704016"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You do NOT want to be the employer of your workers.</a:t>
              </a:r>
            </a:p>
          </p:txBody>
        </p:sp>
        <p:sp>
          <p:nvSpPr>
            <p:cNvPr id="27" name="TextBox 26"/>
            <p:cNvSpPr txBox="1"/>
            <p:nvPr/>
          </p:nvSpPr>
          <p:spPr>
            <a:xfrm>
              <a:off x="9497821" y="4452954"/>
              <a:ext cx="2105097" cy="1477328"/>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FMS </a:t>
              </a: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will purchase items from a company for you.</a:t>
              </a:r>
            </a:p>
          </p:txBody>
        </p:sp>
      </p:grpSp>
    </p:spTree>
    <p:extLst>
      <p:ext uri="{BB962C8B-B14F-4D97-AF65-F5344CB8AC3E}">
        <p14:creationId xmlns:p14="http://schemas.microsoft.com/office/powerpoint/2010/main" val="3036080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a:latin typeface="Century Gothic" panose="020B0502020202020204" pitchFamily="34" charset="0"/>
                <a:ea typeface="+mj-ea"/>
                <a:cs typeface="+mj-cs"/>
              </a:rPr>
              <a:t>Sole Employer</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5" name="TextBox 24"/>
          <p:cNvSpPr txBox="1"/>
          <p:nvPr/>
        </p:nvSpPr>
        <p:spPr>
          <a:xfrm>
            <a:off x="360232" y="3871662"/>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You </a:t>
            </a:r>
            <a:r>
              <a:rPr lang="en-US" sz="2000" b="1" u="sng" kern="1200" dirty="0">
                <a:effectLst>
                  <a:outerShdw blurRad="38100" dist="38100" dir="2700000" algn="tl">
                    <a:srgbClr val="000000">
                      <a:alpha val="43137"/>
                    </a:srgbClr>
                  </a:outerShdw>
                </a:effectLst>
                <a:latin typeface="Century Gothic" panose="020B0502020202020204" pitchFamily="34" charset="0"/>
                <a:ea typeface="+mj-ea"/>
                <a:cs typeface="+mj-cs"/>
              </a:rPr>
              <a:t>DO</a:t>
            </a: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 want to be the employer of your workers.</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1477328"/>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Assists you in following all applicable employment laws.</a:t>
            </a:r>
            <a:endPar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2478764" y="3871662"/>
            <a:ext cx="2100043" cy="1477328"/>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Must obtain any necessary insurances related to employment.</a:t>
            </a:r>
          </a:p>
        </p:txBody>
      </p:sp>
      <p:sp>
        <p:nvSpPr>
          <p:cNvPr id="34" name="TextBox 33"/>
          <p:cNvSpPr txBox="1"/>
          <p:nvPr/>
        </p:nvSpPr>
        <p:spPr>
          <a:xfrm>
            <a:off x="7919695" y="3963594"/>
            <a:ext cx="2105097" cy="1200329"/>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ea typeface="+mj-ea"/>
                <a:cs typeface="+mj-cs"/>
              </a:rPr>
              <a:t>Checks Background and Qualifications</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YOU</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dirty="0">
                <a:latin typeface="Century Gothic" panose="020B0502020202020204" pitchFamily="34" charset="0"/>
                <a:ea typeface="+mj-ea"/>
                <a:cs typeface="+mj-cs"/>
              </a:rPr>
              <a:t>Co-Employers</a:t>
            </a:r>
            <a:endParaRPr lang="en-US" sz="4800" b="1" kern="1200" dirty="0">
              <a:latin typeface="Century Gothic" panose="020B0502020202020204" pitchFamily="34" charset="0"/>
              <a:ea typeface="+mj-ea"/>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FMS will pay the bills. </a:t>
            </a:r>
          </a:p>
        </p:txBody>
      </p:sp>
      <p:sp>
        <p:nvSpPr>
          <p:cNvPr id="25" name="TextBox 24"/>
          <p:cNvSpPr txBox="1"/>
          <p:nvPr/>
        </p:nvSpPr>
        <p:spPr>
          <a:xfrm>
            <a:off x="1518041" y="3744837"/>
            <a:ext cx="2194861"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You want to </a:t>
            </a:r>
            <a:r>
              <a:rPr lang="en-US" sz="2000" b="1" u="sng" kern="1200" dirty="0">
                <a:effectLst>
                  <a:outerShdw blurRad="38100" dist="38100" dir="2700000" algn="tl">
                    <a:srgbClr val="000000">
                      <a:alpha val="43137"/>
                    </a:srgbClr>
                  </a:outerShdw>
                </a:effectLst>
                <a:latin typeface="Century Gothic" panose="020B0502020202020204" pitchFamily="34" charset="0"/>
                <a:ea typeface="+mj-ea"/>
                <a:cs typeface="+mj-cs"/>
              </a:rPr>
              <a:t>SHARE</a:t>
            </a:r>
            <a:r>
              <a:rPr lang="en-US" sz="2000" b="1" kern="1200" dirty="0">
                <a:effectLst>
                  <a:outerShdw blurRad="38100" dist="38100" dir="2700000" algn="tl">
                    <a:srgbClr val="000000">
                      <a:alpha val="43137"/>
                    </a:srgbClr>
                  </a:outerShdw>
                </a:effectLst>
                <a:latin typeface="Century Gothic" panose="020B0502020202020204" pitchFamily="34" charset="0"/>
                <a:ea typeface="+mj-ea"/>
                <a:cs typeface="+mj-cs"/>
              </a:rPr>
              <a:t> being the employer of your workers.</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1089529"/>
          </a:xfrm>
          <a:prstGeom prst="rect">
            <a:avLst/>
          </a:prstGeom>
          <a:noFill/>
        </p:spPr>
        <p:txBody>
          <a:bodyPr wrap="square" rtlCol="0">
            <a:spAutoFit/>
          </a:bodyPr>
          <a:lstStyle/>
          <a:p>
            <a:pPr algn="ctr">
              <a:lnSpc>
                <a:spcPct val="90000"/>
              </a:lnSpc>
              <a:spcBef>
                <a:spcPct val="0"/>
              </a:spcBef>
            </a:pPr>
            <a:r>
              <a:rPr lang="en-US" b="1" dirty="0">
                <a:effectLst>
                  <a:outerShdw blurRad="38100" dist="38100" dir="2700000" algn="tl">
                    <a:srgbClr val="000000">
                      <a:alpha val="43137"/>
                    </a:srgbClr>
                  </a:outerShdw>
                </a:effectLst>
                <a:latin typeface="Century Gothic" panose="020B0502020202020204" pitchFamily="34" charset="0"/>
                <a:ea typeface="+mj-ea"/>
                <a:cs typeface="+mj-cs"/>
              </a:rPr>
              <a:t>Follows all applicable employment laws.</a:t>
            </a:r>
            <a:endParaRPr lang="en-US"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7420266" y="3240832"/>
            <a:ext cx="2513097" cy="840230"/>
          </a:xfrm>
          <a:prstGeom prst="rect">
            <a:avLst/>
          </a:prstGeom>
          <a:noFill/>
        </p:spPr>
        <p:txBody>
          <a:bodyPr wrap="square" rtlCol="0">
            <a:spAutoFit/>
          </a:bodyPr>
          <a:lstStyle/>
          <a:p>
            <a:pPr algn="ctr">
              <a:lnSpc>
                <a:spcPct val="90000"/>
              </a:lnSpc>
              <a:spcBef>
                <a:spcPct val="0"/>
              </a:spcBef>
            </a:pPr>
            <a:r>
              <a:rPr lang="en-US" b="1" dirty="0">
                <a:effectLst>
                  <a:outerShdw blurRad="38100" dist="38100" dir="2700000" algn="tl">
                    <a:srgbClr val="000000">
                      <a:alpha val="43137"/>
                    </a:srgbClr>
                  </a:outerShdw>
                </a:effectLst>
                <a:latin typeface="Century Gothic" panose="020B0502020202020204" pitchFamily="34" charset="0"/>
                <a:ea typeface="+mj-ea"/>
                <a:cs typeface="+mj-cs"/>
              </a:rPr>
              <a:t>Handles necessary insurances related to employment.</a:t>
            </a:r>
          </a:p>
        </p:txBody>
      </p:sp>
      <p:sp>
        <p:nvSpPr>
          <p:cNvPr id="34" name="TextBox 33"/>
          <p:cNvSpPr txBox="1"/>
          <p:nvPr/>
        </p:nvSpPr>
        <p:spPr>
          <a:xfrm>
            <a:off x="6255715" y="5134598"/>
            <a:ext cx="2875471" cy="590931"/>
          </a:xfrm>
          <a:prstGeom prst="rect">
            <a:avLst/>
          </a:prstGeom>
          <a:noFill/>
        </p:spPr>
        <p:txBody>
          <a:bodyPr wrap="square" rtlCol="0">
            <a:spAutoFit/>
          </a:bodyPr>
          <a:lstStyle/>
          <a:p>
            <a:pPr algn="ctr">
              <a:lnSpc>
                <a:spcPct val="90000"/>
              </a:lnSpc>
              <a:spcBef>
                <a:spcPct val="0"/>
              </a:spcBef>
            </a:pPr>
            <a:r>
              <a:rPr lang="en-US" b="1" dirty="0">
                <a:effectLst>
                  <a:outerShdw blurRad="38100" dist="38100" dir="2700000" algn="tl">
                    <a:srgbClr val="000000">
                      <a:alpha val="43137"/>
                    </a:srgbClr>
                  </a:outerShdw>
                </a:effectLst>
                <a:latin typeface="Century Gothic" panose="020B0502020202020204" pitchFamily="34" charset="0"/>
                <a:ea typeface="+mj-ea"/>
                <a:cs typeface="+mj-cs"/>
              </a:rPr>
              <a:t>Checks background and qualifications.</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YOU</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en-US"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effectLst>
                  <a:outerShdw blurRad="38100" dist="38100" dir="2700000" algn="tl">
                    <a:srgbClr val="000000">
                      <a:alpha val="43137"/>
                    </a:srgbClr>
                  </a:outerShdw>
                </a:effectLst>
                <a:latin typeface="Century Gothic" panose="020B0502020202020204" pitchFamily="34" charset="0"/>
                <a:ea typeface="+mj-ea"/>
                <a:cs typeface="+mj-cs"/>
              </a:rPr>
              <a:t>SHARES</a:t>
            </a:r>
            <a:r>
              <a:rPr lang="en-US" b="1" kern="1200" dirty="0">
                <a:effectLst>
                  <a:outerShdw blurRad="38100" dist="38100" dir="2700000" algn="tl">
                    <a:srgbClr val="000000">
                      <a:alpha val="43137"/>
                    </a:srgbClr>
                  </a:outerShdw>
                </a:effectLst>
                <a:latin typeface="Century Gothic" panose="020B0502020202020204" pitchFamily="34" charset="0"/>
                <a:ea typeface="+mj-ea"/>
                <a:cs typeface="+mj-cs"/>
              </a:rPr>
              <a:t> being the employer.</a:t>
            </a:r>
          </a:p>
        </p:txBody>
      </p:sp>
    </p:spTree>
    <p:extLst>
      <p:ext uri="{BB962C8B-B14F-4D97-AF65-F5344CB8AC3E}">
        <p14:creationId xmlns:p14="http://schemas.microsoft.com/office/powerpoint/2010/main" val="616462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 employer/ employee </a:t>
              </a:r>
              <a:r>
                <a:rPr lang="en-US" dirty="0">
                  <a:solidFill>
                    <a:schemeClr val="tx1"/>
                  </a:solidFill>
                  <a:latin typeface="Century Gothic" panose="020B0502020202020204" pitchFamily="34" charset="0"/>
                </a:rPr>
                <a:t>r</a:t>
              </a:r>
              <a:r>
                <a:rPr lang="en-US" dirty="0" smtClean="0">
                  <a:solidFill>
                    <a:schemeClr val="tx1"/>
                  </a:solidFill>
                  <a:latin typeface="Century Gothic" panose="020B0502020202020204" pitchFamily="34" charset="0"/>
                </a:rPr>
                <a:t>elationships</a:t>
              </a:r>
              <a:endParaRPr lang="en-US" dirty="0">
                <a:solidFill>
                  <a:schemeClr val="tx1"/>
                </a:solidFill>
                <a:latin typeface="Century Gothic" panose="020B0502020202020204" pitchFamily="34" charset="0"/>
              </a:endParaRP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Hiring agencies to provide services </a:t>
              </a:r>
              <a:endParaRPr lang="en-US" dirty="0">
                <a:solidFill>
                  <a:schemeClr val="tx1"/>
                </a:solidFill>
                <a:latin typeface="Century Gothic" panose="020B0502020202020204" pitchFamily="34" charset="0"/>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a:t>
            </a:r>
            <a:r>
              <a:rPr lang="en-US" dirty="0" smtClean="0">
                <a:solidFill>
                  <a:schemeClr val="tx1"/>
                </a:solidFill>
                <a:latin typeface="Century Gothic" panose="020B0502020202020204" pitchFamily="34" charset="0"/>
              </a:rPr>
              <a:t>Payer Model</a:t>
            </a:r>
            <a:endParaRPr lang="en-US" dirty="0">
              <a:solidFill>
                <a:schemeClr val="tx1"/>
              </a:solidFill>
              <a:latin typeface="Century Gothic" panose="020B0502020202020204" pitchFamily="34" charset="0"/>
            </a:endParaRP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Bill Payer</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Bill Payer</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0" y="607589"/>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6847181" cy="862561"/>
          </a:xfrm>
        </p:spPr>
        <p:txBody>
          <a:bodyPr/>
          <a:lstStyle/>
          <a:p>
            <a:r>
              <a:rPr lang="en-US" sz="2800" dirty="0"/>
              <a:t>PAYING FOR SERVICES AND SUPPORTS</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entury Gothic" panose="020B0502020202020204" pitchFamily="34" charset="0"/>
              </a:rPr>
              <a:t>You can have </a:t>
            </a:r>
            <a:r>
              <a:rPr lang="en-US" sz="2800" b="1" dirty="0">
                <a:latin typeface="Century Gothic" panose="020B0502020202020204" pitchFamily="34" charset="0"/>
              </a:rPr>
              <a:t>ANY</a:t>
            </a:r>
            <a:r>
              <a:rPr lang="en-US" sz="2800" dirty="0">
                <a:latin typeface="Century Gothic" panose="020B0502020202020204" pitchFamily="34" charset="0"/>
              </a:rPr>
              <a:t> </a:t>
            </a:r>
            <a:r>
              <a:rPr lang="en-US" sz="2800" b="1" u="sng" dirty="0">
                <a:latin typeface="Century Gothic" panose="020B0502020202020204" pitchFamily="34" charset="0"/>
              </a:rPr>
              <a:t>combination</a:t>
            </a:r>
            <a:r>
              <a:rPr lang="en-US" sz="2800" dirty="0">
                <a:latin typeface="Century Gothic" panose="020B0502020202020204" pitchFamily="34" charset="0"/>
              </a:rPr>
              <a:t> of services from your FMS.</a:t>
            </a: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3802415" cy="2123658"/>
          </a:xfrm>
          <a:prstGeom prst="rect">
            <a:avLst/>
          </a:prstGeom>
        </p:spPr>
        <p:txBody>
          <a:bodyPr wrap="square">
            <a:spAutoFit/>
          </a:bodyPr>
          <a:lstStyle/>
          <a:p>
            <a:pPr algn="ctr"/>
            <a:r>
              <a:rPr lang="en-US" sz="4400" b="1" dirty="0">
                <a:latin typeface="Century Gothic" panose="020B0502020202020204" pitchFamily="34" charset="0"/>
              </a:rPr>
              <a:t>WAIT! </a:t>
            </a:r>
            <a:endParaRPr lang="en-US" sz="4400" b="1" dirty="0" smtClean="0">
              <a:latin typeface="Century Gothic" panose="020B0502020202020204" pitchFamily="34" charset="0"/>
            </a:endParaRPr>
          </a:p>
          <a:p>
            <a:pPr algn="ctr"/>
            <a:r>
              <a:rPr lang="en-US" sz="4400" b="1" dirty="0" smtClean="0">
                <a:latin typeface="Century Gothic" panose="020B0502020202020204" pitchFamily="34" charset="0"/>
              </a:rPr>
              <a:t>Which </a:t>
            </a:r>
            <a:r>
              <a:rPr lang="en-US" sz="4400" b="1">
                <a:latin typeface="Century Gothic" panose="020B0502020202020204" pitchFamily="34" charset="0"/>
              </a:rPr>
              <a:t>model </a:t>
            </a:r>
            <a:r>
              <a:rPr lang="en-US" sz="4400" b="1" smtClean="0">
                <a:latin typeface="Century Gothic" panose="020B0502020202020204" pitchFamily="34" charset="0"/>
              </a:rPr>
              <a:t>will I use</a:t>
            </a:r>
            <a:r>
              <a:rPr lang="en-US" sz="4400" b="1" dirty="0">
                <a:latin typeface="Century Gothic" panose="020B0502020202020204" pitchFamily="34" charset="0"/>
              </a:rPr>
              <a:t>?</a:t>
            </a:r>
          </a:p>
        </p:txBody>
      </p:sp>
    </p:spTree>
    <p:extLst>
      <p:ext uri="{BB962C8B-B14F-4D97-AF65-F5344CB8AC3E}">
        <p14:creationId xmlns:p14="http://schemas.microsoft.com/office/powerpoint/2010/main" val="1302835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477328"/>
          </a:xfrm>
          <a:prstGeom prst="rect">
            <a:avLst/>
          </a:prstGeom>
          <a:solidFill>
            <a:schemeClr val="bg1">
              <a:lumMod val="85000"/>
            </a:schemeClr>
          </a:solidFill>
        </p:spPr>
        <p:txBody>
          <a:bodyPr wrap="square" rtlCol="0">
            <a:spAutoFit/>
          </a:bodyPr>
          <a:lstStyle/>
          <a:p>
            <a:pPr algn="ctr">
              <a:lnSpc>
                <a:spcPct val="90000"/>
              </a:lnSpc>
              <a:spcBef>
                <a:spcPct val="0"/>
              </a:spcBef>
            </a:pPr>
            <a:r>
              <a:rPr lang="en-US" sz="2000" kern="1200" dirty="0">
                <a:solidFill>
                  <a:schemeClr val="accent5">
                    <a:lumMod val="50000"/>
                  </a:schemeClr>
                </a:solidFill>
                <a:latin typeface="Century Gothic" panose="020B0502020202020204" pitchFamily="34" charset="0"/>
                <a:ea typeface="+mj-ea"/>
                <a:cs typeface="+mj-cs"/>
              </a:rPr>
              <a:t>Jason hires his neighbor for supporting him during his day</a:t>
            </a:r>
            <a:r>
              <a:rPr lang="en-US" sz="2000" dirty="0">
                <a:solidFill>
                  <a:schemeClr val="accent5">
                    <a:lumMod val="50000"/>
                  </a:schemeClr>
                </a:solidFill>
                <a:latin typeface="Century Gothic" panose="020B0502020202020204" pitchFamily="34" charset="0"/>
                <a:ea typeface="+mj-ea"/>
                <a:cs typeface="+mj-cs"/>
              </a:rPr>
              <a:t>, </a:t>
            </a:r>
            <a:r>
              <a:rPr lang="en-US" sz="2000" dirty="0">
                <a:solidFill>
                  <a:schemeClr val="accent5">
                    <a:lumMod val="50000"/>
                  </a:schemeClr>
                </a:solidFill>
                <a:latin typeface="Century Gothic" panose="020B0502020202020204" pitchFamily="34" charset="0"/>
              </a:rPr>
              <a:t>and the </a:t>
            </a:r>
            <a:r>
              <a:rPr lang="en-US" sz="2000" b="1" dirty="0">
                <a:solidFill>
                  <a:schemeClr val="accent5">
                    <a:lumMod val="50000"/>
                  </a:schemeClr>
                </a:solidFill>
                <a:latin typeface="Century Gothic" panose="020B0502020202020204" pitchFamily="34" charset="0"/>
              </a:rPr>
              <a:t>FMS</a:t>
            </a:r>
            <a:r>
              <a:rPr lang="en-US" sz="2000" dirty="0">
                <a:solidFill>
                  <a:schemeClr val="accent5">
                    <a:lumMod val="50000"/>
                  </a:schemeClr>
                </a:solidFill>
                <a:latin typeface="Century Gothic" panose="020B0502020202020204" pitchFamily="34" charset="0"/>
              </a:rPr>
              <a:t> will handle all of the </a:t>
            </a:r>
            <a:r>
              <a:rPr lang="en-US" sz="2000" b="1" dirty="0">
                <a:solidFill>
                  <a:schemeClr val="accent5">
                    <a:lumMod val="50000"/>
                  </a:schemeClr>
                </a:solidFill>
                <a:latin typeface="Century Gothic" panose="020B0502020202020204" pitchFamily="34" charset="0"/>
              </a:rPr>
              <a:t>business</a:t>
            </a:r>
            <a:r>
              <a:rPr lang="en-US" sz="2000" dirty="0">
                <a:solidFill>
                  <a:schemeClr val="accent5">
                    <a:lumMod val="50000"/>
                  </a:schemeClr>
                </a:solidFill>
                <a:latin typeface="Century Gothic" panose="020B0502020202020204" pitchFamily="34" charset="0"/>
              </a:rPr>
              <a:t> and </a:t>
            </a:r>
            <a:r>
              <a:rPr lang="en-US" sz="2000" b="1" dirty="0">
                <a:solidFill>
                  <a:schemeClr val="accent5">
                    <a:lumMod val="50000"/>
                  </a:schemeClr>
                </a:solidFill>
                <a:latin typeface="Century Gothic" panose="020B0502020202020204" pitchFamily="34" charset="0"/>
              </a:rPr>
              <a:t>liability.</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5619350" y="3610907"/>
            <a:ext cx="2980509" cy="1477328"/>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Jason finds, interviews, and hires a social coach, and the </a:t>
            </a:r>
            <a:r>
              <a:rPr lang="en-US" sz="2000" b="1" kern="1200" dirty="0">
                <a:solidFill>
                  <a:schemeClr val="accent5">
                    <a:lumMod val="50000"/>
                  </a:schemeClr>
                </a:solidFill>
                <a:latin typeface="Century Gothic" panose="020B0502020202020204" pitchFamily="34" charset="0"/>
                <a:ea typeface="+mj-ea"/>
                <a:cs typeface="+mj-cs"/>
              </a:rPr>
              <a:t>FMS</a:t>
            </a:r>
            <a:r>
              <a:rPr lang="en-US" sz="2000" kern="1200" dirty="0">
                <a:solidFill>
                  <a:schemeClr val="accent5">
                    <a:lumMod val="50000"/>
                  </a:schemeClr>
                </a:solidFill>
                <a:latin typeface="Century Gothic" panose="020B0502020202020204" pitchFamily="34" charset="0"/>
                <a:ea typeface="+mj-ea"/>
                <a:cs typeface="+mj-cs"/>
              </a:rPr>
              <a:t> will handle all of the </a:t>
            </a:r>
            <a:r>
              <a:rPr lang="en-US" sz="2000" b="1" kern="1200" dirty="0">
                <a:solidFill>
                  <a:schemeClr val="accent5">
                    <a:lumMod val="50000"/>
                  </a:schemeClr>
                </a:solidFill>
                <a:latin typeface="Century Gothic" panose="020B0502020202020204" pitchFamily="34" charset="0"/>
                <a:ea typeface="+mj-ea"/>
                <a:cs typeface="+mj-cs"/>
              </a:rPr>
              <a:t>business</a:t>
            </a:r>
            <a:r>
              <a:rPr lang="en-US" sz="2000" kern="1200" dirty="0">
                <a:solidFill>
                  <a:schemeClr val="accent5">
                    <a:lumMod val="50000"/>
                  </a:schemeClr>
                </a:solidFill>
                <a:latin typeface="Century Gothic" panose="020B0502020202020204" pitchFamily="34" charset="0"/>
                <a:ea typeface="+mj-ea"/>
                <a:cs typeface="+mj-cs"/>
              </a:rPr>
              <a:t> and </a:t>
            </a:r>
            <a:r>
              <a:rPr lang="en-US" sz="2000" b="1" kern="1200" dirty="0">
                <a:solidFill>
                  <a:schemeClr val="accent5">
                    <a:lumMod val="50000"/>
                  </a:schemeClr>
                </a:solidFill>
                <a:latin typeface="Century Gothic" panose="020B0502020202020204" pitchFamily="34" charset="0"/>
                <a:ea typeface="+mj-ea"/>
                <a:cs typeface="+mj-cs"/>
              </a:rPr>
              <a:t>liability</a:t>
            </a:r>
            <a:r>
              <a:rPr lang="en-US" sz="2000" kern="1200" dirty="0">
                <a:solidFill>
                  <a:schemeClr val="accent5">
                    <a:lumMod val="50000"/>
                  </a:schemeClr>
                </a:solidFill>
                <a:latin typeface="Century Gothic" panose="020B0502020202020204" pitchFamily="34" charset="0"/>
                <a:ea typeface="+mj-ea"/>
                <a:cs typeface="+mj-cs"/>
              </a:rPr>
              <a:t>.</a:t>
            </a:r>
          </a:p>
        </p:txBody>
      </p:sp>
      <p:sp>
        <p:nvSpPr>
          <p:cNvPr id="28" name="TextBox 27"/>
          <p:cNvSpPr txBox="1"/>
          <p:nvPr/>
        </p:nvSpPr>
        <p:spPr>
          <a:xfrm>
            <a:off x="2432783" y="4921693"/>
            <a:ext cx="2905711" cy="1754326"/>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Jason hires a local </a:t>
            </a:r>
            <a:r>
              <a:rPr lang="en-US" sz="2000" b="1" kern="1200" dirty="0">
                <a:solidFill>
                  <a:schemeClr val="accent5">
                    <a:lumMod val="50000"/>
                  </a:schemeClr>
                </a:solidFill>
                <a:latin typeface="Century Gothic" panose="020B0502020202020204" pitchFamily="34" charset="0"/>
                <a:ea typeface="+mj-ea"/>
                <a:cs typeface="+mj-cs"/>
              </a:rPr>
              <a:t>agency</a:t>
            </a:r>
            <a:r>
              <a:rPr lang="en-US" sz="2000" kern="1200" dirty="0">
                <a:solidFill>
                  <a:schemeClr val="accent5">
                    <a:lumMod val="50000"/>
                  </a:schemeClr>
                </a:solidFill>
                <a:latin typeface="Century Gothic" panose="020B0502020202020204" pitchFamily="34" charset="0"/>
                <a:ea typeface="+mj-ea"/>
                <a:cs typeface="+mj-cs"/>
              </a:rPr>
              <a:t> which staffs job </a:t>
            </a:r>
            <a:r>
              <a:rPr lang="en-US" sz="2000" dirty="0">
                <a:solidFill>
                  <a:schemeClr val="accent5">
                    <a:lumMod val="50000"/>
                  </a:schemeClr>
                </a:solidFill>
                <a:latin typeface="Century Gothic" panose="020B0502020202020204" pitchFamily="34" charset="0"/>
                <a:ea typeface="+mj-ea"/>
                <a:cs typeface="+mj-cs"/>
              </a:rPr>
              <a:t>coaches</a:t>
            </a:r>
            <a:r>
              <a:rPr lang="en-US" sz="2000" kern="1200" dirty="0">
                <a:solidFill>
                  <a:schemeClr val="accent5">
                    <a:lumMod val="50000"/>
                  </a:schemeClr>
                </a:solidFill>
                <a:latin typeface="Century Gothic" panose="020B0502020202020204" pitchFamily="34" charset="0"/>
                <a:ea typeface="+mj-ea"/>
                <a:cs typeface="+mj-cs"/>
              </a:rPr>
              <a:t> who specialize in his dream job, gardening. </a:t>
            </a:r>
          </a:p>
        </p:txBody>
      </p:sp>
      <p:sp>
        <p:nvSpPr>
          <p:cNvPr id="31" name="TextBox 30"/>
          <p:cNvSpPr txBox="1"/>
          <p:nvPr/>
        </p:nvSpPr>
        <p:spPr>
          <a:xfrm>
            <a:off x="8284457" y="100837"/>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7716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Co- Employer</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smtClean="0">
                <a:solidFill>
                  <a:schemeClr val="accent5">
                    <a:lumMod val="50000"/>
                  </a:schemeClr>
                </a:solidFill>
                <a:latin typeface="Century Gothic" panose="020B0502020202020204" pitchFamily="34" charset="0"/>
                <a:ea typeface="+mj-ea"/>
                <a:cs typeface="+mj-cs"/>
                <a:hlinkClick r:id="rId3" action="ppaction://hlinkfile"/>
              </a:rPr>
              <a:t>*FMS </a:t>
            </a:r>
            <a:r>
              <a:rPr lang="en-US" sz="3200" b="1" kern="1200" dirty="0">
                <a:solidFill>
                  <a:schemeClr val="accent5">
                    <a:lumMod val="50000"/>
                  </a:schemeClr>
                </a:solidFill>
                <a:latin typeface="Century Gothic" panose="020B0502020202020204" pitchFamily="34" charset="0"/>
                <a:ea typeface="+mj-ea"/>
                <a:cs typeface="+mj-cs"/>
                <a:hlinkClick r:id="rId3" action="ppaction://hlinkfile"/>
              </a:rPr>
              <a:t>Cost </a:t>
            </a:r>
            <a:endParaRPr lang="en-US" sz="3200" b="1" kern="1200" dirty="0">
              <a:solidFill>
                <a:schemeClr val="accent5">
                  <a:lumMod val="50000"/>
                </a:schemeClr>
              </a:solidFill>
              <a:latin typeface="Century Gothic" panose="020B0502020202020204" pitchFamily="34" charset="0"/>
              <a:ea typeface="+mj-ea"/>
              <a:cs typeface="+mj-cs"/>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latin typeface="Century Gothic" panose="020B0502020202020204" pitchFamily="34" charset="0"/>
                  <a:ea typeface="+mj-ea"/>
                  <a:cs typeface="+mj-cs"/>
                </a:rPr>
                <a:t>FMS SERVICES</a:t>
              </a:r>
            </a:p>
          </p:txBody>
        </p:sp>
      </p:grpSp>
    </p:spTree>
    <p:extLst>
      <p:ext uri="{BB962C8B-B14F-4D97-AF65-F5344CB8AC3E}">
        <p14:creationId xmlns:p14="http://schemas.microsoft.com/office/powerpoint/2010/main" val="2117187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29" y="588254"/>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OVERVIEW</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ea typeface="+mj-ea"/>
                <a:cs typeface="+mj-cs"/>
              </a:rPr>
              <a:t>WHAT IS SELF-DETERMINATION</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en-US" sz="2000" dirty="0">
                <a:latin typeface="Century Gothic" panose="020B0502020202020204" pitchFamily="34" charset="0"/>
              </a:rPr>
              <a:t>SELF-DETERMINATION PROGRAM OVERVIEW</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HISTORY OF SELF-DETERMINATION </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POINTS TO REMEMBER</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5 PRINCIPLES OF SELF-DETERMINATION</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PERSON-CENTERED PLANNING </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Payer</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Century Gothic" panose="020B0502020202020204" pitchFamily="34" charset="0"/>
              </a:rPr>
              <a:t>Co-</a:t>
            </a:r>
          </a:p>
          <a:p>
            <a:pPr algn="ctr"/>
            <a:r>
              <a:rPr lang="en-US" sz="1600" dirty="0">
                <a:solidFill>
                  <a:schemeClr val="tx1"/>
                </a:solidFill>
                <a:latin typeface="Century Gothic" panose="020B0502020202020204" pitchFamily="34" charset="0"/>
              </a:rPr>
              <a:t>Employer</a:t>
            </a:r>
            <a:endParaRPr lang="en-US" dirty="0">
              <a:solidFill>
                <a:schemeClr val="tx1"/>
              </a:solidFill>
              <a:latin typeface="Century Gothic" panose="020B0502020202020204" pitchFamily="34" charset="0"/>
            </a:endParaRP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Co- Employer</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srcRect l="26475" t="34811" r="42295" b="37113"/>
          <a:stretch/>
        </p:blipFill>
        <p:spPr>
          <a:xfrm>
            <a:off x="6139122" y="1964646"/>
            <a:ext cx="5981655" cy="4645844"/>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PAYING FOR SERVICES AND SUPPORTS</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5926667"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FINANCIAL MANAGEMENT SERVICE</a:t>
            </a:r>
          </a:p>
        </p:txBody>
      </p:sp>
      <p:sp>
        <p:nvSpPr>
          <p:cNvPr id="31" name="TextBox 30"/>
          <p:cNvSpPr txBox="1"/>
          <p:nvPr/>
        </p:nvSpPr>
        <p:spPr>
          <a:xfrm>
            <a:off x="8292270" y="1565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Jason</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ea typeface="+mj-ea"/>
                  <a:cs typeface="+mj-cs"/>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Payer</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Century Gothic" panose="020B0502020202020204" pitchFamily="34" charset="0"/>
                </a:rPr>
                <a:t>Co-</a:t>
              </a:r>
            </a:p>
            <a:p>
              <a:pPr algn="ctr"/>
              <a:r>
                <a:rPr lang="en-US" sz="1600" dirty="0">
                  <a:solidFill>
                    <a:schemeClr val="tx1"/>
                  </a:solidFill>
                  <a:latin typeface="Century Gothic" panose="020B0502020202020204" pitchFamily="34" charset="0"/>
                </a:rPr>
                <a:t>Employer</a:t>
              </a:r>
              <a:endParaRPr lang="en-US" dirty="0">
                <a:solidFill>
                  <a:schemeClr val="tx1"/>
                </a:solidFill>
                <a:latin typeface="Century Gothic" panose="020B0502020202020204" pitchFamily="34" charset="0"/>
              </a:endParaRP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Co- Employer</a:t>
              </a:r>
            </a:p>
          </p:txBody>
        </p:sp>
      </p:grpSp>
      <p:sp>
        <p:nvSpPr>
          <p:cNvPr id="38" name="Donut 37">
            <a:extLst>
              <a:ext uri="{FF2B5EF4-FFF2-40B4-BE49-F238E27FC236}">
                <a16:creationId xmlns:a16="http://schemas.microsoft.com/office/drawing/2014/main" id="{5A9096C0-872D-504A-B3F8-1B42C12EEB41}"/>
              </a:ext>
            </a:extLst>
          </p:cNvPr>
          <p:cNvSpPr/>
          <p:nvPr/>
        </p:nvSpPr>
        <p:spPr>
          <a:xfrm>
            <a:off x="6315957" y="5511978"/>
            <a:ext cx="1997748" cy="84539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a:srcRect l="26666" t="35011" r="41964" b="37085"/>
          <a:stretch/>
        </p:blipFill>
        <p:spPr>
          <a:xfrm>
            <a:off x="5860230" y="1912091"/>
            <a:ext cx="6251216"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5973110" cy="466281"/>
          </a:xfrm>
          <a:prstGeom prst="rect">
            <a:avLst/>
          </a:prstGeom>
        </p:spPr>
        <p:txBody>
          <a:bodyPr wrap="none">
            <a:spAutoFit/>
          </a:bodyPr>
          <a:lstStyle/>
          <a:p>
            <a:pPr algn="r">
              <a:lnSpc>
                <a:spcPct val="90000"/>
              </a:lnSpc>
              <a:spcBef>
                <a:spcPct val="0"/>
              </a:spcBef>
            </a:pPr>
            <a:r>
              <a:rPr lang="en-US" sz="2700" b="1" dirty="0">
                <a:solidFill>
                  <a:schemeClr val="bg2">
                    <a:lumMod val="10000"/>
                  </a:schemeClr>
                </a:solidFill>
                <a:latin typeface="Century Gothic" panose="020B0502020202020204" pitchFamily="34" charset="0"/>
              </a:rPr>
              <a:t>FINANCIAL MANAGEMENT SERVICE</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1565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mj-cs"/>
              </a:rPr>
              <a:t>Sofia</a:t>
            </a:r>
            <a:r>
              <a:rPr lang="en-US"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ea typeface="+mj-ea"/>
                  <a:cs typeface="+mj-cs"/>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Payer</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Bill Payer</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0" y="610286"/>
            <a:ext cx="3529264"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INDIVIDUAL BUDGET</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ea typeface="+mj-ea"/>
                <a:cs typeface="+mj-cs"/>
              </a:rPr>
              <a:t>FMS Discussion </a:t>
            </a:r>
          </a:p>
          <a:p>
            <a:pPr algn="ctr" defTabSz="914400" rtl="0" eaLnBrk="1" latinLnBrk="0" hangingPunct="1">
              <a:lnSpc>
                <a:spcPct val="90000"/>
              </a:lnSpc>
              <a:spcBef>
                <a:spcPct val="0"/>
              </a:spcBef>
              <a:buNone/>
            </a:pPr>
            <a:r>
              <a:rPr lang="en-US" sz="3200" b="1" dirty="0">
                <a:latin typeface="Century Gothic" panose="020B0502020202020204" pitchFamily="34" charset="0"/>
                <a:ea typeface="+mj-ea"/>
                <a:cs typeface="+mj-cs"/>
              </a:rPr>
              <a:t>ACTIVITY </a:t>
            </a:r>
            <a:endParaRPr lang="en-US" sz="3200" b="1" kern="1200" dirty="0">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en-US" sz="2400" b="1" dirty="0">
                <a:latin typeface="Century Gothic" panose="020B0502020202020204" pitchFamily="34" charset="0"/>
              </a:rPr>
              <a:t>Review services on the spending plan.</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Determine if there will be employees?</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Determine the relationship with employees? </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What type of FMS would you have? Why? </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en-US" sz="3600" b="1" dirty="0">
                  <a:latin typeface="Century Gothic" panose="020B0502020202020204" pitchFamily="34" charset="0"/>
                </a:rPr>
                <a:t>FMS REVIEW</a:t>
              </a:r>
            </a:p>
            <a:p>
              <a:pPr algn="ctr"/>
              <a:endParaRPr lang="en-US"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FMS overview</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Determining your relationship with your FMS</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3 models</a:t>
              </a:r>
            </a:p>
            <a:p>
              <a:pPr>
                <a:lnSpc>
                  <a:spcPct val="90000"/>
                </a:lnSpc>
                <a:spcBef>
                  <a:spcPct val="0"/>
                </a:spcBef>
              </a:pPr>
              <a:r>
                <a:rPr lang="en-US" sz="2400" dirty="0">
                  <a:solidFill>
                    <a:schemeClr val="tx2">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Cost of FMS</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Jason and Sofia examples</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PAYING FOR SERVICES AND SUPPORTS</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REVIEW</a:t>
            </a:r>
            <a:endParaRPr lang="en-US"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3035362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YOUR RIGHTS AND SAFETY </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OVERVIEW YOUR RIGHTS AND SAFETY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YOUR RIGHTS AND SAFETY</a:t>
            </a:r>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3210560"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OVERVIEW RIGHTS</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en-US" sz="2400" dirty="0">
                <a:latin typeface="Century Gothic" panose="020B0502020202020204" pitchFamily="34" charset="0"/>
              </a:rPr>
              <a:t>YOUR RIGHTS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CRIMINAL BACKGROUND CHECKS</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RECOGNIZING AND REPORTING ABUSE</a:t>
            </a:r>
          </a:p>
        </p:txBody>
      </p:sp>
    </p:spTree>
    <p:extLst>
      <p:ext uri="{BB962C8B-B14F-4D97-AF65-F5344CB8AC3E}">
        <p14:creationId xmlns:p14="http://schemas.microsoft.com/office/powerpoint/2010/main" val="26536034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RIGHTS</a:t>
            </a:r>
          </a:p>
        </p:txBody>
      </p:sp>
      <p:sp>
        <p:nvSpPr>
          <p:cNvPr id="3" name="TextBox 2"/>
          <p:cNvSpPr txBox="1"/>
          <p:nvPr/>
        </p:nvSpPr>
        <p:spPr>
          <a:xfrm>
            <a:off x="-338970" y="5075659"/>
            <a:ext cx="12883912" cy="259882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R</a:t>
            </a:r>
          </a:p>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I</a:t>
            </a:r>
          </a:p>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G</a:t>
            </a:r>
          </a:p>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HT</a:t>
            </a:r>
          </a:p>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S</a:t>
            </a:r>
          </a:p>
        </p:txBody>
      </p:sp>
      <p:sp>
        <p:nvSpPr>
          <p:cNvPr id="7" name="TextBox 6"/>
          <p:cNvSpPr txBox="1"/>
          <p:nvPr/>
        </p:nvSpPr>
        <p:spPr>
          <a:xfrm>
            <a:off x="1797063" y="3657601"/>
            <a:ext cx="8611845" cy="177165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13800" b="1" spc="50"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mj-cs"/>
              </a:rPr>
              <a:t>SAME</a:t>
            </a: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853477"/>
            <a:ext cx="11115697" cy="586789"/>
            <a:chOff x="315157" y="2853477"/>
            <a:chExt cx="11115697" cy="586789"/>
          </a:xfrm>
        </p:grpSpPr>
        <p:sp>
          <p:nvSpPr>
            <p:cNvPr id="8" name="Rectangle 7"/>
            <p:cNvSpPr/>
            <p:nvPr/>
          </p:nvSpPr>
          <p:spPr>
            <a:xfrm>
              <a:off x="961229" y="2853477"/>
              <a:ext cx="2364750"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IPP Process</a:t>
              </a:r>
            </a:p>
          </p:txBody>
        </p:sp>
        <p:sp>
          <p:nvSpPr>
            <p:cNvPr id="9" name="Rectangle 8"/>
            <p:cNvSpPr/>
            <p:nvPr/>
          </p:nvSpPr>
          <p:spPr>
            <a:xfrm>
              <a:off x="4894603" y="2855491"/>
              <a:ext cx="2541080"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Fair Hearing</a:t>
              </a:r>
            </a:p>
          </p:txBody>
        </p:sp>
        <p:sp>
          <p:nvSpPr>
            <p:cNvPr id="10" name="Rectangle 9"/>
            <p:cNvSpPr/>
            <p:nvPr/>
          </p:nvSpPr>
          <p:spPr>
            <a:xfrm>
              <a:off x="8912524" y="2853477"/>
              <a:ext cx="1835759"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Appeals</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en-US" sz="2800" dirty="0"/>
              <a:t>YOUR RIGHTS AND SAFETY</a:t>
            </a:r>
          </a:p>
        </p:txBody>
      </p:sp>
      <p:sp>
        <p:nvSpPr>
          <p:cNvPr id="4" name="Rectangle 3"/>
          <p:cNvSpPr/>
          <p:nvPr/>
        </p:nvSpPr>
        <p:spPr>
          <a:xfrm>
            <a:off x="3933827" y="6486047"/>
            <a:ext cx="4511171" cy="369332"/>
          </a:xfrm>
          <a:prstGeom prst="rect">
            <a:avLst/>
          </a:prstGeom>
        </p:spPr>
        <p:txBody>
          <a:bodyPr wrap="none">
            <a:spAutoFit/>
          </a:bodyPr>
          <a:lstStyle/>
          <a:p>
            <a:r>
              <a:rPr lang="en-US" b="1" dirty="0" smtClean="0">
                <a:latin typeface="Century Gothic" panose="020B0502020202020204" pitchFamily="34" charset="0"/>
                <a:hlinkClick r:id="rId3" action="ppaction://hlinkfile"/>
              </a:rPr>
              <a:t>*More </a:t>
            </a:r>
            <a:r>
              <a:rPr lang="en-US" b="1" dirty="0">
                <a:latin typeface="Century Gothic" panose="020B0502020202020204" pitchFamily="34" charset="0"/>
                <a:hlinkClick r:id="rId3" action="ppaction://hlinkfile"/>
              </a:rPr>
              <a:t>information on the DDS website  </a:t>
            </a:r>
            <a:endParaRPr lang="en-US" b="1" dirty="0"/>
          </a:p>
        </p:txBody>
      </p:sp>
    </p:spTree>
    <p:extLst>
      <p:ext uri="{BB962C8B-B14F-4D97-AF65-F5344CB8AC3E}">
        <p14:creationId xmlns:p14="http://schemas.microsoft.com/office/powerpoint/2010/main" val="25376754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36880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BACKGROUND CHECKS</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en-US" sz="2800" dirty="0">
                <a:latin typeface="Century Gothic" panose="020B0502020202020204" pitchFamily="34" charset="0"/>
              </a:rPr>
              <a:t>Required:</a:t>
            </a:r>
          </a:p>
          <a:p>
            <a:pPr marL="457200" indent="-457200">
              <a:buFont typeface="Arial" panose="020B0604020202020204" pitchFamily="34" charset="0"/>
              <a:buChar char="•"/>
            </a:pPr>
            <a:r>
              <a:rPr lang="en-US" sz="2600" dirty="0">
                <a:latin typeface="Century Gothic" panose="020B0502020202020204" pitchFamily="34" charset="0"/>
              </a:rPr>
              <a:t>Providers of direct personal care</a:t>
            </a:r>
          </a:p>
          <a:p>
            <a:pPr marL="457200" indent="-457200">
              <a:buFont typeface="Arial" panose="020B0604020202020204" pitchFamily="34" charset="0"/>
              <a:buChar char="•"/>
            </a:pPr>
            <a:r>
              <a:rPr lang="en-US" sz="2600" dirty="0">
                <a:latin typeface="Century Gothic" panose="020B0502020202020204" pitchFamily="34" charset="0"/>
              </a:rPr>
              <a:t>Any other provider that </a:t>
            </a:r>
            <a:r>
              <a:rPr lang="en-US" sz="2600" b="1" i="1" dirty="0">
                <a:latin typeface="Century Gothic" panose="020B0502020202020204" pitchFamily="34" charset="0"/>
              </a:rPr>
              <a:t>YOU,</a:t>
            </a:r>
            <a:r>
              <a:rPr lang="en-US" sz="2600" dirty="0">
                <a:latin typeface="Century Gothic" panose="020B0502020202020204" pitchFamily="34" charset="0"/>
              </a:rPr>
              <a:t> the consumer requests</a:t>
            </a:r>
          </a:p>
          <a:p>
            <a:endParaRPr lang="en-US" sz="2400" dirty="0">
              <a:latin typeface="Century Gothic" panose="020B0502020202020204" pitchFamily="34" charset="0"/>
            </a:endParaRPr>
          </a:p>
          <a:p>
            <a:pPr lvl="0" algn="ctr"/>
            <a:r>
              <a:rPr lang="en-US" sz="2400" dirty="0">
                <a:latin typeface="Century Gothic" panose="020B0502020202020204" pitchFamily="34" charset="0"/>
              </a:rPr>
              <a:t>Questions regarding background checks: </a:t>
            </a:r>
            <a:r>
              <a:rPr lang="en-US" sz="2400" dirty="0">
                <a:latin typeface="Century Gothic" panose="020B0502020202020204" pitchFamily="34" charset="0"/>
                <a:hlinkClick r:id="rId3"/>
              </a:rPr>
              <a:t>sdpbackground@dds.ca.gov</a:t>
            </a:r>
            <a:r>
              <a:rPr lang="en-US" sz="2400" dirty="0">
                <a:latin typeface="Century Gothic" panose="020B0502020202020204" pitchFamily="34" charset="0"/>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1077218"/>
          </a:xfrm>
          <a:prstGeom prst="rect">
            <a:avLst/>
          </a:prstGeom>
          <a:noFill/>
        </p:spPr>
        <p:txBody>
          <a:bodyPr wrap="square" rtlCol="0">
            <a:spAutoFit/>
          </a:bodyPr>
          <a:lstStyle/>
          <a:p>
            <a:pPr lvl="0" algn="ctr"/>
            <a:r>
              <a:rPr lang="en-US" sz="1600" dirty="0">
                <a:latin typeface="Century Gothic" panose="020B0502020202020204" pitchFamily="34" charset="0"/>
              </a:rPr>
              <a:t>Service provider pays for the cost</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830997"/>
          </a:xfrm>
          <a:prstGeom prst="rect">
            <a:avLst/>
          </a:prstGeom>
          <a:noFill/>
        </p:spPr>
        <p:txBody>
          <a:bodyPr wrap="square" rtlCol="0">
            <a:spAutoFit/>
          </a:bodyPr>
          <a:lstStyle/>
          <a:p>
            <a:pPr lvl="0" algn="ctr"/>
            <a:r>
              <a:rPr lang="en-US" sz="1600" dirty="0">
                <a:latin typeface="Century Gothic" panose="020B0502020202020204" pitchFamily="34" charset="0"/>
              </a:rPr>
              <a:t>Results are sent to your 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1815882"/>
          </a:xfrm>
          <a:prstGeom prst="rect">
            <a:avLst/>
          </a:prstGeom>
          <a:noFill/>
        </p:spPr>
        <p:txBody>
          <a:bodyPr wrap="square" rtlCol="0">
            <a:spAutoFit/>
          </a:bodyPr>
          <a:lstStyle/>
          <a:p>
            <a:pPr lvl="0" algn="ctr"/>
            <a:r>
              <a:rPr lang="en-US" sz="1600" dirty="0">
                <a:latin typeface="Century Gothic" panose="020B0502020202020204" pitchFamily="34" charset="0"/>
              </a:rPr>
              <a:t>Convicted of a </a:t>
            </a:r>
            <a:r>
              <a:rPr lang="en-US" sz="1600" b="1" dirty="0">
                <a:latin typeface="Century Gothic" panose="020B0502020202020204" pitchFamily="34" charset="0"/>
              </a:rPr>
              <a:t>minor</a:t>
            </a:r>
            <a:r>
              <a:rPr lang="en-US" sz="1600" dirty="0">
                <a:latin typeface="Century Gothic" panose="020B0502020202020204" pitchFamily="34" charset="0"/>
              </a:rPr>
              <a:t> crime?</a:t>
            </a:r>
          </a:p>
          <a:p>
            <a:pPr lvl="0" algn="ctr"/>
            <a:r>
              <a:rPr lang="en-US" sz="1600" b="1" dirty="0">
                <a:latin typeface="Century Gothic" panose="020B0502020202020204" pitchFamily="34" charset="0"/>
              </a:rPr>
              <a:t>DDS</a:t>
            </a:r>
            <a:r>
              <a:rPr lang="en-US" sz="1600" dirty="0">
                <a:latin typeface="Century Gothic" panose="020B0502020202020204" pitchFamily="34" charset="0"/>
              </a:rPr>
              <a:t> will need to approve before they start</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1569660"/>
          </a:xfrm>
          <a:prstGeom prst="rect">
            <a:avLst/>
          </a:prstGeom>
          <a:noFill/>
        </p:spPr>
        <p:txBody>
          <a:bodyPr wrap="square" rtlCol="0">
            <a:spAutoFit/>
          </a:bodyPr>
          <a:lstStyle/>
          <a:p>
            <a:pPr lvl="0" algn="ctr"/>
            <a:r>
              <a:rPr lang="en-US" sz="1600" dirty="0">
                <a:latin typeface="Century Gothic" panose="020B0502020202020204" pitchFamily="34" charset="0"/>
              </a:rPr>
              <a:t>Convicted of a </a:t>
            </a:r>
            <a:r>
              <a:rPr lang="en-US" sz="1600" b="1" dirty="0">
                <a:latin typeface="Century Gothic" panose="020B0502020202020204" pitchFamily="34" charset="0"/>
              </a:rPr>
              <a:t>serious</a:t>
            </a:r>
            <a:r>
              <a:rPr lang="en-US" sz="1600" dirty="0">
                <a:latin typeface="Century Gothic" panose="020B0502020202020204" pitchFamily="34" charset="0"/>
              </a:rPr>
              <a:t> crime?</a:t>
            </a:r>
          </a:p>
          <a:p>
            <a:pPr lvl="0" algn="ctr"/>
            <a:r>
              <a:rPr lang="en-US" sz="1600" dirty="0">
                <a:latin typeface="Century Gothic" panose="020B0502020202020204" pitchFamily="34" charset="0"/>
              </a:rPr>
              <a:t>They </a:t>
            </a:r>
            <a:r>
              <a:rPr lang="en-US" sz="1600" b="1" u="sng" dirty="0">
                <a:latin typeface="Century Gothic" panose="020B0502020202020204" pitchFamily="34" charset="0"/>
              </a:rPr>
              <a:t>cannot</a:t>
            </a:r>
            <a:r>
              <a:rPr lang="en-US" sz="1600" dirty="0">
                <a:latin typeface="Century Gothic" panose="020B0502020202020204" pitchFamily="34" charset="0"/>
              </a:rPr>
              <a:t> provide you services</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323439"/>
          </a:xfrm>
          <a:prstGeom prst="rect">
            <a:avLst/>
          </a:prstGeom>
          <a:noFill/>
        </p:spPr>
        <p:txBody>
          <a:bodyPr wrap="square" rtlCol="0">
            <a:spAutoFit/>
          </a:bodyPr>
          <a:lstStyle/>
          <a:p>
            <a:pPr lvl="0" algn="ctr"/>
            <a:r>
              <a:rPr lang="en-US" sz="1600" dirty="0">
                <a:latin typeface="Century Gothic" panose="020B0502020202020204" pitchFamily="34" charset="0"/>
              </a:rPr>
              <a:t>Background check is completed and they are cleared</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1077218"/>
          </a:xfrm>
          <a:prstGeom prst="rect">
            <a:avLst/>
          </a:prstGeom>
          <a:noFill/>
        </p:spPr>
        <p:txBody>
          <a:bodyPr wrap="square" rtlCol="0">
            <a:spAutoFit/>
          </a:bodyPr>
          <a:lstStyle/>
          <a:p>
            <a:pPr lvl="0" algn="ctr"/>
            <a:r>
              <a:rPr lang="en-US" sz="1600" dirty="0">
                <a:latin typeface="Century Gothic" panose="020B0502020202020204" pitchFamily="34" charset="0"/>
              </a:rPr>
              <a:t>Provider can start to provide you services</a:t>
            </a: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10248318" cy="461665"/>
          </a:xfrm>
          <a:prstGeom prst="rect">
            <a:avLst/>
          </a:prstGeom>
        </p:spPr>
        <p:txBody>
          <a:bodyPr wrap="none">
            <a:spAutoFit/>
          </a:bodyPr>
          <a:lstStyle/>
          <a:p>
            <a:r>
              <a:rPr lang="en-US" sz="2400" dirty="0">
                <a:latin typeface="Century Gothic" panose="020B0502020202020204" pitchFamily="34" charset="0"/>
              </a:rPr>
              <a:t>The FMS helps protect your safety in the Self-Determination Program</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en-US" sz="2800" dirty="0"/>
              <a:t>YOUR RIGHTS AND SAFETY</a:t>
            </a:r>
          </a:p>
        </p:txBody>
      </p:sp>
    </p:spTree>
    <p:extLst>
      <p:ext uri="{BB962C8B-B14F-4D97-AF65-F5344CB8AC3E}">
        <p14:creationId xmlns:p14="http://schemas.microsoft.com/office/powerpoint/2010/main" val="8157859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RECOGNIZING ABUSE</a:t>
            </a: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523220"/>
          </a:xfrm>
          <a:prstGeom prst="rect">
            <a:avLst/>
          </a:prstGeom>
          <a:noFill/>
        </p:spPr>
        <p:txBody>
          <a:bodyPr wrap="square" rtlCol="0">
            <a:spAutoFit/>
          </a:bodyPr>
          <a:lstStyle/>
          <a:p>
            <a:r>
              <a:rPr lang="en-US" sz="2800" dirty="0">
                <a:latin typeface="Century Gothic" panose="020B0502020202020204" pitchFamily="34" charset="0"/>
              </a:rPr>
              <a:t>There are </a:t>
            </a:r>
            <a:r>
              <a:rPr lang="en-US" sz="2800" b="1" dirty="0">
                <a:latin typeface="Century Gothic" panose="020B0502020202020204" pitchFamily="34" charset="0"/>
              </a:rPr>
              <a:t>many</a:t>
            </a:r>
            <a:r>
              <a:rPr lang="en-US" sz="2800" dirty="0">
                <a:latin typeface="Century Gothic" panose="020B0502020202020204" pitchFamily="34" charset="0"/>
              </a:rPr>
              <a:t> different kinds of abuse.</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lumMod val="25000"/>
                </a:schemeClr>
              </a:solidFill>
              <a:latin typeface="Century Gothic" panose="020B0502020202020204" pitchFamily="34" charset="0"/>
            </a:endParaRPr>
          </a:p>
          <a:p>
            <a:r>
              <a:rPr lang="en-US" dirty="0">
                <a:solidFill>
                  <a:schemeClr val="bg2">
                    <a:lumMod val="25000"/>
                  </a:schemeClr>
                </a:solidFill>
                <a:latin typeface="Century Gothic" panose="020B0502020202020204" pitchFamily="34" charset="0"/>
              </a:rPr>
              <a:t>You and your team need to:</a:t>
            </a:r>
          </a:p>
          <a:p>
            <a:endParaRPr lang="en-US" dirty="0">
              <a:solidFill>
                <a:schemeClr val="bg2">
                  <a:lumMod val="25000"/>
                </a:schemeClr>
              </a:solidFill>
              <a:latin typeface="Century Gothic" panose="020B0502020202020204" pitchFamily="34" charset="0"/>
            </a:endParaRPr>
          </a:p>
          <a:p>
            <a:r>
              <a:rPr lang="en-US" dirty="0">
                <a:solidFill>
                  <a:schemeClr val="bg2">
                    <a:lumMod val="25000"/>
                  </a:schemeClr>
                </a:solidFill>
                <a:latin typeface="Century Gothic" panose="020B0502020202020204" pitchFamily="34" charset="0"/>
              </a:rPr>
              <a:t>Learn </a:t>
            </a:r>
            <a:r>
              <a:rPr lang="en-US" b="1" dirty="0">
                <a:solidFill>
                  <a:schemeClr val="bg2">
                    <a:lumMod val="25000"/>
                  </a:schemeClr>
                </a:solidFill>
                <a:latin typeface="Century Gothic" panose="020B0502020202020204" pitchFamily="34" charset="0"/>
              </a:rPr>
              <a:t>about</a:t>
            </a:r>
            <a:r>
              <a:rPr lang="en-US" dirty="0">
                <a:solidFill>
                  <a:schemeClr val="bg2">
                    <a:lumMod val="25000"/>
                  </a:schemeClr>
                </a:solidFill>
                <a:latin typeface="Century Gothic" panose="020B0502020202020204" pitchFamily="34" charset="0"/>
              </a:rPr>
              <a:t> abuse.</a:t>
            </a:r>
          </a:p>
          <a:p>
            <a:endParaRPr lang="en-US" dirty="0">
              <a:solidFill>
                <a:schemeClr val="bg2">
                  <a:lumMod val="25000"/>
                </a:schemeClr>
              </a:solidFill>
              <a:latin typeface="Century Gothic" panose="020B0502020202020204" pitchFamily="34" charset="0"/>
            </a:endParaRPr>
          </a:p>
          <a:p>
            <a:r>
              <a:rPr lang="en-US" dirty="0">
                <a:solidFill>
                  <a:schemeClr val="bg2">
                    <a:lumMod val="25000"/>
                  </a:schemeClr>
                </a:solidFill>
                <a:latin typeface="Century Gothic" panose="020B0502020202020204" pitchFamily="34" charset="0"/>
              </a:rPr>
              <a:t>Learn how to know abuse is </a:t>
            </a:r>
            <a:r>
              <a:rPr lang="en-US" b="1" dirty="0">
                <a:solidFill>
                  <a:schemeClr val="bg2">
                    <a:lumMod val="25000"/>
                  </a:schemeClr>
                </a:solidFill>
                <a:latin typeface="Century Gothic" panose="020B0502020202020204" pitchFamily="34" charset="0"/>
              </a:rPr>
              <a:t>happening</a:t>
            </a:r>
            <a:r>
              <a:rPr lang="en-US" dirty="0">
                <a:solidFill>
                  <a:schemeClr val="bg2">
                    <a:lumMod val="25000"/>
                  </a:schemeClr>
                </a:solidFill>
                <a:latin typeface="Century Gothic" panose="020B0502020202020204" pitchFamily="34" charset="0"/>
              </a:rPr>
              <a:t>.</a:t>
            </a:r>
          </a:p>
          <a:p>
            <a:endParaRPr lang="en-US" dirty="0">
              <a:solidFill>
                <a:schemeClr val="bg2">
                  <a:lumMod val="25000"/>
                </a:schemeClr>
              </a:solidFill>
              <a:latin typeface="Century Gothic" panose="020B0502020202020204" pitchFamily="34" charset="0"/>
            </a:endParaRPr>
          </a:p>
          <a:p>
            <a:r>
              <a:rPr lang="en-US" dirty="0">
                <a:solidFill>
                  <a:schemeClr val="bg2">
                    <a:lumMod val="25000"/>
                  </a:schemeClr>
                </a:solidFill>
                <a:latin typeface="Century Gothic" panose="020B0502020202020204" pitchFamily="34" charset="0"/>
              </a:rPr>
              <a:t>What </a:t>
            </a:r>
            <a:r>
              <a:rPr lang="en-US" b="1" dirty="0">
                <a:solidFill>
                  <a:schemeClr val="bg2">
                    <a:lumMod val="25000"/>
                  </a:schemeClr>
                </a:solidFill>
                <a:latin typeface="Century Gothic" panose="020B0502020202020204" pitchFamily="34" charset="0"/>
              </a:rPr>
              <a:t>to</a:t>
            </a:r>
            <a:r>
              <a:rPr lang="en-US" dirty="0">
                <a:solidFill>
                  <a:schemeClr val="bg2">
                    <a:lumMod val="25000"/>
                  </a:schemeClr>
                </a:solidFill>
                <a:latin typeface="Century Gothic" panose="020B0502020202020204" pitchFamily="34" charset="0"/>
              </a:rPr>
              <a:t> </a:t>
            </a:r>
            <a:r>
              <a:rPr lang="en-US" b="1" dirty="0">
                <a:solidFill>
                  <a:schemeClr val="bg2">
                    <a:lumMod val="25000"/>
                  </a:schemeClr>
                </a:solidFill>
                <a:latin typeface="Century Gothic" panose="020B0502020202020204" pitchFamily="34" charset="0"/>
              </a:rPr>
              <a:t>do</a:t>
            </a:r>
            <a:r>
              <a:rPr lang="en-US" dirty="0">
                <a:solidFill>
                  <a:schemeClr val="bg2">
                    <a:lumMod val="25000"/>
                  </a:schemeClr>
                </a:solidFill>
                <a:latin typeface="Century Gothic" panose="020B0502020202020204" pitchFamily="34" charset="0"/>
              </a:rPr>
              <a:t> if you think it is happening.</a:t>
            </a:r>
          </a:p>
          <a:p>
            <a:endParaRPr lang="en-US" dirty="0"/>
          </a:p>
        </p:txBody>
      </p:sp>
      <p:sp>
        <p:nvSpPr>
          <p:cNvPr id="11" name="Rectangle 10">
            <a:extLst>
              <a:ext uri="{FF2B5EF4-FFF2-40B4-BE49-F238E27FC236}">
                <a16:creationId xmlns:a16="http://schemas.microsoft.com/office/drawing/2014/main" id="{12962DB7-0FE4-744C-B0F6-018CCF4CF193}"/>
              </a:ext>
            </a:extLst>
          </p:cNvPr>
          <p:cNvSpPr/>
          <p:nvPr/>
        </p:nvSpPr>
        <p:spPr>
          <a:xfrm>
            <a:off x="5894878" y="6008565"/>
            <a:ext cx="4100803" cy="461665"/>
          </a:xfrm>
          <a:prstGeom prst="rect">
            <a:avLst/>
          </a:prstGeom>
        </p:spPr>
        <p:txBody>
          <a:bodyPr wrap="none">
            <a:spAutoFit/>
          </a:bodyPr>
          <a:lstStyle/>
          <a:p>
            <a:r>
              <a:rPr lang="en-US" sz="2400" b="1" dirty="0">
                <a:latin typeface="Century Gothic" panose="020B0502020202020204" pitchFamily="34" charset="0"/>
              </a:rPr>
              <a:t>TELL</a:t>
            </a:r>
            <a:r>
              <a:rPr lang="en-US" sz="2400" dirty="0">
                <a:latin typeface="Century Gothic" panose="020B0502020202020204" pitchFamily="34" charset="0"/>
              </a:rPr>
              <a:t> SOMEONE YOU </a:t>
            </a:r>
            <a:r>
              <a:rPr lang="en-US" sz="2400" b="1" dirty="0">
                <a:latin typeface="Century Gothic" panose="020B0502020202020204" pitchFamily="34" charset="0"/>
              </a:rPr>
              <a:t>TRUST</a:t>
            </a:r>
            <a:r>
              <a:rPr lang="en-US" sz="2400" dirty="0">
                <a:latin typeface="Century Gothic" panose="020B0502020202020204" pitchFamily="34" charset="0"/>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369332"/>
          </a:xfrm>
          <a:prstGeom prst="rect">
            <a:avLst/>
          </a:prstGeom>
        </p:spPr>
        <p:txBody>
          <a:bodyPr wrap="square">
            <a:spAutoFit/>
          </a:bodyPr>
          <a:lstStyle/>
          <a:p>
            <a:r>
              <a:rPr lang="en-US" dirty="0">
                <a:latin typeface="Century Gothic" panose="020B0502020202020204" pitchFamily="34" charset="0"/>
              </a:rPr>
              <a:t>Physical</a:t>
            </a:r>
          </a:p>
        </p:txBody>
      </p:sp>
      <p:sp>
        <p:nvSpPr>
          <p:cNvPr id="13" name="Rectangle 12">
            <a:extLst>
              <a:ext uri="{FF2B5EF4-FFF2-40B4-BE49-F238E27FC236}">
                <a16:creationId xmlns:a16="http://schemas.microsoft.com/office/drawing/2014/main" id="{960AE755-9B6B-1C4C-AF3E-E076D6C31526}"/>
              </a:ext>
            </a:extLst>
          </p:cNvPr>
          <p:cNvSpPr/>
          <p:nvPr/>
        </p:nvSpPr>
        <p:spPr>
          <a:xfrm>
            <a:off x="9080069" y="3299486"/>
            <a:ext cx="906017" cy="369332"/>
          </a:xfrm>
          <a:prstGeom prst="rect">
            <a:avLst/>
          </a:prstGeom>
        </p:spPr>
        <p:txBody>
          <a:bodyPr wrap="none">
            <a:spAutoFit/>
          </a:bodyPr>
          <a:lstStyle/>
          <a:p>
            <a:r>
              <a:rPr lang="en-US" dirty="0">
                <a:latin typeface="Century Gothic" panose="020B0502020202020204" pitchFamily="34" charset="0"/>
              </a:rPr>
              <a:t>Sexual</a:t>
            </a:r>
          </a:p>
        </p:txBody>
      </p:sp>
      <p:sp>
        <p:nvSpPr>
          <p:cNvPr id="14" name="Rectangle 13">
            <a:extLst>
              <a:ext uri="{FF2B5EF4-FFF2-40B4-BE49-F238E27FC236}">
                <a16:creationId xmlns:a16="http://schemas.microsoft.com/office/drawing/2014/main" id="{3B71F698-0FF0-0042-93A7-1FBA30521102}"/>
              </a:ext>
            </a:extLst>
          </p:cNvPr>
          <p:cNvSpPr/>
          <p:nvPr/>
        </p:nvSpPr>
        <p:spPr>
          <a:xfrm>
            <a:off x="5459553" y="3299486"/>
            <a:ext cx="1087157" cy="369332"/>
          </a:xfrm>
          <a:prstGeom prst="rect">
            <a:avLst/>
          </a:prstGeom>
        </p:spPr>
        <p:txBody>
          <a:bodyPr wrap="none">
            <a:spAutoFit/>
          </a:bodyPr>
          <a:lstStyle/>
          <a:p>
            <a:r>
              <a:rPr lang="en-US" dirty="0">
                <a:latin typeface="Century Gothic" panose="020B0502020202020204" pitchFamily="34" charset="0"/>
              </a:rPr>
              <a:t>Neglect</a:t>
            </a: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1295547" cy="369332"/>
          </a:xfrm>
          <a:prstGeom prst="rect">
            <a:avLst/>
          </a:prstGeom>
        </p:spPr>
        <p:txBody>
          <a:bodyPr wrap="none">
            <a:spAutoFit/>
          </a:bodyPr>
          <a:lstStyle/>
          <a:p>
            <a:r>
              <a:rPr lang="en-US" dirty="0">
                <a:latin typeface="Century Gothic" panose="020B0502020202020204" pitchFamily="34" charset="0"/>
              </a:rPr>
              <a:t>Emotional</a:t>
            </a: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1181734" cy="369332"/>
          </a:xfrm>
          <a:prstGeom prst="rect">
            <a:avLst/>
          </a:prstGeom>
        </p:spPr>
        <p:txBody>
          <a:bodyPr wrap="none">
            <a:spAutoFit/>
          </a:bodyPr>
          <a:lstStyle/>
          <a:p>
            <a:r>
              <a:rPr lang="en-US" dirty="0">
                <a:latin typeface="Century Gothic" panose="020B0502020202020204" pitchFamily="34" charset="0"/>
              </a:rPr>
              <a:t>Financial</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434106"/>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en-US" sz="2800" dirty="0"/>
              <a:t>YOUR RIGHTS AND SAFETY</a:t>
            </a:r>
          </a:p>
        </p:txBody>
      </p:sp>
    </p:spTree>
    <p:extLst>
      <p:ext uri="{BB962C8B-B14F-4D97-AF65-F5344CB8AC3E}">
        <p14:creationId xmlns:p14="http://schemas.microsoft.com/office/powerpoint/2010/main" val="4242031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736264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SELF-DETERMINATION PROGRAM </a:t>
            </a:r>
            <a:r>
              <a:rPr lang="en-US" sz="2700" b="1" kern="1200" dirty="0">
                <a:solidFill>
                  <a:schemeClr val="bg2">
                    <a:lumMod val="10000"/>
                  </a:schemeClr>
                </a:solidFill>
                <a:latin typeface="Century Gothic" panose="020B0502020202020204" pitchFamily="34" charset="0"/>
                <a:ea typeface="+mj-ea"/>
                <a:cs typeface="+mj-cs"/>
              </a:rPr>
              <a:t>OVERVIEW</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563231"/>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latin typeface="Century Gothic" panose="020B0502020202020204" pitchFamily="34" charset="0"/>
                <a:ea typeface="+mj-ea"/>
                <a:cs typeface="+mj-cs"/>
              </a:rPr>
              <a:t>CHOICE, CONTROL AND RESPONSIBILITY</a:t>
            </a:r>
            <a:endParaRPr lang="en-US" sz="1700" dirty="0"/>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798680"/>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latin typeface="Century Gothic" panose="020B0502020202020204" pitchFamily="34" charset="0"/>
                <a:ea typeface="+mj-ea"/>
                <a:cs typeface="+mj-cs"/>
              </a:rPr>
              <a:t>SERVICES AND SUPPORTS THAT FIT YOUR LIFE</a:t>
            </a: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21264" cy="798680"/>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latin typeface="Century Gothic" panose="020B0502020202020204" pitchFamily="34" charset="0"/>
                <a:ea typeface="+mj-ea"/>
                <a:cs typeface="+mj-cs"/>
              </a:rPr>
              <a:t>DECIDE HOW YOUR BUDGET IS SPENT</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563231"/>
          </a:xfrm>
          <a:prstGeom prst="rect">
            <a:avLst/>
          </a:prstGeom>
          <a:noFill/>
        </p:spPr>
        <p:txBody>
          <a:bodyPr wrap="square" rtlCol="0" anchor="t">
            <a:spAutoFit/>
          </a:bodyPr>
          <a:lstStyle/>
          <a:p>
            <a:pPr algn="ctr">
              <a:lnSpc>
                <a:spcPct val="90000"/>
              </a:lnSpc>
              <a:spcBef>
                <a:spcPct val="0"/>
              </a:spcBef>
            </a:pPr>
            <a:r>
              <a:rPr lang="en-US" sz="1700" dirty="0">
                <a:solidFill>
                  <a:schemeClr val="accent5">
                    <a:lumMod val="50000"/>
                  </a:schemeClr>
                </a:solidFill>
                <a:latin typeface="Century Gothic" panose="020B0502020202020204" pitchFamily="34" charset="0"/>
                <a:ea typeface="+mj-ea"/>
                <a:cs typeface="+mj-cs"/>
              </a:rPr>
              <a:t>LOTS OF SUPPORT</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563231"/>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en-US" sz="1700" kern="1200" dirty="0">
                <a:solidFill>
                  <a:schemeClr val="accent5">
                    <a:lumMod val="50000"/>
                  </a:schemeClr>
                </a:solidFill>
                <a:latin typeface="Century Gothic" panose="020B0502020202020204" pitchFamily="34" charset="0"/>
                <a:ea typeface="+mj-ea"/>
                <a:cs typeface="+mj-cs"/>
              </a:rPr>
              <a:t>PERSON CENTERED</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RECOGNIZING ABUSE</a:t>
            </a: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16045" cy="461665"/>
          </a:xfrm>
          <a:prstGeom prst="rect">
            <a:avLst/>
          </a:prstGeom>
        </p:spPr>
        <p:txBody>
          <a:bodyPr wrap="square">
            <a:spAutoFit/>
          </a:bodyPr>
          <a:lstStyle/>
          <a:p>
            <a:r>
              <a:rPr lang="en-US" sz="2400" dirty="0">
                <a:latin typeface="Century Gothic" panose="020B0502020202020204" pitchFamily="34" charset="0"/>
              </a:rPr>
              <a:t>It is important to </a:t>
            </a:r>
            <a:r>
              <a:rPr lang="en-US" sz="2400" b="1" dirty="0">
                <a:latin typeface="Century Gothic" panose="020B0502020202020204" pitchFamily="34" charset="0"/>
              </a:rPr>
              <a:t>understand</a:t>
            </a:r>
            <a:r>
              <a:rPr lang="en-US" sz="2400" dirty="0">
                <a:latin typeface="Century Gothic" panose="020B0502020202020204" pitchFamily="34" charset="0"/>
              </a:rPr>
              <a:t> the possible </a:t>
            </a:r>
            <a:r>
              <a:rPr lang="en-US" sz="2400" u="sng" dirty="0">
                <a:latin typeface="Century Gothic" panose="020B0502020202020204" pitchFamily="34" charset="0"/>
              </a:rPr>
              <a:t>signs</a:t>
            </a:r>
            <a:r>
              <a:rPr lang="en-US" sz="2400" dirty="0">
                <a:latin typeface="Century Gothic" panose="020B0502020202020204" pitchFamily="34" charset="0"/>
              </a:rPr>
              <a:t> and </a:t>
            </a:r>
            <a:r>
              <a:rPr lang="en-US" sz="2400" u="sng" dirty="0">
                <a:latin typeface="Century Gothic" panose="020B0502020202020204" pitchFamily="34" charset="0"/>
              </a:rPr>
              <a:t>symptoms</a:t>
            </a:r>
            <a:r>
              <a:rPr lang="en-US" sz="2400" dirty="0">
                <a:latin typeface="Century Gothic" panose="020B0502020202020204" pitchFamily="34" charset="0"/>
              </a:rPr>
              <a:t> of abuse.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43245991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en-US" sz="2800" dirty="0"/>
              <a:t>YOUR RIGHTS AND YOUR SAFETY</a:t>
            </a:r>
          </a:p>
        </p:txBody>
      </p:sp>
    </p:spTree>
    <p:extLst>
      <p:ext uri="{BB962C8B-B14F-4D97-AF65-F5344CB8AC3E}">
        <p14:creationId xmlns:p14="http://schemas.microsoft.com/office/powerpoint/2010/main" val="536582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RECOGNIZING ABUSE</a:t>
            </a:r>
          </a:p>
        </p:txBody>
      </p:sp>
      <p:sp>
        <p:nvSpPr>
          <p:cNvPr id="20" name="Rectangle 19">
            <a:extLst>
              <a:ext uri="{FF2B5EF4-FFF2-40B4-BE49-F238E27FC236}">
                <a16:creationId xmlns:a16="http://schemas.microsoft.com/office/drawing/2014/main" id="{F7B9ABD1-F31C-EB49-A774-0733B540240F}"/>
              </a:ext>
            </a:extLst>
          </p:cNvPr>
          <p:cNvSpPr/>
          <p:nvPr/>
        </p:nvSpPr>
        <p:spPr>
          <a:xfrm>
            <a:off x="4092930" y="5350153"/>
            <a:ext cx="4312645" cy="923330"/>
          </a:xfrm>
          <a:prstGeom prst="rect">
            <a:avLst/>
          </a:prstGeom>
        </p:spPr>
        <p:txBody>
          <a:bodyPr wrap="square">
            <a:spAutoFit/>
          </a:bodyPr>
          <a:lstStyle/>
          <a:p>
            <a:r>
              <a:rPr lang="en-US" sz="5400" dirty="0">
                <a:latin typeface="Century Gothic" panose="020B0502020202020204" pitchFamily="34" charset="0"/>
              </a:rPr>
              <a:t>It is </a:t>
            </a:r>
            <a:r>
              <a:rPr lang="en-US" sz="5400" b="1" dirty="0">
                <a:latin typeface="Century Gothic" panose="020B0502020202020204" pitchFamily="34" charset="0"/>
              </a:rPr>
              <a:t>NOT</a:t>
            </a:r>
            <a:r>
              <a:rPr lang="en-US" sz="5400" dirty="0">
                <a:latin typeface="Century Gothic" panose="020B0502020202020204" pitchFamily="34" charset="0"/>
              </a:rPr>
              <a:t> OK!</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hurts you or ignores you</a:t>
              </a:r>
              <a:endParaRPr lang="en-US" sz="1700" b="1" kern="1200" dirty="0">
                <a:effectLst>
                  <a:outerShdw blurRad="38100" dist="38100" dir="2700000" algn="tl">
                    <a:srgbClr val="000000">
                      <a:alpha val="43137"/>
                    </a:srgbClr>
                  </a:outerShdw>
                </a:effectLst>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makes you feel bad</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gets too close to you and you don’t like it</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makes you feel uncomfortable</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takes things that belong to you</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If someone touches you and it’s not okay with you</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4023622" y="1489069"/>
            <a:ext cx="4091185" cy="646331"/>
          </a:xfrm>
          <a:prstGeom prst="rect">
            <a:avLst/>
          </a:prstGeom>
        </p:spPr>
        <p:txBody>
          <a:bodyPr wrap="none">
            <a:spAutoFit/>
          </a:bodyPr>
          <a:lstStyle/>
          <a:p>
            <a:r>
              <a:rPr lang="en-US" sz="3600" b="1" dirty="0">
                <a:latin typeface="Century Gothic" panose="020B0502020202020204" pitchFamily="34" charset="0"/>
              </a:rPr>
              <a:t>DON’T IGNORE IT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862561"/>
          </a:xfrm>
        </p:spPr>
        <p:txBody>
          <a:bodyPr/>
          <a:lstStyle/>
          <a:p>
            <a:r>
              <a:rPr lang="en-US" sz="2800" dirty="0"/>
              <a:t>YOUR RIGHTS AND YOUR SAFETY</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272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REPORTING ABUSE</a:t>
            </a: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4825324" cy="1077218"/>
          </a:xfrm>
          <a:prstGeom prst="rect">
            <a:avLst/>
          </a:prstGeom>
        </p:spPr>
        <p:txBody>
          <a:bodyPr wrap="square">
            <a:spAutoFit/>
          </a:bodyPr>
          <a:lstStyle/>
          <a:p>
            <a:pPr algn="ctr"/>
            <a:r>
              <a:rPr lang="en-US" sz="3200" b="1" dirty="0">
                <a:latin typeface="Century Gothic" panose="020B0502020202020204" pitchFamily="34" charset="0"/>
              </a:rPr>
              <a:t>Tell someone you </a:t>
            </a:r>
            <a:r>
              <a:rPr lang="en-US" sz="3200" b="1" u="sng" dirty="0">
                <a:latin typeface="Century Gothic" panose="020B0502020202020204" pitchFamily="34" charset="0"/>
              </a:rPr>
              <a:t>trust</a:t>
            </a:r>
            <a:r>
              <a:rPr lang="en-US" sz="3200" dirty="0">
                <a:latin typeface="Century Gothic" panose="020B0502020202020204" pitchFamily="34" charset="0"/>
              </a:rPr>
              <a:t>:</a:t>
            </a:r>
          </a:p>
          <a:p>
            <a:endParaRPr lang="en-US"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862322"/>
          </a:xfrm>
          <a:prstGeom prst="rect">
            <a:avLst/>
          </a:prstGeom>
        </p:spPr>
        <p:txBody>
          <a:bodyPr wrap="square">
            <a:spAutoFit/>
          </a:bodyPr>
          <a:lstStyle/>
          <a:p>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a:latin typeface="Century Gothic" panose="020B0502020202020204" pitchFamily="34" charset="0"/>
              </a:rPr>
              <a:t>Family </a:t>
            </a:r>
          </a:p>
          <a:p>
            <a:pPr marL="457200" indent="-457200">
              <a:buFont typeface="Arial" panose="020B0604020202020204" pitchFamily="34" charset="0"/>
              <a:buChar char="•"/>
            </a:pPr>
            <a:r>
              <a:rPr lang="en-US" sz="2000" dirty="0">
                <a:latin typeface="Century Gothic" panose="020B0502020202020204" pitchFamily="34" charset="0"/>
              </a:rPr>
              <a:t>Friends</a:t>
            </a:r>
          </a:p>
          <a:p>
            <a:pPr marL="457200" indent="-457200">
              <a:buFont typeface="Arial" panose="020B0604020202020204" pitchFamily="34" charset="0"/>
              <a:buChar char="•"/>
            </a:pPr>
            <a:r>
              <a:rPr lang="en-US" sz="2000" dirty="0">
                <a:latin typeface="Century Gothic" panose="020B0502020202020204" pitchFamily="34" charset="0"/>
              </a:rPr>
              <a:t>People from your school</a:t>
            </a:r>
          </a:p>
          <a:p>
            <a:pPr marL="457200" indent="-457200">
              <a:buFont typeface="Arial" panose="020B0604020202020204" pitchFamily="34" charset="0"/>
              <a:buChar char="•"/>
            </a:pPr>
            <a:r>
              <a:rPr lang="en-US" sz="2000" dirty="0">
                <a:latin typeface="Century Gothic" panose="020B0502020202020204" pitchFamily="34" charset="0"/>
              </a:rPr>
              <a:t>People at work </a:t>
            </a:r>
            <a:endParaRPr lang="en-US" sz="2000" dirty="0" smtClean="0">
              <a:latin typeface="Century Gothic" panose="020B0502020202020204" pitchFamily="34" charset="0"/>
            </a:endParaRPr>
          </a:p>
          <a:p>
            <a:pPr marL="457200" indent="-457200">
              <a:buFont typeface="Arial" panose="020B0604020202020204" pitchFamily="34" charset="0"/>
              <a:buChar char="•"/>
            </a:pPr>
            <a:r>
              <a:rPr lang="en-US" sz="2000" dirty="0" smtClean="0">
                <a:latin typeface="Century Gothic" panose="020B0502020202020204" pitchFamily="34" charset="0"/>
              </a:rPr>
              <a:t>Independent facilitator</a:t>
            </a:r>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a:latin typeface="Century Gothic" panose="020B0502020202020204" pitchFamily="34" charset="0"/>
              </a:rPr>
              <a:t>Your service coordinator</a:t>
            </a:r>
          </a:p>
          <a:p>
            <a:pPr marL="457200" indent="-457200">
              <a:buFont typeface="Arial" panose="020B0604020202020204" pitchFamily="34" charset="0"/>
              <a:buChar char="•"/>
            </a:pPr>
            <a:r>
              <a:rPr lang="en-US" sz="2000" dirty="0">
                <a:latin typeface="Century Gothic" panose="020B0502020202020204" pitchFamily="34" charset="0"/>
              </a:rPr>
              <a:t>Medical professionals</a:t>
            </a:r>
          </a:p>
          <a:p>
            <a:pPr marL="457200" indent="-457200">
              <a:buFont typeface="Arial" panose="020B0604020202020204" pitchFamily="34" charset="0"/>
              <a:buChar char="•"/>
            </a:pPr>
            <a:endParaRPr lang="en-US" sz="2000"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6096000" cy="1938992"/>
          </a:xfrm>
          <a:prstGeom prst="rect">
            <a:avLst/>
          </a:prstGeom>
        </p:spPr>
        <p:txBody>
          <a:bodyPr>
            <a:spAutoFit/>
          </a:bodyPr>
          <a:lstStyle/>
          <a:p>
            <a:pPr marL="457200" indent="-457200">
              <a:buFont typeface="Arial" panose="020B0604020202020204" pitchFamily="34" charset="0"/>
              <a:buChar char="•"/>
            </a:pPr>
            <a:r>
              <a:rPr lang="en-US" sz="2000" dirty="0">
                <a:latin typeface="Century Gothic" panose="020B0502020202020204" pitchFamily="34" charset="0"/>
              </a:rPr>
              <a:t>Make sure you are safe</a:t>
            </a:r>
          </a:p>
          <a:p>
            <a:pPr marL="457200" indent="-457200">
              <a:buFont typeface="Arial" panose="020B0604020202020204" pitchFamily="34" charset="0"/>
              <a:buChar char="•"/>
            </a:pPr>
            <a:r>
              <a:rPr lang="en-US" sz="2000" dirty="0">
                <a:latin typeface="Century Gothic" panose="020B0502020202020204" pitchFamily="34" charset="0"/>
              </a:rPr>
              <a:t>Report to the appropriate people</a:t>
            </a:r>
          </a:p>
          <a:p>
            <a:pPr marL="914400" lvl="1" indent="-457200">
              <a:buFont typeface="Arial" panose="020B0604020202020204" pitchFamily="34" charset="0"/>
              <a:buChar char="•"/>
            </a:pPr>
            <a:r>
              <a:rPr lang="en-US" sz="2000" dirty="0">
                <a:latin typeface="Century Gothic" panose="020B0502020202020204" pitchFamily="34" charset="0"/>
              </a:rPr>
              <a:t>Adult protective services</a:t>
            </a:r>
          </a:p>
          <a:p>
            <a:pPr marL="914400" lvl="1" indent="-457200">
              <a:buFont typeface="Arial" panose="020B0604020202020204" pitchFamily="34" charset="0"/>
              <a:buChar char="•"/>
            </a:pPr>
            <a:r>
              <a:rPr lang="en-US" sz="2000" dirty="0">
                <a:latin typeface="Century Gothic" panose="020B0502020202020204" pitchFamily="34" charset="0"/>
              </a:rPr>
              <a:t>Child protective services</a:t>
            </a:r>
          </a:p>
          <a:p>
            <a:pPr marL="914400" lvl="1" indent="-457200">
              <a:buFont typeface="Arial" panose="020B0604020202020204" pitchFamily="34" charset="0"/>
              <a:buChar char="•"/>
            </a:pPr>
            <a:r>
              <a:rPr lang="en-US" sz="2000" dirty="0">
                <a:latin typeface="Century Gothic" panose="020B0502020202020204" pitchFamily="34" charset="0"/>
              </a:rPr>
              <a:t>Local law enforcement</a:t>
            </a:r>
          </a:p>
          <a:p>
            <a:pPr marL="914400" lvl="1" indent="-457200">
              <a:buFont typeface="Arial" panose="020B0604020202020204" pitchFamily="34" charset="0"/>
              <a:buChar char="•"/>
            </a:pPr>
            <a:r>
              <a:rPr lang="en-US" sz="2000" dirty="0">
                <a:latin typeface="Century Gothic" panose="020B0502020202020204" pitchFamily="34" charset="0"/>
              </a:rPr>
              <a:t>Your regional center</a:t>
            </a:r>
          </a:p>
        </p:txBody>
      </p:sp>
      <p:sp>
        <p:nvSpPr>
          <p:cNvPr id="8" name="Rectangle 7">
            <a:extLst>
              <a:ext uri="{FF2B5EF4-FFF2-40B4-BE49-F238E27FC236}">
                <a16:creationId xmlns:a16="http://schemas.microsoft.com/office/drawing/2014/main" id="{FEB0E9DF-DDDE-7C4C-BAD0-C2310B355D13}"/>
              </a:ext>
            </a:extLst>
          </p:cNvPr>
          <p:cNvSpPr/>
          <p:nvPr/>
        </p:nvSpPr>
        <p:spPr>
          <a:xfrm>
            <a:off x="6580040" y="1278436"/>
            <a:ext cx="3290717" cy="584775"/>
          </a:xfrm>
          <a:prstGeom prst="rect">
            <a:avLst/>
          </a:prstGeom>
        </p:spPr>
        <p:txBody>
          <a:bodyPr wrap="square">
            <a:spAutoFit/>
          </a:bodyPr>
          <a:lstStyle/>
          <a:p>
            <a:r>
              <a:rPr lang="en-US" sz="3200" b="1" dirty="0">
                <a:latin typeface="Century Gothic" panose="020B0502020202020204" pitchFamily="34" charset="0"/>
              </a:rPr>
              <a:t>They will </a:t>
            </a:r>
            <a:r>
              <a:rPr lang="en-US" sz="3200" b="1" u="sng" dirty="0">
                <a:latin typeface="Century Gothic" panose="020B0502020202020204" pitchFamily="34" charset="0"/>
              </a:rPr>
              <a:t>help</a:t>
            </a:r>
            <a:r>
              <a:rPr lang="en-US" sz="3200" b="1" dirty="0">
                <a:latin typeface="Century Gothic" panose="020B050202020202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en-US" sz="2800" dirty="0"/>
              <a:t>YOUR RIGHTS AND YOUR SAFETY</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REVIEW</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6847181" cy="862561"/>
          </a:xfrm>
        </p:spPr>
        <p:txBody>
          <a:bodyPr/>
          <a:lstStyle/>
          <a:p>
            <a:r>
              <a:rPr lang="en-US" sz="2800" dirty="0"/>
              <a:t>YOUR RIGHTS AND YOUR SAFETY</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REVIEW YOUR RIGHTS AND SAFETY</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Your rights </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Criminal background checks</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Recognizing and reporting abuse</a:t>
            </a:r>
          </a:p>
        </p:txBody>
      </p:sp>
    </p:spTree>
    <p:extLst>
      <p:ext uri="{BB962C8B-B14F-4D97-AF65-F5344CB8AC3E}">
        <p14:creationId xmlns:p14="http://schemas.microsoft.com/office/powerpoint/2010/main" val="1330663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NEXT STEPS</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OVERVIEW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NEXT STEPS</a:t>
            </a:r>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OVERVIEW</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539430"/>
          </a:xfrm>
          <a:prstGeom prst="rect">
            <a:avLst/>
          </a:prstGeom>
        </p:spPr>
        <p:txBody>
          <a:bodyPr wrap="square">
            <a:spAutoFit/>
          </a:bodyPr>
          <a:lstStyle/>
          <a:p>
            <a:pPr marL="457200" indent="-457200">
              <a:buFont typeface="Wingdings" panose="05000000000000000000" pitchFamily="2" charset="2"/>
              <a:buChar char="ü"/>
            </a:pPr>
            <a:r>
              <a:rPr lang="en-US" sz="2800" dirty="0">
                <a:latin typeface="Century Gothic" panose="020B0502020202020204" pitchFamily="34" charset="0"/>
              </a:rPr>
              <a:t>REGIONAL CENTER PLANS</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en-US" sz="2800" dirty="0">
                <a:latin typeface="Century Gothic" panose="020B0502020202020204" pitchFamily="34" charset="0"/>
              </a:rPr>
              <a:t>LOCAL ADVISORY COMMITTEE</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en-US" sz="2800" dirty="0">
                <a:latin typeface="Century Gothic" panose="020B0502020202020204" pitchFamily="34" charset="0"/>
              </a:rPr>
              <a:t>SELF-DETERMINATION RESOURCES</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en-US" sz="2800" dirty="0" smtClean="0">
                <a:latin typeface="Century Gothic" panose="020B0502020202020204" pitchFamily="34" charset="0"/>
              </a:rPr>
              <a:t>SELF-DETERMINATION COMMUNITY </a:t>
            </a:r>
            <a:r>
              <a:rPr lang="en-US" sz="2800" dirty="0">
                <a:latin typeface="Century Gothic" panose="020B0502020202020204" pitchFamily="34" charset="0"/>
              </a:rPr>
              <a:t>RESOURCES</a:t>
            </a:r>
          </a:p>
        </p:txBody>
      </p:sp>
    </p:spTree>
    <p:extLst>
      <p:ext uri="{BB962C8B-B14F-4D97-AF65-F5344CB8AC3E}">
        <p14:creationId xmlns:p14="http://schemas.microsoft.com/office/powerpoint/2010/main" val="28795118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NEXT STEPS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23827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REGIONAL CENTER PLAN</a:t>
            </a:r>
          </a:p>
        </p:txBody>
      </p:sp>
      <p:sp>
        <p:nvSpPr>
          <p:cNvPr id="3" name="Rectangle 2">
            <a:extLst>
              <a:ext uri="{FF2B5EF4-FFF2-40B4-BE49-F238E27FC236}">
                <a16:creationId xmlns:a16="http://schemas.microsoft.com/office/drawing/2014/main" id="{C0F880C3-6EAC-4A47-B470-9DBC129BDBDE}"/>
              </a:ext>
            </a:extLst>
          </p:cNvPr>
          <p:cNvSpPr/>
          <p:nvPr/>
        </p:nvSpPr>
        <p:spPr>
          <a:xfrm>
            <a:off x="679257" y="2178549"/>
            <a:ext cx="10684336" cy="1446550"/>
          </a:xfrm>
          <a:prstGeom prst="rect">
            <a:avLst/>
          </a:prstGeom>
        </p:spPr>
        <p:txBody>
          <a:bodyPr wrap="none">
            <a:spAutoFit/>
          </a:bodyPr>
          <a:lstStyle/>
          <a:p>
            <a:pPr algn="ctr"/>
            <a:r>
              <a:rPr lang="en-US" sz="4400" dirty="0">
                <a:latin typeface="Century Gothic" panose="020B0502020202020204" pitchFamily="34" charset="0"/>
              </a:rPr>
              <a:t>PLACE HOLDER: </a:t>
            </a:r>
          </a:p>
          <a:p>
            <a:pPr algn="ctr"/>
            <a:r>
              <a:rPr lang="en-US" sz="4400" dirty="0">
                <a:latin typeface="Century Gothic" panose="020B0502020202020204" pitchFamily="34" charset="0"/>
              </a:rPr>
              <a:t>Plans for each specific regional center</a:t>
            </a:r>
          </a:p>
        </p:txBody>
      </p:sp>
    </p:spTree>
    <p:extLst>
      <p:ext uri="{BB962C8B-B14F-4D97-AF65-F5344CB8AC3E}">
        <p14:creationId xmlns:p14="http://schemas.microsoft.com/office/powerpoint/2010/main" val="39631463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NEXT STEPS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0873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SDP LOCAL ADVISORY GROUPS</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600" dirty="0">
                <a:latin typeface="Century Gothic" panose="020B0502020202020204" pitchFamily="34" charset="0"/>
              </a:rPr>
              <a:t>Meetings of our SD Local Advisory Committee take place:</a:t>
            </a:r>
          </a:p>
          <a:p>
            <a:pPr marL="0" indent="0">
              <a:buFont typeface="Arial" panose="020B0604020202020204" pitchFamily="34" charset="0"/>
              <a:buNone/>
            </a:pPr>
            <a:r>
              <a:rPr lang="en-US" sz="7600" dirty="0">
                <a:latin typeface="Century Gothic" panose="020B0502020202020204" pitchFamily="34" charset="0"/>
              </a:rPr>
              <a:t>	DATE:</a:t>
            </a:r>
          </a:p>
          <a:p>
            <a:pPr marL="0" indent="0">
              <a:buFont typeface="Arial" panose="020B0604020202020204" pitchFamily="34" charset="0"/>
              <a:buNone/>
            </a:pPr>
            <a:r>
              <a:rPr lang="en-US" sz="7600" dirty="0">
                <a:latin typeface="Century Gothic" panose="020B0502020202020204" pitchFamily="34" charset="0"/>
              </a:rPr>
              <a:t>	PLACE:</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en-US" sz="2800" dirty="0">
                <a:latin typeface="Century Gothic" panose="020B0502020202020204" pitchFamily="34" charset="0"/>
              </a:rPr>
              <a:t>Make connections with local </a:t>
            </a:r>
            <a:r>
              <a:rPr lang="en-US" sz="2800" i="1" dirty="0">
                <a:solidFill>
                  <a:srgbClr val="FF0000"/>
                </a:solidFill>
                <a:latin typeface="Century Gothic" panose="020B0502020202020204" pitchFamily="34" charset="0"/>
              </a:rPr>
              <a:t>support</a:t>
            </a:r>
            <a:r>
              <a:rPr lang="en-US" sz="2800" dirty="0">
                <a:latin typeface="Century Gothic" panose="020B0502020202020204" pitchFamily="34" charset="0"/>
              </a:rPr>
              <a:t>!</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8912759" y="2968874"/>
            <a:ext cx="3165054"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Offer recommendations for ongoing improvement. </a:t>
            </a:r>
          </a:p>
        </p:txBody>
      </p:sp>
      <p:sp>
        <p:nvSpPr>
          <p:cNvPr id="19" name="TextBox 18"/>
          <p:cNvSpPr txBox="1"/>
          <p:nvPr/>
        </p:nvSpPr>
        <p:spPr>
          <a:xfrm>
            <a:off x="6070268" y="2968874"/>
            <a:ext cx="3165054"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Can conduct</a:t>
            </a:r>
          </a:p>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 outreach and </a:t>
            </a:r>
          </a:p>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provide training.</a:t>
            </a:r>
          </a:p>
        </p:txBody>
      </p:sp>
      <p:sp>
        <p:nvSpPr>
          <p:cNvPr id="20" name="TextBox 19"/>
          <p:cNvSpPr txBox="1"/>
          <p:nvPr/>
        </p:nvSpPr>
        <p:spPr>
          <a:xfrm>
            <a:off x="3223292" y="2949070"/>
            <a:ext cx="3165054"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Monitors the development and ongoing progress </a:t>
            </a:r>
          </a:p>
          <a:p>
            <a:pPr algn="ctr" defTabSz="914400" rtl="0" eaLnBrk="1" latinLnBrk="0" hangingPunct="1">
              <a:lnSpc>
                <a:spcPct val="90000"/>
              </a:lnSpc>
              <a:spcBef>
                <a:spcPct val="0"/>
              </a:spcBef>
              <a:buNone/>
            </a:pPr>
            <a:r>
              <a:rPr lang="en-US" sz="2000" kern="1200" dirty="0">
                <a:solidFill>
                  <a:schemeClr val="accent5">
                    <a:lumMod val="50000"/>
                  </a:schemeClr>
                </a:solidFill>
                <a:latin typeface="Century Gothic" panose="020B0502020202020204" pitchFamily="34" charset="0"/>
                <a:ea typeface="+mj-ea"/>
                <a:cs typeface="+mj-cs"/>
              </a:rPr>
              <a:t>of the program.</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0" y="2995147"/>
            <a:ext cx="3545855" cy="1631216"/>
          </a:xfrm>
          <a:prstGeom prst="rect">
            <a:avLst/>
          </a:prstGeom>
          <a:noFill/>
        </p:spPr>
        <p:txBody>
          <a:bodyPr wrap="square" rtlCol="0">
            <a:spAutoFit/>
          </a:bodyPr>
          <a:lstStyle/>
          <a:p>
            <a:pPr algn="ctr"/>
            <a:r>
              <a:rPr lang="en-US" sz="2000" dirty="0">
                <a:solidFill>
                  <a:schemeClr val="accent5">
                    <a:lumMod val="50000"/>
                  </a:schemeClr>
                </a:solidFill>
                <a:latin typeface="Century Gothic" panose="020B0502020202020204" pitchFamily="34" charset="0"/>
                <a:ea typeface="+mj-ea"/>
                <a:cs typeface="+mj-cs"/>
              </a:rPr>
              <a:t>Collaborative/networking meetings include: participants, families,</a:t>
            </a:r>
          </a:p>
          <a:p>
            <a:pPr algn="ctr"/>
            <a:r>
              <a:rPr lang="en-US" sz="2000" dirty="0">
                <a:solidFill>
                  <a:schemeClr val="accent5">
                    <a:lumMod val="50000"/>
                  </a:schemeClr>
                </a:solidFill>
                <a:latin typeface="Century Gothic" panose="020B0502020202020204" pitchFamily="34" charset="0"/>
                <a:ea typeface="+mj-ea"/>
                <a:cs typeface="+mj-cs"/>
              </a:rPr>
              <a:t>independent facilitators, FMS, and service providers.</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NEXT STEPS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RESOURCES</a:t>
            </a:r>
          </a:p>
        </p:txBody>
      </p:sp>
      <p:sp>
        <p:nvSpPr>
          <p:cNvPr id="7" name="TextBox 6"/>
          <p:cNvSpPr txBox="1"/>
          <p:nvPr/>
        </p:nvSpPr>
        <p:spPr>
          <a:xfrm>
            <a:off x="3802713" y="2443867"/>
            <a:ext cx="7277100" cy="369332"/>
          </a:xfrm>
          <a:prstGeom prst="rect">
            <a:avLst/>
          </a:prstGeom>
          <a:noFill/>
        </p:spPr>
        <p:txBody>
          <a:bodyPr wrap="square" rtlCol="0">
            <a:spAutoFit/>
          </a:bodyPr>
          <a:lstStyle/>
          <a:p>
            <a:pPr>
              <a:lnSpc>
                <a:spcPct val="90000"/>
              </a:lnSpc>
              <a:spcBef>
                <a:spcPct val="0"/>
              </a:spcBef>
            </a:pPr>
            <a:r>
              <a:rPr lang="en-US" sz="2000" dirty="0">
                <a:latin typeface="Century Gothic" panose="020B0502020202020204" pitchFamily="34" charset="0"/>
              </a:rPr>
              <a:t>Center for Self-Determination: self-determination.com</a:t>
            </a:r>
          </a:p>
        </p:txBody>
      </p:sp>
      <p:sp>
        <p:nvSpPr>
          <p:cNvPr id="9" name="TextBox 8"/>
          <p:cNvSpPr txBox="1"/>
          <p:nvPr/>
        </p:nvSpPr>
        <p:spPr>
          <a:xfrm>
            <a:off x="3847937" y="4083957"/>
            <a:ext cx="8161954" cy="369332"/>
          </a:xfrm>
          <a:prstGeom prst="rect">
            <a:avLst/>
          </a:prstGeom>
          <a:noFill/>
        </p:spPr>
        <p:txBody>
          <a:bodyPr wrap="square" rtlCol="0">
            <a:spAutoFit/>
          </a:bodyPr>
          <a:lstStyle/>
          <a:p>
            <a:pPr>
              <a:lnSpc>
                <a:spcPct val="90000"/>
              </a:lnSpc>
              <a:spcBef>
                <a:spcPct val="0"/>
              </a:spcBef>
            </a:pPr>
            <a:r>
              <a:rPr lang="en-US" sz="2000" dirty="0">
                <a:latin typeface="Century Gothic" panose="020B0502020202020204" pitchFamily="34" charset="0"/>
              </a:rPr>
              <a:t>Updates on California’s SDP: dds.ca.gov/SDP and </a:t>
            </a:r>
            <a:r>
              <a:rPr lang="en-US" sz="2000" i="1" dirty="0">
                <a:latin typeface="Century Gothic" panose="020B0502020202020204" pitchFamily="34" charset="0"/>
              </a:rPr>
              <a:t>[enter RC site]</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TextBox 10"/>
          <p:cNvSpPr txBox="1"/>
          <p:nvPr/>
        </p:nvSpPr>
        <p:spPr>
          <a:xfrm>
            <a:off x="3367100" y="5724047"/>
            <a:ext cx="8699780" cy="400110"/>
          </a:xfrm>
          <a:prstGeom prst="rect">
            <a:avLst/>
          </a:prstGeom>
          <a:noFill/>
        </p:spPr>
        <p:txBody>
          <a:bodyPr wrap="square" rtlCol="0">
            <a:spAutoFit/>
          </a:bodyPr>
          <a:lstStyle/>
          <a:p>
            <a:r>
              <a:rPr lang="en-US" sz="2000" dirty="0">
                <a:latin typeface="Century Gothic" panose="020B0502020202020204" pitchFamily="34" charset="0"/>
              </a:rPr>
              <a:t>It’s My Choice: 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NEXT STEPS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REVIEW</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en-US" sz="2400" dirty="0">
                <a:latin typeface="Century Gothic" panose="020B0502020202020204" pitchFamily="34" charset="0"/>
              </a:rPr>
              <a:t>Regional Center Plans</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Local Advisory Committee</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Self-Determination Resources</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en-US" sz="2400" dirty="0" smtClean="0">
                <a:latin typeface="Century Gothic" panose="020B0502020202020204" pitchFamily="34" charset="0"/>
              </a:rPr>
              <a:t>Self-Determination Community </a:t>
            </a:r>
            <a:r>
              <a:rPr lang="en-US" sz="2400" dirty="0">
                <a:latin typeface="Century Gothic" panose="020B0502020202020204" pitchFamily="34" charset="0"/>
              </a:rPr>
              <a:t>Resources</a:t>
            </a:r>
          </a:p>
        </p:txBody>
      </p:sp>
      <p:sp>
        <p:nvSpPr>
          <p:cNvPr id="9" name="TextBox 8"/>
          <p:cNvSpPr txBox="1"/>
          <p:nvPr/>
        </p:nvSpPr>
        <p:spPr>
          <a:xfrm>
            <a:off x="3884565" y="2267615"/>
            <a:ext cx="4378492" cy="590931"/>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NEXT STEPS REVIEW</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WHAT IS SELF-DETERMINATION</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76464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ea typeface="+mj-ea"/>
                <a:cs typeface="+mj-cs"/>
              </a:rPr>
              <a:t>SELF-DETERMINATION PROGRAM </a:t>
            </a:r>
            <a:r>
              <a:rPr lang="en-US" sz="2700" b="1" kern="1200" dirty="0">
                <a:solidFill>
                  <a:schemeClr val="bg2">
                    <a:lumMod val="10000"/>
                  </a:schemeClr>
                </a:solidFill>
                <a:latin typeface="Century Gothic" panose="020B0502020202020204" pitchFamily="34" charset="0"/>
                <a:ea typeface="+mj-ea"/>
                <a:cs typeface="+mj-cs"/>
              </a:rPr>
              <a:t>OVERVIEW</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dirty="0">
                <a:solidFill>
                  <a:schemeClr val="accent5">
                    <a:lumMod val="50000"/>
                  </a:schemeClr>
                </a:solidFill>
                <a:latin typeface="Century Gothic" panose="020B0502020202020204" pitchFamily="34" charset="0"/>
                <a:ea typeface="+mj-ea"/>
                <a:cs typeface="+mj-cs"/>
              </a:rPr>
              <a:t>Traditional Services</a:t>
            </a:r>
            <a:r>
              <a:rPr lang="en-US" sz="2000" b="1" u="sng" kern="1200" dirty="0">
                <a:solidFill>
                  <a:schemeClr val="accent5">
                    <a:lumMod val="50000"/>
                  </a:schemeClr>
                </a:solidFill>
                <a:latin typeface="Century Gothic" panose="020B0502020202020204" pitchFamily="34" charset="0"/>
                <a:ea typeface="+mj-ea"/>
                <a:cs typeface="+mj-cs"/>
              </a:rPr>
              <a:t> </a:t>
            </a: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kern="1200" dirty="0">
                <a:solidFill>
                  <a:schemeClr val="accent5">
                    <a:lumMod val="50000"/>
                  </a:schemeClr>
                </a:solidFill>
                <a:latin typeface="Century Gothic" panose="020B0502020202020204" pitchFamily="34" charset="0"/>
                <a:ea typeface="+mj-ea"/>
                <a:cs typeface="+mj-cs"/>
              </a:rPr>
              <a:t>Self-Determination Program</a:t>
            </a:r>
          </a:p>
        </p:txBody>
      </p:sp>
      <p:sp>
        <p:nvSpPr>
          <p:cNvPr id="13" name="TextBox 12"/>
          <p:cNvSpPr txBox="1"/>
          <p:nvPr/>
        </p:nvSpPr>
        <p:spPr>
          <a:xfrm>
            <a:off x="517619" y="2525261"/>
            <a:ext cx="4642210"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Person-centered planning</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IPP </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Regional Center</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Vendored providers</a:t>
            </a: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6957391" y="2539635"/>
            <a:ext cx="4642210" cy="3970318"/>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Person-centered planning</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IPP</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Regional Center</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Vendored or non-vendored providers</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Individual budget</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Independent Facilitator</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000" dirty="0">
                <a:solidFill>
                  <a:schemeClr val="accent5">
                    <a:lumMod val="50000"/>
                  </a:schemeClr>
                </a:solidFill>
                <a:latin typeface="Century Gothic" panose="020B0502020202020204" pitchFamily="34" charset="0"/>
                <a:ea typeface="+mj-ea"/>
                <a:cs typeface="+mj-cs"/>
              </a:rPr>
              <a:t>Financial Management Service</a:t>
            </a:r>
            <a:endParaRPr lang="en-US" sz="2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n-US" dirty="0"/>
              <a:t>CLOSING THOUGHTS</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ea typeface="+mj-ea"/>
                  <a:cs typeface="+mj-cs"/>
                </a:rPr>
                <a:t>ROLES AND RESPONSIBILITES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You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Family/Circle of Support</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Independent Facilitator</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PRINCIPLES</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Freedom</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Authority</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Support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Responsibility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ea typeface="+mj-ea"/>
                  <a:cs typeface="+mj-cs"/>
                </a:rPr>
                <a:t>Confirmation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CLOSING THOUGHTS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664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CLOSING THOUGHT</a:t>
            </a:r>
          </a:p>
        </p:txBody>
      </p:sp>
      <p:sp>
        <p:nvSpPr>
          <p:cNvPr id="6" name="TextBox 5"/>
          <p:cNvSpPr txBox="1"/>
          <p:nvPr/>
        </p:nvSpPr>
        <p:spPr>
          <a:xfrm>
            <a:off x="825736" y="828319"/>
            <a:ext cx="10810119" cy="50783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0" kern="1200"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YOU</a:t>
            </a:r>
            <a:r>
              <a:rPr lang="en-US" sz="36000"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mj-cs"/>
              </a:rPr>
              <a:t>!</a:t>
            </a:r>
            <a:endParaRPr lang="en-US" sz="36000" kern="1200" dirty="0">
              <a:solidFill>
                <a:schemeClr val="accent5">
                  <a:lumMod val="50000"/>
                </a:schemeClr>
              </a:solidFill>
              <a:latin typeface="Bauhaus 93" pitchFamily="82" charset="77"/>
              <a:ea typeface="+mj-ea"/>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6120586" cy="707886"/>
          </a:xfrm>
          <a:prstGeom prst="rect">
            <a:avLst/>
          </a:prstGeom>
        </p:spPr>
        <p:txBody>
          <a:bodyPr wrap="none">
            <a:spAutoFit/>
          </a:bodyPr>
          <a:lstStyle/>
          <a:p>
            <a:r>
              <a:rPr lang="en-US" sz="4000" b="1" dirty="0">
                <a:latin typeface="Century Gothic" panose="020B0502020202020204" pitchFamily="34" charset="0"/>
              </a:rPr>
              <a:t>What is Possible is up to </a:t>
            </a:r>
            <a:endParaRPr lang="en-US" dirty="0"/>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r>
              <a:rPr lang="en-US" sz="8000" dirty="0">
                <a:latin typeface="Century Gothic" panose="020B0502020202020204" pitchFamily="34" charset="0"/>
              </a:rPr>
              <a:t>Make a plan that fits your life and helps you meet your life goals!</a:t>
            </a:r>
          </a:p>
          <a:p>
            <a:pPr marL="0" indent="0" algn="ctr">
              <a:buFont typeface="Arial" panose="020B0604020202020204" pitchFamily="34" charset="0"/>
              <a:buNone/>
            </a:pPr>
            <a:endParaRPr lang="en-US" sz="8000" dirty="0">
              <a:latin typeface="Century Gothic" panose="020B0502020202020204" pitchFamily="34" charset="0"/>
            </a:endParaRPr>
          </a:p>
          <a:p>
            <a:pPr marL="0" indent="0" algn="ctr">
              <a:buFont typeface="Arial" panose="020B0604020202020204" pitchFamily="34" charset="0"/>
              <a:buNone/>
            </a:pPr>
            <a:r>
              <a:rPr lang="en-US" sz="8000" dirty="0">
                <a:latin typeface="Century Gothic" panose="020B0502020202020204" pitchFamily="34" charset="0"/>
              </a:rPr>
              <a:t>     With services from people you choose,</a:t>
            </a:r>
          </a:p>
          <a:p>
            <a:pPr marL="0" indent="0" algn="ctr">
              <a:buFont typeface="Arial" panose="020B0604020202020204" pitchFamily="34" charset="0"/>
              <a:buNone/>
            </a:pPr>
            <a:r>
              <a:rPr lang="en-US" sz="8000" dirty="0">
                <a:latin typeface="Century Gothic" panose="020B0502020202020204" pitchFamily="34" charset="0"/>
              </a:rPr>
              <a:t>            In the community where you live and in places you want to be</a:t>
            </a:r>
            <a:r>
              <a:rPr lang="en-US" sz="8000" dirty="0" smtClean="0">
                <a:latin typeface="Century Gothic" panose="020B0502020202020204" pitchFamily="34" charset="0"/>
              </a:rPr>
              <a:t>!</a:t>
            </a:r>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CLOSING THOUGHTS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ea typeface="+mj-ea"/>
                <a:cs typeface="+mj-cs"/>
              </a:rPr>
              <a:t>QUESTIONS</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862322"/>
          </a:xfrm>
          <a:prstGeom prst="rect">
            <a:avLst/>
          </a:prstGeom>
        </p:spPr>
        <p:txBody>
          <a:bodyPr>
            <a:spAutoFit/>
          </a:bodyPr>
          <a:lstStyle/>
          <a:p>
            <a:pPr algn="ctr"/>
            <a:r>
              <a:rPr lang="en-US" sz="2000" dirty="0">
                <a:latin typeface="Century Gothic" panose="020B0502020202020204" pitchFamily="34" charset="0"/>
              </a:rPr>
              <a:t>Local Regional Center: (Insert website link to SDP info)</a:t>
            </a:r>
          </a:p>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Local Advisory Committee: (Insert website link or contact info)</a:t>
            </a:r>
          </a:p>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DDS Website: </a:t>
            </a:r>
            <a:r>
              <a:rPr lang="en-US" sz="2000" dirty="0">
                <a:latin typeface="Century Gothic" panose="020B0502020202020204" pitchFamily="34" charset="0"/>
                <a:hlinkClick r:id="rId4"/>
              </a:rPr>
              <a:t>www.dds.ca.gov/sdp</a:t>
            </a:r>
            <a:endParaRPr lang="en-US" sz="2000" dirty="0">
              <a:latin typeface="Century Gothic" panose="020B0502020202020204" pitchFamily="34" charset="0"/>
            </a:endParaRPr>
          </a:p>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DDS Email: </a:t>
            </a:r>
            <a:r>
              <a:rPr lang="en-US" sz="2000" dirty="0">
                <a:latin typeface="Century Gothic" panose="020B0502020202020204" pitchFamily="34" charset="0"/>
                <a:hlinkClick r:id="rId5"/>
              </a:rPr>
              <a:t>sdp@dds.ca.gov</a:t>
            </a:r>
            <a:endParaRPr lang="en-US" sz="2000" dirty="0">
              <a:latin typeface="Century Gothic" panose="020B0502020202020204" pitchFamily="34" charset="0"/>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QUESTIONS?</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10863</TotalTime>
  <Words>14594</Words>
  <Application>Microsoft Office PowerPoint</Application>
  <PresentationFormat>Widescreen</PresentationFormat>
  <Paragraphs>1846</Paragraphs>
  <Slides>92</Slides>
  <Notes>92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92</vt:i4>
      </vt:variant>
    </vt:vector>
  </HeadingPairs>
  <TitlesOfParts>
    <vt:vector size="108" baseType="lpstr">
      <vt:lpstr>6</vt:lpstr>
      <vt:lpstr>Arial</vt:lpstr>
      <vt:lpstr>Bauhaus 93</vt:lpstr>
      <vt:lpstr>Berlin Sans FB Demi</vt:lpstr>
      <vt:lpstr>Calibri</vt:lpstr>
      <vt:lpstr>Calibri Light</vt:lpstr>
      <vt:lpstr>Century Gothic</vt:lpstr>
      <vt:lpstr>Franklin Gothic Heavy</vt:lpstr>
      <vt:lpstr>Symbol</vt:lpstr>
      <vt:lpstr>Times New Roman</vt:lpstr>
      <vt:lpstr>Wingdings</vt:lpstr>
      <vt:lpstr>Office Theme</vt:lpstr>
      <vt:lpstr>3_Custom Design</vt:lpstr>
      <vt:lpstr>2_Custom Design</vt:lpstr>
      <vt:lpstr>1_Custom Design</vt:lpstr>
      <vt:lpstr>Custom Design</vt:lpstr>
      <vt:lpstr>Self-Determination  Program  Orientation  Train the Trainer</vt:lpstr>
      <vt:lpstr>PowerPoint Presentation</vt:lpstr>
      <vt:lpstr>Self-Determination Program Orientation </vt:lpstr>
      <vt:lpstr>PowerPoint Presentation</vt:lpstr>
      <vt:lpstr>PowerPoint Presentation</vt:lpstr>
      <vt:lpstr>WHAT IS  SELF-DETERMINATION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 AND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PAYING FOR SERVICES AND SUPPORTS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RIGHTS AND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CLOSING THOUGHTS</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SDP_Orientation_Training_PowerPoint</dc:title>
  <dc:subject>SDP</dc:subject>
  <dc:creator>Department of Developmental Services</dc:creator>
  <cp:keywords>SDP</cp:keywords>
  <cp:lastModifiedBy>Parsons, Jennifer@DDS</cp:lastModifiedBy>
  <cp:revision>508</cp:revision>
  <cp:lastPrinted>2019-02-20T21:31:36Z</cp:lastPrinted>
  <dcterms:created xsi:type="dcterms:W3CDTF">2019-01-24T16:19:20Z</dcterms:created>
  <dcterms:modified xsi:type="dcterms:W3CDTF">2019-03-05T21:08:20Z</dcterms:modified>
</cp:coreProperties>
</file>