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DPへようこそ トレーナー研修" id="{AD440188-F937-1A41-882F-067EA0713834}">
          <p14:sldIdLst>
            <p14:sldId id="508"/>
            <p14:sldId id="510"/>
          </p14:sldIdLst>
        </p14:section>
        <p14:section name="SDPの紹介" id="{8418886A-3C75-430B-A04D-8AE601CE42C1}">
          <p14:sldIdLst>
            <p14:sldId id="256"/>
          </p14:sldIdLst>
        </p14:section>
        <p14:section name="アジェンダ、研修ツール、事務的連絡事項" id="{2B0B88C6-8F82-2846-AEEB-9A784E53A18B}">
          <p14:sldIdLst>
            <p14:sldId id="511"/>
            <p14:sldId id="512"/>
          </p14:sldIdLst>
        </p14:section>
        <p14:section name="自己決定プログラムとは何か？" id="{4645CEDA-9638-EC47-BC9E-8738D179C018}">
          <p14:sldIdLst>
            <p14:sldId id="488"/>
            <p14:sldId id="513"/>
            <p14:sldId id="294"/>
            <p14:sldId id="527"/>
            <p14:sldId id="295"/>
            <p14:sldId id="296"/>
            <p14:sldId id="297"/>
            <p14:sldId id="298"/>
            <p14:sldId id="514"/>
          </p14:sldIdLst>
        </p14:section>
        <p14:section name="役割と責任"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計画" id="{D790195C-2D54-FB4D-A84B-DB803B902A6A}">
          <p14:sldIdLst>
            <p14:sldId id="490"/>
            <p14:sldId id="497"/>
            <p14:sldId id="300"/>
            <p14:sldId id="528"/>
            <p14:sldId id="529"/>
            <p14:sldId id="301"/>
            <p14:sldId id="302"/>
            <p14:sldId id="303"/>
            <p14:sldId id="304"/>
            <p14:sldId id="452"/>
            <p14:sldId id="462"/>
          </p14:sldIdLst>
        </p14:section>
        <p14:section name="サービスと支援への支払" id="{B380A920-816F-4B6E-A200-327B44C965DC}">
          <p14:sldIdLst>
            <p14:sldId id="257"/>
            <p14:sldId id="258"/>
          </p14:sldIdLst>
        </p14:section>
        <p14:section name="個々の予算" id="{548A8604-E41F-4918-A1CB-A0A7F4B44483}">
          <p14:sldIdLst>
            <p14:sldId id="261"/>
            <p14:sldId id="259"/>
            <p14:sldId id="262"/>
            <p14:sldId id="264"/>
            <p14:sldId id="265"/>
            <p14:sldId id="287"/>
            <p14:sldId id="288"/>
            <p14:sldId id="289"/>
            <p14:sldId id="526"/>
          </p14:sldIdLst>
        </p14:section>
        <p14:section name="支出計画" id="{69FFBE36-72CE-4566-A100-3966C0943CB2}">
          <p14:sldIdLst>
            <p14:sldId id="498"/>
            <p14:sldId id="263"/>
            <p14:sldId id="530"/>
            <p14:sldId id="268"/>
            <p14:sldId id="266"/>
            <p14:sldId id="267"/>
            <p14:sldId id="269"/>
            <p14:sldId id="270"/>
            <p14:sldId id="495"/>
          </p14:sldIdLst>
        </p14:section>
        <p14:section name="FMS"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あなたの権利と安全" id="{C7B2C8B9-B88E-4B0A-A1C5-CF90BE9C3546}">
          <p14:sldIdLst>
            <p14:sldId id="491"/>
            <p14:sldId id="500"/>
            <p14:sldId id="473"/>
            <p14:sldId id="475"/>
            <p14:sldId id="476"/>
            <p14:sldId id="505"/>
            <p14:sldId id="506"/>
            <p14:sldId id="477"/>
            <p14:sldId id="479"/>
          </p14:sldIdLst>
        </p14:section>
        <p14:section name="次のステップ" id="{3E1E7C71-15FA-1848-926D-EBB90F076C0D}">
          <p14:sldIdLst>
            <p14:sldId id="492"/>
            <p14:sldId id="501"/>
            <p14:sldId id="481"/>
            <p14:sldId id="482"/>
            <p14:sldId id="483"/>
            <p14:sldId id="485"/>
          </p14:sldIdLst>
        </p14:section>
        <p14:section name="最後に思うこと"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C6"/>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47780-786E-41D4-BA84-000C6112D7B9}" v="816" dt="2019-03-23T01:56:05.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79" autoAdjust="0"/>
    <p:restoredTop sz="27491" autoAdjust="0"/>
  </p:normalViewPr>
  <p:slideViewPr>
    <p:cSldViewPr snapToGrid="0">
      <p:cViewPr varScale="1">
        <p:scale>
          <a:sx n="60" d="100"/>
          <a:sy n="60" d="100"/>
        </p:scale>
        <p:origin x="84" y="210"/>
      </p:cViewPr>
      <p:guideLst/>
    </p:cSldViewPr>
  </p:slideViewPr>
  <p:outlineViewPr>
    <p:cViewPr>
      <p:scale>
        <a:sx n="33" d="100"/>
        <a:sy n="33" d="100"/>
      </p:scale>
      <p:origin x="0" y="-804"/>
    </p:cViewPr>
  </p:outlineViewPr>
  <p:notesTextViewPr>
    <p:cViewPr>
      <p:scale>
        <a:sx n="150" d="100"/>
        <a:sy n="150" d="100"/>
      </p:scale>
      <p:origin x="0" y="0"/>
    </p:cViewPr>
  </p:notesTextViewPr>
  <p:sorterViewPr>
    <p:cViewPr>
      <p:scale>
        <a:sx n="100" d="100"/>
        <a:sy n="100" d="100"/>
      </p:scale>
      <p:origin x="0" y="-1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en-US" dirty="0"/>
            <a:t> </a:t>
          </a:r>
          <a:r>
            <a:rPr lang="ja-JP" altLang="en-US" dirty="0"/>
            <a:t>長い間非常に感情的に害された気分、またはそんな行動をする</a:t>
          </a:r>
          <a:endParaRPr lang="en-US" dirty="0"/>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en-US" dirty="0"/>
            <a:t> </a:t>
          </a:r>
          <a:r>
            <a:rPr lang="ja-JP" altLang="en-US" dirty="0"/>
            <a:t>スキルや自信を失う</a:t>
          </a:r>
          <a:endParaRPr lang="en-US" dirty="0"/>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en-US" dirty="0"/>
            <a:t>  </a:t>
          </a:r>
          <a:r>
            <a:rPr lang="ja-JP" altLang="en-US" dirty="0"/>
            <a:t>誰とも話したくない</a:t>
          </a:r>
          <a:endParaRPr lang="en-US" dirty="0"/>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en-US" dirty="0"/>
            <a:t> </a:t>
          </a:r>
          <a:r>
            <a:rPr lang="ja-JP" altLang="en-US" dirty="0"/>
            <a:t>ムードや行動にムラがある</a:t>
          </a:r>
          <a:endParaRPr lang="en-US" dirty="0"/>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en-US" dirty="0"/>
            <a:t> </a:t>
          </a:r>
          <a:r>
            <a:rPr lang="ja-JP" altLang="en-US" dirty="0"/>
            <a:t>落ち着きがなく、攻撃的になる</a:t>
          </a:r>
          <a:endParaRPr lang="en-US" dirty="0"/>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custT="1"/>
      <dgm:spPr/>
      <dgm:t>
        <a:bodyPr/>
        <a:lstStyle/>
        <a:p>
          <a:r>
            <a:rPr lang="ja-JP" altLang="en-US" sz="1800" dirty="0"/>
            <a:t>特定の人たちや状況を恐れているように見える</a:t>
          </a:r>
          <a:endParaRPr lang="en-US" sz="1800" dirty="0"/>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 </a:t>
          </a:r>
          <a:r>
            <a:rPr lang="ja-JP" altLang="en-US" sz="2200" kern="1200" dirty="0"/>
            <a:t>長い間非常に感情的に害された気分、またはそんな行動をする</a:t>
          </a:r>
          <a:endParaRPr lang="en-US" sz="2200" kern="1200" dirty="0"/>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 </a:t>
          </a:r>
          <a:r>
            <a:rPr lang="ja-JP" altLang="en-US" sz="2200" kern="1200" dirty="0"/>
            <a:t>スキルや自信を失う</a:t>
          </a:r>
          <a:endParaRPr lang="en-US" sz="2200" kern="1200" dirty="0"/>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 </a:t>
          </a:r>
          <a:r>
            <a:rPr lang="ja-JP" altLang="en-US" sz="2200" kern="1200" dirty="0"/>
            <a:t>ムードや行動にムラがある</a:t>
          </a:r>
          <a:endParaRPr lang="en-US" sz="2200" kern="1200" dirty="0"/>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None/>
          </a:pPr>
          <a:r>
            <a:rPr lang="ja-JP" altLang="en-US" sz="1800" kern="1200" dirty="0"/>
            <a:t>特定の人たちや状況を恐れているように見える</a:t>
          </a:r>
          <a:endParaRPr lang="en-US" sz="1800" kern="1200" dirty="0"/>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 </a:t>
          </a:r>
          <a:r>
            <a:rPr lang="ja-JP" altLang="en-US" sz="2200" kern="1200" dirty="0"/>
            <a:t>落ち着きがなく、攻撃的になる</a:t>
          </a:r>
          <a:endParaRPr lang="en-US" sz="2200" kern="1200" dirty="0"/>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  </a:t>
          </a:r>
          <a:r>
            <a:rPr lang="ja-JP" altLang="en-US" sz="2200" kern="1200" dirty="0"/>
            <a:t>誰とも話したくない</a:t>
          </a:r>
          <a:endParaRPr lang="en-US" sz="2200" kern="1200" dirty="0"/>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ja-JP" altLang="en-US" sz="1200" baseline="0" dirty="0">
                <a:solidFill>
                  <a:schemeClr val="tx1"/>
                </a:solidFill>
                <a:latin typeface="+mn-lt"/>
                <a:cs typeface="Arial" panose="020B0604020202020204" pitchFamily="34" charset="0"/>
              </a:rPr>
              <a:t>国際的自己決定プログラム</a:t>
            </a:r>
            <a:r>
              <a:rPr lang="en-US" sz="1200" baseline="0" dirty="0">
                <a:solidFill>
                  <a:schemeClr val="tx1"/>
                </a:solidFill>
                <a:latin typeface="+mn-lt"/>
                <a:cs typeface="Arial" panose="020B0604020202020204" pitchFamily="34" charset="0"/>
              </a:rPr>
              <a:t> </a:t>
            </a:r>
            <a:r>
              <a:rPr lang="ja-JP" altLang="en-US" sz="1200" baseline="0" dirty="0">
                <a:solidFill>
                  <a:schemeClr val="tx1"/>
                </a:solidFill>
                <a:latin typeface="+mn-lt"/>
                <a:cs typeface="Arial" panose="020B0604020202020204" pitchFamily="34" charset="0"/>
              </a:rPr>
              <a:t>ムーブメントが象徴すること</a:t>
            </a:r>
            <a:r>
              <a:rPr lang="en-US" sz="1200" baseline="0" dirty="0">
                <a:solidFill>
                  <a:schemeClr val="tx1"/>
                </a:solidFill>
                <a:latin typeface="+mn-lt"/>
                <a:cs typeface="Arial" panose="020B0604020202020204" pitchFamily="34" charset="0"/>
              </a:rPr>
              <a:t>:</a:t>
            </a:r>
          </a:p>
          <a:p>
            <a:pPr marL="628650" lvl="1" indent="-171450">
              <a:buFont typeface="Arial" panose="020B0604020202020204" pitchFamily="34" charset="0"/>
              <a:buChar char="•"/>
            </a:pPr>
            <a:r>
              <a:rPr lang="ja-JP" altLang="en-US" sz="1200" baseline="0" dirty="0">
                <a:solidFill>
                  <a:schemeClr val="tx1"/>
                </a:solidFill>
                <a:latin typeface="+mn-lt"/>
                <a:cs typeface="Arial" panose="020B0604020202020204" pitchFamily="34" charset="0"/>
              </a:rPr>
              <a:t>コミュニティ間のより強いつながりも構築；</a:t>
            </a:r>
          </a:p>
          <a:p>
            <a:pPr marL="628650" lvl="1" indent="-171450">
              <a:buFont typeface="Arial" panose="020B0604020202020204" pitchFamily="34" charset="0"/>
              <a:buChar char="•"/>
            </a:pPr>
            <a:r>
              <a:rPr lang="ja-JP" altLang="en-US" sz="1200" baseline="0" dirty="0">
                <a:solidFill>
                  <a:schemeClr val="tx1"/>
                </a:solidFill>
                <a:latin typeface="+mn-lt"/>
                <a:cs typeface="Arial" panose="020B0604020202020204" pitchFamily="34" charset="0"/>
              </a:rPr>
              <a:t>サービスをデザインし、サービスを受け取る方法の変化；</a:t>
            </a:r>
          </a:p>
          <a:p>
            <a:pPr marL="628650" lvl="1" indent="-171450">
              <a:buFont typeface="Arial" panose="020B0604020202020204" pitchFamily="34" charset="0"/>
              <a:buChar char="•"/>
            </a:pPr>
            <a:r>
              <a:rPr lang="ja-JP" altLang="en-US" sz="1200" baseline="0" dirty="0">
                <a:solidFill>
                  <a:schemeClr val="tx1"/>
                </a:solidFill>
                <a:latin typeface="+mn-lt"/>
                <a:cs typeface="Arial" panose="020B0604020202020204" pitchFamily="34" charset="0"/>
              </a:rPr>
              <a:t>良い結果をもたらすサービスへの期待；</a:t>
            </a:r>
          </a:p>
          <a:p>
            <a:pPr marL="628650" lvl="1" indent="-171450">
              <a:buFont typeface="Arial" panose="020B0604020202020204" pitchFamily="34" charset="0"/>
              <a:buChar char="•"/>
            </a:pPr>
            <a:r>
              <a:rPr lang="ja-JP" altLang="en-US" sz="1200" baseline="0" dirty="0">
                <a:solidFill>
                  <a:schemeClr val="tx1"/>
                </a:solidFill>
                <a:latin typeface="+mn-lt"/>
                <a:cs typeface="Arial" panose="020B0604020202020204" pitchFamily="34" charset="0"/>
              </a:rPr>
              <a:t>一連の介入やプログラムではなく、一連の原則に基づいて体系化された人々の生活。</a:t>
            </a:r>
            <a:endParaRPr lang="en-US" altLang="ja-JP" sz="1200" baseline="0" dirty="0">
              <a:solidFill>
                <a:schemeClr val="tx1"/>
              </a:solidFill>
              <a:latin typeface="+mn-lt"/>
              <a:cs typeface="Arial" panose="020B0604020202020204" pitchFamily="34" charset="0"/>
            </a:endParaRPr>
          </a:p>
          <a:p>
            <a:pPr>
              <a:buFont typeface="Arial"/>
              <a:buChar char="•"/>
            </a:pPr>
            <a:r>
              <a:rPr lang="ja-JP" altLang="en-US" sz="1200" baseline="0" dirty="0">
                <a:solidFill>
                  <a:schemeClr val="tx1"/>
                </a:solidFill>
                <a:latin typeface="+mn-lt"/>
                <a:cs typeface="Arial" panose="020B0604020202020204" pitchFamily="34" charset="0"/>
              </a:rPr>
              <a:t>ランターマン法が、</a:t>
            </a:r>
            <a:r>
              <a:rPr lang="en-US" altLang="ja-JP" sz="1200" baseline="0" dirty="0">
                <a:solidFill>
                  <a:schemeClr val="tx1"/>
                </a:solidFill>
                <a:latin typeface="+mn-lt"/>
                <a:cs typeface="Arial" panose="020B0604020202020204" pitchFamily="34" charset="0"/>
              </a:rPr>
              <a:t>50</a:t>
            </a:r>
            <a:r>
              <a:rPr lang="ja-JP" altLang="en-US" sz="1200" baseline="0" dirty="0">
                <a:solidFill>
                  <a:schemeClr val="tx1"/>
                </a:solidFill>
                <a:latin typeface="+mn-lt"/>
                <a:cs typeface="Arial" panose="020B0604020202020204" pitchFamily="34" charset="0"/>
              </a:rPr>
              <a:t>年以上前にカリフォルニア州にて可決しました。 この法律において、自己決定プログラムの理念が存在します。</a:t>
            </a:r>
            <a:endParaRPr lang="en-US" altLang="ja-JP" sz="1200" baseline="0" dirty="0">
              <a:solidFill>
                <a:schemeClr val="tx1"/>
              </a:solidFill>
              <a:latin typeface="+mn-lt"/>
              <a:cs typeface="Arial" panose="020B0604020202020204" pitchFamily="34" charset="0"/>
            </a:endParaRPr>
          </a:p>
          <a:p>
            <a:pPr>
              <a:buFont typeface="Arial"/>
              <a:buChar char="•"/>
            </a:pPr>
            <a:r>
              <a:rPr lang="en-US" altLang="ja-JP" sz="1200" baseline="0" dirty="0">
                <a:solidFill>
                  <a:schemeClr val="tx1"/>
                </a:solidFill>
                <a:latin typeface="+mn-lt"/>
                <a:cs typeface="Arial" panose="020B0604020202020204" pitchFamily="34" charset="0"/>
              </a:rPr>
              <a:t>1998</a:t>
            </a:r>
            <a:r>
              <a:rPr lang="ja-JP" altLang="en-US" sz="1200" baseline="0" dirty="0">
                <a:solidFill>
                  <a:schemeClr val="tx1"/>
                </a:solidFill>
                <a:latin typeface="+mn-lt"/>
                <a:cs typeface="Arial" panose="020B0604020202020204" pitchFamily="34" charset="0"/>
              </a:rPr>
              <a:t>年、カリフォルニア州は自己決定プログラムパイロットプロジェクトをカリフォルニア中の</a:t>
            </a:r>
            <a:r>
              <a:rPr lang="en-US" altLang="ja-JP" sz="1200" baseline="0" dirty="0">
                <a:solidFill>
                  <a:schemeClr val="tx1"/>
                </a:solidFill>
                <a:latin typeface="+mn-lt"/>
                <a:cs typeface="Arial" panose="020B0604020202020204" pitchFamily="34" charset="0"/>
              </a:rPr>
              <a:t>5</a:t>
            </a:r>
            <a:r>
              <a:rPr lang="ja-JP" altLang="en-US" sz="1200" baseline="0" dirty="0" err="1">
                <a:solidFill>
                  <a:schemeClr val="tx1"/>
                </a:solidFill>
                <a:latin typeface="+mn-lt"/>
                <a:cs typeface="Arial" panose="020B0604020202020204" pitchFamily="34" charset="0"/>
              </a:rPr>
              <a:t>つの</a:t>
            </a:r>
            <a:r>
              <a:rPr lang="ja-JP" altLang="en-US" sz="1200" baseline="0" dirty="0">
                <a:solidFill>
                  <a:schemeClr val="tx1"/>
                </a:solidFill>
                <a:latin typeface="+mn-lt"/>
                <a:cs typeface="Arial" panose="020B0604020202020204" pitchFamily="34" charset="0"/>
              </a:rPr>
              <a:t>地域センターでを作成し、</a:t>
            </a:r>
            <a:r>
              <a:rPr lang="en-US" altLang="ja-JP" sz="1200" baseline="0" dirty="0">
                <a:solidFill>
                  <a:schemeClr val="tx1"/>
                </a:solidFill>
                <a:latin typeface="+mn-lt"/>
                <a:cs typeface="Arial" panose="020B0604020202020204" pitchFamily="34" charset="0"/>
              </a:rPr>
              <a:t>200</a:t>
            </a:r>
            <a:r>
              <a:rPr lang="ja-JP" altLang="en-US" sz="1200" baseline="0" dirty="0">
                <a:solidFill>
                  <a:schemeClr val="tx1"/>
                </a:solidFill>
                <a:latin typeface="+mn-lt"/>
                <a:cs typeface="Arial" panose="020B0604020202020204" pitchFamily="34" charset="0"/>
              </a:rPr>
              <a:t>人が参加しました。</a:t>
            </a:r>
            <a:endParaRPr lang="en-US" altLang="ja-JP" sz="1200" baseline="0" dirty="0">
              <a:solidFill>
                <a:schemeClr val="tx1"/>
              </a:solidFill>
              <a:latin typeface="+mn-lt"/>
              <a:cs typeface="Arial" panose="020B0604020202020204" pitchFamily="34" charset="0"/>
            </a:endParaRPr>
          </a:p>
          <a:p>
            <a:pPr>
              <a:buFont typeface="Arial"/>
              <a:buChar char="•"/>
            </a:pPr>
            <a:r>
              <a:rPr lang="en-US" altLang="ja-JP" sz="1200" baseline="0" dirty="0">
                <a:solidFill>
                  <a:schemeClr val="tx1"/>
                </a:solidFill>
                <a:latin typeface="+mn-lt"/>
                <a:cs typeface="Arial" panose="020B0604020202020204" pitchFamily="34" charset="0"/>
              </a:rPr>
              <a:t>2013</a:t>
            </a:r>
            <a:r>
              <a:rPr lang="ja-JP" altLang="en-US" sz="1200" baseline="0" dirty="0">
                <a:solidFill>
                  <a:schemeClr val="tx1"/>
                </a:solidFill>
                <a:latin typeface="+mn-lt"/>
                <a:cs typeface="Arial" panose="020B0604020202020204" pitchFamily="34" charset="0"/>
              </a:rPr>
              <a:t>年、カリフォルニア州議会は可決し、すべての地域センターで自己決定プログラムを提供するという自己決定プログラム法にブラウン知事は署名しました。 それはカリフォルニア州全土の自己擁護団体と家族団体によって支えられたのです。</a:t>
            </a:r>
            <a:endParaRPr lang="en-US" altLang="ja-JP" sz="1200" baseline="0" dirty="0">
              <a:solidFill>
                <a:schemeClr val="tx1"/>
              </a:solidFill>
              <a:latin typeface="+mn-lt"/>
              <a:cs typeface="Arial" panose="020B0604020202020204" pitchFamily="34" charset="0"/>
            </a:endParaRPr>
          </a:p>
          <a:p>
            <a:pPr>
              <a:buFont typeface="Arial"/>
              <a:buChar char="•"/>
            </a:pPr>
            <a:r>
              <a:rPr lang="ja-JP" altLang="en-US" sz="1200" baseline="0" dirty="0">
                <a:solidFill>
                  <a:schemeClr val="tx1"/>
                </a:solidFill>
                <a:latin typeface="+mn-lt"/>
                <a:cs typeface="Arial" panose="020B0604020202020204" pitchFamily="34" charset="0"/>
              </a:rPr>
              <a:t>プログラムを開始するために、検討部会は過去</a:t>
            </a:r>
            <a:r>
              <a:rPr lang="en-US" altLang="ja-JP" sz="1200" baseline="0" dirty="0">
                <a:solidFill>
                  <a:schemeClr val="tx1"/>
                </a:solidFill>
                <a:latin typeface="+mn-lt"/>
                <a:cs typeface="Arial" panose="020B0604020202020204" pitchFamily="34" charset="0"/>
              </a:rPr>
              <a:t>5</a:t>
            </a:r>
            <a:r>
              <a:rPr lang="ja-JP" altLang="en-US" sz="1200" baseline="0" dirty="0">
                <a:solidFill>
                  <a:schemeClr val="tx1"/>
                </a:solidFill>
                <a:latin typeface="+mn-lt"/>
                <a:cs typeface="Arial" panose="020B0604020202020204" pitchFamily="34" charset="0"/>
              </a:rPr>
              <a:t>年間、州に助言し続けています。 それは自己擁護者、家族の擁護者、医療提供者、地域センターなどとの間の良い協力関係で活動してきました。</a:t>
            </a:r>
            <a:endParaRPr lang="en-US" altLang="ja-JP" sz="1200" baseline="0" dirty="0">
              <a:solidFill>
                <a:schemeClr val="tx1"/>
              </a:solidFill>
              <a:latin typeface="+mn-lt"/>
              <a:cs typeface="Arial" panose="020B0604020202020204" pitchFamily="34" charset="0"/>
            </a:endParaRPr>
          </a:p>
          <a:p>
            <a:pPr>
              <a:buFont typeface="Arial"/>
              <a:buChar char="•"/>
            </a:pPr>
            <a:r>
              <a:rPr lang="ja-JP" altLang="en-US" sz="1200" baseline="0" dirty="0">
                <a:solidFill>
                  <a:schemeClr val="tx1"/>
                </a:solidFill>
                <a:latin typeface="+mn-lt"/>
                <a:cs typeface="Arial" panose="020B0604020202020204" pitchFamily="34" charset="0"/>
              </a:rPr>
              <a:t>最初の</a:t>
            </a:r>
            <a:r>
              <a:rPr lang="en-US" altLang="ja-JP" sz="1200" baseline="0" dirty="0">
                <a:solidFill>
                  <a:schemeClr val="tx1"/>
                </a:solidFill>
                <a:latin typeface="+mn-lt"/>
                <a:cs typeface="Arial" panose="020B0604020202020204" pitchFamily="34" charset="0"/>
              </a:rPr>
              <a:t>3</a:t>
            </a:r>
            <a:r>
              <a:rPr lang="ja-JP" altLang="en-US" sz="1200" baseline="0" dirty="0">
                <a:solidFill>
                  <a:schemeClr val="tx1"/>
                </a:solidFill>
                <a:latin typeface="+mn-lt"/>
                <a:cs typeface="Arial" panose="020B0604020202020204" pitchFamily="34" charset="0"/>
              </a:rPr>
              <a:t>年間では、自己決定プログラムへの参加は</a:t>
            </a:r>
            <a:r>
              <a:rPr lang="en-US" altLang="ja-JP" sz="1200" baseline="0" dirty="0">
                <a:solidFill>
                  <a:schemeClr val="tx1"/>
                </a:solidFill>
                <a:latin typeface="+mn-lt"/>
                <a:cs typeface="Arial" panose="020B0604020202020204" pitchFamily="34" charset="0"/>
              </a:rPr>
              <a:t>2,500</a:t>
            </a:r>
            <a:r>
              <a:rPr lang="ja-JP" altLang="en-US" sz="1200" baseline="0" dirty="0">
                <a:solidFill>
                  <a:schemeClr val="tx1"/>
                </a:solidFill>
                <a:latin typeface="+mn-lt"/>
                <a:cs typeface="Arial" panose="020B0604020202020204" pitchFamily="34" charset="0"/>
              </a:rPr>
              <a:t>人のみです。 あなたは、最初の</a:t>
            </a:r>
            <a:r>
              <a:rPr lang="en-US" altLang="ja-JP" sz="1200" baseline="0" dirty="0">
                <a:solidFill>
                  <a:schemeClr val="tx1"/>
                </a:solidFill>
                <a:latin typeface="+mn-lt"/>
                <a:cs typeface="Arial" panose="020B0604020202020204" pitchFamily="34" charset="0"/>
              </a:rPr>
              <a:t>2,500</a:t>
            </a:r>
            <a:r>
              <a:rPr lang="ja-JP" altLang="en-US" sz="1200" baseline="0" dirty="0">
                <a:solidFill>
                  <a:schemeClr val="tx1"/>
                </a:solidFill>
                <a:latin typeface="+mn-lt"/>
                <a:cs typeface="Arial" panose="020B0604020202020204" pitchFamily="34" charset="0"/>
              </a:rPr>
              <a:t>人の一人として選ばれたから参加しているのです。</a:t>
            </a:r>
            <a:endParaRPr lang="en-US" altLang="ja-JP" sz="1200" baseline="0" dirty="0">
              <a:solidFill>
                <a:schemeClr val="tx1"/>
              </a:solidFill>
              <a:latin typeface="+mn-lt"/>
              <a:cs typeface="Arial" panose="020B0604020202020204" pitchFamily="34" charset="0"/>
            </a:endParaRPr>
          </a:p>
          <a:p>
            <a:pPr>
              <a:buFont typeface="Arial"/>
              <a:buNone/>
            </a:pP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ja-JP" altLang="en-US" sz="1200" b="1" baseline="0" dirty="0">
                <a:solidFill>
                  <a:schemeClr val="tx1"/>
                </a:solidFill>
                <a:latin typeface="+mn-lt"/>
                <a:cs typeface="Arial" panose="020B0604020202020204" pitchFamily="34" charset="0"/>
              </a:rPr>
              <a:t>研修のための助言！このスライドには時間をかけてください。 地域センターと奉仕する人々が協力することで成功を収めるという、パートナーシップに焦点を合わせる機会としてここを使用してください。 システムはそのように設計されています。 自己決定プログラムは、ただその前提の上に構築されているのです。</a:t>
            </a: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baseline="0" dirty="0">
                <a:solidFill>
                  <a:schemeClr val="tx1"/>
                </a:solidFill>
                <a:latin typeface="+mn-lt"/>
                <a:cs typeface="Arial" panose="020B0604020202020204" pitchFamily="34" charset="0"/>
              </a:rPr>
              <a:t>自己決定プログラムは、ボランティアプログラムです。プログラムに入り続けるか、続けないかはあなた次第です。しかし、いったんプログラムを去ると、それから</a:t>
            </a:r>
            <a:r>
              <a:rPr lang="en-US" altLang="ja-JP" sz="1200" baseline="0" dirty="0">
                <a:solidFill>
                  <a:schemeClr val="tx1"/>
                </a:solidFill>
                <a:latin typeface="+mn-lt"/>
                <a:cs typeface="Arial" panose="020B0604020202020204" pitchFamily="34" charset="0"/>
              </a:rPr>
              <a:t>12</a:t>
            </a:r>
            <a:r>
              <a:rPr lang="ja-JP" altLang="en-US" sz="1200" baseline="0" dirty="0">
                <a:solidFill>
                  <a:schemeClr val="tx1"/>
                </a:solidFill>
                <a:latin typeface="+mn-lt"/>
                <a:cs typeface="Arial" panose="020B0604020202020204" pitchFamily="34" charset="0"/>
              </a:rPr>
              <a:t>カ月後まで再入会の機会は与えられません。（記：最初の</a:t>
            </a:r>
            <a:r>
              <a:rPr lang="en-US" altLang="ja-JP" sz="1200" baseline="0" dirty="0">
                <a:solidFill>
                  <a:schemeClr val="tx1"/>
                </a:solidFill>
                <a:latin typeface="+mn-lt"/>
                <a:cs typeface="Arial" panose="020B0604020202020204" pitchFamily="34" charset="0"/>
              </a:rPr>
              <a:t>3</a:t>
            </a:r>
            <a:r>
              <a:rPr lang="ja-JP" altLang="en-US" sz="1200" baseline="0" dirty="0">
                <a:solidFill>
                  <a:schemeClr val="tx1"/>
                </a:solidFill>
                <a:latin typeface="+mn-lt"/>
                <a:cs typeface="Arial" panose="020B0604020202020204" pitchFamily="34" charset="0"/>
              </a:rPr>
              <a:t>年間で、プログラムに参加しないことを選択し、その後戻ることにした場合は、スポットが開いた場合に限り、以降の選択のための</a:t>
            </a:r>
            <a:r>
              <a:rPr lang="en-US" altLang="ja-JP" sz="1200" baseline="0" dirty="0">
                <a:solidFill>
                  <a:schemeClr val="tx1"/>
                </a:solidFill>
                <a:latin typeface="+mn-lt"/>
                <a:cs typeface="Arial" panose="020B0604020202020204" pitchFamily="34" charset="0"/>
              </a:rPr>
              <a:t>DDS</a:t>
            </a:r>
            <a:r>
              <a:rPr lang="ja-JP" altLang="en-US" sz="1200" baseline="0" dirty="0">
                <a:solidFill>
                  <a:schemeClr val="tx1"/>
                </a:solidFill>
                <a:latin typeface="+mn-lt"/>
                <a:cs typeface="Arial" panose="020B0604020202020204" pitchFamily="34" charset="0"/>
              </a:rPr>
              <a:t>のリストに再度追加されます。）</a:t>
            </a:r>
            <a:r>
              <a:rPr lang="en-US" sz="1200" baseline="0" dirty="0">
                <a:solidFill>
                  <a:schemeClr val="tx1"/>
                </a:solidFill>
                <a:latin typeface="+mn-lt"/>
                <a:cs typeface="Arial" panose="020B0604020202020204" pitchFamily="34" charset="0"/>
              </a:rPr>
              <a:t> </a:t>
            </a:r>
            <a:endParaRPr lang="en-US" sz="1200" i="1"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baseline="0" dirty="0">
                <a:solidFill>
                  <a:schemeClr val="tx1"/>
                </a:solidFill>
                <a:latin typeface="+mn-lt"/>
                <a:cs typeface="Arial" panose="020B0604020202020204" pitchFamily="34" charset="0"/>
              </a:rPr>
              <a:t>引っ越しの場合、どこの地域センターでサービスを受けるにかかわらず、プログラムに入会し続けていることができます。</a:t>
            </a:r>
            <a:endParaRPr lang="en-US" altLang="ja-JP"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baseline="0" dirty="0">
                <a:solidFill>
                  <a:schemeClr val="tx1"/>
                </a:solidFill>
                <a:latin typeface="+mn-lt"/>
                <a:cs typeface="Arial" panose="020B0604020202020204" pitchFamily="34" charset="0"/>
              </a:rPr>
              <a:t>その地域に住んでいることが必須です。例えば、</a:t>
            </a:r>
            <a:r>
              <a:rPr lang="en-US" altLang="ja-JP" sz="1200" baseline="0" dirty="0">
                <a:solidFill>
                  <a:schemeClr val="tx1"/>
                </a:solidFill>
                <a:latin typeface="+mn-lt"/>
                <a:cs typeface="Arial" panose="020B0604020202020204" pitchFamily="34" charset="0"/>
              </a:rPr>
              <a:t>90</a:t>
            </a:r>
            <a:r>
              <a:rPr lang="ja-JP" altLang="en-US" sz="1200" baseline="0" dirty="0">
                <a:solidFill>
                  <a:schemeClr val="tx1"/>
                </a:solidFill>
                <a:latin typeface="+mn-lt"/>
                <a:cs typeface="Arial" panose="020B0604020202020204" pitchFamily="34" charset="0"/>
              </a:rPr>
              <a:t>日以内にその地域に入居することが確認されない限り、認可された長期医療施設または発達センターに住むことはできません。</a:t>
            </a: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u="none" dirty="0">
                <a:solidFill>
                  <a:schemeClr val="tx1"/>
                </a:solidFill>
              </a:rPr>
              <a:t>配布プリント－</a:t>
            </a:r>
            <a:r>
              <a:rPr lang="ja-JP" altLang="en-US" b="1" i="0" u="none" dirty="0">
                <a:solidFill>
                  <a:schemeClr val="tx1"/>
                </a:solidFill>
              </a:rPr>
              <a:t>自己決定プログラムの</a:t>
            </a:r>
            <a:r>
              <a:rPr lang="en-US" altLang="ja-JP" b="1" i="0" u="none" dirty="0">
                <a:solidFill>
                  <a:schemeClr val="tx1"/>
                </a:solidFill>
              </a:rPr>
              <a:t>5</a:t>
            </a:r>
            <a:r>
              <a:rPr lang="ja-JP" altLang="en-US" b="1" i="0" u="none" dirty="0" err="1">
                <a:solidFill>
                  <a:schemeClr val="tx1"/>
                </a:solidFill>
              </a:rPr>
              <a:t>つの</a:t>
            </a:r>
            <a:r>
              <a:rPr lang="ja-JP" altLang="en-US" b="1" i="0" u="none" dirty="0">
                <a:solidFill>
                  <a:schemeClr val="tx1"/>
                </a:solidFill>
              </a:rPr>
              <a:t>指針</a:t>
            </a:r>
            <a:endParaRPr lang="en-US" b="1" i="1" u="none" dirty="0">
              <a:solidFill>
                <a:schemeClr val="tx1"/>
              </a:solidFill>
            </a:endParaRPr>
          </a:p>
          <a:p>
            <a:endParaRPr lang="en-US" u="sng" dirty="0">
              <a:solidFill>
                <a:schemeClr val="tx1"/>
              </a:solidFill>
            </a:endParaRPr>
          </a:p>
          <a:p>
            <a:r>
              <a:rPr lang="ja-JP" altLang="en-US" u="sng" dirty="0">
                <a:solidFill>
                  <a:schemeClr val="tx1"/>
                </a:solidFill>
              </a:rPr>
              <a:t>自由、</a:t>
            </a:r>
            <a:r>
              <a:rPr lang="en-US" dirty="0">
                <a:solidFill>
                  <a:schemeClr val="tx1"/>
                </a:solidFill>
              </a:rPr>
              <a:t> </a:t>
            </a:r>
            <a:r>
              <a:rPr lang="ja-JP" altLang="en-US" dirty="0">
                <a:solidFill>
                  <a:schemeClr val="tx1"/>
                </a:solidFill>
              </a:rPr>
              <a:t>他の人と全員と同じ権利を行使；自分が住みたい場所で、一緒に住みたい人と生活し、時間の使い方を自身で決め、誰にサポートしてもらうかを、自由に選択した</a:t>
            </a:r>
            <a:r>
              <a:rPr lang="en-US" altLang="ja-JP" dirty="0">
                <a:solidFill>
                  <a:schemeClr val="tx1"/>
                </a:solidFill>
              </a:rPr>
              <a:t> </a:t>
            </a:r>
            <a:r>
              <a:rPr lang="ja-JP" altLang="en-US" dirty="0">
                <a:solidFill>
                  <a:schemeClr val="tx1"/>
                </a:solidFill>
              </a:rPr>
              <a:t>支援、家族、友達と共に確立；</a:t>
            </a:r>
            <a:endParaRPr lang="en-US" altLang="ja-JP" dirty="0">
              <a:solidFill>
                <a:schemeClr val="tx1"/>
              </a:solidFill>
            </a:endParaRPr>
          </a:p>
          <a:p>
            <a:r>
              <a:rPr lang="ja-JP" altLang="en-US" u="sng" dirty="0">
                <a:solidFill>
                  <a:schemeClr val="tx1"/>
                </a:solidFill>
              </a:rPr>
              <a:t>権威、</a:t>
            </a:r>
            <a:r>
              <a:rPr lang="en-US" dirty="0">
                <a:solidFill>
                  <a:schemeClr val="tx1"/>
                </a:solidFill>
              </a:rPr>
              <a:t> </a:t>
            </a:r>
            <a:r>
              <a:rPr lang="ja-JP" altLang="en-US" dirty="0">
                <a:solidFill>
                  <a:schemeClr val="tx1"/>
                </a:solidFill>
              </a:rPr>
              <a:t>自分で選択したサービスと支援を購入するために、予算を管理：</a:t>
            </a:r>
            <a:endParaRPr lang="en-US" dirty="0">
              <a:solidFill>
                <a:schemeClr val="tx1"/>
              </a:solidFill>
            </a:endParaRPr>
          </a:p>
          <a:p>
            <a:r>
              <a:rPr lang="ja-JP" altLang="en-US" u="sng" dirty="0">
                <a:solidFill>
                  <a:schemeClr val="tx1"/>
                </a:solidFill>
              </a:rPr>
              <a:t>支援、</a:t>
            </a:r>
            <a:r>
              <a:rPr lang="ja-JP" altLang="en-US" dirty="0">
                <a:solidFill>
                  <a:schemeClr val="tx1"/>
                </a:solidFill>
              </a:rPr>
              <a:t>自分自身が選んだ地域社会に住むことを可能にする柔軟さを持った援助と人を調整できることを含む</a:t>
            </a:r>
            <a:r>
              <a:rPr lang="en-US" dirty="0">
                <a:solidFill>
                  <a:schemeClr val="tx1"/>
                </a:solidFill>
              </a:rPr>
              <a:t>;</a:t>
            </a:r>
          </a:p>
          <a:p>
            <a:r>
              <a:rPr lang="ja-JP" altLang="en-US" u="sng" dirty="0">
                <a:solidFill>
                  <a:schemeClr val="tx1"/>
                </a:solidFill>
              </a:rPr>
              <a:t>責任、</a:t>
            </a:r>
            <a:r>
              <a:rPr lang="ja-JP" altLang="en-US" dirty="0">
                <a:solidFill>
                  <a:schemeClr val="tx1"/>
                </a:solidFill>
              </a:rPr>
              <a:t>自分の人生に対する決断を下す責任、公的資金の使用に対しい責任を負う、そして地域社会における重要な役割を引き受ける機会を含む；</a:t>
            </a:r>
            <a:endParaRPr lang="en-US" altLang="ja-JP" dirty="0">
              <a:solidFill>
                <a:schemeClr val="tx1"/>
              </a:solidFill>
            </a:endParaRPr>
          </a:p>
          <a:p>
            <a:r>
              <a:rPr lang="ja-JP" altLang="en-US" u="sng" dirty="0">
                <a:solidFill>
                  <a:schemeClr val="tx1"/>
                </a:solidFill>
              </a:rPr>
              <a:t>確認、</a:t>
            </a:r>
            <a:r>
              <a:rPr lang="ja-JP" altLang="en-US" dirty="0">
                <a:solidFill>
                  <a:schemeClr val="tx1"/>
                </a:solidFill>
              </a:rPr>
              <a:t>あなた自身の人生における決断をし、あなたが頼るサービスを設計し運営する上であなたとあなたの家族が重要な役割を持っていることの確認。 「私なしでは私のことは何も始まらない」～　これは、この確認の考えから来ています</a:t>
            </a:r>
            <a:endParaRPr lang="en-US" dirty="0">
              <a:solidFill>
                <a:schemeClr val="tx1"/>
              </a:solidFill>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solidFill>
                  <a:schemeClr val="tx1"/>
                </a:solidFill>
              </a:rPr>
              <a:t>自己決定プログラムについて話し合うとき、この指針のそれぞれの項目がトピックとしてでてきます。この指針こそが、自己決定プログラムそのものだからです。</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baseline="0" dirty="0">
                <a:solidFill>
                  <a:schemeClr val="tx1"/>
                </a:solidFill>
              </a:rPr>
              <a:t>研修のための助言！地域の諮問委員会が、活動において確認の原則の良い例であることを指摘し、委員会会議に出席するよう参加者を勧めてもいいでしょう。</a:t>
            </a:r>
            <a:endParaRPr lang="en-US" altLang="ja-JP"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個人を中心としたサービスとは何か？</a:t>
            </a:r>
            <a:endParaRPr lang="en-US" baseline="0" dirty="0"/>
          </a:p>
          <a:p>
            <a:pPr marL="171450" indent="-171450">
              <a:buFont typeface="Arial" panose="020B0604020202020204" pitchFamily="34" charset="0"/>
              <a:buChar char="•"/>
            </a:pPr>
            <a:r>
              <a:rPr lang="en-US" baseline="0" dirty="0"/>
              <a:t>SDP</a:t>
            </a:r>
            <a:r>
              <a:rPr lang="ja-JP" altLang="en-US" baseline="0" dirty="0"/>
              <a:t>において</a:t>
            </a:r>
            <a:r>
              <a:rPr lang="en-US" baseline="0" dirty="0"/>
              <a:t> ---- </a:t>
            </a:r>
            <a:r>
              <a:rPr lang="ja-JP" altLang="en-US" baseline="0" dirty="0"/>
              <a:t>あなたの個別プログラムプランは、個人中心の計画を通して構築されなければなりません。</a:t>
            </a:r>
            <a:r>
              <a:rPr lang="en-US" baseline="0" dirty="0"/>
              <a:t> </a:t>
            </a:r>
          </a:p>
          <a:p>
            <a:pPr marL="171450" indent="-171450">
              <a:buFont typeface="Arial" panose="020B0604020202020204" pitchFamily="34" charset="0"/>
              <a:buChar char="•"/>
            </a:pPr>
            <a:r>
              <a:rPr lang="ja-JP" altLang="en-US" baseline="0" dirty="0"/>
              <a:t>個人中心の計画は。あなた自身についての学ぶプロセスです。あなたが描く将来に向かっていくのに効果的な計画プロセスをあなた自身が導きます。</a:t>
            </a:r>
            <a:r>
              <a:rPr lang="en-US" baseline="0" dirty="0"/>
              <a:t> </a:t>
            </a:r>
          </a:p>
          <a:p>
            <a:pPr marL="171450" indent="-171450">
              <a:buFont typeface="Arial" panose="020B0604020202020204" pitchFamily="34" charset="0"/>
              <a:buChar char="•"/>
            </a:pPr>
            <a:r>
              <a:rPr lang="ja-JP" altLang="en-US" baseline="0" dirty="0"/>
              <a:t>あなた自身があなたの計画の中心にいて、将来の計画を立てる助けとなるあなたの長所と能力を築くため、支援を頼む人々をリードしていきます。 </a:t>
            </a:r>
            <a:endParaRPr lang="en-US" altLang="ja-JP" baseline="0" dirty="0"/>
          </a:p>
          <a:p>
            <a:pPr marL="171450" indent="-171450" algn="l">
              <a:buFont typeface="Arial" panose="020B0604020202020204" pitchFamily="34" charset="0"/>
              <a:buChar char="•"/>
            </a:pPr>
            <a:r>
              <a:rPr lang="ja-JP" altLang="en-US" baseline="0" dirty="0"/>
              <a:t>個人を中心の計画を通して、充実した満足のいく人生を送るために何があなたに</a:t>
            </a:r>
            <a:r>
              <a:rPr lang="ja-JP" altLang="en-US" u="sng" baseline="0" dirty="0"/>
              <a:t>とって</a:t>
            </a:r>
            <a:r>
              <a:rPr lang="ja-JP" altLang="en-US" baseline="0" dirty="0"/>
              <a:t>重要か、そして健康で安全であるためにあなたの</a:t>
            </a:r>
            <a:r>
              <a:rPr lang="ja-JP" altLang="en-US" u="sng" baseline="0" dirty="0"/>
              <a:t>ために</a:t>
            </a:r>
            <a:r>
              <a:rPr lang="ja-JP" altLang="en-US" baseline="0" dirty="0"/>
              <a:t>重要なことを決定します。</a:t>
            </a:r>
            <a:endParaRPr lang="en-US" altLang="ja-JP" baseline="0" dirty="0"/>
          </a:p>
          <a:p>
            <a:pPr marL="171450" indent="-171450" algn="l">
              <a:buFont typeface="Arial" panose="020B0604020202020204" pitchFamily="34" charset="0"/>
              <a:buChar char="•"/>
            </a:pPr>
            <a:r>
              <a:rPr lang="ja-JP" altLang="en-US" b="1" dirty="0"/>
              <a:t>研修のための助言！参加者自身それぞれの人生においてこのトピックついて考えるように投げかけることによって、それぞれ</a:t>
            </a:r>
            <a:r>
              <a:rPr lang="ja-JP" altLang="en-US" b="1" u="sng" dirty="0"/>
              <a:t>に</a:t>
            </a:r>
            <a:r>
              <a:rPr lang="ja-JP" altLang="en-US" b="1" dirty="0"/>
              <a:t>重要なものとそれぞれ</a:t>
            </a:r>
            <a:r>
              <a:rPr lang="ja-JP" altLang="en-US" b="1" u="sng" dirty="0"/>
              <a:t>のために</a:t>
            </a:r>
            <a:r>
              <a:rPr lang="ja-JP" altLang="en-US" b="1" dirty="0"/>
              <a:t>重要なもの、この</a:t>
            </a:r>
            <a:r>
              <a:rPr lang="en-US" altLang="ja-JP" b="1" dirty="0"/>
              <a:t>2</a:t>
            </a:r>
            <a:r>
              <a:rPr lang="ja-JP" altLang="en-US" b="1" dirty="0"/>
              <a:t>つの違いの重要な概念について参加者が考えるように時間を取ってください。あなた自身の実際例を紹介してください。あとの計画の部分のスライドの時、この違いをまた戻って説明してもいいでしょう。</a:t>
            </a:r>
            <a:r>
              <a:rPr lang="en-US" altLang="ja-JP" b="1" dirty="0"/>
              <a:t>5</a:t>
            </a:r>
            <a:r>
              <a:rPr lang="ja-JP" altLang="en-US" b="1" dirty="0"/>
              <a:t>分ほど時間を取って、「違いを見つけましたか？」と聞きます、しかし、必ずしも具体的な答えを求める必要はありません。 確認できた例をみんなで共有してもらってください。</a:t>
            </a:r>
            <a:endParaRPr lang="en-US"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ja-JP" altLang="en-US" sz="1200" dirty="0">
                <a:latin typeface="+mn-lt"/>
              </a:rPr>
              <a:t>自己決定プログラムはあなたをボスにします！</a:t>
            </a:r>
            <a:r>
              <a:rPr lang="en-US" sz="1200" dirty="0">
                <a:latin typeface="+mn-lt"/>
              </a:rPr>
              <a:t> </a:t>
            </a:r>
            <a:r>
              <a:rPr lang="ja-JP" altLang="en-US" sz="1200" dirty="0">
                <a:latin typeface="+mn-lt"/>
              </a:rPr>
              <a:t>あなたのサービスと支援にはいろんな選択肢があるのです。</a:t>
            </a:r>
            <a:endParaRPr lang="en-US" sz="1200" dirty="0">
              <a:latin typeface="+mn-lt"/>
            </a:endParaRPr>
          </a:p>
          <a:p>
            <a:pPr lvl="1"/>
            <a:endParaRPr lang="en-US" sz="1200" dirty="0">
              <a:latin typeface="+mn-lt"/>
            </a:endParaRPr>
          </a:p>
          <a:p>
            <a:pPr marL="914400" lvl="1" indent="-457200">
              <a:buFont typeface="Wingdings" pitchFamily="2" charset="2"/>
              <a:buChar char="ü"/>
            </a:pPr>
            <a:r>
              <a:rPr lang="ja-JP" altLang="en-US" sz="1200" dirty="0">
                <a:latin typeface="+mn-lt"/>
              </a:rPr>
              <a:t>自己決定プログラムはあなたと他の</a:t>
            </a:r>
            <a:r>
              <a:rPr lang="en-US" altLang="ja-JP" sz="1200" dirty="0">
                <a:latin typeface="+mn-lt"/>
              </a:rPr>
              <a:t>2500</a:t>
            </a:r>
            <a:r>
              <a:rPr lang="ja-JP" altLang="en-US" sz="1200" dirty="0">
                <a:latin typeface="+mn-lt"/>
              </a:rPr>
              <a:t>人の参加者で始まるのです！</a:t>
            </a:r>
            <a:r>
              <a:rPr lang="en-US" sz="1200" dirty="0">
                <a:latin typeface="+mn-lt"/>
              </a:rPr>
              <a:t>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ja-JP" altLang="en-US" sz="1200" dirty="0">
                <a:solidFill>
                  <a:schemeClr val="tx1"/>
                </a:solidFill>
                <a:latin typeface="+mn-lt"/>
              </a:rPr>
              <a:t>このプログラムは自発的なものです。いつでもやめられますし、引っ越ししても続けられます。あなたが地域の中にくんでいれば。</a:t>
            </a:r>
            <a:endParaRPr lang="en-US" sz="1200" dirty="0">
              <a:latin typeface="+mn-lt"/>
            </a:endParaRPr>
          </a:p>
          <a:p>
            <a:pPr marL="914400" lvl="1" indent="-457200">
              <a:buFont typeface="Wingdings" pitchFamily="2" charset="2"/>
              <a:buChar char="ü"/>
            </a:pPr>
            <a:r>
              <a:rPr lang="ja-JP" altLang="en-US" sz="1200" dirty="0">
                <a:latin typeface="+mn-lt"/>
              </a:rPr>
              <a:t>自己決定プログラムの</a:t>
            </a:r>
            <a:r>
              <a:rPr lang="en-US" altLang="ja-JP" sz="1200" dirty="0">
                <a:latin typeface="+mn-lt"/>
              </a:rPr>
              <a:t>5</a:t>
            </a:r>
            <a:r>
              <a:rPr lang="ja-JP" altLang="en-US" sz="1200" dirty="0" err="1">
                <a:latin typeface="+mn-lt"/>
              </a:rPr>
              <a:t>つの</a:t>
            </a:r>
            <a:r>
              <a:rPr lang="ja-JP" altLang="en-US" sz="1200" dirty="0">
                <a:latin typeface="+mn-lt"/>
              </a:rPr>
              <a:t>指針は、</a:t>
            </a:r>
            <a:r>
              <a:rPr lang="en-US" sz="1200" dirty="0">
                <a:latin typeface="+mn-lt"/>
              </a:rPr>
              <a:t>SDP</a:t>
            </a:r>
            <a:r>
              <a:rPr lang="ja-JP" altLang="en-US" sz="1200" dirty="0">
                <a:latin typeface="+mn-lt"/>
              </a:rPr>
              <a:t>の基盤です、</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ja-JP" altLang="en-US" sz="1200" dirty="0">
                <a:latin typeface="+mn-lt"/>
              </a:rPr>
              <a:t>あなたが自分の計画の中心なのです</a:t>
            </a:r>
            <a:r>
              <a:rPr lang="en-US" sz="1200" dirty="0">
                <a:latin typeface="+mn-lt"/>
              </a:rPr>
              <a:t> --</a:t>
            </a:r>
            <a:r>
              <a:rPr lang="ja-JP" altLang="en-US" sz="1200" dirty="0">
                <a:latin typeface="+mn-lt"/>
              </a:rPr>
              <a:t>個人を中心とした計画はあなたのため、あなたについてなのです</a:t>
            </a:r>
            <a:r>
              <a:rPr lang="en-US" sz="1200" dirty="0">
                <a:latin typeface="+mn-lt"/>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ja-JP" altLang="en-US" baseline="0" dirty="0"/>
              <a:t>自己決定プログラムに参加するにおいて、以下の法律に従うことを同意してください。</a:t>
            </a: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ja-JP" altLang="en-US" baseline="0" dirty="0"/>
              <a:t>あなたは、オリエンテーションに参加することを必須とされています。</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ja-JP" altLang="en-US" dirty="0"/>
              <a:t>個人それぞれを中心とした方法でサービスを設計するのに、あなたは必要なだけ多くの援助を得ることを選ぶことができます。</a:t>
            </a:r>
            <a:r>
              <a:rPr lang="ja-JP" altLang="en-US" baseline="0" dirty="0"/>
              <a:t>計画に関しては、この先のスライドでもっと詳しく触れます。</a:t>
            </a:r>
            <a:endParaRPr lang="en-US" dirty="0"/>
          </a:p>
          <a:p>
            <a:pPr marL="171450" indent="-171450">
              <a:buFont typeface="Arial" panose="020B0604020202020204" pitchFamily="34" charset="0"/>
              <a:buChar char="•"/>
            </a:pPr>
            <a:r>
              <a:rPr lang="ja-JP" altLang="en-US" dirty="0"/>
              <a:t>あなたがゴールを達成するためのサービスと支援を購入するための支出計画をあなた自身が立てます。</a:t>
            </a:r>
            <a:endParaRPr lang="en-US" altLang="ja-JP" dirty="0"/>
          </a:p>
          <a:p>
            <a:pPr marL="171450" indent="-171450">
              <a:buFont typeface="Arial" panose="020B0604020202020204" pitchFamily="34" charset="0"/>
              <a:buChar char="•"/>
            </a:pPr>
            <a:r>
              <a:rPr lang="ja-JP" altLang="en-US" dirty="0"/>
              <a:t>あなたの支出計画を管理する手助けをし、サービスと支援を購入する手助けをする財務管理サービスプロバイダーをあなたが選択しなければなりません。</a:t>
            </a:r>
            <a:endParaRPr lang="en-US" dirty="0"/>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ja-JP" altLang="en-US" baseline="0" dirty="0"/>
              <a:t>あなたの人生の中で、あなたが信頼する人々、あなたを一番よく知る人々が</a:t>
            </a:r>
            <a:r>
              <a:rPr lang="en-US" baseline="0" dirty="0"/>
              <a:t> </a:t>
            </a:r>
            <a:r>
              <a:rPr lang="ja-JP" altLang="en-US" baseline="0" dirty="0"/>
              <a:t>あなたの計画に関わっているべきです。</a:t>
            </a:r>
            <a:r>
              <a:rPr lang="en-US" baseline="0" dirty="0"/>
              <a:t>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ja-JP" altLang="en-US" baseline="0" dirty="0"/>
              <a:t>あなたが人生で何をしたいのか、ということを一番よく知っている人を選んであなたの計画の一部になってもらうように頼んでください。</a:t>
            </a:r>
            <a:endParaRPr lang="en-US" altLang="ja-JP"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ja-JP" altLang="en-US" baseline="0" dirty="0"/>
              <a:t>手助けをするのが得意な人々を思い出してください。あなたにとってなにが重要であり、あなたが将来の計画立てている時、誰があなたを支えることができるであろうか考えてください。</a:t>
            </a:r>
            <a:endParaRPr lang="en-US" dirty="0"/>
          </a:p>
          <a:p>
            <a:pPr marL="171450" indent="-171450">
              <a:buFont typeface="Arial" panose="020B0604020202020204" pitchFamily="34" charset="0"/>
              <a:buChar char="•"/>
            </a:pPr>
            <a:r>
              <a:rPr lang="ja-JP" altLang="en-US" dirty="0"/>
              <a:t>報酬を払われる人、払われない人</a:t>
            </a:r>
            <a:r>
              <a:rPr lang="en-US" dirty="0"/>
              <a:t>.</a:t>
            </a:r>
            <a:r>
              <a:rPr lang="ja-JP" altLang="en-US" dirty="0"/>
              <a:t>両方から支援を受けることができます。</a:t>
            </a:r>
            <a:r>
              <a:rPr lang="en-US" dirty="0"/>
              <a:t>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ja-JP" altLang="en-US" baseline="0" dirty="0"/>
              <a:t>あなたのサービスコーディネーターは、あなたの個別プログラムプラン書類にある個人を中心としたゴールを追加させるあなたのチームメンバーなのです。</a:t>
            </a:r>
            <a:endParaRPr lang="en-US" baseline="0" dirty="0"/>
          </a:p>
          <a:p>
            <a:pPr marL="228600" indent="-228600">
              <a:buFont typeface="Arial"/>
              <a:buChar char="•"/>
            </a:pPr>
            <a:endParaRPr lang="en-US" baseline="0" dirty="0"/>
          </a:p>
          <a:p>
            <a:pPr marL="228600" indent="-228600">
              <a:buFont typeface="Arial"/>
              <a:buChar char="•"/>
            </a:pPr>
            <a:r>
              <a:rPr lang="ja-JP" altLang="en-US" baseline="0" dirty="0"/>
              <a:t>あなたのサービスコーディネーター</a:t>
            </a:r>
            <a:r>
              <a:rPr lang="en-US" baseline="0" dirty="0"/>
              <a:t> </a:t>
            </a:r>
            <a:r>
              <a:rPr lang="ja-JP" altLang="en-US" baseline="0" dirty="0"/>
              <a:t>は</a:t>
            </a:r>
            <a:r>
              <a:rPr lang="ja-JP" altLang="en-US" dirty="0"/>
              <a:t>予算をそれぞれいくらにするか決定する手助けをし、あなた個人の予算金額を認証しなくてはなりません。</a:t>
            </a:r>
            <a:endParaRPr lang="en-US" dirty="0"/>
          </a:p>
          <a:p>
            <a:pPr marL="228600" indent="-228600">
              <a:buFont typeface="Arial"/>
              <a:buChar char="•"/>
            </a:pPr>
            <a:endParaRPr lang="en-US" baseline="0" dirty="0"/>
          </a:p>
          <a:p>
            <a:pPr marL="228600" indent="-228600">
              <a:buFont typeface="Arial"/>
              <a:buChar char="•"/>
            </a:pPr>
            <a:r>
              <a:rPr lang="ja-JP" altLang="en-US" baseline="0" dirty="0"/>
              <a:t>あなたのサービスのすべてが、あなたが地域の一部となる機会を与えなくて</a:t>
            </a:r>
            <a:r>
              <a:rPr lang="ja-JP" altLang="en-US" baseline="0" dirty="0" err="1"/>
              <a:t>な</a:t>
            </a:r>
            <a:r>
              <a:rPr lang="ja-JP" altLang="en-US" baseline="0" dirty="0"/>
              <a:t>なりません；あなたが個別プログラムプランのゴールを達成する手助けをしなければなりません；そして、それらのサービスは自己決定プログラムサービスとして、認識されているサーバーでなくてはなりません。サービスコーディネーター</a:t>
            </a:r>
            <a:r>
              <a:rPr lang="en-US" baseline="0" dirty="0"/>
              <a:t> </a:t>
            </a:r>
            <a:r>
              <a:rPr lang="ja-JP" altLang="en-US" baseline="0" dirty="0"/>
              <a:t>がこれら一連をガイダンスします。</a:t>
            </a:r>
            <a:endParaRPr lang="en-US" altLang="ja-JP" baseline="0" dirty="0"/>
          </a:p>
          <a:p>
            <a:pPr marL="228600" indent="-228600">
              <a:buFont typeface="Arial"/>
              <a:buChar char="•"/>
            </a:pPr>
            <a:endParaRPr lang="en-US" baseline="0" dirty="0"/>
          </a:p>
          <a:p>
            <a:pPr marL="228600" indent="-228600">
              <a:buFont typeface="Arial"/>
              <a:buChar char="•"/>
            </a:pPr>
            <a:r>
              <a:rPr lang="ja-JP" altLang="en-US" baseline="0" dirty="0"/>
              <a:t>いつも、サービスコーディネーターはあなたが健康で安全でいるためにすぐそばで支えています。</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ja-JP" altLang="en-US" sz="1200" baseline="0" dirty="0">
                <a:solidFill>
                  <a:schemeClr val="tx1"/>
                </a:solidFill>
                <a:latin typeface="+mn-lt"/>
                <a:cs typeface="Arial" panose="020B0604020202020204" pitchFamily="34" charset="0"/>
              </a:rPr>
              <a:t>自分と他の参加者を紹介</a:t>
            </a:r>
            <a:endParaRPr lang="en-US" sz="1200" baseline="0" dirty="0">
              <a:solidFill>
                <a:schemeClr val="tx1"/>
              </a:solidFill>
              <a:latin typeface="+mn-lt"/>
              <a:cs typeface="Arial" panose="020B0604020202020204" pitchFamily="34" charset="0"/>
            </a:endParaRPr>
          </a:p>
          <a:p>
            <a:pPr marL="228600" indent="-228600">
              <a:buAutoNum type="arabicParenR"/>
            </a:pPr>
            <a:r>
              <a:rPr lang="ja-JP" altLang="en-US" sz="1200" baseline="0" dirty="0">
                <a:solidFill>
                  <a:schemeClr val="tx1"/>
                </a:solidFill>
                <a:latin typeface="+mn-lt"/>
                <a:cs typeface="Arial" panose="020B0604020202020204" pitchFamily="34" charset="0"/>
              </a:rPr>
              <a:t>（</a:t>
            </a:r>
            <a:r>
              <a:rPr lang="ja-JP" altLang="en-US" sz="1200" dirty="0">
                <a:latin typeface="Century Gothic" panose="020B0502020202020204" pitchFamily="34" charset="0"/>
              </a:rPr>
              <a:t>自己決定プログラム</a:t>
            </a:r>
            <a:r>
              <a:rPr lang="en-US" altLang="ja-JP" sz="1200" dirty="0">
                <a:latin typeface="Century Gothic" panose="020B0502020202020204" pitchFamily="34" charset="0"/>
              </a:rPr>
              <a:t> </a:t>
            </a:r>
            <a:r>
              <a:rPr lang="ja-JP" altLang="en-US" sz="1200" baseline="0" dirty="0">
                <a:solidFill>
                  <a:schemeClr val="tx1"/>
                </a:solidFill>
                <a:latin typeface="+mn-lt"/>
                <a:cs typeface="Arial" panose="020B0604020202020204" pitchFamily="34" charset="0"/>
              </a:rPr>
              <a:t>）オリエンテーションに必要な必須条件と法律</a:t>
            </a:r>
            <a:r>
              <a:rPr lang="en-US" sz="1200" baseline="0" dirty="0">
                <a:solidFill>
                  <a:schemeClr val="tx1"/>
                </a:solidFill>
                <a:latin typeface="+mn-lt"/>
                <a:cs typeface="Arial" panose="020B0604020202020204" pitchFamily="34" charset="0"/>
              </a:rPr>
              <a:t> </a:t>
            </a:r>
          </a:p>
          <a:p>
            <a:pPr marL="228600" indent="-228600">
              <a:buAutoNum type="arabicParenR"/>
            </a:pPr>
            <a:r>
              <a:rPr lang="ja-JP" altLang="en-US" sz="1200" baseline="0" dirty="0">
                <a:solidFill>
                  <a:schemeClr val="tx1"/>
                </a:solidFill>
                <a:latin typeface="+mn-lt"/>
                <a:cs typeface="Arial" panose="020B0604020202020204" pitchFamily="34" charset="0"/>
              </a:rPr>
              <a:t>オリエンテーションで説明されるべき項目のレビュー。この部分は重要過程であり、あらゆる学習になります。全員参加必須です。</a:t>
            </a:r>
            <a:endParaRPr lang="en-US" altLang="ja-JP" sz="1200" baseline="0" dirty="0">
              <a:solidFill>
                <a:schemeClr val="tx1"/>
              </a:solidFill>
              <a:latin typeface="+mn-lt"/>
              <a:cs typeface="Arial" panose="020B0604020202020204" pitchFamily="34" charset="0"/>
            </a:endParaRPr>
          </a:p>
          <a:p>
            <a:pPr marL="228600" indent="-228600">
              <a:buAutoNum type="arabicParenR"/>
            </a:pPr>
            <a:r>
              <a:rPr lang="ja-JP" altLang="en-US" sz="1200" baseline="0" dirty="0">
                <a:solidFill>
                  <a:schemeClr val="tx1"/>
                </a:solidFill>
                <a:latin typeface="+mn-lt"/>
                <a:cs typeface="Arial" panose="020B0604020202020204" pitchFamily="34" charset="0"/>
              </a:rPr>
              <a:t>地域センターの役割は貴重です。 他の人が学び理解するのを助け、そしてこの過程で、</a:t>
            </a:r>
            <a:r>
              <a:rPr lang="en-US" altLang="ja-JP" sz="1200" baseline="0" dirty="0">
                <a:solidFill>
                  <a:schemeClr val="tx1"/>
                </a:solidFill>
                <a:latin typeface="+mn-lt"/>
                <a:cs typeface="Arial" panose="020B0604020202020204" pitchFamily="34" charset="0"/>
              </a:rPr>
              <a:t>DDS</a:t>
            </a:r>
            <a:r>
              <a:rPr lang="ja-JP" altLang="en-US" sz="1200" baseline="0" dirty="0">
                <a:solidFill>
                  <a:schemeClr val="tx1"/>
                </a:solidFill>
                <a:latin typeface="+mn-lt"/>
                <a:cs typeface="Arial" panose="020B0604020202020204" pitchFamily="34" charset="0"/>
              </a:rPr>
              <a:t>（</a:t>
            </a:r>
            <a:r>
              <a:rPr lang="ja-JP" altLang="en-US" sz="1200" b="0" i="0" kern="1200" dirty="0">
                <a:solidFill>
                  <a:schemeClr val="tx1"/>
                </a:solidFill>
                <a:effectLst/>
                <a:latin typeface="+mn-lt"/>
                <a:ea typeface="+mn-ea"/>
                <a:cs typeface="+mn-cs"/>
              </a:rPr>
              <a:t>発達障害サービス局</a:t>
            </a:r>
            <a:r>
              <a:rPr lang="ja-JP" altLang="en-US" sz="1200" baseline="0" dirty="0">
                <a:solidFill>
                  <a:schemeClr val="tx1"/>
                </a:solidFill>
                <a:latin typeface="+mn-lt"/>
                <a:cs typeface="Arial" panose="020B0604020202020204" pitchFamily="34" charset="0"/>
              </a:rPr>
              <a:t>）がプログラムを学び、形作るのを支援してくれます。</a:t>
            </a:r>
            <a:endParaRPr lang="en-US" altLang="ja-JP" sz="1200" baseline="0" dirty="0">
              <a:solidFill>
                <a:schemeClr val="tx1"/>
              </a:solidFill>
              <a:latin typeface="+mn-lt"/>
              <a:cs typeface="Arial" panose="020B0604020202020204" pitchFamily="34" charset="0"/>
            </a:endParaRPr>
          </a:p>
          <a:p>
            <a:pPr marL="228600" indent="-228600">
              <a:buAutoNum type="arabicParenR"/>
            </a:pPr>
            <a:r>
              <a:rPr lang="ja-JP" altLang="en-US" sz="1200" baseline="0" dirty="0">
                <a:solidFill>
                  <a:schemeClr val="tx1"/>
                </a:solidFill>
                <a:latin typeface="+mn-lt"/>
                <a:cs typeface="Arial" panose="020B0604020202020204" pitchFamily="34" charset="0"/>
              </a:rPr>
              <a:t>今日の研修は、自己決定プログラムオリエンテーションに不可欠なもののモデルとなります。 これは一例であり、あたかもあなたがたが情報を受け取っている消費者であるかのように研修資料を進めていきます。</a:t>
            </a:r>
            <a:endParaRPr lang="en-US" altLang="ja-JP" sz="1200" baseline="0" dirty="0">
              <a:solidFill>
                <a:schemeClr val="tx1"/>
              </a:solidFill>
              <a:latin typeface="+mn-lt"/>
              <a:cs typeface="Arial" panose="020B0604020202020204" pitchFamily="34" charset="0"/>
            </a:endParaRPr>
          </a:p>
          <a:p>
            <a:pPr marL="228600" indent="-228600">
              <a:buAutoNum type="arabicParenR"/>
            </a:pPr>
            <a:r>
              <a:rPr lang="ja-JP" altLang="en-US" sz="1200" baseline="0" dirty="0">
                <a:solidFill>
                  <a:schemeClr val="tx1"/>
                </a:solidFill>
                <a:latin typeface="+mn-lt"/>
                <a:cs typeface="Arial" panose="020B0604020202020204" pitchFamily="34" charset="0"/>
              </a:rPr>
              <a:t>必ず、たくさんの質問をしてください！！！</a:t>
            </a:r>
            <a:endParaRPr lang="en-US" sz="1200" baseline="0" dirty="0">
              <a:solidFill>
                <a:schemeClr val="tx1"/>
              </a:solidFill>
              <a:latin typeface="+mn-lt"/>
              <a:cs typeface="Arial" panose="020B0604020202020204" pitchFamily="34" charset="0"/>
            </a:endParaRPr>
          </a:p>
          <a:p>
            <a:pPr marL="228600" indent="-228600">
              <a:buAutoNum type="arabicParenR"/>
            </a:pPr>
            <a:r>
              <a:rPr lang="ja-JP" altLang="en-US" sz="1200" baseline="0" dirty="0">
                <a:solidFill>
                  <a:schemeClr val="tx1"/>
                </a:solidFill>
                <a:latin typeface="+mn-lt"/>
                <a:cs typeface="Arial" panose="020B0604020202020204" pitchFamily="34" charset="0"/>
              </a:rPr>
              <a:t>事務的事項</a:t>
            </a:r>
            <a:r>
              <a:rPr lang="en-US" sz="1200" baseline="0" dirty="0">
                <a:solidFill>
                  <a:schemeClr val="tx1"/>
                </a:solidFill>
                <a:latin typeface="+mn-lt"/>
                <a:cs typeface="Arial" panose="020B0604020202020204" pitchFamily="34" charset="0"/>
              </a:rPr>
              <a:t>: </a:t>
            </a:r>
            <a:r>
              <a:rPr lang="ja-JP" altLang="en-US" sz="1200" baseline="0" dirty="0">
                <a:solidFill>
                  <a:schemeClr val="tx1"/>
                </a:solidFill>
                <a:latin typeface="+mn-lt"/>
                <a:cs typeface="Arial" panose="020B0604020202020204" pitchFamily="34" charset="0"/>
              </a:rPr>
              <a:t>お手洗い、携帯、休憩、ランチ、質問、研修終了</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ja-JP" altLang="en-US" dirty="0">
                <a:solidFill>
                  <a:schemeClr val="tx1"/>
                </a:solidFill>
              </a:rPr>
              <a:t>独立した進行役は、プログラムに関して手助けをしてくれる人として、あなたが選ぶ人です。</a:t>
            </a:r>
            <a:endParaRPr lang="en-US" baseline="0" dirty="0">
              <a:solidFill>
                <a:schemeClr val="tx1"/>
              </a:solidFill>
            </a:endParaRP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ja-JP" altLang="en-US" baseline="0" dirty="0">
                <a:solidFill>
                  <a:schemeClr val="tx1"/>
                </a:solidFill>
              </a:rPr>
              <a:t>あなたは独立した進行役を利用することを義務付けられてはいませんが、独立した進行役はいろんな方法で、たくさんの支援を提供することができます。</a:t>
            </a:r>
            <a:endParaRPr lang="en-US" baseline="0" dirty="0">
              <a:solidFill>
                <a:schemeClr val="tx1"/>
              </a:solidFill>
            </a:endParaRP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ja-JP" altLang="en-US" baseline="0" dirty="0">
                <a:solidFill>
                  <a:schemeClr val="tx1"/>
                </a:solidFill>
              </a:rPr>
              <a:t>これは、自己決定プログラムにとって特殊なサービスなのです。パイロットプログラム参加者で、プログラムを開始させるのにのみ独立した進行役を利用した人もいれば、パイロットプログラム実施中も利用し続けた人もいます。</a:t>
            </a:r>
            <a:endParaRPr lang="en-US" altLang="ja-JP" baseline="0" dirty="0">
              <a:solidFill>
                <a:schemeClr val="tx1"/>
              </a:solidFill>
            </a:endParaRP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ja-JP" altLang="en-US" baseline="0" dirty="0">
                <a:solidFill>
                  <a:schemeClr val="tx1"/>
                </a:solidFill>
              </a:rPr>
              <a:t>独立した進行役</a:t>
            </a:r>
            <a:r>
              <a:rPr lang="ja-JP" altLang="en-US" baseline="0">
                <a:solidFill>
                  <a:schemeClr val="tx1"/>
                </a:solidFill>
              </a:rPr>
              <a:t>の利用を決めた</a:t>
            </a:r>
            <a:r>
              <a:rPr lang="ja-JP" altLang="en-US" baseline="0" dirty="0">
                <a:solidFill>
                  <a:schemeClr val="tx1"/>
                </a:solidFill>
              </a:rPr>
              <a:t>場合、あなたが、独立した進行役にどのように手助けして欲しいのか特定します。</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ja-JP" sz="1200" b="0" i="0" u="sng" kern="1200" dirty="0">
                <a:solidFill>
                  <a:schemeClr val="tx1"/>
                </a:solidFill>
                <a:effectLst/>
                <a:latin typeface="+mn-lt"/>
                <a:ea typeface="+mn-ea"/>
                <a:cs typeface="+mn-cs"/>
              </a:rPr>
              <a:t>その他、独立した進行役について知っておくべき大切なこと</a:t>
            </a:r>
            <a:r>
              <a:rPr lang="en-US" altLang="ja-JP" sz="1200" b="0" i="0" u="sng" kern="1200" dirty="0">
                <a:solidFill>
                  <a:schemeClr val="tx1"/>
                </a:solidFill>
                <a:effectLst/>
                <a:latin typeface="+mn-lt"/>
                <a:ea typeface="+mn-ea"/>
                <a:cs typeface="+mn-cs"/>
              </a:rPr>
              <a:t>…..</a:t>
            </a:r>
            <a:r>
              <a:rPr lang="en-US" altLang="ja-JP" sz="1200" b="0" i="0" kern="1200" dirty="0">
                <a:solidFill>
                  <a:schemeClr val="tx1"/>
                </a:solidFill>
                <a:effectLst/>
                <a:latin typeface="+mn-lt"/>
                <a:ea typeface="+mn-ea"/>
                <a:cs typeface="+mn-cs"/>
              </a:rPr>
              <a:t>​</a:t>
            </a:r>
            <a:endParaRPr lang="en-US" u="sng"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独立した進行役は研修を受けなければならない</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自己決定プログラムの指針</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個人を中心とした</a:t>
            </a:r>
            <a:r>
              <a:rPr lang="en-US" baseline="0" dirty="0">
                <a:solidFill>
                  <a:schemeClr val="tx1"/>
                </a:solidFill>
              </a:rPr>
              <a:t> </a:t>
            </a:r>
            <a:r>
              <a:rPr lang="ja-JP" altLang="en-US" baseline="0" dirty="0">
                <a:solidFill>
                  <a:schemeClr val="tx1"/>
                </a:solidFill>
              </a:rPr>
              <a:t>計画</a:t>
            </a:r>
            <a:endParaRPr lang="en-US" altLang="ja-JP"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1200" b="0" i="0" u="none" strike="noStrike" kern="1200" dirty="0">
                <a:solidFill>
                  <a:schemeClr val="tx1"/>
                </a:solidFill>
                <a:effectLst/>
                <a:latin typeface="+mn-lt"/>
                <a:ea typeface="+mn-ea"/>
                <a:cs typeface="+mn-cs"/>
              </a:rPr>
              <a:t>あなたが独立した進行役を雇っ</a:t>
            </a:r>
            <a:r>
              <a:rPr lang="ja-JP" altLang="en-US" sz="1200" b="0" i="0" u="none" strike="noStrike" kern="1200" dirty="0">
                <a:solidFill>
                  <a:schemeClr val="tx1"/>
                </a:solidFill>
                <a:effectLst/>
                <a:latin typeface="+mn-lt"/>
                <a:ea typeface="+mn-ea"/>
                <a:cs typeface="+mn-cs"/>
              </a:rPr>
              <a:t>た際</a:t>
            </a:r>
            <a:r>
              <a:rPr lang="ja-JP" altLang="ja-JP" sz="1200" b="0" i="0" u="none" strike="noStrike" kern="1200" dirty="0">
                <a:solidFill>
                  <a:schemeClr val="tx1"/>
                </a:solidFill>
                <a:effectLst/>
                <a:latin typeface="+mn-lt"/>
                <a:ea typeface="+mn-ea"/>
                <a:cs typeface="+mn-cs"/>
              </a:rPr>
              <a:t>やってほしい他の責任</a:t>
            </a:r>
            <a:r>
              <a:rPr lang="en-US" altLang="ja-JP"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ja-JP" altLang="en-US" baseline="0" dirty="0">
                <a:solidFill>
                  <a:schemeClr val="tx1"/>
                </a:solidFill>
              </a:rPr>
              <a:t>　独立した進行役は、</a:t>
            </a:r>
            <a:r>
              <a:rPr lang="ja-JP" altLang="en-US" b="1" baseline="0" dirty="0">
                <a:solidFill>
                  <a:schemeClr val="tx1"/>
                </a:solidFill>
              </a:rPr>
              <a:t>研修終了の証明書を持っている必要はありません</a:t>
            </a:r>
            <a:r>
              <a:rPr lang="ja-JP" altLang="en-US" baseline="0" dirty="0">
                <a:solidFill>
                  <a:schemeClr val="tx1"/>
                </a:solidFill>
              </a:rPr>
              <a:t>が、持っている人もいます。 証明書を持っている人を選ぶ必要はありません。</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独立した進行役が受ける研修は、全て自費で受けています。</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独立した進行役は、自発的にサービスを提供すると申し出た場合、</a:t>
            </a:r>
            <a:r>
              <a:rPr lang="ja-JP" altLang="en-US" b="1" baseline="0" dirty="0">
                <a:solidFill>
                  <a:schemeClr val="tx1"/>
                </a:solidFill>
              </a:rPr>
              <a:t>報酬を支払われる必要はありません。</a:t>
            </a:r>
            <a:r>
              <a:rPr lang="ja-JP" altLang="en-US" baseline="0" dirty="0">
                <a:solidFill>
                  <a:schemeClr val="tx1"/>
                </a:solidFill>
              </a:rPr>
              <a:t>（家族や友人など）</a:t>
            </a:r>
            <a:r>
              <a:rPr lang="en-US" baseline="0" dirty="0">
                <a:solidFill>
                  <a:schemeClr val="tx1"/>
                </a:solidFill>
              </a:rPr>
              <a:t>l</a:t>
            </a:r>
            <a:r>
              <a:rPr lang="ja-JP" altLang="ja-JP" sz="1200" b="0" i="0" u="none" strike="noStrike" kern="1200" dirty="0">
                <a:solidFill>
                  <a:schemeClr val="tx1"/>
                </a:solidFill>
                <a:effectLst/>
                <a:latin typeface="+mn-lt"/>
                <a:ea typeface="+mn-ea"/>
                <a:cs typeface="+mn-cs"/>
              </a:rPr>
              <a:t>もしあなたが独立した進行役に報酬を渡すと決めた場合、支払は</a:t>
            </a:r>
            <a:r>
              <a:rPr lang="ja-JP" altLang="en-US" sz="1200" b="0" i="0" u="none" strike="noStrike" kern="1200" dirty="0">
                <a:solidFill>
                  <a:schemeClr val="tx1"/>
                </a:solidFill>
                <a:effectLst/>
                <a:latin typeface="+mn-lt"/>
                <a:ea typeface="+mn-ea"/>
                <a:cs typeface="+mn-cs"/>
              </a:rPr>
              <a:t>あなた</a:t>
            </a:r>
            <a:r>
              <a:rPr lang="ja-JP" altLang="ja-JP" sz="1200" b="0" i="0" u="none" strike="noStrike" kern="1200" dirty="0">
                <a:solidFill>
                  <a:schemeClr val="tx1"/>
                </a:solidFill>
                <a:effectLst/>
                <a:latin typeface="+mn-lt"/>
                <a:ea typeface="+mn-ea"/>
                <a:cs typeface="+mn-cs"/>
              </a:rPr>
              <a:t>の予算から払われます</a:t>
            </a:r>
            <a:endParaRPr lang="en-US" altLang="ja-JP"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ja-JP" sz="1200" b="0" i="0" u="none" strike="noStrike" kern="1200" dirty="0">
                <a:solidFill>
                  <a:schemeClr val="tx1"/>
                </a:solidFill>
                <a:effectLst/>
                <a:latin typeface="+mn-lt"/>
                <a:ea typeface="+mn-ea"/>
                <a:cs typeface="+mn-cs"/>
              </a:rPr>
              <a:t>独立した進行役は他のサービスを提供すること、またはサービスを提供する代理店で働くことは、個別プログラムプランの一部なのでできません。独立した進行役としての彼らのサービスは独立し</a:t>
            </a:r>
            <a:r>
              <a:rPr lang="ja-JP" altLang="en-US" sz="1200" b="0" i="0" u="none" strike="noStrike" kern="1200" dirty="0">
                <a:solidFill>
                  <a:schemeClr val="tx1"/>
                </a:solidFill>
                <a:effectLst/>
                <a:latin typeface="+mn-lt"/>
                <a:ea typeface="+mn-ea"/>
                <a:cs typeface="+mn-cs"/>
              </a:rPr>
              <a:t>ており</a:t>
            </a:r>
            <a:r>
              <a:rPr lang="ja-JP" altLang="ja-JP" sz="1200" b="0" i="0" u="none" strike="noStrike" kern="1200" dirty="0">
                <a:solidFill>
                  <a:schemeClr val="tx1"/>
                </a:solidFill>
                <a:effectLst/>
                <a:latin typeface="+mn-lt"/>
                <a:ea typeface="+mn-ea"/>
                <a:cs typeface="+mn-cs"/>
              </a:rPr>
              <a:t>、あなたの他のサービスから束縛のないものでなくてはなりません。</a:t>
            </a:r>
            <a:r>
              <a:rPr lang="en-US" altLang="ja-JP" sz="1200" b="0" i="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ja-JP" sz="1200" b="0" i="0" u="none" strike="noStrike" kern="1200" dirty="0">
                <a:solidFill>
                  <a:schemeClr val="tx1"/>
                </a:solidFill>
                <a:effectLst/>
                <a:latin typeface="+mn-lt"/>
                <a:ea typeface="+mn-ea"/>
                <a:cs typeface="+mn-cs"/>
              </a:rPr>
              <a:t>独立した進行役を利用しないと決めた場合、この役割として、あなたの</a:t>
            </a:r>
            <a:r>
              <a:rPr lang="en-US" altLang="ja-JP" sz="1200" b="0" i="0" u="none" strike="noStrike" kern="1200" dirty="0">
                <a:solidFill>
                  <a:schemeClr val="tx1"/>
                </a:solidFill>
                <a:effectLst/>
                <a:latin typeface="+mn-lt"/>
                <a:ea typeface="+mn-ea"/>
                <a:cs typeface="+mn-cs"/>
              </a:rPr>
              <a:t> </a:t>
            </a:r>
            <a:r>
              <a:rPr lang="ja-JP" altLang="ja-JP" sz="1200" b="0" i="0" u="none" strike="noStrike" kern="1200" dirty="0">
                <a:solidFill>
                  <a:schemeClr val="tx1"/>
                </a:solidFill>
                <a:effectLst/>
                <a:latin typeface="+mn-lt"/>
                <a:ea typeface="+mn-ea"/>
                <a:cs typeface="+mn-cs"/>
              </a:rPr>
              <a:t>サービスコーディネーターを利用することができます。</a:t>
            </a:r>
            <a:r>
              <a:rPr lang="en-US" altLang="ja-JP" sz="1200" b="0" i="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ja-JP" sz="1200" b="0" i="0" u="none" strike="noStrike" kern="1200" dirty="0">
                <a:solidFill>
                  <a:schemeClr val="tx1"/>
                </a:solidFill>
                <a:effectLst/>
                <a:latin typeface="+mn-lt"/>
                <a:ea typeface="+mn-ea"/>
                <a:cs typeface="+mn-cs"/>
              </a:rPr>
              <a:t>家族は、報酬を得る、または得ない独立した進行役となれます。しかし</a:t>
            </a:r>
            <a:r>
              <a:rPr lang="ja-JP" altLang="en-US" sz="1200" b="0" i="0" u="none" strike="noStrike" kern="1200" dirty="0">
                <a:solidFill>
                  <a:schemeClr val="tx1"/>
                </a:solidFill>
                <a:effectLst/>
                <a:latin typeface="+mn-lt"/>
                <a:ea typeface="+mn-ea"/>
                <a:cs typeface="+mn-cs"/>
              </a:rPr>
              <a:t>未成年参加者の親、参加者の配偶者は、独立した進行役として報酬を受けることはできません（このカテゴリーの人は法的責任を負う存在であり、</a:t>
            </a:r>
            <a:r>
              <a:rPr lang="en-US" altLang="ja-JP" sz="1200" b="0" i="0" u="none" strike="noStrike" kern="1200" dirty="0">
                <a:solidFill>
                  <a:schemeClr val="tx1"/>
                </a:solidFill>
                <a:effectLst/>
                <a:latin typeface="+mn-lt"/>
                <a:ea typeface="+mn-ea"/>
                <a:cs typeface="+mn-cs"/>
              </a:rPr>
              <a:t>SDP</a:t>
            </a:r>
            <a:r>
              <a:rPr lang="ja-JP" altLang="en-US" sz="1200" b="0" i="0" u="none" strike="noStrike" kern="1200" dirty="0">
                <a:solidFill>
                  <a:schemeClr val="tx1"/>
                </a:solidFill>
                <a:effectLst/>
                <a:latin typeface="+mn-lt"/>
                <a:ea typeface="+mn-ea"/>
                <a:cs typeface="+mn-cs"/>
              </a:rPr>
              <a:t>の下で有料サービスを提供する資格はありません）。</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solidFill>
                  <a:schemeClr val="tx1"/>
                </a:solidFill>
              </a:rPr>
              <a:t>配布プリント</a:t>
            </a:r>
            <a:r>
              <a:rPr lang="en-US" altLang="ja-JP" i="1" dirty="0">
                <a:solidFill>
                  <a:schemeClr val="tx1"/>
                </a:solidFill>
              </a:rPr>
              <a:t>: </a:t>
            </a:r>
            <a:r>
              <a:rPr lang="ja-JP" altLang="en-US" b="1" i="0" dirty="0">
                <a:solidFill>
                  <a:schemeClr val="tx1"/>
                </a:solidFill>
              </a:rPr>
              <a:t>サービスプロバイダー雇用のサンプル</a:t>
            </a:r>
            <a:r>
              <a:rPr lang="en-US" b="1" i="0" dirty="0">
                <a:solidFill>
                  <a:schemeClr val="tx1"/>
                </a:solidFill>
              </a:rPr>
              <a:t> </a:t>
            </a:r>
            <a:r>
              <a:rPr lang="ja-JP" altLang="en-US" b="0" i="1" dirty="0">
                <a:solidFill>
                  <a:schemeClr val="tx1"/>
                </a:solidFill>
              </a:rPr>
              <a:t>（利用の可能性のあるプロバイダーに質問するためのサンプル質問</a:t>
            </a:r>
            <a:r>
              <a:rPr lang="ja-JP" altLang="en-US" b="0" i="1" baseline="0" dirty="0">
                <a:solidFill>
                  <a:schemeClr val="tx1"/>
                </a:solidFill>
              </a:rPr>
              <a:t>、</a:t>
            </a:r>
            <a:r>
              <a:rPr lang="ja-JP" altLang="en-US" i="1" baseline="0" dirty="0">
                <a:solidFill>
                  <a:schemeClr val="tx1"/>
                </a:solidFill>
              </a:rPr>
              <a:t>独立した進行役を含む）</a:t>
            </a:r>
            <a:endParaRPr lang="en-US" i="1" baseline="0" dirty="0">
              <a:solidFill>
                <a:schemeClr val="tx1"/>
              </a:solidFill>
            </a:endParaRPr>
          </a:p>
          <a:p>
            <a:pPr>
              <a:buFont typeface="Arial"/>
              <a:buNone/>
            </a:pPr>
            <a:endParaRPr lang="en-US" baseline="0" dirty="0">
              <a:solidFill>
                <a:schemeClr val="tx1"/>
              </a:solidFill>
            </a:endParaRPr>
          </a:p>
          <a:p>
            <a:pPr>
              <a:buFont typeface="Arial"/>
              <a:buChar char="•"/>
            </a:pPr>
            <a:r>
              <a:rPr lang="en-US" baseline="0" dirty="0">
                <a:solidFill>
                  <a:schemeClr val="tx1"/>
                </a:solidFill>
              </a:rPr>
              <a:t> </a:t>
            </a:r>
            <a:r>
              <a:rPr lang="ja-JP" altLang="en-US" baseline="0" dirty="0">
                <a:solidFill>
                  <a:schemeClr val="tx1"/>
                </a:solidFill>
              </a:rPr>
              <a:t>支出計画の中で賄えるのであれば、何人も制限なく手助けを頼むことができます。</a:t>
            </a:r>
            <a:endParaRPr lang="en-US" baseline="0" dirty="0">
              <a:solidFill>
                <a:schemeClr val="tx1"/>
              </a:solidFill>
            </a:endParaRPr>
          </a:p>
          <a:p>
            <a:pPr>
              <a:buFont typeface="Arial"/>
              <a:buChar char="•"/>
            </a:pPr>
            <a:r>
              <a:rPr lang="en-US" baseline="0" dirty="0">
                <a:solidFill>
                  <a:schemeClr val="tx1"/>
                </a:solidFill>
              </a:rPr>
              <a:t>  </a:t>
            </a:r>
            <a:r>
              <a:rPr lang="ja-JP" altLang="en-US" baseline="0" dirty="0">
                <a:solidFill>
                  <a:schemeClr val="tx1"/>
                </a:solidFill>
              </a:rPr>
              <a:t>独立した進行役の固定料金はありません。</a:t>
            </a:r>
            <a:endParaRPr lang="en-US" baseline="0" dirty="0">
              <a:solidFill>
                <a:schemeClr val="tx1"/>
              </a:solidFill>
            </a:endParaRPr>
          </a:p>
          <a:p>
            <a:pPr>
              <a:buFont typeface="Arial"/>
              <a:buChar char="•"/>
            </a:pPr>
            <a:r>
              <a:rPr lang="ja-JP" altLang="en-US" baseline="0" dirty="0">
                <a:solidFill>
                  <a:schemeClr val="tx1"/>
                </a:solidFill>
              </a:rPr>
              <a:t>独立した進行役は業者ではないため、</a:t>
            </a:r>
            <a:r>
              <a:rPr lang="en-US" baseline="0" dirty="0">
                <a:solidFill>
                  <a:schemeClr val="tx1"/>
                </a:solidFill>
              </a:rPr>
              <a:t>DDS</a:t>
            </a:r>
            <a:r>
              <a:rPr lang="ja-JP" altLang="en-US" baseline="0" dirty="0">
                <a:solidFill>
                  <a:schemeClr val="tx1"/>
                </a:solidFill>
              </a:rPr>
              <a:t>と地域センターは、</a:t>
            </a:r>
            <a:r>
              <a:rPr lang="en-US" baseline="0" dirty="0">
                <a:solidFill>
                  <a:schemeClr val="tx1"/>
                </a:solidFill>
              </a:rPr>
              <a:t> </a:t>
            </a:r>
            <a:r>
              <a:rPr lang="ja-JP" altLang="en-US" baseline="0" dirty="0">
                <a:solidFill>
                  <a:schemeClr val="tx1"/>
                </a:solidFill>
              </a:rPr>
              <a:t>独立した進行役のリストを保持していません 。（契約がない）</a:t>
            </a:r>
            <a:endParaRPr lang="en-US" baseline="0" dirty="0">
              <a:solidFill>
                <a:schemeClr val="tx1"/>
              </a:solidFill>
            </a:endParaRPr>
          </a:p>
          <a:p>
            <a:pPr>
              <a:buFont typeface="Arial"/>
              <a:buNone/>
            </a:pPr>
            <a:r>
              <a:rPr lang="ja-JP" altLang="en-US" b="1" baseline="0" dirty="0">
                <a:solidFill>
                  <a:schemeClr val="tx1"/>
                </a:solidFill>
              </a:rPr>
              <a:t>研修のための助言！：ここは、自己決定プログラムがどう他と異なるのか学ぶところです。</a:t>
            </a:r>
            <a:endParaRPr lang="en-US" altLang="ja-JP" b="1" baseline="0" dirty="0">
              <a:solidFill>
                <a:schemeClr val="tx1"/>
              </a:solidFill>
            </a:endParaRPr>
          </a:p>
          <a:p>
            <a:pPr>
              <a:buFont typeface="Arial"/>
              <a:buNone/>
            </a:pPr>
            <a:r>
              <a:rPr lang="en-US" b="1" baseline="0" dirty="0">
                <a:solidFill>
                  <a:schemeClr val="tx1"/>
                </a:solidFill>
              </a:rPr>
              <a:t> </a:t>
            </a:r>
            <a:r>
              <a:rPr lang="ja-JP" altLang="en-US" b="1" baseline="0" dirty="0">
                <a:solidFill>
                  <a:schemeClr val="tx1"/>
                </a:solidFill>
              </a:rPr>
              <a:t>各地域センターでは、独立した進行役に研修を提供しているところと、提供していないところがあります。地域センターは独立した進行役のリストを持っているかもしれないし持っていないかもしれません </a:t>
            </a:r>
            <a:r>
              <a:rPr lang="en-US" altLang="ja-JP" b="1" baseline="0" dirty="0">
                <a:solidFill>
                  <a:schemeClr val="tx1"/>
                </a:solidFill>
              </a:rPr>
              <a:t>- </a:t>
            </a:r>
            <a:r>
              <a:rPr lang="ja-JP" altLang="en-US" b="1" baseline="0" dirty="0">
                <a:solidFill>
                  <a:schemeClr val="tx1"/>
                </a:solidFill>
              </a:rPr>
              <a:t>それは各地域センターとその地域の諮問委員会次第です。 地域センターが研修を行い、独立した進行役を認定し、リストを作成した場合、それはまた逆戻りで、業者を雇うことと全く同じになります。</a:t>
            </a:r>
            <a:r>
              <a:rPr lang="en-US" b="1" baseline="0" dirty="0">
                <a:solidFill>
                  <a:schemeClr val="tx1"/>
                </a:solidFill>
              </a:rPr>
              <a:t>(</a:t>
            </a:r>
            <a:r>
              <a:rPr lang="ja-JP" altLang="en-US" b="1" baseline="0" dirty="0">
                <a:solidFill>
                  <a:schemeClr val="tx1"/>
                </a:solidFill>
              </a:rPr>
              <a:t>または地域センター</a:t>
            </a:r>
            <a:r>
              <a:rPr lang="en-US" b="1" baseline="0" dirty="0">
                <a:solidFill>
                  <a:schemeClr val="tx1"/>
                </a:solidFill>
              </a:rPr>
              <a:t>2.0)</a:t>
            </a:r>
            <a:r>
              <a:rPr lang="ja-JP" altLang="en-US" b="1" baseline="0" dirty="0">
                <a:solidFill>
                  <a:schemeClr val="tx1"/>
                </a:solidFill>
              </a:rPr>
              <a:t>　参加者は、独立した進行役になって欲しい思う人を誰でも自由に雇うことができます。 近所の人を雇いたいと思うかもしれません。 重要なのは、その隣人が独立した進行役として訓練を受ける所があるということです。地域センターは、単に既存のリストを提供するだけではなく、参加者にどのような独立した進行役を自分が必要としてるかを考える手助けをするという役割を担います。</a:t>
            </a:r>
            <a:r>
              <a:rPr lang="en-US" b="1" baseline="0" dirty="0">
                <a:solidFill>
                  <a:schemeClr val="tx1"/>
                </a:solidFill>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solidFill>
                  <a:schemeClr val="tx1"/>
                </a:solidFill>
              </a:rPr>
              <a:t>配布プリント</a:t>
            </a:r>
            <a:r>
              <a:rPr lang="en-US" altLang="ja-JP" i="1" dirty="0">
                <a:solidFill>
                  <a:schemeClr val="tx1"/>
                </a:solidFill>
              </a:rPr>
              <a:t>: </a:t>
            </a:r>
            <a:r>
              <a:rPr lang="ja-JP" altLang="en-US" b="1" i="0" dirty="0">
                <a:solidFill>
                  <a:schemeClr val="tx1"/>
                </a:solidFill>
              </a:rPr>
              <a:t>サービスプロバイダー雇用のサンプル</a:t>
            </a:r>
            <a:r>
              <a:rPr lang="en-US" altLang="ja-JP" b="1" i="0" dirty="0">
                <a:solidFill>
                  <a:schemeClr val="tx1"/>
                </a:solidFill>
              </a:rPr>
              <a:t> </a:t>
            </a:r>
            <a:r>
              <a:rPr lang="ja-JP" altLang="en-US" b="0" i="1" dirty="0">
                <a:solidFill>
                  <a:schemeClr val="tx1"/>
                </a:solidFill>
              </a:rPr>
              <a:t>（利用の可能性のあるプロバイダーに質問するためのサンプル質問）</a:t>
            </a:r>
            <a:endParaRPr lang="en-US" i="1" baseline="0" dirty="0">
              <a:solidFill>
                <a:schemeClr val="tx1"/>
              </a:solidFill>
            </a:endParaRPr>
          </a:p>
          <a:p>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 </a:t>
            </a:r>
            <a:r>
              <a:rPr lang="ja-JP" altLang="en-US" baseline="0" dirty="0">
                <a:solidFill>
                  <a:schemeClr val="tx1"/>
                </a:solidFill>
              </a:rPr>
              <a:t>家族、または独立した進行役の手を借りて、あなたへのサービス提供に適する人を探す。</a:t>
            </a:r>
            <a:r>
              <a:rPr lang="en-US" baseline="0" dirty="0">
                <a:solidFill>
                  <a:schemeClr val="tx1"/>
                </a:solidFill>
              </a:rPr>
              <a:t>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ja-JP" altLang="en-US" baseline="0" dirty="0">
                <a:solidFill>
                  <a:schemeClr val="tx1"/>
                </a:solidFill>
              </a:rPr>
              <a:t>どのように彼らがあなたを支援するのにおいて。なにが重要であるかを将来のプロバイダーに伝える。</a:t>
            </a:r>
            <a:endParaRPr lang="en-US" altLang="ja-JP"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ja-JP" altLang="en-US" baseline="0" dirty="0">
                <a:solidFill>
                  <a:schemeClr val="tx1"/>
                </a:solidFill>
              </a:rPr>
              <a:t>交渉において、独立した進行役の助けを得ることができる。</a:t>
            </a:r>
          </a:p>
          <a:p>
            <a:pPr marL="171450" indent="-171450">
              <a:buFont typeface="Arial" panose="020B0604020202020204" pitchFamily="34" charset="0"/>
              <a:buChar char="•"/>
            </a:pPr>
            <a:endParaRPr lang="ja-JP" altLang="en-US" baseline="0" dirty="0">
              <a:solidFill>
                <a:schemeClr val="tx1"/>
              </a:solidFill>
            </a:endParaRPr>
          </a:p>
          <a:p>
            <a:pPr marL="171450" indent="-171450">
              <a:buFont typeface="Arial" panose="020B0604020202020204" pitchFamily="34" charset="0"/>
              <a:buChar char="•"/>
            </a:pPr>
            <a:r>
              <a:rPr lang="ja-JP" altLang="en-US" baseline="0" dirty="0">
                <a:solidFill>
                  <a:schemeClr val="tx1"/>
                </a:solidFill>
              </a:rPr>
              <a:t>他の</a:t>
            </a:r>
            <a:r>
              <a:rPr lang="en-US" altLang="ja-JP" baseline="0" dirty="0">
                <a:solidFill>
                  <a:schemeClr val="tx1"/>
                </a:solidFill>
              </a:rPr>
              <a:t>SDP</a:t>
            </a:r>
            <a:r>
              <a:rPr lang="ja-JP" altLang="en-US" baseline="0" dirty="0">
                <a:solidFill>
                  <a:schemeClr val="tx1"/>
                </a:solidFill>
              </a:rPr>
              <a:t>参加者に、サービスに対して支払っている金額を尋ねることができる。</a:t>
            </a:r>
            <a:endParaRPr lang="en-US"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ja-JP" altLang="en-US" baseline="0" dirty="0">
                <a:solidFill>
                  <a:schemeClr val="tx1"/>
                </a:solidFill>
              </a:rPr>
              <a:t>従来のシステムで同様のサービスに対してどのくらい払うか、あなたの地域センターに彼らが尋ねることができる。</a:t>
            </a:r>
            <a:endParaRPr lang="en-US" altLang="ja-JP" baseline="0" dirty="0">
              <a:solidFill>
                <a:schemeClr val="tx1"/>
              </a:solidFill>
            </a:endParaRPr>
          </a:p>
          <a:p>
            <a:pPr marL="171450" indent="-171450">
              <a:buFont typeface="Arial" panose="020B0604020202020204" pitchFamily="34" charset="0"/>
              <a:buChar char="•"/>
            </a:pPr>
            <a:endParaRPr lang="en-US" altLang="ja-JP" b="1" baseline="0" dirty="0">
              <a:solidFill>
                <a:schemeClr val="tx1"/>
              </a:solidFill>
            </a:endParaRPr>
          </a:p>
          <a:p>
            <a:pPr marL="0" indent="0">
              <a:buFont typeface="Arial" panose="020B0604020202020204" pitchFamily="34" charset="0"/>
              <a:buNone/>
            </a:pPr>
            <a:r>
              <a:rPr lang="ja-JP" altLang="en-US" b="1" baseline="0" dirty="0">
                <a:solidFill>
                  <a:schemeClr val="tx1"/>
                </a:solidFill>
              </a:rPr>
              <a:t>研修のための助言！：</a:t>
            </a:r>
            <a:r>
              <a:rPr lang="ja-JP" altLang="en-US" b="0" baseline="0" dirty="0">
                <a:solidFill>
                  <a:schemeClr val="tx1"/>
                </a:solidFill>
              </a:rPr>
              <a:t>ここで、</a:t>
            </a:r>
            <a:r>
              <a:rPr lang="ja-JP" altLang="en-US" b="1" baseline="0" dirty="0">
                <a:solidFill>
                  <a:schemeClr val="tx1"/>
                </a:solidFill>
              </a:rPr>
              <a:t>“</a:t>
            </a:r>
            <a:r>
              <a:rPr lang="ja-JP" altLang="en-US" b="1" u="sng" baseline="0" dirty="0">
                <a:solidFill>
                  <a:schemeClr val="tx1"/>
                </a:solidFill>
              </a:rPr>
              <a:t>必要とする</a:t>
            </a:r>
            <a:r>
              <a:rPr lang="ja-JP" altLang="en-US" b="1" baseline="0" dirty="0">
                <a:solidFill>
                  <a:schemeClr val="tx1"/>
                </a:solidFill>
              </a:rPr>
              <a:t>”</a:t>
            </a:r>
            <a:r>
              <a:rPr lang="ja-JP" altLang="en-US" b="0" baseline="0" dirty="0">
                <a:solidFill>
                  <a:schemeClr val="tx1"/>
                </a:solidFill>
              </a:rPr>
              <a:t>と</a:t>
            </a:r>
            <a:r>
              <a:rPr lang="ja-JP" altLang="en-US" b="1" u="sng" baseline="0" dirty="0">
                <a:solidFill>
                  <a:schemeClr val="tx1"/>
                </a:solidFill>
              </a:rPr>
              <a:t>“求める</a:t>
            </a:r>
            <a:r>
              <a:rPr lang="ja-JP" altLang="en-US" b="1" baseline="0" dirty="0">
                <a:solidFill>
                  <a:schemeClr val="tx1"/>
                </a:solidFill>
              </a:rPr>
              <a:t>“が、</a:t>
            </a:r>
            <a:r>
              <a:rPr lang="ja-JP" altLang="en-US" b="0" baseline="0" dirty="0">
                <a:solidFill>
                  <a:schemeClr val="tx1"/>
                </a:solidFill>
              </a:rPr>
              <a:t>それぞれこのスライドにおいてどのように特定されているか指摘するのが大事です。それは</a:t>
            </a:r>
            <a:r>
              <a:rPr lang="ja-JP" altLang="en-US" b="1" baseline="0" dirty="0">
                <a:solidFill>
                  <a:schemeClr val="tx1"/>
                </a:solidFill>
              </a:rPr>
              <a:t>”</a:t>
            </a:r>
            <a:r>
              <a:rPr lang="ja-JP" altLang="en-US" b="1" u="sng" baseline="0" dirty="0">
                <a:solidFill>
                  <a:schemeClr val="tx1"/>
                </a:solidFill>
              </a:rPr>
              <a:t>にとって大事</a:t>
            </a:r>
            <a:r>
              <a:rPr lang="ja-JP" altLang="en-US" b="1" baseline="0" dirty="0">
                <a:solidFill>
                  <a:schemeClr val="tx1"/>
                </a:solidFill>
              </a:rPr>
              <a:t>”</a:t>
            </a:r>
            <a:r>
              <a:rPr lang="ja-JP" altLang="en-US" b="0" baseline="0" dirty="0">
                <a:solidFill>
                  <a:schemeClr val="tx1"/>
                </a:solidFill>
              </a:rPr>
              <a:t>と</a:t>
            </a:r>
            <a:r>
              <a:rPr lang="ja-JP" altLang="en-US" b="1" baseline="0" dirty="0">
                <a:solidFill>
                  <a:schemeClr val="tx1"/>
                </a:solidFill>
              </a:rPr>
              <a:t>“</a:t>
            </a:r>
            <a:r>
              <a:rPr lang="ja-JP" altLang="en-US" b="1" u="sng" baseline="0" dirty="0">
                <a:solidFill>
                  <a:schemeClr val="tx1"/>
                </a:solidFill>
              </a:rPr>
              <a:t>のために大事</a:t>
            </a:r>
            <a:r>
              <a:rPr lang="ja-JP" altLang="en-US" b="1" baseline="0" dirty="0">
                <a:solidFill>
                  <a:schemeClr val="tx1"/>
                </a:solidFill>
              </a:rPr>
              <a:t>”</a:t>
            </a:r>
            <a:r>
              <a:rPr lang="ja-JP" altLang="en-US" b="0" baseline="0" dirty="0">
                <a:solidFill>
                  <a:schemeClr val="tx1"/>
                </a:solidFill>
              </a:rPr>
              <a:t>をそれぞれ特定することも同様です。個人を中心としたアプローチの価値を結びつけ、あなたがあなたのプロバイダーからどのような支援を期待しているかを明らかにします。</a:t>
            </a:r>
            <a:endParaRPr lang="en-US" altLang="ja-JP" b="0"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財務管理サービス（</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）は、自己決定プログラムに参加するにあたって、必要な唯一の必須サービスです。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また、プロバイダーのなかで、唯一ベンダーである必要があるサービスです。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あなたの雇ったサービスプロバイダーが、あなたが彼らを雇った目的、あなたが望むサービスを提供する資格があるのを確認します。</a:t>
            </a:r>
            <a:endParaRPr lang="en-US" altLang="ja-JP" sz="1200" dirty="0">
              <a:solidFill>
                <a:schemeClr val="tx1"/>
              </a:solidFill>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例えば、</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は必要な認証とトレーニング要件を確認します。</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必要に応じて、あなたが雇ったサービスプロバイダーの犯罪歴を確認します。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プロバイダーは、あなたと地域センターに支出計画の月次報告書を提供するので、あなたはどれだけの予算を使ったか、そして残高はどれだけかを知ることができます。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地域センター、または独立した進行役が、選択できる</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プロバイダーを見つける手助けをします。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cs typeface="Arial" panose="020B0604020202020204" pitchFamily="34" charset="0"/>
              </a:rPr>
              <a:t>支出計画から</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サービスは支払われます。 費用と多種の</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サービスについては、後ほどオリエンテーションで確認します。</a:t>
            </a: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baseline="0" dirty="0">
                <a:solidFill>
                  <a:schemeClr val="tx1"/>
                </a:solidFill>
                <a:latin typeface="+mn-lt"/>
                <a:cs typeface="Arial" panose="020B0604020202020204" pitchFamily="34" charset="0"/>
              </a:rPr>
              <a:t>研修のための助言！：</a:t>
            </a:r>
            <a:r>
              <a:rPr lang="en-US" altLang="ja-JP" sz="1200" b="1" baseline="0" dirty="0">
                <a:solidFill>
                  <a:schemeClr val="tx1"/>
                </a:solidFill>
                <a:latin typeface="+mn-lt"/>
                <a:cs typeface="Arial" panose="020B0604020202020204" pitchFamily="34" charset="0"/>
              </a:rPr>
              <a:t>FMS</a:t>
            </a:r>
            <a:r>
              <a:rPr lang="ja-JP" altLang="en-US" sz="1200" b="1" baseline="0" dirty="0">
                <a:solidFill>
                  <a:schemeClr val="tx1"/>
                </a:solidFill>
                <a:latin typeface="+mn-lt"/>
                <a:cs typeface="Arial" panose="020B0604020202020204" pitchFamily="34" charset="0"/>
              </a:rPr>
              <a:t>プロバイダーは、特別に通知するべき出来事があれば地域センターに報告することを含む、</a:t>
            </a:r>
            <a:r>
              <a:rPr lang="en-US" altLang="ja-JP" sz="1200" b="1" baseline="0" dirty="0">
                <a:solidFill>
                  <a:schemeClr val="tx1"/>
                </a:solidFill>
                <a:latin typeface="+mn-lt"/>
                <a:cs typeface="Arial" panose="020B0604020202020204" pitchFamily="34" charset="0"/>
              </a:rPr>
              <a:t>17</a:t>
            </a:r>
            <a:r>
              <a:rPr lang="ja-JP" altLang="en-US" sz="1200" b="1" baseline="0" dirty="0">
                <a:solidFill>
                  <a:schemeClr val="tx1"/>
                </a:solidFill>
                <a:latin typeface="+mn-lt"/>
                <a:cs typeface="Arial" panose="020B0604020202020204" pitchFamily="34" charset="0"/>
              </a:rPr>
              <a:t>章の</a:t>
            </a:r>
            <a:r>
              <a:rPr lang="en-US" altLang="ja-JP" sz="1200" b="1" baseline="0" dirty="0">
                <a:solidFill>
                  <a:schemeClr val="tx1"/>
                </a:solidFill>
                <a:latin typeface="+mn-lt"/>
                <a:cs typeface="Arial" panose="020B0604020202020204" pitchFamily="34" charset="0"/>
              </a:rPr>
              <a:t>54327</a:t>
            </a:r>
            <a:r>
              <a:rPr lang="ja-JP" altLang="en-US" sz="1200" b="1" baseline="0" dirty="0">
                <a:solidFill>
                  <a:schemeClr val="tx1"/>
                </a:solidFill>
                <a:latin typeface="+mn-lt"/>
                <a:cs typeface="Arial" panose="020B0604020202020204" pitchFamily="34" charset="0"/>
              </a:rPr>
              <a:t>項に概説されているベンダーの要件すべてに順守する必要があり、その項で定義されているように、参加者、サービスプロバイダー、または他によって</a:t>
            </a:r>
            <a:r>
              <a:rPr lang="en-US" altLang="ja-JP" sz="1200" b="1" baseline="0" dirty="0">
                <a:solidFill>
                  <a:schemeClr val="tx1"/>
                </a:solidFill>
                <a:latin typeface="+mn-lt"/>
                <a:cs typeface="Arial" panose="020B0604020202020204" pitchFamily="34" charset="0"/>
              </a:rPr>
              <a:t>FMS</a:t>
            </a:r>
            <a:r>
              <a:rPr lang="ja-JP" altLang="en-US" sz="1200" b="1" baseline="0" dirty="0">
                <a:solidFill>
                  <a:schemeClr val="tx1"/>
                </a:solidFill>
                <a:latin typeface="+mn-lt"/>
                <a:cs typeface="Arial" panose="020B0604020202020204" pitchFamily="34" charset="0"/>
              </a:rPr>
              <a:t>に認識されているか、または報告されていることする。</a:t>
            </a: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baseline="0" dirty="0">
                <a:solidFill>
                  <a:schemeClr val="tx1"/>
                </a:solidFill>
                <a:latin typeface="+mn-lt"/>
                <a:cs typeface="Arial" panose="020B0604020202020204" pitchFamily="34" charset="0"/>
              </a:rPr>
              <a:t>研修のための助言 </a:t>
            </a:r>
            <a:r>
              <a:rPr lang="en-US" altLang="ja-JP" sz="1200" b="1" baseline="0" dirty="0">
                <a:solidFill>
                  <a:schemeClr val="tx1"/>
                </a:solidFill>
                <a:latin typeface="+mn-lt"/>
                <a:cs typeface="Arial" panose="020B0604020202020204" pitchFamily="34" charset="0"/>
              </a:rPr>
              <a:t>No.2</a:t>
            </a:r>
            <a:r>
              <a:rPr lang="ja-JP" altLang="en-US" sz="1200" b="1" baseline="0" dirty="0">
                <a:solidFill>
                  <a:schemeClr val="tx1"/>
                </a:solidFill>
                <a:latin typeface="+mn-lt"/>
                <a:cs typeface="Arial" panose="020B0604020202020204" pitchFamily="34" charset="0"/>
              </a:rPr>
              <a:t>！また、</a:t>
            </a:r>
            <a:r>
              <a:rPr lang="en-US" altLang="ja-JP" sz="1200" b="1" baseline="0" dirty="0">
                <a:solidFill>
                  <a:schemeClr val="tx1"/>
                </a:solidFill>
                <a:latin typeface="+mn-lt"/>
                <a:cs typeface="Arial" panose="020B0604020202020204" pitchFamily="34" charset="0"/>
              </a:rPr>
              <a:t>FMS</a:t>
            </a:r>
            <a:r>
              <a:rPr lang="ja-JP" altLang="en-US" sz="1200" b="1" baseline="0" dirty="0">
                <a:solidFill>
                  <a:schemeClr val="tx1"/>
                </a:solidFill>
                <a:latin typeface="+mn-lt"/>
                <a:cs typeface="Arial" panose="020B0604020202020204" pitchFamily="34" charset="0"/>
              </a:rPr>
              <a:t>に関する事項は、最も多くの問題を提起する傾向があります。 </a:t>
            </a:r>
            <a:r>
              <a:rPr lang="en-US" altLang="ja-JP" sz="1200" b="1" baseline="0" dirty="0">
                <a:solidFill>
                  <a:schemeClr val="tx1"/>
                </a:solidFill>
                <a:latin typeface="+mn-lt"/>
                <a:cs typeface="Arial" panose="020B0604020202020204" pitchFamily="34" charset="0"/>
              </a:rPr>
              <a:t>FMS</a:t>
            </a:r>
            <a:r>
              <a:rPr lang="ja-JP" altLang="en-US" sz="1200" b="1" baseline="0" dirty="0">
                <a:solidFill>
                  <a:schemeClr val="tx1"/>
                </a:solidFill>
                <a:latin typeface="+mn-lt"/>
                <a:cs typeface="Arial" panose="020B0604020202020204" pitchFamily="34" charset="0"/>
              </a:rPr>
              <a:t>プロバイダーの選択に関する情報を含めて、このセッションの後半で詳しく説明します。</a:t>
            </a:r>
            <a:endParaRPr lang="en-US" sz="1200" b="1"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dirty="0">
                <a:solidFill>
                  <a:schemeClr val="tx1"/>
                </a:solidFill>
              </a:rPr>
              <a:t>配布プリント</a:t>
            </a:r>
            <a:r>
              <a:rPr lang="en-US" altLang="ja-JP" i="1" dirty="0">
                <a:solidFill>
                  <a:schemeClr val="tx1"/>
                </a:solidFill>
              </a:rPr>
              <a:t>: </a:t>
            </a:r>
            <a:r>
              <a:rPr lang="ja-JP" altLang="en-US" b="1" i="0" dirty="0">
                <a:solidFill>
                  <a:schemeClr val="tx1"/>
                </a:solidFill>
              </a:rPr>
              <a:t>サービスプロバイダー雇用のサンプル</a:t>
            </a:r>
            <a:r>
              <a:rPr lang="en-US" altLang="ja-JP" b="1" i="0" dirty="0">
                <a:solidFill>
                  <a:schemeClr val="tx1"/>
                </a:solidFill>
              </a:rPr>
              <a:t> </a:t>
            </a:r>
            <a:r>
              <a:rPr lang="ja-JP" altLang="en-US" b="0" i="1" dirty="0">
                <a:solidFill>
                  <a:schemeClr val="tx1"/>
                </a:solidFill>
              </a:rPr>
              <a:t>（将来の</a:t>
            </a:r>
            <a:r>
              <a:rPr lang="en-US" altLang="ja-JP" b="0" i="1" dirty="0">
                <a:solidFill>
                  <a:schemeClr val="tx1"/>
                </a:solidFill>
              </a:rPr>
              <a:t>FMS</a:t>
            </a:r>
            <a:r>
              <a:rPr lang="ja-JP" altLang="en-US" b="0" i="1" dirty="0">
                <a:solidFill>
                  <a:schemeClr val="tx1"/>
                </a:solidFill>
              </a:rPr>
              <a:t>プロバイダーを含む利用の可能性のあるプロバイダーに質問するためのサンプル質問）</a:t>
            </a:r>
            <a:endParaRPr lang="en-US" altLang="ja-JP" b="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a:buFont typeface="Arial"/>
              <a:buChar char="•"/>
            </a:pPr>
            <a:endParaRPr lang="en-US" altLang="ja-JP" baseline="0" dirty="0">
              <a:solidFill>
                <a:schemeClr val="tx1"/>
              </a:solidFill>
            </a:endParaRPr>
          </a:p>
          <a:p>
            <a:pPr>
              <a:buFont typeface="Arial"/>
              <a:buChar char="•"/>
            </a:pPr>
            <a:r>
              <a:rPr lang="ja-JP" altLang="en-US" baseline="0" dirty="0">
                <a:solidFill>
                  <a:schemeClr val="tx1"/>
                </a:solidFill>
              </a:rPr>
              <a:t>予算内に収まるようにするための追加の支援や注意が必要ですか。 それとも</a:t>
            </a:r>
            <a:r>
              <a:rPr lang="en-US" altLang="ja-JP" baseline="0" dirty="0">
                <a:solidFill>
                  <a:schemeClr val="tx1"/>
                </a:solidFill>
              </a:rPr>
              <a:t>FMS</a:t>
            </a:r>
            <a:r>
              <a:rPr lang="ja-JP" altLang="en-US" baseline="0" dirty="0">
                <a:solidFill>
                  <a:schemeClr val="tx1"/>
                </a:solidFill>
              </a:rPr>
              <a:t>が請求書を支払い、あなたに明細書を送ってほしいだけですか？</a:t>
            </a:r>
          </a:p>
          <a:p>
            <a:pPr>
              <a:buFont typeface="Arial"/>
              <a:buChar char="•"/>
            </a:pPr>
            <a:endParaRPr lang="ja-JP" altLang="en-US" baseline="0" dirty="0">
              <a:solidFill>
                <a:schemeClr val="tx1"/>
              </a:solidFill>
            </a:endParaRPr>
          </a:p>
          <a:p>
            <a:pPr>
              <a:buFont typeface="Arial"/>
              <a:buChar char="•"/>
            </a:pPr>
            <a:r>
              <a:rPr lang="ja-JP" altLang="en-US" baseline="0" dirty="0">
                <a:solidFill>
                  <a:schemeClr val="tx1"/>
                </a:solidFill>
              </a:rPr>
              <a:t>  あなたの家族、あなたのサービスコーディネーター、またはあなたの独立した進行役の助けを借りて、適切な</a:t>
            </a:r>
            <a:r>
              <a:rPr lang="en-US" altLang="ja-JP" baseline="0" dirty="0">
                <a:solidFill>
                  <a:schemeClr val="tx1"/>
                </a:solidFill>
              </a:rPr>
              <a:t>FMS</a:t>
            </a:r>
            <a:r>
              <a:rPr lang="ja-JP" altLang="en-US" baseline="0" dirty="0">
                <a:solidFill>
                  <a:schemeClr val="tx1"/>
                </a:solidFill>
              </a:rPr>
              <a:t>を見つけることができます。</a:t>
            </a:r>
          </a:p>
          <a:p>
            <a:pPr>
              <a:buFont typeface="Arial"/>
              <a:buChar char="•"/>
            </a:pPr>
            <a:endParaRPr lang="ja-JP" altLang="en-US" baseline="0" dirty="0">
              <a:solidFill>
                <a:schemeClr val="tx1"/>
              </a:solidFill>
            </a:endParaRPr>
          </a:p>
          <a:p>
            <a:pPr>
              <a:buFont typeface="Arial"/>
              <a:buChar char="•"/>
            </a:pPr>
            <a:r>
              <a:rPr lang="ja-JP" altLang="en-US" baseline="0" dirty="0">
                <a:solidFill>
                  <a:schemeClr val="tx1"/>
                </a:solidFill>
              </a:rPr>
              <a:t>  他の</a:t>
            </a:r>
            <a:r>
              <a:rPr lang="en-US" altLang="ja-JP" baseline="0" dirty="0">
                <a:solidFill>
                  <a:schemeClr val="tx1"/>
                </a:solidFill>
              </a:rPr>
              <a:t>SDP</a:t>
            </a:r>
            <a:r>
              <a:rPr lang="ja-JP" altLang="en-US" baseline="0" dirty="0">
                <a:solidFill>
                  <a:schemeClr val="tx1"/>
                </a:solidFill>
              </a:rPr>
              <a:t>参加者に提案を求めたり、紹介先に電話してください。</a:t>
            </a:r>
          </a:p>
          <a:p>
            <a:pPr>
              <a:buFont typeface="Arial"/>
              <a:buChar char="•"/>
            </a:pPr>
            <a:endParaRPr lang="ja-JP" altLang="en-US" baseline="0" dirty="0">
              <a:solidFill>
                <a:schemeClr val="tx1"/>
              </a:solidFill>
            </a:endParaRPr>
          </a:p>
          <a:p>
            <a:pPr>
              <a:buFont typeface="Arial"/>
              <a:buChar char="•"/>
            </a:pPr>
            <a:r>
              <a:rPr lang="ja-JP" altLang="en-US" baseline="0" dirty="0">
                <a:solidFill>
                  <a:schemeClr val="tx1"/>
                </a:solidFill>
              </a:rPr>
              <a:t>各機関から話を聞く </a:t>
            </a:r>
            <a:r>
              <a:rPr lang="en-US" altLang="ja-JP" baseline="0" dirty="0">
                <a:solidFill>
                  <a:schemeClr val="tx1"/>
                </a:solidFill>
              </a:rPr>
              <a:t>- </a:t>
            </a:r>
            <a:r>
              <a:rPr lang="ja-JP" altLang="en-US" baseline="0" dirty="0">
                <a:solidFill>
                  <a:schemeClr val="tx1"/>
                </a:solidFill>
              </a:rPr>
              <a:t>必要に応じて誰かの助けを求めてください</a:t>
            </a:r>
          </a:p>
          <a:p>
            <a:pPr>
              <a:buFont typeface="Arial"/>
              <a:buChar char="•"/>
            </a:pPr>
            <a:endParaRPr lang="ja-JP" altLang="en-US" baseline="0" dirty="0">
              <a:solidFill>
                <a:schemeClr val="tx1"/>
              </a:solidFill>
            </a:endParaRPr>
          </a:p>
          <a:p>
            <a:pPr>
              <a:buFont typeface="Arial"/>
              <a:buChar char="•"/>
            </a:pPr>
            <a:r>
              <a:rPr lang="ja-JP" altLang="en-US" baseline="0" dirty="0">
                <a:solidFill>
                  <a:schemeClr val="tx1"/>
                </a:solidFill>
              </a:rPr>
              <a:t>最大料金額が設定されています</a:t>
            </a:r>
            <a:endParaRPr lang="en-US" altLang="ja-JP" baseline="0" dirty="0">
              <a:solidFill>
                <a:schemeClr val="tx1"/>
              </a:solidFill>
            </a:endParaRPr>
          </a:p>
          <a:p>
            <a:pPr>
              <a:buFont typeface="Arial"/>
              <a:buNone/>
            </a:pP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baseline="0" dirty="0">
                <a:solidFill>
                  <a:schemeClr val="tx1"/>
                </a:solidFill>
              </a:rPr>
              <a:t>配布プリント</a:t>
            </a:r>
            <a:r>
              <a:rPr lang="en-US" altLang="ja-JP" i="1" baseline="0" dirty="0">
                <a:solidFill>
                  <a:schemeClr val="tx1"/>
                </a:solidFill>
              </a:rPr>
              <a:t>: </a:t>
            </a:r>
            <a:r>
              <a:rPr lang="ja-JP" altLang="en-US" sz="1200" b="1" u="sng" kern="1200" dirty="0">
                <a:solidFill>
                  <a:schemeClr val="tx1"/>
                </a:solidFill>
                <a:effectLst/>
                <a:latin typeface="+mn-lt"/>
                <a:ea typeface="+mn-ea"/>
                <a:cs typeface="+mn-cs"/>
              </a:rPr>
              <a:t>サービスプロバイダー</a:t>
            </a:r>
            <a:r>
              <a:rPr lang="en-US" sz="1200" b="1" u="sng" kern="1200" dirty="0">
                <a:solidFill>
                  <a:schemeClr val="tx1"/>
                </a:solidFill>
                <a:effectLst/>
                <a:latin typeface="+mn-lt"/>
                <a:ea typeface="+mn-ea"/>
                <a:cs typeface="+mn-cs"/>
              </a:rPr>
              <a:t> </a:t>
            </a:r>
            <a:r>
              <a:rPr lang="ja-JP" altLang="en-US" sz="1200" b="1" u="sng" kern="1200" dirty="0">
                <a:solidFill>
                  <a:schemeClr val="tx1"/>
                </a:solidFill>
                <a:effectLst/>
                <a:latin typeface="+mn-lt"/>
                <a:ea typeface="+mn-ea"/>
                <a:cs typeface="+mn-cs"/>
              </a:rPr>
              <a:t>同意書雛形</a:t>
            </a:r>
            <a:endParaRPr lang="en-US" sz="1200" b="1" u="sng" kern="1200" dirty="0">
              <a:solidFill>
                <a:schemeClr val="tx1"/>
              </a:solidFill>
              <a:effectLst/>
              <a:latin typeface="+mn-lt"/>
              <a:ea typeface="+mn-ea"/>
              <a:cs typeface="+mn-cs"/>
            </a:endParaRP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baseline="0" dirty="0">
                <a:solidFill>
                  <a:schemeClr val="tx1"/>
                </a:solidFill>
              </a:rPr>
              <a:t>あなたとあなたのサービスプロバイダは、サービスが始まる前にサービス内容に合意する必要があります。 上記の質問について考えてください。</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baseline="0" dirty="0">
                <a:solidFill>
                  <a:schemeClr val="tx1"/>
                </a:solidFill>
              </a:rPr>
              <a:t>あなたが決定した内容について合意を示すために、プロバイダと共に使用できるテンプレートがあります。</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baseline="0" dirty="0">
                <a:solidFill>
                  <a:schemeClr val="tx1"/>
                </a:solidFill>
              </a:rPr>
              <a:t>あなたの同意書では、詳細についてはっきりさせてください。</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baseline="0" dirty="0">
                <a:solidFill>
                  <a:schemeClr val="tx1"/>
                </a:solidFill>
              </a:rPr>
              <a:t>あなたはあなたの計画チーム、独立した進行役および</a:t>
            </a:r>
            <a:r>
              <a:rPr lang="en-US" altLang="ja-JP" b="0" baseline="0" dirty="0">
                <a:solidFill>
                  <a:schemeClr val="tx1"/>
                </a:solidFill>
              </a:rPr>
              <a:t>/</a:t>
            </a:r>
            <a:r>
              <a:rPr lang="ja-JP" altLang="en-US" b="0" baseline="0" dirty="0">
                <a:solidFill>
                  <a:schemeClr val="tx1"/>
                </a:solidFill>
              </a:rPr>
              <a:t>または</a:t>
            </a:r>
            <a:r>
              <a:rPr lang="en-US" altLang="ja-JP" b="0" baseline="0" dirty="0">
                <a:solidFill>
                  <a:schemeClr val="tx1"/>
                </a:solidFill>
              </a:rPr>
              <a:t>FMS</a:t>
            </a:r>
            <a:r>
              <a:rPr lang="ja-JP" altLang="en-US" b="0" baseline="0" dirty="0">
                <a:solidFill>
                  <a:schemeClr val="tx1"/>
                </a:solidFill>
              </a:rPr>
              <a:t>に、これらの同意書について報告することができます。</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baseline="0" dirty="0">
                <a:solidFill>
                  <a:schemeClr val="tx1"/>
                </a:solidFill>
              </a:rPr>
              <a:t>繰り返しますが、あなたが助けを必要としていると思った場合、あなたはあなたのチームからの支援を得ています。助けを求めてください。</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先に、例を通して研修と学習のためのツールについて話しました。</a:t>
            </a:r>
          </a:p>
          <a:p>
            <a:r>
              <a:rPr lang="ja-JP" altLang="en-US" dirty="0"/>
              <a:t>ジェイソンとソフィアは、このオリエンテーションを通して</a:t>
            </a:r>
            <a:r>
              <a:rPr lang="ja-JP" altLang="en-US" dirty="0" err="1"/>
              <a:t>我々がが学ぶのを</a:t>
            </a:r>
            <a:r>
              <a:rPr lang="ja-JP" altLang="en-US" dirty="0"/>
              <a:t>助けるために私たちが作り上げた例です。</a:t>
            </a:r>
          </a:p>
          <a:p>
            <a:r>
              <a:rPr lang="ja-JP" altLang="en-US" b="1" u="sng" dirty="0"/>
              <a:t>「</a:t>
            </a:r>
            <a:r>
              <a:rPr lang="en-US" altLang="ja-JP" b="1" u="sng" dirty="0"/>
              <a:t>Meet Jason</a:t>
            </a:r>
            <a:r>
              <a:rPr lang="ja-JP" altLang="en-US" b="1" u="sng" dirty="0"/>
              <a:t>＆</a:t>
            </a:r>
            <a:r>
              <a:rPr lang="en-US" altLang="ja-JP" b="1" u="sng" dirty="0"/>
              <a:t>Sofia</a:t>
            </a:r>
            <a:r>
              <a:rPr lang="ja-JP" altLang="en-US" b="1" u="sng" dirty="0"/>
              <a:t>」（ジェイソンとソフィアこんにちは）という題名の配布資料を渡しました。</a:t>
            </a:r>
          </a:p>
          <a:p>
            <a:r>
              <a:rPr lang="ja-JP" altLang="en-US" dirty="0"/>
              <a:t>このオリエンテーションのさまざまな項目説明するときに、この配布資料を使います。</a:t>
            </a:r>
          </a:p>
          <a:p>
            <a:r>
              <a:rPr lang="ja-JP" altLang="en-US" b="1" dirty="0"/>
              <a:t>最初のページ</a:t>
            </a:r>
            <a:r>
              <a:rPr lang="ja-JP" altLang="en-US" dirty="0"/>
              <a:t>は、彼らがどんな人か、そして彼らの生活に関わっている人々について少し説明しています。</a:t>
            </a:r>
          </a:p>
          <a:p>
            <a:endParaRPr lang="ja-JP" altLang="en-US" dirty="0"/>
          </a:p>
          <a:p>
            <a:r>
              <a:rPr lang="ja-JP" altLang="en-US" dirty="0"/>
              <a:t>独立した進行役を雇うという彼らの選択と共に、</a:t>
            </a:r>
            <a:r>
              <a:rPr lang="en-US" altLang="ja-JP" dirty="0"/>
              <a:t>SDP</a:t>
            </a:r>
            <a:r>
              <a:rPr lang="ja-JP" altLang="en-US" dirty="0"/>
              <a:t>は、ジェイソンとソフィアの両方のために</a:t>
            </a:r>
            <a:r>
              <a:rPr lang="en-US" altLang="ja-JP" dirty="0"/>
              <a:t>FMS</a:t>
            </a:r>
            <a:r>
              <a:rPr lang="ja-JP" altLang="en-US" dirty="0"/>
              <a:t>の支援を追加します。</a:t>
            </a:r>
          </a:p>
          <a:p>
            <a:endParaRPr lang="ja-JP" altLang="en-US" dirty="0"/>
          </a:p>
          <a:p>
            <a:r>
              <a:rPr lang="ja-JP" altLang="en-US" dirty="0"/>
              <a:t>このオリエンテーションを通して、ジェイソンとソフィアが</a:t>
            </a:r>
            <a:r>
              <a:rPr lang="en-US" altLang="ja-JP" dirty="0"/>
              <a:t>SDP</a:t>
            </a:r>
            <a:r>
              <a:rPr lang="ja-JP" altLang="en-US" dirty="0"/>
              <a:t>に参加して辿る道のりを見ていくでしょう。</a:t>
            </a:r>
            <a:endParaRPr lang="en-US" altLang="ja-JP" dirty="0"/>
          </a:p>
          <a:p>
            <a:r>
              <a:rPr lang="en-US" dirty="0"/>
              <a:t>. </a:t>
            </a:r>
            <a:r>
              <a:rPr lang="en-US" baseline="0" dirty="0"/>
              <a:t> </a:t>
            </a:r>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ja-JP" altLang="en-US" sz="1200" dirty="0">
                <a:latin typeface="+mn-lt"/>
              </a:rPr>
              <a:t>あなたはこのオリエンテーションに参加し、個人を中心とした計画、支援を通してあなた自身のプログラムプランを構築し、</a:t>
            </a:r>
            <a:r>
              <a:rPr lang="en-US" altLang="ja-JP" sz="1200" dirty="0">
                <a:latin typeface="+mn-lt"/>
              </a:rPr>
              <a:t>FMS</a:t>
            </a:r>
            <a:r>
              <a:rPr lang="ja-JP" altLang="en-US" sz="1200" dirty="0">
                <a:latin typeface="+mn-lt"/>
              </a:rPr>
              <a:t>と協力して、財務的責任を果たします。</a:t>
            </a:r>
          </a:p>
          <a:p>
            <a:pPr marL="914400" lvl="1" indent="-457200">
              <a:buFont typeface="Wingdings" pitchFamily="2" charset="2"/>
              <a:buChar char="ü"/>
            </a:pPr>
            <a:endParaRPr lang="ja-JP" altLang="en-US" sz="1200" dirty="0">
              <a:latin typeface="+mn-lt"/>
            </a:endParaRPr>
          </a:p>
          <a:p>
            <a:pPr marL="914400" lvl="1" indent="-457200">
              <a:buFont typeface="Wingdings" pitchFamily="2" charset="2"/>
              <a:buChar char="ü"/>
            </a:pPr>
            <a:r>
              <a:rPr lang="ja-JP" altLang="en-US" sz="1200" dirty="0">
                <a:latin typeface="+mn-lt"/>
              </a:rPr>
              <a:t>あなたが望むそして必要とする方法であなたを支援してくれる人をあなたの人生のなかから選べます。</a:t>
            </a:r>
          </a:p>
          <a:p>
            <a:pPr marL="914400" lvl="1" indent="-457200">
              <a:buFont typeface="Wingdings" pitchFamily="2" charset="2"/>
              <a:buChar char="ü"/>
            </a:pPr>
            <a:endParaRPr lang="ja-JP" altLang="en-US" sz="1200" dirty="0">
              <a:latin typeface="+mn-lt"/>
            </a:endParaRPr>
          </a:p>
          <a:p>
            <a:pPr marL="914400" lvl="1" indent="-457200">
              <a:buFont typeface="Wingdings" pitchFamily="2" charset="2"/>
              <a:buChar char="ü"/>
            </a:pPr>
            <a:r>
              <a:rPr lang="ja-JP" altLang="en-US" sz="1200" dirty="0">
                <a:latin typeface="+mn-lt"/>
              </a:rPr>
              <a:t>あなたの地域センターサービスコーディネーターは、あなたが必要とするサービスと支援を計画する手助けをするのに必要かつ価値のある存在であり続けます！</a:t>
            </a:r>
          </a:p>
          <a:p>
            <a:pPr marL="914400" lvl="1" indent="-457200">
              <a:buFont typeface="Wingdings" pitchFamily="2" charset="2"/>
              <a:buChar char="ü"/>
            </a:pPr>
            <a:endParaRPr lang="ja-JP" altLang="en-US" sz="1200" dirty="0">
              <a:latin typeface="+mn-lt"/>
            </a:endParaRPr>
          </a:p>
          <a:p>
            <a:pPr marL="914400" lvl="1" indent="-457200">
              <a:buFont typeface="Wingdings" pitchFamily="2" charset="2"/>
              <a:buChar char="ü"/>
            </a:pPr>
            <a:r>
              <a:rPr lang="ja-JP" altLang="en-US" sz="1200" dirty="0">
                <a:latin typeface="+mn-lt"/>
              </a:rPr>
              <a:t>あなたのサービスと支援をナビゲートし計画するのを助けるために、独立した進行役を雇うことを選択することもできます。</a:t>
            </a:r>
            <a:endParaRPr lang="en-US" altLang="ja-JP" sz="1200" dirty="0">
              <a:latin typeface="+mn-lt"/>
            </a:endParaRPr>
          </a:p>
          <a:p>
            <a:pPr marL="914400" lvl="1" indent="-457200">
              <a:buFont typeface="Wingdings" pitchFamily="2" charset="2"/>
              <a:buChar char="ü"/>
            </a:pPr>
            <a:endParaRPr lang="ja-JP" altLang="en-US" sz="1200" dirty="0">
              <a:latin typeface="+mn-lt"/>
            </a:endParaRPr>
          </a:p>
          <a:p>
            <a:pPr marL="914400" lvl="1" indent="-457200">
              <a:buFont typeface="Wingdings" pitchFamily="2" charset="2"/>
              <a:buChar char="ü"/>
            </a:pPr>
            <a:r>
              <a:rPr lang="ja-JP" altLang="en-US" sz="1200" dirty="0">
                <a:latin typeface="+mn-lt"/>
              </a:rPr>
              <a:t>あなたがサービスプロバイダとあなたの関係、そして彼らから何を望みそして必要としているかを決定します。</a:t>
            </a:r>
          </a:p>
          <a:p>
            <a:pPr marL="914400" lvl="1" indent="-457200">
              <a:buFont typeface="Wingdings" pitchFamily="2" charset="2"/>
              <a:buChar char="ü"/>
            </a:pPr>
            <a:endParaRPr lang="ja-JP" altLang="en-US" sz="1200" dirty="0">
              <a:latin typeface="+mn-lt"/>
            </a:endParaRPr>
          </a:p>
          <a:p>
            <a:pPr marL="914400" lvl="1" indent="-457200">
              <a:buFont typeface="Wingdings" pitchFamily="2" charset="2"/>
              <a:buChar char="ü"/>
            </a:pPr>
            <a:r>
              <a:rPr lang="ja-JP" altLang="en-US" sz="1200" dirty="0">
                <a:latin typeface="+mn-lt"/>
              </a:rPr>
              <a:t>財務管理サービスが必要です、あなたの請求書を支払い、支出計画の管理の手助けをします。 それらは地域センターを通してのベンダーでなければなりません。 あなたが彼らとどのような関係を築くのか、どれだけの援助を必要とするのかを選択することができます。</a:t>
            </a:r>
            <a:endParaRPr lang="en-US" sz="1200" dirty="0">
              <a:latin typeface="+mn-lt"/>
            </a:endParaRP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1200" b="1" kern="1200" dirty="0">
                <a:solidFill>
                  <a:schemeClr val="tx1"/>
                </a:solidFill>
                <a:effectLst/>
                <a:latin typeface="+mn-lt"/>
                <a:ea typeface="+mn-ea"/>
                <a:cs typeface="+mn-cs"/>
              </a:rPr>
              <a:t>研修のための助言！このレビュースライドを完成させたら、このアクティビティを試してください。 「スライド</a:t>
            </a:r>
            <a:r>
              <a:rPr lang="en-US" altLang="ja-JP" sz="1200" b="1" kern="1200" dirty="0">
                <a:solidFill>
                  <a:schemeClr val="tx1"/>
                </a:solidFill>
                <a:effectLst/>
                <a:latin typeface="+mn-lt"/>
                <a:ea typeface="+mn-ea"/>
                <a:cs typeface="+mn-cs"/>
              </a:rPr>
              <a:t>18</a:t>
            </a:r>
            <a:r>
              <a:rPr lang="ja-JP" altLang="en-US" sz="1200" b="1" kern="1200" dirty="0">
                <a:solidFill>
                  <a:schemeClr val="tx1"/>
                </a:solidFill>
                <a:effectLst/>
                <a:latin typeface="+mn-lt"/>
                <a:ea typeface="+mn-ea"/>
                <a:cs typeface="+mn-cs"/>
              </a:rPr>
              <a:t>に戻って、支援の輪について考えてみましょう。 誰かと組になって、順番に、それぞれの個人的な支援の輪を共有します。 チームを結集しなければならない場合は、誰に頼みますか？それはどうして？ 誰がそこにいて欲しくないのか、時間があればその理由を考えてください。 </a:t>
            </a:r>
            <a:r>
              <a:rPr lang="en-US" altLang="ja-JP" sz="1200" b="1" kern="1200" dirty="0">
                <a:solidFill>
                  <a:schemeClr val="tx1"/>
                </a:solidFill>
                <a:effectLst/>
                <a:latin typeface="+mn-lt"/>
                <a:ea typeface="+mn-ea"/>
                <a:cs typeface="+mn-cs"/>
              </a:rPr>
              <a:t>5</a:t>
            </a:r>
            <a:r>
              <a:rPr lang="ja-JP" altLang="en-US" sz="1200" b="1" kern="1200" dirty="0">
                <a:solidFill>
                  <a:schemeClr val="tx1"/>
                </a:solidFill>
                <a:effectLst/>
                <a:latin typeface="+mn-lt"/>
                <a:ea typeface="+mn-ea"/>
                <a:cs typeface="+mn-cs"/>
              </a:rPr>
              <a:t>分後に、研修員は次のように質問／発言します。：「これが目を見張るほどのことだったらいいなと思います。また、あなたがチームメンバーについて考え、そしてそれを共有し、あなたがそれを本当に支援だと感じたと願っています。 私たちが次に取り組んでいく計画については、あなたが本当に欲しいチームからの強い支援の感覚、そこに、素晴らしいそして意味のある計画が始まる基礎があるのです。」</a:t>
            </a: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ja-JP" altLang="en-US" baseline="0" dirty="0">
                <a:solidFill>
                  <a:schemeClr val="tx1"/>
                </a:solidFill>
                <a:latin typeface="+mn-lt"/>
              </a:rPr>
              <a:t>個人を中心とした</a:t>
            </a:r>
            <a:r>
              <a:rPr lang="en-US" baseline="0" dirty="0">
                <a:solidFill>
                  <a:schemeClr val="tx1"/>
                </a:solidFill>
                <a:latin typeface="+mn-lt"/>
              </a:rPr>
              <a:t> </a:t>
            </a:r>
            <a:r>
              <a:rPr lang="ja-JP" altLang="en-US" baseline="0" dirty="0">
                <a:solidFill>
                  <a:schemeClr val="tx1"/>
                </a:solidFill>
                <a:latin typeface="+mn-lt"/>
              </a:rPr>
              <a:t>計画でフォーカスすること</a:t>
            </a:r>
            <a:r>
              <a:rPr lang="en-US" baseline="0"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latin typeface="Century Gothic" panose="020B0502020202020204" pitchFamily="34" charset="0"/>
              </a:rPr>
              <a:t>あなたの希望と夢を特定します</a:t>
            </a:r>
            <a:endParaRPr lang="en-US" altLang="ja-JP" sz="1200" dirty="0">
              <a:solidFill>
                <a:schemeClr val="tx1"/>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latin typeface="Century Gothic" panose="020B0502020202020204" pitchFamily="34" charset="0"/>
              </a:rPr>
              <a:t>あなたが得意なことと、好きなことを特定します</a:t>
            </a:r>
            <a:endParaRPr lang="en-US" altLang="ja-JP"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latin typeface="Century Gothic" panose="020B0502020202020204" pitchFamily="34" charset="0"/>
              </a:rPr>
              <a:t>あなたの人生の意味のあるゴールを特定して設定します</a:t>
            </a:r>
            <a:endParaRPr lang="en-US" altLang="ja-JP" sz="1200" b="0" dirty="0">
              <a:solidFill>
                <a:schemeClr val="tx1"/>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latin typeface="Century Gothic" panose="020B0502020202020204" pitchFamily="34" charset="0"/>
              </a:rPr>
              <a:t>あなたがゴール達成をするのを手助けするサービスと支援を誰が提供するのか選択する</a:t>
            </a:r>
            <a:endParaRPr lang="en-US" altLang="ja-JP"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chemeClr val="tx1"/>
              </a:solidFill>
              <a:latin typeface="+mn-lt"/>
            </a:endParaRPr>
          </a:p>
          <a:p>
            <a:pPr marL="171450" indent="-171450">
              <a:buFont typeface="Wingdings" pitchFamily="2" charset="2"/>
              <a:buChar char="ü"/>
            </a:pPr>
            <a:r>
              <a:rPr lang="ja-JP" altLang="en-US" baseline="0" dirty="0">
                <a:solidFill>
                  <a:schemeClr val="tx1"/>
                </a:solidFill>
                <a:latin typeface="+mn-lt"/>
              </a:rPr>
              <a:t>あなたの計画プロセスは他の人と違うかもしれません。でもそれでいいのです。</a:t>
            </a:r>
            <a:endParaRPr lang="en-US" altLang="ja-JP" baseline="0" dirty="0">
              <a:solidFill>
                <a:schemeClr val="tx1"/>
              </a:solidFill>
              <a:latin typeface="+mn-lt"/>
            </a:endParaRPr>
          </a:p>
          <a:p>
            <a:pPr marL="0" indent="0">
              <a:buFont typeface="Wingdings" pitchFamily="2" charset="2"/>
              <a:buNone/>
            </a:pPr>
            <a:r>
              <a:rPr lang="ja-JP" altLang="en-US" baseline="0" dirty="0">
                <a:solidFill>
                  <a:schemeClr val="tx1"/>
                </a:solidFill>
                <a:latin typeface="+mn-lt"/>
              </a:rPr>
              <a:t>覚えておくこと</a:t>
            </a:r>
            <a:r>
              <a:rPr lang="en-US" baseline="0" dirty="0">
                <a:solidFill>
                  <a:schemeClr val="tx1"/>
                </a:solidFill>
                <a:latin typeface="+mn-lt"/>
              </a:rPr>
              <a:t>: </a:t>
            </a:r>
          </a:p>
          <a:p>
            <a:pPr lvl="1">
              <a:buFont typeface="Arial"/>
              <a:buChar char="•"/>
            </a:pPr>
            <a:r>
              <a:rPr lang="ja-JP" altLang="en-US" baseline="0" dirty="0">
                <a:solidFill>
                  <a:schemeClr val="tx1"/>
                </a:solidFill>
                <a:latin typeface="+mn-lt"/>
              </a:rPr>
              <a:t>すべての人が自分の好きなことと嫌いなことを自分なりに表現することができます。</a:t>
            </a:r>
          </a:p>
          <a:p>
            <a:pPr lvl="1">
              <a:buFont typeface="Arial"/>
              <a:buChar char="•"/>
            </a:pPr>
            <a:r>
              <a:rPr lang="ja-JP" altLang="en-US" baseline="0" dirty="0">
                <a:solidFill>
                  <a:schemeClr val="tx1"/>
                </a:solidFill>
                <a:latin typeface="+mn-lt"/>
              </a:rPr>
              <a:t>笑みを浮かべたり、タイプしたり、絵を描いたり</a:t>
            </a:r>
            <a:r>
              <a:rPr lang="en-US" altLang="ja-JP" baseline="0" dirty="0">
                <a:solidFill>
                  <a:schemeClr val="tx1"/>
                </a:solidFill>
                <a:latin typeface="+mn-lt"/>
              </a:rPr>
              <a:t>…</a:t>
            </a:r>
            <a:r>
              <a:rPr lang="ja-JP" altLang="en-US" baseline="0" dirty="0">
                <a:solidFill>
                  <a:schemeClr val="tx1"/>
                </a:solidFill>
                <a:latin typeface="+mn-lt"/>
              </a:rPr>
              <a:t>　みんなそれぞれが選択をし、それらの選択をチームに伝える権利があります。</a:t>
            </a:r>
          </a:p>
          <a:p>
            <a:pPr lvl="1">
              <a:buFont typeface="Arial"/>
              <a:buChar char="•"/>
            </a:pPr>
            <a:r>
              <a:rPr lang="ja-JP" altLang="en-US" baseline="0" dirty="0">
                <a:solidFill>
                  <a:schemeClr val="tx1"/>
                </a:solidFill>
                <a:latin typeface="+mn-lt"/>
              </a:rPr>
              <a:t>行動はコミュニケーションの一形態です。</a:t>
            </a:r>
          </a:p>
          <a:p>
            <a:pPr lvl="1">
              <a:buFont typeface="Arial"/>
              <a:buChar char="•"/>
            </a:pPr>
            <a:r>
              <a:rPr lang="ja-JP" altLang="en-US" baseline="0" dirty="0">
                <a:solidFill>
                  <a:schemeClr val="tx1"/>
                </a:solidFill>
                <a:latin typeface="+mn-lt"/>
              </a:rPr>
              <a:t>すべての人は自分の選んだ生活をする権利を持っています </a:t>
            </a:r>
            <a:r>
              <a:rPr lang="en-US" altLang="ja-JP" baseline="0" dirty="0">
                <a:solidFill>
                  <a:schemeClr val="tx1"/>
                </a:solidFill>
                <a:latin typeface="+mn-lt"/>
              </a:rPr>
              <a:t>- </a:t>
            </a:r>
            <a:r>
              <a:rPr lang="ja-JP" altLang="en-US" baseline="0" dirty="0">
                <a:solidFill>
                  <a:schemeClr val="tx1"/>
                </a:solidFill>
                <a:latin typeface="+mn-lt"/>
              </a:rPr>
              <a:t>地域社会の中で、一緒にいたいと選択した人と一緒にいる権利があります。</a:t>
            </a:r>
            <a:endParaRPr lang="en-US" u="none" baseline="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は、あなたが目標を計画し、それを達成させるためにあなたに自由と支援を提供します。</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i="1" dirty="0">
                <a:solidFill>
                  <a:schemeClr val="tx1"/>
                </a:solidFill>
              </a:rPr>
              <a:t>配布プリント</a:t>
            </a:r>
            <a:r>
              <a:rPr lang="en-US" altLang="ja-JP" i="1" dirty="0">
                <a:solidFill>
                  <a:schemeClr val="tx1"/>
                </a:solidFill>
              </a:rPr>
              <a:t>: </a:t>
            </a:r>
            <a:r>
              <a:rPr lang="ja-JP" altLang="en-US" b="1" i="0" dirty="0">
                <a:solidFill>
                  <a:schemeClr val="tx1"/>
                </a:solidFill>
              </a:rPr>
              <a:t>個人を中心とした計画のリソース</a:t>
            </a:r>
            <a:r>
              <a:rPr lang="en-US" b="1" i="0" dirty="0">
                <a:solidFill>
                  <a:schemeClr val="tx1"/>
                </a:solidFill>
              </a:rPr>
              <a:t> </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1200" kern="1200" baseline="0" dirty="0">
                <a:solidFill>
                  <a:schemeClr val="tx1"/>
                </a:solidFill>
                <a:effectLst/>
                <a:latin typeface="+mn-lt"/>
                <a:ea typeface="+mn-ea"/>
                <a:cs typeface="+mn-cs"/>
              </a:rPr>
              <a:t>開始にあたって考えるべきたくさんのステップがあります。 どこから始めますか？</a:t>
            </a:r>
            <a:endParaRPr lang="en-US" altLang="ja-JP"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ja-JP" sz="1200" kern="1200" baseline="0" dirty="0">
                <a:solidFill>
                  <a:schemeClr val="tx1"/>
                </a:solidFill>
                <a:effectLst/>
                <a:latin typeface="+mn-lt"/>
                <a:ea typeface="+mn-ea"/>
                <a:cs typeface="+mn-cs"/>
              </a:rPr>
              <a:t>SDP</a:t>
            </a:r>
            <a:r>
              <a:rPr lang="ja-JP" altLang="en-US" sz="1200" kern="1200" baseline="0" dirty="0" err="1">
                <a:solidFill>
                  <a:schemeClr val="tx1"/>
                </a:solidFill>
                <a:effectLst/>
                <a:latin typeface="+mn-lt"/>
                <a:ea typeface="+mn-ea"/>
                <a:cs typeface="+mn-cs"/>
              </a:rPr>
              <a:t>への</a:t>
            </a:r>
            <a:r>
              <a:rPr lang="ja-JP" altLang="en-US" sz="1200" kern="1200" baseline="0" dirty="0">
                <a:solidFill>
                  <a:schemeClr val="tx1"/>
                </a:solidFill>
                <a:effectLst/>
                <a:latin typeface="+mn-lt"/>
                <a:ea typeface="+mn-ea"/>
                <a:cs typeface="+mn-cs"/>
              </a:rPr>
              <a:t>移行には時間がかかります。これらすべてを理解するための情報と支援。計画をどのように実行したいのかを知るためにリソースが必要であるかもしれません。 計画プロセスの一環として、個人を中心とした計画が必要な場合があります。</a:t>
            </a:r>
            <a:endParaRPr lang="en-US" altLang="ja-JP"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baseline="0" dirty="0">
                <a:solidFill>
                  <a:schemeClr val="tx1"/>
                </a:solidFill>
                <a:effectLst/>
                <a:latin typeface="+mn-lt"/>
                <a:ea typeface="+mn-ea"/>
                <a:cs typeface="+mn-cs"/>
              </a:rPr>
              <a:t>計画は、あなたの個別のプログラム計画を地域センターに知らせ、あなたの他のサービスプロバイダーと一緒に計画を立てるのに役立つ、より徹底的、広範で詳細な計画プロセスの結果として書かれたものです</a:t>
            </a:r>
            <a:endParaRPr lang="en-US" altLang="ja-JP"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baseline="0" dirty="0">
                <a:solidFill>
                  <a:schemeClr val="tx1"/>
                </a:solidFill>
                <a:effectLst/>
                <a:latin typeface="+mn-lt"/>
                <a:ea typeface="+mn-ea"/>
                <a:cs typeface="+mn-cs"/>
              </a:rPr>
              <a:t>パッケージには、個人を中心とした計画とあなたがもっと学ぶために使うことができる個人を中心とした計画に関する出版物、オンラインリソースおよびビデオのリストがあります。オンラインでも書店でも、他の多くのリソースがあります。</a:t>
            </a:r>
            <a:endParaRPr lang="en-US" altLang="ja-JP"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の参加に選ばれた人々は、従来の伝統的なサービスから</a:t>
            </a: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に移行する際に、個人を中心とした計画に関して地域のセンターに支援を求めることができます。これらの個人を中心とした計画サービスは、地域センターによって提供されるものに加ら</a:t>
            </a:r>
            <a:r>
              <a:rPr lang="ja-JP" altLang="en-US" sz="1200" kern="1200" baseline="0" dirty="0" err="1">
                <a:solidFill>
                  <a:schemeClr val="tx1"/>
                </a:solidFill>
                <a:effectLst/>
                <a:latin typeface="+mn-lt"/>
                <a:ea typeface="+mn-ea"/>
                <a:cs typeface="+mn-cs"/>
              </a:rPr>
              <a:t>れた</a:t>
            </a:r>
            <a:r>
              <a:rPr lang="ja-JP" altLang="en-US" sz="1200" kern="1200" baseline="0" dirty="0">
                <a:solidFill>
                  <a:schemeClr val="tx1"/>
                </a:solidFill>
                <a:effectLst/>
                <a:latin typeface="+mn-lt"/>
                <a:ea typeface="+mn-ea"/>
                <a:cs typeface="+mn-cs"/>
              </a:rPr>
              <a:t>もので、</a:t>
            </a: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の包括的な計画を支援するために利用可能です。あなたがこの援助から得たものは、個別プログラムプランの構築を知らせるために使われることができます。 地域センターは以下から、初期の個人を中心とした計画サービスを購入できます：</a:t>
            </a:r>
            <a:endParaRPr lang="en-US" altLang="ja-JP"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ja-JP" altLang="en-US" sz="1200" b="0" i="0" u="none" strike="noStrike" kern="1200" baseline="0" dirty="0">
                <a:solidFill>
                  <a:schemeClr val="tx1"/>
                </a:solidFill>
                <a:latin typeface="+mn-lt"/>
                <a:ea typeface="+mn-ea"/>
                <a:cs typeface="+mn-cs"/>
              </a:rPr>
              <a:t>個人を中心とした</a:t>
            </a:r>
            <a:r>
              <a:rPr lang="en-US" sz="1200" b="0" i="0" u="none" strike="noStrike" kern="1200" baseline="0" dirty="0">
                <a:solidFill>
                  <a:schemeClr val="tx1"/>
                </a:solidFill>
                <a:latin typeface="+mn-lt"/>
                <a:ea typeface="+mn-ea"/>
                <a:cs typeface="+mn-cs"/>
              </a:rPr>
              <a:t> </a:t>
            </a:r>
            <a:r>
              <a:rPr lang="ja-JP" altLang="en-US" sz="1200" b="0" i="0" u="none" strike="noStrike" kern="1200" baseline="0" dirty="0">
                <a:solidFill>
                  <a:schemeClr val="tx1"/>
                </a:solidFill>
                <a:latin typeface="+mn-lt"/>
                <a:ea typeface="+mn-ea"/>
                <a:cs typeface="+mn-cs"/>
              </a:rPr>
              <a:t>計画のベンダープロバイダー；もしくは</a:t>
            </a:r>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ja-JP" altLang="en-US" sz="1200" b="0" i="0" u="none" strike="noStrike" kern="1200" baseline="0" dirty="0">
                <a:solidFill>
                  <a:schemeClr val="tx1"/>
                </a:solidFill>
                <a:latin typeface="+mn-lt"/>
                <a:ea typeface="+mn-ea"/>
                <a:cs typeface="+mn-cs"/>
              </a:rPr>
              <a:t>個人を中心とした計画</a:t>
            </a:r>
            <a:r>
              <a:rPr lang="en-US" altLang="ja-JP" sz="1200" b="0" i="0" u="none" strike="noStrike" kern="1200" baseline="0" dirty="0">
                <a:solidFill>
                  <a:schemeClr val="tx1"/>
                </a:solidFill>
                <a:latin typeface="+mn-lt"/>
                <a:ea typeface="+mn-ea"/>
                <a:cs typeface="+mn-cs"/>
              </a:rPr>
              <a:t>/</a:t>
            </a:r>
            <a:r>
              <a:rPr lang="ja-JP" altLang="en-US" sz="1200" b="0" i="0" u="none" strike="noStrike" kern="1200" baseline="0" dirty="0">
                <a:solidFill>
                  <a:schemeClr val="tx1"/>
                </a:solidFill>
                <a:latin typeface="+mn-lt"/>
                <a:ea typeface="+mn-ea"/>
                <a:cs typeface="+mn-cs"/>
              </a:rPr>
              <a:t>円滑化プロセスで研修または認定を受けたことを証明する非ベンダープロバイダー。非ベンダープロバイダーへの支払いは、「購入返済」として行われます（サービスコード</a:t>
            </a:r>
            <a:r>
              <a:rPr lang="en-US" altLang="ja-JP" sz="1200" b="0" i="0" u="none" strike="noStrike" kern="1200" baseline="0" dirty="0">
                <a:solidFill>
                  <a:schemeClr val="tx1"/>
                </a:solidFill>
                <a:latin typeface="+mn-lt"/>
                <a:ea typeface="+mn-ea"/>
                <a:cs typeface="+mn-cs"/>
              </a:rPr>
              <a:t>024</a:t>
            </a:r>
            <a:r>
              <a:rPr lang="ja-JP" altLang="en-US" sz="1200" b="0" i="0" u="none" strike="noStrike" kern="1200" baseline="0" dirty="0">
                <a:solidFill>
                  <a:schemeClr val="tx1"/>
                </a:solidFill>
                <a:latin typeface="+mn-lt"/>
                <a:ea typeface="+mn-ea"/>
                <a:cs typeface="+mn-cs"/>
              </a:rPr>
              <a:t>）</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1200" kern="1200" baseline="0" dirty="0">
                <a:solidFill>
                  <a:schemeClr val="tx1"/>
                </a:solidFill>
                <a:effectLst/>
                <a:latin typeface="+mn-lt"/>
                <a:ea typeface="+mn-ea"/>
                <a:cs typeface="+mn-cs"/>
              </a:rPr>
              <a:t>あなた</a:t>
            </a:r>
            <a:r>
              <a:rPr lang="ja-JP" altLang="en-US" sz="1200" b="1" kern="1200" baseline="0" dirty="0">
                <a:solidFill>
                  <a:schemeClr val="tx1"/>
                </a:solidFill>
                <a:effectLst/>
                <a:latin typeface="+mn-lt"/>
                <a:ea typeface="+mn-ea"/>
                <a:cs typeface="+mn-cs"/>
              </a:rPr>
              <a:t>にとって</a:t>
            </a:r>
            <a:r>
              <a:rPr lang="ja-JP" altLang="en-US" sz="1200" kern="1200" baseline="0" dirty="0">
                <a:solidFill>
                  <a:schemeClr val="tx1"/>
                </a:solidFill>
                <a:effectLst/>
                <a:latin typeface="+mn-lt"/>
                <a:ea typeface="+mn-ea"/>
                <a:cs typeface="+mn-cs"/>
              </a:rPr>
              <a:t>重要なことと、あなた</a:t>
            </a:r>
            <a:r>
              <a:rPr lang="ja-JP" altLang="en-US" sz="1200" b="1" kern="1200" baseline="0" dirty="0">
                <a:solidFill>
                  <a:schemeClr val="tx1"/>
                </a:solidFill>
                <a:effectLst/>
                <a:latin typeface="+mn-lt"/>
                <a:ea typeface="+mn-ea"/>
                <a:cs typeface="+mn-cs"/>
              </a:rPr>
              <a:t>のために</a:t>
            </a:r>
            <a:r>
              <a:rPr lang="ja-JP" altLang="en-US" sz="1200" kern="1200" baseline="0" dirty="0">
                <a:solidFill>
                  <a:schemeClr val="tx1"/>
                </a:solidFill>
                <a:effectLst/>
                <a:latin typeface="+mn-lt"/>
                <a:ea typeface="+mn-ea"/>
                <a:cs typeface="+mn-cs"/>
              </a:rPr>
              <a:t>重要なことを組み込んだ、よく開発された個人を中心とした計画は、</a:t>
            </a: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の参加を成功させるために重要になります。</a:t>
            </a:r>
            <a:endParaRPr lang="en-US" altLang="ja-JP"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baseline="0" dirty="0">
                <a:solidFill>
                  <a:schemeClr val="tx1"/>
                </a:solidFill>
              </a:rPr>
              <a:t>配布プリント</a:t>
            </a:r>
            <a:r>
              <a:rPr lang="en-US" altLang="ja-JP" i="1" baseline="0" dirty="0">
                <a:solidFill>
                  <a:schemeClr val="tx1"/>
                </a:solidFill>
              </a:rPr>
              <a:t>: </a:t>
            </a:r>
            <a:r>
              <a:rPr lang="ja-JP" altLang="en-US" b="1" i="0" baseline="0" dirty="0">
                <a:solidFill>
                  <a:schemeClr val="tx1"/>
                </a:solidFill>
              </a:rPr>
              <a:t>ジェイソンとソフィアパッケージ</a:t>
            </a:r>
            <a:r>
              <a:rPr lang="en-US" b="1" i="0" baseline="0" dirty="0">
                <a:solidFill>
                  <a:schemeClr val="tx1"/>
                </a:solidFill>
              </a:rPr>
              <a:t> </a:t>
            </a:r>
            <a:r>
              <a:rPr lang="en-US" i="1" baseline="0" dirty="0">
                <a:solidFill>
                  <a:schemeClr val="tx1"/>
                </a:solidFill>
              </a:rPr>
              <a:t>(2, 3 </a:t>
            </a:r>
            <a:r>
              <a:rPr lang="en-US" altLang="ja-JP" i="1" baseline="0" dirty="0">
                <a:solidFill>
                  <a:schemeClr val="tx1"/>
                </a:solidFill>
              </a:rPr>
              <a:t>,</a:t>
            </a:r>
            <a:r>
              <a:rPr lang="en-US" i="1" baseline="0" dirty="0">
                <a:solidFill>
                  <a:schemeClr val="tx1"/>
                </a:solidFill>
              </a:rPr>
              <a:t>4</a:t>
            </a:r>
            <a:r>
              <a:rPr lang="ja-JP" altLang="en-US" i="1" baseline="0" dirty="0">
                <a:solidFill>
                  <a:schemeClr val="tx1"/>
                </a:solidFill>
              </a:rPr>
              <a:t>ページ</a:t>
            </a:r>
            <a:r>
              <a:rPr lang="en-US" i="1"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1" baseline="0" dirty="0">
                <a:solidFill>
                  <a:schemeClr val="tx1"/>
                </a:solidFill>
              </a:rPr>
              <a:t>研修のための助言！これらの例は必ず時間をかけてレビューしてください。 本当の個性、才能、そして夢を持った実際の人としてジェイソンとソフィアに焦点を当てます。 参加者が個人を中心とした計画の重要性と</a:t>
            </a:r>
            <a:r>
              <a:rPr lang="en-US" altLang="ja-JP" b="1" i="1" baseline="0" dirty="0">
                <a:solidFill>
                  <a:schemeClr val="tx1"/>
                </a:solidFill>
              </a:rPr>
              <a:t>SDP</a:t>
            </a:r>
            <a:r>
              <a:rPr lang="ja-JP" altLang="en-US" b="1" i="1" baseline="0" dirty="0">
                <a:solidFill>
                  <a:schemeClr val="tx1"/>
                </a:solidFill>
              </a:rPr>
              <a:t>のあらゆる機会に結びつけるのに役立つでしょう。</a:t>
            </a:r>
            <a:endParaRPr lang="en-US" altLang="ja-JP" b="1" i="1"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baseline="0" dirty="0">
                <a:solidFill>
                  <a:schemeClr val="tx1"/>
                </a:solidFill>
                <a:effectLst/>
                <a:latin typeface="+mn-lt"/>
                <a:ea typeface="+mn-ea"/>
                <a:cs typeface="+mn-cs"/>
              </a:rPr>
              <a:t>それら個人を中心とした計画の全ては、</a:t>
            </a:r>
            <a:r>
              <a:rPr lang="en-US" sz="1200" kern="1200" baseline="0" dirty="0">
                <a:solidFill>
                  <a:schemeClr val="tx1"/>
                </a:solidFill>
                <a:effectLst/>
                <a:latin typeface="+mn-lt"/>
                <a:ea typeface="+mn-ea"/>
                <a:cs typeface="+mn-cs"/>
              </a:rPr>
              <a:t> </a:t>
            </a:r>
            <a:r>
              <a:rPr lang="ja-JP" altLang="en-US" sz="1200" kern="1200" baseline="0" dirty="0">
                <a:solidFill>
                  <a:schemeClr val="tx1"/>
                </a:solidFill>
                <a:effectLst/>
                <a:latin typeface="+mn-lt"/>
                <a:ea typeface="+mn-ea"/>
                <a:cs typeface="+mn-cs"/>
              </a:rPr>
              <a:t>個々のプログラムプラン</a:t>
            </a:r>
            <a:r>
              <a:rPr lang="en-US" sz="1200" kern="1200" baseline="0" dirty="0">
                <a:solidFill>
                  <a:schemeClr val="tx1"/>
                </a:solidFill>
                <a:effectLst/>
                <a:latin typeface="+mn-lt"/>
                <a:ea typeface="+mn-ea"/>
                <a:cs typeface="+mn-cs"/>
              </a:rPr>
              <a:t>.</a:t>
            </a:r>
            <a:r>
              <a:rPr lang="ja-JP" altLang="en-US" sz="1200" kern="1200" baseline="0" dirty="0">
                <a:solidFill>
                  <a:schemeClr val="tx1"/>
                </a:solidFill>
                <a:effectLst/>
                <a:latin typeface="+mn-lt"/>
                <a:ea typeface="+mn-ea"/>
                <a:cs typeface="+mn-cs"/>
              </a:rPr>
              <a:t>をあなたの通知するのに使用されます。</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baseline="0" dirty="0">
                <a:solidFill>
                  <a:schemeClr val="tx1"/>
                </a:solidFill>
                <a:effectLst/>
                <a:latin typeface="+mn-lt"/>
                <a:ea typeface="+mn-ea"/>
                <a:cs typeface="+mn-cs"/>
              </a:rPr>
              <a:t>現在のあなたの個別プログラムプランと全く同様に、</a:t>
            </a: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の個別プログラムプランは、</a:t>
            </a:r>
            <a:r>
              <a:rPr lang="en-US" altLang="ja-JP" sz="1200" kern="1200" baseline="0" dirty="0">
                <a:solidFill>
                  <a:schemeClr val="tx1"/>
                </a:solidFill>
                <a:effectLst/>
                <a:latin typeface="+mn-lt"/>
                <a:ea typeface="+mn-ea"/>
                <a:cs typeface="+mn-cs"/>
              </a:rPr>
              <a:t>SDP</a:t>
            </a:r>
            <a:r>
              <a:rPr lang="ja-JP" altLang="en-US" sz="1200" kern="1200" baseline="0" dirty="0">
                <a:solidFill>
                  <a:schemeClr val="tx1"/>
                </a:solidFill>
                <a:effectLst/>
                <a:latin typeface="+mn-lt"/>
                <a:ea typeface="+mn-ea"/>
                <a:cs typeface="+mn-cs"/>
              </a:rPr>
              <a:t>は、あなたとあなたが援助を頼んだ人々から通知されるサービスの計画です。</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個別プログラムプランは以下のことを実行するサービスに計画です：</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kern="1200" baseline="0" dirty="0">
                <a:solidFill>
                  <a:schemeClr val="tx1"/>
                </a:solidFill>
                <a:effectLst/>
                <a:latin typeface="+mn-lt"/>
                <a:ea typeface="+mn-ea"/>
                <a:cs typeface="+mn-cs"/>
              </a:rPr>
              <a:t>個人を中心とした</a:t>
            </a:r>
            <a:r>
              <a:rPr lang="en-US" sz="1200" kern="1200" baseline="0" dirty="0">
                <a:solidFill>
                  <a:schemeClr val="tx1"/>
                </a:solidFill>
                <a:effectLst/>
                <a:latin typeface="+mn-lt"/>
                <a:ea typeface="+mn-ea"/>
                <a:cs typeface="+mn-cs"/>
              </a:rPr>
              <a:t> </a:t>
            </a:r>
            <a:r>
              <a:rPr lang="ja-JP" altLang="en-US" sz="1200" kern="1200" baseline="0" dirty="0">
                <a:solidFill>
                  <a:schemeClr val="tx1"/>
                </a:solidFill>
                <a:effectLst/>
                <a:latin typeface="+mn-lt"/>
                <a:ea typeface="+mn-ea"/>
                <a:cs typeface="+mn-cs"/>
              </a:rPr>
              <a:t>計画を通してあなたが決定したゴールを特定する</a:t>
            </a:r>
            <a:endParaRPr lang="en-US" sz="1200" kern="1200" baseline="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kern="1200" baseline="0" dirty="0">
                <a:solidFill>
                  <a:schemeClr val="tx1"/>
                </a:solidFill>
                <a:effectLst/>
                <a:latin typeface="+mn-lt"/>
                <a:ea typeface="+mn-ea"/>
                <a:cs typeface="+mn-cs"/>
              </a:rPr>
              <a:t>あなたのニーズ、好み、人生の選択に基づいてゴールは特定されます</a:t>
            </a: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これらの目標を達成するためにどのような支援が必要かを特定します。</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これらの目標を達成するために必要なサービスを特定する</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そして、誰があなたにそれらのサービスと支援を提供するか特定します</a:t>
            </a:r>
            <a:r>
              <a:rPr lang="en-US" altLang="ja-JP" baseline="0" dirty="0">
                <a:solidFill>
                  <a:schemeClr val="tx1"/>
                </a:solidFill>
              </a:rPr>
              <a:t>	</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あなたの目標を達成するためにあなたが選ぶサービスに種類、名前</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それらのサービスのうちどれくらい必要か、またはそれらのサービスはどのくらいの頻度であなたに提供されるのか</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誰があなたにそれらのサービスを提供しますか、そして、どのように支払われるのか</a:t>
            </a:r>
            <a:endParaRPr lang="en-US" altLang="ja-JP"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地域センターベンダー</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あなたが雇う、またはそれと契約することを決心した人々は地域センターのベンダーではありません</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一般的なサービス</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baseline="0" dirty="0">
                <a:solidFill>
                  <a:schemeClr val="tx1"/>
                </a:solidFill>
              </a:rPr>
              <a:t>生活の中であなたがすでに受けているかもしれない自然的な援助</a:t>
            </a:r>
            <a:endParaRPr lang="en-US" altLang="ja-JP" baseline="0" dirty="0">
              <a:solidFill>
                <a:schemeClr val="tx1"/>
              </a:solidFill>
            </a:endParaRP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baseline="0" dirty="0">
                <a:solidFill>
                  <a:schemeClr val="tx1"/>
                </a:solidFill>
              </a:rPr>
              <a:t>SDP</a:t>
            </a:r>
            <a:r>
              <a:rPr lang="ja-JP" altLang="en-US" baseline="0" dirty="0">
                <a:solidFill>
                  <a:schemeClr val="tx1"/>
                </a:solidFill>
              </a:rPr>
              <a:t>の個別プログラムプランには、あなたの支出計画にそれぞれ予算が添付されています。 それはあなたが決めたそれらのサービスのリストとそれらがいくらかかるかを表示します。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あなたの計画プロセスの一環として個人を中心とした計画を実施することを決めた場合、繰り返しますが、これを使用してあなたの個別のプログラムプランに通知できます。</a:t>
            </a:r>
            <a:endParaRPr lang="en-US" altLang="ja-JP"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baseline="0" dirty="0">
                <a:solidFill>
                  <a:schemeClr val="tx1"/>
                </a:solidFill>
                <a:effectLst/>
                <a:latin typeface="+mn-lt"/>
                <a:ea typeface="+mn-ea"/>
                <a:cs typeface="+mn-cs"/>
              </a:rPr>
              <a:t>個人を中心とした</a:t>
            </a:r>
            <a:r>
              <a:rPr lang="en-US" sz="1200" kern="1200" baseline="0" dirty="0">
                <a:solidFill>
                  <a:schemeClr val="tx1"/>
                </a:solidFill>
                <a:effectLst/>
                <a:latin typeface="+mn-lt"/>
                <a:ea typeface="+mn-ea"/>
                <a:cs typeface="+mn-cs"/>
              </a:rPr>
              <a:t> </a:t>
            </a:r>
            <a:r>
              <a:rPr lang="ja-JP" altLang="en-US" sz="1200" kern="1200" baseline="0" dirty="0">
                <a:solidFill>
                  <a:schemeClr val="tx1"/>
                </a:solidFill>
                <a:effectLst/>
                <a:latin typeface="+mn-lt"/>
                <a:ea typeface="+mn-ea"/>
                <a:cs typeface="+mn-cs"/>
              </a:rPr>
              <a:t>計画</a:t>
            </a:r>
            <a:r>
              <a:rPr lang="en-US" sz="1200" kern="1200" baseline="0" dirty="0">
                <a:solidFill>
                  <a:schemeClr val="tx1"/>
                </a:solidFill>
                <a:effectLst/>
                <a:latin typeface="+mn-lt"/>
                <a:ea typeface="+mn-ea"/>
                <a:cs typeface="+mn-cs"/>
              </a:rPr>
              <a:t> </a:t>
            </a:r>
            <a:r>
              <a:rPr lang="ja-JP" altLang="en-US" sz="1200" kern="1200" baseline="0" dirty="0">
                <a:solidFill>
                  <a:schemeClr val="tx1"/>
                </a:solidFill>
                <a:effectLst/>
                <a:latin typeface="+mn-lt"/>
                <a:ea typeface="+mn-ea"/>
                <a:cs typeface="+mn-cs"/>
              </a:rPr>
              <a:t>は</a:t>
            </a:r>
            <a:r>
              <a:rPr lang="ja-JP" altLang="en-US" sz="1200" kern="1200" dirty="0">
                <a:solidFill>
                  <a:schemeClr val="tx1"/>
                </a:solidFill>
                <a:effectLst/>
                <a:latin typeface="+mn-lt"/>
                <a:ea typeface="+mn-ea"/>
                <a:cs typeface="+mn-cs"/>
              </a:rPr>
              <a:t>自己決定プログラムの鍵となる部分であり、</a:t>
            </a:r>
            <a:r>
              <a:rPr lang="en-US" sz="1200" kern="1200" dirty="0">
                <a:solidFill>
                  <a:schemeClr val="tx1"/>
                </a:solidFill>
                <a:effectLst/>
                <a:latin typeface="+mn-lt"/>
                <a:ea typeface="+mn-ea"/>
                <a:cs typeface="+mn-cs"/>
              </a:rPr>
              <a:t> </a:t>
            </a:r>
            <a:r>
              <a:rPr lang="en-US" altLang="ja-JP" sz="1200" kern="1200" dirty="0">
                <a:solidFill>
                  <a:schemeClr val="tx1"/>
                </a:solidFill>
                <a:effectLst/>
                <a:latin typeface="+mn-lt"/>
                <a:ea typeface="+mn-ea"/>
                <a:cs typeface="+mn-cs"/>
              </a:rPr>
              <a:t>5</a:t>
            </a:r>
            <a:r>
              <a:rPr lang="ja-JP" altLang="en-US" sz="1200" kern="1200" dirty="0" err="1">
                <a:solidFill>
                  <a:schemeClr val="tx1"/>
                </a:solidFill>
                <a:effectLst/>
                <a:latin typeface="+mn-lt"/>
                <a:ea typeface="+mn-ea"/>
                <a:cs typeface="+mn-cs"/>
              </a:rPr>
              <a:t>つの</a:t>
            </a:r>
            <a:r>
              <a:rPr lang="ja-JP" altLang="en-US" sz="1200" kern="1200" dirty="0">
                <a:solidFill>
                  <a:schemeClr val="tx1"/>
                </a:solidFill>
                <a:effectLst/>
                <a:latin typeface="+mn-lt"/>
                <a:ea typeface="+mn-ea"/>
                <a:cs typeface="+mn-cs"/>
              </a:rPr>
              <a:t>指針それぞれです。</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baseline="0" dirty="0">
                <a:solidFill>
                  <a:schemeClr val="tx1"/>
                </a:solidFill>
              </a:rPr>
              <a:t>配布プリント</a:t>
            </a:r>
            <a:r>
              <a:rPr lang="en-US" altLang="ja-JP" i="1" baseline="0" dirty="0">
                <a:solidFill>
                  <a:schemeClr val="tx1"/>
                </a:solidFill>
              </a:rPr>
              <a:t>:SDP</a:t>
            </a:r>
            <a:r>
              <a:rPr lang="ja-JP" altLang="en-US" i="1" baseline="0" dirty="0">
                <a:solidFill>
                  <a:schemeClr val="tx1"/>
                </a:solidFill>
              </a:rPr>
              <a:t>サービス定義と予算カテゴリー別の</a:t>
            </a:r>
            <a:r>
              <a:rPr lang="en-US" altLang="ja-JP" i="1" baseline="0" dirty="0">
                <a:solidFill>
                  <a:schemeClr val="tx1"/>
                </a:solidFill>
              </a:rPr>
              <a:t>SDP</a:t>
            </a:r>
            <a:r>
              <a:rPr lang="ja-JP" altLang="en-US" i="1" baseline="0" dirty="0">
                <a:solidFill>
                  <a:schemeClr val="tx1"/>
                </a:solidFill>
              </a:rPr>
              <a:t>サービスコード</a:t>
            </a:r>
            <a:endParaRPr lang="en-US" altLang="ja-JP"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solidFill>
                  <a:schemeClr val="tx1"/>
                </a:solidFill>
              </a:rPr>
              <a:t>目標を達成するためにどのような支援が必要かを特定します。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solidFill>
                  <a:schemeClr val="tx1"/>
                </a:solidFill>
              </a:rPr>
              <a:t>計画のためにあなたを支援するように頼んだ人々とあなたが必要とするものについて話し合ってください。 この人々には、独立した進行役または地域センターサービスコーディネーターを含まれます。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solidFill>
                  <a:schemeClr val="tx1"/>
                </a:solidFill>
              </a:rPr>
              <a:t>それらのサービスと支援がどこから得られるかを確認してください。 無料で利用可能なサービスもいくつかありますし、</a:t>
            </a:r>
            <a:r>
              <a:rPr lang="en-US" altLang="ja-JP" baseline="0" dirty="0">
                <a:solidFill>
                  <a:schemeClr val="tx1"/>
                </a:solidFill>
              </a:rPr>
              <a:t>SDP</a:t>
            </a:r>
            <a:r>
              <a:rPr lang="ja-JP" altLang="en-US" baseline="0" dirty="0">
                <a:solidFill>
                  <a:schemeClr val="tx1"/>
                </a:solidFill>
              </a:rPr>
              <a:t>支出計画のなかで支払われるものもあるでしょう。</a:t>
            </a:r>
            <a:endParaRPr lang="en-US" altLang="ja-JP"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solidFill>
                  <a:schemeClr val="tx1"/>
                </a:solidFill>
              </a:rPr>
              <a:t>あなたの支出計画の中から支払われるサービスの全て</a:t>
            </a:r>
            <a:r>
              <a:rPr lang="en-US"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連邦政府はこれらのサービスと定義を認識し、それらをプログラムとして承認しています。 これらのサービスは</a:t>
            </a:r>
            <a:r>
              <a:rPr lang="en-US" altLang="ja-JP" baseline="0" dirty="0">
                <a:solidFill>
                  <a:schemeClr val="tx1"/>
                </a:solidFill>
              </a:rPr>
              <a:t>SDP</a:t>
            </a:r>
            <a:r>
              <a:rPr lang="ja-JP" altLang="en-US" baseline="0" dirty="0">
                <a:solidFill>
                  <a:schemeClr val="tx1"/>
                </a:solidFill>
              </a:rPr>
              <a:t>利用可能です。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それらサービスは、提供する資格のある人物によって提供されなければなりません。</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あなたに選択を提供し、あなたがコミュニティに参加できる機会を提供するよう形態である必要があります。 つまり、その形態は最終ルールを満たしているということです。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あなたの地域のセンターのベンダーからだけでなく、</a:t>
            </a:r>
            <a:r>
              <a:rPr lang="en-US" altLang="ja-JP" baseline="0" dirty="0">
                <a:solidFill>
                  <a:schemeClr val="tx1"/>
                </a:solidFill>
              </a:rPr>
              <a:t>FMS</a:t>
            </a:r>
            <a:r>
              <a:rPr lang="ja-JP" altLang="en-US" baseline="0" dirty="0">
                <a:solidFill>
                  <a:schemeClr val="tx1"/>
                </a:solidFill>
              </a:rPr>
              <a:t>によって検証されたサービスを提供する資格のある人なら誰でも提供できます。</a:t>
            </a:r>
            <a:endParaRPr lang="en-US" altLang="ja-JP"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r>
              <a:rPr lang="ja-JP" altLang="en-US" dirty="0">
                <a:solidFill>
                  <a:schemeClr val="tx1"/>
                </a:solidFill>
              </a:rPr>
              <a:t>それらが</a:t>
            </a:r>
            <a:r>
              <a:rPr lang="en-US" altLang="ja-JP" dirty="0">
                <a:solidFill>
                  <a:schemeClr val="tx1"/>
                </a:solidFill>
              </a:rPr>
              <a:t>SDP</a:t>
            </a:r>
            <a:r>
              <a:rPr lang="ja-JP" altLang="en-US" dirty="0">
                <a:solidFill>
                  <a:schemeClr val="tx1"/>
                </a:solidFill>
              </a:rPr>
              <a:t>であなたにとって意味があるかよりよく理解するために、一般的なリソースと最終規則を見てみましょう</a:t>
            </a:r>
            <a:endParaRPr lang="en-US" baseline="0" dirty="0">
              <a:solidFill>
                <a:schemeClr val="tx1"/>
              </a:solidFill>
            </a:endParaRPr>
          </a:p>
          <a:p>
            <a:r>
              <a:rPr lang="ja-JP" altLang="en-US" b="1" baseline="0" dirty="0">
                <a:solidFill>
                  <a:schemeClr val="tx1"/>
                </a:solidFill>
              </a:rPr>
              <a:t>研修のための助言！この部分はスライドのなかで</a:t>
            </a:r>
            <a:r>
              <a:rPr lang="ja-JP" altLang="en-US" b="1" u="sng" baseline="0" dirty="0">
                <a:solidFill>
                  <a:schemeClr val="tx1"/>
                </a:solidFill>
              </a:rPr>
              <a:t>重要</a:t>
            </a:r>
            <a:r>
              <a:rPr lang="ja-JP" altLang="en-US" b="1" baseline="0" dirty="0">
                <a:solidFill>
                  <a:schemeClr val="tx1"/>
                </a:solidFill>
              </a:rPr>
              <a:t>部分であることを指摘してください。 ここが意味するのは、</a:t>
            </a:r>
            <a:r>
              <a:rPr lang="en-US" altLang="ja-JP" b="1" baseline="0" dirty="0">
                <a:solidFill>
                  <a:schemeClr val="tx1"/>
                </a:solidFill>
              </a:rPr>
              <a:t>SDP</a:t>
            </a:r>
            <a:r>
              <a:rPr lang="ja-JP" altLang="en-US" b="1" baseline="0" dirty="0">
                <a:solidFill>
                  <a:schemeClr val="tx1"/>
                </a:solidFill>
              </a:rPr>
              <a:t>に参加することがあなたにとって</a:t>
            </a:r>
            <a:r>
              <a:rPr lang="ja-JP" altLang="en-US" b="1" u="sng" baseline="0" dirty="0">
                <a:solidFill>
                  <a:schemeClr val="tx1"/>
                </a:solidFill>
              </a:rPr>
              <a:t>重要</a:t>
            </a:r>
            <a:r>
              <a:rPr lang="ja-JP" altLang="en-US" b="1" baseline="0" dirty="0">
                <a:solidFill>
                  <a:schemeClr val="tx1"/>
                </a:solidFill>
              </a:rPr>
              <a:t>であるということです。そうすれば、あなたは独自な方法でサービスを手配することができるからです。</a:t>
            </a:r>
            <a:r>
              <a:rPr lang="en-US" altLang="ja-JP" b="1" baseline="0" dirty="0">
                <a:solidFill>
                  <a:schemeClr val="tx1"/>
                </a:solidFill>
              </a:rPr>
              <a:t>SDP</a:t>
            </a:r>
            <a:r>
              <a:rPr lang="ja-JP" altLang="en-US" b="1" baseline="0" dirty="0">
                <a:solidFill>
                  <a:schemeClr val="tx1"/>
                </a:solidFill>
              </a:rPr>
              <a:t>に参加するには、サービス計画の要件を順守することが</a:t>
            </a:r>
            <a:r>
              <a:rPr lang="ja-JP" altLang="en-US" b="1" u="sng" baseline="0" dirty="0">
                <a:solidFill>
                  <a:schemeClr val="tx1"/>
                </a:solidFill>
              </a:rPr>
              <a:t>重要</a:t>
            </a:r>
            <a:r>
              <a:rPr lang="ja-JP" altLang="en-US" b="1" baseline="0" dirty="0">
                <a:solidFill>
                  <a:schemeClr val="tx1"/>
                </a:solidFill>
              </a:rPr>
              <a:t>です。</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t>ランターマン法は、地域センターが最後の手段の支払い者であると言明しています。 今、あなたがサービスを受けるかたちと同じように、</a:t>
            </a:r>
            <a:r>
              <a:rPr lang="en-US" altLang="ja-JP" baseline="0" dirty="0"/>
              <a:t>SDP</a:t>
            </a:r>
            <a:r>
              <a:rPr lang="ja-JP" altLang="en-US" baseline="0" dirty="0"/>
              <a:t>では、あなたが最初に支払をするために他の一般的なリソースにアクセスしなければなりません</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i="1" dirty="0">
                <a:solidFill>
                  <a:schemeClr val="tx1"/>
                </a:solidFill>
              </a:rPr>
              <a:t>配布プリント</a:t>
            </a:r>
            <a:r>
              <a:rPr lang="en-US" altLang="ja-JP" i="1" dirty="0">
                <a:solidFill>
                  <a:schemeClr val="tx1"/>
                </a:solidFill>
              </a:rPr>
              <a:t>: </a:t>
            </a:r>
            <a:r>
              <a:rPr lang="en-US" b="1" i="0" u="none" baseline="0" dirty="0">
                <a:solidFill>
                  <a:schemeClr val="tx1"/>
                </a:solidFill>
              </a:rPr>
              <a:t>HCBS </a:t>
            </a:r>
            <a:r>
              <a:rPr lang="ja-JP" altLang="en-US" b="1" i="0" u="none" baseline="0" dirty="0">
                <a:solidFill>
                  <a:schemeClr val="tx1"/>
                </a:solidFill>
              </a:rPr>
              <a:t>最終規則</a:t>
            </a:r>
            <a:endParaRPr lang="en-US"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a:t>SDP</a:t>
            </a:r>
            <a:r>
              <a:rPr lang="ja-JP" altLang="en-US" b="0" dirty="0"/>
              <a:t>はあなたが地域に参加できるように設計されています。 あなたが</a:t>
            </a:r>
            <a:r>
              <a:rPr lang="en-US" altLang="ja-JP" b="0" dirty="0"/>
              <a:t>SDP</a:t>
            </a:r>
            <a:r>
              <a:rPr lang="ja-JP" altLang="en-US" b="0" dirty="0"/>
              <a:t>で選ぶサービスと支援は、あなたがあなたの時間をどのように過ごすか、そして誰と過ごすか、この選択ができる場所で生活し、働き、そして遊ぶことができるものでなければなりません。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これらはまた、ホーム＆コミュニティベースのサービス（または</a:t>
            </a:r>
            <a:r>
              <a:rPr lang="en-US" altLang="ja-JP" b="0" dirty="0"/>
              <a:t>HCBS</a:t>
            </a:r>
            <a:r>
              <a:rPr lang="ja-JP" altLang="en-US" b="0" dirty="0"/>
              <a:t>）最終規則を通じて連邦政府が要求するものです。</a:t>
            </a: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altLang="ja-JP" b="0" dirty="0"/>
              <a:t>HCBS</a:t>
            </a:r>
            <a:r>
              <a:rPr lang="ja-JP" altLang="en-US" b="0" dirty="0"/>
              <a:t>最終規則に関する配布資料を見てみましょう。 （レビュー配布資料「消費者と家族のために」）</a:t>
            </a:r>
            <a:endParaRPr lang="en-US" altLang="ja-JP" b="0" dirty="0"/>
          </a:p>
          <a:p>
            <a:endParaRPr lang="en-US" b="0" dirty="0"/>
          </a:p>
          <a:p>
            <a:r>
              <a:rPr lang="en-US" altLang="ja-JP" b="0" dirty="0"/>
              <a:t>2022</a:t>
            </a:r>
            <a:r>
              <a:rPr lang="ja-JP" altLang="en-US" b="0" dirty="0"/>
              <a:t>年</a:t>
            </a:r>
            <a:r>
              <a:rPr lang="en-US" altLang="ja-JP" b="0" dirty="0"/>
              <a:t>3</a:t>
            </a:r>
            <a:r>
              <a:rPr lang="ja-JP" altLang="en-US" b="0" dirty="0"/>
              <a:t>月までに、すべての地域センターのベンダーが提供するサービスは、これらの要件を満たすこととなります。 州、地域センター、およびベンダーはすでにこの移行に取り組んでおり、全サービスが</a:t>
            </a:r>
            <a:r>
              <a:rPr lang="en-US" altLang="ja-JP" b="0" dirty="0"/>
              <a:t>2022</a:t>
            </a:r>
            <a:r>
              <a:rPr lang="ja-JP" altLang="en-US" b="0" dirty="0"/>
              <a:t>年</a:t>
            </a:r>
            <a:r>
              <a:rPr lang="en-US" altLang="ja-JP" b="0" dirty="0"/>
              <a:t>3</a:t>
            </a:r>
            <a:r>
              <a:rPr lang="ja-JP" altLang="en-US" b="0" dirty="0"/>
              <a:t>月までに要件を満たしていることを示すために、評価と現地訪問を完了する予定です。</a:t>
            </a:r>
            <a:endParaRPr lang="en-US" altLang="ja-JP" b="0" dirty="0"/>
          </a:p>
          <a:p>
            <a:endParaRPr lang="en-US" b="0" dirty="0"/>
          </a:p>
          <a:p>
            <a:r>
              <a:rPr lang="en-US" altLang="ja-JP" b="0" dirty="0"/>
              <a:t>SDP</a:t>
            </a:r>
            <a:r>
              <a:rPr lang="ja-JP" altLang="en-US" b="0" dirty="0"/>
              <a:t>の一員として、これはあなたにとってどういう意味ですか？</a:t>
            </a:r>
            <a:endParaRPr lang="en-US" altLang="ja-JP" b="0" dirty="0"/>
          </a:p>
          <a:p>
            <a:endParaRPr lang="en-US" b="0" baseline="0" dirty="0"/>
          </a:p>
          <a:p>
            <a:r>
              <a:rPr lang="en-US" altLang="ja-JP" b="0" dirty="0"/>
              <a:t>SDP</a:t>
            </a:r>
            <a:r>
              <a:rPr lang="ja-JP" altLang="en-US" b="0" dirty="0"/>
              <a:t>個別予算を使用して、主に障害者を対象としたサービスの支払いをすると選択したり、障害者のいる他のグループと一緒にサービスを受けたりする場合は、その環境（またはそれらを受け取る場所） サービスを開始する前に、そのサービスが</a:t>
            </a:r>
            <a:r>
              <a:rPr lang="en-US" altLang="ja-JP" b="0" dirty="0"/>
              <a:t>HCBS</a:t>
            </a:r>
            <a:r>
              <a:rPr lang="ja-JP" altLang="en-US" b="0" dirty="0"/>
              <a:t>最終規則に準拠していることを確認するために、査定を行う必要があります。</a:t>
            </a:r>
            <a:endParaRPr lang="en-US" altLang="ja-JP" b="0" dirty="0"/>
          </a:p>
          <a:p>
            <a:endParaRPr lang="en-US" b="0" dirty="0"/>
          </a:p>
          <a:p>
            <a:r>
              <a:rPr lang="en-US" altLang="ja-JP" b="0" dirty="0"/>
              <a:t>SDP</a:t>
            </a:r>
            <a:r>
              <a:rPr lang="ja-JP" altLang="en-US" b="0" dirty="0"/>
              <a:t>で選択したほとんどのサービスは、障害のある人と一緒のグループにならに為、この査定を受ける必要はありません。ただし、上記のようなサービスを選択した場合、あなた、あなたのサービスコーディネーター、そしてサービスプロバイダーは、環境が規則に準拠していることを確認するため、プロセスに従います</a:t>
            </a:r>
            <a:endParaRPr lang="en-US" b="0"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altLang="ja-JP"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t>繰り返しますが、</a:t>
            </a:r>
            <a:r>
              <a:rPr lang="en-US" altLang="ja-JP" dirty="0"/>
              <a:t>S</a:t>
            </a:r>
            <a:r>
              <a:rPr lang="en-US" altLang="ja-JP" b="0" dirty="0"/>
              <a:t>SDP</a:t>
            </a:r>
            <a:r>
              <a:rPr lang="ja-JP" altLang="en-US" b="0" dirty="0"/>
              <a:t>個別予算を使用して、主に障害者を対象としたサービスの支払いをすると選択したり、障害者のいる他のグループと一緒にサービスを受けたりする場合は、その環境（またはそれらを受け取る場所） サービスを開始する前に、そのサービスが</a:t>
            </a:r>
            <a:r>
              <a:rPr lang="en-US" altLang="ja-JP" b="0" dirty="0"/>
              <a:t>HCBS</a:t>
            </a:r>
            <a:r>
              <a:rPr lang="ja-JP" altLang="en-US" b="0" dirty="0"/>
              <a:t>最終規則に準拠していることを確認するために、査定を行う必要があります。</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そのプロセスに関して、あなた、あなたの地域センター、そしてあなたのサービスプロバイダーの手助けするためにこのツールは使用されます。</a:t>
            </a:r>
            <a:endParaRPr lang="en-US" altLang="ja-JP"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あなたのサービスプロバイダーが記入する、自己査定のツールがあります。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あなたとあなたの地域センターは、あなたがこのサービスを受ける場所に行き、サービスプロバイダーが記入した自己査定ツールを見通し、環境が</a:t>
            </a:r>
            <a:r>
              <a:rPr lang="en-US" altLang="ja-JP" baseline="0" dirty="0"/>
              <a:t>HCBS</a:t>
            </a:r>
            <a:r>
              <a:rPr lang="ja-JP" altLang="en-US" baseline="0" dirty="0"/>
              <a:t>最終規則を満たしていることを確認します。</a:t>
            </a:r>
            <a:endParaRPr lang="en-US" altLang="ja-JP"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環境が</a:t>
            </a:r>
            <a:r>
              <a:rPr lang="en-US" altLang="ja-JP" baseline="0" dirty="0"/>
              <a:t>HCBS</a:t>
            </a:r>
            <a:r>
              <a:rPr lang="ja-JP" altLang="en-US" baseline="0" dirty="0"/>
              <a:t>最終規則を満たすために必要な変更がある場合は、地域センター、あなた、そしてサービスプロバイダーが、どのような変更が可能かについて話し合うべきです。 目標は、あなたが選択した場所が</a:t>
            </a:r>
            <a:r>
              <a:rPr lang="en-US" altLang="ja-JP" baseline="0" dirty="0"/>
              <a:t>HCBS</a:t>
            </a:r>
            <a:r>
              <a:rPr lang="ja-JP" altLang="en-US" baseline="0" dirty="0"/>
              <a:t>最終規則に従うようにみんなが協力することです。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環境が</a:t>
            </a:r>
            <a:r>
              <a:rPr lang="en-US" altLang="ja-JP" baseline="0" dirty="0"/>
              <a:t>HCBS</a:t>
            </a:r>
            <a:r>
              <a:rPr lang="ja-JP" altLang="en-US" baseline="0" dirty="0"/>
              <a:t>の最終規則を満たしていない場合は、その環境のサービスを利用することを選択できません。</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t>環境査定が完了したら、あなたの</a:t>
            </a:r>
            <a:r>
              <a:rPr lang="en-US" altLang="ja-JP" baseline="0" dirty="0"/>
              <a:t>FMS</a:t>
            </a:r>
            <a:r>
              <a:rPr lang="ja-JP" altLang="en-US" baseline="0" dirty="0"/>
              <a:t>プロバイダーが査定プロセスの完了を確認します。</a:t>
            </a:r>
            <a:endParaRPr lang="en-US" altLang="ja-JP" baseline="0" dirty="0"/>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ja-JP" altLang="en-US" sz="1200" dirty="0">
                <a:latin typeface="+mn-lt"/>
              </a:rPr>
              <a:t>個人を中心とした</a:t>
            </a:r>
            <a:r>
              <a:rPr lang="en-US" sz="1200" dirty="0">
                <a:latin typeface="+mn-lt"/>
              </a:rPr>
              <a:t> </a:t>
            </a:r>
            <a:r>
              <a:rPr lang="ja-JP" altLang="en-US" sz="1200" dirty="0">
                <a:latin typeface="+mn-lt"/>
              </a:rPr>
              <a:t>計画は、あなたのゴール、夢、そして将来に向けてあなたとあなたのチームを先導します。</a:t>
            </a:r>
            <a:endParaRPr lang="en-US" altLang="ja-JP" sz="1200" dirty="0">
              <a:latin typeface="+mn-lt"/>
            </a:endParaRP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The </a:t>
            </a:r>
            <a:r>
              <a:rPr lang="ja-JP" altLang="en-US" sz="1200" dirty="0">
                <a:latin typeface="+mn-lt"/>
              </a:rPr>
              <a:t>個別プログラムプランは、あなたの個別予算を含め、サービスと支援すべて、記録します。</a:t>
            </a:r>
            <a:endParaRPr lang="en-US" altLang="ja-JP" sz="1200" dirty="0">
              <a:latin typeface="+mn-lt"/>
            </a:endParaRP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ja-JP" altLang="en-US" sz="1200" dirty="0">
                <a:latin typeface="+mn-lt"/>
              </a:rPr>
              <a:t>あなたの個別プログラムプランサービスは、資格者が提供する、連邦が認めたサービスでなければならず、地域への参加を支援するものでなければならず、ベンダー提供者および非ベンダー提供者の両方から提供されます</a:t>
            </a: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ja-JP" altLang="en-US" sz="1200" dirty="0">
                <a:latin typeface="+mn-lt"/>
              </a:rPr>
              <a:t>一般的サービスは差塩に査定が必要です。</a:t>
            </a: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1" dirty="0"/>
              <a:t>研修のための助言！国家がこの新しいプログラムを展開するかのように、先駆者になる危険を冒してくれた参加者に感謝することによって、直ちに“一緒に学習する”パートナーシップを確立する。自己決定プログラムを州全体で実行する方法を学ぶため、最初の数年間はおそらく険しい道になるだろうということを認識する。参加者のほとんどが仕事、家族の義務、または育児があるなか、調整して参加してくれており、この非常に集中的で長いオリエンテーションに参加する時間を取ってくれたことを感謝する。それは、これらの認識をし、パートナーシップのアプローチを確立することは、このセッションを進めるにあたってあなたにとって役立つでしょう。</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サービスと支援への支払において我々が賄うところがこれらです。</a:t>
            </a:r>
            <a:endParaRPr lang="en-US" dirty="0"/>
          </a:p>
          <a:p>
            <a:endParaRPr lang="en-US" dirty="0"/>
          </a:p>
          <a:p>
            <a:r>
              <a:rPr lang="ja-JP" altLang="en-US" b="1" dirty="0"/>
              <a:t>研修のための助言！ここはたくさんの情報があり、人々を混乱させるかもしれません。 それぞれの見積もりと支出計画を定義している</a:t>
            </a:r>
            <a:r>
              <a:rPr lang="en-US" altLang="ja-JP" b="1" dirty="0"/>
              <a:t>1/11/2019 DDS</a:t>
            </a:r>
            <a:r>
              <a:rPr lang="ja-JP" altLang="en-US" b="1" dirty="0"/>
              <a:t>指令について読んでください。 この時点での基本的な違いを指摘し、一緒にこれらスライドを詳細に見ていき、すべて明確にして、参加者を安心させてください。</a:t>
            </a:r>
            <a:endParaRPr lang="en-US" altLang="ja-JP" b="1" dirty="0"/>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ja-JP" altLang="en-US" dirty="0">
                <a:solidFill>
                  <a:schemeClr val="tx1"/>
                </a:solidFill>
              </a:rPr>
              <a:t>個々の予算額は、過去</a:t>
            </a:r>
            <a:r>
              <a:rPr lang="en-US" altLang="ja-JP" dirty="0">
                <a:solidFill>
                  <a:schemeClr val="tx1"/>
                </a:solidFill>
              </a:rPr>
              <a:t>12</a:t>
            </a:r>
            <a:r>
              <a:rPr lang="ja-JP" altLang="en-US" dirty="0">
                <a:solidFill>
                  <a:schemeClr val="tx1"/>
                </a:solidFill>
              </a:rPr>
              <a:t>か月間に地域センターがあなたのサービスに費やした金額に基づいています。</a:t>
            </a:r>
          </a:p>
          <a:p>
            <a:pPr marL="171450" indent="-171450">
              <a:buFont typeface="Arial" panose="020B0604020202020204" pitchFamily="34" charset="0"/>
              <a:buChar char="•"/>
            </a:pPr>
            <a:r>
              <a:rPr lang="ja-JP" altLang="en-US" dirty="0">
                <a:solidFill>
                  <a:schemeClr val="tx1"/>
                </a:solidFill>
              </a:rPr>
              <a:t>これは、サービスに対して承認された金額ではなく、費やされた金額です。</a:t>
            </a:r>
            <a:endParaRPr lang="en-US" altLang="ja-JP" dirty="0">
              <a:solidFill>
                <a:schemeClr val="tx1"/>
              </a:solidFill>
            </a:endParaRPr>
          </a:p>
          <a:p>
            <a:pPr marL="171450" indent="-171450">
              <a:buFont typeface="Arial" panose="020B0604020202020204" pitchFamily="34" charset="0"/>
              <a:buChar char="•"/>
            </a:pPr>
            <a:r>
              <a:rPr lang="ja-JP" altLang="en-US" dirty="0">
                <a:solidFill>
                  <a:schemeClr val="tx1"/>
                </a:solidFill>
              </a:rPr>
              <a:t>個別プログラムプランの中のあなたが持っているサービスで、利用しなかったものは過去</a:t>
            </a:r>
            <a:r>
              <a:rPr lang="en-US" altLang="ja-JP" dirty="0">
                <a:solidFill>
                  <a:schemeClr val="tx1"/>
                </a:solidFill>
              </a:rPr>
              <a:t>12</a:t>
            </a:r>
            <a:r>
              <a:rPr lang="ja-JP" altLang="en-US" dirty="0">
                <a:solidFill>
                  <a:schemeClr val="tx1"/>
                </a:solidFill>
              </a:rPr>
              <a:t>ヶ月に費やされたお金の一部として現れません。</a:t>
            </a:r>
          </a:p>
          <a:p>
            <a:pPr marL="171450" indent="-171450">
              <a:buFont typeface="Arial" panose="020B0604020202020204" pitchFamily="34" charset="0"/>
              <a:buChar char="•"/>
            </a:pPr>
            <a:r>
              <a:rPr lang="ja-JP" altLang="en-US" dirty="0">
                <a:solidFill>
                  <a:schemeClr val="tx1"/>
                </a:solidFill>
              </a:rPr>
              <a:t>年間原価計算書と呼ばれる報告書にこの金額が表示されます。 それはまた、「提供されたサービスの明細書」など、他の名前によって呼ばれるかもしれません。これを希望される場合、あなたのサービスコーディネーターに頼むことができます。</a:t>
            </a:r>
            <a:r>
              <a:rPr lang="en-US" dirty="0">
                <a:solidFill>
                  <a:schemeClr val="tx1"/>
                </a:solidFill>
              </a:rPr>
              <a:t>.</a:t>
            </a:r>
          </a:p>
          <a:p>
            <a:pPr marL="171450" indent="-171450">
              <a:buFont typeface="Arial" panose="020B0604020202020204" pitchFamily="34" charset="0"/>
              <a:buChar char="•"/>
            </a:pPr>
            <a:r>
              <a:rPr lang="ja-JP" altLang="en-US" dirty="0">
                <a:solidFill>
                  <a:schemeClr val="tx1"/>
                </a:solidFill>
              </a:rPr>
              <a:t>グループとして運送サービスを受けるなど、一部の支出額は明細所に表示されない場合があります。 これは団体料金で、明細書には反映されません。</a:t>
            </a:r>
            <a:endParaRPr lang="en-US" altLang="ja-JP" dirty="0">
              <a:solidFill>
                <a:schemeClr val="tx1"/>
              </a:solidFill>
            </a:endParaRPr>
          </a:p>
          <a:p>
            <a:pPr marL="0" indent="0">
              <a:buFont typeface="Arial" panose="020B0604020202020204" pitchFamily="34" charset="0"/>
              <a:buNone/>
            </a:pPr>
            <a:r>
              <a:rPr lang="en-US" baseline="0" dirty="0">
                <a:solidFill>
                  <a:schemeClr val="tx1"/>
                </a:solidFill>
              </a:rPr>
              <a:t>  </a:t>
            </a:r>
          </a:p>
          <a:p>
            <a:pPr marL="640594" lvl="1" indent="-174708">
              <a:buFont typeface="Arial" panose="020B0604020202020204" pitchFamily="34" charset="0"/>
              <a:buChar char="•"/>
            </a:pPr>
            <a:r>
              <a:rPr lang="ja-JP" altLang="en-US" baseline="0" dirty="0">
                <a:solidFill>
                  <a:schemeClr val="tx1"/>
                </a:solidFill>
              </a:rPr>
              <a:t>あなたの受けているサービス全て反映されているか、あなたのサービスコーディネーター</a:t>
            </a:r>
            <a:r>
              <a:rPr lang="en-US" baseline="0" dirty="0">
                <a:solidFill>
                  <a:schemeClr val="tx1"/>
                </a:solidFill>
              </a:rPr>
              <a:t> </a:t>
            </a:r>
            <a:r>
              <a:rPr lang="ja-JP" altLang="en-US" baseline="0" dirty="0">
                <a:solidFill>
                  <a:schemeClr val="tx1"/>
                </a:solidFill>
              </a:rPr>
              <a:t>と確認してください</a:t>
            </a:r>
            <a:endParaRPr lang="en-US" baseline="0" dirty="0">
              <a:solidFill>
                <a:schemeClr val="tx1"/>
              </a:solidFill>
            </a:endParaRPr>
          </a:p>
          <a:p>
            <a:pPr marL="640594" lvl="1" indent="-174708">
              <a:buFont typeface="Arial" panose="020B0604020202020204" pitchFamily="34" charset="0"/>
              <a:buChar char="•"/>
            </a:pPr>
            <a:r>
              <a:rPr lang="ja-JP" altLang="en-US" baseline="0" dirty="0">
                <a:solidFill>
                  <a:schemeClr val="tx1"/>
                </a:solidFill>
              </a:rPr>
              <a:t>もしすべて反映されていなかった場合、サービスコーディネーターはあなたがサービスに費やした金額を説明するのを助けます。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ja-JP" altLang="en-US" b="1" i="1" dirty="0">
                <a:solidFill>
                  <a:schemeClr val="tx1"/>
                </a:solidFill>
              </a:rPr>
              <a:t>新しい地域センターの利用者または</a:t>
            </a:r>
            <a:r>
              <a:rPr lang="en-US" altLang="ja-JP" b="1" i="1" dirty="0">
                <a:solidFill>
                  <a:schemeClr val="tx1"/>
                </a:solidFill>
              </a:rPr>
              <a:t>12</a:t>
            </a:r>
            <a:r>
              <a:rPr lang="ja-JP" altLang="en-US" b="1" i="1" dirty="0">
                <a:solidFill>
                  <a:schemeClr val="tx1"/>
                </a:solidFill>
              </a:rPr>
              <a:t>ヶ月以内サービスを受けている利用者のために</a:t>
            </a:r>
            <a:endParaRPr lang="en-US" b="1" i="1" dirty="0">
              <a:solidFill>
                <a:schemeClr val="tx1"/>
              </a:solidFill>
            </a:endParaRPr>
          </a:p>
          <a:p>
            <a:pPr defTabSz="931774">
              <a:defRPr/>
            </a:pPr>
            <a:endParaRPr lang="en-US" b="1" i="1" dirty="0">
              <a:solidFill>
                <a:schemeClr val="tx1"/>
              </a:solidFill>
            </a:endParaRPr>
          </a:p>
          <a:p>
            <a:pPr marL="228600" indent="-228600" defTabSz="931774">
              <a:buFont typeface="+mj-lt"/>
              <a:buAutoNum type="arabicParenR"/>
              <a:defRPr/>
            </a:pPr>
            <a:r>
              <a:rPr lang="ja-JP" altLang="en-US" dirty="0">
                <a:solidFill>
                  <a:schemeClr val="tx1"/>
                </a:solidFill>
              </a:rPr>
              <a:t>あなたが</a:t>
            </a:r>
            <a:r>
              <a:rPr lang="en-US" altLang="ja-JP" dirty="0">
                <a:solidFill>
                  <a:schemeClr val="tx1"/>
                </a:solidFill>
              </a:rPr>
              <a:t>12</a:t>
            </a:r>
            <a:r>
              <a:rPr lang="ja-JP" altLang="en-US" dirty="0">
                <a:solidFill>
                  <a:schemeClr val="tx1"/>
                </a:solidFill>
              </a:rPr>
              <a:t>か月間の地域センターサービスを持っていない場合、あなたの予算は、従来システムを通してあなたが利用したであろうサービスと支援に基づいて計算されます。</a:t>
            </a:r>
            <a:endParaRPr lang="en-US"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ja-JP" altLang="en-US" sz="1200" b="0" i="0" u="none" strike="noStrike" kern="1200" baseline="0" dirty="0">
                <a:solidFill>
                  <a:schemeClr val="tx1"/>
                </a:solidFill>
                <a:latin typeface="+mn-lt"/>
                <a:ea typeface="+mn-ea"/>
                <a:cs typeface="+mn-cs"/>
              </a:rPr>
              <a:t>地域センターは、あなたの必要なサービスと支援を提供する費用がいくらだったかを計算します。</a:t>
            </a:r>
            <a:endParaRPr lang="en-US" sz="1200" b="0" i="0" u="none" strike="noStrike" kern="1200" baseline="0" dirty="0">
              <a:solidFill>
                <a:schemeClr val="tx1"/>
              </a:solidFill>
              <a:latin typeface="+mn-lt"/>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b="0" i="0" u="none" strike="noStrike" kern="1200" baseline="0" dirty="0">
                <a:solidFill>
                  <a:schemeClr val="tx1"/>
                </a:solidFill>
                <a:latin typeface="+mn-lt"/>
                <a:ea typeface="+mn-ea"/>
                <a:cs typeface="+mn-cs"/>
              </a:rPr>
              <a:t>これは、認識された各サービスと支援に支払われたであろう平均予算と、どのくらい頻繁に決められた各サービスと支援が必要だったかによって計算されます。</a:t>
            </a:r>
            <a:r>
              <a:rPr lang="en-US" altLang="ja-JP" sz="1200" b="0" i="0" u="none" strike="noStrike" kern="1200" baseline="0" dirty="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b="0" i="0" u="none" strike="noStrike" kern="1200" baseline="0" dirty="0">
                <a:solidFill>
                  <a:schemeClr val="tx1"/>
                </a:solidFill>
                <a:latin typeface="+mn-lt"/>
                <a:ea typeface="+mn-ea"/>
                <a:cs typeface="+mn-cs"/>
              </a:rPr>
              <a:t>より高いまたはより低い予算を費やされ、その参加者が特有な必要性を持っていると地域センターが判断した場合、予算は調整されます。 特有の必要性とは、言語の好み、行動</a:t>
            </a:r>
            <a:r>
              <a:rPr lang="en-US" altLang="ja-JP" sz="1200" b="0" i="0" u="none" strike="noStrike" kern="1200" baseline="0" dirty="0">
                <a:solidFill>
                  <a:schemeClr val="tx1"/>
                </a:solidFill>
                <a:latin typeface="+mn-lt"/>
                <a:ea typeface="+mn-ea"/>
                <a:cs typeface="+mn-cs"/>
              </a:rPr>
              <a:t>/</a:t>
            </a:r>
            <a:r>
              <a:rPr lang="ja-JP" altLang="en-US" sz="1200" b="0" i="0" u="none" strike="noStrike" kern="1200" baseline="0" dirty="0">
                <a:solidFill>
                  <a:schemeClr val="tx1"/>
                </a:solidFill>
                <a:latin typeface="+mn-lt"/>
                <a:ea typeface="+mn-ea"/>
                <a:cs typeface="+mn-cs"/>
              </a:rPr>
              <a:t>医療的必要性のサポート、および利用可能なサービスの場所などがありますが、これらに限定されません。</a:t>
            </a:r>
            <a:endParaRPr lang="en-US" altLang="ja-JP" sz="1200" b="0" i="0" u="none" strike="noStrike" kern="1200" baseline="0" dirty="0">
              <a:solidFill>
                <a:schemeClr val="tx1"/>
              </a:solidFill>
              <a:latin typeface="+mn-lt"/>
              <a:ea typeface="+mn-ea"/>
              <a:cs typeface="+mn-cs"/>
            </a:endParaRPr>
          </a:p>
          <a:p>
            <a:pPr marL="0" indent="0" defTabSz="931774">
              <a:buFont typeface="+mj-lt"/>
              <a:buNone/>
              <a:defRPr/>
            </a:pPr>
            <a:r>
              <a:rPr lang="ja-JP" altLang="en-US" dirty="0">
                <a:solidFill>
                  <a:schemeClr val="tx1"/>
                </a:solidFill>
              </a:rPr>
              <a:t>繰り返しますが、これは</a:t>
            </a:r>
            <a:r>
              <a:rPr lang="ja-JP" altLang="en-US" u="sng" dirty="0">
                <a:solidFill>
                  <a:schemeClr val="tx1"/>
                </a:solidFill>
              </a:rPr>
              <a:t>あなた</a:t>
            </a:r>
            <a:r>
              <a:rPr lang="ja-JP" altLang="en-US" dirty="0">
                <a:solidFill>
                  <a:schemeClr val="tx1"/>
                </a:solidFill>
              </a:rPr>
              <a:t>に費やされたであろうサービスと支援の費用を決定するために計算されます。そのため、平均コストは、従来のサービスシステムで識別されたあなたにとっての必要性に使用したサービスと支援が反映されているはずで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ja-JP" altLang="en-US" sz="1200" b="1" dirty="0">
                <a:latin typeface="Century Gothic" panose="020B0502020202020204" pitchFamily="34" charset="0"/>
              </a:rPr>
              <a:t>ニーズが満たされなかった</a:t>
            </a:r>
            <a:r>
              <a:rPr lang="en-US" b="1" dirty="0">
                <a:solidFill>
                  <a:schemeClr val="tx1"/>
                </a:solidFill>
              </a:rPr>
              <a:t>: </a:t>
            </a:r>
            <a:endParaRPr lang="en-US" dirty="0">
              <a:solidFill>
                <a:schemeClr val="tx1"/>
              </a:solidFill>
            </a:endParaRPr>
          </a:p>
          <a:p>
            <a:r>
              <a:rPr lang="ja-JP" altLang="en-US" dirty="0">
                <a:solidFill>
                  <a:schemeClr val="tx1"/>
                </a:solidFill>
              </a:rPr>
              <a:t>満たされなかったニーズの例として、次があります</a:t>
            </a:r>
            <a:r>
              <a:rPr lang="en-US" dirty="0">
                <a:solidFill>
                  <a:schemeClr val="tx1"/>
                </a:solidFill>
              </a:rPr>
              <a:t>:</a:t>
            </a:r>
          </a:p>
          <a:p>
            <a:pPr marL="171450" indent="-171450">
              <a:buFont typeface="Arial" panose="020B0604020202020204" pitchFamily="34" charset="0"/>
              <a:buChar char="•"/>
            </a:pPr>
            <a:r>
              <a:rPr lang="ja-JP" altLang="en-US" dirty="0">
                <a:solidFill>
                  <a:schemeClr val="tx1"/>
                </a:solidFill>
              </a:rPr>
              <a:t>あなたの言語を話すスタッフをプロバイダーが用意しておらず、あなたはそのサービスを利用することができなかった。</a:t>
            </a:r>
          </a:p>
          <a:p>
            <a:pPr marL="171450" indent="-171450">
              <a:buFont typeface="Arial" panose="020B0604020202020204" pitchFamily="34" charset="0"/>
              <a:buChar char="•"/>
            </a:pPr>
            <a:r>
              <a:rPr lang="ja-JP" altLang="en-US" dirty="0">
                <a:solidFill>
                  <a:schemeClr val="tx1"/>
                </a:solidFill>
              </a:rPr>
              <a:t>プロバイダーがあなたの家から遠く離れており、そのサービスを使うことが難しかった。</a:t>
            </a:r>
          </a:p>
          <a:p>
            <a:pPr marL="171450" indent="-171450">
              <a:buFont typeface="Arial" panose="020B0604020202020204" pitchFamily="34" charset="0"/>
              <a:buChar char="•"/>
            </a:pPr>
            <a:r>
              <a:rPr lang="ja-JP" altLang="en-US" dirty="0">
                <a:solidFill>
                  <a:schemeClr val="tx1"/>
                </a:solidFill>
              </a:rPr>
              <a:t>プロバイダーのプログラムを受ける空きの順番を待っていた。</a:t>
            </a:r>
          </a:p>
          <a:p>
            <a:pPr marL="171450" indent="-171450">
              <a:buFont typeface="Arial" panose="020B0604020202020204" pitchFamily="34" charset="0"/>
              <a:buChar char="•"/>
            </a:pPr>
            <a:r>
              <a:rPr lang="ja-JP" altLang="en-US" dirty="0">
                <a:solidFill>
                  <a:schemeClr val="tx1"/>
                </a:solidFill>
              </a:rPr>
              <a:t>あなたが必要とした時間に利用できる一時的プロバイダーを見つけることができなかった。</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latin typeface="Century Gothic" panose="020B0502020202020204" pitchFamily="34" charset="0"/>
              </a:rPr>
              <a:t>状況の変化</a:t>
            </a:r>
            <a:r>
              <a:rPr lang="en-US" b="1" dirty="0">
                <a:solidFill>
                  <a:schemeClr val="tx1"/>
                </a:solidFill>
              </a:rPr>
              <a:t>:</a:t>
            </a:r>
            <a:r>
              <a:rPr lang="en-US" dirty="0">
                <a:solidFill>
                  <a:schemeClr val="tx1"/>
                </a:solidFill>
              </a:rPr>
              <a:t> </a:t>
            </a:r>
          </a:p>
          <a:p>
            <a:pPr marL="224312" marR="0" lvl="0" indent="-224312"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Century Gothic" panose="020B0502020202020204" pitchFamily="34" charset="0"/>
              </a:rPr>
              <a:t>状況の変化</a:t>
            </a:r>
            <a:r>
              <a:rPr lang="ja-JP" altLang="en-US" dirty="0">
                <a:solidFill>
                  <a:schemeClr val="tx1"/>
                </a:solidFill>
              </a:rPr>
              <a:t>の例として、次があります：</a:t>
            </a:r>
            <a:endParaRPr lang="en-US" dirty="0">
              <a:solidFill>
                <a:schemeClr val="tx1"/>
              </a:solidFill>
            </a:endParaRPr>
          </a:p>
          <a:p>
            <a:pPr marL="224312" indent="-224312">
              <a:buFont typeface="Arial" panose="020B0604020202020204" pitchFamily="34" charset="0"/>
              <a:buChar char="•"/>
            </a:pPr>
            <a:r>
              <a:rPr lang="ja-JP" altLang="en-US" dirty="0">
                <a:solidFill>
                  <a:schemeClr val="tx1"/>
                </a:solidFill>
              </a:rPr>
              <a:t>退学または入学。</a:t>
            </a:r>
          </a:p>
          <a:p>
            <a:pPr marL="224312" indent="-224312">
              <a:buFont typeface="Arial" panose="020B0604020202020204" pitchFamily="34" charset="0"/>
              <a:buChar char="•"/>
            </a:pPr>
            <a:r>
              <a:rPr lang="ja-JP" altLang="en-US" dirty="0">
                <a:solidFill>
                  <a:schemeClr val="tx1"/>
                </a:solidFill>
              </a:rPr>
              <a:t>失業、または就職。</a:t>
            </a:r>
          </a:p>
          <a:p>
            <a:pPr marL="224312" indent="-224312">
              <a:buFont typeface="Arial" panose="020B0604020202020204" pitchFamily="34" charset="0"/>
              <a:buChar char="•"/>
            </a:pPr>
            <a:r>
              <a:rPr lang="ja-JP" altLang="en-US" dirty="0">
                <a:solidFill>
                  <a:schemeClr val="tx1"/>
                </a:solidFill>
              </a:rPr>
              <a:t>深刻な病気、または病気から快復</a:t>
            </a:r>
          </a:p>
          <a:p>
            <a:pPr marL="224312" indent="-224312">
              <a:buFont typeface="Arial" panose="020B0604020202020204" pitchFamily="34" charset="0"/>
              <a:buChar char="•"/>
            </a:pPr>
            <a:r>
              <a:rPr lang="ja-JP" altLang="en-US" dirty="0">
                <a:solidFill>
                  <a:schemeClr val="tx1"/>
                </a:solidFill>
              </a:rPr>
              <a:t>自分のアパートに引っ越し、または家族と一緒に家に戻る</a:t>
            </a:r>
          </a:p>
          <a:p>
            <a:pPr marL="224312" indent="-224312">
              <a:buFont typeface="Arial" panose="020B0604020202020204" pitchFamily="34" charset="0"/>
              <a:buChar char="•"/>
            </a:pPr>
            <a:r>
              <a:rPr lang="ja-JP" altLang="en-US" dirty="0">
                <a:solidFill>
                  <a:schemeClr val="tx1"/>
                </a:solidFill>
              </a:rPr>
              <a:t>個人を中心とした計画を通じて、以前には特定されていなかったサービスの必要性を決定。</a:t>
            </a:r>
          </a:p>
          <a:p>
            <a:pPr marL="224312" indent="-224312">
              <a:buFont typeface="Arial" panose="020B0604020202020204" pitchFamily="34" charset="0"/>
              <a:buChar char="•"/>
            </a:pPr>
            <a:r>
              <a:rPr lang="ja-JP" altLang="en-US" dirty="0">
                <a:solidFill>
                  <a:schemeClr val="tx1"/>
                </a:solidFill>
              </a:rPr>
              <a:t>または、以前に利用していたがもはや必要ではないサービスを識別</a:t>
            </a:r>
            <a:endParaRPr lang="en-US" dirty="0">
              <a:solidFill>
                <a:schemeClr val="tx1"/>
              </a:solidFill>
            </a:endParaRPr>
          </a:p>
          <a:p>
            <a:pPr marL="171450" indent="-171450">
              <a:buFont typeface="Wingdings" pitchFamily="2" charset="2"/>
              <a:buChar char="ü"/>
            </a:pPr>
            <a:r>
              <a:rPr lang="ja-JP" altLang="en-US" dirty="0">
                <a:solidFill>
                  <a:schemeClr val="tx1"/>
                </a:solidFill>
              </a:rPr>
              <a:t>満たされなかったニーズの定義または状況の変化に基づいて、個々の予算金額が変わるかどうかを判断します。</a:t>
            </a:r>
          </a:p>
          <a:p>
            <a:pPr marL="171450" indent="-171450">
              <a:buFont typeface="Wingdings" pitchFamily="2" charset="2"/>
              <a:buChar char="ü"/>
            </a:pPr>
            <a:r>
              <a:rPr lang="ja-JP" altLang="en-US" dirty="0">
                <a:solidFill>
                  <a:schemeClr val="tx1"/>
                </a:solidFill>
              </a:rPr>
              <a:t>ほとんどの予算ではそうではありませんが、もしそういた場合、あなたのサービスコーディネーターは満たされなかったニーズに費やされたであろう金額を確実に追加するのを助け、識別された予算に加えるか、またそこから差し引くことによってあなたの状況の変化を説明します。</a:t>
            </a:r>
            <a:endParaRPr lang="en-US" dirty="0">
              <a:solidFill>
                <a:schemeClr val="tx1"/>
              </a:solidFill>
            </a:endParaRPr>
          </a:p>
          <a:p>
            <a:pPr marL="171450" indent="-171450">
              <a:buFont typeface="Wingdings" pitchFamily="2" charset="2"/>
              <a:buChar char="ü"/>
            </a:pPr>
            <a:r>
              <a:rPr lang="ja-JP" altLang="en-US" dirty="0">
                <a:solidFill>
                  <a:schemeClr val="tx1"/>
                </a:solidFill>
              </a:rPr>
              <a:t>サービスコーディネーターは、これがどのように行われるかを説明することができます。 基本的に、調整のために費やされたであろう金額を決定します。</a:t>
            </a:r>
          </a:p>
          <a:p>
            <a:pPr marL="171450" indent="-171450">
              <a:buFont typeface="Wingdings" pitchFamily="2" charset="2"/>
              <a:buChar char="ü"/>
            </a:pPr>
            <a:r>
              <a:rPr lang="ja-JP" altLang="en-US" dirty="0">
                <a:solidFill>
                  <a:schemeClr val="tx1"/>
                </a:solidFill>
              </a:rPr>
              <a:t>信頼を持つ </a:t>
            </a:r>
            <a:r>
              <a:rPr lang="en-US" altLang="ja-JP" dirty="0">
                <a:solidFill>
                  <a:schemeClr val="tx1"/>
                </a:solidFill>
              </a:rPr>
              <a:t>- </a:t>
            </a:r>
            <a:r>
              <a:rPr lang="ja-JP" altLang="en-US" dirty="0">
                <a:solidFill>
                  <a:schemeClr val="tx1"/>
                </a:solidFill>
              </a:rPr>
              <a:t>これがあなたのニーズと予算を見直す唯一のチャンスではありません。 あなたの人生に変化があるなら、あなたのチームはあなたと一緒になって、あなたのニーズをサポートします</a:t>
            </a:r>
            <a:endParaRPr lang="en-US" dirty="0">
              <a:solidFill>
                <a:schemeClr val="tx1"/>
              </a:solidFill>
            </a:endParaRPr>
          </a:p>
          <a:p>
            <a:pPr defTabSz="931774">
              <a:defRPr/>
            </a:pPr>
            <a:r>
              <a:rPr lang="ja-JP" altLang="en-US" dirty="0">
                <a:solidFill>
                  <a:schemeClr val="tx1"/>
                </a:solidFill>
              </a:rPr>
              <a:t>個々の予算金額</a:t>
            </a:r>
            <a:r>
              <a:rPr lang="en-US" dirty="0">
                <a:solidFill>
                  <a:schemeClr val="tx1"/>
                </a:solidFill>
              </a:rPr>
              <a:t>:</a:t>
            </a:r>
          </a:p>
          <a:p>
            <a:pPr marL="174708" indent="-174708" defTabSz="931774">
              <a:buFont typeface="Arial" panose="020B0604020202020204" pitchFamily="34" charset="0"/>
              <a:buChar char="•"/>
              <a:defRPr/>
            </a:pPr>
            <a:r>
              <a:rPr lang="ja-JP" altLang="en-US" dirty="0">
                <a:solidFill>
                  <a:schemeClr val="tx1"/>
                </a:solidFill>
              </a:rPr>
              <a:t>過去</a:t>
            </a:r>
            <a:r>
              <a:rPr lang="en-US" altLang="ja-JP" dirty="0">
                <a:solidFill>
                  <a:schemeClr val="tx1"/>
                </a:solidFill>
              </a:rPr>
              <a:t>12</a:t>
            </a:r>
            <a:r>
              <a:rPr lang="ja-JP" altLang="en-US" dirty="0">
                <a:solidFill>
                  <a:schemeClr val="tx1"/>
                </a:solidFill>
              </a:rPr>
              <a:t>か月間に</a:t>
            </a:r>
            <a:r>
              <a:rPr lang="en-US" altLang="ja-JP" dirty="0">
                <a:solidFill>
                  <a:schemeClr val="tx1"/>
                </a:solidFill>
              </a:rPr>
              <a:t>, </a:t>
            </a:r>
            <a:r>
              <a:rPr lang="ja-JP" altLang="en-US" dirty="0">
                <a:solidFill>
                  <a:schemeClr val="tx1"/>
                </a:solidFill>
              </a:rPr>
              <a:t>地域センターがあなたのサービスに費やした金額から始まります。</a:t>
            </a:r>
          </a:p>
          <a:p>
            <a:pPr marL="174708" indent="-174708" defTabSz="931774">
              <a:buFont typeface="Arial" panose="020B0604020202020204" pitchFamily="34" charset="0"/>
              <a:buChar char="•"/>
              <a:defRPr/>
            </a:pPr>
            <a:r>
              <a:rPr lang="ja-JP" altLang="en-US" dirty="0">
                <a:solidFill>
                  <a:schemeClr val="tx1"/>
                </a:solidFill>
              </a:rPr>
              <a:t>満たさなかったニーズに費やされたであろう金額を追加の予算として反映します；そして</a:t>
            </a:r>
          </a:p>
          <a:p>
            <a:pPr marL="174708" indent="-174708" defTabSz="931774">
              <a:buFont typeface="Arial" panose="020B0604020202020204" pitchFamily="34" charset="0"/>
              <a:buChar char="•"/>
              <a:defRPr/>
            </a:pPr>
            <a:r>
              <a:rPr lang="ja-JP" altLang="en-US" dirty="0">
                <a:solidFill>
                  <a:schemeClr val="tx1"/>
                </a:solidFill>
              </a:rPr>
              <a:t>あなたの状況の変化に起因するサービスの費用の追加または控除のいずれかとして反映しています。</a:t>
            </a:r>
            <a:endParaRPr lang="en-US" altLang="ja-JP" baseline="0" dirty="0">
              <a:solidFill>
                <a:schemeClr val="tx1"/>
              </a:solidFill>
            </a:endParaRP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en-US" altLang="ja-JP" baseline="0" dirty="0">
                <a:solidFill>
                  <a:schemeClr val="tx1"/>
                </a:solidFill>
              </a:rPr>
              <a:t>SDP</a:t>
            </a:r>
            <a:r>
              <a:rPr lang="ja-JP" altLang="en-US" baseline="0" dirty="0">
                <a:solidFill>
                  <a:schemeClr val="tx1"/>
                </a:solidFill>
              </a:rPr>
              <a:t>に参加に関するあなたの選択に関係なく、満たされなかったニーズや状況の変化など、地域センターによって費やされたであろう金額を反映させ、あなたの個々の予算に変更をかけます。</a:t>
            </a: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ja-JP" sz="1200" dirty="0">
                <a:solidFill>
                  <a:schemeClr val="tx1"/>
                </a:solidFill>
                <a:latin typeface="+mn-lt"/>
              </a:rPr>
              <a:t>SDP</a:t>
            </a:r>
            <a:r>
              <a:rPr lang="ja-JP" altLang="en-US" sz="1200" dirty="0">
                <a:solidFill>
                  <a:schemeClr val="tx1"/>
                </a:solidFill>
                <a:latin typeface="+mn-lt"/>
              </a:rPr>
              <a:t>の法律によれば、満たされなかったニーズ／状況の変化と見なすことができないものがいくつかあります。したがって、それらはあなたの個々の予算を増やすことができないものです。</a:t>
            </a:r>
            <a:r>
              <a:rPr lang="en-US" sz="1200" dirty="0">
                <a:solidFill>
                  <a:schemeClr val="tx1"/>
                </a:solidFill>
                <a:latin typeface="+mn-lt"/>
              </a:rPr>
              <a:t> </a:t>
            </a:r>
          </a:p>
          <a:p>
            <a:pPr marL="457200" indent="-457200">
              <a:lnSpc>
                <a:spcPct val="90000"/>
              </a:lnSpc>
              <a:spcBef>
                <a:spcPct val="0"/>
              </a:spcBef>
              <a:buFont typeface="Wingdings" panose="05000000000000000000" pitchFamily="2" charset="2"/>
              <a:buChar char="ü"/>
            </a:pPr>
            <a:r>
              <a:rPr lang="ja-JP" altLang="en-US" sz="1200" kern="1200" dirty="0">
                <a:solidFill>
                  <a:schemeClr val="accent5">
                    <a:lumMod val="50000"/>
                  </a:schemeClr>
                </a:solidFill>
                <a:latin typeface="Century Gothic" panose="020B0502020202020204" pitchFamily="34" charset="0"/>
                <a:ea typeface="+mn-ea"/>
                <a:cs typeface="+mn-cs"/>
              </a:rPr>
              <a:t>あなたの財務管理サービスへの支払い</a:t>
            </a:r>
            <a:endParaRPr lang="en-US" altLang="ja-JP" sz="1200" kern="1200" dirty="0">
              <a:solidFill>
                <a:schemeClr val="accent5">
                  <a:lumMod val="50000"/>
                </a:schemeClr>
              </a:solidFill>
              <a:latin typeface="Century Gothic" panose="020B0502020202020204" pitchFamily="34" charset="0"/>
              <a:ea typeface="+mn-ea"/>
              <a:cs typeface="+mn-cs"/>
            </a:endParaRPr>
          </a:p>
          <a:p>
            <a:pPr marL="457200" indent="-457200">
              <a:lnSpc>
                <a:spcPct val="90000"/>
              </a:lnSpc>
              <a:spcBef>
                <a:spcPct val="0"/>
              </a:spcBef>
              <a:buFont typeface="Wingdings" panose="05000000000000000000" pitchFamily="2" charset="2"/>
              <a:buChar char="ü"/>
            </a:pPr>
            <a:r>
              <a:rPr lang="ja-JP" altLang="en-US" sz="1200" kern="1200" dirty="0">
                <a:solidFill>
                  <a:schemeClr val="accent5">
                    <a:lumMod val="50000"/>
                  </a:schemeClr>
                </a:solidFill>
                <a:latin typeface="Century Gothic" panose="020B0502020202020204" pitchFamily="34" charset="0"/>
                <a:ea typeface="+mn-ea"/>
                <a:cs typeface="+mn-cs"/>
              </a:rPr>
              <a:t>独立した進行役（もし雇った場合）</a:t>
            </a:r>
            <a:r>
              <a:rPr lang="ja-JP" altLang="en-US" sz="1200" dirty="0">
                <a:solidFill>
                  <a:schemeClr val="accent5">
                    <a:lumMod val="50000"/>
                  </a:schemeClr>
                </a:solidFill>
                <a:latin typeface="Century Gothic" panose="020B0502020202020204" pitchFamily="34" charset="0"/>
              </a:rPr>
              <a:t>への支払い</a:t>
            </a:r>
            <a:endParaRPr lang="en-US" sz="1200" kern="1200" dirty="0">
              <a:solidFill>
                <a:schemeClr val="tx1"/>
              </a:solidFill>
              <a:latin typeface="+mn-lt"/>
              <a:ea typeface="+mn-ea"/>
              <a:cs typeface="+mn-cs"/>
            </a:endParaRPr>
          </a:p>
          <a:p>
            <a:pPr marL="0" indent="0">
              <a:lnSpc>
                <a:spcPct val="90000"/>
              </a:lnSpc>
              <a:spcBef>
                <a:spcPct val="0"/>
              </a:spcBef>
              <a:buFont typeface="Wingdings" panose="05000000000000000000" pitchFamily="2" charset="2"/>
              <a:buNone/>
            </a:pPr>
            <a:r>
              <a:rPr lang="ja-JP" altLang="en-US" sz="1200" dirty="0">
                <a:solidFill>
                  <a:schemeClr val="tx1"/>
                </a:solidFill>
                <a:latin typeface="+mn-lt"/>
              </a:rPr>
              <a:t>従来のサービスシステムでは利用できないサービスは、満たされ</a:t>
            </a:r>
            <a:r>
              <a:rPr lang="ja-JP" altLang="en-US" sz="1200" dirty="0" err="1">
                <a:solidFill>
                  <a:schemeClr val="tx1"/>
                </a:solidFill>
                <a:latin typeface="+mn-lt"/>
              </a:rPr>
              <a:t>なかっ</a:t>
            </a:r>
            <a:r>
              <a:rPr lang="ja-JP" altLang="en-US" sz="1200" dirty="0">
                <a:solidFill>
                  <a:schemeClr val="tx1"/>
                </a:solidFill>
                <a:latin typeface="+mn-lt"/>
              </a:rPr>
              <a:t>ニーズとしてみなされないので、あなたの予算を変更理由のする対象にはなりません。 これらのアイテムは、</a:t>
            </a:r>
            <a:r>
              <a:rPr lang="en-US" altLang="ja-JP" sz="1200" dirty="0">
                <a:solidFill>
                  <a:schemeClr val="tx1"/>
                </a:solidFill>
                <a:latin typeface="+mn-lt"/>
              </a:rPr>
              <a:t>SDP</a:t>
            </a:r>
            <a:r>
              <a:rPr lang="ja-JP" altLang="en-US" sz="1200" dirty="0">
                <a:solidFill>
                  <a:schemeClr val="tx1"/>
                </a:solidFill>
                <a:latin typeface="+mn-lt"/>
              </a:rPr>
              <a:t>でこれらのサービスの料金を支払うことはできますが、それらを含めて予算を調整することはできません。</a:t>
            </a:r>
            <a:endParaRPr lang="en-US" altLang="ja-JP" sz="1200" dirty="0">
              <a:solidFill>
                <a:schemeClr val="tx1"/>
              </a:solidFill>
              <a:latin typeface="+mn-lt"/>
            </a:endParaRPr>
          </a:p>
          <a:p>
            <a:pPr marL="0" indent="0">
              <a:lnSpc>
                <a:spcPct val="90000"/>
              </a:lnSpc>
              <a:spcBef>
                <a:spcPct val="0"/>
              </a:spcBef>
              <a:buFont typeface="Wingdings" panose="05000000000000000000" pitchFamily="2" charset="2"/>
              <a:buNone/>
            </a:pPr>
            <a:r>
              <a:rPr lang="en-US" sz="1200" dirty="0">
                <a:solidFill>
                  <a:schemeClr val="tx1"/>
                </a:solidFill>
                <a:latin typeface="+mn-lt"/>
              </a:rPr>
              <a:t>t. </a:t>
            </a:r>
          </a:p>
          <a:p>
            <a:pPr marL="457200" indent="-457200">
              <a:lnSpc>
                <a:spcPct val="90000"/>
              </a:lnSpc>
              <a:spcBef>
                <a:spcPct val="0"/>
              </a:spcBef>
              <a:buFont typeface="Wingdings" panose="05000000000000000000" pitchFamily="2" charset="2"/>
              <a:buChar char="ü"/>
            </a:pPr>
            <a:r>
              <a:rPr lang="ja-JP" altLang="en-US" sz="1200" dirty="0">
                <a:solidFill>
                  <a:schemeClr val="tx1"/>
                </a:solidFill>
                <a:latin typeface="+mn-lt"/>
              </a:rPr>
              <a:t>あなたの予算は地域センターで認定されていなければならない</a:t>
            </a:r>
            <a:r>
              <a:rPr lang="en-US" sz="1200" dirty="0">
                <a:solidFill>
                  <a:schemeClr val="tx1"/>
                </a:solidFill>
                <a:latin typeface="+mn-lt"/>
              </a:rPr>
              <a:t> </a:t>
            </a:r>
          </a:p>
          <a:p>
            <a:pPr marL="914400" lvl="1" indent="-457200">
              <a:lnSpc>
                <a:spcPct val="90000"/>
              </a:lnSpc>
              <a:spcBef>
                <a:spcPct val="0"/>
              </a:spcBef>
              <a:buFont typeface="Wingdings" panose="05000000000000000000" pitchFamily="2" charset="2"/>
              <a:buChar char="ü"/>
            </a:pPr>
            <a:r>
              <a:rPr lang="ja-JP" altLang="en-US" sz="1200" dirty="0">
                <a:solidFill>
                  <a:schemeClr val="tx1"/>
                </a:solidFill>
                <a:latin typeface="+mn-lt"/>
              </a:rPr>
              <a:t>これは、</a:t>
            </a:r>
            <a:r>
              <a:rPr lang="en-US" altLang="ja-JP" sz="1200" dirty="0">
                <a:solidFill>
                  <a:schemeClr val="tx1"/>
                </a:solidFill>
                <a:latin typeface="+mn-lt"/>
              </a:rPr>
              <a:t>SDP</a:t>
            </a:r>
            <a:r>
              <a:rPr lang="ja-JP" altLang="en-US" sz="1200" dirty="0">
                <a:solidFill>
                  <a:schemeClr val="tx1"/>
                </a:solidFill>
                <a:latin typeface="+mn-lt"/>
              </a:rPr>
              <a:t>へ参加の選択にかかわらず、満たされなかったニーズや状況の変化に対する調整を含め、地域センターで費やされたであろう個々の予算額が、地域センターが認定する必要があるということです。</a:t>
            </a:r>
            <a:endParaRPr lang="en-US" altLang="ja-JP" sz="120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i="1" dirty="0">
                <a:solidFill>
                  <a:schemeClr val="tx1"/>
                </a:solidFill>
              </a:rPr>
              <a:t>配布プリント</a:t>
            </a:r>
            <a:r>
              <a:rPr lang="en-US" dirty="0">
                <a:solidFill>
                  <a:schemeClr val="tx1"/>
                </a:solidFill>
              </a:rPr>
              <a:t> – </a:t>
            </a:r>
            <a:r>
              <a:rPr lang="ja-JP" altLang="en-US" b="1" dirty="0">
                <a:solidFill>
                  <a:schemeClr val="tx1"/>
                </a:solidFill>
              </a:rPr>
              <a:t>ジェイソンとソフィア</a:t>
            </a:r>
            <a:r>
              <a:rPr lang="en-US" b="1" dirty="0">
                <a:solidFill>
                  <a:schemeClr val="tx1"/>
                </a:solidFill>
              </a:rPr>
              <a:t> </a:t>
            </a:r>
            <a:r>
              <a:rPr lang="ja-JP" altLang="en-US" b="1" dirty="0">
                <a:solidFill>
                  <a:schemeClr val="tx1"/>
                </a:solidFill>
              </a:rPr>
              <a:t>それぞれの予算</a:t>
            </a:r>
            <a:r>
              <a:rPr lang="en-US" b="1" dirty="0">
                <a:solidFill>
                  <a:schemeClr val="tx1"/>
                </a:solidFill>
              </a:rPr>
              <a:t> (</a:t>
            </a:r>
            <a:r>
              <a:rPr lang="ja-JP" altLang="en-US" b="1" dirty="0">
                <a:solidFill>
                  <a:schemeClr val="tx1"/>
                </a:solidFill>
              </a:rPr>
              <a:t>パッケージの</a:t>
            </a:r>
            <a:r>
              <a:rPr lang="en-US" b="1" dirty="0">
                <a:solidFill>
                  <a:schemeClr val="tx1"/>
                </a:solidFill>
              </a:rPr>
              <a:t>5</a:t>
            </a:r>
            <a:r>
              <a:rPr lang="ja-JP" altLang="en-US" b="1" dirty="0">
                <a:solidFill>
                  <a:schemeClr val="tx1"/>
                </a:solidFill>
              </a:rPr>
              <a:t>ページ</a:t>
            </a:r>
            <a:r>
              <a:rPr lang="en-US" b="1"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ジェイソンの場合はどうなのかを見てみましょう。 過去</a:t>
            </a:r>
            <a:r>
              <a:rPr lang="en-US" altLang="ja-JP" dirty="0">
                <a:solidFill>
                  <a:schemeClr val="tx1"/>
                </a:solidFill>
              </a:rPr>
              <a:t>12</a:t>
            </a:r>
            <a:r>
              <a:rPr lang="ja-JP" altLang="en-US" dirty="0">
                <a:solidFill>
                  <a:schemeClr val="tx1"/>
                </a:solidFill>
              </a:rPr>
              <a:t>ヶ月間で、地域センターは彼のサービスに</a:t>
            </a:r>
            <a:r>
              <a:rPr lang="en-US" altLang="ja-JP" dirty="0">
                <a:solidFill>
                  <a:schemeClr val="tx1"/>
                </a:solidFill>
              </a:rPr>
              <a:t>63,100</a:t>
            </a:r>
            <a:r>
              <a:rPr lang="ja-JP" altLang="en-US" dirty="0">
                <a:solidFill>
                  <a:schemeClr val="tx1"/>
                </a:solidFill>
              </a:rPr>
              <a:t>ドルを費やしました。</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それらのサービスは彼のデイプログラム、パーソナルアシスタントの時間と独立した生活技術訓練でした。</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まだ満たされなかったニーズはなく、状況も同じです。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彼の予算は</a:t>
            </a:r>
            <a:r>
              <a:rPr lang="en-US" altLang="ja-JP" dirty="0">
                <a:solidFill>
                  <a:schemeClr val="tx1"/>
                </a:solidFill>
              </a:rPr>
              <a:t>63,100</a:t>
            </a:r>
            <a:r>
              <a:rPr lang="ja-JP" altLang="en-US" dirty="0">
                <a:solidFill>
                  <a:schemeClr val="tx1"/>
                </a:solidFill>
              </a:rPr>
              <a:t>ドルです。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ja-JP" altLang="en-US" dirty="0">
                <a:solidFill>
                  <a:schemeClr val="tx1"/>
                </a:solidFill>
              </a:rPr>
              <a:t>ソフィアの場合はどうなのかを見てみましょう。 過去</a:t>
            </a:r>
            <a:r>
              <a:rPr lang="en-US" altLang="ja-JP" dirty="0">
                <a:solidFill>
                  <a:schemeClr val="tx1"/>
                </a:solidFill>
              </a:rPr>
              <a:t>12</a:t>
            </a:r>
            <a:r>
              <a:rPr lang="ja-JP" altLang="en-US" dirty="0">
                <a:solidFill>
                  <a:schemeClr val="tx1"/>
                </a:solidFill>
              </a:rPr>
              <a:t>ヶ月間で、地域センターは彼女のサービスに</a:t>
            </a:r>
            <a:r>
              <a:rPr lang="en-US" altLang="ja-JP" dirty="0">
                <a:solidFill>
                  <a:schemeClr val="tx1"/>
                </a:solidFill>
              </a:rPr>
              <a:t>2,100</a:t>
            </a:r>
            <a:r>
              <a:rPr lang="ja-JP" altLang="en-US" dirty="0">
                <a:solidFill>
                  <a:schemeClr val="tx1"/>
                </a:solidFill>
              </a:rPr>
              <a:t>ドルを費やしました。</a:t>
            </a:r>
          </a:p>
          <a:p>
            <a:pPr marL="171450" lvl="0" indent="-171450">
              <a:buFont typeface="Arial" panose="020B0604020202020204" pitchFamily="34" charset="0"/>
              <a:buChar char="•"/>
            </a:pPr>
            <a:r>
              <a:rPr lang="ja-JP" altLang="en-US" dirty="0">
                <a:solidFill>
                  <a:schemeClr val="tx1"/>
                </a:solidFill>
              </a:rPr>
              <a:t>この金額は、彼女が毎月</a:t>
            </a:r>
            <a:r>
              <a:rPr lang="en-US" altLang="ja-JP" dirty="0">
                <a:solidFill>
                  <a:schemeClr val="tx1"/>
                </a:solidFill>
              </a:rPr>
              <a:t>7</a:t>
            </a:r>
            <a:r>
              <a:rPr lang="ja-JP" altLang="en-US" dirty="0">
                <a:solidFill>
                  <a:schemeClr val="tx1"/>
                </a:solidFill>
              </a:rPr>
              <a:t>時間使用した臨時サービスに費やされました。</a:t>
            </a:r>
          </a:p>
          <a:p>
            <a:pPr marL="171450" lvl="0" indent="-171450">
              <a:buFont typeface="Arial" panose="020B0604020202020204" pitchFamily="34" charset="0"/>
              <a:buChar char="•"/>
            </a:pPr>
            <a:r>
              <a:rPr lang="ja-JP" altLang="en-US" dirty="0">
                <a:solidFill>
                  <a:schemeClr val="tx1"/>
                </a:solidFill>
              </a:rPr>
              <a:t>以前のソフィアの個別プログラムプランは、毎月</a:t>
            </a:r>
            <a:r>
              <a:rPr lang="en-US" altLang="ja-JP" dirty="0">
                <a:solidFill>
                  <a:schemeClr val="tx1"/>
                </a:solidFill>
              </a:rPr>
              <a:t>40</a:t>
            </a:r>
            <a:r>
              <a:rPr lang="ja-JP" altLang="en-US" dirty="0">
                <a:solidFill>
                  <a:schemeClr val="tx1"/>
                </a:solidFill>
              </a:rPr>
              <a:t>時間の臨時サービスが必要だったことを反映しています。</a:t>
            </a:r>
          </a:p>
          <a:p>
            <a:pPr marL="171450" lvl="0" indent="-171450">
              <a:buFont typeface="Arial" panose="020B0604020202020204" pitchFamily="34" charset="0"/>
              <a:buChar char="•"/>
            </a:pPr>
            <a:r>
              <a:rPr lang="ja-JP" altLang="en-US" dirty="0">
                <a:solidFill>
                  <a:schemeClr val="tx1"/>
                </a:solidFill>
              </a:rPr>
              <a:t>ソフィアのサービス提供者である彼女の祖母が提供可能でなかったので、ソフィアの家族はすべての時間を使いませんでした。</a:t>
            </a:r>
          </a:p>
          <a:p>
            <a:pPr marL="171450" lvl="0" indent="-171450">
              <a:buFont typeface="Arial" panose="020B0604020202020204" pitchFamily="34" charset="0"/>
              <a:buChar char="•"/>
            </a:pPr>
            <a:r>
              <a:rPr lang="ja-JP" altLang="en-US" dirty="0">
                <a:solidFill>
                  <a:schemeClr val="tx1"/>
                </a:solidFill>
              </a:rPr>
              <a:t>彼らは、毎月使うことができなかった臨時サービス時間は満たされなかったニーズであると決定しました。</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i="1" dirty="0">
                <a:solidFill>
                  <a:schemeClr val="tx1"/>
                </a:solidFill>
              </a:rPr>
              <a:t>配布プリント</a:t>
            </a:r>
            <a:r>
              <a:rPr lang="en-US" dirty="0">
                <a:solidFill>
                  <a:schemeClr val="tx1"/>
                </a:solidFill>
              </a:rPr>
              <a:t>– </a:t>
            </a:r>
            <a:r>
              <a:rPr lang="ja-JP" altLang="en-US" b="1" dirty="0">
                <a:solidFill>
                  <a:schemeClr val="tx1"/>
                </a:solidFill>
              </a:rPr>
              <a:t>ジェイソンとソフィア</a:t>
            </a:r>
            <a:r>
              <a:rPr lang="en-US" b="1" dirty="0">
                <a:solidFill>
                  <a:schemeClr val="tx1"/>
                </a:solidFill>
              </a:rPr>
              <a:t> </a:t>
            </a:r>
            <a:r>
              <a:rPr lang="ja-JP" altLang="en-US" b="1" dirty="0">
                <a:solidFill>
                  <a:schemeClr val="tx1"/>
                </a:solidFill>
              </a:rPr>
              <a:t>それぞれの予算</a:t>
            </a:r>
            <a:r>
              <a:rPr lang="en-US" b="1" dirty="0">
                <a:solidFill>
                  <a:schemeClr val="tx1"/>
                </a:solidFill>
              </a:rPr>
              <a:t> (</a:t>
            </a:r>
            <a:r>
              <a:rPr lang="ja-JP" altLang="en-US" b="1" dirty="0">
                <a:solidFill>
                  <a:schemeClr val="tx1"/>
                </a:solidFill>
              </a:rPr>
              <a:t>パッケージの</a:t>
            </a:r>
            <a:r>
              <a:rPr lang="en-US" b="1" dirty="0">
                <a:solidFill>
                  <a:schemeClr val="tx1"/>
                </a:solidFill>
              </a:rPr>
              <a:t>5</a:t>
            </a:r>
            <a:r>
              <a:rPr lang="ja-JP" altLang="en-US" b="1" dirty="0">
                <a:solidFill>
                  <a:schemeClr val="tx1"/>
                </a:solidFill>
              </a:rPr>
              <a:t>ページ</a:t>
            </a:r>
            <a:r>
              <a:rPr lang="en-US" b="1" dirty="0">
                <a:solidFill>
                  <a:schemeClr val="tx1"/>
                </a:solidFill>
              </a:rPr>
              <a:t>)</a:t>
            </a:r>
            <a:endParaRPr lang="en-US" dirty="0">
              <a:solidFill>
                <a:schemeClr val="tx1"/>
              </a:solidFill>
            </a:endParaRPr>
          </a:p>
          <a:p>
            <a:pPr marL="171450" lvl="0" indent="-171450">
              <a:buFont typeface="Arial" panose="020B0604020202020204" pitchFamily="34" charset="0"/>
              <a:buChar char="•"/>
            </a:pPr>
            <a:r>
              <a:rPr lang="ja-JP" altLang="en-US" dirty="0">
                <a:solidFill>
                  <a:schemeClr val="tx1"/>
                </a:solidFill>
              </a:rPr>
              <a:t>ソフィアの祖母は彼女の臨時サービス提供者であり、彼女が毎月必要としていたすべての臨時サービス時間をソフィアに提供することはできませんでした。</a:t>
            </a:r>
          </a:p>
          <a:p>
            <a:pPr marL="171450" lvl="0" indent="-171450">
              <a:buFont typeface="Arial" panose="020B0604020202020204" pitchFamily="34" charset="0"/>
              <a:buChar char="•"/>
            </a:pPr>
            <a:r>
              <a:rPr lang="ja-JP" altLang="en-US" dirty="0">
                <a:solidFill>
                  <a:schemeClr val="tx1"/>
                </a:solidFill>
              </a:rPr>
              <a:t>ソフィアと彼女の家族は依然として月に</a:t>
            </a:r>
            <a:r>
              <a:rPr lang="en-US" altLang="ja-JP" dirty="0">
                <a:solidFill>
                  <a:schemeClr val="tx1"/>
                </a:solidFill>
              </a:rPr>
              <a:t>40</a:t>
            </a:r>
            <a:r>
              <a:rPr lang="ja-JP" altLang="en-US" dirty="0">
                <a:solidFill>
                  <a:schemeClr val="tx1"/>
                </a:solidFill>
              </a:rPr>
              <a:t>時間を必要としているので、これは満たされなかったニーズとして識別されます。</a:t>
            </a:r>
          </a:p>
          <a:p>
            <a:pPr marL="171450" lvl="0" indent="-171450">
              <a:buFont typeface="Arial" panose="020B0604020202020204" pitchFamily="34" charset="0"/>
              <a:buChar char="•"/>
            </a:pPr>
            <a:r>
              <a:rPr lang="ja-JP" altLang="en-US" dirty="0">
                <a:solidFill>
                  <a:schemeClr val="tx1"/>
                </a:solidFill>
              </a:rPr>
              <a:t>ソフィアのサービスコーディネーターは、ソフィアの臨時サービスにいくら費やされていただろうかを決定しました。</a:t>
            </a:r>
          </a:p>
          <a:p>
            <a:pPr marL="171450" lvl="0" indent="-171450">
              <a:buFont typeface="Arial" panose="020B0604020202020204" pitchFamily="34" charset="0"/>
              <a:buChar char="•"/>
            </a:pPr>
            <a:r>
              <a:rPr lang="ja-JP" altLang="en-US" dirty="0">
                <a:solidFill>
                  <a:schemeClr val="tx1"/>
                </a:solidFill>
              </a:rPr>
              <a:t>計算アこうなります：</a:t>
            </a:r>
            <a:endParaRPr lang="en-US" dirty="0">
              <a:solidFill>
                <a:schemeClr val="tx1"/>
              </a:solidFill>
            </a:endParaRPr>
          </a:p>
          <a:p>
            <a:pPr lvl="0"/>
            <a:r>
              <a:rPr lang="ja-JP" altLang="en-US" dirty="0">
                <a:solidFill>
                  <a:schemeClr val="tx1"/>
                </a:solidFill>
              </a:rPr>
              <a:t>１カ月</a:t>
            </a:r>
            <a:r>
              <a:rPr lang="en-US" dirty="0">
                <a:solidFill>
                  <a:schemeClr val="tx1"/>
                </a:solidFill>
              </a:rPr>
              <a:t>40</a:t>
            </a:r>
            <a:r>
              <a:rPr lang="ja-JP" altLang="en-US" dirty="0">
                <a:solidFill>
                  <a:schemeClr val="tx1"/>
                </a:solidFill>
              </a:rPr>
              <a:t>時間必要</a:t>
            </a:r>
            <a:r>
              <a:rPr lang="en-US" dirty="0">
                <a:solidFill>
                  <a:schemeClr val="tx1"/>
                </a:solidFill>
              </a:rPr>
              <a:t> – </a:t>
            </a:r>
            <a:r>
              <a:rPr lang="ja-JP" altLang="en-US" dirty="0">
                <a:solidFill>
                  <a:schemeClr val="tx1"/>
                </a:solidFill>
              </a:rPr>
              <a:t>各月</a:t>
            </a:r>
            <a:r>
              <a:rPr lang="en-US" dirty="0">
                <a:solidFill>
                  <a:schemeClr val="tx1"/>
                </a:solidFill>
              </a:rPr>
              <a:t>7 </a:t>
            </a:r>
            <a:r>
              <a:rPr lang="ja-JP" altLang="en-US" dirty="0">
                <a:solidFill>
                  <a:schemeClr val="tx1"/>
                </a:solidFill>
              </a:rPr>
              <a:t>時間利用された</a:t>
            </a:r>
            <a:r>
              <a:rPr lang="en-US" dirty="0">
                <a:solidFill>
                  <a:schemeClr val="tx1"/>
                </a:solidFill>
              </a:rPr>
              <a:t> = </a:t>
            </a:r>
            <a:r>
              <a:rPr lang="en-US" b="1" dirty="0">
                <a:solidFill>
                  <a:schemeClr val="tx1"/>
                </a:solidFill>
              </a:rPr>
              <a:t>33 </a:t>
            </a:r>
            <a:r>
              <a:rPr lang="ja-JP" altLang="en-US" b="1" dirty="0">
                <a:solidFill>
                  <a:schemeClr val="tx1"/>
                </a:solidFill>
              </a:rPr>
              <a:t>時間の利用がなかった</a:t>
            </a:r>
            <a:endParaRPr lang="en-US" altLang="ja-JP" b="1" dirty="0">
              <a:solidFill>
                <a:schemeClr val="tx1"/>
              </a:solidFill>
            </a:endParaRPr>
          </a:p>
          <a:p>
            <a:pPr lvl="0"/>
            <a:r>
              <a:rPr lang="en-US" altLang="ja-JP" dirty="0">
                <a:solidFill>
                  <a:schemeClr val="tx1"/>
                </a:solidFill>
              </a:rPr>
              <a:t>33</a:t>
            </a:r>
            <a:r>
              <a:rPr lang="ja-JP" altLang="en-US" dirty="0">
                <a:solidFill>
                  <a:schemeClr val="tx1"/>
                </a:solidFill>
              </a:rPr>
              <a:t>時間利用なし</a:t>
            </a:r>
            <a:r>
              <a:rPr lang="en-US" altLang="ja-JP" dirty="0">
                <a:solidFill>
                  <a:schemeClr val="tx1"/>
                </a:solidFill>
              </a:rPr>
              <a:t>x</a:t>
            </a:r>
            <a:r>
              <a:rPr lang="ja-JP" altLang="en-US" dirty="0">
                <a:solidFill>
                  <a:schemeClr val="tx1"/>
                </a:solidFill>
              </a:rPr>
              <a:t>１時間</a:t>
            </a:r>
            <a:r>
              <a:rPr lang="en-US" altLang="ja-JP" dirty="0">
                <a:solidFill>
                  <a:schemeClr val="tx1"/>
                </a:solidFill>
              </a:rPr>
              <a:t>25</a:t>
            </a:r>
            <a:r>
              <a:rPr lang="ja-JP" altLang="en-US" dirty="0">
                <a:solidFill>
                  <a:schemeClr val="tx1"/>
                </a:solidFill>
              </a:rPr>
              <a:t>ドル</a:t>
            </a:r>
            <a:r>
              <a:rPr lang="en-US" altLang="ja-JP" dirty="0">
                <a:solidFill>
                  <a:schemeClr val="tx1"/>
                </a:solidFill>
              </a:rPr>
              <a:t>=</a:t>
            </a:r>
            <a:r>
              <a:rPr lang="ja-JP" altLang="en-US" dirty="0">
                <a:solidFill>
                  <a:schemeClr val="tx1"/>
                </a:solidFill>
              </a:rPr>
              <a:t>毎月</a:t>
            </a:r>
            <a:r>
              <a:rPr lang="en-US" altLang="ja-JP" dirty="0">
                <a:solidFill>
                  <a:schemeClr val="tx1"/>
                </a:solidFill>
              </a:rPr>
              <a:t>825</a:t>
            </a:r>
            <a:r>
              <a:rPr lang="ja-JP" altLang="en-US" dirty="0">
                <a:solidFill>
                  <a:schemeClr val="tx1"/>
                </a:solidFill>
              </a:rPr>
              <a:t>ドル利用されていなかった</a:t>
            </a:r>
          </a:p>
          <a:p>
            <a:pPr lvl="0"/>
            <a:r>
              <a:rPr lang="en-US" altLang="ja-JP" dirty="0">
                <a:solidFill>
                  <a:schemeClr val="tx1"/>
                </a:solidFill>
              </a:rPr>
              <a:t>1</a:t>
            </a:r>
            <a:r>
              <a:rPr lang="ja-JP" altLang="en-US" dirty="0">
                <a:solidFill>
                  <a:schemeClr val="tx1"/>
                </a:solidFill>
              </a:rPr>
              <a:t>ヶ月</a:t>
            </a:r>
            <a:r>
              <a:rPr lang="en-US" altLang="ja-JP" dirty="0">
                <a:solidFill>
                  <a:schemeClr val="tx1"/>
                </a:solidFill>
              </a:rPr>
              <a:t>825</a:t>
            </a:r>
            <a:r>
              <a:rPr lang="ja-JP" altLang="en-US" dirty="0">
                <a:solidFill>
                  <a:schemeClr val="tx1"/>
                </a:solidFill>
              </a:rPr>
              <a:t>ドル</a:t>
            </a:r>
            <a:r>
              <a:rPr lang="en-US" altLang="ja-JP" dirty="0">
                <a:solidFill>
                  <a:schemeClr val="tx1"/>
                </a:solidFill>
              </a:rPr>
              <a:t>x 12</a:t>
            </a:r>
            <a:r>
              <a:rPr lang="ja-JP" altLang="en-US" dirty="0">
                <a:solidFill>
                  <a:schemeClr val="tx1"/>
                </a:solidFill>
              </a:rPr>
              <a:t>ヶ月</a:t>
            </a:r>
            <a:r>
              <a:rPr lang="en-US" altLang="ja-JP" dirty="0">
                <a:solidFill>
                  <a:schemeClr val="tx1"/>
                </a:solidFill>
              </a:rPr>
              <a:t>=</a:t>
            </a:r>
            <a:r>
              <a:rPr lang="ja-JP" altLang="en-US" dirty="0">
                <a:solidFill>
                  <a:schemeClr val="tx1"/>
                </a:solidFill>
              </a:rPr>
              <a:t>昨年、必要としていたのに使っていなかった額が、</a:t>
            </a:r>
            <a:r>
              <a:rPr lang="en-US" altLang="ja-JP" dirty="0">
                <a:solidFill>
                  <a:schemeClr val="tx1"/>
                </a:solidFill>
              </a:rPr>
              <a:t>9,900</a:t>
            </a:r>
            <a:r>
              <a:rPr lang="ja-JP" altLang="en-US" dirty="0">
                <a:solidFill>
                  <a:schemeClr val="tx1"/>
                </a:solidFill>
              </a:rPr>
              <a:t>ドル</a:t>
            </a:r>
            <a:endParaRPr lang="en-US" dirty="0">
              <a:solidFill>
                <a:schemeClr val="tx1"/>
              </a:solidFill>
            </a:endParaRPr>
          </a:p>
          <a:p>
            <a:pPr marL="171450" lvl="0" indent="-171450">
              <a:buFont typeface="Arial" panose="020B0604020202020204" pitchFamily="34" charset="0"/>
              <a:buChar char="•"/>
            </a:pPr>
            <a:r>
              <a:rPr lang="ja-JP" altLang="en-US" dirty="0">
                <a:solidFill>
                  <a:schemeClr val="tx1"/>
                </a:solidFill>
              </a:rPr>
              <a:t>これは、ソフィアが利用できなかった臨時サービスを反映した金額です。</a:t>
            </a:r>
          </a:p>
          <a:p>
            <a:pPr marL="171450" lvl="0" indent="-171450">
              <a:buFont typeface="Arial" panose="020B0604020202020204" pitchFamily="34" charset="0"/>
              <a:buChar char="•"/>
            </a:pPr>
            <a:r>
              <a:rPr lang="ja-JP" altLang="en-US" dirty="0">
                <a:solidFill>
                  <a:schemeClr val="tx1"/>
                </a:solidFill>
              </a:rPr>
              <a:t>利用できたなら支払われていた</a:t>
            </a:r>
            <a:r>
              <a:rPr lang="ja-JP" altLang="en-US" dirty="0" err="1">
                <a:solidFill>
                  <a:schemeClr val="tx1"/>
                </a:solidFill>
              </a:rPr>
              <a:t>で</a:t>
            </a:r>
            <a:r>
              <a:rPr lang="ja-JP" altLang="en-US" dirty="0">
                <a:solidFill>
                  <a:schemeClr val="tx1"/>
                </a:solidFill>
              </a:rPr>
              <a:t>あろう臨時サービスを考慮し、ソフィアの予算は</a:t>
            </a:r>
            <a:r>
              <a:rPr lang="en-US" altLang="ja-JP" dirty="0">
                <a:solidFill>
                  <a:schemeClr val="tx1"/>
                </a:solidFill>
              </a:rPr>
              <a:t>9,900</a:t>
            </a:r>
            <a:r>
              <a:rPr lang="ja-JP" altLang="en-US" dirty="0">
                <a:solidFill>
                  <a:schemeClr val="tx1"/>
                </a:solidFill>
              </a:rPr>
              <a:t>ドル増加しました。</a:t>
            </a:r>
          </a:p>
          <a:p>
            <a:pPr marL="171450" lvl="0" indent="-171450">
              <a:buFont typeface="Arial" panose="020B0604020202020204" pitchFamily="34" charset="0"/>
              <a:buChar char="•"/>
            </a:pPr>
            <a:r>
              <a:rPr lang="ja-JP" altLang="en-US" dirty="0">
                <a:solidFill>
                  <a:schemeClr val="tx1"/>
                </a:solidFill>
              </a:rPr>
              <a:t>調整後の彼女の予算は</a:t>
            </a:r>
            <a:r>
              <a:rPr lang="en-US" altLang="ja-JP" dirty="0">
                <a:solidFill>
                  <a:schemeClr val="tx1"/>
                </a:solidFill>
              </a:rPr>
              <a:t>12,000</a:t>
            </a:r>
            <a:r>
              <a:rPr lang="ja-JP" altLang="en-US" dirty="0">
                <a:solidFill>
                  <a:schemeClr val="tx1"/>
                </a:solidFill>
              </a:rPr>
              <a:t>ドルです。 これは、ソフィアとソフィアの家族が、個別のプログラムプランで必要とする</a:t>
            </a:r>
            <a:r>
              <a:rPr lang="en-US" altLang="ja-JP" dirty="0">
                <a:solidFill>
                  <a:schemeClr val="tx1"/>
                </a:solidFill>
              </a:rPr>
              <a:t>SDP</a:t>
            </a:r>
            <a:r>
              <a:rPr lang="ja-JP" altLang="en-US" dirty="0">
                <a:solidFill>
                  <a:schemeClr val="tx1"/>
                </a:solidFill>
              </a:rPr>
              <a:t>サービスと支援を購入するために使用する金額です。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質問は研修のツールです。全てに答えられるかは分かりませんが、そうやって一緒に学習していけます。</a:t>
            </a:r>
            <a:endParaRPr lang="en-US" dirty="0"/>
          </a:p>
          <a:p>
            <a:endParaRPr lang="en-US" dirty="0"/>
          </a:p>
          <a:p>
            <a:r>
              <a:rPr lang="ja-JP" altLang="en-US" b="1" dirty="0"/>
              <a:t>研修のための助言！ここに記載されていないツールに評価があります。 自己決定プログラムがどのように機能するのか、さらにはどのようにうまく機能するのかについてまだ学習しているという事実と、評価を必ずリンクするようにしてください。今日のオリエンテーションで、何がうまくいったのか、うまくいかなかったのか、参加者同士でフィードバックを共有することは非常に重要です。</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solidFill>
                  <a:schemeClr val="tx1"/>
                </a:solidFill>
              </a:rPr>
              <a:t>あなたの予算を決定しました。ここで、</a:t>
            </a:r>
            <a:r>
              <a:rPr lang="ja-JP" altLang="en-US" dirty="0">
                <a:solidFill>
                  <a:schemeClr val="tx1"/>
                </a:solidFill>
              </a:rPr>
              <a:t>支出計画を考えます。</a:t>
            </a:r>
            <a:endParaRPr lang="en-US" dirty="0">
              <a:solidFill>
                <a:schemeClr val="tx1"/>
              </a:solidFill>
            </a:endParaRPr>
          </a:p>
          <a:p>
            <a:r>
              <a:rPr lang="ja-JP" altLang="en-US" dirty="0">
                <a:solidFill>
                  <a:schemeClr val="tx1"/>
                </a:solidFill>
              </a:rPr>
              <a:t>支出計画は、あなたの予算で利用可能な資金があなたの個別プログラムプランで必要なサービスと支援の購入にどのように使われるかを明確にします。あなたの支出計画は、個人を中心とした計画プロセスを通して識別されたあなたの目標を達成するのを助ける</a:t>
            </a:r>
            <a:r>
              <a:rPr lang="ja-JP" altLang="en-US" baseline="0" dirty="0">
                <a:solidFill>
                  <a:schemeClr val="tx1"/>
                </a:solidFill>
              </a:rPr>
              <a:t>サービスと支援、</a:t>
            </a:r>
            <a:r>
              <a:rPr lang="ja-JP" altLang="en-US" dirty="0">
                <a:solidFill>
                  <a:schemeClr val="tx1"/>
                </a:solidFill>
              </a:rPr>
              <a:t>そしてあなたの個別プログラムプランにリストされているサービスと援助のみに対して支払いをします。</a:t>
            </a:r>
            <a:endParaRPr lang="en-US" altLang="ja-JP" dirty="0">
              <a:solidFill>
                <a:schemeClr val="tx1"/>
              </a:solidFill>
            </a:endParaRPr>
          </a:p>
          <a:p>
            <a:r>
              <a:rPr lang="ja-JP" altLang="en-US" baseline="0" dirty="0">
                <a:solidFill>
                  <a:schemeClr val="tx1"/>
                </a:solidFill>
              </a:rPr>
              <a:t>あなたは政府の資金をつい役にあたって責任があり、これまでで話した規則に従わなければなりません：</a:t>
            </a:r>
            <a:endParaRPr lang="en-US" altLang="ja-JP" baseline="0" dirty="0">
              <a:solidFill>
                <a:schemeClr val="tx1"/>
              </a:solidFill>
            </a:endParaRPr>
          </a:p>
          <a:p>
            <a:pPr marL="174708" indent="-174708">
              <a:buFont typeface="Arial" panose="020B0604020202020204" pitchFamily="34" charset="0"/>
              <a:buChar char="•"/>
            </a:pPr>
            <a:r>
              <a:rPr lang="ja-JP" altLang="en-US" baseline="0" dirty="0">
                <a:solidFill>
                  <a:schemeClr val="tx1"/>
                </a:solidFill>
              </a:rPr>
              <a:t>一般的、または無料のサービスを最初に利用しなければならない。</a:t>
            </a:r>
          </a:p>
          <a:p>
            <a:pPr marL="174708" indent="-174708">
              <a:buFont typeface="Arial" panose="020B0604020202020204" pitchFamily="34" charset="0"/>
              <a:buChar char="•"/>
            </a:pPr>
            <a:r>
              <a:rPr lang="en-US" altLang="ja-JP" baseline="0" dirty="0">
                <a:solidFill>
                  <a:schemeClr val="tx1"/>
                </a:solidFill>
              </a:rPr>
              <a:t>SDP</a:t>
            </a:r>
            <a:r>
              <a:rPr lang="ja-JP" altLang="en-US" baseline="0" dirty="0">
                <a:solidFill>
                  <a:schemeClr val="tx1"/>
                </a:solidFill>
              </a:rPr>
              <a:t>のために連邦政府によって認められたサービスに対してのみ支払いをする</a:t>
            </a:r>
          </a:p>
          <a:p>
            <a:pPr marL="174708" indent="-174708">
              <a:buFont typeface="Arial" panose="020B0604020202020204" pitchFamily="34" charset="0"/>
              <a:buChar char="•"/>
            </a:pPr>
            <a:r>
              <a:rPr lang="ja-JP" altLang="en-US" baseline="0" dirty="0">
                <a:solidFill>
                  <a:schemeClr val="tx1"/>
                </a:solidFill>
              </a:rPr>
              <a:t>あなたが利用するサービスは</a:t>
            </a:r>
            <a:r>
              <a:rPr lang="en-US" altLang="ja-JP" baseline="0" dirty="0">
                <a:solidFill>
                  <a:schemeClr val="tx1"/>
                </a:solidFill>
              </a:rPr>
              <a:t>HCBS</a:t>
            </a:r>
            <a:r>
              <a:rPr lang="ja-JP" altLang="en-US" baseline="0" dirty="0">
                <a:solidFill>
                  <a:schemeClr val="tx1"/>
                </a:solidFill>
              </a:rPr>
              <a:t>最終規則を満たさなければならない</a:t>
            </a:r>
            <a:endParaRPr lang="en-US" altLang="ja-JP" baseline="0" dirty="0">
              <a:solidFill>
                <a:schemeClr val="tx1"/>
              </a:solidFill>
            </a:endParaRPr>
          </a:p>
          <a:p>
            <a:pPr marL="174708" indent="-174708">
              <a:buFont typeface="Arial" panose="020B0604020202020204" pitchFamily="34" charset="0"/>
              <a:buChar char="•"/>
            </a:pPr>
            <a:endParaRPr lang="en-US" baseline="0" dirty="0">
              <a:solidFill>
                <a:schemeClr val="tx1"/>
              </a:solidFill>
            </a:endParaRPr>
          </a:p>
          <a:p>
            <a:pPr marL="0" indent="0">
              <a:buFont typeface="Arial" panose="020B0604020202020204" pitchFamily="34" charset="0"/>
              <a:buNone/>
            </a:pPr>
            <a:r>
              <a:rPr lang="ja-JP" altLang="en-US" baseline="0" dirty="0">
                <a:solidFill>
                  <a:schemeClr val="tx1"/>
                </a:solidFill>
              </a:rPr>
              <a:t>独立した進行役、サービスコーディネーター、またはあなたの個人を中心とした計画の間に働いてくれた人々に、あなたの支出計画から支払われるべきサービスについて話すように頼んでください。</a:t>
            </a:r>
            <a:endParaRPr lang="en-US" altLang="ja-JP" baseline="0" dirty="0">
              <a:solidFill>
                <a:schemeClr val="tx1"/>
              </a:solidFill>
            </a:endParaRPr>
          </a:p>
          <a:p>
            <a:pPr marL="0" indent="0">
              <a:buFont typeface="Arial" panose="020B0604020202020204" pitchFamily="34" charset="0"/>
              <a:buNone/>
            </a:pP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ja-JP" altLang="en-US" dirty="0">
                <a:solidFill>
                  <a:schemeClr val="tx1"/>
                </a:solidFill>
              </a:rPr>
              <a:t>あなたとあなたを支援する人々は、あなたの個別プログラムプランの各サービスに対して、どれだけあなたの支出計画から支払がされるかを正確に決めます。</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ja-JP" altLang="en-US" dirty="0">
                <a:solidFill>
                  <a:schemeClr val="tx1"/>
                </a:solidFill>
              </a:rPr>
              <a:t>あなたとあなたのチームは、どのサービスや支援が無料で受けられるのか特定する必要があります。 繰り返しになりますが、これらの無料サービスは「一般的なサービス」と呼ばれ、地域センターからサービスを受けている人だけでなく、使用資格のある人には無料です。</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ja-JP" altLang="en-US" dirty="0">
                <a:solidFill>
                  <a:schemeClr val="tx1"/>
                </a:solidFill>
              </a:rPr>
              <a:t>あなたの</a:t>
            </a:r>
            <a:r>
              <a:rPr lang="en-US" altLang="ja-JP" dirty="0">
                <a:solidFill>
                  <a:schemeClr val="tx1"/>
                </a:solidFill>
              </a:rPr>
              <a:t>SDP</a:t>
            </a:r>
            <a:r>
              <a:rPr lang="ja-JP" altLang="en-US" dirty="0">
                <a:solidFill>
                  <a:schemeClr val="tx1"/>
                </a:solidFill>
              </a:rPr>
              <a:t>個々の予算から支払うサービスを特定してください。 あなたのサービスコーディネーターは、あなたが定義、決定したサービスが連邦政府に認められた</a:t>
            </a:r>
            <a:r>
              <a:rPr lang="en-US" altLang="ja-JP" dirty="0">
                <a:solidFill>
                  <a:schemeClr val="tx1"/>
                </a:solidFill>
              </a:rPr>
              <a:t>SDP</a:t>
            </a:r>
            <a:r>
              <a:rPr lang="ja-JP" altLang="en-US" dirty="0">
                <a:solidFill>
                  <a:schemeClr val="tx1"/>
                </a:solidFill>
              </a:rPr>
              <a:t>のサービスであるか確認する手助けをします。 皆さんにお渡ししたプリントに記載された</a:t>
            </a:r>
            <a:r>
              <a:rPr lang="en-US" altLang="ja-JP" dirty="0">
                <a:solidFill>
                  <a:schemeClr val="tx1"/>
                </a:solidFill>
              </a:rPr>
              <a:t>SDP</a:t>
            </a:r>
            <a:r>
              <a:rPr lang="ja-JP" altLang="en-US" dirty="0">
                <a:solidFill>
                  <a:schemeClr val="tx1"/>
                </a:solidFill>
              </a:rPr>
              <a:t>サービスと定義のリストと同じものをサービスコーディネーターも使います。</a:t>
            </a:r>
            <a:endParaRPr lang="en-US" altLang="ja-JP" dirty="0">
              <a:solidFill>
                <a:schemeClr val="tx1"/>
              </a:solidFill>
            </a:endParaRPr>
          </a:p>
          <a:p>
            <a:r>
              <a:rPr lang="ja-JP" altLang="en-US" dirty="0">
                <a:solidFill>
                  <a:schemeClr val="tx1"/>
                </a:solidFill>
              </a:rPr>
              <a:t>あなたの予算から支払いを希望するものに対して、以下のことを確認してください：</a:t>
            </a:r>
            <a:endParaRPr lang="en-US" dirty="0">
              <a:solidFill>
                <a:schemeClr val="tx1"/>
              </a:solidFill>
            </a:endParaRPr>
          </a:p>
          <a:p>
            <a:pPr marL="174708" indent="-174708">
              <a:buFont typeface="Arial" panose="020B0604020202020204" pitchFamily="34" charset="0"/>
              <a:buChar char="•"/>
            </a:pPr>
            <a:r>
              <a:rPr lang="ja-JP" altLang="en-US" dirty="0">
                <a:solidFill>
                  <a:schemeClr val="tx1"/>
                </a:solidFill>
              </a:rPr>
              <a:t>誰がサービスを提供しますか？</a:t>
            </a:r>
          </a:p>
          <a:p>
            <a:pPr marL="174708" indent="-174708">
              <a:buFont typeface="Arial" panose="020B0604020202020204" pitchFamily="34" charset="0"/>
              <a:buChar char="•"/>
            </a:pPr>
            <a:r>
              <a:rPr lang="ja-JP" altLang="en-US" dirty="0">
                <a:solidFill>
                  <a:schemeClr val="tx1"/>
                </a:solidFill>
              </a:rPr>
              <a:t>どのくらいの頻度でそのサービスは提供されますか？</a:t>
            </a:r>
          </a:p>
          <a:p>
            <a:pPr marL="174708" indent="-174708">
              <a:buFont typeface="Arial" panose="020B0604020202020204" pitchFamily="34" charset="0"/>
              <a:buChar char="•"/>
            </a:pPr>
            <a:r>
              <a:rPr lang="ja-JP" altLang="en-US" dirty="0">
                <a:solidFill>
                  <a:schemeClr val="tx1"/>
                </a:solidFill>
              </a:rPr>
              <a:t>開始はいつですか？</a:t>
            </a:r>
          </a:p>
          <a:p>
            <a:pPr marL="174708" indent="-174708">
              <a:buFont typeface="Arial" panose="020B0604020202020204" pitchFamily="34" charset="0"/>
              <a:buChar char="•"/>
            </a:pPr>
            <a:r>
              <a:rPr lang="ja-JP" altLang="en-US" dirty="0">
                <a:solidFill>
                  <a:schemeClr val="tx1"/>
                </a:solidFill>
              </a:rPr>
              <a:t>来年まで、どのくらいの期間そのサービスは提供されるのですか？</a:t>
            </a:r>
          </a:p>
          <a:p>
            <a:pPr marL="174708" indent="-174708">
              <a:buFont typeface="Arial" panose="020B0604020202020204" pitchFamily="34" charset="0"/>
              <a:buChar char="•"/>
            </a:pPr>
            <a:r>
              <a:rPr lang="ja-JP" altLang="en-US" dirty="0">
                <a:solidFill>
                  <a:schemeClr val="tx1"/>
                </a:solidFill>
              </a:rPr>
              <a:t>いくらかかるでしょうか？</a:t>
            </a:r>
            <a:endParaRPr lang="en-US" dirty="0">
              <a:solidFill>
                <a:schemeClr val="tx1"/>
              </a:solidFill>
            </a:endParaRPr>
          </a:p>
          <a:p>
            <a:pPr marL="672938" lvl="1" indent="-224312">
              <a:buFont typeface="Arial"/>
              <a:buChar char="•"/>
            </a:pPr>
            <a:r>
              <a:rPr lang="ja-JP" altLang="en-US" i="1" dirty="0">
                <a:solidFill>
                  <a:schemeClr val="tx1"/>
                </a:solidFill>
              </a:rPr>
              <a:t>毎時間</a:t>
            </a:r>
            <a:r>
              <a:rPr lang="en-US" i="1" dirty="0">
                <a:solidFill>
                  <a:schemeClr val="tx1"/>
                </a:solidFill>
              </a:rPr>
              <a:t>/</a:t>
            </a:r>
            <a:r>
              <a:rPr lang="ja-JP" altLang="en-US" i="1" dirty="0">
                <a:solidFill>
                  <a:schemeClr val="tx1"/>
                </a:solidFill>
              </a:rPr>
              <a:t>日</a:t>
            </a:r>
            <a:r>
              <a:rPr lang="en-US" i="1" dirty="0">
                <a:solidFill>
                  <a:schemeClr val="tx1"/>
                </a:solidFill>
              </a:rPr>
              <a:t>/</a:t>
            </a:r>
            <a:r>
              <a:rPr lang="ja-JP" altLang="en-US" i="1" dirty="0">
                <a:solidFill>
                  <a:schemeClr val="tx1"/>
                </a:solidFill>
              </a:rPr>
              <a:t>月、いくらの費用が全額でかかりますか？</a:t>
            </a:r>
            <a:endParaRPr lang="en-US" i="0" dirty="0">
              <a:solidFill>
                <a:schemeClr val="tx1"/>
              </a:solidFill>
            </a:endParaRPr>
          </a:p>
          <a:p>
            <a:pPr marL="174708" indent="-174708" defTabSz="931774">
              <a:buFont typeface="Arial" panose="020B0604020202020204" pitchFamily="34" charset="0"/>
              <a:buChar char="•"/>
              <a:defRPr/>
            </a:pPr>
            <a:r>
              <a:rPr lang="ja-JP" altLang="en-US" dirty="0">
                <a:solidFill>
                  <a:schemeClr val="tx1"/>
                </a:solidFill>
              </a:rPr>
              <a:t>あなたが雇いたい人々利用の費用に、税金と保険の料金を含めるのを忘れないでください。 以下の労働法について</a:t>
            </a:r>
            <a:r>
              <a:rPr lang="en-US" altLang="ja-JP" dirty="0">
                <a:solidFill>
                  <a:schemeClr val="tx1"/>
                </a:solidFill>
              </a:rPr>
              <a:t>FMS</a:t>
            </a:r>
            <a:r>
              <a:rPr lang="ja-JP" altLang="en-US" dirty="0">
                <a:solidFill>
                  <a:schemeClr val="tx1"/>
                </a:solidFill>
              </a:rPr>
              <a:t>と協力し、支出計画のこれらの項目の費用を計上してください。地域センター、財務管理サービスのプロバイダー、または</a:t>
            </a:r>
            <a:r>
              <a:rPr lang="en-US" altLang="ja-JP" dirty="0">
                <a:solidFill>
                  <a:schemeClr val="tx1"/>
                </a:solidFill>
              </a:rPr>
              <a:t>FMS</a:t>
            </a:r>
            <a:r>
              <a:rPr lang="ja-JP" altLang="en-US" dirty="0">
                <a:solidFill>
                  <a:schemeClr val="tx1"/>
                </a:solidFill>
              </a:rPr>
              <a:t>は、この種の質問に答えるのに役立ちます。あなたの資金を広げてみてください！ あなたの支出計画は一年中続くように設定する必要があることを忘れないでください！</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en-US" dirty="0">
                <a:solidFill>
                  <a:schemeClr val="tx1"/>
                </a:solidFill>
              </a:rPr>
              <a:t> </a:t>
            </a:r>
            <a:r>
              <a:rPr lang="ja-JP" altLang="en-US" dirty="0">
                <a:solidFill>
                  <a:schemeClr val="tx1"/>
                </a:solidFill>
              </a:rPr>
              <a:t>あなたの予算から支払うとあなたが決めたサービスは、あなたの支出計画のなかに記載されます。</a:t>
            </a:r>
            <a:r>
              <a:rPr lang="en-US"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rPr>
              <a:t>構築のための助言！計画のこの部分には時間がかかることを、参加者にお伝えしてください。パイロットプロジェクトが開始されたとき、参加者はサービスを設定し、それぞれの支出計画をどうするか、構築するためにかなりの時間をかけたことを覚えておいてください。</a:t>
            </a:r>
            <a:endParaRPr lang="en-US" altLang="ja-JP" b="1"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ja-JP" altLang="en-US" sz="1200" i="0" u="none" baseline="0" dirty="0"/>
              <a:t>あなたが望むサービスにはかなり柔軟性がありますが、それでも地域センターはサービスに対して費用がどのように使われているかを報告できる必要があります。 これは連邦政府の要件です。</a:t>
            </a:r>
            <a:endParaRPr lang="en-US" altLang="ja-JP" sz="1200" i="0" u="none" baseline="0" dirty="0"/>
          </a:p>
          <a:p>
            <a:pPr>
              <a:buFont typeface="Arial"/>
              <a:buNone/>
            </a:pPr>
            <a:r>
              <a:rPr lang="ja-JP" altLang="en-US" sz="1200" i="0" u="none" baseline="0" dirty="0"/>
              <a:t>地域センターはあなたの支出計画の各サービスにサービスコードを割り当てます。 各サービスコードは、サービスの種類に基づいてサービスをグループ化する予算カテゴリーにそれぞれ属します。</a:t>
            </a:r>
          </a:p>
          <a:p>
            <a:pPr>
              <a:buFont typeface="Arial"/>
              <a:buNone/>
            </a:pPr>
            <a:r>
              <a:rPr lang="en-US" altLang="ja-JP" sz="1200" i="0" u="none" baseline="0" dirty="0"/>
              <a:t>3</a:t>
            </a:r>
            <a:r>
              <a:rPr lang="ja-JP" altLang="en-US" sz="1200" i="0" u="none" baseline="0" dirty="0" err="1"/>
              <a:t>つの</a:t>
            </a:r>
            <a:r>
              <a:rPr lang="ja-JP" altLang="en-US" sz="1200" i="0" u="none" baseline="0" dirty="0"/>
              <a:t>予算カテゴリーは以下です：</a:t>
            </a:r>
          </a:p>
          <a:p>
            <a:pPr>
              <a:buFont typeface="Arial"/>
              <a:buNone/>
            </a:pPr>
            <a:r>
              <a:rPr lang="ja-JP" altLang="en-US" sz="1200" i="0" u="none" baseline="0" dirty="0"/>
              <a:t>生活の手配 </a:t>
            </a:r>
            <a:r>
              <a:rPr lang="en-US" altLang="ja-JP" sz="1200" i="0" u="none" baseline="0" dirty="0"/>
              <a:t>- </a:t>
            </a:r>
            <a:r>
              <a:rPr lang="ja-JP" altLang="en-US" sz="1200" i="0" u="none" baseline="0" dirty="0"/>
              <a:t>あなたの家で必要なことを支援</a:t>
            </a:r>
          </a:p>
          <a:p>
            <a:pPr>
              <a:buFont typeface="Arial"/>
              <a:buNone/>
            </a:pPr>
            <a:r>
              <a:rPr lang="ja-JP" altLang="en-US" sz="1200" i="0" u="none" baseline="0" dirty="0"/>
              <a:t>雇用と地域社会への参加 </a:t>
            </a:r>
            <a:r>
              <a:rPr lang="en-US" altLang="ja-JP" sz="1200" i="0" u="none" baseline="0" dirty="0"/>
              <a:t>- </a:t>
            </a:r>
            <a:r>
              <a:rPr lang="ja-JP" altLang="en-US" sz="1200" i="0" u="none" baseline="0" dirty="0"/>
              <a:t>地域社会に参加するために必要なサービスともの</a:t>
            </a:r>
          </a:p>
          <a:p>
            <a:pPr>
              <a:buFont typeface="Arial"/>
              <a:buNone/>
            </a:pPr>
            <a:r>
              <a:rPr lang="ja-JP" altLang="en-US" sz="1200" i="0" u="none" baseline="0" dirty="0"/>
              <a:t>健康と安全 </a:t>
            </a:r>
            <a:r>
              <a:rPr lang="en-US" altLang="ja-JP" sz="1200" i="0" u="none" baseline="0" dirty="0"/>
              <a:t>- </a:t>
            </a:r>
            <a:r>
              <a:rPr lang="ja-JP" altLang="en-US" sz="1200" i="0" u="none" baseline="0" dirty="0"/>
              <a:t>これらのサービスはあなたの健康と安全を維持することに関連したサービス全てです。</a:t>
            </a:r>
            <a:endParaRPr lang="en-US" sz="1200" u="none" baseline="0" dirty="0"/>
          </a:p>
          <a:p>
            <a:pPr>
              <a:buFont typeface="Arial"/>
              <a:buNone/>
            </a:pPr>
            <a:endParaRPr lang="en-US" sz="1200" u="none" baseline="0" dirty="0"/>
          </a:p>
          <a:p>
            <a:pPr>
              <a:buFont typeface="Arial"/>
              <a:buNone/>
            </a:pPr>
            <a:r>
              <a:rPr lang="ja-JP" altLang="en-US" sz="1200" b="0" u="none" baseline="0" dirty="0"/>
              <a:t>年間を通して予算の使い道を変更する必要があるかもしれません。 これは支出計画の変更になります。</a:t>
            </a:r>
          </a:p>
          <a:p>
            <a:pPr>
              <a:buFont typeface="Arial"/>
              <a:buNone/>
            </a:pPr>
            <a:r>
              <a:rPr lang="ja-JP" altLang="en-US" sz="1200" b="0" u="none" baseline="0" dirty="0"/>
              <a:t>地域センターまたは個別プログラムプランチームの承認を得ずに、最大</a:t>
            </a:r>
            <a:r>
              <a:rPr lang="en-US" altLang="ja-JP" sz="1200" b="0" u="none" baseline="0" dirty="0"/>
              <a:t>10</a:t>
            </a:r>
            <a:r>
              <a:rPr lang="ja-JP" altLang="en-US" sz="1200" b="0" u="none" baseline="0" dirty="0"/>
              <a:t>％まで、元々の予算カテゴリーに属する資金を別の予算カテゴリーに転送することができます。 予算カテゴリーの</a:t>
            </a:r>
            <a:r>
              <a:rPr lang="en-US" altLang="ja-JP" sz="1200" b="0" u="none" baseline="0" dirty="0"/>
              <a:t>10</a:t>
            </a:r>
            <a:r>
              <a:rPr lang="ja-JP" altLang="en-US" sz="1200" b="0" u="none" baseline="0" dirty="0"/>
              <a:t>％を超える転送には、地域センターまたは個別プログラムプランチームの承認</a:t>
            </a:r>
            <a:r>
              <a:rPr lang="en-US" altLang="ja-JP" sz="1200" b="0" u="none" baseline="0" dirty="0"/>
              <a:t>/</a:t>
            </a:r>
            <a:r>
              <a:rPr lang="ja-JP" altLang="en-US" sz="1200" b="0" u="none" baseline="0" dirty="0"/>
              <a:t>同意が必要です。</a:t>
            </a:r>
            <a:endParaRPr lang="en-US" altLang="ja-JP" sz="1200" b="0" u="none" baseline="0" dirty="0"/>
          </a:p>
          <a:p>
            <a:pPr>
              <a:buFont typeface="Arial"/>
              <a:buNone/>
            </a:pPr>
            <a:endParaRPr lang="en-US" sz="1200" b="0" u="none" baseline="0" dirty="0"/>
          </a:p>
          <a:p>
            <a:pPr>
              <a:buFont typeface="Arial"/>
              <a:buNone/>
            </a:pPr>
            <a:r>
              <a:rPr lang="ja-JP" altLang="en-US" sz="1200" b="0" u="none" baseline="0" dirty="0"/>
              <a:t>これはたくさんの情報ですが、今覚えておく必要があるのは、変更が必要な場合は、あなたの支出計画のお金は転送できるということです。 あなたのサービスコーディネーター、</a:t>
            </a:r>
            <a:r>
              <a:rPr lang="en-US" altLang="ja-JP" sz="1200" b="0" u="none" baseline="0" dirty="0"/>
              <a:t>FMS</a:t>
            </a:r>
            <a:r>
              <a:rPr lang="ja-JP" altLang="en-US" sz="1200" b="0" u="none" baseline="0" dirty="0" err="1"/>
              <a:t>、</a:t>
            </a:r>
            <a:r>
              <a:rPr lang="ja-JP" altLang="en-US" sz="1200" b="0" u="none" baseline="0" dirty="0"/>
              <a:t>そして独立した進行役が、これをあなたが理解</a:t>
            </a:r>
            <a:r>
              <a:rPr lang="ja-JP" altLang="en-US" sz="1200" b="0" u="none" baseline="0" dirty="0" err="1"/>
              <a:t>するの</a:t>
            </a:r>
            <a:r>
              <a:rPr lang="ja-JP" altLang="en-US" sz="1200" b="0" u="none" baseline="0" dirty="0"/>
              <a:t>手助けをします。。・</a:t>
            </a:r>
            <a:endParaRPr lang="en-US" sz="1200" b="0" u="none"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ja-JP" altLang="en-US" b="0" i="0" dirty="0">
                <a:solidFill>
                  <a:schemeClr val="tx1"/>
                </a:solidFill>
              </a:rPr>
              <a:t>まず、ジェイソンの例で、彼の支出計画がどのように割り出されたのか見てみましょう。</a:t>
            </a:r>
            <a:endParaRPr lang="en-US" b="0" i="0" dirty="0">
              <a:solidFill>
                <a:schemeClr val="tx1"/>
              </a:solidFill>
            </a:endParaRPr>
          </a:p>
          <a:p>
            <a:pPr defTabSz="897251">
              <a:defRPr/>
            </a:pPr>
            <a:r>
              <a:rPr lang="ja-JP" altLang="en-US" b="0" i="0" dirty="0">
                <a:solidFill>
                  <a:schemeClr val="tx1"/>
                </a:solidFill>
              </a:rPr>
              <a:t>ジェイソントジェイソンの計画チームは、</a:t>
            </a:r>
            <a:endParaRPr lang="en-US" b="0" i="0" dirty="0">
              <a:solidFill>
                <a:schemeClr val="tx1"/>
              </a:solidFill>
            </a:endParaRPr>
          </a:p>
          <a:p>
            <a:pPr marL="228600" indent="-228600" defTabSz="897251">
              <a:buAutoNum type="arabicParenR"/>
              <a:defRPr/>
            </a:pPr>
            <a:r>
              <a:rPr lang="ja-JP" altLang="en-US" b="0" i="0" dirty="0">
                <a:solidFill>
                  <a:schemeClr val="tx1"/>
                </a:solidFill>
              </a:rPr>
              <a:t>目標、そしてその目標を達成するために必要なサービスを特定した。</a:t>
            </a:r>
          </a:p>
          <a:p>
            <a:pPr marL="228600" indent="-228600" defTabSz="897251">
              <a:buAutoNum type="arabicParenR"/>
              <a:defRPr/>
            </a:pPr>
            <a:r>
              <a:rPr lang="ja-JP" altLang="en-US" b="0" i="0" dirty="0">
                <a:solidFill>
                  <a:schemeClr val="tx1"/>
                </a:solidFill>
              </a:rPr>
              <a:t>目標とサービスが彼の個別プログラムプランに記録されていることを確認した。</a:t>
            </a:r>
          </a:p>
          <a:p>
            <a:pPr marL="228600" indent="-228600" defTabSz="897251">
              <a:buAutoNum type="arabicParenR"/>
              <a:defRPr/>
            </a:pPr>
            <a:r>
              <a:rPr lang="ja-JP" altLang="en-US" b="0" i="0" dirty="0">
                <a:solidFill>
                  <a:schemeClr val="tx1"/>
                </a:solidFill>
              </a:rPr>
              <a:t>どのサービスが無料</a:t>
            </a:r>
            <a:r>
              <a:rPr lang="en-US" altLang="ja-JP" b="0" i="0" dirty="0">
                <a:solidFill>
                  <a:schemeClr val="tx1"/>
                </a:solidFill>
              </a:rPr>
              <a:t>/</a:t>
            </a:r>
            <a:r>
              <a:rPr lang="ja-JP" altLang="en-US" b="0" i="0" dirty="0">
                <a:solidFill>
                  <a:schemeClr val="tx1"/>
                </a:solidFill>
              </a:rPr>
              <a:t>一般的なのか調べた。</a:t>
            </a:r>
          </a:p>
          <a:p>
            <a:pPr marL="228600" indent="-228600" defTabSz="897251">
              <a:buAutoNum type="arabicParenR"/>
              <a:defRPr/>
            </a:pPr>
            <a:r>
              <a:rPr lang="ja-JP" altLang="en-US" b="0" i="0" dirty="0">
                <a:solidFill>
                  <a:schemeClr val="tx1"/>
                </a:solidFill>
              </a:rPr>
              <a:t>どのサービスに費用がかかるのかを決定した</a:t>
            </a:r>
          </a:p>
          <a:p>
            <a:pPr marL="228600" indent="-228600" defTabSz="897251">
              <a:buAutoNum type="arabicParenR"/>
              <a:defRPr/>
            </a:pPr>
            <a:r>
              <a:rPr lang="ja-JP" altLang="en-US" b="0" i="0" dirty="0">
                <a:solidFill>
                  <a:schemeClr val="tx1"/>
                </a:solidFill>
              </a:rPr>
              <a:t>以下を特定するために調査を行った：</a:t>
            </a:r>
            <a:endParaRPr lang="en-US" b="0" i="0" dirty="0">
              <a:solidFill>
                <a:schemeClr val="tx1"/>
              </a:solidFill>
            </a:endParaRPr>
          </a:p>
          <a:p>
            <a:pPr marL="174708" indent="-174708" defTabSz="897251">
              <a:buFont typeface="Arial" panose="020B0604020202020204" pitchFamily="34" charset="0"/>
              <a:buChar char="•"/>
              <a:defRPr/>
            </a:pPr>
            <a:r>
              <a:rPr lang="ja-JP" altLang="en-US" b="1" i="0" dirty="0">
                <a:solidFill>
                  <a:schemeClr val="tx1"/>
                </a:solidFill>
              </a:rPr>
              <a:t>誰がサービスを提供しているのか</a:t>
            </a:r>
          </a:p>
          <a:p>
            <a:pPr marL="174708" indent="-174708" defTabSz="897251">
              <a:buFont typeface="Arial" panose="020B0604020202020204" pitchFamily="34" charset="0"/>
              <a:buChar char="•"/>
              <a:defRPr/>
            </a:pPr>
            <a:r>
              <a:rPr lang="ja-JP" altLang="en-US" b="1" i="0" dirty="0">
                <a:solidFill>
                  <a:schemeClr val="tx1"/>
                </a:solidFill>
              </a:rPr>
              <a:t>そのサービスが提供される頻度</a:t>
            </a:r>
          </a:p>
          <a:p>
            <a:pPr marL="174708" indent="-174708" defTabSz="897251">
              <a:buFont typeface="Arial" panose="020B0604020202020204" pitchFamily="34" charset="0"/>
              <a:buChar char="•"/>
              <a:defRPr/>
            </a:pPr>
            <a:r>
              <a:rPr lang="ja-JP" altLang="en-US" b="1" i="0" dirty="0">
                <a:solidFill>
                  <a:schemeClr val="tx1"/>
                </a:solidFill>
              </a:rPr>
              <a:t>開始はいつか</a:t>
            </a:r>
          </a:p>
          <a:p>
            <a:pPr marL="174708" indent="-174708" defTabSz="897251">
              <a:buFont typeface="Arial" panose="020B0604020202020204" pitchFamily="34" charset="0"/>
              <a:buChar char="•"/>
              <a:defRPr/>
            </a:pPr>
            <a:r>
              <a:rPr lang="en-US" altLang="ja-JP" b="1" i="0" dirty="0">
                <a:solidFill>
                  <a:schemeClr val="tx1"/>
                </a:solidFill>
              </a:rPr>
              <a:t>1</a:t>
            </a:r>
            <a:r>
              <a:rPr lang="ja-JP" altLang="en-US" b="1" i="0" dirty="0">
                <a:solidFill>
                  <a:schemeClr val="tx1"/>
                </a:solidFill>
              </a:rPr>
              <a:t>年間にサービスが提供される期間</a:t>
            </a:r>
          </a:p>
          <a:p>
            <a:pPr marL="174708" indent="-174708" defTabSz="897251">
              <a:buFont typeface="Arial" panose="020B0604020202020204" pitchFamily="34" charset="0"/>
              <a:buChar char="•"/>
              <a:defRPr/>
            </a:pPr>
            <a:r>
              <a:rPr lang="ja-JP" altLang="en-US" b="1" i="0" dirty="0">
                <a:solidFill>
                  <a:schemeClr val="tx1"/>
                </a:solidFill>
              </a:rPr>
              <a:t>費用</a:t>
            </a:r>
          </a:p>
          <a:p>
            <a:pPr marL="174708" indent="-174708" defTabSz="897251">
              <a:buFont typeface="Arial" panose="020B0604020202020204" pitchFamily="34" charset="0"/>
              <a:buChar char="•"/>
              <a:defRPr/>
            </a:pPr>
            <a:r>
              <a:rPr lang="ja-JP" altLang="en-US" b="1" i="0" dirty="0">
                <a:solidFill>
                  <a:schemeClr val="tx1"/>
                </a:solidFill>
              </a:rPr>
              <a:t>支払い方法</a:t>
            </a:r>
          </a:p>
          <a:p>
            <a:pPr marL="174708" indent="-174708" defTabSz="897251">
              <a:buFont typeface="Arial" panose="020B0604020202020204" pitchFamily="34" charset="0"/>
              <a:buChar char="•"/>
              <a:defRPr/>
            </a:pPr>
            <a:r>
              <a:rPr lang="ja-JP" altLang="en-US" b="1" i="0" dirty="0">
                <a:solidFill>
                  <a:schemeClr val="tx1"/>
                </a:solidFill>
              </a:rPr>
              <a:t>誰が支うのか</a:t>
            </a:r>
            <a:endParaRPr lang="en-US" b="1" i="0" dirty="0">
              <a:solidFill>
                <a:schemeClr val="tx1"/>
              </a:solidFill>
            </a:endParaRPr>
          </a:p>
          <a:p>
            <a:pPr marL="0" indent="0" defTabSz="897251">
              <a:buFont typeface="Arial" panose="020B0604020202020204" pitchFamily="34" charset="0"/>
              <a:buNone/>
              <a:defRPr/>
            </a:pPr>
            <a:r>
              <a:rPr lang="en-US" b="0" i="0" dirty="0">
                <a:solidFill>
                  <a:schemeClr val="tx1"/>
                </a:solidFill>
              </a:rPr>
              <a:t>6) </a:t>
            </a:r>
            <a:r>
              <a:rPr lang="ja-JP" altLang="en-US" b="0" i="0" dirty="0">
                <a:solidFill>
                  <a:schemeClr val="tx1"/>
                </a:solidFill>
              </a:rPr>
              <a:t>費用の計算をした</a:t>
            </a:r>
          </a:p>
          <a:p>
            <a:pPr marL="0" indent="0" defTabSz="897251">
              <a:buFont typeface="Arial" panose="020B0604020202020204" pitchFamily="34" charset="0"/>
              <a:buNone/>
              <a:defRPr/>
            </a:pPr>
            <a:r>
              <a:rPr lang="en-US" altLang="ja-JP" b="0" i="0" dirty="0">
                <a:solidFill>
                  <a:schemeClr val="tx1"/>
                </a:solidFill>
              </a:rPr>
              <a:t>7</a:t>
            </a:r>
            <a:r>
              <a:rPr lang="ja-JP" altLang="en-US" b="0" i="0" dirty="0">
                <a:solidFill>
                  <a:schemeClr val="tx1"/>
                </a:solidFill>
              </a:rPr>
              <a:t>）ジェイソン独自の支出計画を作成した</a:t>
            </a:r>
          </a:p>
          <a:p>
            <a:pPr marL="0" indent="0" defTabSz="897251">
              <a:buFont typeface="Arial" panose="020B0604020202020204" pitchFamily="34" charset="0"/>
              <a:buNone/>
              <a:defRPr/>
            </a:pPr>
            <a:r>
              <a:rPr lang="ja-JP" altLang="en-US" b="0" i="0" dirty="0">
                <a:solidFill>
                  <a:schemeClr val="tx1"/>
                </a:solidFill>
              </a:rPr>
              <a:t>ジェイソンは、自然的な支援、一般的なサービス、そしてプロバイダーをいくつか雇って利用し、彼の目標を達成する。</a:t>
            </a:r>
          </a:p>
          <a:p>
            <a:pPr marL="171450" marR="0" lvl="0" indent="-171450" algn="l" defTabSz="8972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b="0" i="0" dirty="0">
                <a:solidFill>
                  <a:schemeClr val="tx1"/>
                </a:solidFill>
              </a:rPr>
              <a:t>ジェイソンの予算（過去</a:t>
            </a:r>
            <a:r>
              <a:rPr lang="en-US" altLang="ja-JP" b="0" i="0" dirty="0">
                <a:solidFill>
                  <a:schemeClr val="tx1"/>
                </a:solidFill>
              </a:rPr>
              <a:t>12</a:t>
            </a:r>
            <a:r>
              <a:rPr lang="ja-JP" altLang="en-US" b="0" i="0" dirty="0">
                <a:solidFill>
                  <a:schemeClr val="tx1"/>
                </a:solidFill>
              </a:rPr>
              <a:t>ヶ月間にジェイソンのサービスに費やした金額）は</a:t>
            </a:r>
            <a:r>
              <a:rPr lang="en-US" altLang="ja-JP" b="0" i="0" dirty="0">
                <a:solidFill>
                  <a:schemeClr val="tx1"/>
                </a:solidFill>
              </a:rPr>
              <a:t>$ 63,100</a:t>
            </a:r>
            <a:endParaRPr lang="en-US" altLang="ja-JP" b="0" i="0" baseline="0" dirty="0">
              <a:solidFill>
                <a:schemeClr val="tx1"/>
              </a:solidFill>
            </a:endParaRPr>
          </a:p>
          <a:p>
            <a:pPr marL="171450" indent="-171450" defTabSz="897251">
              <a:buFont typeface="Wingdings" panose="05000000000000000000" pitchFamily="2" charset="2"/>
              <a:buChar char="ü"/>
              <a:defRPr/>
            </a:pPr>
            <a:r>
              <a:rPr lang="ja-JP" altLang="en-US" b="0" i="0" baseline="0" dirty="0">
                <a:solidFill>
                  <a:schemeClr val="tx1"/>
                </a:solidFill>
              </a:rPr>
              <a:t>ジェイソンは予算を使って、サービスのいくつかを支払いをした。</a:t>
            </a:r>
          </a:p>
          <a:p>
            <a:pPr marL="171450" indent="-171450" defTabSz="897251">
              <a:buFont typeface="Wingdings" panose="05000000000000000000" pitchFamily="2" charset="2"/>
              <a:buChar char="ü"/>
              <a:defRPr/>
            </a:pPr>
            <a:r>
              <a:rPr lang="ja-JP" altLang="en-US" b="0" i="0" baseline="0" dirty="0">
                <a:solidFill>
                  <a:schemeClr val="tx1"/>
                </a:solidFill>
              </a:rPr>
              <a:t>ジェイソンは自分の個別プログラムプランと自分で作成した支出計画の情報に基づいて</a:t>
            </a:r>
            <a:r>
              <a:rPr lang="en-US" altLang="ja-JP" b="0" i="0" baseline="0" dirty="0">
                <a:solidFill>
                  <a:schemeClr val="tx1"/>
                </a:solidFill>
              </a:rPr>
              <a:t>58,804</a:t>
            </a:r>
            <a:r>
              <a:rPr lang="ja-JP" altLang="en-US" b="0" i="0" baseline="0" dirty="0">
                <a:solidFill>
                  <a:schemeClr val="tx1"/>
                </a:solidFill>
              </a:rPr>
              <a:t>ドルを使った。</a:t>
            </a:r>
            <a:endParaRPr lang="en-US" b="0" i="0"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t>配布プリント</a:t>
            </a:r>
            <a:r>
              <a:rPr lang="en-US" altLang="ja-JP" i="1" dirty="0"/>
              <a:t>: </a:t>
            </a:r>
            <a:r>
              <a:rPr lang="ja-JP" altLang="en-US" b="1" i="0" baseline="0" dirty="0"/>
              <a:t>ジェイソンとソフィア</a:t>
            </a:r>
            <a:r>
              <a:rPr lang="en-US" b="1" i="0" baseline="0" dirty="0"/>
              <a:t> </a:t>
            </a:r>
            <a:r>
              <a:rPr lang="ja-JP" altLang="en-US" b="1" i="0" baseline="0" dirty="0"/>
              <a:t>パッケージ支出計画</a:t>
            </a:r>
            <a:r>
              <a:rPr lang="en-US" b="1" i="0" baseline="0" dirty="0"/>
              <a:t> </a:t>
            </a:r>
            <a:r>
              <a:rPr lang="en-US" b="0" i="0" baseline="0" dirty="0"/>
              <a:t>(6 </a:t>
            </a:r>
            <a:r>
              <a:rPr lang="ja-JP" altLang="en-US" b="0" i="0" baseline="0" dirty="0" err="1"/>
              <a:t>、</a:t>
            </a:r>
            <a:r>
              <a:rPr lang="en-US" b="0" i="0" baseline="0" dirty="0"/>
              <a:t>7</a:t>
            </a:r>
            <a:r>
              <a:rPr lang="ja-JP" altLang="en-US" b="0" i="0" baseline="0" dirty="0"/>
              <a:t>ページ</a:t>
            </a:r>
            <a:r>
              <a:rPr lang="en-US" b="0" i="0" baseline="0" dirty="0"/>
              <a:t>)</a:t>
            </a:r>
            <a:endParaRPr lang="en-US" b="0" i="0" u="sng" baseline="0" dirty="0"/>
          </a:p>
          <a:p>
            <a:endParaRPr lang="en-US" i="0" dirty="0"/>
          </a:p>
          <a:p>
            <a:pPr marL="228600" indent="-228600">
              <a:buAutoNum type="arabicParenR"/>
            </a:pPr>
            <a:r>
              <a:rPr lang="ja-JP" altLang="en-US" i="0" dirty="0"/>
              <a:t>ジェイソンと彼のチームは、</a:t>
            </a:r>
            <a:r>
              <a:rPr lang="en-US" altLang="ja-JP" i="0" dirty="0"/>
              <a:t>SDP</a:t>
            </a:r>
            <a:r>
              <a:rPr lang="ja-JP" altLang="en-US" i="0" dirty="0"/>
              <a:t>サービスとその定義に基づいて、自分のサービスをどう名付けるのか考えました。</a:t>
            </a:r>
            <a:r>
              <a:rPr lang="en-US" i="0" baseline="0" dirty="0"/>
              <a:t> </a:t>
            </a:r>
          </a:p>
          <a:p>
            <a:pPr marL="685800" lvl="1" indent="-228600">
              <a:buFont typeface="Arial" panose="020B0604020202020204" pitchFamily="34" charset="0"/>
              <a:buChar char="•"/>
            </a:pPr>
            <a:r>
              <a:rPr lang="en-US" altLang="ja-JP" i="0" baseline="0" dirty="0"/>
              <a:t>6</a:t>
            </a:r>
            <a:r>
              <a:rPr lang="ja-JP" altLang="en-US" i="0" baseline="0" dirty="0"/>
              <a:t>ページに、ジェイソンとチームが計画中に自分のサービスをどう名付けたか示されています</a:t>
            </a:r>
          </a:p>
          <a:p>
            <a:pPr marL="685800" lvl="1" indent="-228600">
              <a:buFont typeface="Arial" panose="020B0604020202020204" pitchFamily="34" charset="0"/>
              <a:buChar char="•"/>
            </a:pPr>
            <a:r>
              <a:rPr lang="en-US" altLang="ja-JP" i="0" baseline="0" dirty="0"/>
              <a:t>7</a:t>
            </a:r>
            <a:r>
              <a:rPr lang="ja-JP" altLang="en-US" i="0" baseline="0" dirty="0"/>
              <a:t>ページに、</a:t>
            </a:r>
            <a:r>
              <a:rPr lang="en-US" altLang="ja-JP" i="0" baseline="0" dirty="0"/>
              <a:t>SDP</a:t>
            </a:r>
            <a:r>
              <a:rPr lang="ja-JP" altLang="en-US" i="0" baseline="0" dirty="0"/>
              <a:t>サービスと計算で彼の支出計画を示しています。</a:t>
            </a:r>
            <a:r>
              <a:rPr lang="en-US" i="0" dirty="0"/>
              <a:t>  </a:t>
            </a:r>
          </a:p>
          <a:p>
            <a:r>
              <a:rPr lang="en-US" altLang="ja-JP" i="0" dirty="0"/>
              <a:t>2</a:t>
            </a:r>
            <a:r>
              <a:rPr lang="en-US" i="0" dirty="0"/>
              <a:t>)</a:t>
            </a:r>
            <a:r>
              <a:rPr lang="ja-JP" altLang="en-US" i="0" dirty="0"/>
              <a:t>　ミーティングのなかで一緒にリサーチすることを決めたり、費用の一部をリサーチしなければならなかったかもしれません。</a:t>
            </a:r>
            <a:endParaRPr lang="en-US" altLang="ja-JP" i="0" dirty="0"/>
          </a:p>
          <a:p>
            <a:r>
              <a:rPr lang="en-US" altLang="ja-JP" i="0" dirty="0"/>
              <a:t>3</a:t>
            </a:r>
            <a:r>
              <a:rPr lang="ja-JP" altLang="en-US" i="0" dirty="0"/>
              <a:t>）ジェイソンとチームは一緒に計算して考えました。</a:t>
            </a:r>
            <a:endParaRPr lang="en-US" i="0" dirty="0"/>
          </a:p>
          <a:p>
            <a:r>
              <a:rPr lang="ja-JP" altLang="en-US" i="0" dirty="0"/>
              <a:t>以下は、サービスの名前と計算です：</a:t>
            </a:r>
            <a:endParaRPr lang="en-US" i="1" dirty="0"/>
          </a:p>
          <a:p>
            <a:pPr marL="171450" indent="-171450">
              <a:buFont typeface="Arial" panose="020B0604020202020204" pitchFamily="34" charset="0"/>
              <a:buChar char="•"/>
            </a:pPr>
            <a:r>
              <a:rPr lang="ja-JP" altLang="en-US" dirty="0"/>
              <a:t>園芸コーチサービスは雇用支援 </a:t>
            </a:r>
            <a:r>
              <a:rPr lang="en-US" altLang="ja-JP" dirty="0"/>
              <a:t>-  12</a:t>
            </a:r>
            <a:r>
              <a:rPr lang="ja-JP" altLang="en-US" dirty="0"/>
              <a:t>ヶ月間、現場で</a:t>
            </a:r>
            <a:r>
              <a:rPr lang="en-US" altLang="ja-JP" dirty="0"/>
              <a:t>40</a:t>
            </a:r>
            <a:r>
              <a:rPr lang="ja-JP" altLang="en-US" dirty="0"/>
              <a:t>時間</a:t>
            </a:r>
            <a:r>
              <a:rPr lang="en-US" altLang="ja-JP" dirty="0"/>
              <a:t>/</a:t>
            </a:r>
            <a:r>
              <a:rPr lang="ja-JP" altLang="en-US" dirty="0"/>
              <a:t>月、</a:t>
            </a:r>
            <a:r>
              <a:rPr lang="en-US" altLang="ja-JP" dirty="0"/>
              <a:t> 27</a:t>
            </a:r>
            <a:r>
              <a:rPr lang="ja-JP" altLang="en-US" dirty="0"/>
              <a:t>ドル</a:t>
            </a:r>
            <a:r>
              <a:rPr lang="en-US" altLang="ja-JP" dirty="0"/>
              <a:t>/</a:t>
            </a:r>
            <a:r>
              <a:rPr lang="ja-JP" altLang="en-US" dirty="0"/>
              <a:t>時間（税金</a:t>
            </a:r>
            <a:r>
              <a:rPr lang="en-US" altLang="ja-JP" dirty="0"/>
              <a:t>/</a:t>
            </a:r>
            <a:r>
              <a:rPr lang="ja-JP" altLang="en-US" dirty="0"/>
              <a:t>利益を含む）</a:t>
            </a:r>
          </a:p>
          <a:p>
            <a:pPr marL="171450" indent="-171450">
              <a:buFont typeface="Arial" panose="020B0604020202020204" pitchFamily="34" charset="0"/>
              <a:buChar char="•"/>
            </a:pPr>
            <a:r>
              <a:rPr lang="ja-JP" altLang="en-US" dirty="0"/>
              <a:t>ホームスキルコーチは地域生活支援</a:t>
            </a:r>
            <a:r>
              <a:rPr lang="en-US" altLang="ja-JP" dirty="0"/>
              <a:t> -  12</a:t>
            </a:r>
            <a:r>
              <a:rPr lang="ja-JP" altLang="en-US" dirty="0"/>
              <a:t>ヶ月間、</a:t>
            </a:r>
            <a:r>
              <a:rPr lang="en-US" altLang="ja-JP" dirty="0"/>
              <a:t> 6</a:t>
            </a:r>
            <a:r>
              <a:rPr lang="ja-JP" altLang="en-US" dirty="0"/>
              <a:t>時間</a:t>
            </a:r>
            <a:r>
              <a:rPr lang="en-US" altLang="ja-JP" dirty="0"/>
              <a:t>/</a:t>
            </a:r>
            <a:r>
              <a:rPr lang="ja-JP" altLang="en-US" dirty="0"/>
              <a:t>週（約</a:t>
            </a:r>
            <a:r>
              <a:rPr lang="en-US" altLang="ja-JP" dirty="0"/>
              <a:t>26</a:t>
            </a:r>
            <a:r>
              <a:rPr lang="ja-JP" altLang="en-US" dirty="0"/>
              <a:t>時間</a:t>
            </a:r>
            <a:r>
              <a:rPr lang="en-US" altLang="ja-JP" dirty="0"/>
              <a:t> /</a:t>
            </a:r>
            <a:r>
              <a:rPr lang="ja-JP" altLang="en-US" dirty="0"/>
              <a:t>月）、</a:t>
            </a:r>
            <a:r>
              <a:rPr lang="en-US" altLang="ja-JP" dirty="0"/>
              <a:t> 27</a:t>
            </a:r>
            <a:r>
              <a:rPr lang="ja-JP" altLang="en-US" dirty="0"/>
              <a:t>ドル</a:t>
            </a:r>
            <a:r>
              <a:rPr lang="en-US" altLang="ja-JP" dirty="0"/>
              <a:t> /</a:t>
            </a:r>
            <a:r>
              <a:rPr lang="ja-JP" altLang="en-US" dirty="0"/>
              <a:t>時間（税込）</a:t>
            </a:r>
          </a:p>
          <a:p>
            <a:pPr marL="171450" indent="-171450">
              <a:buFont typeface="Arial" panose="020B0604020202020204" pitchFamily="34" charset="0"/>
              <a:buChar char="•"/>
            </a:pPr>
            <a:r>
              <a:rPr lang="ja-JP" altLang="en-US" dirty="0"/>
              <a:t>複数の目標達成支援スタッフ。 アパート探し／調査、教会の活動を支援、スポーツジムでサポート、公共交通機関の使い方の学習は地域との統合支援 </a:t>
            </a:r>
            <a:r>
              <a:rPr lang="en-US" altLang="ja-JP" dirty="0"/>
              <a:t>–</a:t>
            </a:r>
            <a:r>
              <a:rPr lang="ja-JP" altLang="en-US" dirty="0"/>
              <a:t>　１カ月</a:t>
            </a:r>
            <a:r>
              <a:rPr lang="en-US" altLang="ja-JP" dirty="0"/>
              <a:t>100</a:t>
            </a:r>
            <a:r>
              <a:rPr lang="ja-JP" altLang="en-US" dirty="0"/>
              <a:t>時間、</a:t>
            </a:r>
            <a:r>
              <a:rPr lang="en-US" altLang="ja-JP" dirty="0"/>
              <a:t>24</a:t>
            </a:r>
            <a:r>
              <a:rPr lang="ja-JP" altLang="en-US" dirty="0"/>
              <a:t>ドル</a:t>
            </a:r>
            <a:r>
              <a:rPr lang="en-US" altLang="ja-JP" dirty="0"/>
              <a:t> /</a:t>
            </a:r>
            <a:r>
              <a:rPr lang="ja-JP" altLang="en-US" dirty="0"/>
              <a:t>時間（税込み）</a:t>
            </a:r>
          </a:p>
          <a:p>
            <a:pPr marL="171450" indent="-171450">
              <a:buFont typeface="Arial" panose="020B0604020202020204" pitchFamily="34" charset="0"/>
              <a:buChar char="•"/>
            </a:pPr>
            <a:r>
              <a:rPr lang="ja-JP" altLang="en-US" dirty="0"/>
              <a:t>交通手段は非医療用交通手段 </a:t>
            </a:r>
            <a:r>
              <a:rPr lang="en-US" altLang="ja-JP" dirty="0"/>
              <a:t>– </a:t>
            </a:r>
            <a:r>
              <a:rPr lang="ja-JP" altLang="en-US" dirty="0"/>
              <a:t>ウーバー、公共交通機関、</a:t>
            </a:r>
            <a:r>
              <a:rPr lang="en-US" altLang="ja-JP" dirty="0"/>
              <a:t>ACCESS -100</a:t>
            </a:r>
            <a:r>
              <a:rPr lang="ja-JP" altLang="en-US" dirty="0"/>
              <a:t>ドル</a:t>
            </a:r>
            <a:r>
              <a:rPr lang="en-US" altLang="ja-JP" dirty="0"/>
              <a:t>/</a:t>
            </a:r>
            <a:r>
              <a:rPr lang="ja-JP" altLang="en-US" dirty="0"/>
              <a:t>月</a:t>
            </a:r>
          </a:p>
          <a:p>
            <a:pPr marL="171450" indent="-171450">
              <a:buFont typeface="Arial" panose="020B0604020202020204" pitchFamily="34" charset="0"/>
              <a:buChar char="•"/>
            </a:pPr>
            <a:r>
              <a:rPr lang="ja-JP" altLang="en-US" dirty="0"/>
              <a:t>ソーシャルコーチ</a:t>
            </a:r>
            <a:r>
              <a:rPr lang="en-US" altLang="ja-JP" dirty="0"/>
              <a:t>/</a:t>
            </a:r>
            <a:r>
              <a:rPr lang="ja-JP" altLang="en-US" dirty="0"/>
              <a:t>コネクターは、地域との統合支援</a:t>
            </a:r>
            <a:r>
              <a:rPr lang="en-US" altLang="ja-JP" dirty="0"/>
              <a:t>  -  12</a:t>
            </a:r>
            <a:r>
              <a:rPr lang="ja-JP" altLang="en-US" dirty="0"/>
              <a:t>時間</a:t>
            </a:r>
            <a:r>
              <a:rPr lang="en-US" altLang="ja-JP" dirty="0"/>
              <a:t>/</a:t>
            </a:r>
            <a:r>
              <a:rPr lang="ja-JP" altLang="en-US" dirty="0"/>
              <a:t>月、</a:t>
            </a:r>
            <a:r>
              <a:rPr lang="en-US" altLang="ja-JP" dirty="0"/>
              <a:t>30</a:t>
            </a:r>
            <a:r>
              <a:rPr lang="ja-JP" altLang="en-US" dirty="0"/>
              <a:t>ドル</a:t>
            </a:r>
            <a:r>
              <a:rPr lang="en-US" altLang="ja-JP" dirty="0"/>
              <a:t> /</a:t>
            </a:r>
            <a:r>
              <a:rPr lang="ja-JP" altLang="en-US" dirty="0"/>
              <a:t>時間（税込み）</a:t>
            </a:r>
          </a:p>
          <a:p>
            <a:pPr marL="171450" indent="-171450">
              <a:buFont typeface="Arial" panose="020B0604020202020204" pitchFamily="34" charset="0"/>
              <a:buChar char="•"/>
            </a:pPr>
            <a:r>
              <a:rPr lang="ja-JP" altLang="en-US" dirty="0"/>
              <a:t>スポーツジムは地域との統合支援</a:t>
            </a:r>
            <a:r>
              <a:rPr lang="en-US" altLang="ja-JP" dirty="0"/>
              <a:t>  -  10</a:t>
            </a:r>
            <a:r>
              <a:rPr lang="ja-JP" altLang="en-US" dirty="0"/>
              <a:t>ドル</a:t>
            </a:r>
            <a:r>
              <a:rPr lang="en-US" altLang="ja-JP" dirty="0"/>
              <a:t>/</a:t>
            </a:r>
            <a:r>
              <a:rPr lang="ja-JP" altLang="en-US" dirty="0"/>
              <a:t>月</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t>独立した進行役 </a:t>
            </a:r>
            <a:r>
              <a:rPr lang="en-US" altLang="ja-JP" dirty="0"/>
              <a:t>-  </a:t>
            </a:r>
            <a:r>
              <a:rPr lang="ja-JP" altLang="en-US" dirty="0"/>
              <a:t>推定</a:t>
            </a:r>
            <a:r>
              <a:rPr lang="en-US" altLang="ja-JP" dirty="0"/>
              <a:t>50</a:t>
            </a:r>
            <a:r>
              <a:rPr lang="ja-JP" altLang="en-US" dirty="0"/>
              <a:t>時間、</a:t>
            </a:r>
            <a:r>
              <a:rPr lang="en-US" altLang="ja-JP" dirty="0"/>
              <a:t> 20</a:t>
            </a:r>
            <a:r>
              <a:rPr lang="ja-JP" altLang="en-US" dirty="0"/>
              <a:t>ドル</a:t>
            </a:r>
            <a:r>
              <a:rPr lang="en-US" altLang="ja-JP" dirty="0"/>
              <a:t>/</a:t>
            </a:r>
            <a:r>
              <a:rPr lang="ja-JP" altLang="en-US" dirty="0"/>
              <a:t>時間（税込）</a:t>
            </a:r>
            <a:r>
              <a:rPr lang="ja-JP" altLang="en-US" dirty="0" err="1"/>
              <a:t>ｰ</a:t>
            </a:r>
            <a:r>
              <a:rPr lang="ja-JP" altLang="en-US" dirty="0"/>
              <a:t> ジェイソンの計画の初期にサービスと支援を設定する手助け</a:t>
            </a:r>
            <a:endParaRPr lang="en-US" altLang="ja-JP"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FMS  -  12</a:t>
            </a:r>
            <a:r>
              <a:rPr lang="ja-JP" altLang="en-US" dirty="0"/>
              <a:t>ヶ月、</a:t>
            </a:r>
            <a:r>
              <a:rPr lang="en-US" altLang="ja-JP" dirty="0"/>
              <a:t> 165</a:t>
            </a:r>
            <a:r>
              <a:rPr lang="ja-JP" altLang="en-US" dirty="0"/>
              <a:t>ドル</a:t>
            </a:r>
            <a:r>
              <a:rPr lang="en-US" altLang="ja-JP" dirty="0"/>
              <a:t>/</a:t>
            </a:r>
            <a:r>
              <a:rPr lang="ja-JP" altLang="en-US" dirty="0"/>
              <a:t>月</a:t>
            </a:r>
            <a:endParaRPr lang="en-US" altLang="ja-JP"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ja-JP" altLang="en-US" dirty="0"/>
              <a:t>ソフィアの調整後の予算は</a:t>
            </a:r>
            <a:r>
              <a:rPr lang="en-US" altLang="ja-JP" dirty="0"/>
              <a:t>12,000</a:t>
            </a:r>
            <a:r>
              <a:rPr lang="ja-JP" altLang="en-US" dirty="0"/>
              <a:t>ドルです。 この金額は、個別プログラムプランで彼女が必要な</a:t>
            </a:r>
            <a:r>
              <a:rPr lang="en-US" altLang="ja-JP" dirty="0"/>
              <a:t>SDP</a:t>
            </a:r>
            <a:r>
              <a:rPr lang="ja-JP" altLang="en-US" dirty="0"/>
              <a:t>サービスをソフィアと彼女の家族が購入するためのものです。</a:t>
            </a:r>
            <a:endParaRPr lang="en-US" altLang="ja-JP" dirty="0"/>
          </a:p>
          <a:p>
            <a:pPr lvl="0"/>
            <a:r>
              <a:rPr lang="ja-JP" altLang="en-US" b="0" i="0" dirty="0">
                <a:solidFill>
                  <a:schemeClr val="tx1"/>
                </a:solidFill>
              </a:rPr>
              <a:t>ソフィア、ソフィアの家族とチームは</a:t>
            </a:r>
            <a:endParaRPr lang="en-US" altLang="ja-JP" b="0" i="0" dirty="0">
              <a:solidFill>
                <a:schemeClr val="tx1"/>
              </a:solidFill>
            </a:endParaRPr>
          </a:p>
          <a:p>
            <a:pPr marL="228600" indent="-228600" defTabSz="897251">
              <a:buAutoNum type="arabicParenR"/>
              <a:defRPr/>
            </a:pPr>
            <a:r>
              <a:rPr lang="ja-JP" altLang="en-US" b="0" i="0" dirty="0">
                <a:solidFill>
                  <a:schemeClr val="tx1"/>
                </a:solidFill>
              </a:rPr>
              <a:t>目標、そしてその目標を達成するために必要なサービスを特定した。</a:t>
            </a:r>
          </a:p>
          <a:p>
            <a:pPr marL="228600" indent="-228600" defTabSz="897251">
              <a:buAutoNum type="arabicParenR"/>
              <a:defRPr/>
            </a:pPr>
            <a:r>
              <a:rPr lang="ja-JP" altLang="en-US" b="0" i="0" dirty="0">
                <a:solidFill>
                  <a:schemeClr val="tx1"/>
                </a:solidFill>
              </a:rPr>
              <a:t>目標とサービスが彼の個別プログラムプランに記録されていることを確認した。</a:t>
            </a:r>
          </a:p>
          <a:p>
            <a:pPr marL="228600" indent="-228600" defTabSz="897251">
              <a:buAutoNum type="arabicParenR"/>
              <a:defRPr/>
            </a:pPr>
            <a:r>
              <a:rPr lang="ja-JP" altLang="en-US" b="0" i="0" dirty="0">
                <a:solidFill>
                  <a:schemeClr val="tx1"/>
                </a:solidFill>
              </a:rPr>
              <a:t>どのサービスが無料</a:t>
            </a:r>
            <a:r>
              <a:rPr lang="en-US" altLang="ja-JP" b="0" i="0" dirty="0">
                <a:solidFill>
                  <a:schemeClr val="tx1"/>
                </a:solidFill>
              </a:rPr>
              <a:t>/</a:t>
            </a:r>
            <a:r>
              <a:rPr lang="ja-JP" altLang="en-US" b="0" i="0" dirty="0">
                <a:solidFill>
                  <a:schemeClr val="tx1"/>
                </a:solidFill>
              </a:rPr>
              <a:t>一般的なのか調べた。</a:t>
            </a:r>
          </a:p>
          <a:p>
            <a:pPr marL="228600" indent="-228600" defTabSz="897251">
              <a:buAutoNum type="arabicParenR"/>
              <a:defRPr/>
            </a:pPr>
            <a:r>
              <a:rPr lang="ja-JP" altLang="en-US" b="0" i="0" dirty="0">
                <a:solidFill>
                  <a:schemeClr val="tx1"/>
                </a:solidFill>
              </a:rPr>
              <a:t>どのサービスに費用がかかるのかを決定した</a:t>
            </a:r>
          </a:p>
          <a:p>
            <a:pPr marL="228600" indent="-228600" defTabSz="897251">
              <a:buAutoNum type="arabicParenR"/>
              <a:defRPr/>
            </a:pPr>
            <a:r>
              <a:rPr lang="ja-JP" altLang="en-US" b="0" i="0" dirty="0">
                <a:solidFill>
                  <a:schemeClr val="tx1"/>
                </a:solidFill>
              </a:rPr>
              <a:t>以下を特定するために調査を行った：</a:t>
            </a:r>
            <a:endParaRPr lang="en-US" b="0" i="0" dirty="0">
              <a:solidFill>
                <a:schemeClr val="tx1"/>
              </a:solidFill>
            </a:endParaRPr>
          </a:p>
          <a:p>
            <a:pPr marL="174708" indent="-174708" defTabSz="897251">
              <a:buFont typeface="Arial" panose="020B0604020202020204" pitchFamily="34" charset="0"/>
              <a:buChar char="•"/>
              <a:defRPr/>
            </a:pPr>
            <a:r>
              <a:rPr lang="ja-JP" altLang="en-US" b="1" i="0" dirty="0">
                <a:solidFill>
                  <a:schemeClr val="tx1"/>
                </a:solidFill>
              </a:rPr>
              <a:t>誰がサービスを提供しているのか</a:t>
            </a:r>
          </a:p>
          <a:p>
            <a:pPr marL="174708" indent="-174708" defTabSz="897251">
              <a:buFont typeface="Arial" panose="020B0604020202020204" pitchFamily="34" charset="0"/>
              <a:buChar char="•"/>
              <a:defRPr/>
            </a:pPr>
            <a:r>
              <a:rPr lang="ja-JP" altLang="en-US" b="1" i="0" dirty="0">
                <a:solidFill>
                  <a:schemeClr val="tx1"/>
                </a:solidFill>
              </a:rPr>
              <a:t>そのサービスが提供される頻度</a:t>
            </a:r>
          </a:p>
          <a:p>
            <a:pPr marL="174708" indent="-174708" defTabSz="897251">
              <a:buFont typeface="Arial" panose="020B0604020202020204" pitchFamily="34" charset="0"/>
              <a:buChar char="•"/>
              <a:defRPr/>
            </a:pPr>
            <a:r>
              <a:rPr lang="ja-JP" altLang="en-US" b="1" i="0" dirty="0">
                <a:solidFill>
                  <a:schemeClr val="tx1"/>
                </a:solidFill>
              </a:rPr>
              <a:t>開始はいつか</a:t>
            </a:r>
          </a:p>
          <a:p>
            <a:pPr marL="174708" indent="-174708" defTabSz="897251">
              <a:buFont typeface="Arial" panose="020B0604020202020204" pitchFamily="34" charset="0"/>
              <a:buChar char="•"/>
              <a:defRPr/>
            </a:pPr>
            <a:r>
              <a:rPr lang="en-US" altLang="ja-JP" b="1" i="0" dirty="0">
                <a:solidFill>
                  <a:schemeClr val="tx1"/>
                </a:solidFill>
              </a:rPr>
              <a:t>1</a:t>
            </a:r>
            <a:r>
              <a:rPr lang="ja-JP" altLang="en-US" b="1" i="0" dirty="0">
                <a:solidFill>
                  <a:schemeClr val="tx1"/>
                </a:solidFill>
              </a:rPr>
              <a:t>年間にサービスが提供される期間</a:t>
            </a:r>
          </a:p>
          <a:p>
            <a:pPr marL="174708" indent="-174708" defTabSz="897251">
              <a:buFont typeface="Arial" panose="020B0604020202020204" pitchFamily="34" charset="0"/>
              <a:buChar char="•"/>
              <a:defRPr/>
            </a:pPr>
            <a:r>
              <a:rPr lang="ja-JP" altLang="en-US" b="1" i="0" dirty="0">
                <a:solidFill>
                  <a:schemeClr val="tx1"/>
                </a:solidFill>
              </a:rPr>
              <a:t>費用</a:t>
            </a:r>
          </a:p>
          <a:p>
            <a:pPr marL="174708" indent="-174708" defTabSz="897251">
              <a:buFont typeface="Arial" panose="020B0604020202020204" pitchFamily="34" charset="0"/>
              <a:buChar char="•"/>
              <a:defRPr/>
            </a:pPr>
            <a:r>
              <a:rPr lang="ja-JP" altLang="en-US" b="1" i="0" dirty="0">
                <a:solidFill>
                  <a:schemeClr val="tx1"/>
                </a:solidFill>
              </a:rPr>
              <a:t>支払い方法</a:t>
            </a:r>
          </a:p>
          <a:p>
            <a:pPr marL="174708" indent="-174708" defTabSz="897251">
              <a:buFont typeface="Arial" panose="020B0604020202020204" pitchFamily="34" charset="0"/>
              <a:buChar char="•"/>
              <a:defRPr/>
            </a:pPr>
            <a:r>
              <a:rPr lang="ja-JP" altLang="en-US" b="1" i="0" dirty="0">
                <a:solidFill>
                  <a:schemeClr val="tx1"/>
                </a:solidFill>
              </a:rPr>
              <a:t>誰が支うのか</a:t>
            </a:r>
            <a:endParaRPr lang="en-US" altLang="ja-JP" b="1" i="0" dirty="0">
              <a:solidFill>
                <a:schemeClr val="tx1"/>
              </a:solidFill>
            </a:endParaRPr>
          </a:p>
          <a:p>
            <a:pPr marL="0" indent="0" defTabSz="897251">
              <a:buFont typeface="Arial" panose="020B0604020202020204" pitchFamily="34" charset="0"/>
              <a:buNone/>
              <a:defRPr/>
            </a:pPr>
            <a:r>
              <a:rPr lang="en-US" altLang="ja-JP" b="0" i="0" dirty="0">
                <a:solidFill>
                  <a:schemeClr val="tx1"/>
                </a:solidFill>
              </a:rPr>
              <a:t>6) </a:t>
            </a:r>
            <a:r>
              <a:rPr lang="ja-JP" altLang="en-US" b="0" i="0" dirty="0">
                <a:solidFill>
                  <a:schemeClr val="tx1"/>
                </a:solidFill>
              </a:rPr>
              <a:t>費用の計算をした</a:t>
            </a:r>
          </a:p>
          <a:p>
            <a:pPr marL="0" indent="0" defTabSz="897251">
              <a:buFont typeface="Arial" panose="020B0604020202020204" pitchFamily="34" charset="0"/>
              <a:buNone/>
              <a:defRPr/>
            </a:pPr>
            <a:r>
              <a:rPr lang="en-US" altLang="ja-JP" b="0" i="0" dirty="0">
                <a:solidFill>
                  <a:schemeClr val="tx1"/>
                </a:solidFill>
              </a:rPr>
              <a:t>7</a:t>
            </a:r>
            <a:r>
              <a:rPr lang="ja-JP" altLang="en-US" b="0" i="0" dirty="0">
                <a:solidFill>
                  <a:schemeClr val="tx1"/>
                </a:solidFill>
              </a:rPr>
              <a:t>）ソフィア独自の支出計画を作成した</a:t>
            </a:r>
          </a:p>
          <a:p>
            <a:pPr marL="171450" marR="0" lvl="0" indent="-171450" algn="l" defTabSz="8972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b="0" i="0" dirty="0">
                <a:solidFill>
                  <a:schemeClr val="tx1"/>
                </a:solidFill>
              </a:rPr>
              <a:t>ソフィアは無料サービス、そしてプロバイダーをいくつか雇って利用し、彼女の目標を達成する</a:t>
            </a:r>
            <a:endParaRPr lang="en-US" altLang="ja-JP" b="0" i="0" dirty="0">
              <a:solidFill>
                <a:schemeClr val="tx1"/>
              </a:solidFill>
            </a:endParaRPr>
          </a:p>
          <a:p>
            <a:pPr marL="171450" marR="0" lvl="0" indent="-171450" algn="l" defTabSz="8972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b="0" i="0" baseline="0" dirty="0">
                <a:solidFill>
                  <a:schemeClr val="tx1"/>
                </a:solidFill>
              </a:rPr>
              <a:t>ソフィアは自分の個別プログラムプランと支出計画の情報に基づいて</a:t>
            </a:r>
            <a:r>
              <a:rPr lang="en-US" altLang="ja-JP" b="0" i="0" baseline="0" dirty="0">
                <a:solidFill>
                  <a:schemeClr val="tx1"/>
                </a:solidFill>
              </a:rPr>
              <a:t>8,900</a:t>
            </a:r>
            <a:r>
              <a:rPr lang="ja-JP" altLang="en-US" b="0" i="0" baseline="0" dirty="0">
                <a:solidFill>
                  <a:schemeClr val="tx1"/>
                </a:solidFill>
              </a:rPr>
              <a:t>ドルを使った。</a:t>
            </a:r>
            <a:endParaRPr lang="en-US" b="0" i="0"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t>配布プリント</a:t>
            </a:r>
            <a:r>
              <a:rPr lang="en-US" altLang="ja-JP" i="1" dirty="0"/>
              <a:t>: </a:t>
            </a:r>
            <a:r>
              <a:rPr lang="ja-JP" altLang="en-US" b="1" i="0" baseline="0" dirty="0"/>
              <a:t>ジェイソンとソフィアパッケージ：</a:t>
            </a:r>
            <a:r>
              <a:rPr lang="en-US" b="1" i="0" baseline="0" dirty="0"/>
              <a:t> </a:t>
            </a:r>
            <a:r>
              <a:rPr lang="ja-JP" altLang="en-US" b="1" i="0" baseline="0" dirty="0"/>
              <a:t>支出計画</a:t>
            </a:r>
            <a:r>
              <a:rPr lang="en-US" b="1" i="0" baseline="0" dirty="0"/>
              <a:t> </a:t>
            </a:r>
            <a:r>
              <a:rPr lang="en-US" b="0" i="0" baseline="0" dirty="0"/>
              <a:t>(8</a:t>
            </a:r>
            <a:r>
              <a:rPr lang="ja-JP" altLang="en-US" b="0" i="0" baseline="0" dirty="0" err="1"/>
              <a:t>、</a:t>
            </a:r>
            <a:r>
              <a:rPr lang="en-US" b="0" i="0" baseline="0" dirty="0"/>
              <a:t>9</a:t>
            </a:r>
            <a:r>
              <a:rPr lang="ja-JP" altLang="en-US" b="0" i="0" baseline="0" dirty="0"/>
              <a:t>ページ</a:t>
            </a:r>
            <a:r>
              <a:rPr lang="en-US" b="0" i="0" baseline="0" dirty="0"/>
              <a:t>)</a:t>
            </a:r>
            <a:endParaRPr lang="en-US" i="0" dirty="0"/>
          </a:p>
          <a:p>
            <a:endParaRPr lang="en-US" altLang="ja-JP" i="0" dirty="0"/>
          </a:p>
          <a:p>
            <a:pPr marL="228600" indent="-228600">
              <a:buAutoNum type="arabicParenR"/>
            </a:pPr>
            <a:r>
              <a:rPr lang="ja-JP" altLang="en-US" i="0" dirty="0"/>
              <a:t>ソフィアと彼女のチームは、</a:t>
            </a:r>
            <a:r>
              <a:rPr lang="en-US" altLang="ja-JP" i="0" dirty="0"/>
              <a:t>SDP</a:t>
            </a:r>
            <a:r>
              <a:rPr lang="ja-JP" altLang="en-US" i="0" dirty="0"/>
              <a:t>サービスとその定義に基づいて、自分のサービスをどう名付けるのか考えました。</a:t>
            </a:r>
            <a:r>
              <a:rPr lang="en-US" altLang="ja-JP" i="0" baseline="0" dirty="0"/>
              <a:t> </a:t>
            </a:r>
          </a:p>
          <a:p>
            <a:pPr marL="685800" lvl="1" indent="-228600">
              <a:buFont typeface="Arial" panose="020B0604020202020204" pitchFamily="34" charset="0"/>
              <a:buChar char="•"/>
            </a:pPr>
            <a:r>
              <a:rPr lang="en-US" altLang="ja-JP" i="0" baseline="0" dirty="0"/>
              <a:t>8</a:t>
            </a:r>
            <a:r>
              <a:rPr lang="ja-JP" altLang="en-US" i="0" baseline="0" dirty="0"/>
              <a:t>ページに、ソフィアとチームが計画中に自分のサービスをどう名付けたか示されています</a:t>
            </a:r>
          </a:p>
          <a:p>
            <a:pPr marL="685800" lvl="1" indent="-228600">
              <a:buFont typeface="Arial" panose="020B0604020202020204" pitchFamily="34" charset="0"/>
              <a:buChar char="•"/>
            </a:pPr>
            <a:r>
              <a:rPr lang="en-US" altLang="ja-JP" i="0" baseline="0" dirty="0"/>
              <a:t>9</a:t>
            </a:r>
            <a:r>
              <a:rPr lang="ja-JP" altLang="en-US" i="0" baseline="0" dirty="0"/>
              <a:t>ページに、</a:t>
            </a:r>
            <a:r>
              <a:rPr lang="en-US" altLang="ja-JP" i="0" baseline="0" dirty="0"/>
              <a:t>SDP</a:t>
            </a:r>
            <a:r>
              <a:rPr lang="ja-JP" altLang="en-US" i="0" baseline="0" dirty="0"/>
              <a:t>サービスと計算で彼の支出計画を示しています。</a:t>
            </a:r>
            <a:r>
              <a:rPr lang="en-US" altLang="ja-JP" i="0" dirty="0"/>
              <a:t>  </a:t>
            </a:r>
          </a:p>
          <a:p>
            <a:r>
              <a:rPr lang="en-US" altLang="ja-JP" i="0" dirty="0"/>
              <a:t>2)</a:t>
            </a:r>
            <a:r>
              <a:rPr lang="ja-JP" altLang="en-US" i="0" dirty="0"/>
              <a:t>　ミーティングのなかで一緒にリサーチすることを決めたり、費用の一部をリサーチしなければならなかったかもしれません。</a:t>
            </a:r>
            <a:endParaRPr lang="en-US" altLang="ja-JP" i="0" dirty="0"/>
          </a:p>
          <a:p>
            <a:r>
              <a:rPr lang="en-US" altLang="ja-JP" i="0" dirty="0"/>
              <a:t>3</a:t>
            </a:r>
            <a:r>
              <a:rPr lang="ja-JP" altLang="en-US" i="0" dirty="0"/>
              <a:t>）ソフィア、ソフィアの家族とチームは一緒に計算して考えました。</a:t>
            </a:r>
            <a:endParaRPr lang="en-US" altLang="ja-JP" i="0" dirty="0"/>
          </a:p>
          <a:p>
            <a:r>
              <a:rPr lang="ja-JP" altLang="en-US" i="0" dirty="0"/>
              <a:t>以下が、彼らの決定事項です：</a:t>
            </a:r>
            <a:endParaRPr lang="en-US" dirty="0"/>
          </a:p>
          <a:p>
            <a:pPr marL="171450" indent="-171450">
              <a:buFont typeface="Arial" panose="020B0604020202020204" pitchFamily="34" charset="0"/>
              <a:buChar char="•"/>
            </a:pPr>
            <a:r>
              <a:rPr lang="ja-JP" altLang="en-US" dirty="0"/>
              <a:t>放課後の友達との付き合い</a:t>
            </a:r>
            <a:r>
              <a:rPr lang="en-US" altLang="ja-JP" dirty="0"/>
              <a:t>/</a:t>
            </a:r>
            <a:r>
              <a:rPr lang="ja-JP" altLang="en-US" dirty="0"/>
              <a:t>遊びの間のスタッフ支援、美術の授業中のスタッフの支援は、</a:t>
            </a:r>
            <a:r>
              <a:rPr lang="ja-JP" altLang="en-US" baseline="0" dirty="0"/>
              <a:t>地域との統合支援</a:t>
            </a:r>
            <a:r>
              <a:rPr lang="en-US" dirty="0"/>
              <a:t> – </a:t>
            </a:r>
            <a:r>
              <a:rPr lang="en-US" altLang="ja-JP" dirty="0"/>
              <a:t>5</a:t>
            </a:r>
            <a:r>
              <a:rPr lang="ja-JP" altLang="en-US" dirty="0"/>
              <a:t>時間</a:t>
            </a:r>
            <a:r>
              <a:rPr lang="en-US" altLang="ja-JP" dirty="0"/>
              <a:t>/</a:t>
            </a:r>
            <a:r>
              <a:rPr lang="ja-JP" altLang="en-US" dirty="0"/>
              <a:t>週、</a:t>
            </a:r>
            <a:r>
              <a:rPr lang="en-US" altLang="ja-JP" dirty="0"/>
              <a:t>32</a:t>
            </a:r>
            <a:r>
              <a:rPr lang="ja-JP" altLang="en-US" dirty="0"/>
              <a:t>週</a:t>
            </a:r>
            <a:r>
              <a:rPr lang="en-US" altLang="ja-JP" dirty="0"/>
              <a:t>/</a:t>
            </a:r>
            <a:r>
              <a:rPr lang="ja-JP" altLang="en-US" dirty="0"/>
              <a:t>年、</a:t>
            </a:r>
            <a:r>
              <a:rPr lang="en-US" altLang="ja-JP" dirty="0"/>
              <a:t> 20</a:t>
            </a:r>
            <a:r>
              <a:rPr lang="ja-JP" altLang="en-US" dirty="0"/>
              <a:t>ドル</a:t>
            </a:r>
            <a:r>
              <a:rPr lang="en-US" altLang="ja-JP" dirty="0"/>
              <a:t>/</a:t>
            </a:r>
            <a:r>
              <a:rPr lang="ja-JP" altLang="en-US" dirty="0"/>
              <a:t>時間合計</a:t>
            </a:r>
            <a:r>
              <a:rPr lang="en-US" altLang="ja-JP" dirty="0"/>
              <a:t>3,200</a:t>
            </a:r>
            <a:r>
              <a:rPr lang="ja-JP" altLang="en-US" dirty="0"/>
              <a:t>ドル</a:t>
            </a:r>
          </a:p>
          <a:p>
            <a:pPr marL="171450" indent="-171450">
              <a:buFont typeface="Arial" panose="020B0604020202020204" pitchFamily="34" charset="0"/>
              <a:buChar char="•"/>
            </a:pPr>
            <a:r>
              <a:rPr lang="ja-JP" altLang="en-US" dirty="0"/>
              <a:t>夏休みの間の友達との付き合い</a:t>
            </a:r>
            <a:r>
              <a:rPr lang="en-US" altLang="ja-JP" dirty="0"/>
              <a:t>/</a:t>
            </a:r>
            <a:r>
              <a:rPr lang="ja-JP" altLang="en-US" dirty="0"/>
              <a:t>遊びの間のスタッフ支援も地域との統合支援 </a:t>
            </a:r>
            <a:r>
              <a:rPr lang="en-US" altLang="ja-JP" dirty="0"/>
              <a:t>-  20</a:t>
            </a:r>
            <a:r>
              <a:rPr lang="ja-JP" altLang="en-US" dirty="0"/>
              <a:t>時間</a:t>
            </a:r>
            <a:r>
              <a:rPr lang="en-US" altLang="ja-JP" dirty="0"/>
              <a:t>/</a:t>
            </a:r>
            <a:r>
              <a:rPr lang="ja-JP" altLang="en-US" dirty="0"/>
              <a:t>週、</a:t>
            </a:r>
            <a:r>
              <a:rPr lang="en-US" altLang="ja-JP" dirty="0"/>
              <a:t>4</a:t>
            </a:r>
            <a:r>
              <a:rPr lang="ja-JP" altLang="en-US" dirty="0"/>
              <a:t>週間、</a:t>
            </a:r>
            <a:r>
              <a:rPr lang="en-US" altLang="ja-JP" dirty="0"/>
              <a:t>$ 20 /</a:t>
            </a:r>
            <a:r>
              <a:rPr lang="ja-JP" altLang="en-US" dirty="0"/>
              <a:t>時間、合計</a:t>
            </a:r>
            <a:r>
              <a:rPr lang="en-US" altLang="ja-JP" dirty="0"/>
              <a:t>1,600</a:t>
            </a:r>
            <a:r>
              <a:rPr lang="ja-JP" altLang="en-US" dirty="0"/>
              <a:t>ドル</a:t>
            </a:r>
          </a:p>
          <a:p>
            <a:pPr marL="628650" lvl="1" indent="-171450">
              <a:buFont typeface="Arial" panose="020B0604020202020204" pitchFamily="34" charset="0"/>
              <a:buChar char="•"/>
            </a:pPr>
            <a:r>
              <a:rPr lang="ja-JP" altLang="en-US" dirty="0"/>
              <a:t>したがって、この分野の合計は</a:t>
            </a:r>
            <a:r>
              <a:rPr lang="en-US" altLang="ja-JP" dirty="0"/>
              <a:t>4,800</a:t>
            </a:r>
            <a:r>
              <a:rPr lang="ja-JP" altLang="en-US" dirty="0"/>
              <a:t>ドル</a:t>
            </a:r>
          </a:p>
          <a:p>
            <a:pPr marL="171450" indent="-171450">
              <a:buFont typeface="Arial" panose="020B0604020202020204" pitchFamily="34" charset="0"/>
              <a:buChar char="•"/>
            </a:pPr>
            <a:r>
              <a:rPr lang="ja-JP" altLang="en-US" dirty="0"/>
              <a:t>サマーキャンプは臨時サービス</a:t>
            </a:r>
          </a:p>
          <a:p>
            <a:pPr marL="171450" indent="-171450">
              <a:buFont typeface="Arial" panose="020B0604020202020204" pitchFamily="34" charset="0"/>
              <a:buChar char="•"/>
            </a:pPr>
            <a:r>
              <a:rPr lang="ja-JP" altLang="en-US" dirty="0"/>
              <a:t>アートクラスは地域との統合支援 </a:t>
            </a:r>
            <a:r>
              <a:rPr lang="en-US" altLang="ja-JP" dirty="0"/>
              <a:t>– </a:t>
            </a:r>
            <a:r>
              <a:rPr lang="ja-JP" altLang="en-US" dirty="0"/>
              <a:t>ソフィアの地域での公園、レクリエーションによる地元のクラスの費用</a:t>
            </a:r>
          </a:p>
          <a:p>
            <a:pPr marL="171450" indent="-171450">
              <a:buFont typeface="Arial" panose="020B0604020202020204" pitchFamily="34" charset="0"/>
              <a:buChar char="•"/>
            </a:pPr>
            <a:r>
              <a:rPr lang="ja-JP" altLang="en-US" dirty="0"/>
              <a:t>独立した進行役 </a:t>
            </a:r>
            <a:r>
              <a:rPr lang="en-US" altLang="ja-JP" dirty="0"/>
              <a:t>- </a:t>
            </a:r>
            <a:r>
              <a:rPr lang="ja-JP" altLang="en-US" dirty="0"/>
              <a:t>推定</a:t>
            </a:r>
            <a:r>
              <a:rPr lang="en-US" altLang="ja-JP" dirty="0"/>
              <a:t>50</a:t>
            </a:r>
            <a:r>
              <a:rPr lang="ja-JP" altLang="en-US" dirty="0"/>
              <a:t>時間、</a:t>
            </a:r>
            <a:r>
              <a:rPr lang="en-US" altLang="ja-JP" dirty="0"/>
              <a:t>20</a:t>
            </a:r>
            <a:r>
              <a:rPr lang="ja-JP" altLang="en-US" dirty="0"/>
              <a:t>ドル／時間（税込み）個人を中心とした計画を作成し、個々のプログラムプランの間のサービス、</a:t>
            </a:r>
            <a:r>
              <a:rPr lang="en-US" altLang="ja-JP" dirty="0"/>
              <a:t>IEP</a:t>
            </a:r>
            <a:r>
              <a:rPr lang="ja-JP" altLang="en-US" dirty="0"/>
              <a:t>および公益機関とのアクセスをする。</a:t>
            </a:r>
          </a:p>
          <a:p>
            <a:pPr marL="171450" indent="-171450">
              <a:buFont typeface="Arial" panose="020B0604020202020204" pitchFamily="34" charset="0"/>
              <a:buChar char="•"/>
            </a:pPr>
            <a:r>
              <a:rPr lang="en-US" altLang="ja-JP" dirty="0"/>
              <a:t>FMS  -  12</a:t>
            </a:r>
            <a:r>
              <a:rPr lang="ja-JP" altLang="en-US" dirty="0"/>
              <a:t>ヶ月、</a:t>
            </a:r>
            <a:r>
              <a:rPr lang="en-US" altLang="ja-JP" dirty="0"/>
              <a:t>75</a:t>
            </a:r>
            <a:r>
              <a:rPr lang="ja-JP" altLang="en-US" dirty="0"/>
              <a:t>ドル／月</a:t>
            </a:r>
            <a:endParaRPr lang="en-US" altLang="ja-JP" dirty="0"/>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ja-JP" altLang="en-US" i="1" dirty="0">
                <a:solidFill>
                  <a:schemeClr val="tx1"/>
                </a:solidFill>
              </a:rPr>
              <a:t>配布プリント</a:t>
            </a:r>
            <a:r>
              <a:rPr lang="en-US" altLang="ja-JP" i="1" dirty="0">
                <a:solidFill>
                  <a:schemeClr val="tx1"/>
                </a:solidFill>
              </a:rPr>
              <a:t>: </a:t>
            </a:r>
            <a:r>
              <a:rPr lang="ja-JP" altLang="en-US" b="1" i="0" dirty="0">
                <a:solidFill>
                  <a:schemeClr val="tx1"/>
                </a:solidFill>
              </a:rPr>
              <a:t>支出計画</a:t>
            </a:r>
            <a:r>
              <a:rPr lang="ja-JP" altLang="en-US" b="1" i="0" baseline="0" dirty="0">
                <a:solidFill>
                  <a:schemeClr val="tx1"/>
                </a:solidFill>
              </a:rPr>
              <a:t>アクティビティ</a:t>
            </a:r>
            <a:r>
              <a:rPr lang="en-US" b="1" i="0" dirty="0">
                <a:solidFill>
                  <a:schemeClr val="tx1"/>
                </a:solidFill>
              </a:rPr>
              <a:t> </a:t>
            </a:r>
            <a:r>
              <a:rPr lang="en-US" i="1" dirty="0">
                <a:solidFill>
                  <a:schemeClr val="tx1"/>
                </a:solidFill>
              </a:rPr>
              <a:t>(</a:t>
            </a:r>
            <a:r>
              <a:rPr lang="en-US" altLang="ja-JP" i="1" dirty="0">
                <a:solidFill>
                  <a:schemeClr val="tx1"/>
                </a:solidFill>
              </a:rPr>
              <a:t>15</a:t>
            </a:r>
            <a:r>
              <a:rPr lang="ja-JP" altLang="en-US" i="1" dirty="0">
                <a:solidFill>
                  <a:schemeClr val="tx1"/>
                </a:solidFill>
              </a:rPr>
              <a:t>分くらいで済みます</a:t>
            </a:r>
            <a:r>
              <a:rPr lang="en-US" i="1" dirty="0">
                <a:solidFill>
                  <a:schemeClr val="tx1"/>
                </a:solidFill>
              </a:rPr>
              <a:t>)</a:t>
            </a:r>
            <a:endParaRPr lang="en-US" i="0" dirty="0">
              <a:solidFill>
                <a:schemeClr val="tx1"/>
              </a:solidFill>
            </a:endParaRPr>
          </a:p>
          <a:p>
            <a:endParaRPr lang="en-US" i="0" dirty="0">
              <a:solidFill>
                <a:schemeClr val="tx1"/>
              </a:solidFill>
            </a:endParaRPr>
          </a:p>
          <a:p>
            <a:r>
              <a:rPr lang="ja-JP" altLang="en-US" i="0" dirty="0">
                <a:solidFill>
                  <a:schemeClr val="tx1"/>
                </a:solidFill>
              </a:rPr>
              <a:t>ここで、ワークシートを使ってあなたの</a:t>
            </a:r>
            <a:r>
              <a:rPr lang="en-US" i="0" dirty="0">
                <a:solidFill>
                  <a:schemeClr val="tx1"/>
                </a:solidFill>
              </a:rPr>
              <a:t>SDP</a:t>
            </a:r>
            <a:r>
              <a:rPr lang="ja-JP" altLang="en-US" i="0" dirty="0">
                <a:solidFill>
                  <a:schemeClr val="tx1"/>
                </a:solidFill>
              </a:rPr>
              <a:t>の個々の予算</a:t>
            </a:r>
            <a:r>
              <a:rPr lang="ja-JP" altLang="en-US" i="0" baseline="0" dirty="0">
                <a:solidFill>
                  <a:schemeClr val="tx1"/>
                </a:solidFill>
              </a:rPr>
              <a:t>について考えるお手伝いをします。</a:t>
            </a:r>
            <a:endParaRPr lang="en-US" i="1" dirty="0">
              <a:solidFill>
                <a:schemeClr val="tx1"/>
              </a:solidFill>
            </a:endParaRPr>
          </a:p>
          <a:p>
            <a:pPr lvl="0">
              <a:buFont typeface="Arial"/>
              <a:buChar char="•"/>
            </a:pPr>
            <a:r>
              <a:rPr lang="en-US" altLang="ja-JP" dirty="0">
                <a:solidFill>
                  <a:schemeClr val="tx1"/>
                </a:solidFill>
              </a:rPr>
              <a:t>SDP</a:t>
            </a:r>
            <a:r>
              <a:rPr lang="ja-JP" altLang="en-US" dirty="0">
                <a:solidFill>
                  <a:schemeClr val="tx1"/>
                </a:solidFill>
              </a:rPr>
              <a:t>において、あなたが持っている可能性がある目標の</a:t>
            </a:r>
            <a:r>
              <a:rPr lang="en-US" altLang="ja-JP" dirty="0">
                <a:solidFill>
                  <a:schemeClr val="tx1"/>
                </a:solidFill>
              </a:rPr>
              <a:t>1</a:t>
            </a:r>
            <a:r>
              <a:rPr lang="ja-JP" altLang="en-US" dirty="0" err="1">
                <a:solidFill>
                  <a:schemeClr val="tx1"/>
                </a:solidFill>
              </a:rPr>
              <a:t>つを</a:t>
            </a:r>
            <a:r>
              <a:rPr lang="ja-JP" altLang="en-US" dirty="0">
                <a:solidFill>
                  <a:schemeClr val="tx1"/>
                </a:solidFill>
              </a:rPr>
              <a:t>考えてください。</a:t>
            </a:r>
          </a:p>
          <a:p>
            <a:pPr lvl="0">
              <a:buFont typeface="Arial"/>
              <a:buChar char="•"/>
            </a:pPr>
            <a:r>
              <a:rPr lang="ja-JP" altLang="en-US" dirty="0">
                <a:solidFill>
                  <a:schemeClr val="tx1"/>
                </a:solidFill>
              </a:rPr>
              <a:t>その目的を達成するために利用できるサービスはどれか。</a:t>
            </a:r>
          </a:p>
          <a:p>
            <a:pPr lvl="0">
              <a:buFont typeface="Arial"/>
              <a:buChar char="•"/>
            </a:pPr>
            <a:r>
              <a:rPr lang="ja-JP" altLang="en-US" dirty="0">
                <a:solidFill>
                  <a:schemeClr val="tx1"/>
                </a:solidFill>
              </a:rPr>
              <a:t>そのサービスにかかる費用について考えてください。 このアクティビティは、あなたの最善の推測でやっていただけます。 実際の計画プロセスであなたの費用を把握するときは、助けをうけられます。</a:t>
            </a:r>
          </a:p>
          <a:p>
            <a:pPr lvl="0">
              <a:buFont typeface="Arial"/>
              <a:buChar char="•"/>
            </a:pPr>
            <a:r>
              <a:rPr lang="ja-JP" altLang="en-US" dirty="0">
                <a:solidFill>
                  <a:schemeClr val="tx1"/>
                </a:solidFill>
              </a:rPr>
              <a:t>あなたは人にお金を払っていますか？ 時間までに？ </a:t>
            </a:r>
            <a:r>
              <a:rPr lang="en-US" altLang="ja-JP" dirty="0">
                <a:solidFill>
                  <a:schemeClr val="tx1"/>
                </a:solidFill>
              </a:rPr>
              <a:t>1</a:t>
            </a:r>
            <a:r>
              <a:rPr lang="ja-JP" altLang="en-US" dirty="0">
                <a:solidFill>
                  <a:schemeClr val="tx1"/>
                </a:solidFill>
              </a:rPr>
              <a:t>週間に何時間かかるの？ 年間何週間？</a:t>
            </a:r>
          </a:p>
          <a:p>
            <a:pPr lvl="0">
              <a:buFont typeface="Arial"/>
              <a:buChar char="•"/>
            </a:pPr>
            <a:r>
              <a:rPr lang="ja-JP" altLang="en-US" dirty="0">
                <a:solidFill>
                  <a:schemeClr val="tx1"/>
                </a:solidFill>
              </a:rPr>
              <a:t>それは一回限りの料金ですか？ 月額？</a:t>
            </a:r>
          </a:p>
          <a:p>
            <a:pPr lvl="0">
              <a:buFont typeface="Arial"/>
              <a:buChar char="•"/>
            </a:pPr>
            <a:r>
              <a:rPr lang="ja-JP" altLang="en-US" dirty="0">
                <a:solidFill>
                  <a:schemeClr val="tx1"/>
                </a:solidFill>
              </a:rPr>
              <a:t>サービスはいつ開始されますか？ サービスはいつ終了しますか？</a:t>
            </a:r>
          </a:p>
          <a:p>
            <a:pPr lvl="0">
              <a:buFont typeface="Arial"/>
              <a:buNone/>
            </a:pPr>
            <a:r>
              <a:rPr lang="ja-JP" altLang="en-US" dirty="0">
                <a:solidFill>
                  <a:schemeClr val="tx1"/>
                </a:solidFill>
              </a:rPr>
              <a:t>数分かけて、このアクティビティを完了させてみましょう。</a:t>
            </a:r>
            <a:endParaRPr lang="en-US" altLang="ja-JP" dirty="0">
              <a:solidFill>
                <a:schemeClr val="tx1"/>
              </a:solidFill>
            </a:endParaRPr>
          </a:p>
          <a:p>
            <a:pPr lvl="0">
              <a:buFont typeface="Arial"/>
              <a:buNone/>
            </a:pPr>
            <a:endParaRPr lang="en-US" baseline="0" dirty="0">
              <a:solidFill>
                <a:schemeClr val="tx1"/>
              </a:solidFill>
            </a:endParaRPr>
          </a:p>
          <a:p>
            <a:pPr lvl="0">
              <a:buFont typeface="Arial"/>
              <a:buNone/>
            </a:pPr>
            <a:r>
              <a:rPr lang="ja-JP" altLang="en-US" b="1" baseline="0" dirty="0">
                <a:solidFill>
                  <a:schemeClr val="tx1"/>
                </a:solidFill>
              </a:rPr>
              <a:t>研修のための助言！細部にこだわって行き詰まりすぎないでください。 参加者がたった</a:t>
            </a:r>
            <a:r>
              <a:rPr lang="en-US" altLang="ja-JP" b="1" baseline="0" dirty="0">
                <a:solidFill>
                  <a:schemeClr val="tx1"/>
                </a:solidFill>
              </a:rPr>
              <a:t>1</a:t>
            </a:r>
            <a:r>
              <a:rPr lang="ja-JP" altLang="en-US" b="1" baseline="0" dirty="0" err="1">
                <a:solidFill>
                  <a:schemeClr val="tx1"/>
                </a:solidFill>
              </a:rPr>
              <a:t>つの</a:t>
            </a:r>
            <a:r>
              <a:rPr lang="ja-JP" altLang="en-US" b="1" baseline="0" dirty="0">
                <a:solidFill>
                  <a:schemeClr val="tx1"/>
                </a:solidFill>
              </a:rPr>
              <a:t>サービスまたは支援に集中するように問いかけることで、参加者が概念を理解できるように手助けします。 ただ見積もりをするように言いましょう。 ここでの目標は、ワークシートに具体的かつ正確に記入するのではなく、支出計画を作成するという概念の理解を手助けすることです。</a:t>
            </a:r>
            <a:endParaRPr lang="en-US" altLang="ja-JP"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ja-JP" altLang="en-US" sz="1200" dirty="0">
                <a:solidFill>
                  <a:schemeClr val="tx1"/>
                </a:solidFill>
                <a:latin typeface="+mn-lt"/>
              </a:rPr>
              <a:t>サービスは個人を中心、あなたの個別プログラムプランに記載されます。</a:t>
            </a:r>
          </a:p>
          <a:p>
            <a:pPr marL="342900" indent="-342900">
              <a:buFont typeface="Wingdings" panose="05000000000000000000" pitchFamily="2" charset="2"/>
              <a:buChar char="ü"/>
            </a:pPr>
            <a:endParaRPr lang="ja-JP" altLang="en-US" sz="1200" dirty="0">
              <a:solidFill>
                <a:schemeClr val="tx1"/>
              </a:solidFill>
              <a:latin typeface="+mn-lt"/>
            </a:endParaRPr>
          </a:p>
          <a:p>
            <a:pPr marL="342900" indent="-342900">
              <a:buFont typeface="Wingdings" panose="05000000000000000000" pitchFamily="2" charset="2"/>
              <a:buChar char="ü"/>
            </a:pPr>
            <a:r>
              <a:rPr lang="ja-JP" altLang="en-US" sz="1200" dirty="0">
                <a:solidFill>
                  <a:schemeClr val="tx1"/>
                </a:solidFill>
                <a:latin typeface="+mn-lt"/>
              </a:rPr>
              <a:t>あなたとあなたの支援者</a:t>
            </a:r>
            <a:r>
              <a:rPr lang="en-US" altLang="ja-JP" sz="1200" dirty="0">
                <a:solidFill>
                  <a:schemeClr val="tx1"/>
                </a:solidFill>
                <a:latin typeface="+mn-lt"/>
              </a:rPr>
              <a:t>/</a:t>
            </a:r>
            <a:r>
              <a:rPr lang="ja-JP" altLang="en-US" sz="1200" dirty="0">
                <a:solidFill>
                  <a:schemeClr val="tx1"/>
                </a:solidFill>
                <a:latin typeface="+mn-lt"/>
              </a:rPr>
              <a:t>チームは、あなたが目標を達成するために必要なサービスを決定します。</a:t>
            </a:r>
          </a:p>
          <a:p>
            <a:pPr marL="342900" indent="-342900">
              <a:buFont typeface="Wingdings" panose="05000000000000000000" pitchFamily="2" charset="2"/>
              <a:buChar char="ü"/>
            </a:pPr>
            <a:endParaRPr lang="ja-JP" altLang="en-US" sz="1200" dirty="0">
              <a:solidFill>
                <a:schemeClr val="tx1"/>
              </a:solidFill>
              <a:latin typeface="+mn-lt"/>
            </a:endParaRPr>
          </a:p>
          <a:p>
            <a:pPr marL="342900" indent="-342900">
              <a:buFont typeface="Wingdings" panose="05000000000000000000" pitchFamily="2" charset="2"/>
              <a:buChar char="ü"/>
            </a:pPr>
            <a:r>
              <a:rPr lang="ja-JP" altLang="en-US" sz="1200" dirty="0">
                <a:solidFill>
                  <a:schemeClr val="tx1"/>
                </a:solidFill>
                <a:latin typeface="+mn-lt"/>
              </a:rPr>
              <a:t>最初に、一般的サービスのどれが利用可能かを判断します。</a:t>
            </a:r>
          </a:p>
          <a:p>
            <a:pPr marL="342900" indent="-342900">
              <a:buFont typeface="Wingdings" panose="05000000000000000000" pitchFamily="2" charset="2"/>
              <a:buChar char="ü"/>
            </a:pPr>
            <a:endParaRPr lang="ja-JP" altLang="en-US" sz="1200" dirty="0">
              <a:solidFill>
                <a:schemeClr val="tx1"/>
              </a:solidFill>
              <a:latin typeface="+mn-lt"/>
            </a:endParaRPr>
          </a:p>
          <a:p>
            <a:pPr marL="342900" indent="-342900">
              <a:buFont typeface="Wingdings" panose="05000000000000000000" pitchFamily="2" charset="2"/>
              <a:buChar char="ü"/>
            </a:pPr>
            <a:r>
              <a:rPr lang="ja-JP" altLang="en-US" sz="1200" dirty="0">
                <a:solidFill>
                  <a:schemeClr val="tx1"/>
                </a:solidFill>
                <a:latin typeface="+mn-lt"/>
              </a:rPr>
              <a:t>あなたの支出計画の上であなたのサービスと支援の残りの部分の費用を調べて計算します。</a:t>
            </a:r>
            <a:endParaRPr lang="en-US" altLang="ja-JP" sz="1200" dirty="0">
              <a:solidFill>
                <a:schemeClr val="tx1"/>
              </a:solidFill>
              <a:latin typeface="+mn-lt"/>
            </a:endParaRP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ja-JP" altLang="en-US" sz="1200" b="1" dirty="0">
                <a:solidFill>
                  <a:schemeClr val="tx1"/>
                </a:solidFill>
                <a:latin typeface="+mn-lt"/>
              </a:rPr>
              <a:t>研修のための助言！</a:t>
            </a:r>
            <a:r>
              <a:rPr lang="en-US" altLang="ja-JP" sz="1200" b="1" dirty="0">
                <a:solidFill>
                  <a:schemeClr val="tx1"/>
                </a:solidFill>
                <a:latin typeface="+mn-lt"/>
              </a:rPr>
              <a:t>FMS</a:t>
            </a:r>
            <a:r>
              <a:rPr lang="ja-JP" altLang="en-US" sz="1200" b="1" dirty="0">
                <a:solidFill>
                  <a:schemeClr val="tx1"/>
                </a:solidFill>
                <a:latin typeface="+mn-lt"/>
              </a:rPr>
              <a:t>に関する次のセクションは内容がかなり重いので、ここで休憩を取るか、</a:t>
            </a:r>
            <a:r>
              <a:rPr lang="en-US" altLang="ja-JP" sz="1200" b="1" dirty="0">
                <a:solidFill>
                  <a:schemeClr val="tx1"/>
                </a:solidFill>
                <a:latin typeface="+mn-lt"/>
              </a:rPr>
              <a:t>FMS</a:t>
            </a:r>
            <a:r>
              <a:rPr lang="ja-JP" altLang="en-US" sz="1200" b="1" dirty="0">
                <a:solidFill>
                  <a:schemeClr val="tx1"/>
                </a:solidFill>
                <a:latin typeface="+mn-lt"/>
              </a:rPr>
              <a:t>に入る前に少なくともちょっとした休みを入れることを考慮してください。</a:t>
            </a:r>
            <a:endParaRPr lang="en-US" sz="1200" b="1"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ja-JP" altLang="en-US" b="0" baseline="0" dirty="0">
                <a:solidFill>
                  <a:schemeClr val="tx1"/>
                </a:solidFill>
                <a:latin typeface="+mn-lt"/>
              </a:rPr>
              <a:t>あなたにとって最大の支援の一つは財務管理サービス（</a:t>
            </a:r>
            <a:r>
              <a:rPr lang="en-US" altLang="ja-JP" b="0" baseline="0" dirty="0">
                <a:solidFill>
                  <a:schemeClr val="tx1"/>
                </a:solidFill>
                <a:latin typeface="+mn-lt"/>
              </a:rPr>
              <a:t>FMS</a:t>
            </a:r>
            <a:r>
              <a:rPr lang="ja-JP" altLang="en-US" b="0" baseline="0" dirty="0">
                <a:solidFill>
                  <a:schemeClr val="tx1"/>
                </a:solidFill>
                <a:latin typeface="+mn-lt"/>
              </a:rPr>
              <a:t>）です。</a:t>
            </a:r>
          </a:p>
          <a:p>
            <a:pPr marL="174708" indent="-174708" defTabSz="931774">
              <a:defRPr/>
            </a:pPr>
            <a:r>
              <a:rPr lang="en-US" altLang="ja-JP" b="0" baseline="0" dirty="0">
                <a:solidFill>
                  <a:schemeClr val="tx1"/>
                </a:solidFill>
                <a:latin typeface="+mn-lt"/>
              </a:rPr>
              <a:t>FMS</a:t>
            </a:r>
            <a:r>
              <a:rPr lang="ja-JP" altLang="en-US" b="0" baseline="0" dirty="0">
                <a:solidFill>
                  <a:schemeClr val="tx1"/>
                </a:solidFill>
                <a:latin typeface="+mn-lt"/>
              </a:rPr>
              <a:t>は、</a:t>
            </a:r>
            <a:r>
              <a:rPr lang="ja-JP" altLang="en-US" b="1" baseline="0" dirty="0">
                <a:solidFill>
                  <a:schemeClr val="tx1"/>
                </a:solidFill>
                <a:latin typeface="+mn-lt"/>
              </a:rPr>
              <a:t>地域センターのベンダーでなくてはならない唯一のサービスプロバイダー</a:t>
            </a:r>
            <a:r>
              <a:rPr lang="ja-JP" altLang="en-US" baseline="0" dirty="0">
                <a:solidFill>
                  <a:schemeClr val="tx1"/>
                </a:solidFill>
                <a:latin typeface="+mn-lt"/>
              </a:rPr>
              <a:t>であり、唯一必須とされているサービスです。</a:t>
            </a:r>
            <a:endParaRPr lang="en-US" baseline="0" dirty="0">
              <a:solidFill>
                <a:schemeClr val="tx1"/>
              </a:solidFill>
              <a:latin typeface="+mn-lt"/>
            </a:endParaRPr>
          </a:p>
          <a:p>
            <a:pPr marL="174708" indent="-174708" defTabSz="931774">
              <a:buFont typeface="Arial" panose="020B0604020202020204" pitchFamily="34" charset="0"/>
              <a:buChar char="•"/>
              <a:defRPr/>
            </a:pPr>
            <a:r>
              <a:rPr lang="en-US" altLang="ja-JP" dirty="0">
                <a:solidFill>
                  <a:schemeClr val="tx1"/>
                </a:solidFill>
                <a:latin typeface="+mn-lt"/>
              </a:rPr>
              <a:t>FMS</a:t>
            </a:r>
            <a:r>
              <a:rPr lang="ja-JP" altLang="en-US" dirty="0">
                <a:solidFill>
                  <a:schemeClr val="tx1"/>
                </a:solidFill>
                <a:latin typeface="+mn-lt"/>
              </a:rPr>
              <a:t>はあなたの支出計画を使って、あなたの個別プログラムプランの中のサービスと支援を支払います。</a:t>
            </a:r>
          </a:p>
          <a:p>
            <a:pPr marL="174708" indent="-174708" defTabSz="931774">
              <a:buFont typeface="Arial" panose="020B0604020202020204" pitchFamily="34" charset="0"/>
              <a:buChar char="•"/>
              <a:defRPr/>
            </a:pPr>
            <a:r>
              <a:rPr lang="en-US" altLang="ja-JP" dirty="0">
                <a:solidFill>
                  <a:schemeClr val="tx1"/>
                </a:solidFill>
                <a:latin typeface="+mn-lt"/>
              </a:rPr>
              <a:t>FMS</a:t>
            </a:r>
            <a:r>
              <a:rPr lang="ja-JP" altLang="en-US" dirty="0">
                <a:solidFill>
                  <a:schemeClr val="tx1"/>
                </a:solidFill>
                <a:latin typeface="+mn-lt"/>
              </a:rPr>
              <a:t>は、あなたとあなたの地域センターに毎月、支部計画の要旨報告を送ります。</a:t>
            </a:r>
          </a:p>
          <a:p>
            <a:pPr marL="174708" indent="-174708" defTabSz="931774">
              <a:buFont typeface="Arial" panose="020B0604020202020204" pitchFamily="34" charset="0"/>
              <a:buChar char="•"/>
              <a:defRPr/>
            </a:pPr>
            <a:r>
              <a:rPr lang="ja-JP" altLang="en-US" dirty="0">
                <a:solidFill>
                  <a:schemeClr val="tx1"/>
                </a:solidFill>
                <a:latin typeface="+mn-lt"/>
              </a:rPr>
              <a:t>それによって、あなたが過剰出費をしないように手助けするでしょう。</a:t>
            </a:r>
          </a:p>
          <a:p>
            <a:pPr marL="174708" indent="-174708" defTabSz="931774">
              <a:buFont typeface="Arial" panose="020B0604020202020204" pitchFamily="34" charset="0"/>
              <a:buChar char="•"/>
              <a:defRPr/>
            </a:pPr>
            <a:r>
              <a:rPr lang="en-US" altLang="ja-JP" dirty="0">
                <a:solidFill>
                  <a:schemeClr val="tx1"/>
                </a:solidFill>
                <a:latin typeface="+mn-lt"/>
              </a:rPr>
              <a:t>FMS</a:t>
            </a:r>
            <a:r>
              <a:rPr lang="ja-JP" altLang="en-US" dirty="0">
                <a:solidFill>
                  <a:schemeClr val="tx1"/>
                </a:solidFill>
                <a:latin typeface="+mn-lt"/>
              </a:rPr>
              <a:t>は、あなたが選択したサービス提供者が、雇われて多目的であるサービスを提供する資格があるか否かを確認します。</a:t>
            </a:r>
          </a:p>
          <a:p>
            <a:pPr marL="174708" indent="-174708" defTabSz="931774">
              <a:buFont typeface="Arial" panose="020B0604020202020204" pitchFamily="34" charset="0"/>
              <a:buChar char="•"/>
              <a:defRPr/>
            </a:pPr>
            <a:r>
              <a:rPr lang="ja-JP" altLang="en-US" dirty="0">
                <a:solidFill>
                  <a:schemeClr val="tx1"/>
                </a:solidFill>
                <a:latin typeface="+mn-lt"/>
              </a:rPr>
              <a:t>必要ならば、</a:t>
            </a:r>
            <a:r>
              <a:rPr lang="en-US" altLang="ja-JP" dirty="0">
                <a:solidFill>
                  <a:schemeClr val="tx1"/>
                </a:solidFill>
                <a:latin typeface="+mn-lt"/>
              </a:rPr>
              <a:t>FMS</a:t>
            </a:r>
            <a:r>
              <a:rPr lang="ja-JP" altLang="en-US" dirty="0">
                <a:solidFill>
                  <a:schemeClr val="tx1"/>
                </a:solidFill>
                <a:latin typeface="+mn-lt"/>
              </a:rPr>
              <a:t>はあなたの将来的なスタッフのバックグラウンドチェックを行うのを手伝います。</a:t>
            </a: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次の数枚のスライドでは、あなたの支出計画のサービスと支援においてあなたが必要な</a:t>
            </a:r>
            <a:r>
              <a:rPr lang="en-US" altLang="ja-JP" dirty="0"/>
              <a:t>FMS</a:t>
            </a:r>
            <a:r>
              <a:rPr lang="ja-JP" altLang="en-US" dirty="0"/>
              <a:t>との関係を決定する方法について説明します。</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あなたは、個別のプログラムプランと、あなたが選択したサービスと支援を示す支出計画をもっています。</a:t>
            </a:r>
          </a:p>
          <a:p>
            <a:r>
              <a:rPr lang="ja-JP" altLang="en-US" dirty="0"/>
              <a:t>あなたの</a:t>
            </a:r>
            <a:r>
              <a:rPr lang="en-US" altLang="ja-JP" dirty="0"/>
              <a:t>FMS</a:t>
            </a:r>
            <a:r>
              <a:rPr lang="ja-JP" altLang="en-US" dirty="0"/>
              <a:t>との関係を決定するために、あなたの計画の一部として、あなたが従業員を持つことになるかどうか、自分自身に尋ねることから始めましょう。 そして、あなたが従業員を持つことになるならば、彼らと雇用主関係を持つことになるでしょう。</a:t>
            </a:r>
          </a:p>
          <a:p>
            <a:r>
              <a:rPr lang="ja-JP" altLang="en-US" dirty="0"/>
              <a:t>これらの質問に答えるためのさまざまな方法を見てみましょう。</a:t>
            </a:r>
            <a:endParaRPr lang="en-US" altLang="ja-JP" dirty="0"/>
          </a:p>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あなたは、個別のプログラムプランと、あなたが選択したサービスと支援を示す支出計画をもっています。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そこで、あなたは自分に質問をします。「私／僕は従業員をもつのか？」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dirty="0">
                <a:solidFill>
                  <a:schemeClr val="tx1"/>
                </a:solidFill>
              </a:rPr>
              <a:t>No – </a:t>
            </a:r>
            <a:r>
              <a:rPr lang="ja-JP" altLang="en-US" dirty="0">
                <a:solidFill>
                  <a:schemeClr val="tx1"/>
                </a:solidFill>
              </a:rPr>
              <a:t>雇用者を持たない</a:t>
            </a:r>
            <a:endParaRPr lang="en-US" dirty="0">
              <a:solidFill>
                <a:schemeClr val="tx1"/>
              </a:solidFill>
            </a:endParaRPr>
          </a:p>
          <a:p>
            <a:pPr marL="628650" lvl="1" indent="-171450">
              <a:buFont typeface="Arial" panose="020B0604020202020204" pitchFamily="34" charset="0"/>
              <a:buChar char="•"/>
            </a:pPr>
            <a:r>
              <a:rPr lang="ja-JP" altLang="en-US" dirty="0">
                <a:solidFill>
                  <a:schemeClr val="tx1"/>
                </a:solidFill>
              </a:rPr>
              <a:t>私はただサービスを購入するだけ</a:t>
            </a:r>
          </a:p>
          <a:p>
            <a:pPr marL="628650" lvl="1" indent="-171450">
              <a:buFont typeface="Arial" panose="020B0604020202020204" pitchFamily="34" charset="0"/>
              <a:buChar char="•"/>
            </a:pPr>
            <a:r>
              <a:rPr lang="ja-JP" altLang="en-US" dirty="0">
                <a:solidFill>
                  <a:schemeClr val="tx1"/>
                </a:solidFill>
              </a:rPr>
              <a:t>私は代理店</a:t>
            </a:r>
            <a:r>
              <a:rPr lang="en-US" altLang="ja-JP" dirty="0">
                <a:solidFill>
                  <a:schemeClr val="tx1"/>
                </a:solidFill>
              </a:rPr>
              <a:t>/</a:t>
            </a:r>
            <a:r>
              <a:rPr lang="ja-JP" altLang="en-US" dirty="0">
                <a:solidFill>
                  <a:schemeClr val="tx1"/>
                </a:solidFill>
              </a:rPr>
              <a:t>会社を雇って、働いてくれる人を提供してもらっているので、私には従業員はいない。 私は私を助けている人々と雇用主</a:t>
            </a:r>
            <a:r>
              <a:rPr lang="en-US" altLang="ja-JP" dirty="0">
                <a:solidFill>
                  <a:schemeClr val="tx1"/>
                </a:solidFill>
              </a:rPr>
              <a:t>/</a:t>
            </a:r>
            <a:r>
              <a:rPr lang="ja-JP" altLang="en-US" dirty="0">
                <a:solidFill>
                  <a:schemeClr val="tx1"/>
                </a:solidFill>
              </a:rPr>
              <a:t>従業員の関係を持っていない。 私は代理店</a:t>
            </a:r>
            <a:r>
              <a:rPr lang="en-US" altLang="ja-JP" dirty="0">
                <a:solidFill>
                  <a:schemeClr val="tx1"/>
                </a:solidFill>
              </a:rPr>
              <a:t>/</a:t>
            </a:r>
            <a:r>
              <a:rPr lang="ja-JP" altLang="en-US" dirty="0">
                <a:solidFill>
                  <a:schemeClr val="tx1"/>
                </a:solidFill>
              </a:rPr>
              <a:t>会社を雇い、私のサポート手強者たちはその代理店</a:t>
            </a:r>
            <a:r>
              <a:rPr lang="en-US" altLang="ja-JP" dirty="0">
                <a:solidFill>
                  <a:schemeClr val="tx1"/>
                </a:solidFill>
              </a:rPr>
              <a:t>/</a:t>
            </a:r>
            <a:r>
              <a:rPr lang="ja-JP" altLang="en-US" dirty="0">
                <a:solidFill>
                  <a:schemeClr val="tx1"/>
                </a:solidFill>
              </a:rPr>
              <a:t>会社に雇われています。</a:t>
            </a:r>
            <a:r>
              <a:rPr lang="ja-JP" altLang="en-US" b="1" dirty="0">
                <a:solidFill>
                  <a:schemeClr val="tx1"/>
                </a:solidFill>
              </a:rPr>
              <a:t>　　　　　　　　　　　　　　　</a:t>
            </a:r>
            <a:endParaRPr lang="en-US" altLang="ja-JP" b="1" dirty="0">
              <a:solidFill>
                <a:schemeClr val="tx1"/>
              </a:solidFill>
            </a:endParaRPr>
          </a:p>
          <a:p>
            <a:pPr marL="457200" lvl="1" indent="0">
              <a:buFont typeface="Arial" panose="020B0604020202020204" pitchFamily="34" charset="0"/>
              <a:buNone/>
            </a:pPr>
            <a:endParaRPr lang="en-US" b="1" dirty="0">
              <a:solidFill>
                <a:schemeClr val="tx1"/>
              </a:solidFill>
            </a:endParaRPr>
          </a:p>
          <a:p>
            <a:pPr marL="0" indent="0" defTabSz="931774">
              <a:buFont typeface="+mj-lt"/>
              <a:buNone/>
              <a:defRPr/>
            </a:pPr>
            <a:r>
              <a:rPr lang="ja-JP" altLang="en-US" b="1" dirty="0">
                <a:solidFill>
                  <a:schemeClr val="tx1"/>
                </a:solidFill>
              </a:rPr>
              <a:t>これが請求支払者のモデルになり得ます：</a:t>
            </a:r>
            <a:endParaRPr lang="en-US" dirty="0">
              <a:solidFill>
                <a:schemeClr val="tx1"/>
              </a:solidFill>
            </a:endParaRPr>
          </a:p>
          <a:p>
            <a:pPr marL="0" indent="0" defTabSz="931774">
              <a:buFont typeface="+mj-lt"/>
              <a:buNone/>
              <a:defRPr/>
            </a:pPr>
            <a:endParaRPr lang="en-US" dirty="0">
              <a:solidFill>
                <a:schemeClr val="tx1"/>
              </a:solidFill>
            </a:endParaRPr>
          </a:p>
          <a:p>
            <a:pPr marL="228600" indent="-228600" defTabSz="931774">
              <a:buFont typeface="+mj-lt"/>
              <a:buAutoNum type="arabicParenR"/>
              <a:defRPr/>
            </a:pPr>
            <a:r>
              <a:rPr lang="ja-JP" altLang="en-US" dirty="0">
                <a:solidFill>
                  <a:schemeClr val="tx1"/>
                </a:solidFill>
              </a:rPr>
              <a:t>これらのサービスを提供する</a:t>
            </a:r>
            <a:r>
              <a:rPr lang="en-US" altLang="ja-JP" dirty="0">
                <a:solidFill>
                  <a:schemeClr val="tx1"/>
                </a:solidFill>
              </a:rPr>
              <a:t>FMS</a:t>
            </a:r>
            <a:r>
              <a:rPr lang="ja-JP" altLang="en-US" dirty="0">
                <a:solidFill>
                  <a:schemeClr val="tx1"/>
                </a:solidFill>
              </a:rPr>
              <a:t>は、あなたに代わって個別プログラムプランに記載されているサービスと支援の支払いをし、小切手を切ります。</a:t>
            </a:r>
            <a:endParaRPr lang="en-US" altLang="ja-JP" dirty="0">
              <a:solidFill>
                <a:schemeClr val="tx1"/>
              </a:solidFill>
            </a:endParaRPr>
          </a:p>
          <a:p>
            <a:pPr marL="228600" indent="-228600" defTabSz="931774">
              <a:buFont typeface="+mj-lt"/>
              <a:buAutoNum type="arabicParenR"/>
              <a:defRPr/>
            </a:pPr>
            <a:r>
              <a:rPr lang="en-US" altLang="ja-JP" dirty="0">
                <a:solidFill>
                  <a:schemeClr val="tx1"/>
                </a:solidFill>
              </a:rPr>
              <a:t>FMS</a:t>
            </a:r>
            <a:r>
              <a:rPr lang="ja-JP" altLang="en-US" dirty="0" err="1">
                <a:solidFill>
                  <a:schemeClr val="tx1"/>
                </a:solidFill>
              </a:rPr>
              <a:t>、</a:t>
            </a:r>
            <a:r>
              <a:rPr lang="ja-JP" altLang="en-US" dirty="0">
                <a:solidFill>
                  <a:schemeClr val="tx1"/>
                </a:solidFill>
              </a:rPr>
              <a:t>サービスプロバイダー、または参加者の間には、雇用主</a:t>
            </a:r>
            <a:r>
              <a:rPr lang="en-US" altLang="ja-JP" dirty="0">
                <a:solidFill>
                  <a:schemeClr val="tx1"/>
                </a:solidFill>
              </a:rPr>
              <a:t>/</a:t>
            </a:r>
            <a:r>
              <a:rPr lang="ja-JP" altLang="en-US" dirty="0">
                <a:solidFill>
                  <a:schemeClr val="tx1"/>
                </a:solidFill>
              </a:rPr>
              <a:t>従業員の関係はありません。</a:t>
            </a:r>
          </a:p>
          <a:p>
            <a:pPr marL="228600" indent="-228600" defTabSz="931774">
              <a:buFont typeface="+mj-lt"/>
              <a:buAutoNum type="arabicParenR"/>
              <a:defRPr/>
            </a:pPr>
            <a:r>
              <a:rPr lang="ja-JP" altLang="en-US" dirty="0">
                <a:solidFill>
                  <a:schemeClr val="tx1"/>
                </a:solidFill>
              </a:rPr>
              <a:t>参加者は、商品を購入するとき、または代理店や会社からサービスと支援を購入するときにのみ、</a:t>
            </a:r>
            <a:r>
              <a:rPr lang="en-US" altLang="ja-JP" dirty="0">
                <a:solidFill>
                  <a:schemeClr val="tx1"/>
                </a:solidFill>
              </a:rPr>
              <a:t>FMS</a:t>
            </a:r>
            <a:r>
              <a:rPr lang="ja-JP" altLang="en-US" dirty="0">
                <a:solidFill>
                  <a:schemeClr val="tx1"/>
                </a:solidFill>
              </a:rPr>
              <a:t>プロバイダーのこのモデルを選択できます。</a:t>
            </a:r>
          </a:p>
          <a:p>
            <a:pPr marL="228600" indent="-228600" defTabSz="931774">
              <a:buFont typeface="+mj-lt"/>
              <a:buAutoNum type="arabicParenR"/>
              <a:defRPr/>
            </a:pPr>
            <a:r>
              <a:rPr lang="ja-JP" altLang="en-US" dirty="0">
                <a:solidFill>
                  <a:schemeClr val="tx1"/>
                </a:solidFill>
              </a:rPr>
              <a:t>代理店または会社が、品目および</a:t>
            </a:r>
            <a:r>
              <a:rPr lang="en-US" altLang="ja-JP" dirty="0">
                <a:solidFill>
                  <a:schemeClr val="tx1"/>
                </a:solidFill>
              </a:rPr>
              <a:t>/</a:t>
            </a:r>
            <a:r>
              <a:rPr lang="ja-JP" altLang="en-US" dirty="0">
                <a:solidFill>
                  <a:schemeClr val="tx1"/>
                </a:solidFill>
              </a:rPr>
              <a:t>または作業者を提供する責任があり、</a:t>
            </a:r>
            <a:r>
              <a:rPr lang="en-US" altLang="ja-JP" dirty="0">
                <a:solidFill>
                  <a:schemeClr val="tx1"/>
                </a:solidFill>
              </a:rPr>
              <a:t>FMS</a:t>
            </a:r>
            <a:r>
              <a:rPr lang="ja-JP" altLang="en-US" dirty="0">
                <a:solidFill>
                  <a:schemeClr val="tx1"/>
                </a:solidFill>
              </a:rPr>
              <a:t>プロバイダーは提供されたサービスと支援のために小切手を切ります。</a:t>
            </a:r>
          </a:p>
          <a:p>
            <a:pPr marL="228600" indent="-228600" defTabSz="931774">
              <a:buFont typeface="+mj-lt"/>
              <a:buAutoNum type="arabicParenR"/>
              <a:defRPr/>
            </a:pPr>
            <a:r>
              <a:rPr lang="ja-JP" altLang="en-US" dirty="0">
                <a:solidFill>
                  <a:schemeClr val="tx1"/>
                </a:solidFill>
              </a:rPr>
              <a:t>代理店または会社が、作業員と雇用主／従業員の関係があり、したがって適用されるすべての雇用法および税金、適切な保険（例：労働者補償）保持などに関して責任を持ちます</a:t>
            </a:r>
            <a:endParaRPr lang="en-US" altLang="ja-JP" dirty="0">
              <a:solidFill>
                <a:schemeClr val="tx1"/>
              </a:solidFill>
            </a:endParaRPr>
          </a:p>
          <a:p>
            <a:pPr marL="228600" indent="-228600" defTabSz="931774">
              <a:buFont typeface="+mj-lt"/>
              <a:buAutoNum type="arabicParenR"/>
              <a:defRPr/>
            </a:pPr>
            <a:r>
              <a:rPr lang="ja-JP" altLang="en-US" dirty="0">
                <a:solidFill>
                  <a:schemeClr val="tx1"/>
                </a:solidFill>
              </a:rPr>
              <a:t>例</a:t>
            </a:r>
            <a:r>
              <a:rPr lang="en-US" dirty="0">
                <a:solidFill>
                  <a:schemeClr val="tx1"/>
                </a:solidFill>
              </a:rPr>
              <a:t>:</a:t>
            </a:r>
          </a:p>
          <a:p>
            <a:pPr marL="174708" indent="-174708" defTabSz="931774">
              <a:buFont typeface="Arial" panose="020B0604020202020204" pitchFamily="34" charset="0"/>
              <a:buChar char="•"/>
              <a:defRPr/>
            </a:pPr>
            <a:r>
              <a:rPr lang="ja-JP" altLang="en-US" dirty="0">
                <a:solidFill>
                  <a:schemeClr val="tx1"/>
                </a:solidFill>
              </a:rPr>
              <a:t>公園やレクリエーション部門でクラスを受講</a:t>
            </a:r>
          </a:p>
          <a:p>
            <a:pPr marL="174708" indent="-174708" defTabSz="931774">
              <a:buFont typeface="Arial" panose="020B0604020202020204" pitchFamily="34" charset="0"/>
              <a:buChar char="•"/>
              <a:defRPr/>
            </a:pPr>
            <a:r>
              <a:rPr lang="ja-JP" altLang="en-US" dirty="0">
                <a:solidFill>
                  <a:schemeClr val="tx1"/>
                </a:solidFill>
              </a:rPr>
              <a:t>会社からコンピュータを購入</a:t>
            </a:r>
          </a:p>
          <a:p>
            <a:pPr marL="174708" indent="-174708" defTabSz="931774">
              <a:buFont typeface="Arial" panose="020B0604020202020204" pitchFamily="34" charset="0"/>
              <a:buChar char="•"/>
              <a:defRPr/>
            </a:pPr>
            <a:r>
              <a:rPr lang="ja-JP" altLang="en-US" dirty="0">
                <a:solidFill>
                  <a:schemeClr val="tx1"/>
                </a:solidFill>
              </a:rPr>
              <a:t>会社への交通費を支払</a:t>
            </a:r>
          </a:p>
          <a:p>
            <a:pPr marL="174708" indent="-174708" defTabSz="931774">
              <a:buFont typeface="Arial" panose="020B0604020202020204" pitchFamily="34" charset="0"/>
              <a:buChar char="•"/>
              <a:defRPr/>
            </a:pPr>
            <a:r>
              <a:rPr lang="ja-JP" altLang="en-US" dirty="0">
                <a:solidFill>
                  <a:schemeClr val="tx1"/>
                </a:solidFill>
              </a:rPr>
              <a:t>あなたの家での作業員を供給するために会社を雇う</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代理店と協力し、あなたが仕事に応募するのを助ける</a:t>
            </a:r>
            <a:endParaRPr lang="en-US" altLang="ja-JP" dirty="0">
              <a:solidFill>
                <a:schemeClr val="tx1"/>
              </a:solidFill>
            </a:endParaRP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dirty="0">
                <a:solidFill>
                  <a:schemeClr val="tx1"/>
                </a:solidFill>
              </a:rPr>
              <a:t>地域センターとすでに協力しているプロバイダー</a:t>
            </a:r>
            <a:endParaRPr lang="en-US" altLang="ja-JP" dirty="0">
              <a:solidFill>
                <a:schemeClr val="tx1"/>
              </a:solidFill>
            </a:endParaRPr>
          </a:p>
          <a:p>
            <a:pPr marL="174708" indent="-174708" defTabSz="931774">
              <a:buFont typeface="Arial" panose="020B0604020202020204" pitchFamily="34" charset="0"/>
              <a:buChar char="•"/>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また。同じ質問をします、</a:t>
            </a:r>
            <a:r>
              <a:rPr lang="ja-JP" altLang="en-US" dirty="0"/>
              <a:t>「私／僕は従業員をもつのか？」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Yes-</a:t>
            </a:r>
            <a:r>
              <a:rPr lang="ja-JP" altLang="en-US" dirty="0">
                <a:solidFill>
                  <a:schemeClr val="tx1"/>
                </a:solidFill>
              </a:rPr>
              <a:t>私には直接私のために働く人々がいて、</a:t>
            </a:r>
            <a:r>
              <a:rPr lang="en-US" altLang="ja-JP" dirty="0">
                <a:solidFill>
                  <a:schemeClr val="tx1"/>
                </a:solidFill>
              </a:rPr>
              <a:t>FMS</a:t>
            </a:r>
            <a:r>
              <a:rPr lang="ja-JP" altLang="en-US" dirty="0">
                <a:solidFill>
                  <a:schemeClr val="tx1"/>
                </a:solidFill>
              </a:rPr>
              <a:t>からの支援の下、雇用法に順守し、彼らの雇用主として完全な責任と保障を持ちたいです。</a:t>
            </a:r>
            <a:endParaRPr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rPr>
              <a:t>これが唯一の雇用主モデル</a:t>
            </a:r>
            <a:r>
              <a:rPr lang="en-US" b="1" dirty="0">
                <a:solidFill>
                  <a:schemeClr val="tx1"/>
                </a:solidFill>
              </a:rPr>
              <a:t>:</a:t>
            </a:r>
          </a:p>
          <a:p>
            <a:pPr defTabSz="931774">
              <a:defRPr/>
            </a:pPr>
            <a:r>
              <a:rPr lang="ja-JP" altLang="en-US" dirty="0">
                <a:solidFill>
                  <a:schemeClr val="tx1"/>
                </a:solidFill>
              </a:rPr>
              <a:t>参加者は、サービス提供者の直接の雇用主になりたい場合にこのモデルを選択できます。</a:t>
            </a:r>
          </a:p>
          <a:p>
            <a:pPr defTabSz="931774">
              <a:defRPr/>
            </a:pPr>
            <a:r>
              <a:rPr lang="ja-JP" altLang="en-US" dirty="0">
                <a:solidFill>
                  <a:schemeClr val="tx1"/>
                </a:solidFill>
              </a:rPr>
              <a:t>このモデルでサービスを提供する</a:t>
            </a:r>
            <a:r>
              <a:rPr lang="en-US" altLang="ja-JP" dirty="0">
                <a:solidFill>
                  <a:schemeClr val="tx1"/>
                </a:solidFill>
              </a:rPr>
              <a:t>FMS</a:t>
            </a:r>
            <a:r>
              <a:rPr lang="ja-JP" altLang="en-US" dirty="0">
                <a:solidFill>
                  <a:schemeClr val="tx1"/>
                </a:solidFill>
              </a:rPr>
              <a:t>は、次のようにして参加者を支援します：</a:t>
            </a:r>
            <a:endParaRPr lang="en-US" dirty="0">
              <a:solidFill>
                <a:schemeClr val="tx1"/>
              </a:solidFill>
            </a:endParaRPr>
          </a:p>
          <a:p>
            <a:pPr marL="228600" indent="-228600" defTabSz="931774">
              <a:buFont typeface="+mj-lt"/>
              <a:buAutoNum type="arabicParenR"/>
              <a:defRPr/>
            </a:pPr>
            <a:r>
              <a:rPr lang="ja-JP" altLang="en-US" dirty="0">
                <a:solidFill>
                  <a:schemeClr val="tx1"/>
                </a:solidFill>
              </a:rPr>
              <a:t>適用されるすべての雇用法を順守するための支援</a:t>
            </a:r>
          </a:p>
          <a:p>
            <a:pPr marL="228600" indent="-228600" defTabSz="931774">
              <a:buFont typeface="+mj-lt"/>
              <a:buAutoNum type="arabicParenR"/>
              <a:defRPr/>
            </a:pPr>
            <a:r>
              <a:rPr lang="ja-JP" altLang="en-US" dirty="0">
                <a:solidFill>
                  <a:schemeClr val="tx1"/>
                </a:solidFill>
              </a:rPr>
              <a:t>プロバイダーの資格の認証と経歴確認の取得</a:t>
            </a:r>
          </a:p>
          <a:p>
            <a:pPr marL="228600" indent="-228600" defTabSz="931774">
              <a:buFont typeface="+mj-lt"/>
              <a:buAutoNum type="arabicParenR"/>
              <a:defRPr/>
            </a:pPr>
            <a:r>
              <a:rPr lang="ja-JP" altLang="en-US" dirty="0">
                <a:solidFill>
                  <a:schemeClr val="tx1"/>
                </a:solidFill>
              </a:rPr>
              <a:t>給与計算の処理</a:t>
            </a:r>
            <a:endParaRPr lang="en-US" altLang="ja-JP" dirty="0">
              <a:solidFill>
                <a:schemeClr val="tx1"/>
              </a:solidFill>
            </a:endParaRPr>
          </a:p>
          <a:p>
            <a:pPr marL="0" indent="0" defTabSz="931774">
              <a:buFont typeface="+mj-lt"/>
              <a:buNone/>
              <a:defRPr/>
            </a:pPr>
            <a:r>
              <a:rPr lang="ja-JP" altLang="en-US" dirty="0">
                <a:solidFill>
                  <a:schemeClr val="tx1"/>
                </a:solidFill>
              </a:rPr>
              <a:t>参加者は主たる雇用者責任を維持することを要求され、以下のことを行います：</a:t>
            </a:r>
            <a:endParaRPr lang="en-US" dirty="0">
              <a:solidFill>
                <a:schemeClr val="tx1"/>
              </a:solidFill>
            </a:endParaRPr>
          </a:p>
          <a:p>
            <a:pPr marL="228600" indent="-228600" defTabSz="931774">
              <a:buFont typeface="+mj-lt"/>
              <a:buAutoNum type="arabicParenR"/>
              <a:defRPr/>
            </a:pPr>
            <a:r>
              <a:rPr lang="ja-JP" altLang="en-US" dirty="0">
                <a:solidFill>
                  <a:schemeClr val="tx1"/>
                </a:solidFill>
              </a:rPr>
              <a:t>支給計画から支払われる雇用に関連する必要な保険（例；労働者の補償など）を取得。 これらの費用は、あなたが従業員に支払うことに決めた時給に加算されます。（これは支出計画活動の例</a:t>
            </a:r>
            <a:r>
              <a:rPr lang="en-US" altLang="ja-JP" dirty="0">
                <a:solidFill>
                  <a:schemeClr val="tx1"/>
                </a:solidFill>
              </a:rPr>
              <a:t>/</a:t>
            </a:r>
            <a:r>
              <a:rPr lang="ja-JP" altLang="en-US" dirty="0">
                <a:solidFill>
                  <a:schemeClr val="tx1"/>
                </a:solidFill>
              </a:rPr>
              <a:t>見積もりとして使用した</a:t>
            </a:r>
            <a:r>
              <a:rPr lang="en-US" altLang="ja-JP" dirty="0">
                <a:solidFill>
                  <a:schemeClr val="tx1"/>
                </a:solidFill>
              </a:rPr>
              <a:t>18</a:t>
            </a:r>
            <a:r>
              <a:rPr lang="ja-JP" altLang="en-US" dirty="0">
                <a:solidFill>
                  <a:schemeClr val="tx1"/>
                </a:solidFill>
              </a:rPr>
              <a:t>％だったことを覚えておいてください）</a:t>
            </a:r>
          </a:p>
          <a:p>
            <a:pPr marL="228600" indent="-228600" defTabSz="931774">
              <a:buFont typeface="+mj-lt"/>
              <a:buAutoNum type="arabicParenR"/>
              <a:defRPr/>
            </a:pPr>
            <a:endParaRPr lang="ja-JP" altLang="en-US" dirty="0">
              <a:solidFill>
                <a:schemeClr val="tx1"/>
              </a:solidFill>
            </a:endParaRPr>
          </a:p>
          <a:p>
            <a:pPr marL="0" indent="0" defTabSz="931774">
              <a:buFont typeface="+mj-lt"/>
              <a:buNone/>
              <a:defRPr/>
            </a:pPr>
            <a:r>
              <a:rPr lang="ja-JP" altLang="en-US" dirty="0">
                <a:solidFill>
                  <a:schemeClr val="tx1"/>
                </a:solidFill>
              </a:rPr>
              <a:t>あなたがサービスと支援に関してさらに管理したいと望み、あなたが</a:t>
            </a:r>
            <a:r>
              <a:rPr lang="en-US" altLang="ja-JP" dirty="0">
                <a:solidFill>
                  <a:schemeClr val="tx1"/>
                </a:solidFill>
              </a:rPr>
              <a:t>FMS</a:t>
            </a:r>
            <a:r>
              <a:rPr lang="ja-JP" altLang="en-US" dirty="0">
                <a:solidFill>
                  <a:schemeClr val="tx1"/>
                </a:solidFill>
              </a:rPr>
              <a:t>の支援で雇用主の役割を引き受けたい場合、あなたはこのモデルを選ぶのがいいでしょう。</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また。同じ質問をします、</a:t>
            </a:r>
            <a:r>
              <a:rPr lang="ja-JP" altLang="en-US" dirty="0"/>
              <a:t>「私／僕は従業員をもつのか？」</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Yes- </a:t>
            </a:r>
            <a:r>
              <a:rPr lang="ja-JP" altLang="en-US" dirty="0">
                <a:solidFill>
                  <a:schemeClr val="tx1"/>
                </a:solidFill>
              </a:rPr>
              <a:t>私は、</a:t>
            </a:r>
            <a:r>
              <a:rPr lang="en-US" altLang="ja-JP" dirty="0">
                <a:solidFill>
                  <a:schemeClr val="tx1"/>
                </a:solidFill>
              </a:rPr>
              <a:t>FMS</a:t>
            </a:r>
            <a:r>
              <a:rPr lang="ja-JP" altLang="en-US" dirty="0">
                <a:solidFill>
                  <a:schemeClr val="tx1"/>
                </a:solidFill>
              </a:rPr>
              <a:t>を雇用主としての責任を共有したいです。</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rPr>
              <a:t>これが共同雇用主モデル</a:t>
            </a:r>
            <a:r>
              <a:rPr lang="en-US" altLang="ja-JP" b="1" dirty="0">
                <a:solidFill>
                  <a:schemeClr val="tx1"/>
                </a:solidFill>
              </a:rPr>
              <a:t>:</a:t>
            </a:r>
            <a:endParaRPr lang="en-US" b="1" u="none" dirty="0">
              <a:solidFill>
                <a:schemeClr val="tx1"/>
              </a:solidFill>
              <a:latin typeface="+mn-lt"/>
            </a:endParaRPr>
          </a:p>
          <a:p>
            <a:pPr marL="228600" indent="-228600">
              <a:buFont typeface="+mj-lt"/>
              <a:buAutoNum type="arabicParenR"/>
            </a:pPr>
            <a:r>
              <a:rPr lang="en-US" altLang="ja-JP" dirty="0">
                <a:solidFill>
                  <a:schemeClr val="tx1"/>
                </a:solidFill>
                <a:latin typeface="+mn-lt"/>
              </a:rPr>
              <a:t>FMS</a:t>
            </a:r>
            <a:r>
              <a:rPr lang="ja-JP" altLang="en-US" dirty="0">
                <a:solidFill>
                  <a:schemeClr val="tx1"/>
                </a:solidFill>
                <a:latin typeface="+mn-lt"/>
              </a:rPr>
              <a:t>と雇用者の役割や責任の一部を共有したい場合、参加者はこのモデルを選択</a:t>
            </a:r>
          </a:p>
          <a:p>
            <a:pPr marL="228600" indent="-228600">
              <a:buFont typeface="+mj-lt"/>
              <a:buAutoNum type="arabicParenR"/>
            </a:pPr>
            <a:r>
              <a:rPr lang="ja-JP" altLang="en-US" dirty="0">
                <a:solidFill>
                  <a:schemeClr val="tx1"/>
                </a:solidFill>
                <a:latin typeface="+mn-lt"/>
              </a:rPr>
              <a:t>記録上、このモデルの</a:t>
            </a:r>
            <a:r>
              <a:rPr lang="en-US" altLang="ja-JP" dirty="0">
                <a:solidFill>
                  <a:schemeClr val="tx1"/>
                </a:solidFill>
                <a:latin typeface="+mn-lt"/>
              </a:rPr>
              <a:t>FMS</a:t>
            </a:r>
            <a:r>
              <a:rPr lang="ja-JP" altLang="en-US" dirty="0">
                <a:solidFill>
                  <a:schemeClr val="tx1"/>
                </a:solidFill>
                <a:latin typeface="+mn-lt"/>
              </a:rPr>
              <a:t>プロバイダーが雇用主であるものの、参加者は</a:t>
            </a:r>
            <a:r>
              <a:rPr lang="en-US" altLang="ja-JP" dirty="0">
                <a:solidFill>
                  <a:schemeClr val="tx1"/>
                </a:solidFill>
                <a:latin typeface="+mn-lt"/>
              </a:rPr>
              <a:t>FMS</a:t>
            </a:r>
            <a:r>
              <a:rPr lang="ja-JP" altLang="en-US" dirty="0">
                <a:solidFill>
                  <a:schemeClr val="tx1"/>
                </a:solidFill>
                <a:latin typeface="+mn-lt"/>
              </a:rPr>
              <a:t>プロバイダーからのアドバイスを参考にして、従業員の雇用および解雇の権利を維持</a:t>
            </a:r>
          </a:p>
          <a:p>
            <a:pPr marL="228600" indent="-228600">
              <a:buFont typeface="+mj-lt"/>
              <a:buAutoNum type="arabicParenR"/>
            </a:pPr>
            <a:r>
              <a:rPr lang="en-US" altLang="ja-JP" dirty="0">
                <a:solidFill>
                  <a:schemeClr val="tx1"/>
                </a:solidFill>
                <a:latin typeface="+mn-lt"/>
              </a:rPr>
              <a:t>FMS</a:t>
            </a:r>
            <a:r>
              <a:rPr lang="ja-JP" altLang="en-US" dirty="0">
                <a:solidFill>
                  <a:schemeClr val="tx1"/>
                </a:solidFill>
                <a:latin typeface="+mn-lt"/>
              </a:rPr>
              <a:t>プロバイダーが、主要雇用主責任を維持</a:t>
            </a:r>
            <a:endParaRPr lang="en-US" dirty="0">
              <a:solidFill>
                <a:schemeClr val="tx1"/>
              </a:solidFill>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solidFill>
                  <a:schemeClr val="tx1"/>
                </a:solidFill>
                <a:latin typeface="+mn-lt"/>
              </a:rPr>
              <a:t>FMS</a:t>
            </a:r>
            <a:r>
              <a:rPr lang="ja-JP" altLang="en-US" dirty="0">
                <a:solidFill>
                  <a:schemeClr val="tx1"/>
                </a:solidFill>
                <a:latin typeface="+mn-lt"/>
              </a:rPr>
              <a:t>は、あなたの支出計画から支払われる雇用に関連する必要な保険（例：労働者保険）を取得します。 </a:t>
            </a:r>
            <a:r>
              <a:rPr lang="ja-JP" altLang="en-US" dirty="0">
                <a:solidFill>
                  <a:schemeClr val="tx1"/>
                </a:solidFill>
              </a:rPr>
              <a:t> これらの費用は、あなたが従業員に支払うことに決めた時給に加算されます。（これは支出計画活動の例</a:t>
            </a:r>
            <a:r>
              <a:rPr lang="en-US" altLang="ja-JP" dirty="0">
                <a:solidFill>
                  <a:schemeClr val="tx1"/>
                </a:solidFill>
              </a:rPr>
              <a:t>/</a:t>
            </a:r>
            <a:r>
              <a:rPr lang="ja-JP" altLang="en-US" dirty="0">
                <a:solidFill>
                  <a:schemeClr val="tx1"/>
                </a:solidFill>
              </a:rPr>
              <a:t>見積もりとして使用した</a:t>
            </a:r>
            <a:r>
              <a:rPr lang="en-US" altLang="ja-JP" dirty="0">
                <a:solidFill>
                  <a:schemeClr val="tx1"/>
                </a:solidFill>
              </a:rPr>
              <a:t>18</a:t>
            </a:r>
            <a:r>
              <a:rPr lang="ja-JP" altLang="en-US" dirty="0">
                <a:solidFill>
                  <a:schemeClr val="tx1"/>
                </a:solidFill>
              </a:rPr>
              <a:t>％だったことを覚えておいてください）</a:t>
            </a:r>
            <a:endParaRPr lang="en-US" dirty="0">
              <a:solidFill>
                <a:schemeClr val="tx1"/>
              </a:solidFill>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altLang="ja-JP" dirty="0">
                <a:solidFill>
                  <a:schemeClr val="tx1"/>
                </a:solidFill>
                <a:latin typeface="+mn-lt"/>
              </a:rPr>
              <a:t>FMS</a:t>
            </a:r>
            <a:r>
              <a:rPr lang="ja-JP" altLang="en-US" dirty="0">
                <a:solidFill>
                  <a:schemeClr val="tx1"/>
                </a:solidFill>
                <a:latin typeface="+mn-lt"/>
              </a:rPr>
              <a:t>はまた、プロバイダーの資格の認証、経歴の確認、給与の処理を支援</a:t>
            </a:r>
            <a:endParaRPr lang="en-US" dirty="0">
              <a:solidFill>
                <a:schemeClr val="tx1"/>
              </a:solidFill>
            </a:endParaRP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ja-JP" altLang="en-US" dirty="0">
                <a:solidFill>
                  <a:schemeClr val="tx1"/>
                </a:solidFill>
              </a:rPr>
              <a:t>ソフィアの場合、家族は請求支払人モデルを使用します。なぜなら：</a:t>
            </a:r>
            <a:endParaRPr lang="en-US" dirty="0">
              <a:solidFill>
                <a:schemeClr val="tx1"/>
              </a:solidFill>
            </a:endParaRPr>
          </a:p>
          <a:p>
            <a:pPr marL="171450" indent="-171450" defTabSz="931774">
              <a:buFont typeface="Arial" panose="020B0604020202020204" pitchFamily="34" charset="0"/>
              <a:buChar char="•"/>
              <a:defRPr/>
            </a:pPr>
            <a:r>
              <a:rPr lang="ja-JP" altLang="en-US" dirty="0">
                <a:solidFill>
                  <a:schemeClr val="tx1"/>
                </a:solidFill>
              </a:rPr>
              <a:t>彼女のサービスはすべて企業や代理店によって提供されています。 彼女の独立した進行役およびスタッフ支援は、ソフィアおよびその家族が雇用した代理店と従業員</a:t>
            </a:r>
            <a:r>
              <a:rPr lang="en-US" altLang="ja-JP" dirty="0">
                <a:solidFill>
                  <a:schemeClr val="tx1"/>
                </a:solidFill>
              </a:rPr>
              <a:t>/</a:t>
            </a:r>
            <a:r>
              <a:rPr lang="ja-JP" altLang="en-US" dirty="0">
                <a:solidFill>
                  <a:schemeClr val="tx1"/>
                </a:solidFill>
              </a:rPr>
              <a:t>雇用主の関係にあります。 彼女と</a:t>
            </a:r>
            <a:r>
              <a:rPr lang="en-US" altLang="ja-JP" dirty="0">
                <a:solidFill>
                  <a:schemeClr val="tx1"/>
                </a:solidFill>
              </a:rPr>
              <a:t>FMS</a:t>
            </a:r>
            <a:r>
              <a:rPr lang="ja-JP" altLang="en-US" dirty="0">
                <a:solidFill>
                  <a:schemeClr val="tx1"/>
                </a:solidFill>
              </a:rPr>
              <a:t>は、彼女の支出計画でサービスを提供している人々と従業員</a:t>
            </a:r>
            <a:r>
              <a:rPr lang="en-US" altLang="ja-JP" dirty="0">
                <a:solidFill>
                  <a:schemeClr val="tx1"/>
                </a:solidFill>
              </a:rPr>
              <a:t>/</a:t>
            </a:r>
            <a:r>
              <a:rPr lang="ja-JP" altLang="en-US" dirty="0">
                <a:solidFill>
                  <a:schemeClr val="tx1"/>
                </a:solidFill>
              </a:rPr>
              <a:t>雇用主の関係はありません。 彼女の他のサービス、彼女のアートクラスとキャンプも同様に代理店です。</a:t>
            </a:r>
          </a:p>
          <a:p>
            <a:pPr marL="171450" indent="-171450" defTabSz="931774">
              <a:buFont typeface="Arial" panose="020B0604020202020204" pitchFamily="34" charset="0"/>
              <a:buChar char="•"/>
              <a:defRPr/>
            </a:pPr>
            <a:r>
              <a:rPr lang="en-US" altLang="ja-JP" dirty="0">
                <a:solidFill>
                  <a:schemeClr val="tx1"/>
                </a:solidFill>
              </a:rPr>
              <a:t>FMS</a:t>
            </a:r>
            <a:r>
              <a:rPr lang="ja-JP" altLang="en-US" dirty="0">
                <a:solidFill>
                  <a:schemeClr val="tx1"/>
                </a:solidFill>
              </a:rPr>
              <a:t>プロバイダーは会社または代理店にのみ小切手</a:t>
            </a:r>
            <a:r>
              <a:rPr lang="ja-JP" altLang="en-US">
                <a:solidFill>
                  <a:schemeClr val="tx1"/>
                </a:solidFill>
              </a:rPr>
              <a:t>を切ります。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ソフィアの場合、彼女には従業員がいませんでした。 彼女のサポート提供者は全、員代理店や会社から派遣されます。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しかし、サービスの組み合わせがあるとどうなりますか？ もし代理店もいて、直接雇用の従業員もいたら？</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個別のプログラムプランでサービスと支援を設計するとき、先に話した</a:t>
            </a:r>
            <a:r>
              <a:rPr lang="en-US" altLang="ja-JP" dirty="0">
                <a:solidFill>
                  <a:schemeClr val="tx1"/>
                </a:solidFill>
              </a:rPr>
              <a:t>FMS</a:t>
            </a:r>
            <a:r>
              <a:rPr lang="ja-JP" altLang="en-US" dirty="0">
                <a:solidFill>
                  <a:schemeClr val="tx1"/>
                </a:solidFill>
              </a:rPr>
              <a:t>モデルの複数の説明の中に入るかもしれません。</a:t>
            </a:r>
            <a:endParaRPr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ジェイソンは彼の支出計画でこのサービスの組み合わせを持っています。 彼はガーデニングの仕事のコーチのために代理店からスタッフを雇い、</a:t>
            </a:r>
            <a:r>
              <a:rPr lang="ja-JP" altLang="en-US" b="1" dirty="0"/>
              <a:t>そして</a:t>
            </a:r>
            <a:r>
              <a:rPr lang="ja-JP" altLang="en-US" dirty="0"/>
              <a:t>社会的なコーチのスタッフ、地域在住中の他のニーズに対するスタッフは直接雇います。</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ja-JP" altLang="en-US" b="0" i="1" dirty="0">
                <a:solidFill>
                  <a:schemeClr val="tx1"/>
                </a:solidFill>
              </a:rPr>
              <a:t>配布プリント</a:t>
            </a:r>
            <a:r>
              <a:rPr lang="en-US" altLang="ja-JP" b="0" i="1" dirty="0">
                <a:solidFill>
                  <a:schemeClr val="tx1"/>
                </a:solidFill>
              </a:rPr>
              <a:t>: </a:t>
            </a:r>
            <a:r>
              <a:rPr lang="en-US" b="1" i="1" dirty="0">
                <a:solidFill>
                  <a:schemeClr val="tx1"/>
                </a:solidFill>
              </a:rPr>
              <a:t> </a:t>
            </a:r>
            <a:r>
              <a:rPr lang="en-US" b="1" i="0" dirty="0">
                <a:solidFill>
                  <a:schemeClr val="tx1"/>
                </a:solidFill>
              </a:rPr>
              <a:t>FMS</a:t>
            </a:r>
            <a:r>
              <a:rPr lang="ja-JP" altLang="en-US" b="1" i="0" dirty="0">
                <a:solidFill>
                  <a:schemeClr val="tx1"/>
                </a:solidFill>
              </a:rPr>
              <a:t>の最大プロバイダー料金</a:t>
            </a:r>
            <a:r>
              <a:rPr lang="en-US" b="1" i="0" dirty="0">
                <a:solidFill>
                  <a:schemeClr val="tx1"/>
                </a:solidFill>
              </a:rPr>
              <a:t> </a:t>
            </a:r>
          </a:p>
          <a:p>
            <a:pPr defTabSz="931774">
              <a:defRPr/>
            </a:pPr>
            <a:endParaRPr lang="en-US" dirty="0">
              <a:solidFill>
                <a:schemeClr val="tx1"/>
              </a:solidFill>
            </a:endParaRPr>
          </a:p>
          <a:p>
            <a:pPr defTabSz="931774">
              <a:defRPr/>
            </a:pPr>
            <a:r>
              <a:rPr lang="en-US" altLang="ja-JP" dirty="0">
                <a:solidFill>
                  <a:schemeClr val="tx1"/>
                </a:solidFill>
              </a:rPr>
              <a:t>FMS</a:t>
            </a:r>
            <a:r>
              <a:rPr lang="ja-JP" altLang="en-US" dirty="0">
                <a:solidFill>
                  <a:schemeClr val="tx1"/>
                </a:solidFill>
              </a:rPr>
              <a:t>サービスのあなたの料金は、組み合わせモデルの中で最も高い割合料金に基づいており、それは</a:t>
            </a:r>
            <a:r>
              <a:rPr lang="en-US" altLang="ja-JP" dirty="0">
                <a:solidFill>
                  <a:schemeClr val="tx1"/>
                </a:solidFill>
              </a:rPr>
              <a:t>FMS</a:t>
            </a:r>
            <a:r>
              <a:rPr lang="ja-JP" altLang="en-US" dirty="0">
                <a:solidFill>
                  <a:schemeClr val="tx1"/>
                </a:solidFill>
              </a:rPr>
              <a:t>があなたとの協力で最も責任を多く持つことを意味します。</a:t>
            </a:r>
          </a:p>
          <a:p>
            <a:pPr defTabSz="931774">
              <a:defRPr/>
            </a:pPr>
            <a:r>
              <a:rPr lang="ja-JP" altLang="en-US" dirty="0">
                <a:solidFill>
                  <a:schemeClr val="tx1"/>
                </a:solidFill>
              </a:rPr>
              <a:t>例えば、一部のサービスが請求支払者モデルに沿っており、一部のサービスが共同雇用主モデルに沿う場合、最大料金は共同使用者モデルに基づきます。</a:t>
            </a:r>
            <a:endParaRPr lang="en-US" altLang="ja-JP" dirty="0">
              <a:solidFill>
                <a:schemeClr val="tx1"/>
              </a:solidFill>
            </a:endParaRPr>
          </a:p>
          <a:p>
            <a:pPr defTabSz="931774">
              <a:defRPr/>
            </a:pPr>
            <a:r>
              <a:rPr lang="en-US" dirty="0">
                <a:solidFill>
                  <a:schemeClr val="tx1"/>
                </a:solidFill>
              </a:rPr>
              <a:t>FMS</a:t>
            </a:r>
            <a:r>
              <a:rPr lang="ja-JP" altLang="en-US" dirty="0">
                <a:solidFill>
                  <a:schemeClr val="tx1"/>
                </a:solidFill>
              </a:rPr>
              <a:t>の料金は</a:t>
            </a:r>
            <a:r>
              <a:rPr lang="en-US" dirty="0">
                <a:solidFill>
                  <a:schemeClr val="tx1"/>
                </a:solidFill>
              </a:rPr>
              <a:t>:</a:t>
            </a:r>
          </a:p>
          <a:p>
            <a:pPr marL="171450" indent="-171450" defTabSz="931774">
              <a:buFont typeface="Arial" panose="020B0604020202020204" pitchFamily="34" charset="0"/>
              <a:buChar char="•"/>
              <a:defRPr/>
            </a:pPr>
            <a:r>
              <a:rPr lang="ja-JP" altLang="en-US" dirty="0">
                <a:solidFill>
                  <a:schemeClr val="tx1"/>
                </a:solidFill>
              </a:rPr>
              <a:t>最大料金</a:t>
            </a:r>
            <a:endParaRPr lang="en-US" dirty="0">
              <a:solidFill>
                <a:schemeClr val="tx1"/>
              </a:solidFill>
            </a:endParaRPr>
          </a:p>
          <a:p>
            <a:pPr marL="171450" indent="-171450" defTabSz="931774">
              <a:buFont typeface="Arial" panose="020B0604020202020204" pitchFamily="34" charset="0"/>
              <a:buChar char="•"/>
              <a:defRPr/>
            </a:pPr>
            <a:r>
              <a:rPr lang="ja-JP" altLang="en-US" dirty="0">
                <a:solidFill>
                  <a:schemeClr val="tx1"/>
                </a:solidFill>
              </a:rPr>
              <a:t>あなたの支出計画から支払われたサービスの数により</a:t>
            </a:r>
            <a:endParaRPr lang="en-US" i="1" dirty="0">
              <a:solidFill>
                <a:schemeClr val="tx1"/>
              </a:solidFill>
            </a:endParaRPr>
          </a:p>
          <a:p>
            <a:pPr defTabSz="931774">
              <a:defRPr/>
            </a:pPr>
            <a:r>
              <a:rPr lang="ja-JP" altLang="en-US" dirty="0">
                <a:solidFill>
                  <a:schemeClr val="tx1"/>
                </a:solidFill>
              </a:rPr>
              <a:t>これらより低い料金で話を進めたい場合、あなたは</a:t>
            </a:r>
            <a:r>
              <a:rPr lang="en-US" altLang="ja-JP" dirty="0">
                <a:solidFill>
                  <a:schemeClr val="tx1"/>
                </a:solidFill>
              </a:rPr>
              <a:t>FMS</a:t>
            </a:r>
            <a:r>
              <a:rPr lang="ja-JP" altLang="en-US" dirty="0">
                <a:solidFill>
                  <a:schemeClr val="tx1"/>
                </a:solidFill>
              </a:rPr>
              <a:t>プロバイダーと交渉することができます。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全員が情報セッション部分を終えたので、ここはレビューです。とはいえ、この部分オリエンテーションセッションでは、より深くそしてより詳細に説明する予定です。</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ja-JP" altLang="en-US" dirty="0">
                <a:solidFill>
                  <a:schemeClr val="tx1"/>
                </a:solidFill>
              </a:rPr>
              <a:t>ジェイソンの場合、彼のサービスがミックスしています。 彼は直接人を雇い、</a:t>
            </a:r>
            <a:r>
              <a:rPr lang="ja-JP" altLang="en-US" u="sng" dirty="0">
                <a:solidFill>
                  <a:schemeClr val="tx1"/>
                </a:solidFill>
              </a:rPr>
              <a:t>そして</a:t>
            </a:r>
            <a:r>
              <a:rPr lang="ja-JP" altLang="en-US" dirty="0">
                <a:solidFill>
                  <a:schemeClr val="tx1"/>
                </a:solidFill>
              </a:rPr>
              <a:t>会社にも給料を払っています。</a:t>
            </a:r>
          </a:p>
          <a:p>
            <a:pPr defTabSz="931774">
              <a:defRPr/>
            </a:pPr>
            <a:r>
              <a:rPr lang="en-US" altLang="ja-JP" dirty="0">
                <a:solidFill>
                  <a:schemeClr val="tx1"/>
                </a:solidFill>
              </a:rPr>
              <a:t>SDP</a:t>
            </a:r>
            <a:r>
              <a:rPr lang="ja-JP" altLang="en-US" dirty="0">
                <a:solidFill>
                  <a:schemeClr val="tx1"/>
                </a:solidFill>
              </a:rPr>
              <a:t>では、</a:t>
            </a:r>
            <a:r>
              <a:rPr lang="en-US" altLang="ja-JP" dirty="0">
                <a:solidFill>
                  <a:schemeClr val="tx1"/>
                </a:solidFill>
              </a:rPr>
              <a:t>FMS</a:t>
            </a:r>
            <a:r>
              <a:rPr lang="ja-JP" altLang="en-US" dirty="0">
                <a:solidFill>
                  <a:schemeClr val="tx1"/>
                </a:solidFill>
              </a:rPr>
              <a:t>が複数のモデルを介して支払いを提供する場合、最大料金はサービス全部の数に対する最高費用モデルを超えることはできません。</a:t>
            </a:r>
          </a:p>
          <a:p>
            <a:pPr defTabSz="931774">
              <a:defRPr/>
            </a:pPr>
            <a:r>
              <a:rPr lang="ja-JP" altLang="en-US" dirty="0">
                <a:solidFill>
                  <a:schemeClr val="tx1"/>
                </a:solidFill>
              </a:rPr>
              <a:t>ジェイソンは従業員を持っていて、また</a:t>
            </a:r>
            <a:r>
              <a:rPr lang="en-US" altLang="ja-JP" dirty="0">
                <a:solidFill>
                  <a:schemeClr val="tx1"/>
                </a:solidFill>
              </a:rPr>
              <a:t>FMS</a:t>
            </a:r>
            <a:r>
              <a:rPr lang="ja-JP" altLang="en-US" dirty="0">
                <a:solidFill>
                  <a:schemeClr val="tx1"/>
                </a:solidFill>
              </a:rPr>
              <a:t>が直接支払いをする企業のサービスを持っているので、</a:t>
            </a:r>
            <a:r>
              <a:rPr lang="en-US" altLang="ja-JP" dirty="0">
                <a:solidFill>
                  <a:schemeClr val="tx1"/>
                </a:solidFill>
              </a:rPr>
              <a:t>FMS</a:t>
            </a:r>
            <a:r>
              <a:rPr lang="ja-JP" altLang="en-US" dirty="0">
                <a:solidFill>
                  <a:schemeClr val="tx1"/>
                </a:solidFill>
              </a:rPr>
              <a:t>との関係は、共雇用者モデルに当てはまります。</a:t>
            </a:r>
          </a:p>
          <a:p>
            <a:pPr defTabSz="931774">
              <a:defRPr/>
            </a:pPr>
            <a:r>
              <a:rPr lang="ja-JP" altLang="en-US" dirty="0">
                <a:solidFill>
                  <a:schemeClr val="tx1"/>
                </a:solidFill>
              </a:rPr>
              <a:t>ジェイソンは</a:t>
            </a:r>
            <a:r>
              <a:rPr lang="en-US" altLang="ja-JP" dirty="0">
                <a:solidFill>
                  <a:schemeClr val="tx1"/>
                </a:solidFill>
              </a:rPr>
              <a:t>5</a:t>
            </a:r>
            <a:r>
              <a:rPr lang="ja-JP" altLang="en-US" dirty="0">
                <a:solidFill>
                  <a:schemeClr val="tx1"/>
                </a:solidFill>
              </a:rPr>
              <a:t>つ以上のサービスを持っています</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この表によると、ジェイソンの最大月額</a:t>
            </a:r>
            <a:r>
              <a:rPr lang="en-US" altLang="ja-JP" dirty="0">
                <a:solidFill>
                  <a:schemeClr val="tx1"/>
                </a:solidFill>
              </a:rPr>
              <a:t>FMS</a:t>
            </a:r>
            <a:r>
              <a:rPr lang="ja-JP" altLang="en-US" dirty="0">
                <a:solidFill>
                  <a:schemeClr val="tx1"/>
                </a:solidFill>
              </a:rPr>
              <a:t>料金は、</a:t>
            </a:r>
            <a:r>
              <a:rPr lang="en-US" altLang="ja-JP" dirty="0">
                <a:solidFill>
                  <a:schemeClr val="tx1"/>
                </a:solidFill>
              </a:rPr>
              <a:t>5</a:t>
            </a:r>
            <a:r>
              <a:rPr lang="ja-JP" altLang="en-US" dirty="0">
                <a:solidFill>
                  <a:schemeClr val="tx1"/>
                </a:solidFill>
              </a:rPr>
              <a:t>つ以上のサービスのための共同雇用主モデルで</a:t>
            </a:r>
            <a:r>
              <a:rPr lang="en-US" altLang="ja-JP" dirty="0">
                <a:solidFill>
                  <a:schemeClr val="tx1"/>
                </a:solidFill>
              </a:rPr>
              <a:t>165</a:t>
            </a:r>
            <a:r>
              <a:rPr lang="ja-JP" altLang="en-US" dirty="0">
                <a:solidFill>
                  <a:schemeClr val="tx1"/>
                </a:solidFill>
              </a:rPr>
              <a:t>ドルになります。</a:t>
            </a:r>
            <a:endParaRPr lang="en-US" altLang="ja-JP" dirty="0">
              <a:solidFill>
                <a:schemeClr val="tx1"/>
              </a:solidFill>
            </a:endParaRPr>
          </a:p>
          <a:p>
            <a:pPr marL="228600" indent="-228600">
              <a:buAutoNum type="arabicParenR"/>
            </a:pPr>
            <a:r>
              <a:rPr lang="ja-JP" altLang="en-US" baseline="0" dirty="0">
                <a:solidFill>
                  <a:schemeClr val="tx1"/>
                </a:solidFill>
              </a:rPr>
              <a:t>各関係性を決定する</a:t>
            </a:r>
          </a:p>
          <a:p>
            <a:pPr marL="228600" indent="-228600">
              <a:buAutoNum type="arabicParenR"/>
            </a:pPr>
            <a:r>
              <a:rPr lang="ja-JP" altLang="en-US" baseline="0" dirty="0">
                <a:solidFill>
                  <a:schemeClr val="tx1"/>
                </a:solidFill>
              </a:rPr>
              <a:t>組み合わせの中でどのモデルが最も高い料金であるかを判断します（</a:t>
            </a:r>
            <a:r>
              <a:rPr lang="en-US" altLang="ja-JP" baseline="0" dirty="0">
                <a:solidFill>
                  <a:schemeClr val="tx1"/>
                </a:solidFill>
              </a:rPr>
              <a:t>FMS</a:t>
            </a:r>
            <a:r>
              <a:rPr lang="ja-JP" altLang="en-US" baseline="0" dirty="0">
                <a:solidFill>
                  <a:schemeClr val="tx1"/>
                </a:solidFill>
              </a:rPr>
              <a:t>にとって最も大きい責任と責任）</a:t>
            </a:r>
          </a:p>
          <a:p>
            <a:pPr marL="228600" indent="-228600">
              <a:buAutoNum type="arabicParenR"/>
            </a:pPr>
            <a:r>
              <a:rPr lang="ja-JP" altLang="en-US" baseline="0" dirty="0">
                <a:solidFill>
                  <a:schemeClr val="tx1"/>
                </a:solidFill>
              </a:rPr>
              <a:t>支出計画にあるサービスを数える</a:t>
            </a:r>
          </a:p>
          <a:p>
            <a:pPr marL="228600" indent="-228600">
              <a:buAutoNum type="arabicParenR"/>
            </a:pPr>
            <a:r>
              <a:rPr lang="ja-JP" altLang="en-US" b="1" baseline="0" dirty="0">
                <a:solidFill>
                  <a:schemeClr val="tx1"/>
                </a:solidFill>
              </a:rPr>
              <a:t>最大</a:t>
            </a:r>
            <a:r>
              <a:rPr lang="ja-JP" altLang="en-US" sz="1200" b="1" i="0" u="none" strike="noStrike" kern="1200" baseline="0" dirty="0">
                <a:solidFill>
                  <a:schemeClr val="tx1"/>
                </a:solidFill>
                <a:latin typeface="+mn-lt"/>
                <a:ea typeface="+mn-ea"/>
                <a:cs typeface="+mn-cs"/>
              </a:rPr>
              <a:t>財務管理サービス</a:t>
            </a:r>
            <a:r>
              <a:rPr lang="en-US" altLang="ja-JP" sz="1200" b="1" i="0" u="none" strike="noStrike" kern="1200" baseline="0" dirty="0">
                <a:solidFill>
                  <a:schemeClr val="tx1"/>
                </a:solidFill>
                <a:latin typeface="+mn-lt"/>
                <a:ea typeface="+mn-ea"/>
                <a:cs typeface="+mn-cs"/>
              </a:rPr>
              <a:t> (FMS)</a:t>
            </a:r>
            <a:r>
              <a:rPr lang="ja-JP" altLang="en-US" sz="1200" b="1" i="0" u="none" strike="noStrike" kern="1200" baseline="0" dirty="0">
                <a:solidFill>
                  <a:schemeClr val="tx1"/>
                </a:solidFill>
                <a:latin typeface="+mn-lt"/>
                <a:ea typeface="+mn-ea"/>
                <a:cs typeface="+mn-cs"/>
              </a:rPr>
              <a:t>料金</a:t>
            </a:r>
            <a:r>
              <a:rPr lang="ja-JP" altLang="en-US" baseline="0" dirty="0">
                <a:solidFill>
                  <a:schemeClr val="tx1"/>
                </a:solidFill>
              </a:rPr>
              <a:t>ワークシートを参照して、</a:t>
            </a:r>
            <a:r>
              <a:rPr lang="en-US" altLang="ja-JP" baseline="0" dirty="0">
                <a:solidFill>
                  <a:schemeClr val="tx1"/>
                </a:solidFill>
              </a:rPr>
              <a:t>FMS</a:t>
            </a:r>
            <a:r>
              <a:rPr lang="ja-JP" altLang="en-US" baseline="0" dirty="0">
                <a:solidFill>
                  <a:schemeClr val="tx1"/>
                </a:solidFill>
              </a:rPr>
              <a:t>の費用を決定します。</a:t>
            </a:r>
            <a:endParaRPr lang="en-US" sz="1200" b="0" i="0" u="none" strike="noStrike" kern="1200" baseline="0" dirty="0">
              <a:solidFill>
                <a:schemeClr val="tx1"/>
              </a:solidFill>
              <a:latin typeface="+mn-lt"/>
              <a:ea typeface="+mn-ea"/>
              <a:cs typeface="+mn-cs"/>
            </a:endParaRPr>
          </a:p>
          <a:p>
            <a:pPr marL="0" indent="0">
              <a:buNone/>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t>
            </a:r>
            <a:r>
              <a:rPr lang="ja-JP" altLang="en-US" sz="1200" b="1" i="0" u="none" strike="noStrike" kern="1200" baseline="0" dirty="0">
                <a:solidFill>
                  <a:schemeClr val="tx1"/>
                </a:solidFill>
                <a:latin typeface="+mn-lt"/>
                <a:ea typeface="+mn-ea"/>
                <a:cs typeface="+mn-cs"/>
              </a:rPr>
              <a:t>最も高い料金モデル</a:t>
            </a:r>
            <a:r>
              <a:rPr lang="en-US" sz="1200" b="1" i="0" u="none" strike="noStrike" kern="1200" baseline="0" dirty="0">
                <a:solidFill>
                  <a:schemeClr val="tx1"/>
                </a:solidFill>
                <a:latin typeface="+mn-lt"/>
                <a:ea typeface="+mn-ea"/>
                <a:cs typeface="+mn-cs"/>
              </a:rPr>
              <a:t> + </a:t>
            </a:r>
            <a:r>
              <a:rPr lang="ja-JP" altLang="en-US" sz="1200" b="1" i="0" u="none" strike="noStrike" kern="1200" baseline="0" dirty="0">
                <a:solidFill>
                  <a:schemeClr val="tx1"/>
                </a:solidFill>
                <a:latin typeface="+mn-lt"/>
                <a:ea typeface="+mn-ea"/>
                <a:cs typeface="+mn-cs"/>
              </a:rPr>
              <a:t>サービスの数</a:t>
            </a:r>
            <a:r>
              <a:rPr lang="en-US" sz="1200" b="1" i="0" u="none" strike="noStrike" kern="1200" baseline="0" dirty="0">
                <a:solidFill>
                  <a:schemeClr val="tx1"/>
                </a:solidFill>
                <a:latin typeface="+mn-lt"/>
                <a:ea typeface="+mn-ea"/>
                <a:cs typeface="+mn-cs"/>
              </a:rPr>
              <a:t> = </a:t>
            </a:r>
            <a:r>
              <a:rPr lang="ja-JP" altLang="en-US" sz="1200" b="1" i="0" u="none" strike="noStrike" kern="1200" baseline="0" dirty="0">
                <a:solidFill>
                  <a:schemeClr val="tx1"/>
                </a:solidFill>
                <a:latin typeface="+mn-lt"/>
                <a:ea typeface="+mn-ea"/>
                <a:cs typeface="+mn-cs"/>
              </a:rPr>
              <a:t>費用</a:t>
            </a:r>
            <a:r>
              <a:rPr lang="en-US" sz="1200" b="1" i="0" u="none" strike="noStrike" kern="1200" baseline="0" dirty="0">
                <a:solidFill>
                  <a:schemeClr val="tx1"/>
                </a:solidFill>
                <a:latin typeface="+mn-lt"/>
                <a:ea typeface="+mn-ea"/>
                <a:cs typeface="+mn-cs"/>
              </a:rPr>
              <a:t> ) ******</a:t>
            </a: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chemeClr val="tx1"/>
                </a:solidFill>
              </a:rPr>
              <a:t>SDP</a:t>
            </a:r>
            <a:r>
              <a:rPr lang="ja-JP" altLang="en-US" dirty="0">
                <a:solidFill>
                  <a:schemeClr val="tx1"/>
                </a:solidFill>
              </a:rPr>
              <a:t>では、</a:t>
            </a:r>
            <a:r>
              <a:rPr lang="en-US" altLang="ja-JP" dirty="0">
                <a:solidFill>
                  <a:schemeClr val="tx1"/>
                </a:solidFill>
              </a:rPr>
              <a:t>FMS</a:t>
            </a:r>
            <a:r>
              <a:rPr lang="ja-JP" altLang="en-US" dirty="0">
                <a:solidFill>
                  <a:schemeClr val="tx1"/>
                </a:solidFill>
              </a:rPr>
              <a:t>が複数のモデルを介して支払いをする場合は、あなたの最大料金額がサービスの総数に対する最大料金モデルを超えることはできません。</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この表によると、ジェイソンの最大月額</a:t>
            </a:r>
            <a:r>
              <a:rPr lang="en-US" altLang="ja-JP" dirty="0">
                <a:solidFill>
                  <a:schemeClr val="tx1"/>
                </a:solidFill>
              </a:rPr>
              <a:t>FMS</a:t>
            </a:r>
            <a:r>
              <a:rPr lang="ja-JP" altLang="en-US" dirty="0">
                <a:solidFill>
                  <a:schemeClr val="tx1"/>
                </a:solidFill>
              </a:rPr>
              <a:t>料金は、４～６つのサービスの請求支払者モデルであるため、７５ドルになります。</a:t>
            </a:r>
            <a:endParaRPr lang="en-US" altLang="ja-JP" dirty="0">
              <a:solidFill>
                <a:schemeClr val="tx1"/>
              </a:solidFill>
            </a:endParaRPr>
          </a:p>
          <a:p>
            <a:pPr marL="228600" indent="-228600">
              <a:buAutoNum type="arabicParenR"/>
            </a:pPr>
            <a:r>
              <a:rPr lang="ja-JP" altLang="en-US" baseline="0" dirty="0">
                <a:solidFill>
                  <a:schemeClr val="tx1"/>
                </a:solidFill>
              </a:rPr>
              <a:t>各関係性を決定する</a:t>
            </a:r>
          </a:p>
          <a:p>
            <a:pPr marL="228600" indent="-228600">
              <a:buAutoNum type="arabicParenR"/>
            </a:pPr>
            <a:r>
              <a:rPr lang="ja-JP" altLang="en-US" baseline="0" dirty="0">
                <a:solidFill>
                  <a:schemeClr val="tx1"/>
                </a:solidFill>
              </a:rPr>
              <a:t>ソフィアの組み合わせの中でどのモデルが最も高い料金であるかを判断します（</a:t>
            </a:r>
            <a:r>
              <a:rPr lang="en-US" altLang="ja-JP" baseline="0" dirty="0">
                <a:solidFill>
                  <a:schemeClr val="tx1"/>
                </a:solidFill>
              </a:rPr>
              <a:t>FMS</a:t>
            </a:r>
            <a:r>
              <a:rPr lang="ja-JP" altLang="en-US" baseline="0" dirty="0">
                <a:solidFill>
                  <a:schemeClr val="tx1"/>
                </a:solidFill>
              </a:rPr>
              <a:t>にとって最も大きい責任と責任）</a:t>
            </a:r>
          </a:p>
          <a:p>
            <a:pPr marL="228600" indent="-228600">
              <a:buAutoNum type="arabicParenR"/>
            </a:pPr>
            <a:r>
              <a:rPr lang="ja-JP" altLang="en-US" baseline="0" dirty="0">
                <a:solidFill>
                  <a:schemeClr val="tx1"/>
                </a:solidFill>
              </a:rPr>
              <a:t>支出計画にあるサービスを数える</a:t>
            </a:r>
          </a:p>
          <a:p>
            <a:pPr marL="228600" indent="-228600">
              <a:buAutoNum type="arabicParenR"/>
            </a:pPr>
            <a:r>
              <a:rPr lang="ja-JP" altLang="en-US" b="1" baseline="0" dirty="0">
                <a:solidFill>
                  <a:schemeClr val="tx1"/>
                </a:solidFill>
              </a:rPr>
              <a:t>最大</a:t>
            </a:r>
            <a:r>
              <a:rPr lang="ja-JP" altLang="en-US" sz="1200" b="1" i="0" u="none" strike="noStrike" kern="1200" baseline="0" dirty="0">
                <a:solidFill>
                  <a:schemeClr val="tx1"/>
                </a:solidFill>
                <a:latin typeface="+mn-lt"/>
                <a:ea typeface="+mn-ea"/>
                <a:cs typeface="+mn-cs"/>
              </a:rPr>
              <a:t>財務管理サービス</a:t>
            </a:r>
            <a:r>
              <a:rPr lang="en-US" altLang="ja-JP" sz="1200" b="1" i="0" u="none" strike="noStrike" kern="1200" baseline="0" dirty="0">
                <a:solidFill>
                  <a:schemeClr val="tx1"/>
                </a:solidFill>
                <a:latin typeface="+mn-lt"/>
                <a:ea typeface="+mn-ea"/>
                <a:cs typeface="+mn-cs"/>
              </a:rPr>
              <a:t> (FMS)</a:t>
            </a:r>
            <a:r>
              <a:rPr lang="ja-JP" altLang="en-US" sz="1200" b="1" i="0" u="none" strike="noStrike" kern="1200" baseline="0" dirty="0">
                <a:solidFill>
                  <a:schemeClr val="tx1"/>
                </a:solidFill>
                <a:latin typeface="+mn-lt"/>
                <a:ea typeface="+mn-ea"/>
                <a:cs typeface="+mn-cs"/>
              </a:rPr>
              <a:t>料金</a:t>
            </a:r>
            <a:r>
              <a:rPr lang="ja-JP" altLang="en-US" baseline="0" dirty="0">
                <a:solidFill>
                  <a:schemeClr val="tx1"/>
                </a:solidFill>
              </a:rPr>
              <a:t>ワークシートを参照して、</a:t>
            </a:r>
            <a:r>
              <a:rPr lang="en-US" altLang="ja-JP" baseline="0" dirty="0">
                <a:solidFill>
                  <a:schemeClr val="tx1"/>
                </a:solidFill>
              </a:rPr>
              <a:t>FMS</a:t>
            </a:r>
            <a:r>
              <a:rPr lang="ja-JP" altLang="en-US" baseline="0" dirty="0">
                <a:solidFill>
                  <a:schemeClr val="tx1"/>
                </a:solidFill>
              </a:rPr>
              <a:t>の費用を決定します。</a:t>
            </a:r>
            <a:endParaRPr lang="en-US" altLang="ja-JP" sz="1200" b="0" i="0" u="none" strike="noStrike" kern="1200" baseline="0" dirty="0">
              <a:solidFill>
                <a:schemeClr val="tx1"/>
              </a:solidFill>
              <a:latin typeface="+mn-lt"/>
              <a:ea typeface="+mn-ea"/>
              <a:cs typeface="+mn-cs"/>
            </a:endParaRPr>
          </a:p>
          <a:p>
            <a:pPr marL="0" indent="0">
              <a:buNone/>
            </a:pPr>
            <a:r>
              <a:rPr lang="en-US" altLang="ja-JP" sz="1200" b="1" i="0" u="none" strike="noStrike" kern="1200" baseline="0" dirty="0">
                <a:solidFill>
                  <a:schemeClr val="tx1"/>
                </a:solidFill>
                <a:latin typeface="+mn-lt"/>
                <a:ea typeface="+mn-ea"/>
                <a:cs typeface="+mn-cs"/>
              </a:rPr>
              <a:t>******</a:t>
            </a:r>
            <a:r>
              <a:rPr lang="en-US" altLang="ja-JP" sz="1200" b="0" i="0" u="none" strike="noStrike" kern="1200" baseline="0" dirty="0">
                <a:solidFill>
                  <a:schemeClr val="tx1"/>
                </a:solidFill>
                <a:latin typeface="+mn-lt"/>
                <a:ea typeface="+mn-ea"/>
                <a:cs typeface="+mn-cs"/>
              </a:rPr>
              <a:t> </a:t>
            </a:r>
            <a:r>
              <a:rPr lang="en-US" altLang="ja-JP" sz="1200" b="1" i="0" u="none" strike="noStrike" kern="1200" baseline="0" dirty="0">
                <a:solidFill>
                  <a:schemeClr val="tx1"/>
                </a:solidFill>
                <a:latin typeface="+mn-lt"/>
                <a:ea typeface="+mn-ea"/>
                <a:cs typeface="+mn-cs"/>
              </a:rPr>
              <a:t>(</a:t>
            </a:r>
            <a:r>
              <a:rPr lang="ja-JP" altLang="en-US" sz="1200" b="1" i="0" u="none" strike="noStrike" kern="1200" baseline="0" dirty="0">
                <a:solidFill>
                  <a:schemeClr val="tx1"/>
                </a:solidFill>
                <a:latin typeface="+mn-lt"/>
                <a:ea typeface="+mn-ea"/>
                <a:cs typeface="+mn-cs"/>
              </a:rPr>
              <a:t>最も高い料金モデル</a:t>
            </a:r>
            <a:r>
              <a:rPr lang="en-US" altLang="ja-JP" sz="1200" b="1" i="0" u="none" strike="noStrike" kern="1200" baseline="0" dirty="0">
                <a:solidFill>
                  <a:schemeClr val="tx1"/>
                </a:solidFill>
                <a:latin typeface="+mn-lt"/>
                <a:ea typeface="+mn-ea"/>
                <a:cs typeface="+mn-cs"/>
              </a:rPr>
              <a:t> + </a:t>
            </a:r>
            <a:r>
              <a:rPr lang="ja-JP" altLang="en-US" sz="1200" b="1" i="0" u="none" strike="noStrike" kern="1200" baseline="0" dirty="0">
                <a:solidFill>
                  <a:schemeClr val="tx1"/>
                </a:solidFill>
                <a:latin typeface="+mn-lt"/>
                <a:ea typeface="+mn-ea"/>
                <a:cs typeface="+mn-cs"/>
              </a:rPr>
              <a:t>サービスの数</a:t>
            </a:r>
            <a:r>
              <a:rPr lang="en-US" altLang="ja-JP" sz="1200" b="1" i="0" u="none" strike="noStrike" kern="1200" baseline="0" dirty="0">
                <a:solidFill>
                  <a:schemeClr val="tx1"/>
                </a:solidFill>
                <a:latin typeface="+mn-lt"/>
                <a:ea typeface="+mn-ea"/>
                <a:cs typeface="+mn-cs"/>
              </a:rPr>
              <a:t> = </a:t>
            </a:r>
            <a:r>
              <a:rPr lang="ja-JP" altLang="en-US" sz="1200" b="1" i="0" u="none" strike="noStrike" kern="1200" baseline="0" dirty="0">
                <a:solidFill>
                  <a:schemeClr val="tx1"/>
                </a:solidFill>
                <a:latin typeface="+mn-lt"/>
                <a:ea typeface="+mn-ea"/>
                <a:cs typeface="+mn-cs"/>
              </a:rPr>
              <a:t>費用</a:t>
            </a:r>
            <a:r>
              <a:rPr lang="en-US" altLang="ja-JP" sz="1200" b="1" i="0" u="none" strike="noStrike" kern="1200" baseline="0" dirty="0">
                <a:solidFill>
                  <a:schemeClr val="tx1"/>
                </a:solidFill>
                <a:latin typeface="+mn-lt"/>
                <a:ea typeface="+mn-ea"/>
                <a:cs typeface="+mn-cs"/>
              </a:rPr>
              <a:t> ) ******</a:t>
            </a:r>
          </a:p>
          <a:p>
            <a:pPr marL="0" indent="0">
              <a:buNone/>
            </a:pPr>
            <a:endParaRPr lang="en-US" altLang="ja-JP"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chemeClr val="tx1"/>
                </a:solidFill>
              </a:rPr>
              <a:t>SDP</a:t>
            </a:r>
            <a:r>
              <a:rPr lang="ja-JP" altLang="en-US" dirty="0">
                <a:solidFill>
                  <a:schemeClr val="tx1"/>
                </a:solidFill>
              </a:rPr>
              <a:t>では、</a:t>
            </a:r>
            <a:r>
              <a:rPr lang="en-US" altLang="ja-JP" dirty="0">
                <a:solidFill>
                  <a:schemeClr val="tx1"/>
                </a:solidFill>
              </a:rPr>
              <a:t>FMS</a:t>
            </a:r>
            <a:r>
              <a:rPr lang="ja-JP" altLang="en-US" dirty="0">
                <a:solidFill>
                  <a:schemeClr val="tx1"/>
                </a:solidFill>
              </a:rPr>
              <a:t>が複数のモデルを介して支払いをする場合は、あなたの最大料金額がサービスの総数に対する最大料金モデルを超えることはできません。</a:t>
            </a:r>
            <a:endParaRPr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baseline="0" dirty="0">
              <a:solidFill>
                <a:schemeClr val="tx1"/>
              </a:solidFill>
            </a:endParaRPr>
          </a:p>
          <a:p>
            <a:pPr>
              <a:buFont typeface="Arial"/>
              <a:buChar char="•"/>
            </a:pPr>
            <a:r>
              <a:rPr lang="ja-JP" altLang="en-US" baseline="0" dirty="0">
                <a:solidFill>
                  <a:schemeClr val="tx1"/>
                </a:solidFill>
              </a:rPr>
              <a:t>ペアになって、計画の中のサービスの種類について話し合う、もしくはどのタイプの</a:t>
            </a:r>
            <a:r>
              <a:rPr lang="en-US" altLang="ja-JP" baseline="0" dirty="0">
                <a:solidFill>
                  <a:schemeClr val="tx1"/>
                </a:solidFill>
              </a:rPr>
              <a:t>FMS</a:t>
            </a:r>
            <a:r>
              <a:rPr lang="ja-JP" altLang="en-US" baseline="0" dirty="0">
                <a:solidFill>
                  <a:schemeClr val="tx1"/>
                </a:solidFill>
              </a:rPr>
              <a:t>を利用すると決断するのか、またその理由を他の人に尋ねるたり、以下のことを話し合います。 約</a:t>
            </a:r>
            <a:r>
              <a:rPr lang="en-US" altLang="ja-JP" baseline="0" dirty="0">
                <a:solidFill>
                  <a:schemeClr val="tx1"/>
                </a:solidFill>
              </a:rPr>
              <a:t>5-10</a:t>
            </a:r>
            <a:r>
              <a:rPr lang="ja-JP" altLang="en-US" baseline="0" dirty="0">
                <a:solidFill>
                  <a:schemeClr val="tx1"/>
                </a:solidFill>
              </a:rPr>
              <a:t>分かけます。</a:t>
            </a:r>
          </a:p>
          <a:p>
            <a:pPr>
              <a:buFont typeface="Arial"/>
              <a:buChar char="•"/>
            </a:pPr>
            <a:endParaRPr lang="ja-JP" altLang="en-US" baseline="0" dirty="0">
              <a:solidFill>
                <a:schemeClr val="tx1"/>
              </a:solidFill>
            </a:endParaRPr>
          </a:p>
          <a:p>
            <a:pPr>
              <a:buFont typeface="Arial"/>
              <a:buChar char="•"/>
            </a:pPr>
            <a:r>
              <a:rPr lang="ja-JP" altLang="en-US" baseline="0" dirty="0">
                <a:solidFill>
                  <a:schemeClr val="tx1"/>
                </a:solidFill>
              </a:rPr>
              <a:t>あなたは直接従業員を雇用していますか？</a:t>
            </a:r>
          </a:p>
          <a:p>
            <a:pPr>
              <a:buFont typeface="Arial"/>
              <a:buChar char="•"/>
            </a:pPr>
            <a:r>
              <a:rPr lang="ja-JP" altLang="en-US" baseline="0" dirty="0">
                <a:solidFill>
                  <a:schemeClr val="tx1"/>
                </a:solidFill>
              </a:rPr>
              <a:t>そうであれば、あなたはすべての責任または管理を望みますか、それとも</a:t>
            </a:r>
            <a:r>
              <a:rPr lang="en-US" altLang="ja-JP" baseline="0" dirty="0">
                <a:solidFill>
                  <a:schemeClr val="tx1"/>
                </a:solidFill>
              </a:rPr>
              <a:t>FMS</a:t>
            </a:r>
            <a:r>
              <a:rPr lang="ja-JP" altLang="en-US" baseline="0" dirty="0">
                <a:solidFill>
                  <a:schemeClr val="tx1"/>
                </a:solidFill>
              </a:rPr>
              <a:t>と共有したいですか？</a:t>
            </a:r>
          </a:p>
          <a:p>
            <a:pPr>
              <a:buFont typeface="Arial"/>
              <a:buChar char="•"/>
            </a:pPr>
            <a:r>
              <a:rPr lang="ja-JP" altLang="en-US" baseline="0" dirty="0">
                <a:solidFill>
                  <a:schemeClr val="tx1"/>
                </a:solidFill>
              </a:rPr>
              <a:t>代理店に登録している人雇いますか、またアイテムだけを購入する予定ですか？</a:t>
            </a: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FMS</a:t>
            </a:r>
            <a:r>
              <a:rPr lang="ja-JP" altLang="en-US" sz="1200" b="0" dirty="0">
                <a:solidFill>
                  <a:schemeClr val="tx1"/>
                </a:solidFill>
                <a:latin typeface="+mn-lt"/>
              </a:rPr>
              <a:t>は以下のことをしなければなりません</a:t>
            </a:r>
            <a:r>
              <a:rPr lang="en-US" sz="1200" b="0" dirty="0">
                <a:solidFill>
                  <a:schemeClr val="tx1"/>
                </a:solidFill>
                <a:latin typeface="+mn-lt"/>
              </a:rPr>
              <a:t>:</a:t>
            </a:r>
          </a:p>
          <a:p>
            <a:pPr marL="174708" indent="-174708" defTabSz="931774">
              <a:buFont typeface="Arial" panose="020B0604020202020204" pitchFamily="34" charset="0"/>
              <a:buChar char="•"/>
              <a:defRPr/>
            </a:pPr>
            <a:r>
              <a:rPr lang="ja-JP" altLang="en-US" b="0" baseline="0" dirty="0">
                <a:solidFill>
                  <a:schemeClr val="tx1"/>
                </a:solidFill>
                <a:latin typeface="+mn-lt"/>
              </a:rPr>
              <a:t>地域センターの</a:t>
            </a:r>
            <a:r>
              <a:rPr lang="ja-JP" altLang="en-US" b="1" baseline="0" dirty="0">
                <a:solidFill>
                  <a:schemeClr val="tx1"/>
                </a:solidFill>
                <a:latin typeface="+mn-lt"/>
              </a:rPr>
              <a:t>ベンダーでなければなりません</a:t>
            </a:r>
            <a:r>
              <a:rPr lang="en-US" b="1" baseline="0" dirty="0">
                <a:solidFill>
                  <a:schemeClr val="tx1"/>
                </a:solidFill>
                <a:latin typeface="+mn-lt"/>
              </a:rPr>
              <a:t> </a:t>
            </a:r>
            <a:endParaRPr lang="en-US" baseline="0" dirty="0">
              <a:solidFill>
                <a:schemeClr val="tx1"/>
              </a:solidFill>
              <a:latin typeface="+mn-lt"/>
            </a:endParaRPr>
          </a:p>
          <a:p>
            <a:pPr marL="174708" indent="-174708" defTabSz="931774">
              <a:buFont typeface="Arial" panose="020B0604020202020204" pitchFamily="34" charset="0"/>
              <a:buChar char="•"/>
              <a:defRPr/>
            </a:pPr>
            <a:r>
              <a:rPr lang="ja-JP" altLang="en-US" baseline="0" dirty="0">
                <a:solidFill>
                  <a:schemeClr val="tx1"/>
                </a:solidFill>
                <a:latin typeface="+mn-lt"/>
              </a:rPr>
              <a:t>あなたの支出計画を使ってあなたの個別プログラムプランのサービスと支援の支払いをする</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latin typeface="+mn-lt"/>
              </a:rPr>
              <a:t>支出計画の要旨報告書を毎月あなたとあなたの地域センター</a:t>
            </a:r>
            <a:r>
              <a:rPr lang="ja-JP" altLang="en-US" sz="1200" baseline="0" dirty="0">
                <a:solidFill>
                  <a:schemeClr val="tx1"/>
                </a:solidFill>
                <a:latin typeface="+mn-lt"/>
              </a:rPr>
              <a:t>に提出する</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FMS</a:t>
            </a:r>
            <a:r>
              <a:rPr lang="ja-JP" altLang="en-US" baseline="0" dirty="0">
                <a:solidFill>
                  <a:schemeClr val="tx1"/>
                </a:solidFill>
                <a:latin typeface="+mn-lt"/>
              </a:rPr>
              <a:t>は</a:t>
            </a:r>
            <a:r>
              <a:rPr lang="en-US" baseline="0" dirty="0">
                <a:solidFill>
                  <a:schemeClr val="tx1"/>
                </a:solidFill>
                <a:latin typeface="+mn-lt"/>
              </a:rPr>
              <a:t>SDP</a:t>
            </a:r>
            <a:r>
              <a:rPr lang="ja-JP" altLang="en-US" baseline="0" dirty="0">
                <a:solidFill>
                  <a:schemeClr val="tx1"/>
                </a:solidFill>
                <a:latin typeface="+mn-lt"/>
              </a:rPr>
              <a:t>の必要なサービスです</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2) </a:t>
            </a:r>
            <a:r>
              <a:rPr lang="ja-JP" altLang="en-US" baseline="0" dirty="0">
                <a:solidFill>
                  <a:schemeClr val="tx1"/>
                </a:solidFill>
                <a:latin typeface="+mn-lt"/>
              </a:rPr>
              <a:t>もし従業員がいる場合、従業員との関係が</a:t>
            </a:r>
            <a:r>
              <a:rPr lang="en-US" altLang="ja-JP" baseline="0" dirty="0">
                <a:solidFill>
                  <a:schemeClr val="tx1"/>
                </a:solidFill>
                <a:latin typeface="+mn-lt"/>
              </a:rPr>
              <a:t>FMS</a:t>
            </a:r>
            <a:r>
              <a:rPr lang="ja-JP" altLang="en-US" baseline="0" dirty="0">
                <a:solidFill>
                  <a:schemeClr val="tx1"/>
                </a:solidFill>
                <a:latin typeface="+mn-lt"/>
              </a:rPr>
              <a:t>との関係を決めます。</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baseline="0" dirty="0">
                <a:solidFill>
                  <a:schemeClr val="tx1"/>
                </a:solidFill>
                <a:latin typeface="+mn-lt"/>
              </a:rPr>
              <a:t>3</a:t>
            </a:r>
            <a:r>
              <a:rPr lang="ja-JP" altLang="en-US" baseline="0" dirty="0">
                <a:solidFill>
                  <a:schemeClr val="tx1"/>
                </a:solidFill>
                <a:latin typeface="+mn-lt"/>
              </a:rPr>
              <a:t>）その関係の形態には</a:t>
            </a:r>
            <a:r>
              <a:rPr lang="en-US" altLang="ja-JP" baseline="0" dirty="0">
                <a:solidFill>
                  <a:schemeClr val="tx1"/>
                </a:solidFill>
                <a:latin typeface="+mn-lt"/>
              </a:rPr>
              <a:t>3</a:t>
            </a:r>
            <a:r>
              <a:rPr lang="ja-JP" altLang="en-US" baseline="0" dirty="0" err="1">
                <a:solidFill>
                  <a:schemeClr val="tx1"/>
                </a:solidFill>
                <a:latin typeface="+mn-lt"/>
              </a:rPr>
              <a:t>つの</a:t>
            </a:r>
            <a:r>
              <a:rPr lang="ja-JP" altLang="en-US" baseline="0" dirty="0">
                <a:solidFill>
                  <a:schemeClr val="tx1"/>
                </a:solidFill>
                <a:latin typeface="+mn-lt"/>
              </a:rPr>
              <a:t>モデルがあります。</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baseline="0" dirty="0">
                <a:solidFill>
                  <a:schemeClr val="tx1"/>
                </a:solidFill>
                <a:latin typeface="+mn-lt"/>
              </a:rPr>
              <a:t>4</a:t>
            </a:r>
            <a:r>
              <a:rPr lang="ja-JP" altLang="en-US" baseline="0" dirty="0">
                <a:solidFill>
                  <a:schemeClr val="tx1"/>
                </a:solidFill>
                <a:latin typeface="+mn-lt"/>
              </a:rPr>
              <a:t>）どのモデルであるかとあなたの支出計画にあるサービス数によって、</a:t>
            </a:r>
            <a:r>
              <a:rPr lang="en-US" altLang="ja-JP" baseline="0" dirty="0">
                <a:solidFill>
                  <a:schemeClr val="tx1"/>
                </a:solidFill>
                <a:latin typeface="+mn-lt"/>
              </a:rPr>
              <a:t>FMS</a:t>
            </a:r>
            <a:r>
              <a:rPr lang="ja-JP" altLang="en-US" baseline="0" dirty="0">
                <a:solidFill>
                  <a:schemeClr val="tx1"/>
                </a:solidFill>
                <a:latin typeface="+mn-lt"/>
              </a:rPr>
              <a:t>の費用が決まります。ｓ</a:t>
            </a:r>
            <a:endParaRPr lang="en-US" baseline="0" dirty="0">
              <a:solidFill>
                <a:schemeClr val="tx1"/>
              </a:solidFill>
              <a:latin typeface="+mn-lt"/>
            </a:endParaRP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SDP</a:t>
            </a:r>
            <a:r>
              <a:rPr lang="ja-JP" altLang="en-US" dirty="0">
                <a:solidFill>
                  <a:schemeClr val="tx1"/>
                </a:solidFill>
              </a:rPr>
              <a:t>では、あなたが今持つ権利と同じ権利を持ちます。</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dirty="0">
                <a:solidFill>
                  <a:schemeClr val="tx1"/>
                </a:solidFill>
              </a:rPr>
              <a:t>これには以下の権利が含まれます：</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個別プログラムプランプロセス</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公平なヒアリング</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aseline="0" dirty="0">
                <a:solidFill>
                  <a:schemeClr val="tx1"/>
                </a:solidFill>
              </a:rPr>
              <a:t>告訴</a:t>
            </a:r>
            <a:endParaRPr lang="en-US" altLang="ja-JP"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dirty="0">
                <a:solidFill>
                  <a:schemeClr val="tx1"/>
                </a:solidFill>
              </a:rPr>
              <a:t>5</a:t>
            </a:r>
            <a:r>
              <a:rPr lang="ja-JP" altLang="en-US" dirty="0" err="1">
                <a:solidFill>
                  <a:schemeClr val="tx1"/>
                </a:solidFill>
              </a:rPr>
              <a:t>つの</a:t>
            </a:r>
            <a:r>
              <a:rPr lang="ja-JP" altLang="en-US" dirty="0">
                <a:solidFill>
                  <a:schemeClr val="tx1"/>
                </a:solidFill>
              </a:rPr>
              <a:t>指針、個人を中心とした計画プロセス、および今日学んだ規則を念頭に置いて、問題解決のためにチームのメンバーと協力してください。</a:t>
            </a:r>
          </a:p>
          <a:p>
            <a:pPr>
              <a:buFont typeface="Arial"/>
              <a:buNone/>
            </a:pPr>
            <a:endParaRPr lang="ja-JP" altLang="en-US" dirty="0">
              <a:solidFill>
                <a:schemeClr val="tx1"/>
              </a:solidFill>
            </a:endParaRPr>
          </a:p>
          <a:p>
            <a:pPr>
              <a:buFont typeface="Arial"/>
              <a:buNone/>
            </a:pPr>
            <a:r>
              <a:rPr lang="ja-JP" altLang="en-US" dirty="0">
                <a:solidFill>
                  <a:schemeClr val="tx1"/>
                </a:solidFill>
              </a:rPr>
              <a:t>私たちは皆一緒に学んでいるので、あなたが援助を必要とする場合、あなたの地域センターがあなたをいつでもサポートしてくれます。 また、あなた、または地域センターは</a:t>
            </a:r>
            <a:r>
              <a:rPr lang="en-US" altLang="ja-JP" dirty="0">
                <a:solidFill>
                  <a:schemeClr val="tx1"/>
                </a:solidFill>
              </a:rPr>
              <a:t>DDS</a:t>
            </a:r>
            <a:r>
              <a:rPr lang="ja-JP" altLang="en-US" dirty="0">
                <a:solidFill>
                  <a:schemeClr val="tx1"/>
                </a:solidFill>
              </a:rPr>
              <a:t>に電子メールを送ることができます。メールアドレス：</a:t>
            </a:r>
            <a:r>
              <a:rPr lang="en-US" altLang="ja-JP" dirty="0">
                <a:solidFill>
                  <a:schemeClr val="tx1"/>
                </a:solidFill>
              </a:rPr>
              <a:t>sdp@dds.ca.gov</a:t>
            </a:r>
            <a:endParaRPr lang="ja-JP" altLang="en-US" dirty="0">
              <a:solidFill>
                <a:schemeClr val="tx1"/>
              </a:solidFill>
            </a:endParaRPr>
          </a:p>
          <a:p>
            <a:pPr>
              <a:buFont typeface="Arial"/>
              <a:buNone/>
            </a:pPr>
            <a:endParaRPr lang="ja-JP" altLang="en-US" dirty="0">
              <a:solidFill>
                <a:schemeClr val="tx1"/>
              </a:solidFill>
            </a:endParaRPr>
          </a:p>
          <a:p>
            <a:pPr>
              <a:buFont typeface="Arial"/>
              <a:buNone/>
            </a:pPr>
            <a:r>
              <a:rPr lang="ja-JP" altLang="en-US" dirty="0">
                <a:solidFill>
                  <a:schemeClr val="tx1"/>
                </a:solidFill>
              </a:rPr>
              <a:t>あなたの権利に関する詳細は下記のリンクの</a:t>
            </a:r>
            <a:r>
              <a:rPr lang="en-US" altLang="ja-JP" dirty="0">
                <a:solidFill>
                  <a:schemeClr val="tx1"/>
                </a:solidFill>
              </a:rPr>
              <a:t>DDS</a:t>
            </a:r>
            <a:r>
              <a:rPr lang="ja-JP" altLang="en-US" dirty="0">
                <a:solidFill>
                  <a:schemeClr val="tx1"/>
                </a:solidFill>
              </a:rPr>
              <a:t>ウェブサイトをご覧ください。</a:t>
            </a:r>
            <a:endParaRPr lang="en-US" altLang="ja-JP" dirty="0">
              <a:solidFill>
                <a:schemeClr val="tx1"/>
              </a:solidFill>
            </a:endParaRPr>
          </a:p>
          <a:p>
            <a:pPr>
              <a:buFont typeface="Arial"/>
              <a:buNone/>
            </a:pPr>
            <a:r>
              <a:rPr lang="en-US" altLang="ja-JP" dirty="0">
                <a:solidFill>
                  <a:schemeClr val="tx1"/>
                </a:solidFill>
              </a:rPr>
              <a:t>www.dds.ca.gov</a:t>
            </a:r>
            <a:endParaRPr lang="ja-JP" alt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1200" dirty="0">
                <a:solidFill>
                  <a:schemeClr val="tx1"/>
                </a:solidFill>
                <a:latin typeface="+mn-lt"/>
                <a:cs typeface="Arial" panose="020B0604020202020204" pitchFamily="34" charset="0"/>
              </a:rPr>
              <a:t>主なポイント</a:t>
            </a: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あなたが雇うプロバイダーの中には、犯罪歴調査を要求されるものもあります。 これは</a:t>
            </a:r>
            <a:r>
              <a:rPr lang="en-US" altLang="ja-JP" sz="1200" dirty="0">
                <a:solidFill>
                  <a:schemeClr val="tx1"/>
                </a:solidFill>
                <a:latin typeface="+mn-lt"/>
                <a:cs typeface="Arial" panose="020B0604020202020204" pitchFamily="34" charset="0"/>
              </a:rPr>
              <a:t>SDP</a:t>
            </a:r>
            <a:r>
              <a:rPr lang="ja-JP" altLang="en-US" sz="1200" dirty="0">
                <a:solidFill>
                  <a:schemeClr val="tx1"/>
                </a:solidFill>
                <a:latin typeface="+mn-lt"/>
                <a:cs typeface="Arial" panose="020B0604020202020204" pitchFamily="34" charset="0"/>
              </a:rPr>
              <a:t>における重要な安全対策です。</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家族や友人を含め、あなたの支出計画から支払われるあなたに直接のパーソナルケアを提供する人々には、犯罪歴審査が必要です。 直接のパーソナルケアとは、着替え、グルーミング、入浴または個人衛生サービスの援助です。</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あなたやあなたの</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は、経歴確認を実行するために他のサービスプロバイダーも必要とするかもしれません。 あなたやあなたの</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プロバイダーにとって、これが重要な場合があります。</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あなたの</a:t>
            </a:r>
            <a:r>
              <a:rPr lang="en-US" altLang="ja-JP" sz="1200" dirty="0">
                <a:solidFill>
                  <a:schemeClr val="tx1"/>
                </a:solidFill>
                <a:latin typeface="+mn-lt"/>
                <a:cs typeface="Arial" panose="020B0604020202020204" pitchFamily="34" charset="0"/>
              </a:rPr>
              <a:t>FMS</a:t>
            </a:r>
            <a:r>
              <a:rPr lang="ja-JP" altLang="en-US" sz="1200" dirty="0">
                <a:solidFill>
                  <a:schemeClr val="tx1"/>
                </a:solidFill>
                <a:latin typeface="+mn-lt"/>
                <a:cs typeface="Arial" panose="020B0604020202020204" pitchFamily="34" charset="0"/>
              </a:rPr>
              <a:t>は経歴確認が完了したことを確認します。</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サービスプロバイダーまたはスタッフは、たとえ他のサービス（例：</a:t>
            </a:r>
            <a:r>
              <a:rPr lang="en-US" altLang="ja-JP" sz="1200" dirty="0">
                <a:solidFill>
                  <a:schemeClr val="tx1"/>
                </a:solidFill>
                <a:latin typeface="+mn-lt"/>
                <a:cs typeface="Arial" panose="020B0604020202020204" pitchFamily="34" charset="0"/>
              </a:rPr>
              <a:t>IHSS</a:t>
            </a:r>
            <a:r>
              <a:rPr lang="ja-JP" altLang="en-US" sz="1200" dirty="0">
                <a:solidFill>
                  <a:schemeClr val="tx1"/>
                </a:solidFill>
                <a:latin typeface="+mn-lt"/>
                <a:cs typeface="Arial" panose="020B0604020202020204" pitchFamily="34" charset="0"/>
              </a:rPr>
              <a:t>）を提供した時に、既に経歴審査を受けていたとしても、</a:t>
            </a:r>
            <a:r>
              <a:rPr lang="en-US" altLang="ja-JP" sz="1200" dirty="0">
                <a:solidFill>
                  <a:schemeClr val="tx1"/>
                </a:solidFill>
                <a:latin typeface="+mn-lt"/>
                <a:cs typeface="Arial" panose="020B0604020202020204" pitchFamily="34" charset="0"/>
              </a:rPr>
              <a:t>DDS</a:t>
            </a:r>
            <a:r>
              <a:rPr lang="ja-JP" altLang="en-US" sz="1200" dirty="0">
                <a:solidFill>
                  <a:schemeClr val="tx1"/>
                </a:solidFill>
                <a:latin typeface="+mn-lt"/>
                <a:cs typeface="Arial" panose="020B0604020202020204" pitchFamily="34" charset="0"/>
              </a:rPr>
              <a:t>からの新しい経歴確認審査を受けなければなりません。彼ら全員に</a:t>
            </a:r>
            <a:r>
              <a:rPr lang="en-US" altLang="ja-JP" sz="1200" dirty="0">
                <a:solidFill>
                  <a:schemeClr val="tx1"/>
                </a:solidFill>
                <a:latin typeface="+mn-lt"/>
                <a:cs typeface="Arial" panose="020B0604020202020204" pitchFamily="34" charset="0"/>
              </a:rPr>
              <a:t>DDS</a:t>
            </a:r>
            <a:r>
              <a:rPr lang="ja-JP" altLang="en-US" sz="1200" dirty="0">
                <a:solidFill>
                  <a:schemeClr val="tx1"/>
                </a:solidFill>
                <a:latin typeface="+mn-lt"/>
                <a:cs typeface="Arial" panose="020B0604020202020204" pitchFamily="34" charset="0"/>
              </a:rPr>
              <a:t>の経歴確認審査を受ける必要性を課しています。</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ja-JP" altLang="en-US" sz="1200" dirty="0">
                <a:solidFill>
                  <a:schemeClr val="tx1"/>
                </a:solidFill>
                <a:latin typeface="+mn-lt"/>
                <a:cs typeface="Arial" panose="020B0604020202020204" pitchFamily="34" charset="0"/>
              </a:rPr>
              <a:t>プロバイダーが複数の参加者にサービスを提供している場合でも、</a:t>
            </a:r>
            <a:r>
              <a:rPr lang="en-US" altLang="ja-JP" sz="1200" dirty="0">
                <a:solidFill>
                  <a:schemeClr val="tx1"/>
                </a:solidFill>
                <a:latin typeface="+mn-lt"/>
                <a:cs typeface="Arial" panose="020B0604020202020204" pitchFamily="34" charset="0"/>
              </a:rPr>
              <a:t>SDP</a:t>
            </a:r>
            <a:r>
              <a:rPr lang="ja-JP" altLang="en-US" sz="1200" dirty="0">
                <a:solidFill>
                  <a:schemeClr val="tx1"/>
                </a:solidFill>
                <a:latin typeface="+mn-lt"/>
                <a:cs typeface="Arial" panose="020B0604020202020204" pitchFamily="34" charset="0"/>
              </a:rPr>
              <a:t>に必要な経歴確認審査は一回だけです</a:t>
            </a:r>
            <a:endParaRPr lang="en-US" altLang="ja-JP" sz="1200" dirty="0">
              <a:solidFill>
                <a:schemeClr val="tx1"/>
              </a:solidFill>
              <a:latin typeface="+mn-lt"/>
              <a:cs typeface="Arial" panose="020B0604020202020204" pitchFamily="34" charset="0"/>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ja-JP" altLang="en-US" baseline="0" dirty="0">
                <a:solidFill>
                  <a:schemeClr val="tx1"/>
                </a:solidFill>
                <a:latin typeface="+mn-lt"/>
                <a:cs typeface="Arial" panose="020B0604020202020204" pitchFamily="34" charset="0"/>
              </a:rPr>
              <a:t>プロセスの流れ</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rPr>
              <a:t>あなたの</a:t>
            </a:r>
            <a:r>
              <a:rPr lang="en-US" altLang="ja-JP" sz="1200" dirty="0">
                <a:solidFill>
                  <a:schemeClr val="tx1"/>
                </a:solidFill>
                <a:latin typeface="+mn-lt"/>
              </a:rPr>
              <a:t>FMS</a:t>
            </a:r>
            <a:r>
              <a:rPr lang="ja-JP" altLang="en-US" sz="1200" dirty="0">
                <a:solidFill>
                  <a:schemeClr val="tx1"/>
                </a:solidFill>
                <a:latin typeface="+mn-lt"/>
              </a:rPr>
              <a:t>は、プロバイダーが指紋認証を行なう場所を見つける手助けをします。 場所はカリフォルニア全土にあります。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dirty="0">
                <a:solidFill>
                  <a:schemeClr val="tx1"/>
                </a:solidFill>
                <a:latin typeface="+mn-lt"/>
              </a:rPr>
              <a:t>FMS</a:t>
            </a:r>
            <a:r>
              <a:rPr lang="ja-JP" altLang="en-US" sz="1200" dirty="0">
                <a:solidFill>
                  <a:schemeClr val="tx1"/>
                </a:solidFill>
                <a:latin typeface="+mn-lt"/>
              </a:rPr>
              <a:t>は指紋認証に必要な書類を提供します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rPr>
              <a:t>指紋認証のための費用は候補のプロバイダーによって支払われます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rPr>
              <a:t>カリフォルニア州であれば、結果は通常</a:t>
            </a:r>
            <a:r>
              <a:rPr lang="en-US" altLang="ja-JP" sz="1200" dirty="0">
                <a:solidFill>
                  <a:schemeClr val="tx1"/>
                </a:solidFill>
                <a:latin typeface="+mn-lt"/>
              </a:rPr>
              <a:t>48</a:t>
            </a:r>
            <a:r>
              <a:rPr lang="ja-JP" altLang="en-US" sz="1200" dirty="0">
                <a:solidFill>
                  <a:schemeClr val="tx1"/>
                </a:solidFill>
                <a:latin typeface="+mn-lt"/>
              </a:rPr>
              <a:t>時間以内に送られます（法務省と</a:t>
            </a:r>
            <a:r>
              <a:rPr lang="en-US" altLang="ja-JP" sz="1200" dirty="0">
                <a:solidFill>
                  <a:schemeClr val="tx1"/>
                </a:solidFill>
                <a:latin typeface="+mn-lt"/>
              </a:rPr>
              <a:t>DDS</a:t>
            </a:r>
            <a:r>
              <a:rPr lang="ja-JP" alt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dirty="0">
                <a:solidFill>
                  <a:schemeClr val="tx1"/>
                </a:solidFill>
                <a:latin typeface="+mn-lt"/>
              </a:rPr>
              <a:t>FMS</a:t>
            </a:r>
            <a:r>
              <a:rPr lang="ja-JP" altLang="en-US" sz="1200" dirty="0">
                <a:solidFill>
                  <a:schemeClr val="tx1"/>
                </a:solidFill>
                <a:latin typeface="+mn-lt"/>
              </a:rPr>
              <a:t>は</a:t>
            </a:r>
            <a:r>
              <a:rPr lang="en-US" altLang="ja-JP" sz="1200" dirty="0">
                <a:solidFill>
                  <a:schemeClr val="tx1"/>
                </a:solidFill>
                <a:latin typeface="+mn-lt"/>
              </a:rPr>
              <a:t>DDS</a:t>
            </a:r>
            <a:r>
              <a:rPr lang="ja-JP" altLang="en-US" sz="1200" dirty="0">
                <a:solidFill>
                  <a:schemeClr val="tx1"/>
                </a:solidFill>
                <a:latin typeface="+mn-lt"/>
              </a:rPr>
              <a:t>から経歴確認審査の結果を受け取りますが、特定な詳細は受け取りません。</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rPr>
              <a:t>候補のプロバイダーが</a:t>
            </a:r>
            <a:r>
              <a:rPr lang="ja-JP" altLang="en-US" sz="1200" b="1" dirty="0">
                <a:solidFill>
                  <a:schemeClr val="tx1"/>
                </a:solidFill>
                <a:latin typeface="+mn-lt"/>
              </a:rPr>
              <a:t>軽い</a:t>
            </a:r>
            <a:r>
              <a:rPr lang="ja-JP" altLang="en-US" sz="1200" dirty="0">
                <a:solidFill>
                  <a:schemeClr val="tx1"/>
                </a:solidFill>
                <a:latin typeface="+mn-lt"/>
              </a:rPr>
              <a:t>罪で有罪判決の経歴を持っていたら？ </a:t>
            </a:r>
            <a:r>
              <a:rPr lang="en-US" altLang="ja-JP" sz="1200" b="1" dirty="0">
                <a:solidFill>
                  <a:schemeClr val="tx1"/>
                </a:solidFill>
                <a:latin typeface="+mn-lt"/>
              </a:rPr>
              <a:t>DDS</a:t>
            </a:r>
            <a:r>
              <a:rPr lang="ja-JP" altLang="en-US" sz="1200" dirty="0">
                <a:solidFill>
                  <a:schemeClr val="tx1"/>
                </a:solidFill>
                <a:latin typeface="+mn-lt"/>
              </a:rPr>
              <a:t>は開始前に承認する必要があります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chemeClr val="tx1"/>
                </a:solidFill>
                <a:latin typeface="+mn-lt"/>
              </a:rPr>
              <a:t>候補のプロバイダーが</a:t>
            </a:r>
            <a:r>
              <a:rPr lang="ja-JP" altLang="en-US" sz="1200" b="1" dirty="0">
                <a:solidFill>
                  <a:schemeClr val="tx1"/>
                </a:solidFill>
                <a:latin typeface="+mn-lt"/>
              </a:rPr>
              <a:t>重罪</a:t>
            </a:r>
            <a:r>
              <a:rPr lang="ja-JP" altLang="en-US" sz="1200" dirty="0">
                <a:solidFill>
                  <a:schemeClr val="tx1"/>
                </a:solidFill>
                <a:latin typeface="+mn-lt"/>
              </a:rPr>
              <a:t>で逮捕または有罪判決を受けた経歴がある場合？</a:t>
            </a:r>
            <a:r>
              <a:rPr lang="en-US" altLang="ja-JP" sz="1200" dirty="0">
                <a:solidFill>
                  <a:schemeClr val="tx1"/>
                </a:solidFill>
                <a:latin typeface="+mn-lt"/>
              </a:rPr>
              <a:t>DDS</a:t>
            </a:r>
            <a:r>
              <a:rPr lang="ja-JP" altLang="en-US" sz="1200" dirty="0">
                <a:solidFill>
                  <a:schemeClr val="tx1"/>
                </a:solidFill>
                <a:latin typeface="+mn-lt"/>
              </a:rPr>
              <a:t>は彼らをサービス提供者として許可できません。</a:t>
            </a:r>
            <a:endParaRPr lang="en-US" altLang="ja-JP"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ja-JP" altLang="en-US" b="1" u="sng" baseline="0" dirty="0">
                <a:solidFill>
                  <a:schemeClr val="tx1"/>
                </a:solidFill>
                <a:latin typeface="+mn-lt"/>
                <a:cs typeface="Arial" panose="020B0604020202020204" pitchFamily="34" charset="0"/>
              </a:rPr>
              <a:t>重罪には以下が該当します</a:t>
            </a:r>
            <a:r>
              <a:rPr lang="ja-JP" altLang="en-US" b="1" u="none" baseline="0" dirty="0">
                <a:solidFill>
                  <a:schemeClr val="tx1"/>
                </a:solidFill>
                <a:latin typeface="+mn-lt"/>
                <a:cs typeface="Arial" panose="020B0604020202020204" pitchFamily="34" charset="0"/>
              </a:rPr>
              <a:t>。殺人または殺人未遂 子供、高齢者または扶養家族の虐待；強姦または性的暴行；強盗；放火；誘拐</a:t>
            </a:r>
            <a:r>
              <a:rPr lang="en-US" altLang="ja-JP" b="1" u="none" baseline="0" dirty="0">
                <a:solidFill>
                  <a:schemeClr val="tx1"/>
                </a:solidFill>
                <a:latin typeface="+mn-lt"/>
                <a:cs typeface="Arial" panose="020B0604020202020204" pitchFamily="34" charset="0"/>
              </a:rPr>
              <a:t>; </a:t>
            </a:r>
            <a:r>
              <a:rPr lang="ja-JP" altLang="en-US" b="1" u="none" baseline="0" dirty="0">
                <a:solidFill>
                  <a:schemeClr val="tx1"/>
                </a:solidFill>
                <a:latin typeface="+mn-lt"/>
                <a:cs typeface="Arial" panose="020B0604020202020204" pitchFamily="34" charset="0"/>
              </a:rPr>
              <a:t>自動車泥棒；恐喝；これら有罪判決を受けた、またはその裁判を待っていること</a:t>
            </a:r>
            <a:endParaRPr lang="en-US" altLang="ja-JP" b="1" u="none"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altLang="ja-JP" b="1" u="none"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ja-JP" altLang="en-US" b="0" baseline="0" dirty="0">
                <a:solidFill>
                  <a:schemeClr val="tx1"/>
                </a:solidFill>
                <a:latin typeface="+mn-lt"/>
                <a:cs typeface="Arial" panose="020B0604020202020204" pitchFamily="34" charset="0"/>
              </a:rPr>
              <a:t>あなたの</a:t>
            </a:r>
            <a:r>
              <a:rPr lang="en-US" b="0" baseline="0" dirty="0">
                <a:solidFill>
                  <a:schemeClr val="tx1"/>
                </a:solidFill>
                <a:latin typeface="+mn-lt"/>
                <a:cs typeface="Arial" panose="020B0604020202020204" pitchFamily="34" charset="0"/>
              </a:rPr>
              <a:t>FMS</a:t>
            </a:r>
            <a:r>
              <a:rPr lang="ja-JP" altLang="en-US" b="0" baseline="0" dirty="0">
                <a:solidFill>
                  <a:schemeClr val="tx1"/>
                </a:solidFill>
                <a:latin typeface="+mn-lt"/>
                <a:cs typeface="Arial" panose="020B0604020202020204" pitchFamily="34" charset="0"/>
              </a:rPr>
              <a:t>が、経歴調査に何か問題があること、そして</a:t>
            </a:r>
            <a:r>
              <a:rPr lang="en-US" b="0" baseline="0" dirty="0">
                <a:solidFill>
                  <a:schemeClr val="tx1"/>
                </a:solidFill>
                <a:latin typeface="+mn-lt"/>
                <a:cs typeface="Arial" panose="020B0604020202020204" pitchFamily="34" charset="0"/>
              </a:rPr>
              <a:t>SDP</a:t>
            </a:r>
            <a:r>
              <a:rPr lang="ja-JP" altLang="en-US" b="0" baseline="0" dirty="0">
                <a:solidFill>
                  <a:schemeClr val="tx1"/>
                </a:solidFill>
                <a:latin typeface="+mn-lt"/>
                <a:cs typeface="Arial" panose="020B0604020202020204" pitchFamily="34" charset="0"/>
              </a:rPr>
              <a:t>を通して支払われるあなたのサービスを提供する資格がないことをあなたに告げるでしょう。</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ja-JP" altLang="en-US" b="0" baseline="0" dirty="0">
                <a:solidFill>
                  <a:schemeClr val="tx1"/>
                </a:solidFill>
                <a:latin typeface="+mn-lt"/>
                <a:cs typeface="Arial" panose="020B0604020202020204" pitchFamily="34" charset="0"/>
              </a:rPr>
              <a:t>繰り返しますが、サービスの設定を始め、経歴確認審査に関する質問がある場合は、</a:t>
            </a:r>
            <a:r>
              <a:rPr lang="en-US" altLang="ja-JP" sz="1200" dirty="0">
                <a:solidFill>
                  <a:schemeClr val="tx1"/>
                </a:solidFill>
                <a:latin typeface="+mn-lt"/>
                <a:hlinkClick r:id="rId3"/>
              </a:rPr>
              <a:t>sdpbackground@dds.ca.gov</a:t>
            </a:r>
            <a:r>
              <a:rPr lang="en-US" altLang="ja-JP" sz="1200" dirty="0">
                <a:solidFill>
                  <a:schemeClr val="tx1"/>
                </a:solidFill>
                <a:latin typeface="+mn-lt"/>
              </a:rPr>
              <a:t> </a:t>
            </a:r>
            <a:r>
              <a:rPr lang="ja-JP" altLang="en-US" b="0" baseline="0" dirty="0">
                <a:solidFill>
                  <a:schemeClr val="tx1"/>
                </a:solidFill>
                <a:latin typeface="+mn-lt"/>
                <a:cs typeface="Arial" panose="020B0604020202020204" pitchFamily="34" charset="0"/>
              </a:rPr>
              <a:t>に連絡ください。</a:t>
            </a:r>
            <a:endParaRPr lang="en-US" b="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aseline="0" dirty="0"/>
              <a:t>安全であることの大部分は、虐待を認識し防止することです。 次の数枚のスライドでの虐待について話します。</a:t>
            </a:r>
          </a:p>
          <a:p>
            <a:r>
              <a:rPr lang="ja-JP" altLang="en-US" sz="1200" baseline="0" dirty="0"/>
              <a:t>あなた、あなたの家族、そしてあなたにサービスと支援を提供する人々が、虐待とは何か、虐待を受けているかどうかを知る方法、そして虐待を受けていると信じる理由がある場合はどう行動すべきかについて学ぶことはとても重要です。</a:t>
            </a:r>
          </a:p>
          <a:p>
            <a:r>
              <a:rPr lang="ja-JP" altLang="en-US" sz="1200" baseline="0" dirty="0"/>
              <a:t>虐待には多くの種類があります：</a:t>
            </a:r>
            <a:endParaRPr lang="en-US" sz="1200" baseline="0" dirty="0"/>
          </a:p>
          <a:p>
            <a:pPr marL="171450" indent="-171450">
              <a:buFont typeface="Arial" panose="020B0604020202020204" pitchFamily="34" charset="0"/>
              <a:buChar char="•"/>
            </a:pPr>
            <a:r>
              <a:rPr lang="ja-JP" altLang="en-US" sz="1200" baseline="0" dirty="0"/>
              <a:t>身体的虐待</a:t>
            </a:r>
          </a:p>
          <a:p>
            <a:pPr marL="171450" indent="-171450">
              <a:buFont typeface="Arial" panose="020B0604020202020204" pitchFamily="34" charset="0"/>
              <a:buChar char="•"/>
            </a:pPr>
            <a:r>
              <a:rPr lang="ja-JP" altLang="en-US" sz="1200" baseline="0" dirty="0"/>
              <a:t>性的虐待</a:t>
            </a:r>
          </a:p>
          <a:p>
            <a:pPr marL="171450" indent="-171450">
              <a:buFont typeface="Arial" panose="020B0604020202020204" pitchFamily="34" charset="0"/>
              <a:buChar char="•"/>
            </a:pPr>
            <a:r>
              <a:rPr lang="ja-JP" altLang="en-US" sz="1200" baseline="0" dirty="0"/>
              <a:t>放置による虐待</a:t>
            </a:r>
          </a:p>
          <a:p>
            <a:pPr marL="171450" indent="-171450">
              <a:buFont typeface="Arial" panose="020B0604020202020204" pitchFamily="34" charset="0"/>
              <a:buChar char="•"/>
            </a:pPr>
            <a:r>
              <a:rPr lang="ja-JP" altLang="en-US" sz="1200" baseline="0" dirty="0"/>
              <a:t>精神的虐待</a:t>
            </a:r>
          </a:p>
          <a:p>
            <a:pPr marL="171450" indent="-171450">
              <a:buFont typeface="Arial" panose="020B0604020202020204" pitchFamily="34" charset="0"/>
              <a:buChar char="•"/>
            </a:pPr>
            <a:r>
              <a:rPr lang="ja-JP" altLang="en-US" sz="1200" baseline="0" dirty="0"/>
              <a:t>経済的虐待</a:t>
            </a:r>
            <a:endParaRPr lang="en-US" altLang="ja-JP"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ja-JP" altLang="en-US" sz="1200" baseline="0" dirty="0"/>
              <a:t>これらのことは見知らぬ人やあなたが知っている誰かによって行うことができ、時として、あなた自身が虐待されているかどうかを見分けるのは難しいことがあります。 あなたを治療受けているとき、その地長の提供の方法に不快感を感じた場合は、あなたが信頼している人に伝えるべきです。</a:t>
            </a:r>
            <a:endParaRPr lang="en-US" altLang="ja-JP"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ja-JP" altLang="en-US" sz="1200" b="1" baseline="0" dirty="0"/>
              <a:t>研修のための助言！オリエンテーションを提供したり、虐待についてのディスカッションをするときは、充分準備してください。 それを聞き、必要に応じてフォローする準備をしてください。自分の経験を共有する人がいるかもしれません。 それを聞き、必要に応じてフォローする心構えをしておいてください。</a:t>
            </a:r>
            <a:endParaRPr lang="en-US"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aseline="0" dirty="0">
                <a:solidFill>
                  <a:schemeClr val="tx1"/>
                </a:solidFill>
                <a:latin typeface="+mn-lt"/>
                <a:cs typeface="Arial" panose="020B0604020202020204" pitchFamily="34" charset="0"/>
              </a:rPr>
              <a:t>自己決定プログラムとはなにか</a:t>
            </a:r>
            <a:r>
              <a:rPr lang="en-US" sz="1200" baseline="0" dirty="0">
                <a:solidFill>
                  <a:schemeClr val="tx1"/>
                </a:solidFill>
                <a:latin typeface="+mn-lt"/>
                <a:cs typeface="Arial" panose="020B0604020202020204" pitchFamily="34" charset="0"/>
              </a:rPr>
              <a:t>?</a:t>
            </a:r>
          </a:p>
          <a:p>
            <a:pPr>
              <a:buFont typeface="Arial"/>
              <a:buNone/>
            </a:pPr>
            <a:r>
              <a:rPr lang="ja-JP" altLang="en-US" sz="1200" dirty="0">
                <a:solidFill>
                  <a:schemeClr val="tx1"/>
                </a:solidFill>
                <a:latin typeface="+mn-lt"/>
                <a:cs typeface="Arial" panose="020B0604020202020204" pitchFamily="34" charset="0"/>
              </a:rPr>
              <a:t>カリフォルニア州における自己決定プログラム、略して</a:t>
            </a:r>
            <a:r>
              <a:rPr lang="en-US" altLang="ja-JP" sz="1200" dirty="0">
                <a:solidFill>
                  <a:schemeClr val="tx1"/>
                </a:solidFill>
                <a:latin typeface="+mn-lt"/>
                <a:cs typeface="Arial" panose="020B0604020202020204" pitchFamily="34" charset="0"/>
              </a:rPr>
              <a:t>SDP</a:t>
            </a:r>
            <a:r>
              <a:rPr lang="ja-JP" altLang="en-US" sz="1200" dirty="0">
                <a:solidFill>
                  <a:schemeClr val="tx1"/>
                </a:solidFill>
                <a:latin typeface="+mn-lt"/>
                <a:cs typeface="Arial" panose="020B0604020202020204" pitchFamily="34" charset="0"/>
              </a:rPr>
              <a:t>は、地域のセンターを通してサービスと支援を受ける方法のひとつです。</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dirty="0">
                <a:solidFill>
                  <a:schemeClr val="accent5">
                    <a:lumMod val="50000"/>
                  </a:schemeClr>
                </a:solidFill>
                <a:latin typeface="Century Gothic" panose="020B0502020202020204" pitchFamily="34" charset="0"/>
                <a:ea typeface="+mn-ea"/>
                <a:cs typeface="+mn-cs"/>
              </a:rPr>
              <a:t>選択、コントロール、責任</a:t>
            </a:r>
            <a:r>
              <a:rPr lang="en-US" altLang="ja-JP" sz="1200" kern="1200" dirty="0">
                <a:solidFill>
                  <a:schemeClr val="accent5">
                    <a:lumMod val="50000"/>
                  </a:schemeClr>
                </a:solidFill>
                <a:latin typeface="Century Gothic" panose="020B0502020202020204" pitchFamily="34" charset="0"/>
                <a:ea typeface="+mn-ea"/>
                <a:cs typeface="+mn-cs"/>
              </a:rPr>
              <a:t> </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dirty="0">
                <a:solidFill>
                  <a:schemeClr val="accent5">
                    <a:lumMod val="50000"/>
                  </a:schemeClr>
                </a:solidFill>
                <a:latin typeface="Century Gothic" panose="020B0502020202020204" pitchFamily="34" charset="0"/>
                <a:ea typeface="+mn-ea"/>
                <a:cs typeface="+mn-cs"/>
              </a:rPr>
              <a:t>あなたの生活に合ったサービスとサポート</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dirty="0">
                <a:solidFill>
                  <a:schemeClr val="accent5">
                    <a:lumMod val="50000"/>
                  </a:schemeClr>
                </a:solidFill>
                <a:latin typeface="Century Gothic" panose="020B0502020202020204" pitchFamily="34" charset="0"/>
                <a:ea typeface="+mn-ea"/>
                <a:cs typeface="+mn-cs"/>
              </a:rPr>
              <a:t>予算の使い方を決定</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kern="1200" dirty="0">
                <a:solidFill>
                  <a:schemeClr val="accent5">
                    <a:lumMod val="50000"/>
                  </a:schemeClr>
                </a:solidFill>
                <a:latin typeface="Century Gothic" panose="020B0502020202020204" pitchFamily="34" charset="0"/>
                <a:ea typeface="+mn-ea"/>
                <a:cs typeface="+mn-cs"/>
              </a:rPr>
              <a:t>たくさんの支援</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個人中心</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自己決定プログラムにおいて、従来のサービスシステムと同じところを、異なるところがあります。</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i="1" baseline="0" dirty="0"/>
              <a:t>配布プリント</a:t>
            </a:r>
            <a:r>
              <a:rPr lang="en-US" altLang="ja-JP" sz="1200" i="1" baseline="0" dirty="0"/>
              <a:t>:</a:t>
            </a:r>
            <a:r>
              <a:rPr lang="ja-JP" altLang="en-US" sz="1200" i="1" baseline="0" dirty="0"/>
              <a:t>どうやって自分を守るか </a:t>
            </a:r>
            <a:r>
              <a:rPr lang="en-US" altLang="ja-JP" sz="1200" i="1" baseline="0" dirty="0"/>
              <a:t>- </a:t>
            </a:r>
            <a:r>
              <a:rPr lang="ja-JP" altLang="en-US" sz="1200" i="1" baseline="0" dirty="0"/>
              <a:t>反撃！：</a:t>
            </a:r>
            <a:r>
              <a:rPr lang="ja-JP" altLang="en-US" sz="1200" b="1" i="1" baseline="0" dirty="0"/>
              <a:t>アドバイスシート</a:t>
            </a:r>
            <a:r>
              <a:rPr lang="en-US" sz="1200" b="1" i="1" baseline="0" dirty="0"/>
              <a:t>_</a:t>
            </a:r>
            <a:r>
              <a:rPr lang="ja-JP" altLang="en-US" sz="1200" b="1" i="1" baseline="0" dirty="0"/>
              <a:t>自己防衛法</a:t>
            </a:r>
            <a:r>
              <a:rPr lang="en-US" sz="1200" b="1" i="1" baseline="0" dirty="0"/>
              <a:t>_</a:t>
            </a:r>
            <a:r>
              <a:rPr lang="ja-JP" altLang="en-US" sz="1200" b="1" i="1" baseline="0" dirty="0"/>
              <a:t>第</a:t>
            </a:r>
            <a:r>
              <a:rPr lang="en-US" sz="1200" b="1" i="1" baseline="0" dirty="0"/>
              <a:t>6</a:t>
            </a:r>
            <a:r>
              <a:rPr lang="ja-JP" altLang="en-US" sz="1200" b="1" i="1" baseline="0" dirty="0"/>
              <a:t>版</a:t>
            </a: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ja-JP" altLang="en-US" sz="1200" baseline="0" dirty="0"/>
              <a:t>あなたは多くの人々からの援助をもらっていますし、あなた自身あなたの人生においてあなたの友人や他の人々への援助となっています。 もう一度、あなたが信頼している誰かに話してください。</a:t>
            </a:r>
          </a:p>
          <a:p>
            <a:pPr marL="0" indent="0">
              <a:buFont typeface="Arial" panose="020B0604020202020204" pitchFamily="34" charset="0"/>
              <a:buNone/>
            </a:pPr>
            <a:r>
              <a:rPr lang="ja-JP" altLang="en-US" sz="1200" baseline="0" dirty="0"/>
              <a:t>誰も以下のことをしてはならないのです：</a:t>
            </a:r>
            <a:endParaRPr lang="en-US" sz="1200" dirty="0"/>
          </a:p>
          <a:p>
            <a:pPr marL="171450" indent="-171450">
              <a:buFont typeface="Arial" panose="020B0604020202020204" pitchFamily="34" charset="0"/>
              <a:buChar char="•"/>
            </a:pPr>
            <a:r>
              <a:rPr lang="ja-JP" altLang="en-US" sz="1200" dirty="0"/>
              <a:t>あなたに不快を感じさせる</a:t>
            </a:r>
          </a:p>
          <a:p>
            <a:pPr marL="171450" indent="-171450">
              <a:buFont typeface="Arial" panose="020B0604020202020204" pitchFamily="34" charset="0"/>
              <a:buChar char="•"/>
            </a:pPr>
            <a:r>
              <a:rPr lang="ja-JP" altLang="en-US" sz="1200" dirty="0"/>
              <a:t>あなたのものを取る</a:t>
            </a:r>
          </a:p>
          <a:p>
            <a:pPr marL="171450" indent="-171450">
              <a:buFont typeface="Arial" panose="020B0604020202020204" pitchFamily="34" charset="0"/>
              <a:buChar char="•"/>
            </a:pPr>
            <a:r>
              <a:rPr lang="ja-JP" altLang="en-US" sz="1200" dirty="0"/>
              <a:t>問題がなければ、あなたの近くにくる、またはあなたに触れる。</a:t>
            </a:r>
            <a:endParaRPr lang="en-US" altLang="ja-JP" sz="1200" baseline="0" dirty="0"/>
          </a:p>
          <a:p>
            <a:pPr marL="0" indent="0">
              <a:buFont typeface="Arial" panose="020B0604020202020204" pitchFamily="34" charset="0"/>
              <a:buNone/>
            </a:pPr>
            <a:r>
              <a:rPr lang="ja-JP" altLang="en-US" sz="1200" baseline="0" dirty="0"/>
              <a:t>自分の気持ちを無視しないでください。 あなたが信頼する人と話してください。</a:t>
            </a:r>
          </a:p>
          <a:p>
            <a:pPr marL="0" indent="0">
              <a:buFont typeface="Arial" panose="020B0604020202020204" pitchFamily="34" charset="0"/>
              <a:buNone/>
            </a:pPr>
            <a:r>
              <a:rPr lang="ja-JP" altLang="en-US" sz="1200" baseline="0" dirty="0"/>
              <a:t>危険な状況にある時、あなたは何をすべきか。確実に安全な場所に辿り着くために直ちに行動を起こすべきです。</a:t>
            </a:r>
          </a:p>
          <a:p>
            <a:pPr marL="0" indent="0">
              <a:buFont typeface="Arial" panose="020B0604020202020204" pitchFamily="34" charset="0"/>
              <a:buNone/>
            </a:pPr>
            <a:r>
              <a:rPr lang="ja-JP" altLang="en-US" sz="1200" baseline="0" dirty="0"/>
              <a:t>パッケージの</a:t>
            </a:r>
            <a:r>
              <a:rPr lang="ja-JP" altLang="en-US" sz="1200" dirty="0"/>
              <a:t>配布プリント</a:t>
            </a:r>
            <a:r>
              <a:rPr lang="ja-JP" altLang="en-US" sz="1200" baseline="0" dirty="0"/>
              <a:t>には、不快または可能性のあるに危険な状況に対処する方法についてのアイデアか記載してあります。</a:t>
            </a:r>
            <a:endParaRPr lang="en-US" altLang="ja-JP" sz="1200" baseline="0" dirty="0"/>
          </a:p>
          <a:p>
            <a:pPr marL="0" indent="0">
              <a:buFont typeface="Arial" panose="020B0604020202020204" pitchFamily="34" charset="0"/>
              <a:buNone/>
            </a:pPr>
            <a:r>
              <a:rPr lang="ja-JP" altLang="en-US" sz="1200" b="1" baseline="0" dirty="0"/>
              <a:t>研修のための助言！ここは、いったん話すのをやめて、参加者に自分に問いかけて、自分は誰に告げるだろうか、と自分自身に考えてもらう良い機会です。 彼らはそれを声に出して共有する必要はありませんが、この人物がこのような方法で彼らを支援することができるのは誰かを考える必要があります。</a:t>
            </a:r>
            <a:endParaRPr lang="en-US" altLang="ja-JP"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あなたのチーム、家族、そして友達は、あなたが安全で健康であること、そしてあなたがあなたの周りの人々と安全で快適に過ごしていること、これが確実であるのを助けるためにすぐそこにいます。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あなたが虐待を経験、目撃したり、虐待について話されたり、虐待の疑いがあるみなした場合、あなたは何をすべきですか？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あなたが信頼している人に言ってください！</a:t>
            </a:r>
            <a:endParaRPr lang="en-US" altLang="ja-JP" sz="1200" dirty="0"/>
          </a:p>
          <a:p>
            <a:pPr marL="171450" indent="-171450">
              <a:buFont typeface="Wingdings" pitchFamily="2" charset="2"/>
              <a:buChar char="ü"/>
            </a:pPr>
            <a:r>
              <a:rPr lang="ja-JP" altLang="en-US" sz="1200" dirty="0">
                <a:latin typeface="+mn-lt"/>
              </a:rPr>
              <a:t>あなたやあなたが知っている人が虐待されていると信じる十分な理由がある場合は、あなたやその被害者の人が安全であることを確認するために直ちに行動を起こしてください。</a:t>
            </a:r>
          </a:p>
          <a:p>
            <a:pPr marL="171450" indent="-171450">
              <a:buFont typeface="Wingdings" pitchFamily="2" charset="2"/>
              <a:buChar char="ü"/>
            </a:pPr>
            <a:r>
              <a:rPr lang="ja-JP" altLang="en-US" sz="1200" dirty="0">
                <a:latin typeface="+mn-lt"/>
              </a:rPr>
              <a:t>それからあなたが信頼する人に虐待の疑いを報告してください。 あなたを助けてくれるとあなたが思う人なら誰にでも言っていいでしょう。</a:t>
            </a:r>
            <a:endParaRPr lang="en-US" altLang="ja-JP" sz="1200" dirty="0">
              <a:latin typeface="+mn-lt"/>
            </a:endParaRPr>
          </a:p>
          <a:p>
            <a:pPr marL="171450" indent="-171450">
              <a:buFont typeface="Wingdings" pitchFamily="2" charset="2"/>
              <a:buChar char="ü"/>
            </a:pPr>
            <a:endParaRPr lang="en-US" sz="1200" baseline="0" dirty="0">
              <a:latin typeface="+mn-lt"/>
            </a:endParaRPr>
          </a:p>
          <a:p>
            <a:r>
              <a:rPr lang="ja-JP" altLang="en-US" i="1" baseline="0" dirty="0">
                <a:latin typeface="+mn-lt"/>
                <a:ea typeface="Calibri" panose="020F0502020204030204" pitchFamily="34" charset="0"/>
              </a:rPr>
              <a:t>オリエンテーション中、地域センターは現時点で以下について情報を加えることができます：</a:t>
            </a:r>
            <a:endParaRPr lang="en-US" i="1" dirty="0">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ja-JP" altLang="en-US" i="1" dirty="0">
                <a:latin typeface="+mn-lt"/>
                <a:ea typeface="Calibri" panose="020F0502020204030204" pitchFamily="34" charset="0"/>
              </a:rPr>
              <a:t>報告機関のための地域情報</a:t>
            </a:r>
          </a:p>
          <a:p>
            <a:pPr marL="342900" marR="0" lvl="0" indent="-342900">
              <a:spcBef>
                <a:spcPts val="0"/>
              </a:spcBef>
              <a:spcAft>
                <a:spcPts val="0"/>
              </a:spcAft>
              <a:buFont typeface="Symbol" panose="05050102010706020507" pitchFamily="18" charset="2"/>
              <a:buChar char=""/>
            </a:pPr>
            <a:r>
              <a:rPr lang="ja-JP" altLang="en-US" i="1" dirty="0">
                <a:latin typeface="+mn-lt"/>
                <a:ea typeface="Calibri" panose="020F0502020204030204" pitchFamily="34" charset="0"/>
              </a:rPr>
              <a:t>虐待の被害者のための地域情報</a:t>
            </a:r>
            <a:endParaRPr lang="en-US" i="1" dirty="0">
              <a:latin typeface="+mn-lt"/>
              <a:ea typeface="Calibri" panose="020F0502020204030204" pitchFamily="34" charset="0"/>
            </a:endParaRPr>
          </a:p>
          <a:p>
            <a:pPr marL="0" indent="0">
              <a:buFont typeface="Wingdings" pitchFamily="2" charset="2"/>
              <a:buNone/>
            </a:pPr>
            <a:endParaRPr lang="en-US"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t>これは各地域センターが、次に起こることに向けての彼らの計画を挿入できるところです。</a:t>
            </a:r>
          </a:p>
          <a:p>
            <a:endParaRPr lang="ja-JP" altLang="en-US" i="1" dirty="0"/>
          </a:p>
          <a:p>
            <a:r>
              <a:rPr lang="ja-JP" altLang="en-US" i="1" dirty="0"/>
              <a:t>全員がすぐに自分たちのサービスコーディネーターと会うでしょうか、それともすぐにミーティングが設定されるのでしょうか？</a:t>
            </a:r>
          </a:p>
          <a:p>
            <a:r>
              <a:rPr lang="ja-JP" altLang="en-US" i="1" dirty="0"/>
              <a:t>全員が個々の予算を知るために、年次費用計算書のコピーを入手するでしょうか？</a:t>
            </a:r>
          </a:p>
          <a:p>
            <a:r>
              <a:rPr lang="ja-JP" altLang="en-US" i="1" dirty="0"/>
              <a:t>地域センターはどのようにして、唯一地域センターのベンダーである必要がある</a:t>
            </a:r>
            <a:r>
              <a:rPr lang="en-US" altLang="ja-JP" i="1" dirty="0"/>
              <a:t>FMS</a:t>
            </a:r>
            <a:r>
              <a:rPr lang="ja-JP" altLang="en-US" i="1" dirty="0"/>
              <a:t>を見つけるのを手助けしますか？</a:t>
            </a:r>
            <a:endParaRPr lang="en-US" altLang="ja-JP" i="1" dirty="0"/>
          </a:p>
          <a:p>
            <a:endParaRPr lang="en-US" i="1" dirty="0"/>
          </a:p>
          <a:p>
            <a:endParaRPr lang="en-US" dirty="0"/>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お近くの地域センターはあなたを支援するために常に存在しますが、地域ボランティア諮問委員会からの他の地域支援もあります。</a:t>
            </a:r>
          </a:p>
          <a:p>
            <a:endParaRPr lang="ja-JP" altLang="en-US" dirty="0"/>
          </a:p>
          <a:p>
            <a:r>
              <a:rPr lang="ja-JP" altLang="en-US" dirty="0"/>
              <a:t>地域の自己決定プログラム委員会は、プログラムの開発と進行中のプロセスを監視します。</a:t>
            </a:r>
          </a:p>
          <a:p>
            <a:endParaRPr lang="ja-JP" altLang="en-US" dirty="0"/>
          </a:p>
          <a:p>
            <a:r>
              <a:rPr lang="en-US" altLang="ja-JP" dirty="0"/>
              <a:t>SDP</a:t>
            </a:r>
            <a:r>
              <a:rPr lang="ja-JP" altLang="en-US" dirty="0"/>
              <a:t>に選ばれた他の家族や参加者とのミーティングやネットワークに参加してください。 </a:t>
            </a:r>
            <a:endParaRPr lang="en-US" altLang="ja-JP" dirty="0"/>
          </a:p>
          <a:p>
            <a:r>
              <a:rPr lang="ja-JP" altLang="en-US" dirty="0"/>
              <a:t>改善に役立つように助言してください。 あなたの計画と自己決定人生でうまくいっていることを話してください！</a:t>
            </a:r>
          </a:p>
          <a:p>
            <a:endParaRPr lang="ja-JP" altLang="en-US" dirty="0"/>
          </a:p>
          <a:p>
            <a:r>
              <a:rPr lang="ja-JP" altLang="en-US" dirty="0"/>
              <a:t>これらはすべて地域センター</a:t>
            </a:r>
            <a:r>
              <a:rPr lang="en-US" altLang="ja-JP" dirty="0"/>
              <a:t>/ </a:t>
            </a:r>
            <a:r>
              <a:rPr lang="ja-JP" altLang="en-US" dirty="0"/>
              <a:t>地域ボランティア諮問委員会が記入するためのプレースホルダーです。</a:t>
            </a:r>
            <a:endParaRPr lang="en-US" altLang="ja-JP" dirty="0"/>
          </a:p>
          <a:p>
            <a:r>
              <a:rPr lang="ja-JP" altLang="en-US" baseline="0" dirty="0"/>
              <a:t>　</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i="1" dirty="0"/>
              <a:t>地域センターでは、地元の地域支援を追加で</a:t>
            </a:r>
            <a:r>
              <a:rPr lang="ja-JP" altLang="en-US" i="1" dirty="0">
                <a:highlight>
                  <a:srgbClr val="FFFF00"/>
                </a:highlight>
              </a:rPr>
              <a:t>見つける</a:t>
            </a:r>
            <a:r>
              <a:rPr lang="ja-JP" altLang="en-US" i="1" dirty="0"/>
              <a:t>ための追加の配布資料を提供できます。</a:t>
            </a:r>
            <a:endParaRPr lang="en-US" i="1"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ja-JP" altLang="en-US" sz="1200" kern="1200" dirty="0">
                <a:solidFill>
                  <a:schemeClr val="tx1"/>
                </a:solidFill>
                <a:latin typeface="+mn-lt"/>
                <a:ea typeface="+mn-ea"/>
                <a:cs typeface="+mn-cs"/>
              </a:rPr>
              <a:t>地域センターがあなたの次のステップを案内します。</a:t>
            </a:r>
          </a:p>
          <a:p>
            <a:pPr marL="342900" indent="-342900" algn="l" defTabSz="914400" rtl="0" eaLnBrk="1" latinLnBrk="0" hangingPunct="1">
              <a:lnSpc>
                <a:spcPct val="90000"/>
              </a:lnSpc>
              <a:spcBef>
                <a:spcPct val="0"/>
              </a:spcBef>
              <a:buFont typeface="Wingdings" panose="05000000000000000000" pitchFamily="2" charset="2"/>
              <a:buChar char="ü"/>
            </a:pPr>
            <a:endParaRPr lang="ja-JP" alt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altLang="ja-JP" sz="1200" kern="1200" dirty="0">
                <a:solidFill>
                  <a:schemeClr val="tx1"/>
                </a:solidFill>
                <a:latin typeface="+mn-lt"/>
                <a:ea typeface="+mn-ea"/>
                <a:cs typeface="+mn-cs"/>
              </a:rPr>
              <a:t>SDP</a:t>
            </a:r>
            <a:r>
              <a:rPr lang="ja-JP" altLang="en-US" sz="1200" kern="1200" dirty="0">
                <a:solidFill>
                  <a:schemeClr val="tx1"/>
                </a:solidFill>
                <a:latin typeface="+mn-lt"/>
                <a:ea typeface="+mn-ea"/>
                <a:cs typeface="+mn-cs"/>
              </a:rPr>
              <a:t>地域諮問委員会に参加して、継続的に関わり、</a:t>
            </a:r>
            <a:r>
              <a:rPr lang="en-US" altLang="ja-JP" sz="1200" kern="1200" dirty="0">
                <a:solidFill>
                  <a:schemeClr val="tx1"/>
                </a:solidFill>
                <a:latin typeface="+mn-lt"/>
                <a:ea typeface="+mn-ea"/>
                <a:cs typeface="+mn-cs"/>
              </a:rPr>
              <a:t>SDP</a:t>
            </a:r>
            <a:r>
              <a:rPr lang="ja-JP" altLang="en-US" sz="1200" kern="1200" dirty="0">
                <a:solidFill>
                  <a:schemeClr val="tx1"/>
                </a:solidFill>
                <a:latin typeface="+mn-lt"/>
                <a:ea typeface="+mn-ea"/>
                <a:cs typeface="+mn-cs"/>
              </a:rPr>
              <a:t>の開発に関しての意見をください。</a:t>
            </a:r>
          </a:p>
          <a:p>
            <a:pPr marL="342900" indent="-342900" algn="l" defTabSz="914400" rtl="0" eaLnBrk="1" latinLnBrk="0" hangingPunct="1">
              <a:lnSpc>
                <a:spcPct val="90000"/>
              </a:lnSpc>
              <a:spcBef>
                <a:spcPct val="0"/>
              </a:spcBef>
              <a:buFont typeface="Wingdings" panose="05000000000000000000" pitchFamily="2" charset="2"/>
              <a:buChar char="ü"/>
            </a:pPr>
            <a:endParaRPr lang="ja-JP" alt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ja-JP" altLang="en-US" sz="1200" kern="1200" dirty="0">
                <a:solidFill>
                  <a:schemeClr val="tx1"/>
                </a:solidFill>
                <a:latin typeface="+mn-lt"/>
                <a:ea typeface="+mn-ea"/>
                <a:cs typeface="+mn-cs"/>
              </a:rPr>
              <a:t>詳細については、提供のリンクから、</a:t>
            </a:r>
            <a:r>
              <a:rPr lang="en-US" altLang="ja-JP" sz="1200" kern="1200" dirty="0">
                <a:solidFill>
                  <a:schemeClr val="tx1"/>
                </a:solidFill>
                <a:latin typeface="+mn-lt"/>
                <a:ea typeface="+mn-ea"/>
                <a:cs typeface="+mn-cs"/>
              </a:rPr>
              <a:t>SDP</a:t>
            </a:r>
            <a:r>
              <a:rPr lang="ja-JP" altLang="en-US" sz="1200" kern="1200" dirty="0" err="1">
                <a:solidFill>
                  <a:schemeClr val="tx1"/>
                </a:solidFill>
                <a:latin typeface="+mn-lt"/>
                <a:ea typeface="+mn-ea"/>
                <a:cs typeface="+mn-cs"/>
              </a:rPr>
              <a:t>、</a:t>
            </a:r>
            <a:r>
              <a:rPr lang="ja-JP" altLang="en-US" sz="1200" kern="1200" dirty="0">
                <a:solidFill>
                  <a:schemeClr val="tx1"/>
                </a:solidFill>
                <a:latin typeface="+mn-lt"/>
                <a:ea typeface="+mn-ea"/>
                <a:cs typeface="+mn-cs"/>
              </a:rPr>
              <a:t>あなたの権利、および選択に関することをもっと学んでください。</a:t>
            </a:r>
            <a:endParaRPr lang="en-US" altLang="ja-JP" sz="1200" kern="1200" dirty="0">
              <a:solidFill>
                <a:schemeClr val="tx1"/>
              </a:solidFill>
              <a:latin typeface="+mn-lt"/>
              <a:ea typeface="+mn-ea"/>
              <a:cs typeface="+mn-cs"/>
            </a:endParaRPr>
          </a:p>
          <a:p>
            <a:pPr marL="0" indent="0" algn="l" defTabSz="914400" rtl="0" eaLnBrk="1" latinLnBrk="0" hangingPunct="1">
              <a:lnSpc>
                <a:spcPct val="90000"/>
              </a:lnSpc>
              <a:spcBef>
                <a:spcPct val="0"/>
              </a:spcBef>
              <a:buFont typeface="Wingdings" panose="05000000000000000000" pitchFamily="2" charset="2"/>
              <a:buNone/>
            </a:pPr>
            <a:endParaRPr lang="en-US" altLang="ja-JP"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一見すると、いくつかの項目は、</a:t>
            </a:r>
            <a:r>
              <a:rPr lang="en-US" altLang="ja-JP" dirty="0"/>
              <a:t>SDP</a:t>
            </a:r>
            <a:r>
              <a:rPr lang="ja-JP" altLang="en-US" dirty="0"/>
              <a:t>（自己決定プログラム）と同じに見えることがわかります。</a:t>
            </a:r>
            <a:endParaRPr lang="en-US" altLang="ja-JP" dirty="0"/>
          </a:p>
          <a:p>
            <a:endParaRPr lang="en-US" baseline="0" dirty="0"/>
          </a:p>
          <a:p>
            <a:r>
              <a:rPr lang="ja-JP" altLang="en-US" baseline="0" dirty="0"/>
              <a:t>しかし、ここで、同じように見えるものが実際には少し異なるところがあることを説明します。</a:t>
            </a:r>
            <a:endParaRPr lang="en-US" altLang="ja-JP" baseline="0" dirty="0"/>
          </a:p>
          <a:p>
            <a:endParaRPr lang="en-US" baseline="0" dirty="0"/>
          </a:p>
          <a:p>
            <a:r>
              <a:rPr lang="ja-JP" altLang="en-US" baseline="0" dirty="0"/>
              <a:t>個人中心の計画から始めましょう。個人を中心とした計画は、従来型モデルと</a:t>
            </a:r>
            <a:r>
              <a:rPr lang="en-US" altLang="ja-JP" baseline="0" dirty="0"/>
              <a:t>SDP</a:t>
            </a:r>
            <a:r>
              <a:rPr lang="ja-JP" altLang="en-US" baseline="0" dirty="0"/>
              <a:t>モデルの両方の基盤です。 自己決定プログラムでは、個別に焦点を絞った明確で意味のある結果を得るために不可欠な、個人個人を中心立てられた強力で効果的な計画が最も重要です。明確な結果が得られれば、あなたとあなたの支援グループはそれらを達成するのに必要なサービスと支援をはっきり識別することができます。 これは正確な予算計画を構築するのに重要です。 個人中心の計画は個別プログラムプラン書類の作成につながり、個人中心の計画を通じて、提供元をベンダーにするか非ベンダーにするかを決定します；それぞれに必要な サービスとサポートを購入する個々の予算をそれぞれどう使うか（およびそれぞれ費用がいくらかかるか）を決定します； 独立した進行役のサポートが必要かもしれません； 財務管理サービスプロバイダーからどのようなサポートが必要になるでしょうか。</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WELCOME</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8.jpg"/><Relationship Id="rId5" Type="http://schemas.openxmlformats.org/officeDocument/2006/relationships/image" Target="../media/image36.jpg"/><Relationship Id="rId10" Type="http://schemas.openxmlformats.org/officeDocument/2006/relationships/image" Target="../media/image47.png"/><Relationship Id="rId4" Type="http://schemas.openxmlformats.org/officeDocument/2006/relationships/image" Target="../media/image34.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tif"/><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48.jpg"/><Relationship Id="rId4" Type="http://schemas.openxmlformats.org/officeDocument/2006/relationships/image" Target="../media/image13.tif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6.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42.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gif"/><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tiff"/></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86.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78.tiff"/><Relationship Id="rId7"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86.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6.png"/><Relationship Id="rId12"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78.tiff"/><Relationship Id="rId11" Type="http://schemas.openxmlformats.org/officeDocument/2006/relationships/image" Target="../media/image100.jpeg"/><Relationship Id="rId5" Type="http://schemas.openxmlformats.org/officeDocument/2006/relationships/image" Target="../media/image10.gif"/><Relationship Id="rId10" Type="http://schemas.openxmlformats.org/officeDocument/2006/relationships/image" Target="../media/image92.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82.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hyperlink" Target="mailto:sdpbackground@dds.ca.gov" TargetMode="External"/><Relationship Id="rId7" Type="http://schemas.openxmlformats.org/officeDocument/2006/relationships/image" Target="../media/image107.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06.tiff"/><Relationship Id="rId5" Type="http://schemas.openxmlformats.org/officeDocument/2006/relationships/image" Target="../media/image80.tiff"/><Relationship Id="rId4" Type="http://schemas.openxmlformats.org/officeDocument/2006/relationships/image" Target="../media/image10.gif"/><Relationship Id="rId9" Type="http://schemas.openxmlformats.org/officeDocument/2006/relationships/image" Target="../media/image108.tiff"/></Relationships>
</file>

<file path=ppt/slides/_rels/slide7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 Id="rId9" Type="http://schemas.openxmlformats.org/officeDocument/2006/relationships/image" Target="../media/image115.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9.tiff"/><Relationship Id="rId5" Type="http://schemas.openxmlformats.org/officeDocument/2006/relationships/diagramQuickStyle" Target="../diagrams/quickStyle1.xml"/><Relationship Id="rId10" Type="http://schemas.openxmlformats.org/officeDocument/2006/relationships/image" Target="../media/image118.tiff"/><Relationship Id="rId4" Type="http://schemas.openxmlformats.org/officeDocument/2006/relationships/diagramLayout" Target="../diagrams/layout1.xml"/><Relationship Id="rId9"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27.gif"/><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ja-JP" altLang="en-US" b="1" dirty="0">
                <a:latin typeface="Century Gothic" panose="020B0502020202020204" pitchFamily="34" charset="0"/>
              </a:rPr>
              <a:t>エリザベス・ハレル</a:t>
            </a:r>
            <a:endParaRPr lang="en-US" b="1" dirty="0">
              <a:latin typeface="Century Gothic" panose="020B0502020202020204" pitchFamily="34" charset="0"/>
            </a:endParaRPr>
          </a:p>
        </p:txBody>
      </p:sp>
      <p:sp>
        <p:nvSpPr>
          <p:cNvPr id="2" name="Title 1"/>
          <p:cNvSpPr>
            <a:spLocks noGrp="1"/>
          </p:cNvSpPr>
          <p:nvPr>
            <p:ph type="ctrTitle" idx="4294967295"/>
          </p:nvPr>
        </p:nvSpPr>
        <p:spPr>
          <a:xfrm>
            <a:off x="3015915" y="2342388"/>
            <a:ext cx="6689558" cy="2428875"/>
          </a:xfrm>
        </p:spPr>
        <p:txBody>
          <a:bodyPr>
            <a:normAutofit/>
          </a:bodyPr>
          <a:lstStyle/>
          <a:p>
            <a:pPr algn="ctr"/>
            <a:r>
              <a:rPr lang="ja-JP" altLang="en-US" b="1" dirty="0">
                <a:latin typeface="Century Gothic" panose="020B0502020202020204" pitchFamily="34" charset="0"/>
              </a:rPr>
              <a:t>自己決定</a:t>
            </a:r>
            <a:r>
              <a:rPr lang="en-US" b="1" dirty="0">
                <a:latin typeface="Century Gothic" panose="020B0502020202020204" pitchFamily="34" charset="0"/>
              </a:rPr>
              <a:t> </a:t>
            </a:r>
            <a:r>
              <a:rPr lang="ja-JP" altLang="en-US" b="1" dirty="0">
                <a:latin typeface="Century Gothic" panose="020B0502020202020204" pitchFamily="34" charset="0"/>
              </a:rPr>
              <a:t>プログラム</a:t>
            </a:r>
            <a:br>
              <a:rPr lang="en-US" altLang="ja-JP" b="1" dirty="0">
                <a:latin typeface="Century Gothic" panose="020B0502020202020204" pitchFamily="34" charset="0"/>
              </a:rPr>
            </a:br>
            <a:r>
              <a:rPr lang="ja-JP" altLang="en-US" b="1" dirty="0">
                <a:latin typeface="Century Gothic" panose="020B0502020202020204" pitchFamily="34" charset="0"/>
              </a:rPr>
              <a:t>オリエンテーション</a:t>
            </a:r>
            <a:r>
              <a:rPr lang="en-US" b="1" dirty="0">
                <a:latin typeface="Century Gothic" panose="020B0502020202020204" pitchFamily="34" charset="0"/>
              </a:rPr>
              <a:t> </a:t>
            </a:r>
            <a:br>
              <a:rPr lang="en-US" b="1" dirty="0">
                <a:latin typeface="Century Gothic" panose="020B0502020202020204" pitchFamily="34" charset="0"/>
              </a:rPr>
            </a:br>
            <a:r>
              <a:rPr lang="ja-JP" altLang="en-US" b="1" dirty="0">
                <a:latin typeface="Century Gothic" panose="020B0502020202020204" pitchFamily="34" charset="0"/>
              </a:rPr>
              <a:t>トレーナー研修</a:t>
            </a:r>
            <a:endParaRPr lang="en-US" b="1" dirty="0">
              <a:latin typeface="Century Gothic" panose="020B0502020202020204" pitchFamily="34" charset="0"/>
            </a:endParaRP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Century Gothic" panose="020B0502020202020204" pitchFamily="34" charset="0"/>
              </a:rPr>
              <a:t>ようこそ</a:t>
            </a:r>
            <a:endParaRPr lang="en-US" b="1" dirty="0">
              <a:latin typeface="Century Gothic" panose="020B0502020202020204" pitchFamily="34" charset="0"/>
            </a:endParaRP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615139"/>
            <a:ext cx="4778622"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自己決定プログラムの歴史</a:t>
            </a:r>
            <a:endParaRPr lang="en-US" sz="2700" b="1" dirty="0">
              <a:solidFill>
                <a:schemeClr val="bg2">
                  <a:lumMod val="10000"/>
                </a:schemeClr>
              </a:solidFill>
              <a:latin typeface="Century Gothic" panose="020B0502020202020204" pitchFamily="34" charset="0"/>
            </a:endParaRP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817061" y="5422681"/>
                <a:ext cx="2065791" cy="316237"/>
              </a:xfrm>
              <a:prstGeom prst="rect">
                <a:avLst/>
              </a:prstGeom>
              <a:grpFill/>
              <a:ln>
                <a:noFill/>
              </a:ln>
            </p:spPr>
            <p:txBody>
              <a:bodyPr wrap="square" rtlCol="0" anchor="ctr">
                <a:spAutoFit/>
              </a:bodyPr>
              <a:lstStyle/>
              <a:p>
                <a:pPr algn="ctr">
                  <a:lnSpc>
                    <a:spcPct val="90000"/>
                  </a:lnSpc>
                  <a:spcBef>
                    <a:spcPct val="0"/>
                  </a:spcBef>
                  <a:buNone/>
                </a:pPr>
                <a:r>
                  <a:rPr lang="ja-JP" altLang="en-US" b="1" dirty="0">
                    <a:solidFill>
                      <a:schemeClr val="bg2">
                        <a:lumMod val="25000"/>
                      </a:schemeClr>
                    </a:solidFill>
                    <a:latin typeface="Century Gothic" panose="020B0502020202020204" pitchFamily="34" charset="0"/>
                  </a:rPr>
                  <a:t>国際的</a:t>
                </a:r>
                <a:r>
                  <a:rPr lang="en-US" b="1" dirty="0">
                    <a:solidFill>
                      <a:schemeClr val="bg2">
                        <a:lumMod val="25000"/>
                      </a:schemeClr>
                    </a:solidFill>
                    <a:latin typeface="Century Gothic" panose="020B0502020202020204" pitchFamily="34" charset="0"/>
                  </a:rPr>
                  <a:t> </a:t>
                </a: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594680"/>
                <a:ext cx="1704201" cy="314584"/>
              </a:xfrm>
              <a:prstGeom prst="rect">
                <a:avLst/>
              </a:prstGeom>
              <a:grpFill/>
              <a:ln>
                <a:noFill/>
              </a:ln>
            </p:spPr>
            <p:txBody>
              <a:bodyPr wrap="square" rtlCol="0" anchor="ctr">
                <a:spAutoFit/>
              </a:bodyPr>
              <a:lstStyle/>
              <a:p>
                <a:pPr algn="ctr">
                  <a:lnSpc>
                    <a:spcPct val="90000"/>
                  </a:lnSpc>
                  <a:spcBef>
                    <a:spcPct val="0"/>
                  </a:spcBef>
                </a:pPr>
                <a:r>
                  <a:rPr lang="ja-JP" altLang="en-US" b="1" dirty="0">
                    <a:solidFill>
                      <a:schemeClr val="bg2">
                        <a:lumMod val="25000"/>
                      </a:schemeClr>
                    </a:solidFill>
                    <a:latin typeface="Century Gothic" panose="020B0502020202020204" pitchFamily="34" charset="0"/>
                  </a:rPr>
                  <a:t>公民権運動</a:t>
                </a:r>
                <a:endParaRPr lang="en-US" sz="1600" b="1" kern="1200" dirty="0">
                  <a:solidFill>
                    <a:schemeClr val="bg2">
                      <a:lumMod val="25000"/>
                    </a:schemeClr>
                  </a:solidFill>
                  <a:latin typeface="Century Gothic" panose="020B0502020202020204" pitchFamily="34" charset="0"/>
                  <a:ea typeface="+mj-ea"/>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084119" y="2486827"/>
                <a:ext cx="2026521" cy="314584"/>
              </a:xfrm>
              <a:prstGeom prst="rect">
                <a:avLst/>
              </a:prstGeom>
              <a:grpFill/>
              <a:ln>
                <a:noFill/>
              </a:ln>
            </p:spPr>
            <p:txBody>
              <a:bodyPr wrap="square" rtlCol="0" anchor="ctr">
                <a:spAutoFit/>
              </a:bodyPr>
              <a:lstStyle/>
              <a:p>
                <a:pPr algn="ctr">
                  <a:lnSpc>
                    <a:spcPct val="90000"/>
                  </a:lnSpc>
                  <a:spcBef>
                    <a:spcPct val="0"/>
                  </a:spcBef>
                  <a:buNone/>
                </a:pPr>
                <a:r>
                  <a:rPr lang="ja-JP" altLang="en-US" b="1" dirty="0">
                    <a:solidFill>
                      <a:schemeClr val="bg2">
                        <a:lumMod val="25000"/>
                      </a:schemeClr>
                    </a:solidFill>
                    <a:latin typeface="Century Gothic" panose="020B0502020202020204" pitchFamily="34" charset="0"/>
                  </a:rPr>
                  <a:t>ランターマン法</a:t>
                </a:r>
                <a:endParaRPr lang="en-US" b="1" dirty="0">
                  <a:solidFill>
                    <a:schemeClr val="bg2">
                      <a:lumMod val="25000"/>
                    </a:schemeClr>
                  </a:solidFill>
                  <a:latin typeface="Century Gothic" panose="020B0502020202020204" pitchFamily="34" charset="0"/>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59"/>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5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550465"/>
                <a:ext cx="2192956" cy="773706"/>
              </a:xfrm>
              <a:prstGeom prst="rect">
                <a:avLst/>
              </a:prstGeom>
              <a:grpFill/>
              <a:ln>
                <a:noFill/>
              </a:ln>
            </p:spPr>
            <p:txBody>
              <a:bodyPr wrap="square" rtlCol="0" anchor="ctr">
                <a:spAutoFit/>
              </a:bodyPr>
              <a:lstStyle/>
              <a:p>
                <a:pPr algn="ctr">
                  <a:lnSpc>
                    <a:spcPct val="90000"/>
                  </a:lnSpc>
                  <a:spcBef>
                    <a:spcPct val="0"/>
                  </a:spcBef>
                </a:pPr>
                <a:r>
                  <a:rPr lang="ja-JP" altLang="en-US" b="1" dirty="0">
                    <a:solidFill>
                      <a:schemeClr val="bg2">
                        <a:lumMod val="25000"/>
                      </a:schemeClr>
                    </a:solidFill>
                    <a:latin typeface="Century Gothic" panose="020B0502020202020204" pitchFamily="34" charset="0"/>
                  </a:rPr>
                  <a:t>カリフォルニア州における自己決定プログラム</a:t>
                </a:r>
                <a:r>
                  <a:rPr lang="en-US" b="1" dirty="0">
                    <a:solidFill>
                      <a:schemeClr val="bg2">
                        <a:lumMod val="25000"/>
                      </a:schemeClr>
                    </a:solidFill>
                    <a:latin typeface="Century Gothic" panose="020B0502020202020204" pitchFamily="34" charset="0"/>
                  </a:rPr>
                  <a:t> </a:t>
                </a:r>
                <a:endParaRPr lang="en-US" sz="1600" b="1" kern="1200" dirty="0">
                  <a:solidFill>
                    <a:schemeClr val="bg2">
                      <a:lumMod val="25000"/>
                    </a:schemeClr>
                  </a:solidFill>
                  <a:latin typeface="Century Gothic" panose="020B0502020202020204" pitchFamily="34" charset="0"/>
                  <a:ea typeface="+mj-ea"/>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273303"/>
                <a:ext cx="2308238" cy="773707"/>
              </a:xfrm>
              <a:prstGeom prst="rect">
                <a:avLst/>
              </a:prstGeom>
              <a:grpFill/>
              <a:ln>
                <a:noFill/>
              </a:ln>
            </p:spPr>
            <p:txBody>
              <a:bodyPr wrap="square" rtlCol="0" anchor="ctr">
                <a:spAutoFit/>
              </a:bodyPr>
              <a:lstStyle/>
              <a:p>
                <a:pPr algn="ctr">
                  <a:lnSpc>
                    <a:spcPct val="90000"/>
                  </a:lnSpc>
                  <a:spcBef>
                    <a:spcPct val="0"/>
                  </a:spcBef>
                </a:pPr>
                <a:r>
                  <a:rPr lang="ja-JP" altLang="en-US" b="1" dirty="0">
                    <a:solidFill>
                      <a:schemeClr val="bg2">
                        <a:lumMod val="25000"/>
                      </a:schemeClr>
                    </a:solidFill>
                    <a:latin typeface="Century Gothic" panose="020B0502020202020204" pitchFamily="34" charset="0"/>
                  </a:rPr>
                  <a:t>自己決定プログラムパイロットプロジェクト</a:t>
                </a:r>
                <a:endParaRPr lang="en-US" sz="1600" b="1" kern="1200" dirty="0">
                  <a:solidFill>
                    <a:schemeClr val="bg2">
                      <a:lumMod val="25000"/>
                    </a:schemeClr>
                  </a:solidFill>
                  <a:latin typeface="Century Gothic" panose="020B0502020202020204" pitchFamily="34" charset="0"/>
                  <a:ea typeface="+mj-ea"/>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4097322"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覚えておくべきポイント</a:t>
            </a:r>
            <a:endParaRPr lang="en-US" sz="2700" b="1" dirty="0">
              <a:solidFill>
                <a:schemeClr val="bg2">
                  <a:lumMod val="10000"/>
                </a:schemeClr>
              </a:solidFill>
              <a:latin typeface="Century Gothic" panose="020B0502020202020204" pitchFamily="34" charset="0"/>
            </a:endParaRP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ja-JP" altLang="en-US" sz="2000" dirty="0">
                  <a:latin typeface="Century Gothic" panose="020B0502020202020204" pitchFamily="34" charset="0"/>
                </a:rPr>
                <a:t>ボランティアのプログラム</a:t>
              </a:r>
              <a:endParaRPr lang="en-US" sz="20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ja-JP" altLang="en-US" sz="2000" dirty="0">
                  <a:latin typeface="Century Gothic" panose="020B0502020202020204" pitchFamily="34" charset="0"/>
                </a:rPr>
                <a:t>引っ越してもプログラムに入り続けられる</a:t>
              </a:r>
              <a:endParaRPr lang="en-US" sz="20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altLang="ja-JP" sz="2400" dirty="0">
                <a:latin typeface="Century Gothic" panose="020B0502020202020204" pitchFamily="34" charset="0"/>
              </a:endParaRPr>
            </a:p>
            <a:p>
              <a:pPr algn="ctr"/>
              <a:endParaRPr lang="en-US" altLang="ja-JP" sz="2400" dirty="0">
                <a:latin typeface="Century Gothic" panose="020B0502020202020204" pitchFamily="34" charset="0"/>
              </a:endParaRPr>
            </a:p>
            <a:p>
              <a:pPr algn="ctr"/>
              <a:r>
                <a:rPr lang="ja-JP" altLang="en-US" sz="2000" dirty="0">
                  <a:latin typeface="Century Gothic" panose="020B0502020202020204" pitchFamily="34" charset="0"/>
                </a:rPr>
                <a:t>地域社会の中に住んでいなければならない</a:t>
              </a:r>
              <a:endParaRPr lang="en-US" sz="20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7134"/>
            <a:ext cx="6360440"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自己決定プログラムの </a:t>
            </a:r>
            <a:r>
              <a:rPr lang="en-US" altLang="ja-JP" sz="2700" b="1" dirty="0">
                <a:solidFill>
                  <a:schemeClr val="bg2">
                    <a:lumMod val="10000"/>
                  </a:schemeClr>
                </a:solidFill>
                <a:latin typeface="Century Gothic" panose="020B0502020202020204" pitchFamily="34" charset="0"/>
                <a:ea typeface="+mj-ea"/>
                <a:cs typeface="+mj-cs"/>
              </a:rPr>
              <a:t>5 </a:t>
            </a:r>
            <a:r>
              <a:rPr lang="ja-JP" altLang="en-US" sz="2700" b="1" dirty="0">
                <a:solidFill>
                  <a:schemeClr val="bg2">
                    <a:lumMod val="10000"/>
                  </a:schemeClr>
                </a:solidFill>
                <a:latin typeface="Century Gothic" panose="020B0502020202020204" pitchFamily="34" charset="0"/>
              </a:rPr>
              <a:t>つの指針</a:t>
            </a:r>
            <a:endParaRPr lang="en-US" sz="2700" b="1" dirty="0">
              <a:solidFill>
                <a:schemeClr val="bg2">
                  <a:lumMod val="10000"/>
                </a:schemeClr>
              </a:solidFill>
              <a:latin typeface="Century Gothic" panose="020B0502020202020204" pitchFamily="34" charset="0"/>
            </a:endParaRP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326922"/>
            <a:ext cx="6721272" cy="535531"/>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mj-ea"/>
                <a:cs typeface="+mj-cs"/>
                <a:hlinkClick r:id="rId16" action="ppaction://hlinkfile">
                  <a:extLst>
                    <a:ext uri="{A12FA001-AC4F-418D-AE19-62706E023703}">
                      <ahyp:hlinkClr xmlns:ahyp="http://schemas.microsoft.com/office/drawing/2018/hyperlinkcolor" val="tx"/>
                    </a:ext>
                  </a:extLst>
                </a:hlinkClick>
              </a:rPr>
              <a:t>*</a:t>
            </a:r>
            <a:r>
              <a:rPr lang="ja-JP" altLang="en-US" sz="3200" b="1" dirty="0">
                <a:solidFill>
                  <a:schemeClr val="accent5">
                    <a:lumMod val="50000"/>
                  </a:schemeClr>
                </a:solidFill>
                <a:latin typeface="Century Gothic" panose="020B0502020202020204" pitchFamily="34" charset="0"/>
                <a:ea typeface="+mj-ea"/>
                <a:cs typeface="+mj-cs"/>
                <a:hlinkClick r:id="rId16" action="ppaction://hlinkfile">
                  <a:extLst>
                    <a:ext uri="{A12FA001-AC4F-418D-AE19-62706E023703}">
                      <ahyp:hlinkClr xmlns:ahyp="http://schemas.microsoft.com/office/drawing/2018/hyperlinkcolor" val="tx"/>
                    </a:ext>
                  </a:extLst>
                </a:hlinkClick>
              </a:rPr>
              <a:t>自己決定</a:t>
            </a:r>
            <a:r>
              <a:rPr lang="ja-JP" altLang="en-US" sz="3200" b="1" u="sng" dirty="0">
                <a:solidFill>
                  <a:srgbClr val="002060"/>
                </a:solidFill>
                <a:latin typeface="Century Gothic" panose="020B0502020202020204" pitchFamily="34" charset="0"/>
                <a:ea typeface="+mj-ea"/>
                <a:cs typeface="+mj-cs"/>
                <a:hlinkClick r:id="rId16" action="ppaction://hlinkfile">
                  <a:extLst>
                    <a:ext uri="{A12FA001-AC4F-418D-AE19-62706E023703}">
                      <ahyp:hlinkClr xmlns:ahyp="http://schemas.microsoft.com/office/drawing/2018/hyperlinkcolor" val="tx"/>
                    </a:ext>
                  </a:extLst>
                </a:hlinkClick>
              </a:rPr>
              <a:t>プログラム</a:t>
            </a:r>
            <a:r>
              <a:rPr lang="ja-JP" altLang="en-US" sz="3200" b="1" u="sng" dirty="0">
                <a:solidFill>
                  <a:srgbClr val="002060"/>
                </a:solidFill>
                <a:latin typeface="Century Gothic" panose="020B0502020202020204" pitchFamily="34" charset="0"/>
                <a:ea typeface="+mj-ea"/>
                <a:cs typeface="+mj-cs"/>
              </a:rPr>
              <a:t>の </a:t>
            </a:r>
            <a:r>
              <a:rPr lang="en-US" altLang="ja-JP" sz="3200" b="1" u="sng" dirty="0">
                <a:solidFill>
                  <a:srgbClr val="002060"/>
                </a:solidFill>
                <a:latin typeface="Century Gothic" panose="020B0502020202020204" pitchFamily="34" charset="0"/>
                <a:ea typeface="+mj-ea"/>
                <a:cs typeface="+mj-cs"/>
              </a:rPr>
              <a:t>5 </a:t>
            </a:r>
            <a:r>
              <a:rPr lang="ja-JP" altLang="en-US" sz="3200" b="1" u="sng" dirty="0">
                <a:solidFill>
                  <a:srgbClr val="002060"/>
                </a:solidFill>
                <a:latin typeface="Century Gothic" panose="020B0502020202020204" pitchFamily="34" charset="0"/>
                <a:ea typeface="+mj-ea"/>
                <a:cs typeface="+mj-cs"/>
              </a:rPr>
              <a:t>つの指針</a:t>
            </a:r>
            <a:endParaRPr lang="en-US" sz="3200" b="1" u="sng" dirty="0">
              <a:solidFill>
                <a:srgbClr val="002060"/>
              </a:solidFill>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ja-JP" altLang="en-US" sz="1400" b="1" dirty="0">
                  <a:solidFill>
                    <a:schemeClr val="bg2">
                      <a:lumMod val="25000"/>
                    </a:schemeClr>
                  </a:solidFill>
                  <a:latin typeface="Century Gothic" panose="020B0502020202020204" pitchFamily="34" charset="0"/>
                </a:rPr>
                <a:t>自由</a:t>
              </a:r>
              <a:endParaRPr lang="en-US" sz="1400" b="1" dirty="0">
                <a:solidFill>
                  <a:schemeClr val="bg2">
                    <a:lumMod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757130"/>
            </a:xfrm>
            <a:prstGeom prst="rect">
              <a:avLst/>
            </a:prstGeom>
            <a:noFill/>
          </p:spPr>
          <p:txBody>
            <a:bodyPr wrap="square" rtlCol="0">
              <a:spAutoFit/>
            </a:bodyPr>
            <a:lstStyle/>
            <a:p>
              <a:pPr marL="0" lvl="1" indent="-228600" algn="ctr">
                <a:lnSpc>
                  <a:spcPct val="90000"/>
                </a:lnSpc>
                <a:spcBef>
                  <a:spcPct val="0"/>
                </a:spcBef>
                <a:spcAft>
                  <a:spcPct val="15000"/>
                </a:spcAft>
              </a:pPr>
              <a:r>
                <a:rPr lang="ja-JP" altLang="en-US" sz="1600" dirty="0">
                  <a:latin typeface="Century Gothic" panose="020B0502020202020204" pitchFamily="34" charset="0"/>
                </a:rPr>
                <a:t>あなた自身で人生を計画し、あなた自身で決断をする権利</a:t>
              </a:r>
              <a:endParaRPr lang="en-US" sz="1600" dirty="0">
                <a:latin typeface="Century Gothic" panose="020B0502020202020204" pitchFamily="34" charset="0"/>
              </a:endParaRP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9136" y="2722544"/>
            <a:ext cx="2149539" cy="2293463"/>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ja-JP" altLang="en-US" sz="1400" b="1" dirty="0">
                  <a:solidFill>
                    <a:schemeClr val="bg2">
                      <a:lumMod val="25000"/>
                    </a:schemeClr>
                  </a:solidFill>
                  <a:latin typeface="Century Gothic" panose="020B0502020202020204" pitchFamily="34" charset="0"/>
                </a:rPr>
                <a:t>責任</a:t>
              </a:r>
              <a:endParaRPr lang="en-US" sz="1400" b="1" dirty="0">
                <a:solidFill>
                  <a:schemeClr val="bg2">
                    <a:lumMod val="25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7CE17976-8CD0-E141-B807-488F3EA6B1F2}"/>
                </a:ext>
              </a:extLst>
            </p:cNvPr>
            <p:cNvSpPr txBox="1"/>
            <p:nvPr/>
          </p:nvSpPr>
          <p:spPr>
            <a:xfrm>
              <a:off x="7131571" y="3078009"/>
              <a:ext cx="2073929" cy="978729"/>
            </a:xfrm>
            <a:prstGeom prst="rect">
              <a:avLst/>
            </a:prstGeom>
            <a:noFill/>
          </p:spPr>
          <p:txBody>
            <a:bodyPr wrap="square" rtlCol="0">
              <a:spAutoFit/>
            </a:bodyPr>
            <a:lstStyle/>
            <a:p>
              <a:pPr marL="114300" lvl="1" algn="ctr" defTabSz="889000">
                <a:lnSpc>
                  <a:spcPct val="90000"/>
                </a:lnSpc>
                <a:spcBef>
                  <a:spcPct val="0"/>
                </a:spcBef>
                <a:spcAft>
                  <a:spcPct val="15000"/>
                </a:spcAft>
                <a:buNone/>
              </a:pPr>
              <a:r>
                <a:rPr lang="ja-JP" altLang="en-US" sz="1600" dirty="0">
                  <a:latin typeface="Century Gothic" panose="020B0502020202020204" pitchFamily="34" charset="0"/>
                </a:rPr>
                <a:t>自分自身の生活における決断を下し、地域社会で重要な役割を担う</a:t>
              </a:r>
              <a:endParaRPr lang="en-US" sz="1600" dirty="0">
                <a:latin typeface="Century Gothic" panose="020B0502020202020204" pitchFamily="34" charset="0"/>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ja-JP" altLang="en-US" sz="1400" b="1" dirty="0">
                  <a:solidFill>
                    <a:schemeClr val="bg2">
                      <a:lumMod val="25000"/>
                    </a:schemeClr>
                  </a:solidFill>
                  <a:latin typeface="Century Gothic" panose="020B0502020202020204" pitchFamily="34" charset="0"/>
                </a:rPr>
                <a:t>支援</a:t>
              </a:r>
              <a:endParaRPr lang="en-US" sz="1400" b="1" dirty="0">
                <a:solidFill>
                  <a:schemeClr val="bg2">
                    <a:lumMod val="25000"/>
                  </a:schemeClr>
                </a:solidFill>
                <a:latin typeface="Century Gothic" panose="020B0502020202020204" pitchFamily="34" charset="0"/>
              </a:endParaRP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1077218"/>
            </a:xfrm>
            <a:prstGeom prst="rect">
              <a:avLst/>
            </a:prstGeom>
            <a:noFill/>
          </p:spPr>
          <p:txBody>
            <a:bodyPr wrap="square" rtlCol="0">
              <a:spAutoFit/>
            </a:bodyPr>
            <a:lstStyle/>
            <a:p>
              <a:pPr marL="114300" algn="ctr"/>
              <a:r>
                <a:rPr lang="ja-JP" altLang="en-US" sz="1600" dirty="0">
                  <a:latin typeface="Century Gothic" panose="020B0502020202020204" pitchFamily="34" charset="0"/>
                </a:rPr>
                <a:t>あなたの生活、遊び、仕事をサポートしてくれる人々と支援を選択</a:t>
              </a:r>
              <a:r>
                <a:rPr lang="en-US" sz="1600" dirty="0">
                  <a:latin typeface="Century Gothic" panose="020B0502020202020204" pitchFamily="34" charset="0"/>
                </a:rPr>
                <a:t>s</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ja-JP" altLang="en-US" sz="1400" b="1" dirty="0">
                  <a:solidFill>
                    <a:schemeClr val="bg2">
                      <a:lumMod val="10000"/>
                    </a:schemeClr>
                  </a:solidFill>
                  <a:latin typeface="Century Gothic" panose="020B0502020202020204" pitchFamily="34" charset="0"/>
                </a:rPr>
                <a:t>権威</a:t>
              </a:r>
              <a:endParaRPr lang="en-US" sz="1400" b="1" dirty="0">
                <a:solidFill>
                  <a:schemeClr val="bg2">
                    <a:lumMod val="10000"/>
                  </a:schemeClr>
                </a:solidFill>
                <a:latin typeface="Century Gothic" panose="020B0502020202020204" pitchFamily="34" charset="0"/>
              </a:endParaRP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584775"/>
            </a:xfrm>
            <a:prstGeom prst="rect">
              <a:avLst/>
            </a:prstGeom>
            <a:noFill/>
          </p:spPr>
          <p:txBody>
            <a:bodyPr wrap="square" rtlCol="0">
              <a:spAutoFit/>
            </a:bodyPr>
            <a:lstStyle/>
            <a:p>
              <a:pPr algn="ctr"/>
              <a:r>
                <a:rPr lang="ja-JP" altLang="en-US" sz="1600" dirty="0">
                  <a:latin typeface="Century Gothic" panose="020B0502020202020204" pitchFamily="34" charset="0"/>
                </a:rPr>
                <a:t>サービスの予算を自身で管理</a:t>
              </a:r>
              <a:endParaRPr lang="en-US" sz="1600" dirty="0">
                <a:latin typeface="Century Gothic" panose="020B0502020202020204" pitchFamily="34" charset="0"/>
              </a:endParaRP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ja-JP" altLang="en-US" sz="1400" b="1" dirty="0">
                  <a:solidFill>
                    <a:schemeClr val="bg2">
                      <a:lumMod val="25000"/>
                    </a:schemeClr>
                  </a:solidFill>
                  <a:latin typeface="Century Gothic" panose="020B0502020202020204" pitchFamily="34" charset="0"/>
                </a:rPr>
                <a:t>確認</a:t>
              </a:r>
              <a:endParaRPr lang="en-US" sz="1400" b="1" dirty="0">
                <a:solidFill>
                  <a:schemeClr val="bg2">
                    <a:lumMod val="2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830997"/>
            </a:xfrm>
            <a:prstGeom prst="rect">
              <a:avLst/>
            </a:prstGeom>
            <a:noFill/>
          </p:spPr>
          <p:txBody>
            <a:bodyPr wrap="square" rtlCol="0">
              <a:spAutoFit/>
            </a:bodyPr>
            <a:lstStyle/>
            <a:p>
              <a:pPr algn="ctr"/>
              <a:r>
                <a:rPr lang="ja-JP" altLang="en-US" sz="1600" b="1" dirty="0">
                  <a:latin typeface="Century Gothic" panose="020B0502020202020204" pitchFamily="34" charset="0"/>
                </a:rPr>
                <a:t>あなたが、</a:t>
              </a:r>
              <a:r>
                <a:rPr lang="ja-JP" altLang="en-US" sz="1600" dirty="0">
                  <a:latin typeface="Century Gothic" panose="020B0502020202020204" pitchFamily="34" charset="0"/>
                </a:rPr>
                <a:t>自分自身の人生のデシジョンメーカーなのです。</a:t>
              </a:r>
              <a:endParaRPr lang="en-US" sz="1600" dirty="0">
                <a:latin typeface="Century Gothic" panose="020B0502020202020204" pitchFamily="34" charset="0"/>
              </a:endParaRP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個人を中心としたサービス</a:t>
            </a:r>
            <a:endParaRPr lang="en-US" sz="2700" b="1" dirty="0">
              <a:solidFill>
                <a:schemeClr val="bg2">
                  <a:lumMod val="10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326281" cy="2477601"/>
          </a:xfrm>
          <a:prstGeom prst="rect">
            <a:avLst/>
          </a:prstGeom>
        </p:spPr>
        <p:txBody>
          <a:bodyPr wrap="square">
            <a:spAutoFit/>
          </a:bodyPr>
          <a:lstStyle/>
          <a:p>
            <a:pPr lvl="1"/>
            <a:r>
              <a:rPr lang="ja-JP" altLang="en-US" sz="3100" dirty="0">
                <a:latin typeface="Century Gothic" panose="020B0502020202020204" pitchFamily="34" charset="0"/>
              </a:rPr>
              <a:t>あなたが住む地域で、あなたが健康、安全で快適に過ごせるために、何が大切か</a:t>
            </a:r>
            <a:r>
              <a:rPr lang="ja-JP" altLang="en-US" sz="3100" b="1" dirty="0">
                <a:latin typeface="Century Gothic" panose="020B0502020202020204" pitchFamily="34" charset="0"/>
              </a:rPr>
              <a:t>あなたが</a:t>
            </a:r>
            <a:r>
              <a:rPr lang="ja-JP" altLang="en-US" sz="3100" dirty="0">
                <a:latin typeface="Century Gothic" panose="020B0502020202020204" pitchFamily="34" charset="0"/>
              </a:rPr>
              <a:t>決めるのです</a:t>
            </a:r>
            <a:endParaRPr lang="en-US" sz="3100" dirty="0">
              <a:latin typeface="Century Gothic" panose="020B0502020202020204" pitchFamily="34" charset="0"/>
            </a:endParaRP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lang="ja-JP" altLang="en-US" sz="3100" dirty="0">
                <a:solidFill>
                  <a:schemeClr val="bg1"/>
                </a:solidFill>
                <a:latin typeface="Century Gothic" panose="020B0502020202020204" pitchFamily="34" charset="0"/>
              </a:rPr>
              <a:t>あなたが満足し、幸せになるために、何が大切か、</a:t>
            </a:r>
            <a:r>
              <a:rPr lang="ja-JP" altLang="en-US" sz="3100" b="1" dirty="0">
                <a:solidFill>
                  <a:schemeClr val="bg1"/>
                </a:solidFill>
                <a:latin typeface="Century Gothic" panose="020B0502020202020204" pitchFamily="34" charset="0"/>
              </a:rPr>
              <a:t>あなた</a:t>
            </a:r>
            <a:r>
              <a:rPr lang="ja-JP" altLang="en-US" sz="3100" dirty="0">
                <a:solidFill>
                  <a:schemeClr val="bg1"/>
                </a:solidFill>
                <a:latin typeface="Century Gothic" panose="020B0502020202020204" pitchFamily="34" charset="0"/>
              </a:rPr>
              <a:t>が自分自身で決めるのです。</a:t>
            </a:r>
            <a:endParaRPr lang="en-US" sz="31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08952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個人を中心としたサービスは、</a:t>
            </a:r>
            <a:br>
              <a:rPr lang="en-US" altLang="ja-JP" sz="3600" b="1" dirty="0">
                <a:solidFill>
                  <a:schemeClr val="bg2">
                    <a:lumMod val="10000"/>
                  </a:schemeClr>
                </a:solidFill>
                <a:latin typeface="Century Gothic" panose="020B0502020202020204" pitchFamily="34" charset="0"/>
              </a:rPr>
            </a:br>
            <a:r>
              <a:rPr lang="ja-JP" altLang="en-US" sz="3600" b="1" dirty="0">
                <a:solidFill>
                  <a:schemeClr val="bg2">
                    <a:lumMod val="10000"/>
                  </a:schemeClr>
                </a:solidFill>
                <a:latin typeface="Century Gothic" panose="020B0502020202020204" pitchFamily="34" charset="0"/>
              </a:rPr>
              <a:t>あなたを中心としているのです。</a:t>
            </a:r>
            <a:endParaRPr lang="en-US" altLang="ja-JP" sz="36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r>
              <a:rPr lang="en-US" sz="2800" dirty="0"/>
              <a:t>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3"/>
            <a:chOff x="7278477" y="3324108"/>
            <a:chExt cx="3579184" cy="4718656"/>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6"/>
            </a:xfrm>
            <a:prstGeom prst="rect">
              <a:avLst/>
            </a:prstGeom>
            <a:noFill/>
          </p:spPr>
          <p:txBody>
            <a:bodyPr wrap="square" rtlCol="0">
              <a:spAutoFit/>
            </a:bodyPr>
            <a:lstStyle/>
            <a:p>
              <a:pPr lvl="1" algn="ctr"/>
              <a:r>
                <a:rPr lang="ja-JP" altLang="en-US" sz="3200" b="1" dirty="0">
                  <a:solidFill>
                    <a:schemeClr val="bg2">
                      <a:lumMod val="10000"/>
                    </a:schemeClr>
                  </a:solidFill>
                  <a:latin typeface="Century Gothic" panose="020B0502020202020204" pitchFamily="34" charset="0"/>
                </a:rPr>
                <a:t>自己決定プログラムレビュー</a:t>
              </a:r>
              <a:endParaRPr lang="en-US" sz="3200" b="1" dirty="0">
                <a:solidFill>
                  <a:schemeClr val="bg2">
                    <a:lumMod val="10000"/>
                  </a:schemeClr>
                </a:solidFill>
                <a:latin typeface="Century Gothic" panose="020B0502020202020204" pitchFamily="34" charset="0"/>
              </a:endParaRPr>
            </a:p>
            <a:p>
              <a:pPr lvl="1" algn="ctr"/>
              <a:endParaRPr lang="en-US" sz="32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ja-JP" altLang="en-US" sz="2000" dirty="0">
                  <a:latin typeface="Century Gothic" panose="020B0502020202020204" pitchFamily="34" charset="0"/>
                </a:rPr>
                <a:t>自己決定プログラム概要</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H</a:t>
              </a:r>
              <a:r>
                <a:rPr lang="ja-JP" altLang="en-US" sz="2000" dirty="0">
                  <a:latin typeface="Century Gothic" panose="020B0502020202020204" pitchFamily="34" charset="0"/>
                </a:rPr>
                <a:t>自己決定プログラムの歴史</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800100" lvl="1" indent="-342900">
                <a:buFont typeface="Wingdings" pitchFamily="2" charset="2"/>
                <a:buChar char="ü"/>
              </a:pPr>
              <a:r>
                <a:rPr lang="ja-JP" altLang="en-US" sz="2000" dirty="0">
                  <a:latin typeface="Century Gothic" panose="020B0502020202020204" pitchFamily="34" charset="0"/>
                </a:rPr>
                <a:t>覚えておくべきこと</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5</a:t>
              </a:r>
              <a:r>
                <a:rPr lang="ja-JP" altLang="en-US" sz="2000" dirty="0" err="1">
                  <a:latin typeface="Century Gothic" panose="020B0502020202020204" pitchFamily="34" charset="0"/>
                </a:rPr>
                <a:t>つの</a:t>
              </a:r>
              <a:r>
                <a:rPr lang="ja-JP" altLang="en-US" sz="2000" dirty="0">
                  <a:latin typeface="Century Gothic" panose="020B0502020202020204" pitchFamily="34" charset="0"/>
                </a:rPr>
                <a:t>指針</a:t>
              </a:r>
              <a:endParaRPr lang="en-US" sz="2000" dirty="0">
                <a:latin typeface="Century Gothic" panose="020B0502020202020204" pitchFamily="34" charset="0"/>
              </a:endParaRPr>
            </a:p>
            <a:p>
              <a:pPr marL="800100" lvl="1" indent="-342900">
                <a:buFont typeface="Wingdings" pitchFamily="2" charset="2"/>
                <a:buChar char="ü"/>
              </a:pPr>
              <a:endParaRPr lang="en-US" sz="2000" dirty="0">
                <a:latin typeface="Century Gothic" panose="020B0502020202020204" pitchFamily="34" charset="0"/>
              </a:endParaRPr>
            </a:p>
            <a:p>
              <a:pPr marL="800100" lvl="1" indent="-342900">
                <a:buFont typeface="Wingdings" pitchFamily="2" charset="2"/>
                <a:buChar char="ü"/>
              </a:pPr>
              <a:r>
                <a:rPr lang="ja-JP" altLang="en-US" sz="2000" dirty="0">
                  <a:solidFill>
                    <a:schemeClr val="bg2">
                      <a:lumMod val="10000"/>
                    </a:schemeClr>
                  </a:solidFill>
                  <a:latin typeface="Century Gothic" panose="020B0502020202020204" pitchFamily="34" charset="0"/>
                </a:rPr>
                <a:t>個人を中心とした計画</a:t>
              </a:r>
              <a:endParaRPr lang="en-US" sz="2000" dirty="0">
                <a:solidFill>
                  <a:schemeClr val="bg2">
                    <a:lumMod val="10000"/>
                  </a:schemeClr>
                </a:solidFill>
                <a:latin typeface="Century Gothic" panose="020B0502020202020204" pitchFamily="34" charset="0"/>
              </a:endParaRPr>
            </a:p>
            <a:p>
              <a:pPr marL="914400" lvl="1" indent="-457200">
                <a:buFont typeface="Wingdings" pitchFamily="2" charset="2"/>
                <a:buChar char="ü"/>
              </a:pPr>
              <a:endParaRPr lang="en-US"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ja-JP" altLang="en-US" b="1" dirty="0"/>
              <a:t>役割と責任</a:t>
            </a:r>
            <a:endParaRPr lang="en-US" b="1" dirty="0"/>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00234" cy="23360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endParaRPr lang="en-US" b="1"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あなた</a:t>
              </a:r>
              <a:endParaRPr lang="en-US" altLang="ja-JP"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家族・サポートしてくれる人々</a:t>
              </a:r>
              <a:endParaRPr lang="en-US" altLang="ja-JP"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サポートコーディネーター</a:t>
              </a:r>
              <a:endParaRPr lang="en-US" altLang="ja-JP"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財務管理サービス</a:t>
              </a:r>
              <a:r>
                <a:rPr lang="en-US" altLang="ja-JP" dirty="0">
                  <a:solidFill>
                    <a:schemeClr val="accent5">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サービスプロバイダー</a:t>
              </a:r>
              <a:endParaRPr lang="en-US" altLang="ja-JP"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rPr>
                <a:t>独立した進行役</a:t>
              </a:r>
              <a:endParaRPr lang="en-US" altLang="ja-JP"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a:lnSpc>
                <a:spcPct val="90000"/>
              </a:lnSpc>
              <a:spcBef>
                <a:spcPct val="0"/>
              </a:spcBef>
            </a:pPr>
            <a:r>
              <a:rPr lang="ja-JP" altLang="en-US" sz="3600" b="1">
                <a:latin typeface="Century Gothic" panose="020B0502020202020204" pitchFamily="34" charset="0"/>
                <a:ea typeface="+mj-ea"/>
                <a:cs typeface="+mj-cs"/>
              </a:rPr>
              <a:t>役割と責任</a:t>
            </a:r>
            <a:endParaRPr lang="en-US" sz="3600" b="1" kern="1200" dirty="0">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役割と責任</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105674" y="610286"/>
            <a:ext cx="3423590"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概要</a:t>
            </a:r>
            <a:endParaRPr lang="en-US" sz="2700" b="1" dirty="0">
              <a:solidFill>
                <a:schemeClr val="bg2">
                  <a:lumMod val="1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ja-JP" altLang="en-US" sz="2000" dirty="0">
                <a:latin typeface="Century Gothic" panose="020B0502020202020204" pitchFamily="34" charset="0"/>
              </a:rPr>
              <a:t>あなたの役割と責任</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あなたの人生からあなたが選ぶ人々</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あなたの地域センターサービスコーディネーター</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独立した進行役</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サービスプロバイダー</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財務管理サービス</a:t>
            </a:r>
            <a:r>
              <a:rPr lang="en-US" sz="2000" dirty="0">
                <a:latin typeface="Century Gothic" panose="020B0502020202020204" pitchFamily="34" charset="0"/>
              </a:rPr>
              <a:t> (FMS)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あなたの責任</a:t>
            </a:r>
            <a:endParaRPr lang="en-US" sz="2700" b="1" dirty="0">
              <a:solidFill>
                <a:schemeClr val="bg2">
                  <a:lumMod val="1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96482" y="4659026"/>
            <a:ext cx="7029188" cy="1938992"/>
          </a:xfrm>
          <a:prstGeom prst="rect">
            <a:avLst/>
          </a:prstGeom>
        </p:spPr>
        <p:txBody>
          <a:bodyPr wrap="square">
            <a:spAutoFit/>
          </a:bodyPr>
          <a:lstStyle/>
          <a:p>
            <a:pPr marL="914400" lvl="1" indent="-457200">
              <a:buFont typeface="+mj-lt"/>
              <a:buAutoNum type="arabicParenR"/>
            </a:pPr>
            <a:r>
              <a:rPr lang="en-US" sz="2400" dirty="0">
                <a:latin typeface="Century Gothic" panose="020B0502020202020204" pitchFamily="34" charset="0"/>
              </a:rPr>
              <a:t>SDP</a:t>
            </a:r>
            <a:r>
              <a:rPr lang="ja-JP" altLang="en-US" sz="2400" dirty="0">
                <a:latin typeface="Century Gothic" panose="020B0502020202020204" pitchFamily="34" charset="0"/>
              </a:rPr>
              <a:t>オリエンテーションに参加</a:t>
            </a:r>
            <a:endParaRPr lang="en-US" sz="2400" dirty="0">
              <a:latin typeface="Century Gothic" panose="020B0502020202020204" pitchFamily="34" charset="0"/>
            </a:endParaRPr>
          </a:p>
          <a:p>
            <a:pPr marL="914400" lvl="1" indent="-457200">
              <a:buFont typeface="+mj-lt"/>
              <a:buAutoNum type="arabicParenR"/>
            </a:pPr>
            <a:r>
              <a:rPr lang="ja-JP" altLang="en-US" sz="2400" dirty="0">
                <a:latin typeface="Century Gothic" panose="020B0502020202020204" pitchFamily="34" charset="0"/>
              </a:rPr>
              <a:t>個人を中心とした個別プログラムプランを立てる</a:t>
            </a:r>
            <a:endParaRPr lang="en-US" sz="2400" dirty="0">
              <a:latin typeface="Century Gothic" panose="020B0502020202020204" pitchFamily="34" charset="0"/>
            </a:endParaRPr>
          </a:p>
          <a:p>
            <a:pPr marL="914400" lvl="1" indent="-457200">
              <a:buFont typeface="+mj-lt"/>
              <a:buAutoNum type="arabicParenR"/>
            </a:pPr>
            <a:r>
              <a:rPr lang="ja-JP" altLang="en-US" sz="2400" dirty="0">
                <a:latin typeface="Century Gothic" panose="020B0502020202020204" pitchFamily="34" charset="0"/>
              </a:rPr>
              <a:t>支出計画を設計</a:t>
            </a:r>
            <a:endParaRPr lang="en-US" sz="2400" dirty="0">
              <a:latin typeface="Century Gothic" panose="020B0502020202020204" pitchFamily="34" charset="0"/>
            </a:endParaRPr>
          </a:p>
          <a:p>
            <a:pPr marL="914400" lvl="1" indent="-457200">
              <a:buFont typeface="+mj-lt"/>
              <a:buAutoNum type="arabicParenR"/>
            </a:pPr>
            <a:r>
              <a:rPr lang="ja-JP" altLang="en-US" sz="2400" dirty="0">
                <a:latin typeface="Century Gothic" panose="020B0502020202020204" pitchFamily="34" charset="0"/>
              </a:rPr>
              <a:t>財務管理サービスを利用</a:t>
            </a:r>
            <a:endParaRPr lang="en-US" dirty="0">
              <a:latin typeface="Century Gothic" panose="020B0502020202020204" pitchFamily="34" charset="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87953" y="1301409"/>
            <a:ext cx="9931400" cy="495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ja-JP" altLang="en-US" dirty="0"/>
              <a:t>あなたの役割と責任</a:t>
            </a:r>
            <a:endParaRPr lang="en-US" dirty="0"/>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家族、友達</a:t>
            </a:r>
            <a:r>
              <a:rPr lang="en-US" sz="2700" b="1" dirty="0">
                <a:solidFill>
                  <a:schemeClr val="bg2">
                    <a:lumMod val="10000"/>
                  </a:schemeClr>
                </a:solidFill>
                <a:latin typeface="Century Gothic" panose="020B0502020202020204" pitchFamily="34" charset="0"/>
              </a:rPr>
              <a:t> </a:t>
            </a:r>
            <a:r>
              <a:rPr lang="en-US" sz="2700" b="1" kern="1200" dirty="0">
                <a:solidFill>
                  <a:schemeClr val="bg2">
                    <a:lumMod val="10000"/>
                  </a:schemeClr>
                </a:solidFill>
                <a:latin typeface="Century Gothic" panose="020B0502020202020204" pitchFamily="34" charset="0"/>
                <a:ea typeface="+mj-ea"/>
                <a:cs typeface="+mj-cs"/>
              </a:rPr>
              <a:t>&amp; </a:t>
            </a:r>
            <a:r>
              <a:rPr lang="ja-JP" altLang="en-US" sz="2700" b="1" dirty="0">
                <a:solidFill>
                  <a:schemeClr val="bg2">
                    <a:lumMod val="10000"/>
                  </a:schemeClr>
                </a:solidFill>
                <a:latin typeface="Century Gothic" panose="020B0502020202020204" pitchFamily="34" charset="0"/>
              </a:rPr>
              <a:t>支援の輪</a:t>
            </a:r>
            <a:endParaRPr lang="en-US" sz="2700" b="1" dirty="0">
              <a:solidFill>
                <a:schemeClr val="bg2">
                  <a:lumMod val="10000"/>
                </a:schemeClr>
              </a:solidFill>
              <a:latin typeface="Century Gothic" panose="020B0502020202020204" pitchFamily="34" charset="0"/>
            </a:endParaRPr>
          </a:p>
        </p:txBody>
      </p:sp>
      <p:grpSp>
        <p:nvGrpSpPr>
          <p:cNvPr id="9" name="Group 8"/>
          <p:cNvGrpSpPr/>
          <p:nvPr/>
        </p:nvGrpSpPr>
        <p:grpSpPr>
          <a:xfrm>
            <a:off x="2412545" y="1379325"/>
            <a:ext cx="7465929" cy="5328941"/>
            <a:chOff x="2679245" y="1405301"/>
            <a:chExt cx="7465929" cy="532894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3035910"/>
              <a:ext cx="6838892" cy="3698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ja-JP" altLang="en-US" dirty="0">
                  <a:solidFill>
                    <a:prstClr val="black"/>
                  </a:solidFill>
                  <a:latin typeface="Century Gothic" panose="020B0502020202020204" pitchFamily="34" charset="0"/>
                </a:rPr>
                <a:t>あなたが信頼する人々</a:t>
              </a:r>
              <a:endParaRPr lang="en-US" dirty="0">
                <a:solidFill>
                  <a:prstClr val="black"/>
                </a:solidFill>
                <a:latin typeface="Century Gothic" panose="020B0502020202020204" pitchFamily="34" charset="0"/>
              </a:endParaRPr>
            </a:p>
            <a:p>
              <a:pPr lvl="1"/>
              <a:r>
                <a:rPr lang="ja-JP" altLang="en-US" dirty="0">
                  <a:solidFill>
                    <a:prstClr val="black"/>
                  </a:solidFill>
                  <a:latin typeface="Century Gothic" panose="020B0502020202020204" pitchFamily="34" charset="0"/>
                </a:rPr>
                <a:t>あなたを一番よく知る人々</a:t>
              </a:r>
              <a:r>
                <a:rPr lang="en-US" dirty="0">
                  <a:solidFill>
                    <a:prstClr val="black"/>
                  </a:solidFill>
                  <a:latin typeface="Century Gothic" panose="020B0502020202020204" pitchFamily="34" charset="0"/>
                </a:rPr>
                <a:t> </a:t>
              </a:r>
            </a:p>
            <a:p>
              <a:pPr lvl="1"/>
              <a:r>
                <a:rPr lang="ja-JP" altLang="en-US" dirty="0">
                  <a:solidFill>
                    <a:prstClr val="black"/>
                  </a:solidFill>
                  <a:latin typeface="Century Gothic" panose="020B0502020202020204" pitchFamily="34" charset="0"/>
                </a:rPr>
                <a:t>手助けができる人々</a:t>
              </a:r>
              <a:endParaRPr lang="en-US" dirty="0">
                <a:solidFill>
                  <a:prstClr val="black"/>
                </a:solidFill>
                <a:latin typeface="Century Gothic" panose="020B0502020202020204" pitchFamily="34" charset="0"/>
              </a:endParaRPr>
            </a:p>
            <a:p>
              <a:pPr lvl="1"/>
              <a:r>
                <a:rPr lang="ja-JP" altLang="en-US" dirty="0">
                  <a:latin typeface="Century Gothic" panose="020B0502020202020204" pitchFamily="34" charset="0"/>
                </a:rPr>
                <a:t>友達を家族</a:t>
              </a:r>
              <a:endParaRPr lang="en-US" altLang="ja-JP" dirty="0">
                <a:latin typeface="Century Gothic" panose="020B0502020202020204" pitchFamily="34" charset="0"/>
              </a:endParaRPr>
            </a:p>
            <a:p>
              <a:pPr lvl="1"/>
              <a:r>
                <a:rPr lang="ja-JP" altLang="en-US" dirty="0">
                  <a:latin typeface="Century Gothic" panose="020B0502020202020204" pitchFamily="34" charset="0"/>
                </a:rPr>
                <a:t>先生、セラピスト、コーチ</a:t>
              </a:r>
              <a:endParaRPr lang="en-US" dirty="0">
                <a:latin typeface="Century Gothic" panose="020B0502020202020204" pitchFamily="34" charset="0"/>
              </a:endParaRPr>
            </a:p>
            <a:p>
              <a:pPr lvl="1"/>
              <a:r>
                <a:rPr lang="ja-JP" altLang="en-US" dirty="0">
                  <a:latin typeface="Century Gothic" panose="020B0502020202020204" pitchFamily="34" charset="0"/>
                </a:rPr>
                <a:t>あなたのサービスコーディネーター</a:t>
              </a:r>
              <a:endParaRPr lang="en-US" dirty="0">
                <a:latin typeface="Century Gothic" panose="020B0502020202020204" pitchFamily="34" charset="0"/>
              </a:endParaRPr>
            </a:p>
            <a:p>
              <a:pPr lvl="1"/>
              <a:r>
                <a:rPr lang="ja-JP" altLang="en-US" dirty="0">
                  <a:latin typeface="Century Gothic" panose="020B0502020202020204" pitchFamily="34" charset="0"/>
                </a:rPr>
                <a:t>雇用主</a:t>
              </a:r>
              <a:endParaRPr lang="en-US" dirty="0">
                <a:latin typeface="Century Gothic" panose="020B0502020202020204" pitchFamily="34" charset="0"/>
              </a:endParaRPr>
            </a:p>
            <a:p>
              <a:pPr lvl="1"/>
              <a:r>
                <a:rPr lang="ja-JP" altLang="en-US" dirty="0">
                  <a:latin typeface="Century Gothic" panose="020B0502020202020204" pitchFamily="34" charset="0"/>
                </a:rPr>
                <a:t>独立した進行役</a:t>
              </a:r>
              <a:endParaRPr lang="en-US" dirty="0">
                <a:latin typeface="Century Gothic" panose="020B0502020202020204" pitchFamily="34" charset="0"/>
              </a:endParaRPr>
            </a:p>
            <a:p>
              <a:pPr lvl="1" algn="r">
                <a:buFont typeface="Arial" panose="020B0604020202020204" pitchFamily="34" charset="0"/>
                <a:buNone/>
              </a:pPr>
              <a:endParaRPr lang="en-US" i="1" dirty="0">
                <a:solidFill>
                  <a:srgbClr val="FF0000"/>
                </a:solidFill>
              </a:endParaRPr>
            </a:p>
            <a:p>
              <a:pPr lvl="1" algn="r">
                <a:buFont typeface="Arial" panose="020B0604020202020204" pitchFamily="34" charset="0"/>
                <a:buNone/>
              </a:pPr>
              <a:endParaRPr lang="en-US" i="1" dirty="0">
                <a:solidFill>
                  <a:srgbClr val="FF0000"/>
                </a:solidFill>
              </a:endParaRPr>
            </a:p>
            <a:p>
              <a:pPr lvl="1" algn="r">
                <a:buFont typeface="Arial" panose="020B0604020202020204" pitchFamily="34" charset="0"/>
                <a:buNone/>
              </a:pPr>
              <a:endParaRPr lang="en-US"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796687" y="1405301"/>
              <a:ext cx="7348487" cy="830997"/>
            </a:xfrm>
            <a:prstGeom prst="rect">
              <a:avLst/>
            </a:prstGeom>
          </p:spPr>
          <p:txBody>
            <a:bodyPr wrap="none">
              <a:spAutoFit/>
            </a:bodyPr>
            <a:lstStyle/>
            <a:p>
              <a:pPr algn="ctr"/>
              <a:r>
                <a:rPr lang="ja-JP" altLang="en-US" sz="2400" u="sng" dirty="0">
                  <a:solidFill>
                    <a:prstClr val="black"/>
                  </a:solidFill>
                  <a:latin typeface="Century Gothic" panose="020B0502020202020204" pitchFamily="34" charset="0"/>
                </a:rPr>
                <a:t>誰と</a:t>
              </a:r>
              <a:r>
                <a:rPr lang="ja-JP" altLang="en-US" sz="2400" dirty="0">
                  <a:solidFill>
                    <a:prstClr val="black"/>
                  </a:solidFill>
                  <a:latin typeface="Century Gothic" panose="020B0502020202020204" pitchFamily="34" charset="0"/>
                </a:rPr>
                <a:t>一緒に取り組むことを頼むことができますか？</a:t>
              </a:r>
              <a:r>
                <a:rPr lang="en-US" sz="2400" dirty="0">
                  <a:solidFill>
                    <a:prstClr val="black"/>
                  </a:solidFill>
                  <a:latin typeface="Century Gothic" panose="020B0502020202020204" pitchFamily="34" charset="0"/>
                </a:rPr>
                <a:t> </a:t>
              </a:r>
            </a:p>
            <a:p>
              <a:pPr algn="ctr">
                <a:buFont typeface="Arial" panose="020B0604020202020204" pitchFamily="34" charset="0"/>
                <a:buNone/>
              </a:pPr>
              <a:r>
                <a:rPr lang="ja-JP" altLang="en-US" sz="2400" b="1" dirty="0">
                  <a:latin typeface="Century Gothic" panose="020B0502020202020204" pitchFamily="34" charset="0"/>
                </a:rPr>
                <a:t>誰でも</a:t>
              </a:r>
              <a:r>
                <a:rPr lang="ja-JP" altLang="en-US" sz="2400" b="1" u="sng" dirty="0">
                  <a:latin typeface="Century Gothic" panose="020B0502020202020204" pitchFamily="34" charset="0"/>
                </a:rPr>
                <a:t>あなたが</a:t>
              </a:r>
              <a:r>
                <a:rPr lang="ja-JP" altLang="en-US" sz="2400" dirty="0">
                  <a:latin typeface="Century Gothic" panose="020B0502020202020204" pitchFamily="34" charset="0"/>
                </a:rPr>
                <a:t>選ぶのです</a:t>
              </a:r>
              <a:r>
                <a:rPr lang="en-US" sz="2400" dirty="0">
                  <a:latin typeface="Century Gothic" panose="020B0502020202020204" pitchFamily="34" charset="0"/>
                </a:rPr>
                <a:t>!!!</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地域センターサービスコーディネーター</a:t>
            </a:r>
            <a:endParaRPr lang="en-US" sz="2700" b="1" dirty="0">
              <a:solidFill>
                <a:schemeClr val="bg2">
                  <a:lumMod val="10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p>
            <a:p>
              <a:pPr marL="514350" indent="-514350"/>
              <a:r>
                <a:rPr lang="ja-JP" altLang="en-US" dirty="0">
                  <a:latin typeface="Century Gothic" panose="020B0502020202020204" pitchFamily="34" charset="0"/>
                </a:rPr>
                <a:t>個別プログラムプランの開発を手助けする</a:t>
              </a:r>
              <a:endParaRPr lang="en-US" dirty="0">
                <a:latin typeface="Century Gothic" panose="020B0502020202020204" pitchFamily="34" charset="0"/>
              </a:endParaRPr>
            </a:p>
            <a:p>
              <a:pPr marL="514350" indent="-514350"/>
              <a:r>
                <a:rPr lang="ja-JP" altLang="en-US" dirty="0">
                  <a:latin typeface="Century Gothic" panose="020B0502020202020204" pitchFamily="34" charset="0"/>
                </a:rPr>
                <a:t>それぞれの予算金額を認証する</a:t>
              </a:r>
              <a:endParaRPr lang="en-US" dirty="0">
                <a:latin typeface="Century Gothic" panose="020B0502020202020204" pitchFamily="34" charset="0"/>
              </a:endParaRPr>
            </a:p>
            <a:p>
              <a:pPr marL="514350" indent="-514350"/>
              <a:r>
                <a:rPr lang="ja-JP" altLang="en-US" dirty="0">
                  <a:latin typeface="Century Gothic" panose="020B0502020202020204" pitchFamily="34" charset="0"/>
                </a:rPr>
                <a:t>あなたが資金調達のできるサービスはどれかを理解する手助けをする</a:t>
              </a:r>
              <a:endParaRPr lang="en-US" altLang="ja-JP" dirty="0">
                <a:latin typeface="Century Gothic" panose="020B0502020202020204" pitchFamily="34" charset="0"/>
              </a:endParaRPr>
            </a:p>
            <a:p>
              <a:pPr marL="514350" indent="-514350"/>
              <a:r>
                <a:rPr lang="ja-JP" altLang="en-US" dirty="0">
                  <a:latin typeface="Century Gothic" panose="020B0502020202020204" pitchFamily="34" charset="0"/>
                </a:rPr>
                <a:t>あなたが健康、安全でいることの手助けをする</a:t>
              </a:r>
              <a:endParaRPr lang="en-US" dirty="0">
                <a:latin typeface="Century Gothic" panose="020B0502020202020204" pitchFamily="34" charset="0"/>
              </a:endParaRP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063305" y="1631446"/>
            <a:ext cx="7291785" cy="1046440"/>
          </a:xfrm>
          <a:prstGeom prst="rect">
            <a:avLst/>
          </a:prstGeom>
        </p:spPr>
        <p:txBody>
          <a:bodyPr wrap="square">
            <a:spAutoFit/>
          </a:bodyPr>
          <a:lstStyle/>
          <a:p>
            <a:pPr algn="ctr"/>
            <a:r>
              <a:rPr lang="ja-JP" altLang="en-US" sz="3000" u="sng" dirty="0">
                <a:solidFill>
                  <a:prstClr val="black"/>
                </a:solidFill>
                <a:latin typeface="Century Gothic" panose="020B0502020202020204" pitchFamily="34" charset="0"/>
              </a:rPr>
              <a:t>あなたの</a:t>
            </a:r>
            <a:r>
              <a:rPr lang="ja-JP" altLang="en-US" sz="3000" dirty="0">
                <a:solidFill>
                  <a:prstClr val="black"/>
                </a:solidFill>
                <a:latin typeface="Century Gothic" panose="020B0502020202020204" pitchFamily="34" charset="0"/>
              </a:rPr>
              <a:t>近くの地域センターはまだ以下のことをして</a:t>
            </a:r>
            <a:r>
              <a:rPr lang="ja-JP" altLang="en-US" sz="3000" b="1" u="sng" dirty="0">
                <a:solidFill>
                  <a:prstClr val="black"/>
                </a:solidFill>
                <a:latin typeface="Century Gothic" panose="020B0502020202020204" pitchFamily="34" charset="0"/>
              </a:rPr>
              <a:t>重要な</a:t>
            </a:r>
            <a:r>
              <a:rPr lang="en-US" sz="3000" dirty="0">
                <a:solidFill>
                  <a:prstClr val="black"/>
                </a:solidFill>
                <a:latin typeface="Century Gothic" panose="020B0502020202020204" pitchFamily="34" charset="0"/>
              </a:rPr>
              <a:t> </a:t>
            </a:r>
            <a:r>
              <a:rPr lang="ja-JP" altLang="en-US" sz="3000" dirty="0">
                <a:solidFill>
                  <a:prstClr val="black"/>
                </a:solidFill>
                <a:latin typeface="Century Gothic" panose="020B0502020202020204" pitchFamily="34" charset="0"/>
              </a:rPr>
              <a:t>役割を担っています</a:t>
            </a:r>
            <a:r>
              <a:rPr lang="en-US" sz="3200" dirty="0">
                <a:solidFill>
                  <a:prstClr val="black"/>
                </a:solidFill>
                <a:latin typeface="Century Gothic" panose="020B0502020202020204" pitchFamily="34" charset="0"/>
              </a:rPr>
              <a:t>:</a:t>
            </a:r>
            <a:endParaRPr lang="en-US" sz="3200" dirty="0">
              <a:latin typeface="Century Gothic" panose="020B0502020202020204" pitchFamily="34" charset="0"/>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ja-JP" altLang="en-US" sz="2000" dirty="0">
                <a:effectLst>
                  <a:outerShdw blurRad="38100" dist="38100" dir="2700000" algn="tl">
                    <a:srgbClr val="000000">
                      <a:alpha val="43137"/>
                    </a:srgbClr>
                  </a:outerShdw>
                </a:effectLst>
                <a:latin typeface="Century Gothic" panose="020B0502020202020204" pitchFamily="34" charset="0"/>
              </a:rPr>
              <a:t>地域センターの役割と責任</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9550400" cy="523220"/>
          </a:xfrm>
          <a:prstGeom prst="rect">
            <a:avLst/>
          </a:prstGeom>
        </p:spPr>
        <p:txBody>
          <a:bodyPr wrap="square">
            <a:spAutoFit/>
          </a:bodyPr>
          <a:lstStyle/>
          <a:p>
            <a:r>
              <a:rPr lang="ja-JP" altLang="en-US" sz="2800" dirty="0">
                <a:latin typeface="Century Gothic" panose="020B0502020202020204" pitchFamily="34" charset="0"/>
              </a:rPr>
              <a:t>自己決定プログラム</a:t>
            </a:r>
            <a:r>
              <a:rPr lang="en-US" sz="2800" dirty="0">
                <a:latin typeface="Century Gothic" panose="020B0502020202020204" pitchFamily="34" charset="0"/>
              </a:rPr>
              <a:t> </a:t>
            </a:r>
            <a:r>
              <a:rPr lang="ja-JP" altLang="en-US" sz="2800" b="1" dirty="0">
                <a:latin typeface="Century Gothic" panose="020B0502020202020204" pitchFamily="34" charset="0"/>
              </a:rPr>
              <a:t>トレーナーを研修</a:t>
            </a:r>
            <a:endParaRPr lang="en-US" sz="2800" dirty="0"/>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ja-JP" altLang="en-US" sz="2400" b="1" dirty="0">
                <a:solidFill>
                  <a:schemeClr val="accent5">
                    <a:lumMod val="50000"/>
                  </a:schemeClr>
                </a:solidFill>
                <a:latin typeface="Century Gothic" panose="020B0502020202020204" pitchFamily="34" charset="0"/>
                <a:ea typeface="+mj-ea"/>
                <a:cs typeface="+mj-cs"/>
              </a:rPr>
              <a:t>ようこそ、そしてはじめに</a:t>
            </a:r>
            <a:endParaRPr lang="en-US" sz="2400" b="1"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b="1"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400" b="1" dirty="0">
                <a:solidFill>
                  <a:schemeClr val="accent5">
                    <a:lumMod val="50000"/>
                  </a:schemeClr>
                </a:solidFill>
                <a:latin typeface="Century Gothic" panose="020B0502020202020204" pitchFamily="34" charset="0"/>
                <a:ea typeface="+mj-ea"/>
                <a:cs typeface="+mj-cs"/>
              </a:rPr>
              <a:t>何故我々はここにいるのか？</a:t>
            </a:r>
            <a:endParaRPr lang="en-US" sz="2400" b="1"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b="1"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400" b="1" kern="1200" dirty="0">
                <a:solidFill>
                  <a:schemeClr val="accent5">
                    <a:lumMod val="50000"/>
                  </a:schemeClr>
                </a:solidFill>
                <a:latin typeface="Century Gothic" panose="020B0502020202020204" pitchFamily="34" charset="0"/>
                <a:ea typeface="+mj-ea"/>
                <a:cs typeface="+mj-cs"/>
              </a:rPr>
              <a:t>自己決定プログラオリエンテーションム</a:t>
            </a:r>
            <a:r>
              <a:rPr lang="en-US" sz="2400" b="1" kern="1200" dirty="0">
                <a:solidFill>
                  <a:schemeClr val="accent5">
                    <a:lumMod val="50000"/>
                  </a:schemeClr>
                </a:solidFill>
                <a:latin typeface="Century Gothic" panose="020B0502020202020204" pitchFamily="34" charset="0"/>
                <a:ea typeface="+mj-ea"/>
                <a:cs typeface="+mj-cs"/>
              </a:rPr>
              <a:t> </a:t>
            </a:r>
            <a:r>
              <a:rPr lang="ja-JP" altLang="en-US" sz="2400" b="1" kern="1200" dirty="0">
                <a:solidFill>
                  <a:schemeClr val="accent5">
                    <a:lumMod val="50000"/>
                  </a:schemeClr>
                </a:solidFill>
                <a:latin typeface="Century Gothic" panose="020B0502020202020204" pitchFamily="34" charset="0"/>
                <a:ea typeface="+mj-ea"/>
                <a:cs typeface="+mj-cs"/>
              </a:rPr>
              <a:t>オリエンテーション</a:t>
            </a:r>
            <a:r>
              <a:rPr lang="ja-JP" altLang="en-US" sz="2400" b="1" dirty="0">
                <a:solidFill>
                  <a:schemeClr val="accent5">
                    <a:lumMod val="50000"/>
                  </a:schemeClr>
                </a:solidFill>
                <a:latin typeface="Century Gothic" panose="020B0502020202020204" pitchFamily="34" charset="0"/>
                <a:ea typeface="+mj-ea"/>
                <a:cs typeface="+mj-cs"/>
              </a:rPr>
              <a:t>・トレーナーとしての役割を責任とは？</a:t>
            </a:r>
            <a:endParaRPr lang="en-US" sz="2400" b="1"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b="1"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400" b="1" dirty="0">
                <a:solidFill>
                  <a:schemeClr val="accent5">
                    <a:lumMod val="50000"/>
                  </a:schemeClr>
                </a:solidFill>
                <a:latin typeface="Century Gothic" panose="020B0502020202020204" pitchFamily="34" charset="0"/>
                <a:ea typeface="+mj-ea"/>
                <a:cs typeface="+mj-cs"/>
              </a:rPr>
              <a:t>今日の研修の進め方</a:t>
            </a:r>
            <a:endParaRPr lang="en-US" sz="2400" b="1"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b="1"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400" b="1" kern="1200" dirty="0">
                <a:solidFill>
                  <a:schemeClr val="accent5">
                    <a:lumMod val="50000"/>
                  </a:schemeClr>
                </a:solidFill>
                <a:latin typeface="Century Gothic" panose="020B0502020202020204" pitchFamily="34" charset="0"/>
                <a:ea typeface="+mj-ea"/>
                <a:cs typeface="+mj-cs"/>
              </a:rPr>
              <a:t>事務的事項</a:t>
            </a:r>
            <a:endParaRPr lang="en-US" sz="2400" b="1" kern="1200" dirty="0">
              <a:solidFill>
                <a:schemeClr val="accent5">
                  <a:lumMod val="50000"/>
                </a:schemeClr>
              </a:solidFill>
              <a:latin typeface="Century Gothic" panose="020B0502020202020204" pitchFamily="34" charset="0"/>
              <a:ea typeface="+mj-ea"/>
              <a:cs typeface="+mj-cs"/>
            </a:endParaRP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5400" b="1" dirty="0">
                <a:solidFill>
                  <a:schemeClr val="accent5">
                    <a:lumMod val="50000"/>
                  </a:schemeClr>
                </a:solidFill>
                <a:latin typeface="Century Gothic" panose="020B0502020202020204" pitchFamily="34" charset="0"/>
                <a:ea typeface="+mj-ea"/>
                <a:cs typeface="+mj-cs"/>
              </a:rPr>
              <a:t>はじめに</a:t>
            </a:r>
            <a:r>
              <a:rPr lang="en-US" sz="5400" b="1" kern="1200" dirty="0">
                <a:solidFill>
                  <a:schemeClr val="accent5">
                    <a:lumMod val="50000"/>
                  </a:schemeClr>
                </a:solidFill>
                <a:latin typeface="Century Gothic" panose="020B0502020202020204" pitchFamily="34" charset="0"/>
                <a:ea typeface="+mj-ea"/>
                <a:cs typeface="+mj-cs"/>
              </a:rPr>
              <a:t>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独立した進行役</a:t>
            </a:r>
            <a:endParaRPr lang="en-US" sz="2700" b="1" dirty="0">
              <a:solidFill>
                <a:schemeClr val="bg2">
                  <a:lumMod val="10000"/>
                </a:schemeClr>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52144" y="2859850"/>
            <a:ext cx="4400829" cy="4705753"/>
            <a:chOff x="5003463" y="3208783"/>
            <a:chExt cx="6079768" cy="4022619"/>
          </a:xfrm>
        </p:grpSpPr>
        <p:sp>
          <p:nvSpPr>
            <p:cNvPr id="9" name="Rectangle 8">
              <a:extLst>
                <a:ext uri="{FF2B5EF4-FFF2-40B4-BE49-F238E27FC236}">
                  <a16:creationId xmlns:a16="http://schemas.microsoft.com/office/drawing/2014/main" id="{DAC0B8CA-7B88-9D45-AA01-DE8F514B04AC}"/>
                </a:ext>
              </a:extLst>
            </p:cNvPr>
            <p:cNvSpPr/>
            <p:nvPr/>
          </p:nvSpPr>
          <p:spPr>
            <a:xfrm>
              <a:off x="5003463" y="3208783"/>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5028908" y="3366606"/>
              <a:ext cx="6054323" cy="38647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2000" dirty="0"/>
                <a:t>独立した進行役が</a:t>
              </a:r>
              <a:r>
                <a:rPr lang="ja-JP" altLang="en-US" sz="2000" b="1" u="sng" dirty="0">
                  <a:latin typeface="Century Gothic" panose="020B0502020202020204" pitchFamily="34" charset="0"/>
                </a:rPr>
                <a:t>しなければいけないこと</a:t>
              </a:r>
              <a:r>
                <a:rPr lang="en-US" sz="2000" dirty="0">
                  <a:latin typeface="Century Gothic" panose="020B0502020202020204" pitchFamily="34" charset="0"/>
                </a:rPr>
                <a:t>:</a:t>
              </a:r>
            </a:p>
            <a:p>
              <a:r>
                <a:rPr lang="ja-JP" altLang="en-US" sz="2000" dirty="0">
                  <a:latin typeface="Century Gothic" panose="020B0502020202020204" pitchFamily="34" charset="0"/>
                </a:rPr>
                <a:t>研修を受ける</a:t>
              </a:r>
              <a:endParaRPr lang="en-US" sz="2000" dirty="0">
                <a:latin typeface="Century Gothic" panose="020B0502020202020204" pitchFamily="34" charset="0"/>
              </a:endParaRPr>
            </a:p>
            <a:p>
              <a:r>
                <a:rPr lang="ja-JP" altLang="en-US" sz="2000" dirty="0">
                  <a:latin typeface="Century Gothic" panose="020B0502020202020204" pitchFamily="34" charset="0"/>
                </a:rPr>
                <a:t>あなたに他のサービスを提供しない</a:t>
              </a:r>
              <a:endParaRPr lang="en-US" sz="2000" dirty="0">
                <a:latin typeface="Century Gothic" panose="020B0502020202020204" pitchFamily="34" charset="0"/>
              </a:endParaRPr>
            </a:p>
            <a:p>
              <a:pPr marL="0" indent="0">
                <a:buNone/>
              </a:pPr>
              <a:r>
                <a:rPr lang="ja-JP" altLang="en-US" sz="2000" dirty="0"/>
                <a:t>独立した進行役が</a:t>
              </a:r>
              <a:r>
                <a:rPr lang="ja-JP" altLang="en-US" sz="2000" b="1" u="sng" dirty="0">
                  <a:latin typeface="Century Gothic" panose="020B0502020202020204" pitchFamily="34" charset="0"/>
                </a:rPr>
                <a:t>できること</a:t>
              </a:r>
              <a:r>
                <a:rPr lang="en-US" altLang="ja-JP" sz="2000" dirty="0">
                  <a:latin typeface="Century Gothic" panose="020B0502020202020204" pitchFamily="34" charset="0"/>
                </a:rPr>
                <a:t>:</a:t>
              </a:r>
            </a:p>
            <a:p>
              <a:r>
                <a:rPr lang="ja-JP" altLang="en-US" sz="2000" dirty="0">
                  <a:latin typeface="Century Gothic" panose="020B0502020202020204" pitchFamily="34" charset="0"/>
                </a:rPr>
                <a:t>利用を要請した場合、あなたの支出計画から支払がされます。</a:t>
              </a:r>
              <a:endParaRPr lang="en-US" sz="2000" dirty="0">
                <a:latin typeface="Century Gothic" panose="020B0502020202020204" pitchFamily="34" charset="0"/>
              </a:endParaRPr>
            </a:p>
            <a:p>
              <a:r>
                <a:rPr lang="ja-JP" altLang="en-US" sz="2000" dirty="0">
                  <a:latin typeface="Century Gothic" panose="020B0502020202020204" pitchFamily="34" charset="0"/>
                </a:rPr>
                <a:t>サービスコーディネーターになる</a:t>
              </a:r>
              <a:endParaRPr lang="en-US" sz="2000" dirty="0">
                <a:latin typeface="Century Gothic" panose="020B0502020202020204" pitchFamily="34" charset="0"/>
              </a:endParaRPr>
            </a:p>
            <a:p>
              <a:r>
                <a:rPr lang="ja-JP" altLang="en-US" sz="2000" dirty="0">
                  <a:latin typeface="Century Gothic" panose="020B0502020202020204" pitchFamily="34" charset="0"/>
                </a:rPr>
                <a:t>家族の一員となる</a:t>
              </a:r>
              <a:endParaRPr lang="en-US" sz="20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3736381"/>
            <a:chOff x="1603693" y="2409432"/>
            <a:chExt cx="8893619" cy="1720308"/>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1720308"/>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487921"/>
            </a:xfrm>
            <a:prstGeom prst="rect">
              <a:avLst/>
            </a:prstGeom>
            <a:noFill/>
          </p:spPr>
          <p:txBody>
            <a:bodyPr wrap="square" rtlCol="0">
              <a:spAutoFit/>
            </a:bodyPr>
            <a:lstStyle/>
            <a:p>
              <a:r>
                <a:rPr lang="ja-JP" altLang="en-US" sz="2000" dirty="0"/>
                <a:t>独立した進行役</a:t>
              </a:r>
              <a:r>
                <a:rPr lang="ja-JP" altLang="en-US" sz="2000" dirty="0">
                  <a:latin typeface="Century Gothic" panose="020B0502020202020204" pitchFamily="34" charset="0"/>
                </a:rPr>
                <a:t>は</a:t>
              </a:r>
              <a:r>
                <a:rPr lang="ja-JP" altLang="en-US" sz="2000" u="sng" dirty="0">
                  <a:latin typeface="Century Gothic" panose="020B0502020202020204" pitchFamily="34" charset="0"/>
                </a:rPr>
                <a:t>あなたを</a:t>
              </a:r>
              <a:r>
                <a:rPr lang="ja-JP" altLang="en-US" sz="2000" dirty="0">
                  <a:latin typeface="Century Gothic" panose="020B0502020202020204" pitchFamily="34" charset="0"/>
                </a:rPr>
                <a:t>手助けできます</a:t>
              </a:r>
              <a:r>
                <a:rPr lang="en-US" sz="2000" dirty="0">
                  <a:latin typeface="Century Gothic" panose="020B0502020202020204" pitchFamily="34" charset="0"/>
                </a:rPr>
                <a:t>:</a:t>
              </a:r>
            </a:p>
            <a:p>
              <a:endParaRPr lang="en-US" sz="800" dirty="0">
                <a:latin typeface="Century Gothic" panose="020B0502020202020204" pitchFamily="34" charset="0"/>
              </a:endParaRPr>
            </a:p>
            <a:p>
              <a:pPr marL="171450" indent="-171450">
                <a:buFont typeface="Arial" panose="020B0604020202020204" pitchFamily="34" charset="0"/>
                <a:buChar char="•"/>
              </a:pPr>
              <a:r>
                <a:rPr lang="ja-JP" altLang="en-US" sz="2000" dirty="0">
                  <a:latin typeface="Century Gothic" panose="020B0502020202020204" pitchFamily="34" charset="0"/>
                </a:rPr>
                <a:t>あなた個人の予算に関して知識をもって決定する</a:t>
              </a:r>
              <a:r>
                <a:rPr lang="en-US" sz="2000" dirty="0">
                  <a:latin typeface="Century Gothic" panose="020B0502020202020204" pitchFamily="34" charset="0"/>
                </a:rPr>
                <a:t>;</a:t>
              </a:r>
            </a:p>
            <a:p>
              <a:pPr marL="171450" indent="-171450">
                <a:buFont typeface="Arial" panose="020B0604020202020204" pitchFamily="34" charset="0"/>
                <a:buChar char="•"/>
              </a:pPr>
              <a:r>
                <a:rPr lang="ja-JP" altLang="en-US" sz="2000" dirty="0">
                  <a:latin typeface="Century Gothic" panose="020B0502020202020204" pitchFamily="34" charset="0"/>
                </a:rPr>
                <a:t>あなたの個別プログラムプランサービスと支援を探し出し、連絡し、コーディネートする</a:t>
              </a:r>
              <a:r>
                <a:rPr lang="en-US" sz="2000" dirty="0">
                  <a:latin typeface="Century Gothic" panose="020B0502020202020204" pitchFamily="34" charset="0"/>
                </a:rPr>
                <a:t>;</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ja-JP" altLang="en-US" sz="2000" dirty="0">
                  <a:latin typeface="Century Gothic" panose="020B0502020202020204" pitchFamily="34" charset="0"/>
                </a:rPr>
                <a:t>あなたのニーズを識別し、それらを満たすための選択肢を見つける；</a:t>
              </a:r>
              <a:r>
                <a:rPr lang="en-US" sz="2000" dirty="0">
                  <a:latin typeface="Century Gothic" panose="020B0502020202020204" pitchFamily="34" charset="0"/>
                </a:rPr>
                <a:t>  </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ja-JP" altLang="en-US" sz="2000" dirty="0">
                  <a:latin typeface="Century Gothic" panose="020B0502020202020204" pitchFamily="34" charset="0"/>
                </a:rPr>
                <a:t>個人を中心とした計画実行の間、あなたの個別プログラムプランを設計するとき、あなたの代わりとなって先導し、参加すること、および</a:t>
              </a:r>
              <a:r>
                <a:rPr lang="en-US" altLang="ja-JP" sz="2000" dirty="0">
                  <a:latin typeface="Century Gothic" panose="020B0502020202020204" pitchFamily="34" charset="0"/>
                </a:rPr>
                <a:t>/</a:t>
              </a:r>
              <a:r>
                <a:rPr lang="ja-JP" altLang="en-US" sz="2000" dirty="0">
                  <a:latin typeface="Century Gothic" panose="020B0502020202020204" pitchFamily="34" charset="0"/>
                </a:rPr>
                <a:t>または支持する</a:t>
              </a:r>
              <a:endParaRPr lang="en-US" sz="2000" dirty="0">
                <a:latin typeface="Century Gothic" panose="020B0502020202020204" pitchFamily="34" charset="0"/>
              </a:endParaRP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2015013"/>
              <a:ext cx="9397791" cy="111566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ja-JP" altLang="en-US" sz="3200" u="sng" dirty="0">
                  <a:latin typeface="Century Gothic" panose="020B0502020202020204" pitchFamily="34" charset="0"/>
                </a:rPr>
                <a:t>独立した進行役</a:t>
              </a:r>
              <a:r>
                <a:rPr lang="ja-JP" altLang="en-US" sz="3200" dirty="0">
                  <a:latin typeface="Century Gothic" panose="020B0502020202020204" pitchFamily="34" charset="0"/>
                </a:rPr>
                <a:t>とはなにか？</a:t>
              </a:r>
              <a:r>
                <a:rPr lang="en-US" sz="3200" dirty="0">
                  <a:latin typeface="Century Gothic" panose="020B0502020202020204" pitchFamily="34" charset="0"/>
                </a:rPr>
                <a:t> </a:t>
              </a:r>
            </a:p>
            <a:p>
              <a:pPr marL="0" indent="0" algn="ctr">
                <a:buNone/>
              </a:pPr>
              <a:r>
                <a:rPr lang="ja-JP" altLang="en-US" sz="3200" dirty="0">
                  <a:latin typeface="Century Gothic" panose="020B0502020202020204" pitchFamily="34" charset="0"/>
                </a:rPr>
                <a:t>プログラムを実行する</a:t>
              </a:r>
              <a:r>
                <a:rPr lang="ja-JP" altLang="en-US" sz="3200" b="1" u="sng" dirty="0">
                  <a:latin typeface="Century Gothic" panose="020B0502020202020204" pitchFamily="34" charset="0"/>
                </a:rPr>
                <a:t>あなたの手助け</a:t>
              </a:r>
              <a:r>
                <a:rPr lang="ja-JP" altLang="en-US" sz="3200" dirty="0">
                  <a:latin typeface="Century Gothic" panose="020B0502020202020204" pitchFamily="34" charset="0"/>
                </a:rPr>
                <a:t>ができる人です</a:t>
              </a:r>
              <a:endParaRPr lang="en-US" sz="3200" dirty="0">
                <a:latin typeface="Century Gothic" panose="020B0502020202020204" pitchFamily="34" charset="0"/>
              </a:endParaRPr>
            </a:p>
          </p:txBody>
        </p:sp>
      </p:grpSp>
      <p:sp>
        <p:nvSpPr>
          <p:cNvPr id="3" name="TextBox 2"/>
          <p:cNvSpPr txBox="1"/>
          <p:nvPr/>
        </p:nvSpPr>
        <p:spPr>
          <a:xfrm>
            <a:off x="92518" y="1069958"/>
            <a:ext cx="6219316" cy="369332"/>
          </a:xfrm>
          <a:prstGeom prst="rect">
            <a:avLst/>
          </a:prstGeom>
          <a:noFill/>
        </p:spPr>
        <p:txBody>
          <a:bodyPr wrap="square" rtlCol="0">
            <a:spAutoFit/>
          </a:bodyPr>
          <a:lstStyle/>
          <a:p>
            <a:pPr>
              <a:lnSpc>
                <a:spcPct val="90000"/>
              </a:lnSpc>
              <a:spcBef>
                <a:spcPct val="0"/>
              </a:spcBef>
            </a:pPr>
            <a:r>
              <a:rPr lang="ja-JP" altLang="en-US" sz="2000" dirty="0">
                <a:effectLst>
                  <a:outerShdw blurRad="38100" dist="38100" dir="2700000" algn="tl">
                    <a:srgbClr val="000000">
                      <a:alpha val="43137"/>
                    </a:srgbClr>
                  </a:outerShdw>
                </a:effectLst>
                <a:latin typeface="Century Gothic" panose="020B0502020202020204" pitchFamily="34" charset="0"/>
              </a:rPr>
              <a:t>独立した進行役の</a:t>
            </a:r>
            <a:r>
              <a:rPr lang="en-US" sz="2000" dirty="0">
                <a:effectLst>
                  <a:outerShdw blurRad="38100" dist="38100" dir="2700000" algn="tl">
                    <a:srgbClr val="000000">
                      <a:alpha val="43137"/>
                    </a:srgbClr>
                  </a:outerShdw>
                </a:effectLst>
                <a:latin typeface="Century Gothic" panose="020B0502020202020204" pitchFamily="34" charset="0"/>
              </a:rPr>
              <a:t> </a:t>
            </a:r>
            <a:r>
              <a:rPr lang="ja-JP" altLang="en-US" sz="2000" dirty="0">
                <a:effectLst>
                  <a:outerShdw blurRad="38100" dist="38100" dir="2700000" algn="tl">
                    <a:srgbClr val="000000">
                      <a:alpha val="43137"/>
                    </a:srgbClr>
                  </a:outerShdw>
                </a:effectLst>
                <a:latin typeface="Century Gothic" panose="020B0502020202020204" pitchFamily="34" charset="0"/>
              </a:rPr>
              <a:t>役割と責任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独立した進行役</a:t>
            </a:r>
            <a:endParaRPr lang="en-US" sz="2700" b="1" dirty="0">
              <a:solidFill>
                <a:schemeClr val="bg2">
                  <a:lumMod val="1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a:t>
            </a:r>
            <a:r>
              <a:rPr lang="ja-JP" altLang="en-US" sz="2000" dirty="0">
                <a:effectLst>
                  <a:outerShdw blurRad="38100" dist="38100" dir="2700000" algn="tl">
                    <a:srgbClr val="000000">
                      <a:alpha val="43137"/>
                    </a:srgbClr>
                  </a:outerShdw>
                </a:effectLst>
                <a:latin typeface="Century Gothic" panose="020B0502020202020204" pitchFamily="34" charset="0"/>
              </a:rPr>
              <a:t>適した独立した進行役を選ぶ</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1900" dirty="0">
                <a:latin typeface="Century Gothic" panose="020B0502020202020204" pitchFamily="34" charset="0"/>
              </a:rPr>
              <a:t>あなたは何が</a:t>
            </a:r>
            <a:r>
              <a:rPr lang="ja-JP" altLang="en-US" sz="1900" b="1" u="sng" dirty="0">
                <a:latin typeface="Century Gothic" panose="020B0502020202020204" pitchFamily="34" charset="0"/>
              </a:rPr>
              <a:t>必要？</a:t>
            </a:r>
            <a:endParaRPr lang="en-US" sz="1900" dirty="0">
              <a:latin typeface="Century Gothic" panose="020B0502020202020204" pitchFamily="34" charset="0"/>
            </a:endParaRPr>
          </a:p>
          <a:p>
            <a:r>
              <a:rPr lang="ja-JP" altLang="en-US" sz="1900" dirty="0">
                <a:latin typeface="Century Gothic" panose="020B0502020202020204" pitchFamily="34" charset="0"/>
              </a:rPr>
              <a:t>地域社会や近所に出入りするために、あなたは援助が必要ですか？</a:t>
            </a:r>
            <a:r>
              <a:rPr lang="en-US" sz="1900" dirty="0">
                <a:latin typeface="Century Gothic" panose="020B0502020202020204" pitchFamily="34" charset="0"/>
              </a:rPr>
              <a:t>	</a:t>
            </a:r>
          </a:p>
          <a:p>
            <a:r>
              <a:rPr lang="ja-JP" altLang="en-US" sz="1900" dirty="0">
                <a:latin typeface="Century Gothic" panose="020B0502020202020204" pitchFamily="34" charset="0"/>
              </a:rPr>
              <a:t>あなたは違うことをするにはそれぞれ違う人が必要ですか？</a:t>
            </a:r>
            <a:endParaRPr lang="en-US" sz="1900" dirty="0">
              <a:latin typeface="Century Gothic" panose="020B0502020202020204" pitchFamily="34" charset="0"/>
            </a:endParaRPr>
          </a:p>
          <a:p>
            <a:r>
              <a:rPr lang="ja-JP" altLang="en-US" sz="1900" dirty="0">
                <a:latin typeface="Century Gothic" panose="020B0502020202020204" pitchFamily="34" charset="0"/>
              </a:rPr>
              <a:t>支援運動に対する手助け？</a:t>
            </a:r>
          </a:p>
          <a:p>
            <a:r>
              <a:rPr lang="ja-JP" altLang="en-US" sz="1900" dirty="0">
                <a:latin typeface="Century Gothic" panose="020B0502020202020204" pitchFamily="34" charset="0"/>
              </a:rPr>
              <a:t>公益にアクセス</a:t>
            </a:r>
            <a:r>
              <a:rPr lang="ja-JP" altLang="en-US" sz="1900" dirty="0" err="1">
                <a:latin typeface="Century Gothic" panose="020B0502020202020204" pitchFamily="34" charset="0"/>
              </a:rPr>
              <a:t>するの</a:t>
            </a:r>
            <a:r>
              <a:rPr lang="ja-JP" altLang="en-US" sz="1900" dirty="0">
                <a:latin typeface="Century Gothic" panose="020B0502020202020204" pitchFamily="34" charset="0"/>
              </a:rPr>
              <a:t>ための手助け？</a:t>
            </a:r>
            <a:endParaRPr lang="en-US"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ja-JP" altLang="en-US" sz="2400" b="1" u="sng" dirty="0">
                <a:latin typeface="Century Gothic" panose="020B0502020202020204" pitchFamily="34" charset="0"/>
              </a:rPr>
              <a:t>あなたが</a:t>
            </a:r>
            <a:r>
              <a:rPr lang="ja-JP" altLang="en-US" sz="2400" dirty="0">
                <a:latin typeface="Century Gothic" panose="020B0502020202020204" pitchFamily="34" charset="0"/>
              </a:rPr>
              <a:t>必要なことを考える</a:t>
            </a:r>
            <a:r>
              <a:rPr lang="en-US" sz="2400" dirty="0">
                <a:latin typeface="Century Gothic" panose="020B0502020202020204" pitchFamily="34" charset="0"/>
              </a:rPr>
              <a:t>…</a:t>
            </a:r>
          </a:p>
          <a:p>
            <a:pPr algn="ctr"/>
            <a:r>
              <a:rPr lang="ja-JP" altLang="en-US" sz="2400" b="1" u="sng" dirty="0">
                <a:latin typeface="Century Gothic" panose="020B0502020202020204" pitchFamily="34" charset="0"/>
              </a:rPr>
              <a:t>あなたと</a:t>
            </a:r>
            <a:r>
              <a:rPr lang="ja-JP" altLang="en-US" sz="2400" dirty="0">
                <a:latin typeface="Century Gothic" panose="020B0502020202020204" pitchFamily="34" charset="0"/>
              </a:rPr>
              <a:t>気が合うのはどんな人？</a:t>
            </a:r>
            <a:endParaRPr lang="en-US" sz="2400" dirty="0">
              <a:latin typeface="Century Gothic" panose="020B0502020202020204" pitchFamily="34" charset="0"/>
            </a:endParaRP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179864"/>
            </a:xfrm>
            <a:prstGeom prst="rect">
              <a:avLst/>
            </a:prstGeom>
            <a:noFill/>
          </p:spPr>
          <p:txBody>
            <a:bodyPr wrap="square" rtlCol="0">
              <a:spAutoFit/>
            </a:bodyPr>
            <a:lstStyle/>
            <a:p>
              <a:pPr>
                <a:lnSpc>
                  <a:spcPct val="90000"/>
                </a:lnSpc>
                <a:spcBef>
                  <a:spcPct val="0"/>
                </a:spcBef>
              </a:pPr>
              <a:r>
                <a:rPr lang="ja-JP" altLang="en-US" sz="1900" dirty="0">
                  <a:latin typeface="Century Gothic" panose="020B0502020202020204" pitchFamily="34" charset="0"/>
                </a:rPr>
                <a:t>あなたは何を</a:t>
              </a:r>
              <a:r>
                <a:rPr lang="ja-JP" altLang="en-US" sz="1900" b="1" u="sng" dirty="0">
                  <a:latin typeface="Century Gothic" panose="020B0502020202020204" pitchFamily="34" charset="0"/>
                </a:rPr>
                <a:t>求めて</a:t>
              </a:r>
              <a:r>
                <a:rPr lang="ja-JP" altLang="en-US" sz="1900" dirty="0">
                  <a:latin typeface="Century Gothic" panose="020B0502020202020204" pitchFamily="34" charset="0"/>
                </a:rPr>
                <a:t>いますか？</a:t>
              </a:r>
              <a:endParaRPr lang="en-US" sz="1900" dirty="0">
                <a:latin typeface="Century Gothic" panose="020B0502020202020204" pitchFamily="34" charset="0"/>
              </a:endParaRPr>
            </a:p>
            <a:p>
              <a:pPr>
                <a:lnSpc>
                  <a:spcPct val="90000"/>
                </a:lnSpc>
                <a:spcBef>
                  <a:spcPct val="0"/>
                </a:spcBef>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1900" dirty="0">
                  <a:latin typeface="Century Gothic" panose="020B0502020202020204" pitchFamily="34" charset="0"/>
                </a:rPr>
                <a:t>非常に整理が上手な人？</a:t>
              </a:r>
            </a:p>
            <a:p>
              <a:pPr marL="342900" indent="-342900">
                <a:lnSpc>
                  <a:spcPct val="90000"/>
                </a:lnSpc>
                <a:spcBef>
                  <a:spcPct val="0"/>
                </a:spcBef>
                <a:buFont typeface="Arial" panose="020B0604020202020204" pitchFamily="34" charset="0"/>
                <a:buChar char="•"/>
              </a:pPr>
              <a:endParaRPr lang="ja-JP" alt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1900" dirty="0">
                  <a:latin typeface="Century Gothic" panose="020B0502020202020204" pitchFamily="34" charset="0"/>
                </a:rPr>
                <a:t>あなたは静かで優しい人？</a:t>
              </a:r>
            </a:p>
            <a:p>
              <a:pPr marL="342900" indent="-342900">
                <a:lnSpc>
                  <a:spcPct val="90000"/>
                </a:lnSpc>
                <a:spcBef>
                  <a:spcPct val="0"/>
                </a:spcBef>
                <a:buFont typeface="Arial" panose="020B0604020202020204" pitchFamily="34" charset="0"/>
                <a:buChar char="•"/>
              </a:pPr>
              <a:endParaRPr lang="ja-JP" alt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1900" dirty="0">
                  <a:latin typeface="Century Gothic" panose="020B0502020202020204" pitchFamily="34" charset="0"/>
                </a:rPr>
                <a:t>あなたの家族を理解している人？</a:t>
              </a:r>
            </a:p>
            <a:p>
              <a:pPr marL="342900" indent="-342900">
                <a:lnSpc>
                  <a:spcPct val="90000"/>
                </a:lnSpc>
                <a:spcBef>
                  <a:spcPct val="0"/>
                </a:spcBef>
                <a:buFont typeface="Arial" panose="020B0604020202020204" pitchFamily="34" charset="0"/>
                <a:buChar char="•"/>
              </a:pPr>
              <a:endParaRPr lang="ja-JP" alt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1900" dirty="0">
                  <a:latin typeface="Century Gothic" panose="020B0502020202020204" pitchFamily="34" charset="0"/>
                </a:rPr>
                <a:t>あなたの文化を理解している人？</a:t>
              </a:r>
              <a:endParaRPr lang="en-US" sz="1900" dirty="0">
                <a:latin typeface="Century Gothic" panose="020B0502020202020204" pitchFamily="34" charset="0"/>
              </a:endParaRP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grpSp>
        <p:nvGrpSpPr>
          <p:cNvPr id="25" name="Group 24"/>
          <p:cNvGrpSpPr/>
          <p:nvPr/>
        </p:nvGrpSpPr>
        <p:grpSpPr>
          <a:xfrm>
            <a:off x="6322100" y="2763737"/>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646319"/>
            </a:xfrm>
            <a:prstGeom prst="rect">
              <a:avLst/>
            </a:prstGeom>
            <a:noFill/>
          </p:spPr>
          <p:txBody>
            <a:bodyPr wrap="square" rtlCol="0">
              <a:spAutoFit/>
            </a:bodyPr>
            <a:lstStyle/>
            <a:p>
              <a:pPr>
                <a:lnSpc>
                  <a:spcPct val="90000"/>
                </a:lnSpc>
                <a:spcBef>
                  <a:spcPct val="0"/>
                </a:spcBef>
              </a:pPr>
              <a:r>
                <a:rPr lang="ja-JP" altLang="en-US" sz="2400" dirty="0">
                  <a:latin typeface="Century Gothic" panose="020B0502020202020204" pitchFamily="34" charset="0"/>
                </a:rPr>
                <a:t>あなたは何を</a:t>
              </a:r>
              <a:r>
                <a:rPr lang="ja-JP" altLang="en-US" sz="2400" b="1" u="sng" dirty="0">
                  <a:latin typeface="Century Gothic" panose="020B0502020202020204" pitchFamily="34" charset="0"/>
                </a:rPr>
                <a:t>求めて</a:t>
              </a:r>
              <a:r>
                <a:rPr lang="ja-JP" altLang="en-US" sz="2400" dirty="0">
                  <a:latin typeface="Century Gothic" panose="020B0502020202020204" pitchFamily="34" charset="0"/>
                </a:rPr>
                <a:t>いますか？</a:t>
              </a:r>
              <a:endParaRPr lang="en-US" altLang="ja-JP" sz="24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あなたに代わって話さ</a:t>
              </a:r>
              <a:r>
                <a:rPr lang="ja-JP" altLang="en-US" sz="2200" b="1" u="sng" dirty="0">
                  <a:latin typeface="Century Gothic" panose="020B0502020202020204" pitchFamily="34" charset="0"/>
                </a:rPr>
                <a:t>ない</a:t>
              </a:r>
              <a:r>
                <a:rPr lang="ja-JP" altLang="en-US" sz="2200" dirty="0">
                  <a:latin typeface="Century Gothic" panose="020B0502020202020204" pitchFamily="34" charset="0"/>
                </a:rPr>
                <a:t>人？</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u="sng" dirty="0">
                  <a:latin typeface="Century Gothic" panose="020B0502020202020204" pitchFamily="34" charset="0"/>
                </a:rPr>
                <a:t>プライバシー</a:t>
              </a:r>
              <a:r>
                <a:rPr lang="ja-JP" altLang="en-US" sz="2200" dirty="0">
                  <a:latin typeface="Century Gothic" panose="020B0502020202020204" pitchFamily="34" charset="0"/>
                </a:rPr>
                <a:t>を尊重して欲しい？</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あなたといる間、個人的な電話やテキストをかけないようにして欲しい？</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あなたの</a:t>
              </a:r>
              <a:r>
                <a:rPr lang="ja-JP" altLang="en-US" sz="2200" u="sng" dirty="0">
                  <a:latin typeface="Century Gothic" panose="020B0502020202020204" pitchFamily="34" charset="0"/>
                </a:rPr>
                <a:t>文化を理解</a:t>
              </a:r>
              <a:r>
                <a:rPr lang="ja-JP" altLang="en-US" sz="2200" dirty="0">
                  <a:latin typeface="Century Gothic" panose="020B0502020202020204" pitchFamily="34" charset="0"/>
                </a:rPr>
                <a:t>している人？</a:t>
              </a:r>
              <a:endParaRPr lang="en-US" sz="2200" dirty="0">
                <a:latin typeface="Century Gothic" panose="020B0502020202020204" pitchFamily="34" charset="0"/>
              </a:endParaRP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a:t>
            </a:r>
            <a:r>
              <a:rPr lang="ja-JP" altLang="en-US" sz="2000" dirty="0">
                <a:effectLst>
                  <a:outerShdw blurRad="38100" dist="38100" dir="2700000" algn="tl">
                    <a:srgbClr val="000000">
                      <a:alpha val="43137"/>
                    </a:srgbClr>
                  </a:outerShdw>
                </a:effectLst>
                <a:latin typeface="Century Gothic" panose="020B0502020202020204" pitchFamily="34" charset="0"/>
              </a:rPr>
              <a:t>役割とサービスプロバイダ</a:t>
            </a:r>
            <a:r>
              <a:rPr lang="en-US" altLang="ja-JP" sz="2000" dirty="0">
                <a:effectLst>
                  <a:outerShdw blurRad="38100" dist="38100" dir="2700000" algn="tl">
                    <a:srgbClr val="000000">
                      <a:alpha val="43137"/>
                    </a:srgbClr>
                  </a:outerShdw>
                </a:effectLst>
                <a:latin typeface="Century Gothic" panose="020B0502020202020204" pitchFamily="34" charset="0"/>
              </a:rPr>
              <a:t>―</a:t>
            </a:r>
            <a:r>
              <a:rPr lang="ja-JP" altLang="en-US" sz="2000" dirty="0">
                <a:effectLst>
                  <a:outerShdw blurRad="38100" dist="38100" dir="2700000" algn="tl">
                    <a:srgbClr val="000000">
                      <a:alpha val="43137"/>
                    </a:srgbClr>
                  </a:outerShdw>
                </a:effectLst>
                <a:latin typeface="Century Gothic" panose="020B0502020202020204" pitchFamily="34" charset="0"/>
              </a:rPr>
              <a:t>の選択</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TextBox 27"/>
          <p:cNvSpPr txBox="1"/>
          <p:nvPr/>
        </p:nvSpPr>
        <p:spPr>
          <a:xfrm>
            <a:off x="2154949" y="1743330"/>
            <a:ext cx="8685566" cy="830997"/>
          </a:xfrm>
          <a:prstGeom prst="rect">
            <a:avLst/>
          </a:prstGeom>
          <a:noFill/>
        </p:spPr>
        <p:txBody>
          <a:bodyPr wrap="square" rtlCol="0">
            <a:spAutoFit/>
          </a:bodyPr>
          <a:lstStyle/>
          <a:p>
            <a:pPr algn="ctr"/>
            <a:r>
              <a:rPr lang="ja-JP" altLang="en-US" sz="2400" dirty="0">
                <a:latin typeface="Century Gothic" panose="020B0502020202020204" pitchFamily="34" charset="0"/>
              </a:rPr>
              <a:t>プロバイダーに果たして</a:t>
            </a:r>
            <a:r>
              <a:rPr lang="ja-JP" altLang="en-US" sz="2400" b="1" dirty="0">
                <a:latin typeface="Century Gothic" panose="020B0502020202020204" pitchFamily="34" charset="0"/>
              </a:rPr>
              <a:t>欲しい</a:t>
            </a:r>
            <a:r>
              <a:rPr lang="ja-JP" altLang="en-US" sz="2400" dirty="0">
                <a:latin typeface="Century Gothic" panose="020B0502020202020204" pitchFamily="34" charset="0"/>
              </a:rPr>
              <a:t>役割について考えてください。</a:t>
            </a:r>
          </a:p>
          <a:p>
            <a:pPr algn="ctr"/>
            <a:r>
              <a:rPr lang="ja-JP" altLang="en-US" sz="2400" b="1" dirty="0">
                <a:latin typeface="Century Gothic" panose="020B0502020202020204" pitchFamily="34" charset="0"/>
              </a:rPr>
              <a:t>あなたは</a:t>
            </a:r>
            <a:r>
              <a:rPr lang="ja-JP" altLang="en-US" sz="2400" dirty="0">
                <a:latin typeface="Century Gothic" panose="020B0502020202020204" pitchFamily="34" charset="0"/>
              </a:rPr>
              <a:t>どのようなプロバイダーが欲しいですか？</a:t>
            </a:r>
            <a:endParaRPr lang="en-US" sz="2400" dirty="0">
              <a:latin typeface="Century Gothic" panose="020B0502020202020204" pitchFamily="34" charset="0"/>
            </a:endParaRP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2899255"/>
            </a:xfrm>
            <a:prstGeom prst="rect">
              <a:avLst/>
            </a:prstGeom>
            <a:noFill/>
          </p:spPr>
          <p:txBody>
            <a:bodyPr wrap="square" rtlCol="0">
              <a:spAutoFit/>
            </a:bodyPr>
            <a:lstStyle/>
            <a:p>
              <a:r>
                <a:rPr lang="ja-JP" altLang="en-US" sz="2400" dirty="0">
                  <a:latin typeface="Century Gothic" panose="020B0502020202020204" pitchFamily="34" charset="0"/>
                </a:rPr>
                <a:t>あなたは何が</a:t>
              </a:r>
              <a:r>
                <a:rPr lang="ja-JP" altLang="en-US" sz="2400" b="1" u="sng" dirty="0">
                  <a:latin typeface="Century Gothic" panose="020B0502020202020204" pitchFamily="34" charset="0"/>
                </a:rPr>
                <a:t>必要？</a:t>
              </a:r>
              <a:endParaRPr lang="en-US" altLang="ja-JP" sz="24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医学的経験がある人？</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あなたと同じ言語を話す人？</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運転してくれる人？</a:t>
              </a:r>
            </a:p>
            <a:p>
              <a:pPr marL="342900" indent="-342900">
                <a:lnSpc>
                  <a:spcPct val="90000"/>
                </a:lnSpc>
                <a:spcBef>
                  <a:spcPct val="0"/>
                </a:spcBef>
                <a:buFont typeface="Arial" panose="020B0604020202020204" pitchFamily="34" charset="0"/>
                <a:buChar char="•"/>
              </a:pPr>
              <a:endParaRPr lang="ja-JP" alt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200" dirty="0">
                  <a:latin typeface="Century Gothic" panose="020B0502020202020204" pitchFamily="34" charset="0"/>
                </a:rPr>
                <a:t>パーソナルケアで支援できる人？</a:t>
              </a:r>
              <a:endParaRPr lang="en-US" sz="2200" dirty="0">
                <a:latin typeface="Century Gothic" panose="020B0502020202020204" pitchFamily="34" charset="0"/>
              </a:endParaRP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02785"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サービスプロバイダー</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r>
              <a:rPr lang="en-US" sz="2700" b="1" dirty="0">
                <a:solidFill>
                  <a:schemeClr val="bg2">
                    <a:lumMod val="10000"/>
                  </a:schemeClr>
                </a:solidFill>
                <a:latin typeface="Century Gothic" panose="020B0502020202020204" pitchFamily="34" charset="0"/>
              </a:rPr>
              <a:t> </a:t>
            </a:r>
            <a:r>
              <a:rPr lang="en-US" sz="2700" b="1" kern="1200" dirty="0">
                <a:solidFill>
                  <a:schemeClr val="bg2">
                    <a:lumMod val="10000"/>
                  </a:schemeClr>
                </a:solidFill>
                <a:latin typeface="Century Gothic" panose="020B0502020202020204" pitchFamily="34" charset="0"/>
                <a:ea typeface="+mj-ea"/>
                <a:cs typeface="+mj-cs"/>
              </a:rPr>
              <a:t>(FMS)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308294" y="1612465"/>
            <a:ext cx="7354680" cy="5126351"/>
            <a:chOff x="1762615" y="2110522"/>
            <a:chExt cx="9011006" cy="2103243"/>
          </a:xfrm>
        </p:grpSpPr>
        <p:sp>
          <p:nvSpPr>
            <p:cNvPr id="8" name="Rectangle 7">
              <a:extLst>
                <a:ext uri="{FF2B5EF4-FFF2-40B4-BE49-F238E27FC236}">
                  <a16:creationId xmlns:a16="http://schemas.microsoft.com/office/drawing/2014/main" id="{63C96084-EBD4-6746-BBB9-A441E1AC503E}"/>
                </a:ext>
              </a:extLst>
            </p:cNvPr>
            <p:cNvSpPr/>
            <p:nvPr/>
          </p:nvSpPr>
          <p:spPr>
            <a:xfrm>
              <a:off x="1880002" y="211052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a:t>
              </a:r>
              <a:r>
                <a:rPr lang="en-US" dirty="0" err="1"/>
                <a:t>hel</a:t>
              </a:r>
              <a:endParaRPr lang="en-US" dirty="0"/>
            </a:p>
            <a:p>
              <a:r>
                <a:rPr lang="en-US" dirty="0" err="1"/>
                <a:t>ent</a:t>
              </a:r>
              <a:r>
                <a:rPr lang="en-US" dirty="0"/>
                <a:t> your program</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435062" y="1686842"/>
            <a:ext cx="7124742" cy="465740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cs typeface="Arial" panose="020B0604020202020204" pitchFamily="34" charset="0"/>
            </a:endParaRPr>
          </a:p>
          <a:p>
            <a:r>
              <a:rPr lang="ja-JP" altLang="en-US" sz="2000" dirty="0">
                <a:latin typeface="Century Gothic" panose="020B0502020202020204" pitchFamily="34" charset="0"/>
                <a:cs typeface="Arial" panose="020B0604020202020204" pitchFamily="34" charset="0"/>
              </a:rPr>
              <a:t>あなたが</a:t>
            </a:r>
            <a:r>
              <a:rPr lang="en-US" altLang="ja-JP" sz="2000" dirty="0">
                <a:latin typeface="Century Gothic" panose="020B0502020202020204" pitchFamily="34" charset="0"/>
                <a:cs typeface="Arial" panose="020B0604020202020204" pitchFamily="34" charset="0"/>
              </a:rPr>
              <a:t>FMS</a:t>
            </a:r>
            <a:r>
              <a:rPr lang="ja-JP" altLang="en-US" sz="2000" dirty="0">
                <a:latin typeface="Century Gothic" panose="020B0502020202020204" pitchFamily="34" charset="0"/>
                <a:cs typeface="Arial" panose="020B0604020202020204" pitchFamily="34" charset="0"/>
              </a:rPr>
              <a:t>を</a:t>
            </a:r>
            <a:r>
              <a:rPr lang="ja-JP" altLang="en-US" sz="2000" u="sng" dirty="0">
                <a:latin typeface="Century Gothic" panose="020B0502020202020204" pitchFamily="34" charset="0"/>
                <a:cs typeface="Arial" panose="020B0604020202020204" pitchFamily="34" charset="0"/>
              </a:rPr>
              <a:t>選ぶ</a:t>
            </a:r>
            <a:r>
              <a:rPr lang="ja-JP" altLang="en-US" sz="2000" dirty="0">
                <a:latin typeface="Century Gothic" panose="020B0502020202020204" pitchFamily="34" charset="0"/>
                <a:cs typeface="Arial" panose="020B0604020202020204" pitchFamily="34" charset="0"/>
              </a:rPr>
              <a:t>ことができる</a:t>
            </a:r>
          </a:p>
          <a:p>
            <a:endParaRPr lang="ja-JP" altLang="en-US" sz="2000" dirty="0">
              <a:latin typeface="Century Gothic" panose="020B0502020202020204" pitchFamily="34" charset="0"/>
              <a:cs typeface="Arial" panose="020B0604020202020204" pitchFamily="34" charset="0"/>
            </a:endParaRPr>
          </a:p>
          <a:p>
            <a:r>
              <a:rPr lang="ja-JP" altLang="en-US" sz="2000" dirty="0">
                <a:latin typeface="Century Gothic" panose="020B0502020202020204" pitchFamily="34" charset="0"/>
                <a:cs typeface="Arial" panose="020B0604020202020204" pitchFamily="34" charset="0"/>
              </a:rPr>
              <a:t>プログラムに</a:t>
            </a:r>
            <a:r>
              <a:rPr lang="ja-JP" altLang="en-US" sz="2000" u="sng" dirty="0">
                <a:latin typeface="Century Gothic" panose="020B0502020202020204" pitchFamily="34" charset="0"/>
                <a:cs typeface="Arial" panose="020B0604020202020204" pitchFamily="34" charset="0"/>
              </a:rPr>
              <a:t>必要</a:t>
            </a:r>
            <a:r>
              <a:rPr lang="ja-JP" altLang="en-US" sz="2000" dirty="0">
                <a:latin typeface="Century Gothic" panose="020B0502020202020204" pitchFamily="34" charset="0"/>
                <a:cs typeface="Arial" panose="020B0604020202020204" pitchFamily="34" charset="0"/>
              </a:rPr>
              <a:t>なサービス</a:t>
            </a:r>
          </a:p>
          <a:p>
            <a:endParaRPr lang="ja-JP" altLang="en-US" sz="2000" dirty="0">
              <a:latin typeface="Century Gothic" panose="020B0502020202020204" pitchFamily="34" charset="0"/>
              <a:cs typeface="Arial" panose="020B0604020202020204" pitchFamily="34" charset="0"/>
            </a:endParaRPr>
          </a:p>
          <a:p>
            <a:r>
              <a:rPr lang="ja-JP" altLang="en-US" sz="2000" u="sng" dirty="0">
                <a:latin typeface="Century Gothic" panose="020B0502020202020204" pitchFamily="34" charset="0"/>
                <a:cs typeface="Arial" panose="020B0604020202020204" pitchFamily="34" charset="0"/>
              </a:rPr>
              <a:t>業者</a:t>
            </a:r>
            <a:r>
              <a:rPr lang="ja-JP" altLang="en-US" sz="2000" dirty="0">
                <a:latin typeface="Century Gothic" panose="020B0502020202020204" pitchFamily="34" charset="0"/>
                <a:cs typeface="Arial" panose="020B0604020202020204" pitchFamily="34" charset="0"/>
              </a:rPr>
              <a:t>となる必要がある</a:t>
            </a:r>
          </a:p>
          <a:p>
            <a:endParaRPr lang="ja-JP" altLang="en-US" sz="2000" dirty="0">
              <a:latin typeface="Century Gothic" panose="020B0502020202020204" pitchFamily="34" charset="0"/>
              <a:cs typeface="Arial" panose="020B0604020202020204" pitchFamily="34" charset="0"/>
            </a:endParaRPr>
          </a:p>
          <a:p>
            <a:r>
              <a:rPr lang="en-US" altLang="ja-JP" sz="2000" dirty="0">
                <a:latin typeface="Century Gothic" panose="020B0502020202020204" pitchFamily="34" charset="0"/>
                <a:cs typeface="Arial" panose="020B0604020202020204" pitchFamily="34" charset="0"/>
              </a:rPr>
              <a:t>FMS</a:t>
            </a:r>
            <a:r>
              <a:rPr lang="ja-JP" altLang="en-US" sz="2000" dirty="0">
                <a:latin typeface="Century Gothic" panose="020B0502020202020204" pitchFamily="34" charset="0"/>
                <a:cs typeface="Arial" panose="020B0604020202020204" pitchFamily="34" charset="0"/>
              </a:rPr>
              <a:t>は支出計画から支払う</a:t>
            </a:r>
          </a:p>
          <a:p>
            <a:endParaRPr lang="ja-JP" altLang="en-US" sz="2000" dirty="0">
              <a:latin typeface="Century Gothic" panose="020B0502020202020204" pitchFamily="34" charset="0"/>
              <a:cs typeface="Arial" panose="020B0604020202020204" pitchFamily="34" charset="0"/>
            </a:endParaRPr>
          </a:p>
          <a:p>
            <a:r>
              <a:rPr lang="ja-JP" altLang="en-US" sz="2000" dirty="0">
                <a:latin typeface="Century Gothic" panose="020B0502020202020204" pitchFamily="34" charset="0"/>
                <a:cs typeface="Arial" panose="020B0604020202020204" pitchFamily="34" charset="0"/>
              </a:rPr>
              <a:t>経験と資格を</a:t>
            </a:r>
            <a:r>
              <a:rPr lang="ja-JP" altLang="en-US" sz="2000" u="sng" dirty="0">
                <a:latin typeface="Century Gothic" panose="020B0502020202020204" pitchFamily="34" charset="0"/>
                <a:cs typeface="Arial" panose="020B0604020202020204" pitchFamily="34" charset="0"/>
              </a:rPr>
              <a:t>チェック</a:t>
            </a:r>
            <a:endParaRPr lang="en-US" altLang="ja-JP" sz="2000" u="sng" dirty="0">
              <a:latin typeface="Century Gothic" panose="020B0502020202020204" pitchFamily="34" charset="0"/>
              <a:cs typeface="Arial" panose="020B0604020202020204" pitchFamily="34" charset="0"/>
            </a:endParaRPr>
          </a:p>
          <a:p>
            <a:endParaRPr lang="ja-JP" altLang="en-US" sz="2000" dirty="0">
              <a:latin typeface="Century Gothic" panose="020B0502020202020204" pitchFamily="34" charset="0"/>
              <a:cs typeface="Arial" panose="020B0604020202020204" pitchFamily="34" charset="0"/>
            </a:endParaRPr>
          </a:p>
          <a:p>
            <a:r>
              <a:rPr lang="ja-JP" altLang="en-US" sz="2000" dirty="0">
                <a:latin typeface="Century Gothic" panose="020B0502020202020204" pitchFamily="34" charset="0"/>
                <a:cs typeface="Arial" panose="020B0604020202020204" pitchFamily="34" charset="0"/>
              </a:rPr>
              <a:t>支出計画の</a:t>
            </a:r>
            <a:r>
              <a:rPr lang="ja-JP" altLang="en-US" sz="2000" u="sng" dirty="0">
                <a:latin typeface="Century Gothic" panose="020B0502020202020204" pitchFamily="34" charset="0"/>
                <a:cs typeface="Arial" panose="020B0604020202020204" pitchFamily="34" charset="0"/>
              </a:rPr>
              <a:t>管理を手助けする</a:t>
            </a:r>
            <a:endParaRPr lang="ja-JP" altLang="en-US" sz="2000" dirty="0">
              <a:latin typeface="Century Gothic" panose="020B0502020202020204" pitchFamily="34" charset="0"/>
              <a:cs typeface="Arial" panose="020B0604020202020204" pitchFamily="34" charset="0"/>
            </a:endParaRPr>
          </a:p>
          <a:p>
            <a:endParaRPr lang="ja-JP" altLang="en-US" sz="2000" dirty="0">
              <a:latin typeface="Century Gothic" panose="020B0502020202020204" pitchFamily="34" charset="0"/>
              <a:cs typeface="Arial" panose="020B0604020202020204" pitchFamily="34" charset="0"/>
            </a:endParaRPr>
          </a:p>
          <a:p>
            <a:r>
              <a:rPr lang="ja-JP" altLang="en-US" sz="2000" dirty="0">
                <a:latin typeface="Century Gothic" panose="020B0502020202020204" pitchFamily="34" charset="0"/>
                <a:cs typeface="Arial" panose="020B0604020202020204" pitchFamily="34" charset="0"/>
              </a:rPr>
              <a:t>支出計画についての月報を</a:t>
            </a:r>
            <a:r>
              <a:rPr lang="ja-JP" altLang="en-US" sz="2000" u="sng" dirty="0">
                <a:latin typeface="Century Gothic" panose="020B0502020202020204" pitchFamily="34" charset="0"/>
                <a:cs typeface="Arial" panose="020B0604020202020204" pitchFamily="34" charset="0"/>
              </a:rPr>
              <a:t>提供する</a:t>
            </a:r>
            <a:endParaRPr lang="en-US" sz="2000" dirty="0">
              <a:latin typeface="Century Gothic" panose="020B0502020202020204" pitchFamily="34" charset="0"/>
              <a:cs typeface="Arial" panose="020B0604020202020204" pitchFamily="34" charset="0"/>
            </a:endParaRPr>
          </a:p>
          <a:p>
            <a:pPr marL="0" indent="0">
              <a:buFont typeface="Arial" panose="020B0604020202020204" pitchFamily="34" charset="0"/>
              <a:buNone/>
            </a:pPr>
            <a:endParaRPr lang="en-US"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693932" y="1157019"/>
            <a:ext cx="4189774" cy="1648630"/>
            <a:chOff x="7389642" y="3951244"/>
            <a:chExt cx="4189774"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389642" y="4044428"/>
              <a:ext cx="4115423" cy="1200329"/>
            </a:xfrm>
            <a:prstGeom prst="rect">
              <a:avLst/>
            </a:prstGeom>
          </p:spPr>
          <p:txBody>
            <a:bodyPr wrap="square">
              <a:spAutoFit/>
            </a:bodyPr>
            <a:lstStyle/>
            <a:p>
              <a:pPr algn="ctr"/>
              <a:r>
                <a:rPr lang="ja-JP" altLang="en-US" sz="2400" dirty="0">
                  <a:solidFill>
                    <a:prstClr val="black"/>
                  </a:solidFill>
                  <a:latin typeface="Century Gothic" panose="020B0502020202020204" pitchFamily="34" charset="0"/>
                </a:rPr>
                <a:t>誰があなたがサービスとあなたの従業員の代金の</a:t>
              </a:r>
              <a:r>
                <a:rPr lang="ja-JP" altLang="en-US" sz="2400" b="1" u="sng" dirty="0">
                  <a:solidFill>
                    <a:prstClr val="black"/>
                  </a:solidFill>
                  <a:latin typeface="Century Gothic" panose="020B0502020202020204" pitchFamily="34" charset="0"/>
                </a:rPr>
                <a:t>支払い</a:t>
              </a:r>
              <a:r>
                <a:rPr lang="ja-JP" altLang="en-US" sz="2400" dirty="0">
                  <a:solidFill>
                    <a:prstClr val="black"/>
                  </a:solidFill>
                  <a:latin typeface="Century Gothic" panose="020B0502020202020204" pitchFamily="34" charset="0"/>
                </a:rPr>
                <a:t>を</a:t>
              </a:r>
              <a:r>
                <a:rPr lang="ja-JP" altLang="en-US" sz="2400" u="sng" dirty="0">
                  <a:solidFill>
                    <a:prstClr val="black"/>
                  </a:solidFill>
                  <a:latin typeface="Century Gothic" panose="020B0502020202020204" pitchFamily="34" charset="0"/>
                </a:rPr>
                <a:t>手伝い</a:t>
              </a:r>
              <a:r>
                <a:rPr lang="ja-JP" altLang="en-US" sz="2400" dirty="0">
                  <a:solidFill>
                    <a:prstClr val="black"/>
                  </a:solidFill>
                  <a:latin typeface="Century Gothic" panose="020B0502020202020204" pitchFamily="34" charset="0"/>
                </a:rPr>
                <a:t>ますか？</a:t>
              </a:r>
              <a:endParaRPr lang="en-US" sz="2400" dirty="0">
                <a:latin typeface="Century Gothic" panose="020B0502020202020204" pitchFamily="34" charset="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FMS</a:t>
            </a:r>
            <a:r>
              <a:rPr lang="ja-JP" altLang="en-US" sz="2000" dirty="0">
                <a:effectLst>
                  <a:outerShdw blurRad="38100" dist="38100" dir="2700000" algn="tl">
                    <a:srgbClr val="000000">
                      <a:alpha val="43137"/>
                    </a:srgbClr>
                  </a:outerShdw>
                </a:effectLst>
                <a:latin typeface="Century Gothic" panose="020B0502020202020204" pitchFamily="34" charset="0"/>
              </a:rPr>
              <a:t>の役割と責任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1800" dirty="0">
                <a:latin typeface="Century Gothic" panose="020B0502020202020204" pitchFamily="34" charset="0"/>
              </a:rPr>
              <a:t>あなたは何が</a:t>
            </a:r>
            <a:r>
              <a:rPr lang="ja-JP" altLang="en-US" sz="1800" b="1" u="sng" dirty="0">
                <a:latin typeface="Century Gothic" panose="020B0502020202020204" pitchFamily="34" charset="0"/>
              </a:rPr>
              <a:t>必要？</a:t>
            </a:r>
            <a:endParaRPr lang="en-US" altLang="ja-JP" sz="1800" dirty="0">
              <a:latin typeface="Century Gothic" panose="020B0502020202020204" pitchFamily="34" charset="0"/>
            </a:endParaRPr>
          </a:p>
          <a:p>
            <a:r>
              <a:rPr lang="ja-JP" altLang="en-US" sz="1800" dirty="0">
                <a:latin typeface="Century Gothic" panose="020B0502020202020204" pitchFamily="34" charset="0"/>
              </a:rPr>
              <a:t>雇ったサービス（従業員）に関して手助けが必要？</a:t>
            </a:r>
            <a:r>
              <a:rPr lang="en-US" sz="1800" dirty="0">
                <a:latin typeface="Century Gothic" panose="020B0502020202020204" pitchFamily="34" charset="0"/>
              </a:rPr>
              <a:t> </a:t>
            </a:r>
          </a:p>
          <a:p>
            <a:pPr marL="0" indent="0">
              <a:buNone/>
            </a:pPr>
            <a:endParaRPr lang="en-US" sz="800" dirty="0">
              <a:latin typeface="Century Gothic" panose="020B0502020202020204" pitchFamily="34" charset="0"/>
            </a:endParaRPr>
          </a:p>
          <a:p>
            <a:r>
              <a:rPr lang="ja-JP" altLang="en-US" sz="1800" dirty="0">
                <a:latin typeface="Century Gothic" panose="020B0502020202020204" pitchFamily="34" charset="0"/>
              </a:rPr>
              <a:t>支出計画内で支出を確実に抑えるよう通知や手助けが必要？</a:t>
            </a:r>
            <a:endParaRPr lang="en-US" sz="1800" dirty="0">
              <a:latin typeface="Century Gothic" panose="020B0502020202020204" pitchFamily="34" charset="0"/>
            </a:endParaRPr>
          </a:p>
          <a:p>
            <a:pPr marL="0" indent="0">
              <a:buNone/>
            </a:pPr>
            <a:endParaRPr lang="en-US" sz="100" dirty="0">
              <a:latin typeface="Century Gothic" panose="020B0502020202020204" pitchFamily="34" charset="0"/>
            </a:endParaRPr>
          </a:p>
          <a:p>
            <a:r>
              <a:rPr lang="ja-JP" altLang="en-US" sz="1800" dirty="0">
                <a:latin typeface="Century Gothic" panose="020B0502020202020204" pitchFamily="34" charset="0"/>
              </a:rPr>
              <a:t>あなたの代わりに</a:t>
            </a:r>
            <a:r>
              <a:rPr lang="en-US" altLang="ja-JP" sz="1800" dirty="0">
                <a:latin typeface="Century Gothic" panose="020B0502020202020204" pitchFamily="34" charset="0"/>
              </a:rPr>
              <a:t>FMS</a:t>
            </a:r>
            <a:r>
              <a:rPr lang="ja-JP" altLang="en-US" sz="1800" dirty="0">
                <a:latin typeface="Century Gothic" panose="020B0502020202020204" pitchFamily="34" charset="0"/>
              </a:rPr>
              <a:t>が請求書を支払い、明細書を送ることが必要？</a:t>
            </a:r>
          </a:p>
          <a:p>
            <a:endParaRPr lang="ja-JP" altLang="en-US" sz="1800" dirty="0">
              <a:latin typeface="Century Gothic" panose="020B0502020202020204" pitchFamily="34" charset="0"/>
            </a:endParaRPr>
          </a:p>
          <a:p>
            <a:r>
              <a:rPr lang="ja-JP" altLang="en-US" sz="1800" dirty="0">
                <a:latin typeface="Century Gothic" panose="020B0502020202020204" pitchFamily="34" charset="0"/>
              </a:rPr>
              <a:t>あなたは商品や物を買う必要がある？</a:t>
            </a:r>
            <a:endParaRPr lang="en-US" altLang="ja-JP" sz="1800" dirty="0">
              <a:latin typeface="Century Gothic" panose="020B0502020202020204" pitchFamily="34" charset="0"/>
            </a:endParaRPr>
          </a:p>
          <a:p>
            <a:pPr marL="0" indent="0">
              <a:buNone/>
            </a:pPr>
            <a:endParaRPr lang="en-US" sz="100" dirty="0">
              <a:latin typeface="Century Gothic" panose="020B0502020202020204" pitchFamily="34" charset="0"/>
            </a:endParaRPr>
          </a:p>
          <a:p>
            <a:pPr marL="0" indent="0">
              <a:buNone/>
            </a:pPr>
            <a:endParaRPr lang="en-US" sz="700" dirty="0">
              <a:latin typeface="Century Gothic" panose="020B0502020202020204" pitchFamily="34" charset="0"/>
            </a:endParaRPr>
          </a:p>
          <a:p>
            <a:pPr marL="0" indent="0">
              <a:buNone/>
            </a:pPr>
            <a:endParaRPr lang="en-US" sz="800" dirty="0">
              <a:latin typeface="Century Gothic" panose="020B0502020202020204" pitchFamily="34" charset="0"/>
            </a:endParaRPr>
          </a:p>
          <a:p>
            <a:endParaRPr lang="en-US"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ja-JP" altLang="en-US" sz="2400" dirty="0">
                  <a:latin typeface="Century Gothic" panose="020B0502020202020204" pitchFamily="34" charset="0"/>
                </a:rPr>
                <a:t>あなたが</a:t>
              </a:r>
              <a:r>
                <a:rPr lang="ja-JP" altLang="en-US" sz="2400" b="1" u="sng" dirty="0">
                  <a:latin typeface="Century Gothic" panose="020B0502020202020204" pitchFamily="34" charset="0"/>
                </a:rPr>
                <a:t>必要なこと</a:t>
              </a:r>
              <a:endParaRPr lang="en-US" altLang="ja-JP" sz="2400" b="1" u="sng" dirty="0">
                <a:latin typeface="Century Gothic" panose="020B0502020202020204" pitchFamily="34" charset="0"/>
              </a:endParaRPr>
            </a:p>
            <a:p>
              <a:pPr algn="ctr"/>
              <a:r>
                <a:rPr lang="ja-JP" altLang="en-US" sz="2400" dirty="0">
                  <a:latin typeface="Century Gothic" panose="020B0502020202020204" pitchFamily="34" charset="0"/>
                </a:rPr>
                <a:t>あなたが</a:t>
              </a:r>
              <a:r>
                <a:rPr lang="ja-JP" altLang="en-US" sz="2400" b="1" u="sng" dirty="0">
                  <a:latin typeface="Century Gothic" panose="020B0502020202020204" pitchFamily="34" charset="0"/>
                </a:rPr>
                <a:t>求めていること</a:t>
              </a:r>
              <a:r>
                <a:rPr lang="ja-JP" altLang="en-US" sz="2400" dirty="0">
                  <a:latin typeface="Century Gothic" panose="020B0502020202020204" pitchFamily="34" charset="0"/>
                </a:rPr>
                <a:t>を考える</a:t>
              </a:r>
              <a:r>
                <a:rPr lang="en-US" sz="2400" dirty="0">
                  <a:latin typeface="Century Gothic" panose="020B0502020202020204" pitchFamily="34" charset="0"/>
                </a:rPr>
                <a:t>…</a:t>
              </a:r>
            </a:p>
          </p:txBody>
        </p:sp>
      </p:grpSp>
      <p:sp>
        <p:nvSpPr>
          <p:cNvPr id="12" name="TextBox 11"/>
          <p:cNvSpPr txBox="1"/>
          <p:nvPr/>
        </p:nvSpPr>
        <p:spPr>
          <a:xfrm>
            <a:off x="6569099" y="3130860"/>
            <a:ext cx="5004165" cy="3083921"/>
          </a:xfrm>
          <a:prstGeom prst="rect">
            <a:avLst/>
          </a:prstGeom>
          <a:noFill/>
        </p:spPr>
        <p:txBody>
          <a:bodyPr wrap="square" rtlCol="0">
            <a:spAutoFit/>
          </a:bodyPr>
          <a:lstStyle/>
          <a:p>
            <a:pPr>
              <a:lnSpc>
                <a:spcPct val="90000"/>
              </a:lnSpc>
              <a:spcBef>
                <a:spcPct val="0"/>
              </a:spcBef>
            </a:pPr>
            <a:r>
              <a:rPr lang="ja-JP" altLang="en-US" sz="2000" dirty="0">
                <a:latin typeface="Century Gothic" panose="020B0502020202020204" pitchFamily="34" charset="0"/>
              </a:rPr>
              <a:t>あなたは何を</a:t>
            </a:r>
            <a:r>
              <a:rPr lang="ja-JP" altLang="en-US" sz="2000" b="1" u="sng" dirty="0">
                <a:latin typeface="Century Gothic" panose="020B0502020202020204" pitchFamily="34" charset="0"/>
              </a:rPr>
              <a:t>求めて</a:t>
            </a:r>
            <a:r>
              <a:rPr lang="ja-JP" altLang="en-US" sz="2000" dirty="0">
                <a:latin typeface="Century Gothic" panose="020B0502020202020204" pitchFamily="34" charset="0"/>
              </a:rPr>
              <a:t>いますか？</a:t>
            </a:r>
            <a:endParaRPr lang="en-US" altLang="ja-JP"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000" dirty="0">
                <a:latin typeface="Century Gothic" panose="020B0502020202020204" pitchFamily="34" charset="0"/>
              </a:rPr>
              <a:t>従業員に関しての全責任？</a:t>
            </a:r>
            <a:endParaRPr lang="en-US" sz="2000" dirty="0">
              <a:latin typeface="Century Gothic" panose="020B0502020202020204" pitchFamily="34" charset="0"/>
            </a:endParaRPr>
          </a:p>
          <a:p>
            <a:pPr>
              <a:lnSpc>
                <a:spcPct val="90000"/>
              </a:lnSpc>
              <a:spcBef>
                <a:spcPct val="0"/>
              </a:spcBef>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000" dirty="0">
                <a:latin typeface="Century Gothic" panose="020B0502020202020204" pitchFamily="34" charset="0"/>
              </a:rPr>
              <a:t>従業員を持つというビジネスに対する手助け？</a:t>
            </a:r>
          </a:p>
          <a:p>
            <a:pPr marL="342900" indent="-342900">
              <a:lnSpc>
                <a:spcPct val="90000"/>
              </a:lnSpc>
              <a:spcBef>
                <a:spcPct val="0"/>
              </a:spcBef>
              <a:buFont typeface="Arial" panose="020B0604020202020204" pitchFamily="34" charset="0"/>
              <a:buChar char="•"/>
            </a:pPr>
            <a:endParaRPr lang="ja-JP" alt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000" dirty="0">
                <a:latin typeface="Century Gothic" panose="020B0502020202020204" pitchFamily="34" charset="0"/>
              </a:rPr>
              <a:t>賠償責任が必要か、必要でないか？</a:t>
            </a: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r>
              <a:rPr lang="en-US" sz="2700" b="1" dirty="0">
                <a:solidFill>
                  <a:schemeClr val="bg2">
                    <a:lumMod val="10000"/>
                  </a:schemeClr>
                </a:solidFill>
                <a:latin typeface="Century Gothic" panose="020B0502020202020204" pitchFamily="34" charset="0"/>
              </a:rPr>
              <a:t> </a:t>
            </a:r>
            <a:r>
              <a:rPr lang="en-US" sz="2700" b="1" kern="1200" dirty="0">
                <a:solidFill>
                  <a:schemeClr val="bg2">
                    <a:lumMod val="10000"/>
                  </a:schemeClr>
                </a:solidFill>
                <a:latin typeface="Century Gothic" panose="020B0502020202020204" pitchFamily="34" charset="0"/>
                <a:ea typeface="+mj-ea"/>
                <a:cs typeface="+mj-cs"/>
              </a:rPr>
              <a:t>(FMS)</a:t>
            </a: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a:t>
            </a:r>
            <a:r>
              <a:rPr lang="ja-JP" alt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適切な</a:t>
            </a: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FM</a:t>
            </a:r>
            <a:r>
              <a:rPr lang="en-US" altLang="ja-JP" sz="2000" dirty="0">
                <a:effectLst>
                  <a:outerShdw blurRad="38100" dist="38100" dir="2700000" algn="tl">
                    <a:srgbClr val="000000">
                      <a:alpha val="43137"/>
                    </a:srgbClr>
                  </a:outerShdw>
                </a:effectLst>
                <a:latin typeface="Century Gothic" panose="020B0502020202020204" pitchFamily="34" charset="0"/>
                <a:hlinkClick r:id="rId5" action="ppaction://hlinkfile"/>
              </a:rPr>
              <a:t>S</a:t>
            </a:r>
            <a:r>
              <a:rPr lang="ja-JP" alt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を選ぶ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適格な役割に適格な人材を選ぶ</a:t>
            </a:r>
            <a:endParaRPr lang="en-US" sz="2700" b="1" dirty="0">
              <a:solidFill>
                <a:schemeClr val="bg2">
                  <a:lumMod val="10000"/>
                </a:schemeClr>
              </a:solidFill>
              <a:latin typeface="Century Gothic" panose="020B0502020202020204" pitchFamily="34" charset="0"/>
            </a:endParaRP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3" y="1125783"/>
            <a:ext cx="6657598" cy="584775"/>
          </a:xfrm>
          <a:prstGeom prst="rect">
            <a:avLst/>
          </a:prstGeom>
        </p:spPr>
        <p:txBody>
          <a:bodyPr wrap="square">
            <a:spAutoFit/>
          </a:bodyPr>
          <a:lstStyle/>
          <a:p>
            <a:r>
              <a:rPr lang="en-US" sz="3200" dirty="0">
                <a:latin typeface="Century Gothic" panose="020B0502020202020204" pitchFamily="34" charset="0"/>
                <a:hlinkClick r:id="rId5" action="ppaction://hlinkfile"/>
              </a:rPr>
              <a:t>*</a:t>
            </a:r>
            <a:r>
              <a:rPr lang="ja-JP" altLang="en-US" sz="3200" dirty="0">
                <a:latin typeface="Century Gothic" panose="020B0502020202020204" pitchFamily="34" charset="0"/>
              </a:rPr>
              <a:t>あなたのプロバイダーとの同意</a:t>
            </a:r>
            <a:endParaRPr lang="en-US" sz="3200" dirty="0">
              <a:latin typeface="Century Gothic" panose="020B050202020202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1020564"/>
              </a:xfrm>
              <a:prstGeom prst="rect">
                <a:avLst/>
              </a:prstGeom>
            </p:spPr>
            <p:txBody>
              <a:bodyPr wrap="square">
                <a:spAutoFit/>
              </a:bodyPr>
              <a:lstStyle/>
              <a:p>
                <a:pPr algn="ctr">
                  <a:defRPr/>
                </a:pPr>
                <a:r>
                  <a:rPr lang="ja-JP" altLang="en-US" sz="2000" dirty="0">
                    <a:latin typeface="Century Gothic" panose="020B0502020202020204" pitchFamily="34" charset="0"/>
                  </a:rPr>
                  <a:t>どこでサービスが提供されるか？</a:t>
                </a:r>
                <a:endParaRPr lang="en-US" sz="2000" dirty="0">
                  <a:latin typeface="Century Gothic" panose="020B0502020202020204" pitchFamily="34" charset="0"/>
                </a:endParaRP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065648" y="2656485"/>
                <a:ext cx="2216320" cy="402041"/>
              </a:xfrm>
              <a:prstGeom prst="rect">
                <a:avLst/>
              </a:prstGeom>
              <a:noFill/>
            </p:spPr>
            <p:txBody>
              <a:bodyPr wrap="square" rtlCol="0">
                <a:spAutoFit/>
              </a:bodyPr>
              <a:lstStyle/>
              <a:p>
                <a:pPr algn="ctr">
                  <a:defRPr/>
                </a:pPr>
                <a:r>
                  <a:rPr lang="ja-JP" altLang="en-US" sz="2000" dirty="0">
                    <a:latin typeface="Century Gothic" panose="020B0502020202020204" pitchFamily="34" charset="0"/>
                  </a:rPr>
                  <a:t>仕事に対する期待</a:t>
                </a:r>
                <a:endParaRPr lang="en-US" sz="2000" dirty="0">
                  <a:latin typeface="Century Gothic" panose="020B0502020202020204" pitchFamily="34" charset="0"/>
                </a:endParaRP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609950"/>
                <a:ext cx="2175886" cy="402041"/>
              </a:xfrm>
              <a:prstGeom prst="rect">
                <a:avLst/>
              </a:prstGeom>
              <a:noFill/>
            </p:spPr>
            <p:txBody>
              <a:bodyPr wrap="square" rtlCol="0">
                <a:spAutoFit/>
              </a:bodyPr>
              <a:lstStyle/>
              <a:p>
                <a:pPr algn="ctr">
                  <a:defRPr/>
                </a:pPr>
                <a:r>
                  <a:rPr lang="ja-JP" altLang="en-US" sz="2000" dirty="0">
                    <a:latin typeface="Century Gothic" panose="020B0502020202020204" pitchFamily="34" charset="0"/>
                  </a:rPr>
                  <a:t>仕事日数と時間</a:t>
                </a:r>
                <a:endParaRPr lang="en-US" sz="2000" dirty="0">
                  <a:latin typeface="Century Gothic" panose="020B0502020202020204" pitchFamily="34" charset="0"/>
                </a:endParaRP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1020564"/>
              </a:xfrm>
              <a:prstGeom prst="rect">
                <a:avLst/>
              </a:prstGeom>
              <a:noFill/>
            </p:spPr>
            <p:txBody>
              <a:bodyPr wrap="square" rtlCol="0">
                <a:spAutoFit/>
              </a:bodyPr>
              <a:lstStyle/>
              <a:p>
                <a:pPr algn="ctr">
                  <a:defRPr/>
                </a:pPr>
                <a:r>
                  <a:rPr lang="ja-JP" altLang="en-US" sz="2000" dirty="0">
                    <a:latin typeface="Century Gothic" panose="020B0502020202020204" pitchFamily="34" charset="0"/>
                  </a:rPr>
                  <a:t>どのように勤務日数／時間を記録するか</a:t>
                </a:r>
                <a:endParaRPr lang="en-US" sz="2000" dirty="0">
                  <a:latin typeface="Century Gothic" panose="020B0502020202020204" pitchFamily="34" charset="0"/>
                </a:endParaRP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11302"/>
              </a:xfrm>
              <a:prstGeom prst="rect">
                <a:avLst/>
              </a:prstGeom>
              <a:noFill/>
            </p:spPr>
            <p:txBody>
              <a:bodyPr wrap="square" rtlCol="0">
                <a:spAutoFit/>
              </a:bodyPr>
              <a:lstStyle/>
              <a:p>
                <a:pPr algn="ctr">
                  <a:defRPr/>
                </a:pPr>
                <a:r>
                  <a:rPr lang="ja-JP" altLang="en-US" sz="2000" dirty="0">
                    <a:latin typeface="Century Gothic" panose="020B0502020202020204" pitchFamily="34" charset="0"/>
                  </a:rPr>
                  <a:t>開始日時／終了日時</a:t>
                </a:r>
                <a:endParaRPr lang="en-US" sz="2000" dirty="0">
                  <a:latin typeface="Century Gothic" panose="020B0502020202020204" pitchFamily="34" charset="0"/>
                </a:endParaRP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ja-JP" altLang="en-US" sz="2000" dirty="0">
                    <a:latin typeface="Century Gothic" panose="020B0502020202020204" pitchFamily="34" charset="0"/>
                  </a:rPr>
                  <a:t>支払料金</a:t>
                </a:r>
                <a:endParaRPr lang="en-US" sz="2000" dirty="0">
                  <a:latin typeface="Century Gothic" panose="020B0502020202020204" pitchFamily="34" charset="0"/>
                </a:endParaRP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役割と責任</a:t>
            </a:r>
            <a:endParaRPr lang="en-US" sz="2800" dirty="0"/>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a:t>
            </a:r>
            <a:r>
              <a:rPr lang="ja-JP" altLang="en-US" sz="27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ジェイソン＆ソフィアの例</a:t>
            </a:r>
            <a:r>
              <a:rPr lang="en-US" sz="27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  </a:t>
            </a:r>
            <a:endParaRPr lang="en-US" sz="2700" b="1" dirty="0">
              <a:solidFill>
                <a:srgbClr val="0061C6"/>
              </a:solidFill>
              <a:latin typeface="Century Gothic" panose="020B0502020202020204" pitchFamily="34" charset="0"/>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kern="1200" dirty="0">
                <a:solidFill>
                  <a:schemeClr val="accent5">
                    <a:lumMod val="50000"/>
                  </a:schemeClr>
                </a:solidFill>
                <a:latin typeface="Century Gothic" panose="020B0502020202020204" pitchFamily="34" charset="0"/>
                <a:ea typeface="+mj-ea"/>
                <a:cs typeface="+mj-cs"/>
              </a:rPr>
              <a:t>自己決定プログラム</a:t>
            </a:r>
            <a:r>
              <a:rPr lang="en-US" sz="3200" b="1" kern="1200" dirty="0">
                <a:solidFill>
                  <a:schemeClr val="accent5">
                    <a:lumMod val="50000"/>
                  </a:schemeClr>
                </a:solidFill>
                <a:latin typeface="Century Gothic" panose="020B0502020202020204" pitchFamily="34" charset="0"/>
                <a:ea typeface="+mj-ea"/>
                <a:cs typeface="+mj-cs"/>
              </a:rPr>
              <a:t> </a:t>
            </a:r>
            <a:endParaRPr lang="en-US" sz="500" b="1" kern="1200" dirty="0">
              <a:solidFill>
                <a:schemeClr val="accent5">
                  <a:lumMod val="50000"/>
                </a:schemeClr>
              </a:solidFill>
              <a:latin typeface="Century Gothic" panose="020B0502020202020204" pitchFamily="34" charset="0"/>
              <a:ea typeface="+mj-ea"/>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dirty="0">
                <a:solidFill>
                  <a:schemeClr val="accent5">
                    <a:lumMod val="50000"/>
                  </a:schemeClr>
                </a:solidFill>
                <a:latin typeface="Century Gothic" panose="020B0502020202020204" pitchFamily="34" charset="0"/>
                <a:ea typeface="+mj-ea"/>
                <a:cs typeface="+mj-cs"/>
              </a:rPr>
              <a:t>従来のサービス</a:t>
            </a:r>
            <a:endParaRPr lang="en-US" sz="3200" b="1"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7195465" cy="551005"/>
          </a:xfrm>
        </p:spPr>
        <p:txBody>
          <a:bodyPr/>
          <a:lstStyle/>
          <a:p>
            <a:r>
              <a:rPr lang="ja-JP" altLang="en-US" sz="2800" dirty="0"/>
              <a:t>役割と責任</a:t>
            </a:r>
            <a:endParaRPr lang="en-US" sz="2800" dirty="0"/>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ja-JP" altLang="en-US" sz="2800" b="1" dirty="0">
                  <a:solidFill>
                    <a:schemeClr val="bg2">
                      <a:lumMod val="10000"/>
                    </a:schemeClr>
                  </a:solidFill>
                  <a:latin typeface="Century Gothic" panose="020B0502020202020204" pitchFamily="34" charset="0"/>
                </a:rPr>
                <a:t>役割と責任のレビュー</a:t>
              </a:r>
              <a:endParaRPr lang="en-US" sz="2800" b="1" dirty="0">
                <a:solidFill>
                  <a:schemeClr val="bg2">
                    <a:lumMod val="10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096000" cy="3785652"/>
            </a:xfrm>
            <a:prstGeom prst="rect">
              <a:avLst/>
            </a:prstGeom>
          </p:spPr>
          <p:txBody>
            <a:bodyPr>
              <a:spAutoFit/>
            </a:bodyPr>
            <a:lstStyle/>
            <a:p>
              <a:pPr marL="914400" lvl="1" indent="-457200">
                <a:buFont typeface="Wingdings" pitchFamily="2" charset="2"/>
                <a:buChar char="ü"/>
              </a:pPr>
              <a:r>
                <a:rPr lang="ja-JP" altLang="en-US" sz="2000" dirty="0">
                  <a:latin typeface="Century Gothic" panose="020B0502020202020204" pitchFamily="34" charset="0"/>
                </a:rPr>
                <a:t>あなたの役割と責任</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あなたの人生からあなたが選ぶ人々</a:t>
              </a:r>
              <a:endParaRPr lang="en-US" altLang="ja-JP"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あなたの地域センターサービスコーディネーター</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独立した進行役</a:t>
              </a:r>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サービスプロバイダー</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財務管理サービス</a:t>
              </a:r>
              <a:r>
                <a:rPr lang="en-US" sz="2000" dirty="0">
                  <a:latin typeface="Century Gothic" panose="020B0502020202020204" pitchFamily="34" charset="0"/>
                </a:rPr>
                <a:t> (FMS)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ja-JP" altLang="en-US" b="1" dirty="0"/>
              <a:t>計画</a:t>
            </a:r>
            <a:endParaRPr lang="en-US" b="1" dirty="0"/>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endParaRPr lang="en-US" b="1"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a:t>
              </a:r>
              <a:r>
                <a:rPr lang="ja-JP" altLang="en-US" dirty="0">
                  <a:solidFill>
                    <a:schemeClr val="accent5">
                      <a:lumMod val="50000"/>
                    </a:schemeClr>
                  </a:solidFill>
                  <a:latin typeface="Century Gothic" panose="020B0502020202020204" pitchFamily="34" charset="0"/>
                  <a:ea typeface="+mj-ea"/>
                  <a:cs typeface="+mj-cs"/>
                </a:rPr>
                <a:t>支援の輪</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600" b="1" kern="1200" dirty="0">
                <a:latin typeface="Century Gothic" panose="020B0502020202020204" pitchFamily="34" charset="0"/>
                <a:ea typeface="+mj-ea"/>
                <a:cs typeface="+mj-cs"/>
              </a:rPr>
              <a:t>計画</a:t>
            </a:r>
            <a:endParaRPr lang="en-US" sz="3600" b="1" kern="1200" dirty="0">
              <a:latin typeface="Century Gothic" panose="020B0502020202020204" pitchFamily="34" charset="0"/>
              <a:ea typeface="+mj-ea"/>
              <a:cs typeface="+mj-cs"/>
            </a:endParaRPr>
          </a:p>
        </p:txBody>
      </p:sp>
      <p:sp>
        <p:nvSpPr>
          <p:cNvPr id="15" name="TextBox 14"/>
          <p:cNvSpPr txBox="1"/>
          <p:nvPr/>
        </p:nvSpPr>
        <p:spPr>
          <a:xfrm>
            <a:off x="2417468" y="3138093"/>
            <a:ext cx="7375084" cy="3471720"/>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ea typeface="+mj-ea"/>
                <a:cs typeface="+mj-cs"/>
              </a:rPr>
              <a:t>個人を中心とした</a:t>
            </a:r>
            <a:r>
              <a:rPr lang="en-US" sz="2800" dirty="0">
                <a:solidFill>
                  <a:schemeClr val="tx2">
                    <a:lumMod val="50000"/>
                  </a:schemeClr>
                </a:solidFill>
                <a:latin typeface="Century Gothic" panose="020B0502020202020204" pitchFamily="34" charset="0"/>
                <a:ea typeface="+mj-ea"/>
                <a:cs typeface="+mj-cs"/>
              </a:rPr>
              <a:t> </a:t>
            </a:r>
            <a:r>
              <a:rPr lang="ja-JP" altLang="en-US" sz="2800" dirty="0">
                <a:solidFill>
                  <a:schemeClr val="tx2">
                    <a:lumMod val="50000"/>
                  </a:schemeClr>
                </a:solidFill>
                <a:latin typeface="Century Gothic" panose="020B0502020202020204" pitchFamily="34" charset="0"/>
                <a:ea typeface="+mj-ea"/>
                <a:cs typeface="+mj-cs"/>
              </a:rPr>
              <a:t>計画と自己決定</a:t>
            </a:r>
            <a:r>
              <a:rPr lang="en-US" sz="2800" dirty="0">
                <a:solidFill>
                  <a:schemeClr val="tx2">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ea typeface="+mj-ea"/>
                <a:cs typeface="+mj-cs"/>
              </a:rPr>
              <a:t>個別プログラムプラン（</a:t>
            </a:r>
            <a:r>
              <a:rPr lang="en-US" altLang="ja-JP" sz="2800" dirty="0">
                <a:solidFill>
                  <a:schemeClr val="tx2">
                    <a:lumMod val="50000"/>
                  </a:schemeClr>
                </a:solidFill>
                <a:latin typeface="Century Gothic" panose="020B0502020202020204" pitchFamily="34" charset="0"/>
                <a:ea typeface="+mj-ea"/>
                <a:cs typeface="+mj-cs"/>
              </a:rPr>
              <a:t>IPP</a:t>
            </a:r>
            <a:r>
              <a:rPr lang="ja-JP" altLang="en-US" sz="2800" dirty="0">
                <a:solidFill>
                  <a:schemeClr val="tx2">
                    <a:lumMod val="50000"/>
                  </a:schemeClr>
                </a:solidFill>
                <a:latin typeface="Century Gothic" panose="020B0502020202020204" pitchFamily="34" charset="0"/>
                <a:ea typeface="+mj-ea"/>
                <a:cs typeface="+mj-cs"/>
              </a:rPr>
              <a:t>）と</a:t>
            </a:r>
            <a:r>
              <a:rPr lang="en-US" sz="2800" dirty="0">
                <a:solidFill>
                  <a:schemeClr val="tx2">
                    <a:lumMod val="50000"/>
                  </a:schemeClr>
                </a:solidFill>
                <a:latin typeface="Century Gothic" panose="020B0502020202020204" pitchFamily="34" charset="0"/>
                <a:ea typeface="+mj-ea"/>
                <a:cs typeface="+mj-cs"/>
              </a:rPr>
              <a:t> </a:t>
            </a:r>
            <a:r>
              <a:rPr lang="ja-JP" altLang="en-US" sz="2800" dirty="0">
                <a:solidFill>
                  <a:schemeClr val="tx2">
                    <a:lumMod val="50000"/>
                  </a:schemeClr>
                </a:solidFill>
                <a:latin typeface="Century Gothic" panose="020B0502020202020204" pitchFamily="34" charset="0"/>
                <a:ea typeface="+mj-ea"/>
                <a:cs typeface="+mj-cs"/>
              </a:rPr>
              <a:t>自己決定プログラム</a:t>
            </a:r>
            <a:r>
              <a:rPr lang="en-US" sz="2800" dirty="0">
                <a:solidFill>
                  <a:schemeClr val="tx2">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ea typeface="+mj-ea"/>
                <a:cs typeface="+mj-cs"/>
              </a:rPr>
              <a:t>サービスのための計画の必須事項</a:t>
            </a:r>
            <a:r>
              <a:rPr lang="en-US" sz="2800" dirty="0">
                <a:solidFill>
                  <a:schemeClr val="tx2">
                    <a:lumMod val="50000"/>
                  </a:schemeClr>
                </a:solidFill>
                <a:latin typeface="Century Gothic" panose="020B0502020202020204" pitchFamily="34" charset="0"/>
                <a:ea typeface="+mj-ea"/>
                <a:cs typeface="+mj-cs"/>
              </a:rPr>
              <a:t> </a:t>
            </a:r>
          </a:p>
          <a:p>
            <a:pPr marL="800100" lvl="1"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ea typeface="+mj-ea"/>
                <a:cs typeface="+mj-cs"/>
              </a:rPr>
              <a:t>一般的なリソース</a:t>
            </a:r>
            <a:endParaRPr lang="en-US" sz="2800" dirty="0">
              <a:solidFill>
                <a:schemeClr val="tx2">
                  <a:lumMod val="50000"/>
                </a:schemeClr>
              </a:solidFill>
              <a:latin typeface="Century Gothic" panose="020B0502020202020204" pitchFamily="34" charset="0"/>
              <a:ea typeface="+mj-ea"/>
              <a:cs typeface="+mj-cs"/>
            </a:endParaRPr>
          </a:p>
          <a:p>
            <a:pPr marL="800100" lvl="1"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ea typeface="+mj-ea"/>
                <a:cs typeface="+mj-cs"/>
              </a:rPr>
              <a:t>最終規則</a:t>
            </a:r>
            <a:endParaRPr lang="en-US" sz="2800" dirty="0">
              <a:solidFill>
                <a:schemeClr val="tx2">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計画</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概要</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ja-JP" altLang="en-US" b="1" dirty="0">
                <a:latin typeface="Century Gothic" panose="020B0502020202020204" pitchFamily="34" charset="0"/>
              </a:rPr>
              <a:t>自己決定プログラム</a:t>
            </a:r>
            <a:br>
              <a:rPr lang="en-US" b="1" dirty="0">
                <a:latin typeface="Century Gothic" panose="020B0502020202020204" pitchFamily="34" charset="0"/>
              </a:rPr>
            </a:br>
            <a:r>
              <a:rPr lang="ja-JP" altLang="en-US" b="1" dirty="0">
                <a:latin typeface="Century Gothic" panose="020B0502020202020204" pitchFamily="34" charset="0"/>
              </a:rPr>
              <a:t>オリエンテーション</a:t>
            </a:r>
            <a:r>
              <a:rPr lang="en-US" b="1" dirty="0">
                <a:latin typeface="Century Gothic" panose="020B0502020202020204" pitchFamily="34" charset="0"/>
              </a:rPr>
              <a:t>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ja-JP" altLang="en-US" b="1" dirty="0">
                <a:latin typeface="Century Gothic" panose="020B0502020202020204" pitchFamily="34" charset="0"/>
              </a:rPr>
              <a:t>パートナーであるあなたのお名前</a:t>
            </a:r>
            <a:endParaRPr lang="en-US" b="1" dirty="0">
              <a:latin typeface="Century Gothic" panose="020B0502020202020204" pitchFamily="34" charset="0"/>
            </a:endParaRP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9387111"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個人を中心とした</a:t>
            </a:r>
            <a:r>
              <a:rPr lang="en-US"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計画</a:t>
            </a:r>
            <a:r>
              <a:rPr lang="en-US"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と自己決定プログラム</a:t>
            </a:r>
            <a:r>
              <a:rPr lang="en-US" sz="2700" b="1" dirty="0">
                <a:solidFill>
                  <a:schemeClr val="bg2">
                    <a:lumMod val="10000"/>
                  </a:schemeClr>
                </a:solidFill>
                <a:latin typeface="Century Gothic" panose="020B0502020202020204" pitchFamily="34" charset="0"/>
              </a:rPr>
              <a:t> </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ja-JP" altLang="en-US" sz="2200" dirty="0">
                <a:solidFill>
                  <a:schemeClr val="tx1"/>
                </a:solidFill>
                <a:latin typeface="Century Gothic" panose="020B0502020202020204" pitchFamily="34" charset="0"/>
              </a:rPr>
              <a:t>計画の中心にはいつもあなた</a:t>
            </a:r>
            <a:r>
              <a:rPr lang="en-US" sz="2200" dirty="0">
                <a:solidFill>
                  <a:schemeClr val="tx1"/>
                </a:solidFill>
                <a:latin typeface="Century Gothic" panose="020B0502020202020204" pitchFamily="34" charset="0"/>
              </a:rPr>
              <a:t>, </a:t>
            </a:r>
            <a:r>
              <a:rPr lang="ja-JP" altLang="en-US" sz="2200" dirty="0">
                <a:solidFill>
                  <a:schemeClr val="tx1"/>
                </a:solidFill>
                <a:latin typeface="Century Gothic" panose="020B0502020202020204" pitchFamily="34" charset="0"/>
              </a:rPr>
              <a:t>個人を中心としたプロセスを通して</a:t>
            </a:r>
            <a:r>
              <a:rPr lang="ja-JP" altLang="en-US" sz="2200" b="1" u="sng" dirty="0">
                <a:solidFill>
                  <a:schemeClr val="tx1"/>
                </a:solidFill>
                <a:latin typeface="Century Gothic" panose="020B0502020202020204" pitchFamily="34" charset="0"/>
              </a:rPr>
              <a:t>あなたは</a:t>
            </a:r>
            <a:r>
              <a:rPr lang="en-US" sz="2200" dirty="0">
                <a:solidFill>
                  <a:schemeClr val="tx1"/>
                </a:solidFill>
                <a:latin typeface="Century Gothic" panose="020B0502020202020204" pitchFamily="34" charset="0"/>
              </a:rPr>
              <a: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latin typeface="Century Gothic" panose="020B0502020202020204" pitchFamily="34" charset="0"/>
              </a:rPr>
              <a:t>あなたの人生の意味のあるゴールを特定して設定します</a:t>
            </a:r>
            <a:endParaRPr lang="en-US" sz="2000" dirty="0">
              <a:latin typeface="Century Gothic" panose="020B0502020202020204" pitchFamily="34" charset="0"/>
            </a:endParaRP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ja-JP" altLang="en-US" sz="2000" dirty="0">
                <a:latin typeface="Century Gothic" panose="020B0502020202020204" pitchFamily="34" charset="0"/>
              </a:rPr>
              <a:t>あなたが得意なことと、好きなことを特定します</a:t>
            </a:r>
            <a:endParaRPr lang="en-US" sz="2000" dirty="0">
              <a:latin typeface="Century Gothic" panose="020B0502020202020204" pitchFamily="34" charset="0"/>
            </a:endParaRP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latin typeface="Century Gothic" panose="020B0502020202020204" pitchFamily="34" charset="0"/>
              </a:rPr>
              <a:t>あなたがゴール達成をするのを手助けするサービスと支援を誰が提供するのか選択する</a:t>
            </a: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ja-JP" altLang="en-US" sz="2000" dirty="0">
                <a:latin typeface="Century Gothic" panose="020B0502020202020204" pitchFamily="34" charset="0"/>
              </a:rPr>
              <a:t>あなたの希望と夢を特定します</a:t>
            </a: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en-US"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9387111"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個人を中心とした</a:t>
            </a:r>
            <a:r>
              <a:rPr lang="en-US"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計画</a:t>
            </a:r>
            <a:r>
              <a:rPr lang="en-US"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と自己決定プログラム</a:t>
            </a:r>
            <a:r>
              <a:rPr lang="en-US" sz="2700" b="1" dirty="0">
                <a:solidFill>
                  <a:schemeClr val="bg2">
                    <a:lumMod val="10000"/>
                  </a:schemeClr>
                </a:solidFill>
                <a:latin typeface="Century Gothic" panose="020B0502020202020204" pitchFamily="34" charset="0"/>
              </a:rPr>
              <a:t>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31765" y="2164633"/>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801314"/>
          </a:xfrm>
          <a:prstGeom prst="rect">
            <a:avLst/>
          </a:prstGeom>
        </p:spPr>
        <p:txBody>
          <a:bodyPr wrap="square">
            <a:spAutoFit/>
          </a:bodyPr>
          <a:lstStyle/>
          <a:p>
            <a:pPr algn="ctr"/>
            <a:r>
              <a:rPr lang="en-US" b="1" dirty="0">
                <a:latin typeface="Century Gothic" panose="020B0502020202020204" pitchFamily="34" charset="0"/>
              </a:rPr>
              <a:t> </a:t>
            </a:r>
          </a:p>
          <a:p>
            <a:pPr algn="ctr"/>
            <a:r>
              <a:rPr lang="ja-JP" altLang="en-US" sz="3600" b="1" u="sng" dirty="0">
                <a:latin typeface="Century Gothic" panose="020B0502020202020204" pitchFamily="34" charset="0"/>
              </a:rPr>
              <a:t>どこからはじめるのか</a:t>
            </a:r>
            <a:r>
              <a:rPr lang="en-US" sz="3600" b="1" u="sng" dirty="0">
                <a:latin typeface="Century Gothic" panose="020B0502020202020204" pitchFamily="34" charset="0"/>
              </a:rPr>
              <a:t>?</a:t>
            </a:r>
          </a:p>
          <a:p>
            <a:endParaRPr lang="en-US" sz="3600" b="1" dirty="0">
              <a:latin typeface="Century Gothic" panose="020B0502020202020204" pitchFamily="34" charset="0"/>
            </a:endParaRPr>
          </a:p>
          <a:p>
            <a:pPr algn="ctr"/>
            <a:r>
              <a:rPr lang="en-US" sz="3600" b="1" dirty="0">
                <a:latin typeface="Century Gothic" panose="020B0502020202020204" pitchFamily="34" charset="0"/>
                <a:hlinkClick r:id="rId5" action="ppaction://hlinkfile"/>
              </a:rPr>
              <a:t>*</a:t>
            </a:r>
            <a:r>
              <a:rPr lang="ja-JP" altLang="en-US" sz="3600" b="1" dirty="0">
                <a:latin typeface="Century Gothic" panose="020B0502020202020204" pitchFamily="34" charset="0"/>
                <a:hlinkClick r:id="rId5" action="ppaction://hlinkfile"/>
              </a:rPr>
              <a:t>情報を見つける</a:t>
            </a:r>
            <a:r>
              <a:rPr lang="en-US" sz="3600" b="1" dirty="0">
                <a:latin typeface="Century Gothic" panose="020B0502020202020204" pitchFamily="34" charset="0"/>
                <a:hlinkClick r:id="rId5" action="ppaction://hlinkfile"/>
              </a:rPr>
              <a:t> </a:t>
            </a: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a:p>
            <a:pPr algn="ctr"/>
            <a:r>
              <a:rPr lang="ja-JP" altLang="en-US" sz="3600" b="1" dirty="0">
                <a:latin typeface="Century Gothic" panose="020B0502020202020204" pitchFamily="34" charset="0"/>
              </a:rPr>
              <a:t>支援を得る</a:t>
            </a: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en-US" sz="27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a:t>
            </a:r>
            <a:r>
              <a:rPr lang="ja-JP" altLang="en-US" sz="27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ジェイソンとソフィアの例</a:t>
            </a:r>
            <a:endParaRPr lang="en-US" sz="2700" b="1" dirty="0">
              <a:solidFill>
                <a:srgbClr val="0061C6"/>
              </a:solidFill>
              <a:latin typeface="Century Gothic" panose="020B0502020202020204" pitchFamily="34" charset="0"/>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個別プログラムプラン</a:t>
            </a:r>
            <a:r>
              <a:rPr lang="ja-JP" altLang="en-US" sz="2700" b="1" kern="1200" dirty="0">
                <a:solidFill>
                  <a:schemeClr val="bg2">
                    <a:lumMod val="10000"/>
                  </a:schemeClr>
                </a:solidFill>
                <a:latin typeface="Century Gothic" panose="020B0502020202020204" pitchFamily="34" charset="0"/>
                <a:ea typeface="+mj-ea"/>
                <a:cs typeface="+mj-cs"/>
              </a:rPr>
              <a:t>（</a:t>
            </a:r>
            <a:r>
              <a:rPr lang="en-US" altLang="ja-JP" sz="2700" b="1" kern="1200" dirty="0">
                <a:solidFill>
                  <a:schemeClr val="bg2">
                    <a:lumMod val="10000"/>
                  </a:schemeClr>
                </a:solidFill>
                <a:latin typeface="Century Gothic" panose="020B0502020202020204" pitchFamily="34" charset="0"/>
                <a:ea typeface="+mj-ea"/>
                <a:cs typeface="+mj-cs"/>
              </a:rPr>
              <a:t>IPP</a:t>
            </a:r>
            <a:r>
              <a:rPr lang="en-US" sz="2700" b="1" kern="1200" dirty="0">
                <a:solidFill>
                  <a:schemeClr val="bg2">
                    <a:lumMod val="10000"/>
                  </a:schemeClr>
                </a:solidFill>
                <a:latin typeface="Century Gothic" panose="020B0502020202020204" pitchFamily="34" charset="0"/>
                <a:ea typeface="+mj-ea"/>
                <a:cs typeface="+mj-cs"/>
              </a:rPr>
              <a:t>)  </a:t>
            </a:r>
            <a:r>
              <a:rPr lang="ja-JP" altLang="en-US" sz="2700" b="1" dirty="0">
                <a:solidFill>
                  <a:schemeClr val="bg2">
                    <a:lumMod val="10000"/>
                  </a:schemeClr>
                </a:solidFill>
                <a:latin typeface="Century Gothic" panose="020B0502020202020204" pitchFamily="34" charset="0"/>
              </a:rPr>
              <a:t>と自己決定プログラム</a:t>
            </a:r>
            <a:r>
              <a:rPr lang="en-US" sz="2700" b="1" dirty="0">
                <a:solidFill>
                  <a:schemeClr val="bg2">
                    <a:lumMod val="10000"/>
                  </a:schemeClr>
                </a:solidFill>
                <a:latin typeface="Century Gothic" panose="020B0502020202020204" pitchFamily="34" charset="0"/>
              </a:rPr>
              <a:t>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518719" y="3094587"/>
            <a:ext cx="1653429" cy="1754326"/>
          </a:xfrm>
          <a:prstGeom prst="rect">
            <a:avLst/>
          </a:prstGeom>
          <a:noFill/>
        </p:spPr>
        <p:txBody>
          <a:bodyPr wrap="square" rtlCol="0">
            <a:spAutoFit/>
          </a:bodyPr>
          <a:lstStyle/>
          <a:p>
            <a:pPr algn="l" defTabSz="914400" rtl="0" eaLnBrk="1" latinLnBrk="0" hangingPunct="1">
              <a:lnSpc>
                <a:spcPct val="90000"/>
              </a:lnSpc>
              <a:spcBef>
                <a:spcPct val="0"/>
              </a:spcBef>
              <a:buNone/>
            </a:pPr>
            <a:r>
              <a:rPr lang="ja-JP" altLang="en-US" sz="3000" b="1" kern="1200" dirty="0">
                <a:solidFill>
                  <a:schemeClr val="accent5">
                    <a:lumMod val="50000"/>
                  </a:schemeClr>
                </a:solidFill>
                <a:latin typeface="Century Gothic" panose="020B0502020202020204" pitchFamily="34" charset="0"/>
                <a:ea typeface="+mj-ea"/>
                <a:cs typeface="+mj-cs"/>
              </a:rPr>
              <a:t>個別プログラムプラン</a:t>
            </a:r>
            <a:endParaRPr lang="en-US" sz="3000" b="1" kern="1200" dirty="0">
              <a:solidFill>
                <a:schemeClr val="accent5">
                  <a:lumMod val="50000"/>
                </a:schemeClr>
              </a:solidFill>
              <a:latin typeface="Century Gothic" panose="020B0502020202020204" pitchFamily="34" charset="0"/>
              <a:ea typeface="+mj-ea"/>
              <a:cs typeface="+mj-cs"/>
            </a:endParaRP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3952990"/>
            <a:ext cx="1877330" cy="1384995"/>
          </a:xfrm>
          <a:prstGeom prst="rect">
            <a:avLst/>
          </a:prstGeom>
        </p:spPr>
        <p:txBody>
          <a:bodyPr wrap="square">
            <a:spAutoFit/>
          </a:bodyPr>
          <a:lstStyle/>
          <a:p>
            <a:pPr algn="ctr"/>
            <a:r>
              <a:rPr lang="ja-JP" altLang="en-US" sz="2800" b="1" dirty="0">
                <a:effectLst>
                  <a:outerShdw blurRad="38100" dist="38100" dir="2700000" algn="tl">
                    <a:srgbClr val="000000">
                      <a:alpha val="43137"/>
                    </a:srgbClr>
                  </a:outerShdw>
                </a:effectLst>
                <a:latin typeface="Century Gothic" panose="020B0502020202020204" pitchFamily="34" charset="0"/>
              </a:rPr>
              <a:t>個人を中心としている</a:t>
            </a:r>
            <a:r>
              <a:rPr lang="en-US" sz="2800" b="1" dirty="0">
                <a:effectLst>
                  <a:outerShdw blurRad="38100" dist="38100" dir="2700000" algn="tl">
                    <a:srgbClr val="000000">
                      <a:alpha val="43137"/>
                    </a:srgbClr>
                  </a:outerShdw>
                </a:effectLst>
                <a:latin typeface="Century Gothic" panose="020B0502020202020204" pitchFamily="34" charset="0"/>
              </a:rPr>
              <a:t>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195306" y="2563525"/>
            <a:ext cx="1620957" cy="954107"/>
          </a:xfrm>
          <a:prstGeom prst="rect">
            <a:avLst/>
          </a:prstGeom>
        </p:spPr>
        <p:txBody>
          <a:bodyPr wrap="none">
            <a:spAutoFit/>
          </a:bodyPr>
          <a:lstStyle/>
          <a:p>
            <a:pPr algn="ctr"/>
            <a:r>
              <a:rPr lang="ja-JP" altLang="en-US" sz="2800" b="1" dirty="0">
                <a:effectLst>
                  <a:outerShdw blurRad="38100" dist="38100" dir="2700000" algn="tl">
                    <a:srgbClr val="000000">
                      <a:alpha val="43137"/>
                    </a:srgbClr>
                  </a:outerShdw>
                </a:effectLst>
                <a:latin typeface="Century Gothic" panose="020B0502020202020204" pitchFamily="34" charset="0"/>
              </a:rPr>
              <a:t>自己発見</a:t>
            </a:r>
            <a:endParaRPr lang="en-US" altLang="ja-JP" sz="2800" b="1" dirty="0">
              <a:effectLst>
                <a:outerShdw blurRad="38100" dist="38100" dir="2700000" algn="tl">
                  <a:srgbClr val="000000">
                    <a:alpha val="43137"/>
                  </a:srgbClr>
                </a:outerShdw>
              </a:effectLst>
              <a:latin typeface="Century Gothic" panose="020B0502020202020204" pitchFamily="34" charset="0"/>
            </a:endParaRPr>
          </a:p>
          <a:p>
            <a:pPr algn="ctr"/>
            <a:r>
              <a:rPr lang="ja-JP" altLang="en-US" sz="2800" b="1" dirty="0">
                <a:effectLst>
                  <a:outerShdw blurRad="38100" dist="38100" dir="2700000" algn="tl">
                    <a:srgbClr val="000000">
                      <a:alpha val="43137"/>
                    </a:srgbClr>
                  </a:outerShdw>
                </a:effectLst>
                <a:latin typeface="Century Gothic" panose="020B0502020202020204" pitchFamily="34" charset="0"/>
              </a:rPr>
              <a:t>ゴール</a:t>
            </a:r>
            <a:endParaRPr lang="en-US" sz="2800" b="1" dirty="0">
              <a:effectLst>
                <a:outerShdw blurRad="38100" dist="38100" dir="2700000" algn="tl">
                  <a:srgbClr val="000000">
                    <a:alpha val="43137"/>
                  </a:srgbClr>
                </a:outerShdw>
              </a:effectLst>
              <a:latin typeface="Century Gothic" panose="020B0502020202020204" pitchFamily="34" charset="0"/>
            </a:endParaRPr>
          </a:p>
        </p:txBody>
      </p:sp>
      <p:sp>
        <p:nvSpPr>
          <p:cNvPr id="37" name="Rectangle 36"/>
          <p:cNvSpPr/>
          <p:nvPr/>
        </p:nvSpPr>
        <p:spPr>
          <a:xfrm>
            <a:off x="2631740" y="5050332"/>
            <a:ext cx="2224207" cy="523220"/>
          </a:xfrm>
          <a:prstGeom prst="rect">
            <a:avLst/>
          </a:prstGeom>
        </p:spPr>
        <p:txBody>
          <a:bodyPr wrap="square">
            <a:spAutoFit/>
          </a:bodyPr>
          <a:lstStyle/>
          <a:p>
            <a:r>
              <a:rPr lang="en-US" sz="2800" dirty="0"/>
              <a:t> </a:t>
            </a:r>
            <a:r>
              <a:rPr lang="ja-JP" altLang="en-US" sz="2800" b="1" dirty="0">
                <a:effectLst>
                  <a:outerShdw blurRad="38100" dist="38100" dir="2700000" algn="tl">
                    <a:srgbClr val="000000">
                      <a:alpha val="43137"/>
                    </a:srgbClr>
                  </a:outerShdw>
                </a:effectLst>
                <a:latin typeface="Century Gothic" panose="020B0502020202020204" pitchFamily="34" charset="0"/>
              </a:rPr>
              <a:t>支援を特定</a:t>
            </a:r>
            <a:endParaRPr lang="en-US" sz="2800" dirty="0"/>
          </a:p>
        </p:txBody>
      </p:sp>
      <p:sp>
        <p:nvSpPr>
          <p:cNvPr id="38" name="Rectangle 37"/>
          <p:cNvSpPr/>
          <p:nvPr/>
        </p:nvSpPr>
        <p:spPr>
          <a:xfrm>
            <a:off x="5251842" y="5055068"/>
            <a:ext cx="1980029" cy="954107"/>
          </a:xfrm>
          <a:prstGeom prst="rect">
            <a:avLst/>
          </a:prstGeom>
        </p:spPr>
        <p:txBody>
          <a:bodyPr wrap="none">
            <a:spAutoFit/>
          </a:bodyPr>
          <a:lstStyle/>
          <a:p>
            <a:pPr algn="ctr"/>
            <a:r>
              <a:rPr lang="ja-JP" altLang="en-US" sz="2800" b="1" dirty="0">
                <a:latin typeface="Century Gothic" panose="020B0502020202020204" pitchFamily="34" charset="0"/>
              </a:rPr>
              <a:t>サービスを</a:t>
            </a:r>
            <a:endParaRPr lang="en-US" altLang="ja-JP" sz="2800" b="1" dirty="0">
              <a:latin typeface="Century Gothic" panose="020B0502020202020204" pitchFamily="34" charset="0"/>
            </a:endParaRPr>
          </a:p>
          <a:p>
            <a:pPr algn="ctr"/>
            <a:r>
              <a:rPr lang="ja-JP" altLang="en-US" sz="2800" b="1" dirty="0">
                <a:latin typeface="Century Gothic" panose="020B0502020202020204" pitchFamily="34" charset="0"/>
              </a:rPr>
              <a:t>特定</a:t>
            </a:r>
            <a:endParaRPr lang="en-US" sz="2800" b="1" dirty="0">
              <a:latin typeface="Century Gothic" panose="020B0502020202020204" pitchFamily="34" charset="0"/>
            </a:endParaRPr>
          </a:p>
        </p:txBody>
      </p:sp>
      <p:sp>
        <p:nvSpPr>
          <p:cNvPr id="39" name="Rectangle 38"/>
          <p:cNvSpPr/>
          <p:nvPr/>
        </p:nvSpPr>
        <p:spPr>
          <a:xfrm>
            <a:off x="4349654" y="2695495"/>
            <a:ext cx="1973338" cy="954107"/>
          </a:xfrm>
          <a:prstGeom prst="rect">
            <a:avLst/>
          </a:prstGeom>
        </p:spPr>
        <p:txBody>
          <a:bodyPr wrap="square">
            <a:spAutoFit/>
          </a:bodyPr>
          <a:lstStyle/>
          <a:p>
            <a:pPr algn="ctr"/>
            <a:r>
              <a:rPr lang="ja-JP" altLang="en-US" sz="2800" b="1" dirty="0">
                <a:effectLst>
                  <a:outerShdw blurRad="38100" dist="38100" dir="2700000" algn="tl">
                    <a:srgbClr val="000000">
                      <a:alpha val="43137"/>
                    </a:srgbClr>
                  </a:outerShdw>
                </a:effectLst>
                <a:latin typeface="Century Gothic" panose="020B0502020202020204" pitchFamily="34" charset="0"/>
              </a:rPr>
              <a:t>支出計画を含む</a:t>
            </a:r>
            <a:endParaRPr lang="en-US" sz="2800" b="1" dirty="0">
              <a:effectLst>
                <a:outerShdw blurRad="38100" dist="38100" dir="2700000" algn="tl">
                  <a:srgbClr val="000000">
                    <a:alpha val="43137"/>
                  </a:srgbClr>
                </a:outerShdw>
              </a:effectLst>
              <a:latin typeface="Century Gothic" panose="020B0502020202020204" pitchFamily="34" charset="0"/>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ja-JP" altLang="en-US" sz="2400" dirty="0">
                <a:effectLst>
                  <a:outerShdw blurRad="38100" dist="38100" dir="2700000" algn="tl">
                    <a:srgbClr val="000000">
                      <a:alpha val="43137"/>
                    </a:srgbClr>
                  </a:outerShdw>
                </a:effectLst>
                <a:latin typeface="Century Gothic" panose="020B0502020202020204" pitchFamily="34" charset="0"/>
              </a:rPr>
              <a:t>あなたの支出計画から支払われるサービスは以下を</a:t>
            </a:r>
            <a:r>
              <a:rPr lang="ja-JP" altLang="en-US" sz="2400" b="1" u="sng" dirty="0">
                <a:effectLst>
                  <a:outerShdw blurRad="38100" dist="38100" dir="2700000" algn="tl">
                    <a:srgbClr val="000000">
                      <a:alpha val="43137"/>
                    </a:srgbClr>
                  </a:outerShdw>
                </a:effectLst>
                <a:latin typeface="Century Gothic" panose="020B0502020202020204" pitchFamily="34" charset="0"/>
              </a:rPr>
              <a:t>必須</a:t>
            </a:r>
            <a:r>
              <a:rPr lang="ja-JP" altLang="en-US" sz="2400" dirty="0">
                <a:effectLst>
                  <a:outerShdw blurRad="38100" dist="38100" dir="2700000" algn="tl">
                    <a:srgbClr val="000000">
                      <a:alpha val="43137"/>
                    </a:srgbClr>
                  </a:outerShdw>
                </a:effectLst>
                <a:latin typeface="Century Gothic" panose="020B0502020202020204" pitchFamily="34" charset="0"/>
              </a:rPr>
              <a:t>とします</a:t>
            </a:r>
            <a:r>
              <a:rPr lang="en-US" sz="2400"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サービスのための計画</a:t>
            </a:r>
            <a:r>
              <a:rPr lang="en-US" altLang="ja-JP"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必須条件</a:t>
            </a:r>
            <a:r>
              <a:rPr lang="en-US" altLang="ja-JP" sz="2700" b="1" dirty="0">
                <a:solidFill>
                  <a:schemeClr val="bg2">
                    <a:lumMod val="10000"/>
                  </a:schemeClr>
                </a:solidFill>
                <a:latin typeface="Century Gothic" panose="020B0502020202020204" pitchFamily="34" charset="0"/>
              </a:rPr>
              <a:t> </a:t>
            </a:r>
          </a:p>
        </p:txBody>
      </p:sp>
      <p:grpSp>
        <p:nvGrpSpPr>
          <p:cNvPr id="23" name="Group 22"/>
          <p:cNvGrpSpPr/>
          <p:nvPr/>
        </p:nvGrpSpPr>
        <p:grpSpPr>
          <a:xfrm>
            <a:off x="2079813" y="1880281"/>
            <a:ext cx="7598866" cy="2203733"/>
            <a:chOff x="2027582" y="1423426"/>
            <a:chExt cx="7598866" cy="2203733"/>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027582" y="2703829"/>
              <a:ext cx="1630980" cy="923330"/>
            </a:xfrm>
            <a:prstGeom prst="rect">
              <a:avLst/>
            </a:prstGeom>
            <a:noFill/>
          </p:spPr>
          <p:txBody>
            <a:bodyPr wrap="square" rtlCol="0">
              <a:spAutoFit/>
            </a:bodyPr>
            <a:lstStyle/>
            <a:p>
              <a:pPr algn="ctr"/>
              <a:r>
                <a:rPr lang="en-US" dirty="0">
                  <a:latin typeface="Century Gothic" panose="020B0502020202020204" pitchFamily="34" charset="0"/>
                  <a:hlinkClick r:id="rId4" action="ppaction://hlinkfile"/>
                </a:rPr>
                <a:t>*</a:t>
              </a:r>
              <a:r>
                <a:rPr lang="ja-JP" altLang="en-US" dirty="0">
                  <a:latin typeface="Century Gothic" panose="020B0502020202020204" pitchFamily="34" charset="0"/>
                </a:rPr>
                <a:t>連邦に認められたサービスであること</a:t>
              </a:r>
              <a:endParaRPr lang="en-US" dirty="0">
                <a:latin typeface="Century Gothic" panose="020B0502020202020204" pitchFamily="34" charset="0"/>
              </a:endParaRPr>
            </a:p>
          </p:txBody>
        </p:sp>
        <p:sp>
          <p:nvSpPr>
            <p:cNvPr id="13" name="TextBox 12"/>
            <p:cNvSpPr txBox="1"/>
            <p:nvPr/>
          </p:nvSpPr>
          <p:spPr>
            <a:xfrm>
              <a:off x="4001497" y="2703829"/>
              <a:ext cx="1630980" cy="923330"/>
            </a:xfrm>
            <a:prstGeom prst="rect">
              <a:avLst/>
            </a:prstGeom>
            <a:noFill/>
          </p:spPr>
          <p:txBody>
            <a:bodyPr wrap="square" rtlCol="0">
              <a:spAutoFit/>
            </a:bodyPr>
            <a:lstStyle/>
            <a:p>
              <a:pPr algn="ctr"/>
              <a:r>
                <a:rPr lang="ja-JP" altLang="en-US" dirty="0">
                  <a:latin typeface="Century Gothic" panose="020B0502020202020204" pitchFamily="34" charset="0"/>
                </a:rPr>
                <a:t>資格をもったプロバイダーであること</a:t>
              </a:r>
              <a:endParaRPr lang="en-US" dirty="0">
                <a:latin typeface="Century Gothic" panose="020B0502020202020204" pitchFamily="34" charset="0"/>
              </a:endParaRPr>
            </a:p>
          </p:txBody>
        </p:sp>
        <p:sp>
          <p:nvSpPr>
            <p:cNvPr id="14" name="TextBox 13"/>
            <p:cNvSpPr txBox="1"/>
            <p:nvPr/>
          </p:nvSpPr>
          <p:spPr>
            <a:xfrm>
              <a:off x="6103343" y="2771780"/>
              <a:ext cx="1299398" cy="646331"/>
            </a:xfrm>
            <a:prstGeom prst="rect">
              <a:avLst/>
            </a:prstGeom>
            <a:noFill/>
          </p:spPr>
          <p:txBody>
            <a:bodyPr wrap="square" rtlCol="0">
              <a:spAutoFit/>
            </a:bodyPr>
            <a:lstStyle/>
            <a:p>
              <a:pPr algn="ctr"/>
              <a:r>
                <a:rPr lang="ja-JP" altLang="en-US" dirty="0">
                  <a:latin typeface="Century Gothic" panose="020B0502020202020204" pitchFamily="34" charset="0"/>
                </a:rPr>
                <a:t>支援選択と一体性</a:t>
              </a:r>
              <a:r>
                <a:rPr lang="en-US" dirty="0">
                  <a:latin typeface="Century Gothic" panose="020B0502020202020204" pitchFamily="34" charset="0"/>
                </a:rPr>
                <a:t> </a:t>
              </a:r>
            </a:p>
          </p:txBody>
        </p:sp>
        <p:sp>
          <p:nvSpPr>
            <p:cNvPr id="15" name="TextBox 14"/>
            <p:cNvSpPr txBox="1"/>
            <p:nvPr/>
          </p:nvSpPr>
          <p:spPr>
            <a:xfrm>
              <a:off x="7903528" y="2703828"/>
              <a:ext cx="1502566" cy="646331"/>
            </a:xfrm>
            <a:prstGeom prst="rect">
              <a:avLst/>
            </a:prstGeom>
            <a:noFill/>
          </p:spPr>
          <p:txBody>
            <a:bodyPr wrap="square" rtlCol="0">
              <a:spAutoFit/>
            </a:bodyPr>
            <a:lstStyle/>
            <a:p>
              <a:pPr algn="ctr"/>
              <a:r>
                <a:rPr lang="ja-JP" altLang="en-US" dirty="0">
                  <a:latin typeface="Century Gothic" panose="020B0502020202020204" pitchFamily="34" charset="0"/>
                </a:rPr>
                <a:t>ベンダーと非ベンダー</a:t>
              </a:r>
              <a:endParaRPr lang="en-US" dirty="0">
                <a:latin typeface="Century Gothic" panose="020B0502020202020204" pitchFamily="34" charset="0"/>
              </a:endParaRP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664185" y="5014928"/>
            <a:ext cx="4168829" cy="1015663"/>
          </a:xfrm>
          <a:prstGeom prst="rect">
            <a:avLst/>
          </a:prstGeom>
        </p:spPr>
        <p:txBody>
          <a:bodyPr wrap="square">
            <a:spAutoFit/>
          </a:bodyPr>
          <a:lstStyle/>
          <a:p>
            <a:pPr algn="ctr">
              <a:lnSpc>
                <a:spcPct val="100000"/>
              </a:lnSpc>
              <a:spcBef>
                <a:spcPts val="0"/>
              </a:spcBef>
              <a:buNone/>
            </a:pPr>
            <a:r>
              <a:rPr lang="ja-JP" altLang="en-US" sz="2000" b="1" dirty="0">
                <a:latin typeface="Century Gothic" panose="020B0502020202020204" pitchFamily="34" charset="0"/>
              </a:rPr>
              <a:t>あなたがコミュニティに参加する場所に提供すること</a:t>
            </a:r>
            <a:endParaRPr lang="en-US" altLang="ja-JP" sz="2000" b="1" dirty="0">
              <a:latin typeface="Century Gothic" panose="020B0502020202020204" pitchFamily="34" charset="0"/>
            </a:endParaRPr>
          </a:p>
          <a:p>
            <a:pPr algn="ctr">
              <a:lnSpc>
                <a:spcPct val="100000"/>
              </a:lnSpc>
              <a:spcBef>
                <a:spcPts val="0"/>
              </a:spcBef>
              <a:buNone/>
            </a:pPr>
            <a:r>
              <a:rPr lang="ja-JP" altLang="en-US" sz="2000" b="1" dirty="0">
                <a:latin typeface="Century Gothic" panose="020B0502020202020204" pitchFamily="34" charset="0"/>
              </a:rPr>
              <a:t>（「最終規則」と呼ばれるもの）</a:t>
            </a:r>
            <a:endParaRPr lang="en-US" altLang="ja-JP" sz="2000" dirty="0">
              <a:latin typeface="Century Gothic" panose="020B0502020202020204" pitchFamily="34" charset="0"/>
            </a:endParaRPr>
          </a:p>
        </p:txBody>
      </p:sp>
      <p:sp>
        <p:nvSpPr>
          <p:cNvPr id="8" name="TextBox 7">
            <a:extLst>
              <a:ext uri="{FF2B5EF4-FFF2-40B4-BE49-F238E27FC236}">
                <a16:creationId xmlns:a16="http://schemas.microsoft.com/office/drawing/2014/main" id="{5DB304AD-19BA-0542-813A-1F893931F635}"/>
              </a:ext>
            </a:extLst>
          </p:cNvPr>
          <p:cNvSpPr txBox="1"/>
          <p:nvPr/>
        </p:nvSpPr>
        <p:spPr>
          <a:xfrm>
            <a:off x="1734873" y="5028335"/>
            <a:ext cx="3879487" cy="1015663"/>
          </a:xfrm>
          <a:prstGeom prst="rect">
            <a:avLst/>
          </a:prstGeom>
          <a:noFill/>
        </p:spPr>
        <p:txBody>
          <a:bodyPr wrap="square" rtlCol="0">
            <a:spAutoFit/>
          </a:bodyPr>
          <a:lstStyle/>
          <a:p>
            <a:pPr algn="ctr"/>
            <a:r>
              <a:rPr lang="ja-JP" altLang="en-US" sz="2000" b="1" dirty="0">
                <a:latin typeface="Century Gothic" panose="020B0502020202020204" pitchFamily="34" charset="0"/>
              </a:rPr>
              <a:t>他の情報源を最初に支払うこと</a:t>
            </a:r>
          </a:p>
          <a:p>
            <a:pPr algn="ctr"/>
            <a:r>
              <a:rPr lang="ja-JP" altLang="en-US" sz="2000" b="1" dirty="0">
                <a:latin typeface="Century Gothic" panose="020B0502020202020204" pitchFamily="34" charset="0"/>
              </a:rPr>
              <a:t>（「総称リソース」と呼ばれるもの）</a:t>
            </a:r>
            <a:endParaRPr lang="en-US" sz="2000" dirty="0">
              <a:latin typeface="Century Gothic" panose="020B0502020202020204" pitchFamily="34" charset="0"/>
            </a:endParaRP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サービスのための計画</a:t>
            </a:r>
            <a:r>
              <a:rPr lang="en-US" altLang="ja-JP"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必須条件</a:t>
            </a:r>
            <a:r>
              <a:rPr lang="en-US" altLang="ja-JP" sz="2700" b="1" dirty="0">
                <a:solidFill>
                  <a:schemeClr val="bg2">
                    <a:lumMod val="10000"/>
                  </a:schemeClr>
                </a:solidFill>
                <a:latin typeface="Century Gothic" panose="020B0502020202020204" pitchFamily="34" charset="0"/>
              </a:rPr>
              <a:t> </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ea typeface="+mj-ea"/>
                <a:cs typeface="+mj-cs"/>
              </a:rPr>
              <a:t>一般的なリソース</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85323"/>
          </a:xfrm>
          <a:prstGeom prst="rect">
            <a:avLst/>
          </a:prstGeom>
          <a:noFill/>
        </p:spPr>
        <p:txBody>
          <a:bodyPr wrap="square" rtlCol="0">
            <a:spAutoFit/>
          </a:bodyPr>
          <a:lstStyle/>
          <a:p>
            <a:pPr algn="ctr">
              <a:lnSpc>
                <a:spcPct val="90000"/>
              </a:lnSpc>
              <a:spcBef>
                <a:spcPct val="0"/>
              </a:spcBef>
            </a:pPr>
            <a:r>
              <a:rPr lang="ja-JP" altLang="en-US" sz="2800" dirty="0">
                <a:latin typeface="Century Gothic" panose="020B0502020202020204" pitchFamily="34" charset="0"/>
              </a:rPr>
              <a:t>パーソナルケア</a:t>
            </a:r>
            <a:endParaRPr lang="en-US" sz="28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ja-JP" altLang="en-US" sz="2800" dirty="0">
                <a:latin typeface="Century Gothic" panose="020B0502020202020204" pitchFamily="34" charset="0"/>
              </a:rPr>
              <a:t>個人指導</a:t>
            </a:r>
            <a:endParaRPr lang="en-US" sz="28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1200" dirty="0">
              <a:latin typeface="Century Gothic" panose="020B0502020202020204" pitchFamily="34" charset="0"/>
            </a:endParaRPr>
          </a:p>
          <a:p>
            <a:pPr algn="ctr">
              <a:lnSpc>
                <a:spcPct val="90000"/>
              </a:lnSpc>
              <a:spcBef>
                <a:spcPct val="0"/>
              </a:spcBef>
            </a:pPr>
            <a:r>
              <a:rPr lang="ja-JP" altLang="en-US" sz="2800" kern="1200" dirty="0">
                <a:solidFill>
                  <a:schemeClr val="accent5">
                    <a:lumMod val="50000"/>
                  </a:schemeClr>
                </a:solidFill>
                <a:latin typeface="Century Gothic" panose="020B0502020202020204" pitchFamily="34" charset="0"/>
                <a:ea typeface="+mj-ea"/>
                <a:cs typeface="+mj-cs"/>
              </a:rPr>
              <a:t>セラピー</a:t>
            </a:r>
            <a:endParaRPr lang="en-US" sz="2800" kern="1200" dirty="0">
              <a:solidFill>
                <a:schemeClr val="accent5">
                  <a:lumMod val="50000"/>
                </a:schemeClr>
              </a:solidFill>
              <a:latin typeface="Century Gothic" panose="020B0502020202020204" pitchFamily="34" charset="0"/>
              <a:ea typeface="+mj-ea"/>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419124"/>
          </a:xfrm>
          <a:prstGeom prst="rect">
            <a:avLst/>
          </a:prstGeom>
          <a:noFill/>
        </p:spPr>
        <p:txBody>
          <a:bodyPr wrap="square" rtlCol="0">
            <a:spAutoFit/>
          </a:bodyPr>
          <a:lstStyle/>
          <a:p>
            <a:pPr algn="ctr">
              <a:lnSpc>
                <a:spcPct val="90000"/>
              </a:lnSpc>
              <a:spcBef>
                <a:spcPct val="0"/>
              </a:spcBef>
            </a:pPr>
            <a:r>
              <a:rPr lang="en-US" sz="2800" dirty="0">
                <a:latin typeface="Century Gothic" panose="020B0502020202020204" pitchFamily="34" charset="0"/>
              </a:rPr>
              <a:t>IHSS</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ja-JP" altLang="en-US" sz="2800" dirty="0">
                <a:latin typeface="Century Gothic" panose="020B0502020202020204" pitchFamily="34" charset="0"/>
              </a:rPr>
              <a:t>学区</a:t>
            </a:r>
            <a:endParaRPr lang="en-US" sz="2800" dirty="0">
              <a:latin typeface="Century Gothic" panose="020B0502020202020204" pitchFamily="34" charset="0"/>
            </a:endParaRPr>
          </a:p>
          <a:p>
            <a:pPr algn="ctr">
              <a:lnSpc>
                <a:spcPct val="90000"/>
              </a:lnSpc>
              <a:spcBef>
                <a:spcPct val="0"/>
              </a:spcBef>
            </a:pPr>
            <a:endParaRPr lang="en-US" altLang="ja-JP" sz="2800" dirty="0">
              <a:latin typeface="Century Gothic" panose="020B0502020202020204" pitchFamily="34" charset="0"/>
            </a:endParaRPr>
          </a:p>
          <a:p>
            <a:pPr algn="ctr">
              <a:lnSpc>
                <a:spcPct val="90000"/>
              </a:lnSpc>
              <a:spcBef>
                <a:spcPct val="0"/>
              </a:spcBef>
            </a:pPr>
            <a:r>
              <a:rPr lang="ja-JP" altLang="en-US" sz="2800" dirty="0">
                <a:latin typeface="Century Gothic" panose="020B0502020202020204" pitchFamily="34" charset="0"/>
              </a:rPr>
              <a:t>医療保険または健康保険</a:t>
            </a:r>
            <a:endParaRPr lang="en-US" sz="2800" dirty="0">
              <a:latin typeface="Century Gothic" panose="020B0502020202020204" pitchFamily="34" charset="0"/>
            </a:endParaRP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3" y="5414122"/>
            <a:ext cx="11585457" cy="1107996"/>
          </a:xfrm>
          <a:prstGeom prst="rect">
            <a:avLst/>
          </a:prstGeom>
        </p:spPr>
        <p:txBody>
          <a:bodyPr wrap="square">
            <a:spAutoFit/>
          </a:bodyPr>
          <a:lstStyle/>
          <a:p>
            <a:pPr marL="285750" indent="-285750">
              <a:buFont typeface="Arial" panose="020B0604020202020204" pitchFamily="34" charset="0"/>
              <a:buChar char="•"/>
            </a:pPr>
            <a:r>
              <a:rPr lang="ja-JP" altLang="en-US" sz="2200" dirty="0">
                <a:latin typeface="Century Gothic" panose="020B0502020202020204" pitchFamily="34" charset="0"/>
              </a:rPr>
              <a:t>従来の地域センターシステムと同じ</a:t>
            </a:r>
            <a:r>
              <a:rPr lang="ja-JP" altLang="en-US" sz="2200" u="sng" dirty="0">
                <a:latin typeface="Century Gothic" panose="020B0502020202020204" pitchFamily="34" charset="0"/>
              </a:rPr>
              <a:t>要件</a:t>
            </a:r>
            <a:r>
              <a:rPr lang="ja-JP" altLang="en-US" sz="2200" dirty="0">
                <a:latin typeface="Century Gothic" panose="020B0502020202020204" pitchFamily="34" charset="0"/>
              </a:rPr>
              <a:t>。</a:t>
            </a:r>
          </a:p>
          <a:p>
            <a:pPr marL="285750" indent="-285750">
              <a:buFont typeface="Arial" panose="020B0604020202020204" pitchFamily="34" charset="0"/>
              <a:buChar char="•"/>
            </a:pPr>
            <a:r>
              <a:rPr lang="ja-JP" altLang="en-US" sz="2200" dirty="0">
                <a:latin typeface="Century Gothic" panose="020B0502020202020204" pitchFamily="34" charset="0"/>
              </a:rPr>
              <a:t>支出計画で</a:t>
            </a:r>
            <a:r>
              <a:rPr lang="ja-JP" altLang="en-US" sz="2200" b="1" dirty="0">
                <a:solidFill>
                  <a:schemeClr val="accent6"/>
                </a:solidFill>
                <a:latin typeface="Century Gothic" panose="020B0502020202020204" pitchFamily="34" charset="0"/>
              </a:rPr>
              <a:t>お金</a:t>
            </a:r>
            <a:r>
              <a:rPr lang="ja-JP" altLang="en-US" sz="2200" dirty="0">
                <a:latin typeface="Century Gothic" panose="020B0502020202020204" pitchFamily="34" charset="0"/>
              </a:rPr>
              <a:t>を</a:t>
            </a:r>
            <a:r>
              <a:rPr lang="ja-JP" altLang="en-US" sz="2200" b="1" u="sng" dirty="0">
                <a:latin typeface="Century Gothic" panose="020B0502020202020204" pitchFamily="34" charset="0"/>
              </a:rPr>
              <a:t>節約</a:t>
            </a:r>
            <a:r>
              <a:rPr lang="ja-JP" altLang="en-US" sz="2200" dirty="0">
                <a:latin typeface="Century Gothic" panose="020B0502020202020204" pitchFamily="34" charset="0"/>
              </a:rPr>
              <a:t>し、その分他にお金を使えるように手助けする。</a:t>
            </a:r>
          </a:p>
          <a:p>
            <a:pPr marL="285750" indent="-285750">
              <a:buFont typeface="Arial" panose="020B0604020202020204" pitchFamily="34" charset="0"/>
              <a:buChar char="•"/>
            </a:pPr>
            <a:r>
              <a:rPr lang="ja-JP" altLang="en-US" sz="2200" dirty="0">
                <a:latin typeface="Century Gothic" panose="020B0502020202020204" pitchFamily="34" charset="0"/>
              </a:rPr>
              <a:t>一般的なリソースがあなたのニーズを満たさない場合は、チームと話してください</a:t>
            </a:r>
            <a:endParaRPr lang="en-US" sz="2200" dirty="0">
              <a:latin typeface="Century Gothic" panose="020B0502020202020204" pitchFamily="34" charset="0"/>
            </a:endParaRP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200" dirty="0">
                <a:solidFill>
                  <a:schemeClr val="bg1"/>
                </a:solidFill>
                <a:latin typeface="Century Gothic" panose="020B0502020202020204" pitchFamily="34" charset="0"/>
              </a:rPr>
              <a:t>あなたが選択した地域に住む</a:t>
            </a:r>
            <a:endParaRPr lang="en-US" sz="2200" dirty="0">
              <a:solidFill>
                <a:schemeClr val="bg1"/>
              </a:solidFill>
              <a:latin typeface="Century Gothic" panose="020B0502020202020204" pitchFamily="34" charset="0"/>
            </a:endParaRP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dirty="0">
                <a:latin typeface="Century Gothic" panose="020B0502020202020204" pitchFamily="34" charset="0"/>
              </a:rPr>
              <a:t>あなたは障害がない人とも障害が</a:t>
            </a:r>
            <a:br>
              <a:rPr lang="en-US" altLang="ja-JP" sz="2200" dirty="0">
                <a:latin typeface="Century Gothic" panose="020B0502020202020204" pitchFamily="34" charset="0"/>
              </a:rPr>
            </a:br>
            <a:r>
              <a:rPr lang="ja-JP" altLang="en-US" sz="2200" dirty="0">
                <a:latin typeface="Century Gothic" panose="020B0502020202020204" pitchFamily="34" charset="0"/>
              </a:rPr>
              <a:t>ある人とも友達になれるのです</a:t>
            </a:r>
            <a:endParaRPr lang="en-US" sz="2200" dirty="0">
              <a:latin typeface="Century Gothic" panose="020B0502020202020204" pitchFamily="34" charset="0"/>
            </a:endParaRP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dirty="0">
                <a:latin typeface="Century Gothic" panose="020B0502020202020204" pitchFamily="34" charset="0"/>
              </a:rPr>
              <a:t>働いたり、ボランティアする機会</a:t>
            </a:r>
            <a:br>
              <a:rPr lang="en-US" altLang="ja-JP" sz="2200" dirty="0">
                <a:latin typeface="Century Gothic" panose="020B0502020202020204" pitchFamily="34" charset="0"/>
              </a:rPr>
            </a:br>
            <a:r>
              <a:rPr lang="ja-JP" altLang="en-US" sz="2200" dirty="0">
                <a:latin typeface="Century Gothic" panose="020B0502020202020204" pitchFamily="34" charset="0"/>
              </a:rPr>
              <a:t>がある</a:t>
            </a:r>
            <a:endParaRPr lang="en-US" sz="2200" dirty="0">
              <a:latin typeface="Century Gothic" panose="020B0502020202020204" pitchFamily="34" charset="0"/>
            </a:endParaRP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dirty="0">
                <a:latin typeface="Century Gothic" panose="020B0502020202020204" pitchFamily="34" charset="0"/>
              </a:rPr>
              <a:t>あなた自身が選択をする</a:t>
            </a:r>
            <a:endParaRPr lang="en-US" sz="2200" dirty="0">
              <a:latin typeface="Century Gothic" panose="020B0502020202020204" pitchFamily="34" charset="0"/>
            </a:endParaRP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サービスのための計画</a:t>
            </a:r>
            <a:r>
              <a:rPr lang="en-US" altLang="ja-JP"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必須条件</a:t>
            </a:r>
            <a:r>
              <a:rPr lang="en-US" altLang="ja-JP" sz="2700" b="1" dirty="0">
                <a:solidFill>
                  <a:schemeClr val="bg2">
                    <a:lumMod val="10000"/>
                  </a:schemeClr>
                </a:solidFill>
                <a:latin typeface="Century Gothic" panose="020B0502020202020204" pitchFamily="34" charset="0"/>
              </a:rPr>
              <a:t> </a:t>
            </a:r>
          </a:p>
        </p:txBody>
      </p:sp>
      <p:sp>
        <p:nvSpPr>
          <p:cNvPr id="7" name="TextBox 6">
            <a:extLst>
              <a:ext uri="{FF2B5EF4-FFF2-40B4-BE49-F238E27FC236}">
                <a16:creationId xmlns:a16="http://schemas.microsoft.com/office/drawing/2014/main" id="{3051A093-AB51-1249-A5C5-562DF5D0FF79}"/>
              </a:ext>
            </a:extLst>
          </p:cNvPr>
          <p:cNvSpPr txBox="1"/>
          <p:nvPr/>
        </p:nvSpPr>
        <p:spPr>
          <a:xfrm>
            <a:off x="893828" y="1144900"/>
            <a:ext cx="10337656" cy="481991"/>
          </a:xfrm>
          <a:prstGeom prst="rect">
            <a:avLst/>
          </a:prstGeom>
          <a:noFill/>
        </p:spPr>
        <p:txBody>
          <a:bodyPr wrap="square" rtlCol="0">
            <a:spAutoFit/>
          </a:bodyPr>
          <a:lstStyle/>
          <a:p>
            <a:pPr algn="ctr">
              <a:lnSpc>
                <a:spcPct val="90000"/>
              </a:lnSpc>
              <a:spcBef>
                <a:spcPct val="0"/>
              </a:spcBef>
            </a:pPr>
            <a:r>
              <a:rPr lang="en-US" sz="2700" b="1" dirty="0">
                <a:solidFill>
                  <a:schemeClr val="bg2">
                    <a:lumMod val="10000"/>
                  </a:schemeClr>
                </a:solidFill>
                <a:latin typeface="Century Gothic" panose="020B0502020202020204" pitchFamily="34" charset="0"/>
                <a:ea typeface="+mj-ea"/>
                <a:cs typeface="+mj-cs"/>
              </a:rPr>
              <a:t>*</a:t>
            </a:r>
            <a:r>
              <a:rPr lang="ja-JP" altLang="en-US" sz="2800" dirty="0"/>
              <a:t>ホーム＆コミュニティベースのサービス</a:t>
            </a:r>
            <a:r>
              <a:rPr lang="ja-JP" altLang="en-US" sz="2700" b="1" dirty="0">
                <a:solidFill>
                  <a:schemeClr val="bg2">
                    <a:lumMod val="10000"/>
                  </a:schemeClr>
                </a:solidFill>
                <a:latin typeface="Century Gothic" panose="020B0502020202020204" pitchFamily="34" charset="0"/>
                <a:ea typeface="+mj-ea"/>
                <a:cs typeface="+mj-cs"/>
              </a:rPr>
              <a:t>最終規則</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820341" y="2379168"/>
            <a:ext cx="2627526"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ja-JP" altLang="en-US" dirty="0">
                <a:latin typeface="Century Gothic" panose="020B0502020202020204" pitchFamily="34" charset="0"/>
              </a:rPr>
              <a:t>自己決定プログラムは、</a:t>
            </a:r>
            <a:r>
              <a:rPr lang="ja-JP" altLang="en-US" b="1" u="sng" dirty="0">
                <a:latin typeface="Century Gothic" panose="020B0502020202020204" pitchFamily="34" charset="0"/>
              </a:rPr>
              <a:t>あなた</a:t>
            </a:r>
            <a:r>
              <a:rPr lang="ja-JP" altLang="en-US" dirty="0">
                <a:latin typeface="Century Gothic" panose="020B0502020202020204" pitchFamily="34" charset="0"/>
              </a:rPr>
              <a:t>が</a:t>
            </a:r>
            <a:r>
              <a:rPr lang="ja-JP" altLang="en-US" b="1" u="sng" dirty="0">
                <a:latin typeface="Century Gothic" panose="020B0502020202020204" pitchFamily="34" charset="0"/>
              </a:rPr>
              <a:t>あなた</a:t>
            </a:r>
            <a:r>
              <a:rPr lang="ja-JP" altLang="en-US" dirty="0">
                <a:latin typeface="Century Gothic" panose="020B0502020202020204" pitchFamily="34" charset="0"/>
              </a:rPr>
              <a:t>の</a:t>
            </a:r>
            <a:r>
              <a:rPr lang="ja-JP" altLang="en-US" b="1" u="sng" dirty="0">
                <a:latin typeface="Century Gothic" panose="020B0502020202020204" pitchFamily="34" charset="0"/>
              </a:rPr>
              <a:t>地域</a:t>
            </a:r>
            <a:r>
              <a:rPr lang="ja-JP" altLang="en-US" dirty="0">
                <a:latin typeface="Century Gothic" panose="020B0502020202020204" pitchFamily="34" charset="0"/>
              </a:rPr>
              <a:t>に参加できるように設計されています</a:t>
            </a:r>
            <a:endParaRPr lang="en-US" dirty="0">
              <a:latin typeface="Century Gothic" panose="020B0502020202020204" pitchFamily="34" charset="0"/>
            </a:endParaRP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5"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535531"/>
          </a:xfrm>
          <a:prstGeom prst="rect">
            <a:avLst/>
          </a:prstGeom>
          <a:noFill/>
        </p:spPr>
        <p:txBody>
          <a:bodyPr wrap="square" rtlCol="0">
            <a:spAutoFit/>
          </a:bodyPr>
          <a:lstStyle/>
          <a:p>
            <a:pPr algn="ctr">
              <a:lnSpc>
                <a:spcPct val="90000"/>
              </a:lnSpc>
              <a:spcBef>
                <a:spcPct val="0"/>
              </a:spcBef>
            </a:pPr>
            <a:r>
              <a:rPr lang="ja-JP" altLang="en-US" sz="1600" dirty="0">
                <a:solidFill>
                  <a:schemeClr val="accent5">
                    <a:lumMod val="50000"/>
                  </a:schemeClr>
                </a:solidFill>
                <a:latin typeface="Century Gothic" panose="020B0502020202020204" pitchFamily="34" charset="0"/>
                <a:ea typeface="+mj-ea"/>
                <a:cs typeface="+mj-cs"/>
              </a:rPr>
              <a:t>プロバイダーが環境の査定を完了します</a:t>
            </a:r>
            <a:endParaRPr lang="en-US" altLang="ja-JP" sz="1600" dirty="0">
              <a:solidFill>
                <a:schemeClr val="accent5">
                  <a:lumMod val="50000"/>
                </a:schemeClr>
              </a:solidFill>
              <a:latin typeface="Century Gothic" panose="020B0502020202020204" pitchFamily="34" charset="0"/>
              <a:ea typeface="+mj-ea"/>
              <a:cs typeface="+mj-cs"/>
            </a:endParaRPr>
          </a:p>
        </p:txBody>
      </p:sp>
      <p:sp>
        <p:nvSpPr>
          <p:cNvPr id="21" name="TextBox 20">
            <a:extLst>
              <a:ext uri="{FF2B5EF4-FFF2-40B4-BE49-F238E27FC236}">
                <a16:creationId xmlns:a16="http://schemas.microsoft.com/office/drawing/2014/main" id="{103AFE67-AE4C-9F44-A47C-089533F2BDE8}"/>
              </a:ext>
            </a:extLst>
          </p:cNvPr>
          <p:cNvSpPr txBox="1"/>
          <p:nvPr/>
        </p:nvSpPr>
        <p:spPr>
          <a:xfrm>
            <a:off x="2611422" y="3776538"/>
            <a:ext cx="2087219" cy="1200329"/>
          </a:xfrm>
          <a:prstGeom prst="rect">
            <a:avLst/>
          </a:prstGeom>
          <a:noFill/>
        </p:spPr>
        <p:txBody>
          <a:bodyPr wrap="square" rtlCol="0">
            <a:spAutoFit/>
          </a:bodyPr>
          <a:lstStyle/>
          <a:p>
            <a:pPr algn="ctr">
              <a:lnSpc>
                <a:spcPct val="90000"/>
              </a:lnSpc>
              <a:spcBef>
                <a:spcPct val="0"/>
              </a:spcBef>
            </a:pPr>
            <a:r>
              <a:rPr lang="ja-JP" altLang="en-US" sz="1600" dirty="0">
                <a:solidFill>
                  <a:schemeClr val="accent5">
                    <a:lumMod val="50000"/>
                  </a:schemeClr>
                </a:solidFill>
                <a:latin typeface="Century Gothic" panose="020B0502020202020204" pitchFamily="34" charset="0"/>
                <a:ea typeface="+mj-ea"/>
                <a:cs typeface="+mj-cs"/>
              </a:rPr>
              <a:t>選択されたプロバイダー、地域センター、そして</a:t>
            </a:r>
            <a:r>
              <a:rPr lang="ja-JP" altLang="en-US" sz="1600" b="1" dirty="0">
                <a:solidFill>
                  <a:schemeClr val="accent5">
                    <a:lumMod val="50000"/>
                  </a:schemeClr>
                </a:solidFill>
                <a:latin typeface="Century Gothic" panose="020B0502020202020204" pitchFamily="34" charset="0"/>
                <a:ea typeface="+mj-ea"/>
                <a:cs typeface="+mj-cs"/>
              </a:rPr>
              <a:t>あなた</a:t>
            </a:r>
            <a:r>
              <a:rPr lang="ja-JP" altLang="en-US" sz="1600" dirty="0">
                <a:solidFill>
                  <a:schemeClr val="accent5">
                    <a:lumMod val="50000"/>
                  </a:schemeClr>
                </a:solidFill>
                <a:latin typeface="Century Gothic" panose="020B0502020202020204" pitchFamily="34" charset="0"/>
                <a:ea typeface="+mj-ea"/>
                <a:cs typeface="+mj-cs"/>
              </a:rPr>
              <a:t>が</a:t>
            </a:r>
            <a:r>
              <a:rPr lang="ja-JP" altLang="en-US" sz="1600" u="sng" dirty="0">
                <a:solidFill>
                  <a:schemeClr val="accent5">
                    <a:lumMod val="50000"/>
                  </a:schemeClr>
                </a:solidFill>
                <a:latin typeface="Century Gothic" panose="020B0502020202020204" pitchFamily="34" charset="0"/>
                <a:ea typeface="+mj-ea"/>
                <a:cs typeface="+mj-cs"/>
              </a:rPr>
              <a:t>現地</a:t>
            </a:r>
            <a:r>
              <a:rPr lang="ja-JP" altLang="en-US" sz="1600" dirty="0">
                <a:solidFill>
                  <a:schemeClr val="accent5">
                    <a:lumMod val="50000"/>
                  </a:schemeClr>
                </a:solidFill>
                <a:latin typeface="Century Gothic" panose="020B0502020202020204" pitchFamily="34" charset="0"/>
                <a:ea typeface="+mj-ea"/>
                <a:cs typeface="+mj-cs"/>
              </a:rPr>
              <a:t>の査定を行います</a:t>
            </a:r>
            <a:r>
              <a:rPr lang="en-US" altLang="ja-JP" sz="1600" dirty="0">
                <a:solidFill>
                  <a:schemeClr val="accent5">
                    <a:lumMod val="50000"/>
                  </a:schemeClr>
                </a:solidFill>
                <a:latin typeface="Century Gothic" panose="020B0502020202020204" pitchFamily="34" charset="0"/>
                <a:ea typeface="+mj-ea"/>
                <a:cs typeface="+mj-cs"/>
              </a:rPr>
              <a:t>…</a:t>
            </a:r>
          </a:p>
          <a:p>
            <a:pPr algn="ctr">
              <a:lnSpc>
                <a:spcPct val="90000"/>
              </a:lnSpc>
              <a:spcBef>
                <a:spcPct val="0"/>
              </a:spcBef>
            </a:pPr>
            <a:r>
              <a:rPr lang="en-US" sz="1600" kern="1200" dirty="0">
                <a:solidFill>
                  <a:schemeClr val="accent5">
                    <a:lumMod val="50000"/>
                  </a:schemeClr>
                </a:solidFill>
                <a:latin typeface="Century Gothic" panose="020B0502020202020204" pitchFamily="34" charset="0"/>
                <a:ea typeface="+mj-ea"/>
                <a:cs typeface="+mj-cs"/>
              </a:rPr>
              <a: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978729"/>
          </a:xfrm>
          <a:prstGeom prst="rect">
            <a:avLst/>
          </a:prstGeom>
          <a:noFill/>
        </p:spPr>
        <p:txBody>
          <a:bodyPr wrap="square" rtlCol="0">
            <a:spAutoFit/>
          </a:bodyPr>
          <a:lstStyle/>
          <a:p>
            <a:pPr algn="ctr">
              <a:lnSpc>
                <a:spcPct val="90000"/>
              </a:lnSpc>
              <a:spcBef>
                <a:spcPct val="0"/>
              </a:spcBef>
            </a:pPr>
            <a:r>
              <a:rPr lang="ja-JP" altLang="en-US" sz="1600" dirty="0">
                <a:solidFill>
                  <a:schemeClr val="accent5">
                    <a:lumMod val="50000"/>
                  </a:schemeClr>
                </a:solidFill>
                <a:latin typeface="Century Gothic" panose="020B0502020202020204" pitchFamily="34" charset="0"/>
                <a:ea typeface="+mj-ea"/>
                <a:cs typeface="+mj-cs"/>
              </a:rPr>
              <a:t>プロバイダーがこれに合格後、あなたはそのサービスを利用できます</a:t>
            </a:r>
            <a:endParaRPr lang="en-US" sz="1600" kern="1200" dirty="0">
              <a:solidFill>
                <a:schemeClr val="accent5">
                  <a:lumMod val="50000"/>
                </a:schemeClr>
              </a:solidFill>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8" y="3798214"/>
            <a:ext cx="1990091" cy="2308324"/>
          </a:xfrm>
          <a:prstGeom prst="rect">
            <a:avLst/>
          </a:prstGeom>
          <a:noFill/>
        </p:spPr>
        <p:txBody>
          <a:bodyPr wrap="square" rtlCol="0">
            <a:spAutoFit/>
          </a:bodyPr>
          <a:lstStyle/>
          <a:p>
            <a:pPr algn="ctr">
              <a:lnSpc>
                <a:spcPct val="90000"/>
              </a:lnSpc>
              <a:spcBef>
                <a:spcPct val="0"/>
              </a:spcBef>
            </a:pPr>
            <a:r>
              <a:rPr lang="ja-JP" altLang="en-US" sz="1600" kern="1200" dirty="0">
                <a:solidFill>
                  <a:schemeClr val="accent5">
                    <a:lumMod val="50000"/>
                  </a:schemeClr>
                </a:solidFill>
                <a:latin typeface="Century Gothic" panose="020B0502020202020204" pitchFamily="34" charset="0"/>
                <a:ea typeface="+mj-ea"/>
                <a:cs typeface="+mj-cs"/>
              </a:rPr>
              <a:t>もしプロバイダーが合格</a:t>
            </a:r>
            <a:r>
              <a:rPr lang="ja-JP" altLang="en-US" sz="1600" b="1" kern="1200" dirty="0">
                <a:solidFill>
                  <a:schemeClr val="accent5">
                    <a:lumMod val="50000"/>
                  </a:schemeClr>
                </a:solidFill>
                <a:latin typeface="Century Gothic" panose="020B0502020202020204" pitchFamily="34" charset="0"/>
                <a:ea typeface="+mj-ea"/>
                <a:cs typeface="+mj-cs"/>
              </a:rPr>
              <a:t>しなかった</a:t>
            </a:r>
            <a:r>
              <a:rPr lang="ja-JP" altLang="en-US" sz="1600" dirty="0">
                <a:solidFill>
                  <a:schemeClr val="accent5">
                    <a:lumMod val="50000"/>
                  </a:schemeClr>
                </a:solidFill>
                <a:latin typeface="Century Gothic" panose="020B0502020202020204" pitchFamily="34" charset="0"/>
                <a:ea typeface="+mj-ea"/>
                <a:cs typeface="+mj-cs"/>
              </a:rPr>
              <a:t>場合、あなたはプロバイダーと</a:t>
            </a:r>
            <a:r>
              <a:rPr lang="ja-JP" altLang="en-US" sz="1600" kern="1200" dirty="0">
                <a:solidFill>
                  <a:schemeClr val="accent5">
                    <a:lumMod val="50000"/>
                  </a:schemeClr>
                </a:solidFill>
                <a:latin typeface="Century Gothic" panose="020B0502020202020204" pitchFamily="34" charset="0"/>
                <a:ea typeface="+mj-ea"/>
                <a:cs typeface="+mj-cs"/>
              </a:rPr>
              <a:t>一緒に</a:t>
            </a:r>
            <a:r>
              <a:rPr lang="ja-JP" altLang="en-US" sz="1600" dirty="0">
                <a:solidFill>
                  <a:schemeClr val="accent5">
                    <a:lumMod val="50000"/>
                  </a:schemeClr>
                </a:solidFill>
                <a:latin typeface="Century Gothic" panose="020B0502020202020204" pitchFamily="34" charset="0"/>
                <a:ea typeface="+mj-ea"/>
                <a:cs typeface="+mj-cs"/>
              </a:rPr>
              <a:t>向上に向けて取り組むことができます。そうでなければ、この環境ではあなたはサービスを</a:t>
            </a:r>
            <a:r>
              <a:rPr lang="ja-JP" altLang="en-US" sz="1600" b="1" dirty="0">
                <a:solidFill>
                  <a:schemeClr val="accent5">
                    <a:lumMod val="50000"/>
                  </a:schemeClr>
                </a:solidFill>
                <a:latin typeface="Century Gothic" panose="020B0502020202020204" pitchFamily="34" charset="0"/>
                <a:ea typeface="+mj-ea"/>
                <a:cs typeface="+mj-cs"/>
              </a:rPr>
              <a:t>受けられません</a:t>
            </a:r>
            <a:r>
              <a:rPr lang="ja-JP" altLang="en-US" sz="1600" dirty="0">
                <a:solidFill>
                  <a:schemeClr val="accent5">
                    <a:lumMod val="50000"/>
                  </a:schemeClr>
                </a:solidFill>
                <a:latin typeface="Century Gothic" panose="020B0502020202020204" pitchFamily="34" charset="0"/>
                <a:ea typeface="+mj-ea"/>
                <a:cs typeface="+mj-cs"/>
              </a:rPr>
              <a:t>。</a:t>
            </a:r>
            <a:endParaRPr lang="en-US" sz="1600" kern="1200" dirty="0">
              <a:solidFill>
                <a:schemeClr val="accent5">
                  <a:lumMod val="50000"/>
                </a:schemeClr>
              </a:solidFill>
              <a:latin typeface="Century Gothic" panose="020B0502020202020204" pitchFamily="34" charset="0"/>
              <a:ea typeface="+mj-ea"/>
              <a:cs typeface="+mj-cs"/>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ja-JP" altLang="en-US" sz="2800" dirty="0"/>
              <a:t>計画</a:t>
            </a:r>
            <a:endParaRPr lang="en-US" sz="2800" dirty="0"/>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757130"/>
          </a:xfrm>
          <a:prstGeom prst="rect">
            <a:avLst/>
          </a:prstGeom>
          <a:noFill/>
        </p:spPr>
        <p:txBody>
          <a:bodyPr wrap="square" rtlCol="0">
            <a:spAutoFit/>
          </a:bodyPr>
          <a:lstStyle/>
          <a:p>
            <a:pPr algn="ctr">
              <a:lnSpc>
                <a:spcPct val="90000"/>
              </a:lnSpc>
              <a:spcBef>
                <a:spcPct val="0"/>
              </a:spcBef>
            </a:pPr>
            <a:r>
              <a:rPr lang="en-US" altLang="ja-JP" sz="1600" dirty="0">
                <a:solidFill>
                  <a:schemeClr val="accent5">
                    <a:lumMod val="50000"/>
                  </a:schemeClr>
                </a:solidFill>
                <a:latin typeface="Century Gothic" panose="020B0502020202020204" pitchFamily="34" charset="0"/>
                <a:ea typeface="+mj-ea"/>
                <a:cs typeface="+mj-cs"/>
              </a:rPr>
              <a:t>FMS</a:t>
            </a:r>
            <a:r>
              <a:rPr lang="ja-JP" altLang="en-US" sz="1600" dirty="0">
                <a:solidFill>
                  <a:schemeClr val="accent5">
                    <a:lumMod val="50000"/>
                  </a:schemeClr>
                </a:solidFill>
                <a:latin typeface="Century Gothic" panose="020B0502020202020204" pitchFamily="34" charset="0"/>
                <a:ea typeface="+mj-ea"/>
                <a:cs typeface="+mj-cs"/>
              </a:rPr>
              <a:t>は査定プロセスの</a:t>
            </a:r>
            <a:r>
              <a:rPr lang="ja-JP" altLang="en-US" sz="1600" b="1" dirty="0">
                <a:solidFill>
                  <a:schemeClr val="accent5">
                    <a:lumMod val="50000"/>
                  </a:schemeClr>
                </a:solidFill>
                <a:latin typeface="Century Gothic" panose="020B0502020202020204" pitchFamily="34" charset="0"/>
                <a:ea typeface="+mj-ea"/>
                <a:cs typeface="+mj-cs"/>
              </a:rPr>
              <a:t>完了</a:t>
            </a:r>
            <a:r>
              <a:rPr lang="ja-JP" altLang="en-US" sz="1600" dirty="0">
                <a:solidFill>
                  <a:schemeClr val="accent5">
                    <a:lumMod val="50000"/>
                  </a:schemeClr>
                </a:solidFill>
                <a:latin typeface="Century Gothic" panose="020B0502020202020204" pitchFamily="34" charset="0"/>
                <a:ea typeface="+mj-ea"/>
                <a:cs typeface="+mj-cs"/>
              </a:rPr>
              <a:t>を確認します</a:t>
            </a:r>
            <a:endParaRPr lang="en-US" altLang="ja-JP" sz="1600" dirty="0">
              <a:solidFill>
                <a:schemeClr val="accent5">
                  <a:lumMod val="50000"/>
                </a:schemeClr>
              </a:solidFill>
              <a:latin typeface="Century Gothic" panose="020B0502020202020204" pitchFamily="34" charset="0"/>
              <a:ea typeface="+mj-ea"/>
              <a:cs typeface="+mj-cs"/>
            </a:endParaRP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サービスのための計画</a:t>
            </a:r>
            <a:r>
              <a:rPr lang="en-US" altLang="ja-JP" sz="2700" b="1" dirty="0">
                <a:solidFill>
                  <a:schemeClr val="bg2">
                    <a:lumMod val="10000"/>
                  </a:schemeClr>
                </a:solidFill>
                <a:latin typeface="Century Gothic" panose="020B0502020202020204" pitchFamily="34" charset="0"/>
              </a:rPr>
              <a:t> </a:t>
            </a:r>
            <a:r>
              <a:rPr lang="ja-JP" altLang="en-US" sz="2700" b="1" dirty="0">
                <a:solidFill>
                  <a:schemeClr val="bg2">
                    <a:lumMod val="10000"/>
                  </a:schemeClr>
                </a:solidFill>
                <a:latin typeface="Century Gothic" panose="020B0502020202020204" pitchFamily="34" charset="0"/>
              </a:rPr>
              <a:t>必須条件</a:t>
            </a:r>
            <a:r>
              <a:rPr lang="en-US" altLang="ja-JP" sz="2700" b="1" dirty="0">
                <a:solidFill>
                  <a:schemeClr val="bg2">
                    <a:lumMod val="10000"/>
                  </a:schemeClr>
                </a:solidFill>
                <a:latin typeface="Century Gothic" panose="020B0502020202020204" pitchFamily="34" charset="0"/>
              </a:rPr>
              <a:t> </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ja-JP" altLang="en-US" sz="3200" dirty="0">
                <a:latin typeface="Century Gothic" panose="020B0502020202020204" pitchFamily="34" charset="0"/>
              </a:rPr>
              <a:t>環境査定とプロセス</a:t>
            </a:r>
            <a:endParaRPr lang="en-US" sz="3200" dirty="0">
              <a:latin typeface="Century Gothic" panose="020B0502020202020204" pitchFamily="34" charset="0"/>
            </a:endParaRP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551005"/>
          </a:xfrm>
        </p:spPr>
        <p:txBody>
          <a:bodyPr/>
          <a:lstStyle/>
          <a:p>
            <a:r>
              <a:rPr lang="ja-JP" altLang="en-US" sz="2800" dirty="0"/>
              <a:t>計画</a:t>
            </a:r>
            <a:endParaRPr lang="en-US" sz="2800" dirty="0"/>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ja-JP" altLang="en-US" sz="2800" b="1" dirty="0">
                  <a:latin typeface="Century Gothic" panose="020B0502020202020204" pitchFamily="34" charset="0"/>
                </a:rPr>
                <a:t>計画</a:t>
              </a:r>
              <a:r>
                <a:rPr lang="en-US" sz="2800" b="1" dirty="0">
                  <a:latin typeface="Century Gothic" panose="020B0502020202020204" pitchFamily="34" charset="0"/>
                </a:rPr>
                <a:t> </a:t>
              </a:r>
              <a:r>
                <a:rPr lang="ja-JP" altLang="en-US" sz="2800" b="1" dirty="0">
                  <a:latin typeface="Century Gothic" panose="020B0502020202020204" pitchFamily="34" charset="0"/>
                </a:rPr>
                <a:t>レビュー</a:t>
              </a:r>
              <a:endParaRPr lang="en-US" sz="2800" b="1" dirty="0">
                <a:latin typeface="Century Gothic" panose="020B0502020202020204" pitchFamily="34" charset="0"/>
              </a:endParaRPr>
            </a:p>
            <a:p>
              <a:pPr algn="ct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2806922"/>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rPr>
              <a:t>個人を中心とした</a:t>
            </a:r>
            <a:r>
              <a:rPr lang="en-US" sz="2800" dirty="0">
                <a:solidFill>
                  <a:schemeClr val="tx2">
                    <a:lumMod val="50000"/>
                  </a:schemeClr>
                </a:solidFill>
                <a:latin typeface="Century Gothic" panose="020B0502020202020204" pitchFamily="34" charset="0"/>
              </a:rPr>
              <a:t> </a:t>
            </a:r>
            <a:r>
              <a:rPr lang="ja-JP" altLang="en-US" sz="2800" dirty="0">
                <a:solidFill>
                  <a:schemeClr val="tx2">
                    <a:lumMod val="50000"/>
                  </a:schemeClr>
                </a:solidFill>
                <a:latin typeface="Century Gothic" panose="020B0502020202020204" pitchFamily="34" charset="0"/>
              </a:rPr>
              <a:t>計画</a:t>
            </a:r>
            <a:r>
              <a:rPr lang="en-US" sz="2800" dirty="0">
                <a:solidFill>
                  <a:schemeClr val="tx2">
                    <a:lumMod val="50000"/>
                  </a:schemeClr>
                </a:solidFill>
                <a:latin typeface="Century Gothic" panose="020B0502020202020204" pitchFamily="34" charset="0"/>
              </a:rPr>
              <a:t> </a:t>
            </a:r>
            <a:r>
              <a:rPr lang="ja-JP" altLang="en-US" sz="2800" dirty="0">
                <a:solidFill>
                  <a:schemeClr val="tx2">
                    <a:lumMod val="50000"/>
                  </a:schemeClr>
                </a:solidFill>
                <a:latin typeface="Century Gothic" panose="020B0502020202020204" pitchFamily="34" charset="0"/>
              </a:rPr>
              <a:t>と自己決定プログラム</a:t>
            </a:r>
            <a:r>
              <a:rPr lang="en-US" sz="2800" dirty="0">
                <a:solidFill>
                  <a:schemeClr val="tx2">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rPr>
              <a:t>個別プログラムプラン（</a:t>
            </a:r>
            <a:r>
              <a:rPr lang="en-US" altLang="ja-JP" sz="2800" dirty="0">
                <a:solidFill>
                  <a:schemeClr val="tx2">
                    <a:lumMod val="50000"/>
                  </a:schemeClr>
                </a:solidFill>
                <a:latin typeface="Century Gothic" panose="020B0502020202020204" pitchFamily="34" charset="0"/>
              </a:rPr>
              <a:t>IPP)</a:t>
            </a:r>
            <a:r>
              <a:rPr lang="ja-JP" altLang="en-US" sz="2800" dirty="0">
                <a:solidFill>
                  <a:schemeClr val="tx2">
                    <a:lumMod val="50000"/>
                  </a:schemeClr>
                </a:solidFill>
                <a:latin typeface="Century Gothic" panose="020B0502020202020204" pitchFamily="34" charset="0"/>
              </a:rPr>
              <a:t>と自己決定プログラム</a:t>
            </a:r>
            <a:r>
              <a:rPr lang="en-US" sz="2800" dirty="0">
                <a:solidFill>
                  <a:schemeClr val="tx2">
                    <a:lumMod val="50000"/>
                  </a:schemeClr>
                </a:solidFill>
                <a:latin typeface="Century Gothic" panose="020B0502020202020204" pitchFamily="34" charset="0"/>
              </a:rPr>
              <a:t> </a:t>
            </a:r>
          </a:p>
          <a:p>
            <a:pPr>
              <a:lnSpc>
                <a:spcPct val="90000"/>
              </a:lnSpc>
              <a:spcBef>
                <a:spcPct val="0"/>
              </a:spcBef>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800" dirty="0">
                <a:solidFill>
                  <a:schemeClr val="bg2">
                    <a:lumMod val="10000"/>
                  </a:schemeClr>
                </a:solidFill>
                <a:latin typeface="Century Gothic" panose="020B0502020202020204" pitchFamily="34" charset="0"/>
              </a:rPr>
              <a:t>サービスのための計画</a:t>
            </a:r>
            <a:r>
              <a:rPr lang="en-US" altLang="ja-JP" sz="2800" dirty="0">
                <a:solidFill>
                  <a:schemeClr val="bg2">
                    <a:lumMod val="10000"/>
                  </a:schemeClr>
                </a:solidFill>
                <a:latin typeface="Century Gothic" panose="020B0502020202020204" pitchFamily="34" charset="0"/>
              </a:rPr>
              <a:t> </a:t>
            </a:r>
            <a:r>
              <a:rPr lang="ja-JP" altLang="en-US" sz="2800" dirty="0">
                <a:solidFill>
                  <a:schemeClr val="bg2">
                    <a:lumMod val="10000"/>
                  </a:schemeClr>
                </a:solidFill>
                <a:latin typeface="Century Gothic" panose="020B0502020202020204" pitchFamily="34" charset="0"/>
              </a:rPr>
              <a:t>必須条件</a:t>
            </a:r>
            <a:r>
              <a:rPr lang="en-US" altLang="ja-JP" sz="2800" dirty="0">
                <a:solidFill>
                  <a:schemeClr val="bg2">
                    <a:lumMod val="10000"/>
                  </a:schemeClr>
                </a:solidFill>
                <a:latin typeface="Century Gothic" panose="020B0502020202020204" pitchFamily="34" charset="0"/>
              </a:rPr>
              <a:t> </a:t>
            </a:r>
            <a:endParaRPr lang="en-US" sz="2800" dirty="0">
              <a:solidFill>
                <a:schemeClr val="tx2">
                  <a:lumMod val="50000"/>
                </a:schemeClr>
              </a:solidFill>
              <a:latin typeface="Century Gothic" panose="020B0502020202020204" pitchFamily="34" charset="0"/>
            </a:endParaRPr>
          </a:p>
          <a:p>
            <a:pPr marL="800100" lvl="1"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rPr>
              <a:t>一般的リソース</a:t>
            </a:r>
            <a:endParaRPr lang="en-US" sz="2800" dirty="0">
              <a:solidFill>
                <a:schemeClr val="tx2">
                  <a:lumMod val="50000"/>
                </a:schemeClr>
              </a:solidFill>
              <a:latin typeface="Century Gothic" panose="020B0502020202020204" pitchFamily="34" charset="0"/>
            </a:endParaRPr>
          </a:p>
          <a:p>
            <a:pPr marL="800100" lvl="1" indent="-342900">
              <a:lnSpc>
                <a:spcPct val="90000"/>
              </a:lnSpc>
              <a:spcBef>
                <a:spcPct val="0"/>
              </a:spcBef>
              <a:buFont typeface="Wingdings" panose="05000000000000000000" pitchFamily="2" charset="2"/>
              <a:buChar char="ü"/>
            </a:pPr>
            <a:r>
              <a:rPr lang="ja-JP" altLang="en-US" sz="2800" dirty="0">
                <a:solidFill>
                  <a:schemeClr val="tx2">
                    <a:lumMod val="50000"/>
                  </a:schemeClr>
                </a:solidFill>
                <a:latin typeface="Century Gothic" panose="020B0502020202020204" pitchFamily="34" charset="0"/>
              </a:rPr>
              <a:t>地域に参加</a:t>
            </a:r>
            <a:r>
              <a:rPr lang="en-US" sz="2800" dirty="0">
                <a:solidFill>
                  <a:schemeClr val="tx2">
                    <a:lumMod val="50000"/>
                  </a:schemeClr>
                </a:solidFill>
                <a:latin typeface="Century Gothic" panose="020B0502020202020204" pitchFamily="34" charset="0"/>
              </a:rPr>
              <a:t> </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7027757" cy="1460500"/>
          </a:xfrm>
        </p:spPr>
        <p:txBody>
          <a:bodyPr>
            <a:noAutofit/>
          </a:bodyPr>
          <a:lstStyle/>
          <a:p>
            <a:r>
              <a:rPr lang="ja-JP" altLang="en-US" b="1" dirty="0"/>
              <a:t>サービスと支援への支払</a:t>
            </a:r>
            <a:endParaRPr lang="en-US" b="1" dirty="0"/>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endParaRPr lang="en-US" b="1"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家族</a:t>
              </a:r>
              <a:r>
                <a:rPr lang="en-US" dirty="0">
                  <a:solidFill>
                    <a:schemeClr val="accent5">
                      <a:lumMod val="50000"/>
                    </a:schemeClr>
                  </a:solidFill>
                  <a:latin typeface="Century Gothic" panose="020B0502020202020204" pitchFamily="34" charset="0"/>
                  <a:ea typeface="+mj-ea"/>
                  <a:cs typeface="+mj-cs"/>
                </a:rPr>
                <a:t>/</a:t>
              </a:r>
              <a:r>
                <a:rPr lang="ja-JP" altLang="en-US" dirty="0">
                  <a:solidFill>
                    <a:schemeClr val="accent5">
                      <a:lumMod val="50000"/>
                    </a:schemeClr>
                  </a:solidFill>
                  <a:latin typeface="Century Gothic" panose="020B0502020202020204" pitchFamily="34" charset="0"/>
                  <a:ea typeface="+mj-ea"/>
                  <a:cs typeface="+mj-cs"/>
                </a:rPr>
                <a:t>支援の輪</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9999159" cy="649408"/>
          </a:xfrm>
        </p:spPr>
        <p:txBody>
          <a:bodyPr/>
          <a:lstStyle/>
          <a:p>
            <a:r>
              <a:rPr lang="ja-JP" altLang="en-US" dirty="0"/>
              <a:t>自己決定プログラム</a:t>
            </a:r>
            <a:r>
              <a:rPr lang="en-US" dirty="0"/>
              <a:t> </a:t>
            </a:r>
            <a:r>
              <a:rPr lang="ja-JP" altLang="en-US" dirty="0"/>
              <a:t>オリエンテーション</a:t>
            </a:r>
            <a:endParaRPr lang="en-US" dirty="0"/>
          </a:p>
        </p:txBody>
      </p:sp>
      <p:sp>
        <p:nvSpPr>
          <p:cNvPr id="3" name="Text Placeholder 2"/>
          <p:cNvSpPr>
            <a:spLocks noGrp="1"/>
          </p:cNvSpPr>
          <p:nvPr>
            <p:ph type="body" sz="quarter" idx="14"/>
          </p:nvPr>
        </p:nvSpPr>
        <p:spPr/>
        <p:txBody>
          <a:bodyPr/>
          <a:lstStyle/>
          <a:p>
            <a:r>
              <a:rPr lang="ja-JP" altLang="en-US" dirty="0"/>
              <a:t>アジェンダ</a:t>
            </a:r>
            <a:endParaRPr lang="en-US" dirty="0"/>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ja-JP" altLang="en-US" sz="2800" dirty="0">
                  <a:latin typeface="Century Gothic" panose="020B0502020202020204" pitchFamily="34" charset="0"/>
                </a:rPr>
                <a:t>イントロダクションと</a:t>
              </a:r>
              <a:r>
                <a:rPr lang="en-US" sz="2800" dirty="0">
                  <a:latin typeface="Century Gothic" panose="020B0502020202020204" pitchFamily="34" charset="0"/>
                </a:rPr>
                <a:t> </a:t>
              </a:r>
              <a:r>
                <a:rPr lang="ja-JP" altLang="en-US" sz="2800" dirty="0">
                  <a:latin typeface="Century Gothic" panose="020B0502020202020204" pitchFamily="34" charset="0"/>
                </a:rPr>
                <a:t>事務的事項</a:t>
              </a:r>
              <a:endParaRPr lang="en-US" sz="2800" dirty="0">
                <a:latin typeface="Century Gothic" panose="020B0502020202020204" pitchFamily="34" charset="0"/>
              </a:endParaRPr>
            </a:p>
            <a:p>
              <a:pPr marL="342900" indent="-342900">
                <a:buFont typeface="+mj-lt"/>
                <a:buAutoNum type="arabicParenR"/>
              </a:pPr>
              <a:r>
                <a:rPr lang="ja-JP" altLang="en-US" sz="2800" dirty="0">
                  <a:latin typeface="Century Gothic" panose="020B0502020202020204" pitchFamily="34" charset="0"/>
                </a:rPr>
                <a:t>自己決定プログラムとは何か</a:t>
              </a:r>
              <a:r>
                <a:rPr lang="en-US" sz="2800" dirty="0">
                  <a:latin typeface="Century Gothic" panose="020B0502020202020204" pitchFamily="34" charset="0"/>
                </a:rPr>
                <a:t> </a:t>
              </a:r>
            </a:p>
            <a:p>
              <a:pPr marL="342900" indent="-342900">
                <a:buFont typeface="+mj-lt"/>
                <a:buAutoNum type="arabicParenR"/>
              </a:pPr>
              <a:r>
                <a:rPr lang="ja-JP" altLang="en-US" sz="2800" dirty="0">
                  <a:latin typeface="Century Gothic" panose="020B0502020202020204" pitchFamily="34" charset="0"/>
                </a:rPr>
                <a:t>役割と責任</a:t>
              </a:r>
              <a:endParaRPr lang="en-US" sz="2800" dirty="0">
                <a:latin typeface="Century Gothic" panose="020B0502020202020204" pitchFamily="34" charset="0"/>
              </a:endParaRPr>
            </a:p>
            <a:p>
              <a:pPr marL="342900" indent="-342900">
                <a:buFont typeface="+mj-lt"/>
                <a:buAutoNum type="arabicParenR"/>
              </a:pPr>
              <a:r>
                <a:rPr lang="ja-JP" altLang="en-US" sz="2800" dirty="0">
                  <a:latin typeface="Century Gothic" panose="020B0502020202020204" pitchFamily="34" charset="0"/>
                </a:rPr>
                <a:t>休憩</a:t>
              </a:r>
              <a:endParaRPr lang="en-US" sz="2800" dirty="0">
                <a:latin typeface="Century Gothic" panose="020B0502020202020204" pitchFamily="34" charset="0"/>
              </a:endParaRPr>
            </a:p>
            <a:p>
              <a:pPr marL="342900" indent="-342900">
                <a:buFont typeface="+mj-lt"/>
                <a:buAutoNum type="arabicParenR"/>
              </a:pPr>
              <a:r>
                <a:rPr lang="ja-JP" altLang="en-US" sz="2800" dirty="0">
                  <a:latin typeface="Century Gothic" panose="020B0502020202020204" pitchFamily="34" charset="0"/>
                </a:rPr>
                <a:t>計画</a:t>
              </a:r>
              <a:endParaRPr lang="en-US" sz="2800" dirty="0">
                <a:latin typeface="Century Gothic" panose="020B0502020202020204" pitchFamily="34" charset="0"/>
              </a:endParaRPr>
            </a:p>
            <a:p>
              <a:pPr marL="342900" indent="-342900">
                <a:buFont typeface="+mj-lt"/>
                <a:buAutoNum type="arabicParenR"/>
              </a:pPr>
              <a:r>
                <a:rPr lang="ja-JP" altLang="en-US" sz="2800" dirty="0">
                  <a:latin typeface="Century Gothic" panose="020B0502020202020204" pitchFamily="34" charset="0"/>
                </a:rPr>
                <a:t>ランチ</a:t>
              </a:r>
              <a:r>
                <a:rPr lang="en-US" sz="2800" dirty="0">
                  <a:latin typeface="Century Gothic" panose="020B0502020202020204" pitchFamily="34" charset="0"/>
                </a:rPr>
                <a:t> </a:t>
              </a:r>
            </a:p>
            <a:p>
              <a:pPr marL="342900" indent="-342900">
                <a:buFont typeface="+mj-lt"/>
                <a:buAutoNum type="arabicParenR"/>
              </a:pPr>
              <a:r>
                <a:rPr lang="ja-JP" altLang="en-US" sz="2800" dirty="0">
                  <a:latin typeface="Century Gothic" panose="020B0502020202020204" pitchFamily="34" charset="0"/>
                </a:rPr>
                <a:t>サービスへの支払</a:t>
              </a:r>
              <a:r>
                <a:rPr lang="en-US" sz="2800" dirty="0">
                  <a:latin typeface="Century Gothic" panose="020B0502020202020204" pitchFamily="34" charset="0"/>
                </a:rPr>
                <a:t> </a:t>
              </a:r>
            </a:p>
            <a:p>
              <a:pPr marL="342900" indent="-342900">
                <a:buFont typeface="+mj-lt"/>
                <a:buAutoNum type="arabicParenR"/>
              </a:pPr>
              <a:r>
                <a:rPr lang="ja-JP" altLang="en-US" sz="2800" dirty="0">
                  <a:latin typeface="Century Gothic" panose="020B0502020202020204" pitchFamily="34" charset="0"/>
                </a:rPr>
                <a:t>権利と安全確認</a:t>
              </a:r>
              <a:r>
                <a:rPr lang="en-US" sz="2800" dirty="0">
                  <a:latin typeface="Century Gothic" panose="020B0502020202020204" pitchFamily="34" charset="0"/>
                </a:rPr>
                <a:t> </a:t>
              </a:r>
            </a:p>
            <a:p>
              <a:pPr marL="342900" indent="-342900">
                <a:buFont typeface="+mj-lt"/>
                <a:buAutoNum type="arabicParenR"/>
              </a:pPr>
              <a:r>
                <a:rPr lang="ja-JP" altLang="en-US" sz="2800" dirty="0">
                  <a:latin typeface="Century Gothic" panose="020B0502020202020204" pitchFamily="34" charset="0"/>
                </a:rPr>
                <a:t>休憩</a:t>
              </a:r>
              <a:endParaRPr lang="en-US" sz="2800" dirty="0">
                <a:latin typeface="Century Gothic" panose="020B0502020202020204" pitchFamily="34" charset="0"/>
              </a:endParaRPr>
            </a:p>
            <a:p>
              <a:pPr marL="342900" indent="-342900">
                <a:buFont typeface="+mj-lt"/>
                <a:buAutoNum type="arabicParenR"/>
              </a:pPr>
              <a:r>
                <a:rPr lang="ja-JP" altLang="en-US" sz="2800" dirty="0">
                  <a:latin typeface="Century Gothic" panose="020B0502020202020204" pitchFamily="34" charset="0"/>
                </a:rPr>
                <a:t>次のステップ</a:t>
              </a:r>
              <a:endParaRPr lang="en-US" sz="2800" dirty="0">
                <a:latin typeface="Century Gothic" panose="020B0502020202020204" pitchFamily="34" charset="0"/>
              </a:endParaRP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ja-JP" altLang="en-US" sz="4400" b="1" dirty="0">
                <a:effectLst>
                  <a:outerShdw blurRad="38100" dist="38100" dir="2700000" algn="tl">
                    <a:srgbClr val="000000">
                      <a:alpha val="43137"/>
                    </a:srgbClr>
                  </a:outerShdw>
                </a:effectLst>
                <a:latin typeface="Century Gothic" panose="020B0502020202020204" pitchFamily="34" charset="0"/>
              </a:rPr>
              <a:t>アジェンダ</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6847181" cy="784146"/>
          </a:xfrm>
        </p:spPr>
        <p:txBody>
          <a:bodyPr/>
          <a:lstStyle/>
          <a:p>
            <a:r>
              <a:rPr lang="ja-JP" altLang="en-US" sz="2800" dirty="0"/>
              <a:t>サービスと支援への支払</a:t>
            </a:r>
            <a:endParaRPr lang="en-US" sz="2800" dirty="0"/>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0209" y="588254"/>
            <a:ext cx="1919125"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概要</a:t>
            </a:r>
            <a:endParaRPr lang="en-US" sz="2700" b="1" dirty="0">
              <a:solidFill>
                <a:schemeClr val="bg2">
                  <a:lumMod val="10000"/>
                </a:schemeClr>
              </a:solidFill>
              <a:latin typeface="Century Gothic" panose="020B0502020202020204" pitchFamily="34" charset="0"/>
            </a:endParaRPr>
          </a:p>
        </p:txBody>
      </p:sp>
      <p:grpSp>
        <p:nvGrpSpPr>
          <p:cNvPr id="16" name="Group 15"/>
          <p:cNvGrpSpPr/>
          <p:nvPr/>
        </p:nvGrpSpPr>
        <p:grpSpPr>
          <a:xfrm>
            <a:off x="400422" y="2152015"/>
            <a:ext cx="3613184" cy="3853662"/>
            <a:chOff x="801681"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b="1" kern="1200" dirty="0">
                  <a:solidFill>
                    <a:schemeClr val="accent5">
                      <a:lumMod val="50000"/>
                    </a:schemeClr>
                  </a:solidFill>
                  <a:latin typeface="Century Gothic" panose="020B0502020202020204" pitchFamily="34" charset="0"/>
                  <a:ea typeface="+mj-ea"/>
                  <a:cs typeface="+mj-cs"/>
                </a:rPr>
                <a:t>それぞれの予算</a:t>
              </a:r>
              <a:endParaRPr lang="en-US" sz="2800" b="1" kern="1200" dirty="0">
                <a:solidFill>
                  <a:schemeClr val="accent5">
                    <a:lumMod val="50000"/>
                  </a:schemeClr>
                </a:solidFill>
                <a:latin typeface="Century Gothic" panose="020B0502020202020204" pitchFamily="34" charset="0"/>
                <a:ea typeface="+mj-ea"/>
                <a:cs typeface="+mj-cs"/>
              </a:endParaRPr>
            </a:p>
          </p:txBody>
        </p:sp>
        <p:sp>
          <p:nvSpPr>
            <p:cNvPr id="14" name="TextBox 13"/>
            <p:cNvSpPr txBox="1"/>
            <p:nvPr/>
          </p:nvSpPr>
          <p:spPr>
            <a:xfrm>
              <a:off x="801681" y="3614418"/>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ja-JP" altLang="en-US" sz="2000" dirty="0">
                  <a:solidFill>
                    <a:schemeClr val="bg1">
                      <a:lumMod val="50000"/>
                    </a:schemeClr>
                  </a:solidFill>
                  <a:latin typeface="Century Gothic" panose="020B0502020202020204" pitchFamily="34" charset="0"/>
                  <a:ea typeface="+mj-ea"/>
                  <a:cs typeface="+mj-cs"/>
                </a:rPr>
                <a:t>金額決定</a:t>
              </a:r>
              <a:endParaRPr lang="en-US" altLang="ja-JP"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ja-JP" altLang="en-US" sz="2000" dirty="0">
                  <a:solidFill>
                    <a:schemeClr val="bg1">
                      <a:lumMod val="50000"/>
                    </a:schemeClr>
                  </a:solidFill>
                  <a:latin typeface="Century Gothic" panose="020B0502020202020204" pitchFamily="34" charset="0"/>
                  <a:ea typeface="+mj-ea"/>
                  <a:cs typeface="+mj-cs"/>
                </a:rPr>
                <a:t>変更</a:t>
              </a:r>
              <a:endParaRPr lang="en-US" altLang="ja-JP"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ja-JP" altLang="en-US" sz="2000" dirty="0">
                  <a:solidFill>
                    <a:schemeClr val="bg1">
                      <a:lumMod val="50000"/>
                    </a:schemeClr>
                  </a:solidFill>
                  <a:latin typeface="Century Gothic" panose="020B0502020202020204" pitchFamily="34" charset="0"/>
                  <a:ea typeface="+mj-ea"/>
                  <a:cs typeface="+mj-cs"/>
                </a:rPr>
                <a:t>法と必須条件</a:t>
              </a:r>
              <a:endParaRPr lang="en-US" sz="2000" dirty="0">
                <a:solidFill>
                  <a:schemeClr val="bg1">
                    <a:lumMod val="50000"/>
                  </a:schemeClr>
                </a:solidFill>
                <a:latin typeface="Century Gothic" panose="020B0502020202020204" pitchFamily="34" charset="0"/>
                <a:ea typeface="+mj-ea"/>
                <a:cs typeface="+mj-cs"/>
              </a:endParaRP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0"/>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258499"/>
              <a:ext cx="5032572" cy="456535"/>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b="1" dirty="0">
                  <a:solidFill>
                    <a:schemeClr val="accent5">
                      <a:lumMod val="50000"/>
                    </a:schemeClr>
                  </a:solidFill>
                  <a:latin typeface="Century Gothic" panose="020B0502020202020204" pitchFamily="34" charset="0"/>
                  <a:ea typeface="+mj-ea"/>
                  <a:cs typeface="+mj-cs"/>
                </a:rPr>
                <a:t>財務管理サービス</a:t>
              </a:r>
              <a:endParaRPr lang="en-US" sz="28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1410567" y="3505564"/>
              <a:ext cx="3756848" cy="1931495"/>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bg1">
                      <a:lumMod val="50000"/>
                    </a:schemeClr>
                  </a:solidFill>
                  <a:latin typeface="Century Gothic" panose="020B0502020202020204" pitchFamily="34" charset="0"/>
                  <a:ea typeface="+mj-ea"/>
                  <a:cs typeface="+mj-cs"/>
                </a:rPr>
                <a:t>3</a:t>
              </a:r>
              <a:r>
                <a:rPr lang="ja-JP" altLang="en-US" sz="2000" kern="1200" dirty="0" err="1">
                  <a:solidFill>
                    <a:schemeClr val="bg1">
                      <a:lumMod val="50000"/>
                    </a:schemeClr>
                  </a:solidFill>
                  <a:latin typeface="Century Gothic" panose="020B0502020202020204" pitchFamily="34" charset="0"/>
                  <a:ea typeface="+mj-ea"/>
                  <a:cs typeface="+mj-cs"/>
                </a:rPr>
                <a:t>つの</a:t>
              </a:r>
              <a:r>
                <a:rPr lang="ja-JP" altLang="en-US" sz="2000" kern="1200" dirty="0">
                  <a:solidFill>
                    <a:schemeClr val="bg1">
                      <a:lumMod val="50000"/>
                    </a:schemeClr>
                  </a:solidFill>
                  <a:latin typeface="Century Gothic" panose="020B0502020202020204" pitchFamily="34" charset="0"/>
                  <a:ea typeface="+mj-ea"/>
                  <a:cs typeface="+mj-cs"/>
                </a:rPr>
                <a:t>モデル</a:t>
              </a: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ja-JP" altLang="en-US" sz="2000" dirty="0">
                  <a:solidFill>
                    <a:schemeClr val="bg1">
                      <a:lumMod val="50000"/>
                    </a:schemeClr>
                  </a:solidFill>
                  <a:latin typeface="Century Gothic" panose="020B0502020202020204" pitchFamily="34" charset="0"/>
                  <a:ea typeface="+mj-ea"/>
                  <a:cs typeface="+mj-cs"/>
                </a:rPr>
                <a:t>費用</a:t>
              </a: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ja-JP" altLang="en-US" sz="2000" dirty="0">
                  <a:solidFill>
                    <a:schemeClr val="bg1">
                      <a:lumMod val="50000"/>
                    </a:schemeClr>
                  </a:solidFill>
                  <a:latin typeface="Century Gothic" panose="020B0502020202020204" pitchFamily="34" charset="0"/>
                  <a:ea typeface="+mj-ea"/>
                  <a:cs typeface="+mj-cs"/>
                </a:rPr>
                <a:t>必須条件</a:t>
              </a: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ja-JP" altLang="en-US" sz="2000" dirty="0">
                  <a:solidFill>
                    <a:schemeClr val="bg1">
                      <a:lumMod val="50000"/>
                    </a:schemeClr>
                  </a:solidFill>
                  <a:latin typeface="Century Gothic" panose="020B0502020202020204" pitchFamily="34" charset="0"/>
                  <a:ea typeface="+mj-ea"/>
                  <a:cs typeface="+mj-cs"/>
                </a:rPr>
                <a:t>活動　</a:t>
              </a:r>
              <a:r>
                <a:rPr lang="en-US" sz="2000" dirty="0">
                  <a:solidFill>
                    <a:schemeClr val="bg1">
                      <a:lumMod val="50000"/>
                    </a:schemeClr>
                  </a:solidFill>
                  <a:latin typeface="Century Gothic" panose="020B0502020202020204" pitchFamily="34" charset="0"/>
                  <a:ea typeface="+mj-ea"/>
                  <a:cs typeface="+mj-cs"/>
                </a:rPr>
                <a:t>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b="1" kern="1200" dirty="0">
                  <a:solidFill>
                    <a:schemeClr val="accent5">
                      <a:lumMod val="50000"/>
                    </a:schemeClr>
                  </a:solidFill>
                  <a:latin typeface="Century Gothic" panose="020B0502020202020204" pitchFamily="34" charset="0"/>
                  <a:ea typeface="+mj-ea"/>
                  <a:cs typeface="+mj-cs"/>
                </a:rPr>
                <a:t>支出計画</a:t>
              </a:r>
              <a:endParaRPr lang="en-US" sz="2800" b="1" kern="1200" dirty="0">
                <a:solidFill>
                  <a:schemeClr val="accent5">
                    <a:lumMod val="50000"/>
                  </a:schemeClr>
                </a:solidFill>
                <a:latin typeface="Century Gothic" panose="020B0502020202020204" pitchFamily="34" charset="0"/>
                <a:ea typeface="+mj-ea"/>
                <a:cs typeface="+mj-cs"/>
              </a:endParaRP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ja-JP" altLang="en-US" sz="2000" dirty="0">
                  <a:solidFill>
                    <a:schemeClr val="bg1">
                      <a:lumMod val="50000"/>
                    </a:schemeClr>
                  </a:solidFill>
                  <a:latin typeface="Century Gothic" panose="020B0502020202020204" pitchFamily="34" charset="0"/>
                  <a:ea typeface="+mj-ea"/>
                  <a:cs typeface="+mj-cs"/>
                </a:rPr>
                <a:t>作成</a:t>
              </a:r>
              <a:r>
                <a:rPr lang="en-US" sz="2000" kern="1200" dirty="0">
                  <a:solidFill>
                    <a:schemeClr val="bg1">
                      <a:lumMod val="50000"/>
                    </a:schemeClr>
                  </a:solidFill>
                  <a:latin typeface="Century Gothic" panose="020B0502020202020204" pitchFamily="34" charset="0"/>
                  <a:ea typeface="+mj-ea"/>
                  <a:cs typeface="+mj-cs"/>
                </a:rPr>
                <a:t> </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a:lnSpc>
                  <a:spcPct val="90000"/>
                </a:lnSpc>
                <a:spcBef>
                  <a:spcPct val="0"/>
                </a:spcBef>
              </a:pPr>
              <a:r>
                <a:rPr lang="ja-JP" altLang="en-US" sz="2000" dirty="0">
                  <a:solidFill>
                    <a:schemeClr val="bg1">
                      <a:lumMod val="50000"/>
                    </a:schemeClr>
                  </a:solidFill>
                  <a:latin typeface="Century Gothic" panose="020B0502020202020204" pitchFamily="34" charset="0"/>
                </a:rPr>
                <a:t>金額決定</a:t>
              </a:r>
              <a:endParaRPr lang="en-US" altLang="ja-JP" sz="2000" dirty="0">
                <a:solidFill>
                  <a:schemeClr val="bg1">
                    <a:lumMod val="50000"/>
                  </a:schemeClr>
                </a:solidFill>
                <a:latin typeface="Century Gothic" panose="020B0502020202020204" pitchFamily="34" charset="0"/>
              </a:endParaRPr>
            </a:p>
            <a:p>
              <a:pPr algn="ctr">
                <a:lnSpc>
                  <a:spcPct val="90000"/>
                </a:lnSpc>
                <a:spcBef>
                  <a:spcPct val="0"/>
                </a:spcBef>
              </a:pPr>
              <a:endParaRPr lang="en-US" altLang="ja-JP" sz="2000" dirty="0">
                <a:solidFill>
                  <a:schemeClr val="bg1">
                    <a:lumMod val="50000"/>
                  </a:schemeClr>
                </a:solidFill>
                <a:latin typeface="Century Gothic" panose="020B0502020202020204" pitchFamily="34" charset="0"/>
              </a:endParaRPr>
            </a:p>
            <a:p>
              <a:pPr algn="ctr">
                <a:lnSpc>
                  <a:spcPct val="90000"/>
                </a:lnSpc>
                <a:spcBef>
                  <a:spcPct val="0"/>
                </a:spcBef>
              </a:pPr>
              <a:r>
                <a:rPr lang="ja-JP" altLang="en-US" sz="2000" dirty="0">
                  <a:solidFill>
                    <a:schemeClr val="bg1">
                      <a:lumMod val="50000"/>
                    </a:schemeClr>
                  </a:solidFill>
                  <a:latin typeface="Century Gothic" panose="020B0502020202020204" pitchFamily="34" charset="0"/>
                </a:rPr>
                <a:t>変更</a:t>
              </a:r>
              <a:endParaRPr lang="en-US" altLang="ja-JP" sz="2000" dirty="0">
                <a:solidFill>
                  <a:schemeClr val="bg1">
                    <a:lumMod val="50000"/>
                  </a:schemeClr>
                </a:solidFill>
                <a:latin typeface="Century Gothic" panose="020B0502020202020204" pitchFamily="34" charset="0"/>
              </a:endParaRP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ja-JP" altLang="en-US" sz="2000" dirty="0">
                  <a:solidFill>
                    <a:schemeClr val="bg1">
                      <a:lumMod val="50000"/>
                    </a:schemeClr>
                  </a:solidFill>
                  <a:latin typeface="Century Gothic" panose="020B0502020202020204" pitchFamily="34" charset="0"/>
                  <a:ea typeface="+mj-ea"/>
                  <a:cs typeface="+mj-cs"/>
                </a:rPr>
                <a:t>活動</a:t>
              </a:r>
              <a:endParaRPr lang="en-US" sz="2000" kern="1200" dirty="0">
                <a:solidFill>
                  <a:schemeClr val="bg1">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概要</a:t>
            </a:r>
            <a:endParaRPr lang="en-US" sz="3200" b="1" kern="1200" dirty="0">
              <a:latin typeface="Century Gothic" panose="020B0502020202020204" pitchFamily="34" charset="0"/>
              <a:ea typeface="+mj-ea"/>
              <a:cs typeface="+mj-cs"/>
            </a:endParaRP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600" b="1" dirty="0">
                <a:latin typeface="Century Gothic" panose="020B0502020202020204" pitchFamily="34" charset="0"/>
                <a:ea typeface="+mj-ea"/>
                <a:cs typeface="+mj-cs"/>
              </a:rPr>
              <a:t>個々</a:t>
            </a:r>
            <a:r>
              <a:rPr lang="ja-JP" altLang="en-US" sz="3600" b="1" kern="1200" dirty="0">
                <a:latin typeface="Century Gothic" panose="020B0502020202020204" pitchFamily="34" charset="0"/>
                <a:ea typeface="+mj-ea"/>
                <a:cs typeface="+mj-cs"/>
              </a:rPr>
              <a:t>の予算</a:t>
            </a:r>
            <a:endParaRPr lang="en-US" sz="3600" b="1" kern="1200" dirty="0">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ja-JP" altLang="en-US" sz="3200" dirty="0">
                <a:latin typeface="Century Gothic" panose="020B0502020202020204" pitchFamily="34" charset="0"/>
                <a:ea typeface="+mj-ea"/>
                <a:cs typeface="+mj-cs"/>
              </a:rPr>
              <a:t>あなたの予算を決定</a:t>
            </a:r>
            <a:endParaRPr lang="en-US"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endParaRPr lang="en-US"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ja-JP" altLang="en-US" sz="3200" dirty="0">
                <a:latin typeface="Century Gothic" panose="020B0502020202020204" pitchFamily="34" charset="0"/>
                <a:ea typeface="+mj-ea"/>
                <a:cs typeface="+mj-cs"/>
              </a:rPr>
              <a:t>あなたの予算への変更</a:t>
            </a:r>
            <a:r>
              <a:rPr lang="en-US" sz="3200" dirty="0">
                <a:latin typeface="Century Gothic" panose="020B0502020202020204" pitchFamily="34" charset="0"/>
                <a:ea typeface="+mj-ea"/>
                <a:cs typeface="+mj-cs"/>
              </a:rPr>
              <a:t> </a:t>
            </a:r>
          </a:p>
          <a:p>
            <a:pPr defTabSz="914400" rtl="0" eaLnBrk="1" latinLnBrk="0" hangingPunct="1">
              <a:lnSpc>
                <a:spcPct val="90000"/>
              </a:lnSpc>
              <a:spcBef>
                <a:spcPct val="0"/>
              </a:spcBef>
            </a:pPr>
            <a:r>
              <a:rPr lang="en-US" sz="3200" dirty="0">
                <a:latin typeface="Century Gothic" panose="020B0502020202020204" pitchFamily="34" charset="0"/>
                <a:ea typeface="+mj-ea"/>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ja-JP" altLang="en-US" sz="3200" dirty="0">
                <a:latin typeface="Century Gothic" panose="020B0502020202020204" pitchFamily="34" charset="0"/>
                <a:ea typeface="+mj-ea"/>
                <a:cs typeface="+mj-cs"/>
              </a:rPr>
              <a:t>ジェイソンとソフィアの例</a:t>
            </a:r>
            <a:endParaRPr lang="en-US" sz="3200" dirty="0">
              <a:latin typeface="Century Gothic" panose="020B0502020202020204" pitchFamily="34" charset="0"/>
              <a:ea typeface="+mj-ea"/>
              <a:cs typeface="+mj-cs"/>
            </a:endParaRP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あなたの予算を決定</a:t>
            </a:r>
            <a:endParaRPr lang="en-US" sz="3200" b="1" kern="1200" dirty="0">
              <a:latin typeface="Century Gothic" panose="020B0502020202020204" pitchFamily="34" charset="0"/>
              <a:ea typeface="+mj-ea"/>
              <a:cs typeface="+mj-cs"/>
            </a:endParaRP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u="sng" dirty="0">
                  <a:solidFill>
                    <a:schemeClr val="accent5">
                      <a:lumMod val="50000"/>
                    </a:schemeClr>
                  </a:solidFill>
                  <a:latin typeface="Century Gothic" panose="020B0502020202020204" pitchFamily="34" charset="0"/>
                  <a:ea typeface="+mj-ea"/>
                  <a:cs typeface="+mj-cs"/>
                </a:rPr>
                <a:t>過去</a:t>
              </a:r>
              <a:endParaRPr lang="en-US" sz="3200" kern="1200" dirty="0">
                <a:solidFill>
                  <a:schemeClr val="accent5">
                    <a:lumMod val="50000"/>
                  </a:schemeClr>
                </a:solidFill>
                <a:latin typeface="Century Gothic" panose="020B0502020202020204" pitchFamily="34" charset="0"/>
                <a:ea typeface="+mj-ea"/>
                <a:cs typeface="+mj-cs"/>
              </a:endParaRPr>
            </a:p>
          </p:txBody>
        </p:sp>
        <p:sp>
          <p:nvSpPr>
            <p:cNvPr id="19" name="TextBox 18"/>
            <p:cNvSpPr txBox="1"/>
            <p:nvPr/>
          </p:nvSpPr>
          <p:spPr>
            <a:xfrm>
              <a:off x="8816518" y="4326336"/>
              <a:ext cx="1501262" cy="1200329"/>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entury Gothic" panose="020B0502020202020204" pitchFamily="34" charset="0"/>
                  <a:ea typeface="+mj-ea"/>
                  <a:cs typeface="+mj-cs"/>
                </a:rPr>
                <a:t>12</a:t>
              </a:r>
            </a:p>
          </p:txBody>
        </p:sp>
        <p:sp>
          <p:nvSpPr>
            <p:cNvPr id="20" name="TextBox 19"/>
            <p:cNvSpPr txBox="1"/>
            <p:nvPr/>
          </p:nvSpPr>
          <p:spPr>
            <a:xfrm>
              <a:off x="8411126" y="5644891"/>
              <a:ext cx="257896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ja-JP" altLang="en-US" sz="3600" dirty="0">
                  <a:solidFill>
                    <a:schemeClr val="accent5">
                      <a:lumMod val="50000"/>
                    </a:schemeClr>
                  </a:solidFill>
                  <a:latin typeface="Century Gothic" panose="020B0502020202020204" pitchFamily="34" charset="0"/>
                  <a:ea typeface="+mj-ea"/>
                  <a:cs typeface="+mj-cs"/>
                </a:rPr>
                <a:t>ヶ月の</a:t>
              </a:r>
              <a:r>
                <a:rPr lang="ja-JP" altLang="en-US" sz="3600" b="1" u="sng" dirty="0">
                  <a:solidFill>
                    <a:schemeClr val="accent5">
                      <a:lumMod val="50000"/>
                    </a:schemeClr>
                  </a:solidFill>
                  <a:latin typeface="Century Gothic" panose="020B0502020202020204" pitchFamily="34" charset="0"/>
                  <a:ea typeface="+mj-ea"/>
                  <a:cs typeface="+mj-cs"/>
                </a:rPr>
                <a:t>出費</a:t>
              </a:r>
              <a:endParaRPr lang="en-US" sz="3600" b="1" u="sng" kern="1200" dirty="0">
                <a:solidFill>
                  <a:schemeClr val="accent5">
                    <a:lumMod val="50000"/>
                  </a:schemeClr>
                </a:solidFill>
                <a:latin typeface="Century Gothic" panose="020B0502020202020204" pitchFamily="34" charset="0"/>
                <a:ea typeface="+mj-ea"/>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225386" y="4066761"/>
              <a:ext cx="2305050" cy="1754326"/>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4000" dirty="0">
                  <a:solidFill>
                    <a:schemeClr val="accent5">
                      <a:lumMod val="50000"/>
                    </a:schemeClr>
                  </a:solidFill>
                  <a:latin typeface="Century Gothic" panose="020B0502020202020204" pitchFamily="34" charset="0"/>
                  <a:ea typeface="+mj-ea"/>
                  <a:cs typeface="+mj-cs"/>
                </a:rPr>
                <a:t>個別プログラムプラン</a:t>
              </a:r>
              <a:endParaRPr lang="en-US" sz="4000" dirty="0">
                <a:solidFill>
                  <a:schemeClr val="accent5">
                    <a:lumMod val="50000"/>
                  </a:schemeClr>
                </a:solidFill>
                <a:latin typeface="Century Gothic" panose="020B0502020202020204" pitchFamily="34" charset="0"/>
                <a:ea typeface="+mj-ea"/>
                <a:cs typeface="+mj-cs"/>
              </a:endParaRP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9" name="TextBox 28">
            <a:extLst>
              <a:ext uri="{FF2B5EF4-FFF2-40B4-BE49-F238E27FC236}">
                <a16:creationId xmlns:a16="http://schemas.microsoft.com/office/drawing/2014/main" id="{022A7CF9-CD6A-2B4D-9077-ECBD3A7534AF}"/>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816690" y="3275894"/>
              <a:ext cx="1695186" cy="132899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12</a:t>
              </a:r>
            </a:p>
          </p:txBody>
        </p:sp>
        <p:sp>
          <p:nvSpPr>
            <p:cNvPr id="25" name="TextBox 24"/>
            <p:cNvSpPr txBox="1"/>
            <p:nvPr/>
          </p:nvSpPr>
          <p:spPr>
            <a:xfrm>
              <a:off x="6879990" y="2914452"/>
              <a:ext cx="3549240" cy="448749"/>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それは</a:t>
              </a:r>
              <a:endParaRPr lang="en-US" sz="2800" kern="12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7157723" y="4584131"/>
              <a:ext cx="3107720" cy="81120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ヶ月より長い期間で</a:t>
              </a:r>
              <a:r>
                <a:rPr lang="ja-JP" altLang="en-US" sz="2800" b="1" u="sng" dirty="0">
                  <a:solidFill>
                    <a:schemeClr val="accent5">
                      <a:lumMod val="50000"/>
                    </a:schemeClr>
                  </a:solidFill>
                  <a:latin typeface="Century Gothic" panose="020B0502020202020204" pitchFamily="34" charset="0"/>
                  <a:ea typeface="+mj-ea"/>
                  <a:cs typeface="+mj-cs"/>
                </a:rPr>
                <a:t>費やされる</a:t>
              </a:r>
              <a:r>
                <a:rPr lang="ja-JP" altLang="en-US" sz="2800" dirty="0">
                  <a:solidFill>
                    <a:schemeClr val="accent5">
                      <a:lumMod val="50000"/>
                    </a:schemeClr>
                  </a:solidFill>
                  <a:latin typeface="Century Gothic" panose="020B0502020202020204" pitchFamily="34" charset="0"/>
                  <a:ea typeface="+mj-ea"/>
                  <a:cs typeface="+mj-cs"/>
                </a:rPr>
                <a:t>はず</a:t>
              </a:r>
              <a:endParaRPr lang="en-US" sz="2800" kern="1200" dirty="0">
                <a:solidFill>
                  <a:schemeClr val="accent5">
                    <a:lumMod val="50000"/>
                  </a:schemeClr>
                </a:solidFill>
                <a:latin typeface="Century Gothic" panose="020B0502020202020204" pitchFamily="34" charset="0"/>
                <a:ea typeface="+mj-ea"/>
                <a:cs typeface="+mj-cs"/>
              </a:endParaRP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2064417" y="3337828"/>
              <a:ext cx="3076575" cy="1536105"/>
            </a:xfrm>
            <a:prstGeom prst="rect">
              <a:avLst/>
            </a:prstGeom>
            <a:noFill/>
          </p:spPr>
          <p:txBody>
            <a:bodyPr wrap="square" rtlCol="0">
              <a:spAutoFit/>
            </a:bodyPr>
            <a:lstStyle/>
            <a:p>
              <a:pPr algn="ctr">
                <a:lnSpc>
                  <a:spcPct val="90000"/>
                </a:lnSpc>
                <a:spcBef>
                  <a:spcPct val="0"/>
                </a:spcBef>
              </a:pPr>
              <a:r>
                <a:rPr lang="ja-JP" altLang="en-US" sz="2800" dirty="0">
                  <a:solidFill>
                    <a:schemeClr val="accent5">
                      <a:lumMod val="50000"/>
                    </a:schemeClr>
                  </a:solidFill>
                  <a:latin typeface="Century Gothic" panose="020B0502020202020204" pitchFamily="34" charset="0"/>
                  <a:ea typeface="+mj-ea"/>
                  <a:cs typeface="+mj-cs"/>
                </a:rPr>
                <a:t>識別されたニーズのために使用されるサービスに対する</a:t>
              </a:r>
              <a:r>
                <a:rPr lang="ja-JP" altLang="en-US" sz="2800" b="1" u="sng" dirty="0">
                  <a:solidFill>
                    <a:schemeClr val="accent5">
                      <a:lumMod val="50000"/>
                    </a:schemeClr>
                  </a:solidFill>
                  <a:latin typeface="Century Gothic" panose="020B0502020202020204" pitchFamily="34" charset="0"/>
                  <a:ea typeface="+mj-ea"/>
                  <a:cs typeface="+mj-cs"/>
                </a:rPr>
                <a:t>平均コスト</a:t>
              </a:r>
              <a:endParaRPr lang="en-US" sz="2800" b="1" u="sng" kern="1200" dirty="0">
                <a:solidFill>
                  <a:schemeClr val="accent5">
                    <a:lumMod val="50000"/>
                  </a:schemeClr>
                </a:solidFill>
                <a:latin typeface="Century Gothic" panose="020B0502020202020204" pitchFamily="34" charset="0"/>
                <a:ea typeface="+mj-ea"/>
                <a:cs typeface="+mj-cs"/>
              </a:endParaRPr>
            </a:p>
          </p:txBody>
        </p:sp>
      </p:grpSp>
      <p:sp>
        <p:nvSpPr>
          <p:cNvPr id="30" name="TextBox 29"/>
          <p:cNvSpPr txBox="1"/>
          <p:nvPr/>
        </p:nvSpPr>
        <p:spPr>
          <a:xfrm>
            <a:off x="2492398" y="1242095"/>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あなたの予算を決定</a:t>
            </a:r>
            <a:endParaRPr lang="en-US" sz="3200" b="1" kern="1200" dirty="0">
              <a:latin typeface="Century Gothic" panose="020B0502020202020204" pitchFamily="34" charset="0"/>
              <a:ea typeface="+mj-ea"/>
              <a:cs typeface="+mj-cs"/>
            </a:endParaRPr>
          </a:p>
        </p:txBody>
      </p:sp>
      <p:sp>
        <p:nvSpPr>
          <p:cNvPr id="22" name="TextBox 21"/>
          <p:cNvSpPr txBox="1"/>
          <p:nvPr/>
        </p:nvSpPr>
        <p:spPr>
          <a:xfrm>
            <a:off x="2858612" y="1940011"/>
            <a:ext cx="6432888"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altLang="ja-JP" sz="3200" b="1" kern="1200" dirty="0">
                <a:latin typeface="Century Gothic" panose="020B0502020202020204" pitchFamily="34" charset="0"/>
                <a:ea typeface="+mj-ea"/>
                <a:cs typeface="+mj-cs"/>
              </a:rPr>
              <a:t>12</a:t>
            </a:r>
            <a:r>
              <a:rPr lang="ja-JP" altLang="en-US" sz="2700" b="1" dirty="0">
                <a:solidFill>
                  <a:schemeClr val="bg2">
                    <a:lumMod val="10000"/>
                  </a:schemeClr>
                </a:solidFill>
                <a:latin typeface="Century Gothic" panose="020B0502020202020204" pitchFamily="34" charset="0"/>
              </a:rPr>
              <a:t>カ月以内のサービス？</a:t>
            </a:r>
            <a:endParaRPr lang="en-US" sz="2700" b="1" dirty="0">
              <a:solidFill>
                <a:schemeClr val="bg2">
                  <a:lumMod val="10000"/>
                </a:schemeClr>
              </a:solidFill>
              <a:latin typeface="Century Gothic" panose="020B0502020202020204" pitchFamily="34" charset="0"/>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0" name="TextBox 19">
            <a:extLst>
              <a:ext uri="{FF2B5EF4-FFF2-40B4-BE49-F238E27FC236}">
                <a16:creationId xmlns:a16="http://schemas.microsoft.com/office/drawing/2014/main" id="{4A972063-E5A5-AA45-936B-FC28D8475C73}"/>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dirty="0">
                <a:latin typeface="Century Gothic" panose="020B0502020202020204" pitchFamily="34" charset="0"/>
                <a:ea typeface="+mj-ea"/>
                <a:cs typeface="+mj-cs"/>
              </a:rPr>
              <a:t>あなたの</a:t>
            </a:r>
            <a:r>
              <a:rPr lang="ja-JP" altLang="en-US" sz="3200" b="1" kern="1200" dirty="0">
                <a:latin typeface="Century Gothic" panose="020B0502020202020204" pitchFamily="34" charset="0"/>
                <a:ea typeface="+mj-ea"/>
                <a:cs typeface="+mj-cs"/>
              </a:rPr>
              <a:t>予算に</a:t>
            </a:r>
            <a:r>
              <a:rPr lang="ja-JP" altLang="en-US" sz="3200" b="1" dirty="0">
                <a:latin typeface="Century Gothic" panose="020B0502020202020204" pitchFamily="34" charset="0"/>
                <a:ea typeface="+mj-ea"/>
                <a:cs typeface="+mj-cs"/>
              </a:rPr>
              <a:t>変更が</a:t>
            </a:r>
            <a:r>
              <a:rPr lang="ja-JP" altLang="en-US" sz="3200" b="1" u="sng" kern="1200" dirty="0">
                <a:solidFill>
                  <a:srgbClr val="00B050"/>
                </a:solidFill>
                <a:latin typeface="Century Gothic" panose="020B0502020202020204" pitchFamily="34" charset="0"/>
                <a:ea typeface="+mj-ea"/>
                <a:cs typeface="+mj-cs"/>
              </a:rPr>
              <a:t>ありうる</a:t>
            </a:r>
            <a:r>
              <a:rPr lang="ja-JP" altLang="en-US" sz="3200" b="1" kern="1200" dirty="0">
                <a:latin typeface="Century Gothic" panose="020B0502020202020204" pitchFamily="34" charset="0"/>
                <a:ea typeface="+mj-ea"/>
                <a:cs typeface="+mj-cs"/>
              </a:rPr>
              <a:t>時</a:t>
            </a:r>
            <a:endParaRPr lang="en-US" sz="3200" b="1" kern="1200" dirty="0">
              <a:latin typeface="Century Gothic" panose="020B0502020202020204" pitchFamily="34" charset="0"/>
              <a:ea typeface="+mj-ea"/>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16" name="TextBox 15">
            <a:extLst>
              <a:ext uri="{FF2B5EF4-FFF2-40B4-BE49-F238E27FC236}">
                <a16:creationId xmlns:a16="http://schemas.microsoft.com/office/drawing/2014/main" id="{6A2CC629-6483-BF40-B43D-11305462A230}"/>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7060098" y="2298737"/>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500096"/>
            <a:ext cx="5071915" cy="3539430"/>
          </a:xfrm>
          <a:prstGeom prst="rect">
            <a:avLst/>
          </a:prstGeom>
          <a:noFill/>
        </p:spPr>
        <p:txBody>
          <a:bodyPr wrap="square" rtlCol="0">
            <a:spAutoFit/>
          </a:bodyPr>
          <a:lstStyle/>
          <a:p>
            <a:pPr algn="ctr"/>
            <a:r>
              <a:rPr lang="ja-JP" altLang="en-US" sz="2400" b="1" dirty="0">
                <a:latin typeface="Century Gothic" panose="020B0502020202020204" pitchFamily="34" charset="0"/>
              </a:rPr>
              <a:t>ニーズが満た</a:t>
            </a:r>
            <a:br>
              <a:rPr lang="en-US" altLang="ja-JP" sz="2400" b="1" dirty="0">
                <a:latin typeface="Century Gothic" panose="020B0502020202020204" pitchFamily="34" charset="0"/>
              </a:rPr>
            </a:br>
            <a:r>
              <a:rPr lang="ja-JP" altLang="en-US" sz="2400" b="1" dirty="0">
                <a:latin typeface="Century Gothic" panose="020B0502020202020204" pitchFamily="34" charset="0"/>
              </a:rPr>
              <a:t>されなかった</a:t>
            </a:r>
            <a:endParaRPr lang="en-US" sz="2400" b="1" dirty="0">
              <a:latin typeface="Century Gothic" panose="020B0502020202020204" pitchFamily="34" charset="0"/>
            </a:endParaRPr>
          </a:p>
          <a:p>
            <a:pPr algn="ctr"/>
            <a:endParaRPr lang="en-US" sz="1600" b="1" dirty="0">
              <a:latin typeface="Century Gothic" panose="020B0502020202020204" pitchFamily="34" charset="0"/>
            </a:endParaRPr>
          </a:p>
          <a:p>
            <a:pPr algn="ctr"/>
            <a:r>
              <a:rPr lang="ja-JP" altLang="en-US" sz="2400" dirty="0">
                <a:effectLst>
                  <a:outerShdw blurRad="38100" dist="38100" dir="2700000" algn="tl">
                    <a:srgbClr val="000000">
                      <a:alpha val="43137"/>
                    </a:srgbClr>
                  </a:outerShdw>
                </a:effectLst>
                <a:latin typeface="Century Gothic" panose="020B0502020202020204" pitchFamily="34" charset="0"/>
              </a:rPr>
              <a:t>あなたの個別プログラムプラン</a:t>
            </a:r>
            <a:br>
              <a:rPr lang="en-US" altLang="ja-JP" sz="2400" dirty="0">
                <a:effectLst>
                  <a:outerShdw blurRad="38100" dist="38100" dir="2700000" algn="tl">
                    <a:srgbClr val="000000">
                      <a:alpha val="43137"/>
                    </a:srgbClr>
                  </a:outerShdw>
                </a:effectLst>
                <a:latin typeface="Century Gothic" panose="020B0502020202020204" pitchFamily="34" charset="0"/>
              </a:rPr>
            </a:br>
            <a:r>
              <a:rPr lang="ja-JP" altLang="en-US" sz="2400" dirty="0">
                <a:effectLst>
                  <a:outerShdw blurRad="38100" dist="38100" dir="2700000" algn="tl">
                    <a:srgbClr val="000000">
                      <a:alpha val="43137"/>
                    </a:srgbClr>
                  </a:outerShdw>
                </a:effectLst>
                <a:latin typeface="Century Gothic" panose="020B0502020202020204" pitchFamily="34" charset="0"/>
              </a:rPr>
              <a:t>の中で必要であったサービスが利</a:t>
            </a:r>
            <a:br>
              <a:rPr lang="en-US" altLang="ja-JP" sz="2400" dirty="0">
                <a:effectLst>
                  <a:outerShdw blurRad="38100" dist="38100" dir="2700000" algn="tl">
                    <a:srgbClr val="000000">
                      <a:alpha val="43137"/>
                    </a:srgbClr>
                  </a:outerShdw>
                </a:effectLst>
                <a:latin typeface="Century Gothic" panose="020B0502020202020204" pitchFamily="34" charset="0"/>
              </a:rPr>
            </a:br>
            <a:r>
              <a:rPr lang="ja-JP" altLang="en-US" sz="2400" dirty="0">
                <a:effectLst>
                  <a:outerShdw blurRad="38100" dist="38100" dir="2700000" algn="tl">
                    <a:srgbClr val="000000">
                      <a:alpha val="43137"/>
                    </a:srgbClr>
                  </a:outerShdw>
                </a:effectLst>
                <a:latin typeface="Century Gothic" panose="020B0502020202020204" pitchFamily="34" charset="0"/>
              </a:rPr>
              <a:t>用されなかった</a:t>
            </a:r>
            <a:r>
              <a:rPr lang="en-US" sz="2400" dirty="0">
                <a:effectLst>
                  <a:outerShdw blurRad="38100" dist="38100" dir="2700000" algn="tl">
                    <a:srgbClr val="000000">
                      <a:alpha val="43137"/>
                    </a:srgbClr>
                  </a:outerShdw>
                </a:effectLst>
                <a:latin typeface="Century Gothic" panose="020B0502020202020204" pitchFamily="34" charset="0"/>
              </a:rPr>
              <a:t> </a:t>
            </a:r>
          </a:p>
          <a:p>
            <a:pPr marL="457200" indent="-457200" algn="ctr">
              <a:buFont typeface="Arial" panose="020B0604020202020204" pitchFamily="34" charset="0"/>
              <a:buChar char="•"/>
            </a:pPr>
            <a:endParaRPr lang="en-US" sz="1600" dirty="0">
              <a:effectLst>
                <a:outerShdw blurRad="38100" dist="38100" dir="2700000" algn="tl">
                  <a:srgbClr val="000000">
                    <a:alpha val="43137"/>
                  </a:srgbClr>
                </a:outerShdw>
              </a:effectLst>
              <a:latin typeface="Century Gothic" panose="020B0502020202020204" pitchFamily="34" charset="0"/>
            </a:endParaRPr>
          </a:p>
          <a:p>
            <a:pPr algn="ctr"/>
            <a:r>
              <a:rPr lang="ja-JP" altLang="en-US" sz="2400" dirty="0">
                <a:effectLst>
                  <a:outerShdw blurRad="38100" dist="38100" dir="2700000" algn="tl">
                    <a:srgbClr val="000000">
                      <a:alpha val="43137"/>
                    </a:srgbClr>
                  </a:outerShdw>
                </a:effectLst>
                <a:latin typeface="Century Gothic" panose="020B0502020202020204" pitchFamily="34" charset="0"/>
              </a:rPr>
              <a:t>個別プログラムプランで触れ</a:t>
            </a:r>
            <a:br>
              <a:rPr lang="en-US" altLang="ja-JP" sz="2400" dirty="0">
                <a:effectLst>
                  <a:outerShdw blurRad="38100" dist="38100" dir="2700000" algn="tl">
                    <a:srgbClr val="000000">
                      <a:alpha val="43137"/>
                    </a:srgbClr>
                  </a:outerShdw>
                </a:effectLst>
                <a:latin typeface="Century Gothic" panose="020B0502020202020204" pitchFamily="34" charset="0"/>
              </a:rPr>
            </a:br>
            <a:r>
              <a:rPr lang="ja-JP" altLang="en-US" sz="2400" dirty="0">
                <a:effectLst>
                  <a:outerShdw blurRad="38100" dist="38100" dir="2700000" algn="tl">
                    <a:srgbClr val="000000">
                      <a:alpha val="43137"/>
                    </a:srgbClr>
                  </a:outerShdw>
                </a:effectLst>
                <a:latin typeface="Century Gothic" panose="020B0502020202020204" pitchFamily="34" charset="0"/>
              </a:rPr>
              <a:t>なかったニーズが</a:t>
            </a:r>
            <a:br>
              <a:rPr lang="en-US" altLang="ja-JP" sz="2400" dirty="0">
                <a:effectLst>
                  <a:outerShdw blurRad="38100" dist="38100" dir="2700000" algn="tl">
                    <a:srgbClr val="000000">
                      <a:alpha val="43137"/>
                    </a:srgbClr>
                  </a:outerShdw>
                </a:effectLst>
                <a:latin typeface="Century Gothic" panose="020B0502020202020204" pitchFamily="34" charset="0"/>
              </a:rPr>
            </a:br>
            <a:r>
              <a:rPr lang="ja-JP" altLang="en-US" sz="2400" dirty="0">
                <a:effectLst>
                  <a:outerShdw blurRad="38100" dist="38100" dir="2700000" algn="tl">
                    <a:srgbClr val="000000">
                      <a:alpha val="43137"/>
                    </a:srgbClr>
                  </a:outerShdw>
                </a:effectLst>
                <a:latin typeface="Century Gothic" panose="020B0502020202020204" pitchFamily="34" charset="0"/>
              </a:rPr>
              <a:t>あった</a:t>
            </a:r>
            <a:endParaRPr lang="en-US" sz="2400" dirty="0">
              <a:effectLst>
                <a:outerShdw blurRad="38100" dist="38100" dir="2700000" algn="tl">
                  <a:srgbClr val="000000">
                    <a:alpha val="43137"/>
                  </a:srgbClr>
                </a:outerShdw>
              </a:effectLst>
              <a:latin typeface="Century Gothic" panose="020B0502020202020204" pitchFamily="34" charset="0"/>
            </a:endParaRPr>
          </a:p>
        </p:txBody>
      </p:sp>
      <p:sp>
        <p:nvSpPr>
          <p:cNvPr id="20" name="TextBox 19"/>
          <p:cNvSpPr txBox="1"/>
          <p:nvPr/>
        </p:nvSpPr>
        <p:spPr>
          <a:xfrm>
            <a:off x="6940074" y="2614396"/>
            <a:ext cx="4981505" cy="1421928"/>
          </a:xfrm>
          <a:prstGeom prst="rect">
            <a:avLst/>
          </a:prstGeom>
          <a:noFill/>
        </p:spPr>
        <p:txBody>
          <a:bodyPr wrap="square" rtlCol="0">
            <a:spAutoFit/>
          </a:bodyPr>
          <a:lstStyle/>
          <a:p>
            <a:pPr algn="ctr">
              <a:lnSpc>
                <a:spcPct val="90000"/>
              </a:lnSpc>
              <a:spcBef>
                <a:spcPct val="0"/>
              </a:spcBef>
            </a:pPr>
            <a:r>
              <a:rPr lang="ja-JP" altLang="en-US" sz="2400" b="1" dirty="0">
                <a:latin typeface="Century Gothic" panose="020B0502020202020204" pitchFamily="34" charset="0"/>
              </a:rPr>
              <a:t>状況の変化</a:t>
            </a:r>
            <a:endParaRPr lang="en-US" altLang="ja-JP" sz="2400" b="1" dirty="0">
              <a:latin typeface="Century Gothic" panose="020B0502020202020204" pitchFamily="34" charset="0"/>
            </a:endParaRPr>
          </a:p>
          <a:p>
            <a:pPr algn="ctr">
              <a:lnSpc>
                <a:spcPct val="90000"/>
              </a:lnSpc>
              <a:spcBef>
                <a:spcPct val="0"/>
              </a:spcBef>
            </a:pPr>
            <a:endParaRPr lang="en-US" sz="2400" b="1" dirty="0">
              <a:latin typeface="Century Gothic" panose="020B0502020202020204" pitchFamily="34" charset="0"/>
            </a:endParaRPr>
          </a:p>
          <a:p>
            <a:pPr algn="ctr">
              <a:lnSpc>
                <a:spcPct val="90000"/>
              </a:lnSpc>
              <a:spcBef>
                <a:spcPct val="0"/>
              </a:spcBef>
            </a:pPr>
            <a:r>
              <a:rPr lang="ja-JP" altLang="en-US" sz="2400" dirty="0">
                <a:effectLst>
                  <a:outerShdw blurRad="38100" dist="38100" dir="2700000" algn="tl">
                    <a:srgbClr val="000000">
                      <a:alpha val="43137"/>
                    </a:srgbClr>
                  </a:outerShdw>
                </a:effectLst>
                <a:latin typeface="Century Gothic" panose="020B0502020202020204" pitchFamily="34" charset="0"/>
              </a:rPr>
              <a:t>生活が変わった、</a:t>
            </a:r>
            <a:br>
              <a:rPr lang="en-US" altLang="ja-JP" sz="2400" dirty="0">
                <a:effectLst>
                  <a:outerShdw blurRad="38100" dist="38100" dir="2700000" algn="tl">
                    <a:srgbClr val="000000">
                      <a:alpha val="43137"/>
                    </a:srgbClr>
                  </a:outerShdw>
                </a:effectLst>
                <a:latin typeface="Century Gothic" panose="020B0502020202020204" pitchFamily="34" charset="0"/>
              </a:rPr>
            </a:br>
            <a:r>
              <a:rPr lang="ja-JP" altLang="en-US" sz="2400" dirty="0">
                <a:effectLst>
                  <a:outerShdw blurRad="38100" dist="38100" dir="2700000" algn="tl">
                    <a:srgbClr val="000000">
                      <a:alpha val="43137"/>
                    </a:srgbClr>
                  </a:outerShdw>
                </a:effectLst>
                <a:latin typeface="Century Gothic" panose="020B0502020202020204" pitchFamily="34" charset="0"/>
              </a:rPr>
              <a:t>そしてあなたのニーズも</a:t>
            </a:r>
            <a:endParaRPr lang="en-US" sz="2400" kern="1200" dirty="0">
              <a:latin typeface="Century Gothic" panose="020B0502020202020204" pitchFamily="34" charset="0"/>
              <a:ea typeface="+mj-ea"/>
              <a:cs typeface="+mj-cs"/>
            </a:endParaRPr>
          </a:p>
        </p:txBody>
      </p:sp>
      <p:sp>
        <p:nvSpPr>
          <p:cNvPr id="15" name="TextBox 14"/>
          <p:cNvSpPr txBox="1"/>
          <p:nvPr/>
        </p:nvSpPr>
        <p:spPr>
          <a:xfrm>
            <a:off x="5300609" y="4207711"/>
            <a:ext cx="1984539"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6000" b="1" dirty="0">
                <a:solidFill>
                  <a:schemeClr val="accent5">
                    <a:lumMod val="50000"/>
                  </a:schemeClr>
                </a:solidFill>
                <a:latin typeface="Century Gothic" panose="020B0502020202020204" pitchFamily="34" charset="0"/>
                <a:ea typeface="+mj-ea"/>
                <a:cs typeface="+mj-cs"/>
              </a:rPr>
              <a:t>又は</a:t>
            </a:r>
            <a:endParaRPr lang="en-US" sz="6000" b="1"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dirty="0">
                <a:latin typeface="Century Gothic" panose="020B0502020202020204" pitchFamily="34" charset="0"/>
                <a:ea typeface="+mj-ea"/>
                <a:cs typeface="+mj-cs"/>
              </a:rPr>
              <a:t>あなた</a:t>
            </a:r>
            <a:r>
              <a:rPr lang="ja-JP" altLang="en-US" sz="3200" kern="1200" dirty="0">
                <a:latin typeface="Century Gothic" panose="020B0502020202020204" pitchFamily="34" charset="0"/>
                <a:ea typeface="+mj-ea"/>
                <a:cs typeface="+mj-cs"/>
              </a:rPr>
              <a:t>の予算</a:t>
            </a:r>
            <a:r>
              <a:rPr lang="en-US" sz="3200" kern="1200" dirty="0">
                <a:latin typeface="Century Gothic" panose="020B0502020202020204" pitchFamily="34" charset="0"/>
                <a:ea typeface="+mj-ea"/>
                <a:cs typeface="+mj-cs"/>
              </a:rPr>
              <a:t> </a:t>
            </a:r>
            <a:r>
              <a:rPr lang="ja-JP" altLang="en-US" sz="3200" dirty="0">
                <a:latin typeface="Century Gothic" panose="020B0502020202020204" pitchFamily="34" charset="0"/>
                <a:ea typeface="+mj-ea"/>
                <a:cs typeface="+mj-cs"/>
              </a:rPr>
              <a:t>以下</a:t>
            </a:r>
            <a:r>
              <a:rPr lang="ja-JP" altLang="en-US" sz="3200" kern="1200" dirty="0">
                <a:latin typeface="Century Gothic" panose="020B0502020202020204" pitchFamily="34" charset="0"/>
                <a:ea typeface="+mj-ea"/>
                <a:cs typeface="+mj-cs"/>
              </a:rPr>
              <a:t>で</a:t>
            </a:r>
            <a:r>
              <a:rPr lang="ja-JP" altLang="en-US" sz="3200" b="1" kern="1200" dirty="0">
                <a:latin typeface="Century Gothic" panose="020B0502020202020204" pitchFamily="34" charset="0"/>
                <a:ea typeface="+mj-ea"/>
                <a:cs typeface="+mj-cs"/>
              </a:rPr>
              <a:t>あるべきです</a:t>
            </a:r>
            <a:r>
              <a:rPr lang="en-US" sz="3200" b="1" kern="1200" dirty="0">
                <a:latin typeface="Century Gothic" panose="020B0502020202020204" pitchFamily="34" charset="0"/>
                <a:ea typeface="+mj-ea"/>
                <a:cs typeface="+mj-cs"/>
              </a:rPr>
              <a:t>:</a:t>
            </a: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509449"/>
          </a:xfrm>
        </p:spPr>
        <p:txBody>
          <a:bodyPr/>
          <a:lstStyle/>
          <a:p>
            <a:r>
              <a:rPr lang="ja-JP" altLang="en-US" sz="2800" dirty="0"/>
              <a:t>サービスと支援への支払</a:t>
            </a:r>
            <a:endParaRPr lang="en-US" sz="2800" dirty="0"/>
          </a:p>
        </p:txBody>
      </p:sp>
      <p:sp>
        <p:nvSpPr>
          <p:cNvPr id="14" name="TextBox 13">
            <a:extLst>
              <a:ext uri="{FF2B5EF4-FFF2-40B4-BE49-F238E27FC236}">
                <a16:creationId xmlns:a16="http://schemas.microsoft.com/office/drawing/2014/main" id="{3CCBA545-FD3B-4643-87F0-79DAACE52101}"/>
              </a:ext>
            </a:extLst>
          </p:cNvPr>
          <p:cNvSpPr txBox="1"/>
          <p:nvPr/>
        </p:nvSpPr>
        <p:spPr>
          <a:xfrm>
            <a:off x="105672" y="587812"/>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個々の予算</a:t>
            </a:r>
            <a:endParaRPr lang="en-US" sz="2700" b="1" dirty="0">
              <a:solidFill>
                <a:schemeClr val="bg2">
                  <a:lumMod val="10000"/>
                </a:schemeClr>
              </a:solidFill>
              <a:latin typeface="Century Gothic" panose="020B0502020202020204" pitchFamily="34" charset="0"/>
            </a:endParaRP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3194721"/>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ja-JP" altLang="en-US" sz="2800" dirty="0">
                <a:solidFill>
                  <a:schemeClr val="accent5">
                    <a:lumMod val="50000"/>
                  </a:schemeClr>
                </a:solidFill>
                <a:latin typeface="Century Gothic" panose="020B0502020202020204" pitchFamily="34" charset="0"/>
                <a:ea typeface="+mj-ea"/>
                <a:cs typeface="+mj-cs"/>
              </a:rPr>
              <a:t>あなたの財務管理サービスへの支払いを含む</a:t>
            </a: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ja-JP" altLang="en-US" sz="2800" dirty="0">
                <a:solidFill>
                  <a:schemeClr val="accent5">
                    <a:lumMod val="50000"/>
                  </a:schemeClr>
                </a:solidFill>
                <a:latin typeface="Century Gothic" panose="020B0502020202020204" pitchFamily="34" charset="0"/>
                <a:ea typeface="+mj-ea"/>
                <a:cs typeface="+mj-cs"/>
              </a:rPr>
              <a:t>独立した進行役（もし雇った場合）</a:t>
            </a:r>
            <a:r>
              <a:rPr lang="ja-JP" altLang="en-US" sz="2800" dirty="0">
                <a:solidFill>
                  <a:schemeClr val="accent5">
                    <a:lumMod val="50000"/>
                  </a:schemeClr>
                </a:solidFill>
                <a:latin typeface="Century Gothic" panose="020B0502020202020204" pitchFamily="34" charset="0"/>
              </a:rPr>
              <a:t>への支払いを含む</a:t>
            </a: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ja-JP" altLang="en-US" sz="2800" dirty="0">
                <a:solidFill>
                  <a:schemeClr val="accent5">
                    <a:lumMod val="50000"/>
                  </a:schemeClr>
                </a:solidFill>
                <a:latin typeface="Century Gothic" panose="020B0502020202020204" pitchFamily="34" charset="0"/>
              </a:rPr>
              <a:t>地域センターから認定されている</a:t>
            </a:r>
            <a:endParaRPr lang="en-US" sz="2800" dirty="0">
              <a:solidFill>
                <a:schemeClr val="accent5">
                  <a:lumMod val="50000"/>
                </a:schemeClr>
              </a:solidFill>
              <a:latin typeface="Century Gothic" panose="020B0502020202020204" pitchFamily="34" charset="0"/>
            </a:endParaRPr>
          </a:p>
          <a:p>
            <a:pPr>
              <a:lnSpc>
                <a:spcPct val="90000"/>
              </a:lnSpc>
              <a:spcBef>
                <a:spcPct val="0"/>
              </a:spcBef>
            </a:pPr>
            <a:endParaRPr lang="en-US"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8"/>
            <a:ext cx="6847181" cy="480132"/>
          </a:xfrm>
        </p:spPr>
        <p:txBody>
          <a:bodyPr/>
          <a:lstStyle/>
          <a:p>
            <a:r>
              <a:rPr lang="ja-JP" altLang="en-US" sz="2800" dirty="0"/>
              <a:t>サービスと支援への支払</a:t>
            </a:r>
            <a:endParaRPr lang="en-US" sz="2800" dirty="0"/>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18" name="TextBox 17"/>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34" name="TextBox 33"/>
          <p:cNvSpPr txBox="1"/>
          <p:nvPr/>
        </p:nvSpPr>
        <p:spPr>
          <a:xfrm>
            <a:off x="3320865" y="4939872"/>
            <a:ext cx="2367958"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hlinkClick r:id="rId3" action="ppaction://hlinkfile"/>
              </a:rPr>
              <a:t>*</a:t>
            </a:r>
            <a:r>
              <a:rPr lang="ja-JP" altLang="en-US" sz="2800" dirty="0">
                <a:solidFill>
                  <a:schemeClr val="accent5">
                    <a:lumMod val="50000"/>
                  </a:schemeClr>
                </a:solidFill>
                <a:latin typeface="Century Gothic" panose="020B0502020202020204" pitchFamily="34" charset="0"/>
                <a:ea typeface="+mj-ea"/>
                <a:cs typeface="+mj-cs"/>
                <a:hlinkClick r:id="rId3" action="ppaction://hlinkfile"/>
              </a:rPr>
              <a:t>個々の予算</a:t>
            </a:r>
            <a:r>
              <a:rPr lang="en-US" sz="2800" dirty="0">
                <a:solidFill>
                  <a:schemeClr val="accent5">
                    <a:lumMod val="50000"/>
                  </a:schemeClr>
                </a:solidFill>
                <a:latin typeface="Century Gothic" panose="020B0502020202020204" pitchFamily="34" charset="0"/>
                <a:ea typeface="+mj-ea"/>
                <a:cs typeface="+mj-cs"/>
                <a:hlinkClick r:id="rId3" action="ppaction://hlinkfile"/>
              </a:rPr>
              <a:t> </a:t>
            </a:r>
            <a:endParaRPr lang="en-US" sz="2800" dirty="0">
              <a:solidFill>
                <a:schemeClr val="accent5">
                  <a:lumMod val="50000"/>
                </a:schemeClr>
              </a:solidFill>
              <a:latin typeface="Century Gothic" panose="020B0502020202020204" pitchFamily="34" charset="0"/>
              <a:ea typeface="+mj-ea"/>
              <a:cs typeface="+mj-cs"/>
            </a:endParaRPr>
          </a:p>
        </p:txBody>
      </p:sp>
      <p:grpSp>
        <p:nvGrpSpPr>
          <p:cNvPr id="39" name="Group 38"/>
          <p:cNvGrpSpPr/>
          <p:nvPr/>
        </p:nvGrpSpPr>
        <p:grpSpPr>
          <a:xfrm>
            <a:off x="1349778" y="1861250"/>
            <a:ext cx="9739428" cy="2386190"/>
            <a:chOff x="258927" y="1683656"/>
            <a:chExt cx="9666123"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403479" y="2394537"/>
              <a:ext cx="2018530"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個別プログラムプラン</a:t>
              </a:r>
              <a:endParaRPr lang="en-US" sz="2800" dirty="0">
                <a:solidFill>
                  <a:schemeClr val="accent5">
                    <a:lumMod val="50000"/>
                  </a:schemeClr>
                </a:solidFill>
                <a:latin typeface="Century Gothic" panose="020B0502020202020204" pitchFamily="34" charset="0"/>
                <a:ea typeface="+mj-ea"/>
                <a:cs typeface="+mj-cs"/>
              </a:endParaRP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33118" y="2397621"/>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年間予算</a:t>
              </a:r>
              <a:br>
                <a:rPr lang="en-US" altLang="ja-JP" sz="2800" dirty="0">
                  <a:solidFill>
                    <a:schemeClr val="accent5">
                      <a:lumMod val="50000"/>
                    </a:schemeClr>
                  </a:solidFill>
                  <a:latin typeface="Century Gothic" panose="020B0502020202020204" pitchFamily="34" charset="0"/>
                  <a:ea typeface="+mj-ea"/>
                  <a:cs typeface="+mj-cs"/>
                </a:rPr>
              </a:br>
              <a:r>
                <a:rPr lang="ja-JP" altLang="en-US" sz="2800" dirty="0">
                  <a:solidFill>
                    <a:schemeClr val="accent5">
                      <a:lumMod val="50000"/>
                    </a:schemeClr>
                  </a:solidFill>
                  <a:latin typeface="Century Gothic" panose="020B0502020202020204" pitchFamily="34" charset="0"/>
                  <a:ea typeface="+mj-ea"/>
                  <a:cs typeface="+mj-cs"/>
                </a:rPr>
                <a:t>明細書</a:t>
              </a:r>
              <a:endParaRPr lang="en-US" sz="28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5287605" y="1903266"/>
              <a:ext cx="192142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過去</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5712260" y="2219769"/>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5287605" y="2995767"/>
              <a:ext cx="208189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400" dirty="0">
                  <a:solidFill>
                    <a:schemeClr val="accent5">
                      <a:lumMod val="50000"/>
                    </a:schemeClr>
                  </a:solidFill>
                  <a:latin typeface="Century Gothic" panose="020B0502020202020204" pitchFamily="34" charset="0"/>
                  <a:ea typeface="+mj-ea"/>
                  <a:cs typeface="+mj-cs"/>
                </a:rPr>
                <a:t>ヶ月</a:t>
              </a:r>
              <a:endParaRPr lang="en-US" altLang="ja-JP" sz="2400" dirty="0">
                <a:solidFill>
                  <a:schemeClr val="accent5">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ja-JP" altLang="en-US" sz="2400" dirty="0" err="1">
                  <a:solidFill>
                    <a:schemeClr val="accent5">
                      <a:lumMod val="50000"/>
                    </a:schemeClr>
                  </a:solidFill>
                  <a:latin typeface="Century Gothic" panose="020B0502020202020204" pitchFamily="34" charset="0"/>
                  <a:ea typeface="+mj-ea"/>
                  <a:cs typeface="+mj-cs"/>
                </a:rPr>
                <a:t>での</a:t>
              </a:r>
              <a:r>
                <a:rPr lang="ja-JP" altLang="en-US" sz="2400" b="1" u="sng" dirty="0">
                  <a:solidFill>
                    <a:schemeClr val="accent5">
                      <a:lumMod val="50000"/>
                    </a:schemeClr>
                  </a:solidFill>
                  <a:latin typeface="Century Gothic" panose="020B0502020202020204" pitchFamily="34" charset="0"/>
                  <a:ea typeface="+mj-ea"/>
                  <a:cs typeface="+mj-cs"/>
                </a:rPr>
                <a:t>出費</a:t>
              </a:r>
              <a:endParaRPr lang="en-US" sz="2400" b="1" u="sng" kern="1200" dirty="0">
                <a:solidFill>
                  <a:schemeClr val="accent5">
                    <a:lumMod val="50000"/>
                  </a:schemeClr>
                </a:solidFill>
                <a:latin typeface="Century Gothic" panose="020B0502020202020204" pitchFamily="34" charset="0"/>
                <a:ea typeface="+mj-ea"/>
                <a:cs typeface="+mj-cs"/>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57092" y="2219769"/>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地域セン</a:t>
              </a:r>
              <a:br>
                <a:rPr lang="en-US" altLang="ja-JP" sz="2800" dirty="0">
                  <a:solidFill>
                    <a:schemeClr val="accent5">
                      <a:lumMod val="50000"/>
                    </a:schemeClr>
                  </a:solidFill>
                  <a:latin typeface="Century Gothic" panose="020B0502020202020204" pitchFamily="34" charset="0"/>
                  <a:ea typeface="+mj-ea"/>
                  <a:cs typeface="+mj-cs"/>
                </a:rPr>
              </a:br>
              <a:r>
                <a:rPr lang="ja-JP" altLang="en-US" sz="2800" dirty="0">
                  <a:solidFill>
                    <a:schemeClr val="accent5">
                      <a:lumMod val="50000"/>
                    </a:schemeClr>
                  </a:solidFill>
                  <a:latin typeface="Century Gothic" panose="020B0502020202020204" pitchFamily="34" charset="0"/>
                  <a:ea typeface="+mj-ea"/>
                  <a:cs typeface="+mj-cs"/>
                </a:rPr>
                <a:t>ターが認定</a:t>
              </a:r>
              <a:r>
                <a:rPr lang="en-US" sz="2800" dirty="0">
                  <a:solidFill>
                    <a:schemeClr val="accent5">
                      <a:lumMod val="50000"/>
                    </a:schemeClr>
                  </a:solidFill>
                  <a:latin typeface="Century Gothic" panose="020B0502020202020204" pitchFamily="34" charset="0"/>
                  <a:ea typeface="+mj-ea"/>
                  <a:cs typeface="+mj-cs"/>
                </a:rPr>
                <a:t> </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5" name="TextBox 4">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5845" y="1632036"/>
            <a:ext cx="9552955" cy="2596416"/>
            <a:chOff x="258927" y="1683656"/>
            <a:chExt cx="9552955" cy="2596416"/>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544232" y="2280237"/>
              <a:ext cx="1720719"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個別プログラムプラン</a:t>
              </a:r>
              <a:endParaRPr lang="en-US" sz="28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480131"/>
            </a:xfrm>
            <a:prstGeom prst="rect">
              <a:avLst/>
            </a:prstGeom>
            <a:noFill/>
          </p:spPr>
          <p:txBody>
            <a:bodyPr wrap="square" rtlCol="0">
              <a:spAutoFit/>
            </a:bodyPr>
            <a:lstStyle/>
            <a:p>
              <a:pPr algn="ctr" defTabSz="914400" rtl="0" eaLnBrk="1" latinLnBrk="0" hangingPunct="1">
                <a:lnSpc>
                  <a:spcPct val="90000"/>
                </a:lnSpc>
                <a:spcBef>
                  <a:spcPct val="0"/>
                </a:spcBef>
                <a:buNone/>
              </a:pPr>
              <a:endParaRPr lang="en-US" sz="2800" dirty="0">
                <a:solidFill>
                  <a:schemeClr val="accent5">
                    <a:lumMod val="50000"/>
                  </a:schemeClr>
                </a:solidFill>
                <a:latin typeface="Century Gothic" panose="020B0502020202020204" pitchFamily="34" charset="0"/>
                <a:ea typeface="+mj-ea"/>
                <a:cs typeface="+mj-cs"/>
              </a:endParaRPr>
            </a:p>
          </p:txBody>
        </p:sp>
        <p:sp>
          <p:nvSpPr>
            <p:cNvPr id="13" name="TextBox 12"/>
            <p:cNvSpPr txBox="1"/>
            <p:nvPr/>
          </p:nvSpPr>
          <p:spPr>
            <a:xfrm>
              <a:off x="5239481" y="2023121"/>
              <a:ext cx="196783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過去</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Box 13"/>
            <p:cNvSpPr txBox="1"/>
            <p:nvPr/>
          </p:nvSpPr>
          <p:spPr>
            <a:xfrm>
              <a:off x="5667957" y="232980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4760601" y="3024344"/>
              <a:ext cx="2952567" cy="1255728"/>
            </a:xfrm>
            <a:prstGeom prst="rect">
              <a:avLst/>
            </a:prstGeom>
            <a:noFill/>
          </p:spPr>
          <p:txBody>
            <a:bodyPr wrap="square" rtlCol="0">
              <a:spAutoFit/>
            </a:bodyPr>
            <a:lstStyle/>
            <a:p>
              <a:pPr algn="ctr">
                <a:lnSpc>
                  <a:spcPct val="90000"/>
                </a:lnSpc>
                <a:spcBef>
                  <a:spcPct val="0"/>
                </a:spcBef>
              </a:pPr>
              <a:r>
                <a:rPr lang="ja-JP" altLang="en-US" sz="2800" dirty="0">
                  <a:solidFill>
                    <a:schemeClr val="accent5">
                      <a:lumMod val="50000"/>
                    </a:schemeClr>
                  </a:solidFill>
                  <a:latin typeface="Century Gothic" panose="020B0502020202020204" pitchFamily="34" charset="0"/>
                </a:rPr>
                <a:t>ヶ月</a:t>
              </a:r>
              <a:endParaRPr lang="en-US" altLang="ja-JP" sz="2800" dirty="0">
                <a:solidFill>
                  <a:schemeClr val="accent5">
                    <a:lumMod val="50000"/>
                  </a:schemeClr>
                </a:solidFill>
                <a:latin typeface="Century Gothic" panose="020B0502020202020204" pitchFamily="34" charset="0"/>
              </a:endParaRPr>
            </a:p>
            <a:p>
              <a:pPr algn="ctr">
                <a:lnSpc>
                  <a:spcPct val="90000"/>
                </a:lnSpc>
                <a:spcBef>
                  <a:spcPct val="0"/>
                </a:spcBef>
              </a:pPr>
              <a:r>
                <a:rPr lang="ja-JP" altLang="en-US" sz="2800" dirty="0" err="1">
                  <a:solidFill>
                    <a:schemeClr val="accent5">
                      <a:lumMod val="50000"/>
                    </a:schemeClr>
                  </a:solidFill>
                  <a:latin typeface="Century Gothic" panose="020B0502020202020204" pitchFamily="34" charset="0"/>
                </a:rPr>
                <a:t>での</a:t>
              </a:r>
              <a:r>
                <a:rPr lang="ja-JP" altLang="en-US" sz="2800" b="1" u="sng" dirty="0">
                  <a:solidFill>
                    <a:schemeClr val="accent5">
                      <a:lumMod val="50000"/>
                    </a:schemeClr>
                  </a:solidFill>
                  <a:latin typeface="Century Gothic" panose="020B0502020202020204" pitchFamily="34" charset="0"/>
                </a:rPr>
                <a:t>出費</a:t>
              </a:r>
              <a:endParaRPr lang="en-US" altLang="ja-JP" sz="2800" b="1" u="sng" dirty="0">
                <a:solidFill>
                  <a:schemeClr val="accent5">
                    <a:lumMod val="50000"/>
                  </a:schemeClr>
                </a:solidFill>
                <a:latin typeface="Century Gothic" panose="020B0502020202020204" pitchFamily="34" charset="0"/>
              </a:endParaRPr>
            </a:p>
            <a:p>
              <a:pPr algn="l" defTabSz="914400" rtl="0" eaLnBrk="1" latinLnBrk="0" hangingPunct="1">
                <a:lnSpc>
                  <a:spcPct val="90000"/>
                </a:lnSpc>
                <a:spcBef>
                  <a:spcPct val="0"/>
                </a:spcBef>
                <a:buNone/>
              </a:pPr>
              <a:endParaRPr lang="en-US" sz="2800" kern="1200" dirty="0">
                <a:solidFill>
                  <a:schemeClr val="accent5">
                    <a:lumMod val="50000"/>
                  </a:schemeClr>
                </a:solidFill>
                <a:latin typeface="Century Gothic" panose="020B0502020202020204" pitchFamily="34" charset="0"/>
                <a:ea typeface="+mj-ea"/>
                <a:cs typeface="+mj-cs"/>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60568" y="2899159"/>
              <a:ext cx="2351314" cy="341632"/>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状況の変化</a:t>
              </a:r>
              <a:endParaRPr lang="en-US" b="1" dirty="0">
                <a:effectLst>
                  <a:outerShdw blurRad="38100" dist="38100" dir="2700000" algn="tl">
                    <a:srgbClr val="000000">
                      <a:alpha val="43137"/>
                    </a:srgbClr>
                  </a:outerShdw>
                </a:effectLst>
                <a:latin typeface="Century Gothic" panose="020B0502020202020204" pitchFamily="34" charset="0"/>
              </a:endParaRPr>
            </a:p>
          </p:txBody>
        </p:sp>
        <p:sp>
          <p:nvSpPr>
            <p:cNvPr id="21" name="Rectangle 20"/>
            <p:cNvSpPr/>
            <p:nvPr/>
          </p:nvSpPr>
          <p:spPr>
            <a:xfrm>
              <a:off x="7741628" y="2289379"/>
              <a:ext cx="1800493" cy="646331"/>
            </a:xfrm>
            <a:prstGeom prst="rect">
              <a:avLst/>
            </a:prstGeom>
          </p:spPr>
          <p:txBody>
            <a:bodyPr wrap="none">
              <a:spAutoFit/>
            </a:bodyPr>
            <a:lstStyle/>
            <a:p>
              <a:pPr algn="ctr"/>
              <a:r>
                <a:rPr lang="ja-JP" altLang="en-US" b="1" dirty="0">
                  <a:latin typeface="Century Gothic" panose="020B0502020202020204" pitchFamily="34" charset="0"/>
                </a:rPr>
                <a:t>満たされなかっ</a:t>
              </a:r>
              <a:br>
                <a:rPr lang="en-US" altLang="ja-JP" b="1" dirty="0">
                  <a:latin typeface="Century Gothic" panose="020B0502020202020204" pitchFamily="34" charset="0"/>
                </a:rPr>
              </a:br>
              <a:r>
                <a:rPr lang="ja-JP" altLang="en-US" b="1" dirty="0">
                  <a:latin typeface="Century Gothic" panose="020B0502020202020204" pitchFamily="34" charset="0"/>
                </a:rPr>
                <a:t>たニーズ</a:t>
              </a:r>
              <a:endParaRPr lang="en-US" b="1" dirty="0">
                <a:latin typeface="Century Gothic" panose="020B0502020202020204" pitchFamily="34" charset="0"/>
              </a:endParaRPr>
            </a:p>
          </p:txBody>
        </p:sp>
      </p:grpSp>
      <p:grpSp>
        <p:nvGrpSpPr>
          <p:cNvPr id="22" name="Group 21"/>
          <p:cNvGrpSpPr/>
          <p:nvPr/>
        </p:nvGrpSpPr>
        <p:grpSpPr>
          <a:xfrm>
            <a:off x="3213802" y="4338536"/>
            <a:ext cx="2495651" cy="2362186"/>
            <a:chOff x="567622" y="1999314"/>
            <a:chExt cx="2495651" cy="2362186"/>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400" kern="1200" dirty="0">
                  <a:solidFill>
                    <a:schemeClr val="accent5">
                      <a:lumMod val="50000"/>
                    </a:schemeClr>
                  </a:solidFill>
                  <a:latin typeface="Century Gothic" panose="020B0502020202020204" pitchFamily="34" charset="0"/>
                  <a:ea typeface="+mj-ea"/>
                  <a:cs typeface="+mj-cs"/>
                </a:rPr>
                <a:t>過去</a:t>
              </a:r>
              <a:endParaRPr lang="en-US" sz="2400" kern="12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1285952" y="2595360"/>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1068169" y="3271971"/>
              <a:ext cx="1545441" cy="1089529"/>
            </a:xfrm>
            <a:prstGeom prst="rect">
              <a:avLst/>
            </a:prstGeom>
            <a:noFill/>
          </p:spPr>
          <p:txBody>
            <a:bodyPr wrap="square" rtlCol="0">
              <a:spAutoFit/>
            </a:bodyPr>
            <a:lstStyle/>
            <a:p>
              <a:pPr algn="ctr">
                <a:lnSpc>
                  <a:spcPct val="90000"/>
                </a:lnSpc>
                <a:spcBef>
                  <a:spcPct val="0"/>
                </a:spcBef>
              </a:pPr>
              <a:r>
                <a:rPr lang="ja-JP" altLang="en-US" sz="2400" dirty="0">
                  <a:solidFill>
                    <a:schemeClr val="accent5">
                      <a:lumMod val="50000"/>
                    </a:schemeClr>
                  </a:solidFill>
                  <a:latin typeface="Century Gothic" panose="020B0502020202020204" pitchFamily="34" charset="0"/>
                </a:rPr>
                <a:t>ヶ月</a:t>
              </a:r>
              <a:endParaRPr lang="en-US" altLang="ja-JP" sz="2400" dirty="0">
                <a:solidFill>
                  <a:schemeClr val="accent5">
                    <a:lumMod val="50000"/>
                  </a:schemeClr>
                </a:solidFill>
                <a:latin typeface="Century Gothic" panose="020B0502020202020204" pitchFamily="34" charset="0"/>
              </a:endParaRPr>
            </a:p>
            <a:p>
              <a:pPr algn="ctr">
                <a:lnSpc>
                  <a:spcPct val="90000"/>
                </a:lnSpc>
                <a:spcBef>
                  <a:spcPct val="0"/>
                </a:spcBef>
              </a:pPr>
              <a:r>
                <a:rPr lang="ja-JP" altLang="en-US" sz="2400" dirty="0" err="1">
                  <a:solidFill>
                    <a:schemeClr val="accent5">
                      <a:lumMod val="50000"/>
                    </a:schemeClr>
                  </a:solidFill>
                  <a:latin typeface="Century Gothic" panose="020B0502020202020204" pitchFamily="34" charset="0"/>
                </a:rPr>
                <a:t>での</a:t>
              </a:r>
              <a:r>
                <a:rPr lang="ja-JP" altLang="en-US" sz="2400" b="1" u="sng" dirty="0">
                  <a:solidFill>
                    <a:schemeClr val="accent5">
                      <a:lumMod val="50000"/>
                    </a:schemeClr>
                  </a:solidFill>
                  <a:latin typeface="Century Gothic" panose="020B0502020202020204" pitchFamily="34" charset="0"/>
                </a:rPr>
                <a:t>出費</a:t>
              </a:r>
              <a:endParaRPr lang="en-US" altLang="ja-JP" sz="2400" b="1" u="sng" dirty="0">
                <a:solidFill>
                  <a:schemeClr val="accent5">
                    <a:lumMod val="50000"/>
                  </a:schemeClr>
                </a:solidFill>
                <a:latin typeface="Century Gothic" panose="020B0502020202020204" pitchFamily="34" charset="0"/>
              </a:endParaRPr>
            </a:p>
            <a:p>
              <a:pPr algn="l" defTabSz="914400" rtl="0" eaLnBrk="1" latinLnBrk="0" hangingPunct="1">
                <a:lnSpc>
                  <a:spcPct val="90000"/>
                </a:lnSpc>
                <a:spcBef>
                  <a:spcPct val="0"/>
                </a:spcBef>
                <a:buNone/>
              </a:pP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$2,100</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DA08A8FE-DF67-4B15-8087-6BD3E0DA761E}"/>
              </a:ext>
            </a:extLst>
          </p:cNvPr>
          <p:cNvSpPr/>
          <p:nvPr/>
        </p:nvSpPr>
        <p:spPr>
          <a:xfrm>
            <a:off x="4035035" y="2431487"/>
            <a:ext cx="1620957" cy="867930"/>
          </a:xfrm>
          <a:prstGeom prst="rect">
            <a:avLst/>
          </a:prstGeom>
        </p:spPr>
        <p:txBody>
          <a:bodyPr wrap="none">
            <a:spAutoFit/>
          </a:bodyPr>
          <a:lstStyle/>
          <a:p>
            <a:pPr algn="ctr">
              <a:lnSpc>
                <a:spcPct val="90000"/>
              </a:lnSpc>
              <a:spcBef>
                <a:spcPct val="0"/>
              </a:spcBef>
            </a:pPr>
            <a:r>
              <a:rPr lang="ja-JP" altLang="en-US" sz="2800" dirty="0">
                <a:solidFill>
                  <a:schemeClr val="accent5">
                    <a:lumMod val="50000"/>
                  </a:schemeClr>
                </a:solidFill>
                <a:latin typeface="Century Gothic" panose="020B0502020202020204" pitchFamily="34" charset="0"/>
              </a:rPr>
              <a:t>年間予算</a:t>
            </a:r>
            <a:br>
              <a:rPr lang="en-US" altLang="ja-JP" sz="2800" dirty="0">
                <a:solidFill>
                  <a:schemeClr val="accent5">
                    <a:lumMod val="50000"/>
                  </a:schemeClr>
                </a:solidFill>
                <a:latin typeface="Century Gothic" panose="020B0502020202020204" pitchFamily="34" charset="0"/>
              </a:rPr>
            </a:br>
            <a:r>
              <a:rPr lang="ja-JP" altLang="en-US" sz="2800" dirty="0">
                <a:solidFill>
                  <a:schemeClr val="accent5">
                    <a:lumMod val="50000"/>
                  </a:schemeClr>
                </a:solidFill>
                <a:latin typeface="Century Gothic" panose="020B0502020202020204" pitchFamily="34" charset="0"/>
              </a:rPr>
              <a:t>明細書</a:t>
            </a:r>
            <a:endParaRPr lang="en-US" altLang="ja-JP"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37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22276" y="2277110"/>
              <a:ext cx="2399769" cy="972952"/>
            </a:xfrm>
            <a:prstGeom prst="rect">
              <a:avLst/>
            </a:prstGeom>
          </p:spPr>
          <p:txBody>
            <a:bodyPr wrap="none">
              <a:spAutoFit/>
            </a:bodyPr>
            <a:lstStyle/>
            <a:p>
              <a:pPr algn="ctr"/>
              <a:r>
                <a:rPr lang="ja-JP" altLang="en-US" sz="2400" b="1" dirty="0">
                  <a:latin typeface="Century Gothic" panose="020B0502020202020204" pitchFamily="34" charset="0"/>
                </a:rPr>
                <a:t>満たされなか</a:t>
              </a:r>
              <a:br>
                <a:rPr lang="en-US" altLang="ja-JP" sz="2400" b="1" dirty="0">
                  <a:latin typeface="Century Gothic" panose="020B0502020202020204" pitchFamily="34" charset="0"/>
                </a:rPr>
              </a:br>
              <a:r>
                <a:rPr lang="ja-JP" altLang="en-US" sz="2400" b="1" dirty="0">
                  <a:latin typeface="Century Gothic" panose="020B0502020202020204" pitchFamily="34" charset="0"/>
                </a:rPr>
                <a:t>ったニーズ</a:t>
              </a:r>
              <a:endParaRPr lang="en-US" sz="2400" b="1" dirty="0">
                <a:latin typeface="Century Gothic" panose="020B0502020202020204" pitchFamily="34" charset="0"/>
              </a:endParaRP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618782" y="3022797"/>
                <a:ext cx="1807072" cy="1556246"/>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個別プログラムプラン</a:t>
                </a:r>
                <a:endParaRPr lang="en-US" sz="2800" dirty="0">
                  <a:solidFill>
                    <a:schemeClr val="accent5">
                      <a:lumMod val="50000"/>
                    </a:schemeClr>
                  </a:solidFill>
                  <a:latin typeface="Century Gothic" panose="020B0502020202020204" pitchFamily="34" charset="0"/>
                  <a:ea typeface="+mj-ea"/>
                  <a:cs typeface="+mj-cs"/>
                </a:endParaRP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395813" cy="923330"/>
            <a:chOff x="3463239" y="3415528"/>
            <a:chExt cx="6395813" cy="923330"/>
          </a:xfrm>
        </p:grpSpPr>
        <p:sp>
          <p:nvSpPr>
            <p:cNvPr id="35" name="TextBox 34"/>
            <p:cNvSpPr txBox="1"/>
            <p:nvPr/>
          </p:nvSpPr>
          <p:spPr>
            <a:xfrm>
              <a:off x="3463239" y="3415528"/>
              <a:ext cx="1841946" cy="646331"/>
            </a:xfrm>
            <a:prstGeom prst="rect">
              <a:avLst/>
            </a:prstGeom>
            <a:noFill/>
          </p:spPr>
          <p:txBody>
            <a:bodyPr wrap="square" rtlCol="0">
              <a:spAutoFit/>
            </a:bodyPr>
            <a:lstStyle/>
            <a:p>
              <a:pPr algn="ctr">
                <a:lnSpc>
                  <a:spcPct val="90000"/>
                </a:lnSpc>
                <a:spcBef>
                  <a:spcPct val="0"/>
                </a:spcBef>
              </a:pPr>
              <a:r>
                <a:rPr lang="ja-JP" altLang="en-US" sz="2000" b="1" dirty="0">
                  <a:solidFill>
                    <a:schemeClr val="accent5">
                      <a:lumMod val="50000"/>
                    </a:schemeClr>
                  </a:solidFill>
                  <a:latin typeface="Century Gothic" panose="020B0502020202020204" pitchFamily="34" charset="0"/>
                  <a:ea typeface="+mj-ea"/>
                  <a:cs typeface="+mj-cs"/>
                </a:rPr>
                <a:t>毎月</a:t>
              </a:r>
              <a:r>
                <a:rPr lang="en-US" altLang="ja-JP" sz="2000" b="1" dirty="0">
                  <a:solidFill>
                    <a:schemeClr val="accent5">
                      <a:lumMod val="50000"/>
                    </a:schemeClr>
                  </a:solidFill>
                  <a:latin typeface="Century Gothic" panose="020B0502020202020204" pitchFamily="34" charset="0"/>
                  <a:ea typeface="+mj-ea"/>
                  <a:cs typeface="+mj-cs"/>
                </a:rPr>
                <a:t>40</a:t>
              </a:r>
              <a:r>
                <a:rPr lang="ja-JP" altLang="en-US" sz="2000" b="1" dirty="0">
                  <a:solidFill>
                    <a:schemeClr val="accent5">
                      <a:lumMod val="50000"/>
                    </a:schemeClr>
                  </a:solidFill>
                  <a:latin typeface="Century Gothic" panose="020B0502020202020204" pitchFamily="34" charset="0"/>
                  <a:ea typeface="+mj-ea"/>
                  <a:cs typeface="+mj-cs"/>
                </a:rPr>
                <a:t>時間の臨時サービス</a:t>
              </a:r>
              <a:endParaRPr lang="en-US" sz="2000" b="1" kern="1200" dirty="0">
                <a:solidFill>
                  <a:schemeClr val="accent5">
                    <a:lumMod val="50000"/>
                  </a:schemeClr>
                </a:solidFill>
                <a:latin typeface="Century Gothic" panose="020B0502020202020204" pitchFamily="34" charset="0"/>
                <a:ea typeface="+mj-ea"/>
                <a:cs typeface="+mj-cs"/>
              </a:endParaRPr>
            </a:p>
          </p:txBody>
        </p:sp>
        <p:sp>
          <p:nvSpPr>
            <p:cNvPr id="36" name="TextBox 35"/>
            <p:cNvSpPr txBox="1"/>
            <p:nvPr/>
          </p:nvSpPr>
          <p:spPr>
            <a:xfrm>
              <a:off x="5657197" y="3415528"/>
              <a:ext cx="1841946"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solidFill>
                    <a:schemeClr val="accent5">
                      <a:lumMod val="50000"/>
                    </a:schemeClr>
                  </a:solidFill>
                  <a:latin typeface="Century Gothic" panose="020B0502020202020204" pitchFamily="34" charset="0"/>
                  <a:ea typeface="+mj-ea"/>
                  <a:cs typeface="+mj-cs"/>
                </a:rPr>
                <a:t>7</a:t>
              </a:r>
              <a:r>
                <a:rPr lang="ja-JP" altLang="en-US" sz="2000" b="1" kern="1200" dirty="0">
                  <a:solidFill>
                    <a:schemeClr val="accent5">
                      <a:lumMod val="50000"/>
                    </a:schemeClr>
                  </a:solidFill>
                  <a:latin typeface="Century Gothic" panose="020B0502020202020204" pitchFamily="34" charset="0"/>
                  <a:ea typeface="+mj-ea"/>
                  <a:cs typeface="+mj-cs"/>
                </a:rPr>
                <a:t>時間臨時サービスが提供された</a:t>
              </a:r>
              <a:endParaRPr lang="en-US" sz="2000" b="1" kern="1200" dirty="0">
                <a:solidFill>
                  <a:schemeClr val="accent5">
                    <a:lumMod val="50000"/>
                  </a:schemeClr>
                </a:solidFill>
                <a:latin typeface="Century Gothic" panose="020B0502020202020204" pitchFamily="34" charset="0"/>
                <a:ea typeface="+mj-ea"/>
                <a:cs typeface="+mj-cs"/>
              </a:endParaRPr>
            </a:p>
          </p:txBody>
        </p:sp>
        <p:sp>
          <p:nvSpPr>
            <p:cNvPr id="37" name="TextBox 36"/>
            <p:cNvSpPr txBox="1"/>
            <p:nvPr/>
          </p:nvSpPr>
          <p:spPr>
            <a:xfrm>
              <a:off x="7872528" y="3415528"/>
              <a:ext cx="1986524"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dirty="0">
                  <a:solidFill>
                    <a:schemeClr val="accent5">
                      <a:lumMod val="50000"/>
                    </a:schemeClr>
                  </a:solidFill>
                  <a:latin typeface="Century Gothic" panose="020B0502020202020204" pitchFamily="34" charset="0"/>
                  <a:ea typeface="+mj-ea"/>
                  <a:cs typeface="+mj-cs"/>
                </a:rPr>
                <a:t>33</a:t>
              </a:r>
              <a:r>
                <a:rPr lang="ja-JP" altLang="en-US" sz="2000" b="1" dirty="0">
                  <a:solidFill>
                    <a:schemeClr val="accent5">
                      <a:lumMod val="50000"/>
                    </a:schemeClr>
                  </a:solidFill>
                  <a:latin typeface="Century Gothic" panose="020B0502020202020204" pitchFamily="34" charset="0"/>
                  <a:ea typeface="+mj-ea"/>
                  <a:cs typeface="+mj-cs"/>
                </a:rPr>
                <a:t>時間臨時サービスが利用されなかった</a:t>
              </a:r>
              <a:endParaRPr lang="en-US" sz="2000" b="1" kern="1200" dirty="0">
                <a:solidFill>
                  <a:schemeClr val="accent5">
                    <a:lumMod val="50000"/>
                  </a:schemeClr>
                </a:solidFill>
                <a:latin typeface="Century Gothic" panose="020B0502020202020204" pitchFamily="34" charset="0"/>
                <a:ea typeface="+mj-ea"/>
                <a:cs typeface="+mj-cs"/>
              </a:endParaRP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Century Gothic" panose="020B0502020202020204" pitchFamily="34" charset="0"/>
              </a:rPr>
              <a:t>33 </a:t>
            </a:r>
            <a:r>
              <a:rPr lang="ja-JP" altLang="en-US" sz="2400" dirty="0">
                <a:solidFill>
                  <a:schemeClr val="tx1"/>
                </a:solidFill>
                <a:latin typeface="Century Gothic" panose="020B0502020202020204" pitchFamily="34" charset="0"/>
              </a:rPr>
              <a:t>時間</a:t>
            </a:r>
            <a:r>
              <a:rPr lang="en-US" sz="2400" dirty="0">
                <a:solidFill>
                  <a:schemeClr val="tx1"/>
                </a:solidFill>
                <a:latin typeface="Century Gothic" panose="020B0502020202020204" pitchFamily="34" charset="0"/>
              </a:rPr>
              <a:t> x </a:t>
            </a:r>
            <a:r>
              <a:rPr lang="ja-JP" altLang="en-US" sz="2400" dirty="0">
                <a:solidFill>
                  <a:schemeClr val="tx1"/>
                </a:solidFill>
                <a:latin typeface="Century Gothic" panose="020B0502020202020204" pitchFamily="34" charset="0"/>
              </a:rPr>
              <a:t>１時間</a:t>
            </a:r>
            <a:r>
              <a:rPr lang="en-US" altLang="ja-JP" sz="2400" dirty="0">
                <a:solidFill>
                  <a:schemeClr val="tx1"/>
                </a:solidFill>
                <a:latin typeface="Century Gothic" panose="020B0502020202020204" pitchFamily="34" charset="0"/>
              </a:rPr>
              <a:t>$25 </a:t>
            </a:r>
            <a:r>
              <a:rPr lang="en-US" sz="2400" dirty="0">
                <a:solidFill>
                  <a:schemeClr val="tx1"/>
                </a:solidFill>
                <a:latin typeface="Century Gothic" panose="020B0502020202020204" pitchFamily="34" charset="0"/>
              </a:rPr>
              <a:t> = </a:t>
            </a:r>
            <a:r>
              <a:rPr lang="ja-JP" altLang="en-US" sz="2400" dirty="0">
                <a:solidFill>
                  <a:schemeClr val="tx1"/>
                </a:solidFill>
                <a:latin typeface="Century Gothic" panose="020B0502020202020204" pitchFamily="34" charset="0"/>
              </a:rPr>
              <a:t>１カ月</a:t>
            </a:r>
            <a:r>
              <a:rPr lang="en-US" sz="2400" dirty="0">
                <a:solidFill>
                  <a:schemeClr val="tx1"/>
                </a:solidFill>
                <a:latin typeface="Century Gothic" panose="020B0502020202020204" pitchFamily="34" charset="0"/>
              </a:rPr>
              <a:t>$825 </a:t>
            </a:r>
          </a:p>
          <a:p>
            <a:pPr lvl="0" algn="ctr"/>
            <a:r>
              <a:rPr lang="ja-JP" altLang="en-US" sz="2400" dirty="0">
                <a:solidFill>
                  <a:schemeClr val="tx1"/>
                </a:solidFill>
                <a:latin typeface="Century Gothic" panose="020B0502020202020204" pitchFamily="34" charset="0"/>
              </a:rPr>
              <a:t>１カ月</a:t>
            </a:r>
            <a:r>
              <a:rPr lang="en-US" sz="2400" dirty="0">
                <a:solidFill>
                  <a:schemeClr val="tx1"/>
                </a:solidFill>
                <a:latin typeface="Century Gothic" panose="020B0502020202020204" pitchFamily="34" charset="0"/>
              </a:rPr>
              <a:t>$825x 12</a:t>
            </a:r>
            <a:r>
              <a:rPr lang="ja-JP" altLang="en-US" sz="2400" dirty="0">
                <a:solidFill>
                  <a:schemeClr val="tx1"/>
                </a:solidFill>
                <a:latin typeface="Century Gothic" panose="020B0502020202020204" pitchFamily="34" charset="0"/>
              </a:rPr>
              <a:t>カ月</a:t>
            </a:r>
            <a:r>
              <a:rPr lang="en-US" sz="2400" dirty="0">
                <a:solidFill>
                  <a:schemeClr val="tx1"/>
                </a:solidFill>
                <a:latin typeface="Century Gothic" panose="020B0502020202020204" pitchFamily="34" charset="0"/>
              </a:rPr>
              <a:t> = </a:t>
            </a:r>
            <a:r>
              <a:rPr lang="en-US" sz="2400" b="1" dirty="0">
                <a:solidFill>
                  <a:srgbClr val="FF0000"/>
                </a:solidFill>
                <a:latin typeface="Century Gothic" panose="020B0502020202020204" pitchFamily="34" charset="0"/>
              </a:rPr>
              <a:t>$9,900 </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007634" y="5695223"/>
              <a:ext cx="1633781" cy="590931"/>
            </a:xfrm>
            <a:prstGeom prst="rect">
              <a:avLst/>
            </a:prstGeom>
          </p:spPr>
          <p:txBody>
            <a:bodyPr wrap="none">
              <a:spAutoFit/>
            </a:bodyPr>
            <a:lstStyle/>
            <a:p>
              <a:pPr algn="ctr">
                <a:lnSpc>
                  <a:spcPct val="90000"/>
                </a:lnSpc>
                <a:spcBef>
                  <a:spcPct val="0"/>
                </a:spcBef>
              </a:pPr>
              <a:r>
                <a:rPr lang="ja-JP" altLang="en-US" dirty="0">
                  <a:latin typeface="Century Gothic" panose="020B0502020202020204" pitchFamily="34" charset="0"/>
                </a:rPr>
                <a:t>費やされた額</a:t>
              </a:r>
              <a:r>
                <a:rPr lang="en-US" dirty="0">
                  <a:latin typeface="Century Gothic" panose="020B0502020202020204" pitchFamily="34" charset="0"/>
                </a:rPr>
                <a:t> </a:t>
              </a:r>
            </a:p>
            <a:p>
              <a:pPr algn="ctr">
                <a:lnSpc>
                  <a:spcPct val="90000"/>
                </a:lnSpc>
                <a:spcBef>
                  <a:spcPct val="0"/>
                </a:spcBef>
              </a:pPr>
              <a:r>
                <a:rPr lang="en-US" dirty="0">
                  <a:latin typeface="Century Gothic" panose="020B0502020202020204" pitchFamily="34" charset="0"/>
                </a:rPr>
                <a:t>$2,100</a:t>
              </a:r>
              <a:endParaRPr lang="en-US" sz="2800" dirty="0">
                <a:latin typeface="Century Gothic" panose="020B0502020202020204" pitchFamily="34" charset="0"/>
              </a:endParaRPr>
            </a:p>
          </p:txBody>
        </p:sp>
        <p:sp>
          <p:nvSpPr>
            <p:cNvPr id="54" name="Rectangle 53"/>
            <p:cNvSpPr/>
            <p:nvPr/>
          </p:nvSpPr>
          <p:spPr>
            <a:xfrm>
              <a:off x="5280583" y="5483325"/>
              <a:ext cx="946433" cy="1089529"/>
            </a:xfrm>
            <a:prstGeom prst="rect">
              <a:avLst/>
            </a:prstGeom>
          </p:spPr>
          <p:txBody>
            <a:bodyPr wrap="square">
              <a:spAutoFit/>
            </a:bodyPr>
            <a:lstStyle/>
            <a:p>
              <a:pPr>
                <a:lnSpc>
                  <a:spcPct val="90000"/>
                </a:lnSpc>
                <a:spcBef>
                  <a:spcPct val="0"/>
                </a:spcBef>
              </a:pPr>
              <a:r>
                <a:rPr lang="ja-JP" altLang="en-US" dirty="0">
                  <a:latin typeface="Century Gothic" panose="020B0502020202020204" pitchFamily="34" charset="0"/>
                </a:rPr>
                <a:t>満たされなかった</a:t>
              </a:r>
              <a:endParaRPr lang="en-US" dirty="0">
                <a:latin typeface="Century Gothic" panose="020B0502020202020204" pitchFamily="34" charset="0"/>
              </a:endParaRPr>
            </a:p>
            <a:p>
              <a:pPr>
                <a:lnSpc>
                  <a:spcPct val="90000"/>
                </a:lnSpc>
                <a:spcBef>
                  <a:spcPct val="0"/>
                </a:spcBef>
              </a:pPr>
              <a:r>
                <a:rPr lang="en-US" b="1" dirty="0">
                  <a:solidFill>
                    <a:srgbClr val="FF0000"/>
                  </a:solidFill>
                  <a:latin typeface="Century Gothic" panose="020B0502020202020204" pitchFamily="34" charset="0"/>
                </a:rPr>
                <a:t>$9,900</a:t>
              </a:r>
              <a:endParaRPr lang="en-US" sz="2800" b="1" dirty="0">
                <a:solidFill>
                  <a:srgbClr val="FF0000"/>
                </a:solidFill>
                <a:latin typeface="Century Gothic" panose="020B0502020202020204" pitchFamily="34" charset="0"/>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923330"/>
              </a:xfrm>
              <a:prstGeom prst="rect">
                <a:avLst/>
              </a:prstGeom>
            </p:spPr>
            <p:txBody>
              <a:bodyPr wrap="square">
                <a:spAutoFit/>
              </a:bodyPr>
              <a:lstStyle/>
              <a:p>
                <a:pPr algn="ctr"/>
                <a:r>
                  <a:rPr lang="en-US" dirty="0">
                    <a:latin typeface="Century Gothic" panose="020B0502020202020204" pitchFamily="34" charset="0"/>
                    <a:hlinkClick r:id="rId7" action="ppaction://hlinkfile"/>
                  </a:rPr>
                  <a:t>*</a:t>
                </a:r>
                <a:r>
                  <a:rPr lang="ja-JP" altLang="en-US" dirty="0">
                    <a:latin typeface="Century Gothic" panose="020B0502020202020204" pitchFamily="34" charset="0"/>
                    <a:hlinkClick r:id="rId7" action="ppaction://hlinkfile"/>
                  </a:rPr>
                  <a:t>新しい個々の予算</a:t>
                </a:r>
                <a:r>
                  <a:rPr lang="en-US" dirty="0">
                    <a:latin typeface="Century Gothic" panose="020B0502020202020204" pitchFamily="34" charset="0"/>
                    <a:hlinkClick r:id="rId7" action="ppaction://hlinkfile"/>
                  </a:rPr>
                  <a:t> </a:t>
                </a:r>
                <a:endParaRPr lang="en-US" dirty="0">
                  <a:latin typeface="Century Gothic" panose="020B0502020202020204" pitchFamily="34" charset="0"/>
                </a:endParaRPr>
              </a:p>
              <a:p>
                <a:pPr algn="ctr"/>
                <a:r>
                  <a:rPr lang="en-US"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745759"/>
            <a:ext cx="2189296"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800" dirty="0">
                <a:solidFill>
                  <a:schemeClr val="accent5">
                    <a:lumMod val="50000"/>
                  </a:schemeClr>
                </a:solidFill>
                <a:latin typeface="Century Gothic" panose="020B0502020202020204" pitchFamily="34" charset="0"/>
                <a:ea typeface="+mj-ea"/>
                <a:cs typeface="+mj-cs"/>
              </a:rPr>
              <a:t>地域センターが認定</a:t>
            </a:r>
            <a:r>
              <a:rPr lang="en-US" sz="2800" dirty="0">
                <a:solidFill>
                  <a:schemeClr val="accent5">
                    <a:lumMod val="50000"/>
                  </a:schemeClr>
                </a:solidFill>
                <a:latin typeface="Century Gothic" panose="020B0502020202020204" pitchFamily="34" charset="0"/>
                <a:ea typeface="+mj-ea"/>
                <a:cs typeface="+mj-cs"/>
              </a:rPr>
              <a:t> </a:t>
            </a:r>
          </a:p>
        </p:txBody>
      </p:sp>
      <p:sp>
        <p:nvSpPr>
          <p:cNvPr id="2" name="Rectangle 1">
            <a:extLst>
              <a:ext uri="{FF2B5EF4-FFF2-40B4-BE49-F238E27FC236}">
                <a16:creationId xmlns:a16="http://schemas.microsoft.com/office/drawing/2014/main" id="{2821AB05-3BA6-4D1A-A653-C89B5C858473}"/>
              </a:ext>
            </a:extLst>
          </p:cNvPr>
          <p:cNvSpPr/>
          <p:nvPr/>
        </p:nvSpPr>
        <p:spPr>
          <a:xfrm>
            <a:off x="5396050" y="2805578"/>
            <a:ext cx="1569660" cy="369332"/>
          </a:xfrm>
          <a:prstGeom prst="rect">
            <a:avLst/>
          </a:prstGeom>
        </p:spPr>
        <p:txBody>
          <a:bodyPr wrap="none">
            <a:spAutoFit/>
          </a:bodyPr>
          <a:lstStyle/>
          <a:p>
            <a:r>
              <a:rPr lang="ja-JP" altLang="en-US" i="1" dirty="0"/>
              <a:t>配布プリント</a:t>
            </a:r>
            <a:endParaRPr lang="ja-JP" altLang="en-US" dirty="0"/>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509105"/>
            </a:xfrm>
            <a:prstGeom prst="rect">
              <a:avLst/>
            </a:prstGeom>
            <a:noFill/>
          </p:spPr>
          <p:txBody>
            <a:bodyPr wrap="square" rtlCol="0">
              <a:spAutoFit/>
            </a:bodyPr>
            <a:lstStyle/>
            <a:p>
              <a:pPr algn="ctr"/>
              <a:r>
                <a:rPr lang="ja-JP" altLang="en-US" sz="3200" b="1" dirty="0">
                  <a:solidFill>
                    <a:schemeClr val="bg2">
                      <a:lumMod val="10000"/>
                    </a:schemeClr>
                  </a:solidFill>
                  <a:latin typeface="Century Gothic" panose="020B0502020202020204" pitchFamily="34" charset="0"/>
                </a:rPr>
                <a:t>個々の予算</a:t>
              </a:r>
              <a:r>
                <a:rPr lang="en-US" sz="3200" b="1" dirty="0">
                  <a:solidFill>
                    <a:schemeClr val="bg2">
                      <a:lumMod val="10000"/>
                    </a:schemeClr>
                  </a:solidFill>
                  <a:latin typeface="Century Gothic" panose="020B0502020202020204" pitchFamily="34" charset="0"/>
                </a:rPr>
                <a:t> </a:t>
              </a:r>
              <a:r>
                <a:rPr lang="ja-JP" altLang="en-US" sz="3200" b="1" dirty="0">
                  <a:latin typeface="Century Gothic" panose="020B0502020202020204" pitchFamily="34" charset="0"/>
                </a:rPr>
                <a:t>レビュー</a:t>
              </a:r>
              <a:endParaRPr lang="en-US" sz="3200" b="1" dirty="0">
                <a:latin typeface="Century Gothic" panose="020B0502020202020204" pitchFamily="34" charset="0"/>
              </a:endParaRPr>
            </a:p>
            <a:p>
              <a:pPr algn="ctr"/>
              <a:endParaRPr lang="en-US" sz="2400" b="1"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ja-JP" altLang="en-US" sz="2400" dirty="0">
                  <a:latin typeface="Century Gothic" panose="020B0502020202020204" pitchFamily="34" charset="0"/>
                </a:rPr>
                <a:t>あなたの予算を決定</a:t>
              </a: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endParaRPr lang="en-US" altLang="ja-JP"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ja-JP" altLang="en-US" sz="2400" dirty="0">
                  <a:latin typeface="Century Gothic" panose="020B0502020202020204" pitchFamily="34" charset="0"/>
                </a:rPr>
                <a:t>あなたの予算への変更</a:t>
              </a:r>
              <a:r>
                <a:rPr lang="en-US" altLang="ja-JP" sz="2400" dirty="0">
                  <a:latin typeface="Century Gothic" panose="020B0502020202020204" pitchFamily="34" charset="0"/>
                </a:rPr>
                <a:t> </a:t>
              </a:r>
            </a:p>
            <a:p>
              <a:pPr>
                <a:lnSpc>
                  <a:spcPct val="90000"/>
                </a:lnSpc>
                <a:spcBef>
                  <a:spcPct val="0"/>
                </a:spcBef>
              </a:pP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ja-JP" altLang="en-US" sz="2400" dirty="0">
                  <a:latin typeface="Century Gothic" panose="020B0502020202020204" pitchFamily="34" charset="0"/>
                </a:rPr>
                <a:t>計画の必須条件</a:t>
              </a:r>
              <a:endParaRPr lang="en-US" sz="2400" dirty="0">
                <a:latin typeface="Century Gothic" panose="020B0502020202020204" pitchFamily="34" charset="0"/>
              </a:endParaRPr>
            </a:p>
            <a:p>
              <a:pPr>
                <a:lnSpc>
                  <a:spcPct val="90000"/>
                </a:lnSpc>
                <a:spcBef>
                  <a:spcPct val="0"/>
                </a:spcBef>
              </a:pPr>
              <a:r>
                <a:rPr lang="en-US" sz="2400" dirty="0">
                  <a:latin typeface="Century Gothic" panose="020B0502020202020204" pitchFamily="34" charset="0"/>
                </a:rPr>
                <a:t> </a:t>
              </a:r>
            </a:p>
            <a:p>
              <a:pPr marL="457200" indent="-457200">
                <a:lnSpc>
                  <a:spcPct val="90000"/>
                </a:lnSpc>
                <a:spcBef>
                  <a:spcPct val="0"/>
                </a:spcBef>
                <a:buFont typeface="Wingdings" panose="05000000000000000000" pitchFamily="2" charset="2"/>
                <a:buChar char="ü"/>
              </a:pPr>
              <a:r>
                <a:rPr lang="ja-JP" altLang="en-US" sz="2400" dirty="0">
                  <a:latin typeface="Century Gothic" panose="020B0502020202020204" pitchFamily="34" charset="0"/>
                </a:rPr>
                <a:t>ジェイソンとソフィアの例</a:t>
              </a:r>
              <a:endParaRPr lang="en-US" sz="2400" dirty="0">
                <a:latin typeface="Century Gothic" panose="020B0502020202020204" pitchFamily="34" charset="0"/>
              </a:endParaRP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0188346" cy="649408"/>
          </a:xfrm>
        </p:spPr>
        <p:txBody>
          <a:bodyPr/>
          <a:lstStyle/>
          <a:p>
            <a:r>
              <a:rPr lang="ja-JP" altLang="en-US" dirty="0"/>
              <a:t>自己決定プログラム</a:t>
            </a:r>
            <a:r>
              <a:rPr lang="en-US" dirty="0"/>
              <a:t> </a:t>
            </a:r>
            <a:r>
              <a:rPr lang="ja-JP" altLang="en-US" dirty="0"/>
              <a:t>オリエンテーション</a:t>
            </a:r>
            <a:r>
              <a:rPr lang="en-US" dirty="0"/>
              <a:t> </a:t>
            </a:r>
          </a:p>
        </p:txBody>
      </p:sp>
      <p:sp>
        <p:nvSpPr>
          <p:cNvPr id="3" name="Text Placeholder 2"/>
          <p:cNvSpPr>
            <a:spLocks noGrp="1"/>
          </p:cNvSpPr>
          <p:nvPr>
            <p:ph type="body" sz="quarter" idx="14"/>
          </p:nvPr>
        </p:nvSpPr>
        <p:spPr/>
        <p:txBody>
          <a:bodyPr/>
          <a:lstStyle/>
          <a:p>
            <a:r>
              <a:rPr lang="ja-JP" altLang="en-US" dirty="0"/>
              <a:t>オリエンテーション</a:t>
            </a:r>
            <a:r>
              <a:rPr lang="en-US" dirty="0"/>
              <a:t> </a:t>
            </a:r>
            <a:r>
              <a:rPr lang="ja-JP" altLang="en-US" dirty="0"/>
              <a:t>ツール</a:t>
            </a:r>
            <a:endParaRPr lang="en-US" dirty="0"/>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902958" cy="5261059"/>
            <a:chOff x="947592" y="571097"/>
            <a:chExt cx="7902958" cy="5261059"/>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5201424"/>
            </a:xfrm>
            <a:prstGeom prst="rect">
              <a:avLst/>
            </a:prstGeom>
          </p:spPr>
          <p:txBody>
            <a:bodyPr wrap="square">
              <a:spAutoFit/>
            </a:bodyPr>
            <a:lstStyle/>
            <a:p>
              <a:pPr algn="ctr"/>
              <a:r>
                <a:rPr lang="ja-JP" altLang="en-US" sz="4000" dirty="0">
                  <a:latin typeface="Century Gothic" panose="020B0502020202020204" pitchFamily="34" charset="0"/>
                </a:rPr>
                <a:t>研修ツール</a:t>
              </a:r>
              <a:endParaRPr lang="en-US" sz="4000" dirty="0">
                <a:latin typeface="Century Gothic" panose="020B0502020202020204" pitchFamily="34" charset="0"/>
              </a:endParaRPr>
            </a:p>
            <a:p>
              <a:pPr algn="ctr"/>
              <a:endParaRPr lang="en-US" sz="800" dirty="0">
                <a:latin typeface="Century Gothic" panose="020B0502020202020204" pitchFamily="34" charset="0"/>
              </a:endParaRPr>
            </a:p>
            <a:p>
              <a:pPr marL="457200" indent="-457200">
                <a:buFont typeface="Arial" panose="020B0604020202020204" pitchFamily="34" charset="0"/>
                <a:buChar char="•"/>
              </a:pPr>
              <a:r>
                <a:rPr lang="ja-JP" altLang="en-US" sz="3200" b="1" u="sng" dirty="0">
                  <a:latin typeface="Century Gothic" panose="020B0502020202020204" pitchFamily="34" charset="0"/>
                </a:rPr>
                <a:t>質問</a:t>
              </a:r>
              <a:r>
                <a:rPr lang="en-US" sz="3200" b="1" u="sng" dirty="0">
                  <a:latin typeface="Century Gothic" panose="020B0502020202020204" pitchFamily="34" charset="0"/>
                </a:rPr>
                <a:t>!!!!! </a:t>
              </a:r>
            </a:p>
            <a:p>
              <a:pPr marL="457200" indent="-457200">
                <a:buFont typeface="Arial" panose="020B0604020202020204" pitchFamily="34" charset="0"/>
                <a:buChar char="•"/>
              </a:pPr>
              <a:r>
                <a:rPr lang="ja-JP" altLang="en-US" sz="3200" dirty="0">
                  <a:latin typeface="Century Gothic" panose="020B0502020202020204" pitchFamily="34" charset="0"/>
                </a:rPr>
                <a:t>プリント配布</a:t>
              </a:r>
              <a:endParaRPr lang="en-US" sz="3200" dirty="0">
                <a:latin typeface="Century Gothic" panose="020B0502020202020204" pitchFamily="34" charset="0"/>
              </a:endParaRPr>
            </a:p>
            <a:p>
              <a:pPr marL="457200" lvl="0" indent="-457200">
                <a:buFont typeface="Arial" panose="020B0604020202020204" pitchFamily="34" charset="0"/>
                <a:buChar char="•"/>
              </a:pPr>
              <a:r>
                <a:rPr lang="ja-JP" altLang="en-US" sz="3200" dirty="0">
                  <a:latin typeface="Century Gothic" panose="020B0502020202020204" pitchFamily="34" charset="0"/>
                </a:rPr>
                <a:t>グラフィック</a:t>
              </a:r>
              <a:endParaRPr lang="en-US" sz="3200" dirty="0">
                <a:latin typeface="Century Gothic" panose="020B0502020202020204" pitchFamily="34" charset="0"/>
              </a:endParaRPr>
            </a:p>
            <a:p>
              <a:pPr marL="457200" lvl="0" indent="-457200">
                <a:buFont typeface="Arial" panose="020B0604020202020204" pitchFamily="34" charset="0"/>
                <a:buChar char="•"/>
              </a:pPr>
              <a:r>
                <a:rPr lang="ja-JP" altLang="en-US" sz="3200" dirty="0">
                  <a:latin typeface="Century Gothic" panose="020B0502020202020204" pitchFamily="34" charset="0"/>
                </a:rPr>
                <a:t>ジェイソンとソフィア</a:t>
              </a:r>
              <a:endParaRPr lang="en-US" sz="3200" dirty="0">
                <a:latin typeface="Century Gothic" panose="020B0502020202020204" pitchFamily="34" charset="0"/>
              </a:endParaRPr>
            </a:p>
            <a:p>
              <a:pPr marL="457200" lvl="0" indent="-457200">
                <a:buFont typeface="Arial" panose="020B0604020202020204" pitchFamily="34" charset="0"/>
                <a:buChar char="•"/>
              </a:pPr>
              <a:r>
                <a:rPr lang="ja-JP" altLang="en-US" sz="3200" dirty="0">
                  <a:latin typeface="Century Gothic" panose="020B0502020202020204" pitchFamily="34" charset="0"/>
                </a:rPr>
                <a:t>この研修をガイドする</a:t>
              </a:r>
              <a:r>
                <a:rPr lang="en-US" sz="3200" dirty="0">
                  <a:latin typeface="Century Gothic" panose="020B0502020202020204" pitchFamily="34" charset="0"/>
                </a:rPr>
                <a:t>5</a:t>
              </a:r>
              <a:r>
                <a:rPr lang="ja-JP" altLang="en-US" sz="3200" dirty="0">
                  <a:latin typeface="Century Gothic" panose="020B0502020202020204" pitchFamily="34" charset="0"/>
                </a:rPr>
                <a:t>の指針</a:t>
              </a:r>
              <a:r>
                <a:rPr lang="en-US" sz="3200" dirty="0">
                  <a:latin typeface="Century Gothic" panose="020B0502020202020204" pitchFamily="34" charset="0"/>
                </a:rPr>
                <a:t> </a:t>
              </a:r>
            </a:p>
            <a:p>
              <a:pPr marL="457200" lvl="0" indent="-457200">
                <a:buFont typeface="Arial" panose="020B0604020202020204" pitchFamily="34" charset="0"/>
                <a:buChar char="•"/>
              </a:pPr>
              <a:r>
                <a:rPr lang="en-US" sz="3200" dirty="0">
                  <a:latin typeface="Century Gothic" panose="020B0502020202020204" pitchFamily="34" charset="0"/>
                </a:rPr>
                <a:t>DDS</a:t>
              </a:r>
              <a:r>
                <a:rPr lang="ja-JP" altLang="en-US" sz="2600" dirty="0">
                  <a:latin typeface="Century Gothic" panose="020B0502020202020204" pitchFamily="34" charset="0"/>
                </a:rPr>
                <a:t>（</a:t>
              </a:r>
              <a:r>
                <a:rPr lang="ja-JP" altLang="en-US" sz="2600" dirty="0"/>
                <a:t>発達障害サービス局</a:t>
              </a:r>
              <a:r>
                <a:rPr lang="ja-JP" altLang="en-US" sz="2600" dirty="0">
                  <a:latin typeface="Century Gothic" panose="020B0502020202020204" pitchFamily="34" charset="0"/>
                </a:rPr>
                <a:t>）、</a:t>
              </a:r>
              <a:r>
                <a:rPr lang="ja-JP" altLang="en-US" sz="3200" dirty="0">
                  <a:latin typeface="Century Gothic" panose="020B0502020202020204" pitchFamily="34" charset="0"/>
                </a:rPr>
                <a:t>地域センターチーム</a:t>
              </a:r>
              <a:endParaRPr lang="en-US" sz="3200" dirty="0">
                <a:latin typeface="Century Gothic" panose="020B0502020202020204" pitchFamily="34" charset="0"/>
              </a:endParaRPr>
            </a:p>
            <a:p>
              <a:pPr lvl="0"/>
              <a:endParaRPr lang="en-US" sz="3200" dirty="0">
                <a:latin typeface="Century Gothic" panose="020B0502020202020204" pitchFamily="34" charset="0"/>
              </a:endParaRPr>
            </a:p>
            <a:p>
              <a:endParaRPr lang="en-US"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24331" y="2984654"/>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600" b="1" kern="1200" dirty="0">
                <a:latin typeface="Century Gothic" panose="020B0502020202020204" pitchFamily="34" charset="0"/>
                <a:ea typeface="+mj-ea"/>
                <a:cs typeface="+mj-cs"/>
              </a:rPr>
              <a:t>支出計画</a:t>
            </a:r>
            <a:endParaRPr lang="en-US" sz="3600" b="1" kern="1200" dirty="0">
              <a:latin typeface="Century Gothic" panose="020B0502020202020204" pitchFamily="34" charset="0"/>
              <a:ea typeface="+mj-ea"/>
              <a:cs typeface="+mj-cs"/>
            </a:endParaRP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支出計画を作成</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予算のカテゴリー</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ジェイソンとソフィアの例</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活動</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概要</a:t>
            </a:r>
            <a:endParaRPr lang="en-US" sz="3200" b="1" kern="1200" dirty="0">
              <a:latin typeface="Century Gothic" panose="020B0502020202020204" pitchFamily="34" charset="0"/>
              <a:ea typeface="+mj-ea"/>
              <a:cs typeface="+mj-cs"/>
            </a:endParaRP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dirty="0">
                <a:latin typeface="Century Gothic" panose="020B0502020202020204" pitchFamily="34" charset="0"/>
                <a:ea typeface="+mj-ea"/>
                <a:cs typeface="+mj-cs"/>
              </a:rPr>
              <a:t>あなたの支出計画を作成</a:t>
            </a:r>
            <a:endParaRPr lang="en-US" sz="3200" b="1" kern="1200" dirty="0">
              <a:latin typeface="Century Gothic" panose="020B0502020202020204" pitchFamily="34" charset="0"/>
              <a:ea typeface="+mj-ea"/>
              <a:cs typeface="+mj-cs"/>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b="1" dirty="0">
                  <a:solidFill>
                    <a:schemeClr val="bg2">
                      <a:lumMod val="10000"/>
                    </a:schemeClr>
                  </a:solidFill>
                  <a:latin typeface="Century Gothic" panose="020B0502020202020204" pitchFamily="34" charset="0"/>
                </a:rPr>
                <a:t>個人を中心とした</a:t>
              </a:r>
              <a:r>
                <a:rPr lang="en-US" sz="2400" b="1" dirty="0">
                  <a:solidFill>
                    <a:schemeClr val="bg2">
                      <a:lumMod val="10000"/>
                    </a:schemeClr>
                  </a:solidFill>
                  <a:latin typeface="Century Gothic" panose="020B0502020202020204" pitchFamily="34" charset="0"/>
                </a:rPr>
                <a:t> </a:t>
              </a:r>
              <a:r>
                <a:rPr lang="ja-JP" altLang="en-US" sz="2400" b="1" dirty="0">
                  <a:solidFill>
                    <a:schemeClr val="bg2">
                      <a:lumMod val="10000"/>
                    </a:schemeClr>
                  </a:solidFill>
                  <a:latin typeface="Century Gothic" panose="020B0502020202020204" pitchFamily="34" charset="0"/>
                </a:rPr>
                <a:t>計画</a:t>
              </a:r>
              <a:r>
                <a:rPr lang="ja-JP" altLang="en-US" sz="2400" dirty="0">
                  <a:solidFill>
                    <a:schemeClr val="bg2">
                      <a:lumMod val="10000"/>
                    </a:schemeClr>
                  </a:solidFill>
                  <a:latin typeface="Century Gothic" panose="020B0502020202020204" pitchFamily="34" charset="0"/>
                </a:rPr>
                <a:t>の間に特定したサービス</a:t>
              </a:r>
              <a:r>
                <a:rPr lang="en-US" sz="2400" dirty="0">
                  <a:solidFill>
                    <a:schemeClr val="bg2">
                      <a:lumMod val="10000"/>
                    </a:schemeClr>
                  </a:solidFill>
                  <a:latin typeface="Century Gothic" panose="020B0502020202020204" pitchFamily="34" charset="0"/>
                </a:rPr>
                <a:t> &amp; </a:t>
              </a:r>
              <a:r>
                <a:rPr lang="ja-JP" altLang="en-US" sz="2400" dirty="0">
                  <a:solidFill>
                    <a:schemeClr val="bg2">
                      <a:lumMod val="10000"/>
                    </a:schemeClr>
                  </a:solidFill>
                  <a:latin typeface="Century Gothic" panose="020B0502020202020204" pitchFamily="34" charset="0"/>
                </a:rPr>
                <a:t>あなたの</a:t>
              </a:r>
              <a:r>
                <a:rPr lang="ja-JP" altLang="en-US" sz="2400" b="1" dirty="0">
                  <a:solidFill>
                    <a:schemeClr val="bg2">
                      <a:lumMod val="10000"/>
                    </a:schemeClr>
                  </a:solidFill>
                  <a:latin typeface="Century Gothic" panose="020B0502020202020204" pitchFamily="34" charset="0"/>
                </a:rPr>
                <a:t>個別プログラムプラン</a:t>
              </a:r>
              <a:r>
                <a:rPr lang="ja-JP" altLang="en-US" sz="2400" dirty="0">
                  <a:solidFill>
                    <a:schemeClr val="bg2">
                      <a:lumMod val="10000"/>
                    </a:schemeClr>
                  </a:solidFill>
                  <a:latin typeface="Century Gothic" panose="020B0502020202020204" pitchFamily="34" charset="0"/>
                </a:rPr>
                <a:t>に記録</a:t>
              </a:r>
              <a:endParaRPr lang="en-US" sz="2400" dirty="0">
                <a:solidFill>
                  <a:schemeClr val="bg2">
                    <a:lumMod val="10000"/>
                  </a:schemeClr>
                </a:solidFill>
                <a:latin typeface="Century Gothic" panose="020B0502020202020204" pitchFamily="34" charset="0"/>
              </a:endParaRP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2277547"/>
          </a:xfrm>
          <a:prstGeom prst="rect">
            <a:avLst/>
          </a:prstGeom>
        </p:spPr>
        <p:txBody>
          <a:bodyPr wrap="square">
            <a:spAutoFit/>
          </a:bodyPr>
          <a:lstStyle/>
          <a:p>
            <a:r>
              <a:rPr lang="ja-JP" altLang="en-US" sz="2400" b="1" dirty="0">
                <a:solidFill>
                  <a:schemeClr val="bg2">
                    <a:lumMod val="10000"/>
                  </a:schemeClr>
                </a:solidFill>
                <a:latin typeface="Century Gothic" panose="020B0502020202020204" pitchFamily="34" charset="0"/>
              </a:rPr>
              <a:t>支援</a:t>
            </a:r>
            <a:r>
              <a:rPr lang="en-US" sz="2000" b="1" dirty="0">
                <a:solidFill>
                  <a:schemeClr val="bg2">
                    <a:lumMod val="10000"/>
                  </a:schemeClr>
                </a:solidFill>
                <a:latin typeface="Century Gothic" panose="020B0502020202020204" pitchFamily="34" charset="0"/>
              </a:rPr>
              <a:t>:</a:t>
            </a:r>
            <a:endParaRPr lang="en-US" sz="2000" b="1" u="sng" dirty="0">
              <a:solidFill>
                <a:schemeClr val="bg2">
                  <a:lumMod val="10000"/>
                </a:schemeClr>
              </a:solidFill>
              <a:latin typeface="Century Gothic" panose="020B0502020202020204" pitchFamily="34" charset="0"/>
            </a:endParaRPr>
          </a:p>
          <a:p>
            <a:pPr marL="342900" indent="-342900" algn="ctr">
              <a:buFont typeface="Arial" panose="020B0604020202020204" pitchFamily="34" charset="0"/>
              <a:buChar char="•"/>
            </a:pPr>
            <a:endParaRPr lang="en-US"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家族と友人たち</a:t>
            </a:r>
            <a:r>
              <a:rPr lang="en-US" sz="2200" dirty="0">
                <a:solidFill>
                  <a:schemeClr val="bg2">
                    <a:lumMod val="10000"/>
                  </a:schemeClr>
                </a:solidFill>
                <a:latin typeface="Century Gothic" panose="020B0502020202020204" pitchFamily="34" charset="0"/>
              </a:rPr>
              <a:t> </a:t>
            </a:r>
          </a:p>
          <a:p>
            <a:pPr marL="342900" indent="-34290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サービスコーディネーター</a:t>
            </a:r>
            <a:endParaRPr lang="en-US" sz="2200"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独立した進行役</a:t>
            </a:r>
            <a:r>
              <a:rPr lang="en-US" sz="2200" dirty="0">
                <a:solidFill>
                  <a:schemeClr val="bg2">
                    <a:lumMod val="10000"/>
                  </a:schemeClr>
                </a:solidFill>
                <a:latin typeface="Century Gothic" panose="020B0502020202020204" pitchFamily="34" charset="0"/>
              </a:rPr>
              <a:t>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FMS</a:t>
            </a:r>
            <a:endParaRPr lang="en-US" sz="2200" b="1" dirty="0">
              <a:solidFill>
                <a:schemeClr val="bg2">
                  <a:lumMod val="10000"/>
                </a:schemeClr>
              </a:solidFill>
              <a:latin typeface="Century Gothic" panose="020B0502020202020204" pitchFamily="34" charset="0"/>
            </a:endParaRPr>
          </a:p>
        </p:txBody>
      </p:sp>
      <p:sp>
        <p:nvSpPr>
          <p:cNvPr id="18" name="Rectangle 17"/>
          <p:cNvSpPr/>
          <p:nvPr/>
        </p:nvSpPr>
        <p:spPr>
          <a:xfrm>
            <a:off x="6272337" y="2620485"/>
            <a:ext cx="2657484" cy="2062103"/>
          </a:xfrm>
          <a:prstGeom prst="rect">
            <a:avLst/>
          </a:prstGeom>
        </p:spPr>
        <p:txBody>
          <a:bodyPr wrap="square">
            <a:spAutoFit/>
          </a:bodyPr>
          <a:lstStyle/>
          <a:p>
            <a:r>
              <a:rPr lang="ja-JP" altLang="en-US" sz="2400" b="1" dirty="0">
                <a:solidFill>
                  <a:schemeClr val="bg2">
                    <a:lumMod val="10000"/>
                  </a:schemeClr>
                </a:solidFill>
                <a:latin typeface="Century Gothic" panose="020B0502020202020204" pitchFamily="34" charset="0"/>
              </a:rPr>
              <a:t>決定</a:t>
            </a:r>
            <a:r>
              <a:rPr lang="en-US" sz="2400" b="1" dirty="0">
                <a:solidFill>
                  <a:schemeClr val="bg2">
                    <a:lumMod val="10000"/>
                  </a:schemeClr>
                </a:solidFill>
                <a:latin typeface="Century Gothic" panose="020B0502020202020204" pitchFamily="34" charset="0"/>
              </a:rPr>
              <a:t>:</a:t>
            </a:r>
          </a:p>
          <a:p>
            <a:endParaRPr lang="en-US" sz="800" b="1" dirty="0">
              <a:solidFill>
                <a:schemeClr val="bg2">
                  <a:lumMod val="10000"/>
                </a:schemeClr>
              </a:solidFill>
              <a:latin typeface="Century Gothic" panose="020B0502020202020204" pitchFamily="34" charset="0"/>
            </a:endParaRPr>
          </a:p>
          <a:p>
            <a:r>
              <a:rPr lang="ja-JP" altLang="en-US" sz="2200" b="1" dirty="0">
                <a:solidFill>
                  <a:schemeClr val="bg2">
                    <a:lumMod val="10000"/>
                  </a:schemeClr>
                </a:solidFill>
                <a:latin typeface="Century Gothic" panose="020B0502020202020204" pitchFamily="34" charset="0"/>
              </a:rPr>
              <a:t>一般的</a:t>
            </a:r>
            <a:r>
              <a:rPr lang="ja-JP" altLang="en-US" sz="2200" dirty="0">
                <a:solidFill>
                  <a:schemeClr val="bg2">
                    <a:lumMod val="10000"/>
                  </a:schemeClr>
                </a:solidFill>
                <a:latin typeface="Century Gothic" panose="020B0502020202020204" pitchFamily="34" charset="0"/>
              </a:rPr>
              <a:t>サービス</a:t>
            </a:r>
            <a:r>
              <a:rPr lang="en-US" sz="2200" dirty="0">
                <a:solidFill>
                  <a:schemeClr val="bg2">
                    <a:lumMod val="10000"/>
                  </a:schemeClr>
                </a:solidFill>
                <a:latin typeface="Century Gothic" panose="020B0502020202020204" pitchFamily="34" charset="0"/>
              </a:rPr>
              <a:t> </a:t>
            </a:r>
          </a:p>
          <a:p>
            <a:endParaRPr lang="en-US" sz="800" dirty="0">
              <a:solidFill>
                <a:schemeClr val="bg2">
                  <a:lumMod val="10000"/>
                </a:schemeClr>
              </a:solidFill>
              <a:latin typeface="Century Gothic" panose="020B0502020202020204" pitchFamily="34" charset="0"/>
            </a:endParaRPr>
          </a:p>
          <a:p>
            <a:r>
              <a:rPr lang="ja-JP" altLang="en-US" sz="2200" dirty="0">
                <a:solidFill>
                  <a:schemeClr val="bg2">
                    <a:lumMod val="10000"/>
                  </a:schemeClr>
                </a:solidFill>
                <a:latin typeface="Century Gothic" panose="020B0502020202020204" pitchFamily="34" charset="0"/>
              </a:rPr>
              <a:t>あなたの予算から支払</a:t>
            </a:r>
            <a:r>
              <a:rPr lang="ja-JP" altLang="en-US" sz="2200" b="1" dirty="0">
                <a:solidFill>
                  <a:schemeClr val="bg2">
                    <a:lumMod val="10000"/>
                  </a:schemeClr>
                </a:solidFill>
                <a:latin typeface="Century Gothic" panose="020B0502020202020204" pitchFamily="34" charset="0"/>
              </a:rPr>
              <a:t>われない</a:t>
            </a:r>
            <a:r>
              <a:rPr lang="ja-JP" altLang="en-US" sz="2200" dirty="0">
                <a:solidFill>
                  <a:schemeClr val="bg2">
                    <a:lumMod val="10000"/>
                  </a:schemeClr>
                </a:solidFill>
                <a:latin typeface="Century Gothic" panose="020B0502020202020204" pitchFamily="34" charset="0"/>
              </a:rPr>
              <a:t>サービスはどれ？</a:t>
            </a:r>
            <a:endParaRPr lang="en-US" sz="2200" b="1" dirty="0">
              <a:solidFill>
                <a:schemeClr val="bg2">
                  <a:lumMod val="10000"/>
                </a:schemeClr>
              </a:solidFill>
              <a:latin typeface="Century Gothic" panose="020B0502020202020204" pitchFamily="34" charset="0"/>
            </a:endParaRPr>
          </a:p>
        </p:txBody>
      </p:sp>
      <p:sp>
        <p:nvSpPr>
          <p:cNvPr id="19" name="Rectangle 18"/>
          <p:cNvSpPr/>
          <p:nvPr/>
        </p:nvSpPr>
        <p:spPr>
          <a:xfrm>
            <a:off x="9207214" y="2620485"/>
            <a:ext cx="2904708" cy="2616101"/>
          </a:xfrm>
          <a:prstGeom prst="rect">
            <a:avLst/>
          </a:prstGeom>
        </p:spPr>
        <p:txBody>
          <a:bodyPr wrap="square">
            <a:spAutoFit/>
          </a:bodyPr>
          <a:lstStyle/>
          <a:p>
            <a:r>
              <a:rPr lang="ja-JP" altLang="en-US" sz="2400" b="1" dirty="0">
                <a:solidFill>
                  <a:schemeClr val="bg2">
                    <a:lumMod val="10000"/>
                  </a:schemeClr>
                </a:solidFill>
                <a:latin typeface="Century Gothic" panose="020B0502020202020204" pitchFamily="34" charset="0"/>
              </a:rPr>
              <a:t>決定</a:t>
            </a:r>
            <a:r>
              <a:rPr lang="en-US" sz="2200" dirty="0">
                <a:solidFill>
                  <a:schemeClr val="bg2">
                    <a:lumMod val="10000"/>
                  </a:schemeClr>
                </a:solidFill>
                <a:latin typeface="Century Gothic" panose="020B0502020202020204" pitchFamily="34" charset="0"/>
              </a:rPr>
              <a:t>:</a:t>
            </a:r>
          </a:p>
          <a:p>
            <a:endParaRPr lang="en-US"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誰？</a:t>
            </a:r>
          </a:p>
          <a:p>
            <a:pPr marL="285750" indent="-28575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どのくらいの頻度？</a:t>
            </a:r>
          </a:p>
          <a:p>
            <a:pPr marL="285750" indent="-28575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いつ？</a:t>
            </a:r>
          </a:p>
          <a:p>
            <a:pPr marL="285750" indent="-28575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時間の長さ？</a:t>
            </a:r>
          </a:p>
          <a:p>
            <a:pPr marL="285750" indent="-285750">
              <a:buFont typeface="Arial" panose="020B0604020202020204" pitchFamily="34" charset="0"/>
              <a:buChar char="•"/>
            </a:pPr>
            <a:r>
              <a:rPr lang="ja-JP" altLang="en-US" sz="2200" dirty="0">
                <a:solidFill>
                  <a:schemeClr val="bg2">
                    <a:lumMod val="10000"/>
                  </a:schemeClr>
                </a:solidFill>
                <a:latin typeface="Century Gothic" panose="020B0502020202020204" pitchFamily="34" charset="0"/>
              </a:rPr>
              <a:t>費用？</a:t>
            </a:r>
            <a:endParaRPr lang="en-US" sz="2200" dirty="0">
              <a:solidFill>
                <a:schemeClr val="bg2">
                  <a:lumMod val="10000"/>
                </a:schemeClr>
              </a:solidFill>
              <a:latin typeface="Century Gothic" panose="020B0502020202020204" pitchFamily="34" charset="0"/>
            </a:endParaRP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予算カテゴリー</a:t>
            </a:r>
            <a:endParaRPr lang="en-US" sz="3200" b="1" kern="1200" dirty="0">
              <a:latin typeface="Century Gothic" panose="020B0502020202020204" pitchFamily="34" charset="0"/>
              <a:ea typeface="+mj-ea"/>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sp>
        <p:nvSpPr>
          <p:cNvPr id="3" name="TextBox 2"/>
          <p:cNvSpPr txBox="1"/>
          <p:nvPr/>
        </p:nvSpPr>
        <p:spPr>
          <a:xfrm>
            <a:off x="339580" y="2935302"/>
            <a:ext cx="4961146" cy="2862322"/>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ja-JP" altLang="en-US" sz="2000" b="1" u="sng" dirty="0">
                <a:solidFill>
                  <a:schemeClr val="bg2">
                    <a:lumMod val="10000"/>
                  </a:schemeClr>
                </a:solidFill>
                <a:latin typeface="Century Gothic" panose="020B0502020202020204" pitchFamily="34" charset="0"/>
              </a:rPr>
              <a:t>３つの予算カテゴリー</a:t>
            </a:r>
            <a:r>
              <a:rPr lang="en-US" sz="2000" b="1" u="sng" dirty="0">
                <a:solidFill>
                  <a:schemeClr val="bg2">
                    <a:lumMod val="10000"/>
                  </a:schemeClr>
                </a:solidFill>
                <a:latin typeface="Century Gothic" panose="020B0502020202020204" pitchFamily="34" charset="0"/>
              </a:rPr>
              <a:t>: </a:t>
            </a:r>
          </a:p>
          <a:p>
            <a:pPr algn="ctr"/>
            <a:endParaRPr lang="en-US" sz="2000" b="1" dirty="0">
              <a:solidFill>
                <a:schemeClr val="bg2">
                  <a:lumMod val="10000"/>
                </a:schemeClr>
              </a:solidFill>
              <a:latin typeface="Century Gothic" panose="020B0502020202020204" pitchFamily="34" charset="0"/>
            </a:endParaRPr>
          </a:p>
          <a:p>
            <a:pPr algn="ctr"/>
            <a:r>
              <a:rPr lang="ja-JP" altLang="en-US" sz="2000" b="1" dirty="0">
                <a:solidFill>
                  <a:schemeClr val="bg2">
                    <a:lumMod val="10000"/>
                  </a:schemeClr>
                </a:solidFill>
                <a:latin typeface="Century Gothic" panose="020B0502020202020204" pitchFamily="34" charset="0"/>
              </a:rPr>
              <a:t>生活の手配</a:t>
            </a:r>
            <a:endParaRPr lang="en-US" sz="2000" b="1" dirty="0">
              <a:solidFill>
                <a:schemeClr val="bg2">
                  <a:lumMod val="10000"/>
                </a:schemeClr>
              </a:solidFill>
              <a:latin typeface="Century Gothic" panose="020B0502020202020204" pitchFamily="34" charset="0"/>
            </a:endParaRPr>
          </a:p>
          <a:p>
            <a:pPr algn="ctr"/>
            <a:endParaRPr lang="en-US" sz="2000" b="1" dirty="0">
              <a:solidFill>
                <a:schemeClr val="bg2">
                  <a:lumMod val="10000"/>
                </a:schemeClr>
              </a:solidFill>
              <a:latin typeface="Century Gothic" panose="020B0502020202020204" pitchFamily="34" charset="0"/>
            </a:endParaRPr>
          </a:p>
          <a:p>
            <a:pPr algn="ctr"/>
            <a:r>
              <a:rPr lang="ja-JP" altLang="en-US" sz="2000" b="1" dirty="0">
                <a:solidFill>
                  <a:schemeClr val="bg2">
                    <a:lumMod val="10000"/>
                  </a:schemeClr>
                </a:solidFill>
                <a:latin typeface="Century Gothic" panose="020B0502020202020204" pitchFamily="34" charset="0"/>
              </a:rPr>
              <a:t>雇用</a:t>
            </a:r>
            <a:r>
              <a:rPr lang="en-US" sz="2000" b="1" dirty="0">
                <a:solidFill>
                  <a:schemeClr val="bg2">
                    <a:lumMod val="10000"/>
                  </a:schemeClr>
                </a:solidFill>
                <a:latin typeface="Century Gothic" panose="020B0502020202020204" pitchFamily="34" charset="0"/>
              </a:rPr>
              <a:t> &amp; </a:t>
            </a:r>
            <a:r>
              <a:rPr lang="ja-JP" altLang="en-US" sz="2000" b="1" dirty="0">
                <a:solidFill>
                  <a:schemeClr val="bg2">
                    <a:lumMod val="10000"/>
                  </a:schemeClr>
                </a:solidFill>
                <a:latin typeface="Century Gothic" panose="020B0502020202020204" pitchFamily="34" charset="0"/>
              </a:rPr>
              <a:t>地域への参加</a:t>
            </a:r>
            <a:endParaRPr lang="en-US" sz="2000" b="1" dirty="0">
              <a:solidFill>
                <a:schemeClr val="bg2">
                  <a:lumMod val="10000"/>
                </a:schemeClr>
              </a:solidFill>
              <a:latin typeface="Century Gothic" panose="020B0502020202020204" pitchFamily="34" charset="0"/>
            </a:endParaRPr>
          </a:p>
          <a:p>
            <a:pPr algn="ctr"/>
            <a:endParaRPr lang="en-US" sz="2000" b="1" dirty="0">
              <a:solidFill>
                <a:schemeClr val="bg2">
                  <a:lumMod val="10000"/>
                </a:schemeClr>
              </a:solidFill>
              <a:latin typeface="Century Gothic" panose="020B0502020202020204" pitchFamily="34" charset="0"/>
            </a:endParaRPr>
          </a:p>
          <a:p>
            <a:pPr algn="ctr"/>
            <a:r>
              <a:rPr lang="ja-JP" altLang="en-US" sz="2000" b="1" dirty="0">
                <a:solidFill>
                  <a:schemeClr val="bg2">
                    <a:lumMod val="10000"/>
                  </a:schemeClr>
                </a:solidFill>
                <a:latin typeface="Century Gothic" panose="020B0502020202020204" pitchFamily="34" charset="0"/>
              </a:rPr>
              <a:t>健康</a:t>
            </a:r>
            <a:r>
              <a:rPr lang="en-US" sz="2000" b="1" dirty="0">
                <a:solidFill>
                  <a:schemeClr val="bg2">
                    <a:lumMod val="10000"/>
                  </a:schemeClr>
                </a:solidFill>
                <a:latin typeface="Century Gothic" panose="020B0502020202020204" pitchFamily="34" charset="0"/>
              </a:rPr>
              <a:t> &amp; </a:t>
            </a:r>
            <a:r>
              <a:rPr lang="ja-JP" altLang="en-US" sz="2000" b="1" dirty="0">
                <a:solidFill>
                  <a:schemeClr val="bg2">
                    <a:lumMod val="10000"/>
                  </a:schemeClr>
                </a:solidFill>
                <a:latin typeface="Century Gothic" panose="020B0502020202020204" pitchFamily="34" charset="0"/>
              </a:rPr>
              <a:t>安全</a:t>
            </a:r>
            <a:endParaRPr lang="en-US" sz="2000" b="1" dirty="0">
              <a:solidFill>
                <a:schemeClr val="bg2">
                  <a:lumMod val="10000"/>
                </a:schemeClr>
              </a:solidFill>
              <a:latin typeface="Century Gothic" panose="020B0502020202020204" pitchFamily="34" charset="0"/>
            </a:endParaRPr>
          </a:p>
          <a:p>
            <a:endParaRPr lang="en-US"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1938992"/>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ja-JP" altLang="en-US" sz="2000" b="1" u="sng" dirty="0">
                <a:solidFill>
                  <a:schemeClr val="bg2">
                    <a:lumMod val="10000"/>
                  </a:schemeClr>
                </a:solidFill>
                <a:latin typeface="Century Gothic" panose="020B0502020202020204" pitchFamily="34" charset="0"/>
              </a:rPr>
              <a:t>支出計画は変更できます</a:t>
            </a:r>
            <a:r>
              <a:rPr lang="en-US" sz="2000" b="1" u="sng" dirty="0">
                <a:solidFill>
                  <a:schemeClr val="bg2">
                    <a:lumMod val="10000"/>
                  </a:schemeClr>
                </a:solidFill>
                <a:latin typeface="Century Gothic" panose="020B0502020202020204" pitchFamily="34" charset="0"/>
              </a:rPr>
              <a:t>:</a:t>
            </a:r>
          </a:p>
          <a:p>
            <a:pPr algn="ctr"/>
            <a:endParaRPr lang="en-US" sz="2000" b="1" dirty="0">
              <a:solidFill>
                <a:schemeClr val="bg2">
                  <a:lumMod val="10000"/>
                </a:schemeClr>
              </a:solidFill>
              <a:latin typeface="Century Gothic" panose="020B0502020202020204" pitchFamily="34" charset="0"/>
            </a:endParaRPr>
          </a:p>
          <a:p>
            <a:pPr algn="ctr"/>
            <a:r>
              <a:rPr lang="ja-JP" altLang="en-US" sz="2000" b="1" dirty="0">
                <a:solidFill>
                  <a:schemeClr val="bg2">
                    <a:lumMod val="10000"/>
                  </a:schemeClr>
                </a:solidFill>
                <a:latin typeface="Century Gothic" panose="020B0502020202020204" pitchFamily="34" charset="0"/>
              </a:rPr>
              <a:t>カテゴリー間で最大</a:t>
            </a:r>
            <a:r>
              <a:rPr lang="en-US" altLang="ja-JP" sz="2000" b="1" dirty="0">
                <a:solidFill>
                  <a:schemeClr val="bg2">
                    <a:lumMod val="10000"/>
                  </a:schemeClr>
                </a:solidFill>
                <a:latin typeface="Century Gothic" panose="020B0502020202020204" pitchFamily="34" charset="0"/>
              </a:rPr>
              <a:t>10</a:t>
            </a:r>
            <a:r>
              <a:rPr lang="ja-JP" altLang="en-US" sz="2000" b="1" dirty="0">
                <a:solidFill>
                  <a:schemeClr val="bg2">
                    <a:lumMod val="10000"/>
                  </a:schemeClr>
                </a:solidFill>
                <a:latin typeface="Century Gothic" panose="020B0502020202020204" pitchFamily="34" charset="0"/>
              </a:rPr>
              <a:t>％の転送</a:t>
            </a:r>
            <a:endParaRPr lang="en-US" sz="2000" b="1" dirty="0">
              <a:solidFill>
                <a:schemeClr val="bg2">
                  <a:lumMod val="10000"/>
                </a:schemeClr>
              </a:solidFill>
              <a:latin typeface="Century Gothic" panose="020B0502020202020204" pitchFamily="34" charset="0"/>
            </a:endParaRPr>
          </a:p>
          <a:p>
            <a:pPr algn="ctr"/>
            <a:endParaRPr lang="en-US" sz="2000" b="1" dirty="0">
              <a:solidFill>
                <a:schemeClr val="bg2">
                  <a:lumMod val="10000"/>
                </a:schemeClr>
              </a:solidFill>
              <a:latin typeface="Century Gothic" panose="020B0502020202020204" pitchFamily="34" charset="0"/>
            </a:endParaRPr>
          </a:p>
          <a:p>
            <a:pPr algn="ctr"/>
            <a:r>
              <a:rPr lang="ja-JP" altLang="en-US" sz="2000" b="1" dirty="0">
                <a:solidFill>
                  <a:schemeClr val="bg2">
                    <a:lumMod val="10000"/>
                  </a:schemeClr>
                </a:solidFill>
                <a:latin typeface="Century Gothic" panose="020B0502020202020204" pitchFamily="34" charset="0"/>
              </a:rPr>
              <a:t>カテゴリー間で</a:t>
            </a:r>
            <a:r>
              <a:rPr lang="en-US" altLang="ja-JP" sz="2000" b="1" dirty="0">
                <a:solidFill>
                  <a:schemeClr val="bg2">
                    <a:lumMod val="10000"/>
                  </a:schemeClr>
                </a:solidFill>
                <a:latin typeface="Century Gothic" panose="020B0502020202020204" pitchFamily="34" charset="0"/>
              </a:rPr>
              <a:t>10</a:t>
            </a:r>
            <a:r>
              <a:rPr lang="ja-JP" altLang="en-US" sz="2000" b="1" dirty="0">
                <a:solidFill>
                  <a:schemeClr val="bg2">
                    <a:lumMod val="10000"/>
                  </a:schemeClr>
                </a:solidFill>
                <a:latin typeface="Century Gothic" panose="020B0502020202020204" pitchFamily="34" charset="0"/>
              </a:rPr>
              <a:t>％以上の転送</a:t>
            </a:r>
            <a:endParaRPr lang="en-US" sz="2000" b="1" dirty="0">
              <a:solidFill>
                <a:schemeClr val="bg2">
                  <a:lumMod val="10000"/>
                </a:schemeClr>
              </a:solidFill>
              <a:latin typeface="Century Gothic" panose="020B0502020202020204" pitchFamily="34" charset="0"/>
            </a:endParaRP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6" y="3351982"/>
            <a:ext cx="10951619" cy="929143"/>
            <a:chOff x="704749" y="3810000"/>
            <a:chExt cx="10951619" cy="929143"/>
          </a:xfrm>
        </p:grpSpPr>
        <p:sp>
          <p:nvSpPr>
            <p:cNvPr id="18" name="TextBox 17"/>
            <p:cNvSpPr txBox="1"/>
            <p:nvPr/>
          </p:nvSpPr>
          <p:spPr>
            <a:xfrm>
              <a:off x="704749" y="3810000"/>
              <a:ext cx="1091897"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チーム</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ゴール</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0" name="TextBox 19"/>
            <p:cNvSpPr txBox="1"/>
            <p:nvPr/>
          </p:nvSpPr>
          <p:spPr>
            <a:xfrm>
              <a:off x="3367140" y="3815813"/>
              <a:ext cx="1280159"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dirty="0">
                  <a:solidFill>
                    <a:schemeClr val="accent5">
                      <a:lumMod val="50000"/>
                    </a:schemeClr>
                  </a:solidFill>
                  <a:latin typeface="Century Gothic" panose="020B0502020202020204" pitchFamily="34" charset="0"/>
                  <a:ea typeface="+mj-ea"/>
                  <a:cs typeface="+mj-cs"/>
                </a:rPr>
                <a:t>個別プログラムプラン</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費用</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一般的</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リサーチ</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4" name="TextBox 23"/>
            <p:cNvSpPr txBox="1"/>
            <p:nvPr/>
          </p:nvSpPr>
          <p:spPr>
            <a:xfrm>
              <a:off x="9138256"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kern="1200" dirty="0">
                  <a:solidFill>
                    <a:schemeClr val="accent5">
                      <a:lumMod val="50000"/>
                    </a:schemeClr>
                  </a:solidFill>
                  <a:latin typeface="Century Gothic" panose="020B0502020202020204" pitchFamily="34" charset="0"/>
                  <a:ea typeface="+mj-ea"/>
                  <a:cs typeface="+mj-cs"/>
                </a:rPr>
                <a:t>計算</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5" name="TextBox 24"/>
            <p:cNvSpPr txBox="1"/>
            <p:nvPr/>
          </p:nvSpPr>
          <p:spPr>
            <a:xfrm>
              <a:off x="10280247" y="3810717"/>
              <a:ext cx="1376121"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dirty="0">
                  <a:solidFill>
                    <a:schemeClr val="accent5">
                      <a:lumMod val="50000"/>
                    </a:schemeClr>
                  </a:solidFill>
                  <a:latin typeface="Century Gothic" panose="020B0502020202020204" pitchFamily="34" charset="0"/>
                  <a:ea typeface="+mj-ea"/>
                  <a:cs typeface="+mj-cs"/>
                </a:rPr>
                <a:t>支出計画</a:t>
              </a:r>
              <a:endParaRPr lang="en-US" sz="2000" kern="1200" dirty="0">
                <a:solidFill>
                  <a:schemeClr val="accent5">
                    <a:lumMod val="50000"/>
                  </a:schemeClr>
                </a:solidFill>
                <a:latin typeface="Century Gothic" panose="020B0502020202020204" pitchFamily="34" charset="0"/>
                <a:ea typeface="+mj-ea"/>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424732"/>
            </a:xfrm>
            <a:prstGeom prst="rect">
              <a:avLst/>
            </a:prstGeom>
            <a:noFill/>
          </p:spPr>
          <p:txBody>
            <a:bodyPr wrap="square" rtlCol="0">
              <a:spAutoFit/>
            </a:bodyPr>
            <a:lstStyle/>
            <a:p>
              <a:pPr algn="ctr">
                <a:lnSpc>
                  <a:spcPct val="90000"/>
                </a:lnSpc>
                <a:spcBef>
                  <a:spcPct val="0"/>
                </a:spcBef>
              </a:pPr>
              <a:r>
                <a:rPr lang="ja-JP" altLang="en-US" sz="2400" dirty="0">
                  <a:solidFill>
                    <a:schemeClr val="accent5">
                      <a:lumMod val="50000"/>
                    </a:schemeClr>
                  </a:solidFill>
                  <a:latin typeface="Century Gothic" panose="020B0502020202020204" pitchFamily="34" charset="0"/>
                  <a:ea typeface="+mj-ea"/>
                  <a:cs typeface="+mj-cs"/>
                </a:rPr>
                <a:t>支出計画</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$58,804</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616517" y="4943464"/>
              <a:ext cx="2308807" cy="424732"/>
            </a:xfrm>
            <a:prstGeom prst="rect">
              <a:avLst/>
            </a:prstGeom>
            <a:noFill/>
          </p:spPr>
          <p:txBody>
            <a:bodyPr wrap="square" rtlCol="0">
              <a:spAutoFit/>
            </a:bodyPr>
            <a:lstStyle/>
            <a:p>
              <a:pPr algn="ctr">
                <a:lnSpc>
                  <a:spcPct val="90000"/>
                </a:lnSpc>
                <a:spcBef>
                  <a:spcPct val="0"/>
                </a:spcBef>
              </a:pPr>
              <a:r>
                <a:rPr lang="ja-JP" altLang="en-US" sz="2400" dirty="0">
                  <a:solidFill>
                    <a:schemeClr val="accent5">
                      <a:lumMod val="50000"/>
                    </a:schemeClr>
                  </a:solidFill>
                  <a:latin typeface="Century Gothic" panose="020B0502020202020204" pitchFamily="34" charset="0"/>
                  <a:ea typeface="+mj-ea"/>
                  <a:cs typeface="+mj-cs"/>
                </a:rPr>
                <a:t>それぞれの予算</a:t>
              </a:r>
              <a:r>
                <a:rPr lang="en-US" sz="2400" dirty="0">
                  <a:solidFill>
                    <a:schemeClr val="accent5">
                      <a:lumMod val="50000"/>
                    </a:schemeClr>
                  </a:solidFill>
                  <a:latin typeface="Century Gothic" panose="020B0502020202020204" pitchFamily="34" charset="0"/>
                  <a:ea typeface="+mj-ea"/>
                  <a:cs typeface="+mj-cs"/>
                </a:rPr>
                <a:t> </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ea typeface="+mj-ea"/>
                  <a:cs typeface="+mj-cs"/>
                  <a:hlinkClick r:id="rId4" action="ppaction://hlinkfile"/>
                </a:rPr>
                <a:t>*</a:t>
              </a:r>
              <a:r>
                <a:rPr lang="ja-JP" altLang="en-US" sz="2000" dirty="0">
                  <a:solidFill>
                    <a:schemeClr val="accent5">
                      <a:lumMod val="50000"/>
                    </a:schemeClr>
                  </a:solidFill>
                  <a:latin typeface="Century Gothic" panose="020B0502020202020204" pitchFamily="34" charset="0"/>
                  <a:ea typeface="+mj-ea"/>
                  <a:cs typeface="+mj-cs"/>
                  <a:hlinkClick r:id="rId4" action="ppaction://hlinkfile"/>
                </a:rPr>
                <a:t>支出計画</a:t>
              </a:r>
              <a:endParaRPr lang="en-US" sz="2000" kern="1200" dirty="0">
                <a:solidFill>
                  <a:schemeClr val="accent5">
                    <a:lumMod val="50000"/>
                  </a:schemeClr>
                </a:solidFill>
                <a:latin typeface="Century Gothic" panose="020B0502020202020204" pitchFamily="34" charset="0"/>
                <a:ea typeface="+mj-ea"/>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2063820392"/>
              </p:ext>
            </p:extLst>
          </p:nvPr>
        </p:nvGraphicFramePr>
        <p:xfrm>
          <a:off x="435429" y="2101492"/>
          <a:ext cx="5820228" cy="4470049"/>
        </p:xfrm>
        <a:graphic>
          <a:graphicData uri="http://schemas.openxmlformats.org/drawingml/2006/table">
            <a:tbl>
              <a:tblPr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ja-JP" altLang="en-US" dirty="0"/>
                        <a:t>サービス</a:t>
                      </a:r>
                      <a:endParaRPr lang="en-US" dirty="0"/>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ja-JP" altLang="en-US" dirty="0"/>
                        <a:t>金額</a:t>
                      </a:r>
                      <a:endParaRPr lang="en-US" dirty="0"/>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ja-JP" altLang="en-US" baseline="0" dirty="0"/>
                        <a:t>雇用支援</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ja-JP" altLang="en-US" baseline="0" dirty="0"/>
                        <a:t>地域生活支援</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ja-JP" altLang="en-US" baseline="0" dirty="0"/>
                        <a:t>地域との統合支援</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ja-JP" altLang="en-US" dirty="0"/>
                        <a:t>非医療交通手段</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t>地域との統合支援</a:t>
                      </a:r>
                      <a:endParaRPr lang="en-US" altLang="ja-JP"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t>地域との統合支援</a:t>
                      </a:r>
                      <a:endParaRPr lang="en-US" altLang="ja-JP"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ja-JP" altLang="en-US" dirty="0"/>
                        <a:t>独立した進行役</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ja-JP" altLang="en-US" dirty="0"/>
                        <a:t>財務管理サービス</a:t>
                      </a:r>
                      <a:r>
                        <a:rPr lang="en-US" dirty="0"/>
                        <a:t> (FMS)</a:t>
                      </a:r>
                    </a:p>
                  </a:txBody>
                  <a:tcPr marL="51435" marR="51435">
                    <a:lnL w="12700" cap="flat" cmpd="sng" algn="ctr">
                      <a:solidFill>
                        <a:schemeClr val="tx1"/>
                      </a:solidFill>
                      <a:prstDash val="solid"/>
                      <a:round/>
                      <a:headEnd type="none" w="med" len="med"/>
                      <a:tailEnd type="none" w="med" len="med"/>
                    </a:lnL>
                  </a:tcPr>
                </a:tc>
                <a:tc>
                  <a:txBody>
                    <a:bodyPr/>
                    <a:lstStyle/>
                    <a:p>
                      <a:r>
                        <a:rPr lang="en-US" dirty="0"/>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ja-JP" altLang="en-US" sz="1800" b="1" dirty="0">
                          <a:effectLst/>
                          <a:latin typeface="Arial"/>
                          <a:ea typeface="Calibri"/>
                          <a:cs typeface="Times New Roman"/>
                        </a:rPr>
                        <a:t>合計</a:t>
                      </a:r>
                      <a:endParaRPr lang="en-US" sz="1100" b="1" dirty="0">
                        <a:effectLst/>
                        <a:latin typeface="+mn-lt"/>
                        <a:ea typeface="Calibri"/>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Arial"/>
                          <a:ea typeface="Times New Roman"/>
                          <a:cs typeface="Times New Roman"/>
                        </a:rPr>
                        <a:t>$58,804</a:t>
                      </a:r>
                      <a:endParaRPr lang="en-US" sz="1100" b="1" dirty="0">
                        <a:effectLst/>
                        <a:latin typeface="Calibri"/>
                        <a:ea typeface="Calibri"/>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$12,000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555057" y="4943464"/>
              <a:ext cx="2289172" cy="424732"/>
            </a:xfrm>
            <a:prstGeom prst="rect">
              <a:avLst/>
            </a:prstGeom>
            <a:noFill/>
          </p:spPr>
          <p:txBody>
            <a:bodyPr wrap="square" rtlCol="0">
              <a:spAutoFit/>
            </a:bodyPr>
            <a:lstStyle/>
            <a:p>
              <a:pPr algn="ctr">
                <a:lnSpc>
                  <a:spcPct val="90000"/>
                </a:lnSpc>
                <a:spcBef>
                  <a:spcPct val="0"/>
                </a:spcBef>
              </a:pPr>
              <a:r>
                <a:rPr lang="ja-JP" altLang="en-US" sz="2400" dirty="0">
                  <a:solidFill>
                    <a:schemeClr val="accent5">
                      <a:lumMod val="50000"/>
                    </a:schemeClr>
                  </a:solidFill>
                  <a:latin typeface="Century Gothic" panose="020B0502020202020204" pitchFamily="34" charset="0"/>
                  <a:ea typeface="+mj-ea"/>
                  <a:cs typeface="+mj-cs"/>
                </a:rPr>
                <a:t>それぞれの予算</a:t>
              </a:r>
              <a:r>
                <a:rPr lang="en-US" sz="2400" dirty="0">
                  <a:solidFill>
                    <a:schemeClr val="accent5">
                      <a:lumMod val="50000"/>
                    </a:schemeClr>
                  </a:solidFill>
                  <a:latin typeface="Century Gothic" panose="020B0502020202020204" pitchFamily="34" charset="0"/>
                  <a:ea typeface="+mj-ea"/>
                  <a:cs typeface="+mj-cs"/>
                </a:rPr>
                <a:t> </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424732"/>
            </a:xfrm>
            <a:prstGeom prst="rect">
              <a:avLst/>
            </a:prstGeom>
            <a:noFill/>
          </p:spPr>
          <p:txBody>
            <a:bodyPr wrap="square" rtlCol="0">
              <a:spAutoFit/>
            </a:bodyPr>
            <a:lstStyle/>
            <a:p>
              <a:pPr algn="ctr">
                <a:lnSpc>
                  <a:spcPct val="90000"/>
                </a:lnSpc>
                <a:spcBef>
                  <a:spcPct val="0"/>
                </a:spcBef>
              </a:pPr>
              <a:r>
                <a:rPr lang="ja-JP" altLang="en-US" sz="2400" dirty="0">
                  <a:solidFill>
                    <a:schemeClr val="accent5">
                      <a:lumMod val="50000"/>
                    </a:schemeClr>
                  </a:solidFill>
                  <a:latin typeface="Century Gothic" panose="020B0502020202020204" pitchFamily="34" charset="0"/>
                  <a:ea typeface="+mj-ea"/>
                  <a:cs typeface="+mj-cs"/>
                </a:rPr>
                <a:t>支出計画</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$8,900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71082708"/>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ja-JP" altLang="en-US" dirty="0"/>
                        <a:t>サービス</a:t>
                      </a:r>
                      <a:endParaRPr lang="en-US" dirty="0"/>
                    </a:p>
                  </a:txBody>
                  <a:tcPr marL="51435" marR="51435"/>
                </a:tc>
                <a:tc>
                  <a:txBody>
                    <a:bodyPr/>
                    <a:lstStyle/>
                    <a:p>
                      <a:r>
                        <a:rPr lang="ja-JP" altLang="en-US" dirty="0"/>
                        <a:t>金額</a:t>
                      </a:r>
                      <a:endParaRPr lang="en-US" dirty="0"/>
                    </a:p>
                  </a:txBody>
                  <a:tcPr marL="51435" marR="51435"/>
                </a:tc>
                <a:extLst>
                  <a:ext uri="{0D108BD9-81ED-4DB2-BD59-A6C34878D82A}">
                    <a16:rowId xmlns:a16="http://schemas.microsoft.com/office/drawing/2014/main" val="10000"/>
                  </a:ext>
                </a:extLst>
              </a:tr>
              <a:tr h="571997">
                <a:tc>
                  <a:txBody>
                    <a:bodyPr/>
                    <a:lstStyle/>
                    <a:p>
                      <a:r>
                        <a:rPr lang="ja-JP" altLang="en-US" dirty="0"/>
                        <a:t>地域との統合支援</a:t>
                      </a:r>
                      <a:endParaRPr lang="en-US" dirty="0"/>
                    </a:p>
                  </a:txBody>
                  <a:tcPr marL="51435" marR="51435"/>
                </a:tc>
                <a:tc>
                  <a:txBody>
                    <a:bodyPr/>
                    <a:lstStyle/>
                    <a:p>
                      <a:r>
                        <a:rPr lang="en-US" dirty="0"/>
                        <a:t>$4,800</a:t>
                      </a:r>
                      <a:r>
                        <a:rPr lang="ja-JP" altLang="en-US" dirty="0" err="1"/>
                        <a:t>ｌ</a:t>
                      </a:r>
                      <a:endParaRPr lang="en-US" dirty="0"/>
                    </a:p>
                  </a:txBody>
                  <a:tcPr marL="51435" marR="51435"/>
                </a:tc>
                <a:extLst>
                  <a:ext uri="{0D108BD9-81ED-4DB2-BD59-A6C34878D82A}">
                    <a16:rowId xmlns:a16="http://schemas.microsoft.com/office/drawing/2014/main" val="10001"/>
                  </a:ext>
                </a:extLst>
              </a:tr>
              <a:tr h="571997">
                <a:tc>
                  <a:txBody>
                    <a:bodyPr/>
                    <a:lstStyle/>
                    <a:p>
                      <a:r>
                        <a:rPr lang="ja-JP" altLang="en-US" dirty="0"/>
                        <a:t>臨時サービス</a:t>
                      </a:r>
                      <a:endParaRPr lang="en-US" dirty="0"/>
                    </a:p>
                  </a:txBody>
                  <a:tcPr marL="51435" marR="51435"/>
                </a:tc>
                <a:tc>
                  <a:txBody>
                    <a:bodyPr/>
                    <a:lstStyle/>
                    <a:p>
                      <a:r>
                        <a:rPr lang="en-US" dirty="0"/>
                        <a:t>$2,000</a:t>
                      </a:r>
                    </a:p>
                  </a:txBody>
                  <a:tcPr marL="51435" marR="51435"/>
                </a:tc>
                <a:extLst>
                  <a:ext uri="{0D108BD9-81ED-4DB2-BD59-A6C34878D82A}">
                    <a16:rowId xmlns:a16="http://schemas.microsoft.com/office/drawing/2014/main" val="10002"/>
                  </a:ext>
                </a:extLst>
              </a:tr>
              <a:tr h="571997">
                <a:tc>
                  <a:txBody>
                    <a:bodyPr/>
                    <a:lstStyle/>
                    <a:p>
                      <a:r>
                        <a:rPr lang="ja-JP" altLang="en-US" dirty="0"/>
                        <a:t>地域との統合支援</a:t>
                      </a:r>
                      <a:endParaRPr lang="en-US" dirty="0"/>
                    </a:p>
                  </a:txBody>
                  <a:tcPr marL="51435" marR="51435"/>
                </a:tc>
                <a:tc>
                  <a:txBody>
                    <a:bodyPr/>
                    <a:lstStyle/>
                    <a:p>
                      <a:r>
                        <a:rPr lang="en-US" dirty="0"/>
                        <a:t>$200</a:t>
                      </a:r>
                    </a:p>
                  </a:txBody>
                  <a:tcPr marL="51435" marR="51435"/>
                </a:tc>
                <a:extLst>
                  <a:ext uri="{0D108BD9-81ED-4DB2-BD59-A6C34878D82A}">
                    <a16:rowId xmlns:a16="http://schemas.microsoft.com/office/drawing/2014/main" val="10003"/>
                  </a:ext>
                </a:extLst>
              </a:tr>
              <a:tr h="571997">
                <a:tc>
                  <a:txBody>
                    <a:bodyPr/>
                    <a:lstStyle/>
                    <a:p>
                      <a:r>
                        <a:rPr lang="ja-JP" altLang="en-US" dirty="0"/>
                        <a:t>独立した進行役</a:t>
                      </a:r>
                      <a:endParaRPr lang="en-US" dirty="0"/>
                    </a:p>
                  </a:txBody>
                  <a:tcPr marL="51435" marR="51435"/>
                </a:tc>
                <a:tc>
                  <a:txBody>
                    <a:bodyPr/>
                    <a:lstStyle/>
                    <a:p>
                      <a:r>
                        <a:rPr lang="en-US" dirty="0"/>
                        <a:t>$1,000</a:t>
                      </a:r>
                    </a:p>
                  </a:txBody>
                  <a:tcPr marL="51435" marR="51435"/>
                </a:tc>
                <a:extLst>
                  <a:ext uri="{0D108BD9-81ED-4DB2-BD59-A6C34878D82A}">
                    <a16:rowId xmlns:a16="http://schemas.microsoft.com/office/drawing/2014/main" val="10004"/>
                  </a:ext>
                </a:extLst>
              </a:tr>
              <a:tr h="571997">
                <a:tc>
                  <a:txBody>
                    <a:bodyPr/>
                    <a:lstStyle/>
                    <a:p>
                      <a:r>
                        <a:rPr lang="ja-JP" altLang="en-US" dirty="0"/>
                        <a:t>財務管理サービス</a:t>
                      </a:r>
                      <a:r>
                        <a:rPr lang="en-US" baseline="0" dirty="0"/>
                        <a:t> (FMS)</a:t>
                      </a:r>
                      <a:endParaRPr lang="en-US" dirty="0"/>
                    </a:p>
                  </a:txBody>
                  <a:tcPr marL="51435" marR="51435"/>
                </a:tc>
                <a:tc>
                  <a:txBody>
                    <a:bodyPr/>
                    <a:lstStyle/>
                    <a:p>
                      <a:r>
                        <a:rPr lang="en-US" dirty="0"/>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ja-JP" altLang="en-US" sz="1800" b="1" dirty="0">
                          <a:effectLst/>
                          <a:latin typeface="Arial"/>
                          <a:ea typeface="Calibri"/>
                          <a:cs typeface="Times New Roman"/>
                        </a:rPr>
                        <a:t>合計</a:t>
                      </a:r>
                      <a:endParaRPr lang="en-US" sz="1100" b="1" dirty="0">
                        <a:effectLst/>
                        <a:latin typeface="+mn-lt"/>
                        <a:ea typeface="Calibri"/>
                        <a:cs typeface="Times New Roman"/>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mn-lt"/>
                          <a:ea typeface="+mn-ea"/>
                          <a:cs typeface="+mn-cs"/>
                        </a:rPr>
                        <a:t>$8,</a:t>
                      </a:r>
                      <a:r>
                        <a:rPr lang="en-US" sz="1800" b="1" u="none" kern="1200" baseline="0" dirty="0">
                          <a:solidFill>
                            <a:schemeClr val="dk1"/>
                          </a:solidFill>
                          <a:effectLst/>
                          <a:latin typeface="+mn-lt"/>
                          <a:ea typeface="+mn-ea"/>
                          <a:cs typeface="+mn-cs"/>
                        </a:rPr>
                        <a:t>900</a:t>
                      </a:r>
                      <a:endParaRPr lang="en-US" sz="1100" b="1" u="none" dirty="0">
                        <a:effectLst/>
                        <a:latin typeface="Calibri"/>
                        <a:ea typeface="Calibri"/>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ea typeface="+mj-ea"/>
                  <a:cs typeface="+mj-cs"/>
                  <a:hlinkClick r:id="rId4" action="ppaction://hlinkfile"/>
                </a:rPr>
                <a:t>*</a:t>
              </a:r>
              <a:r>
                <a:rPr lang="ja-JP" altLang="en-US" sz="2000" dirty="0">
                  <a:solidFill>
                    <a:schemeClr val="accent5">
                      <a:lumMod val="50000"/>
                    </a:schemeClr>
                  </a:solidFill>
                  <a:latin typeface="Century Gothic" panose="020B0502020202020204" pitchFamily="34" charset="0"/>
                  <a:ea typeface="+mj-ea"/>
                  <a:cs typeface="+mj-cs"/>
                  <a:hlinkClick r:id="rId4" action="ppaction://hlinkfile"/>
                </a:rPr>
                <a:t>支出計画</a:t>
              </a:r>
              <a:endParaRPr lang="en-US" sz="2000" kern="1200" dirty="0">
                <a:solidFill>
                  <a:schemeClr val="accent5">
                    <a:lumMod val="50000"/>
                  </a:schemeClr>
                </a:solidFill>
                <a:latin typeface="Century Gothic" panose="020B0502020202020204" pitchFamily="34" charset="0"/>
                <a:ea typeface="+mj-ea"/>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a:lnSpc>
                <a:spcPct val="90000"/>
              </a:lnSpc>
              <a:spcBef>
                <a:spcPct val="0"/>
              </a:spcBef>
              <a:buNone/>
            </a:pPr>
            <a:r>
              <a:rPr lang="en-US" sz="3200" b="1" dirty="0">
                <a:solidFill>
                  <a:srgbClr val="0061C6"/>
                </a:solidFill>
                <a:latin typeface="Century Gothic" panose="020B0502020202020204" pitchFamily="34" charset="0"/>
                <a:hlinkClick r:id="rId5" action="ppaction://hlinkfile">
                  <a:extLst>
                    <a:ext uri="{A12FA001-AC4F-418D-AE19-62706E023703}">
                      <ahyp:hlinkClr xmlns:ahyp="http://schemas.microsoft.com/office/drawing/2018/hyperlinkcolor" val="tx"/>
                    </a:ext>
                  </a:extLst>
                </a:hlinkClick>
              </a:rPr>
              <a:t>*</a:t>
            </a:r>
            <a:r>
              <a:rPr lang="ja-JP" altLang="en-US" sz="3200" b="1" dirty="0">
                <a:solidFill>
                  <a:srgbClr val="0061C6"/>
                </a:solidFill>
                <a:latin typeface="Century Gothic" panose="020B0502020202020204" pitchFamily="34" charset="0"/>
                <a:hlinkClick r:id="rId5" action="ppaction://hlinkfile">
                  <a:extLst>
                    <a:ext uri="{A12FA001-AC4F-418D-AE19-62706E023703}">
                      <ahyp:hlinkClr xmlns:ahyp="http://schemas.microsoft.com/office/drawing/2018/hyperlinkcolor" val="tx"/>
                    </a:ext>
                  </a:extLst>
                </a:hlinkClick>
              </a:rPr>
              <a:t>支出計画</a:t>
            </a:r>
            <a:endParaRPr lang="en-US" sz="3200" b="1" dirty="0">
              <a:solidFill>
                <a:srgbClr val="0061C6"/>
              </a:solidFill>
              <a:latin typeface="Century Gothic" panose="020B0502020202020204" pitchFamily="34" charset="0"/>
              <a:hlinkClick r:id="rId5" action="ppaction://hlinkfile">
                <a:extLst>
                  <a:ext uri="{A12FA001-AC4F-418D-AE19-62706E023703}">
                    <ahyp:hlinkClr xmlns:ahyp="http://schemas.microsoft.com/office/drawing/2018/hyperlinkcolor" val="tx"/>
                  </a:ext>
                </a:extLst>
              </a:hlinkClick>
            </a:endParaRPr>
          </a:p>
          <a:p>
            <a:pPr algn="ctr">
              <a:lnSpc>
                <a:spcPct val="90000"/>
              </a:lnSpc>
              <a:spcBef>
                <a:spcPct val="0"/>
              </a:spcBef>
            </a:pPr>
            <a:r>
              <a:rPr lang="ja-JP" altLang="en-US" sz="3200" b="1" dirty="0">
                <a:latin typeface="Century Gothic" panose="020B0502020202020204" pitchFamily="34" charset="0"/>
                <a:hlinkClick r:id="rId5" action="ppaction://hlinkfile"/>
              </a:rPr>
              <a:t>アクティビティ</a:t>
            </a:r>
            <a:endParaRPr lang="en-US" sz="3200" b="1" kern="1200" dirty="0">
              <a:latin typeface="Century Gothic" panose="020B0502020202020204" pitchFamily="34" charset="0"/>
              <a:ea typeface="+mj-ea"/>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ja-JP" altLang="en-US" sz="2400" b="1" dirty="0">
                <a:latin typeface="Century Gothic" panose="020B0502020202020204" pitchFamily="34" charset="0"/>
              </a:rPr>
              <a:t>あなたの目標の</a:t>
            </a:r>
            <a:r>
              <a:rPr lang="en-US" altLang="ja-JP" sz="2400" b="1" dirty="0">
                <a:latin typeface="Century Gothic" panose="020B0502020202020204" pitchFamily="34" charset="0"/>
              </a:rPr>
              <a:t>1</a:t>
            </a:r>
            <a:r>
              <a:rPr lang="ja-JP" altLang="en-US" sz="2400" b="1" dirty="0" err="1">
                <a:latin typeface="Century Gothic" panose="020B0502020202020204" pitchFamily="34" charset="0"/>
              </a:rPr>
              <a:t>つにつ</a:t>
            </a:r>
            <a:r>
              <a:rPr lang="ja-JP" altLang="en-US" sz="2400" b="1" dirty="0">
                <a:latin typeface="Century Gothic" panose="020B0502020202020204" pitchFamily="34" charset="0"/>
              </a:rPr>
              <a:t>いて考えてください。</a:t>
            </a:r>
          </a:p>
          <a:p>
            <a:pPr marL="514350" indent="-514350">
              <a:buFont typeface="+mj-lt"/>
              <a:buAutoNum type="arabicParenR"/>
            </a:pPr>
            <a:endParaRPr lang="ja-JP" alt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その目標を達成するのに、サービスがどのように役立つかについて考えてください。</a:t>
            </a:r>
          </a:p>
          <a:p>
            <a:pPr marL="514350" indent="-514350">
              <a:buFont typeface="+mj-lt"/>
              <a:buAutoNum type="arabicParenR"/>
            </a:pPr>
            <a:endParaRPr lang="ja-JP" alt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そのサービスの費用はいくらかかりますか。</a:t>
            </a:r>
          </a:p>
          <a:p>
            <a:pPr marL="514350" indent="-514350">
              <a:buFont typeface="+mj-lt"/>
              <a:buAutoNum type="arabicParenR"/>
            </a:pPr>
            <a:endParaRPr lang="ja-JP" alt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どのくらいの頻度で？ 時間？ 月？ 年？</a:t>
            </a:r>
          </a:p>
          <a:p>
            <a:pPr marL="514350" indent="-514350">
              <a:buFont typeface="+mj-lt"/>
              <a:buAutoNum type="arabicParenR"/>
            </a:pPr>
            <a:endParaRPr lang="ja-JP" alt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サービスの開始と終了はいつですか</a:t>
            </a:r>
            <a:r>
              <a:rPr lang="en-US" altLang="ja-JP" sz="2400" b="1" dirty="0">
                <a:latin typeface="Century Gothic" panose="020B0502020202020204" pitchFamily="34" charset="0"/>
              </a:rPr>
              <a:t>?</a:t>
            </a:r>
            <a:endParaRPr lang="en-US" sz="2400" b="1" dirty="0">
              <a:latin typeface="Century Gothic" panose="020B0502020202020204" pitchFamily="34" charset="0"/>
            </a:endParaRP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支出計画</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42767"/>
            </a:xfrm>
            <a:prstGeom prst="rect">
              <a:avLst/>
            </a:prstGeom>
            <a:noFill/>
          </p:spPr>
          <p:txBody>
            <a:bodyPr wrap="square" rtlCol="0">
              <a:spAutoFit/>
            </a:bodyPr>
            <a:lstStyle/>
            <a:p>
              <a:pPr algn="ctr"/>
              <a:r>
                <a:rPr lang="ja-JP" altLang="en-US" sz="2400" b="1" dirty="0">
                  <a:latin typeface="Century Gothic" panose="020B0502020202020204" pitchFamily="34" charset="0"/>
                </a:rPr>
                <a:t>支出計画</a:t>
              </a:r>
              <a:r>
                <a:rPr lang="en-US" sz="2400" b="1" dirty="0">
                  <a:latin typeface="Century Gothic" panose="020B0502020202020204" pitchFamily="34" charset="0"/>
                </a:rPr>
                <a:t> </a:t>
              </a:r>
              <a:r>
                <a:rPr lang="ja-JP" altLang="en-US" sz="2400" b="1" dirty="0">
                  <a:latin typeface="Century Gothic" panose="020B0502020202020204" pitchFamily="34" charset="0"/>
                </a:rPr>
                <a:t>レビュー</a:t>
              </a:r>
              <a:endParaRPr lang="en-US" sz="2400" b="1" dirty="0">
                <a:latin typeface="Century Gothic" panose="020B0502020202020204" pitchFamily="34" charset="0"/>
              </a:endParaRPr>
            </a:p>
            <a:p>
              <a:pPr algn="ctr"/>
              <a:endParaRPr lang="en-US"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rPr>
                <a:t>支出計画を作成</a:t>
              </a: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rPr>
                <a:t>ジェイソンとソフィアの例</a:t>
              </a: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rPr>
                <a:t>活動</a:t>
              </a: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089529"/>
          </a:xfrm>
          <a:prstGeom prst="rect">
            <a:avLst/>
          </a:prstGeom>
          <a:noFill/>
        </p:spPr>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財務管理サービス</a:t>
            </a:r>
            <a:r>
              <a:rPr lang="en-US" sz="3600" b="1" dirty="0">
                <a:solidFill>
                  <a:schemeClr val="bg2">
                    <a:lumMod val="10000"/>
                  </a:schemeClr>
                </a:solidFill>
                <a:latin typeface="Century Gothic" panose="020B0502020202020204" pitchFamily="34" charset="0"/>
              </a:rPr>
              <a:t> (FMS)</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360920"/>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kern="1200" dirty="0">
                <a:solidFill>
                  <a:schemeClr val="tx2">
                    <a:lumMod val="50000"/>
                  </a:schemeClr>
                </a:solidFill>
                <a:latin typeface="Century Gothic" panose="020B0502020202020204" pitchFamily="34" charset="0"/>
                <a:ea typeface="+mj-ea"/>
                <a:cs typeface="+mj-cs"/>
              </a:rPr>
              <a:t>FMS</a:t>
            </a:r>
            <a:r>
              <a:rPr lang="ja-JP" altLang="en-US" sz="2400" kern="1200" dirty="0">
                <a:solidFill>
                  <a:schemeClr val="tx2">
                    <a:lumMod val="50000"/>
                  </a:schemeClr>
                </a:solidFill>
                <a:latin typeface="Century Gothic" panose="020B0502020202020204" pitchFamily="34" charset="0"/>
                <a:ea typeface="+mj-ea"/>
                <a:cs typeface="+mj-cs"/>
              </a:rPr>
              <a:t>概要</a:t>
            </a:r>
            <a:endParaRPr lang="en-US" sz="2400" kern="1200" dirty="0">
              <a:solidFill>
                <a:schemeClr val="tx2">
                  <a:lumMod val="50000"/>
                </a:schemeClr>
              </a:solidFill>
              <a:latin typeface="Century Gothic" panose="020B0502020202020204" pitchFamily="34" charset="0"/>
              <a:ea typeface="+mj-ea"/>
              <a:cs typeface="+mj-cs"/>
            </a:endParaRPr>
          </a:p>
          <a:p>
            <a:pPr defTabSz="914400" rtl="0" eaLnBrk="1" latinLnBrk="0" hangingPunct="1">
              <a:lnSpc>
                <a:spcPct val="90000"/>
              </a:lnSpc>
              <a:spcBef>
                <a:spcPct val="0"/>
              </a:spcBef>
            </a:pPr>
            <a:endParaRPr lang="en-US" sz="2400" kern="12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あなたとあなたの</a:t>
            </a:r>
            <a:r>
              <a:rPr lang="en-US" sz="2400" dirty="0">
                <a:solidFill>
                  <a:schemeClr val="tx2">
                    <a:lumMod val="50000"/>
                  </a:schemeClr>
                </a:solidFill>
                <a:latin typeface="Century Gothic" panose="020B0502020202020204" pitchFamily="34" charset="0"/>
                <a:ea typeface="+mj-ea"/>
                <a:cs typeface="+mj-cs"/>
              </a:rPr>
              <a:t>FMS</a:t>
            </a:r>
            <a:r>
              <a:rPr lang="ja-JP" altLang="en-US" sz="2400" dirty="0">
                <a:solidFill>
                  <a:schemeClr val="tx2">
                    <a:lumMod val="50000"/>
                  </a:schemeClr>
                </a:solidFill>
                <a:latin typeface="Century Gothic" panose="020B0502020202020204" pitchFamily="34" charset="0"/>
                <a:ea typeface="+mj-ea"/>
                <a:cs typeface="+mj-cs"/>
              </a:rPr>
              <a:t>の関係を定義</a:t>
            </a:r>
            <a:endParaRPr lang="en-US" sz="2400" dirty="0">
              <a:solidFill>
                <a:schemeClr val="tx2">
                  <a:lumMod val="50000"/>
                </a:schemeClr>
              </a:solidFill>
              <a:latin typeface="Century Gothic" panose="020B0502020202020204" pitchFamily="34" charset="0"/>
              <a:ea typeface="+mj-ea"/>
              <a:cs typeface="+mj-cs"/>
            </a:endParaRPr>
          </a:p>
          <a:p>
            <a:pPr defTabSz="914400" rtl="0" eaLnBrk="1" latinLnBrk="0" hangingPunct="1">
              <a:lnSpc>
                <a:spcPct val="90000"/>
              </a:lnSpc>
              <a:spcBef>
                <a:spcPct val="0"/>
              </a:spcBef>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3</a:t>
            </a:r>
            <a:r>
              <a:rPr lang="ja-JP" altLang="en-US" sz="2400" dirty="0" err="1">
                <a:solidFill>
                  <a:schemeClr val="tx2">
                    <a:lumMod val="50000"/>
                  </a:schemeClr>
                </a:solidFill>
                <a:latin typeface="Century Gothic" panose="020B0502020202020204" pitchFamily="34" charset="0"/>
                <a:ea typeface="+mj-ea"/>
                <a:cs typeface="+mj-cs"/>
              </a:rPr>
              <a:t>つの</a:t>
            </a:r>
            <a:r>
              <a:rPr lang="ja-JP" altLang="en-US" sz="2400" dirty="0">
                <a:solidFill>
                  <a:schemeClr val="tx2">
                    <a:lumMod val="50000"/>
                  </a:schemeClr>
                </a:solidFill>
                <a:latin typeface="Century Gothic" panose="020B0502020202020204" pitchFamily="34" charset="0"/>
                <a:ea typeface="+mj-ea"/>
                <a:cs typeface="+mj-cs"/>
              </a:rPr>
              <a:t>モデル</a:t>
            </a:r>
            <a:endParaRPr lang="en-US" sz="2400" dirty="0">
              <a:solidFill>
                <a:schemeClr val="tx2">
                  <a:lumMod val="50000"/>
                </a:schemeClr>
              </a:solidFill>
              <a:latin typeface="Century Gothic" panose="020B0502020202020204" pitchFamily="34" charset="0"/>
              <a:ea typeface="+mj-ea"/>
              <a:cs typeface="+mj-cs"/>
            </a:endParaRPr>
          </a:p>
          <a:p>
            <a:pPr defTabSz="914400" rtl="0" eaLnBrk="1" latinLnBrk="0" hangingPunct="1">
              <a:lnSpc>
                <a:spcPct val="90000"/>
              </a:lnSpc>
              <a:spcBef>
                <a:spcPct val="0"/>
              </a:spcBef>
            </a:pPr>
            <a:r>
              <a:rPr lang="en-US" sz="2400" dirty="0">
                <a:solidFill>
                  <a:schemeClr val="tx2">
                    <a:lumMod val="50000"/>
                  </a:schemeClr>
                </a:solidFill>
                <a:latin typeface="Century Gothic" panose="020B0502020202020204" pitchFamily="34" charset="0"/>
                <a:ea typeface="+mj-ea"/>
                <a:cs typeface="+mj-cs"/>
              </a:rPr>
              <a:t> </a:t>
            </a: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FMS</a:t>
            </a:r>
            <a:r>
              <a:rPr lang="ja-JP" altLang="en-US" sz="2400" dirty="0">
                <a:solidFill>
                  <a:schemeClr val="tx2">
                    <a:lumMod val="50000"/>
                  </a:schemeClr>
                </a:solidFill>
                <a:latin typeface="Century Gothic" panose="020B0502020202020204" pitchFamily="34" charset="0"/>
                <a:ea typeface="+mj-ea"/>
                <a:cs typeface="+mj-cs"/>
              </a:rPr>
              <a:t>の費用</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ea typeface="+mj-ea"/>
                <a:cs typeface="+mj-cs"/>
              </a:rPr>
              <a:t>ジェイソンとソフィア</a:t>
            </a:r>
            <a:r>
              <a:rPr lang="en-US" sz="2400" dirty="0">
                <a:solidFill>
                  <a:schemeClr val="tx2">
                    <a:lumMod val="50000"/>
                  </a:schemeClr>
                </a:solidFill>
                <a:latin typeface="Century Gothic" panose="020B0502020202020204" pitchFamily="34" charset="0"/>
                <a:ea typeface="+mj-ea"/>
                <a:cs typeface="+mj-cs"/>
              </a:rPr>
              <a:t> </a:t>
            </a:r>
            <a:r>
              <a:rPr lang="ja-JP" altLang="en-US" sz="2400" dirty="0">
                <a:solidFill>
                  <a:schemeClr val="tx2">
                    <a:lumMod val="50000"/>
                  </a:schemeClr>
                </a:solidFill>
                <a:latin typeface="Century Gothic" panose="020B0502020202020204" pitchFamily="34" charset="0"/>
                <a:ea typeface="+mj-ea"/>
                <a:cs typeface="+mj-cs"/>
              </a:rPr>
              <a:t>の例</a:t>
            </a: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176212" y="601426"/>
            <a:ext cx="6086475"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kern="1200" dirty="0">
                <a:latin typeface="Century Gothic" panose="020B0502020202020204" pitchFamily="34" charset="0"/>
                <a:ea typeface="+mj-ea"/>
                <a:cs typeface="+mj-cs"/>
              </a:rPr>
              <a:t>概要</a:t>
            </a:r>
            <a:endParaRPr lang="en-US" sz="3200" b="1" kern="1200" dirty="0">
              <a:latin typeface="Century Gothic" panose="020B0502020202020204" pitchFamily="34" charset="0"/>
              <a:ea typeface="+mj-ea"/>
              <a:cs typeface="+mj-cs"/>
            </a:endParaRP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8227908" cy="1460500"/>
          </a:xfrm>
        </p:spPr>
        <p:txBody>
          <a:bodyPr>
            <a:noAutofit/>
          </a:bodyPr>
          <a:lstStyle/>
          <a:p>
            <a:r>
              <a:rPr lang="ja-JP" altLang="en-US" b="1" dirty="0"/>
              <a:t>自己決定プログラムとは何か？</a:t>
            </a:r>
            <a:endParaRPr lang="en-US" b="1" dirty="0"/>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613023"/>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r>
                <a:rPr lang="en-US" b="1"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家族・サポートしてくれる人々</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サポートコーディネーター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12" name="TextBox 11">
            <a:extLst>
              <a:ext uri="{FF2B5EF4-FFF2-40B4-BE49-F238E27FC236}">
                <a16:creationId xmlns:a16="http://schemas.microsoft.com/office/drawing/2014/main" id="{F651A8D1-99B1-4845-B85F-CCE909696BC9}"/>
              </a:ext>
            </a:extLst>
          </p:cNvPr>
          <p:cNvSpPr txBox="1"/>
          <p:nvPr/>
        </p:nvSpPr>
        <p:spPr>
          <a:xfrm>
            <a:off x="209550" y="610286"/>
            <a:ext cx="5717116"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600" b="1" kern="1200" dirty="0">
                <a:latin typeface="Century Gothic" panose="020B0502020202020204" pitchFamily="34" charset="0"/>
                <a:ea typeface="+mj-ea"/>
                <a:cs typeface="+mj-cs"/>
              </a:rPr>
              <a:t>財務管理サービス</a:t>
            </a:r>
            <a:endParaRPr lang="en-US" sz="3600" b="1" kern="1200" dirty="0">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3600" b="1" dirty="0">
                <a:latin typeface="Century Gothic" panose="020B0502020202020204" pitchFamily="34" charset="0"/>
                <a:ea typeface="+mj-ea"/>
                <a:cs typeface="+mj-cs"/>
              </a:rPr>
              <a:t>(FMS)</a:t>
            </a:r>
            <a:endParaRPr lang="en-US" sz="3600" b="1" kern="1200" dirty="0">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757130"/>
          </a:xfrm>
          <a:prstGeom prst="rect">
            <a:avLst/>
          </a:prstGeom>
          <a:noFill/>
        </p:spPr>
        <p:txBody>
          <a:bodyPr wrap="square" rtlCol="0">
            <a:spAutoFit/>
          </a:bodyPr>
          <a:lstStyle/>
          <a:p>
            <a:pPr algn="ctr">
              <a:lnSpc>
                <a:spcPct val="90000"/>
              </a:lnSpc>
              <a:spcBef>
                <a:spcPct val="0"/>
              </a:spcBef>
            </a:pPr>
            <a:r>
              <a:rPr lang="ja-JP" altLang="en-US" sz="2400" dirty="0">
                <a:latin typeface="Century Gothic" panose="020B0502020202020204" pitchFamily="34" charset="0"/>
              </a:rPr>
              <a:t>支出計画をサポート</a:t>
            </a:r>
            <a:r>
              <a:rPr lang="en-US" sz="2400" dirty="0">
                <a:latin typeface="Century Gothic" panose="020B0502020202020204" pitchFamily="34" charset="0"/>
              </a:rPr>
              <a:t>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1089529"/>
          </a:xfrm>
          <a:prstGeom prst="rect">
            <a:avLst/>
          </a:prstGeom>
          <a:noFill/>
        </p:spPr>
        <p:txBody>
          <a:bodyPr wrap="square" rtlCol="0">
            <a:spAutoFit/>
          </a:bodyPr>
          <a:lstStyle/>
          <a:p>
            <a:pPr algn="ctr">
              <a:lnSpc>
                <a:spcPct val="90000"/>
              </a:lnSpc>
              <a:spcBef>
                <a:spcPct val="0"/>
              </a:spcBef>
            </a:pPr>
            <a:r>
              <a:rPr lang="ja-JP" altLang="en-US" sz="2400" dirty="0">
                <a:latin typeface="Century Gothic" panose="020B0502020202020204" pitchFamily="34" charset="0"/>
              </a:rPr>
              <a:t>予算を使ってサービスへの支払いをする</a:t>
            </a:r>
            <a:endParaRPr lang="en-US" sz="2400" dirty="0">
              <a:latin typeface="Century Gothic" panose="020B0502020202020204" pitchFamily="34" charset="0"/>
            </a:endParaRP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757130"/>
          </a:xfrm>
          <a:prstGeom prst="rect">
            <a:avLst/>
          </a:prstGeom>
          <a:noFill/>
        </p:spPr>
        <p:txBody>
          <a:bodyPr wrap="square" rtlCol="0">
            <a:spAutoFit/>
          </a:bodyPr>
          <a:lstStyle/>
          <a:p>
            <a:pPr algn="ctr">
              <a:lnSpc>
                <a:spcPct val="90000"/>
              </a:lnSpc>
              <a:spcBef>
                <a:spcPct val="0"/>
              </a:spcBef>
            </a:pPr>
            <a:r>
              <a:rPr lang="ja-JP" altLang="en-US" sz="2400" dirty="0">
                <a:latin typeface="Century Gothic" panose="020B0502020202020204" pitchFamily="34" charset="0"/>
              </a:rPr>
              <a:t>毎月、要旨報告を提供</a:t>
            </a:r>
            <a:endParaRPr lang="en-US" sz="2400" dirty="0">
              <a:latin typeface="Century Gothic" panose="020B0502020202020204" pitchFamily="34" charset="0"/>
            </a:endParaRP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424732"/>
          </a:xfrm>
          <a:prstGeom prst="rect">
            <a:avLst/>
          </a:prstGeom>
          <a:noFill/>
        </p:spPr>
        <p:txBody>
          <a:bodyPr wrap="square" rtlCol="0">
            <a:spAutoFit/>
          </a:bodyPr>
          <a:lstStyle/>
          <a:p>
            <a:pPr algn="ctr">
              <a:lnSpc>
                <a:spcPct val="90000"/>
              </a:lnSpc>
              <a:spcBef>
                <a:spcPct val="0"/>
              </a:spcBef>
            </a:pPr>
            <a:r>
              <a:rPr lang="ja-JP" altLang="en-US" sz="2400" dirty="0">
                <a:latin typeface="Century Gothic" panose="020B0502020202020204" pitchFamily="34" charset="0"/>
              </a:rPr>
              <a:t>経歴、資格を確認</a:t>
            </a:r>
            <a:endParaRPr lang="en-US" sz="2400" dirty="0">
              <a:latin typeface="Century Gothic" panose="020B0502020202020204" pitchFamily="34" charset="0"/>
            </a:endParaRP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200" b="1" dirty="0">
                <a:solidFill>
                  <a:schemeClr val="bg2">
                    <a:lumMod val="10000"/>
                  </a:schemeClr>
                </a:solidFill>
                <a:latin typeface="Century Gothic" panose="020B0502020202020204" pitchFamily="34" charset="0"/>
              </a:rPr>
              <a:t>あなたの</a:t>
            </a:r>
            <a:r>
              <a:rPr lang="en-US" sz="3200" b="1" kern="1200" dirty="0">
                <a:latin typeface="Century Gothic" panose="020B0502020202020204" pitchFamily="34" charset="0"/>
                <a:ea typeface="+mj-ea"/>
                <a:cs typeface="+mj-cs"/>
              </a:rPr>
              <a:t>FMS</a:t>
            </a:r>
            <a:r>
              <a:rPr lang="ja-JP" altLang="en-US" sz="3200" b="1" dirty="0">
                <a:solidFill>
                  <a:schemeClr val="bg2">
                    <a:lumMod val="10000"/>
                  </a:schemeClr>
                </a:solidFill>
                <a:latin typeface="Century Gothic" panose="020B0502020202020204" pitchFamily="34" charset="0"/>
              </a:rPr>
              <a:t>との関係</a:t>
            </a:r>
            <a:endParaRPr lang="en-US" sz="3200" b="1" dirty="0">
              <a:solidFill>
                <a:schemeClr val="bg2">
                  <a:lumMod val="10000"/>
                </a:schemeClr>
              </a:solidFill>
              <a:latin typeface="Century Gothic" panose="020B0502020202020204" pitchFamily="34" charset="0"/>
            </a:endParaRP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latin typeface="Century Gothic" panose="020B0502020202020204" pitchFamily="34" charset="0"/>
              </a:rPr>
              <a:t>あなたが確実に求めるニーズを元にサービスをと支援を提供</a:t>
            </a:r>
            <a:endParaRPr lang="en-US" sz="2800" dirty="0">
              <a:latin typeface="Century Gothic" panose="020B0502020202020204" pitchFamily="34" charset="0"/>
            </a:endParaRPr>
          </a:p>
          <a:p>
            <a:pPr algn="ctr"/>
            <a:r>
              <a:rPr lang="ja-JP" altLang="en-US" sz="2800" b="1" dirty="0">
                <a:latin typeface="Century Gothic" panose="020B0502020202020204" pitchFamily="34" charset="0"/>
              </a:rPr>
              <a:t>この関係をあなたはどう決定しますか？</a:t>
            </a:r>
            <a:r>
              <a:rPr lang="en-US" sz="2800" b="1" dirty="0">
                <a:latin typeface="Century Gothic" panose="020B0502020202020204" pitchFamily="34" charset="0"/>
              </a:rPr>
              <a:t> </a:t>
            </a:r>
          </a:p>
        </p:txBody>
      </p:sp>
      <p:sp>
        <p:nvSpPr>
          <p:cNvPr id="19" name="TextBox 18"/>
          <p:cNvSpPr txBox="1"/>
          <p:nvPr/>
        </p:nvSpPr>
        <p:spPr>
          <a:xfrm>
            <a:off x="1827983" y="3656344"/>
            <a:ext cx="3939449" cy="480131"/>
          </a:xfrm>
          <a:prstGeom prst="rect">
            <a:avLst/>
          </a:prstGeom>
          <a:noFill/>
        </p:spPr>
        <p:txBody>
          <a:bodyPr wrap="square" rtlCol="0">
            <a:spAutoFit/>
          </a:bodyPr>
          <a:lstStyle/>
          <a:p>
            <a:pPr algn="ctr">
              <a:lnSpc>
                <a:spcPct val="90000"/>
              </a:lnSpc>
              <a:spcBef>
                <a:spcPct val="0"/>
              </a:spcBef>
            </a:pPr>
            <a:r>
              <a:rPr lang="ja-JP" altLang="en-US" sz="2800" b="1" dirty="0">
                <a:solidFill>
                  <a:schemeClr val="bg1"/>
                </a:solidFill>
                <a:latin typeface="Century Gothic" panose="020B0502020202020204" pitchFamily="34" charset="0"/>
              </a:rPr>
              <a:t>誰かを雇いますか？</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5926666" y="3562070"/>
            <a:ext cx="4198409" cy="867930"/>
          </a:xfrm>
          <a:prstGeom prst="rect">
            <a:avLst/>
          </a:prstGeom>
          <a:noFill/>
        </p:spPr>
        <p:txBody>
          <a:bodyPr wrap="square" rtlCol="0">
            <a:spAutoFit/>
          </a:bodyPr>
          <a:lstStyle/>
          <a:p>
            <a:pPr algn="ctr">
              <a:lnSpc>
                <a:spcPct val="90000"/>
              </a:lnSpc>
              <a:spcBef>
                <a:spcPct val="0"/>
              </a:spcBef>
            </a:pPr>
            <a:r>
              <a:rPr lang="ja-JP" altLang="en-US" sz="2800" b="1" dirty="0">
                <a:latin typeface="Century Gothic" panose="020B0502020202020204" pitchFamily="34" charset="0"/>
              </a:rPr>
              <a:t>その従業員とあなたの関係はどのようですか？</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80975" y="610286"/>
            <a:ext cx="5745691"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509449"/>
          </a:xfrm>
        </p:spPr>
        <p:txBody>
          <a:bodyPr/>
          <a:lstStyle/>
          <a:p>
            <a:r>
              <a:rPr lang="ja-JP" altLang="en-US" sz="2800" dirty="0"/>
              <a:t>サービスと支援への支払</a:t>
            </a:r>
            <a:endParaRPr lang="en-US" sz="2800" dirty="0"/>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支払者へ請求</a:t>
            </a:r>
            <a:endParaRPr lang="en-US" dirty="0">
              <a:solidFill>
                <a:schemeClr val="tx1"/>
              </a:solidFill>
              <a:latin typeface="Century Gothic" panose="020B0502020202020204" pitchFamily="34" charset="0"/>
            </a:endParaRP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Century Gothic" panose="020B0502020202020204" pitchFamily="34" charset="0"/>
              </a:rPr>
              <a:t>唯一の雇用主</a:t>
            </a:r>
            <a:endParaRPr lang="en-US" sz="1600" dirty="0">
              <a:solidFill>
                <a:schemeClr val="tx1"/>
              </a:solidFill>
              <a:latin typeface="Century Gothic" panose="020B0502020202020204" pitchFamily="34" charset="0"/>
            </a:endParaRP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1600" dirty="0">
                <a:solidFill>
                  <a:schemeClr val="tx1"/>
                </a:solidFill>
                <a:latin typeface="Century Gothic" panose="020B0502020202020204" pitchFamily="34" charset="0"/>
              </a:rPr>
              <a:t>共同雇用者</a:t>
            </a: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 name="Rectangle 1">
            <a:extLst>
              <a:ext uri="{FF2B5EF4-FFF2-40B4-BE49-F238E27FC236}">
                <a16:creationId xmlns:a16="http://schemas.microsoft.com/office/drawing/2014/main" id="{CE49A5DF-72AE-E748-A0A9-15A5E053D43D}"/>
              </a:ext>
            </a:extLst>
          </p:cNvPr>
          <p:cNvSpPr/>
          <p:nvPr/>
        </p:nvSpPr>
        <p:spPr>
          <a:xfrm>
            <a:off x="145143" y="631625"/>
            <a:ext cx="5905673"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214191" y="1327240"/>
            <a:ext cx="3368971"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4800" b="1" dirty="0">
                <a:latin typeface="Century Gothic" panose="020B0502020202020204" pitchFamily="34" charset="0"/>
                <a:ea typeface="+mj-ea"/>
                <a:cs typeface="+mj-cs"/>
              </a:rPr>
              <a:t>請求支払者</a:t>
            </a:r>
            <a:endParaRPr lang="en-US" sz="4800" b="1" kern="1200" dirty="0">
              <a:latin typeface="Century Gothic" panose="020B0502020202020204" pitchFamily="34" charset="0"/>
              <a:ea typeface="+mj-ea"/>
              <a:cs typeface="+mj-cs"/>
            </a:endParaRP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221613"/>
            <a:chOff x="845187" y="4431670"/>
            <a:chExt cx="10757731" cy="1221613"/>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FMS</a:t>
              </a:r>
              <a:r>
                <a:rPr lang="ja-JP" altLang="en-US" sz="2000" b="1" dirty="0">
                  <a:effectLst>
                    <a:outerShdw blurRad="38100" dist="38100" dir="2700000" algn="tl">
                      <a:srgbClr val="000000">
                        <a:alpha val="43137"/>
                      </a:srgbClr>
                    </a:outerShdw>
                  </a:effectLst>
                  <a:latin typeface="Century Gothic" panose="020B0502020202020204" pitchFamily="34" charset="0"/>
                </a:rPr>
                <a:t>は請求書を支払う</a:t>
              </a:r>
              <a:r>
                <a:rPr lang="en-US" sz="2000" b="1" dirty="0">
                  <a:effectLst>
                    <a:outerShdw blurRad="38100" dist="38100" dir="2700000" algn="tl">
                      <a:srgbClr val="000000">
                        <a:alpha val="43137"/>
                      </a:srgbClr>
                    </a:outerShdw>
                  </a:effectLst>
                  <a:latin typeface="Century Gothic" panose="020B0502020202020204" pitchFamily="34" charset="0"/>
                </a:rPr>
                <a:t> </a:t>
              </a:r>
            </a:p>
          </p:txBody>
        </p:sp>
        <p:sp>
          <p:nvSpPr>
            <p:cNvPr id="24" name="TextBox 23"/>
            <p:cNvSpPr txBox="1"/>
            <p:nvPr/>
          </p:nvSpPr>
          <p:spPr>
            <a:xfrm>
              <a:off x="3809044" y="4431670"/>
              <a:ext cx="1930785" cy="1200329"/>
            </a:xfrm>
            <a:prstGeom prst="rect">
              <a:avLst/>
            </a:prstGeom>
            <a:noFill/>
          </p:spPr>
          <p:txBody>
            <a:bodyPr wrap="square" rtlCol="0">
              <a:spAutoFit/>
            </a:bodyPr>
            <a:lstStyle/>
            <a:p>
              <a:pPr algn="ctr">
                <a:lnSpc>
                  <a:spcPct val="90000"/>
                </a:lnSpc>
                <a:spcBef>
                  <a:spcPct val="0"/>
                </a:spcBef>
                <a:buNone/>
              </a:pPr>
              <a:r>
                <a:rPr lang="ja-JP" altLang="en-US" sz="2000" b="1" dirty="0">
                  <a:effectLst>
                    <a:outerShdw blurRad="38100" dist="38100" dir="2700000" algn="tl">
                      <a:srgbClr val="000000">
                        <a:alpha val="43137"/>
                      </a:srgbClr>
                    </a:outerShdw>
                  </a:effectLst>
                  <a:latin typeface="Century Gothic" panose="020B0502020202020204" pitchFamily="34" charset="0"/>
                </a:rPr>
                <a:t>あなたを援助する人がすでに代理店登録している</a:t>
              </a:r>
              <a:endParaRPr lang="en-US" sz="2000" b="1" dirty="0">
                <a:effectLst>
                  <a:outerShdw blurRad="38100" dist="38100" dir="2700000" algn="tl">
                    <a:srgbClr val="000000">
                      <a:alpha val="43137"/>
                    </a:srgbClr>
                  </a:outerShdw>
                </a:effectLst>
                <a:latin typeface="Century Gothic" panose="020B0502020202020204" pitchFamily="34" charset="0"/>
              </a:endParaRPr>
            </a:p>
          </p:txBody>
        </p:sp>
        <p:sp>
          <p:nvSpPr>
            <p:cNvPr id="25" name="TextBox 24"/>
            <p:cNvSpPr txBox="1"/>
            <p:nvPr/>
          </p:nvSpPr>
          <p:spPr>
            <a:xfrm>
              <a:off x="6704016" y="4431670"/>
              <a:ext cx="2105097" cy="1200329"/>
            </a:xfrm>
            <a:prstGeom prst="rect">
              <a:avLst/>
            </a:prstGeom>
            <a:noFill/>
          </p:spPr>
          <p:txBody>
            <a:bodyPr wrap="square" rtlCol="0">
              <a:spAutoFit/>
            </a:bodyPr>
            <a:lstStyle/>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あなたはサポート提供者の雇用主にならない方がいいでしょう</a:t>
              </a:r>
              <a:endPar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27" name="TextBox 26"/>
            <p:cNvSpPr txBox="1"/>
            <p:nvPr/>
          </p:nvSpPr>
          <p:spPr>
            <a:xfrm>
              <a:off x="9497821" y="4452954"/>
              <a:ext cx="2105097" cy="1200329"/>
            </a:xfrm>
            <a:prstGeom prst="rect">
              <a:avLst/>
            </a:prstGeom>
            <a:noFill/>
          </p:spPr>
          <p:txBody>
            <a:bodyPr wrap="square" rtlCol="0">
              <a:spAutoFit/>
            </a:bodyPr>
            <a:lstStyle/>
            <a:p>
              <a:pPr algn="ctr">
                <a:lnSpc>
                  <a:spcPct val="90000"/>
                </a:lnSpc>
                <a:spcBef>
                  <a:spcPct val="0"/>
                </a:spcBef>
              </a:pPr>
              <a:r>
                <a:rPr lang="en-US" altLang="ja-JP" sz="2000" b="1" dirty="0">
                  <a:effectLst>
                    <a:outerShdw blurRad="38100" dist="38100" dir="2700000" algn="tl">
                      <a:srgbClr val="000000">
                        <a:alpha val="43137"/>
                      </a:srgbClr>
                    </a:outerShdw>
                  </a:effectLst>
                  <a:latin typeface="Century Gothic" panose="020B0502020202020204" pitchFamily="34" charset="0"/>
                  <a:ea typeface="+mj-ea"/>
                  <a:cs typeface="+mj-cs"/>
                </a:rPr>
                <a:t>FMS</a:t>
              </a:r>
              <a:r>
                <a:rPr lang="ja-JP" altLang="en-US" sz="2000" b="1" dirty="0">
                  <a:effectLst>
                    <a:outerShdw blurRad="38100" dist="38100" dir="2700000" algn="tl">
                      <a:srgbClr val="000000">
                        <a:alpha val="43137"/>
                      </a:srgbClr>
                    </a:outerShdw>
                  </a:effectLst>
                  <a:latin typeface="Century Gothic" panose="020B0502020202020204" pitchFamily="34" charset="0"/>
                </a:rPr>
                <a:t>が、企業からあなたのためにサポートを購入します。</a:t>
              </a:r>
              <a:endParaRPr lang="en-US" sz="2000" b="1" dirty="0">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 name="Rectangle 1">
            <a:extLst>
              <a:ext uri="{FF2B5EF4-FFF2-40B4-BE49-F238E27FC236}">
                <a16:creationId xmlns:a16="http://schemas.microsoft.com/office/drawing/2014/main" id="{CE49A5DF-72AE-E748-A0A9-15A5E053D43D}"/>
              </a:ext>
            </a:extLst>
          </p:cNvPr>
          <p:cNvSpPr/>
          <p:nvPr/>
        </p:nvSpPr>
        <p:spPr>
          <a:xfrm>
            <a:off x="145143" y="631625"/>
            <a:ext cx="5905673"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a:lnSpc>
                <a:spcPct val="90000"/>
              </a:lnSpc>
              <a:spcBef>
                <a:spcPct val="0"/>
              </a:spcBef>
            </a:pPr>
            <a:r>
              <a:rPr lang="ja-JP" altLang="en-US" sz="4800" dirty="0">
                <a:latin typeface="Century Gothic" panose="020B0502020202020204" pitchFamily="34" charset="0"/>
              </a:rPr>
              <a:t>唯一の雇用主</a:t>
            </a:r>
            <a:endParaRPr lang="en-US" altLang="ja-JP" sz="4800" dirty="0">
              <a:latin typeface="Century Gothic" panose="020B0502020202020204" pitchFamily="34" charset="0"/>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FMS</a:t>
            </a:r>
            <a:r>
              <a:rPr lang="ja-JP" altLang="en-US" sz="2000" b="1" dirty="0">
                <a:effectLst>
                  <a:outerShdw blurRad="38100" dist="38100" dir="2700000" algn="tl">
                    <a:srgbClr val="000000">
                      <a:alpha val="43137"/>
                    </a:srgbClr>
                  </a:outerShdw>
                </a:effectLst>
                <a:latin typeface="Century Gothic" panose="020B0502020202020204" pitchFamily="34" charset="0"/>
              </a:rPr>
              <a:t>が請</a:t>
            </a:r>
            <a:br>
              <a:rPr lang="en-US" altLang="ja-JP" sz="2000" b="1" dirty="0">
                <a:effectLst>
                  <a:outerShdw blurRad="38100" dist="38100" dir="2700000" algn="tl">
                    <a:srgbClr val="000000">
                      <a:alpha val="43137"/>
                    </a:srgbClr>
                  </a:outerShdw>
                </a:effectLst>
                <a:latin typeface="Century Gothic" panose="020B0502020202020204" pitchFamily="34" charset="0"/>
              </a:rPr>
            </a:br>
            <a:r>
              <a:rPr lang="ja-JP" altLang="en-US" sz="2000" b="1" dirty="0">
                <a:effectLst>
                  <a:outerShdw blurRad="38100" dist="38100" dir="2700000" algn="tl">
                    <a:srgbClr val="000000">
                      <a:alpha val="43137"/>
                    </a:srgbClr>
                  </a:outerShdw>
                </a:effectLst>
                <a:latin typeface="Century Gothic" panose="020B0502020202020204" pitchFamily="34" charset="0"/>
              </a:rPr>
              <a:t>求を払う</a:t>
            </a:r>
            <a:r>
              <a:rPr lang="en-US" sz="2000" b="1" dirty="0">
                <a:effectLst>
                  <a:outerShdw blurRad="38100" dist="38100" dir="2700000" algn="tl">
                    <a:srgbClr val="000000">
                      <a:alpha val="43137"/>
                    </a:srgbClr>
                  </a:outerShdw>
                </a:effectLst>
                <a:latin typeface="Century Gothic" panose="020B0502020202020204" pitchFamily="34" charset="0"/>
              </a:rPr>
              <a:t> </a:t>
            </a:r>
          </a:p>
        </p:txBody>
      </p:sp>
      <p:sp>
        <p:nvSpPr>
          <p:cNvPr id="25" name="TextBox 24"/>
          <p:cNvSpPr txBox="1"/>
          <p:nvPr/>
        </p:nvSpPr>
        <p:spPr>
          <a:xfrm>
            <a:off x="458007" y="3909762"/>
            <a:ext cx="1850115" cy="1477328"/>
          </a:xfrm>
          <a:prstGeom prst="rect">
            <a:avLst/>
          </a:prstGeom>
          <a:noFill/>
        </p:spPr>
        <p:txBody>
          <a:bodyPr wrap="square" rtlCol="0">
            <a:spAutoFit/>
          </a:bodyPr>
          <a:lstStyle/>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あなたはサポート提供者の雇用主にならない方がいいでしょう</a:t>
            </a: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837062" y="3957572"/>
            <a:ext cx="1850114" cy="923330"/>
          </a:xfrm>
          <a:prstGeom prst="rect">
            <a:avLst/>
          </a:prstGeom>
          <a:noFill/>
        </p:spPr>
        <p:txBody>
          <a:bodyPr wrap="square" rtlCol="0">
            <a:spAutoFit/>
          </a:bodyPr>
          <a:lstStyle/>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適切な雇用法に順守しているかサポート</a:t>
            </a:r>
            <a:endParaRPr lang="en-US" sz="2000" b="1" dirty="0">
              <a:effectLst>
                <a:outerShdw blurRad="38100" dist="38100" dir="2700000" algn="tl">
                  <a:srgbClr val="000000">
                    <a:alpha val="43137"/>
                  </a:srgbClr>
                </a:outerShdw>
              </a:effectLst>
              <a:latin typeface="Century Gothic" panose="020B0502020202020204" pitchFamily="34" charset="0"/>
            </a:endParaRPr>
          </a:p>
        </p:txBody>
      </p:sp>
      <p:sp>
        <p:nvSpPr>
          <p:cNvPr id="33" name="TextBox 32"/>
          <p:cNvSpPr txBox="1"/>
          <p:nvPr/>
        </p:nvSpPr>
        <p:spPr>
          <a:xfrm>
            <a:off x="2628900" y="3957387"/>
            <a:ext cx="1940382" cy="1200329"/>
          </a:xfrm>
          <a:prstGeom prst="rect">
            <a:avLst/>
          </a:prstGeom>
          <a:noFill/>
        </p:spPr>
        <p:txBody>
          <a:bodyPr wrap="square" rtlCol="0">
            <a:spAutoFit/>
          </a:bodyPr>
          <a:lstStyle/>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雇用に関連した保険を所持しなければならない</a:t>
            </a:r>
            <a:endParaRPr lang="en-US" sz="2000" b="1" dirty="0">
              <a:effectLst>
                <a:outerShdw blurRad="38100" dist="38100" dir="2700000" algn="tl">
                  <a:srgbClr val="000000">
                    <a:alpha val="43137"/>
                  </a:srgbClr>
                </a:outerShdw>
              </a:effectLst>
              <a:latin typeface="Century Gothic" panose="020B0502020202020204" pitchFamily="34" charset="0"/>
            </a:endParaRPr>
          </a:p>
        </p:txBody>
      </p:sp>
      <p:sp>
        <p:nvSpPr>
          <p:cNvPr id="34" name="TextBox 33"/>
          <p:cNvSpPr txBox="1"/>
          <p:nvPr/>
        </p:nvSpPr>
        <p:spPr>
          <a:xfrm>
            <a:off x="7919695" y="3963594"/>
            <a:ext cx="2105097" cy="923330"/>
          </a:xfrm>
          <a:prstGeom prst="rect">
            <a:avLst/>
          </a:prstGeom>
          <a:noFill/>
        </p:spPr>
        <p:txBody>
          <a:bodyPr wrap="square" rtlCol="0">
            <a:spAutoFit/>
          </a:bodyPr>
          <a:lstStyle/>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経歴と</a:t>
            </a:r>
            <a:br>
              <a:rPr lang="en-US" altLang="ja-JP" sz="2000" b="1" dirty="0">
                <a:effectLst>
                  <a:outerShdw blurRad="38100" dist="38100" dir="2700000" algn="tl">
                    <a:srgbClr val="000000">
                      <a:alpha val="43137"/>
                    </a:srgbClr>
                  </a:outerShdw>
                </a:effectLst>
                <a:latin typeface="Century Gothic" panose="020B0502020202020204" pitchFamily="34" charset="0"/>
              </a:rPr>
            </a:br>
            <a:r>
              <a:rPr lang="ja-JP" altLang="en-US" sz="2000" b="1" dirty="0">
                <a:effectLst>
                  <a:outerShdw blurRad="38100" dist="38100" dir="2700000" algn="tl">
                    <a:srgbClr val="000000">
                      <a:alpha val="43137"/>
                    </a:srgbClr>
                  </a:outerShdw>
                </a:effectLst>
                <a:latin typeface="Century Gothic" panose="020B0502020202020204" pitchFamily="34" charset="0"/>
              </a:rPr>
              <a:t>資格を</a:t>
            </a:r>
            <a:endParaRPr lang="en-US" altLang="ja-JP" sz="2000" b="1" dirty="0">
              <a:effectLst>
                <a:outerShdw blurRad="38100" dist="38100" dir="2700000" algn="tl">
                  <a:srgbClr val="000000">
                    <a:alpha val="43137"/>
                  </a:srgbClr>
                </a:outerShdw>
              </a:effectLst>
              <a:latin typeface="Century Gothic" panose="020B0502020202020204" pitchFamily="34" charset="0"/>
            </a:endParaRPr>
          </a:p>
          <a:p>
            <a:pPr algn="ctr">
              <a:lnSpc>
                <a:spcPct val="90000"/>
              </a:lnSpc>
              <a:spcBef>
                <a:spcPct val="0"/>
              </a:spcBef>
            </a:pPr>
            <a:r>
              <a:rPr lang="ja-JP" altLang="en-US" sz="2000" b="1" dirty="0">
                <a:effectLst>
                  <a:outerShdw blurRad="38100" dist="38100" dir="2700000" algn="tl">
                    <a:srgbClr val="000000">
                      <a:alpha val="43137"/>
                    </a:srgbClr>
                  </a:outerShdw>
                </a:effectLst>
                <a:latin typeface="Century Gothic" panose="020B0502020202020204" pitchFamily="34" charset="0"/>
              </a:rPr>
              <a:t>確認</a:t>
            </a:r>
            <a:endParaRPr lang="en-US" sz="2000" b="1" dirty="0">
              <a:effectLst>
                <a:outerShdw blurRad="38100" dist="38100" dir="2700000" algn="tl">
                  <a:srgbClr val="000000">
                    <a:alpha val="43137"/>
                  </a:srgbClr>
                </a:outerShdw>
              </a:effectLst>
              <a:latin typeface="Century Gothic" panose="020B0502020202020204" pitchFamily="34" charset="0"/>
            </a:endParaRP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latin typeface="Century Gothic" panose="020B0502020202020204" pitchFamily="34" charset="0"/>
              </a:rPr>
              <a:t>あなた</a:t>
            </a:r>
            <a:endParaRPr lang="en-US" sz="4800" dirty="0">
              <a:latin typeface="Century Gothic" panose="020B0502020202020204" pitchFamily="34" charset="0"/>
            </a:endParaRP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 name="Rectangle 1">
            <a:extLst>
              <a:ext uri="{FF2B5EF4-FFF2-40B4-BE49-F238E27FC236}">
                <a16:creationId xmlns:a16="http://schemas.microsoft.com/office/drawing/2014/main" id="{CE49A5DF-72AE-E748-A0A9-15A5E053D43D}"/>
              </a:ext>
            </a:extLst>
          </p:cNvPr>
          <p:cNvSpPr/>
          <p:nvPr/>
        </p:nvSpPr>
        <p:spPr>
          <a:xfrm>
            <a:off x="145143" y="631625"/>
            <a:ext cx="5905673"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4800" b="1" kern="1200" dirty="0">
                <a:latin typeface="Century Gothic" panose="020B0502020202020204" pitchFamily="34" charset="0"/>
                <a:ea typeface="+mj-ea"/>
                <a:cs typeface="+mj-cs"/>
              </a:rPr>
              <a:t>共同雇用主</a:t>
            </a:r>
            <a:endParaRPr lang="en-US" sz="4800" b="1" kern="1200" dirty="0">
              <a:latin typeface="Century Gothic" panose="020B0502020202020204" pitchFamily="34" charset="0"/>
              <a:ea typeface="+mj-ea"/>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590931"/>
          </a:xfrm>
          <a:prstGeom prst="rect">
            <a:avLst/>
          </a:prstGeom>
          <a:noFill/>
        </p:spPr>
        <p:txBody>
          <a:bodyPr wrap="square" rtlCol="0">
            <a:spAutoFit/>
          </a:bodyPr>
          <a:lstStyle/>
          <a:p>
            <a:pPr algn="ctr">
              <a:lnSpc>
                <a:spcPct val="90000"/>
              </a:lnSpc>
              <a:spcBef>
                <a:spcPct val="0"/>
              </a:spcBef>
              <a:buNone/>
            </a:pP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FMS</a:t>
            </a:r>
            <a:r>
              <a:rPr lang="ja-JP" altLang="en-US" b="1" dirty="0">
                <a:effectLst>
                  <a:outerShdw blurRad="38100" dist="38100" dir="2700000" algn="tl">
                    <a:srgbClr val="000000">
                      <a:alpha val="43137"/>
                    </a:srgbClr>
                  </a:outerShdw>
                </a:effectLst>
                <a:latin typeface="Century Gothic" panose="020B0502020202020204" pitchFamily="34" charset="0"/>
              </a:rPr>
              <a:t>が請求</a:t>
            </a:r>
            <a:endParaRPr lang="en-US" altLang="ja-JP" b="1" dirty="0">
              <a:effectLst>
                <a:outerShdw blurRad="38100" dist="38100" dir="2700000" algn="tl">
                  <a:srgbClr val="000000">
                    <a:alpha val="43137"/>
                  </a:srgbClr>
                </a:outerShdw>
              </a:effectLst>
              <a:latin typeface="Century Gothic" panose="020B0502020202020204" pitchFamily="34" charset="0"/>
            </a:endParaRPr>
          </a:p>
          <a:p>
            <a:pPr algn="ctr">
              <a:lnSpc>
                <a:spcPct val="90000"/>
              </a:lnSpc>
              <a:spcBef>
                <a:spcPct val="0"/>
              </a:spcBef>
              <a:buNone/>
            </a:pPr>
            <a:r>
              <a:rPr lang="ja-JP" altLang="en-US" b="1" dirty="0">
                <a:effectLst>
                  <a:outerShdw blurRad="38100" dist="38100" dir="2700000" algn="tl">
                    <a:srgbClr val="000000">
                      <a:alpha val="43137"/>
                    </a:srgbClr>
                  </a:outerShdw>
                </a:effectLst>
                <a:latin typeface="Century Gothic" panose="020B0502020202020204" pitchFamily="34" charset="0"/>
              </a:rPr>
              <a:t>を支払う</a:t>
            </a:r>
            <a:r>
              <a:rPr lang="en-US" b="1" dirty="0">
                <a:effectLst>
                  <a:outerShdw blurRad="38100" dist="38100" dir="2700000" algn="tl">
                    <a:srgbClr val="000000">
                      <a:alpha val="43137"/>
                    </a:srgbClr>
                  </a:outerShdw>
                </a:effectLst>
                <a:latin typeface="Century Gothic" panose="020B0502020202020204" pitchFamily="34" charset="0"/>
              </a:rPr>
              <a:t> </a:t>
            </a:r>
          </a:p>
        </p:txBody>
      </p:sp>
      <p:sp>
        <p:nvSpPr>
          <p:cNvPr id="25" name="TextBox 24"/>
          <p:cNvSpPr txBox="1"/>
          <p:nvPr/>
        </p:nvSpPr>
        <p:spPr>
          <a:xfrm>
            <a:off x="1518041" y="3744837"/>
            <a:ext cx="2194861" cy="1117229"/>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あなたはあなたの労働者の雇用者であることを共有したいです</a:t>
            </a:r>
            <a:r>
              <a:rPr lang="ja-JP" altLang="en-US" sz="2000" b="1" dirty="0">
                <a:effectLst>
                  <a:outerShdw blurRad="38100" dist="38100" dir="2700000" algn="tl">
                    <a:srgbClr val="000000">
                      <a:alpha val="43137"/>
                    </a:srgbClr>
                  </a:outerShdw>
                </a:effectLst>
                <a:latin typeface="Century Gothic" panose="020B0502020202020204" pitchFamily="34" charset="0"/>
                <a:ea typeface="+mj-ea"/>
                <a:cs typeface="+mj-cs"/>
              </a:rPr>
              <a:t>。</a:t>
            </a:r>
            <a:endPar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590931"/>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適切な雇用</a:t>
            </a:r>
            <a:br>
              <a:rPr lang="en-US" altLang="ja-JP" b="1" dirty="0">
                <a:effectLst>
                  <a:outerShdw blurRad="38100" dist="38100" dir="2700000" algn="tl">
                    <a:srgbClr val="000000">
                      <a:alpha val="43137"/>
                    </a:srgbClr>
                  </a:outerShdw>
                </a:effectLst>
                <a:latin typeface="Century Gothic" panose="020B0502020202020204" pitchFamily="34" charset="0"/>
              </a:rPr>
            </a:br>
            <a:r>
              <a:rPr lang="ja-JP" altLang="en-US" b="1" dirty="0">
                <a:effectLst>
                  <a:outerShdw blurRad="38100" dist="38100" dir="2700000" algn="tl">
                    <a:srgbClr val="000000">
                      <a:alpha val="43137"/>
                    </a:srgbClr>
                  </a:outerShdw>
                </a:effectLst>
                <a:latin typeface="Century Gothic" panose="020B0502020202020204" pitchFamily="34" charset="0"/>
              </a:rPr>
              <a:t>法に順守</a:t>
            </a:r>
            <a:endParaRPr lang="en-US" b="1" dirty="0">
              <a:effectLst>
                <a:outerShdw blurRad="38100" dist="38100" dir="2700000" algn="tl">
                  <a:srgbClr val="000000">
                    <a:alpha val="43137"/>
                  </a:srgbClr>
                </a:outerShdw>
              </a:effectLst>
              <a:latin typeface="Century Gothic" panose="020B0502020202020204" pitchFamily="34" charset="0"/>
            </a:endParaRPr>
          </a:p>
        </p:txBody>
      </p:sp>
      <p:sp>
        <p:nvSpPr>
          <p:cNvPr id="33" name="TextBox 32"/>
          <p:cNvSpPr txBox="1"/>
          <p:nvPr/>
        </p:nvSpPr>
        <p:spPr>
          <a:xfrm>
            <a:off x="7420266" y="3240832"/>
            <a:ext cx="2513097" cy="590931"/>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雇用に関連した</a:t>
            </a:r>
            <a:endParaRPr lang="en-US" altLang="ja-JP" b="1" dirty="0">
              <a:effectLst>
                <a:outerShdw blurRad="38100" dist="38100" dir="2700000" algn="tl">
                  <a:srgbClr val="000000">
                    <a:alpha val="43137"/>
                  </a:srgbClr>
                </a:outerShdw>
              </a:effectLst>
              <a:latin typeface="Century Gothic" panose="020B0502020202020204" pitchFamily="34" charset="0"/>
            </a:endParaRPr>
          </a:p>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保険を管理</a:t>
            </a:r>
            <a:endParaRPr lang="en-US" b="1"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4" name="TextBox 33"/>
          <p:cNvSpPr txBox="1"/>
          <p:nvPr/>
        </p:nvSpPr>
        <p:spPr>
          <a:xfrm>
            <a:off x="6255715" y="5134598"/>
            <a:ext cx="2875471" cy="590931"/>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経歴、</a:t>
            </a:r>
            <a:br>
              <a:rPr lang="en-US" altLang="ja-JP" b="1" dirty="0">
                <a:effectLst>
                  <a:outerShdw blurRad="38100" dist="38100" dir="2700000" algn="tl">
                    <a:srgbClr val="000000">
                      <a:alpha val="43137"/>
                    </a:srgbClr>
                  </a:outerShdw>
                </a:effectLst>
                <a:latin typeface="Century Gothic" panose="020B0502020202020204" pitchFamily="34" charset="0"/>
              </a:rPr>
            </a:br>
            <a:r>
              <a:rPr lang="ja-JP" altLang="en-US" b="1" dirty="0">
                <a:effectLst>
                  <a:outerShdw blurRad="38100" dist="38100" dir="2700000" algn="tl">
                    <a:srgbClr val="000000">
                      <a:alpha val="43137"/>
                    </a:srgbClr>
                  </a:outerShdw>
                </a:effectLst>
                <a:latin typeface="Century Gothic" panose="020B0502020202020204" pitchFamily="34" charset="0"/>
              </a:rPr>
              <a:t>資格を確認</a:t>
            </a:r>
            <a:endParaRPr lang="en-US" b="1" dirty="0">
              <a:effectLst>
                <a:outerShdw blurRad="38100" dist="38100" dir="2700000" algn="tl">
                  <a:srgbClr val="000000">
                    <a:alpha val="43137"/>
                  </a:srgbClr>
                </a:outerShdw>
              </a:effectLst>
              <a:latin typeface="Century Gothic" panose="020B0502020202020204" pitchFamily="34" charset="0"/>
            </a:endParaRP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latin typeface="Century Gothic" panose="020B0502020202020204" pitchFamily="34" charset="0"/>
              </a:rPr>
              <a:t>あなた</a:t>
            </a:r>
            <a:endParaRPr lang="en-US" sz="4800" dirty="0">
              <a:latin typeface="Century Gothic" panose="020B0502020202020204" pitchFamily="34" charset="0"/>
            </a:endParaRP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590931"/>
          </a:xfrm>
          <a:prstGeom prst="rect">
            <a:avLst/>
          </a:prstGeom>
          <a:noFill/>
        </p:spPr>
        <p:txBody>
          <a:bodyPr wrap="square" rtlCol="0">
            <a:spAutoFit/>
          </a:bodyPr>
          <a:lstStyle/>
          <a:p>
            <a:pPr algn="ctr">
              <a:lnSpc>
                <a:spcPct val="90000"/>
              </a:lnSpc>
              <a:spcBef>
                <a:spcPct val="0"/>
              </a:spcBef>
            </a:pPr>
            <a:r>
              <a:rPr lang="ja-JP" altLang="en-US" b="1" dirty="0">
                <a:effectLst>
                  <a:outerShdw blurRad="38100" dist="38100" dir="2700000" algn="tl">
                    <a:srgbClr val="000000">
                      <a:alpha val="43137"/>
                    </a:srgbClr>
                  </a:outerShdw>
                </a:effectLst>
                <a:latin typeface="Century Gothic" panose="020B0502020202020204" pitchFamily="34" charset="0"/>
              </a:rPr>
              <a:t>雇用者である</a:t>
            </a:r>
            <a:br>
              <a:rPr lang="en-US" altLang="ja-JP" b="1" dirty="0">
                <a:effectLst>
                  <a:outerShdw blurRad="38100" dist="38100" dir="2700000" algn="tl">
                    <a:srgbClr val="000000">
                      <a:alpha val="43137"/>
                    </a:srgbClr>
                  </a:outerShdw>
                </a:effectLst>
                <a:latin typeface="Century Gothic" panose="020B0502020202020204" pitchFamily="34" charset="0"/>
              </a:rPr>
            </a:br>
            <a:r>
              <a:rPr lang="ja-JP" altLang="en-US" b="1" dirty="0">
                <a:effectLst>
                  <a:outerShdw blurRad="38100" dist="38100" dir="2700000" algn="tl">
                    <a:srgbClr val="000000">
                      <a:alpha val="43137"/>
                    </a:srgbClr>
                  </a:outerShdw>
                </a:effectLst>
                <a:latin typeface="Century Gothic" panose="020B0502020202020204" pitchFamily="34" charset="0"/>
              </a:rPr>
              <a:t>ことを</a:t>
            </a:r>
            <a:r>
              <a:rPr lang="ja-JP" altLang="en-US" b="1" u="sng" dirty="0">
                <a:effectLst>
                  <a:outerShdw blurRad="38100" dist="38100" dir="2700000" algn="tl">
                    <a:srgbClr val="000000">
                      <a:alpha val="43137"/>
                    </a:srgbClr>
                  </a:outerShdw>
                </a:effectLst>
                <a:latin typeface="Century Gothic" panose="020B0502020202020204" pitchFamily="34" charset="0"/>
              </a:rPr>
              <a:t>共有</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105673" y="631625"/>
            <a:ext cx="5945143"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雇用主</a:t>
              </a:r>
              <a:r>
                <a:rPr lang="en-US" dirty="0">
                  <a:solidFill>
                    <a:schemeClr val="tx1"/>
                  </a:solidFill>
                  <a:latin typeface="Century Gothic" panose="020B0502020202020204" pitchFamily="34" charset="0"/>
                </a:rPr>
                <a:t>/ </a:t>
              </a:r>
              <a:r>
                <a:rPr lang="ja-JP" altLang="en-US" dirty="0">
                  <a:solidFill>
                    <a:schemeClr val="tx1"/>
                  </a:solidFill>
                  <a:latin typeface="Century Gothic" panose="020B0502020202020204" pitchFamily="34" charset="0"/>
                </a:rPr>
                <a:t>従業員の関係は</a:t>
              </a:r>
              <a:br>
                <a:rPr lang="en-US" altLang="ja-JP" dirty="0">
                  <a:solidFill>
                    <a:schemeClr val="tx1"/>
                  </a:solidFill>
                  <a:latin typeface="Century Gothic" panose="020B0502020202020204" pitchFamily="34" charset="0"/>
                </a:rPr>
              </a:br>
              <a:r>
                <a:rPr lang="ja-JP" altLang="en-US" dirty="0">
                  <a:solidFill>
                    <a:schemeClr val="tx1"/>
                  </a:solidFill>
                  <a:latin typeface="Century Gothic" panose="020B0502020202020204" pitchFamily="34" charset="0"/>
                </a:rPr>
                <a:t>なし</a:t>
              </a:r>
              <a:r>
                <a:rPr lang="en-US" dirty="0">
                  <a:solidFill>
                    <a:schemeClr val="tx1"/>
                  </a:solidFill>
                  <a:latin typeface="Century Gothic" panose="020B0502020202020204" pitchFamily="34" charset="0"/>
                </a:rPr>
                <a:t> </a:t>
              </a: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サービス提供に代理店を雇う</a:t>
              </a:r>
              <a:endParaRPr lang="en-US" dirty="0">
                <a:solidFill>
                  <a:schemeClr val="tx1"/>
                </a:solidFill>
                <a:latin typeface="Century Gothic" panose="020B0502020202020204" pitchFamily="34" charset="0"/>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請求支払者モデル</a:t>
            </a:r>
            <a:r>
              <a:rPr lang="en-US" dirty="0">
                <a:solidFill>
                  <a:schemeClr val="tx1"/>
                </a:solidFill>
                <a:latin typeface="Century Gothic" panose="020B0502020202020204" pitchFamily="34" charset="0"/>
              </a:rPr>
              <a:t>l</a:t>
            </a: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33510" y="1178367"/>
            <a:ext cx="5962858" cy="6303314"/>
            <a:chOff x="5121511" y="1219578"/>
            <a:chExt cx="5552985" cy="4872777"/>
          </a:xfrm>
        </p:grpSpPr>
        <p:sp>
          <p:nvSpPr>
            <p:cNvPr id="6" name="Oval 5"/>
            <p:cNvSpPr/>
            <p:nvPr/>
          </p:nvSpPr>
          <p:spPr>
            <a:xfrm>
              <a:off x="5121511" y="1219578"/>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6"/>
                  </a:rPr>
                  <a:t>支払者</a:t>
                </a:r>
                <a:endParaRPr lang="en-US" sz="900" dirty="0">
                  <a:solidFill>
                    <a:schemeClr val="tx1"/>
                  </a:solidFill>
                  <a:latin typeface="6"/>
                </a:endParaRP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900" dirty="0">
                    <a:solidFill>
                      <a:schemeClr val="tx1"/>
                    </a:solidFill>
                    <a:latin typeface="6"/>
                  </a:rPr>
                  <a:t>共同雇用主</a:t>
                </a:r>
                <a:endParaRPr lang="en-US" sz="900" dirty="0">
                  <a:solidFill>
                    <a:schemeClr val="tx1"/>
                  </a:solidFill>
                  <a:latin typeface="6"/>
                </a:endParaRP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900" dirty="0">
                    <a:solidFill>
                      <a:schemeClr val="tx1"/>
                    </a:solidFill>
                    <a:latin typeface="6"/>
                  </a:rPr>
                  <a:t>共同雇用主</a:t>
                </a:r>
                <a:endParaRPr lang="en-US" altLang="ja-JP" sz="900" dirty="0">
                  <a:solidFill>
                    <a:schemeClr val="tx1"/>
                  </a:solidFill>
                  <a:latin typeface="6"/>
                </a:endParaRP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900" dirty="0">
                    <a:solidFill>
                      <a:schemeClr val="tx1"/>
                    </a:solidFill>
                    <a:latin typeface="6"/>
                  </a:rPr>
                  <a:t>共同雇用主</a:t>
                </a:r>
                <a:endParaRPr lang="en-US" altLang="ja-JP" sz="900" dirty="0">
                  <a:solidFill>
                    <a:schemeClr val="tx1"/>
                  </a:solidFill>
                  <a:latin typeface="6"/>
                </a:endParaRPr>
              </a:p>
              <a:p>
                <a:pPr algn="ctr"/>
                <a:endParaRPr lang="en-US" sz="900" dirty="0">
                  <a:solidFill>
                    <a:schemeClr val="tx1"/>
                  </a:solidFill>
                  <a:latin typeface="6"/>
                </a:endParaRP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6"/>
                  </a:rPr>
                  <a:t>支払者</a:t>
                </a:r>
                <a:endParaRPr lang="en-US" sz="900" dirty="0">
                  <a:solidFill>
                    <a:schemeClr val="tx1"/>
                  </a:solidFill>
                  <a:latin typeface="6"/>
                </a:endParaRP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900" dirty="0">
                    <a:solidFill>
                      <a:schemeClr val="tx1"/>
                    </a:solidFill>
                    <a:latin typeface="6"/>
                  </a:rPr>
                  <a:t>共同雇用主</a:t>
                </a:r>
                <a:endParaRPr lang="en-US" altLang="ja-JP" sz="900" dirty="0">
                  <a:solidFill>
                    <a:schemeClr val="tx1"/>
                  </a:solidFill>
                  <a:latin typeface="6"/>
                </a:endParaRPr>
              </a:p>
              <a:p>
                <a:pPr algn="ctr"/>
                <a:endParaRPr lang="en-US" sz="900" dirty="0">
                  <a:solidFill>
                    <a:schemeClr val="tx1"/>
                  </a:solidFill>
                  <a:latin typeface="6"/>
                </a:endParaRP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105674" y="607589"/>
            <a:ext cx="582099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6847181" cy="466281"/>
          </a:xfrm>
        </p:spPr>
        <p:txBody>
          <a:bodyPr/>
          <a:lstStyle/>
          <a:p>
            <a:r>
              <a:rPr lang="ja-JP" altLang="en-US" sz="2800" dirty="0"/>
              <a:t>サービスと支援への支払</a:t>
            </a:r>
            <a:endParaRPr lang="en-US" sz="2800" dirty="0"/>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latin typeface="Century Gothic" panose="020B0502020202020204" pitchFamily="34" charset="0"/>
              </a:rPr>
              <a:t>あなたは、</a:t>
            </a:r>
            <a:r>
              <a:rPr lang="en-US" altLang="ja-JP" sz="2800" dirty="0">
                <a:latin typeface="Century Gothic" panose="020B0502020202020204" pitchFamily="34" charset="0"/>
              </a:rPr>
              <a:t>FMS</a:t>
            </a:r>
            <a:r>
              <a:rPr lang="ja-JP" altLang="en-US" sz="2800" dirty="0">
                <a:latin typeface="Century Gothic" panose="020B0502020202020204" pitchFamily="34" charset="0"/>
              </a:rPr>
              <a:t>とサービスの</a:t>
            </a:r>
            <a:r>
              <a:rPr lang="ja-JP" altLang="en-US" sz="2800" b="1" dirty="0">
                <a:latin typeface="Century Gothic" panose="020B0502020202020204" pitchFamily="34" charset="0"/>
              </a:rPr>
              <a:t>どんな</a:t>
            </a:r>
            <a:br>
              <a:rPr lang="en-US" altLang="ja-JP" sz="2800" b="1" dirty="0">
                <a:latin typeface="Century Gothic" panose="020B0502020202020204" pitchFamily="34" charset="0"/>
              </a:rPr>
            </a:br>
            <a:r>
              <a:rPr lang="ja-JP" altLang="en-US" sz="2800" b="1" u="sng" dirty="0">
                <a:latin typeface="Century Gothic" panose="020B0502020202020204" pitchFamily="34" charset="0"/>
              </a:rPr>
              <a:t>組み合わせ</a:t>
            </a:r>
            <a:r>
              <a:rPr lang="ja-JP" altLang="en-US" sz="2800" dirty="0">
                <a:latin typeface="Century Gothic" panose="020B0502020202020204" pitchFamily="34" charset="0"/>
              </a:rPr>
              <a:t>も選べます</a:t>
            </a:r>
            <a:endParaRPr lang="en-US" sz="2800" dirty="0">
              <a:latin typeface="Century Gothic" panose="020B0502020202020204" pitchFamily="34" charset="0"/>
            </a:endParaRPr>
          </a:p>
        </p:txBody>
      </p:sp>
      <p:sp>
        <p:nvSpPr>
          <p:cNvPr id="2" name="Rectangle 1">
            <a:extLst>
              <a:ext uri="{FF2B5EF4-FFF2-40B4-BE49-F238E27FC236}">
                <a16:creationId xmlns:a16="http://schemas.microsoft.com/office/drawing/2014/main" id="{AECE3FB6-15E8-9745-8BFE-96581B35003E}"/>
              </a:ext>
            </a:extLst>
          </p:cNvPr>
          <p:cNvSpPr/>
          <p:nvPr/>
        </p:nvSpPr>
        <p:spPr>
          <a:xfrm>
            <a:off x="353146" y="3694182"/>
            <a:ext cx="4441402" cy="2554545"/>
          </a:xfrm>
          <a:prstGeom prst="rect">
            <a:avLst/>
          </a:prstGeom>
        </p:spPr>
        <p:txBody>
          <a:bodyPr wrap="square">
            <a:spAutoFit/>
          </a:bodyPr>
          <a:lstStyle/>
          <a:p>
            <a:pPr algn="ctr"/>
            <a:r>
              <a:rPr lang="ja-JP" altLang="en-US" sz="4000" b="1" dirty="0">
                <a:latin typeface="Century Gothic" panose="020B0502020202020204" pitchFamily="34" charset="0"/>
              </a:rPr>
              <a:t>ちょっと待って！</a:t>
            </a:r>
            <a:endParaRPr lang="en-US" altLang="ja-JP" sz="4000" b="1" dirty="0">
              <a:latin typeface="Century Gothic" panose="020B0502020202020204" pitchFamily="34" charset="0"/>
            </a:endParaRPr>
          </a:p>
          <a:p>
            <a:pPr algn="ctr"/>
            <a:endParaRPr lang="en-US" altLang="ja-JP" sz="4000" b="1" dirty="0">
              <a:latin typeface="Century Gothic" panose="020B0502020202020204" pitchFamily="34" charset="0"/>
            </a:endParaRPr>
          </a:p>
          <a:p>
            <a:pPr algn="ctr"/>
            <a:r>
              <a:rPr lang="ja-JP" altLang="en-US" sz="4000" b="1" dirty="0">
                <a:latin typeface="Century Gothic" panose="020B0502020202020204" pitchFamily="34" charset="0"/>
              </a:rPr>
              <a:t>私</a:t>
            </a:r>
            <a:r>
              <a:rPr lang="en-US" altLang="ja-JP" sz="4000" b="1" dirty="0">
                <a:latin typeface="Century Gothic" panose="020B0502020202020204" pitchFamily="34" charset="0"/>
              </a:rPr>
              <a:t>/</a:t>
            </a:r>
            <a:r>
              <a:rPr lang="ja-JP" altLang="en-US" sz="4000" b="1" dirty="0">
                <a:latin typeface="Century Gothic" panose="020B0502020202020204" pitchFamily="34" charset="0"/>
              </a:rPr>
              <a:t>僕はどのモデルを使おう？</a:t>
            </a:r>
            <a:r>
              <a:rPr lang="en-US" sz="4000" b="1" dirty="0">
                <a:latin typeface="Century Gothic" panose="020B0502020202020204" pitchFamily="34" charset="0"/>
              </a:rPr>
              <a:t> </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200329"/>
          </a:xfrm>
          <a:prstGeom prst="rect">
            <a:avLst/>
          </a:prstGeom>
          <a:solidFill>
            <a:schemeClr val="bg1">
              <a:lumMod val="85000"/>
            </a:schemeClr>
          </a:solidFill>
        </p:spPr>
        <p:txBody>
          <a:bodyPr wrap="square" rtlCol="0">
            <a:spAutoFit/>
          </a:bodyPr>
          <a:lstStyle/>
          <a:p>
            <a:pPr algn="ctr">
              <a:lnSpc>
                <a:spcPct val="90000"/>
              </a:lnSpc>
              <a:spcBef>
                <a:spcPct val="0"/>
              </a:spcBef>
            </a:pPr>
            <a:r>
              <a:rPr lang="ja-JP" altLang="en-US" sz="2000" dirty="0">
                <a:solidFill>
                  <a:schemeClr val="accent5">
                    <a:lumMod val="50000"/>
                  </a:schemeClr>
                </a:solidFill>
                <a:latin typeface="Century Gothic" panose="020B0502020202020204" pitchFamily="34" charset="0"/>
                <a:ea typeface="+mj-ea"/>
                <a:cs typeface="+mj-cs"/>
              </a:rPr>
              <a:t>ジェイソンは日中の彼の支援に隣人を雇い、そして</a:t>
            </a:r>
            <a:r>
              <a:rPr lang="en-US" altLang="ja-JP" sz="2000" b="1" dirty="0">
                <a:solidFill>
                  <a:schemeClr val="accent5">
                    <a:lumMod val="50000"/>
                  </a:schemeClr>
                </a:solidFill>
                <a:latin typeface="Century Gothic" panose="020B0502020202020204" pitchFamily="34" charset="0"/>
                <a:ea typeface="+mj-ea"/>
                <a:cs typeface="+mj-cs"/>
              </a:rPr>
              <a:t>FMS</a:t>
            </a:r>
            <a:r>
              <a:rPr lang="ja-JP" altLang="en-US" sz="2000" b="1" dirty="0">
                <a:solidFill>
                  <a:schemeClr val="accent5">
                    <a:lumMod val="50000"/>
                  </a:schemeClr>
                </a:solidFill>
                <a:latin typeface="Century Gothic" panose="020B0502020202020204" pitchFamily="34" charset="0"/>
                <a:ea typeface="+mj-ea"/>
                <a:cs typeface="+mj-cs"/>
              </a:rPr>
              <a:t>が</a:t>
            </a:r>
            <a:r>
              <a:rPr lang="ja-JP" altLang="en-US" sz="2000" dirty="0">
                <a:solidFill>
                  <a:schemeClr val="accent5">
                    <a:lumMod val="50000"/>
                  </a:schemeClr>
                </a:solidFill>
                <a:latin typeface="Century Gothic" panose="020B0502020202020204" pitchFamily="34" charset="0"/>
                <a:ea typeface="+mj-ea"/>
                <a:cs typeface="+mj-cs"/>
              </a:rPr>
              <a:t>すべての</a:t>
            </a:r>
            <a:r>
              <a:rPr lang="ja-JP" altLang="en-US" sz="2000" b="1" dirty="0">
                <a:solidFill>
                  <a:schemeClr val="accent5">
                    <a:lumMod val="50000"/>
                  </a:schemeClr>
                </a:solidFill>
                <a:latin typeface="Century Gothic" panose="020B0502020202020204" pitchFamily="34" charset="0"/>
                <a:ea typeface="+mj-ea"/>
                <a:cs typeface="+mj-cs"/>
              </a:rPr>
              <a:t>業務</a:t>
            </a:r>
            <a:r>
              <a:rPr lang="ja-JP" altLang="en-US" sz="2000" dirty="0">
                <a:solidFill>
                  <a:schemeClr val="accent5">
                    <a:lumMod val="50000"/>
                  </a:schemeClr>
                </a:solidFill>
                <a:latin typeface="Century Gothic" panose="020B0502020202020204" pitchFamily="34" charset="0"/>
                <a:ea typeface="+mj-ea"/>
                <a:cs typeface="+mj-cs"/>
              </a:rPr>
              <a:t>と</a:t>
            </a:r>
            <a:r>
              <a:rPr lang="ja-JP" altLang="en-US" sz="2000" b="1" dirty="0">
                <a:solidFill>
                  <a:schemeClr val="accent5">
                    <a:lumMod val="50000"/>
                  </a:schemeClr>
                </a:solidFill>
                <a:latin typeface="Century Gothic" panose="020B0502020202020204" pitchFamily="34" charset="0"/>
                <a:ea typeface="+mj-ea"/>
                <a:cs typeface="+mj-cs"/>
              </a:rPr>
              <a:t>責任</a:t>
            </a:r>
            <a:r>
              <a:rPr lang="ja-JP" altLang="en-US" sz="2000" dirty="0">
                <a:solidFill>
                  <a:schemeClr val="accent5">
                    <a:lumMod val="50000"/>
                  </a:schemeClr>
                </a:solidFill>
                <a:latin typeface="Century Gothic" panose="020B0502020202020204" pitchFamily="34" charset="0"/>
                <a:ea typeface="+mj-ea"/>
                <a:cs typeface="+mj-cs"/>
              </a:rPr>
              <a:t>を担います。</a:t>
            </a:r>
          </a:p>
        </p:txBody>
      </p:sp>
      <p:sp>
        <p:nvSpPr>
          <p:cNvPr id="27" name="TextBox 26"/>
          <p:cNvSpPr txBox="1"/>
          <p:nvPr/>
        </p:nvSpPr>
        <p:spPr>
          <a:xfrm>
            <a:off x="5619350" y="3610907"/>
            <a:ext cx="2980509" cy="1477328"/>
          </a:xfrm>
          <a:prstGeom prst="rect">
            <a:avLst/>
          </a:prstGeom>
          <a:solidFill>
            <a:schemeClr val="bg1">
              <a:lumMod val="85000"/>
              <a:alpha val="78000"/>
            </a:schemeClr>
          </a:solidFill>
        </p:spPr>
        <p:txBody>
          <a:bodyPr wrap="square" rtlCol="0">
            <a:spAutoFit/>
          </a:bodyPr>
          <a:lstStyle/>
          <a:p>
            <a:pPr algn="ctr">
              <a:lnSpc>
                <a:spcPct val="90000"/>
              </a:lnSpc>
              <a:spcBef>
                <a:spcPct val="0"/>
              </a:spcBef>
            </a:pPr>
            <a:r>
              <a:rPr lang="ja-JP" altLang="en-US" sz="2000" dirty="0">
                <a:solidFill>
                  <a:schemeClr val="accent5">
                    <a:lumMod val="50000"/>
                  </a:schemeClr>
                </a:solidFill>
                <a:latin typeface="Century Gothic" panose="020B0502020202020204" pitchFamily="34" charset="0"/>
                <a:ea typeface="+mj-ea"/>
                <a:cs typeface="+mj-cs"/>
              </a:rPr>
              <a:t>ジェイソンが社会的コーチを見つけ、面接し、採用します。そして</a:t>
            </a:r>
            <a:r>
              <a:rPr lang="en-US" altLang="ja-JP" sz="2000" b="1" dirty="0">
                <a:solidFill>
                  <a:schemeClr val="accent5">
                    <a:lumMod val="50000"/>
                  </a:schemeClr>
                </a:solidFill>
                <a:latin typeface="Century Gothic" panose="020B0502020202020204" pitchFamily="34" charset="0"/>
              </a:rPr>
              <a:t>FMS</a:t>
            </a:r>
            <a:r>
              <a:rPr lang="ja-JP" altLang="en-US" sz="2000" b="1" dirty="0">
                <a:solidFill>
                  <a:schemeClr val="accent5">
                    <a:lumMod val="50000"/>
                  </a:schemeClr>
                </a:solidFill>
                <a:latin typeface="Century Gothic" panose="020B0502020202020204" pitchFamily="34" charset="0"/>
              </a:rPr>
              <a:t>が</a:t>
            </a:r>
            <a:r>
              <a:rPr lang="ja-JP" altLang="en-US" sz="2000" dirty="0">
                <a:solidFill>
                  <a:schemeClr val="accent5">
                    <a:lumMod val="50000"/>
                  </a:schemeClr>
                </a:solidFill>
                <a:latin typeface="Century Gothic" panose="020B0502020202020204" pitchFamily="34" charset="0"/>
              </a:rPr>
              <a:t>すべての</a:t>
            </a:r>
            <a:r>
              <a:rPr lang="ja-JP" altLang="en-US" sz="2000" b="1" dirty="0">
                <a:solidFill>
                  <a:schemeClr val="accent5">
                    <a:lumMod val="50000"/>
                  </a:schemeClr>
                </a:solidFill>
                <a:latin typeface="Century Gothic" panose="020B0502020202020204" pitchFamily="34" charset="0"/>
              </a:rPr>
              <a:t>業務</a:t>
            </a:r>
            <a:r>
              <a:rPr lang="ja-JP" altLang="en-US" sz="2000" dirty="0">
                <a:solidFill>
                  <a:schemeClr val="accent5">
                    <a:lumMod val="50000"/>
                  </a:schemeClr>
                </a:solidFill>
                <a:latin typeface="Century Gothic" panose="020B0502020202020204" pitchFamily="34" charset="0"/>
              </a:rPr>
              <a:t>と</a:t>
            </a:r>
            <a:r>
              <a:rPr lang="ja-JP" altLang="en-US" sz="2000" b="1" dirty="0">
                <a:solidFill>
                  <a:schemeClr val="accent5">
                    <a:lumMod val="50000"/>
                  </a:schemeClr>
                </a:solidFill>
                <a:latin typeface="Century Gothic" panose="020B0502020202020204" pitchFamily="34" charset="0"/>
              </a:rPr>
              <a:t>責任</a:t>
            </a:r>
            <a:r>
              <a:rPr lang="ja-JP" altLang="en-US" sz="2000" dirty="0">
                <a:solidFill>
                  <a:schemeClr val="accent5">
                    <a:lumMod val="50000"/>
                  </a:schemeClr>
                </a:solidFill>
                <a:latin typeface="Century Gothic" panose="020B0502020202020204" pitchFamily="34" charset="0"/>
              </a:rPr>
              <a:t>を担います。</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2432783" y="4921693"/>
            <a:ext cx="2905711" cy="1477328"/>
          </a:xfrm>
          <a:prstGeom prst="rect">
            <a:avLst/>
          </a:prstGeom>
          <a:solidFill>
            <a:schemeClr val="bg1">
              <a:lumMod val="85000"/>
            </a:schemeClr>
          </a:solidFill>
        </p:spPr>
        <p:txBody>
          <a:bodyPr wrap="square" rtlCol="0">
            <a:spAutoFit/>
          </a:bodyPr>
          <a:lstStyle/>
          <a:p>
            <a:pPr algn="ctr">
              <a:lnSpc>
                <a:spcPct val="90000"/>
              </a:lnSpc>
              <a:spcBef>
                <a:spcPct val="0"/>
              </a:spcBef>
            </a:pPr>
            <a:r>
              <a:rPr lang="ja-JP" altLang="en-US" sz="2000" dirty="0">
                <a:solidFill>
                  <a:schemeClr val="accent5">
                    <a:lumMod val="50000"/>
                  </a:schemeClr>
                </a:solidFill>
                <a:latin typeface="Century Gothic" panose="020B0502020202020204" pitchFamily="34" charset="0"/>
                <a:ea typeface="+mj-ea"/>
                <a:cs typeface="+mj-cs"/>
              </a:rPr>
              <a:t>ジェイソンは彼の夢の仕事、ガーデニングを専門とする求人コーチをスタッフとする</a:t>
            </a:r>
            <a:r>
              <a:rPr lang="ja-JP" altLang="en-US" sz="2000" b="1" dirty="0">
                <a:solidFill>
                  <a:schemeClr val="accent5">
                    <a:lumMod val="50000"/>
                  </a:schemeClr>
                </a:solidFill>
                <a:latin typeface="Century Gothic" panose="020B0502020202020204" pitchFamily="34" charset="0"/>
                <a:ea typeface="+mj-ea"/>
                <a:cs typeface="+mj-cs"/>
              </a:rPr>
              <a:t>代理店</a:t>
            </a:r>
            <a:r>
              <a:rPr lang="ja-JP" altLang="en-US" sz="2000" dirty="0">
                <a:solidFill>
                  <a:schemeClr val="accent5">
                    <a:lumMod val="50000"/>
                  </a:schemeClr>
                </a:solidFill>
                <a:latin typeface="Century Gothic" panose="020B0502020202020204" pitchFamily="34" charset="0"/>
                <a:ea typeface="+mj-ea"/>
                <a:cs typeface="+mj-cs"/>
              </a:rPr>
              <a:t>を雇います。</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31" name="TextBox 30"/>
          <p:cNvSpPr txBox="1"/>
          <p:nvPr/>
        </p:nvSpPr>
        <p:spPr>
          <a:xfrm>
            <a:off x="8284457" y="100837"/>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6331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a:solidFill>
                  <a:schemeClr val="tx1"/>
                </a:solidFill>
                <a:latin typeface="Century Gothic" panose="020B0502020202020204" pitchFamily="34" charset="0"/>
              </a:rPr>
              <a:t>共同雇用主</a:t>
            </a:r>
            <a:endParaRPr lang="en-US" sz="1400" dirty="0">
              <a:solidFill>
                <a:schemeClr val="tx1"/>
              </a:solidFill>
              <a:latin typeface="Century Gothic" panose="020B0502020202020204" pitchFamily="34" charset="0"/>
            </a:endParaRP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2" name="Rectangle 1">
            <a:extLst>
              <a:ext uri="{FF2B5EF4-FFF2-40B4-BE49-F238E27FC236}">
                <a16:creationId xmlns:a16="http://schemas.microsoft.com/office/drawing/2014/main" id="{CE49A5DF-72AE-E748-A0A9-15A5E053D43D}"/>
              </a:ext>
            </a:extLst>
          </p:cNvPr>
          <p:cNvSpPr/>
          <p:nvPr/>
        </p:nvSpPr>
        <p:spPr>
          <a:xfrm>
            <a:off x="105673" y="631625"/>
            <a:ext cx="5945144"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rgbClr val="0061C6"/>
                </a:solidFill>
                <a:latin typeface="Century Gothic" panose="020B0502020202020204" pitchFamily="34" charset="0"/>
                <a:ea typeface="+mj-ea"/>
                <a:cs typeface="+mj-cs"/>
                <a:hlinkClick r:id="rId3" action="ppaction://hlinkfile">
                  <a:extLst>
                    <a:ext uri="{A12FA001-AC4F-418D-AE19-62706E023703}">
                      <ahyp:hlinkClr xmlns:ahyp="http://schemas.microsoft.com/office/drawing/2018/hyperlinkcolor" val="tx"/>
                    </a:ext>
                  </a:extLst>
                </a:hlinkClick>
              </a:rPr>
              <a:t>*FMS</a:t>
            </a:r>
            <a:r>
              <a:rPr lang="ja-JP" altLang="en-US" sz="32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費用</a:t>
            </a:r>
            <a:r>
              <a:rPr lang="en-US" sz="3200" b="1" dirty="0">
                <a:solidFill>
                  <a:srgbClr val="0061C6"/>
                </a:solidFill>
                <a:latin typeface="Century Gothic" panose="020B0502020202020204" pitchFamily="34" charset="0"/>
                <a:hlinkClick r:id="rId3" action="ppaction://hlinkfile">
                  <a:extLst>
                    <a:ext uri="{A12FA001-AC4F-418D-AE19-62706E023703}">
                      <ahyp:hlinkClr xmlns:ahyp="http://schemas.microsoft.com/office/drawing/2018/hyperlinkcolor" val="tx"/>
                    </a:ext>
                  </a:extLst>
                </a:hlinkClick>
              </a:rPr>
              <a:t> </a:t>
            </a:r>
            <a:endParaRPr lang="en-US" sz="3200" b="1" dirty="0">
              <a:solidFill>
                <a:srgbClr val="0061C6"/>
              </a:solidFill>
              <a:latin typeface="Century Gothic" panose="020B0502020202020204" pitchFamily="34" charset="0"/>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469235" y="3774260"/>
              <a:ext cx="2905507"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latin typeface="Century Gothic" panose="020B0502020202020204" pitchFamily="34" charset="0"/>
                  <a:ea typeface="+mj-ea"/>
                  <a:cs typeface="+mj-cs"/>
                </a:rPr>
                <a:t>FMS</a:t>
              </a:r>
              <a:r>
                <a:rPr lang="ja-JP" altLang="en-US" sz="3200" kern="1200" dirty="0">
                  <a:latin typeface="Century Gothic" panose="020B0502020202020204" pitchFamily="34" charset="0"/>
                  <a:ea typeface="+mj-ea"/>
                  <a:cs typeface="+mj-cs"/>
                </a:rPr>
                <a:t>サービス</a:t>
              </a:r>
              <a:endParaRPr lang="en-US" sz="3200" kern="1200" dirty="0">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588254"/>
            <a:ext cx="1919125"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概要</a:t>
            </a:r>
            <a:endParaRPr lang="en-US" sz="2700" b="1" dirty="0">
              <a:solidFill>
                <a:schemeClr val="bg2">
                  <a:lumMod val="10000"/>
                </a:schemeClr>
              </a:solidFill>
              <a:latin typeface="Century Gothic" panose="020B0502020202020204" pitchFamily="34" charset="0"/>
            </a:endParaRP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3600" b="1" kern="1200" dirty="0">
                <a:latin typeface="Century Gothic" panose="020B0502020202020204" pitchFamily="34" charset="0"/>
                <a:ea typeface="+mj-ea"/>
                <a:cs typeface="+mj-cs"/>
              </a:rPr>
              <a:t>自己決定プログラムとは何か</a:t>
            </a:r>
            <a:endParaRPr lang="en-US" sz="3600" b="1" kern="1200" dirty="0">
              <a:latin typeface="Century Gothic" panose="020B0502020202020204" pitchFamily="34" charset="0"/>
              <a:ea typeface="+mj-ea"/>
              <a:cs typeface="+mj-cs"/>
            </a:endParaRP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ja-JP" altLang="en-US" sz="2000" dirty="0">
                <a:latin typeface="Century Gothic" panose="020B0502020202020204" pitchFamily="34" charset="0"/>
              </a:rPr>
              <a:t>自己決定プログラムの概要</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自己決定プログラムの歴史</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覚えておくべきポイント</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自己決定プログラムの５つの指針</a:t>
            </a:r>
            <a:endParaRPr lang="en-US" sz="2000" dirty="0">
              <a:latin typeface="Century Gothic" panose="020B0502020202020204" pitchFamily="34" charset="0"/>
            </a:endParaRP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ja-JP" altLang="en-US" sz="2000" dirty="0">
                <a:latin typeface="Century Gothic" panose="020B0502020202020204" pitchFamily="34" charset="0"/>
              </a:rPr>
              <a:t>個人を中心とした計画</a:t>
            </a:r>
            <a:r>
              <a:rPr lang="en-US" sz="2000" dirty="0">
                <a:latin typeface="Century Gothic" panose="020B0502020202020204" pitchFamily="34" charset="0"/>
              </a:rPr>
              <a:t> </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請求支払者</a:t>
            </a:r>
            <a:endParaRPr lang="en-US" dirty="0">
              <a:solidFill>
                <a:schemeClr val="tx1"/>
              </a:solidFill>
              <a:latin typeface="Century Gothic" panose="020B0502020202020204" pitchFamily="34" charset="0"/>
            </a:endParaRP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1600" dirty="0">
                <a:solidFill>
                  <a:schemeClr val="tx1"/>
                </a:solidFill>
                <a:latin typeface="Century Gothic" panose="020B0502020202020204" pitchFamily="34" charset="0"/>
              </a:rPr>
              <a:t>共同雇用主</a:t>
            </a:r>
            <a:endParaRPr lang="en-US" dirty="0">
              <a:solidFill>
                <a:schemeClr val="tx1"/>
              </a:solidFill>
              <a:latin typeface="Century Gothic" panose="020B0502020202020204" pitchFamily="34" charset="0"/>
            </a:endParaRP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Century Gothic" panose="020B0502020202020204" pitchFamily="34" charset="0"/>
              </a:rPr>
              <a:t>共同雇</a:t>
            </a:r>
            <a:br>
              <a:rPr lang="en-US" altLang="ja-JP" sz="1600" dirty="0">
                <a:solidFill>
                  <a:schemeClr val="tx1"/>
                </a:solidFill>
                <a:latin typeface="Century Gothic" panose="020B0502020202020204" pitchFamily="34" charset="0"/>
              </a:rPr>
            </a:br>
            <a:r>
              <a:rPr lang="ja-JP" altLang="en-US" sz="1600" dirty="0">
                <a:solidFill>
                  <a:schemeClr val="tx1"/>
                </a:solidFill>
                <a:latin typeface="Century Gothic" panose="020B0502020202020204" pitchFamily="34" charset="0"/>
              </a:rPr>
              <a:t>用主</a:t>
            </a:r>
            <a:endParaRPr lang="en-US" sz="1600" dirty="0">
              <a:solidFill>
                <a:schemeClr val="tx1"/>
              </a:solidFill>
              <a:latin typeface="Century Gothic" panose="020B0502020202020204" pitchFamily="34" charset="0"/>
            </a:endParaRP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サービスと支援への支払</a:t>
            </a:r>
            <a:endParaRPr lang="en-US" sz="2800" dirty="0"/>
          </a:p>
        </p:txBody>
      </p:sp>
      <p:sp>
        <p:nvSpPr>
          <p:cNvPr id="5" name="TextBox 4">
            <a:extLst>
              <a:ext uri="{FF2B5EF4-FFF2-40B4-BE49-F238E27FC236}">
                <a16:creationId xmlns:a16="http://schemas.microsoft.com/office/drawing/2014/main" id="{F651A8D1-99B1-4845-B85F-CCE909696BC9}"/>
              </a:ext>
            </a:extLst>
          </p:cNvPr>
          <p:cNvSpPr txBox="1"/>
          <p:nvPr/>
        </p:nvSpPr>
        <p:spPr>
          <a:xfrm>
            <a:off x="159439" y="610286"/>
            <a:ext cx="5767227"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請求支払者</a:t>
              </a:r>
              <a:endParaRPr lang="en-US" dirty="0">
                <a:solidFill>
                  <a:schemeClr val="tx1"/>
                </a:solidFill>
                <a:latin typeface="Century Gothic" panose="020B0502020202020204" pitchFamily="34" charset="0"/>
              </a:endParaRP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1600" dirty="0">
                  <a:solidFill>
                    <a:schemeClr val="tx1"/>
                  </a:solidFill>
                  <a:latin typeface="Century Gothic" panose="020B0502020202020204" pitchFamily="34" charset="0"/>
                </a:rPr>
                <a:t>共同雇用</a:t>
              </a:r>
              <a:br>
                <a:rPr lang="en-US" altLang="ja-JP" sz="1600" dirty="0">
                  <a:solidFill>
                    <a:schemeClr val="tx1"/>
                  </a:solidFill>
                  <a:latin typeface="Century Gothic" panose="020B0502020202020204" pitchFamily="34" charset="0"/>
                </a:rPr>
              </a:br>
              <a:r>
                <a:rPr lang="ja-JP" altLang="en-US" sz="1600" dirty="0">
                  <a:solidFill>
                    <a:schemeClr val="tx1"/>
                  </a:solidFill>
                  <a:latin typeface="Century Gothic" panose="020B0502020202020204" pitchFamily="34" charset="0"/>
                </a:rPr>
                <a:t>主￥</a:t>
              </a:r>
              <a:r>
                <a:rPr lang="en-US" sz="1600" dirty="0">
                  <a:solidFill>
                    <a:schemeClr val="tx1"/>
                  </a:solidFill>
                  <a:latin typeface="Century Gothic" panose="020B0502020202020204" pitchFamily="34" charset="0"/>
                </a:rPr>
                <a:t>r</a:t>
              </a:r>
              <a:endParaRPr lang="en-US" dirty="0">
                <a:solidFill>
                  <a:schemeClr val="tx1"/>
                </a:solidFill>
                <a:latin typeface="Century Gothic" panose="020B0502020202020204" pitchFamily="34" charset="0"/>
              </a:endParaRP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Century Gothic" panose="020B0502020202020204" pitchFamily="34" charset="0"/>
                </a:rPr>
                <a:t>共同雇</a:t>
              </a:r>
              <a:br>
                <a:rPr lang="en-US" altLang="ja-JP" sz="1600" dirty="0">
                  <a:solidFill>
                    <a:schemeClr val="tx1"/>
                  </a:solidFill>
                  <a:latin typeface="Century Gothic" panose="020B0502020202020204" pitchFamily="34" charset="0"/>
                </a:rPr>
              </a:br>
              <a:r>
                <a:rPr lang="ja-JP" altLang="en-US" sz="1600" dirty="0">
                  <a:solidFill>
                    <a:schemeClr val="tx1"/>
                  </a:solidFill>
                  <a:latin typeface="Century Gothic" panose="020B0502020202020204" pitchFamily="34" charset="0"/>
                </a:rPr>
                <a:t>用主</a:t>
              </a:r>
              <a:endParaRPr lang="en-US" sz="1600" dirty="0">
                <a:solidFill>
                  <a:schemeClr val="tx1"/>
                </a:solidFill>
                <a:latin typeface="Century Gothic" panose="020B0502020202020204" pitchFamily="34" charset="0"/>
              </a:endParaRPr>
            </a:p>
          </p:txBody>
        </p:sp>
      </p:grpSp>
      <p:sp>
        <p:nvSpPr>
          <p:cNvPr id="38" name="Donut 37">
            <a:extLst>
              <a:ext uri="{FF2B5EF4-FFF2-40B4-BE49-F238E27FC236}">
                <a16:creationId xmlns:a16="http://schemas.microsoft.com/office/drawing/2014/main" id="{5A9096C0-872D-504A-B3F8-1B42C12EEB41}"/>
              </a:ext>
            </a:extLst>
          </p:cNvPr>
          <p:cNvSpPr/>
          <p:nvPr/>
        </p:nvSpPr>
        <p:spPr>
          <a:xfrm>
            <a:off x="6315957" y="5324476"/>
            <a:ext cx="1997748" cy="1032894"/>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105673" y="631625"/>
            <a:ext cx="5945143" cy="466281"/>
          </a:xfrm>
          <a:prstGeom prst="rect">
            <a:avLst/>
          </a:prstGeom>
        </p:spPr>
        <p:txBody>
          <a:bodyPr wrap="square">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財務管理サービス</a:t>
            </a:r>
            <a:endParaRPr lang="en-US" sz="2700" b="1" dirty="0">
              <a:solidFill>
                <a:schemeClr val="bg2">
                  <a:lumMod val="10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請求支払者</a:t>
              </a:r>
              <a:endParaRPr lang="en-US" dirty="0">
                <a:solidFill>
                  <a:schemeClr val="tx1"/>
                </a:solidFill>
                <a:latin typeface="Century Gothic" panose="020B0502020202020204" pitchFamily="34" charset="0"/>
              </a:endParaRP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Century Gothic" panose="020B0502020202020204" pitchFamily="34" charset="0"/>
                </a:rPr>
                <a:t>請求支払者</a:t>
              </a:r>
              <a:endParaRPr lang="en-US" dirty="0">
                <a:solidFill>
                  <a:schemeClr val="tx1"/>
                </a:solidFill>
                <a:latin typeface="Century Gothic" panose="020B0502020202020204" pitchFamily="34" charset="0"/>
              </a:endParaRP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それぞれの予算</a:t>
            </a:r>
            <a:endParaRPr lang="en-US" sz="2700" b="1" dirty="0">
              <a:solidFill>
                <a:schemeClr val="bg2">
                  <a:lumMod val="1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FMS</a:t>
            </a:r>
            <a:r>
              <a:rPr lang="ja-JP" altLang="en-US" sz="3200" b="1" dirty="0">
                <a:solidFill>
                  <a:schemeClr val="bg2">
                    <a:lumMod val="10000"/>
                  </a:schemeClr>
                </a:solidFill>
                <a:latin typeface="Century Gothic" panose="020B0502020202020204" pitchFamily="34" charset="0"/>
              </a:rPr>
              <a:t>ディスカッション</a:t>
            </a:r>
            <a:r>
              <a:rPr lang="en-US" sz="3200" b="1" dirty="0">
                <a:solidFill>
                  <a:schemeClr val="bg2">
                    <a:lumMod val="10000"/>
                  </a:schemeClr>
                </a:solidFill>
                <a:latin typeface="Century Gothic" panose="020B0502020202020204" pitchFamily="34" charset="0"/>
              </a:rPr>
              <a:t> </a:t>
            </a:r>
          </a:p>
          <a:p>
            <a:pPr algn="ctr" defTabSz="914400" rtl="0" eaLnBrk="1" latinLnBrk="0" hangingPunct="1">
              <a:lnSpc>
                <a:spcPct val="90000"/>
              </a:lnSpc>
              <a:spcBef>
                <a:spcPct val="0"/>
              </a:spcBef>
              <a:buNone/>
            </a:pPr>
            <a:r>
              <a:rPr lang="ja-JP" altLang="en-US" sz="3200" b="1" dirty="0">
                <a:solidFill>
                  <a:schemeClr val="bg2">
                    <a:lumMod val="10000"/>
                  </a:schemeClr>
                </a:solidFill>
                <a:latin typeface="Century Gothic" panose="020B0502020202020204" pitchFamily="34" charset="0"/>
              </a:rPr>
              <a:t>アクティビティ</a:t>
            </a:r>
            <a:endParaRPr lang="en-US" sz="3200" b="1" dirty="0">
              <a:solidFill>
                <a:schemeClr val="bg2">
                  <a:lumMod val="1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ja-JP" altLang="en-US" sz="2400" b="1" dirty="0">
                <a:latin typeface="Century Gothic" panose="020B0502020202020204" pitchFamily="34" charset="0"/>
              </a:rPr>
              <a:t>支出計画のサービスをレビュー</a:t>
            </a:r>
            <a:endParaRPr lang="en-US"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従業員がいるか決定</a:t>
            </a:r>
            <a:endParaRPr lang="en-US"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従業員とも関係性を決定</a:t>
            </a:r>
            <a:endParaRPr lang="en-US"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ja-JP" altLang="en-US" sz="2400" b="1" dirty="0">
                <a:latin typeface="Century Gothic" panose="020B0502020202020204" pitchFamily="34" charset="0"/>
              </a:rPr>
              <a:t>どのタイプ</a:t>
            </a:r>
            <a:r>
              <a:rPr lang="en-US" sz="2400" b="1" dirty="0">
                <a:latin typeface="Century Gothic" panose="020B0502020202020204" pitchFamily="34" charset="0"/>
              </a:rPr>
              <a:t>FMS</a:t>
            </a:r>
            <a:r>
              <a:rPr lang="ja-JP" altLang="en-US" sz="2400" b="1" dirty="0">
                <a:latin typeface="Century Gothic" panose="020B0502020202020204" pitchFamily="34" charset="0"/>
              </a:rPr>
              <a:t>にするか？なぜ？</a:t>
            </a:r>
            <a:r>
              <a:rPr lang="en-US" sz="2400" b="1" dirty="0">
                <a:latin typeface="Century Gothic" panose="020B0502020202020204" pitchFamily="34" charset="0"/>
              </a:rPr>
              <a:t> </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1"/>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6"/>
            </a:xfrm>
            <a:prstGeom prst="rect">
              <a:avLst/>
            </a:prstGeom>
            <a:noFill/>
          </p:spPr>
          <p:txBody>
            <a:bodyPr wrap="square" rtlCol="0">
              <a:spAutoFit/>
            </a:bodyPr>
            <a:lstStyle/>
            <a:p>
              <a:pPr algn="ctr"/>
              <a:r>
                <a:rPr lang="en-US" sz="3600" b="1" dirty="0">
                  <a:latin typeface="Century Gothic" panose="020B0502020202020204" pitchFamily="34" charset="0"/>
                </a:rPr>
                <a:t>FMS </a:t>
              </a:r>
              <a:r>
                <a:rPr lang="ja-JP" altLang="en-US" sz="3600" b="1" dirty="0">
                  <a:latin typeface="Century Gothic" panose="020B0502020202020204" pitchFamily="34" charset="0"/>
                </a:rPr>
                <a:t>レビュー</a:t>
              </a:r>
              <a:endParaRPr lang="en-US" sz="3600" b="1" dirty="0">
                <a:latin typeface="Century Gothic" panose="020B0502020202020204" pitchFamily="34" charset="0"/>
              </a:endParaRPr>
            </a:p>
            <a:p>
              <a:pPr algn="ctr"/>
              <a:endParaRPr lang="en-US"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FMS </a:t>
              </a:r>
              <a:r>
                <a:rPr lang="ja-JP" altLang="en-US" sz="2400" dirty="0">
                  <a:solidFill>
                    <a:schemeClr val="tx2">
                      <a:lumMod val="50000"/>
                    </a:schemeClr>
                  </a:solidFill>
                  <a:latin typeface="Century Gothic" panose="020B0502020202020204" pitchFamily="34" charset="0"/>
                </a:rPr>
                <a:t>概要</a:t>
              </a:r>
              <a:endParaRPr lang="en-US" altLang="ja-JP" sz="2400" dirty="0">
                <a:solidFill>
                  <a:schemeClr val="tx2">
                    <a:lumMod val="50000"/>
                  </a:schemeClr>
                </a:solidFill>
                <a:latin typeface="Century Gothic" panose="020B0502020202020204" pitchFamily="34" charset="0"/>
              </a:endParaRPr>
            </a:p>
            <a:p>
              <a:pPr>
                <a:lnSpc>
                  <a:spcPct val="90000"/>
                </a:lnSpc>
                <a:spcBef>
                  <a:spcPct val="0"/>
                </a:spcBef>
              </a:pP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rPr>
                <a:t>あなたとあなたの</a:t>
              </a:r>
              <a:r>
                <a:rPr lang="en-US" altLang="ja-JP" sz="2400" dirty="0">
                  <a:solidFill>
                    <a:schemeClr val="tx2">
                      <a:lumMod val="50000"/>
                    </a:schemeClr>
                  </a:solidFill>
                  <a:latin typeface="Century Gothic" panose="020B0502020202020204" pitchFamily="34" charset="0"/>
                </a:rPr>
                <a:t>FMS</a:t>
              </a:r>
              <a:r>
                <a:rPr lang="ja-JP" altLang="en-US" sz="2400" dirty="0">
                  <a:solidFill>
                    <a:schemeClr val="tx2">
                      <a:lumMod val="50000"/>
                    </a:schemeClr>
                  </a:solidFill>
                  <a:latin typeface="Century Gothic" panose="020B0502020202020204" pitchFamily="34" charset="0"/>
                </a:rPr>
                <a:t>の関係を定義</a:t>
              </a:r>
              <a:endParaRPr lang="en-US" altLang="ja-JP" sz="2400" dirty="0">
                <a:solidFill>
                  <a:schemeClr val="tx2">
                    <a:lumMod val="50000"/>
                  </a:schemeClr>
                </a:solidFill>
                <a:latin typeface="Century Gothic" panose="020B0502020202020204" pitchFamily="34" charset="0"/>
              </a:endParaRPr>
            </a:p>
            <a:p>
              <a:pPr>
                <a:lnSpc>
                  <a:spcPct val="90000"/>
                </a:lnSpc>
                <a:spcBef>
                  <a:spcPct val="0"/>
                </a:spcBef>
              </a:pPr>
              <a:endParaRPr lang="en-US" altLang="ja-JP"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altLang="ja-JP" sz="2400" dirty="0">
                  <a:solidFill>
                    <a:schemeClr val="tx2">
                      <a:lumMod val="50000"/>
                    </a:schemeClr>
                  </a:solidFill>
                  <a:latin typeface="Century Gothic" panose="020B0502020202020204" pitchFamily="34" charset="0"/>
                </a:rPr>
                <a:t>3</a:t>
              </a:r>
              <a:r>
                <a:rPr lang="ja-JP" altLang="en-US" sz="2400" dirty="0" err="1">
                  <a:solidFill>
                    <a:schemeClr val="tx2">
                      <a:lumMod val="50000"/>
                    </a:schemeClr>
                  </a:solidFill>
                  <a:latin typeface="Century Gothic" panose="020B0502020202020204" pitchFamily="34" charset="0"/>
                </a:rPr>
                <a:t>つの</a:t>
              </a:r>
              <a:r>
                <a:rPr lang="ja-JP" altLang="en-US" sz="2400" dirty="0">
                  <a:solidFill>
                    <a:schemeClr val="tx2">
                      <a:lumMod val="50000"/>
                    </a:schemeClr>
                  </a:solidFill>
                  <a:latin typeface="Century Gothic" panose="020B0502020202020204" pitchFamily="34" charset="0"/>
                </a:rPr>
                <a:t>モデル</a:t>
              </a:r>
              <a:endParaRPr lang="en-US" altLang="ja-JP" sz="2400" dirty="0">
                <a:solidFill>
                  <a:schemeClr val="tx2">
                    <a:lumMod val="50000"/>
                  </a:schemeClr>
                </a:solidFill>
                <a:latin typeface="Century Gothic" panose="020B0502020202020204" pitchFamily="34" charset="0"/>
              </a:endParaRPr>
            </a:p>
            <a:p>
              <a:pPr>
                <a:lnSpc>
                  <a:spcPct val="90000"/>
                </a:lnSpc>
                <a:spcBef>
                  <a:spcPct val="0"/>
                </a:spcBef>
              </a:pPr>
              <a:r>
                <a:rPr lang="en-US" altLang="ja-JP" sz="2400" dirty="0">
                  <a:solidFill>
                    <a:schemeClr val="tx2">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r>
                <a:rPr lang="en-US" altLang="ja-JP" sz="2400" dirty="0">
                  <a:solidFill>
                    <a:schemeClr val="tx2">
                      <a:lumMod val="50000"/>
                    </a:schemeClr>
                  </a:solidFill>
                  <a:latin typeface="Century Gothic" panose="020B0502020202020204" pitchFamily="34" charset="0"/>
                </a:rPr>
                <a:t>FMS</a:t>
              </a:r>
              <a:r>
                <a:rPr lang="ja-JP" altLang="en-US" sz="2400" dirty="0">
                  <a:solidFill>
                    <a:schemeClr val="tx2">
                      <a:lumMod val="50000"/>
                    </a:schemeClr>
                  </a:solidFill>
                  <a:latin typeface="Century Gothic" panose="020B0502020202020204" pitchFamily="34" charset="0"/>
                </a:rPr>
                <a:t>の費用</a:t>
              </a: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sz="2400" dirty="0">
                  <a:solidFill>
                    <a:schemeClr val="tx2">
                      <a:lumMod val="50000"/>
                    </a:schemeClr>
                  </a:solidFill>
                  <a:latin typeface="Century Gothic" panose="020B0502020202020204" pitchFamily="34" charset="0"/>
                </a:rPr>
                <a:t>ジェイソンとソフィア</a:t>
              </a:r>
              <a:r>
                <a:rPr lang="en-US" sz="2400" dirty="0">
                  <a:solidFill>
                    <a:schemeClr val="tx2">
                      <a:lumMod val="50000"/>
                    </a:schemeClr>
                  </a:solidFill>
                  <a:latin typeface="Century Gothic" panose="020B0502020202020204" pitchFamily="34" charset="0"/>
                </a:rPr>
                <a:t> </a:t>
              </a:r>
              <a:r>
                <a:rPr lang="ja-JP" altLang="en-US" sz="2400" dirty="0">
                  <a:solidFill>
                    <a:schemeClr val="tx2">
                      <a:lumMod val="50000"/>
                    </a:schemeClr>
                  </a:solidFill>
                  <a:latin typeface="Century Gothic" panose="020B0502020202020204" pitchFamily="34" charset="0"/>
                </a:rPr>
                <a:t>の例</a:t>
              </a:r>
              <a:endParaRPr lang="en-US" sz="2400" dirty="0">
                <a:solidFill>
                  <a:schemeClr val="tx2">
                    <a:lumMod val="50000"/>
                  </a:schemeClr>
                </a:solidFill>
                <a:latin typeface="Century Gothic" panose="020B0502020202020204" pitchFamily="34" charset="0"/>
              </a:endParaRP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dirty="0">
                <a:latin typeface="Century Gothic" panose="020B0502020202020204" pitchFamily="34" charset="0"/>
              </a:rPr>
              <a:t>サービスと支援への支払</a:t>
            </a:r>
            <a:endParaRPr lang="en-US" dirty="0">
              <a:latin typeface="Century Gothic" panose="020B0502020202020204" pitchFamily="34" charset="0"/>
            </a:endParaRP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ja-JP" altLang="en-US" b="1" dirty="0"/>
              <a:t>あなたの権利と安全</a:t>
            </a:r>
            <a:endParaRPr lang="en-US" b="1" dirty="0"/>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endParaRPr lang="en-US" b="1"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家族</a:t>
              </a:r>
              <a:r>
                <a:rPr lang="en-US" dirty="0">
                  <a:solidFill>
                    <a:schemeClr val="accent5">
                      <a:lumMod val="50000"/>
                    </a:schemeClr>
                  </a:solidFill>
                  <a:latin typeface="Century Gothic" panose="020B0502020202020204" pitchFamily="34" charset="0"/>
                  <a:ea typeface="+mj-ea"/>
                  <a:cs typeface="+mj-cs"/>
                </a:rPr>
                <a:t>/</a:t>
              </a:r>
              <a:r>
                <a:rPr lang="ja-JP" altLang="en-US" dirty="0">
                  <a:solidFill>
                    <a:schemeClr val="accent5">
                      <a:lumMod val="50000"/>
                    </a:schemeClr>
                  </a:solidFill>
                  <a:latin typeface="Century Gothic" panose="020B0502020202020204" pitchFamily="34" charset="0"/>
                  <a:ea typeface="+mj-ea"/>
                  <a:cs typeface="+mj-cs"/>
                </a:rPr>
                <a:t>支援の輪</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590931"/>
          </a:xfrm>
          <a:prstGeom prst="rect">
            <a:avLst/>
          </a:prstGeom>
          <a:noFill/>
        </p:spPr>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あなたの権利と安全の概要</a:t>
            </a:r>
            <a:endParaRPr lang="en-US" sz="3600" b="1" dirty="0">
              <a:solidFill>
                <a:schemeClr val="bg2">
                  <a:lumMod val="10000"/>
                </a:schemeClr>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あなたの権利と安全</a:t>
            </a:r>
            <a:endParaRPr lang="en-US" sz="2800" dirty="0"/>
          </a:p>
        </p:txBody>
      </p:sp>
      <p:sp>
        <p:nvSpPr>
          <p:cNvPr id="9" name="TextBox 8">
            <a:extLst>
              <a:ext uri="{FF2B5EF4-FFF2-40B4-BE49-F238E27FC236}">
                <a16:creationId xmlns:a16="http://schemas.microsoft.com/office/drawing/2014/main" id="{5D4FFC79-5BEB-3244-A84F-3E90F5C61842}"/>
              </a:ext>
            </a:extLst>
          </p:cNvPr>
          <p:cNvSpPr txBox="1"/>
          <p:nvPr/>
        </p:nvSpPr>
        <p:spPr>
          <a:xfrm>
            <a:off x="105673" y="576221"/>
            <a:ext cx="2828028" cy="466281"/>
          </a:xfrm>
          <a:prstGeom prst="rect">
            <a:avLst/>
          </a:prstGeom>
          <a:noFill/>
        </p:spPr>
        <p:txBody>
          <a:bodyPr wrap="square" rtlCol="0">
            <a:spAutoFit/>
          </a:bodyPr>
          <a:lstStyle/>
          <a:p>
            <a:pPr>
              <a:lnSpc>
                <a:spcPct val="90000"/>
              </a:lnSpc>
              <a:spcBef>
                <a:spcPct val="0"/>
              </a:spcBef>
            </a:pPr>
            <a:r>
              <a:rPr lang="ja-JP" altLang="en-US" sz="2700" b="1" dirty="0">
                <a:solidFill>
                  <a:schemeClr val="bg2">
                    <a:lumMod val="10000"/>
                  </a:schemeClr>
                </a:solidFill>
                <a:latin typeface="Century Gothic" panose="020B0502020202020204" pitchFamily="34" charset="0"/>
              </a:rPr>
              <a:t>権利概要</a:t>
            </a:r>
            <a:endParaRPr lang="en-US" sz="2700" b="1" dirty="0">
              <a:solidFill>
                <a:schemeClr val="bg2">
                  <a:lumMod val="1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ja-JP" altLang="en-US" sz="2400" dirty="0">
                <a:latin typeface="Century Gothic" panose="020B0502020202020204" pitchFamily="34" charset="0"/>
              </a:rPr>
              <a:t>あなたの権利</a:t>
            </a:r>
            <a:r>
              <a:rPr lang="en-US" sz="2400" dirty="0">
                <a:latin typeface="Century Gothic" panose="020B0502020202020204" pitchFamily="34" charset="0"/>
              </a:rPr>
              <a:t>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犯罪歴確認審査</a:t>
            </a:r>
            <a:endParaRPr lang="en-US" sz="2400" dirty="0">
              <a:latin typeface="Century Gothic" panose="020B0502020202020204" pitchFamily="34" charset="0"/>
            </a:endParaRPr>
          </a:p>
          <a:p>
            <a:endParaRPr lang="en-US"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虐待の認識と報告</a:t>
            </a:r>
            <a:endParaRPr lang="en-US" sz="2400" dirty="0">
              <a:latin typeface="Century Gothic" panose="020B0502020202020204" pitchFamily="34" charset="0"/>
            </a:endParaRP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権利</a:t>
            </a:r>
            <a:endParaRPr lang="en-US" sz="2700" b="1" dirty="0">
              <a:solidFill>
                <a:schemeClr val="bg2">
                  <a:lumMod val="10000"/>
                </a:schemeClr>
              </a:solidFill>
              <a:latin typeface="Century Gothic" panose="020B0502020202020204" pitchFamily="34" charset="0"/>
            </a:endParaRPr>
          </a:p>
        </p:txBody>
      </p:sp>
      <p:sp>
        <p:nvSpPr>
          <p:cNvPr id="7" name="TextBox 6"/>
          <p:cNvSpPr txBox="1"/>
          <p:nvPr/>
        </p:nvSpPr>
        <p:spPr>
          <a:xfrm>
            <a:off x="1106737" y="4193367"/>
            <a:ext cx="9777228" cy="1771650"/>
          </a:xfrm>
          <a:prstGeom prst="rect">
            <a:avLst/>
          </a:prstGeom>
          <a:noFill/>
        </p:spPr>
        <p:txBody>
          <a:bodyPr vert="wordArtVert" wrap="square" rtlCol="0">
            <a:spAutoFit/>
          </a:bodyPr>
          <a:lstStyle/>
          <a:p>
            <a:pPr algn="ctr">
              <a:lnSpc>
                <a:spcPct val="90000"/>
              </a:lnSpc>
              <a:spcBef>
                <a:spcPct val="0"/>
              </a:spcBef>
            </a:pPr>
            <a:r>
              <a:rPr lang="ja-JP" altLang="en-US" sz="12500" b="1" spc="50" dirty="0">
                <a:ln w="0"/>
                <a:solidFill>
                  <a:schemeClr val="bg2"/>
                </a:solidFill>
                <a:effectLst>
                  <a:innerShdw blurRad="63500" dist="50800" dir="13500000">
                    <a:srgbClr val="000000">
                      <a:alpha val="50000"/>
                    </a:srgbClr>
                  </a:innerShdw>
                </a:effectLst>
                <a:latin typeface="Ryo Gothic PlusN B" panose="020B0800000000000000" pitchFamily="34" charset="-128"/>
                <a:ea typeface="Ryo Gothic PlusN B" panose="020B0800000000000000" pitchFamily="34" charset="-128"/>
                <a:cs typeface="+mj-cs"/>
              </a:rPr>
              <a:t>同じ権利</a:t>
            </a:r>
            <a:endParaRPr lang="en-US" sz="12500" b="1" spc="50" dirty="0">
              <a:ln w="0"/>
              <a:solidFill>
                <a:schemeClr val="bg2"/>
              </a:solidFill>
              <a:effectLst>
                <a:innerShdw blurRad="63500" dist="50800" dir="13500000">
                  <a:srgbClr val="000000">
                    <a:alpha val="50000"/>
                  </a:srgbClr>
                </a:innerShdw>
              </a:effectLst>
              <a:latin typeface="Ryo Gothic PlusN B" panose="020B0800000000000000" pitchFamily="34" charset="-128"/>
              <a:ea typeface="Ryo Gothic PlusN B" panose="020B0800000000000000" pitchFamily="34" charset="-128"/>
              <a:cs typeface="+mj-cs"/>
            </a:endParaRP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919010"/>
            <a:ext cx="11515747" cy="523220"/>
            <a:chOff x="315157" y="2919010"/>
            <a:chExt cx="11515747" cy="523220"/>
          </a:xfrm>
        </p:grpSpPr>
        <p:sp>
          <p:nvSpPr>
            <p:cNvPr id="8" name="Rectangle 7"/>
            <p:cNvSpPr/>
            <p:nvPr/>
          </p:nvSpPr>
          <p:spPr>
            <a:xfrm>
              <a:off x="691645" y="2919010"/>
              <a:ext cx="5211683" cy="523220"/>
            </a:xfrm>
            <a:prstGeom prst="rect">
              <a:avLst/>
            </a:prstGeom>
          </p:spPr>
          <p:txBody>
            <a:bodyPr wrap="none">
              <a:spAutoFit/>
            </a:bodyPr>
            <a:lstStyle/>
            <a:p>
              <a:r>
                <a:rPr lang="ja-JP" altLang="en-US" sz="2800" dirty="0">
                  <a:effectLst>
                    <a:outerShdw blurRad="38100" dist="38100" dir="2700000" algn="tl">
                      <a:srgbClr val="000000">
                        <a:alpha val="43137"/>
                      </a:srgbClr>
                    </a:outerShdw>
                  </a:effectLst>
                  <a:latin typeface="Century Gothic" panose="020B0502020202020204" pitchFamily="34" charset="0"/>
                </a:rPr>
                <a:t>個別プログラムプランプロセス</a:t>
              </a:r>
              <a:endParaRPr lang="en-US" sz="2800" dirty="0">
                <a:effectLst>
                  <a:outerShdw blurRad="38100" dist="38100" dir="2700000" algn="tl">
                    <a:srgbClr val="000000">
                      <a:alpha val="43137"/>
                    </a:srgbClr>
                  </a:outerShdw>
                </a:effectLst>
                <a:latin typeface="Century Gothic" panose="020B0502020202020204" pitchFamily="34" charset="0"/>
              </a:endParaRPr>
            </a:p>
          </p:txBody>
        </p:sp>
        <p:sp>
          <p:nvSpPr>
            <p:cNvPr id="9" name="Rectangle 8"/>
            <p:cNvSpPr/>
            <p:nvPr/>
          </p:nvSpPr>
          <p:spPr>
            <a:xfrm>
              <a:off x="6616073" y="2919010"/>
              <a:ext cx="3057247" cy="523220"/>
            </a:xfrm>
            <a:prstGeom prst="rect">
              <a:avLst/>
            </a:prstGeom>
          </p:spPr>
          <p:txBody>
            <a:bodyPr wrap="none">
              <a:spAutoFit/>
            </a:bodyPr>
            <a:lstStyle/>
            <a:p>
              <a:r>
                <a:rPr lang="ja-JP" altLang="en-US" sz="2800" dirty="0">
                  <a:effectLst>
                    <a:outerShdw blurRad="38100" dist="38100" dir="2700000" algn="tl">
                      <a:srgbClr val="000000">
                        <a:alpha val="43137"/>
                      </a:srgbClr>
                    </a:outerShdw>
                  </a:effectLst>
                  <a:latin typeface="Century Gothic" panose="020B0502020202020204" pitchFamily="34" charset="0"/>
                </a:rPr>
                <a:t>公平なヒアリング</a:t>
              </a:r>
              <a:endParaRPr lang="en-US" sz="2800" dirty="0">
                <a:effectLst>
                  <a:outerShdw blurRad="38100" dist="38100" dir="2700000" algn="tl">
                    <a:srgbClr val="000000">
                      <a:alpha val="43137"/>
                    </a:srgbClr>
                  </a:outerShdw>
                </a:effectLst>
                <a:latin typeface="Century Gothic" panose="020B0502020202020204" pitchFamily="34" charset="0"/>
              </a:endParaRPr>
            </a:p>
          </p:txBody>
        </p:sp>
        <p:sp>
          <p:nvSpPr>
            <p:cNvPr id="10" name="Rectangle 9"/>
            <p:cNvSpPr/>
            <p:nvPr/>
          </p:nvSpPr>
          <p:spPr>
            <a:xfrm>
              <a:off x="10395652" y="2919010"/>
              <a:ext cx="902811" cy="523220"/>
            </a:xfrm>
            <a:prstGeom prst="rect">
              <a:avLst/>
            </a:prstGeom>
          </p:spPr>
          <p:txBody>
            <a:bodyPr wrap="none">
              <a:spAutoFit/>
            </a:bodyPr>
            <a:lstStyle/>
            <a:p>
              <a:r>
                <a:rPr lang="ja-JP" altLang="en-US" sz="2800" dirty="0">
                  <a:effectLst>
                    <a:outerShdw blurRad="38100" dist="38100" dir="2700000" algn="tl">
                      <a:srgbClr val="000000">
                        <a:alpha val="43137"/>
                      </a:srgbClr>
                    </a:outerShdw>
                  </a:effectLst>
                  <a:latin typeface="Century Gothic" panose="020B0502020202020204" pitchFamily="34" charset="0"/>
                </a:rPr>
                <a:t>告訴</a:t>
              </a:r>
              <a:endParaRPr lang="en-US" sz="2800" dirty="0">
                <a:effectLst>
                  <a:outerShdw blurRad="38100" dist="38100" dir="2700000" algn="tl">
                    <a:srgbClr val="000000">
                      <a:alpha val="43137"/>
                    </a:srgbClr>
                  </a:outerShdw>
                </a:effectLst>
                <a:latin typeface="Century Gothic" panose="020B0502020202020204" pitchFamily="34" charset="0"/>
              </a:endParaRP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616267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990514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65444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8"/>
            <a:ext cx="6847181" cy="494342"/>
          </a:xfrm>
        </p:spPr>
        <p:txBody>
          <a:bodyPr/>
          <a:lstStyle/>
          <a:p>
            <a:r>
              <a:rPr lang="ja-JP" altLang="en-US" sz="2800" dirty="0"/>
              <a:t>あなたの権利と安全</a:t>
            </a:r>
            <a:endParaRPr lang="en-US" sz="2800" dirty="0"/>
          </a:p>
        </p:txBody>
      </p:sp>
      <p:sp>
        <p:nvSpPr>
          <p:cNvPr id="4" name="Rectangle 3"/>
          <p:cNvSpPr/>
          <p:nvPr/>
        </p:nvSpPr>
        <p:spPr>
          <a:xfrm>
            <a:off x="105672" y="6486047"/>
            <a:ext cx="12086327" cy="369332"/>
          </a:xfrm>
          <a:prstGeom prst="rect">
            <a:avLst/>
          </a:prstGeom>
        </p:spPr>
        <p:txBody>
          <a:bodyPr wrap="square">
            <a:spAutoFit/>
          </a:bodyPr>
          <a:lstStyle/>
          <a:p>
            <a:pPr algn="ctr"/>
            <a:r>
              <a:rPr lang="en-US" b="1" dirty="0">
                <a:latin typeface="Century Gothic" panose="020B0502020202020204" pitchFamily="34" charset="0"/>
                <a:hlinkClick r:id="rId3" action="ppaction://hlinkfile"/>
              </a:rPr>
              <a:t>*DDS</a:t>
            </a:r>
            <a:r>
              <a:rPr lang="ja-JP" altLang="en-US" b="1" dirty="0">
                <a:latin typeface="Century Gothic" panose="020B0502020202020204" pitchFamily="34" charset="0"/>
                <a:hlinkClick r:id="rId3" action="ppaction://hlinkfile"/>
              </a:rPr>
              <a:t>ウェブサイトで、詳細情報をご覧になれます</a:t>
            </a:r>
            <a:r>
              <a:rPr lang="en-US" b="1" dirty="0">
                <a:latin typeface="Century Gothic" panose="020B0502020202020204" pitchFamily="34" charset="0"/>
                <a:hlinkClick r:id="rId3" action="ppaction://hlinkfile"/>
              </a:rPr>
              <a:t>  </a:t>
            </a:r>
            <a:endParaRPr lang="en-US" b="1" dirty="0"/>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05673" y="624264"/>
            <a:ext cx="436880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経歴確認</a:t>
            </a:r>
            <a:endParaRPr lang="en-US" sz="2700" b="1" dirty="0">
              <a:solidFill>
                <a:schemeClr val="bg2">
                  <a:lumMod val="1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ja-JP" altLang="en-US" sz="2800" dirty="0">
                <a:latin typeface="Century Gothic" panose="020B0502020202020204" pitchFamily="34" charset="0"/>
              </a:rPr>
              <a:t>必須</a:t>
            </a:r>
            <a:r>
              <a:rPr lang="en-US" sz="2800" dirty="0">
                <a:latin typeface="Century Gothic" panose="020B0502020202020204" pitchFamily="34" charset="0"/>
              </a:rPr>
              <a:t>:</a:t>
            </a:r>
          </a:p>
          <a:p>
            <a:pPr marL="457200" indent="-457200">
              <a:buFont typeface="Arial" panose="020B0604020202020204" pitchFamily="34" charset="0"/>
              <a:buChar char="•"/>
            </a:pPr>
            <a:r>
              <a:rPr lang="ja-JP" altLang="en-US" sz="2600" dirty="0">
                <a:latin typeface="Century Gothic" panose="020B0502020202020204" pitchFamily="34" charset="0"/>
              </a:rPr>
              <a:t>ダイレクトパーソナルケアのプロバイダー</a:t>
            </a:r>
            <a:endParaRPr lang="en-US" sz="2600" dirty="0">
              <a:latin typeface="Century Gothic" panose="020B0502020202020204" pitchFamily="34" charset="0"/>
            </a:endParaRPr>
          </a:p>
          <a:p>
            <a:pPr marL="457200" indent="-457200">
              <a:buFont typeface="Arial" panose="020B0604020202020204" pitchFamily="34" charset="0"/>
              <a:buChar char="•"/>
            </a:pPr>
            <a:r>
              <a:rPr lang="ja-JP" altLang="en-US" sz="2600" b="1" i="1" dirty="0">
                <a:latin typeface="Century Gothic" panose="020B0502020202020204" pitchFamily="34" charset="0"/>
              </a:rPr>
              <a:t>あなた</a:t>
            </a:r>
            <a:r>
              <a:rPr lang="en-US" sz="2600" b="1" i="1" dirty="0">
                <a:latin typeface="Century Gothic" panose="020B0502020202020204" pitchFamily="34" charset="0"/>
              </a:rPr>
              <a:t>,</a:t>
            </a:r>
            <a:r>
              <a:rPr lang="en-US" sz="2600" dirty="0">
                <a:latin typeface="Century Gothic" panose="020B0502020202020204" pitchFamily="34" charset="0"/>
              </a:rPr>
              <a:t> </a:t>
            </a:r>
            <a:r>
              <a:rPr lang="ja-JP" altLang="en-US" sz="2600" dirty="0">
                <a:latin typeface="Century Gothic" panose="020B0502020202020204" pitchFamily="34" charset="0"/>
              </a:rPr>
              <a:t>消費者がリクエストするその他プロバイダー</a:t>
            </a:r>
            <a:endParaRPr lang="en-US" sz="2600" dirty="0">
              <a:latin typeface="Century Gothic" panose="020B0502020202020204" pitchFamily="34" charset="0"/>
            </a:endParaRPr>
          </a:p>
          <a:p>
            <a:endParaRPr lang="en-US" sz="2400" dirty="0">
              <a:latin typeface="Century Gothic" panose="020B0502020202020204" pitchFamily="34" charset="0"/>
            </a:endParaRPr>
          </a:p>
          <a:p>
            <a:pPr lvl="0" algn="ctr"/>
            <a:r>
              <a:rPr lang="ja-JP" altLang="en-US" sz="2400" dirty="0">
                <a:latin typeface="Century Gothic" panose="020B0502020202020204" pitchFamily="34" charset="0"/>
              </a:rPr>
              <a:t>経歴確認に関しての質問はこちらまで</a:t>
            </a:r>
            <a:r>
              <a:rPr lang="en-US" sz="2400" dirty="0">
                <a:latin typeface="Century Gothic" panose="020B0502020202020204" pitchFamily="34" charset="0"/>
              </a:rPr>
              <a:t>: </a:t>
            </a:r>
            <a:r>
              <a:rPr lang="en-US" sz="2400" dirty="0">
                <a:latin typeface="Century Gothic" panose="020B0502020202020204" pitchFamily="34" charset="0"/>
                <a:hlinkClick r:id="rId3"/>
              </a:rPr>
              <a:t>sdpbackground@dds.ca.gov</a:t>
            </a:r>
            <a:r>
              <a:rPr lang="en-US" sz="2400" dirty="0">
                <a:latin typeface="Century Gothic" panose="020B0502020202020204" pitchFamily="34" charset="0"/>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1077218"/>
          </a:xfrm>
          <a:prstGeom prst="rect">
            <a:avLst/>
          </a:prstGeom>
          <a:noFill/>
        </p:spPr>
        <p:txBody>
          <a:bodyPr wrap="square" rtlCol="0">
            <a:spAutoFit/>
          </a:bodyPr>
          <a:lstStyle/>
          <a:p>
            <a:pPr lvl="0" algn="ctr"/>
            <a:r>
              <a:rPr lang="ja-JP" altLang="en-US" sz="1600" dirty="0">
                <a:latin typeface="Century Gothic" panose="020B0502020202020204" pitchFamily="34" charset="0"/>
              </a:rPr>
              <a:t>サービスプロバイダーが費用を払います</a:t>
            </a:r>
            <a:endParaRPr lang="en-US" sz="1600" dirty="0">
              <a:latin typeface="Century Gothic" panose="020B0502020202020204" pitchFamily="34" charset="0"/>
            </a:endParaRP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830997"/>
          </a:xfrm>
          <a:prstGeom prst="rect">
            <a:avLst/>
          </a:prstGeom>
          <a:noFill/>
        </p:spPr>
        <p:txBody>
          <a:bodyPr wrap="square" rtlCol="0">
            <a:spAutoFit/>
          </a:bodyPr>
          <a:lstStyle/>
          <a:p>
            <a:pPr lvl="0" algn="ctr"/>
            <a:r>
              <a:rPr lang="ja-JP" altLang="en-US" sz="1600" dirty="0">
                <a:latin typeface="Century Gothic" panose="020B0502020202020204" pitchFamily="34" charset="0"/>
              </a:rPr>
              <a:t>あなたの</a:t>
            </a:r>
            <a:r>
              <a:rPr lang="en-US" sz="1600" dirty="0">
                <a:latin typeface="Century Gothic" panose="020B0502020202020204" pitchFamily="34" charset="0"/>
              </a:rPr>
              <a:t>FMS</a:t>
            </a:r>
            <a:r>
              <a:rPr lang="ja-JP" altLang="en-US" sz="1600" dirty="0">
                <a:latin typeface="Century Gothic" panose="020B0502020202020204" pitchFamily="34" charset="0"/>
              </a:rPr>
              <a:t>に結果が送られます</a:t>
            </a:r>
            <a:endParaRPr lang="en-US" sz="1600" dirty="0">
              <a:latin typeface="Century Gothic" panose="020B0502020202020204" pitchFamily="34" charset="0"/>
            </a:endParaRP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1569660"/>
          </a:xfrm>
          <a:prstGeom prst="rect">
            <a:avLst/>
          </a:prstGeom>
          <a:noFill/>
        </p:spPr>
        <p:txBody>
          <a:bodyPr wrap="square" rtlCol="0">
            <a:spAutoFit/>
          </a:bodyPr>
          <a:lstStyle/>
          <a:p>
            <a:pPr lvl="0" algn="ctr"/>
            <a:r>
              <a:rPr lang="ja-JP" altLang="en-US" sz="1600" dirty="0">
                <a:latin typeface="Century Gothic" panose="020B0502020202020204" pitchFamily="34" charset="0"/>
              </a:rPr>
              <a:t>軽罪で有罪判決を受けたことがある？</a:t>
            </a:r>
          </a:p>
          <a:p>
            <a:pPr lvl="0" algn="ctr"/>
            <a:r>
              <a:rPr lang="ja-JP" altLang="en-US" sz="1600" dirty="0">
                <a:latin typeface="Century Gothic" panose="020B0502020202020204" pitchFamily="34" charset="0"/>
              </a:rPr>
              <a:t>開始前に</a:t>
            </a:r>
            <a:r>
              <a:rPr lang="en-US" altLang="ja-JP" sz="1600" dirty="0">
                <a:latin typeface="Century Gothic" panose="020B0502020202020204" pitchFamily="34" charset="0"/>
              </a:rPr>
              <a:t>DDS</a:t>
            </a:r>
            <a:r>
              <a:rPr lang="ja-JP" altLang="en-US" sz="1600" dirty="0">
                <a:latin typeface="Century Gothic" panose="020B0502020202020204" pitchFamily="34" charset="0"/>
              </a:rPr>
              <a:t>の承認得る必要があります</a:t>
            </a:r>
            <a:endParaRPr lang="en-US" sz="1600" dirty="0">
              <a:latin typeface="Century Gothic" panose="020B0502020202020204" pitchFamily="34" charset="0"/>
            </a:endParaRP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1569660"/>
          </a:xfrm>
          <a:prstGeom prst="rect">
            <a:avLst/>
          </a:prstGeom>
          <a:noFill/>
        </p:spPr>
        <p:txBody>
          <a:bodyPr wrap="square" rtlCol="0">
            <a:spAutoFit/>
          </a:bodyPr>
          <a:lstStyle/>
          <a:p>
            <a:pPr lvl="0" algn="ctr"/>
            <a:r>
              <a:rPr lang="ja-JP" altLang="en-US" sz="1600" b="1" dirty="0">
                <a:latin typeface="Century Gothic" panose="020B0502020202020204" pitchFamily="34" charset="0"/>
              </a:rPr>
              <a:t>重大犯罪</a:t>
            </a:r>
            <a:r>
              <a:rPr lang="ja-JP" altLang="en-US" sz="1600" dirty="0">
                <a:latin typeface="Century Gothic" panose="020B0502020202020204" pitchFamily="34" charset="0"/>
              </a:rPr>
              <a:t>で有罪判決を受けたことがある？</a:t>
            </a:r>
          </a:p>
          <a:p>
            <a:pPr lvl="0" algn="ctr"/>
            <a:r>
              <a:rPr lang="ja-JP" altLang="en-US" sz="1600" dirty="0">
                <a:latin typeface="Century Gothic" panose="020B0502020202020204" pitchFamily="34" charset="0"/>
              </a:rPr>
              <a:t>サービスを提供</a:t>
            </a:r>
            <a:r>
              <a:rPr lang="ja-JP" altLang="en-US" sz="1600" b="1" dirty="0">
                <a:latin typeface="Century Gothic" panose="020B0502020202020204" pitchFamily="34" charset="0"/>
              </a:rPr>
              <a:t>できません</a:t>
            </a:r>
            <a:endParaRPr lang="en-US" sz="1600" b="1" dirty="0">
              <a:latin typeface="Century Gothic" panose="020B0502020202020204" pitchFamily="34" charset="0"/>
            </a:endParaRP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077218"/>
          </a:xfrm>
          <a:prstGeom prst="rect">
            <a:avLst/>
          </a:prstGeom>
          <a:noFill/>
        </p:spPr>
        <p:txBody>
          <a:bodyPr wrap="square" rtlCol="0">
            <a:spAutoFit/>
          </a:bodyPr>
          <a:lstStyle/>
          <a:p>
            <a:pPr lvl="0" algn="ctr"/>
            <a:r>
              <a:rPr lang="ja-JP" altLang="en-US" sz="1600" dirty="0">
                <a:latin typeface="Century Gothic" panose="020B0502020202020204" pitchFamily="34" charset="0"/>
              </a:rPr>
              <a:t>経歴確認が完了し、問題ないことが確認されました</a:t>
            </a:r>
            <a:endParaRPr lang="en-US" sz="1600" dirty="0">
              <a:latin typeface="Century Gothic" panose="020B0502020202020204" pitchFamily="34" charset="0"/>
            </a:endParaRP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1569660"/>
          </a:xfrm>
          <a:prstGeom prst="rect">
            <a:avLst/>
          </a:prstGeom>
          <a:noFill/>
        </p:spPr>
        <p:txBody>
          <a:bodyPr wrap="square" rtlCol="0">
            <a:spAutoFit/>
          </a:bodyPr>
          <a:lstStyle/>
          <a:p>
            <a:pPr lvl="0" algn="ctr"/>
            <a:r>
              <a:rPr lang="ja-JP" altLang="en-US" sz="1600" dirty="0">
                <a:latin typeface="Century Gothic" panose="020B0502020202020204" pitchFamily="34" charset="0"/>
              </a:rPr>
              <a:t>プロバイダーはあなたにサービスを提供し始めることができます</a:t>
            </a:r>
            <a:endParaRPr lang="en-US" sz="1600" dirty="0">
              <a:latin typeface="Century Gothic" panose="020B0502020202020204" pitchFamily="34" charset="0"/>
            </a:endParaRP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10014280" cy="461665"/>
          </a:xfrm>
          <a:prstGeom prst="rect">
            <a:avLst/>
          </a:prstGeom>
        </p:spPr>
        <p:txBody>
          <a:bodyPr wrap="none">
            <a:spAutoFit/>
          </a:bodyPr>
          <a:lstStyle/>
          <a:p>
            <a:r>
              <a:rPr lang="en-US" sz="2400" dirty="0">
                <a:latin typeface="Century Gothic" panose="020B0502020202020204" pitchFamily="34" charset="0"/>
              </a:rPr>
              <a:t>FMS</a:t>
            </a:r>
            <a:r>
              <a:rPr lang="ja-JP" altLang="en-US" sz="2400" dirty="0">
                <a:latin typeface="Century Gothic" panose="020B0502020202020204" pitchFamily="34" charset="0"/>
              </a:rPr>
              <a:t>自己決定プログラムにおけるあなたの安全を守る手助けをします</a:t>
            </a:r>
            <a:endParaRPr lang="en-US" sz="2400" dirty="0">
              <a:latin typeface="Century Gothic" panose="020B0502020202020204" pitchFamily="34" charset="0"/>
            </a:endParaRP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8"/>
            <a:ext cx="6847181" cy="461666"/>
          </a:xfrm>
        </p:spPr>
        <p:txBody>
          <a:bodyPr/>
          <a:lstStyle/>
          <a:p>
            <a:r>
              <a:rPr lang="ja-JP" altLang="en-US" sz="2800" dirty="0"/>
              <a:t>あなたの権利と安全</a:t>
            </a:r>
            <a:endParaRPr lang="en-US" sz="2800" dirty="0"/>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虐待を認識する</a:t>
            </a:r>
            <a:endParaRPr lang="en-US" sz="2700" b="1" dirty="0">
              <a:solidFill>
                <a:schemeClr val="bg2">
                  <a:lumMod val="1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523220"/>
          </a:xfrm>
          <a:prstGeom prst="rect">
            <a:avLst/>
          </a:prstGeom>
          <a:noFill/>
        </p:spPr>
        <p:txBody>
          <a:bodyPr wrap="square" rtlCol="0">
            <a:spAutoFit/>
          </a:bodyPr>
          <a:lstStyle/>
          <a:p>
            <a:r>
              <a:rPr lang="ja-JP" altLang="en-US" sz="2800" b="1" dirty="0">
                <a:latin typeface="Century Gothic" panose="020B0502020202020204" pitchFamily="34" charset="0"/>
              </a:rPr>
              <a:t>たくさん</a:t>
            </a:r>
            <a:r>
              <a:rPr lang="ja-JP" altLang="en-US" sz="2800" dirty="0">
                <a:latin typeface="Century Gothic" panose="020B0502020202020204" pitchFamily="34" charset="0"/>
              </a:rPr>
              <a:t>いろんなかたちの虐待があります</a:t>
            </a:r>
            <a:endParaRPr lang="en-US" sz="2800" dirty="0">
              <a:latin typeface="Century Gothic" panose="020B0502020202020204" pitchFamily="34" charset="0"/>
            </a:endParaRP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696252" y="3426291"/>
            <a:ext cx="2820568" cy="318658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2">
                  <a:lumMod val="25000"/>
                </a:schemeClr>
              </a:solidFill>
              <a:latin typeface="Century Gothic" panose="020B0502020202020204" pitchFamily="34" charset="0"/>
            </a:endParaRPr>
          </a:p>
          <a:p>
            <a:r>
              <a:rPr lang="ja-JP" altLang="en-US" sz="1600" dirty="0">
                <a:solidFill>
                  <a:schemeClr val="bg2">
                    <a:lumMod val="25000"/>
                  </a:schemeClr>
                </a:solidFill>
                <a:latin typeface="Century Gothic" panose="020B0502020202020204" pitchFamily="34" charset="0"/>
              </a:rPr>
              <a:t>あなたとチームは以下をする必要があります。</a:t>
            </a:r>
          </a:p>
          <a:p>
            <a:endParaRPr lang="ja-JP" altLang="en-US" sz="1600" dirty="0">
              <a:solidFill>
                <a:schemeClr val="bg2">
                  <a:lumMod val="25000"/>
                </a:schemeClr>
              </a:solidFill>
              <a:latin typeface="Century Gothic" panose="020B0502020202020204" pitchFamily="34" charset="0"/>
            </a:endParaRPr>
          </a:p>
          <a:p>
            <a:r>
              <a:rPr lang="ja-JP" altLang="en-US" sz="1600" dirty="0">
                <a:solidFill>
                  <a:schemeClr val="bg2">
                    <a:lumMod val="25000"/>
                  </a:schemeClr>
                </a:solidFill>
                <a:latin typeface="Century Gothic" panose="020B0502020202020204" pitchFamily="34" charset="0"/>
              </a:rPr>
              <a:t>虐待に</a:t>
            </a:r>
            <a:r>
              <a:rPr lang="ja-JP" altLang="en-US" sz="1600" b="1" dirty="0">
                <a:solidFill>
                  <a:schemeClr val="bg2">
                    <a:lumMod val="25000"/>
                  </a:schemeClr>
                </a:solidFill>
                <a:latin typeface="Century Gothic" panose="020B0502020202020204" pitchFamily="34" charset="0"/>
              </a:rPr>
              <a:t>ついて</a:t>
            </a:r>
            <a:r>
              <a:rPr lang="ja-JP" altLang="en-US" sz="1600" dirty="0">
                <a:solidFill>
                  <a:schemeClr val="bg2">
                    <a:lumMod val="25000"/>
                  </a:schemeClr>
                </a:solidFill>
                <a:latin typeface="Century Gothic" panose="020B0502020202020204" pitchFamily="34" charset="0"/>
              </a:rPr>
              <a:t>学ぶ</a:t>
            </a:r>
          </a:p>
          <a:p>
            <a:endParaRPr lang="ja-JP" altLang="en-US" sz="1600" dirty="0">
              <a:solidFill>
                <a:schemeClr val="bg2">
                  <a:lumMod val="25000"/>
                </a:schemeClr>
              </a:solidFill>
              <a:latin typeface="Century Gothic" panose="020B0502020202020204" pitchFamily="34" charset="0"/>
            </a:endParaRPr>
          </a:p>
          <a:p>
            <a:r>
              <a:rPr lang="ja-JP" altLang="en-US" sz="1600" dirty="0">
                <a:solidFill>
                  <a:schemeClr val="bg2">
                    <a:lumMod val="25000"/>
                  </a:schemeClr>
                </a:solidFill>
                <a:latin typeface="Century Gothic" panose="020B0502020202020204" pitchFamily="34" charset="0"/>
              </a:rPr>
              <a:t>虐待が</a:t>
            </a:r>
            <a:r>
              <a:rPr lang="ja-JP" altLang="en-US" sz="1600" b="1" dirty="0">
                <a:solidFill>
                  <a:schemeClr val="bg2">
                    <a:lumMod val="25000"/>
                  </a:schemeClr>
                </a:solidFill>
                <a:latin typeface="Century Gothic" panose="020B0502020202020204" pitchFamily="34" charset="0"/>
              </a:rPr>
              <a:t>起こっている</a:t>
            </a:r>
            <a:r>
              <a:rPr lang="ja-JP" altLang="en-US" sz="1600" dirty="0">
                <a:solidFill>
                  <a:schemeClr val="bg2">
                    <a:lumMod val="25000"/>
                  </a:schemeClr>
                </a:solidFill>
                <a:latin typeface="Century Gothic" panose="020B0502020202020204" pitchFamily="34" charset="0"/>
              </a:rPr>
              <a:t>ことを知る方法を学ぶ</a:t>
            </a:r>
          </a:p>
          <a:p>
            <a:endParaRPr lang="ja-JP" altLang="en-US" sz="1600" dirty="0">
              <a:solidFill>
                <a:schemeClr val="bg2">
                  <a:lumMod val="25000"/>
                </a:schemeClr>
              </a:solidFill>
              <a:latin typeface="Century Gothic" panose="020B0502020202020204" pitchFamily="34" charset="0"/>
            </a:endParaRPr>
          </a:p>
          <a:p>
            <a:r>
              <a:rPr lang="ja-JP" altLang="en-US" sz="1600" dirty="0">
                <a:solidFill>
                  <a:schemeClr val="bg2">
                    <a:lumMod val="25000"/>
                  </a:schemeClr>
                </a:solidFill>
                <a:latin typeface="Century Gothic" panose="020B0502020202020204" pitchFamily="34" charset="0"/>
              </a:rPr>
              <a:t>あなたが虐待が起こっていると思ったとき</a:t>
            </a:r>
            <a:r>
              <a:rPr lang="ja-JP" altLang="en-US" sz="1600" b="1" dirty="0">
                <a:solidFill>
                  <a:schemeClr val="bg2">
                    <a:lumMod val="25000"/>
                  </a:schemeClr>
                </a:solidFill>
                <a:latin typeface="Century Gothic" panose="020B0502020202020204" pitchFamily="34" charset="0"/>
              </a:rPr>
              <a:t>どうする</a:t>
            </a:r>
            <a:r>
              <a:rPr lang="en-US" altLang="ja-JP" sz="1600" b="1" dirty="0">
                <a:solidFill>
                  <a:schemeClr val="bg2">
                    <a:lumMod val="25000"/>
                  </a:schemeClr>
                </a:solidFill>
                <a:latin typeface="Century Gothic" panose="020B0502020202020204" pitchFamily="34" charset="0"/>
              </a:rPr>
              <a:t>…</a:t>
            </a:r>
            <a:endParaRPr lang="en-US" sz="1600" dirty="0">
              <a:solidFill>
                <a:schemeClr val="bg2">
                  <a:lumMod val="2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12962DB7-0FE4-744C-B0F6-018CCF4CF193}"/>
              </a:ext>
            </a:extLst>
          </p:cNvPr>
          <p:cNvSpPr/>
          <p:nvPr/>
        </p:nvSpPr>
        <p:spPr>
          <a:xfrm>
            <a:off x="5894878" y="6008565"/>
            <a:ext cx="5724644" cy="461665"/>
          </a:xfrm>
          <a:prstGeom prst="rect">
            <a:avLst/>
          </a:prstGeom>
        </p:spPr>
        <p:txBody>
          <a:bodyPr wrap="none">
            <a:spAutoFit/>
          </a:bodyPr>
          <a:lstStyle/>
          <a:p>
            <a:r>
              <a:rPr lang="ja-JP" altLang="en-US" sz="2400" dirty="0">
                <a:latin typeface="Century Gothic" panose="020B0502020202020204" pitchFamily="34" charset="0"/>
              </a:rPr>
              <a:t>あなたが</a:t>
            </a:r>
            <a:r>
              <a:rPr lang="ja-JP" altLang="en-US" sz="2400" b="1" dirty="0">
                <a:latin typeface="Century Gothic" panose="020B0502020202020204" pitchFamily="34" charset="0"/>
              </a:rPr>
              <a:t>信頼する</a:t>
            </a:r>
            <a:r>
              <a:rPr lang="ja-JP" altLang="en-US" sz="2400" dirty="0">
                <a:latin typeface="Century Gothic" panose="020B0502020202020204" pitchFamily="34" charset="0"/>
              </a:rPr>
              <a:t>誰かに</a:t>
            </a:r>
            <a:r>
              <a:rPr lang="ja-JP" altLang="en-US" sz="2400" b="1" dirty="0">
                <a:latin typeface="Century Gothic" panose="020B0502020202020204" pitchFamily="34" charset="0"/>
              </a:rPr>
              <a:t>話してください</a:t>
            </a:r>
            <a:endParaRPr lang="en-US" sz="2400" dirty="0">
              <a:latin typeface="Century Gothic" panose="020B0502020202020204" pitchFamily="34" charset="0"/>
            </a:endParaRP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369332"/>
          </a:xfrm>
          <a:prstGeom prst="rect">
            <a:avLst/>
          </a:prstGeom>
        </p:spPr>
        <p:txBody>
          <a:bodyPr wrap="square">
            <a:spAutoFit/>
          </a:bodyPr>
          <a:lstStyle/>
          <a:p>
            <a:r>
              <a:rPr lang="ja-JP" altLang="en-US" dirty="0">
                <a:latin typeface="Century Gothic" panose="020B0502020202020204" pitchFamily="34" charset="0"/>
              </a:rPr>
              <a:t>身体的</a:t>
            </a:r>
            <a:endParaRPr lang="en-US" dirty="0">
              <a:latin typeface="Century Gothic" panose="020B0502020202020204" pitchFamily="34" charset="0"/>
            </a:endParaRPr>
          </a:p>
        </p:txBody>
      </p:sp>
      <p:sp>
        <p:nvSpPr>
          <p:cNvPr id="13" name="Rectangle 12">
            <a:extLst>
              <a:ext uri="{FF2B5EF4-FFF2-40B4-BE49-F238E27FC236}">
                <a16:creationId xmlns:a16="http://schemas.microsoft.com/office/drawing/2014/main" id="{960AE755-9B6B-1C4C-AF3E-E076D6C31526}"/>
              </a:ext>
            </a:extLst>
          </p:cNvPr>
          <p:cNvSpPr/>
          <p:nvPr/>
        </p:nvSpPr>
        <p:spPr>
          <a:xfrm>
            <a:off x="9080069" y="3299486"/>
            <a:ext cx="646331" cy="369332"/>
          </a:xfrm>
          <a:prstGeom prst="rect">
            <a:avLst/>
          </a:prstGeom>
        </p:spPr>
        <p:txBody>
          <a:bodyPr wrap="none">
            <a:spAutoFit/>
          </a:bodyPr>
          <a:lstStyle/>
          <a:p>
            <a:r>
              <a:rPr lang="ja-JP" altLang="en-US" dirty="0">
                <a:latin typeface="Century Gothic" panose="020B0502020202020204" pitchFamily="34" charset="0"/>
              </a:rPr>
              <a:t>性的</a:t>
            </a:r>
            <a:endParaRPr lang="en-US" dirty="0">
              <a:latin typeface="Century Gothic" panose="020B0502020202020204" pitchFamily="34" charset="0"/>
            </a:endParaRPr>
          </a:p>
        </p:txBody>
      </p:sp>
      <p:sp>
        <p:nvSpPr>
          <p:cNvPr id="14" name="Rectangle 13">
            <a:extLst>
              <a:ext uri="{FF2B5EF4-FFF2-40B4-BE49-F238E27FC236}">
                <a16:creationId xmlns:a16="http://schemas.microsoft.com/office/drawing/2014/main" id="{3B71F698-0FF0-0042-93A7-1FBA30521102}"/>
              </a:ext>
            </a:extLst>
          </p:cNvPr>
          <p:cNvSpPr/>
          <p:nvPr/>
        </p:nvSpPr>
        <p:spPr>
          <a:xfrm>
            <a:off x="5459553" y="3299486"/>
            <a:ext cx="646331" cy="369332"/>
          </a:xfrm>
          <a:prstGeom prst="rect">
            <a:avLst/>
          </a:prstGeom>
        </p:spPr>
        <p:txBody>
          <a:bodyPr wrap="none">
            <a:spAutoFit/>
          </a:bodyPr>
          <a:lstStyle/>
          <a:p>
            <a:r>
              <a:rPr lang="ja-JP" altLang="en-US" dirty="0">
                <a:latin typeface="Century Gothic" panose="020B0502020202020204" pitchFamily="34" charset="0"/>
              </a:rPr>
              <a:t>無視</a:t>
            </a:r>
            <a:endParaRPr lang="en-US" dirty="0">
              <a:latin typeface="Century Gothic" panose="020B0502020202020204" pitchFamily="34" charset="0"/>
            </a:endParaRP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877163" cy="369332"/>
          </a:xfrm>
          <a:prstGeom prst="rect">
            <a:avLst/>
          </a:prstGeom>
        </p:spPr>
        <p:txBody>
          <a:bodyPr wrap="none">
            <a:spAutoFit/>
          </a:bodyPr>
          <a:lstStyle/>
          <a:p>
            <a:r>
              <a:rPr lang="ja-JP" altLang="en-US" dirty="0">
                <a:latin typeface="Century Gothic" panose="020B0502020202020204" pitchFamily="34" charset="0"/>
              </a:rPr>
              <a:t>感情的</a:t>
            </a:r>
            <a:endParaRPr lang="en-US" dirty="0">
              <a:latin typeface="Century Gothic" panose="020B0502020202020204" pitchFamily="34" charset="0"/>
            </a:endParaRP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877163" cy="369332"/>
          </a:xfrm>
          <a:prstGeom prst="rect">
            <a:avLst/>
          </a:prstGeom>
        </p:spPr>
        <p:txBody>
          <a:bodyPr wrap="none">
            <a:spAutoFit/>
          </a:bodyPr>
          <a:lstStyle/>
          <a:p>
            <a:r>
              <a:rPr lang="ja-JP" altLang="en-US" dirty="0">
                <a:latin typeface="Century Gothic" panose="020B0502020202020204" pitchFamily="34" charset="0"/>
              </a:rPr>
              <a:t>金銭面</a:t>
            </a:r>
            <a:endParaRPr lang="en-US" dirty="0">
              <a:latin typeface="Century Gothic" panose="020B0502020202020204" pitchFamily="34" charset="0"/>
            </a:endParaRP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434106"/>
            <a:ext cx="8286" cy="27754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8"/>
            <a:ext cx="6847181" cy="494342"/>
          </a:xfrm>
        </p:spPr>
        <p:txBody>
          <a:bodyPr/>
          <a:lstStyle/>
          <a:p>
            <a:r>
              <a:rPr lang="ja-JP" altLang="en-US" sz="2800" dirty="0"/>
              <a:t>あなたの権利と安全</a:t>
            </a:r>
            <a:endParaRPr lang="en-US" sz="2800" dirty="0"/>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自己決定プログラムとは何か</a:t>
            </a:r>
            <a:endParaRPr lang="en-US" sz="2800" dirty="0"/>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7362645"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自己決定プログラム概要</a:t>
            </a:r>
            <a:endParaRPr lang="en-US" sz="2700" b="1" dirty="0">
              <a:solidFill>
                <a:schemeClr val="bg2">
                  <a:lumMod val="10000"/>
                </a:scheme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798680"/>
          </a:xfrm>
          <a:prstGeom prst="rect">
            <a:avLst/>
          </a:prstGeom>
          <a:noFill/>
        </p:spPr>
        <p:txBody>
          <a:bodyPr wrap="square" rtlCol="0" anchor="t">
            <a:spAutoFit/>
          </a:bodyPr>
          <a:lstStyle/>
          <a:p>
            <a:pPr algn="ctr">
              <a:lnSpc>
                <a:spcPct val="90000"/>
              </a:lnSpc>
              <a:spcBef>
                <a:spcPct val="0"/>
              </a:spcBef>
            </a:pPr>
            <a:r>
              <a:rPr lang="ja-JP" altLang="en-US" sz="1700" dirty="0">
                <a:solidFill>
                  <a:schemeClr val="accent5">
                    <a:lumMod val="50000"/>
                  </a:schemeClr>
                </a:solidFill>
                <a:latin typeface="Century Gothic" panose="020B0502020202020204" pitchFamily="34" charset="0"/>
                <a:ea typeface="+mj-ea"/>
                <a:cs typeface="+mj-cs"/>
              </a:rPr>
              <a:t>選択、</a:t>
            </a:r>
            <a:br>
              <a:rPr lang="en-US" altLang="ja-JP" sz="1700" dirty="0">
                <a:solidFill>
                  <a:schemeClr val="accent5">
                    <a:lumMod val="50000"/>
                  </a:schemeClr>
                </a:solidFill>
                <a:latin typeface="Century Gothic" panose="020B0502020202020204" pitchFamily="34" charset="0"/>
                <a:ea typeface="+mj-ea"/>
                <a:cs typeface="+mj-cs"/>
              </a:rPr>
            </a:br>
            <a:r>
              <a:rPr lang="ja-JP" altLang="en-US" sz="1700" dirty="0">
                <a:solidFill>
                  <a:schemeClr val="accent5">
                    <a:lumMod val="50000"/>
                  </a:schemeClr>
                </a:solidFill>
                <a:latin typeface="Century Gothic" panose="020B0502020202020204" pitchFamily="34" charset="0"/>
                <a:ea typeface="+mj-ea"/>
                <a:cs typeface="+mj-cs"/>
              </a:rPr>
              <a:t>コントロール、</a:t>
            </a:r>
            <a:br>
              <a:rPr lang="en-US" altLang="ja-JP" sz="1700" dirty="0">
                <a:solidFill>
                  <a:schemeClr val="accent5">
                    <a:lumMod val="50000"/>
                  </a:schemeClr>
                </a:solidFill>
                <a:latin typeface="Century Gothic" panose="020B0502020202020204" pitchFamily="34" charset="0"/>
                <a:ea typeface="+mj-ea"/>
                <a:cs typeface="+mj-cs"/>
              </a:rPr>
            </a:br>
            <a:r>
              <a:rPr lang="ja-JP" altLang="en-US" sz="1700" dirty="0">
                <a:solidFill>
                  <a:schemeClr val="accent5">
                    <a:lumMod val="50000"/>
                  </a:schemeClr>
                </a:solidFill>
                <a:latin typeface="Century Gothic" panose="020B0502020202020204" pitchFamily="34" charset="0"/>
                <a:ea typeface="+mj-ea"/>
                <a:cs typeface="+mj-cs"/>
              </a:rPr>
              <a:t>責任</a:t>
            </a:r>
            <a:r>
              <a:rPr lang="en-US" sz="1700" dirty="0">
                <a:solidFill>
                  <a:schemeClr val="accent5">
                    <a:lumMod val="50000"/>
                  </a:schemeClr>
                </a:solidFill>
                <a:latin typeface="Century Gothic" panose="020B0502020202020204" pitchFamily="34" charset="0"/>
                <a:ea typeface="+mj-ea"/>
                <a:cs typeface="+mj-cs"/>
              </a:rPr>
              <a:t> </a:t>
            </a:r>
            <a:endParaRPr lang="en-US" sz="1700" dirty="0"/>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798680"/>
          </a:xfrm>
          <a:prstGeom prst="rect">
            <a:avLst/>
          </a:prstGeom>
          <a:noFill/>
        </p:spPr>
        <p:txBody>
          <a:bodyPr wrap="square" rtlCol="0" anchor="t">
            <a:spAutoFit/>
          </a:bodyPr>
          <a:lstStyle/>
          <a:p>
            <a:pPr algn="ctr">
              <a:lnSpc>
                <a:spcPct val="90000"/>
              </a:lnSpc>
              <a:spcBef>
                <a:spcPct val="0"/>
              </a:spcBef>
            </a:pPr>
            <a:r>
              <a:rPr lang="ja-JP" altLang="en-US" sz="1700" dirty="0">
                <a:solidFill>
                  <a:schemeClr val="accent5">
                    <a:lumMod val="50000"/>
                  </a:schemeClr>
                </a:solidFill>
                <a:latin typeface="Century Gothic" panose="020B0502020202020204" pitchFamily="34" charset="0"/>
                <a:ea typeface="+mj-ea"/>
                <a:cs typeface="+mj-cs"/>
              </a:rPr>
              <a:t>あなたの生活に合ったサービスとサポート</a:t>
            </a:r>
            <a:endParaRPr lang="en-US" sz="1700" dirty="0">
              <a:solidFill>
                <a:schemeClr val="accent5">
                  <a:lumMod val="50000"/>
                </a:schemeClr>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3CB568AB-96E8-0043-B909-B69F2910A773}"/>
              </a:ext>
            </a:extLst>
          </p:cNvPr>
          <p:cNvSpPr txBox="1"/>
          <p:nvPr/>
        </p:nvSpPr>
        <p:spPr>
          <a:xfrm>
            <a:off x="5010150" y="2970288"/>
            <a:ext cx="2149642" cy="327782"/>
          </a:xfrm>
          <a:prstGeom prst="rect">
            <a:avLst/>
          </a:prstGeom>
          <a:noFill/>
        </p:spPr>
        <p:txBody>
          <a:bodyPr wrap="square" rtlCol="0" anchor="t">
            <a:spAutoFit/>
          </a:bodyPr>
          <a:lstStyle/>
          <a:p>
            <a:pPr algn="ctr">
              <a:lnSpc>
                <a:spcPct val="90000"/>
              </a:lnSpc>
              <a:spcBef>
                <a:spcPct val="0"/>
              </a:spcBef>
            </a:pPr>
            <a:r>
              <a:rPr lang="ja-JP" altLang="en-US" sz="1700" dirty="0">
                <a:solidFill>
                  <a:schemeClr val="accent5">
                    <a:lumMod val="50000"/>
                  </a:schemeClr>
                </a:solidFill>
                <a:latin typeface="Century Gothic" panose="020B0502020202020204" pitchFamily="34" charset="0"/>
                <a:ea typeface="+mj-ea"/>
                <a:cs typeface="+mj-cs"/>
              </a:rPr>
              <a:t>予算の使い方を決定</a:t>
            </a:r>
            <a:endParaRPr lang="en-US" sz="1700" dirty="0">
              <a:solidFill>
                <a:schemeClr val="accent5">
                  <a:lumMod val="50000"/>
                </a:schemeClr>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18204"/>
            <a:ext cx="1375672" cy="563231"/>
          </a:xfrm>
          <a:prstGeom prst="rect">
            <a:avLst/>
          </a:prstGeom>
          <a:noFill/>
        </p:spPr>
        <p:txBody>
          <a:bodyPr wrap="square" rtlCol="0" anchor="t">
            <a:spAutoFit/>
          </a:bodyPr>
          <a:lstStyle/>
          <a:p>
            <a:pPr algn="ctr">
              <a:lnSpc>
                <a:spcPct val="90000"/>
              </a:lnSpc>
              <a:spcBef>
                <a:spcPct val="0"/>
              </a:spcBef>
            </a:pPr>
            <a:r>
              <a:rPr lang="ja-JP" altLang="en-US" sz="1700" dirty="0">
                <a:solidFill>
                  <a:schemeClr val="accent5">
                    <a:lumMod val="50000"/>
                  </a:schemeClr>
                </a:solidFill>
                <a:latin typeface="Century Gothic" panose="020B0502020202020204" pitchFamily="34" charset="0"/>
                <a:ea typeface="+mj-ea"/>
                <a:cs typeface="+mj-cs"/>
              </a:rPr>
              <a:t>たくさんの支援</a:t>
            </a:r>
            <a:endParaRPr lang="en-US" sz="1700" dirty="0">
              <a:solidFill>
                <a:schemeClr val="accent5">
                  <a:lumMod val="50000"/>
                </a:schemeClr>
              </a:solidFill>
              <a:latin typeface="Century Gothic" panose="020B0502020202020204" pitchFamily="34" charset="0"/>
              <a:ea typeface="+mj-ea"/>
              <a:cs typeface="+mj-cs"/>
            </a:endParaRP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327782"/>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ja-JP" altLang="en-US" sz="1700" dirty="0">
                <a:solidFill>
                  <a:schemeClr val="accent5">
                    <a:lumMod val="50000"/>
                  </a:schemeClr>
                </a:solidFill>
                <a:latin typeface="Century Gothic" panose="020B0502020202020204" pitchFamily="34" charset="0"/>
                <a:ea typeface="+mj-ea"/>
                <a:cs typeface="+mj-cs"/>
              </a:rPr>
              <a:t>個人中心</a:t>
            </a:r>
            <a:endParaRPr lang="en-US" sz="1700" kern="1200" dirty="0">
              <a:solidFill>
                <a:schemeClr val="accent5">
                  <a:lumMod val="50000"/>
                </a:schemeClr>
              </a:solidFill>
              <a:latin typeface="Century Gothic" panose="020B0502020202020204" pitchFamily="34" charset="0"/>
              <a:ea typeface="+mj-ea"/>
              <a:cs typeface="+mj-cs"/>
            </a:endParaRP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虐待を認識する</a:t>
            </a:r>
            <a:endParaRPr lang="en-US" sz="2700" b="1" dirty="0">
              <a:solidFill>
                <a:schemeClr val="bg2">
                  <a:lumMod val="1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61665"/>
          </a:xfrm>
          <a:prstGeom prst="rect">
            <a:avLst/>
          </a:prstGeom>
        </p:spPr>
        <p:txBody>
          <a:bodyPr wrap="square">
            <a:spAutoFit/>
          </a:bodyPr>
          <a:lstStyle/>
          <a:p>
            <a:r>
              <a:rPr lang="ja-JP" altLang="en-US" sz="2400" dirty="0">
                <a:latin typeface="Century Gothic" panose="020B0502020202020204" pitchFamily="34" charset="0"/>
              </a:rPr>
              <a:t>虐待の可能性のある</a:t>
            </a:r>
            <a:r>
              <a:rPr lang="ja-JP" altLang="en-US" sz="2400" u="sng" dirty="0">
                <a:latin typeface="Century Gothic" panose="020B0502020202020204" pitchFamily="34" charset="0"/>
              </a:rPr>
              <a:t>徴候</a:t>
            </a:r>
            <a:r>
              <a:rPr lang="ja-JP" altLang="en-US" sz="2400" dirty="0">
                <a:latin typeface="Century Gothic" panose="020B0502020202020204" pitchFamily="34" charset="0"/>
              </a:rPr>
              <a:t>や</a:t>
            </a:r>
            <a:r>
              <a:rPr lang="ja-JP" altLang="en-US" sz="2400" u="sng" dirty="0">
                <a:latin typeface="Century Gothic" panose="020B0502020202020204" pitchFamily="34" charset="0"/>
              </a:rPr>
              <a:t>症状</a:t>
            </a:r>
            <a:r>
              <a:rPr lang="ja-JP" altLang="en-US" sz="2400" dirty="0">
                <a:latin typeface="Century Gothic" panose="020B0502020202020204" pitchFamily="34" charset="0"/>
              </a:rPr>
              <a:t>を理解することが</a:t>
            </a:r>
            <a:r>
              <a:rPr lang="ja-JP" altLang="en-US" sz="2400" b="1" dirty="0">
                <a:latin typeface="Century Gothic" panose="020B0502020202020204" pitchFamily="34" charset="0"/>
              </a:rPr>
              <a:t>重要</a:t>
            </a:r>
            <a:r>
              <a:rPr lang="ja-JP" altLang="en-US" sz="2400" dirty="0">
                <a:latin typeface="Century Gothic" panose="020B0502020202020204" pitchFamily="34" charset="0"/>
              </a:rPr>
              <a:t>です</a:t>
            </a:r>
            <a:r>
              <a:rPr lang="en-US" sz="2400" dirty="0">
                <a:latin typeface="Century Gothic" panose="020B0502020202020204" pitchFamily="34" charset="0"/>
              </a:rPr>
              <a:t>.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620772980"/>
              </p:ext>
            </p:extLst>
          </p:nvPr>
        </p:nvGraphicFramePr>
        <p:xfrm>
          <a:off x="1232823" y="1618697"/>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8"/>
            <a:ext cx="6847181" cy="494342"/>
          </a:xfrm>
        </p:spPr>
        <p:txBody>
          <a:bodyPr/>
          <a:lstStyle/>
          <a:p>
            <a:r>
              <a:rPr lang="ja-JP" altLang="en-US" sz="2800" dirty="0"/>
              <a:t>あなたの権利と安全</a:t>
            </a:r>
            <a:endParaRPr lang="en-US" sz="2800" dirty="0"/>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虐待を認識する</a:t>
            </a:r>
            <a:endParaRPr lang="en-US" sz="2700" b="1" dirty="0">
              <a:solidFill>
                <a:schemeClr val="bg2">
                  <a:lumMod val="10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F7B9ABD1-F31C-EB49-A774-0733B540240F}"/>
              </a:ext>
            </a:extLst>
          </p:cNvPr>
          <p:cNvSpPr/>
          <p:nvPr/>
        </p:nvSpPr>
        <p:spPr>
          <a:xfrm>
            <a:off x="2912723" y="5350153"/>
            <a:ext cx="7203335" cy="923330"/>
          </a:xfrm>
          <a:prstGeom prst="rect">
            <a:avLst/>
          </a:prstGeom>
        </p:spPr>
        <p:txBody>
          <a:bodyPr wrap="square">
            <a:spAutoFit/>
          </a:bodyPr>
          <a:lstStyle/>
          <a:p>
            <a:r>
              <a:rPr lang="ja-JP" altLang="en-US" sz="5400" b="1" dirty="0">
                <a:latin typeface="Century Gothic" panose="020B0502020202020204" pitchFamily="34" charset="0"/>
              </a:rPr>
              <a:t>全く</a:t>
            </a:r>
            <a:r>
              <a:rPr lang="ja-JP" altLang="en-US" sz="5400" dirty="0">
                <a:latin typeface="Century Gothic" panose="020B0502020202020204" pitchFamily="34" charset="0"/>
              </a:rPr>
              <a:t>いけないことです</a:t>
            </a:r>
            <a:endParaRPr lang="en-US" sz="5400" dirty="0">
              <a:latin typeface="Century Gothic" panose="020B0502020202020204" pitchFamily="34" charset="0"/>
            </a:endParaRP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2" cy="2261640"/>
            <a:chOff x="581124" y="2356811"/>
            <a:chExt cx="9142033"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ja-JP" altLang="en-US" sz="1700" b="1" dirty="0">
                  <a:effectLst>
                    <a:outerShdw blurRad="38100" dist="38100" dir="2700000" algn="tl">
                      <a:srgbClr val="000000">
                        <a:alpha val="43137"/>
                      </a:srgbClr>
                    </a:outerShdw>
                  </a:effectLst>
                  <a:latin typeface="Century Gothic" panose="020B0502020202020204" pitchFamily="34" charset="0"/>
                </a:rPr>
                <a:t>誰かがあなたを傷つけたりあなたを無視したりする</a:t>
              </a:r>
              <a:endParaRPr lang="en-US" sz="1700" b="1" kern="1200" dirty="0">
                <a:effectLst>
                  <a:outerShdw blurRad="38100" dist="38100" dir="2700000" algn="tl">
                    <a:srgbClr val="000000">
                      <a:alpha val="43137"/>
                    </a:srgbClr>
                  </a:outerShdw>
                </a:effectLst>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ja-JP" altLang="en-US" sz="1700" b="1" kern="1200" dirty="0">
                  <a:effectLst>
                    <a:outerShdw blurRad="38100" dist="38100" dir="2700000" algn="tl">
                      <a:srgbClr val="000000">
                        <a:alpha val="43137"/>
                      </a:srgbClr>
                    </a:outerShdw>
                  </a:effectLst>
                  <a:latin typeface="Century Gothic" panose="020B0502020202020204" pitchFamily="34" charset="0"/>
                </a:rPr>
                <a:t>誰かがあなたの気分を落ち込ませる</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ja-JP" altLang="en-US" sz="1700" b="1" kern="1200" dirty="0">
                  <a:effectLst>
                    <a:outerShdw blurRad="38100" dist="38100" dir="2700000" algn="tl">
                      <a:srgbClr val="000000">
                        <a:alpha val="43137"/>
                      </a:srgbClr>
                    </a:outerShdw>
                  </a:effectLst>
                  <a:latin typeface="Century Gothic" panose="020B0502020202020204" pitchFamily="34" charset="0"/>
                </a:rPr>
                <a:t>誰かがあなたに密接し過ぎで、あなたは不快に感じている</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ja-JP" altLang="en-US" sz="1700" b="1" kern="1200" dirty="0">
                  <a:effectLst>
                    <a:outerShdw blurRad="38100" dist="38100" dir="2700000" algn="tl">
                      <a:srgbClr val="000000">
                        <a:alpha val="43137"/>
                      </a:srgbClr>
                    </a:outerShdw>
                  </a:effectLst>
                  <a:latin typeface="Century Gothic" panose="020B0502020202020204" pitchFamily="34" charset="0"/>
                </a:rPr>
                <a:t>誰かがあなたを不快にさせる</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ja-JP" altLang="en-US" sz="1700" b="1" kern="1200" dirty="0">
                  <a:effectLst>
                    <a:outerShdw blurRad="38100" dist="38100" dir="2700000" algn="tl">
                      <a:srgbClr val="000000">
                        <a:alpha val="43137"/>
                      </a:srgbClr>
                    </a:outerShdw>
                  </a:effectLst>
                  <a:latin typeface="Century Gothic" panose="020B0502020202020204" pitchFamily="34" charset="0"/>
                </a:rPr>
                <a:t>誰かがあなたのものを取る</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sp>
          <p:nvSpPr>
            <p:cNvPr id="34" name="Freeform 33">
              <a:extLst>
                <a:ext uri="{FF2B5EF4-FFF2-40B4-BE49-F238E27FC236}">
                  <a16:creationId xmlns:a16="http://schemas.microsoft.com/office/drawing/2014/main" id="{BA2FF2E1-F630-5E42-BAA9-81DACF176BF7}"/>
                </a:ext>
              </a:extLst>
            </p:cNvPr>
            <p:cNvSpPr/>
            <p:nvPr/>
          </p:nvSpPr>
          <p:spPr>
            <a:xfrm>
              <a:off x="8316911"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ja-JP" altLang="en-US" sz="1700" b="1" dirty="0">
                  <a:effectLst>
                    <a:outerShdw blurRad="38100" dist="38100" dir="2700000" algn="tl">
                      <a:srgbClr val="000000">
                        <a:alpha val="43137"/>
                      </a:srgbClr>
                    </a:outerShdw>
                  </a:effectLst>
                  <a:latin typeface="Century Gothic" panose="020B0502020202020204" pitchFamily="34" charset="0"/>
                </a:rPr>
                <a:t>誰かがあなたに触れ、あなたはそれに対して嫌だと感じている</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grpSp>
      <p:sp>
        <p:nvSpPr>
          <p:cNvPr id="36" name="Rectangle 35">
            <a:extLst>
              <a:ext uri="{FF2B5EF4-FFF2-40B4-BE49-F238E27FC236}">
                <a16:creationId xmlns:a16="http://schemas.microsoft.com/office/drawing/2014/main" id="{52A51B7A-6185-5544-859D-29E4EE898A28}"/>
              </a:ext>
            </a:extLst>
          </p:cNvPr>
          <p:cNvSpPr/>
          <p:nvPr/>
        </p:nvSpPr>
        <p:spPr>
          <a:xfrm>
            <a:off x="0" y="1489069"/>
            <a:ext cx="12192000" cy="646331"/>
          </a:xfrm>
          <a:prstGeom prst="rect">
            <a:avLst/>
          </a:prstGeom>
        </p:spPr>
        <p:txBody>
          <a:bodyPr wrap="square">
            <a:spAutoFit/>
          </a:bodyPr>
          <a:lstStyle/>
          <a:p>
            <a:pPr algn="ctr"/>
            <a:r>
              <a:rPr lang="ja-JP" altLang="en-US" sz="3600" b="1" dirty="0">
                <a:latin typeface="Century Gothic" panose="020B0502020202020204" pitchFamily="34" charset="0"/>
              </a:rPr>
              <a:t>虐待を無視しないください</a:t>
            </a:r>
            <a:endParaRPr lang="en-US" sz="3600" b="1" dirty="0">
              <a:latin typeface="Century Gothic" panose="020B0502020202020204" pitchFamily="34" charset="0"/>
            </a:endParaRP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494127"/>
          </a:xfrm>
        </p:spPr>
        <p:txBody>
          <a:bodyPr/>
          <a:lstStyle/>
          <a:p>
            <a:r>
              <a:rPr lang="ja-JP" altLang="en-US" sz="2800" dirty="0"/>
              <a:t>あなたの権利と安全</a:t>
            </a:r>
            <a:endParaRPr lang="en-US" sz="2800" dirty="0"/>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虐待を報告</a:t>
            </a:r>
            <a:endParaRPr lang="en-US" sz="2700" b="1" dirty="0">
              <a:solidFill>
                <a:schemeClr val="bg2">
                  <a:lumMod val="1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5394960" cy="1077218"/>
          </a:xfrm>
          <a:prstGeom prst="rect">
            <a:avLst/>
          </a:prstGeom>
        </p:spPr>
        <p:txBody>
          <a:bodyPr wrap="square">
            <a:spAutoFit/>
          </a:bodyPr>
          <a:lstStyle/>
          <a:p>
            <a:pPr algn="ctr"/>
            <a:r>
              <a:rPr lang="ja-JP" altLang="en-US" sz="3200" b="1" dirty="0">
                <a:latin typeface="Century Gothic" panose="020B0502020202020204" pitchFamily="34" charset="0"/>
              </a:rPr>
              <a:t>あなたが</a:t>
            </a:r>
            <a:r>
              <a:rPr lang="ja-JP" altLang="en-US" sz="3200" b="1" u="sng" dirty="0">
                <a:latin typeface="Century Gothic" panose="020B0502020202020204" pitchFamily="34" charset="0"/>
              </a:rPr>
              <a:t>信頼する</a:t>
            </a:r>
            <a:r>
              <a:rPr lang="ja-JP" altLang="en-US" sz="3200" b="1" dirty="0">
                <a:latin typeface="Century Gothic" panose="020B0502020202020204" pitchFamily="34" charset="0"/>
              </a:rPr>
              <a:t>人に話す</a:t>
            </a:r>
            <a:r>
              <a:rPr lang="en-US" sz="3200" dirty="0">
                <a:latin typeface="Century Gothic" panose="020B0502020202020204" pitchFamily="34" charset="0"/>
              </a:rPr>
              <a:t>:</a:t>
            </a:r>
          </a:p>
          <a:p>
            <a:endParaRPr lang="en-US"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862322"/>
          </a:xfrm>
          <a:prstGeom prst="rect">
            <a:avLst/>
          </a:prstGeom>
        </p:spPr>
        <p:txBody>
          <a:bodyPr wrap="square">
            <a:spAutoFit/>
          </a:bodyPr>
          <a:lstStyle/>
          <a:p>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家族</a:t>
            </a:r>
            <a:r>
              <a:rPr lang="en-US" sz="2000" dirty="0">
                <a:latin typeface="Century Gothic" panose="020B0502020202020204" pitchFamily="34" charset="0"/>
              </a:rPr>
              <a:t> </a:t>
            </a:r>
          </a:p>
          <a:p>
            <a:pPr marL="457200" indent="-457200">
              <a:buFont typeface="Arial" panose="020B0604020202020204" pitchFamily="34" charset="0"/>
              <a:buChar char="•"/>
            </a:pPr>
            <a:r>
              <a:rPr lang="ja-JP" altLang="en-US" sz="2000" dirty="0">
                <a:latin typeface="Century Gothic" panose="020B0502020202020204" pitchFamily="34" charset="0"/>
              </a:rPr>
              <a:t>友達</a:t>
            </a:r>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あなたの学校の人たち</a:t>
            </a:r>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仕事場の人たち</a:t>
            </a:r>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独立した進行役</a:t>
            </a:r>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あなたのサービスコーディネーター</a:t>
            </a:r>
            <a:endParaRPr lang="en-US"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医療専門家</a:t>
            </a:r>
            <a:endParaRPr lang="en-US" sz="2000" dirty="0">
              <a:latin typeface="Century Gothic" panose="020B0502020202020204" pitchFamily="34" charset="0"/>
            </a:endParaRPr>
          </a:p>
          <a:p>
            <a:pPr marL="457200" indent="-457200">
              <a:buFont typeface="Arial" panose="020B0604020202020204" pitchFamily="34" charset="0"/>
              <a:buChar char="•"/>
            </a:pPr>
            <a:endParaRPr lang="en-US" sz="2000"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1938992"/>
          </a:xfrm>
          <a:prstGeom prst="rect">
            <a:avLst/>
          </a:prstGeom>
        </p:spPr>
        <p:txBody>
          <a:bodyPr>
            <a:spAutoFit/>
          </a:bodyPr>
          <a:lstStyle/>
          <a:p>
            <a:pPr marL="457200" indent="-457200">
              <a:buFont typeface="Arial" panose="020B0604020202020204" pitchFamily="34" charset="0"/>
              <a:buChar char="•"/>
            </a:pPr>
            <a:r>
              <a:rPr lang="ja-JP" altLang="en-US" sz="2000" dirty="0">
                <a:latin typeface="Century Gothic" panose="020B0502020202020204" pitchFamily="34" charset="0"/>
              </a:rPr>
              <a:t>あなたの安全を確認する</a:t>
            </a:r>
            <a:endParaRPr lang="en-US" altLang="ja-JP" sz="2000" dirty="0">
              <a:latin typeface="Century Gothic" panose="020B0502020202020204" pitchFamily="34" charset="0"/>
            </a:endParaRPr>
          </a:p>
          <a:p>
            <a:pPr marL="457200" indent="-457200">
              <a:buFont typeface="Arial" panose="020B0604020202020204" pitchFamily="34" charset="0"/>
              <a:buChar char="•"/>
            </a:pPr>
            <a:r>
              <a:rPr lang="ja-JP" altLang="en-US" sz="2000" dirty="0">
                <a:latin typeface="Century Gothic" panose="020B0502020202020204" pitchFamily="34" charset="0"/>
              </a:rPr>
              <a:t>適切な人に報告する</a:t>
            </a:r>
            <a:endParaRPr lang="en-US" sz="2000" dirty="0">
              <a:latin typeface="Century Gothic" panose="020B0502020202020204" pitchFamily="34" charset="0"/>
            </a:endParaRPr>
          </a:p>
          <a:p>
            <a:pPr marL="914400" lvl="1" indent="-457200">
              <a:buFont typeface="Arial" panose="020B0604020202020204" pitchFamily="34" charset="0"/>
              <a:buChar char="•"/>
            </a:pPr>
            <a:r>
              <a:rPr lang="ja-JP" altLang="en-US" sz="2000" dirty="0">
                <a:latin typeface="Century Gothic" panose="020B0502020202020204" pitchFamily="34" charset="0"/>
              </a:rPr>
              <a:t>成人保護サービス</a:t>
            </a:r>
            <a:endParaRPr lang="en-US" altLang="ja-JP" sz="2000" dirty="0">
              <a:latin typeface="Century Gothic" panose="020B0502020202020204" pitchFamily="34" charset="0"/>
            </a:endParaRPr>
          </a:p>
          <a:p>
            <a:pPr marL="914400" lvl="1" indent="-457200">
              <a:buFont typeface="Arial" panose="020B0604020202020204" pitchFamily="34" charset="0"/>
              <a:buChar char="•"/>
            </a:pPr>
            <a:r>
              <a:rPr lang="ja-JP" altLang="en-US" sz="2000" dirty="0">
                <a:latin typeface="Century Gothic" panose="020B0502020202020204" pitchFamily="34" charset="0"/>
              </a:rPr>
              <a:t>幼児／未成年保護サービス</a:t>
            </a:r>
            <a:endParaRPr lang="en-US" altLang="ja-JP" sz="2000" dirty="0">
              <a:latin typeface="Century Gothic" panose="020B0502020202020204" pitchFamily="34" charset="0"/>
            </a:endParaRPr>
          </a:p>
          <a:p>
            <a:pPr marL="914400" lvl="1" indent="-457200">
              <a:buFont typeface="Arial" panose="020B0604020202020204" pitchFamily="34" charset="0"/>
              <a:buChar char="•"/>
            </a:pPr>
            <a:r>
              <a:rPr lang="ja-JP" altLang="en-US" sz="2000" dirty="0">
                <a:latin typeface="Century Gothic" panose="020B0502020202020204" pitchFamily="34" charset="0"/>
              </a:rPr>
              <a:t>地域の法執行機関</a:t>
            </a:r>
            <a:endParaRPr lang="en-US" altLang="ja-JP" sz="2000" dirty="0">
              <a:latin typeface="Century Gothic" panose="020B0502020202020204" pitchFamily="34" charset="0"/>
            </a:endParaRPr>
          </a:p>
          <a:p>
            <a:pPr marL="914400" lvl="1" indent="-457200">
              <a:buFont typeface="Arial" panose="020B0604020202020204" pitchFamily="34" charset="0"/>
              <a:buChar char="•"/>
            </a:pPr>
            <a:r>
              <a:rPr lang="ja-JP" altLang="en-US" sz="2000" dirty="0">
                <a:latin typeface="Century Gothic" panose="020B0502020202020204" pitchFamily="34" charset="0"/>
              </a:rPr>
              <a:t>地元の地域センター</a:t>
            </a:r>
            <a:endParaRPr lang="en-US" sz="2000" dirty="0">
              <a:latin typeface="Century Gothic" panose="020B0502020202020204" pitchFamily="34" charset="0"/>
            </a:endParaRPr>
          </a:p>
        </p:txBody>
      </p:sp>
      <p:sp>
        <p:nvSpPr>
          <p:cNvPr id="8" name="Rectangle 7">
            <a:extLst>
              <a:ext uri="{FF2B5EF4-FFF2-40B4-BE49-F238E27FC236}">
                <a16:creationId xmlns:a16="http://schemas.microsoft.com/office/drawing/2014/main" id="{FEB0E9DF-DDDE-7C4C-BAD0-C2310B355D13}"/>
              </a:ext>
            </a:extLst>
          </p:cNvPr>
          <p:cNvSpPr/>
          <p:nvPr/>
        </p:nvSpPr>
        <p:spPr>
          <a:xfrm>
            <a:off x="6486979" y="1278436"/>
            <a:ext cx="5611960" cy="584775"/>
          </a:xfrm>
          <a:prstGeom prst="rect">
            <a:avLst/>
          </a:prstGeom>
        </p:spPr>
        <p:txBody>
          <a:bodyPr wrap="square">
            <a:spAutoFit/>
          </a:bodyPr>
          <a:lstStyle/>
          <a:p>
            <a:r>
              <a:rPr lang="ja-JP" altLang="en-US" sz="3200" b="1" dirty="0">
                <a:latin typeface="Century Gothic" panose="020B0502020202020204" pitchFamily="34" charset="0"/>
              </a:rPr>
              <a:t>その人たちは</a:t>
            </a:r>
            <a:r>
              <a:rPr lang="ja-JP" altLang="en-US" sz="3200" b="1" u="sng" dirty="0">
                <a:latin typeface="Century Gothic" panose="020B0502020202020204" pitchFamily="34" charset="0"/>
              </a:rPr>
              <a:t>助けてくれます</a:t>
            </a:r>
            <a:r>
              <a:rPr lang="en-US" sz="3200" b="1" dirty="0">
                <a:latin typeface="Century Gothic" panose="020B050202020202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ja-JP" altLang="en-US" sz="2800" dirty="0"/>
              <a:t>あなたの権利と安全</a:t>
            </a:r>
            <a:endParaRPr lang="en-US" sz="2800" dirty="0"/>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8"/>
            <a:ext cx="6847181" cy="466282"/>
          </a:xfrm>
        </p:spPr>
        <p:txBody>
          <a:bodyPr/>
          <a:lstStyle/>
          <a:p>
            <a:r>
              <a:rPr lang="ja-JP" altLang="en-US" sz="2800" dirty="0"/>
              <a:t>あなたの権利と安全</a:t>
            </a:r>
            <a:endParaRPr lang="en-US" sz="2800" dirty="0"/>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590931"/>
          </a:xfrm>
          <a:prstGeom prst="rect">
            <a:avLst/>
          </a:prstGeom>
          <a:noFill/>
        </p:spPr>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あなたの権利と安全レビュー</a:t>
            </a:r>
            <a:endParaRPr lang="en-US" sz="3600" b="1" dirty="0">
              <a:solidFill>
                <a:schemeClr val="bg2">
                  <a:lumMod val="1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3416320"/>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あなた権利</a:t>
            </a:r>
            <a:r>
              <a:rPr lang="en-US" sz="2400" dirty="0">
                <a:latin typeface="Century Gothic" panose="020B0502020202020204" pitchFamily="34" charset="0"/>
              </a:rPr>
              <a:t>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犯罪歴確認審査</a:t>
            </a:r>
            <a:endParaRPr lang="en-US" altLang="ja-JP" sz="2400" dirty="0">
              <a:latin typeface="Century Gothic" panose="020B0502020202020204" pitchFamily="34" charset="0"/>
            </a:endParaRPr>
          </a:p>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虐待の認識と報告</a:t>
            </a:r>
            <a:endParaRPr lang="en-US" altLang="ja-JP" sz="2400" dirty="0">
              <a:latin typeface="Century Gothic" panose="020B0502020202020204" pitchFamily="34" charset="0"/>
            </a:endParaRPr>
          </a:p>
          <a:p>
            <a:pPr marL="457200" indent="-457200">
              <a:buFont typeface="Wingdings" panose="05000000000000000000" pitchFamily="2" charset="2"/>
              <a:buChar char="ü"/>
            </a:pPr>
            <a:endParaRPr lang="en-US" sz="2400" dirty="0">
              <a:latin typeface="Century Gothic" panose="020B0502020202020204" pitchFamily="34" charset="0"/>
            </a:endParaRPr>
          </a:p>
          <a:p>
            <a:endParaRPr lang="en-US" sz="2400" dirty="0">
              <a:latin typeface="Century Gothic" panose="020B0502020202020204" pitchFamily="34" charset="0"/>
            </a:endParaRPr>
          </a:p>
          <a:p>
            <a:pPr marL="457200" indent="-457200">
              <a:buFont typeface="Wingdings" panose="05000000000000000000" pitchFamily="2" charset="2"/>
              <a:buChar char="ü"/>
            </a:pPr>
            <a:endParaRPr lang="en-US" sz="2400" dirty="0">
              <a:latin typeface="Century Gothic" panose="020B0502020202020204" pitchFamily="34" charset="0"/>
            </a:endParaRP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ja-JP" altLang="en-US" b="1" dirty="0"/>
              <a:t>次のステップ</a:t>
            </a:r>
            <a:endParaRPr lang="en-US" b="1" dirty="0"/>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ea typeface="+mj-ea"/>
                  <a:cs typeface="+mj-cs"/>
                </a:rPr>
                <a:t>役割と責任</a:t>
              </a:r>
              <a:endParaRPr lang="en-US" b="1"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家族</a:t>
              </a:r>
              <a:r>
                <a:rPr lang="en-US" dirty="0">
                  <a:solidFill>
                    <a:schemeClr val="accent5">
                      <a:lumMod val="50000"/>
                    </a:schemeClr>
                  </a:solidFill>
                  <a:latin typeface="Century Gothic" panose="020B0502020202020204" pitchFamily="34" charset="0"/>
                  <a:ea typeface="+mj-ea"/>
                  <a:cs typeface="+mj-cs"/>
                </a:rPr>
                <a:t>/</a:t>
              </a:r>
              <a:r>
                <a:rPr lang="ja-JP" altLang="en-US" dirty="0">
                  <a:solidFill>
                    <a:schemeClr val="accent5">
                      <a:lumMod val="50000"/>
                    </a:schemeClr>
                  </a:solidFill>
                  <a:latin typeface="Century Gothic" panose="020B0502020202020204" pitchFamily="34" charset="0"/>
                  <a:ea typeface="+mj-ea"/>
                  <a:cs typeface="+mj-cs"/>
                </a:rPr>
                <a:t>支援の輪</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概要</a:t>
            </a:r>
            <a:r>
              <a:rPr lang="en-US" sz="3600" b="1" dirty="0">
                <a:solidFill>
                  <a:schemeClr val="bg2">
                    <a:lumMod val="10000"/>
                  </a:schemeClr>
                </a:solidFill>
                <a:latin typeface="Century Gothic" panose="020B0502020202020204" pitchFamily="34" charset="0"/>
              </a:rPr>
              <a:t>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ja-JP" altLang="en-US" sz="2800" dirty="0"/>
              <a:t>次のステップ</a:t>
            </a:r>
            <a:endParaRPr lang="en-US" sz="2800" dirty="0"/>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概要</a:t>
            </a:r>
            <a:endParaRPr lang="en-US" sz="2700" b="1" dirty="0">
              <a:solidFill>
                <a:schemeClr val="bg2">
                  <a:lumMod val="1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108543"/>
          </a:xfrm>
          <a:prstGeom prst="rect">
            <a:avLst/>
          </a:prstGeom>
        </p:spPr>
        <p:txBody>
          <a:bodyPr wrap="square">
            <a:spAutoFit/>
          </a:bodyPr>
          <a:lstStyle/>
          <a:p>
            <a:pPr marL="457200" indent="-457200">
              <a:buFont typeface="Wingdings" panose="05000000000000000000" pitchFamily="2" charset="2"/>
              <a:buChar char="ü"/>
            </a:pPr>
            <a:r>
              <a:rPr lang="ja-JP" altLang="en-US" sz="2800" dirty="0">
                <a:latin typeface="Century Gothic" panose="020B0502020202020204" pitchFamily="34" charset="0"/>
              </a:rPr>
              <a:t>地域センター計画</a:t>
            </a:r>
            <a:endParaRPr lang="en-US" sz="2800" dirty="0">
              <a:latin typeface="Century Gothic" panose="020B0502020202020204" pitchFamily="34" charset="0"/>
            </a:endParaRPr>
          </a:p>
          <a:p>
            <a:endParaRPr lang="en-US" sz="2800" dirty="0">
              <a:latin typeface="Century Gothic" panose="020B0502020202020204" pitchFamily="34" charset="0"/>
            </a:endParaRPr>
          </a:p>
          <a:p>
            <a:pPr marL="457200" indent="-457200">
              <a:buFont typeface="Wingdings" panose="05000000000000000000" pitchFamily="2" charset="2"/>
              <a:buChar char="ü"/>
            </a:pPr>
            <a:r>
              <a:rPr lang="ja-JP" altLang="en-US" sz="2800" dirty="0">
                <a:latin typeface="Century Gothic" panose="020B0502020202020204" pitchFamily="34" charset="0"/>
              </a:rPr>
              <a:t>地域諮問委員会</a:t>
            </a:r>
            <a:endParaRPr lang="en-US" altLang="ja-JP" sz="2800" dirty="0">
              <a:latin typeface="Century Gothic" panose="020B0502020202020204" pitchFamily="34" charset="0"/>
            </a:endParaRPr>
          </a:p>
          <a:p>
            <a:pPr marL="457200" indent="-457200">
              <a:buFont typeface="Wingdings" panose="05000000000000000000" pitchFamily="2" charset="2"/>
              <a:buChar char="ü"/>
            </a:pPr>
            <a:endParaRPr lang="en-US" sz="2800" dirty="0">
              <a:latin typeface="Century Gothic" panose="020B0502020202020204" pitchFamily="34" charset="0"/>
            </a:endParaRPr>
          </a:p>
          <a:p>
            <a:pPr marL="457200" indent="-457200">
              <a:buFont typeface="Wingdings" panose="05000000000000000000" pitchFamily="2" charset="2"/>
              <a:buChar char="ü"/>
            </a:pPr>
            <a:r>
              <a:rPr lang="ja-JP" altLang="en-US" sz="2800" dirty="0">
                <a:latin typeface="Century Gothic" panose="020B0502020202020204" pitchFamily="34" charset="0"/>
              </a:rPr>
              <a:t>自己決定プログラムリソース</a:t>
            </a:r>
            <a:endParaRPr lang="en-US" sz="2800" dirty="0">
              <a:latin typeface="Century Gothic" panose="020B0502020202020204" pitchFamily="34" charset="0"/>
            </a:endParaRPr>
          </a:p>
          <a:p>
            <a:endParaRPr lang="en-US" sz="2800" dirty="0">
              <a:latin typeface="Century Gothic" panose="020B0502020202020204" pitchFamily="34" charset="0"/>
            </a:endParaRPr>
          </a:p>
          <a:p>
            <a:pPr marL="457200" indent="-457200">
              <a:buFont typeface="Wingdings" panose="05000000000000000000" pitchFamily="2" charset="2"/>
              <a:buChar char="ü"/>
            </a:pPr>
            <a:r>
              <a:rPr lang="ja-JP" altLang="en-US" sz="2800" dirty="0">
                <a:latin typeface="Century Gothic" panose="020B0502020202020204" pitchFamily="34" charset="0"/>
              </a:rPr>
              <a:t>自己決定プログラムコミュニティー・リソース</a:t>
            </a:r>
            <a:endParaRPr lang="en-US" sz="2800" dirty="0">
              <a:latin typeface="Century Gothic" panose="020B0502020202020204" pitchFamily="34" charset="0"/>
            </a:endParaRP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次のステップ</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23827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地域センター計画</a:t>
            </a:r>
            <a:endParaRPr lang="en-US" sz="2700" b="1" dirty="0">
              <a:solidFill>
                <a:schemeClr val="bg2">
                  <a:lumMod val="1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C0F880C3-6EAC-4A47-B470-9DBC129BDBDE}"/>
              </a:ext>
            </a:extLst>
          </p:cNvPr>
          <p:cNvSpPr/>
          <p:nvPr/>
        </p:nvSpPr>
        <p:spPr>
          <a:xfrm>
            <a:off x="2261427" y="2178549"/>
            <a:ext cx="7520007" cy="1446550"/>
          </a:xfrm>
          <a:prstGeom prst="rect">
            <a:avLst/>
          </a:prstGeom>
        </p:spPr>
        <p:txBody>
          <a:bodyPr wrap="none">
            <a:spAutoFit/>
          </a:bodyPr>
          <a:lstStyle/>
          <a:p>
            <a:pPr algn="ctr"/>
            <a:r>
              <a:rPr lang="ja-JP" altLang="en-US" sz="4400" dirty="0">
                <a:latin typeface="Century Gothic" panose="020B0502020202020204" pitchFamily="34" charset="0"/>
              </a:rPr>
              <a:t>ホルダーを設置</a:t>
            </a:r>
            <a:r>
              <a:rPr lang="en-US" sz="4400" dirty="0">
                <a:latin typeface="Century Gothic" panose="020B0502020202020204" pitchFamily="34" charset="0"/>
              </a:rPr>
              <a:t>: </a:t>
            </a:r>
          </a:p>
          <a:p>
            <a:pPr algn="ctr"/>
            <a:r>
              <a:rPr lang="ja-JP" altLang="en-US" sz="4400" dirty="0">
                <a:latin typeface="Century Gothic" panose="020B0502020202020204" pitchFamily="34" charset="0"/>
              </a:rPr>
              <a:t>特定の各地域センターの計画</a:t>
            </a:r>
            <a:endParaRPr lang="en-US" sz="4400" dirty="0">
              <a:latin typeface="Century Gothic" panose="020B0502020202020204" pitchFamily="34" charset="0"/>
            </a:endParaRP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次のステップ</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0873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SDP </a:t>
            </a:r>
            <a:r>
              <a:rPr lang="ja-JP" altLang="en-US" sz="2700" b="1" dirty="0">
                <a:solidFill>
                  <a:schemeClr val="bg2">
                    <a:lumMod val="10000"/>
                  </a:schemeClr>
                </a:solidFill>
                <a:latin typeface="Century Gothic" panose="020B0502020202020204" pitchFamily="34" charset="0"/>
              </a:rPr>
              <a:t>地域諮問委員会</a:t>
            </a:r>
            <a:endParaRPr lang="en-US" sz="2700" b="1" dirty="0">
              <a:solidFill>
                <a:schemeClr val="bg2">
                  <a:lumMod val="10000"/>
                </a:schemeClr>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5900" dirty="0">
                <a:latin typeface="Century Gothic" panose="020B0502020202020204" pitchFamily="34" charset="0"/>
              </a:rPr>
              <a:t>SD</a:t>
            </a:r>
            <a:r>
              <a:rPr lang="ja-JP" altLang="en-US" sz="5900" dirty="0">
                <a:latin typeface="Century Gothic" panose="020B0502020202020204" pitchFamily="34" charset="0"/>
              </a:rPr>
              <a:t>地域諮問委員会の会議が開催されます。</a:t>
            </a:r>
            <a:r>
              <a:rPr lang="en-US" sz="7600" dirty="0">
                <a:latin typeface="Century Gothic" panose="020B0502020202020204" pitchFamily="34" charset="0"/>
              </a:rPr>
              <a:t>	</a:t>
            </a:r>
          </a:p>
          <a:p>
            <a:pPr marL="0" indent="0">
              <a:buNone/>
            </a:pPr>
            <a:r>
              <a:rPr lang="en-US" altLang="ja-JP" sz="7600" dirty="0">
                <a:latin typeface="Century Gothic" panose="020B0502020202020204" pitchFamily="34" charset="0"/>
              </a:rPr>
              <a:t>	</a:t>
            </a:r>
            <a:r>
              <a:rPr lang="ja-JP" altLang="en-US" sz="5900" dirty="0">
                <a:latin typeface="Century Gothic" panose="020B0502020202020204" pitchFamily="34" charset="0"/>
              </a:rPr>
              <a:t>日時</a:t>
            </a:r>
            <a:r>
              <a:rPr lang="en-US" sz="5900" dirty="0">
                <a:latin typeface="Century Gothic" panose="020B0502020202020204" pitchFamily="34" charset="0"/>
              </a:rPr>
              <a:t>:</a:t>
            </a:r>
          </a:p>
          <a:p>
            <a:pPr marL="0" indent="0">
              <a:buFont typeface="Arial" panose="020B0604020202020204" pitchFamily="34" charset="0"/>
              <a:buNone/>
            </a:pPr>
            <a:r>
              <a:rPr lang="en-US" sz="5900" dirty="0">
                <a:latin typeface="Century Gothic" panose="020B0502020202020204" pitchFamily="34" charset="0"/>
              </a:rPr>
              <a:t>	</a:t>
            </a:r>
            <a:r>
              <a:rPr lang="ja-JP" altLang="en-US" sz="5900" dirty="0">
                <a:latin typeface="Century Gothic" panose="020B0502020202020204" pitchFamily="34" charset="0"/>
              </a:rPr>
              <a:t>場所</a:t>
            </a:r>
            <a:r>
              <a:rPr lang="en-US" sz="5900" dirty="0">
                <a:latin typeface="Century Gothic" panose="020B0502020202020204" pitchFamily="34" charset="0"/>
              </a:rPr>
              <a:t>:</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ja-JP" altLang="en-US" sz="2800" dirty="0">
                <a:latin typeface="Century Gothic" panose="020B0502020202020204" pitchFamily="34" charset="0"/>
              </a:rPr>
              <a:t>地域の</a:t>
            </a:r>
            <a:r>
              <a:rPr lang="ja-JP" altLang="en-US" sz="2800" i="1" dirty="0">
                <a:solidFill>
                  <a:srgbClr val="FF0000"/>
                </a:solidFill>
                <a:latin typeface="Century Gothic" panose="020B0502020202020204" pitchFamily="34" charset="0"/>
              </a:rPr>
              <a:t>支援</a:t>
            </a:r>
            <a:r>
              <a:rPr lang="ja-JP" altLang="en-US" sz="2800" dirty="0">
                <a:latin typeface="Century Gothic" panose="020B0502020202020204" pitchFamily="34" charset="0"/>
              </a:rPr>
              <a:t>とつながる</a:t>
            </a:r>
            <a:endParaRPr lang="en-US" sz="2800" dirty="0">
              <a:latin typeface="Century Gothic" panose="020B0502020202020204" pitchFamily="34" charset="0"/>
            </a:endParaRP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9234345" y="3099922"/>
            <a:ext cx="2626097" cy="590931"/>
          </a:xfrm>
          <a:prstGeom prst="rect">
            <a:avLst/>
          </a:prstGeom>
          <a:noFill/>
        </p:spPr>
        <p:txBody>
          <a:bodyPr wrap="square" rtlCol="0">
            <a:spAutoFit/>
          </a:bodyPr>
          <a:lstStyle/>
          <a:p>
            <a:pPr algn="ctr">
              <a:lnSpc>
                <a:spcPct val="90000"/>
              </a:lnSpc>
              <a:spcBef>
                <a:spcPct val="0"/>
              </a:spcBef>
            </a:pPr>
            <a:r>
              <a:rPr lang="ja-JP" altLang="en-US" dirty="0">
                <a:solidFill>
                  <a:schemeClr val="accent5">
                    <a:lumMod val="50000"/>
                  </a:schemeClr>
                </a:solidFill>
                <a:latin typeface="Century Gothic" panose="020B0502020202020204" pitchFamily="34" charset="0"/>
                <a:ea typeface="+mj-ea"/>
                <a:cs typeface="+mj-cs"/>
              </a:rPr>
              <a:t>継続的改善のた</a:t>
            </a:r>
            <a:br>
              <a:rPr lang="en-US" altLang="ja-JP" dirty="0">
                <a:solidFill>
                  <a:schemeClr val="accent5">
                    <a:lumMod val="50000"/>
                  </a:schemeClr>
                </a:solidFill>
                <a:latin typeface="Century Gothic" panose="020B0502020202020204" pitchFamily="34" charset="0"/>
                <a:ea typeface="+mj-ea"/>
                <a:cs typeface="+mj-cs"/>
              </a:rPr>
            </a:br>
            <a:r>
              <a:rPr lang="ja-JP" altLang="en-US" dirty="0">
                <a:solidFill>
                  <a:schemeClr val="accent5">
                    <a:lumMod val="50000"/>
                  </a:schemeClr>
                </a:solidFill>
                <a:latin typeface="Century Gothic" panose="020B0502020202020204" pitchFamily="34" charset="0"/>
                <a:ea typeface="+mj-ea"/>
                <a:cs typeface="+mj-cs"/>
              </a:rPr>
              <a:t>めの提案を提供</a:t>
            </a:r>
            <a:r>
              <a:rPr lang="en-US" kern="1200" dirty="0">
                <a:solidFill>
                  <a:schemeClr val="accent5">
                    <a:lumMod val="50000"/>
                  </a:schemeClr>
                </a:solidFill>
                <a:latin typeface="Century Gothic" panose="020B0502020202020204" pitchFamily="34" charset="0"/>
                <a:ea typeface="+mj-ea"/>
                <a:cs typeface="+mj-cs"/>
              </a:rPr>
              <a:t> </a:t>
            </a:r>
          </a:p>
        </p:txBody>
      </p:sp>
      <p:sp>
        <p:nvSpPr>
          <p:cNvPr id="19" name="TextBox 18"/>
          <p:cNvSpPr txBox="1"/>
          <p:nvPr/>
        </p:nvSpPr>
        <p:spPr>
          <a:xfrm>
            <a:off x="6689719" y="3099922"/>
            <a:ext cx="2254256" cy="590931"/>
          </a:xfrm>
          <a:prstGeom prst="rect">
            <a:avLst/>
          </a:prstGeom>
          <a:noFill/>
        </p:spPr>
        <p:txBody>
          <a:bodyPr wrap="square" rtlCol="0">
            <a:spAutoFit/>
          </a:bodyPr>
          <a:lstStyle/>
          <a:p>
            <a:pPr algn="ctr">
              <a:lnSpc>
                <a:spcPct val="90000"/>
              </a:lnSpc>
              <a:spcBef>
                <a:spcPct val="0"/>
              </a:spcBef>
            </a:pPr>
            <a:r>
              <a:rPr lang="ja-JP" altLang="en-US" dirty="0">
                <a:solidFill>
                  <a:schemeClr val="accent5">
                    <a:lumMod val="50000"/>
                  </a:schemeClr>
                </a:solidFill>
                <a:latin typeface="Century Gothic" panose="020B0502020202020204" pitchFamily="34" charset="0"/>
              </a:rPr>
              <a:t>支援活動を行い、</a:t>
            </a:r>
            <a:br>
              <a:rPr lang="en-US" altLang="ja-JP" dirty="0">
                <a:solidFill>
                  <a:schemeClr val="accent5">
                    <a:lumMod val="50000"/>
                  </a:schemeClr>
                </a:solidFill>
                <a:latin typeface="Century Gothic" panose="020B0502020202020204" pitchFamily="34" charset="0"/>
              </a:rPr>
            </a:br>
            <a:r>
              <a:rPr lang="ja-JP" altLang="en-US" dirty="0">
                <a:solidFill>
                  <a:schemeClr val="accent5">
                    <a:lumMod val="50000"/>
                  </a:schemeClr>
                </a:solidFill>
                <a:latin typeface="Century Gothic" panose="020B0502020202020204" pitchFamily="34" charset="0"/>
              </a:rPr>
              <a:t>トレーニングを提供</a:t>
            </a:r>
            <a:endParaRPr lang="en-US" altLang="ja-JP" dirty="0">
              <a:solidFill>
                <a:schemeClr val="accent5">
                  <a:lumMod val="50000"/>
                </a:schemeClr>
              </a:solidFill>
              <a:latin typeface="Century Gothic" panose="020B0502020202020204" pitchFamily="34" charset="0"/>
            </a:endParaRPr>
          </a:p>
        </p:txBody>
      </p:sp>
      <p:sp>
        <p:nvSpPr>
          <p:cNvPr id="20" name="TextBox 19"/>
          <p:cNvSpPr txBox="1"/>
          <p:nvPr/>
        </p:nvSpPr>
        <p:spPr>
          <a:xfrm>
            <a:off x="3784268" y="3099922"/>
            <a:ext cx="2064082" cy="590931"/>
          </a:xfrm>
          <a:prstGeom prst="rect">
            <a:avLst/>
          </a:prstGeom>
          <a:noFill/>
        </p:spPr>
        <p:txBody>
          <a:bodyPr wrap="square" rtlCol="0">
            <a:spAutoFit/>
          </a:bodyPr>
          <a:lstStyle/>
          <a:p>
            <a:pPr algn="ctr">
              <a:lnSpc>
                <a:spcPct val="90000"/>
              </a:lnSpc>
              <a:spcBef>
                <a:spcPct val="0"/>
              </a:spcBef>
            </a:pPr>
            <a:r>
              <a:rPr lang="ja-JP" altLang="en-US" dirty="0">
                <a:solidFill>
                  <a:schemeClr val="accent5">
                    <a:lumMod val="50000"/>
                  </a:schemeClr>
                </a:solidFill>
                <a:latin typeface="Century Gothic" panose="020B0502020202020204" pitchFamily="34" charset="0"/>
                <a:ea typeface="+mj-ea"/>
                <a:cs typeface="+mj-cs"/>
              </a:rPr>
              <a:t>プログラムの開発と進行状況を監視</a:t>
            </a:r>
            <a:endParaRPr lang="en-US" kern="1200" dirty="0">
              <a:solidFill>
                <a:schemeClr val="accent5">
                  <a:lumMod val="50000"/>
                </a:schemeClr>
              </a:solidFill>
              <a:latin typeface="Century Gothic" panose="020B0502020202020204" pitchFamily="34" charset="0"/>
              <a:ea typeface="+mj-ea"/>
              <a:cs typeface="+mj-cs"/>
            </a:endParaRP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653143" y="3099922"/>
            <a:ext cx="2379903" cy="1754326"/>
          </a:xfrm>
          <a:prstGeom prst="rect">
            <a:avLst/>
          </a:prstGeom>
          <a:noFill/>
        </p:spPr>
        <p:txBody>
          <a:bodyPr wrap="square" rtlCol="0">
            <a:spAutoFit/>
          </a:bodyPr>
          <a:lstStyle/>
          <a:p>
            <a:pPr algn="ctr"/>
            <a:r>
              <a:rPr lang="ja-JP" altLang="en-US" dirty="0">
                <a:solidFill>
                  <a:schemeClr val="accent5">
                    <a:lumMod val="50000"/>
                  </a:schemeClr>
                </a:solidFill>
                <a:latin typeface="Century Gothic" panose="020B0502020202020204" pitchFamily="34" charset="0"/>
                <a:ea typeface="+mj-ea"/>
                <a:cs typeface="+mj-cs"/>
              </a:rPr>
              <a:t>参加者、家族、独立した進行役、</a:t>
            </a:r>
            <a:r>
              <a:rPr lang="en-US" altLang="ja-JP" dirty="0">
                <a:solidFill>
                  <a:schemeClr val="accent5">
                    <a:lumMod val="50000"/>
                  </a:schemeClr>
                </a:solidFill>
                <a:latin typeface="Century Gothic" panose="020B0502020202020204" pitchFamily="34" charset="0"/>
                <a:ea typeface="+mj-ea"/>
                <a:cs typeface="+mj-cs"/>
              </a:rPr>
              <a:t>FMS</a:t>
            </a:r>
            <a:r>
              <a:rPr lang="ja-JP" altLang="en-US" dirty="0" err="1">
                <a:solidFill>
                  <a:schemeClr val="accent5">
                    <a:lumMod val="50000"/>
                  </a:schemeClr>
                </a:solidFill>
                <a:latin typeface="Century Gothic" panose="020B0502020202020204" pitchFamily="34" charset="0"/>
                <a:ea typeface="+mj-ea"/>
                <a:cs typeface="+mj-cs"/>
              </a:rPr>
              <a:t>、</a:t>
            </a:r>
            <a:r>
              <a:rPr lang="ja-JP" altLang="en-US" dirty="0">
                <a:solidFill>
                  <a:schemeClr val="accent5">
                    <a:lumMod val="50000"/>
                  </a:schemeClr>
                </a:solidFill>
                <a:latin typeface="Century Gothic" panose="020B0502020202020204" pitchFamily="34" charset="0"/>
                <a:ea typeface="+mj-ea"/>
                <a:cs typeface="+mj-cs"/>
              </a:rPr>
              <a:t>サービスプロバイダーが</a:t>
            </a:r>
            <a:r>
              <a:rPr lang="ja-JP" altLang="en-US" dirty="0">
                <a:solidFill>
                  <a:schemeClr val="accent5">
                    <a:lumMod val="50000"/>
                  </a:schemeClr>
                </a:solidFill>
                <a:latin typeface="Century Gothic" panose="020B0502020202020204" pitchFamily="34" charset="0"/>
              </a:rPr>
              <a:t>共同</a:t>
            </a:r>
            <a:r>
              <a:rPr lang="en-US" altLang="ja-JP" dirty="0">
                <a:solidFill>
                  <a:schemeClr val="accent5">
                    <a:lumMod val="50000"/>
                  </a:schemeClr>
                </a:solidFill>
                <a:latin typeface="Century Gothic" panose="020B0502020202020204" pitchFamily="34" charset="0"/>
              </a:rPr>
              <a:t>/</a:t>
            </a:r>
            <a:r>
              <a:rPr lang="ja-JP" altLang="en-US" dirty="0">
                <a:solidFill>
                  <a:schemeClr val="accent5">
                    <a:lumMod val="50000"/>
                  </a:schemeClr>
                </a:solidFill>
                <a:latin typeface="Century Gothic" panose="020B0502020202020204" pitchFamily="34" charset="0"/>
              </a:rPr>
              <a:t>ネットワーキングミーティングに参加</a:t>
            </a:r>
            <a:endParaRPr lang="en-US"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次のステップ</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リソース</a:t>
            </a:r>
            <a:endParaRPr lang="en-US" sz="2700" b="1" dirty="0">
              <a:solidFill>
                <a:schemeClr val="bg2">
                  <a:lumMod val="10000"/>
                </a:schemeClr>
              </a:solidFill>
              <a:latin typeface="Century Gothic" panose="020B0502020202020204" pitchFamily="34" charset="0"/>
            </a:endParaRPr>
          </a:p>
        </p:txBody>
      </p:sp>
      <p:sp>
        <p:nvSpPr>
          <p:cNvPr id="7" name="TextBox 6"/>
          <p:cNvSpPr txBox="1"/>
          <p:nvPr/>
        </p:nvSpPr>
        <p:spPr>
          <a:xfrm>
            <a:off x="3802713" y="2443867"/>
            <a:ext cx="7277100" cy="646331"/>
          </a:xfrm>
          <a:prstGeom prst="rect">
            <a:avLst/>
          </a:prstGeom>
          <a:noFill/>
        </p:spPr>
        <p:txBody>
          <a:bodyPr wrap="square" rtlCol="0">
            <a:spAutoFit/>
          </a:bodyPr>
          <a:lstStyle/>
          <a:p>
            <a:pPr>
              <a:lnSpc>
                <a:spcPct val="90000"/>
              </a:lnSpc>
              <a:spcBef>
                <a:spcPct val="0"/>
              </a:spcBef>
            </a:pPr>
            <a:r>
              <a:rPr lang="ja-JP" altLang="en-US" sz="2000" dirty="0">
                <a:latin typeface="Century Gothic" panose="020B0502020202020204" pitchFamily="34" charset="0"/>
              </a:rPr>
              <a:t>自己決定プログラムセンター</a:t>
            </a:r>
            <a:r>
              <a:rPr lang="en-US" sz="2000" dirty="0">
                <a:latin typeface="Century Gothic" panose="020B0502020202020204" pitchFamily="34" charset="0"/>
              </a:rPr>
              <a:t>: </a:t>
            </a:r>
          </a:p>
          <a:p>
            <a:pPr>
              <a:lnSpc>
                <a:spcPct val="90000"/>
              </a:lnSpc>
              <a:spcBef>
                <a:spcPct val="0"/>
              </a:spcBef>
            </a:pPr>
            <a:r>
              <a:rPr lang="en-US" sz="2000" dirty="0">
                <a:latin typeface="Century Gothic" panose="020B0502020202020204" pitchFamily="34" charset="0"/>
              </a:rPr>
              <a:t>http://www.self-determination.com/</a:t>
            </a:r>
          </a:p>
        </p:txBody>
      </p:sp>
      <p:sp>
        <p:nvSpPr>
          <p:cNvPr id="9" name="TextBox 8"/>
          <p:cNvSpPr txBox="1"/>
          <p:nvPr/>
        </p:nvSpPr>
        <p:spPr>
          <a:xfrm>
            <a:off x="3847937" y="4083957"/>
            <a:ext cx="8161954" cy="646331"/>
          </a:xfrm>
          <a:prstGeom prst="rect">
            <a:avLst/>
          </a:prstGeom>
          <a:noFill/>
        </p:spPr>
        <p:txBody>
          <a:bodyPr wrap="square" rtlCol="0">
            <a:spAutoFit/>
          </a:bodyPr>
          <a:lstStyle/>
          <a:p>
            <a:pPr>
              <a:lnSpc>
                <a:spcPct val="90000"/>
              </a:lnSpc>
              <a:spcBef>
                <a:spcPct val="0"/>
              </a:spcBef>
            </a:pPr>
            <a:r>
              <a:rPr lang="ja-JP" altLang="en-US" sz="2000" dirty="0">
                <a:latin typeface="Century Gothic" panose="020B0502020202020204" pitchFamily="34" charset="0"/>
              </a:rPr>
              <a:t>カリフォルニア州の</a:t>
            </a:r>
            <a:r>
              <a:rPr lang="en-US" sz="2000" dirty="0">
                <a:latin typeface="Century Gothic" panose="020B0502020202020204" pitchFamily="34" charset="0"/>
              </a:rPr>
              <a:t>SDP</a:t>
            </a:r>
            <a:r>
              <a:rPr lang="ja-JP" altLang="en-US" sz="2000" dirty="0">
                <a:latin typeface="Century Gothic" panose="020B0502020202020204" pitchFamily="34" charset="0"/>
              </a:rPr>
              <a:t>の最新情報</a:t>
            </a:r>
            <a:r>
              <a:rPr lang="en-US" sz="2000" dirty="0">
                <a:latin typeface="Century Gothic" panose="020B0502020202020204" pitchFamily="34" charset="0"/>
              </a:rPr>
              <a:t>: dds.ca.gov/SDP </a:t>
            </a:r>
            <a:r>
              <a:rPr lang="ja-JP" altLang="en-US" sz="2000" dirty="0">
                <a:latin typeface="Century Gothic" panose="020B0502020202020204" pitchFamily="34" charset="0"/>
              </a:rPr>
              <a:t>そして </a:t>
            </a:r>
            <a:r>
              <a:rPr lang="en-US" sz="2000" i="1" dirty="0">
                <a:latin typeface="Century Gothic" panose="020B0502020202020204" pitchFamily="34" charset="0"/>
              </a:rPr>
              <a:t>[</a:t>
            </a:r>
            <a:r>
              <a:rPr lang="ja-JP" altLang="en-US" sz="2000" i="1" dirty="0">
                <a:latin typeface="Century Gothic" panose="020B0502020202020204" pitchFamily="34" charset="0"/>
              </a:rPr>
              <a:t>地域センターのサイトを挿入</a:t>
            </a:r>
            <a:r>
              <a:rPr lang="en-US" sz="2000" i="1" dirty="0">
                <a:latin typeface="Century Gothic" panose="020B0502020202020204" pitchFamily="34" charset="0"/>
              </a:rPr>
              <a:t>]</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TextBox 10"/>
          <p:cNvSpPr txBox="1"/>
          <p:nvPr/>
        </p:nvSpPr>
        <p:spPr>
          <a:xfrm>
            <a:off x="3367100" y="5724047"/>
            <a:ext cx="8699780" cy="400110"/>
          </a:xfrm>
          <a:prstGeom prst="rect">
            <a:avLst/>
          </a:prstGeom>
          <a:noFill/>
        </p:spPr>
        <p:txBody>
          <a:bodyPr wrap="square" rtlCol="0">
            <a:spAutoFit/>
          </a:bodyPr>
          <a:lstStyle/>
          <a:p>
            <a:r>
              <a:rPr lang="en-US" sz="2000" dirty="0">
                <a:latin typeface="Century Gothic" panose="020B0502020202020204" pitchFamily="34" charset="0"/>
              </a:rPr>
              <a:t>It’s My Choice: 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次のステップ</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レビュー</a:t>
            </a:r>
            <a:endParaRPr lang="en-US" sz="2700" b="1" dirty="0">
              <a:solidFill>
                <a:schemeClr val="bg2">
                  <a:lumMod val="10000"/>
                </a:schemeClr>
              </a:solidFill>
              <a:latin typeface="Century Gothic" panose="020B0502020202020204" pitchFamily="34" charset="0"/>
            </a:endParaRP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ja-JP" altLang="en-US" sz="2400" dirty="0">
                <a:latin typeface="Century Gothic" panose="020B0502020202020204" pitchFamily="34" charset="0"/>
              </a:rPr>
              <a:t>地域センター計画</a:t>
            </a:r>
            <a:endParaRPr lang="en-US" altLang="ja-JP" sz="2400" dirty="0">
              <a:latin typeface="Century Gothic" panose="020B0502020202020204" pitchFamily="34" charset="0"/>
            </a:endParaRPr>
          </a:p>
          <a:p>
            <a:endParaRPr lang="en-US" altLang="ja-JP"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地域諮問委員会</a:t>
            </a:r>
            <a:endParaRPr lang="en-US" altLang="ja-JP" sz="2400" dirty="0">
              <a:latin typeface="Century Gothic" panose="020B0502020202020204" pitchFamily="34" charset="0"/>
            </a:endParaRPr>
          </a:p>
          <a:p>
            <a:pPr marL="457200" indent="-457200">
              <a:buFont typeface="Wingdings" panose="05000000000000000000" pitchFamily="2" charset="2"/>
              <a:buChar char="ü"/>
            </a:pPr>
            <a:endParaRPr lang="en-US" altLang="ja-JP"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自己決定プログラムリソース</a:t>
            </a:r>
            <a:endParaRPr lang="en-US" altLang="ja-JP" sz="2400" dirty="0">
              <a:latin typeface="Century Gothic" panose="020B0502020202020204" pitchFamily="34" charset="0"/>
            </a:endParaRPr>
          </a:p>
          <a:p>
            <a:endParaRPr lang="en-US" altLang="ja-JP" sz="2400" dirty="0">
              <a:latin typeface="Century Gothic" panose="020B0502020202020204" pitchFamily="34" charset="0"/>
            </a:endParaRPr>
          </a:p>
          <a:p>
            <a:pPr marL="457200" indent="-457200">
              <a:buFont typeface="Wingdings" panose="05000000000000000000" pitchFamily="2" charset="2"/>
              <a:buChar char="ü"/>
            </a:pPr>
            <a:r>
              <a:rPr lang="ja-JP" altLang="en-US" sz="2400" dirty="0">
                <a:latin typeface="Century Gothic" panose="020B0502020202020204" pitchFamily="34" charset="0"/>
              </a:rPr>
              <a:t>自己決定プログラムコミュニティー・リソース</a:t>
            </a:r>
            <a:endParaRPr lang="en-US" altLang="ja-JP" sz="2400" dirty="0">
              <a:latin typeface="Century Gothic" panose="020B0502020202020204" pitchFamily="34" charset="0"/>
            </a:endParaRPr>
          </a:p>
        </p:txBody>
      </p:sp>
      <p:sp>
        <p:nvSpPr>
          <p:cNvPr id="9" name="TextBox 8"/>
          <p:cNvSpPr txBox="1"/>
          <p:nvPr/>
        </p:nvSpPr>
        <p:spPr>
          <a:xfrm>
            <a:off x="3884564" y="2267615"/>
            <a:ext cx="5202285" cy="590931"/>
          </a:xfrm>
          <a:prstGeom prst="rect">
            <a:avLst/>
          </a:prstGeom>
          <a:noFill/>
        </p:spPr>
        <p:txBody>
          <a:bodyPr wrap="square" rtlCol="0">
            <a:spAutoFit/>
          </a:bodyPr>
          <a:lstStyle/>
          <a:p>
            <a:pPr algn="ctr">
              <a:lnSpc>
                <a:spcPct val="90000"/>
              </a:lnSpc>
              <a:spcBef>
                <a:spcPct val="0"/>
              </a:spcBef>
            </a:pPr>
            <a:r>
              <a:rPr lang="ja-JP" altLang="en-US" sz="3600" b="1" dirty="0">
                <a:solidFill>
                  <a:schemeClr val="bg2">
                    <a:lumMod val="10000"/>
                  </a:schemeClr>
                </a:solidFill>
                <a:latin typeface="Century Gothic" panose="020B0502020202020204" pitchFamily="34" charset="0"/>
              </a:rPr>
              <a:t>次のステップ</a:t>
            </a:r>
            <a:r>
              <a:rPr lang="en-US" sz="3600" b="1" dirty="0">
                <a:solidFill>
                  <a:schemeClr val="bg2">
                    <a:lumMod val="10000"/>
                  </a:schemeClr>
                </a:solidFill>
                <a:latin typeface="Century Gothic" panose="020B0502020202020204" pitchFamily="34" charset="0"/>
              </a:rPr>
              <a:t> </a:t>
            </a:r>
            <a:r>
              <a:rPr lang="ja-JP" altLang="en-US" sz="3600" b="1" dirty="0">
                <a:solidFill>
                  <a:schemeClr val="bg2">
                    <a:lumMod val="10000"/>
                  </a:schemeClr>
                </a:solidFill>
                <a:latin typeface="Century Gothic" panose="020B0502020202020204" pitchFamily="34" charset="0"/>
              </a:rPr>
              <a:t>レビュー</a:t>
            </a:r>
            <a:endParaRPr lang="en-US" sz="3600" b="1"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ja-JP" altLang="en-US" sz="2800" dirty="0"/>
              <a:t>自己決定プログラム</a:t>
            </a:r>
            <a:endParaRPr lang="en-US" sz="2800" dirty="0"/>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28968"/>
            <a:ext cx="7646424" cy="466281"/>
          </a:xfrm>
          <a:prstGeom prst="rect">
            <a:avLst/>
          </a:prstGeom>
          <a:noFill/>
        </p:spPr>
        <p:txBody>
          <a:bodyPr wrap="square" rtlCol="0">
            <a:spAutoFit/>
          </a:bodyPr>
          <a:lstStyle/>
          <a:p>
            <a:pPr>
              <a:lnSpc>
                <a:spcPct val="90000"/>
              </a:lnSpc>
              <a:spcBef>
                <a:spcPct val="0"/>
              </a:spcBef>
              <a:buNone/>
            </a:pPr>
            <a:r>
              <a:rPr lang="ja-JP" altLang="en-US" sz="2700" b="1" dirty="0">
                <a:solidFill>
                  <a:schemeClr val="bg2">
                    <a:lumMod val="10000"/>
                  </a:schemeClr>
                </a:solidFill>
                <a:latin typeface="Century Gothic" panose="020B0502020202020204" pitchFamily="34" charset="0"/>
              </a:rPr>
              <a:t>自己決定プログラム概要</a:t>
            </a:r>
            <a:endParaRPr lang="en-US" sz="2700" b="1" dirty="0">
              <a:solidFill>
                <a:schemeClr val="bg2">
                  <a:lumMod val="10000"/>
                </a:schemeClr>
              </a:solidFill>
              <a:latin typeface="Century Gothic" panose="020B0502020202020204" pitchFamily="34" charset="0"/>
            </a:endParaRP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b="1" u="sng" kern="1200" dirty="0">
                <a:solidFill>
                  <a:schemeClr val="accent5">
                    <a:lumMod val="50000"/>
                  </a:schemeClr>
                </a:solidFill>
                <a:latin typeface="Century Gothic" panose="020B0502020202020204" pitchFamily="34" charset="0"/>
                <a:ea typeface="+mj-ea"/>
                <a:cs typeface="+mj-cs"/>
              </a:rPr>
              <a:t>従来のサービス</a:t>
            </a:r>
            <a:r>
              <a:rPr lang="en-US" sz="2000" b="1" u="sng" kern="1200" dirty="0">
                <a:solidFill>
                  <a:schemeClr val="accent5">
                    <a:lumMod val="50000"/>
                  </a:schemeClr>
                </a:solidFill>
                <a:latin typeface="Century Gothic" panose="020B0502020202020204" pitchFamily="34" charset="0"/>
                <a:ea typeface="+mj-ea"/>
                <a:cs typeface="+mj-cs"/>
              </a:rPr>
              <a:t> </a:t>
            </a: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ja-JP" altLang="en-US" sz="2000" b="1" u="sng" kern="1200" dirty="0">
                <a:solidFill>
                  <a:schemeClr val="accent5">
                    <a:lumMod val="50000"/>
                  </a:schemeClr>
                </a:solidFill>
                <a:latin typeface="Century Gothic" panose="020B0502020202020204" pitchFamily="34" charset="0"/>
                <a:ea typeface="+mj-ea"/>
                <a:cs typeface="+mj-cs"/>
              </a:rPr>
              <a:t>自己決定プログラム</a:t>
            </a:r>
            <a:endParaRPr lang="en-US" sz="2000" b="1" u="sng" kern="1200" dirty="0">
              <a:solidFill>
                <a:schemeClr val="accent5">
                  <a:lumMod val="50000"/>
                </a:schemeClr>
              </a:solidFill>
              <a:latin typeface="Century Gothic" panose="020B0502020202020204" pitchFamily="34" charset="0"/>
              <a:ea typeface="+mj-ea"/>
              <a:cs typeface="+mj-cs"/>
            </a:endParaRPr>
          </a:p>
        </p:txBody>
      </p:sp>
      <p:sp>
        <p:nvSpPr>
          <p:cNvPr id="13" name="TextBox 12"/>
          <p:cNvSpPr txBox="1"/>
          <p:nvPr/>
        </p:nvSpPr>
        <p:spPr>
          <a:xfrm>
            <a:off x="517619" y="2525261"/>
            <a:ext cx="4787806"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altLang="ja-JP" sz="2000" dirty="0">
                <a:solidFill>
                  <a:schemeClr val="accent5">
                    <a:lumMod val="50000"/>
                  </a:schemeClr>
                </a:solidFill>
                <a:latin typeface="Century Gothic" panose="020B0502020202020204" pitchFamily="34" charset="0"/>
                <a:ea typeface="+mj-ea"/>
                <a:cs typeface="+mj-cs"/>
              </a:rPr>
              <a:t>1</a:t>
            </a:r>
            <a:r>
              <a:rPr lang="ja-JP" altLang="en-US" sz="2000" dirty="0">
                <a:solidFill>
                  <a:schemeClr val="accent5">
                    <a:lumMod val="50000"/>
                  </a:schemeClr>
                </a:solidFill>
                <a:latin typeface="Century Gothic" panose="020B0502020202020204" pitchFamily="34" charset="0"/>
                <a:ea typeface="+mj-ea"/>
                <a:cs typeface="+mj-cs"/>
              </a:rPr>
              <a:t>人１人、個人を中心としたサービス</a:t>
            </a: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個別プログラムプラン</a:t>
            </a:r>
            <a:r>
              <a:rPr lang="en-US" sz="2000" dirty="0">
                <a:solidFill>
                  <a:schemeClr val="accent5">
                    <a:lumMod val="50000"/>
                  </a:schemeClr>
                </a:solidFill>
                <a:latin typeface="Century Gothic" panose="020B0502020202020204" pitchFamily="34" charset="0"/>
                <a:ea typeface="+mj-ea"/>
                <a:cs typeface="+mj-cs"/>
              </a:rPr>
              <a:t> </a:t>
            </a:r>
            <a:r>
              <a:rPr lang="ja-JP" altLang="en-US" sz="2000" dirty="0">
                <a:solidFill>
                  <a:schemeClr val="accent5">
                    <a:lumMod val="50000"/>
                  </a:schemeClr>
                </a:solidFill>
                <a:latin typeface="Century Gothic" panose="020B0502020202020204" pitchFamily="34" charset="0"/>
                <a:ea typeface="+mj-ea"/>
                <a:cs typeface="+mj-cs"/>
              </a:rPr>
              <a:t>（</a:t>
            </a:r>
            <a:r>
              <a:rPr lang="en-US" altLang="ja-JP" sz="2000" dirty="0">
                <a:solidFill>
                  <a:schemeClr val="accent5">
                    <a:lumMod val="50000"/>
                  </a:schemeClr>
                </a:solidFill>
                <a:latin typeface="Century Gothic" panose="020B0502020202020204" pitchFamily="34" charset="0"/>
                <a:ea typeface="+mj-ea"/>
                <a:cs typeface="+mj-cs"/>
              </a:rPr>
              <a:t>IPP</a:t>
            </a:r>
            <a:r>
              <a:rPr lang="ja-JP" altLang="en-US" sz="2000" dirty="0">
                <a:solidFill>
                  <a:schemeClr val="accent5">
                    <a:lumMod val="50000"/>
                  </a:schemeClr>
                </a:solidFill>
                <a:latin typeface="Century Gothic" panose="020B0502020202020204" pitchFamily="34" charset="0"/>
                <a:ea typeface="+mj-ea"/>
                <a:cs typeface="+mj-cs"/>
              </a:rPr>
              <a:t>）</a:t>
            </a: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地域のセンター</a:t>
            </a: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kern="1200" dirty="0">
                <a:solidFill>
                  <a:schemeClr val="accent5">
                    <a:lumMod val="50000"/>
                  </a:schemeClr>
                </a:solidFill>
                <a:latin typeface="Century Gothic" panose="020B0502020202020204" pitchFamily="34" charset="0"/>
                <a:ea typeface="+mj-ea"/>
                <a:cs typeface="+mj-cs"/>
              </a:rPr>
              <a:t>提供元が業者</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6940137" y="2539635"/>
            <a:ext cx="4734243" cy="3693319"/>
          </a:xfrm>
          <a:prstGeom prst="rect">
            <a:avLst/>
          </a:prstGeom>
          <a:noFill/>
        </p:spPr>
        <p:txBody>
          <a:bodyPr wrap="square" rtlCol="0">
            <a:spAutoFit/>
          </a:bodyPr>
          <a:lstStyle/>
          <a:p>
            <a:pPr marL="342900" indent="-342900">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rPr>
              <a:t>１人</a:t>
            </a:r>
            <a:r>
              <a:rPr lang="en-US" altLang="ja-JP" sz="2000" dirty="0">
                <a:solidFill>
                  <a:schemeClr val="accent5">
                    <a:lumMod val="50000"/>
                  </a:schemeClr>
                </a:solidFill>
                <a:latin typeface="Century Gothic" panose="020B0502020202020204" pitchFamily="34" charset="0"/>
              </a:rPr>
              <a:t>1</a:t>
            </a:r>
            <a:r>
              <a:rPr lang="ja-JP" altLang="en-US" sz="2000" dirty="0">
                <a:solidFill>
                  <a:schemeClr val="accent5">
                    <a:lumMod val="50000"/>
                  </a:schemeClr>
                </a:solidFill>
                <a:latin typeface="Century Gothic" panose="020B0502020202020204" pitchFamily="34" charset="0"/>
              </a:rPr>
              <a:t>人、個人を中心としたサービス</a:t>
            </a:r>
            <a:endParaRPr lang="en-US" altLang="ja-JP" sz="2000"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altLang="ja-JP" sz="2000"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rPr>
              <a:t>個別プログラムプラン</a:t>
            </a:r>
            <a:r>
              <a:rPr lang="en-US" altLang="ja-JP" sz="2000" dirty="0">
                <a:solidFill>
                  <a:schemeClr val="accent5">
                    <a:lumMod val="50000"/>
                  </a:schemeClr>
                </a:solidFill>
                <a:latin typeface="Century Gothic" panose="020B0502020202020204" pitchFamily="34" charset="0"/>
              </a:rPr>
              <a:t> </a:t>
            </a:r>
          </a:p>
          <a:p>
            <a:pPr marL="342900" indent="-342900">
              <a:lnSpc>
                <a:spcPct val="90000"/>
              </a:lnSpc>
              <a:spcBef>
                <a:spcPct val="0"/>
              </a:spcBef>
              <a:buFont typeface="Arial" panose="020B0604020202020204" pitchFamily="34" charset="0"/>
              <a:buChar char="•"/>
            </a:pPr>
            <a:endParaRPr lang="en-US" altLang="ja-JP" sz="2000"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rPr>
              <a:t>地域のセンター</a:t>
            </a:r>
            <a:endParaRPr lang="en-US" altLang="ja-JP" sz="2000" dirty="0">
              <a:solidFill>
                <a:schemeClr val="accent5">
                  <a:lumMod val="50000"/>
                </a:schemeClr>
              </a:solidFill>
              <a:latin typeface="Century Gothic" panose="020B0502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提供元が業者、または非業者</a:t>
            </a:r>
            <a:endParaRPr lang="en-US" altLang="ja-JP"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個々の予算</a:t>
            </a: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独立した進行役</a:t>
            </a: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ja-JP" altLang="en-US" sz="2000" dirty="0">
                <a:solidFill>
                  <a:schemeClr val="accent5">
                    <a:lumMod val="50000"/>
                  </a:schemeClr>
                </a:solidFill>
                <a:latin typeface="Century Gothic" panose="020B0502020202020204" pitchFamily="34" charset="0"/>
                <a:ea typeface="+mj-ea"/>
                <a:cs typeface="+mj-cs"/>
              </a:rPr>
              <a:t>財務管理サービス</a:t>
            </a:r>
            <a:endParaRPr lang="en-US" sz="2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ja-JP" altLang="en-US" b="1" dirty="0"/>
              <a:t>最後に思うこと</a:t>
            </a:r>
            <a:endParaRPr lang="en-US" b="1" dirty="0"/>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ja-JP" altLang="en-US" b="1" dirty="0">
                  <a:solidFill>
                    <a:schemeClr val="accent5">
                      <a:lumMod val="50000"/>
                    </a:schemeClr>
                  </a:solidFill>
                  <a:latin typeface="Century Gothic" panose="020B0502020202020204" pitchFamily="34" charset="0"/>
                </a:rPr>
                <a:t>役割と責任</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あなた</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家族</a:t>
              </a:r>
              <a:r>
                <a:rPr lang="en-US" dirty="0">
                  <a:solidFill>
                    <a:schemeClr val="accent5">
                      <a:lumMod val="50000"/>
                    </a:schemeClr>
                  </a:solidFill>
                  <a:latin typeface="Century Gothic" panose="020B0502020202020204" pitchFamily="34" charset="0"/>
                  <a:ea typeface="+mj-ea"/>
                  <a:cs typeface="+mj-cs"/>
                </a:rPr>
                <a:t>/</a:t>
              </a:r>
              <a:r>
                <a:rPr lang="ja-JP" altLang="en-US" dirty="0">
                  <a:solidFill>
                    <a:schemeClr val="accent5">
                      <a:lumMod val="50000"/>
                    </a:schemeClr>
                  </a:solidFill>
                  <a:latin typeface="Century Gothic" panose="020B0502020202020204" pitchFamily="34" charset="0"/>
                  <a:ea typeface="+mj-ea"/>
                  <a:cs typeface="+mj-cs"/>
                </a:rPr>
                <a:t>支援の輪</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サービスコーディネーター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財務管理サービス</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サービスプロバイダー</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独立した進行役</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en-US" altLang="ja-JP" b="1" dirty="0">
                  <a:solidFill>
                    <a:schemeClr val="accent5">
                      <a:lumMod val="50000"/>
                    </a:schemeClr>
                  </a:solidFill>
                  <a:latin typeface="Century Gothic" panose="020B0502020202020204" pitchFamily="34" charset="0"/>
                </a:rPr>
                <a:t>5</a:t>
              </a:r>
              <a:r>
                <a:rPr lang="ja-JP" altLang="en-US" b="1" dirty="0" err="1">
                  <a:solidFill>
                    <a:schemeClr val="accent5">
                      <a:lumMod val="50000"/>
                    </a:schemeClr>
                  </a:solidFill>
                  <a:latin typeface="Century Gothic" panose="020B0502020202020204" pitchFamily="34" charset="0"/>
                </a:rPr>
                <a:t>つの</a:t>
              </a:r>
              <a:r>
                <a:rPr lang="ja-JP" altLang="en-US" b="1" dirty="0">
                  <a:solidFill>
                    <a:schemeClr val="accent5">
                      <a:lumMod val="50000"/>
                    </a:schemeClr>
                  </a:solidFill>
                  <a:latin typeface="Century Gothic" panose="020B0502020202020204" pitchFamily="34" charset="0"/>
                </a:rPr>
                <a:t>指針</a:t>
              </a:r>
              <a:endParaRPr lang="en-US" b="1" dirty="0">
                <a:solidFill>
                  <a:schemeClr val="accent5">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自由</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権威</a:t>
              </a:r>
              <a:endParaRPr lang="en-US" dirty="0">
                <a:solidFill>
                  <a:schemeClr val="accent5">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支援</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責任</a:t>
              </a:r>
              <a:r>
                <a:rPr lang="en-US" dirty="0">
                  <a:solidFill>
                    <a:schemeClr val="accent5">
                      <a:lumMod val="50000"/>
                    </a:schemeClr>
                  </a:solidFill>
                  <a:latin typeface="Century Gothic" panose="020B0502020202020204" pitchFamily="34" charset="0"/>
                  <a:ea typeface="+mj-ea"/>
                  <a:cs typeface="+mj-cs"/>
                </a:rPr>
                <a:t> </a:t>
              </a:r>
            </a:p>
            <a:p>
              <a:pPr marL="342900" indent="-342900">
                <a:lnSpc>
                  <a:spcPct val="90000"/>
                </a:lnSpc>
                <a:spcBef>
                  <a:spcPct val="0"/>
                </a:spcBef>
                <a:buFont typeface="Wingdings" panose="05000000000000000000" pitchFamily="2" charset="2"/>
                <a:buChar char="ü"/>
              </a:pPr>
              <a:r>
                <a:rPr lang="ja-JP" altLang="en-US" dirty="0">
                  <a:solidFill>
                    <a:schemeClr val="accent5">
                      <a:lumMod val="50000"/>
                    </a:schemeClr>
                  </a:solidFill>
                  <a:latin typeface="Century Gothic" panose="020B0502020202020204" pitchFamily="34" charset="0"/>
                  <a:ea typeface="+mj-ea"/>
                  <a:cs typeface="+mj-cs"/>
                </a:rPr>
                <a:t>確認</a:t>
              </a:r>
              <a:r>
                <a:rPr lang="en-US" dirty="0">
                  <a:solidFill>
                    <a:schemeClr val="accent5">
                      <a:lumMod val="50000"/>
                    </a:schemeClr>
                  </a:solidFill>
                  <a:latin typeface="Century Gothic" panose="020B0502020202020204" pitchFamily="34" charset="0"/>
                  <a:ea typeface="+mj-ea"/>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最後に思うこと</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66440" cy="480131"/>
          </a:xfrm>
          <a:prstGeom prst="rect">
            <a:avLst/>
          </a:prstGeom>
          <a:noFill/>
        </p:spPr>
        <p:txBody>
          <a:bodyPr wrap="square" rtlCol="0">
            <a:spAutoFit/>
          </a:bodyPr>
          <a:lstStyle/>
          <a:p>
            <a:pPr>
              <a:lnSpc>
                <a:spcPct val="90000"/>
              </a:lnSpc>
              <a:spcBef>
                <a:spcPct val="0"/>
              </a:spcBef>
            </a:pPr>
            <a:r>
              <a:rPr lang="ja-JP" altLang="en-US" sz="2800" b="1" dirty="0"/>
              <a:t>最後に思うこと</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6" name="TextBox 5"/>
          <p:cNvSpPr txBox="1"/>
          <p:nvPr/>
        </p:nvSpPr>
        <p:spPr>
          <a:xfrm>
            <a:off x="75115" y="1930330"/>
            <a:ext cx="13614164" cy="2448491"/>
          </a:xfrm>
          <a:prstGeom prst="rect">
            <a:avLst/>
          </a:prstGeom>
          <a:noFill/>
        </p:spPr>
        <p:txBody>
          <a:bodyPr wrap="square" rtlCol="0">
            <a:spAutoFit/>
          </a:bodyPr>
          <a:lstStyle/>
          <a:p>
            <a:pPr algn="l" defTabSz="914400" rtl="0" eaLnBrk="1" latinLnBrk="0" hangingPunct="1">
              <a:lnSpc>
                <a:spcPct val="90000"/>
              </a:lnSpc>
              <a:spcBef>
                <a:spcPct val="0"/>
              </a:spcBef>
              <a:buNone/>
            </a:pPr>
            <a:r>
              <a:rPr lang="ja-JP" altLang="en-US" sz="17000" b="1"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あなた次第！</a:t>
            </a:r>
            <a:endParaRPr lang="en-US" sz="17000" kern="1200" dirty="0">
              <a:solidFill>
                <a:schemeClr val="accent5">
                  <a:lumMod val="50000"/>
                </a:schemeClr>
              </a:solidFill>
              <a:latin typeface="Bauhaus 93" pitchFamily="82" charset="77"/>
              <a:ea typeface="+mj-ea"/>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24493" y="1119287"/>
            <a:ext cx="6484467" cy="707886"/>
          </a:xfrm>
          <a:prstGeom prst="rect">
            <a:avLst/>
          </a:prstGeom>
        </p:spPr>
        <p:txBody>
          <a:bodyPr wrap="none">
            <a:spAutoFit/>
          </a:bodyPr>
          <a:lstStyle/>
          <a:p>
            <a:r>
              <a:rPr lang="ja-JP" altLang="en-US" sz="4000" b="1" dirty="0">
                <a:latin typeface="Century Gothic" panose="020B0502020202020204" pitchFamily="34" charset="0"/>
              </a:rPr>
              <a:t>どれだけ可能性があるかは</a:t>
            </a:r>
            <a:r>
              <a:rPr lang="en-US" sz="4000" b="1" dirty="0">
                <a:latin typeface="Century Gothic" panose="020B0502020202020204" pitchFamily="34" charset="0"/>
              </a:rPr>
              <a:t> </a:t>
            </a:r>
            <a:endParaRPr lang="en-US" dirty="0"/>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t">
              <a:buNone/>
            </a:pPr>
            <a:r>
              <a:rPr lang="ja-JP" altLang="en-US" sz="2600" dirty="0"/>
              <a:t>あなたの人生に合った計画を立て、人生の目標を達成するのを助けます！</a:t>
            </a:r>
            <a:br>
              <a:rPr lang="ja-JP" altLang="en-US" sz="2600" dirty="0"/>
            </a:br>
            <a:br>
              <a:rPr lang="ja-JP" altLang="en-US" sz="2600" dirty="0"/>
            </a:br>
            <a:r>
              <a:rPr lang="ja-JP" altLang="en-US" sz="2600" dirty="0"/>
              <a:t>      あなたが選ぶ人々からのサービスで</a:t>
            </a:r>
            <a:endParaRPr lang="en-US" altLang="ja-JP" sz="2600" dirty="0"/>
          </a:p>
          <a:p>
            <a:pPr marL="0" indent="0" algn="ctr" fontAlgn="t">
              <a:buNone/>
            </a:pPr>
            <a:br>
              <a:rPr lang="ja-JP" altLang="en-US" sz="2600" dirty="0"/>
            </a:br>
            <a:r>
              <a:rPr lang="ja-JP" altLang="en-US" sz="2600" dirty="0"/>
              <a:t>             あなたが住んでいる地域社会で、そしてあなたがいたい場所で！</a:t>
            </a:r>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61434"/>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ja-JP" altLang="en-US" sz="2800" dirty="0"/>
              <a:t>最後に思うこと</a:t>
            </a:r>
            <a:endParaRPr lang="en-US" sz="280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ja-JP" altLang="en-US" sz="2700" b="1" dirty="0">
                <a:solidFill>
                  <a:schemeClr val="bg2">
                    <a:lumMod val="10000"/>
                  </a:schemeClr>
                </a:solidFill>
                <a:latin typeface="Century Gothic" panose="020B0502020202020204" pitchFamily="34" charset="0"/>
              </a:rPr>
              <a:t>質問</a:t>
            </a:r>
            <a:endParaRPr lang="en-US" sz="2700" b="1" dirty="0">
              <a:solidFill>
                <a:schemeClr val="bg2">
                  <a:lumMod val="10000"/>
                </a:schemeClr>
              </a:solidFill>
              <a:latin typeface="Century Gothic" panose="020B0502020202020204" pitchFamily="34" charset="0"/>
            </a:endParaRP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772690" y="2490728"/>
            <a:ext cx="6410412" cy="2862322"/>
          </a:xfrm>
          <a:prstGeom prst="rect">
            <a:avLst/>
          </a:prstGeom>
        </p:spPr>
        <p:txBody>
          <a:bodyPr wrap="square">
            <a:spAutoFit/>
          </a:bodyPr>
          <a:lstStyle/>
          <a:p>
            <a:pPr algn="ctr"/>
            <a:r>
              <a:rPr lang="ja-JP" altLang="en-US" sz="2000" dirty="0">
                <a:latin typeface="Century Gothic" panose="020B0502020202020204" pitchFamily="34" charset="0"/>
              </a:rPr>
              <a:t>地元の地域センター</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(ISDP</a:t>
            </a:r>
            <a:r>
              <a:rPr lang="ja-JP" altLang="en-US" sz="2000" dirty="0">
                <a:latin typeface="Century Gothic" panose="020B0502020202020204" pitchFamily="34" charset="0"/>
              </a:rPr>
              <a:t>情報にウェブサイトリンクを挿入</a:t>
            </a:r>
            <a:r>
              <a:rPr lang="en-US" sz="2000" dirty="0">
                <a:latin typeface="Century Gothic" panose="020B0502020202020204" pitchFamily="34" charset="0"/>
              </a:rPr>
              <a:t>)</a:t>
            </a:r>
          </a:p>
          <a:p>
            <a:pPr algn="ctr"/>
            <a:endParaRPr lang="en-US" sz="2000" dirty="0">
              <a:latin typeface="Century Gothic" panose="020B0502020202020204" pitchFamily="34" charset="0"/>
            </a:endParaRPr>
          </a:p>
          <a:p>
            <a:pPr algn="ctr"/>
            <a:r>
              <a:rPr lang="ja-JP" altLang="en-US" sz="2000" dirty="0">
                <a:latin typeface="Century Gothic" panose="020B0502020202020204" pitchFamily="34" charset="0"/>
              </a:rPr>
              <a:t>地域諮問委員会</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a:t>
            </a:r>
            <a:r>
              <a:rPr lang="ja-JP" altLang="en-US" sz="2000" dirty="0">
                <a:latin typeface="Century Gothic" panose="020B0502020202020204" pitchFamily="34" charset="0"/>
              </a:rPr>
              <a:t>ウェブサイトリンクか連絡先を挿入</a:t>
            </a:r>
            <a:r>
              <a:rPr lang="en-US" sz="2000" dirty="0">
                <a:latin typeface="Century Gothic" panose="020B0502020202020204" pitchFamily="34" charset="0"/>
              </a:rPr>
              <a:t>)</a:t>
            </a:r>
          </a:p>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DDS</a:t>
            </a:r>
            <a:r>
              <a:rPr lang="ja-JP" altLang="en-US" sz="2000" dirty="0">
                <a:latin typeface="Century Gothic" panose="020B0502020202020204" pitchFamily="34" charset="0"/>
              </a:rPr>
              <a:t>ウェブサイト</a:t>
            </a:r>
            <a:r>
              <a:rPr lang="en-US" sz="2000" dirty="0">
                <a:latin typeface="Century Gothic" panose="020B0502020202020204" pitchFamily="34" charset="0"/>
              </a:rPr>
              <a:t>: </a:t>
            </a:r>
            <a:r>
              <a:rPr lang="en-US" sz="2000" dirty="0">
                <a:latin typeface="Century Gothic" panose="020B0502020202020204" pitchFamily="34" charset="0"/>
                <a:hlinkClick r:id="rId4"/>
              </a:rPr>
              <a:t>www.dds.ca.gov/sdp</a:t>
            </a: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DDS Email: </a:t>
            </a:r>
            <a:r>
              <a:rPr lang="en-US" sz="2000" dirty="0">
                <a:latin typeface="Century Gothic" panose="020B0502020202020204" pitchFamily="34" charset="0"/>
                <a:hlinkClick r:id="rId5"/>
              </a:rPr>
              <a:t>sdp@dds.ca.gov</a:t>
            </a:r>
            <a:endParaRPr lang="en-US" sz="2000" dirty="0">
              <a:latin typeface="Century Gothic" panose="020B0502020202020204" pitchFamily="34" charset="0"/>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質問</a:t>
            </a:r>
            <a:r>
              <a:rPr lang="en-US"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16686</TotalTime>
  <Words>33808</Words>
  <Application>Microsoft Office PowerPoint</Application>
  <PresentationFormat>Widescreen</PresentationFormat>
  <Paragraphs>1831</Paragraphs>
  <Slides>92</Slides>
  <Notes>92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92</vt:i4>
      </vt:variant>
    </vt:vector>
  </HeadingPairs>
  <TitlesOfParts>
    <vt:vector size="110" baseType="lpstr">
      <vt:lpstr>游ゴシック</vt:lpstr>
      <vt:lpstr>游ゴシック Light</vt:lpstr>
      <vt:lpstr>6</vt:lpstr>
      <vt:lpstr>Arial</vt:lpstr>
      <vt:lpstr>Bauhaus 93</vt:lpstr>
      <vt:lpstr>Berlin Sans FB Demi</vt:lpstr>
      <vt:lpstr>Calibri</vt:lpstr>
      <vt:lpstr>Calibri Light</vt:lpstr>
      <vt:lpstr>Century Gothic</vt:lpstr>
      <vt:lpstr>Ryo Gothic PlusN B</vt:lpstr>
      <vt:lpstr>Symbol</vt:lpstr>
      <vt:lpstr>Times New Roman</vt:lpstr>
      <vt:lpstr>Wingdings</vt:lpstr>
      <vt:lpstr>Office Theme</vt:lpstr>
      <vt:lpstr>3_Custom Design</vt:lpstr>
      <vt:lpstr>2_Custom Design</vt:lpstr>
      <vt:lpstr>1_Custom Design</vt:lpstr>
      <vt:lpstr>Custom Design</vt:lpstr>
      <vt:lpstr>自己決定 プログラム オリエンテーション  トレーナー研修</vt:lpstr>
      <vt:lpstr>PowerPoint Presentation</vt:lpstr>
      <vt:lpstr>自己決定プログラム オリエンテーション </vt:lpstr>
      <vt:lpstr>PowerPoint Presentation</vt:lpstr>
      <vt:lpstr>PowerPoint Presentation</vt:lpstr>
      <vt:lpstr>自己決定プログラムとは何か？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役割と責任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計画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サービスと支援への支払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あなたの権利と安全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次のステップ</vt:lpstr>
      <vt:lpstr>PowerPoint Presentation</vt:lpstr>
      <vt:lpstr>PowerPoint Presentation</vt:lpstr>
      <vt:lpstr>PowerPoint Presentation</vt:lpstr>
      <vt:lpstr>PowerPoint Presentation</vt:lpstr>
      <vt:lpstr>PowerPoint Presentation</vt:lpstr>
      <vt:lpstr>最後に思うこと</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Training</dc:title>
  <dc:subject>SDP</dc:subject>
  <dc:creator>DDS</dc:creator>
  <cp:keywords>SDP</cp:keywords>
  <cp:lastModifiedBy>Parsons, Jennifer@DDS</cp:lastModifiedBy>
  <cp:revision>882</cp:revision>
  <cp:lastPrinted>2019-02-20T21:31:36Z</cp:lastPrinted>
  <dcterms:created xsi:type="dcterms:W3CDTF">2019-01-24T16:19:20Z</dcterms:created>
  <dcterms:modified xsi:type="dcterms:W3CDTF">2019-04-17T22:38:02Z</dcterms:modified>
</cp:coreProperties>
</file>