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685" r:id="rId3"/>
    <p:sldMasterId id="2147483673" r:id="rId4"/>
    <p:sldMasterId id="2147483660" r:id="rId5"/>
  </p:sldMasterIdLst>
  <p:notesMasterIdLst>
    <p:notesMasterId r:id="rId98"/>
  </p:notesMasterIdLst>
  <p:handoutMasterIdLst>
    <p:handoutMasterId r:id="rId99"/>
  </p:handoutMasterIdLst>
  <p:sldIdLst>
    <p:sldId id="508" r:id="rId6"/>
    <p:sldId id="510" r:id="rId7"/>
    <p:sldId id="256" r:id="rId8"/>
    <p:sldId id="511" r:id="rId9"/>
    <p:sldId id="512" r:id="rId10"/>
    <p:sldId id="488" r:id="rId11"/>
    <p:sldId id="513" r:id="rId12"/>
    <p:sldId id="294" r:id="rId13"/>
    <p:sldId id="527" r:id="rId14"/>
    <p:sldId id="295" r:id="rId15"/>
    <p:sldId id="296" r:id="rId16"/>
    <p:sldId id="297" r:id="rId17"/>
    <p:sldId id="298" r:id="rId18"/>
    <p:sldId id="514" r:id="rId19"/>
    <p:sldId id="489" r:id="rId20"/>
    <p:sldId id="502" r:id="rId21"/>
    <p:sldId id="454" r:id="rId22"/>
    <p:sldId id="455" r:id="rId23"/>
    <p:sldId id="456" r:id="rId24"/>
    <p:sldId id="457" r:id="rId25"/>
    <p:sldId id="507" r:id="rId26"/>
    <p:sldId id="467" r:id="rId27"/>
    <p:sldId id="459" r:id="rId28"/>
    <p:sldId id="468" r:id="rId29"/>
    <p:sldId id="469" r:id="rId30"/>
    <p:sldId id="516" r:id="rId31"/>
    <p:sldId id="515" r:id="rId32"/>
    <p:sldId id="490" r:id="rId33"/>
    <p:sldId id="497" r:id="rId34"/>
    <p:sldId id="300" r:id="rId35"/>
    <p:sldId id="528" r:id="rId36"/>
    <p:sldId id="529" r:id="rId37"/>
    <p:sldId id="301" r:id="rId38"/>
    <p:sldId id="302" r:id="rId39"/>
    <p:sldId id="303" r:id="rId40"/>
    <p:sldId id="304" r:id="rId41"/>
    <p:sldId id="452" r:id="rId42"/>
    <p:sldId id="462" r:id="rId43"/>
    <p:sldId id="257" r:id="rId44"/>
    <p:sldId id="258" r:id="rId45"/>
    <p:sldId id="261" r:id="rId46"/>
    <p:sldId id="259" r:id="rId47"/>
    <p:sldId id="262" r:id="rId48"/>
    <p:sldId id="264" r:id="rId49"/>
    <p:sldId id="265" r:id="rId50"/>
    <p:sldId id="287" r:id="rId51"/>
    <p:sldId id="288" r:id="rId52"/>
    <p:sldId id="289" r:id="rId53"/>
    <p:sldId id="526" r:id="rId54"/>
    <p:sldId id="498" r:id="rId55"/>
    <p:sldId id="263" r:id="rId56"/>
    <p:sldId id="530" r:id="rId57"/>
    <p:sldId id="268" r:id="rId58"/>
    <p:sldId id="266" r:id="rId59"/>
    <p:sldId id="267" r:id="rId60"/>
    <p:sldId id="269" r:id="rId61"/>
    <p:sldId id="270" r:id="rId62"/>
    <p:sldId id="495" r:id="rId63"/>
    <p:sldId id="499" r:id="rId64"/>
    <p:sldId id="271" r:id="rId65"/>
    <p:sldId id="290" r:id="rId66"/>
    <p:sldId id="524" r:id="rId67"/>
    <p:sldId id="273" r:id="rId68"/>
    <p:sldId id="281" r:id="rId69"/>
    <p:sldId id="521" r:id="rId70"/>
    <p:sldId id="286" r:id="rId71"/>
    <p:sldId id="293" r:id="rId72"/>
    <p:sldId id="291" r:id="rId73"/>
    <p:sldId id="274" r:id="rId74"/>
    <p:sldId id="517" r:id="rId75"/>
    <p:sldId id="523" r:id="rId76"/>
    <p:sldId id="518" r:id="rId77"/>
    <p:sldId id="284" r:id="rId78"/>
    <p:sldId id="525" r:id="rId79"/>
    <p:sldId id="491" r:id="rId80"/>
    <p:sldId id="500" r:id="rId81"/>
    <p:sldId id="473" r:id="rId82"/>
    <p:sldId id="475" r:id="rId83"/>
    <p:sldId id="476" r:id="rId84"/>
    <p:sldId id="505" r:id="rId85"/>
    <p:sldId id="506" r:id="rId86"/>
    <p:sldId id="477" r:id="rId87"/>
    <p:sldId id="479" r:id="rId88"/>
    <p:sldId id="492" r:id="rId89"/>
    <p:sldId id="501" r:id="rId90"/>
    <p:sldId id="481" r:id="rId91"/>
    <p:sldId id="482" r:id="rId92"/>
    <p:sldId id="483" r:id="rId93"/>
    <p:sldId id="485" r:id="rId94"/>
    <p:sldId id="493" r:id="rId95"/>
    <p:sldId id="486" r:id="rId96"/>
    <p:sldId id="503" r:id="rId9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ຍິນ​ດີ​ຕ້ອນ​ຮັບ​ສູ່ການ​ຝຶກ​ອົບ​ຮົມຄູ​ຝຶກ SDP" id="{AD440188-F937-1A41-882F-067EA0713834}">
          <p14:sldIdLst>
            <p14:sldId id="508"/>
            <p14:sldId id="510"/>
          </p14:sldIdLst>
        </p14:section>
        <p14:section name="ການ​ແນະ​ນຳ SDP" id="{8418886A-3C75-430B-A04D-8AE601CE42C1}">
          <p14:sldIdLst>
            <p14:sldId id="256"/>
          </p14:sldIdLst>
        </p14:section>
        <p14:section name="ວາ​ລະ, ເຄື່ອງ​ມື, ວຽກ​ເຮືອນ" id="{2B0B88C6-8F82-2846-AEEB-9A784E53A18B}">
          <p14:sldIdLst>
            <p14:sldId id="511"/>
            <p14:sldId id="512"/>
          </p14:sldIdLst>
        </p14:section>
        <p14:section name="ການ​ຕັດ​ສິນ​ໃຈ​ດ້ວຍ​ຕົວ​ເອງແມ່ນ​ຫຍັງ" id="{4645CEDA-9638-EC47-BC9E-8738D179C018}">
          <p14:sldIdLst>
            <p14:sldId id="488"/>
            <p14:sldId id="513"/>
            <p14:sldId id="294"/>
            <p14:sldId id="527"/>
            <p14:sldId id="295"/>
            <p14:sldId id="296"/>
            <p14:sldId id="297"/>
            <p14:sldId id="298"/>
            <p14:sldId id="514"/>
          </p14:sldIdLst>
        </p14:section>
        <p14:section name="ບົດ​ບາດ ແລະ ຄວາມ​ຮັບ​ຜິ​ດ​ຊອບ" id="{82D3F220-A5E1-1D40-8577-209473351EC4}">
          <p14:sldIdLst>
            <p14:sldId id="489"/>
            <p14:sldId id="502"/>
            <p14:sldId id="454"/>
            <p14:sldId id="455"/>
            <p14:sldId id="456"/>
            <p14:sldId id="457"/>
            <p14:sldId id="507"/>
            <p14:sldId id="467"/>
            <p14:sldId id="459"/>
            <p14:sldId id="468"/>
            <p14:sldId id="469"/>
            <p14:sldId id="516"/>
            <p14:sldId id="515"/>
          </p14:sldIdLst>
        </p14:section>
        <p14:section name="ການວາງ​ແຜນ" id="{D790195C-2D54-FB4D-A84B-DB803B902A6A}">
          <p14:sldIdLst>
            <p14:sldId id="490"/>
            <p14:sldId id="497"/>
            <p14:sldId id="300"/>
            <p14:sldId id="528"/>
            <p14:sldId id="529"/>
            <p14:sldId id="301"/>
            <p14:sldId id="302"/>
            <p14:sldId id="303"/>
            <p14:sldId id="304"/>
            <p14:sldId id="452"/>
            <p14:sldId id="462"/>
          </p14:sldIdLst>
        </p14:section>
        <p14:section name="ການ​ຈ່າຍ​ຄ່າ​ບໍ​ລິ​ການ ແລະ ການ​ສະ​ໜັບ​ສະ​ໜູນ" id="{B380A920-816F-4B6E-A200-327B44C965DC}">
          <p14:sldIdLst>
            <p14:sldId id="257"/>
            <p14:sldId id="258"/>
          </p14:sldIdLst>
        </p14:section>
        <p14:section name="​ງົບ​ປະ​ມານ​ບຸກ​ຄົນ" id="{548A8604-E41F-4918-A1CB-A0A7F4B44483}">
          <p14:sldIdLst>
            <p14:sldId id="261"/>
            <p14:sldId id="259"/>
            <p14:sldId id="262"/>
            <p14:sldId id="264"/>
            <p14:sldId id="265"/>
            <p14:sldId id="287"/>
            <p14:sldId id="288"/>
            <p14:sldId id="289"/>
            <p14:sldId id="526"/>
          </p14:sldIdLst>
        </p14:section>
        <p14:section name="ແຜນ​ການໃຊ້​ຈ່າຍ" id="{69FFBE36-72CE-4566-A100-3966C0943CB2}">
          <p14:sldIdLst>
            <p14:sldId id="498"/>
            <p14:sldId id="263"/>
            <p14:sldId id="530"/>
            <p14:sldId id="268"/>
            <p14:sldId id="266"/>
            <p14:sldId id="267"/>
            <p14:sldId id="269"/>
            <p14:sldId id="270"/>
            <p14:sldId id="495"/>
          </p14:sldIdLst>
        </p14:section>
        <p14:section name="FMS" id="{C818263F-FCAB-45CE-8852-B549EFD20F67}">
          <p14:sldIdLst>
            <p14:sldId id="499"/>
            <p14:sldId id="271"/>
            <p14:sldId id="290"/>
            <p14:sldId id="524"/>
            <p14:sldId id="273"/>
            <p14:sldId id="281"/>
            <p14:sldId id="521"/>
            <p14:sldId id="286"/>
            <p14:sldId id="293"/>
            <p14:sldId id="291"/>
            <p14:sldId id="274"/>
            <p14:sldId id="517"/>
            <p14:sldId id="523"/>
            <p14:sldId id="518"/>
            <p14:sldId id="284"/>
            <p14:sldId id="525"/>
          </p14:sldIdLst>
        </p14:section>
        <p14:section name="ສິດ ແລະ ຄວາມ​ປອດ​ໄພ​ຂອງ​ທ່ານ" id="{C7B2C8B9-B88E-4B0A-A1C5-CF90BE9C3546}">
          <p14:sldIdLst>
            <p14:sldId id="491"/>
            <p14:sldId id="500"/>
            <p14:sldId id="473"/>
            <p14:sldId id="475"/>
            <p14:sldId id="476"/>
            <p14:sldId id="505"/>
            <p14:sldId id="506"/>
            <p14:sldId id="477"/>
            <p14:sldId id="479"/>
          </p14:sldIdLst>
        </p14:section>
        <p14:section name="ຂັ້ນ​ຕອນຕໍ່​ໄປ" id="{3E1E7C71-15FA-1848-926D-EBB90F076C0D}">
          <p14:sldIdLst>
            <p14:sldId id="492"/>
            <p14:sldId id="501"/>
            <p14:sldId id="481"/>
            <p14:sldId id="482"/>
            <p14:sldId id="483"/>
            <p14:sldId id="485"/>
          </p14:sldIdLst>
        </p14:section>
        <p14:section name="ການ​ປິດ​ຄວາມ​ຄິດ" id="{BCDBF101-5D27-D04F-BE9B-1FF63F4945F2}">
          <p14:sldIdLst>
            <p14:sldId id="493"/>
            <p14:sldId id="486"/>
            <p14:sldId id="5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5C8A"/>
    <a:srgbClr val="6AA65A"/>
    <a:srgbClr val="EE7EDE"/>
    <a:srgbClr val="5CC0D4"/>
    <a:srgbClr val="75D3D6"/>
    <a:srgbClr val="7991D3"/>
    <a:srgbClr val="79B1D3"/>
    <a:srgbClr val="32A8C0"/>
    <a:srgbClr val="60C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78583" autoAdjust="0"/>
  </p:normalViewPr>
  <p:slideViewPr>
    <p:cSldViewPr snapToGrid="0">
      <p:cViewPr varScale="1">
        <p:scale>
          <a:sx n="55" d="100"/>
          <a:sy n="55" d="100"/>
        </p:scale>
        <p:origin x="2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2D0AE8-C54E-E243-8FBE-82D80CDF313F}" type="doc">
      <dgm:prSet loTypeId="urn:microsoft.com/office/officeart/2008/layout/VerticalCurvedList" loCatId="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75321750-4D86-6743-B00A-D24C62EFD4C2}">
      <dgm:prSet phldrT="[Text]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lo-LA" dirty="0"/>
            <a:t> </a:t>
          </a:r>
          <a:r>
            <a:rPr lang="lo-LA" dirty="0">
              <a:latin typeface="Phetsarath OT" panose="02000500000000020004" pitchFamily="2" charset="0"/>
              <a:cs typeface="Phetsarath OT" panose="02000500000000020004" pitchFamily="2" charset="0"/>
            </a:rPr>
            <a:t>ຮູ້​ສຶກ ຫຼື ກະ​ທຳ​​ສິ່ງ​ໂສກ​ເສົ້າ​ຫຼາຍ​ເປັນ​ເວ​ລາ​ດົນ​ນານ</a:t>
          </a:r>
        </a:p>
      </dgm:t>
    </dgm:pt>
    <dgm:pt modelId="{33532BAF-4634-0B45-8037-A25783B760D7}" type="parTrans" cxnId="{C659E6A2-7BE5-4247-A8A0-5F5C98EBBF90}">
      <dgm:prSet/>
      <dgm:spPr/>
      <dgm:t>
        <a:bodyPr/>
        <a:lstStyle/>
        <a:p>
          <a:endParaRPr lang="en-US"/>
        </a:p>
      </dgm:t>
    </dgm:pt>
    <dgm:pt modelId="{22EC4A41-ADD4-3149-B1A2-3CD330A78C0D}" type="sibTrans" cxnId="{C659E6A2-7BE5-4247-A8A0-5F5C98EBBF90}">
      <dgm:prSet/>
      <dgm:spPr/>
      <dgm:t>
        <a:bodyPr/>
        <a:lstStyle/>
        <a:p>
          <a:endParaRPr lang="en-US"/>
        </a:p>
      </dgm:t>
    </dgm:pt>
    <dgm:pt modelId="{3624839D-AB27-0640-86A8-C5DB2E4964E9}">
      <dgm:prSet phldrT="[Text]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lo-LA" dirty="0">
              <a:latin typeface="Phetsarath OT" panose="02000500000000020004" pitchFamily="2" charset="0"/>
              <a:cs typeface="Phetsarath OT" panose="02000500000000020004" pitchFamily="2" charset="0"/>
            </a:rPr>
            <a:t> ເສຍ​ທັກ​ສະ ຫຼື ຄວາມ​ໝັ້ນ​ໃຈ</a:t>
          </a:r>
        </a:p>
      </dgm:t>
    </dgm:pt>
    <dgm:pt modelId="{5D5165F5-8B3D-F24A-BB16-B29CADB645A7}" type="parTrans" cxnId="{DC20E4A1-3CC9-1247-A650-EBD65E07DE54}">
      <dgm:prSet/>
      <dgm:spPr/>
      <dgm:t>
        <a:bodyPr/>
        <a:lstStyle/>
        <a:p>
          <a:endParaRPr lang="en-US"/>
        </a:p>
      </dgm:t>
    </dgm:pt>
    <dgm:pt modelId="{82AE4E75-3715-D74E-9C3E-169DA52BE176}" type="sibTrans" cxnId="{DC20E4A1-3CC9-1247-A650-EBD65E07DE54}">
      <dgm:prSet/>
      <dgm:spPr/>
      <dgm:t>
        <a:bodyPr/>
        <a:lstStyle/>
        <a:p>
          <a:endParaRPr lang="en-US"/>
        </a:p>
      </dgm:t>
    </dgm:pt>
    <dgm:pt modelId="{56EFB916-0B00-2D43-B0CF-F17BFACCF546}">
      <dgm:prSet phldrT="[Text]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lo-LA" dirty="0">
              <a:latin typeface="Phetsarath OT" panose="02000500000000020004" pitchFamily="2" charset="0"/>
              <a:cs typeface="Phetsarath OT" panose="02000500000000020004" pitchFamily="2" charset="0"/>
            </a:rPr>
            <a:t>  ບໍ່​ຢາກ​ລົມ​ກັບ​ຜູ້​ໃດ</a:t>
          </a:r>
        </a:p>
      </dgm:t>
    </dgm:pt>
    <dgm:pt modelId="{18EFDD01-D789-E54C-9CAB-81B24D71907B}" type="parTrans" cxnId="{DA09B3C4-2348-D54A-873A-2A60B291A071}">
      <dgm:prSet/>
      <dgm:spPr/>
      <dgm:t>
        <a:bodyPr/>
        <a:lstStyle/>
        <a:p>
          <a:endParaRPr lang="en-US"/>
        </a:p>
      </dgm:t>
    </dgm:pt>
    <dgm:pt modelId="{8D6CEB97-3267-DB49-B0DE-48C009AFCBC2}" type="sibTrans" cxnId="{DA09B3C4-2348-D54A-873A-2A60B291A071}">
      <dgm:prSet/>
      <dgm:spPr/>
      <dgm:t>
        <a:bodyPr/>
        <a:lstStyle/>
        <a:p>
          <a:endParaRPr lang="en-US"/>
        </a:p>
      </dgm:t>
    </dgm:pt>
    <dgm:pt modelId="{89D51CB2-504B-0E42-AB84-635C8C85E5A9}">
      <dgm:prSet phldrT="[Text]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lo-LA" dirty="0">
              <a:latin typeface="Phetsarath OT" panose="02000500000000020004" pitchFamily="2" charset="0"/>
              <a:cs typeface="Phetsarath OT" panose="02000500000000020004" pitchFamily="2" charset="0"/>
            </a:rPr>
            <a:t> ປ່ຽນ​ພຶດ​ຕິ​ກຳ ຫຼື ອາ​ລົມ</a:t>
          </a:r>
        </a:p>
      </dgm:t>
    </dgm:pt>
    <dgm:pt modelId="{DB46A3F5-FB55-104D-80F2-6AA9AB9BB520}" type="parTrans" cxnId="{EB40BB06-59DE-1F40-8F90-E234952B82ED}">
      <dgm:prSet/>
      <dgm:spPr/>
      <dgm:t>
        <a:bodyPr/>
        <a:lstStyle/>
        <a:p>
          <a:endParaRPr lang="en-US"/>
        </a:p>
      </dgm:t>
    </dgm:pt>
    <dgm:pt modelId="{D56879EF-9E38-1649-AF9D-96609996A6B6}" type="sibTrans" cxnId="{EB40BB06-59DE-1F40-8F90-E234952B82ED}">
      <dgm:prSet/>
      <dgm:spPr/>
      <dgm:t>
        <a:bodyPr/>
        <a:lstStyle/>
        <a:p>
          <a:endParaRPr lang="en-US"/>
        </a:p>
      </dgm:t>
    </dgm:pt>
    <dgm:pt modelId="{67763D97-7212-6F41-9148-D12B169706D8}">
      <dgm:prSet/>
      <dgm:spPr/>
      <dgm:t>
        <a:bodyPr/>
        <a:lstStyle/>
        <a:p>
          <a:r>
            <a:rPr lang="lo-LA" dirty="0">
              <a:latin typeface="Phetsarath OT" panose="02000500000000020004" pitchFamily="2" charset="0"/>
              <a:cs typeface="Phetsarath OT" panose="02000500000000020004" pitchFamily="2" charset="0"/>
            </a:rPr>
            <a:t> ປັ່ນ​ປ່ວນ ຫຼື ແຂງ​ກ້າວ</a:t>
          </a:r>
        </a:p>
      </dgm:t>
    </dgm:pt>
    <dgm:pt modelId="{94514F23-830D-274B-8A18-25E6414F9A8B}" type="parTrans" cxnId="{FF7EC3F9-3636-A04D-94B5-14C6AECF9B61}">
      <dgm:prSet/>
      <dgm:spPr/>
      <dgm:t>
        <a:bodyPr/>
        <a:lstStyle/>
        <a:p>
          <a:endParaRPr lang="en-US"/>
        </a:p>
      </dgm:t>
    </dgm:pt>
    <dgm:pt modelId="{337277E3-518E-EC44-973D-A7F55C21237D}" type="sibTrans" cxnId="{FF7EC3F9-3636-A04D-94B5-14C6AECF9B61}">
      <dgm:prSet/>
      <dgm:spPr/>
      <dgm:t>
        <a:bodyPr/>
        <a:lstStyle/>
        <a:p>
          <a:endParaRPr lang="en-US"/>
        </a:p>
      </dgm:t>
    </dgm:pt>
    <dgm:pt modelId="{6F167C2F-0EFE-6D41-8D47-76F7D9C4B58C}">
      <dgm:prSet/>
      <dgm:spPr/>
      <dgm:t>
        <a:bodyPr/>
        <a:lstStyle/>
        <a:p>
          <a:r>
            <a:rPr lang="lo-LA" dirty="0">
              <a:latin typeface="Phetsarath OT" panose="02000500000000020004" pitchFamily="2" charset="0"/>
              <a:cs typeface="Phetsarath OT" panose="02000500000000020004" pitchFamily="2" charset="0"/>
            </a:rPr>
            <a:t> ຢ້ານຄົນ ຫຼື ສະ​ພາບ​ການ​ສະ​ເພາະ</a:t>
          </a:r>
        </a:p>
      </dgm:t>
    </dgm:pt>
    <dgm:pt modelId="{23AB6A5E-AF82-944A-AF16-72248A85D218}" type="parTrans" cxnId="{6B7F60B4-09CF-F640-9008-48E9DD5D16AB}">
      <dgm:prSet/>
      <dgm:spPr/>
      <dgm:t>
        <a:bodyPr/>
        <a:lstStyle/>
        <a:p>
          <a:endParaRPr lang="en-US"/>
        </a:p>
      </dgm:t>
    </dgm:pt>
    <dgm:pt modelId="{CD871FC4-6C6C-2F43-B71E-54AF4B156026}" type="sibTrans" cxnId="{6B7F60B4-09CF-F640-9008-48E9DD5D16AB}">
      <dgm:prSet/>
      <dgm:spPr/>
      <dgm:t>
        <a:bodyPr/>
        <a:lstStyle/>
        <a:p>
          <a:endParaRPr lang="en-US"/>
        </a:p>
      </dgm:t>
    </dgm:pt>
    <dgm:pt modelId="{30A4430D-FD00-E441-9023-26F598FEA8ED}" type="pres">
      <dgm:prSet presAssocID="{542D0AE8-C54E-E243-8FBE-82D80CDF313F}" presName="Name0" presStyleCnt="0">
        <dgm:presLayoutVars>
          <dgm:chMax val="7"/>
          <dgm:chPref val="7"/>
          <dgm:dir/>
        </dgm:presLayoutVars>
      </dgm:prSet>
      <dgm:spPr/>
    </dgm:pt>
    <dgm:pt modelId="{DE9B137E-5F3C-304E-92B8-14BD948CE703}" type="pres">
      <dgm:prSet presAssocID="{542D0AE8-C54E-E243-8FBE-82D80CDF313F}" presName="Name1" presStyleCnt="0"/>
      <dgm:spPr/>
    </dgm:pt>
    <dgm:pt modelId="{4F1001D4-0B89-BF44-98F8-F87657D2398F}" type="pres">
      <dgm:prSet presAssocID="{542D0AE8-C54E-E243-8FBE-82D80CDF313F}" presName="cycle" presStyleCnt="0"/>
      <dgm:spPr/>
    </dgm:pt>
    <dgm:pt modelId="{C047924E-46A0-EB46-862C-252836C2F3E4}" type="pres">
      <dgm:prSet presAssocID="{542D0AE8-C54E-E243-8FBE-82D80CDF313F}" presName="srcNode" presStyleLbl="node1" presStyleIdx="0" presStyleCnt="6"/>
      <dgm:spPr/>
    </dgm:pt>
    <dgm:pt modelId="{F69EB91C-7F74-874E-A54D-06D9410D9EC2}" type="pres">
      <dgm:prSet presAssocID="{542D0AE8-C54E-E243-8FBE-82D80CDF313F}" presName="conn" presStyleLbl="parChTrans1D2" presStyleIdx="0" presStyleCnt="1"/>
      <dgm:spPr/>
    </dgm:pt>
    <dgm:pt modelId="{4988238E-3C29-9240-AB8C-A178B028A303}" type="pres">
      <dgm:prSet presAssocID="{542D0AE8-C54E-E243-8FBE-82D80CDF313F}" presName="extraNode" presStyleLbl="node1" presStyleIdx="0" presStyleCnt="6"/>
      <dgm:spPr/>
    </dgm:pt>
    <dgm:pt modelId="{F49B1BB7-4F4D-754F-A1DA-EE3035C9A33E}" type="pres">
      <dgm:prSet presAssocID="{542D0AE8-C54E-E243-8FBE-82D80CDF313F}" presName="dstNode" presStyleLbl="node1" presStyleIdx="0" presStyleCnt="6"/>
      <dgm:spPr/>
    </dgm:pt>
    <dgm:pt modelId="{CDDC0783-9466-DB4C-A819-B56212759158}" type="pres">
      <dgm:prSet presAssocID="{75321750-4D86-6743-B00A-D24C62EFD4C2}" presName="text_1" presStyleLbl="node1" presStyleIdx="0" presStyleCnt="6">
        <dgm:presLayoutVars>
          <dgm:bulletEnabled val="1"/>
        </dgm:presLayoutVars>
      </dgm:prSet>
      <dgm:spPr/>
    </dgm:pt>
    <dgm:pt modelId="{B6DAECB3-4C97-8648-80C1-92B29FC4DDE2}" type="pres">
      <dgm:prSet presAssocID="{75321750-4D86-6743-B00A-D24C62EFD4C2}" presName="accent_1" presStyleCnt="0"/>
      <dgm:spPr/>
    </dgm:pt>
    <dgm:pt modelId="{FB23A57E-D295-2746-BD14-B27F1DFDE062}" type="pres">
      <dgm:prSet presAssocID="{75321750-4D86-6743-B00A-D24C62EFD4C2}" presName="accentRepeatNode" presStyleLbl="solidFgAcc1" presStyleIdx="0" presStyleCnt="6" custScaleX="113609" custScaleY="123765"/>
      <dgm:spPr/>
    </dgm:pt>
    <dgm:pt modelId="{0B87E80B-C05E-6249-AE59-D9C5B14E8DB4}" type="pres">
      <dgm:prSet presAssocID="{3624839D-AB27-0640-86A8-C5DB2E4964E9}" presName="text_2" presStyleLbl="node1" presStyleIdx="1" presStyleCnt="6">
        <dgm:presLayoutVars>
          <dgm:bulletEnabled val="1"/>
        </dgm:presLayoutVars>
      </dgm:prSet>
      <dgm:spPr/>
    </dgm:pt>
    <dgm:pt modelId="{A69596D3-3C96-7347-8504-B2E91128E760}" type="pres">
      <dgm:prSet presAssocID="{3624839D-AB27-0640-86A8-C5DB2E4964E9}" presName="accent_2" presStyleCnt="0"/>
      <dgm:spPr/>
    </dgm:pt>
    <dgm:pt modelId="{8BAD4592-97DE-484A-9630-A95B225696AA}" type="pres">
      <dgm:prSet presAssocID="{3624839D-AB27-0640-86A8-C5DB2E4964E9}" presName="accentRepeatNode" presStyleLbl="solidFgAcc1" presStyleIdx="1" presStyleCnt="6" custScaleX="113609" custScaleY="123765"/>
      <dgm:spPr/>
    </dgm:pt>
    <dgm:pt modelId="{A19397F0-B30F-1A42-9C6A-432A3EC9E538}" type="pres">
      <dgm:prSet presAssocID="{89D51CB2-504B-0E42-AB84-635C8C85E5A9}" presName="text_3" presStyleLbl="node1" presStyleIdx="2" presStyleCnt="6">
        <dgm:presLayoutVars>
          <dgm:bulletEnabled val="1"/>
        </dgm:presLayoutVars>
      </dgm:prSet>
      <dgm:spPr/>
    </dgm:pt>
    <dgm:pt modelId="{7C26E9C7-D62B-B04E-98DF-FFD1BACBEC4B}" type="pres">
      <dgm:prSet presAssocID="{89D51CB2-504B-0E42-AB84-635C8C85E5A9}" presName="accent_3" presStyleCnt="0"/>
      <dgm:spPr/>
    </dgm:pt>
    <dgm:pt modelId="{9864E858-E899-BA43-A61D-BB9F1FF0F6A6}" type="pres">
      <dgm:prSet presAssocID="{89D51CB2-504B-0E42-AB84-635C8C85E5A9}" presName="accentRepeatNode" presStyleLbl="solidFgAcc1" presStyleIdx="2" presStyleCnt="6" custScaleX="113609" custScaleY="123765"/>
      <dgm:spPr/>
    </dgm:pt>
    <dgm:pt modelId="{1CBE7B6A-792F-554C-B726-3917564834F8}" type="pres">
      <dgm:prSet presAssocID="{6F167C2F-0EFE-6D41-8D47-76F7D9C4B58C}" presName="text_4" presStyleLbl="node1" presStyleIdx="3" presStyleCnt="6">
        <dgm:presLayoutVars>
          <dgm:bulletEnabled val="1"/>
        </dgm:presLayoutVars>
      </dgm:prSet>
      <dgm:spPr/>
    </dgm:pt>
    <dgm:pt modelId="{B428EB6A-BB78-F242-B2A3-403E839FDB5B}" type="pres">
      <dgm:prSet presAssocID="{6F167C2F-0EFE-6D41-8D47-76F7D9C4B58C}" presName="accent_4" presStyleCnt="0"/>
      <dgm:spPr/>
    </dgm:pt>
    <dgm:pt modelId="{073CA24C-9DDD-F444-91F1-D417E08F0A65}" type="pres">
      <dgm:prSet presAssocID="{6F167C2F-0EFE-6D41-8D47-76F7D9C4B58C}" presName="accentRepeatNode" presStyleLbl="solidFgAcc1" presStyleIdx="3" presStyleCnt="6" custScaleX="113609" custScaleY="123765"/>
      <dgm:spPr/>
    </dgm:pt>
    <dgm:pt modelId="{6310C46B-343D-7F42-97D2-8C6F3608DD80}" type="pres">
      <dgm:prSet presAssocID="{67763D97-7212-6F41-9148-D12B169706D8}" presName="text_5" presStyleLbl="node1" presStyleIdx="4" presStyleCnt="6">
        <dgm:presLayoutVars>
          <dgm:bulletEnabled val="1"/>
        </dgm:presLayoutVars>
      </dgm:prSet>
      <dgm:spPr/>
    </dgm:pt>
    <dgm:pt modelId="{5BCA0B84-899E-474C-9486-FDA8C5C08A22}" type="pres">
      <dgm:prSet presAssocID="{67763D97-7212-6F41-9148-D12B169706D8}" presName="accent_5" presStyleCnt="0"/>
      <dgm:spPr/>
    </dgm:pt>
    <dgm:pt modelId="{75389E1D-4E79-944F-A65E-AF4802F8D297}" type="pres">
      <dgm:prSet presAssocID="{67763D97-7212-6F41-9148-D12B169706D8}" presName="accentRepeatNode" presStyleLbl="solidFgAcc1" presStyleIdx="4" presStyleCnt="6" custScaleX="113609" custScaleY="123765"/>
      <dgm:spPr/>
    </dgm:pt>
    <dgm:pt modelId="{8DDBA8C9-BFEB-5C40-8D11-C83BEA27E5F3}" type="pres">
      <dgm:prSet presAssocID="{56EFB916-0B00-2D43-B0CF-F17BFACCF546}" presName="text_6" presStyleLbl="node1" presStyleIdx="5" presStyleCnt="6">
        <dgm:presLayoutVars>
          <dgm:bulletEnabled val="1"/>
        </dgm:presLayoutVars>
      </dgm:prSet>
      <dgm:spPr/>
    </dgm:pt>
    <dgm:pt modelId="{D1F5E1C7-7AF7-4147-B826-680F1746055A}" type="pres">
      <dgm:prSet presAssocID="{56EFB916-0B00-2D43-B0CF-F17BFACCF546}" presName="accent_6" presStyleCnt="0"/>
      <dgm:spPr/>
    </dgm:pt>
    <dgm:pt modelId="{5B76F7C8-A40D-5549-A642-D57F10A6E93D}" type="pres">
      <dgm:prSet presAssocID="{56EFB916-0B00-2D43-B0CF-F17BFACCF546}" presName="accentRepeatNode" presStyleLbl="solidFgAcc1" presStyleIdx="5" presStyleCnt="6" custScaleX="113609" custScaleY="123765"/>
      <dgm:spPr/>
    </dgm:pt>
  </dgm:ptLst>
  <dgm:cxnLst>
    <dgm:cxn modelId="{EB40BB06-59DE-1F40-8F90-E234952B82ED}" srcId="{542D0AE8-C54E-E243-8FBE-82D80CDF313F}" destId="{89D51CB2-504B-0E42-AB84-635C8C85E5A9}" srcOrd="2" destOrd="0" parTransId="{DB46A3F5-FB55-104D-80F2-6AA9AB9BB520}" sibTransId="{D56879EF-9E38-1649-AF9D-96609996A6B6}"/>
    <dgm:cxn modelId="{D9498215-C93F-A24C-8919-1029CA676453}" type="presOf" srcId="{3624839D-AB27-0640-86A8-C5DB2E4964E9}" destId="{0B87E80B-C05E-6249-AE59-D9C5B14E8DB4}" srcOrd="0" destOrd="0" presId="urn:microsoft.com/office/officeart/2008/layout/VerticalCurvedList"/>
    <dgm:cxn modelId="{F2771220-B759-8F4B-BDD8-BC217C4A07FB}" type="presOf" srcId="{75321750-4D86-6743-B00A-D24C62EFD4C2}" destId="{CDDC0783-9466-DB4C-A819-B56212759158}" srcOrd="0" destOrd="0" presId="urn:microsoft.com/office/officeart/2008/layout/VerticalCurvedList"/>
    <dgm:cxn modelId="{80FC6D36-BFB0-3245-9353-385AFE365A3F}" type="presOf" srcId="{67763D97-7212-6F41-9148-D12B169706D8}" destId="{6310C46B-343D-7F42-97D2-8C6F3608DD80}" srcOrd="0" destOrd="0" presId="urn:microsoft.com/office/officeart/2008/layout/VerticalCurvedList"/>
    <dgm:cxn modelId="{9C059348-8F37-5748-AF6A-4A3B85FBAF6C}" type="presOf" srcId="{56EFB916-0B00-2D43-B0CF-F17BFACCF546}" destId="{8DDBA8C9-BFEB-5C40-8D11-C83BEA27E5F3}" srcOrd="0" destOrd="0" presId="urn:microsoft.com/office/officeart/2008/layout/VerticalCurvedList"/>
    <dgm:cxn modelId="{09DCBF4C-EDB1-6344-99B8-E667F65A4F8E}" type="presOf" srcId="{6F167C2F-0EFE-6D41-8D47-76F7D9C4B58C}" destId="{1CBE7B6A-792F-554C-B726-3917564834F8}" srcOrd="0" destOrd="0" presId="urn:microsoft.com/office/officeart/2008/layout/VerticalCurvedList"/>
    <dgm:cxn modelId="{DC20E4A1-3CC9-1247-A650-EBD65E07DE54}" srcId="{542D0AE8-C54E-E243-8FBE-82D80CDF313F}" destId="{3624839D-AB27-0640-86A8-C5DB2E4964E9}" srcOrd="1" destOrd="0" parTransId="{5D5165F5-8B3D-F24A-BB16-B29CADB645A7}" sibTransId="{82AE4E75-3715-D74E-9C3E-169DA52BE176}"/>
    <dgm:cxn modelId="{C659E6A2-7BE5-4247-A8A0-5F5C98EBBF90}" srcId="{542D0AE8-C54E-E243-8FBE-82D80CDF313F}" destId="{75321750-4D86-6743-B00A-D24C62EFD4C2}" srcOrd="0" destOrd="0" parTransId="{33532BAF-4634-0B45-8037-A25783B760D7}" sibTransId="{22EC4A41-ADD4-3149-B1A2-3CD330A78C0D}"/>
    <dgm:cxn modelId="{6B7F60B4-09CF-F640-9008-48E9DD5D16AB}" srcId="{542D0AE8-C54E-E243-8FBE-82D80CDF313F}" destId="{6F167C2F-0EFE-6D41-8D47-76F7D9C4B58C}" srcOrd="3" destOrd="0" parTransId="{23AB6A5E-AF82-944A-AF16-72248A85D218}" sibTransId="{CD871FC4-6C6C-2F43-B71E-54AF4B156026}"/>
    <dgm:cxn modelId="{DBB047B9-7E01-044A-B617-AC72C9F1A273}" type="presOf" srcId="{542D0AE8-C54E-E243-8FBE-82D80CDF313F}" destId="{30A4430D-FD00-E441-9023-26F598FEA8ED}" srcOrd="0" destOrd="0" presId="urn:microsoft.com/office/officeart/2008/layout/VerticalCurvedList"/>
    <dgm:cxn modelId="{DA09B3C4-2348-D54A-873A-2A60B291A071}" srcId="{542D0AE8-C54E-E243-8FBE-82D80CDF313F}" destId="{56EFB916-0B00-2D43-B0CF-F17BFACCF546}" srcOrd="5" destOrd="0" parTransId="{18EFDD01-D789-E54C-9CAB-81B24D71907B}" sibTransId="{8D6CEB97-3267-DB49-B0DE-48C009AFCBC2}"/>
    <dgm:cxn modelId="{FF7EC3F9-3636-A04D-94B5-14C6AECF9B61}" srcId="{542D0AE8-C54E-E243-8FBE-82D80CDF313F}" destId="{67763D97-7212-6F41-9148-D12B169706D8}" srcOrd="4" destOrd="0" parTransId="{94514F23-830D-274B-8A18-25E6414F9A8B}" sibTransId="{337277E3-518E-EC44-973D-A7F55C21237D}"/>
    <dgm:cxn modelId="{219D85FB-2E00-B443-99C6-9F592B70DBF8}" type="presOf" srcId="{22EC4A41-ADD4-3149-B1A2-3CD330A78C0D}" destId="{F69EB91C-7F74-874E-A54D-06D9410D9EC2}" srcOrd="0" destOrd="0" presId="urn:microsoft.com/office/officeart/2008/layout/VerticalCurvedList"/>
    <dgm:cxn modelId="{9ED011FF-1D5B-1646-9630-D275E300B192}" type="presOf" srcId="{89D51CB2-504B-0E42-AB84-635C8C85E5A9}" destId="{A19397F0-B30F-1A42-9C6A-432A3EC9E538}" srcOrd="0" destOrd="0" presId="urn:microsoft.com/office/officeart/2008/layout/VerticalCurvedList"/>
    <dgm:cxn modelId="{0C468FB5-4451-9D44-82AC-0B4650E06160}" type="presParOf" srcId="{30A4430D-FD00-E441-9023-26F598FEA8ED}" destId="{DE9B137E-5F3C-304E-92B8-14BD948CE703}" srcOrd="0" destOrd="0" presId="urn:microsoft.com/office/officeart/2008/layout/VerticalCurvedList"/>
    <dgm:cxn modelId="{B825CA85-63EE-BF4F-A79E-645C7A367683}" type="presParOf" srcId="{DE9B137E-5F3C-304E-92B8-14BD948CE703}" destId="{4F1001D4-0B89-BF44-98F8-F87657D2398F}" srcOrd="0" destOrd="0" presId="urn:microsoft.com/office/officeart/2008/layout/VerticalCurvedList"/>
    <dgm:cxn modelId="{F83CA9E9-6B7B-0A4E-8A82-AA83F92DFF1E}" type="presParOf" srcId="{4F1001D4-0B89-BF44-98F8-F87657D2398F}" destId="{C047924E-46A0-EB46-862C-252836C2F3E4}" srcOrd="0" destOrd="0" presId="urn:microsoft.com/office/officeart/2008/layout/VerticalCurvedList"/>
    <dgm:cxn modelId="{4366D4EA-3149-4542-98AF-80E36F15FE11}" type="presParOf" srcId="{4F1001D4-0B89-BF44-98F8-F87657D2398F}" destId="{F69EB91C-7F74-874E-A54D-06D9410D9EC2}" srcOrd="1" destOrd="0" presId="urn:microsoft.com/office/officeart/2008/layout/VerticalCurvedList"/>
    <dgm:cxn modelId="{012528EF-90A0-4A4D-9C4D-94B05F81C913}" type="presParOf" srcId="{4F1001D4-0B89-BF44-98F8-F87657D2398F}" destId="{4988238E-3C29-9240-AB8C-A178B028A303}" srcOrd="2" destOrd="0" presId="urn:microsoft.com/office/officeart/2008/layout/VerticalCurvedList"/>
    <dgm:cxn modelId="{EDD29A91-465B-4148-9091-9CD6D376E119}" type="presParOf" srcId="{4F1001D4-0B89-BF44-98F8-F87657D2398F}" destId="{F49B1BB7-4F4D-754F-A1DA-EE3035C9A33E}" srcOrd="3" destOrd="0" presId="urn:microsoft.com/office/officeart/2008/layout/VerticalCurvedList"/>
    <dgm:cxn modelId="{3EB5641E-02DD-7441-8B51-F6CB15415B88}" type="presParOf" srcId="{DE9B137E-5F3C-304E-92B8-14BD948CE703}" destId="{CDDC0783-9466-DB4C-A819-B56212759158}" srcOrd="1" destOrd="0" presId="urn:microsoft.com/office/officeart/2008/layout/VerticalCurvedList"/>
    <dgm:cxn modelId="{272B1470-4F68-A344-8A55-BCA340D65CC7}" type="presParOf" srcId="{DE9B137E-5F3C-304E-92B8-14BD948CE703}" destId="{B6DAECB3-4C97-8648-80C1-92B29FC4DDE2}" srcOrd="2" destOrd="0" presId="urn:microsoft.com/office/officeart/2008/layout/VerticalCurvedList"/>
    <dgm:cxn modelId="{CC02DF98-1653-6242-817F-A1A16A5A626E}" type="presParOf" srcId="{B6DAECB3-4C97-8648-80C1-92B29FC4DDE2}" destId="{FB23A57E-D295-2746-BD14-B27F1DFDE062}" srcOrd="0" destOrd="0" presId="urn:microsoft.com/office/officeart/2008/layout/VerticalCurvedList"/>
    <dgm:cxn modelId="{55B289B1-5D63-1347-B92A-4BE7E746F9EF}" type="presParOf" srcId="{DE9B137E-5F3C-304E-92B8-14BD948CE703}" destId="{0B87E80B-C05E-6249-AE59-D9C5B14E8DB4}" srcOrd="3" destOrd="0" presId="urn:microsoft.com/office/officeart/2008/layout/VerticalCurvedList"/>
    <dgm:cxn modelId="{3FB27EEF-4B32-1247-BC06-2DA003738F68}" type="presParOf" srcId="{DE9B137E-5F3C-304E-92B8-14BD948CE703}" destId="{A69596D3-3C96-7347-8504-B2E91128E760}" srcOrd="4" destOrd="0" presId="urn:microsoft.com/office/officeart/2008/layout/VerticalCurvedList"/>
    <dgm:cxn modelId="{45C976A4-710D-0147-B660-645FE9BC5DD5}" type="presParOf" srcId="{A69596D3-3C96-7347-8504-B2E91128E760}" destId="{8BAD4592-97DE-484A-9630-A95B225696AA}" srcOrd="0" destOrd="0" presId="urn:microsoft.com/office/officeart/2008/layout/VerticalCurvedList"/>
    <dgm:cxn modelId="{6B3DF0E0-9EBD-3346-9328-0DC907AD95E6}" type="presParOf" srcId="{DE9B137E-5F3C-304E-92B8-14BD948CE703}" destId="{A19397F0-B30F-1A42-9C6A-432A3EC9E538}" srcOrd="5" destOrd="0" presId="urn:microsoft.com/office/officeart/2008/layout/VerticalCurvedList"/>
    <dgm:cxn modelId="{AF640776-E6B5-624F-8C33-F3D7AEC1F458}" type="presParOf" srcId="{DE9B137E-5F3C-304E-92B8-14BD948CE703}" destId="{7C26E9C7-D62B-B04E-98DF-FFD1BACBEC4B}" srcOrd="6" destOrd="0" presId="urn:microsoft.com/office/officeart/2008/layout/VerticalCurvedList"/>
    <dgm:cxn modelId="{BFCD907D-5978-DC40-A24B-57AF02F3E87A}" type="presParOf" srcId="{7C26E9C7-D62B-B04E-98DF-FFD1BACBEC4B}" destId="{9864E858-E899-BA43-A61D-BB9F1FF0F6A6}" srcOrd="0" destOrd="0" presId="urn:microsoft.com/office/officeart/2008/layout/VerticalCurvedList"/>
    <dgm:cxn modelId="{DA5AAF16-8DE7-1F40-BA32-08EF98A28446}" type="presParOf" srcId="{DE9B137E-5F3C-304E-92B8-14BD948CE703}" destId="{1CBE7B6A-792F-554C-B726-3917564834F8}" srcOrd="7" destOrd="0" presId="urn:microsoft.com/office/officeart/2008/layout/VerticalCurvedList"/>
    <dgm:cxn modelId="{371EB131-C178-FC46-8A36-0B2AF7EA9647}" type="presParOf" srcId="{DE9B137E-5F3C-304E-92B8-14BD948CE703}" destId="{B428EB6A-BB78-F242-B2A3-403E839FDB5B}" srcOrd="8" destOrd="0" presId="urn:microsoft.com/office/officeart/2008/layout/VerticalCurvedList"/>
    <dgm:cxn modelId="{7445EBF8-AFC7-4848-AE83-582C3EB1FE49}" type="presParOf" srcId="{B428EB6A-BB78-F242-B2A3-403E839FDB5B}" destId="{073CA24C-9DDD-F444-91F1-D417E08F0A65}" srcOrd="0" destOrd="0" presId="urn:microsoft.com/office/officeart/2008/layout/VerticalCurvedList"/>
    <dgm:cxn modelId="{1B2D162B-97EB-4447-99D1-4C22D2419A3E}" type="presParOf" srcId="{DE9B137E-5F3C-304E-92B8-14BD948CE703}" destId="{6310C46B-343D-7F42-97D2-8C6F3608DD80}" srcOrd="9" destOrd="0" presId="urn:microsoft.com/office/officeart/2008/layout/VerticalCurvedList"/>
    <dgm:cxn modelId="{56B20504-3D6D-E147-9135-E89AF716A078}" type="presParOf" srcId="{DE9B137E-5F3C-304E-92B8-14BD948CE703}" destId="{5BCA0B84-899E-474C-9486-FDA8C5C08A22}" srcOrd="10" destOrd="0" presId="urn:microsoft.com/office/officeart/2008/layout/VerticalCurvedList"/>
    <dgm:cxn modelId="{F7FD0868-7CA2-3740-A562-E096235E37DE}" type="presParOf" srcId="{5BCA0B84-899E-474C-9486-FDA8C5C08A22}" destId="{75389E1D-4E79-944F-A65E-AF4802F8D297}" srcOrd="0" destOrd="0" presId="urn:microsoft.com/office/officeart/2008/layout/VerticalCurvedList"/>
    <dgm:cxn modelId="{5807F0E4-5CBA-CD4A-B403-8A4805CBB521}" type="presParOf" srcId="{DE9B137E-5F3C-304E-92B8-14BD948CE703}" destId="{8DDBA8C9-BFEB-5C40-8D11-C83BEA27E5F3}" srcOrd="11" destOrd="0" presId="urn:microsoft.com/office/officeart/2008/layout/VerticalCurvedList"/>
    <dgm:cxn modelId="{111544FF-145C-EB47-84D3-966E245F2819}" type="presParOf" srcId="{DE9B137E-5F3C-304E-92B8-14BD948CE703}" destId="{D1F5E1C7-7AF7-4147-B826-680F1746055A}" srcOrd="12" destOrd="0" presId="urn:microsoft.com/office/officeart/2008/layout/VerticalCurvedList"/>
    <dgm:cxn modelId="{1C467619-FD83-1C45-82FE-876B196E75C7}" type="presParOf" srcId="{D1F5E1C7-7AF7-4147-B826-680F1746055A}" destId="{5B76F7C8-A40D-5549-A642-D57F10A6E93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EB91C-7F74-874E-A54D-06D9410D9EC2}">
      <dsp:nvSpPr>
        <dsp:cNvPr id="0" name=""/>
        <dsp:cNvSpPr/>
      </dsp:nvSpPr>
      <dsp:spPr>
        <a:xfrm>
          <a:off x="-5842075" y="-897476"/>
          <a:ext cx="6981447" cy="6981447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noFill/>
        <a:ln w="12700" cap="flat" cmpd="sng" algn="ctr">
          <a:solidFill>
            <a:schemeClr val="accent3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DC0783-9466-DB4C-A819-B56212759158}">
      <dsp:nvSpPr>
        <dsp:cNvPr id="0" name=""/>
        <dsp:cNvSpPr/>
      </dsp:nvSpPr>
      <dsp:spPr>
        <a:xfrm>
          <a:off x="438400" y="273120"/>
          <a:ext cx="9336676" cy="546034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415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lo-LA" sz="2300" kern="1200" dirty="0"/>
            <a:t> </a:t>
          </a:r>
          <a:r>
            <a:rPr lang="lo-LA" sz="2300" kern="1200" dirty="0">
              <a:latin typeface="Phetsarath OT" panose="02000500000000020004" pitchFamily="2" charset="0"/>
              <a:cs typeface="Phetsarath OT" panose="02000500000000020004" pitchFamily="2" charset="0"/>
            </a:rPr>
            <a:t>ຮູ້​ສຶກ ຫຼື ກະ​ທຳ​​ສິ່ງ​ໂສກ​ເສົ້າ​ຫຼາຍ​ເປັນ​ເວ​ລາ​ດົນ​ນານ</a:t>
          </a:r>
        </a:p>
      </dsp:txBody>
      <dsp:txXfrm>
        <a:off x="438400" y="273120"/>
        <a:ext cx="9336676" cy="546034"/>
      </dsp:txXfrm>
    </dsp:sp>
    <dsp:sp modelId="{FB23A57E-D295-2746-BD14-B27F1DFDE062}">
      <dsp:nvSpPr>
        <dsp:cNvPr id="0" name=""/>
        <dsp:cNvSpPr/>
      </dsp:nvSpPr>
      <dsp:spPr>
        <a:xfrm>
          <a:off x="50685" y="123763"/>
          <a:ext cx="775429" cy="8447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7E80B-C05E-6249-AE59-D9C5B14E8DB4}">
      <dsp:nvSpPr>
        <dsp:cNvPr id="0" name=""/>
        <dsp:cNvSpPr/>
      </dsp:nvSpPr>
      <dsp:spPr>
        <a:xfrm>
          <a:off x="887551" y="1092068"/>
          <a:ext cx="8887526" cy="546034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38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415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lo-LA" sz="2300" kern="1200" dirty="0">
              <a:latin typeface="Phetsarath OT" panose="02000500000000020004" pitchFamily="2" charset="0"/>
              <a:cs typeface="Phetsarath OT" panose="02000500000000020004" pitchFamily="2" charset="0"/>
            </a:rPr>
            <a:t> ເສຍ​ທັກ​ສະ ຫຼື ຄວາມ​ໝັ້ນ​ໃຈ</a:t>
          </a:r>
        </a:p>
      </dsp:txBody>
      <dsp:txXfrm>
        <a:off x="887551" y="1092068"/>
        <a:ext cx="8887526" cy="546034"/>
      </dsp:txXfrm>
    </dsp:sp>
    <dsp:sp modelId="{8BAD4592-97DE-484A-9630-A95B225696AA}">
      <dsp:nvSpPr>
        <dsp:cNvPr id="0" name=""/>
        <dsp:cNvSpPr/>
      </dsp:nvSpPr>
      <dsp:spPr>
        <a:xfrm>
          <a:off x="499836" y="942710"/>
          <a:ext cx="775429" cy="8447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38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397F0-B30F-1A42-9C6A-432A3EC9E538}">
      <dsp:nvSpPr>
        <dsp:cNvPr id="0" name=""/>
        <dsp:cNvSpPr/>
      </dsp:nvSpPr>
      <dsp:spPr>
        <a:xfrm>
          <a:off x="1092936" y="1911015"/>
          <a:ext cx="8682141" cy="546034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76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415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lo-LA" sz="2300" kern="1200" dirty="0">
              <a:latin typeface="Phetsarath OT" panose="02000500000000020004" pitchFamily="2" charset="0"/>
              <a:cs typeface="Phetsarath OT" panose="02000500000000020004" pitchFamily="2" charset="0"/>
            </a:rPr>
            <a:t> ປ່ຽນ​ພຶດ​ຕິ​ກຳ ຫຼື ອາ​ລົມ</a:t>
          </a:r>
        </a:p>
      </dsp:txBody>
      <dsp:txXfrm>
        <a:off x="1092936" y="1911015"/>
        <a:ext cx="8682141" cy="546034"/>
      </dsp:txXfrm>
    </dsp:sp>
    <dsp:sp modelId="{9864E858-E899-BA43-A61D-BB9F1FF0F6A6}">
      <dsp:nvSpPr>
        <dsp:cNvPr id="0" name=""/>
        <dsp:cNvSpPr/>
      </dsp:nvSpPr>
      <dsp:spPr>
        <a:xfrm>
          <a:off x="705221" y="1761658"/>
          <a:ext cx="775429" cy="8447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76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E7B6A-792F-554C-B726-3917564834F8}">
      <dsp:nvSpPr>
        <dsp:cNvPr id="0" name=""/>
        <dsp:cNvSpPr/>
      </dsp:nvSpPr>
      <dsp:spPr>
        <a:xfrm>
          <a:off x="1092936" y="2729444"/>
          <a:ext cx="8682141" cy="546034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114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415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2300" kern="1200" dirty="0">
              <a:latin typeface="Phetsarath OT" panose="02000500000000020004" pitchFamily="2" charset="0"/>
              <a:cs typeface="Phetsarath OT" panose="02000500000000020004" pitchFamily="2" charset="0"/>
            </a:rPr>
            <a:t> ຢ້ານຄົນ ຫຼື ສະ​ພາບ​ການ​ສະ​ເພາະ</a:t>
          </a:r>
        </a:p>
      </dsp:txBody>
      <dsp:txXfrm>
        <a:off x="1092936" y="2729444"/>
        <a:ext cx="8682141" cy="546034"/>
      </dsp:txXfrm>
    </dsp:sp>
    <dsp:sp modelId="{073CA24C-9DDD-F444-91F1-D417E08F0A65}">
      <dsp:nvSpPr>
        <dsp:cNvPr id="0" name=""/>
        <dsp:cNvSpPr/>
      </dsp:nvSpPr>
      <dsp:spPr>
        <a:xfrm>
          <a:off x="705221" y="2580086"/>
          <a:ext cx="775429" cy="8447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14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10C46B-343D-7F42-97D2-8C6F3608DD80}">
      <dsp:nvSpPr>
        <dsp:cNvPr id="0" name=""/>
        <dsp:cNvSpPr/>
      </dsp:nvSpPr>
      <dsp:spPr>
        <a:xfrm>
          <a:off x="887551" y="3548391"/>
          <a:ext cx="8887526" cy="546034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15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415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o-LA" sz="2300" kern="1200" dirty="0">
              <a:latin typeface="Phetsarath OT" panose="02000500000000020004" pitchFamily="2" charset="0"/>
              <a:cs typeface="Phetsarath OT" panose="02000500000000020004" pitchFamily="2" charset="0"/>
            </a:rPr>
            <a:t> ປັ່ນ​ປ່ວນ ຫຼື ແຂງ​ກ້າວ</a:t>
          </a:r>
        </a:p>
      </dsp:txBody>
      <dsp:txXfrm>
        <a:off x="887551" y="3548391"/>
        <a:ext cx="8887526" cy="546034"/>
      </dsp:txXfrm>
    </dsp:sp>
    <dsp:sp modelId="{75389E1D-4E79-944F-A65E-AF4802F8D297}">
      <dsp:nvSpPr>
        <dsp:cNvPr id="0" name=""/>
        <dsp:cNvSpPr/>
      </dsp:nvSpPr>
      <dsp:spPr>
        <a:xfrm>
          <a:off x="499836" y="3399034"/>
          <a:ext cx="775429" cy="8447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52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BA8C9-BFEB-5C40-8D11-C83BEA27E5F3}">
      <dsp:nvSpPr>
        <dsp:cNvPr id="0" name=""/>
        <dsp:cNvSpPr/>
      </dsp:nvSpPr>
      <dsp:spPr>
        <a:xfrm>
          <a:off x="438400" y="4367339"/>
          <a:ext cx="9336676" cy="546034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19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3415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lo-LA" sz="2300" kern="1200" dirty="0">
              <a:latin typeface="Phetsarath OT" panose="02000500000000020004" pitchFamily="2" charset="0"/>
              <a:cs typeface="Phetsarath OT" panose="02000500000000020004" pitchFamily="2" charset="0"/>
            </a:rPr>
            <a:t>  ບໍ່​ຢາກ​ລົມ​ກັບ​ຜູ້​ໃດ</a:t>
          </a:r>
        </a:p>
      </dsp:txBody>
      <dsp:txXfrm>
        <a:off x="438400" y="4367339"/>
        <a:ext cx="9336676" cy="546034"/>
      </dsp:txXfrm>
    </dsp:sp>
    <dsp:sp modelId="{5B76F7C8-A40D-5549-A642-D57F10A6E93D}">
      <dsp:nvSpPr>
        <dsp:cNvPr id="0" name=""/>
        <dsp:cNvSpPr/>
      </dsp:nvSpPr>
      <dsp:spPr>
        <a:xfrm>
          <a:off x="50685" y="4217981"/>
          <a:ext cx="775429" cy="8447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90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Phetsarath OT" panose="02000500000000020004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386DC-5A19-4A9E-80F7-42351EA7165E}" type="datetimeFigureOut">
              <a:rPr lang="en-US" smtClean="0">
                <a:latin typeface="Phetsarath OT" panose="02000500000000020004" pitchFamily="2" charset="0"/>
              </a:rPr>
              <a:t>4/17/2019</a:t>
            </a:fld>
            <a:endParaRPr lang="en-US" dirty="0">
              <a:latin typeface="Phetsarath OT" panose="02000500000000020004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Phetsarath OT" panose="02000500000000020004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B5FA2-6F6B-452D-89CF-DCAD9C8CA4AD}" type="slidenum">
              <a:rPr lang="en-US" smtClean="0">
                <a:latin typeface="Phetsarath OT" panose="02000500000000020004" pitchFamily="2" charset="0"/>
              </a:rPr>
              <a:t>‹#›</a:t>
            </a:fld>
            <a:endParaRPr lang="en-US" dirty="0">
              <a:latin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23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Phetsarath OT" panose="02000500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Phetsarath OT" panose="02000500000000020004" pitchFamily="2" charset="0"/>
              </a:defRPr>
            </a:lvl1pPr>
          </a:lstStyle>
          <a:p>
            <a:fld id="{EDB554EE-1D7F-4CC2-926D-0DE54C4593A1}" type="datetimeFigureOut">
              <a:rPr lang="en-US" smtClean="0"/>
              <a:pPr/>
              <a:t>4/17/2019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Phetsarath OT" panose="02000500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Phetsarath OT" panose="02000500000000020004" pitchFamily="2" charset="0"/>
              </a:defRPr>
            </a:lvl1pPr>
          </a:lstStyle>
          <a:p>
            <a:fld id="{1C78673E-F29B-4593-BE77-BC78070867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758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hetsarath OT" panose="0200050000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hetsarath OT" panose="0200050000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hetsarath OT" panose="0200050000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hetsarath OT" panose="0200050000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hetsarath OT" panose="0200050000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3" Type="http://schemas.openxmlformats.org/officeDocument/2006/relationships/hyperlink" Target="mailto:sdpbackground@dds.ca.gov" TargetMode="External"/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019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Phetsarath OT" panose="02000500000000020004" pitchFamily="2" charset="0"/>
              </a:rPr>
              <a:t>ການ​ເຄື່ອ​ນ​ໄຫວ​ການ​ຕັດ​ສິນ​ໃຈ​ດ້ວຍ​ຕົວ​ເອງ​ລະ​ດັບ​ສາ​ກົນ​ແທນ​ໃຫ້: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Phetsarath OT" panose="02000500000000020004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Phetsarath OT" panose="02000500000000020004" pitchFamily="2" charset="0"/>
              </a:rPr>
              <a:t>ການ​ເຊື່ອມ​ໂຍງ​ກ້​ວາງ​ຂາງ​ທີ່​ໄດ້​ເຊື່ອມ​ໂຍງ​ລະ​ຫວ່າງ​ຊຸມ​ຊົນ​ຕ່າງໆ;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Phetsarath OT" panose="02000500000000020004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Phetsarath OT" panose="02000500000000020004" pitchFamily="2" charset="0"/>
              </a:rPr>
              <a:t>ການ​ປ່ຽນ​ແປງວິ​ທີ​ທີ່​ຄົນ​ອອກ​ແບບ ແລະ ຮັບ​ການ​ບໍ​ລິ​ການ​ຂອງ​ພວກ​ເຂົາ;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Phetsarath OT" panose="02000500000000020004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Phetsarath OT" panose="02000500000000020004" pitchFamily="2" charset="0"/>
              </a:rPr>
              <a:t>ລະ​ດັບ​ຄາດ​ໝາຍ​ສຳ​ລັບ​ການ​ບໍ​ລິ​ການ​ທີ່​ມີ​ຜົນ​ໄດ້​ຮັບ​ທາງບວກ;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Phetsarath OT" panose="02000500000000020004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Phetsarath OT" panose="02000500000000020004" pitchFamily="2" charset="0"/>
              </a:rPr>
              <a:t>ຊີ​ວິດ​ຂອງ​ຄົນ​ໄດ້​ຮັບ​ການ​ຈັດ​ວາງ​ຢູ່​ຕາມ​ຊຸດ​ຂອງ​ຫຼັກ​ການ​ຫຼາຍ​ກ່​ວາ​ຊຸດ​ຂອ​ງ​ການ​ເຂົ້າ​ຊ່ວຍ​ເຫຼືອ ຫຼື ໂຄງ​ການຕ່າງໆ.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Phetsarath OT" panose="02000500000000020004" pitchFamily="2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Phetsarath OT" panose="02000500000000020004" pitchFamily="2" charset="0"/>
              </a:rPr>
              <a:t>ລັດ​ຄາ​ລິ​ຟໍ​ເນຍໄດ້ຜ່ານ​ກົດ​ໝາຍ Lanterman ມາ 50 ປີ​ກ່ອນ​ນີ້ແລ້ວ.  ຢູ່​ໃນ​ກົດ​ໝາຍ​ນີ້, ແນວ​ຄວາມ​ຄິດ​ຂອງ​ການ​ຕັດ​ສິນ​ໃຈ​ດ້ວຍ​ຕົວ​ເອງ​ຍັງ​ຢູ່.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Phetsarath OT" panose="02000500000000020004" pitchFamily="2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Phetsarath OT" panose="02000500000000020004" pitchFamily="2" charset="0"/>
              </a:rPr>
              <a:t>ໃນ​ປີ 1998, ລັດ​ຄໍ​ລິ​ຟໍ​ເນຍ​ໄດ້​ສ້າງ​ໂຄງ​ການ​ທົດ​ລອງ​ການ​ຕັດ​ສິນ​ໃຈ​ດ້ວຍ​ຕົວ​ເອງ​ຢູ່​ໃນ 5 ສູນປະ​ຈຳພາກທົ່ວ​ລັດ​ຄາ​ລິ​ຟໍ​ເນຍ. ໄດ້​ມີ 200 ບຸກ​ຄົນ​ຜູ້​ທີ່​ເລີ່ມ​ຕົ້ນ​ມັນ.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Phetsarath OT" panose="02000500000000020004" pitchFamily="2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Phetsarath OT" panose="02000500000000020004" pitchFamily="2" charset="0"/>
              </a:rPr>
              <a:t>ໃນ​ປີ 2013, ​ກົດ​ໝາຍ​ຂອງ​ລັດ​ຄາ​ລິ​ຟໍ​ເນຍ​ຜ່ານ ແລະ ຜູ້​ວ່າ​ການ​ລັດ ທ່ານ Brown (ບ​ຣາວ) ໄດ້​ລົງ​ລາຍ​ເຊັນ, ກົດ​ໝາຍ​ການ​ຕັດ​ສິນ​ໃຈ​ດ້ວຍ​ຕົວ​ເອງ​ໃຫ້​ການ​ຕັດ​ສິນ​ໃຈ​ດ້ວຍ​ຕົວ​ເອງ​ຢູ່​ໃນ​ທຸກ​ສູນ​ປະ​ຈຳ​ພາກ​ພື້ນ. ມັນ​ໄດ້​ຮັບ​ການ​ສະ​ໜັບ​ສະ​ໜູນ​ໂດຍ​ຜູ້​ໃຫ້​ການ​ສະ​ໜັບ​ສະ​ໜູນ​ຕົວເອງ ແລະ ໜ່ວຍ​ງານຈັດ​ຕັ້ງ​ຄອບ​ຄົວ​ຕ່າງໆ​ໃນ​ທົ່ວ​ລັດ​ຄາ​ລິ​ຟໍ​ເນຍ.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Phetsarath OT" panose="02000500000000020004" pitchFamily="2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Phetsarath OT" panose="02000500000000020004" pitchFamily="2" charset="0"/>
              </a:rPr>
              <a:t>ຄະ​ນະ​ກອງ​ເລ​ຂາ​ໄດ້​ໃຫ້​ຄຳ​ແນະ​ນຳ​ແກ່​ລັດ​ໃນ​ຕະ​ຫຼອດ 5 ປີ​ຜ່ານ​ມາ ເພື່ອ​ໃຫ້​ໂຄງ​ການ​ໄດ້​ເລີ່ມ​ຕົ້ນ.  ມັນ​ເປັນ​ການ​ຮ່ວມ​ມື​ທີ່​ດີ​ລະ​ຫວ່າງ​ຜູ້​ໃຫ້​ການ​ສະ​ໜັບ​ສະ​ໜູນ​ຕົວ​ເອງ, ຜູ້​ໃຫ້​ການ​ສະ​ໜັບ​ສະ​ໜູນ​ຄອບ​ຄົວ, ຜູ້​ໃຫ້​ບໍ​ລິ​ການ, ສູນປະ​ຈຳພາກ ແລະ ອື່ນໆ.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Phetsarath OT" panose="02000500000000020004" pitchFamily="2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Phetsarath OT" panose="02000500000000020004" pitchFamily="2" charset="0"/>
              </a:rPr>
              <a:t>ສຳ​ລັບ​ສາມ​ປີ​ທຳ​ອິດ, ຈະ​ມີ​ພຽງ​ແຕ່ 2,500 ຄົນ​ຢູ່​ໃນ​ໂຄງ​ການ​ການ​ຕັດ​ສິນ​ໃຈ​ດ້ວຍ​ຕົວ​ເອງ.  ທ່ານ​ຢູ່​ທີ່​ນີ້ ເພາະ​ວ່າ​ທ່ານ​ໄດ້​ຖືກ​ເລືອກ​ໃຫ້​ເປັນ​ສ່ວນ​ໜຶ່ງຂອງ 2,500 ຄົນ​ທຳ​ອິດ​ທີ່​ເຂົ້າ​ຮ່ວມ.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Phetsarath OT" panose="02000500000000020004" pitchFamily="2" charset="0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Phetsarath OT" panose="02000500000000020004" pitchFamily="2" charset="0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Phetsarath OT" panose="02000500000000020004" pitchFamily="2" charset="0"/>
              </a:rPr>
              <a:t>ເຄັດ​ລັບແນະ​ນຳ​ການ​ຝຶກ! ໃຫ້​ໃຊ້​ເວ​ລາ​ຢູ່​ກັບ​ສະ​ໄລ້​ນີ້. ໃຊ້​ອັນ​ນີ້​ເປັນ​ໂອ​ກາດ​ເນັ້ນ​ໃສ່​ການ​ເປັນ​ຫຸ້​ນ​ສ່ວນ, ດັ່ງ​ນັ້ນ​ສູນ​ປະ​ຈຳ​ພາກ ແລະ ຄົນ​ທີ່​ພວກ​ເຂົາ​ບໍ​ລິ​ການ​ພົບ​ກັບ​ຄວາມ​ສຳ​ເລັດ ເມື່ອ​ພວກ​ເຂົາ​ເຮັດ​ວຽກຮ່ວມ​ກັນ. ລະ​ບົບ​ຖືກ​ອອກ​ແບບ​ມາ​ທາງ​ນັ້ນ. ການ​ຕັດ​ສິນ​ໃຈ​ດ້ວຍ​ຕົວ​ເອງ​ພຽງແຕ່​ສ້າງ​ຂຶ້ນ​ມາ​ຢູ່​ໃນ​ພື້ນ​ທີ່​ນັ້ນ​ເທົ່າ​ນັ້ນ.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Phetsarath OT" panose="02000500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15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ໂຄງ​ການ​ການ​ຕັດ​ສິນ​ໃຈ​ດ້ວຍຕົວ​ເອງແມ່ນ​ໂຄງ​ການ​ສະ​ໝັກ​ໃຈ. ມັນ​ເປັນ​ຕົວ​ເລືອກ​ຂອງ​ທ່ານ​ທີ່​ຈະ​ຢູ່​ໃນ​ໂຄງ​ການ ຫຼື ອອກ​ຈາກ​ໂຄງ​ການ.  ແຕ່​ຖ້າ​ທ່ານ​ຕັດ​ສິນ​ໃຈ​ອອກ​ໄປ, ທ່ານ​ຈະ​ບໍ່​ມີ​ໂອ​ກາດ​ກັບ​ຄືນ​ມາ​ເຂົ້າ​ຮ່ວມ​ໂຄງ​ການ​ເປັນ​ເວ​ລາ 12 ເດືອນ.  </a:t>
            </a:r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(ຫມາຍເຫດ: ຢູ່​ໃນ​ສາມ​ປີ​ທຳ​ອິດ, ຖ້າ​ທ່ານ​ເລືອກ​ທີ່​ຈະ​ບໍ່​ຢູ່​ໃນ​ໂຄງ​ການ ແລະ ຈາກ​ນັ້ນ​ຕັດ​ສິນ​ໃຈ​ວ່າ ທ່ານ​ຢາກ​ຈະ​ກັບ​ມາ, ທ່ານ​ຈະ​ຖືກ​ເອົາ​ເຂົ້າ​ໃນ​ບັນ​ຊີ​ລາຍ​ຊື່​ຢູ່​ທີ່ DDS ອີກ​ເທື່ອ​ໜຶ່ງ​ສຳ​ລັບ​ການ​ຄັດ​ເລືອກ​ຕໍ່​ມາ​ພຽງ​ແຕ່​ຖ້າ​ມີ​ບ່ອນ​ເປີດ​ໃຫ້ເທົ່າ​ນັ້ນ.)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ຖ້າ​ທ່ານ​ຍົກ​ຍ້າຍ, ທ່ານ​ຍັງ​ສາ​ມາດ​ຢູ່​ໃນໂຄງ​ການ​ການ​ຕັດ​ສິນ​ໃຈ​ດ້ວຍຕົວ​ເອງໄດ້ ບໍ່​ເປັນ​ຫຍັງ​ວ່າ​ທ່ານ​ຈະ​ໄດ້​ຮັບ​ການ​ບໍ​ລິ​ການ​ຈາກ​ສູນ​ປະ​ຈຳ​ພາກ​ໃດ​ກໍ່​ຕາມ.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ທ່ານຕ້ອງດຳ​ລົງ​ຊີ​ວິດ​ຢູ່​ໃນ​ຊຸມ​ຊົນ. ຕົວ​ຢ່າງ, ທ່ານ​ບໍ່​ສາ​ມາດ​ດຳ​ລົງ​ຊີ​ວິດ​ຢູ່​ໃນ​ສະ​ຖານ​ເບິ່ງ​ແຍງ​ດູ​ແລ​ສຸ​ຂະ​ພາບ​ໄລ​ຍະ​ຍາວ​ທີ່ໄດ້​ຮັບ​ອະ​ນຸ​ຍາດ ຫຼື ຢູ່​ທີ່​ສູນ​ພັດ​ທະ​ນາ​ການ​ໄດ້ ນອກ​ຈາກວ່າ​ທ່ານ​ໄດ້​ລະ​ບຸ​ວ່າ ທ່ານ​ຈະ​ຍ້າຍ​ເຂົ້າ​ໄປ​ສູ່​ຊຸມ​ຊົນ​ພາຍ​ໃນ 90 ວັນ.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389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ເອ​ກະ​ສານ​ແຈກ-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ຫຼັກ​ການ 5 ຂໍ້​ຂອງ​ການ​ຕັດ​ສິນ​ໃຈ​ດ້ວຍ​ຕົວ​ເອງ</a:t>
            </a:r>
            <a:endParaRPr lang="en-US" sz="1200" b="1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ເສ​ລີ​ພາບ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ເພື່ອ​ໃຊ້​ສິດ​ດຽວ​ກັ​ນ​ກັບ​ທຸກ​ຄົນ; ດ້ວຍ​ການ​ສະ​ໜັບ​ສະ​ໜູນ​ທີ່​ເລືອກ​ຢ່າງ​ເສ​ລີ, ເພື່ອກຳ​ນົດ​ຄອບ​ຄົວ ແລະ ໝູ່​ບ່ອນ​ທີ່​ທ່ານ​ຕ້ອງ​ການ​ອາ​ໄສ​ຢູ່, ກັບ​ຜູ້​ທີ່​ທ່ານ​ຕ້ອງ​ການ​ອາ​ໄສ​ຢູ່​ນຳ, ເວ​ລາ​ຂອງ​ທ່ານ​ຈະ​ຖືກ​ຄອບ​ຄອງ​ແນວ​ໃດ ແລະ ໃຜ​ຈະ​ໃຫ້​ການ​ສະ​ໜັບ​ສະ​ໜູນ​ທ່ານ;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ສິດ​ອຳ​ນາດ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ເພື່ອ​ຄວບ​ຄຸມ​ງົບ​ປະ​ມານ ເພື່ອ​ຊື້​ການ​ບໍ​ລິ​ການ ແລະ ການ​ສະ​ໜັບ​ສະ​ໜູນ​ການ​ເລືອກ​ຂອງ​ທ່ານ;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ການ​ສະ​ໜັບ​ສະ​ໜູນ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, ລວມ​ທັງ​ຄວາມ​ສາ​ມາດທີ່​ຈະ​ຈັດ​ສັນ​ຊັບ​ພະ​ຍາ​ກອນ ແລະ ບຸກ​ຄະ​ລາ​ກອນ, ທີ່​ຈະ​ອະ​ນຸ​ຍາດ​ໃຫ້​ມີ​ຄວາມ​ຜ່ອນ​ຜັນ​ທີ່​ຈະ​ດຳລົງ​ຊີ​ວິດ​ຢູ່​ໃນ​ຊຸມ​ຊົນ​ທີ່​ທ່ານ​ເລືອກ;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ຄວາມ​ຮັບ​ຜິດ​ຊອບ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, ເຊິ່ງ​ລວມ​ມີ​ໂອ​ກາດ​ທີ່​ຈະ​ເອົາ​ຄວາມ​ຮັບ​ຜິດ​ຊອບ​ສຳ​ລັບ​ການ​ຕັດ​ສິນ​ໃຈ​ຢູ່​ໃນ​ຊີ​ວິດ​ຂອງ​ທ່ານ​ເອງ, ເພື່ອ​ໃຫ້​ມີ​ຄວາມ​ຮັບ​ຜິດ​ຊອບ​ຕໍ່​ການ​ນຳ​ໃຊ້​ເງິນ​ສາ​ທາ​ລະ​ນະ ແລະ ເພື່ອ​ຮັບ​ເອົາ​ບົດ​ບາດ​ອັນ​ມີ​ຄ່າ​ຢູ່​ໃນ​ຊຸມ​ຊົນ​ຂອງ​ທ່ານ ແລະ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ການ​ຢືນ​ຢັນ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ຂອງ​ບົດ​ບາດ​ອັນ​ສຳ​ຄັນ​ທີ່​ທ່ານ ແລະ ຄອບ​ຄົວ​ຂອງ​ທ່ານ​ມີ​ຢູ່​ໃນ​ການ​ຕັດ​ສິນ​ໃຈ​ຢູ່​ໃນ​ຊີ​ວິດ​ຂອງ​ທ່ານ​ເອງ ແລະ ການ​ອອກ​ແບບ ແລະ ການ​ດຳ​ເນີນ​ການ​ບໍ​ລິ​ການ​ທີ່​ທ່ານ​ຂຶ້ນ​ກັບ “ບໍ່​ມີ​ອັນ​ໃດ​ກ່ຽວກັບ​ຂ້ອຍ​ໂດຍ​ບໍ່​ມີ​ຂ້ອຍ” ມາ​ຈາກ​ແນວ​ຄວາມ​ຄິດ​ຂອງ​ການ​ຢືນ​ຢັນ.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ດັ່ງ​ທີ່​ພວກ​ເຮົາ​ເວົ້າ​ກ່ຽວ​ກັບໂຄງ​ການ​ການ​ຕັດ​ສິນ​ໃຈ​ດ້ວຍຕົວ​ເອງມື້​ນີ້, ຫຼັກ​ຖານ​ເຫຼົ່າ​ນີ້​ແຕ່​ລະ​ຂໍ້​ຈະ​ສືບ​ຕໍ່​ປະ​ກົດ​ຂຶ້ນ​ມາ. ພວກ​ມັນ​ແມ່ນ​ສິ່ງ​ທີ່ກ່ຽວ​ກັບໂຄງ​ການ​ການ​ຕັດ​ສິນ​ໃຈ​ດ້ວຍຕົວ​ເອງທັງ​ໝົດ.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ເຄັດ​ລັບແນະ​ນຳ​ການ​ຝຶກ! ທ່ານ​ອາດ​ຈະ​ຕ້ອງ​ການ​ຊີ້​ໃຫ້​ເຫັນ​ວ່າ ຄະ​ນະ​ກຳ​ມະ​ການ​ປຶກ​ສາ​ທ້ອງ​ຖິ່ນແມ່ນ​ຕົວ​ຢ່າງ​ຂອງ​ຫຼັກ​ການ​ອັນ​ດີ​ຂອງການ​ຢືນ​ຢັນ​ໃນ​ການ​ກະ​ທຳ ແລະ ເຊີນ​ຜູ້​ເຂົ້າ​ຮ່ວມ​ເຂົ້າ​ຮ່ວມກອງ​ປະ​ຊຸມ.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03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ການ​ວາງ​ແຜນ​ເອົາ​ຄົນ​ເປັນ​ໃຈ​ກາງແມ່ນ​ຫຍັງ?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ຢູ່​ໃນ SDP ---- IPP ຂອງ​ທ່ານ​ຕ້ອງ​ໄດ້​ຮັບ​ການ​ພັດ​ທະ​ນາ​ຜ່ານ​ການ​ວາງ​ແຜນ​ເອົາ​ຄົນ​ເປັນ​ໃຈ​ກາງ.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ການ​ວາງແຜນ​ເອົາ​ຄົນ​ເປັນ​ໃຈ​ກາງແມ່ນ​ຂະ​ບວນ​ການ​ສຳ​ລັບ​ການ​ຮຽນ​ຮູ້​ກ່ຽວ​ກັບ​ທ່ານ. ທ່ານ​ແນະ​ນຳຂະ​ບວນ​ການ​ວາງ​ແຜນ ເພື່ອ​ເຮັດ​ວຽກ​ໄປ​ສູ່​ສິ່ງ​ທີ່​ທ່ານ​ເລັງ​ເຫັນ​ສຳ​ລັບ​ອະ​ນາ​ຄົດ​ຂອງ​ທ່ານ.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ທ່ານ​ຢູ່ໃຈ​ກາງ​ຂອງ​ການ​ວາງ​ແຜນ​ຂອງ​ທ່ານ ແລະ ແນະ​ນຳ​ໃຫ້​ຄົນ​ທີ່​ທ່ານ​ຂໍ​ໃຫ້​ສະ​ໜັບ​ສະ​ໜູນ​ທ່ານ; ເພື່ອ​ສ້າງ​ຂຶ້ນ​ຢູ່​ໃນ​ຈຸດ​ແຂງ ແລະ ຄວາມ​ອາດ​ສາ​ມາດ​ຂອງ​ທ່ານ ເພື່ອ​ຊ່ວຍ​ທ່ານ​ວາງ​ແຜນ​ອະ​ນາ​ຄົດ​ຂອງ​ທ່ານ.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ຜ່ານການ​ວາງແຜນ​ເອົາ​ຄົນ​ເປັນ​ໃຈ​ກາງ, ທ່ານ​ຕັດ​ສິນ​ໃຈ​ສິ່ງ​ທີ່​ສຳ​ຄັນ</a:t>
            </a:r>
            <a:r>
              <a:rPr lang="lo-LA" sz="1200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ຕໍ່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 ເພື່ອ​ໃຫ້​ຊີ​ວິດ​ໄດ້​ຮັບ​ການ​ຕື່ມ​ເຕັມ ແລະ ເຮັດ​ໃຫ້​ມີ​ຄວາມ​ພໍ​ໃຈ ແລະ ສິ່ງ​ທີ່​ສຳ​ຄັນ</a:t>
            </a:r>
            <a:r>
              <a:rPr lang="lo-LA" sz="1200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ສຳ​ລັບ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 ເພື່ອ​ໃຫ້​ມີ​ສຸ​ຂະ​ພາບ​ດີ ແລະ ປອດ​ໄພ.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ເຄັດ​ລັບແນະ​ນຳ​ການ​ຝຶກ! ໃຫ້​ເວ​ລາ​ຜູ້​ເຂົ້າ​ຮ່ວມ​ໜຶ່ງ​ນາ​ທີ ເພື່ອ​ຄິດ​ກ່ຽວ​ກັບ​ແນວ​ຄວາມ​ຄິດ​ທີ່​ສຳ​ຄັນ​ຂອງ​ຄວາມ​ແ​ຕກ​ຕ່າງ​ລະ​ຫວ່າງ​ສຳ​ຄັນ​</a:t>
            </a:r>
            <a:r>
              <a:rPr lang="lo-LA" sz="1200" b="1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ຕໍ່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ແລະ ສຳ​ຄັນ​</a:t>
            </a:r>
            <a:r>
              <a:rPr lang="lo-LA" sz="1200" b="1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ສຳ​ລັບ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ໂດຍ​ການບອກ​ໃຫ້​ພວກ​ເຂົາ​ຄິດ​ກ່ຽວ​ກັບ​ອັນ​ນີ້​ຢູ່​ໃນ​ຊີ​ວິດ​ຂອງ​ພວກ​ເຂົາ. ອັນ​ໃດ​ສຳ​ຄັນ</a:t>
            </a:r>
            <a:r>
              <a:rPr lang="lo-LA" sz="1200" b="1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ຕໍ່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ທ່ານ? ອັນ​ໃດ​ສຳ​ຄັນ</a:t>
            </a:r>
            <a:r>
              <a:rPr lang="lo-LA" sz="1200" b="1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ສຳ​ລັບ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ທ່ານ? ໃຫ້​ບອກ​ຕົວ​ຢ່າງ​ຂອງ​ທ່ານ​ເອງ. ຕໍ່​ມາ​ໃນ​ລະ​ຫວ່າງ​ສະ​ໄລ້​ການ​ວາງ​ແຜນ, ທ່ານ​ສາ​ມາດ​ເອົາ​ພວກ​ເຂົາ​ກັບ​ມາ​ສູ່​ຄວາມ​ແຕກ​ຕ່າງ​ນີ້ໄດ້. ໃຫ້​ເວ​ລາ​ປະ​ມານ 5 ນາ​ທີ ແລະ ຈາກ​ນັ້ນ​ຖາມ​ວ່າ “ທ່ານ​ໄດ້​ຮັບ​ຄວາມ​ແຕກ​ຕ່າງ​ບໍ?” ແຕ່​ບໍ່​ຈຳ​ເປັນ​ຕ້ອງ​ຊອກ​ຫາ​ຄຳ​ຕອບ​ທີ່​ເປັນ​ຮູບ​ປະ​ທຳ. ໃຫ້​ຄົນ​ແລກ​ປ່ຽນ​ຕົວ​ຢ່າງ​ຂອງ​ພວກ​ເຂົາ​ທີ່​ສາ​ມາດ​ລະ​ບຸ​ໄດ້.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771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ການ​ຕັດ​ສິນ​ໃຈ​ດ້ວຍ​ຕົວ​ເອງ​ເຮັດ​ໃຫ້​ທ່ານ​ເປັນ​ຫົວ​ໜ້າ! ທ່ານ​ມີ​ທາງ​ເລືອກ​ເພີ່ມ​ເຕີມ​ຢູ່​ໃນ​ການ​ບໍ​ລິ​ການ ແລະ ການ​ສະ​ໜັບ​ສະ​ໜູນ​ຂອງ​ທ່ານ!!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ໂຄງ​ການ​ການ​ຕັດ​ສິນ​ໃຈ​ດ້ວຍຕົວ​ເອງເລີ່ມ​ຕົ້ນ​ກັບ​ທ່ານ ແລະ ຜູ້​ອື່ນ​ອີກ 2500 ຄົນ.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ມັນ​ເປັນ​ຄວາມ​ສະ​ໝັກ​ໃຈ ແລະ ທ່ານ​ສາ​ມາດ​ອອກ​ໄດ້​ທຸກ​ເວ​ລາ. ຖ້າ​ທ່ານ​ຍົກ​ຍ້າຍ, ທ່ານ​ສາ​ມາດ​ຢູ່​ໃນ​ໂຄງ​ການ​ໄດ້. ຖ້າທ່ານດຳ​ລົງ​ຊີ​ວິດ​ຢູ່​ໃນ​ຊຸມ​ຊົນ.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ຫຼັກ​ການ 5 ຂໍ້ຂອງການ​ຕັດ​ສິນ​ໃຈ​ດ້ວຍ​ຕົວ​ເອງແມ່ນ​ພື້ນ​ຖານຂອງ SDP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ທ່ານ​ເປັນ​ສູນ​ກາງ​ຂອງ​ການ​ວາງ​ແຜນ​ຂອງ​ທ່ານ --ການ​ວາງແຜນ​ເອົາ​ຄົນ​ເປັນ​ໃຈ​ກາງແມ່ນ​ກ່ຽວ​ກັບ​ທ່ານ!!!!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161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853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58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ເພື່ອ​ໃຫ້​ຢູ່​ໃນໂຄງ​ການ​ການ​ຕັດ​ສິນ​ໃຈ​ດ້ວຍຕົວ​ເອງ, ທ່ານຈະ​ເຫັນ​ດີ​ປະ​ຕິ​ບັດ​ຕາມ​ສິ່ງ​ທີ່​ກົດ​ໝາຍ​ກຳ​ນົດ.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ທ່ານ​ຈຳ​ເປັນ​ຕ້ອງ​ໄດ້​ເຂົ້າ​ຮ່ວມ​ໃນການ​ແນະ​ນຳ.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ທ່ານ​ສາ​ມາດ​ເລືອກ​ທີ່​ຈະ​ເອົາ​ຄວາມ​ຊ່ວຍ​ເຫຼືອ​ຫຼາຍ ຫຼື ໜ້ອຍ​ຕາມ​ທີ່​ທ່ານ​ຕ້ອງ​ການ​ໄດ້ ເພື່ອ​ອອກ​ແບບ​ການ​ບໍ​ລິ​ການ​ຂອງ​ທ່ານ​ຢູ່​ໃນ​ວິ​ທີ​ການ​ທີ່​ເອົາ​ຄົນ​ເປັນ​ໃຈ​ກາງ. ເພີ່ມ​ຕື່ມ​ກ່ຽວ​ກັບ​ການວາງ​ແຜນແມ່ນ​ຢູ່​ໃນ​ສະ​ໄລ້​ຕໍ່​ມາ.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ທ່ານ​ຈະ​ສ້າງ​ແຜນ​ການ​ຈ່າຍ ເພື່ອ​ຊື້​ການ​ບໍ​ລິ​ການ ແລະ ການ​ສະ​ໜັບ​ສະ​ໜູນ​ທີ່​ທ່ານ​ຕ້ອງ​ການ ເພື່ອ​ເຮັດ​ໃຫ້​ສຳ​ເລັດ​ຕາມ​ເປົ້າ​ໝາຍ​ຂອງ​ທ່ານ.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ທ່ານ​ຕ້ອງ​ເລືອກ​ຜູ້​ໃຫ້ການ​ບໍ​ລິ​ການ​ຄຸ້ມ​ຄອງ​ການ​ເງິນ ເພື່ອ​ຊ່ວຍ​ທ່ານ​ຈັດ​ການ​ແຜນ​ການ​ຈ່າຍ​ຂອງ​ທ່ານ ແລະ ຈ່າຍ​ຄ່າ​ການ​ບໍ​ລິ​ການ ແລະ ການ​ສະໜັບ​​ສະ​ໜູນ​ຂອງ​ທ່ານ.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34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ຄົນ​ຢູ່​ໃນ​ຊີ​ວິດ​ຂອງ​ທ່ານ, ຜູ້​ທີ່​ທ່ານ​ໄວ້​ໃຈ ແລະ ຜູ້​ທີ່​ທ່ານ​ຮູ້​ຈັກ​ດີ​ທີ່​ສຸດ​ຄວນ​ຈະ​ເຂົ້າ​ຮ່ວມ​ຢູ່​ໃນ​ການ​ວາງ​ແຜນ​ຂອງ​ທ່ານ.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​ເລືອກ​ຄົນ​ຜູ້​ທີ່​ຮູ້​ຈັກ​ສິ່ງ​ທີ່​ທ່ານ​ຕ້ອງ​ການ​ເຮັດ​ໃນ​ຊີ​ວິດ​ຂອງ​ທ່ານ​ເກືອບ​ທັງ​ໝົດ ແລະ ຂໍ​ໃຫ້​ພວກ​ເຂົາ​ເປັນ​ສ່ວນ​ໜຶ່ງ​ໃນ​ການ​ວາງ​ແຜນ​ຂອງ​ທ່ານ.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ິດ​ກ່ຽວ​ກັບ​ຄົນ​ຜູ້​ທີ່​ຈະ​ມີ​ຄວາມ​ຖະ​ໜັດ​ໃນ​ການ​ຊ່ວຍ​ທ່ານ​ຄິດ​ກ່ຽວ​ກັບ​ສິ່ງ​ທີ່​ສຳ​ຄັນ​ຕໍ່​ທ່ານ ແລະ ຜູ້​ທີ່​ຈະ​ສາ​ມາດ​ສະ​ໜັບ​ສະ​ໜູນ​ທ່ານ ໃນ​ຂະ​ນະ​ທີ່​ທ່ານ​ວາງ​ແຜນ​ອະ​ນາ​ຄົດ​ຂອງ​ທ່ານ.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ທ່ານ​ສາ​ມາດ​ໄດ້​ຮັບ​ການ​ສະໜັບ​ສະ​ໜູນ​ຈາກ​ຄົນ​ຜູ້​ທີ່​ໄດ້​ຮັບ​ຄ່າ​ຈ້າງ ແລະ ບໍ່​ມີ​ຄ່າ​ຈ້າງ.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451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ຜູ້​ປະ​ສານ​ງານ​ບໍ​ລິ​ການ​ຂອງ​ທ່ານ​ແມ່ນ​ສະ​ມາ​ຊິກ​ຂອງ​ທີມ​ງານ​ຂອງ​ທ່ານ ທີ່ເອົາ​ເປົ້າ​ໝາຍ​ຄົນ​ເປັນ​ໃຈ​ກາງ​ເຂົ້າ​ສູ່​ເອ​ກະ​ສານ IPP 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​ຜູ້​ປະ​ສານ​ງານ​ການ​ບໍ​ລິ​ການຂອງ​ທ່ານຊ່ວຍ​ກຳ​ນົດ​ວ່າ ​ງົບ​ປະ​ມານ​ບຸກ​ຄົນຂອ​ງ​ທ່ານ​ມີ​ຫຼາຍປານ​ໃດ ແລະ ຕ້ອງ​ຢັ້ງ​ຢືນ​ຈຳ​ນວນ​ເງິນ​​ງົບ​ປະ​ມານ​ບຸກ​ຄົນ​ຂອງ​ທ່ານ.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ທຸກ​ການ​ບໍ​ລິ​ການ​ຂອງ​ທ່ານ​ຕ້ອງ​ໃຫ້​ໂອ​ກາດ​ແກ່​ທ່ານ​ເປັນ​ສ່ວນ​ໜຶ່ງ​ຂອງ​ຊຸມ​ຊົນ​ຂອງ​ທ່ານ; ພວກ​ເຂົາ​ຕ້ອງ​ຊ່ວຍ​ທ່ານ​ເຮັດ​ໃຫ້​ເປົ້າ​ໝາຍ​ IPP ຂອງ​ທ່ານ​ສຳ​ເລັດ; ແລະ ພວກ​ເຂົາ​ຕ້ອງ​ມີ​ການ​ບໍ​ລິ​ການ​ທີ່​ລັດ​ຖະ​ບານ​ກາງ​ຮັບ​ຮູ້​ວ່າ​ເປັນ​ການ​ບໍ​ລິ​ການໂຄງ​ການ​ການ​ຕັດ​ສິນ​ໃຈ​ດ້ວຍຕົວ​ເອງ. ​ຜູ້​ປະ​ສານ​ງານ​ການ​ບໍ​ລິ​ການຂອງ​ທ່ານຈະ​ຊ່ວຍ​ທ່ານ​ກຳ​ນົດ​ທິດ​ທາງ​ທັງ​ໝົດ​ນີ້.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​ຜູ້​ປະ​ສານ​ງານ​ການ​ບໍ​ລິ​ການຂອງ​ທ່ານຢູ່​ທີ່​ນັ້ນ ເພື່ອຊ່ວຍ​ໃຫ້​ທ່ານ​ມີ​ສຸ​ຂະ​ພາບ​ດີ ແລະ ປອດ​ໄພ​ຢູ່​ສະ​ເໝີ.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366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1)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ແນະ​ນຳ​ຕົວ​ເອງ ແລະ ຜູ້​ອື່ນ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2)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ເງື່ອນ​ໄຂ​ກຳ​ນົດ ແລະ ກົດ​ໝາຍ​ທີ່​ຕ້ອງມີ​ການ​ແນະ​ນຳກ່ຽວ​ກັບ SDP.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3)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ທົບ​ທວນ​ເບິ່ງ​ບັນ​ດາ​ຫົວ​ຂໍ້​ທີ່​ຕ້ອງ​ການ​ໃຫ້​ກວາມ​ເອົາ​ຢູ່​ໃນ​ການ​ແນະ​ນຳ. ອັນ​ນີ້​ແມ່ນ​ຂະ​ບວນ​ການ​ສຳ​ຄັນ​ອັນ​ໜຶ່ງ ແລະ ເປັນ​ເສັ້ນ​ທາງ​ການ​ຮຽນ​ຮູ້​ອັນ​ໜຶ່ງ ແລະ ພວກ​ເຮົາ​ບໍ່​ສາ​ມາດ​ເຮັດ​ມັນ​ໄດ້​ໂດຍ​ທີ່​ບໍ່​ມີ​ທຸກໆ​ຄົນ.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4)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ບົດ​ບາດ​ຂອງ​ສູນ​ປະ​ຈຳ​ພາກ​ແມ່ນ​ມີຄ່າຫຼາຍ. ພວກ​ເຂົາ​ຈະ​ຊ່ວຍ​ຜູ້​ອື່ນ​ໃຫ້​ຮຽນ​ຮູ້ ແລະ ເຂົ້າ​ໃຈ ແລະ ຈະ​ສາ​ມາດ​ຊ່ວຍ​ໃຫ້ DDS ຮຽນ​ຮູ້ ແລະ ປັບ​ປຸງ​ຮູບ​ແບບ​ໂຄງ​ການ​ໃນ​ລະ​ຫວ່າງ​ຂະ​ບວນ​ການ​ນີ້.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5)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ມື້​ນີ້​ການ​ຝຶກ​ອົບ​ຮົມ​ຈະ​ເປັນ​ຮູບ​ແບບ​ຂອງ​ສິ່ງ​ທີ່​ຈຳ​ເປັນ​ຢູ່​ໃນ​ການ​ແນະ​ນຳ SDP. ນີ້​ແມ່ນ​ຕົວ​ຢ່າງ​ອັນ​ໜຶ່ງ ແລະ ພວກ​ເຮົາ​ຈະ​ຜ່ານ​ໄປ​ຫາ​ເອ​ກະ​ສານ​ຄື​ກັບ​ວ່າ​ທ່ານ​ເປັນ​ຜູ້ຊົມ​ໃຊ້ທີ່​ໄດ້​ຮັບ​ຂໍ້​ມູນ.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6)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ຢ່າ​ລືມ​ຖາມ​ຄຳ​ຖາມໃຫ້​ຫຼາຍໆ!!!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7) ກ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ານ​ເບິ່ງ​ແຍງ​ດູ​ແລ​ເຮືອນ: ຫ້ອງ​ນ້ຳ, ໂທ​ລະ​ສັບ​ມື​ຖື, ການ​ພັກ​ຜ່ອນ, ອາ​ຫານ​ທ່ຽງ, ຄຳ​ຖາມ, ການ​ປິດ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 </a:t>
            </a:r>
            <a:endParaRPr lang="en-US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901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ອຳ​ນວຍ​ຄວາມ​ສະ​ດວກ​ເອ​ກະ​ລາດແມ່ນ​ບຸກ​ຄົນ​ທີ່​ທ່ານ​ເລືອກ​ໃຫ້​ຊ່ວຍ​ທ່ານ​ໃນ​ເລື່ອງ​ໂຄງ​ການ​ຂອງ​ທ່ານ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ທ່ານ​ບໍ່​ຈຳ​ເປັນ​ຕ້ອງ​ມີຜູ້​ອຳ​ນວຍ​ຄວາມ​ສະ​ດວກ​ເອ​ກະ​ລາດ ແຕ່​ພວກ​ເຂົາ​ສາ​ມາດ​ໃຫ້​ການ​ຊ່ວຍ​ເຫຼືອ​ທ່ານ​ໄດ້​ໃນ​ຫຼາຍໆວິ​ທີ.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ນີ້​ແມ່ນ​ການ​ບໍ​ລິ​ການ​ສະ​ເພາະ​ຕໍ່​ການ​ຕັດ​ສິນ​ໃຈ​ດ້ວຍ​ຕົວ​ເອງ. ບາງ​ຄົນ​ຢູ່​ໃນ​ໂຄງ​ການ​ທົດ​ລອງ​ພຽງ​ແຕ່​ໃຊ້​ພວກ​ເຂົາ ເພື່ອ​ໃຫ້​ໂຄງ​ການ​ເລີ່ມ​ຕົ້ນ​ເທົ່າ​ນັ້ນ, ໃນ​ຂະ​ນະ​ທີ່​ຜູ້​ອື່ນ​ໆຢູ່​ໃນ​ໂຄງ​ການ​ທົດ​ລອງສືບ​ຕໍ່​ນຳ​ໃຊ້​ພວກ​ເຂົາ.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ຖ້າ​ທ່ານ​ຕັດ​ສິນ​ໃຈ​ຈະ​ມີຜູ້​ອຳ​ນວຍ​ຄວາມ​ສະ​ດວກ​ເອ​ກະ​ລາດ, ທ່ານ​ລະ​ບຸ​ສິ່ງ​ທີ່​ທ່ານ​ຕ້ອງ​ການ​ໃຫ້​ພວກ​ເຂົາ​ເຮັດ​ໃຫ້​ທ່ານ.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ສິ່ງ​ສຳ​ຄັນ​ອື່ນໆ​ທີ່​ຕ້ອງ​ຮູ້​ກ່ຽວ​ກັບຜູ້​ອຳ​ນວຍ​ຄວາມ​ສະ​ດວກ​ເອ​ກະ​ລາດ…..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ຜູ້​ອຳ​ນວຍ​ຄວາມ​ສະ​ດວກ​ເອ​ກະ​ລາດຕ້ອງ​ໄດ້​ຮັບ​ການ​ຝຶກ​ອົບ​ຮົມ: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ຫຼັກ​ການຂອງການ​ຕັດ​ສິນ​ໃຈ​ດ້ວຍ​ຕົວ​ເອງ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ການ​ວາງ​ແຜນ​ເອົາ​ຄົນ​ເປັນ​ໃຈ​ກາງ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ຄວາມ​ຮັບ​ຜິດ​ຊອບ​ອື່ນໆ​ທີ່​ທ່ານ​ຈ້າງ​ໃຫ້​ພວກ​ເຂົາ​ເຮັດ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ພວກ​ເຂົາ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ບໍ່​ຕ້ອງ​ມີ​ໃບ​ຢັ້ງ​ຢືນ​ການ​ຝຶກ​ອົບ​ຮົມ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, ແຕ່​ບາງ​ຄົນ​ອາດ​ຈະ​ມີ. ທ່ານ​ບໍ່​ຈຳ​ເປັນ​ຕ້ອງ​ເລືອກ​ເອົາ​ຜູ້​ທີ່​ມີ​ໃບຢັ້ງ​ຢືນ​ການ​ຝຶກ​ອົບ​ຮົມ.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ການ​ຝຶກ​ອົບ​ຮົມ​ໃດ​ໜຶ່ງ​ທີ່​ພວກ​ເຂົາ​ໄດ້​ຮັບ,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ພວກ​ເຂົາ​ຈະຕ້ອງ​ໄດ້​ຈ່າຍ​ເງິນ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ຜູ້​ອຳ​ນວຍ​ຄວາມ​ສະ​ດວກ​ເອ​ກະ​ລາດ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ບໍ່​ຈຳ​ເປັນ​ຕ້ອງ​ໄດ້​ຮັບ​ຄ່າ​ຈ້າງ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ຖ້າ​ພວກ​ເຂົາ​ສະ​ເໜີ​ການ​ບໍ​ລິ​ການຂອງ​ພວກ​ເຂົາ​ໃຫ້​ເປັນອາ​ສາ​ສະ​ໝັກ (ເຊັ່ນ: ສະ​ມາ​ຊິກ​ຄອບ​ຄົວ ຫຼື ໝູ່). ຖ້າ​ທ່ານ​ຕັດ​ສິນ​ໃຈຈ່າຍ​ໃຫ້ຜູ້​ອຳ​ນວຍ​ຄວາມ​ສະ​ດວກ​ເອ​ກະ​ລາດ, ການ​ຈ່າຍ​ໃຫ້​ມາ​ຈາກ​ງົບ​ປະ​ມານ​ບຸກ​ຄົນ​ຂອງ​ທ່ານ.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ຜູ້​ອຳ​ນວຍ​ຄວາມ​ສະ​ດວກ​ເອ​ກະ​ລາດບໍ່​ສາ​ມາດ​ໃຫ້​ການ​ບໍ​ລິ​ການ​ອື່ນ​ໃດ​ໜຶ່ງ​ແກ່​ທ່ານ​ໄດ້ ຫຼື ເຮັດ​ວຽກ​ໃຫ້​ກັບ​ໜ່ວຍ​ງານ​ທີ່​ໃຫ້​ການ​ບໍ​ລິ​ການ​ແກ່​ທ່ານ​ຕາມ​ທີ່​ເປັນ​ສ່ວນ​ໜຶ່ງ​ຂອງ IPP ຂອງ​ທ່ານ. ການ​ບໍ​ລິ​ການ​ຂອງ​ພວກ​ເຂົາ​ເປັນຜູ້​ອຳ​ນວຍ​ຄວາມ​ສະ​ດວກ​ເອ​ກະ​ລາດໃຫ້​ທ່ານ​ຕ້ອງ​ເປັນ​ເອ​ກະ​ລາດ ຫຼື ປາ​ສະ​ຈາກ​ການ​ຂັດ​ແຍ້ງ​ຂອງ​ການ​ບໍ​ລິ​ການ​ອື່ນ​ສຳ​ລັບ​ທ່ານ.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ຖ້າ​ທ່ານເລືອກ​ທີ່​ຈະ​ບໍ່​ຈ້າງຜູ້​ອຳ​ນວຍ​ຄວາມ​ສະ​ດວກ​ເອ​ກະ​ລາດ, ທ່ານສາ​ມາດ​ໃຊ້​​ຜູ້​ປະ​ສານ​ງານ​ການ​ບໍ​ລິ​ການຂອງ​ທ່ານຢູ່​ໃນ​ບົດ​ບາດ​ນີ້​ໄດ້.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ສະ​ມາ​ຊິກ​ຄອບ​ຄົວສາ​ມາດ​ເປັນ​ຜູ້​ອຳ​ນວຍ​ຄວາມ​ສະ​ດວກ​ເອ​ກະ​ລາດ​ທີ່​ໄດ້​ຮັບ​ຄ່າ​ຈ້າງ ຫຼື ບໍ່​ມີ​ຄ່າ​ຈ້າງ​ໄດ້. ເຖິງ​ແນວ​ໃດ​ກໍ່​ຕາມ, ພໍ່​ແມ່​ຂອງ​ຜູ້​ເຂົ້າ​ຮ່ວມ​ທີ່​ເປັນ​ຜູ້​ເຍົາ ຫຼື ຜົວ/ເມຍ​ຂອງ​ຜູ້​ເຂົ້າ​ຮ່ວມ​ແມ່ນ​ບໍ່​ສາ​ມາດ​ເປັນ​ຜູ້​ອຳ​ນວຍ​ຄວາມ​ສະ​ດວກ​ເອ​ກະ​ລາດ​ທີ່​ໄດ້​ຮັບ​ຄ່າ​ຈ້າງ​ໄດ້ (ພວກ​ເຂົາ​ເປັນ​ພາກ​ສ່ວນ​ຮັບ​ຜິດ​ຊອບ​ຕາມ​ກົດ​ໝາຍ ແລະ ບໍ່​ມີ​ສິດ​ໃຫ້​ການ​ບໍ​ລິ​ການ​ທີ່​ໄດ້​ຮັບ​ຄ່າ​ຈ້າງ​ພາຍ​ໃຕ້ SDP).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368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ເອກະສານແຈກ: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ຮູບ​ແບບການ​ຈ້າງ​ຜູ້​ໃຫ້​ບໍ​ລິ​ການ </a:t>
            </a:r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(ຄຳ​ຖາມຕົວ​ຢ່າງທີ່​ຈະ​ຖາມ​ຜູ້​ໃຫ້​ບໍ​ລິ​ການ​ໃນ​ຕໍ່​ໜ້າ, ລວມ​ທັງ​ຜູ້​ອຳ​ນວຍ​ຄວາມ​ສະ​ດວກ​ເອ​ກະ​ລາດ)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ທ່ານ​ສາ​ມາ​ດ​ມີ​ຫຼາຍ​ຄົນ​ຊ່ວຍ​ທ່ານ​ໄດ້​ຕາມ​ທີ່​ທ່ານ​ຕ້ອງ​ການ ແລະ ສາ​ມາດ​ຈ່າຍ​ດ້ວຍ​ແຜນ​ການ​ຈ່າຍ​ຂອງ​ທ່ານ​ໄດ້.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ຈະ​ບໍ່​ມີ​ອັດ​ຕາ​ກຳ​ນົດ​ໄວ້​ສຳ​ລັບຜູ້​ອຳ​ນວຍ​ຄວາມ​ສະ​ດວກ​ເອ​ກະ​ລາດ.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DDS ແລະ ສູນປະ​ຈຳພາກຈະ​ບໍ່​ຮັກ​ສາ​ບັນ​ຊີ​ລາຍ​ຊື່​ຂອງຜູ້​ອຳ​ນວຍ​ຄວາມ​ສະ​ດວກ​ເອ​ກະ​ລາດໄວ້ ເພາະ​ວ່າ​ພວກ​ເຂົາ​ບໍ່​ໄດ້​​ເປັນ​ຜູ້​ຂາຍ (ບໍ່​ໄດ້​ເຮັດ​ສັນ​ຍາ).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ເຄັດ​ລັບແນະ​ນຳ​ການ​ຝຶກ! ນີ້​ແມ່ນ​ເວ​ລາ​ສຳ​ຄັນ​ທີ່​ສາ​ມາດ​ສອນ​ໄດ້​ກ່ຽວ​ກັບ​ວ່າ ໂຄງ​ການ​ການ​ຕັດ​ສິນ​ໃຈ​ດ້ວຍຕົວ​ເອງມີ​ຄວາມ​ແຕກ​ຕ່າງ​ແນວ​ໃດ. ສູນປະ​ຈຳພາກແຕ່​ລະ​ບ່ອນ​ອາດ​ຈະ ຫຼື ອາດ​ຈະ​ບໍ່​ຈັດ​ການ​ຝຶກ​ອົບ​ຮົມ​ໃຫ້​ຜູ້​ອຳ​ນວຍ​ຄວາມ​ສະ​ດວກ​ເອ​ກະ​ລາດ, ພວກ​ເຂົາ​ອາດ​ຈະມີ ​ຫຼື ອາດ​ຈະ​ບໍ່​ມີ​ບັນ​ຊີ​ລາຍ​ຊື່​ຂອງ​ຜູ້​ອຳ​ນວຍ​ຄວາມ​ສະ​ດວກ​ເອ​ກະ​ລາດກໍ່​ໄດ້ – ອັນ​ນັ້ນ​ຈະ​ຂຶ້ນ​ກັບ​ສູນ​ປະ​ຈຳ​ພາກ​ແຕ່​ລະ​ບ່ອນ ແລະ ຄະ​ນະ​ກຳ​ມະ​ການ​ປຶກ​ສາ​ທ້ອງ​ຖິ່ນຂອງ​ມັນ. ຈື່​ໄວ້​ໃນ​ໃຈ​ວ່າ ຖ້າ​ສູນ​ປະ​ຈຳ​ພາກ​ເຮັດ​ການ​ຝຶກ​ອົບ​ຮົມ, ຢັ້ງ​ຢືນ​ຜູ້​ອຳ​ນວຍ​ຄວາມ​ສະ​ດວກ​ເອ​ກະ​ລາດ ແລະ ເປັນ​ແຫຼ່ງ​ຂອງ​ບັນ​ຊີ​ລາຍ​ຊື່, ມັນ​ເປັນ​ຊຸດວິ​ເສດ​ຄື​ກັບ​ການ​ເປັນ​ຜູ້​ຂາຍ​ໃຫ້​ທັງ​ໝົດ​ອີກ (ຫຼື ສູນປະ​ຈຳພາກ 2.0). ຜູ້​ເຂົ້າ​ຮ່ວມ​ມີ​ເສ​ລີ​ພາບ​ຈ້າງ​ພຽງ​ແຕ່​ຄົນ​ທີ່​ພວກ​ເຂົາ​ມັກ​ໃຫ້​ເປັນ​ຜູ້​ອຳ​ນວຍ​ຄວາມ​ສະ​ດວກ​ເອ​ກະ​ລາດ​ຂອງ​ພວກ​ເຂົາ​ເທົ່າ​ນັ້ນ. ພວກ​ເຂົາ​ອາດ​ຈະ​ຕ້ອງ​ການ​ຈ້າງ​ເພື່ອນ​ບ້ານ. ສິ່ງ​ສຳ​ຄັນ​ແມ່ນ​ວ່າ ເພື່ອນ​ບ້ານ​ມີ​ບ່ອນ​ໄດ້​ຮັບ​ການ​ຝຶກ​ອົບ​ຮົມ​ເປັນຜູ້​ອຳ​ນວຍ​ຄວາມ​ສະ​ດວກ​ເອ​ກະ​ລາດ. ສູນປະ​ຈຳພາກເຮັດ​ບົດ​ບາດ​ການ​ຊ່ວຍ​ໃຫ້​ຄົນ​ຄິດ​ກ່ຽວ​ກັບ​ວ່າ ພວກ​ເຂົາ​ຕ້ອງ​ການຜູ້​ອຳ​ນວຍ​ຄວາມ​ສະ​ດວກ​ເອ​ກະ​ລາດປະ​ເພດ​ໃດ, ບໍ່​ພຽງ​ແຕ່​ເພື່ອ​ໃຫ້​ບັນ​ຊີ​ລາຍ​ຊື່​ທີ່​ມີ​ຢູ່​ເທົ່າ​ນັ້ນ.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258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ເອກະສານແຈກ: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​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ຮູບ​ແບບການ​ຈ້າງ​ຜູ້​ໃຫ້​ບໍ​ລິ​ການ </a:t>
            </a:r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(ຄຳ​ຖາມຕົວ​ຢ່າງທີ່​ຈະ​ຖາມ​ຜູ້​ໃຫ້​ບໍ​ລິ​ການ​ໃນ​ຕໍ່​ໜ້າ)</a:t>
            </a:r>
            <a:endParaRPr lang="en-US" sz="1200" i="1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​ທ່ານ​ສາ​ມາດ​ເອົາ​ການ​ຊ່ວຍ​ເຫຼືອ​ຈາກ​ຄອບ​ຄົວ​ຂອງ​ທ່ານ ຫຼື ຜູ້​ອຳ​ນວຍ​ຄວາມ​ສະ​ດວກ​ເອ​ກະ​ລາດຂອງ​ທ່ານ ເພື່ອ​ຊອກ​ຫາ​ຄົນ​ທີ່​ເໝາະ​ສົມ ເພື່ອ​ໃຫ້​ການ​ບໍ​ລິ​ການ​ຂອງ​ທ່ານ​ໄດ້.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ສື່​ສານ​ກັບ​ຜູ້​ໃຫ້​ບໍ​ລິ​ການ​ໃນ​ຕໍ່​ໜ້າ​ ສິ່ງ​ທີ່​ສຳ​ຄັນ​ວ່າ ພວກ​ເຂົາ​ສະ​ໜັບ​ສະ​ໜູນ​ທ່ານ​ແນວ​ໃດ.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ທ່ານ​ສາ​ມາດ​ເອົາ​ການ​ຊ່ວຍ​ເຫຼືອ​ດ້ວຍ​ການ​ເຈ​ລະ​ຈາ​ຈາກຜູ້​ອຳ​ນວຍ​ຄວາມ​ສະ​ດວກ​ເອ​ກະ​ລາດໄດ້.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ເຂົ້າ​ຫາ​ຜູ້​ເຂົ້າ​ຮ່ວມ SDP ຄົນ​ອື່ນ ແລະ ຖາມ​ວ່າ ພວກ​ເຂົາ​ຈ່າຍ​ເທົ່າ​ໃດ.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ແລະ ທ່ານ​ສາ​ມາດ​ຖາມ​ສູນ​ປະ​ຈຳ​ພາກ​ຂອງ​ທ່ານ​ວ່າ ພວກ​ເຂົາ​ຈ່າຍ​ໃຫ້​ກັບ​ການ​ບໍ​ລິ​ການ​ຄ້າຍ​ຄື​ກັນ​ນີ້​ຢູ່​ໃນ​ລະ​ບົບ​ແບບ​ດັ້ງ​ເດີມ​ເທົ່າ​ໃດ.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ເຄັດ​ລັບແນະ​ນຳ​ການ​ຝຶກ! ນີ້​ແມ່ນ​ຈຸດ​ດີ​ອັນ​ໜຶ່ງ​ທີ່​ຈະ​ຊີ້​ໃຫ້​ເຫັນ​ວ່າ </a:t>
            </a:r>
            <a:r>
              <a:rPr lang="lo-LA" sz="1200" b="1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ຄວາມ​ຕ້ອງ​ການ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ແລະ </a:t>
            </a:r>
            <a:r>
              <a:rPr lang="lo-LA" sz="1200" b="1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ຄວາມ​ຈຳ​ເປັນ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ລະ​ບຸ​ຢູ່​ໃນ​ສະ​ໄລ້​ນີ້​ເປັນ​ປະ​ເພດ​ຂອງ​ຂອງ​ຄຳ​ວ່າ​ສຳ​ຄັນ​</a:t>
            </a:r>
            <a:r>
              <a:rPr lang="lo-LA" sz="1200" b="1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ຕໍ່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ແລະ ສຳ​ຄັນ​</a:t>
            </a:r>
            <a:r>
              <a:rPr lang="lo-LA" sz="1200" b="1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ສຳ​ລັບ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– ຮັດ​ແໜ້ນ​ຄຸນ​ຄ່າ​ຂອງວິ​ທີ​ການ​ເອົາ​ຄົນ​ເປັນ​ໃຈ​ກາງ​ເຂົ້າ​ກັນ ແລະ ໃຫ້​ຄວາມ​ກະ​ຈ່າງ​ແຈ້ງ​ວ່າ​ທ່ານ​ຄາດ​ຫວັງ​ການ​ສະ​ໜັບ​ສະ​ໜູນ​ອັນ​ໃດ​ຈາກ​ຜູ້​ໃຫ້​ບໍ​ລິ​ການ​ຂອງ​ທ່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947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ການ​ບໍ​ລິ​ການ​ຄຸ້ມ​ຄອງການ​ເງິນ ຫຼື FMS ແມ່ນ​ການ​ບໍ​ລິ​ການ​ຈຳ​ເປັນ​​ທີ່​ທ່ານ​ຕ້ອງ​ມີ ເພື່ອ​ໃຫ້​ຢູ່​ໃນ​ໂຄງ​ການ​ການ​ຕັດ​ສິນ​ໃຈ​ດ້ວຍ​ຕົວ​ເອງ.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ມັນ​ເປັນ​ພຽງ​ແຕ່​ຜູ້​ໃຫ້​ບໍ​ລິ​ການ​ເທົ່າ​ນັ້ນ​ທີ່​ຈຳ​ເປັນ​ຕ້ອງ​ໄດ້ເຮັດເປັນ​ຜູ້​ຂາຍນຳ​ອີກ.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ພວກ​ເຂົາ​ເຮັດ​ໃຫ້​ທ່ານ​ແນ່​ໃຈ​ວ່າ ພະ​ນັກ​ງານ​ຂອງ​ທ່ານ​ມີ​ສິດ​ໃຫ້​ການ​ບໍ​ລິ​ການ​ທີ່​ທ່ານ​ຕ້ອງ​ການ​ຈ້າງ​ພວກ​ເຂົາ​ເຮັດ​ໃຫ້.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ຕົວ​ຢ່າງ, FMS ກວດ​ສອບ​ໃບ​ອະ​ນຸ​ຍາດ​ທີ່​ຕ້ອງ​ການ ແລະ ເງື່ອນ​ໄຂ​ກຳ​ນົດ​ການ​ຝຶກ​ອົບ​ຮົມ​ໃດ​ໜຶ່ງ.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ຖ້າ​ຈຳ​ເປັນ, ພວກ​ເຂົາ​ຊ່ວຍ​ພະ​ນັກ​ງານ​ຂອງ​ທ່ານ​ໃນ​ການ​ດຳ​ເນີນ​ການກວດ​ເບິ່ງ​ປະ​ຫວັດ​ອາ​ຊະ​ຍາ​ກຳ.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ຜູ້​ໃຫ້​ບໍ​ລິ​ການ FMS ໃຫ້​ບົດ​ລາຍ​ງານ​ປະ​ຈຳ​ເດືອນ​ກ່ຽວ​ກັບ​ແຜນ​ການ​ໃຊ້​ຈ່າຍ​ຂອງ​ທ່ານ​ແກ່​ທ່ານ ແລະ ສູນ​ປະ​ຈຳ​ພາກ​ຂອງ​ທ່ານ ເພື່ອ​ໃຫ້​ທ່ານ​ຮູ້​ວ່າ ທ່ານ​ໄດ້​ຈ່າຍ​ເງິນ​ຫຼາຍ​ປາຍ​ໃດ​ແລ້ວ ແລະ ຍັງ​ເຫຼືອ​ຫຼາຍ​ປານ​ໃດ.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ສູນ​ປະ​ຈຳ​ພາກ​ ຫຼື ຜູ້​ອຳ​ນວຍ​ຄວາມ​ສະ​ດວກ​ເອ​ກະ​ລາດຂອງ​ທ່ານສາ​ມາດ​ຊ່ວຍ​ທ່າ​ນ​ຊອກ​ເລືອກ​ຜູ້​ໃຫ້​ບໍ​ລິ​ການ FMS ໄດ້.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ການ​ຈ່າຍ​ຄ່າ​ບໍ​ລິ​ການ FMS ມາ​ຈາກ​ແຜນ​ການ​ໃຊ້​ຈ່າຍ​ຂອງ​ທ່ານ.  ທ່ານ​ຈະ​ໄດ້​ຮຽນ​ຮູ້ຄ່າ​ໃຊ້​ຈ່າຍ ແລະ ການ​ບໍ​ລິ​ການ FMS ປະ​ເພດ​ຕ່າງໆ​ພາຍ​ຫຼັງ​ຢູ່​ໃນ​ການ​ແນະ​ນຳ.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ເຄັດ​ລັບແນະ​ນຳ​ການ​ຝຶກ! ຜູ້​ໃຫ້​ບໍ​ລິ​ການ FMS ຕ້ອງ​ປະ​ຕິ​ບັດ​ຕາມ​ທຸກ​ເງື່ອນ​ໄຂ​ກຳ​ນົດ​ຂອງ​ຜູ້​ຂາຍ​ທີ່​ໄດ້​ກຳ​ນົດ​ໄວ້​ໃນ​ຂໍ້​ທີ 54327 ຂອງ​ມາດ​ຕາ (Title) 17, ລວມ​ທັງ​ການ​ລາຍ​ງານ​ສະ​ພາບ​ການ​ພິ​ເສດ​ໃດ​ໜຶ່ງໃຫ້​ສູນ​ປະ​ຈຳ​ພາກຕາມ​ທີ່​ໄດ້​ກຳ​ນົດ​ຢູ່​ໃນ​ຂໍ້​ນັ້ນ, ເຊິ່ງ FMS ໄດ້​ຮັບ​ຮູ້ ຫຼື ເຊິ່ງ​ຜູ້​ເຂົ້າ​ຮ່ວມ, ຜູ້​ໃຫ້​ບໍ​ລິ​ການ ຫຼື ບຸກ​ຄົນ​ອື່ນໄດ້​ລາຍ​ງານ​ໃຫ້​ກັບ FMS ແລ້ວ.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ເຄັດ​ລັບແນະ​ນຳ​ການ​ຝຶກ #2! ນອກ​ຈາກ​ນັ້ນ, ຜູ້​ທີ່​ຢູ່​ໃນ FMS ມີ​ແນວໂນ້ມ​ທີ່​ຈະ​ຍົກ​ຄຳ​ຖາມ​ຂຶ້ນ​ມາ​ຫຼາຍ​ທີ່​ສຸດ. ເຮັດ​ໃຫ້​ຜູ້​ເຂົ້າ​ຮ່ວມ​ໝັ້ນ​ໃຈ​ຄືນ​ໃໝ່​ວ່າ ທ່ານ​ຈະ​ລົງ​ເລິກ​ໃນ​ເລື່ອງ​ນີ້​ພາຍ​ຫຼັງ​ຢູ່​ໃນ​ພາກ​ນັ້ນ ລວມ​ທັງ​ຂໍ້​ມູນ​ກ່ຽວ​ກັບ​ການ​ເລືອກຜູ້​ໃຫ້​ບໍ​ລິ​ການ FMS.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4222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ເອກະສານແຈກ: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ຮູບ​ແບບການ​ຈ້າງ​ຜູ້​ໃຫ້​ບໍ​ລິ​ການ </a:t>
            </a:r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(ຄຳ​ຖາມຕົວ​ຢ່າງທີ່​ຈະ​ຖາມ​ຜູ້​ໃຫ້​ບໍ​ລິ​ການ​ໃນ​ຕໍ່​ໜ້າ, ລວມ​ທັງ​ຜູ້ໃຫ້​ບໍ​ລິ​ການ FMS ໃນ​ຕໍ່​ໜ້າ)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ທ່ານ​ຕ້ອງ​ການ​ຄວາມ​ຊ່ວຍ​ເຫຼືອ​ເພີ່ມ​ຕື່ມ ຫຼື ການ​ເຕືອນ​ໃນ​ການ​ຮັບ​ປະ​ກັນ​ວ່າ ທ່ານ​ຢູ່​ໃນງົບ​ປະ​ມານຂອງ​ທ່ານ​ບໍ?  ທ່ານ​ພຽງ​ແຕ່​ຕ້ອງ​ການ​ໃຫ້​ພວກ​ເຂົາ​ຈ່າຍ​ຄ່າ​ໃບ​ບິນ ແລະ ສົ່ງ​ບັນ​ຊີ​ສຳ​ຮອງ​ໃຫ້​ທ່ານ​ເທົ່າ​ນັ້ນ​ບໍ?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​ທ່ານ​ສາ​ມາດ​ເອົາ​ການ​ຊ່ວຍ​ເຫຼືອ​ຈາກ​ຄອບ​ຄົວ​ຂອງ​ທ່ານ, ຜູ້​ປະ​ສານ​ງານ​ການ​ບໍ​ລິ​ການ​ຂອງ​ທ່ານ ຫຼື ຜູ້​ອຳ​ນວຍ​ຄວາມ​ສະ​ດວກ​ເອ​ກະ​ລາດຂອງ​ທ່ານ ເພື່ອ​ຊອກ​ຫາ FMS ທີ່​ເໝາະ​ສົມໄດ້.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ຖາມ​ຄຳ​ແນະ​ນຳຈາກ​ຜູ້​ເຂົ້າ​ຮ່ວມ SDP ອື່ນ ຫຼື ຮຽກ​ເອົາສິ່ງ​ອ້າງ​ອີງ.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ສຳ​ພາດ​ແຕ່​ລະ​ໜ່ວຍ​ງານ – ເອົາ​ການ​ຊ່ວຍ​ເຫຼືອ ຖ້າ​ທ່ານ​ຕ້ອງ​ການ​ມັນ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ອັດ​ຕາ​ສູງ​ສຸດ​ຖືກ​ກຳ​ນົດ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2466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ເອກະສານແຈກ: </a:t>
            </a:r>
            <a:r>
              <a:rPr lang="lo-LA" sz="1200" b="1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ຮູບ​ແບບ​ຂໍ້​ຕົກ​ລົງ​ຜູ້​ໃຫ້​ບໍ​ລິ​ການ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 ແລະ ຜູ້​ໃຫ້​ບໍ​ລິ​ການ​ຂອງ​ທ່ານ​ຈຳ​ເປັນ​ຕ້ອງ​ເຫັນ​ດີ​ກ່ຽວ​ກັບ​ການ​ບໍ​ລິ​ການ​ກ່ອນ​ທີ່​ການ​ບໍ​ລິ​ການ​ຈະ​ເລີ່ມ​ຕົ້ນ. ຄິດ​ກ່ຽວ​ກັບ​ຄຳ​ຖາມ​ຂ້າງ​ເທິງ.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ມີ​ຮູບ​ແບບ​ທີ່​ທ່ານ​ສາ​ມາດ​ໃຊ້​ກັບ​ຜູ້​ໃຫ້​ບໍ​ລິ​ການ​ຂອງ​ທ່ານ ເພື່ອ​ສະ​ແດງ​ຂໍ້​ຕົກ​ລົງ​ກ່ຽວ​ກັບ​ສິ່ງ​ທີ່​ທ່ານ​ໄດ້​ຕັດ​ສິນ​ໃຈ.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ຢູ່​ໃນ​ຂໍ້​ຕົກ​ລົງ​ຂອງ​ທ່ານ, ໃຫ້​ມີ​ຄວາມ​ຊັດ​ເຈນ​ກ່ຽວ​ກັບ​ລາຍ​ລະ​ອຽດ.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ທ່ານ​ສາ​ມາດ​ລາຍ​ງານ​ຫາ​ທີມ​ງານ​ວາງ​ແຜນ​ຂອງ​ທ່ານ, ຜູ້​ອຳ​ນວຍ​ຄວາມ​ສະ​ດວກ​ເອ​ກະ​ລາດຂອງ​ທ່ານ ແລະ/ຫຼື FMS ຂອງ​ທ່ານ​ກ່ຽວ​ກັບ​ຂໍ້​ຕົກ​ລົງ​ເຫຼົ່າ​ນີ້.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ອີກ​ເທື່ອ​ໜຶ່ງ, ທ່ານ​ມີ​ການ​ສະ​ໜັບ​ສະ​ໜູນ​ຈາກ​ທີມ​ງານ​ຂອງ​ທ່ານ, ​ດັ່ງ​ນັ້ນ​ໃຫ້​ຂໍ​ຄວາມ​ຊ່ວຍ​ເຫຼືອ ຖ້າ​ທ່ານ​ຮູ້​ສຶກວ່າ​ທ່ານ​ຕ້ອງ​ການ​ມັນ.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9255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ໃນ​ເບື້ອງ​ຕົ້ນ​ນັ້ນ, ພວກ​ເຮົາ​ໄດ້​ເວົ້າ​ກ່ຽວ​ກັບ​ເຄື່ອງ​ມື​ສຳ​ລັບ​ການ​ຝຶກ​ອົບ​ຮົມ ແລະ ການ​ຮຽນ​ຮູ້​ຜ່ານ​ຕົວ​ຢ່າງ​ມາ​ແລ້ວ.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Jason and Sofia (ເຈ​ສັນ ແລະ ໂຊ​ເຟຍ) ແມ່ນ​ຕົວ​ຢ່າງ​ຂອງ​ຄົນ​ທີ່​ພວກ​ເຮົາ​ໄດ້​ເຮັດ​ຂຶ້ນ ເພື່ອ​ຊ່ວຍ​ໃຫ້​ພວກ​ເຮົາ​ຮຽນ​ຮູ້​ຕະ​ຫຼອດ​ການ​ແນະ​ນຳ​ນີ້.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ທ່ານ​ມີ​ເອ​ກະ​ສານ​ແຈກ​ຢູ່​ໃນ​ຊອງ​ຂອງ​ທ່ານ​ທີ່​ມີ​ຊື່​ວ່າ “Meet Jason &amp; Sofia” (ພົບ​ເຈ​ສັນ ແລະ ໂຊ​ເຟຍ)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ວກ​ເຮົາ​ຈະ​ອ້າງ​ອີງ​ໃສ່​ເອ​ກະ​ສານ​ແຈກ​ນີ້​ໃນ​ຂະ​ນະ​ທີ່​ພວກ​ເຮົາ​ເບິ່ງ​ແນວ​ຄວາມ​ຄິດ​ຕ່າງໆ​ຢູ່​ໃນ​ການ​ແນະ​ນຳ​ນີ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ໜ້າ​ທຳ​ອິດ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ບອກ​ໃຫ້​ພວກ​ເຮົາ​ຮູ້​ເລັກ​ນ້ອຍ​ກ່ຽວ​ກັບ​ວ່າ ພວກ​ເຂົາ​ແມ່ນ​ໃຜ ແລະ ກ່ຽວ​ກັບ​ຄົນ​ຢູ່​ໃນ​ຊີ​ວິດ​ຂອງ​ພວກເຂົາ.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SDP ເພີ່ມ​ການ​ສະ​ໜັບ​ສະ​ໜູນ​ໃສ່​ທັງ​ເຈ​ສັນ ແລະ ໂຊ​ເຟຍ (Jason and Sofia) ດ້ວຍ FMS ພ້ອມ​ທັງ​ຕົວ​ເລືອກ​ຂອງ​ພວກ​ເຂົາ ເພື່ອ​ຈ້າງ​ຜູ້​ອຳ​ນວຍ​ຄວາມ​ສະ​ດວກ​ເອ​ກະ​ລາດ.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ທ່ານ​ຈະ​ເຫັນ​ຢູ່​ຕະ​ຫຼອດ​ການ​ແນະ​ນຳ​ນີ້​ກ່ຽວ​ກັບ​ເສັ້ນ​ທາງ​ທີ່ Jason and Sofia ໃຊ້​ໃນ​ຂະ​ນະ​ທີ່​ພວກ​ເຂົາ​ກ້າວ​ເຂົ້າ​ສູ່ SDP.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3722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ທ່ານ​ເຂົ້າ​ຮ່ວມ​ການ​ແນະ​ນຳ​ນີ້, ສ້າງ IPP ຂອງ​ທ່ານ​ຜ່ານການ​ວາງ​ແຜນ​ເອົາ​ຄົນ​ເປັນ​ໃຈ​ກາງ, ສະ​ໜັບ​ສະ​ໜູນ ແລະ ເຮັດ​ວຽກ​ກັບ FMS ຂອງ​ທ່ານ ເພື່ອ​ໃຫ້​ຮັບ​ຜິດ​ຊອບ​ທາງ​ດ້ານ​ການ​ເງິນ.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ທ່ານ​ຕ້ອງ​ເລືອກ​ຄົນ​ຢູ່​ໃນ​ຊີ​ວິດ​ຂອງ​ທ່ານ ເພື່ອ​ເຂົ້າ​ຮ່ວມ​ໃນ​ການ​ສະ​ໜັບ​ສະ​ໜູນ​ທ່ານ​ຢູ່​ໃນ​ວິ​ທີ​ທີ່​ທ່ານ​ຕ້ອງ​ການ ແລະ ຈຳ​ເປັນ.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ຜູ້​ປະ​ສານ​ງານ​ຝ່າຍ​ບໍ​ລິ​ການສູນ​ປະ​ຈຳ​ພາກ​ຂອງ​ທ່ານສືບ​ຕໍ່​ເປັນ​ບຸກ​ຄົນ​ທີ່​ຈຳ​ເປັນ ແລະ ມີ​ຄ່າ ເພື່ອ​ຊ່ວຍ​ທ່ານ​ວາງ​ແຜນ​ການ​ບໍ​ລິ​ການ ແລະ ການ​ສະ​ໜັບ​ສະ​ໜູນ​ທີ່​ທ່ານ​ມີ​ຄວາມ​ຈຳ​ເປັນ!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ທ່ານອາດ​ຈະເລືອກຈ້າງຜູ້​ອຳ​ນວຍ​ຄວາມ​ສະ​ດວກ​ເອ​ກະ​ລາດ ເພື່ອ​ຊ່ວຍ​ທ່ານນຳ​ທາງ ແລະ ວາງແຜນ​ການການ​ບໍ​ລິ​ການ ແລະ ການ​ສະໜັບ​​ສະ​ໜູນ​ຂອງ​ທ່ານ.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ທ່ານ​ຕ້ອງ​ກຳ​ນົດ​ຄວາມ​ສຳ​ພັນ​ຂອງ​ທ່ານ​ກັບ​ຜູ້​ໃຫ້​ບໍ​ລິ​ການ​ຂອງ​ທ່ານ ແລະ ສິ່ງ​ທີ່​ທ່ານ​ຕ້ອງ​ການ ແລະ ມີ​ຄວາມຈຳ​ເປັນ​ຈາກ​ພວກ​ເຂົາ.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​ການ​ບໍ​ລິ​ການ​ຄຸ້ມ​ຄອງ​ການ​ເງິນ​ແມ່ນ​ຈຳ​ເປັນ​ຕ້ອງ​ມີ, ຈະ​ຈ່າຍ​ຄ່າ​ໃບ​ບິນ​ຂອງ​ທ່ານ ແລະ ຊ່ວຍ​ທ່ານ​ຈັດ​ການແຜນ​ການ​ໃຊ້​ຈ່າຍຂອງ​ທ່ານ. ພວກ​ເຂົາ​ຕ້ອງ​ໄດ້​ເຮັດເປັນ​ຜູ້​ຂາຍ​ຜ່ານ​ສູນ​ປະ​ຈຳ​ພາກ. ທ່ານ​ຕ້ອງ​ເລືອກວ່າ​ທ່ານ​ຈະ​ມີ​ຄວາມ​ສຳ​ພັນ​ປະ​ເພດ​ໃດ​ກັບ​ພວກ​ເຂົາ, ທ່ານ​ມີ​ຄວາມ​ຈຳ​ເປັນ​ທາງ​ດ້ານ​ການ​ຊ່ວຍ​ເຫຼືອ​ຫຼາຍ ຫຼື ໜ້ອຍ​ປານ​ໃດ!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ເຄັດ​ລັບແນະ​ນຳ​ການ​ຝຶກ! ລອງ​ກິດ​ຈະ​ກຳ​ເຫຼົ່າ​ນີ້​ຫຼັງ​ຈາກ​ທ່ານ​ສຳ​ເລັດ​ສະ​ໄລ້​ການ​ທົບ​ທວນ​ນີ້. “ຈົ່ງ​ກັບ​ຄືນ​ໄປ​ຫາ​ສະ​ໄລ້​ທີ 18 ອີກ​ຈັກ​ໜ້ອຍ, ມາ​ຄິດ​ກ່ຽວ​ກັບ​ຮອບ​ວຽນ​ຂອງ​ການ​ສະ​ໜັບ​ສະ​ໜູນ.  ເປັນ​ຫຸ້ນ​ສ່ວນ​ກັບ​ບາງ​ຄົນ, ແຕ່​ລະຄົນ​ໝູນ​ກັນ​ແລກ​ປ່ຽນ​ຮອບ​ວຽນ​ການ​ສະ​ໜັບ​ສະ​ໜູນ​ສ່ວນ​ຕົວ​ຂອງ​ທ່ານ.  ທ່ານ​ຢາກ​ຈະ​ໝູນ​ໄປ​ຫາ​ໃຜ ຖ້າ​ທ່ານ​ຕ້ອງ​ດຶງ​ເຂົ້າ​ກັນ​ມາ​ເປັນ​ທີມ?  ຍ້ອນຫຍັງ?  ຄິດ​ກ່ຽວ​ກັບ​ວ່າ ທ່ານ​ບໍ່​ຕ້ອງ​ການ​ໃຫ້​ໃຜ​ຢູ່​ທີ່​ນັ້ນ ແລະ ຍ້ອນ​ຫຍັງ, ຖ້າ​ທ່ານ​ມີ​ເວ​ລາ.  ຈົ່ງ​ໃຊ້​ເວ​ລາ 5 ນາ​ທີ.”  ຫຼັງ​ຈາກ 5 ນາ​ທີ, ​ຄູ​ຝຶກ​ຖາມ/ເວົ້າ: “ຂ້ອຍ​ຄິດ​ວ່າ​ນັ້ນ​ເປັນ​ການ​ເປີດ​ຕາ​ແລ້ວ.  ຂ້ອຍ​ຍັງ​ຫວັງ​ຕື່ມ​ອີກວ່າ​ ໃນ​ຂະ​ນະ​ທີ່​ທ່ານ​ຄິດ ແລະ ແລກ​ປ່ຽນ​ສະ​ມາ​ຊິກ​ທີມ​ຂອງ​ທ່ານ, ທ່ານ​ຮູ້​ສຶກ​ໄດ້​ເຖິງ​ການ​ສະ​ໜັບ​ສະ​ໜູນ​ນັ້ນ​ແທ້.  ພວກ​ເຮົາ​ກຳ​ລັງ​ຈະ​ເຂົ້າ​ໄປ​ເວົ້າ​ເຖິງ​ຖັດ​ໄປ, ສຳ​ລັບ​ການ​ວາງ​ແຜນ ທີ່​ຄວາມ​ຮູ້​ສຶກ​ອັນ​ແຮງ​ກ້າ​ຂອງ​ການ​ສະ​ໜັບ​ສະ​ໜູນ​ຈາກ​ທີມ​ທີ່​ທ່ານ​ຕ້ອງ​ການ​ໃຫ້​ຢູ່​ທີ່​ນັ້ນ​ແທ້​ແມ່ນ​ພື້ນ​ຖານ​ຈາກ​ສິ່ງ​ທີ່​ການ​ວາງ​ແຜນ​ທີ່​ດີ ແລະ ມີ​ຄວາມ​ໝາຍ​ເລີ່ມ​ຕົ້ນ.”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21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6864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198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911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ການ​ວາງ​ແຜນ​ເອົາ​ຄົນ​ເປັນ​ໃຈ​ກາງເນັ້ນ​ໃສ່: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ກຳ​ນົດ​ຄວາມ​ຫວັງ ແລະ ຄວາມ​ຝັນ​ຂອງ​ທ່ານ.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ກຳ​ນົດ​ສິ່ງ​ທີ່​ທ່ານ​ມັກ ແລະ ສິ່ງ​ທີ່​ທ່ານ​ຖະ​ໜັດ.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ກຳ​ນົດ ແລະ ຕັ້ງ​ເປົ້າ​ໝາຍ​ທີ່​ມີ​ຄວາມ​ໝາຍ​ສຳ​ລັບຊີ​ວິດ​ຂອງ​ທ່ານ.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ເລືອກ​ຜູ້​ຈະ​ໃຫ້​ການ​ບໍ​ລິ​ການ​ຂອງ​ທ່ານ.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ຂະ​ບວນ​ການ​ວາງ​ແຜນ​ຂອງ​ທ່ານ​ອາດ​ຈະ​ແຕກ​ຕ່າງ​ຈາກ​ຂອງ​ຄົນ​ອື່ນ ແລະ ນັ້ນ​ບໍ່​ມີ​ບັນ​ຫາ​ຫຍັງ.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ຈື່​ໄວ້​ວ່າ: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ທຸກໆ​ຄົນ​ສາ​ມາດ​ສະ​ແດງ​ສິ່ງ​ທີ່​ພວກ​ເຂົາ​ມັກ ແລະ ບໍ່​ມັກ​ດ້ວຍ​ວິ​ທີ​ທາງ​ຂອງ​ພວກ​ເຂົາ​ເອງ.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ໂດຍ​ການ​ຍິ້ມ, ການ​ພິມ, ການ​ໃຊ້​ຮູບ…..ແຕ່​ລະ​ບຸກ​ຄົ​ນ​ມີ​ສິດ​ສ້າງ​ຕົວເລືອກ ແລະ ສື່​ສານ​ຕົວເລືອກ​ເຫຼົ້າ​ນັ້ນ​ກັບ​ທີມ​ຂອງ​ພວກ​ເຂົາ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.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ພຶດ​ຕິ​ກຳ​ແມ່ນ​ຮູບ​ແບບ​ໜຶ່ງ​ຂອງ​ການສື່​ສານ.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ທຸກໆ​ຄົນ​ມີ​ສິດ​ດຳ​ລົງ​ຊີ​ວິດ​ຕາມ​ທາງ​ເລືອກ​ຂອງ​ພວກ​ເຂົາທີ່​ຢູ່​ໃນ​ຊຸມ​ຊົນ ແລະ ກັບ​ຄົນ​ທີ່​ພວກ​ເຂົາ​ເລືອກ​ໃຫ້​ຢູ່​ອ້ອມ​ຂ້າງ.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SDP ຈະ​ໃຫ້​ເສ​ລີ​ພາບ​ແກ່​ທ່ານ ແລະ ການ​ສະ​ໜັບ​ສະ​ໜູນ ເພື່ອ​ວາງ​ແຜນ​ເປົ້າ​ໝາຍ​ຂອງ​ທ່ານ ແລະ ທ່ານ​ຕັດ​ສິນ​ໃຈ​ທີ່​ຈະ​ເຂົ້າ​ຫາ​ພວກ​ເຂົາ​ແນວ​ໃດ.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0717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ເອກະສານແຈກ: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ຊັບ​ພະ​ຍາ​ກອນການ​ວາງ​ແຜນ​ເອົາ​ຄົນ​ເປັນ​ໃຈ​ກາງ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ສິ່ງ​ເຫຼົ້າ​ນັ້ນ​ແມ່ນ​ຫຼາຍ​ຂັ້ນ​ຕອນ​ທີ່​ຈະ​ຄິດ ເພື່ອ​ເລີ່ມ​ຕົ້ນ. ທ່ານ​ຄວນ​ຈະ​ເລີ່ມ​ຈາກ​ໃສ?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ການ​ຫັນ​ປ່ຽນ​ໄປ​ສູ່ SDP ຈະ​ໃຊ້​ເວ​ລາ, ຂໍ້​ມູນ ແລະ ການ​ສະ​ໜັບ​ສະ​ໜູນ ເພື່ອຄຳ​ນວນ​ເບິ່ງ​ສິ່ງ​ເຫຼົ່າ​ນີ້​ທັງ​ໝົດ. ທ່ານ​ອາດ​ຈະ​ຕ້ອງ​ການ​ຊັບ​ພະ​ຍາ​ກອນ ເພື່ອ​ໃຫ້​ຮູ້​ວ່າ ທ່ານ​ຢາກ​ຈະ​ເຮັດ​ການ​ວາງ​ແຜນ​ການ​ຂອງ​ທ່ານ​ແນວ​ໃດ. ທ່ານ​ອາດ​ຈະ​ຕ້ອງ​ການ​ແຜນ​ການ​ເອົາ​ຄົນ​ເປັນ​ໃຈ​ກາງ​ເປັນ​ສ່ວນ​ໜຶ່ງ​ຂອງ​ຂະ​ບວນ​ການ​ວາງ​ແຜນ​ຂອງ​ທ່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ແຜນ​ການ​ເອົາ​ຄົນ​ເປັນ​ໃຈ​ກາງ​ແມ່ນ​ຜົນ​ໄດ້​ຮັບ​ເປັນ​ລາຍ​ລັກ​ອັກ​ສອນ​ຂອງ​ຂະ​ບວນ​ການ​ວາງ​ແຜນ​ລົງ​ເລິກ, ລະ​ອຽດ ແລະ ກ້​ວາງ​ຂວາງ​ເພີ່ມ​ຂຶ້ນ ທີ່​ສາ​ມາດ​ຊ່ວຍ​ແຈ້ງ IPP ຂອງ​ທ່ານ​ໃຫ້​ກັບ​ສູນ​ປະ​ຈຳ​ພາກ ຫຼື ແຜນ​ການ​ໃຫ້​ກັບ​ຜູ້​ໃຫ້​ບໍ​ລິ​ການ​ອື່ນ.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ຢູ່​ໃນ​ຊອງ​ຂອງ​ທ່ານ​ແມ່ນ​ບັນ​ຊີ​ລາຍ​ຊື່​ຂອງ​ເອ​ກະ​ສານ​ຕີ​ພິມ, ຂໍ້​ມູນ​ອອນ​ລາຍ ແລະ ວິ​ດີ​ໂອ​ກ່ຽວ​ກັບ​</a:t>
            </a:r>
            <a:r>
              <a:rPr lang="lo-LA" sz="1200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ການ​ວາງ​ແຜນ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​ເອົາ​ຄົນ​ເປັນ​ໃຈ​ກາງ ແລະ </a:t>
            </a:r>
            <a:r>
              <a:rPr lang="lo-LA" sz="1200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ແຜນ​ການ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​ເອົາ​ຄົນ​ເປັນ​ໃຈ​ກາງ ທີ່​ທ່ານ​ສາ​ມາດ​ນຳ​ໃຊ້ ເພື່ອ​ຮຽນ​ຮູ້​ເພີ່ມ​ຕື່ມ. ມີອີກ​ຫຼາຍ​ແຜນ​ການ​ໃຫ້​ທາງ​ອອນ​ລາຍ ແລະ ຢູ່​ໃນ​ຮ້ານ​ຂາຍ​ປຶ້ມ​ຄື​ກັນ.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ຄົນ​ຜູ້​ທີ່​ໄດ້​ຖືກ​ເລືອກ​ສຳ​ລັບ SDP ອາດ​ຈະ​ຂໍ​ການ​ຊ່ວຍ​ເຫຼືອໃນ​ການ​ວາງ​ແຜນ​ເອົາ​ຄົນ​ເປັນ​ໃຈ​ກາງຈາກ​ສູນ​ປະ​ຈຳ​ພາກ​ຂອງ​ພວກ​ເຂົາ ເນື່ອງ​ຈາກ​ພວກ​ເຂົາ​ຫັນ​ປ່ຽນ​ຈາກ​ການ​ບໍ​ລິ​ການ​ແບບ​ດັ້ງ​ເດີມ​ໄປ​ສູ່ SDP.  ການ​ບໍ​ລິ​ການ​ວາງ​ແຜນ​ເອົາ​ຄົນ​ເປັນ​ໃຈ​ກາງ​ເຫຼົ່າ​ນີ້​ແມ່ນ​ເປັນ​ການ​ເພີ່ມ​ເຕີມ​ໃສ່​ການ​ວາງ​ແຜນ​ທີ່​ສູນ​ປະ​ຈຳ​ພາກ​ຈັດ​ໃຫ້ ແລະ ມີ​ໃຫ້ ເພື່ອ​ຊ່ວຍ​ການ​ວາງ​ແຜນ​ການ​ຮອບ​ດ້ານ​ຢູ່​ໃນ SDP. ສິ່ງ​ທີ່​ທ່ານ​ໄດ້​ຮັບ​ຈາກ​ການ​ຊ່ວຍ​ເຫຼືອ​ນີ້​ແມ່ນ​ສາ​ມາດ​ນຳ​ໄປ​ໃຊ້ ເພື່ອ​ແຈ້ງ​ໃຫ້​ຮູ້​ການ​ສ້າງ IPP ຂອງ​ທ່ານ.  ສູນປະ​ຈຳພາກສາ​ມາດ​ຊື້​ການ​ບໍ​ລິການວາງ​ແຜນ​ເອົາ​ຄົນ​ເປັນ​ໃຈ​ກາງເບື້ອງ​ຕົ້ນ​ໄດ້​ຈາກ: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ຜູ້​ໃຫ້​ບໍ​ລິ​ການ​ເປັນ​ຜູ້​ຂາຍຂອງການ​ວາງ​ແຜນ​ເອົາ​ຄົນ​ເປັນ​ໃຈ​ກາງ; ຫຼື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ຜູ້​ໃຫ້​ບໍ​ລິ​ການ​ບໍ່ເປັນ​ຜູ້​ຂາຍຜູ້​ທີ່​ສະ​ແດງ​ອອກ​ໃຫ້​ເຫັນ​ວ່າ ພວກ​ເຂົາ​ໄດ້​ຮັບ​ການ​ຝຶກ​ອົບ​ຮົມ ຫຼື ການ​ຢັ້ງ​ຢືນ​ຢູ່​ໃນຂະ​ບວນການ​ວາງ​ແຜນ​ເອົາ​ຄົນ​ເປັນ​ໃຈ​ກາງ/ການ​ອຳ​ນວຍ​ຄວາມ​ສະ​ດວກ. ການ​ຊຳ​ລະ​ໃຫ້ຜູ້​ໃຫ້​ບໍ​ລິ​ການ​ບໍ່ເປັນ​ຜູ້​ຂາຍແມ່ນ​ຈະ​ຕ້ອງ​ໄດ້​​ເປັນ​ຜູ້ “ການ​ເບີກ​ເງິນ​ຊື້​ຄືນ” (ລະ​ຫັດ​ການ​ບໍ​ລິ​ການ 024.)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ການ​ວາງ​ແຜນ​ເອົາ​ຄົນ​ເປັນ​ໃຈ​ກາງທີ່ເຮັດ​ຂຶ້ນ​ມາ​ດີ​ທີ່​ເອົາ​ສິ່ງ​ທີ່​ສຳ​ຄັນ​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ຕໍ່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ທ່ານລວມ​ເຂົ້ານຳ ແລະ ສິ່ງ​ທີ່​ສຳ​ຄັນ​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ສຳ​ລັບ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​ທ່ານສາ​ມາດ​ເປັນ​ສິ່ງ​ສຳ​ຄັນ​ຈຳ​ເປັນ​ຕໍ່​ການ​ເຂົ້າ​ຮ່ວມໃນ SDP ໃຫ້​ສຳ​ເລັດ.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4923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ເອກະສານແຈກ: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ຊອງ​ຂອງ Jason ແລະ Sofia </a:t>
            </a:r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(ໜ້າ 2, 3 ແລະ 4)</a:t>
            </a:r>
            <a:endParaRPr lang="en-US" sz="1200" i="1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ເຄັດ​ລັບແນະ​ນຳ​ການ​ຝຶກ! ຈົ່ງ​ໃຊ້​ເວ​ລາ​ຂອງ​ທ່ານ​ໃຫ້​ພຽງ​ພໍ​ໃນ​ການ​ທົບ​ທວນ​ເບິ່ງ​ຕົວ​ຢ່າງ​ເຫຼົ່າ​ນີ້. ສຸມ​ໃສ່ Jason ແລະ Sofia ເປັນ​ບຸກ​ຄົນ​ຕົວ​ຈິງ​ທີ່​ມີ​ພອນ​ສະ​ຫວັນ, ຄວາມ​ສະ​ຫຼາດ ແລະ ຄວາມ​ຝັນ​ຈິງ. ມັນ​ຈະ​ຊ່ວຍ​ຜູ້​ເຂົ້າ​ຮ່ວມ​ເຊື່ອມ​ຕໍ່​ຄວາມ​ສຳ​ຄັນ​ຂອງ​ກາ​ນ​ວາງ​ແຜນ​ເອົາ​ຄົນ​ເປັນ​ໃຈ​ກາງ​ກັບ​ໂອ​ກາດ​ຂອງ SDP ເຕັມ​ທີ່.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5040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ທັງ​ໝົດ​ຂອງການ​ວາງ​ແຜນ​ເອົາ​ຄົນ​ເປັນ​ໃຈ​ກາງນັ້ນ​ຈະ​ຖືກນຳ​ໄປ​ໃຊ້ ເພື່ອ​ແຈ້ງ​ໃຫ້ IPP ຂອງ​ທ່ານ.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ຄື​ກັນ​ກັບ IPP ຂອງ​ທ່ານ​ດຽວ​ນີ້, IPP ຂອງ​ທ່ານ​ຢູ່​ໃນ SDP ແມ່ນ​ແຜນ​ການ​ບໍ​ລິ​ການ​ທີ່​ທ່ານ ແລະ ຄົນ​ທີ່​ທ່ານ​ຂໍ​ໃຫ້​ຊ່ວຍ​ທ່ານ​ໄດ້​ຮັບ​ແຈ້ງຂໍ້​ມູນ.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IPP ແມ່ນ​ແຜນ​ການ​ບໍ​ລິ​ການ​ທີ່​ຈະ: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ລະ​ບຸ​ເປົ້າ​ໝາຍ​ທີ່​ທ່ານ​ໄດ້​ກຳ​ນົດ​ຜ່ານການ​ວາງ​ແຜນ​ເອົາ​ຄົນ​ເປັນ​ໃຈ​ກາງ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1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ເປົ້າ​ໝາຍ​ຈະ​ໄດ້​ອີງ​ຕາມ​ຄວາມ​ຕ້ອງ​ການ, ຄວາມ​ມັກ ແລະ ການ​ເລືອກ​ໃນ​ຊີ​ວິດ​ຂອງ​ທ່ານ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ລະ​ບຸວ່າ​ທ່ານ​ຕ້ອງ​ການ​ການ​ສະ​ໜັບ​ສະ​ໜູນ​ອັນ​ໃດ ເພື່ອ​ໃຫ້​​ເປົ້າ​ໝາຍ​ເຫຼົ່າ​ນັ້ນ​ສຳ​ເລັດ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ລະ​ບຸວ່າ​ທ່ານ​ຕ້ອງ​ການ​ການບໍ​ລິ​ການ​ອັນ​ໃດ ເພື່ອໄປໃຫ້ຮອດ​​ເປົ້າ​ໝາຍ​ເຫຼົ່າ​ນັ້ນ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ແລະ ໃຜ​ຈະ​ໃຫ້ການ​ບໍ​ລິ​ການ ແລະ ການ​ສະ​ໜັບ​ສະ​ໜູນເຫຼົ່າ​ນັ້ນ​ແກ່​ທ່ານ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1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ປະ​ເພດ ຫຼື ຊື່​ຂອງ​ການ​ບໍ​ລິ​ການ​ທີ່​ທ່ານ​ເລືອກ ເພື່ອ​ໃຫ້​ໄດ້​ຕາມ​ຄວາມ​ຕ້ອງ​ການ​ຂອງ​ທ່ານ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1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ທ່ານ​ຕ້ອງ​ການ​ການ​ບໍ​ລິ​ການ​ເຫຼົ່າ​ນັ້ນຫຼາຍ​ປານ​ໃດ ຫຼື ຈະ​ມີ​ການ​ບໍ​ລິ​ການ​ເຫຼົ່າ​ນັ້ນ​ສະ​ໜອງ​ໃຫ້​ທ່ານ​ເລື້ອຍ​ປານ​ໃດ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1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ໃຜ້​ຈະສະ​ໜອງ​ການ​ບໍ​ລິ​ການ​ເຫຼົ່າ​ນັ້ນ​ໃຫ້​ກັບ​ທ່ານ ແລະ ພວກ​ເຂົາ​ຈະ​ໄດ້​ຮັບ​ຄ່າ​ຈ້າງ​ແນວ​ໃດ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2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ຜູ້​ຂາຍຂອງສູນປະ​ຈຳພາກ​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2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ຄົນ​ທີ່​ທ່ານ​ຕັດ​ສິນ​ໃຈ​ຈະ​ຈ້າງ ຫຼື ເຮັດ​ສັນ​ຍາ​ກັບ​ທີ່​ບໍ່​​ໄດ້ເຮັດເປັນ​ຜູ້ຂາຍ​ໃຫ້​ກັບ​ສູນ​ປະ​ຈຳ​ພາກ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2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ການ​ບໍ​ລິ​ການ​ທົ່ວ​ໄປ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2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ການ​ຊ່ວຍ​ເຫຼືອ​ທີ່​ເປັນ​ທຳ​ມະ​ຊາດ​ທີ່​ທ່ານ​ອາດ​ຈະ​ມີ​ຢູ່​ໃນ​ຊີ​ວິດ​ຂອງ​ທ່ານ​ແລ້ວ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IPP ຂອງ​ທ່ານ​ຢູ່​ໃນ SDP ຈະ​ມີ​ງົບ​ປະ​ມານ​ບຸກ​ຄົນ​ຂອງ​ທ່ານ​ຄັດ​ຕິດ​ມາ​ນຳ ເຊິ່ງ​ສະ​ແດງ​ໃຫ້ເຫັນ​ແຜນ​ການ​ໃຊ້​ຈ່າຍ​ຂອງ​ທ່ານ. ມັນ​ເຮັດ​ລາຍ​ການ​ບໍ​ລິ​ການ​ເຫຼົ່າ​ນັ້ນ​ທີ່​ທ່ານ​ໄດ້​ຕັດ​ສິນ​ໃຈ​ເອົາ ແລະ ພວກ​ມັນ​ຈະ​ມີ​ຄ່າ​ໃຊ້​ຈ່າຍ​ເທົ່າ​ໃດ.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ຖ້າ​ທ່ານ​ຕັດ​ສິນ​ໃຈ​ຈະ​ມີແຜນ​ການ​ເອົາ​ຄົນ​ເປັນ​ໃຈ​ກາງ​ເປັນ​ສ່ວນ​ໜຶ່ງ​ຂອງ​ຂະ​ບວນ​ການ​ວາງ​ແຜນ​ຂອງ​ທ່ານ, ທ່ານ​ສາ​ມາດ​ໃຊ້​ມັນ​ແຈ້ງ​ໃຫ້​ກັບ IPP ຂອງ​ທ່ານ​ໄດ້​ອີກ.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ການ​ວາງແຜນ​ເອົາ​ຄົນ​ເປັນ​ໃຈ​ກາງແມ່ນກຸນ​ແຈ​ສູ່​ການ​ຕັດ​ສິນ​ໃຈ​ດ້ວຍ​ຕົວ​ເອງ ແລະ ຫຼັກ​ການ 5 ຂໍ້​ແຕ່​ລະ​ອັນ.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3703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ເອກະສານແຈກ: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ຄຳ​ນິ​ຍາມ​ການ​ບໍ​ລິ​ການ SDP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ແລະ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ລະ​ຫັດ​ການ​ບໍ​ລິ​ການ SDP ຕາມ​ໝວດ​ງົບ​ປະ​ມານ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ລະ​ບຸວ່າ​ທ່ານ​ຕ້ອງ​ການ​ການສະ​ໜັບ​ສະ​ໜູນອັນ​ໃດ ເພື່ອໄປໃຫ້ຮອດ​​ເປົ້າ​ໝາຍຂອງ​ທ່ານ.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າ​ເວົ້າ​ກ່ຽວ​ກັບ​ສິ່ງ​ທີ່​ທ່ານ​ຕ້ອງ​ການ​ກັບ​ຄົນ​ທີ່​ທ່ານ​ໄດ້​ຂໍ​ການ​ສະ​ໜັບ​ສະ​ໜຸນ​ໃນ​ການ​ວາງ​ແຜນ​ຂອງ​ທ່ານ. ອັນ​ນີ້​ສາ​ມາດ​ລວມ​ມີ​ຜູ້​ອຳ​ນວຍ​ຄວາມ​ສະ​ດວກ​ເອ​ກະ​ລາດ ຫຼື ຜູ້​ປະ​ສານ​ງານ​ຝ່າຍ​ບໍ​ລິ​ການສູນ​ປະ​ຈຳ​ພາກ​ຂອງ​ທ່ານ.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ລະ​ບຸ​ບ່ອນ​ທີ່​ຈະ​ສາ​ມາດ​ໄດ້​ການ​ບໍ​ລິ​ການ ແລະ ການ​ສະ​ໜັບ​ສະ​ໜູນ​ເຫຼົ່າ​ນັ້ນ​ມາ. ບາງ​ອັນ​ແມ່ນ​ມີ​ໃຫ້​ທ່ານ​ໂດຍ​ບໍ່​ມີ​ຄ່າ​ໃຊ້​ຈ່າຍ ແລະ ​ບາງ​ອັນ​ຈະ​ໄດ້​ຈ່າຍ​ດ້ວຍ​ການ​ໃຊ້ແຜນ​ການ​ຈ່າຍ SDP 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ການ​ບໍ​ລິ​ການທຸກ​ອັນ​ທີ່​ຈ່າຍ​ຈາກແຜນ​ການ​ໃຊ້​ຈ່າຍ​ຂອງ​ທ່ານ: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ລັດ​ຖະ​ບານ​ກາງໄດ້​ຮັບ​ຮູ້​ການ​ບໍ​ລິ​ການ ແລະ ນິ​ຍາມ​ເຫຼົ່າ​ນີ້ ແລະ ໄດ້​ອະ​ນຸ​ມັດ​ພວກ​ມັນ​ໃຫ້​ກັບ​ໂຄງ​ການ; ສິ່ງ​ເຫຼົ່າ​ນີ້​ແມ່ນ​ການ​ບໍ​ລິ​ການ​ທີ່​ມີ​ໃຫ້​ກັບ​ທ່ານ​ຢູ່​ໃນ SDP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ຕ້ອງມີ​ບາງ​ຄົນ​ທີ່​ມີ​ຄົບ​ເງື່ອນ​ໄຂ​ຈັດ​ສະ​ໜອງ​ໃຫ້ ເພື່ອ​ໃຫ້​ການ​ບໍ​ລິ​ການ​ນັ້ນ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ຕ້ອງ​ຢູ່​ໃນ​ສະ​ຖານ​ທີ່​ບ່ອນ​ສະ​ເໜີ​ທາງ​ເລືອກ ແລະ ການ​ລວມ​ເອົາ​ເຂົ້າ​ຢູ່​ໃນ​ຊຸມ​ຊົນ​ຂອງ​ທ່ານ​ໃຫ້​ທ່ານ; ນັ້ນ​ຄື, ສະ​ຖານ​ທີ່​ເຮັດໄດ້​ຕາມ​ກົດ​ລະ​ບຽບ​ສຸດ​ທ້າຍ.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ຜູ້​ທີ່​ມີ​ຄົບ​ເງື່ອນ​ໄຂ​ສາ​ມາດ​ຈັດ​ສະ​ໜອງ​ໃຫ້​ໄດ້ ເພື່ອ​ໃຫ້​ການ​ບໍ​ລິ​ການ​ຕາມ​ທີ່​ໄດ້​ກວດ​ສອບ​ໂດຍ FMS, ບໍ່​ພຽງ​ແຕ່​ຈາກ​ບັນ​ດາ​ຜູ້​ທີ່​ເປັນ​ຜູ້​ຂາຍ​ກັບ​ສູນ​ປະ​ຈຳ​ພາກ​ຂອງ​ທ່ານເທົ່າ​ນັ້ນ.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ຈົ່ງ​ມາ​ເບິ່ງ​ທີ່ຊັບ​ພະ​ຍາ​ກອນ​ທົ່ວ​ໄປ ແລະ ກົດ​ລະ​ບຽບ​ສຸດ​ທ້າຍ ເພື່ອ​ໃຫ້​ເຂົ້າ​ໃຈ​ດີ​ຂຶ້ນ​ວ່າ ພວກ​ມັນ​ມີ​ຄວາມ​ໝາຍ​ສຳ​ລັບ​ທ່ານ​ຢູ່​ໃນ SDP.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ເຄັດ​ລັບແນະ​ນຳ​ການ​ຝຶກ! ຊີ້ບອກວ່າ ອັນ​ນີ້​ແມ່ນ​</a:t>
            </a:r>
            <a:r>
              <a:rPr lang="lo-LA" sz="1200" b="1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ສິ່ງ​ສຳ​ຄັນ​ສຳ​ລັບ​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ສະ​ໄລ້. ສິ່ງ​ທີ່​ອັນ​ນີ້​ໝາຍ​ເຖິງ​ແມ່ນ​ວ່າ ມັນ​</a:t>
            </a:r>
            <a:r>
              <a:rPr lang="lo-LA" sz="1200" b="1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ສຳ​ຄັນ​ຕໍ່​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ທ່ານທີ່​ຈະ​ເຂົ້າ​ຮ່ວມ​ໃນ SDP ດັ່ງ​ນັ້ນ, ທ່ານ​ສາ​ມາດ​ຈັດ​ແຈງ​ການ​ບໍ​ລິ​ການ​ຢູ່​ໃນ​ຮູບ​ແບບ​ສະ​ເພາະ ແລະ ມັນ</a:t>
            </a:r>
            <a:r>
              <a:rPr lang="lo-LA" sz="1200" b="1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​ສຳ​ຄັນ​ສຳ​ລັບ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​ທ່ານ ທີ່​ຈະ​ຕ້ອງ​ປະ​ຕິ​ບັດ​ຕາມ​ເງື່ອນ​ໄຂ​ກຳ​ນົດ​ຂອງ​ການ​ວາງ​ແຜນ​ສຳ​ລັບ​ການ​ບໍ​ລິ​ການ​ເຫຼົ່າ​ນີ້ ເພື່ອ​ໃຫ້​ສາ​ມາດເຂົ້າ​ຮ່ວມ​ໃນ SDP ໄດ້.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2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ກົດ​ໝາຍ Lanterman ກ່າວ​ວ່າ ສູນປະ​ຈຳພາກແມ່ນ​ຜູ້​ຈ່າຍທີ່​ຕ້ອງ​ອາ​ໄສ​ເປັນ​ຜູ້​ສຸດ​ທ້າຍ.  ຄື​ກັນ​ກັບ​ວິ​ທີ​ທີ່​ທ່ານ​ໄດ້​ຮັບ​ການ​ບໍ​ລິ​ການ​ຢູ່​ດຽວ​ນີ້, ຢູ່​ໃນ SDP ທ່ານ​ຕ້ອງ​ເຂົ້າ​ເຖິງ​ຊັບ​ພະ​ຍາ​ກອນ​ອື່ນ​ເພື່ອ​ຈ່າຍ​ກ່ອນ.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5694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ເອກະສານແຈກ: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ກົດ​ລະ​ບຽບ​ສຸດ​ທ້າຍຂອງ HCBS</a:t>
            </a:r>
            <a:endParaRPr lang="en-US" sz="1200" b="1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SDP ໄດ້​ຮັບ​ການ​ອອກ​ແບບ​ມາ ເພື່ອ​ໃຫ້ທ່ານຖືກເອົາ​ລວມ​ເຂົ້າຢູ່​ໃນ</a:t>
            </a:r>
            <a:r>
              <a:rPr lang="lo-LA" sz="1200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​ຊຸມ​ຊົນ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ຂອງ​ທ່ານ. ການ​ບໍ​ລິ​ການ ແລະ ການ​ສະ​ໜັບ​ສະ​ໜູນ​ທີ່​ທ່ານ​ເລືອກ​ຢູ່​ໃນ SDP ​ຕ້ອງ​ອະ​ນຸ​ຍາດ​ໃຫ້​ທ່ານ​ດຳລົງ​ຊີ​ວິດ​ຢູ່, ເຮັດ​ວຽກ ແລະ ຫຼິ້ນ​ຢູ່​ໃນ​ບ່ອນ​ທີ່​ທ່ານ​ມີ​ຕົວ​ເລືອກວ່າ ທ່ານໃຊ້​ເວ​ລາ​ຂອງ​ທ່ານ​ແນວ​ໃດ ແລະ ທ່ານ​ໃຊ້​ເວ​ລາ​ຂອງ​ທ່ານ​ກັບ​ໃຜ.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​ຍັງ​ມີ​ຫຼາຍ​ສິ່ງ​ທີ່​ລັດ​ຖະ​ບານ​ກາງ​ຕ້ອງ​ການ​ຜ່ານ​ກົດ​ລະ​ບຽບສຸດ​ທ້າຍ​ຂອງ​ການ​ບໍ​ລິ​ການ​ໃນ​ບ້ານ ແລະ ຊຸມ​ຊົນ (Home &amp; Community-Based Services) (ຫຼື HCBS).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ຈົ່ງ​ມາ​ເບິ່ງ​ທີ່​ເອ​ກະ​ສານ​ແຈກ​ກ່ຽວ​ກັບ​ກົດ​ລະ​ບຽບ​ສຸດ​ທ້າຍ​ຂອງ  HCBS. (</a:t>
            </a:r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ທົບ​ທວນ​ເບິ່ງ​ເອ​ກະ​ສານ​ຈາກ “ສຳ​ລັບ​ຜູ້​ບໍ​ລິ​ໂພກ ແລະ ຄອບ​ຄົວ”)</a:t>
            </a:r>
            <a:endParaRPr lang="en-US" sz="1200" i="1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ພາຍ​ໃນ​ເດືອນ​ມີ​ນາ 2022, ການ​ບໍ​ລິ​ການ​ເປັນ​ຜູ້​ຂາຍ​ຂອງສູນປະ​ຈຳພາກທັງ​ໝົດ​ຈະ​ບັນ​ລຸ​ເງື່ອນ​ໄຂ​ກຳ​ນົດ​ເຫຼົ່າ​ນີ້. ລັດ, ສູນປະ​ຈຳພາກ ແລະ ຜູ້​ຂາຍ​ກຳ​ລັງ​ເຮັດ​ວຽກ​ຢູ່​ໃນ​ການ​ຫັນ​ປ່ຽນ​ນີ້​ຢູ່​ແລ້ວ ແລະ ຈະ​ທຳ​ການ​ປະ​ເມີນ ແລະ ການ​ລົງ​ຢ້ຽມ​ຢາມ​ພາກ​ສະ​ໜາມ​ໃຫ້​ສຳ​ເລັດ ເພື່ອ​ສະ​ແດງ​ໃຫ້​ເຫັນ​ວ່າ ການ​ບໍ​ລິ​ການ​ທັງ​ໝົດ​ປະ​ຕິ​ບັດ​ໄດ້​ຕາມ​ເງື່ອນ​ໄຂ​ກຳ​ນົດ​ພາຍ​ໃນ​ເດືອນ​ມີ​ນາ 2022.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ອັນ​ນີ້​ມີ​ຄວາມ​ໝາຍ​ແນວ​ໃດ​ສຳ​ລັບ​ທ່ານ​ໃນ​ຖາ​ນະ​ເປັນ​ສ່ວນ​ໜຶ່ງ​ຂອງ SDP?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ຖ້າ​ທ່ານ​ເລືອກ​ທີ່​ຈະ​ໃຊ້​ງົບ​ປະ​ມານ​ບຸກ​ຄົນ SDP ຂອງ​ທ່ານ ເພື່ອ​ຈ່າຍ​ຄ່າ​ບໍ​ລິ​ການ​ຢູ່​ໃນ​ບ່ອນ​ທີ່​ສ່ວນ​ໃຫຍ່​ຕັ້ງ​ໃຈ​ຈັດ​ໃຫ້​ຄົນ​ພິ​ການ ແລະ/ຫຼື ທ່ານ​ໄດ້​ຮັບ​ການ​ບໍ​ລິ​ການ​ກັບກຸ່ມ​ຄົນ​ພິ​ການ​ອື່ນ, ສະ​ຖານ​ທີ່​ນັ້ນ (ຫຼື ບ່ອນ​ທີ່​ທ່ານ​ໄດ້​ຮັບ​ການ​ບໍ​ລິ​ການເຫຼົ່າ​ນັ້ນ) ຕ້ອງ​ໄດ້​ຮັບ​ການ​ປະ​ເມີນ ເພື່ອ​ໃຫ້​ແນ່​ໃຈ​ວ່າ ມັນ​ມີ​ການ​ປະ​ຕິ​ບັດ​ຕາມ​ກົດ​ລະ​ບຽບ​ສຸດ​ທ້າຍຂອງ HCBS ກ່ອນ​ທີ່​ທ່ານ​ຈະ​ສາ​ມາດ​ເລີ່ມ​ຕົ້ນ​ການ​ບໍ​ລິ​ການ​ຂອງ​ທ່ານ​ຢູ່​ທີ່​ນັ້ນ​ໄດ້.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ການ​ບໍ​ລິ​ການ​ສ່ວນ​ໃຫຍ່​ທີ່​ທ່ານ​ເລືອກ​ຢູ່​ໃນ SDP ຈະ​ບໍ່​ຕ້ອງ​ມີ​ການ​ປະ​ເມີນ​ນີ້ ເພາະ​ວ່າ​ທ່ານ​ຈະ​ບໍ່​ຖືກ​ເອົາ​ເຂົ້າ​ກຸ່ມ​ກັບ​ຄົນ​ພິ​ການ​ອື່ນ. ເຖິງ​ແນວ​ໃດ​ກໍ່​ຕາມ, ຖ້າ​ທ່ານ​ເລືອ​ກ​ການ​ບໍ​ລິ​ການ​ທີ່​ໄດ້​ອະ​ທິ​ບາຍ​ມາ​ຂ້າງ​ເທິງ​ນັ້ນ, ທ່ານ, ຜູ້​ປະ​ສານ​ງານ​ການ​ບໍ​ລິ​ການ​ຂອງ​ທ່ານ ແລະ ຜູ້ໃຫ້ບໍລິການຂອງ​ທ່ານ​ຈະ​ປະ​ຕິ​ບັດ​ຕາມ​ຂະ​ບວນ​ການ ເພື່ອ​ໃຫ້​ແນ່​ໃຈ​ວ່າ ​ສະ​ຖານ​ທີ່​ມີ​ການ​ປະ​ຕິ​ບັດ​ຕາມ.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9486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ອີກ​ເທື່ອ​ໜຶ່ງ, ຖ້າ​ທ່ານ​ເລືອກ​ທີ່​ຈະ​ໃຊ້​ງົບ​ປະ​ມານ​ບຸກ​ຄົນ SDP ຂອງ​ທ່ານ ເພື່ອ​ຈ່າຍ​ຄ່າ​ບໍ​ລິ​ການ​ຢູ່​ໃນ​ບ່ອນ​ທີ່​ສ່ວນ​ໃຫຍ່​ຕັ້ງ​ໃຈ​ຈັດ​ໃຫ້​ຄົນ​ພິ​ການ ແລະ/ຫຼື ທ່ານ​ໄດ້​ຮັບ​ການ​ບໍ​ລິ​ການ​ກັບ​ກຸມ​ຄົນ​ພິ​ການ​ອື່ນ, ສະ​ຖານ​ທີ່​ນັ້ນ (ຫຼື ບ່ອນ​ທີ່​ທ່ານມີການ​ບໍ​ລິ​ການເຫຼົ່າ​ນັ້ນ) ຕ້ອງ​ໄດ້​ຮັບ​ການ​ປະ​ເມີນ ເພື່ອ​ໃຫ້​ແນ່​ໃຈ​ວ່າ ມັນ​ມີ​ການ​ປະ​ຕິ​ບັດ​ຕາມ​ກົດ​ລະ​ບຽບ​ສຸດ​ທ້າຍຂອງ HCBS ກ່ອນ​ທີ່​ທ່ານ​ຈະ​ສາ​ມາດ​ເລີ່ມ​ຕົ້ນ​ການ​ບໍ​ລິ​ການ​ຂອງ​ທ່ານ​ຢູ່​ທີ່​ນັ້ນ​ໄດ້.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ຈະ​ມີ​ການ​ນຳ​ໃຊ້​ເຄື່ອງ​ມື ເພື່ອ​ຊ່ວຍເລື່ອງ​ຂະ​ບວນ​ການ​ໃຫ້​ແກ່​ທ່ານ, ສູນ​ປະ​ຈຳ​ພາກ​ຂອງ​ທ່ານ ແລະ ຜູ້​ໃຫ້ບໍ​ລິ​ການ​ຂອງ​ທ່ານ.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ມີ​ພາກ​ການ​ປະ​ເມີນ​ຕົນ​ເອງ​ຢູ່​ໃນ​ເຄື່ອງ​ມື ເພື່ອ​ໃຫ້​ຜູ້​ໃຫ້​ບໍ​ລິ​ການ​ຂອງ​ທ່ານ​ຕື່ມ​ໃສ່.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 ແລະ ສູນ​ປະ​ຈຳ​ພາກ​ຂອງ​ທ່ານຈະ​ໄປ​ຫາ​ບ່ອນ​ທີ່​ທ່ານ​ມີ​ການ​ບໍ​ລິ​ການ​ນີ້ ແລະ ໄປ​ຜ່ານ​ເຄື່ອງ​ມື​ການ​ປະ​ເມີນ​ຕົນ​ເອງ​ທີ່​ຜູ້​ໃຫ້​ບໍ​ລິ​ການ​ຕື່ມ​ໃສ່ ແລະ ເຮັດ​ໃຫ້​ແນ່​ໃຈ​ວ່າ ສະ​ຖານ​ທີ່​ເຮັດ​ໄດ້​ຕາມ​ກົດ​ລະ​ບຽບ​ສຸດ​ທ້າຍ​ຂອງ HCBS.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ຖ້າ​ຈຳ​ເປັນ​ຕ້ອງ​ມີ​ການ​ປ່ຽນ​ແປງ​ບາງ​ອັນ ເພື່ອ​ທີ່​ຈະ​ໃຫ້​ສະ​ຖານ​ທີ່​ເຮັດ​ໄດ້​​ຕາມ​ກົດ​ລະ​ບຽບ​ສຸດ​ທ້າຍ​ຂອງ HCBS, ສູນປະ​ຈຳພາກ, ທ່ານ ແລະ ຜູ້ໃຫ້ບໍລິການຄວນ​ຈະ​ລົມ​ກັນກ່ຽວ​ກັບ​ການ​ປ່ຽນ​ແປງ​ໃດ​ທີ່​ສາ​ມາດ​ເຮັດ​ໃຫ້​ສຳ​ເລັດ​ໄດ້. ເປົ້າ​ໝາຍ​ແມ່ນ​ເພື່ອ​ເຮັດ​ວຽກ​ຮ່ວມ​ກັນ ເພື່ອ​ທີ່​ຈະ​ເຮັດ​ໃຫ້​ບ່ອນ​ທີ່​ທ່ານ​ເລືອກ​ນັ້ນ​ຈະ​ປະ​ຕິ​ບັດ​ຕາມ​ກົດ​ລະ​ບຽບ​ສຸດ​ທ້າຍ​ຂອງ HCBS.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ຖ້າ​ສະ​ຖານ​ທີ່​ບໍ່​ເຮັດ​ໄດ້​ຕາມ​ກົດ​ລະ​ບຽບ​ສຸດ​ທ້າຍ​ຂອງ HCBS, ທ່ານ​ບໍ່​ສາ​ມາດ​ເລືອກ​ທີ່​ຈະ​ມີ​ການ​ບໍ​ລິ​ການ​ຢູ່​ໃນ​ສະ​ຖານ​ທີ່​ນັ້ນ​ໄດ້. 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ເມື່ອ​ສຳ​ເລັດ​ການ​ປະ​ເມີນ​ສະ​ຖານ​ທີ່​ແລ້ວ, ຜູ້​ໃຫ້​ບໍ​ລິ​ການ FMS ຈະ​ກວດ​ສອບ​ເບິ່ງ​ການເຮັດ​ສຳ​ເລັດ​ຂະ​ບວນ​ການ​ປະ​ເມີນ.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80E34-E57D-49A8-A50A-2D1279D1EA20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747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ການ​ວາງແຜນ​ເອົາ​ຄົນ​ເປັນ​ໃຈ​ກາງຊີ້​ທາງ​ໃຫ້ທ່ານ ແລະ ທີມ​ງານໄປ​ສູ່​ເປົ້າ​ໝາຍ, ຄວາມ​ຝັນ​ຂອງ​ທ່ານ ແລະ ອະ​ນາ​ຄົດ​ຂອງ​ທ່ານ.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IPP ຈະ​ເຮັດ​ເອ​ກະ​ສານ​ທຸກ​ການ​ບໍ​ລິ​ການ ແລະ ການ​ສະ​ໜັບ​ສະ​ໜູນ, ລວມ​ທັງ​ງົບ​ປະ​ມານ​ສ່ວນ​ຕົວ​ຂອງ​ທ່ານ.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ການ​ບໍ​ລິ​ການ​ຢູ່​ໃນ IPP ຂອງ​ທ່ານ​ຕ້ອງ​ເປັນ​ການ​ບໍ​ລິ​ການ​ທີ່​ລັດ​ຖະ​ບານ​ກາງ​ຮັບ​ຮູ້, ມາ​ຈາກ​ຄົນ​ທີ່​ມີ​ຄຸນ​ວຸດ​ທິ, ສະ​ໜັບ​ສະ​ໜູນ​ການ​ລວມ​ເອົາ​ຊຸມ​ຊົນ​ເຂົ້າ​ຮ່ວມ ແລະ ສາ​ມາດ​ມາ​ຈາກ​ທັງ​ຜູ້​ໃຫ້​ບໍ​ລິ​ການ​​ເປັນ​ຜູ້ ແລະ ບໍ່​ເປັນ​ຜູ້​ຂາຍ.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ຕ້ອງ​ໄດ້​ເຂົ້າ​ການ​ບໍ​ລິ​ການ​ທົ່ວ​ໄປ​ກ່ອນ.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6452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0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ເຄັດ​ລັບແນະ​ນຳ​ການ​ຝຶກ! ສ້າງ​ຕັ້ງ​ຫຸ້ນ​ສ່ວນ “ການ​ຮຽນ​ຮູ້ນຳ​ກັນ” ທັນ​ທີ ໂດຍ​ການ​ຂອບ​ໃຈ​ຜູ້​ເຂົ້າ​ຮ່ວມ​ສຳ​ລັບ​ການ​ເອົາ​ຄວາມ​ສ່ຽງ​ຂອງ​ການ​ເປັນ​ຜູ້​ບຸກ​ເບີກ ເນື່ອງ​ຈາກ​ລັດ​ເປີດ​ຕົວ​ໂຄງ​ການ​ໃໝ່​ນີ້. ຮັບ​ຮູ້​ວ່າ ປີ​ເລີ່ມ​ຕົ້ນ​ເຫຼົ່າ​ນີ້​ອາດ​ຈະ​ ຫຼື ໜ້າ​ຈະ​ບໍ່​ລາບ​ລື່ນ ເນື່ອງ​ຈາກ​ພວກ​ເຮົາ​ຮຽນ​ຮູ້​ວິ​ທີ​ຈັດ​ຕັ້ງ​ປະ​ຕິ​ບັດ​ການ​ຕັດ​ສິນ​ໃຈ​ດ້ວຍ​ຕົວ​ເອງ​ໃນ​ທົ່ວ​ລັດ. ຂອບ​ໃຈ​ນຳພວກ​ເຂົາ​ນຳ​ທີ່​ເສຍ​ສະ​ຫຼະ​ເວ​ລາ​ມາ​ເຂົ້າ​ຮ່ວມ​ການ​ແນະ​ນຳ​ລະ​ອຽດ ແລະ ຍືດ​ຍາວ​ນີ້, ຫຼາຍ​ຄົນ​ອາດ​ຈະ​ປະ​ວຽກ​ມາ, ປະ​ວຽກ​ຄອບ​ຄົວ​ມາ ແລະ/ຫຼື ປະ​ການ​ຈັດ​ແຈງ​ການ​ເບິ່ງ​ແຍງ​ດູ​ແລ​ເດັກ​ມາ. ການ​ສ້າງ​ການ​ຮັບ​ຮູ້​ເຫຼົ່າ​ນີ້ ແລະ ການ​ສ້າງວິ​ທີ​ການເປັນຫຸ້ນ​ສ່ວນນີ້​ຈະ​ຮັບຊ່ວຍທ່ານ​ໄດ້​ດີ ເມື່ອ​ທ່ານ​ດຳ​ເນີນ​ການ​ກັບ​ພາກ​ນີ້.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258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ສິ່ງ​ເຫຼົ່າ​ນີ້​ແມ່ນ​ຂົງ​ເຂດ​ທີ່​ພວກ​ເຮົາ​ຈະ​ກວາມ​ເອົາ​ກ່ຽວ​ກັບ​ການ​ຈ່າຍ​ຄ່າ​ບໍ​ລິ​ການ ແລະ ການ​ສະ​ໜັບ​ສະ​ໜູນ.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ເຄັດ​ລັບແນະ​ນຳ​ການ​ຝຶກ! ອັນ​ນີ້​ອາດ​ຈະ​ສັບ​ສົນ​ສຳ​ລັບ​ຄົນ ແລະ ມີ​ຂໍ້​ມູນ​ຫຼາຍ. ອ່ານ​ເບິ່ງ​ຄຳ​ສັ່ງຂອງ DDS ສະ​ບັບ​ວັນ​ທີ  1/11/2019 ທີ່​ກຳ​ນົດ​ງົບ​ປະ​ມານ​ບຸກ​ຄົນ ແລະ ແຜນ​ການ​ສະ​ໜັບ​ສະໜູນ. ຊີ້​ໃຫ້​ເຫັນ​ຄວາມ​ແຕກ​ຕ່າງ​ພື້ນ​ຖານ​ຢູ່​ໃນ​ຈຸດ​ນີ້ ແລະ ຮັບ​ປະ​ກັນ​ຄືນ​ໃໝ່​ວ່າ ພວກ​ເຮົາ​ຈະ​ລົງ​ໄປ​ສູ່​ລາຍ​ລະ​ອຽດ​ຂອງສະ​ໄລ້​ເຫຼົ່າ​ນີ້ ເພື່ອ​ທີ່​ມັນ​ຈະ​ໄດ້​ຊັດ​ເຈນ​ຂຶ້ນ.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1723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790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ຳ​ນວນ​ງົບ​ປະ​ມານ​ບຸກ​ຄົນ​ແມ່ນ​ໄດ້​ອີງ​ຕາມ​ຈຳ​ນວນເງິນ​ທີ່​ສູນ​ປະ​ຈຳ​ພາກ​ໄດ້​ຈ່າຍ​ຢູ່​ໃນ​ການ​ບໍ​ລິ​ການ​ຂອງ​ທ່ານ​ໃນ 12 ເດືອນ​ຜ່ານ​ມາ.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ມັນ​ບໍ່​ແມ່ນ​ຈຳ​ນວນ​ເງິນ​ໄດ້​ຮັບ​ອະ​ນຸ​ມັດ​ສຳ​ລັບ​ການ​ບໍ​ລິ​ການ, ແຕ່​ຈຳ​ນວນ​ເງິນ​ຈ່າຍ​ໄປ.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ການ​ບໍ​ລິ​ການ​ທີ່​ທ່ານ​ມີ​ຢູ່​ໃນ IPP ຂອງ​ທ່ານ​ທີ່​ທ່ານ​ບໍ່​ໄດ້​ໃຊ້​ຈະ​ບໍ່​ປະ​ກົດ​ຂຶ້ນ​ເປັນ​ສ່ວນ​ຂອງ​ເງິນ​ທີ່​ໄດ້​ຈ່າຍ​ຢູ່​ໃນ 12 ເດືອນຜ່ານ​ມາ.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ບົດ​ລາຍ​ງານ​ເອີ້ນ​ວ່າ ໃບ​ລາຍ​ງານ​​ຄ່າ​ໃຊ້​ຈ່າຍປະ​ຈຳ​ປີ​ຈະ​ສະ​ແດງ​ຈຳ​ນວນ​ນີ້​ໃຫ້​ເຫັນ. ມັນ​ຍັງ​ອາດ​ຈະ​ຖືກ​ເອີ້ນ​ເປັນ​ຊື່​ອື່ນ​ນຳ​ອີກ​ເຊັ່ນ:  “ໃບ​ລາຍ​ງານ​ການ​ບໍ​ລິ​ການ​ທີ່​ຈັດ​ໃຫ້,” ອື່ນໆ. ທ່ານ​ສາ​ມາດ​ຂໍ​ເອົາ​ມັນ​ນຳ​ຜູ້​ປະ​ສານ​ງານ​ການ​ບໍ​ລິ​ການ​ຂອງ​ທ່ານ​ໄດ້.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ບາງ​ຈຳ​ນວນ​ທີ່​ຈ່າຍ​ໄປ​ອາດ​ຈະ​ບໍ່​ສະ​ແດງ​ຂຶ້ນ​ຢູ່​ໃນ​ໃບ​ຢັ້ງ​ຢືນ​ຄ່າ​ໃຊ້​ຈ່າຍ​ຂອງ​ທ່ານ​ເຊັ່ນ: ການ​ຮັບ​ການ​ບໍ​ລິ​ການ​ການ​ເດີນ​ທາງ​ເປັນກຸ່ມ​ໜຶ່ງ. ນີ້​ແມ່ນ​ອັດ​ຕາ​ຂອງ​ກຸ່ມ ແລະ ຈະ​ບໍ່ສະ​ແດງ​ອອກ​ໃຫ້​ເຫັນ​ຢູ່​ໃນ​ໃບລາຍ​ງານ​ນີ້.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ລົມ​ກັບ​ຜູ້​ປະ​ສານ​ງານ​ການ​ບໍ​ລິ​ການ​ຂອງ​ທ່ານ ເພື່ອ​ກຳ​ນົດ​ວ່າ ທຸກ​ການ​ບໍ​ລິ​ການ​ຂອງ​ທ່ານ​ຖືກ​ສະ​ແດງ​ອອກ​ບໍ.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ຖ້າ​ພວກ​ມັນ​ບໍ່​ໄດ້​ສະ​ແດງ​ອອກ, ຜູ້​ປະ​ສານ​ງານ​ການ​ບໍ​ລິ​ການ​ຂອງ​ທ່ານ​ຈະ​ຊ່ວຍ​ທ່ານ​ຮັບ​ຜິດ​ຊອບ​ຕໍ່​ຈຳ​ນວນ​ທີ່​ໄດ້​ຈ່າຍ​ໄປ​ຢູ່​ໃນ​ການ​ບໍ​ລິ​ການ​ຂອງ​ທ່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460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b="1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ສຳ​ລັບ​ຜູ້​ຊົມ​ໃຊ້​ສູນ​ປະ​ຈຳ​ພາກ​ຄົນ​ໃໝ່ ຫຼື ຜູ້​ຊົມ​ໃຊ້​ການ​ບໍ​ລິ​ການ​ໜ້ອຍ​ກ່​ວາ 12 ເດືອນ:</a:t>
            </a:r>
            <a:endParaRPr lang="en-US" sz="1200" b="1" i="1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1)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ຖ້າ​ທ່ານ​ບໍ່​ມີ​ການ​ບໍ​ລິ​ການ 12 ເດືອນ​ຂອງ​ສູນ​ປະ​ຈຳ​ພາກ, ງົບ​ປະ​ມານ​ຂອງ​ທ່ານ​ຈະ​ໄດ້​ອີງ​ຕາມ​ການ​ບໍ​ລິ​ການ ແລະ ການ​ສະ​ໜັບ​ສະ​ໜູນ​ທີ່​ທ່ານ​ຈະ​ໄດ້​ນຳ​ໃຊ້​ຜ່ານ​ລະ​ບົບ​ດັ້ງ​ເດີມ.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2)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ສູນປະ​ຈຳພາກຄິດ​ໄລ່​ວ່າ ຄ່າ​ໃຊ້​ຈ່າຍ​ຂອງ​ການ​ໃຫ້​ການ​ບໍ​ລິ​ການ ແລະ ການ​ສະ​ໜັບ​ສະ​ໜູນ​ທີ່​ທ່ານ​ຕ້ອງ​ການ​ຈະ​ເປັນ​ເທົ່າ​ໃດ.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1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ອັນ​ນີ້​ແມ່ນ​ເຮັດ​ໂດຍ​ການ​ໃຊ້​ຄ່າ​ໃຊ້​ຈ່າຍ​ສະ​ເລ່ຍ​ທີ່​ຈະ​ໄດ້​ຈ່າຍ​ໃຫ້​ກັບ​ການ​ບໍ​ລິ​ການ ແລະ ການ​ສະໜັບ​ສະ​ໜູນ​ຂອງ​ທ່ານ​ທີ່​ໄດ້​ລະ​ບຸ​ໄວ້​ແຕ່​ລະ​ອັນ ແລະ ມັນ​ຈຳ​ເປັນ​ຕ້ອງ​ໄດ້​ມີ​ການ​ກຳ​ນົດ​ການ​ບໍ​ລິ​ການ ຫຼື ການ​ສະ​ໜັບ​ສະ​ໜູນ​ແຕ່​ລະ​ອັນ​ເລື້ອຍ​ປານ​ໃດ.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1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ຄ່າ​ໃຊ້​ຈ່າຍ​ອາດ​ຈະ​ຖືກ​ປັບ​ປ່ຽນ ຖ້າ​ສູນ​ປະ​ຈຳ​ພາກ​ກຳ​ນົດ​ຜູ້​ເຂົ້າ​ຮ່ວມ​ມີ​ຄວາມ​ຕ້ອງ​ການ​ສະ​ເພາະ​ທີ່​ເຮັດ​ໃຫ້​ຄ່າ​ໃຊ້​ຈ່າຍ​ສູງ​ຂຶ້ນ ຫຼື ຕ່ຳ​ລົງ. ຄວາມຕ້ອງ​ການ​ສະ​ເພາະ​ອາດ​ຈະ​ລວມ​ເອົາ​ບໍ່​ຈຳ​ກັດ​ແຕ່​ຄວາມ​ມັກ​ທາງ​ດ້ານ​ພາ​ສາ, ການ​ສະ​ໜັບ​ສະ​ໜູນ​ຄວາມ​ຕ້ອງ​ການ​ທາງ​ດ້ານ​ພຶດ​ຕິ​ກຳ/ການ​ແພດ ແລະ ສະ​ຖານ​ທີ່​ໃຫ້​ບໍ​ລິ​ການ​​ທີ່​ນຳ​ໃຊ້​ໄດ້.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ອີກ​ເທື່ອ​ໜຶ່ງ, ອັນ​ນີ້​ໄດ້​ເຮັດ​ສຳ​ເລັດ ເພື່ອ​ກຳ​ນົດ​ຄ່າ​ບໍ​ລິ​ການ ແລະ ການ​ສະ​ໜັບ​ສະ​ໜູນ​ທີ່​ຈະ​ໄດ້​ຈ່າຍ​ໃຫ້​</a:t>
            </a:r>
            <a:r>
              <a:rPr lang="lo-LA" sz="1200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​ເພື່ອ​ທີ່​ຄ່າ​ໃຊ້​ຈ່າຍ​ສະ​ເລ່ຍ​ຈະ​ສະ​ແດງ​ໃຫ້​ເຫັນ​ການ​ບໍ​ລິ​ການ ແລະ ການ​ສະ​ໜັບ​ສະ​ໜູນ​ທີ່​</a:t>
            </a:r>
            <a:r>
              <a:rPr lang="lo-LA" sz="1200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ະ​ໄດ້​ໃຊ້​ສຳ​ລັບ​ຄວາມ​ຕ້ອງ​ການ​ຂອງ​ທ່ານທີ່​ໄດ້​ລະ​ບຸ​ໄວ້​ຢູ່​ໃນ​ລະ​ບົບ​ການ​ບໍ​ລິ​ການ​ດັ້ງ​ເດີມ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5013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ຄວາມ​ຕ້ອງ​ການ​ທີ່​ບໍ່​ບັນ​ລຸ​ໄດ້: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ບາງ​ຕົວ​ຢ່າງ​ຂອງ​ຄວາມ​ຕ້ອງ​ການ​ທີ່​ບໍ່​ບັນ​ລຸ​ໄດ້ສາ​ມາດ​ລວມ​ມີ: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ຜູ້​ໃຫ້​ບໍ​ລິ​ການ​ບໍ່​ມີ​ພະ​ນັກ​ງານ​ຜູ້​ທີ່​ເວົ້າ​ພາ​ສາ​ຂອງ​ທ່ານ ດັ່ງ​ນັ້ນ ທ່ານ​ບໍ່​ສາ​ມາດ​ໃຊ້​ການ​ບໍ​ລິ​ການ​ນັ້ນ​ໄດ້.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ຜູ້​ໃຫ້​ບໍ​ລິ​ການ​ຢູ່​ໄກ​ຈາກ​ບ້ານ​ຂອງ​ທ່ານ ດັ່ງ​ນັ້ນ ມັນ​ເຮັດ​ໃຫ້​ມີ​ຄວາມ​ຫຍຸ້ງ​ຍາກ​ທີ່​ຈະ​ໃຊ້​ການ​ບໍ​ລິ​ການ​ນັ້ນ.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ທ່ານ​ໄດ້​ລໍ​ຖ້າ​ໃຫ້​ຜູ້​ໃຫ້​ບໍ​ລິ​ການ​ໃຫ້​ມີ​ຈຸດ​ເປີດ​ຢູ່​ໃນ​ໂຄງ​ການ​ຂອງ​ພວກ​ເຂົາ.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ທ່ານ​ບໍ່​ສາ​ມາດ​ຊອກ​ຫາ​ຜູ້​ໃຫ້​ບໍ​ລິ​ການ​ພັກ​ຜ່ອນ ຜູ້​ທີ່​ສາ​ມາດ​ເຮັດ​ວຽກ​ຕາມ​ຊົ່ວ​ໂມງ​ທີ່​ທ່ານ​ຕ້ອງ​ການ​ໄດ້.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ການປ່ຽນແປງຢູ່​ໃນ​ສະ​ພາບ​ການ: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ບາງ​ຕົວ​ຢ່າງ​ຂອງການ​ປ່ຽນ​ແປງ​ຢູ່​ໃນ​ສະ​ພາບການສາ​ມາດ​ລວມ​ມີ: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ການ​ອອກ ຫຼື ການ​ເຂົ້າ​ໂຮງ​ຮຽນ.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ການ​ຕົກ​ງານ ຫຼື ການ​ໄດ້​ວຽກ.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ກຳ​ລັງ​ເຈັບ​ປ່​ວຍ​ໜັກ ຫຼື ກຳ​ລັງ​ດີ​ຂຶ້ນ.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ການ​ຍ້າຍ​ເຂົ້າ​ໄປ​ຢູ່​ໃນ​ອາ​ພາດ​ເມັ້ນ​ຂອງ​ທ່ານ ຫຼື ການ​ຍ້າຍ​ກັບ​ຄືນ​ບ້ານ​ກັບ​ຄອບ​ຄົວ​ຂອງ​ທ່ານ.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ຜ່ານການ​ວາງ​ແຜນ​ເອົາ​ຄົນ​ເປັນ​ໃຈ​ກາງ, ທ່ານ​ກຳ​ນົດ​ຄວາມ​ຕ້ອງ​ການ​ສຳ​ລັບ​ການ​ບໍ​ລິ​ການ​ທີ່​ບໍ່​ຖືກ​ລະ​ບຸ​ມາ​ກ່ອນ.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ຫຼື ທ່ານ​ລະ​ບຸ​ການ​ບໍ​ລິ​ການ​ທີ່​ທ່ານ​ມີມາ​ກ່ອນ ແຕ່​ບໍ່​ຕ້ອງ​ການ​ອີກຕໍ່​ໄປ.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ຳ​ນົດ​ວ່າ​ຈຳ​ນວນງົບ​ປະ​ມານ​ບຸກ​ຄົນ​ຂອງ​ທ່ານຈະ​ປ່ຽນ​ແປງ​ຕາມ​ຄຳ​ນິ​ຍາມ​ຂອງ​ຄວາມ​ຕ້ອງ​ການ​ທີ່​ບໍ່​ບັນ​ລຸ​ໄດ້ ຫຼື ການ​ປ່ຽນ​ແປງ​ຢູ່​ໃນ​ສະ​ພາບຫຼື​ບໍ່.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ງົບ​ປະ​ມານ​ສ່ວນ​ໃຫຍ່​ຈະ​ບໍ່​ປ່ຽນ​ແປງ, ແຕ່​ຖ້າ​ປ່ຽນ​ແປງ, ຜູ້​ປະ​ສານ​ງານ​ການ​ບໍ​ລິ​ການ​ຂອງ​ທ່ານ​ຈະ​ຊ່ວຍ​ເຮັດ​ໃຫ້​ແນ່​ໃຈ ເພື່ອ​ເພີ່ມ​ຈຳ​ນວນ​ທີ່​ຈະ​ໄດ້​ຈ່າຍ​ໃສ່​ຄວາມ​ຕ້ອງ​ການ​ທີ່​ບໍ່​ບັນ​ລຸ​ໄດ້ ແລະ ຕໍ່​ຈຳ​ນວນ​ການ​ປ່ຽນ​ແປງ​ໃດ​ໜຶ່ງ​ຢູ່​ໃນ​ສະ​ພາບ​ຂອງ​ທ່ານ ໂດຍ​ການ​ເພີ່ມ ຫຼື ຫັກ​ຄ່າ​ໃຊ້​ຈ່າຍ​ລະ​ບຸ​ໄວ້.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​ຜູ້​ປະ​ສານ​ງານ​ການ​ບໍ​ລິ​ການຂອງ​ທ່ານຈະສາ​ມາດ​ອະ​ທິ​ບາຍວ່າ ອັນ​ນີ້​ເຮັດ​ໄດ້​ແນວ​ໃດ. ດ້ວຍ​ຄວາມ​ຈຳ​ເປັນ, ພວກ​ເຂົາ​ກຳ​ນົດ​ກຳ​ນົດ​ຈຳ​ນວນ​ທີ່​ຈະ​ໄດ້​ຈ່າຍ​ຮັບ​ຜິດ​ຊອບ​ຕໍ່​ການ​ປັບ​ປ່ຽນ​ໃດ​ໜຶ່ງ​ເທົ່າ​ໃດ. 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ມີ​ຄວາມ​ເຊື່ອ​ໝັ້ນ – ອັນ​ນີ້​ບໍ່​ແມ່ນ​ມີ​ແຕ່​ໂອ​ກາດ​ຂອງ​ທ່ານ​ເທົ່າ​ນັ້ນ​ທີ່​ຈະ​ທົບ​ທວນ​ເບິ່ງ​ຄວາມ​ຕ້ອງ​ການ​ຂອງ​ທ່ານ ແລະ ງົບ​ປະ​ມານ​ຂອ​ງ​ທ່ານ. ຖ້າ​ທ່ານ​ມີ​ການ​ປ່ຽນ​ແປງ​ໃນ​ຊີ​ວິດ​ຂອງ​ທ່ານ, ທີມ​ຂອງ​ທ່ານ​ຈະ​ກັບ​ມາ​ພ້ອມ​ກັນ​ກັບ​ທ່ານ ແລະ ສະ​ໜັບ​ສະ​ໜູນ​ຄວາມ​ຕ້ອງ​ການ​ຂອງ​ທ່ານ.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ຈຳ​ນວນ​ງົບ​ປະ​ມານ​ບຸກ​ຄົນ: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ເລີ່ມ​ຕົ້ນ​ດ້ວຍຈຳ​ນວນເງິນ​ທີ່​ສູນ​ປະ​ຈຳ​ພາກ​ໄດ້​ຈ່າຍ​ຢູ່​ໃນ​ການ​ບໍ​ລິ​ການ​ຂອງ​ທ່ານ​ໃນ 12 ເດືອນ​ຜ່ານ​ມາ;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ະ​ແດງ​ໃຫ້​ເຫັນ​ຄ່າ​ໃຊ້​ຈ່າຍ​ເພີ່ມ​ເຕີມ​ໃດ​ໜຶ່ງ​ທີ່​ຈະໄດ້​ຈ່າຍ​ຄ່າ​ຄວາ​ມ​ຕ້ອງ​ການ​ທີ່​ບໍ່​ບັນ​ລຸ​ໄດ້​ໃດ​ໜຶ່ງ; ແລະ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ສະ​ແດງ​ໃຫ້​ເຫັນ​ການ​ເພີ່ມ ຫຼື ການ​ຫຼຸດ​ຄ່າ​ໃຊ້​ຈ່າຍ​ສຳ​ລັບ​ການ​ບໍ​ລິ​ການ​ເນື່ອງ​ຈາກ​ການ​ປ່ຽນ​ແປງ​ຢູ່​ໃນ​ສະ​ພາບ​ຂອງ​ທ່ານ.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ປ່ຽນ​ແປງ​ໃສ່ງົບ​ປະ​ມານບຸກ​ຄົນຂອງ​ທ່ານສະ​ແດງ​ໃຫ້​ເຫັນ​ສິ່ງ​ທີ່​ສູນ​ປະ​ຈຳ​ພາກ​ຂອງ​ທ່ານ​ໄດ້​ຈ່າຍ, ລວມ​ທັງ​ຄວາມ​ຕ້ອງ​ການ​ທີ່​ບໍ່​ບັນ​ລຸ​ໄດ້ ແລະ ການ​ປ່ຽນ​ແປງ​ຢູ່​ໃນ​ສະ​ພາບ​ການ​, ໂດຍ​ບໍ່​ຄຳ​ນຶງ​ເຖິງ​ຕົວ​ເລືອກ​ຂອງ​ທ່ານ​ທີ່​ຈະ​ເຂົ້າ​ຮ່ວມ​ໃນ SDP.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5934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ຕາມ​ກົດ​ໝາຍ​ຂອງ SDP, ມີ​ບາງ​ສິ່ງ​ບາງ​ຢ່າງ​ທີ່​ບໍ່​ສາ​ມາດ​ພິ​ຈາ​ລະ​ນາ​ໄດ້​ເປັນ​ຄວາມ​ຕ້ອງ​ການ​ທີ່​ບໍ່​ບັນ​ລຸ​ໄດ້ ຫຼື ການ​ປ່ຽນ​ແປງ​ຢູ່​ໃນ​ສະ​ພາບ​ການ ແລະ ດັ່ງ​ນັ້ນ ມີ​ສິ່ງ​ທີ່​ບໍ່​ສາ​ມາດ​ເພີ່ມ​ງົບ​ປະ​ມານ​ບຸກ​ຄົນ​ຂອງ​ທ່ານ​ຂຶ້ນ​ໄດ້.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ການ​ຈ່າຍ​ຄ່າການ​ບໍ​ລິ​ການ​ຄຸ້ມ​ຄອງການ​ເງິນຂອງ​ທ່ານ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ການ​ຈ່າຍ​ຄ່າຜູ້​ອຳ​ນວຍ​ຄວາມ​ສະ​ດວກ​ເອ​ກະ​ລາດ (ຖ້າ​ໄດ້​ຈ້າງ).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​ທີ່​ບໍ່​ມີ​ໃຫ້​ຜ່ານ​ລະ​ບົບ​ການ​ບໍ​ລິ​ການ​ແບບ​ດັ້ງ​ເດີມ​ແມ່ນ​ບໍ່​ສາ​ມາດ​ໃຊ້​ເປັນ​ຄວາມ​ຕ້ອງ​ການ​ທີ່​ບໍ່​ບັນ​ລຸ​ໄດ້ ເພື່ອ​ປ່ຽນ​ຈຳ​ນວນຈຳ​ນວນ​ງົບ​ປະ​ມານ​ບຸກ​ຄົນຂອງ​ທ່ານ. ສຳ​ລັບ​ລາຍ​ການ​ເຫຼົ່າ​ນີ້, ທ່ານ​ສາ​ມາດ​ຈ່າຍ​ຄ່າ​ການ​ບໍ​ລິ​ການ​ເຫຼົ່າ​ນີ້​ໄດ້​ຢູ່​ໃນ SDP, ແຕ່​ທ່ານ​ບໍ່​ສາ​ມາດ​ປັບ​ປ່ຽນ​ງົບ​ປະ​ມານ​ຂອງ​ທ່ານ​ໃຫ້​ລວມ​ເອົາ​ພວກ​ມັນ​ໄດ້.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ສູນປະ​ຈຳພາກຕ້ອງ​ຢັ້ງ​ຢືນ​ງົບ​ປະ​ມານ​ບຸກ​ຄົນ​ຂອງ​ທ່ານ.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1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ອັນ​ນີ້​ໝາຍ​ຄວາມ​ວ່າ ສູນ​ປະ​ຈຳ​ພາກ​ຂອງ​ທ່ານຈຳ​ເປັນ​ຕ້ອງ​ໄດ້​ຢັ້ງ​ຢືນ​ວ່າ ຈຳ​ນວນງົບ​ປະ​ມານບຸກ​ຄົນທີ່​ສູນ​ປະ​ຈຳ​ພາກ​ຂອງ​ທ່ານຈະ​ໄດ້​ຈ່າຍ, ລວມ​ທັງການ​ປັບ​ປ່ຽນ​ໃດ​ໜຶ່ງ​ສຳລັບ​ຄວາມ​ຕ້ອງ​ການ​ທີ່​ບໍ່​ບັນ​ລຸ​ໄດ້ ຫຼື ການ​ປ່ຽນ​ແປງ​ຢູ່​ໃນ​ສະ​ພາບ​ການ​, ໂດຍ​ບໍ່​ຄຳ​ນຶງ​ເຖິງ​ຕົວ​ເລືອກ​ຂອງ​ທ່ານ​ທີ່​ຈະ​ເຂົ້າ​ຮ່ວມ​ໃນ SDP.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833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ເອ​ກະ​ສານ​ແຈກ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–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ແຜນ​ບຸກ​ຄົນ​ຂອງເຈ​ສັນ ແລະ ໂຊ​ເຟຍ (ໜ້າ 5 ຢູ່​ໃນ​ຊອງ)</a:t>
            </a:r>
            <a:endParaRPr lang="en-US" sz="1200" b="1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ຈົ່ງ​ມາ​ເບິ່ງວ່າ ອັນ​ນີ້​ເຫັນ​ເປັນ​ແນວ​ໃດ​ສຳ​ລັບ​ເຈ​ສັນ.  ຢູ່​ໃນ 12 ເດືອນ​ຜ່ານ​ມາ, ສູນປະ​ຈຳພາກໄດ້​ຈ່າຍ​ເງິນ $63,100 ຢູ່​ໃນ​ການ​ບໍ​ລິ​ການ​ຂອງ​ລາວ.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ການ​ບໍ​ລິ​ການ​ເຫຼົ່າ​ນັ້ນ​ແມ່ນ​ໂຄງ​ການ​ກາງວັນ​ຂອງ​ລາວ, ຊົ່ວ​ໂມງ​ການ​ຊ່ວຍ​ເຫຼືອ​ສ່ວນ​ຕົວ ແລະ ການ​ຝຶກ​ທັກ​ສະ​ການ​ດຳ​ລົງ​ຊີ​ວິດ​ເອ​ກະ​ລາດ.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ລາວ​ບໍ່​ມີ​ຄວາມ​ຕ້ອງ​ການ​ທີ່​ບໍ່​ບັນ​ລຸ​ໄດ້ ແລະ ສະ​ພາບ​ການ​ຂອງ​ລາວ​ກໍ່ຄື​ກັນ.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ງົບ​ປະ​ມານ​ບຸກ​ຄົນ​ຂອງ​ລາວ​ແມ່ນ $63,100.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7813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ດຽວ​ນີ້, ມາ​ເບິ່ງ​ທີ່​ໂຊ​ເຟຍ. ຢູ່​ໃນ 12 ເດືອນ​ຜ່ານ​ມາ, ສູນປະ​ຈຳພາກໄດ້​ຈ່າຍ​ເງິນ $2,100 ຢູ່​ໃນ​ການ​ບໍ​ລິ​ການ​ຂອງນາງ.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ອັນ​ນີ້​ແມ່ນ​ໄດ້​ຈ່າຍ​ຄ່າ​ການ​ບໍ​ລິ​ການ​ພັກ​ຜ່ອນ ເຊິ່ງ​ນາງ​ໄດ້​ໃຊ້​ສຳ​ລັບ 7 ຊົ່ວ​ໂມງ​ໃນ​ແຕ່​ລະ​ເດືອນ.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IPP ຜ່າ​ນ​ມາ​ຂອງ​ໂຊ​ເຟຍ​ສະ​ແດງ​ໃຫ້​ເຫັນ​ວ່າ 40 ຊົ່ວ​ໂມງ​ຂອງ​ການ​ພັກ​ຜ່ອນ​ມີ​ຄວາມ​ຈຳ​ເປັນ​ຕໍ່​ເດືອນ.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ຄອບ​ຄົວ​ຂອງ​ໂຊ​ເຟຍ​ບໍ່​ໄດ້​ໃຊ້​ໝົດ​ທຸກ​ຊົ່ວ​ໂມງ ເພາະ​ວ່າ​ແມ່​ຕູ້​ຂອງນາງ, ຜູ້​ທີ່​ເປັນ​ຜູ້​ໃຫ້​ບໍ​ລິ​ການ​ຂອງ​ນາງ​ນັ້ນ​ບໍ່​ຫວ່າງ.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ພວກ​ເຂົາ​ຕັດ​ສິນ​ວ່າ ຊົ່ວ​ໂມງ​ຂອງ​ການ​ພັກ​ຜ່ອນ​ທີ່​ບໍ່​ສາ​ມາດ​ໃຊ້​ແຕ່​ລະ​ເດືອນ​ແມ່ນ​ຄວາມ​ຕ້ອງ​ການ​ທີ່​ບໍ່​ບັນ​ລຸ​ໄດ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0297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ເອ​ກະ​ສານ​ແຈກ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–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ແຜນ​ບຸກ​ຄົນ​ຂອງເຈ​ສັນ ແລະ ໂຊ​ເຟຍ (ໜ້າ 5 ຢູ່​ໃນ​ຊອງ)</a:t>
            </a:r>
            <a:endParaRPr lang="en-US" sz="1200" b="1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ແມ່​ຕູ້​ຂອງ​ໂຊ​ເຟຍ​ແມ່ນ​ຜູ້​ໃຫ້​ບໍ​ລິ​ການ​ພັກ​ຜ່ອນ​ຂອງນາງ ແລະ ບໍ່​ພ້ອມ​ໃຫ້​ຊົ່ວ​ໂມງ​ພັກ​ຜ່ອນ​ທັງ​ໝົດ​ແກ່​ໂຊ​ເຟຍ​ທີ່​ນາງ​ຕ້ອງ​ການ​ໃນ​ແຕ່​ລະ​ເດືອນ.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ໂຊ​ເຟຍ ແລະ ຄອບ​ຄົວ​ຂອງ​ນາ​ງ​ຍັງ​ຕ້ອງ​ການ 40 ຊົ່ວ​ໂມງ​ຕໍ່​ເດືອນ ດັ່ງ​ນັ້ນ ອັນ​ນີ້​ຖືກ​ລະ​ບຸ​ເປັນ​ຄວາມ​ຕ້ອງ​ການ​ທີ່​ບໍ່​ບັນ​ລຸ​ໄດ້.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​ຜູ້​ປະ​ສານ​ງານ​ການ​ບໍ​ລິ​ການຂອງ​ໂຊ​ເຟຍ​ໄດ້​ກຳ​ນົດ​ວ່າ ຈະ​ໄດ້​ຈ່າຍ​ຢູ່​ໃນ​ຄ່າ​ການ​ບໍ​ລິ​ການ​ພັກ​ຜ່ອນ​ຂອງ​ໂຊ​ເຟຍ​ເທົ່າ​ໃດ.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ນີ້​ແມ່ນ​ການ​ຄິດ​ໄລ່ທາງ​ຄະ​ນິດ​ສາດ: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40 ຊົ່ວ​ໂມງ​ຕ້ອງ​ການ​ໃນ​ແຕ່​ລະ​ເດືອນ – 7 ຊົ່ວ​ໂມງ​ໃ​ຊ້​ໃນ​ແຕ່​ລະ​ເດືອນ =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33 ຊົ່ວ​ໂມງ​ບໍ່​ໄດ້​ໃຊ້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33 ຊົ່ວ​ໂມງ​ບໍ່​ໄດ້​ໃຊ້ x $25 ຕໍ່​ຊົ່ວ​ໂມງ = $825 ຕໍ່​ເດືອນ​ບໍ່​ໄດ້​ຈ່າຍ​ໃນ​ແຕ່​ລະ​ເດືອນ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$825 ຕໍ່​ເດືອນ x 12 ເດືອນ = $9,900 ບໍ່​ໄດ້​ຈ່າຍ​ໃນ​ປີ​ຜ່ານ​ມາ ແຕ່​ຕ້ອງ​ການ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ນີ້​ແມ່ນ​ຈຳ​ນວນ​ທີ່​ສະ​ແດງ​ໃຫ້​ເຫັນ​ການ​ພັກ​ຜ່ອນ​ທີ່​ໂຊ​ເຟຍ​ບໍ່​ສາ​ມາດ​ໄດ້​ນຳໃຊ້.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ງົບ​ປະ​ມານ​ບຸກ​ຄົນ​ຂອງ​ໂຊ​ເຟຍ​ໄດ້​ເພີ່ມ​ຂຶ້ນ $9,900 ເພື່ອ​ຮັບ​ຜິດ​ຊອບ​ຕໍ່​ການ​ພັກ​ຜ່ອນ​ທີ່​ຈະ​ໄດ້​ຈ່າຍ ຖ້າ​ນາງ​ສາ​ມາດ​ນຳ​ໃຊ້​ການ​ບໍ​ລິ​ການ​ໄດ້.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ງົບ​ປະ​ມານ​ບຸກ​ຄົນປັບ​ປ່ຽນ​ແລ້ວ​ຂອງນາງແມ່ນ $12,000. ນີ້​ແມ່ນ​ຈຳ​ນວນ​ທີ່​ນາງ ແລະ ຄອບ​ຄົວ​ຂອງ​ນາງ​ຈະ​ໃຊ້ ເພື່ອ​ຊື້​ການ​ບໍ​ລິ​ການ ແລະ ການ​ສະ​ໜັບ​ສະ​ໜູນ SDP ທີ່​ນາງ​ຕ້ອງ​ການ​ຢູ່​ໃນ IPP ຂອງ​ນາງ.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06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12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ແມ່ນ​ແລ້ວ, ຄຳ​ຖາມ​ແມ່ນເຄື່ອງ​ມື​ສຳ​ລັບ​ການ​ຝຶກ​ອົບ​ຮົມ! ແລະ ບໍ່​ແມ່ນ, ຂ້ອຍ​ອາດ​ຈະ​ບໍ່​ມີ​ຄຳ​ຕອບ​ໃຫ້​ທັງ​ໝົດ ແຕ່​ນັ້ນ​ເປັນ​ວິ​ທີ​ທີ່​ຈະ​ຮຽນ​ຮູ້​ນຳ​ກັນ.</a:t>
            </a:r>
            <a:endParaRPr lang="en-US" dirty="0"/>
          </a:p>
          <a:p>
            <a:endParaRPr lang="en-US" dirty="0"/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ເຄັດ​ລັບແນະ​ນຳ​ການ​ຝຶກ! ເຄື່ອງ​ມື​ອີກ​ອັນ​ໜຶ່ງ​ທີ່​ບໍ່​ໄດ້​ເຮັດ​ເປັນ​ລາຍ​ການ​ໄວ້​ແມ່ນ​ການ​ປະ​ເມີນ​ຜົນ. ເຮັດ​ຈຸດ​ສຳ​ຄັນ​ທີ່​ຈະ​ເຊື່ອມ​ໂຍງການ​ປະ​ເມີນ​ຜົນ​ກັບ​ຂໍ້ເທັດ​ຈິງ​ທີ່​ພວກ​ເຮົາ​ຍັງ​ກຳ​ລັງ​ຮຽນ​ຮູ້​ກ່ຽວ​ກັບ​ວ່າ ໂຄງ​ການ​ການ​ຕັດ​ສິນ​ໃຈ​ດ້ວຍຕົວ​ເອງຈະ​ເຮັດ​ວຽກ​ແນວ​ໃດ ແລະ ແມ້​ແຕ່​ການ​ແນະ​ນຳ​ເຮັດ​ວຽກ​ແນວ​ໃດ. ດັ່ງ​ນັ້ນ, ມັນ​ມີ​ຄວາມ​ສຳ​ຄັນ​ຫຼາຍ​ສຳ​ລັບ​ຜູ້​ເຂົ້າ​ຮ່ວມ​ທີ່​ຈະ​ແລກ​ປ່ຽນ​ຄຳ​ຕິ​ຊົມ​ຂອງ​ພວກ​ເຂົາ​ກ່ຽວ​ກັບ​ສິ່ງ​ທີ່​ເຮັດ​ໄດ້ ແລະ ສິ່ງ​ທີ່​ເຮັດ​ບໍ່​ໄດ້​ກ່ຽວ​ກັບ​ການ​ແນະ​ນຳ​ຂອງ​ມື້​ນີ້.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963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ທ່ານ​ໄດ້​ກຳ​ນົດງົບ​ປະ​ມານ​ບຸກ​ຄົນ​ຂອງ​ທ່ານ. ດຽວ​ນີ້, ທ່ານ​ນຶກ​ພາບ​ເຫັນ​ແຜນ​ການ​ໃຊ້​ຈ່າຍ.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ແຜນ​ການ​ໃຊ້​ຈ່າຍ​ໃຫ້​ລາຍ​ລະ​ອຽດ​ວ່າ ເງິນ​ທີ່​ມີ​ຢູ່​ໃນ​ງົບ​ປະ​ມານ​ບຸກ​ຄົນ​ຂອງ​ທ່ານຈະ​ຖືກ​ນຳ​ໃຊ້​ຊື້​ການ​ບໍ​ລິ​ການ ແລະ ການ​ສະ​ໜັບ​ສະ​ໜູນ​ທີ່​ທ່ານ​ຕ້ອງ​ການ​ຢູ່​ໃນ IPP ຂອງ​ທ່ານ​ແນວ​ໃດ.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ແຜນ​ການໃຊ້​ຈ່າຍຂອງ​ທ່ານ​ຈະ​ຈ່າຍ​ແຕ່​ຄ່າ​ການ​ບໍ​ລິ​ການ ແລະ ການ​ສະ​ໜັບ​ສະ​ໜູນ​ທີ່​ຈະ​ຊ່ວຍ​ໃຫ້​ທ່ານ​ໄປ​ຮອດ​ເປົ້າ​ໝາຍ​ທີ່​ໄດ້​ກຳ​ນົດ​ໄວ້​ຜ່ານ​ຂະ​ບວນການ​ວາງ​ແຜນ​ເອົາ​ຄົນ​ເປັນ​ໃຈ​ກາງ ແລະ ໄດ້​ເຮັດ​ເປັນ​ລາຍ​ການ​ໄວ້​ຢູ່​ໃນ IPP ຂອງທ່ານ​ເທົ່າ​ນັ້ນ.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ທ່ານ​ມີ​ຄວາມ​ຮັບ​ຜິດ​ຊອບ​ໃນ​ການ​ໃຊ້​ຈ່າຍ​ການ​ສະ​ໜອງ​ທຶນ​ຂອງ​ລັດ​ຖະ​ບານ ແລະ ຕ້ອງ​ໄດ້​ປະ​ຕິ​ບັດ​ຕາມ​ກົດ​ລະ​ບຽບ​ທີ່​ພວກ​ເຮົາ​ໄດ້​ເວົ້າ​ເຖິງ​ຄື: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ຕ້ອງ​ໃຊ້​ການ​ບໍ​ລິ​ການ​ທົ່ວ​ໄປ ຫຼື ບໍ່​ເສຍ​ຄ່າ​ກ່ອນ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ທ່ານ​ສາ​ມາດຈ່າຍ​ຄ່າ​ການ​ບໍ​ລິ​ການ​ທີ່​ລັດ​ຖະ​ບານ​ກາງ​ຮັບ​ຮູ້​ສຳ​ລັບ SDP ເທົ່າ​ນັ້ນ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ການ​ບໍ​ລິ​ການ​ຂອງ​ທ່ານ​ຕ້ອງເຮັດ​ໄດ້ໄດ້​ຕາມກົດ​ລະ​ບຽບ​ສຸດ​ທ້າຍຂອງ HCBS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ຂໍ​ຄວາມ​ຊ່ວຍ​ເຫຼືອຈາກ​ຜູ້ອຳ​ນວຍ​ຄວາມ​ສະ​ດວກ​ເອ​ກະ​ລາດ​ຂອງ​ທ່ານ, ຜູ້​ປະ​ສານ​ງານ​ການ​ບໍ​ລິ​ການ ຫຼື ຄົນ​ອື່ນໆ​ທີ່​ທ່ານ​ເຮັດ​ນຳ​ຢູ່​ໃນ​ລະ​ຫວ່າງ​ການ​ວາງ​ແຜນ​ເອົາ​ຄົນ​ເປັນ​ໃຈ​ກາງ​ຂອງ​ທ່ານ ເພື່ອ​ເວົ້າ​ກ່ຽວ​ກັບ​ການ​ບໍ​ລິ​ການ​ທີ່​ທ່ານ​ຕ້ອງ​ການ​ໃຫ້​ຈ່າຍ​ຈາກ​ແຜນ​ການ​ຈ່າຍ​ຂອງ​ທ່ານ.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328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1)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 ແລະ ຄົນ​ທີ່​ສະ​ໜັບ​ສະ​ໜູນ​ທ່ານ​ຈະ​ກຳ​ນົດ​ຢ່າງ​ແນ່ນອນ​ວ່າ ຈະ​ໄດ້​ຈ່າຍ​ຄ່າ​ການ​ບໍ​ລິ​ການ​ແຕ່​ລະ​ອັນ​ເທົ່າ​ໃດ​ຈາກ​ແຜນ​ການ​ໃຊ້​ຈ່າຍ​ຂອງ​ທ່ານ​ຢູ່​ໃນ IPP ຂອງ​ທ່ານ.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2)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 ແລະ ທີມ​ຂອງ​ທ່ານ​ຈຳ​ເປັນ​ຕ້ອງ​ໄດ້​ລະ​ບຸ​ວ່າ ​ການ​ບໍ​ລິ​ການ ຫຼື ການ​ສະ​ໜັບ​ສະ​ໜູນ​ອັນ​ໃດ​ທີ່​ທ່ານ​ສາ​ມາດ​ໄດ້​ຮັບ​ຟຣີ.  ອີກ​ເທື່ອ​ໜຶ່ງ, ສິ່ງ​ເຫຼົ່າ​ນີ້​ເອີ້ນ​ວ່າ “ການ​ບໍ​ລິ​ການ​ທົ່ວ​ໄປ” ແລະ ພວກ​ມັນໃຫ້​ຟ​ຣີ​ກັບ​ທຸກ​ຄົນ ຜູ້​ທີ່​ມີເງື່ອນ​ໄຂ​ທີ່​ຈະ​ໃຊ້​ພວກ​ມັນ, ບໍ່​ພຽງ​ແຕ່​ຄົນ​ຜູ້​ທີ່​ໄດ້​ຮັບ​ການ​ບໍ​ລິ​ການ​ຈາກ​ສູນ​ປະ​ຈຳ​ພາກ​ເທົ່າ​ນັ້ນ.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3)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ລະ​ບຸ​ວ່າ​ການ​ບໍ​ລິ​ການ​ໃດ​ທີ່​ທ່ານ​ຈະ​ຈ່າຍ​ຈາກງົບ​ປະ​ມານ​ບຸກ​ຄົນ SDP ຂອງ​ທ່ານ. ຜູ້​ປະ​ສານ​ງານ​ການ​ບໍ​ລິ​ການ​ຂອງ​ທ່ານ​ຈະ​ຊ່ວຍ​ທ່ານ​ເບິ່ງ​ທີ່​ການບໍ​ລິ​ການ​ທີ່​ທ່ານ​ໄດ້​ກຳ​ນົດ ແລະ ກຳ​ນົດ​ວ່າ ພວກ​ມັນ​ແມ່ນ​ການ​ບໍ​ລິ​ການ​ທີ່​ລັດ​ຖະ​ບານ​ກາງ​ຮັບ​ຮູ້​ສຳ​ລັບ SDP ຫຼື ບໍ່. ພວກ​ເຂົາ​ຈະ​ໃຊ້​ບັນ​ຊີ​ລາຍ​ການຂອງ​ການ​ບໍ​ລິ​ການ SDP ແລະ ຄຳ​ນິ​ຍາມ​ອັນ​ດຽວ​ກັນ​ກັບ​ທີ່​ທ່ານ​ມີ​ຢູ່​ໃນ​ເອ​ກະ​ສານ​ແຈກ​ຂອງ​ທ່ານ.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ສຳ​ລັບ​​ສ່ວນ​ທີ່​ທ່ານ​ຕ້ອງ​ການ​ຈ່າຍ​ຈາກ​ງົບ​ປະ​ມານ​ບຸກ​ຄົນ​ຂອງ​ທ່ານ, ໃຫ້​ຄິດ​ໄລ່​ເບິ່ງຄື: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ໃຜ​ຈະ​ໃຫ້​ການ​ບໍ​ລິ​ການ?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ການ​ບໍ​ລິ​ການນັ້ນຈັດ​ໃຫ້​ເລື້ອຍປານ​ໃດ?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ມັນ​ຈະ​ເລີ່ມ​ຕົ້ນ​ເມື່ອ​ໃດ?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ການ​ບໍ​ລິ​ການ​ຈະ​ຈັດ​ໃຫ້​ດົນ​ປານ​ໃດ​ຕະ​ຫຼອດ​ປີ​ໜ້າ?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ມັນ​ຈະ​ມີຄ່າ​ໃຊ້​ຈ່າຍ​ເທົ່າ​ໃດ?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1"/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ມັນ​ແມ່ນ​ຄ່າ​ໃຊ້​ຈ່າຍ​ທັງ​ໝົດ ຫຼື ຕໍ່​ຊົ່ວ​ໂມງ/ວັນ/ເດືອນ​ບໍ?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ສຳ​ລັບ​ຄົນ​ຜູ້​ທີ່​ທ່ານ​ຕ້ອງ​ການ​ຈ້າງ, ຢ່າ​ລືມ​ເອົາ​ຄ່າ​ໃຊ້​ຈ່າຍ​ສຳ​ລັບ​ພາ​ສີ ແລະ ປະ​ກັນ​ໄພ​ໃສ່​ນຳ. ເຮັດ​ວຽກ​ກັບ FMS ຂອງ​ທ່ານ​ໂດຍ​ການ​ປະ​ຕິ​ບັດ​ຕາມ​ກົດ​ໝາຍ​ແຮງ​ງານ ແລະ ເພື່ອ​ຮັບ​ຜິດ​ຊອບ​ຕໍ່​ຄ່າ​ໃຊ້​ຈ່າຍ​ຂອງ​ລາຍ​ການ​ເຫຼົ່າ​ນີ້​ຢູ່​ໃນ​ແຜນ​ການ​ໃຊ້​ຈ່າຍ​ຂອງ​ທ່ານ.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ສູນ​ປະ​ຈຳ​ພາກ​ຂອງ​ທ່ານ ແລະ ຜູ້ໃຫ້ບໍລິການຄຸ້ມ​ຄອງ​ການ​ເງິນ ຫຼື FMS ສາ​ມາດ​ຊ່ວຍ​ເລື່ອງ​ຄຳ​ຖາມ​ປະ​ເພດ​ເຫຼົ່າ​ນີ້​ໄດ້.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ລອງ​ຂະ​ຫຍາຍ​ການ​ໃຫ້​ທຶນ​ຂອງ​ທ່ານ​ອອກ! ຈື່​ໄວ້​ວ່າ ແຜນ​ການໃຊ້​ຈ່າຍຂອງ​ທ່ານ​ຈຳ​ເປັນ​ຕ້ອງ​ໄດ້​ຕັ້ງ​ຂຶ້ນ ເພື່ອ​ໃຫ້​ທ່ານ​ໄດ້​ໝົດ​ປີ!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4)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​ທີ່​ທ່ານ​ກຳ​ນົດ​ຈ່າຍ​ຈາກງົບ​ປະ​ມານ​ບຸກ​ຄົນ​ຂອງ​ທ່ານແມ່ນ​ຈະ​ໄດ້​ເຮັດ​ເປັນ​ລາຍ​ການ​ໄວ້​ຢູ່​ໃນ​ແຜນ​ການ​ໃຊ້​ຈ່າຍ​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ເຄັດ​ລັບແນະ​ນຳ​ການ​ຝຶກ! ເຮັດ​ໃຫ້​ຜູ້​ຟັງ​ຂອງ​ທ່ານ​ໝັ້ນ​ໃຈ​ຄືນ​ໃໝ່​ວ່າ ການ​ວາງ​ແຜນ​ພາກ​ນີ້​ຈະ​ໃຊ້​ເວ​ລາ. ຈື່​ໄວ້​ໃນ​ໃຈ​ວ່າ ເມື່ອ​ໂຄງ​ການ​ທົດ​ລອງ​ເລີ່ມ​ຕົ້ນ, ຄົນ​ໄດ້​ໃຊ້​ເວ​ລາ​ຫຼາຍ​ຈັກ​ໜ້ອຍ ເພື່ອ​ກຳ​ນົດ​ການ​ບໍ​ລິ​ການ​ຂອງ​ພວກ​ເຂົາ ແລະ ສ້າງ​ສິ່ງ​ທີ່​ເປັນ​ແຜນ​ການ​ໃຊ້​ຈ່າຍ​ຂອງ​ພວກ​ເຂົາ.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08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ເຖິງ​ແມ່ນ​ວ່າ ທ່ານ​ມີ​ຄວາມ​ຜ່ອນ​ຜັນ​ກັບ​ການ​ບໍ​ລິ​ການ​ທີ່​ທ່ານ​ຕ້ອງ​ການ​ຫຼາຍ, ສູນປະ​ຈຳພາກຍັງ​ຈຳ​ເປັນ​ທີ່​ຈະ​ຕ້ອງ​ສາ​ມາດ​ລາຍ​ງານ​ວ່າ ກຳ​ລັງ​ໃຊ້​ຈ່າຍ​ເງິນ​ຢູ່​ໃນ​ການ​ບໍ​ລິ​ການ​ຫຼາຍ​ປານ​ໃດ​ແລ້ວ. ນີ້​ແມ່ນ​ເງື່ອນ​ໄຂ​ກຳ​ນົດ​ຂອງ​ລັດ​ຖະ​ບານ​ກາງ.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ູນ​ປະ​ຈຳ​ພາກ​ຂອງ​ທ່ານຍັງ​ຈະ​ມອບ​ລະ​ຫັດ​ການ​ບໍ​ລິ​ການ​ສຳ​ລັບ​ການ​ບໍ​ລິ​ການ​ແຕ່​ລະ​ອັນ​ຢູ່​ໃນ​ແຜນ​ການ​ໃຊ້​ຈ່າຍ​ຂອງ​ທ່ານ​ໃຫ້. ລະ​ຫັດ​ການ​ບໍ​ລິ​ການ​ແຕ່​ລະ​ອັນ​ເປັນ​ໝວດ​ງົບ​ປະ​ມານ​ທີ່​ຈັດ​ການ​ບໍ​ລິ​ການ​ເຂົ້າ​ກັນ​ເປັນ​ກຸ່ມ​ຕາມ​ປະ​ເພດ​ຂອງ​ການ​ບໍ​ລິ​ການ​ທີ່​ມັນ​ເປັ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ໝວດ​ງົບ​ປະ​ມານສາມ​ໝວດ​ໄດ້​ແກ່: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ການ​ຈັດ​ແຈງ​ການ​ດຳ​ລົງ​ຊີ​ວິດ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– ສະ​ໜັບ​ສະ​ໜູນ​ສິ່ງ​ທີ່​ທ່ານ​ຕ້ອງ​ການ​ຢູ່​ໃນ​ບ້ານ​ຂອງ​ທ່ານ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ການ​ຈ້າງ​ເຮັດ​ວຽກ ແລະ ການ​ເຂົ້າ​ຮ່ວມ​ຊຸມ​ຊົນ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– ການ​ບໍ​ລິ​ການ ແລະ ສິ່ງ​ຕ່າງໆທີ່​ທ່ານ​ຕ້ອງ​ການ​ ເພື່ອ​ໃຫ້​ເອົາ​ເຂົ້າ​ຢູ່​ໃນ​ຊຸມ​ຊົນ​ຂອງ​ທ່ານ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ສຸ​ຂະ​ພາບ ແລະ ​ຄວາມ​ປອດ​ໄພ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– ການ​ບໍ​ລິ​ການ​ເຫຼົ່າ​ນີ້​ກ່ຽວຂ້ອງ​ກັບ​ອັນ​ໃດ​ກໍ່​ໄດ້​ທີ່​ຊ່ວຍ​ທ່ານມີ​ສຸ​ຂະ​ພາບ​ດີ ແລະ ປອດ​ໄພ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ອາດ​ຈະ​ຕ້ອງ​ໄດ້​ປ່ຽນ​ແປງວ່າຈະ​ໃຫ້​ງົບ​ປະ​ມານ​ຂອງ​ທ່ານ​ຖືກ​ໃຊ້​ຈ່າຍ​ຕະ​ຫຼອດ​ໄລ​ຍະ​ເວ​ລາ​ຂອງ​ປີ​ແນວ​ໃດ. ອັນ​ນີ້​ຈະ​ເປັນການ​ປ່ຽນ​ແປງແຜນ​ການໃຊ້​ຈ່າຍ.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ທ່ານ​ອາດ​ຈະ​ໂອນ​ເງິນ​ເບື້ອງ​ຕົ້ນ​ຢູ່​ໃນ​ໝວດງົບ​ປະ​ມານ​ໃດ​ໜຶ່ງ​ໄປ​ຫາ​ໝວດ​ງົບ​ປະ​ມານ​ອື່ນ ຫຼື ໝວດ​ຕ່າງໆປະ​ຈຳ​ປີ​ໄດ້​ເຖິງ 10 ເປີ​ເຊັນ ໂດຍ​ບໍ່​ຕ້ອງ​ມີ​ການ​ອະ​ນຸ​ມັດ​ຈາກ​ສູນ​ປະ​ຈຳ​ພາກ ຫຼື ທີມ​ IPP. ການ​ໂອນ​​ໝວດ​ງົບ​ປະ​ມານເກີນ 10 ເປີ​ເຊັນແມ່ນ​ຈຳ​ເປັນ​ຕ້ອງ​ໄດ້​ມີ​ການ​ອະ​ນຸ​ມັດ/ການ​ເຫັນ​ດີ​ຈາກສູນ​ປະ​ຈຳ​ພາກ ຫຼື ທີມ​ IPP.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ນັ້ນ​ແມ່ນ​ຂໍ້​ມູນ​ຫຼວງ​ຫຼາຍ ແຕ່​ສິ່ງ​ທີ່​ທ່ານ​ຈຳ​ເປັນ​ຕ້ອງ​ຈື່​ດຽວ​ນີ້​ແມ່ນ​ວ່າ ທ່ານ​ສາ​ມາດ​ໂອນ​ເງິນ​ຢູ່​ໃນ​ແຜນ​ການ​ໃຊ້​ຈ່າຍ​ຂອງ​ທ່ານ​ໄດ້ ຖ້າ​ທ່ານ​ຕ້ອງ​ການ​ການ​ປ່ຽນ​ແປງ. ​ຜູ້​ປະ​ສານ​ງານ​ການ​ບໍ​ລິ​ການຂອງ​ທ່ານ, FMS ແລະ ຜູ້​ອຳ​ນວຍ​ຄວາມ​ສະ​ດວກ​ເອ​ກະ​ລາດສາ​ມາດ​ຊ່ວຍ​ທ່ານ​ຄິດ​ໄລ່​ອັນ​ນີ້​ໄດ້.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226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ມາ​ເລີ່ມ​ຕົ້ນ​ກັບ​ເຈ​ສັນ ແລະ ເບິ່ງວ່າ ແຜນ​ການໃຊ້​ຈ່າຍຂອງ​ລາວ​ໄດ້ຄິດ​ໄລ່​ແນວ​ໃດ.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ເຈ​ສັນ ແລະ ທີມ​ງານ​ວາງ​ແຜນ​ຂອງ​ລາວ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1)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ໄດ້ລະ​ບຸເປົ້າ​ໝາຍ​ຂອງ​ລາວ ແລະ ການ​ບໍ​ລິ​ການ​ທີ່​ຈຳ​ເປັນ ເພື່ອ​ໃຫ້​​ເປົ້າ​ໝາຍ​ເຫຼົ່າ​ນັ້ນ​ສຳ​ເລັດ.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2)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ພວກ​ເຂົາ​ໄດ້​ເຮັດ​ໃຫ້​ໝັ້ນ​ໃຈ​ວ່າ ເປົ້າ​ໝາຍ ແລະ ການ​ບໍ​ລິ​ການ​ໄດ້​ເຮັດ​ເປັນ​ເອ​ກະ​ສານ​ໄວ້​ຢູ່​ໃນ IPP ຂອງ​ລາວ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3)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ພວກ​ເຂົາ​ເບິ່ງວ່​າ ການ​ບໍ​ລິ​ການ​ໃດ​ຈະ​ຟ​ຣີ/ທົ່ວ​ໄປ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4)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ພວກ​ເຂົາ​ກຳ​ນົດ​ວ່າ ການ​ບໍ​ລິ​ການ​ໃດ​ຈະ​ເສຍ​ເງິນ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5)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ພວກ​ເຂົາ​ໄດ້​ເຮັດ​ການ​ຄົ້ນ​ຄ້​ວາ​ຄື: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ໃຜ​ຈະ​ໃຫ້​ການ​ບໍ​ລິ​ການ?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ການ​ບໍ​ລິ​ການນັ້ນຈັດ​ໃຫ້​ເລື້ອຍປານ​ໃດ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ເມື່ອຈະ​ເລີ່ມ​ຕົ້ນ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ການ​ບໍ​ລິ​ການ​ຈະ​ຈັດ​ໃຫ້​ດົນ​ປານ​ໃດ​ຕະ​ຫຼອດ​ປີ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ມັນມີຄ່າ​ໃຊ້​ຈ່າຍ​ເທົ່າ​ໃດ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ມັນ​ຈະ​ໄດ້​ຮັບ​ການ​ຈ່າຍ​ແນວ​ໃດ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ໃຜ​ຈະ​ຈ່າຍ​ມັນ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6) ພວກ​ເຂົາ​ໄດ້​ຄິດ​ໄລ່​ຄ່າ​ໃຊ້​ຈ່າຍ​ທາງ​ຄະ​ນິດ​ສາດ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7) ພວກ​ເຂົາ​ໄດ້​ສ້າງ​ແຜນ​ການ​ໃຊ້​ຈ່າຍ​ຂອງ​ພວກ​ເຂົາ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ເຈ​ສັນ​ຈະ​ເຮັດ​ສຳ​ເລັດ​ເປົ້າ​ໝາຍ​ຂອງ​ລາວດ້ວຍ​ການ​ໃຊ້​ການ​ສະ​ໜັບ​ສະ​ໜູນ​ທີ່​ເປັນ​ທຳ​ມະ​ຊາດ, ການ​ບໍ​ລິ​ການທົ່ວ​ໄປ ແລະ ຜູ້​ໃຫ້​ບໍ​ລິ​ການ​ບາງ​ຄົນ​ທີ່​ທ່ານ​ຈະ​ຈ້າງ.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ງົບ​ປະ​ມານ​ບຸກ​ຄົນ (ຈຳ​ນວນ​ທີ່​ໄດ້​ຈ່າຍ​ຄ່າ​ການ​ບໍ​ລິ​ການ​ຂອງ​ເຈ​ສັນ​ໃນ 12 ເດືອນ​ຜ່ານ​ມາ) ແມ່ນ $63,100.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ເຈ​ສັນ​ໃຊ້​ຈຳ​ນວນ​ງົບ​ປະ​ມານ​ບຸກ​ຄົນ​ຂອງ​ລາວ​ຈ່າຍ​ຄ່າ​ການ​ບໍ​ລິ​ການ​ຂອງ​ລາວ​ບາງ​ອັນ.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ລາວ​ໄດ້​ໃຊ້ $58,804 ຕາມ​ຂໍ້​ມູນ​ຢູ່​ໃນ IPP ຂອງ​ລາວ ແລະ ແຜນ​ການໃຊ້​ຈ່າຍທີ່​ລາວ​ສ້າງ​ຂຶ້ນ​ມາ.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0092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ເອກະສານແຈກ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: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ຊອງ​ຂອງ Jason ແລະ Sofia: ແຜນ​ການໃຊ້​ຈ່າຍ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(ໜ້າ 6 ແລະ 7)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1)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ເຈ​ສັນ ແລະ ທີມ​ຂອງ​ລາວ​ໄດ້​ຄິດ​ໄລ່​ສິ່ງ​ທີ່​ເອີ້ນ​ເປັນ​ການ​ບໍ​ລິ​ການ​ຂອງ​ລາວ​ຕາມ​ການ​ບໍ​ລິ​ການ SDP ແລະ ນິ​ຍາມ​ຂອງ​ພວກ​ມັນ.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1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ໜ້າ 6 ສະ​ແດງ​ໃຫ້​ເຫັນ​ສິ່ງ​ທີ່​ເຈ​ສັນ ແລະ ທີມ​ຂອງ​ລາວ​ໄດ້​ເອີ້ນ​ການ​ບໍ​ລິ​ການ​ຂອງ​ລາວ​ໃນ​ລະ​ຫວ່າງ​ການ​ວາງ​ແຜນ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1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ໜ້າ 7 ສະ​ແດງ​ໃຫ້​ເຫັນ​ແຜນ​ການ​ໃຊ້​ຈ່າຍ​ຂອງ​ລາວ​ກັບ​ການ​ບໍ​ລິ​ການ SDP ແລະ ການ​​ຄິດ​ໄລ່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2) ພວກ​ເຂົາ​ອາດ​ຈະ​ຕ້ອງ​ໄດ້​ຄົ້ນ​ຄ້​ວາ​ຄ່າ​ໃຊ້​ຈ່າຍ​ບາງ​ອັນ ຫຼື ຕັດ​ສິນ​ໃຈ​ເຮັດ​ການ​ຄົ້ນ​ຄ້​ວາ​ຮ່ວມ​ກັນ​ເປັນ​ສ່ວນ​ໜຶ່ງ​ຂອງ​ການ​ປະ​ຊຸມ.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3) ເຈ​ສັນ ແລະ ທີມ​ຂອງ​ລາວ​ໄດ້​ນັ່ງ​ລົມ​ກັນ ແລະ ໄດ້​ຄິດ​ໄລ່​ອອກ​ທາງ​ຄະ​ນິດ​ສາດ.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ນີ້​ແມ່ນ​ຫົວ​ຂໍ້​ການ​ບໍ​ລິ​ການ ແລະ ການ​ຄິດ​ໄລ່​ທາງ​ຄະ​ນິດ​ສາດ: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ການ​ບໍ​ລິ​ການ​ແນະ​ນຳ​ການ​ເຮັດ​ສວນ​ແມ່ນ​ການ​ສະ​ໜັບ​ສະ​ໜູນ​ການ​ເຮັດ​ວຽກ – 40 ຊົ່ວ​ໂມງ/ເດືອນ​ຢູ່​ບ່ອນ​ເຮັດ​ວຽກ​ເປັນ​ເວ​ລາ 12 ເດືອນ​ໃນ​ອັດ​ຕາ $27/ຊົ່ວ​ໂມງ (ລວມ​ທັງ​ພາ​ສີ/ຜົນ​ປະ​ໂຫຍດ​ຕ່າງໆ)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ການ​ແນະ​ນຳ​ທັກ​ສະ​ຢູ່​ໃນ​ບ້ານ​ແມ່ນ​ການ​ສະ​ໜັບ​ສະ​ໜູນ​ການ​ດຳ​ລົງ​ຊີ​ວິດ​ຂອງ​ຊຸມ​ຊົນ – ປະ​ມານ 6 ຊົ່ວ​ໂມງ/ອາ​ທິດ (ປະ​ມານ 26 ຊົ່ວ​ໂມງ/ເດືອນ) ເປັນ​ເວ​ລາ 12 ເດືອນ​ໃນ​ອັດ​ຕາ $27/ຊົ່ວ​ໂມງ, ລວມ​ທັງ​ພາ​ສີ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ພະ​ນັກ​ງານ​ໃຫ້​ການ​ສະ​ໜັບ​ສະ​ໜູນ​ຫຼາຍ​ເປົ້າ​ໝາຍ; ຊອກ​ຫາ/ຊອກ​ເບິ່ງ​ອາ​ພາດ​ເມັ້ນ, ສະ​ໜັບ​ສະ​ໜູນ​ຢູ່​ທີ່​ກິດ​ຈະ​ກຳ​ຂອງ​ໂບດ, ສະ​ໜັບ​ສະ​ໜູນ​ຢູ່​ທີ່​ໂຮງ​ຢິມ ແລະ ສະ​ໜັບ​ສະ​ໜູນ​ໃຫ້​ຮຽນ​ຮູ້​ນຳ​ໃຊ້​ການ​ຂົນ​ສົ່ງ​ສາ​ທາ​ລະ​ນະ​ແມ່ນ​ການ​ສະ​ໜັບ​ສະ​ໜູນ​ການ​ປະ​ສົມ​ປະ​ສານ​ຂອງ​ຊຸມ​ຊົນ – 100 ຊົ່ວ​ໂມງ​ຕໍ່​ເດືອນ​ໃນ​ອັດ​ຕາ $24/ຊົ່ວ​ໂມງ, ລວມ​ທັງ​ພາ​ສີ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ການ​ເດີນ​ທາງທີ່​ບໍ່​ແມ່ນທາງ​ການ​ແພດ – ອູ​ເບີ (Uber), ການ​ຂົນ​ສົ່ງ​ສາ​ທາ​ລະ​ນະ ແລະ  ACCESS ໃນ​ອັດ​ຕາ $100/ເດືອນ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ຜູ້​ແນະ​ນຳ/ຜູ້​ເຊື່ອມ​ຕໍ່​ທາງ​ສັງ​ຄົມ​ແມ່ນການ​ສະ​ໜັບ​ສະ​ໜູນ​ການປະ​ສົມ​ປະ​ສານຂອງ​ຊຸມ​ຊົນ – 12 ຊົ່ວ​ໂມງ/ເດືອນໃນ​ອັດ​ຕາ $30/ຊົ່ວ​ໂມງ, ລວມ​ທັງ​ພາ​ສີ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ໂຮງ​ຢິມ​ແມ່ນການ​ສະ​ໜັບ​ສະ​ໜູນ​ການປະ​ສົມ​ປະ​ສານຂອງ​ຊຸມ​ຊົນ - $10/ເດືອນ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ຜູ້​ອຳ​ນວຍ​ຄວາມ​ສະ​ດວກ​ເອ​ກະ​ລາດ – ປະ​ມານ​ໄວ້ 50 ຊົ່ວ​ໂມງ​ໃນ​ອັດ​ຕາ $20/ຊົ່ວ​ໂມງ (ລວມ​ທັງ​ພາ​ສີ) ເພື່ອ​ຊ່ວຍ​ກຳ​ນົດ​ການ​ບໍ​ລິ​ການ ແລະ ການ​ສະ​ໜັບ​ສະ​ໜູນ​ໃນ​ຕອນ​ເລີ່ມ​ຕົ້ນ​ແຜນ​ການ​ຂອງເຈ​ສັນ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FMS – 12 ເດືອນ​ໃນ​ອັດ​ຕາ $165/ເດືອນ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206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ຈຳ​ນວນງົບ​ປະ​ມານ​ບຸກ​ຄົນປັບ​ປ່ຽນ​ແລ້ວ​ຂອງໂຊ​ເຟຍແມ່ນ $12,000. ນີ້​ແມ່ນ​ຈຳ​ນວນ​ທີ່​ນາງ ແລະ ຄອບ​ຄົວ​ຂອງ​ນາງ​ຈະ​ໃຊ້ ເພື່ອ​ຊື້​ການ​ບໍ​ລິ​ການ ແລະ ການ​ສະ​ໜັບ​ສະ​ໜູນ SDP ທີ່​ນາງ​ຕ້ອງ​ການ​ຢູ່​ໃນ IPP ຂອງ​ນາງ.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ໂຊ​ເຟຍ, ຄອບ​ຄົວ​ຂອງ​ນາງ ແລະ ທີມ​ຂອງ​ນາງ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1)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ໄດ້ລະ​ບຸເປົ້າ​ໝາຍ​ຂອງ​ນາງ ແລະ ການ​ບໍ​ລິ​ການ​ທີ່​ຈຳ​ເປັນ ເພື່ອ​ໃຫ້​​ເປົ້າ​ໝາຍ​ເຫຼົ່າ​ນັ້ນ​ສຳ​ເລັດ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2)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ພວກ​ເຂົາ​ໄດ້​ເຮັດ​ໃຫ້​ໝັ້ນ​ໃຈ​ວ່າ ເປົ້າ​ໝາຍ ແລະ ການ​ບໍ​ລິ​ການ​ໄດ້​ເຮັດ​ເປັນ​ເອ​ກະ​ສານ​ໄວ້​ຢູ່​ໃນ IPP ຂອງນາງ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3)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ພວກ​ເຂົາ​ເບິ່ງວ່​າ ການ​ບໍ​ລິ​ການ​ໃດ​ຈະ​ຟ​ຣີ/ທົ່ວ​ໄປ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4)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ພວກ​ເຂົາ​ກຳ​ນົດ​ວ່າ ການ​ບໍ​ລິ​ການ​ໃດ​ຈະ​ເສຍ​ເງິນ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5)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ພວກ​ເຂົາ​ໄດ້​ເຮັດ​ການ​ຄົ້ນ​ຄ້​ວາ​ຄື: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ໃຜ​ຈະ​ໃຫ້​ການ​ບໍ​ລິ​ການ?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ການ​ບໍ​ລິ​ການນັ້ນຈັດ​ໃຫ້​ເລື້ອຍປານ​ໃດ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ເມື່ອຈະ​ເລີ່ມ​ຕົ້ນ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ການ​ບໍ​ລິ​ການ​ຈະ​ຈັດ​ໃຫ້​ດົນ​ປານ​ໃດ​ຕະ​ຫຼອດ​ປີ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ມັນມີຄ່າ​ໃຊ້​ຈ່າຍ​ເທົ່າ​ໃດ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ມັນ​ຈະ​ໄດ້​ຮັບ​ການ​ຈ່າຍ​ແນວ​ໃດ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ໃຜ​ຈະ​ຈ່າຍ​ມັນ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6) ພວກ​ເຂົາ​ໄດ້​ຄິດ​ໄລ່​ຄ່າ​ໃຊ້​ຈ່າຍ​ທາງ​ຄະ​ນິດ​ສາດ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7) ພວກ​ເຂົາ​ໄດ້​ສ້າງ​ແຜນ​ການ​ໃຊ້​ຈ່າຍ​ຂອງ​ນາງ.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ໂຊ​ເຟຍຈະ​ເຮັດ​ສຳ​ເລັດ​ເປົ້າ​ໝາຍ​ຂອງນາງດ້ວຍ​ການ​ໃຊ້​ການບໍ​ລິ​ການ​ບໍ່​ເສຍ​ຄ່າ ແລະ ຜູ້​ໃຜ້​ບໍ​ລິ​ການ​ບາງ​ຄົນ​ທີ່​ຄອບ​ຄົວ​ຂອງ​ນາງ​ຈະ​ຈ້າງ.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ໂຊ​ເຟຍໄດ້​ໃຊ້ເງິນ $8,900 ຕາມ​ຂໍ້​ມູນ​ຢູ່​ໃນ IPP ແລະ ແຜນ​ການໃຊ້​ຈ່າຍຂອງ​ນາງ.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1625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ເອກະສານແຈກ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: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ຊອງ​ຂອງ Jason ແລະ Sofia: ແຜນ​ການໃຊ້​ຈ່າຍ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(ໜ້າ 8 ແລະ 9)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1)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ໂຊ​ເຟຍ ແລະ ທີມ​ຂອງນາງໄດ້​ຄິດ​ໄລ່​ສິ່ງ​ທີ່​ເອີ້ນ​ເປັນ​ການ​ບໍ​ລິ​ການ​ຂອງນາງຕາມ​ການ​ບໍ​ລິ​ການ SDP ແລະ ນິ​ຍາມ​ຂອງ​ພວກ​ມັນ.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1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ໜ້າ 8 ສະ​ແດງ​ໃຫ້​ເຫັນ​ສິ່ງ​ທີ່ໂຊ​ເຟຍ ແລະ ທີມ​ຂອງ​ນາງໄດ້​ເອີ້ນ​ການ​ບໍ​ລິ​ການ​ຂອງນາງໃນ​ລະ​ຫວ່າງ​ການ​ວາງ​ແຜນ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1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ໜ້າ 9 ສະ​ແດງ​ໃຫ້​ເຫັນ​ແຜນ​ການ​ໃຊ້​ຈ່າຍ​ຂອງນາງກັບ​ການ​ບໍ​ລິ​ການ SDP ແລະ ການ​​ຄິດ​ໄລ່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2) ພວກ​ເຂົາ​ອາດ​ຈະ​ຕ້ອງ​ໄດ້​ຄົ້ນ​ຄ້​ວາ​ຄ່າ​ໃຊ້​ຈ່າຍ​ບາງ​ອັນ ຫຼື ຕັດ​ສິນ​ໃຈ​ເຮັດ​ການ​ຄົ້ນ​ຄ້​ວາ​ຮ່ວມ​ກັນ​ເປັນ​ສ່ວນ​ໜຶ່ງ​ຂອງ​ການ​ປະ​ຊຸມ.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3) ໂຊ​ເຟຍ, ຄອບ​ຄົວ​ຂອງ​ນາງ ແລະ ຄົນ​ຜູ້​ໃຫ້​ການ​ສະ​ໜັບ​ສະ​ໜູນ​ພວກ​ເຂົາໄດ້​ນັ່ງ​ລົມ​ກັນ ແລະ ໄດ້​ຄິດ​ໄລ່​ອອກ​ທາງ​ຄະ​ນິດ​ສາດ.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ຈາກ​ນັ້ນ, ພວກ​ເຂົາ​ກຳ​ນົດ​ດັ່ງ​ຕໍ່​ໄປ​ນີ້​ຄື: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ສະ​ໜັບ​ສະ​ໜູນ​ຂອງ​ພະ​ນັກ​ງານ​ໃນ​ຂະ​ນະ​ທີ່​ອອກ​ສັງ​ຄົມ/ສັງ​ສັນ​ກັບ​ໝູ່​ຫຼັງ​ຈາກ​ເລີກ​ໂຮງ​ຮຽນ ແລະ ການ​ສະ​ໜັບ​ສະ​ໜູນ​ຂອງ​ພະ​ນັກ​ງານ​ໃນ​ຂະ​ນະ​ທີ່​ຢູ່​ໃນ​ຫ້ອງ​ຮຽນ​ສິ​ລະ​ປະ​ຂອງ​ນາງ​ແມ່ນການ​ສະ​ໜັບ​ສະ​ໜູນ​ການປະ​ສົມ​ປະ​ສານຂອງ​ຊຸມ​ຊົນ – 5 ຊົ່ວ​ໂມງ/ອາ​ທິດ, 32 ອາ​ທິດ/ປີ​ໃນ​ອັດ​ຕາ $20/ຊົ່​ວໂມງ​ເປັນ​ຈຳ​ນວນ​ທັງ​ໝົດ $3,200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ສະ​ໜັບ​ສະ​ໜູນ​ຂອງ​ພະ​ນັກ​ງານ​ໃນ​ຂະ​ນະ​ທີ່​ອອກ​ສັງ​ຄົມ/ສັງ​ສັນ​ກັບ​ໝູ່​ໃນ​ຂະ​ນະ​ທີ່​ພັກ​ພາກ​ຮຽນ​ລະ​ດູ​ຮ້ອນຍັງແມ່ນການ​ສະ​ໜັບ​ສະ​ໜູນ​ການປະ​ສົມ​ປະ​ສານຂອງ​ຊຸມ​ຊົນນຳ​ອີກ – 20 ຊົ່ວ​ໂມງ/ອາ​ທິດ, 4 ອາ​ທິດໃນ​ອັດ​ຕາ $20/ຊົ່​ວໂມງ​ເປັນ​ຈຳ​ນວນ​ທັງ​ໝົດ $1,600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1"/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ດັ່ງ​ນັ້ນ​ຂົງ​ເຂດ​ນີ້​ເປັນ​ຈຳ​ນວນ​ທັງ​ໝົດ $</a:t>
            </a:r>
            <a:r>
              <a:rPr lang="lo-LA" sz="1200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4,800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ການ​ອອກ​ຕັ້ງ​ແຄ້ມ​ໃນລະ​ດູ​ຮ້ອນ​ແມ່ນ​ການ​ບໍ​ລິ​ການ​ຜັກ​ຜ່ອນ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ຫ້ອງ​ຮຽນ​ສິ​ລະ​ປະ​ແມ່ນການ​ສະ​ໜັບ​ສະ​ໜູນ​ການປະ​ສົມ​ປະ​ສານຂອງ​ຊຸມ​ຊົນ – ຄ່າ​ໃຊ້​ຈ່າຍ​ຂອງ​ຫ້ອງ​ຮຽນ​ໃນ​ທ້ອງ​ຖິ່ນ​ຜ່ານ​ສວນ​ສາ​ທາ​ລະ​ນະ ແລະ ການ​ພັກ​ຜ່ອນ​ຢ່ອນ​ໃຈ​ຢູ່​ໃນ​ພື້ນ​ທີ່​ຂອງ​ນາງ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ຜູ້​ອຳ​ນວຍ​ຄວາມ​ສະ​ດວກ​ເອ​ກະ​ລາດ – ປະ​ມານ​ໄວ້ 50 ຊົ່ວ​ໂມງ​ໃນ​ອັດ​ຕາ $20/ຊົ່ວ​ໂມງ (ລວມ​ທັງ​ພາ​ສີ) ເພື່ອສ້າງ​ແຜນ​ການ​ເອົາ​ຄົນ​ເປັນ​ໃຈ​ກາງ ແລະ ການ​ເຂົ້າ​ເຖິງ​ການ​ບໍ​ລິ​ການ​ໃນ​ລະ​ຫວ່າງ IPP, IEP ຂອງ​ນາງ ແລະ ກັບ​ໜ່ວຍ​ງານຜົນ​ປະ​ໂຫຍດ​ສາ​ທາ​ລະ​ນະ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FMS – 12 ເດືອນ​ໃນ​ອັດ​ຕາ $75/ເດືອນ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939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ເອກະສານແຈກ: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ກິດ​ຈະ​ກຳແຜນ​ການໃຊ້​ຈ່າຍ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(ຄວນ​ໃຊ້​ເວ​ລາ​ປະ​ມານ 15 ນາ​ທີ.)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ດຽວ​ນີ້​ພວກ​ເຮົາ​ກຳ​ລັງ​ຈະ​ໃຊ້​ໃບ​ຕິດ​ຕາມ​ວຽກ​ທີ່​ຈະ​ຊ່ວຍ​ທ່ານ​ຄິດ​ກ່ຽວ​ກັບ​ງົບ​ປະ​ມານ​ບຸກ​ຄົນ SDP 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ຄິດ​ໜຶ່ງ​ເປົ້າ​ໝາຍ​ຂອງ​ທ່ານ​ທີ່​ທ່ານ​ອາດ​ຈະ​ມີ​ຢູ່ SDP.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ການ​ບໍ​ລິ​ການອັນ​ໃດທີ່​ທ່ານ​ຈະ​ໃຊ້ ເພື່ອໄປໃຫ້ຮອດ​​ເປົ້າ​ໝາຍນັ້ນ.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ຄິດ​ເບິ່ງວ່າ ການ​ບໍ​ລິ​ການ​ນັ້ນ​ອາດຈະ​ມີ​ຄ່າ​ໃຊ້​ຈ່າຍ​ເທົ່າ​ໃດ. ທ່ານ​ສາ​ມາດ​ເອົາ​ການ​ຄາດ​ເດົາ​ດີ​ທີ່​ສຸດ​ຂອງ​ທ່ານ​ສຳ​ລັບ​ກິດ​ຈະ​ກຳ​ນີ້. ທ່ານ​ຈະ​ໄດ້​ຮັບ​ການ​ຊ່ວຍ​ເຫຼືອ ເມື່ອ​ຄິດ​ໄລ່​ເບິ່ງ​ຄ່າ​ໃຊ້​ຈ່າຍ​ຂອງ​ທ່ານ​ໃນ​ລະ​ຫວ່າງ​ຂະ​ບວນ​ການ​ວາງ​ແຜນ​ຕົວ​ຈິງ.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ທ່ານ​ກຳ​ລັງ​ຈ່າຍ​ໃຫ້​ຄົນ​ຜູ້​ໜຶ່ງ​ບໍ?  ຈ່າຍ​ເປັນ​ຊົ່ວ​ໂມງ​ບໍ?  ມີ​ຈັກ​ຊົ່ວ​ໂມງ​ຕໍ່​ອາ​ທິດ?  ມີ​ຈັກອາ​ທິດຕໍ່​ປີ?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ມັນ​ແມ່ນ​ຄ່າຕົວ​ຄັ້ງ​ດຽວ​ບໍ?  ຄ່າຕົວ​ປະ​ຈຳ​ເດືອນບໍ?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ການ​ບໍ​ລິ​ການຈະ​ເລີ່ມ​ຕົ້ນ​ເມື່ອ​ໃດ?  ການ​ບໍ​ລິ​ການຈະສິ້ນ​ສຸດເມື່ອ​ໃດ?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ຈົ່ງ​ໃຊ້​ເວ​ລາ​ຈັກ​ສອງ​ສາມ​ນາ​ທີ ແລະ ເບິ່ງວ່າ ພວກ​ເຮົາ​ສາ​ມາດ​ເຮັດອັນ​ນີ້​ໄປ​ໄດ້​ບໍ່.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ເຄັດ​ລັບແນະ​ນຳ​ການ​ຝຶກ! ຢ່າ​ຈົມ​ລົງ​ໄປ​ກັບ​ລາຍ​ລະ​ອຽດ​ຫຼາຍ​ເກີນ​ໄປ. ຊ່ວຍ​ຜູ້​ເຂົ້າ​ຮ່ວມໃຫ້​ໄດ້ແນວ​ຄວາມ​ຄິດໂດຍ​ການບອກ​ໃຫ້​ພວກ​ເຂົາ​ສຸມ​ໃສ່​ແຕ່​ການ​ບໍ​ລິ​ການ ຫຼື ການ​ສະ​ໜັບ​ສະ​ໜູນ​ອັນ​ດຽວເທົ່າ​ນັ້ນ. ບອກ​ໃຫ້​ພວກ​ເຂົາ​ປະ​ມານ​ເບິ່ງ​ເທົ່າ​ນັ້ນ. ເປົ້າ​ໝາຍ​ຢູ່​ທີ່​ນີ້​ແມ່ນ​ເພື່ອ​ຊ່ວຍ​ໃຫ້​ພວກ​ເຂົາ​ໄດ້​ແນວ​ຄວາມ​ຄິດ​ຂອງ​ການ​ສ້າງ​ແຜນ​ການ​ໃຊ້​ຈ່າຍ, ບໍ່​ແມ່ນ​ຈະ​ໃຫ້​ຕື່ມ​ໃສ່​ໃບ​ຕິດ​ຕາມ​ວຽກ​ສະ​ເພາະ ແລະ ຖືກ​ຕ້ອງເລີຍ.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2099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ການ​ບໍ​ລິ​ການ​ຈະ​ເອົາ​ຄົນ​ເປັນ​ໃຈ​ກາງ ແລະ ເຮັດ​ເປັນ​ລາຍ​ການ​ໄວ້​ຢູ່​ໃນ IPP ຂອງ​ທ່ານ.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 ແລະ ຄົນ/ທີມ​ສະ​ໜັບ​ສະ​ໜູນ​ຂອງ​ທ່ານ​ຈະ​ກຳ​ນົດ​ການ​ບໍ​ລິ​ການ​ໃດ​ທີ່​ທ່ານ​ຕ້ອງ​ການ ເພື່ອ​ເຮັດ​ໃຫ້​ສຳ​ເລັດ​ຕາມ​ເປົ້າ​ໝາຍ​ຂອງ​ທ່ານ.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ທ່ານ​ຈະ​ກຳ​ນົດ​ວ່າ ​ການ​ບໍ​ລິ​ການ​ທົ່ວ​ໄປ​ອັນ​ໃດທີ່​ມີ​ໃຫ້​ທ່ານ​ກ່ອນ.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ທ່ານ​ຈະ​ຄົ້ນ​ຄ້​ວາ ແລະ ຄິດ​ໄລ່ຄ່າ​ໃຊ້​ຈ່າຍ​ຂອງການ​ບໍ​ລິ​ການ ແລະ ການ​ສະ​ໜັບ​ສະ​ໜູນທີ່​ຍັງ​ເຫຼືອ​ຢູ່​ໃນ​ແຜນ​ການ​ໃຊ້​ຈ່າຍ​ຂອງ​ທ່ານ.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ເຄັດ​ລັບແນະ​ນຳ​ການ​ຝຶກ! ພາກ​ຕໍ່​ໄປ​ຢູ່​ໃນ FMS ແມ່ນ​ຈະ​ໜັກ​ທາງ​ດ້ານ​ເນື້ອ​ໃນ​ຫຼາຍ, ຄິດ​ກ່ຽວ​ກັບ​ການ​ພັກ​ຜ່ອນ​ຂອງ​ທ່ານ​ຢູ່​ນີ້​ຈັກ​ໜ້ອຍ ຫຼື ຢ່າງ​ນ້ອຍ​ໃຫ້​ມີ​ການ​ຢືດ​ເສັ້ນ​ສາຍ​ພັກ​ຜ່ອນ​ກ່ອນ​ລົງ​ເລິກ​ເຂົ້າ​ໄປ​ໃນ FMS.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8565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14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4098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ໜຶ່ງ​ໃນ​ການ​ສະ​ໜັບ​ສະ​ໜູນ​ອັນ​ໃຫຍ່​ທີ່​ສຸດ​ໃຫ້​ທ່ານ​ແມ່ນ​ການ​ບໍ​ລິ​ການ​ຄຸ້ມ​ຄອງ​ການ​ເງິນ ຫຼື FMS.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FMS ແມ່ນ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ຜູ້​ໃຫ້​ບໍ​ລິ​ການ​ຜູ້​ທີ່​ຕ້ອງ​ໄດ້​​ເປັນ​ຜູ້​ຂາຍ​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ທີ່​ມີ​ສູນ​ປະ​ຈຳ​ພາກ​ເທົ່າ​ນັ້ນ ແລະ ເປັນ​ພຽງ​ການ​ບໍ​ລິ​ການ​ທີ່​ທ່ານ​ຈຳ​ເປັນ​ຕ້ອງ​ມີ​ເທົ່າ​ນັ້ນ.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FMS ໃຊ້​ແຜນ​ການ​ໃຊ້​ຈ່າຍ​ຂອງ​ທ່ານ​ຈ່າຍ​ຄ່າ​ການ​ບໍ​ລິ​ການ ແລະ ການ​ສະ​ໜັບ​ສະ​ໜູນ​ຢູ່​ໃນ IPP 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ພວກ​ເຂົາ​ສົ່ງ​ໃບ​ສັງ​ລວມ​ກ່ຽວ​ກັບ​ແຜນ​ການ​ໃຊ້​ຈ່າຍ​ຂອງ​ທ່ານ​ໃຫ້​ທ່ານ ແລະ ສູນ​ປະ​ຈຳ​ພາກ​ຂອງ​ທ່ານ.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ພວກ​ເຂົາ​ຈະ​ຊ່ວຍ​ທ່ານ​ເຮັດ​ໃຫ້​ແນ່​ໃຈ​ວ່າ ທ່ານ​ບໍ່​ໄດ້​ຈ່າຍ​ເກີນ.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FMS ຈ​ະ​ເຮັດ​ໃຫ້​ແນ່​ໃຈ​ວ່າ ຄົນ​​ທີ່​ທ່ານ​ເລືອກ​ເຮັດ​ວຽກໃຫ້​ທ່ານ​ມີ​ຄຸນ​ສົມ​ບັດ​ພໍ​ທີ່​ຈະ​ໃຫ້​ການ​ບໍ​ລິ​ການ​ທີ່​ພວກ​ເຂົາ​ໄດ້​ຖືກ​ຈ້າງ​ໃຫ້​ມາ​ເຮັດ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ພວກ​ເຂົາ​ຈະຊ່ວຍ​ພະ​ນັກ​ງານ​ທີ່​ມີ​ທ່າ​ແຮງ​ຂອງ​ທ່ານເຮັດ​ການກວດ​ເບິ່ງ​ປະ​ຫວັດ​ໃຫ້​ສຳ​ເລັດ, ຖ້າ​ຈຳ​ເປັນ.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1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ອີກ​ສອງ​ສາມ​ສະ​ໄລ້​ຕໍ່​ໄປ​ແມ່ນ​ຈະ​ໄປ​ຜ່ານ​ວິ​ທີ​ຕັດ​ສິນ​ໃຈ​ວ່າ ທ່ານ​ຕ້ອງ​ການ​ຄວາມ​ສຳ​ພັນ​ອັນ​ໃດ​ສຳ​ລັບ​ການ​ບໍ​ລິ​ການ ແລະ ການ​ສະ​ໜັບ​ສະ​ໜູນ​ຢູ່​ໃນ​ແຜນ​ການ​ໃຊ້​ຈ່າຍ​ຂອງ​ທ່ານ.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9265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ທ່ານ​ມີ IPP ຂອງ​ທ່ານ ແລະ ແຜນ​ການໃຊ້​ຈ່າຍຂອງ​ທ່ານ ເຊິ່ງ​ສະ​ແດງ​ໃຫ້​ເຫັນ​ການ​ບໍ​ລິ​ການ ແລະ ການ​ສະ​ໜັບ​ສະ​ໜູນ​ທີ່​ທ່ານ​ໄດ້​ເລືອກ.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ເພື່ອ​ກຳ​ນົດ​ຄວາມ​ສຳ​ພັນ​ຂອງ​ທ່ານ​ກັບ FMS ຂອງ​ທ່ານ, ເລີ່ມ​ຕົ້ນ​ດ້ວຍ​ການ​ຖາມ​ຕົວ​ທ່ານ​ເອງວ່າ ທ່ານ​ຈະ​ມີ​ລູກ​ຈ້າງ​ເປັນ​ສ່ວນ​ໜຶ່ງ​ຂອງ​ແຜນການ​ຂອງ​ທ່ານ​ບໍ່. ແລະ ຖ້າ​ທ່ານ​ຈະ​ມີ​ລູກ​ຈ້າງ, ໃຜ​ຈະ​ມີ​ຄວາມ​ສຳ​ພັນ​ນາຍ​ຈ້າງ​ກັບ​ພວກ​ເຂົາ.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ຈົ່ງ​ມາ​ເບິ່ງວິ​ທີ​ການ​ຕ່າງໆ​ທີ່​ຈະ​ຕອບ​ຄຳ​ຖາມ​ເຫຼົ່າ​ນັ້ນ.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0098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ທ່ານ​ມີ IPP ຂອງ​ທ່ານ ແລະ ແຜນ​ການໃຊ້​ຈ່າຍຂອງ​ທ່ານ ເຊິ່ງ​ສະ​ແດງ​ໃຫ້​ເຫັນ​ການ​ບໍ​ລິ​ການ ແລະ ການ​ສະ​ໜັບ​ສະ​ໜູນ​ທີ່​ທ່ານ​ໄດ້​ເລືອກ.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ດັ່ງ​ນັ້ນ, ທ່ານ​ຖາມ​ຄຳ​ຖາມ​ວ່າ “ຂ້ອຍ​ຈະ​ມີ​ລູກ​ຈ້າງ​ບໍ?”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ບໍ່ – ບໍ່​ໃຫ້​ມີ​ລູກ​ຈ້າງ.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ຂ້ອຍ​ເປັນ​ພຽງ​ລາຍ​ການ​ຊື້​ເທົ່າ​ນັ້ນ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ຂ້ອຍ​ຈະ​ບໍ່​ມີ​ລູກ​ຈ້າງ ເພາະ​ວ່າ​ຂ້ອຍ​ກຳ​ລັງ​ຈ້າງ​ໜ່ວຍ​ງານ/ບໍ​ລິ​ສັດ​ເພື່ອ​ໃຫ້​ຄົນ​ມາ​ເຮັດ​ວຽກ​ກັບ​ຂ້ອຍ. ຂ້ອຍ​ບໍ່​ມີ​ຄວາມ​ສຳ​ພັນ​ນາຍ​ຈ້າງ/ລູກ​ຈ້າງ​ກັບ​ຄົນ​ທີ່ກຳ​ລັງຊ່ວຍ​ເຫຼືອ​ຂ້ອຍ. ຂ້ອຍ​ໄດ້​ຈ້າງ​ໜ່ວຍ​ງານ/ບໍ​ລິ​ສັດ ແລະ ຄົນ​ຜູ້​ທີ່​ຊ່ວຍ​ຂ້ອຍ​ແມ່ນ​ໜ່ວຍ​ງານ/ບໍ​ລິ​ສັດ​ຈ້າງ​ໃຫ້.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ອັນ​ນີ້​ຈະ​ເປັນ​ຮູບ​ແບບ​ຜູ້​ຈ່າຍ​ໃບ​ບິນ: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1)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FMS ທີ່​ໃຫ້​ການ​ບໍ​ລິ​ການ​ເຫຼົ່າ​ນີ້​ຂຽນ​ໃບ​ເຊັກ ແລະ ຈ່າຍ​ຄ່າ​ການ​ບໍ​ລິ​ການ ແລະ ການ​ສະ​ໜັບ​ສະ​ໜູນທີ່​ເຮັດ​ເປັນ​ລາຍ​ການ​ໄວ້​ຢູ່​ໃນ IPP ໃນ​ນາມ​ຂອງ​ທ່ານ.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2)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ບໍ່​ມີ​ຄວາມ​ສຳ​ພັນ​ນາຍ​ຈ້າງ/ລູກ​ຈ້າງຢູ່​ລະ​ຫວ່າງ FMS, ຜູ້​ໃຫ້​ບໍ​ລິ​ການ ຫຼື ຜູ້​ເຂົ້າ​ຮ່ວມ.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3)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ຜູ້​ເຂົ້າ​ຮ່ວມ​ອາດ​ຈະ​ເລືອກ​ຮູບ​ແບບ​ນີ້​ຂອງ​ຜູ້​ໃຫ້​ບໍ​ລິ​ການ FMS ພຽງ​ແຕ່​ເມື່ອ​ຊື້​ສິນ​ຄ້າ ຫຼື ເມື່ອ​ຊື້​ການ​ບໍ​ລິ​ການ ແລະ ການ​ສະ​ໜັບ​ສະ​ໜູນ​ຈາກ​ໜ່ວຍ​ງານ ຫຼື ​ບໍ​ລິ​ສັດ.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4)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ໜ່ວຍ​ງານ ​ຫຼື ບໍ​ລິ​ສັດ​ຮັບ​ຜິດ​ຊອບ​ໃຫ້​ສິ່ງ​ຂອງ ແລະ/ຫຼື ຜູ້​ເຮັດ​ວຽກ ແລະ ຜູ້​ໃຫ້​ບໍ​ລິ​ການ FMS ຂຽນ​ເຊັກ​ຈ່າຍ​ຄ່າ​ການ​ບໍ​ລິ​ການ ແລະ ການ​ສະ​ໜັບ​ສະ​ໜູນ​ທີ່​ໄດ້​ຈັດ​ໃຫ້.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5)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ມັນ​ແມ່ນ​ໜ່ວຍ​ງານ ຫຼື ບໍ​ລິ​ສັດ​ທີ່​ມີ​ຄວາມ​ສຳ​ພັນ​ນາຍ​ຈ້າງ/ລູກ​ຈ້າງ​ກັບ​ຜູ້​ເຮັດ​ວຽກ ແລະ ດັ່ງ​ນັ້ນ​ຈິ່ງ​ຮັບ​ຜິດ​ຊອບ​ຕໍ່​ກົດ​ໝາຍ ແລະ ພາ​ສີ​ການ​ຈ້າງ​ງານ​ທີ່​ບັງ​ຄັບ​ໃຊ້​ທັງ​ໝົດ ແລະ ເພື່ອ​ເອົາ​ປະ​ກັນ​ໄພ​ທີ່​ເໝາະ​ສົມ (ນັ້ນ​ຄື: ການ​ຊົດ​ເຊີຍ​ຜູ້​ເຮັດ​ວຽກ).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ຕົວຢ່າງ: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ການ​ຮຽນ​ຈາກ​ສວນ​ສາ​ທາ​ລະ​ນະ ແລະ ພະ​ແນກ​ພັກ​ຜ່ອນ​ຢ່ອນ​ອາ​ລົມ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ການ​ຊື້​ຄອມ​ພິວ​ເຕີ​ຈາກ​ບໍ​ລິ​ສັດ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ການຈ່າຍ​ຄ່າ​ການ​ເດີ​ນ​ທາງ​ໃຫ້ບໍ​ລິ​ສັດ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ການ​ຈ້າງ​ບໍ​ລິ​ສັດ​ໃຫ້​ສະ​ໜອງ​ໃຫ້​ແກ່​ພະ​ນັກ​ງານ​ຂອງ​ທ່ານ​ຢູ່​ໃນ​ບ້ານ​ຂອງ​ທ່ານ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ການ​ເຮັດ​ວຽກ​ກັບ​ໜ່ວຍ​ງານ​ເພື່ອ​ຊ່ວຍ​ທ່ານ​ສະ​ໝັກ​ວຽກ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ຜູ້​ໃຫ້​ບໍ​ລິ​ການ​ຜູ້​ທີ່​ເຮັດ​ວຽກ​ກັບ​ສູນ​ປະ​ຈຳ​ພາກ​ຂອງ​ທ່ານ​ແລ້ວ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372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ດັ່ງ​ນັ້ນ, ໃຫ້​ກັບ​ຄືນ​ໄປ​ຖາມ​ຄຳ​ຖາມ​ວ່າ “ຂ້ອຍ​ຈະ​ມີ​ລູກ​ຈ້າງ​ບໍ?”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ແມ່ນ​ແລ້ວ- ຂ້ອຍ​ຈະ​ມີ​ຄົນ​ເຮັດ​ວຽກ​ໃຫ້​ຂ້ອຍ​ໂດຍ​ກົງ ແລະ ຂ້ອຍ​ຕ້ອງ​ການ​ໃຫ້​ມີ​ຄວາມ​ຮັບ​ຜິດ​ຊອບ​ເຕັມ​ທີ່​ຄື​ກັບ​ນາຍ​ຈ້າງ​ຂອງ​ພວກ​ເຂົາ​ດ້ວຍ​ການ​ສະ​ໜັບ​ສະ​ໜູນ​ໃຫ້​ປະ​ຕິ​ບັດ​ຕາມ​ກົດ​ໝາຍ​ການ​ຈ້າງ​ງານ​ຈາກ FMS ຂອງ​ຂ້ອຍ.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ອັນ​ນີ້​ຈະ​ເປັນ​ຮູບ​ແບບນາຍ​ຈ້າງ​ສະ​ເພາະ: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ຜູ້​ເຂົ້າ​ຮ່ວມ​ອາດ​ຈະ​ເລືອກ​ຮູບ​ແບບ​ນີ້ ຖ້າ​ພວກ​ເຂົາ​ຕ້ອງ​ການ​ເປັນ​ນາຍ​ຈ້າງ​ໂດຍ​ກົງ​ຂອງ​ບັນ​ດາ​ຜູ້​ໃຫ້​ການ​ບໍ​ລິ​ການ​ເຫຼົ່າ​ນັ້ນ.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FMS ໃຫ້​ການ​ບໍ​ລິ​ການ​ຢູ່​ໃນ​ຮູບ​ແບບ​ນີ້​ຊ່ວຍ​ຜູ້​ເຂົ້າ​ຮ່ວມ​ໂດຍ: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1)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ການ​ຊ່ວຍ​ໃຫ້​ພວກ​ເຂົາ​ປະ​ຕິ​ບັດ​ຕາມ​ກົດ​ໝາຍ​ການ​ຈ້າງ​ງານ​ທີ່​ບັງ​ຄັບ​ໃຊ້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2)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ການກວດ​ເບິ່ງ​ຄຸນ​ສົມ​ບັດ​ຂອງ​ຜູ້​ໃຫ້​ບໍ​ລິ​ການ ແລະ ການໄດ້​ຮັບ​ການກວດ​ເບິ່ງ​ປະ​ຫວັດ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3)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ດຳ​ເນີນ​ການ​ຈ່າຍ​ເງິນ​ຄ່າ​ຈ້າງ.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ຈຳ​ເປັນ​ຕ້ອງ​ມີ​ຜູ້​ເຂົ້າ​ຮ່ວມ ເພື່ອ​ຮັກ​ສາ​ຄວາມ​ຮັບ​ຜິດ​ຊອບ​ຂອງ​ນາຍ​ຈ້າງ​ຕົ້ນ​ຕໍ​ໄວ້ ແລະ ຈະ: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1)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ໄດ້​ປະ​ກັນ​ໄພ​ທີ່​ຈຳ​ເປັນ​ໃດ​ໜຶ່ງ​ກ່ຽວ​ຂ້ອງ​ກັບ​ການ​ຈ້າງ​ງານ​ມາ (ນັ້ນ​ຄື: ການ​ຊົດ​ເຊີຍ​ຜູ້​ເຮັດ​ວຽກ) ເຊິ່ງ​ຈະ​ໄດ້​ຈ່າຍ​ຈາກ​ແຜນ​ການ​ໃຊ້​ຈ່າຍ​ຂອງ​ທ່ານ. ຄ່າ​ໃຊ້​ຈ່າຍ​ເຫຼົ່າ​ນີ້​ຈະ​ຖືກ​ເອົາ​ເພີ່ມ​ເຂົ້າ​ໃສ່​ອັດ​ຕາ​ຕໍ່​ຊົ່ວ​ໂມງ​ໃດ​ໜຶ່ງ​ທີ່​ທ່ານ​ຕັດ​ສິນ​ໃຈ​ຈ່າຍ​ໃຫ້​ລູກ​ຈ້າງ​ຂອງ​ທ່ານ. (ຈື່​ໄວ້​ວ່າ, ນີ້​ແມ່ນ 18% ທີ່​ພວກ​ເຮົາ​ໄດ້​ໃຊ້​ເປັນ​ຕົວ​ຢ່າງ/ການ​ປະ​ມານ​ຢູ່​ໃນ​ກິດ​ຈະ​ກຳ​ແຜນ​ການ​ໃຊ້​ຈ່າຍ.)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ທ່ານ​ອາດ​ຈະ​ເລືອກ​ຮູບ​ແບບ​ນີ້ ຖ້າ​ທ່ານ​ຕ້ອງ​ການ​ຢາກ​ຈະ​ມີ​ການ​ຄວບ​ຄຸມ​ເພີ່ມ​ເຕີມ​ຜ່ານ​ການ​ບໍ​ລິ​ການ ແລະ ການ​ສະ​ໜັບ​ສະ​ໜູນ​ຂອງ​ທ່ານ ແລະ ທ່ານ​ຕ້ອງ​ການ​ຈະ​ມີ​ບົດ​ບາດ​ຂອງ​ການ​ເປັນ​ນາຍ​ຈ້າງດ້ວຍ​ການ​ສະ​ໜັບ​ສະ​ໜູນ​ຂອງ FMS.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997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ດັ່ງ​ນັ້ນ, ໃຫ້​ກັບ​ຄືນ​ໄປ​ຖາມ​ຄຳ​ຖາມ​ວ່າ “ຂ້ອຍ​ຈະ​ມີ​ລູກ​ຈ້າງ​ບໍ?”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ແມ່ນ​ແລ້ວ - ແລະ ຂ້ອຍຕ້ອງ​ການ​ແບ່ງ​ຄວາມ​ຮັ​ບ​ຜິດ​ຊອບ​ເປັນ​ນາຍ​ຈ້າງ​ກັບ​ກັບ FMS ຂອງ​ຂ້ອຍ.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ອັນ​ນີ້​ຈະ​ເປັນ​ຮູບ​ແບບນາຍ​ຈ້າງຮ່ວມ: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1)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ຜູ້​ເຂົ້າ​ຮ່ວມ​ອາດ​ຈະ​ເລືອກ​ຮູບ​ແບບ​ນີ້ ຖ້າ​ພວກ​ເຂົາ​ຕ້ອງ​ການແບ່ງ​ບົດ​ບາດ ແລະ ຄວາມ​ຮັບ​ຜິດ​ຊອບ​ຂອງ​ນາຍ​ຈ້າງ​ບາງ​ອັນກັບ FMS.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2)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ໃນ​ຂະ​ນະ​ທີ່ຜູ້​ໃຫ້​ບໍ​ລິ​ການ FMS ຢູ່​ໃນ​ຮູບ​ແບບ​ນີ້​ແມ່ນ​ນາຍ​ຈ້າງ​ແຫ່ງ​ການ​ບັນ​ທຶກ, ຜູ້​ເຂົ້າ​ຮ່ວມ​ຮັກ​ສາ​ຄວາມ​ສາ​ມາດ​ຈ້າງ ແລະ ສິ້ນ​ສຸດສັນ​ຍາ​ຈ້າງ​ດ້ວຍ​ປັດ​ໃຈ​ນຳ​ເຂົ້າ​ຈາກ​ຜູ້​ໃຫ້​ບໍ​ລິ​ການ FMS.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3)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ຜູ້​ໃຫ້​ບໍ​ລິ​ການ FMS ຮັກ​ສາ​ຄວາມ​ຮັບ​ຜິດ​ຊອບ​ຂອງ​ນາຍ​ຈ້າງ​ຕົ້ນ​ຕໍ​ໄວ້.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FMS ຈະໄດ້​ປະ​ກັນ​ໄພ​ທີ່​ຈຳ​ເປັນ​ໃດ​ໜຶ່ງ​ກ່ຽວ​ຂ້ອງ​ກັບ​ການ​ຈ້າງ​ງານ​ມາ (ນັ້ນ​ຄື: ການ​ຊົດ​ເຊີຍ​ຜູ້​ເຮັດ​ວຽກ) ເຊິ່ງ​ຈະ​ໄດ້​ຈ່າຍ​ຈາກ​ແຜນ​ການ​ໃຊ້​ຈ່າຍ​ຂອງ​ທ່ານ. ຄ່າ​ໃຊ້​ຈ່າຍ​ເຫຼົ່າ​ນີ້​ຈະ​ຖືກ​ເອົາ​ເພີ່ມ​ເຂົ້າ​ໃສ່​ອັດ​ຕາ​ຕໍ່​ຊົ່ວ​ໂມງ​ໃດ​ໜຶ່ງ​ທີ່​ທ່ານ​ຕັດ​ສິນ​ໃຈ​ຈ່າຍ​ໃຫ້​ລູກ​ຈ້າງ​ຂອງ​ທ່ານ. (ຈື່​ໄວ້​ວ່າ, ນີ້​ແມ່ນ 18% ທີ່​ພວກ​ເຮົາ​ໄດ້​ໃຊ້​ເປັນ​ຕົວ​ຢ່າງ/ການ​ປະ​ມານ​ຢູ່​ໃນ​ກິດ​ຈະ​ກຳ​ແຜນ​ການ​ໃຊ້​ຈ່າຍ.)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4)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FMS ຍັງ​ຈະ​ຊ່ວຍກວດ​ສອບ​ຄຸນ​ສົມ​ບັດ​ຂອງ​ຜູ້​ໃຫ້​ບໍ​ລິ​ການ, ການກວດ​ເບິ່ງ​ປະ​ຫວັດ ແລະ ດຳ​ເນີນ​ການ​ຈ່າຍ​ເງິນ​ຄ່າ​ຈ້າງ.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09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ຢູ່​ໃນ​ກໍ​ລະ​ນີ​ຂອງ​ໂຊ​ຟີ, ຄອບ​ຄົວ​ຂອງ​ນາງ​ຈະ​ໃຊ້​ຮູບ​ແບບ​ຜູ້​ຈ່າຍ​ໃບ​ບິນ ເພາະ​ວ່າ: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ການ​ບໍ​ລິ​ການ​ຂອງ​ນາງ​ທັງ​ໝົດ​ແມ່ນ​ບໍ​ລິ​ສັດ ຫຼື ໜ່ວຍ​ງານຈັດ​ໃຫ້. ຜູ້​ອຳ​ນວຍ​ຄວາມ​ສະ​ດວກ​ເອ​ກະ​ລາດຂອງ​ນາງ ແລະ ການ​ສະ​ໜັບ​ສະ​ໜູນ​ຂອງ​ພະ​ນັກ​ງານ​ມີ​ຄວາມ​ສຳ​ພັນ​ລູກ​ຈ້າງ/ນາຍ​ຈ້າງ​ຂອງ​ພວກ​ເຂົາ​ກັບ​ໜ່ວຍ​ງານ​ທີ່​ໂຊ​ເຟຍ ແລະ ຄອບ​ຄົວ​ຂອງ​ນາງ​ໄດ້​ຈ້າງ. ນາງ ແລະ FMS ບໍ່​ມີຄວາມ​ສຳ​ພັນ​ລູກ​ຈ້າງ/ນາຍ​ຈ້າງ​ກັບ​ຄົນ​ທີ່​ໃຫ້​ການ​ບໍ​ລິ​ການ​ຢູ່​ໃນ​ແຜນ​ການ​ໃຊ້​ຈ່າຍ​ຂອງ​ນາງ. ການ​ບໍ​ລິ​ການ​ອື່ນ​ຂອງ​ນາງ, ຫ້ອງ​ຮຽນ​ສິ​ລະ​ປະ ແລະ ການ​ເຂົ້າ​ແຄ້ມ​ຂອງນາງແມ່ນ​ທັງ​ສອງ​ໜ່ວຍ​ງານ​ເຊັ່ນ​ກັນ.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ຜູ້​ໃຫ້​ບໍ​ລິ​ການ FMS ຈະ​ຂຽນ​ເຊັກ​ໃຫ້​ແຕ່​ບໍ​ລິ​ສັດ ຫຼື ໜ່ວຍ​ງານເທົ່າ​ນັ້ນ.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1586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ໃນ​ກໍ​ລະ​ນີ​ຂອງ​ໂຊ​ເຟຍ, ນາງ​ບໍ່​ມີ​ລູກ​ຈ້າງ. ຜູ້​ໃດ​ກໍ່​ຕາມ​ທີ່​ເຮັດວຽກ​ກັບ​ນາງ​ຈະ​ແມ່ນໜ່ວຍ​ງານ ຫຼື ບໍ​ລິ​ສັດ​ຈັດ​ໃຫ້.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ແຕ່, ຈະ​ເຮັດ​ແນວ​ໃດ​ ຖ້າ​ມີ​ການ​ປະ​ສົມ​ປະ​ສານ​ຂອງ​ການ​ບໍ​ລິ​ການ? ຈະ​ເຮັດ​ແນວ​ໃດ ຖ້າທ່ານ​ມີ​ໜ່ວຍ​ງານ ແລະ ລູກ​ຈ້າງ​ທ່ານ​ຈະ​ຈ້າງ​ໂດຍ​ກົງ?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ເມື່ອ​ທ່ານ​ອອກ​ແບບ​ການ​ບໍ​ລິ​ການ ແລະ ການ​ສະ​ໜັບ​ສະ​ໜູນ​ຂອງ​ທ່ານ​ຢູ່​ໃນ IPP ຂອງ​ທ່ານ, ພວກ​ເຂົາ​ອາດ​ຈະ​ຕົກ​ຢູ່​ພາຍ​ໃນ​ລາຍ​ລະ​ອຽດ​ຫຼາຍ​ອັນ​ຂອງ​ຮູບ​ແບບ FMS ທີ່​ພວກ​ເຮົາ​ຫາ​ກໍ່​ເວົ້າ​ເຖິງ.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897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ເຈ​ສັນ​ມີ​ການ​ປະ​ສົມ​ປະ​ສານ​ຂອງ​ການ​ບໍ​ລິ​ການ​ນີ້​ຢູ່​ໃນ​ແຜນ​ການ​ໃຊ້​ຈ່າຍ​ຂອງ​ລາວ. ລາວ​ຈະ​ຈ້າງ​ພະ​ນັກ​ງານ​ຈາກ​ໜ່ວຍ​ງານ​ສຳ​ລັບ​ການ​ແນະ​ນຳ​ວຽກ​ຂອງ​ລາວ​ສຳ​ລັບ​ການ​ເຮັດ​ສວນ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ແລະ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ລາວ​ຈະ​ຈ້າງ​ພະ​ນັກ​ງານ​ໂດຍ​ກົງ​ເປັນ​ຜູ້​ແນະ​ນຳ​​ດ້ານ​ສັງ​ຄົມ ແລະ ສຳ​ລັບ​ຄວາມ​ຕ້ອງ​ການ​ຂອງ​ພະ​ນັກ​ງານ​ອື່ນ​ໃນ​ຂະ​ນະ​ທີ່​ຢູ່​ໃນ​ຊຸມ​ຊົນ.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29555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ເອກະສານແຈກ:</a:t>
            </a:r>
            <a:r>
              <a:rPr lang="lo-LA" sz="1200" b="1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ອັດ​ຕາ​ຜູ້​ໃຫ້​ບໍ​ລິ​ການ​ສູງ​ສຸດ​ຂອງ FMS</a:t>
            </a:r>
            <a:endParaRPr lang="en-US" sz="1200" b="1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ອັດ​ຕາ​ຂອງ​ທ່ານ​ສຳ​ລັບ​ການ​ບໍ​ລິ​ການ FMS ຈະ​ໄດ້ອີງ​ຕາມ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ອັດ​ຕາ​ສູງ​ສຸດ​ຂອງ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ຮູບ​ແບບ​ປະ​ສົມ ເຊິ່ງ​ໝາຍ​ຄວາມ​ວ່າ FMS ຈະ​ມີ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ຄວາມ​ຮັບ​ຜິດ​ຊອບ​ສູງ​ສຸດ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ໃນ​ການ​ເຮັດ​ວຽກ​ກັບ​ທ່ານ.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ຕົວ​ຢ່າງ, ຖ້າ​ການ​ບໍ​ລິ​ການ​ຂອງ​ທ່ານ​ບາງ​ອັນ​ປະ​ຕິ​ບັດ​ຕາມ​ຮູບ​ແບບ​ຜູ້​ຊຳ​ລະ​ໃບ​ບິນ ແລະ ບາງ​ອັນ​ຈະ​ປະ​ຕິ​ບັດ​ຕາມ​ຮູບ​ແບບ​ນາຍ​ຈ້າງ​ຮ່ວມ, ອັດ​ຕາ​ສູງ​ສຸດ​ຂອງ​ທ່ານ​ຈະ​ໄດ້​ອີງ​ຕາມ​ຮູບ​ແບບນາຍ​ຈ້າງ​ຮ່ວມ.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ອັດ​ຕາ​ຂອງ FMS ແມ່ນ: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ອັດ​ຕາ​ສູງ​ສຸດ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ອີງ​ຕາມ​ຈຳ​ນວນການ​ບໍ​ລິ​ການທີ່ໄດ້ຈ່າຍຢູ່ແຜນ​ການ​ໃຊ້​ຈ່າຍ​ຂອງ​ທ່ານ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ທ່ານ​ສາ​ມາດ​ເຈ​ລະ​ຈາ​ກັບ​ຜູ້​ໃຫ້​ບໍ​ລິ​ການ FMS ຂອງ​ທ່ານ ຖ້າ​ທ່ານ​ຢາກ​ຈະ​ລົມກ່ຽວ​ກັບ​ອັດ​ຕາ​ຕ່ຳ​ກ່​ວາ​ອັດ​ຕາ​ເຫຼົ່າ​ນີ້.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926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ດຽວ​ນີ້, ອັນ​ນີ້​ບາງ​ອັນ​ແມ່ນ​ການ​ທົບ​ທວນ​ຄືນ ເພາະ​ວ່າ​ທ່ານ​ໄດ້​ໄປ​ຜ່ານ​ພາກ​ຂໍ້​ມູນ​ທັງ​ໝົດ​ແລ້ວ. ແຕ່​ຢູ່​ໃນ​ພາກ​ການ​ແນະ​ນຳ​ນີ້, ພວກ​ເຮົາ​ກຳ​ລັງ​ຈະ​ລົງ​ເລິກ ແລະ  ເຂົ້າ​ສູ່​ລາຍ​ລະ​ອຽດ​ຕື່ມ​ອີກ.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3896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ພວກ​ເຮົາ​ເຫັນ​ຢູ່​ໃນ​ກໍ​ລະ​ນີ​ຂອງ​ເຈ​ສັນ​ແລ້ວ, ລາວ​ມີ​ການ​ປະ​ສົມ​ການ​ບໍ​ລິ​ການ; ລາວ​ຈະ​ຈ້າງ​ຄົນ​ໂດຍ​ກົງ</a:t>
            </a:r>
            <a:r>
              <a:rPr lang="lo-LA" sz="1200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ແລະ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ລາວ​ຈະ​ຈ່າຍ​ໃຫ້​ບໍ​ລິ​ສັດ.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ຢູ່​ໃນ SDP, ຖ້າ FMS ໃຫ້​ການ​ຊຳ​ລະ​ຫຼາຍ​ກ່​ວາ​ໜຶ່ງ​ໃນ​ຮູບ​ແບບ​ຕ່າງໆ, ຈາກ​ນັ້ນ​ອັດ​ຕາ​ສູງ​ສຸດ​ຂອງ​ທ່ານ​ບໍ່​ສາ​ມາດ​ເກີນ​ຮູບ​ແບບ​ຄ່າ​ໃຊ້​ຈ່າຍ​ສູງ​ສຸດ​ສຳ​ລັບ​ຈຳ​ນວນການ​ບໍ​ລິ​ກ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ຄວາມ​ສຳ​ພັນ​ຂອງ​ເຈ​ສັນ​ກັບ FMS ຈະ​ຢູ່​ພາຍ​ໃຕ້​ຮູບ​ແບບ​ນາຍ​ຈ້າງ​ຮ່ວມ ເພາະ​ວ່າ​ລາວ​ມີ​ລູກ​ຈ້າງ ແລະ ການ​ບໍ​ລິ​ການ​ຂອງ​ບໍ​ລິ​ສັດ​ທີ່ FMS ຈະ​ຈ່າຍ​ໂດຍ​ກົງ.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ເຈ​ສັນ​ມີ​ການ​ບໍ​ລິ​ການ​ຫຼາຍ​ກ່​ວາ 5 ອັນ.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24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ອີງ​ຕາມ​ຕາ​ຕະ​ລາງ​ຂອງ​ພວກ​ເຮົາ, ຮູບ​ແບບ​ນາຍ​ຈ້າງ​ຮ່ວມ​ສຳ​ລັບ​ການ​ບໍ​ລິ​ການ​ຫຼາຍ​ກ່​ວາ 5 ອັນ​ເຮັດ​ໃຫ້​ອັດ​ຕາ FMS ຕໍ່ເດືອນ​ສູງ​ສຸດ​ຂອງ​ລາວ​ເປັນ $165.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1)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ກຳ​ນົດ​ຄວາມ​ສຳ​ພັນ​ແຕ່​ລະ​ອັນ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2)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ກຳ​ນົດ​ວ່າ​ຈະ​ໃຫ້​ຮູບ​ແບບ​ໃດ​ຢູ່​ໃນ​ການ​ປະ​ສົມ​ປະ​ສານ​ຂອງ​ທ່ານ​ເປັນ​ອັນ​ທີ່​ແພງ​ທີ່​ສຸດ (ຄວາມ​ຮັບ​ຜິດ​ຊອບ​ສ່ວນ​ໃຫຍ່​ສຳ​ລັບ FMS)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3)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ນັບ​ການ​ບໍ​ລິ​ການ​ຢູ່​ໃນແຜນ​ການ​ໃຊ້​ຈ່າຍ.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4)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ການ​ອ້າງ​ອີງ​ໃບ​ຕິດ​ຕາມ​ວຽກ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ການ​ບໍ​ລິ​ການ​ຄຸ້ມ​ຄອງການ​ເງິນສູງ​ສຸດ (FMS)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ເພື່ອ​ກຳ​ນົດ​ຄ່າ​ໃຊ້ຈ່າຍ FMS ຂອງ​ທ່ານ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******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(ຮູບ​ແບບ $ ສູງ​ສຸດ + ຈຳ​ນວນ​ການ​ບໍ​ລິ​ການ = ຄ່າ​ໃຊ້​ຈ່າຍ ) ******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ຢູ່​ໃນ SDP, ຖ້າ FMS ໃຫ້​ການ​ຊຳ​ລະ​ຫຼາຍ​ກ່​ວາ​ໜຶ່ງ​ໃນ​ຮູບ​ແບບ​ຕ່າງໆ, ຈາກ​ນັ້ນ​ອັດ​ຕາ​ສູງ​ສຸດ​ຂອງ​ທ່ານ​ບໍ່​ສາ​ມາດ​ເກີນ​ຮູບ​ແບບ​ຄ່າ​ໃຊ້​ຈ່າຍ​ສູງ​ສຸດ​ສຳ​ລັບ​ຈຳ​ນວນການ​ບໍ​ລິ​ກ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8911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ອີງ​ຕາມ​ຕາ​ຕະ​ລາງ​ຂອງ​ພວກ​ເຮົາ, ຮູບ​ແບບຜູ້​ຈ່າຍ​ບິນ​ສຳ​ລັບ​ການ​ບໍ​ລິ​ການລະ​ຫວ່າງ 4-6 ອັນ​ເຮັດ​ໃຫ້​ອັດ​ຕາ FMS ຕໍ່ເດືອນ​ສູງ​ສຸດ​ຂອງໂຊ​ເຟຍເປັນ $75.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1)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ກຳ​ນົດ​ຄວາມ​ສຳ​ພັນ​ແຕ່​ລະ​ອັນ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2)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ຮູບ​ແບບ​ໃດ​ຢູ່​ໃນ​ການ​ປະ​ສົມ​ປະ​ສານ​ຂອງນາງເປັນ​ອັນ​ທີ່​ແພງ​ທີ່​ສຸດ (ຄວາມ​ຮັບ​ຜິດ​ຊອບ​ສ່ວນ​ໃຫຍ່​ສຳ​ລັບ FMS)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3)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ນັບ​ການ​ບໍ​ລິ​ການ​ຢູ່​ໃນແຜນ​ການ​ໃຊ້​ຈ່າຍ.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4)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ການ​ອ້າງ​ອີງ​ໃບ​ຕິດ​ຕາມ​ວຽກ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ການ​ບໍ​ລິ​ການ​ຄຸ້ມ​ຄອງການ​ເງິນສູງ​ສຸດ (FMS)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ເພື່ອຊອກຄ່າ​ໃຊ້ຈ່າຍ FMS ຂອງ​ທ່ານ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******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(ຮູບ​ແບບ $ ສູງ​ສຸດ + ຈຳ​ນວນ​ການ​ບໍ​ລິ​ການ = ຄ່າ​ໃຊ້​ຈ່າຍ ) ******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	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ຢູ່​ໃນ SDP, ຖ້າ FMS ໃຫ້​ການ​ຊຳ​ລະ​ຫຼາຍ​ກ່​ວາ​ໜຶ່ງ​ໃນ​ຮູບ​ແບບ​ຕ່າງໆ, ຈາກ​ນັ້ນ​ອັດ​ຕາ​ສູງ​ສຸດ​ຂອງ​ທ່ານ​ບໍ່​ສາ​ມາດ​ເກີນ​ຮູບ​ແບບ​ຄ່າ​ໃຊ້​ຈ່າຍ​ສູງ​ສຸດ​ສຳ​ລັບ​ຈຳ​ນວນການ​ບໍ​ລິ​ກ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9395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ໃຫ້​ຄົນ​ຈັບ​ຄູ່​ກັນ​ເພື່ອ​ລົມ​ກ່ຽວ​ກັບ​ສິ່ງ​ຕໍ່​ໄປ​ນີ້ </a:t>
            </a:r>
            <a:r>
              <a:rPr lang="lo-LA" sz="1200" i="1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ຫຼື </a:t>
            </a:r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ລົມກັບ​ພວກ​ເຂົາ​ກ່ຽວ​ກັບ​ປະ​ເພດ​ການ​ບໍ​ລິ​ການ​ຢູ່​ໃນ​ແຜນ​ການ ແລະ ບອກ​ຄົນ​ໃຫ້​ກຳ​ນົດ​ວ່າ FMS ປະ​ເພດ​ໃດ​ທີ່​ບາງຄົນ​ອາດ​ຈະ​ນຳ​ໃຊ້ ແລະ ຍ້ອນ​ຫຍັງ. ຈະ​ໃຊ້​ເວ​ລາ​ປະ​ມານ 5-10 ນາ​ທີ.</a:t>
            </a:r>
            <a:endParaRPr lang="en-US" sz="1200" i="1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ທ່ານ​ຈະ​ຈ້າງ​ຜູ້​ເຮັດ​ວຽກ​ໂດຍ​ກົງ​ບໍ?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ຖ້າ​ແມ່ນ​ແລ້ວ, ທ່ານ​ຕ້ອງ​ການ​ຄວາມ​ຮັບ​ຜິດ​ຊອບຫຼື ການ​ຄວບ​ຄຸມ ຫຼື ​ທ່ານ​ຕ້ອງ​ການແບ່ງ​ປັນ​ມັນ​ໃຫ້​ກັບ FMS ບໍ?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ທ່ານ​ຈະ​ຈ້າງ​ແຕ່​ຄົນ​ຜູ້​ທີ່​ເຮັດ​ວຽກ​ໃຫ້​ກັບ​ອົງ​ການ ຫຼື ແຜນ​ການ​ໃຫ້​ເປັນ​ແຕ່​ລາຍ​ການ​ຊື້​ເທົ່າ​ນັ້ນ​ບໍ?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336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1) 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FMS ຕ້ອງ: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ໄດ້ເປັນ​ຜູ້​ຂາຍ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ກັບ​ສູນ​ປະ​ຈຳ​ພາກ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ໃຊ້​ແຜນ​ການ​ໃຊ້​ຈ່າຍ​ຂອງ​ທ່ານ​ຈ່າຍ​ຄ່າ​ການ​ບໍ​ລິ​ການ ແລະ ການ​ສະ​ໜັບ​ສະ​ໜູນ​ຢູ່​ໃນ IPP ຂອງ​ທ່ານ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ສົ່ງ​ໃບ​ສັງ​ລວມ​ກ່ຽວ​ກັບ​ແຜນ​ການ​ໃຊ້​ຈ່າຍ​ຂອງ​ທ່ານ​ໃຫ້​ທ່ານ ແລະ ສູນ​ປະ​ຈຳ​ພາກ​ຂອງ​ທ່ານ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FMS ແມ່ນ​ການ​ບໍ​ລິ​ການ​ທີ່​ຈຳ​ເປັນ​ສຳ​ລັບ SDP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2) ຄວາມ​ສຳ​ພັນ​ຂອງ​ທ່ານ​ກັບ​ລູກ​ຈ້າງ​ຂອງ​ທ່ານຈະ​ກຳ​ນົດ​ຄວາມ​ສຳ​ພັນ  FMS ຂອງ​ທ່ານ, ຖ້າ​ທ່ານ​ມີຄວາມ​ສຳ​ພັນ​ໃດ​ໜຶ່ງ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3) ມີ​ສາມ​ຮູບ​ແບບ​ສຳ​ລັບ​ຄວາມ​ສຳ​ພັນ​ນັ້ນ.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4) ຮູບ​ແບບ ແລະ ຈຳ​ນວນການ​ບໍ​ລິ​ການທີ່​ທ່ານ​ມີ​ຢູ່​ໃນ​ແຜນ​ການ​ໃຊ້​ຈ່າຍ​ຂອງ​ທ່ານ​ກຳ​ນົດ​ຄ່າ​ໃຊ້​ຈ່າຍ FMS.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8197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13226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30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ຢູ່​ໃນ SDP, ທ່ານ​ຈະ​ມີ​ສິດ​ດຽວ​ກັນ​ຕາມ​ທີ່​ທ່ານ​ເຮັດ​ດຽວ​ນີ້.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ເຊິ່ງ​ລວມ​ມີ​ສິດ​ຕໍ່: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ຂະ​ບວນ​ການ IPP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ການ​ໄຕ່​ສວນທີ່​ເປັນ​ທຳ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ການອຸທອນ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ເຮັດ​ວຽກ​ກັບ​ສະ​ມາ​ຊິກ​ຂອງ​ທີມ​ທ່ານ ເພື່ອ​ແກ້​ໄຂ​ບັນ​ຫາ​ໃນ​ການ​ຮັກ​ສາຫຼັກ​ການ 5 ຂໍ້, ຂະ​ບວນການ​ວາງ​ແຜນ​ເອົາ​ຄົນ​ເປັນ​ໃຈ​ກາງ ແລະ ກົດ​ລະ​ບຽບ​ທີ່​ທ່ານ​ຮຽນ​ຮູ້​ກ່ຽວ​ກັບ​ມື້​ນີ້ໄວ້​ໃນ​ໃຈ.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ເນື່ອງ​ຈາກວ່າ ພວກ​ເຮົາ​ທັງ​ໝົດ​ກຳ​ລັງ​ຮຽນ​ຮູ້​ພ້ອມ​ກັນ, ຖ້າ​ທ່ານ​ຕ້ອງ​ການ​ການ​ຊ່ວຍ​ເຫຼືອ, ສູນ​ປະ​ຈຳ​ພາກ​ຂອງ​ທ່ານ​ຢູ່​ທີ່​ນີ້ ເພື່ອ​ສະ​ໜັບ​ສະ​ໜູນ​ທ່ານ.  ນອກ​ຈາກ​ນັ້ນ, ທ່ານ ຫຼື ສູນ​ປະ​ຈຳ​ພາກ​ຂອງ​ທ່ານສາ​ມາດ​ສົ່ງ​ອີ​ເມວ​ຫາ DDS ຢູ່​ທີ່ sdp@dds.ca.gov.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ທ່ານ​ສາ​ມາດ​ຊອກ​ຫາ​ຂໍ້​ມູນ​ເພີ່ມ​ເຕີມ​ກ່ຽວ​ກັບ​ສິດ​ຂອງ​ທ່ານ​ຢູ່​ໃນ​ເວັບ​ໄຊ DDS ຢູ່​ທີ່ www.dds.ca.gov.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88908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ຈຸດສຳຄັນ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ຜູ້​ໃຫ້​ບໍ​ລິ​ການ​ບາງ​ຄົນ​ທີ່​ທ່ານ​ຈ້າງ​ຈະ​ຕ້ອງ​ໄດ້​ມີ​ການກວດ​ເບິ່ງ​ປະ​ຫວັດ​ອາ​ຊະ​ຍາ​ກຳ. ນີ້​ແມ່ນ​ມາດ​ຕະ​ການ​ຄວາມ​ປອດ​ໄພ​ທີ່​ສຳ​ຄັນ​ຢູ່​ໃນ SDP.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ຳ​ເປັນ​ຕ້ອງ​ມີການກວດ​ເບິ່ງ​ປະ​ຫວັດ​ອາ​ຊະ​ຍາ​ກຳສຳ​ລັບ​ຄົນ​ຜູ້​ທີ່​ໄດ້​ຮັບ​ເງິນ​ຈາກ​ແຜນ​ການ​ໃຊ້​ຈ່າຍ​ຂອງ​ທ່ານ ຜູ້​ທີ່​ໃຫ້​ການ​ເບິ່ງ​ແຍງ​ດູ​ແລ​ສ່ວນ​ຕົວແກ່​ທ່ານ​ໂດຍ​ກົງ, ລວມ​ທັງ​ສະ​ມາ​ຊິກ​ຄອບ​ຄົວ ແລະ ໝູ່. ການ​ເບິ່ງ​ແຍງ​ດູ​ແລ​ສ່ວນ​ຕົວໂດຍ​ກົງ​ແມ່ນ​ການ​ຊ່ວຍ​ເຫຼືອ​ໃນ​ການ​ແຕ່ງຕົວ, ການ​ຫວີ​ຜົມ, ການ​ອາບ​ນ້ຳ ຫຼື ການ​ບໍ​ລິ​ການ​ອະ​ນາ​ໄມ​ສ່ວນ​ຕົວ.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 ຫຼື FMS ຂອງ​ທ່ານ​ອາດ​ຈະຕ້ອງ​ໄດ້​ໃຫ້​ຜູ້​ໃຫ້​ບໍ​ລິ​ການ​ອື່ນ​ໃດ​ໜຶ່ງ ເພື່ອ​ໃຫ້​ໄດ້​ການກວດ​ເບິ່ງ​ປະ​ຫວັດ​ນຳ​ອີກ. ອາດ​ຈະ​ມີ​ຕົວ​ຢ່າງ​ບ່ອນ​ທີ່​ສຳ​ຄັນ​ສຳ​ລັບ​ທ່ານ ຫຼື ຜູ້​ໃຫ້​ບໍ​ລິ​ການ FMS ທີ່​ຕ້ອງ​ມີ.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FMS ຂອງ​ທ່ານ​ເຮັດ​ໃຫ້ຮັບ​ປະ​ກັນ​ໄດ້​ວ່າ ການກວດ​ເບິ່ງ​ປະ​ຫວັດສຳ​ເລັດ.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ຜູ້ໃຫ້ບໍລິການ ແລະ ພະ​ນັກ​ງານ​ຕ້ອງ​ໄດ້​ມີ​ການກວດ​ເບິ່ງ​ປະ​ຫວັດ​ໃໝ່​ຈາກ DDS, ແມ້​ແຕ່​ພວກ​ເຂົາ​ໄດ້​ເຮັດ​ການ​ບໍ​ລິ​ການໜຶ່ງ​ຈາກ​ການ​ໃຫ້​ບໍ​ລິ​ການ​ອື່ນ​ແລ້ວ (ນັ້ນ​ຄື: IHSS). ພວກ​ເຮົາ​ຈຳ​ເປັນ​ຕ້ອງ​ໄດ້​ມີ​ການກວດ​ເບິ່ງ​ປະ​ຫວັດ DDS.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ຈຳ​ເປັນ​ຕ້ອງ​ມີ​ການກວດ​ເບິ່ງ​ປະ​ຫວັດຄັ້ງ​ໜຶ່ງ​ເທົ່າ​ນັ້ນ​ຢູ່​ໃນ SDP, ແມ້​ແຕ່​ຜູ້​ໃຫ້​ບໍ​ລິ​ການໃຫ້​ບໍ​ລິ​ການ​ຫຼາຍ​ກ່​ວາ​ຜູ້​ເຂົ້າ​ຮ່ວມ​ຄົນ​ໜຶ່ງ.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ຂະ​ບວນ​ການ​ເຮັດ​ວຽກ​ແນວ​ໃດ: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FMS ຂອງ​ທ່ານ​ສາ​ມາດ​ຊ່ວຍ​ຜູ້​ໃຫ້​ບໍ​ລິ​ການ​ຂອງ​ທ່ານ​ຊອກ​ຫາ​ບ່ອນ​ຈ້ຳ​ລາຍ​ນີ້ວ​ມື​ໄດ້. ສະ​ຖານ​ທີ່​ແມ່ນ​ມີ​ຢູ່​ທົ່ວ​ລັດ​ຄາ​ລິ​ຟໍ​ເນຍ.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FMS ຂອງ​ທ່ານ​ຈະ​ໃຫ້​ເອ​ກະ​ສານ​ທີ່​ຈຳ​ເປັນ​ສຳ​ລັບ​ການ​ຈ້ຳ​ລາຍ​ນີ້ວ​ມື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ຄ່າ​ໃຊ້​ຈ່າຍ​ສຳ​ລັບ​ການ​ຈ້ຳ​ລາຍ​ນີ້ວ​ມື​ແມ່ນ​ຜູ້​ທີ່​ອາດ​ຈະ​ເປັນ​ຜູ້​ບໍ​ລິ​ການ​ຈ່າຍ​ໃຫ້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ປົກ​ກະ​ຕິ​ແມ່ນ​ຈະ​ສົ່ງ​ຜົນ​ໄດ້​ຮັບ​ໄປ​ໃຫ້​ກັບ​ລັດ​ຄາ​ລິ​ຟໍ​ເນຍ (ກະ​ຊວງ​ຍຸ​ຕິ​ທຳ ແລະ DDS) ພາຍ​ໃນ 48 ຊົ່ວ​ໂມງ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FMS ຈະ​ໄດ້​ຮັບ​ຜົນ​ໄດ້​ຮັບ​ຂອງການກວດ​ເບິ່ງ​ປະ​ຫວັດຈາກ DDS ແຕ່​ບໍ່​ແມ່ນ​ລາຍ​ລະ​ອຽດ​ສະ​ເພາະ.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ຖ້າ​ຜູ້​ທີ່​ອາດ​ຈະ​ເປັນ​ຜູ້​ໃຫ້​ບໍ​ລິ​ການ​ຖືກ​ຕັດ​ສິນເປັນ​ເລື່ອງອາ​ຊະ​ຍາ​ກຳ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ເລັກ​ນ້ອຍ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?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DDS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ຈະ​ຕ້ອງ​ໄດ້​ອະ​ນຸ​ມັດ​ກ່ອນ​ພວກ​ເຂົາ​ເລີ່ມ​ຕົ້ນ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ຖ້າ​ຜູ້​ທີ່​ອາດ​ຈະ​ເປັນ​ຜູ້​ໃຫ້​ບໍ​ລິ​ການ​ຖືກຈັບ ຫຼື ຖືກ​ຕັດ​ສິນເລື່ອງ​ອາ​ຊະ​ຍາ​ກຳຮ້າຍ​ແຮງ, ພວກ​ເຂົາ​ຈະ​ບໍ່​ສາ​ມາດ​ໄດ້​ຮັບ​ການ​ຊຳ​ລະ​ສະ​ສາງ​ໄດ້.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ອາ​ຊະ​ຍາ​ກຳ​ຮ້າຍ​ແຮງ​ລວມ​ມີ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ອັນ​ທີ່​ຄົນ​ຖືກ​ຕັດ​ສິນ ຫຼື ກຳ​ລັງ​ລໍ​ຖ້າການ​ສືບ​ສວນ; ການ​ຄາດ​ຕະ​ກຳ ຫຼື ພະ​ຍາ​ຍາມ​ຄາດ​ຕະ​ກຳ; ການ​ລ່ວງ​ລະ​ເມີດ​ຜູ້​ສູງ​ອາ​ຍຸ ຫຼື ຜູ້​ໃຫຍ່​ອາ​ໄສ​ຢູ່​ນຳ; ການ​ຂົ່ມ​ຂືນ ຫຼື ການລ່ວງ​ລະ​ເມີດທາງ​ເພດ; ການ​ປຸ້ນ​ສະ​ດົມ; ການ​ລອບ​ວາງ​ເພີງ; ການ​ລັກ​ພາ​ຕົວ; ການ​ໂຈ​ລະ​ກຳ​ລົດ; ການ​ຂູ່​ເຂັນ.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FMS ຂອງ​ທ່ານ​ຈະ​ບອກ​ໃຫ້​ທ່ານ​ຮູ້​ວ່າ ມີ​ບາງ​ອັນ​ຢູ່​ໃນການກວດ​ເບິ່ງ​ປະ​ຫວັດຂອງ​ພວກ​ເຂົາ​ທີ່​ພວກ​ເຂົາ​ບໍ່​ມີ​ສິດ​ໃຫ້​ການ​ບໍ​ລິ​ການ​ຂອງ​ທ່ານ​ຈ່າຍ​ຜ່ານ SDP.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ອີກ​ເທື່ອ​ໜຶ່ງ, ເມື່ອ​ທ່ານ​ເລີ່ມ​ຕົ້ນ​ກຳ​ນົດ​ການ​ບໍ​ລິ​ການ​ຂອ​ງ​ທ່ານ, ຄຳ​ຖາມ​ໃດ​ໜຶ່ງ​ກ່ຽວ​ກັບການກວດ​ເບິ່ງ​ປະ​ຫວັດສາ​ມາດ​ໄປ​ຫາ </a:t>
            </a:r>
            <a:r>
              <a:rPr lang="lo-LA" sz="1200" u="sng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  <a:hlinkClick r:id="rId3"/>
              </a:rPr>
              <a:t>sdpbackground@dds.ca.gov</a:t>
            </a: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213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ສ່ວນ​ໃຫຍ່​ຂອງ​ການມີ​ຄວາມ​ປອດ​ໄພ​ກຳ​ລັງ​ຖືກ​ຮັບ​ຮູ້ ແລະ ປ້ອງ​ກັນ​ການ​ລ່ວງ​ລະ​ເມີດ. ພວກ​ເຮົາ​ກຳ​ລັງ​ຈະ​ເວົ້າ​ກ່ຽວ​ກັບ​ການ​ລ່ວງ​ລະ​ເມີດ​ຜ່ານ​ສອງ​ສາມ​ສະ​ໄລ້​ຕໍ່​ໄປ.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ມີ​ຄວາມ​ສຳ​ຄັນ​ຫຼາຍ​ທີ່​ທ່ານ, ຄອບ​ຄົວ​ຂອງ​ທ່ານ ແລະ ຄົນ​ຜູ້​ທີ່​ໃຫ້​ການ​ບໍ​ລິ​ການ ແລະ ການ​ສະ​ໜັບ​ສະ​ໜູນ​ແກ່​ທ່ານ​ໃຫ້​ຮຽນ​ຮູ້ກ່ຽວ​ກັບ​ວ່າ ​ການລ່ວງ​ລະ​ເມີດ​ແມ່ນ​ຫຍັງ, ວິ​ທີ​ບອກ​ໃຫ້​ຮູ້ ຖ້າ​ມີ​ຄົນ​ກຳ​ລັງ​ຖືກ​ລ່ວງ​ລະ​ເມີດ ແລະ ສິ່ງ​ທີ່​ຕ້ອງ​ເຮັດ ຖ້າ​ມີ​ເຫດ​ຜົນ​ເຊື່ອ​ໄດ້​ວ່າ ມີ​ຄົນ​ກຳ​ລັ​ຖືກ​ລ່ວງ​ລະ​ເມີດ.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ມີ​ການ​ລ່ວງ​ລະ​ເມີດ​ຫຼາຍ​ປະ​ເພດ​ຄື: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ການລ່ວງລະເມີດທາງກາຍ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ການລ່ວງລະເມີດທາງເພດ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ການ​ກົດ​ຂີ່​ຂົ່ມ​ເຫັງໂດຍການ​ລະ​ເລີຍ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ການລ່ວງລະເມີດທາງອາລົມ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ການລ່ວງ​ລະ​ເມີດທາງດ້ານ​ການ​ເງິນ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ສິ່ງ​ເຫຼົ່າ​ນີ້ສາ​ມາດ​ເຮັດ​ໄດ້​ໂດຍຄົນ​ແປກ​ໜ້າ ຫຼື ຄົນ​ໃດ​ກໍ່​ໄດ້​ທີ່​ທ່ານ​ຮູ້ ແລະ ບາງ​ຄັ້ງ​ມັນ​ຍາກ​ທີ່​ຈະ​ບອກວ່າ ທ່ານ​ກຳ​ລັງ​ຖືກ​ລ່ວງ​ລະ​ເມີດ​ຫຼື​ບໍ່. ຖ້າ​ທ່ານ​ຮູ້​ສຶກອຶດ​ອັດ​​ດ້ວຍ​ວິ​ທີ​ທາງ​ທີ່​ບາງ​ຄົນ​ກຳ​ລັງ​ປະ​ຕິ​ບັດ​ຕໍ່​ທ່ານ, ທ່ານ​ຄວນ​ຈະ​ບອກ​ໃຫ້​ຄົນ​ທີ່​ທ່ານ​ເຊື່ອ​ໃຈ​ໄດ້​ຮູ້.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ເຄັດ​ລັບແນະ​ນຳ​ການ​ຝຶກ! ໃຫ້​ກຽມ​ພ້ອມ ເມື່ອ​ໃຫ້​ການ​ແນະ​ນຳ ແລະ ການ​ເວົ້າ​ເລື່ອງ​ການ​ລ່ວງ​ລະ​ເມີດ, ທ່ານ​ອາດ​ຈະ​ມີ​ຄົນ​ຜູ້​ທີ່​ແລກ​ປ່ຽນ​ປະ​ສົບ​ການ​ຂອງ​ພວກ​ເຂົາ. ໃຫ້​ກຽມ​ພ້ອມ​ໄຕ່​ສວນ ແລະ ປະ​ຕິ​ບັດ​ຕາມ​ຄືນ​ໃຫ້​ເໝາະ​ສົມ.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068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ດັ່ງ​ນັ້ນ, ໂຄງ​ການ​ການ​ຕັດ​ສິນ​ໃຈ​ດ້ວຍຕົວ​ເອງແມ່ນ​ຫຍັງ?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ໂຄງ​ການ​ການ​ຕັດ​ສິນ​ໃຈ​ດ້ວຍຕົວ​ເອງຂອງ​ລັດ​ຄາ​ລິ​ຟໍ​ເນຍ ຫຼື SDP ແມ່ນ​ວິ​ທີ​ການ​ອື່ນ​ທີ່​ຈະ​ໄດ້​ຮັບ​ການ​ບໍ​ລິ​ການ ແລະ ການ​ສະ​ໜັບ​ສະ​ໜູນ​ຜ່ານ​ສູນ​ປະ​ຈຳ​ພາກ.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ຕົວ​ເລືອກ, ການ​ຄວບ​ຄຸມ ແລະ ຄວາມ​ຮັບ​ຜິດ​ຊອບ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ການ​ບໍ​ລິ​ການ ແລະ ການ​ສະ​ໜັບ​ສະ​ໜູນ​ທີ່​ເໝາະ​ສົມ​ກັບ​ຊີ​ວິດ​ຂອງ​ທ່ານ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ຕັດ​ສິນ​ໃຈ​ວ່າ​ຈະ​ໃຊ້​ຈ່າຍ​ງົບ​ປະ​ມານ​ຂອງ​ທ່ານ​ແນວ​ໃດ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ຊຸດຂອງ​ການ​ສະ​ໜັບ​ສະ​ໜູນ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ຄົນ​ເປັນ​ໃຈ​ກາງ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ບາງ​ອັນ​ກ່ຽວ​ກັບໂຄງ​ການ​ການ​ຕັດ​ສິນ​ໃຈ​ດ້ວຍຕົວ​ເອງກຳ​ລັງ​ຈະ​ເປັນ​ອັນ​ດຽວ​ກັນ​ກັບ​ລະ​ບົບ​ການ​ບໍ​ລິ​ການ​ແບບ​ດັ້ງ​ເດີມ ແລະ ບາງ​ອັນ​ຈະ​ແຕກ​ຕ່າງ.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2322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200" baseline="0" dirty="0"/>
          </a:p>
          <a:p>
            <a:endParaRPr lang="en-US" sz="1200" baseline="0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55011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ເອກະສານແຈກ: </a:t>
            </a:r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ວິ​ທີ​ປ້ອງ​ກັນ​ຕົວ​ທ່ານ​ເອງ – </a:t>
            </a:r>
            <a:r>
              <a:rPr lang="lo-LA" sz="1200" b="1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ການ​ຕໍ່​ສູ້​ຄືນ!: TipSheet_HowtoDefendYourself_v6</a:t>
            </a:r>
            <a:endParaRPr lang="en-US" sz="1200" b="1" i="1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ທ່ານ​ມີ​ການ​ສະ​ໜັບ​ສະ​ໜູນ​ຈາກຫຼາຍ​ຄົນ ແລະ ທ່ານ​ເປັນ​ຜູ້​ສະ​ໜັບ​ສະ​ໜູນໝູ່​ຂອງ​ທ່ານ ແລະ ຜູ້​ອື່ນໆ​ຢູ່​ໃນ​ຊີ​ວິດ​ຂອງ​ທ່ານ​ນຳ​ອີກ. ອີກ​ເທື່ອ​ໜຶ່ງ, ລົມ​ກັບ​ຄົນ​ຜູ້​ທີ່​ທ່ານ​ເຊື່ອ​ໃຈ.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ບໍ່​ມີ​ໃຜ​ທີ່​ຈະ: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ເຮັດ​ໃຫ້​ທ່ານ​ຮູ້​ສຶກບໍ່​ສະ​ດວກ​ສະ​ບາຍ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ເອົາ​ສິ່ງ​ຂອງ​ທີ່​ເປັນ​ຂອງ​ທ່ານ​ໄປ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ເຂົ້າ​ໃກ້ກັບ​ທ່ານ ຫຼື ສຳ​ຜັດ​ທ່ານ ນອກ​ຈາກວ່າ​ມັນບໍ່​ເປັນ​ຫຍັງ​ກັບ​ທ່ານ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ຢ່າເພີກ​ເສີຍ​ວ່າ​ທ່ານ​ຮູ້​ສຶກ​ແນວ​ໃດ. ລົມ​ກັບ​ຄົນ​ຜູ້​ທີ່​ທ່ານ​ເຊື່ອ​ໃຈ.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ທ່ານ​ຄວນ​ຈະ​ເຮັດ​ແນວ​ໃດ ຖ້າ​ທ່ານ​ຢູ່​ໃນ​ສະ​ຖາ​ນະ​ການ​ທີ່​ບໍ່​ປອດ​ໄພ….ທ່ານ​ຄວນ​ຈະ​ໃຊ້​ມາດ​ຕະ​ການ​ທັນ​ທີ ເພື່ອ​ໃຫ້​ແນ່​ໃຈ​ວ່າ ທ່ານ​ສາ​ມາດ​ໄປ​ຫາ​ບ່ອນ​ປອດ​ໄພ​ໄດ້.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ມີ​ເອ​ກະ​ສານ​ແຈກ​ຢູ່​ໃນ​ຊອງ​ຂອງ​ທ່ານ ທີ່​ໃຫ້​ບາງ​ແນວ​ຄວາມ​ຄິດ​ກ່ຽວ​ກັບ​ວິ​ທີ​ຈັດ​ການ​ກັບ​ສະ​ຖາ​ນະ​ການ​ທີ່​ບໍ່​ສະ​ດວກ​ສະ​ບາຍ ຫຼື ອາດ​ຈະ​ເປັນ​ອັນ​ຕະ​ລາຍ.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b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ເຄັດ​ລັບແນະ​ນຳ​ການ​ຝຶກ! ນີ້​ແມ່ນ​ເວ​ລາ​ທີ່​ດີ​ທີ່​ຈະ​ຢຸດ ແລະ ບອກ​ໃຫ້​ຜູ້​ຟັງ​ຂອງ​ທ່ານ​ຄິດ​ກັບ​ຕົວ​ເອງວ່າ ພວກ​ເຂົາ​ຈະ​ບອກ​ໃຫ້​ໃຜຮູ້. ພວກ​ເຂົາ​ບໍ່​ຈຳ​ເປັນ​ຕ້ອງ​ແບ່ງ​ປັນ​ມັນ​ອອກ​ມາ​ດັງໆ ແຕ່​ໃຫ້​ຄິດ​ວ່າ ຄົນ​ຜູ້​ນີ້​ອາດ​ຈະ​ແມ່ນ​ໃຜ​ທີ່​ສາ​ມາດ​ສະ​ໜັບ​ສະ​ໜູນ​ພວກ​ເຂົາ​ຢູ່​ໃນ​ວິ​ທີ​ນີ້.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1098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ທີມ, ຄອບ​ຄົວ ແລະ ໝູ່​ຂອງ​ທ່ານ​ຢູ່​ທີ່​ນີ້ ເພື່​ອະ​ໜັບ​ສະໜູນ​ໃຫ້​ທ່ານ​ປອດ​ໄພ ແລະ ມີ​ສຸ​ຂະ​ພາບ​ດີ ແລະ ເພື່ອ​ຊ່ວຍ​ເຮັດ​ໃຫ້​ທ່ານ​ແນ່​ໃຈ​ວ່າ ທ່ານ​ປອດ​ໄພ ແລະ ສະ​ດວກ​ສະ​ບາຍ​ກັບ​ຄົນ​ຢູ່​ອ້ອມຕົວທ່ານ.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ທ່ານ​ຄວນ​ຈະ​ເຮັດ​ອັນ​ໃດ ເມື່ອ​ທ່ານ​ປະ​ສົບ​ກັບ, ເປັນ​ພະ​ຍານ, ໄດ້​ຮັບ​ການບອກ​ໃຫ້ຮູ້ ຫຼື ສົງ​ໄສ​ການ​ລ່ວງ​ລະ​ເມີດ?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ບອກກັບຄົນ​ທີ່​ທ່ານເຊື່ອ​ໃຈ!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ຖ້າ​ທ່ານ​ມີ​ເຫດ​ຜົນ​ອັນ​ດີ​ເຊື່ອ​ໄດ້​ວ່າ ທ່ານ ຫຼື ຄົນ​ທີ່​ທ່ານ​ຮູ້​ຈັກ​ກຳ​ລັງ​ຖືກ​ລ່ວງ​ລະ​ເມີດ, ໃຫ້​ດຳ​ເນີນ​ມາດ​ຕະ​ການ​ທັນ​ທີ ເພື່ອເຮັດ​ໃຫ້​ແນ່​ໃຈ​ວ່າ ທ່ານ ແລະ/ຫຼື ຄົນ​ທີ່​ໄດ້​ຮັບ​ຜົນ​ກະ​ທົບ​ປອດ​ໄພ.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ຈາກ​ນັ້ນ​ລາຍ​ງານ​ການ​ລ່ວງ​ລະ​ເມີດ​ທີ່​ສົງ​ໄສ​ໃຫ້ຄົນ​ຜູ້​ທີ່​ທ່ານ​ເຊື່ອ​ໃຈ. ທ່ານ​ສາ​ມາດບອກໃຫ້​ຄົນ​ຜູ້​ທີ່​ທ່ານ​ຄິດ​ວ່າ​ຈະ​ຊ່ວຍ​ທ່ານ​ໄດ້.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ໃນ​ລະ​ຫວ່າງ​ການ​ແນະ​ນຳ, ສູນປະ​ຈຳພາກສາ​ມາດ​ລວມ​ເອົາ​ຂໍ້​ມູນ​ເຂົ້າ​ຢູ່​ໃນ​ເວ​ລາ​ນີ້​ໄດ້ກ່ຽວ​ກັບ: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ຊັບ​ພະ​ຍາ​ກອນ​ທ້ອງ​ຖິ່ນ​ສຳ​ລັບ​ໜ່ວຍ​ງານ​ລາຍ​ງານ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ຊັບ​ພະ​ຍາ​ກອນ​ທ້ອງ​ຖິ່ນ​ສຳ​ລັບຜູ້​ລອດ​ຈາກ​ການ​ລ່ວງ​ລະ​ເມີດ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917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07946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5509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4614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ນີ້​ແມ່ນ​ບ່ອນ​ທີ່ແຕ່​ລະ RC ສາ​ມາດ​ສອດ​ສິ່ງ​ທີ່​ແຜນ​ການ​ຂອງ​ພວກ​ເຂົາ​ມີ​ໃສ່​ສິ່ງ​ທີ່​ຈະ​ເກີດ​ຂຶ້ນ​ຕໍ່​ໄປ. </a:t>
            </a:r>
            <a:endParaRPr lang="en-US" sz="1200" i="1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ທຸກໆ​ຄົນ​ຈະ​ພົບ​ກັບ​ຜູ້​ປະ​ສານ​ງານ​ການ​ບໍ​ລິ​ການ​ຂອງ​ພວກ​ເຂົາ​ທັນ​ທີ ຫຼື ຈະ​ຈັດ​ກອງ​ປະ​ຊຸມ​ໃນ​ໄວໆ​ນີ້​ບໍ?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ທຸກໆ​ຄົນ​ຈະ​ໄດ້​ຮັບ​ສຳ​ເນົາໃບ​ລາຍ​ງານ​​ຄ່າ​ໃຊ້​ຈ່າຍຂອງ​ພວກ​ເຂົາ ເພື່ອ​ໃຫ້​ຮູ້​ງົບ​ປະ​ມານ​ບຸກ​ຄົນ​ຂອງ​ພວກ​ເຂົາ​ບໍ?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RC ຈະ​ຊ່ວຍ​ພວກ​ເຂົາ​ໃນ​ການ​ຊອກ​ຫາ FMS ແນວ​ໃດ​ ເນື່ອງ​ຈາກ​ພວກມັນ​ເປັນ​ການ​ບໍ​ລິ​ການ​ເຮັດ​ໃຫ້​ຜູ້​ຂາຍ​ທີ່​ຕ້ອງ​ການ​ເທົ່າ​ນັ້ນ?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03425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ສູນ​ປະ​ຈຳ​ພາກ​ຂອງ​ທ່ານຢູ່​ທີ່​ນີ້ ເພື່ອ​ສະ​ໜັບ​ສະ​ໜູນ​ທ່ານ ແຕ່​ມີ​ການ​ສະ​ໜັບ​ສະ​ໜູນ​ອື່ນ​ໃນ​ທ້ອງ​ຖິ່ນ​ຈາກ​ຄະ​ນະ​ກຳ​ມະ​ການ​ປຶກ​ສາ​ອາ​ສາ​ສະ​ໝັກ​ໃນ​ທ້ອງ​ຖິ່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ຄະ​ນະ​ກຳ​ມະ​ການ​ຕັດ​ສິນ​ໃຈ​ດ້ວຍ​ຕົວ​ເອງ​ໃນ​ທ້ອງ​ຖິ່ນ​ຕິດ​ຕາມ​ການ​ພັດ​ທະ​ນາ ແລະ ຂະ​ບວນ​ການ​ດຳ​ເນີນ​ການ​ຢູ່​ຂອງ​ໂຄງ​ການ.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ເຂົ້າ​ຮ່ວມກອງ​ປະ​ຊຸມ ແລະ ເຄືອ​ຂ່າຍ​ກັບ​ຄອບ​ຄົວ​ອື່ນ ແລະ ຜູ້​ເຂົ້າ​ຮ່ວມ ຜູ້​ທີ່​ຖືກ​ເລືອກ​ສຳ​ລັບ SDP. ເຮັດ​ຄຳ​ເຫັນ​ແນະ​ນຳ​ສຳ​ລັບ​ການ​ປັບ​ປຸງ. ເວົ້າ​ກ່ຽວ​ກັບ​ສິ່ງ​ທີ່​ເຮັດ​ໄດ້​ດີ​ກັບ​ແຜນ​ການ​ຂອງ​ທ່ານ ແລະ ຊີ​ວິດ​ທີ່​ຕັດ​ສິນ​ໃຈ​ດ້ວຍ​ຕົວ​ເອງ!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ສິ່ງ​ເຫຼົ່າ​ນີ້​ແມ່ນ​ຫ້ອງ​ຫວ່າງ​ທັງ​ໝົດ​ສຳ​ລັບ​ໃຫ້ RCs/LVACs ຕື່ມ​ໃສ່.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94911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i="1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ສູນປະ​ຈຳພາກສາ​ມາດ​ໃຫ້​ເອ​ກະ​ສານ​ແຈກ​ເພີ່ມ​ເຕີມ ເພື່ອຊອກ​ຫາ​ການ​ສະ​ໜັບ​ສະ​ໜູນ​ໃນ​ທ້ອງ​ຖິ່ນ​ເພີ່ມ​ເຕີມ​ຢູ່​ໃນ​ຊຸມ​ຊົນ.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30583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ສູນ​ປະ​ຈຳ​ພາກ​ຈະ​ຊີ້ບອກ​ຂັ້ນ​ຕອນ​ຕໍ່​ໄປ​ຂອງ​ທ່ານ.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ເຂົ້າ​ຮ່ວມ​ກຸ່ມ​ປຶກ​ສາ​ປະ​ຈຳ​ທ້ອງ​ຖິ່ນ SDP ຂອງ​ທ່ານ ເພື່ອ​ໃຫ້​ມີ​ສ່ວ​ນ​ຮ່ວມ ແລະ ມີ​ສຽງ​ຢູ່​ໃນ​ການ​ສ້າງ SDP.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ສຳ​ລັບ​ຂໍ້​ມູນ​ເພີ່ມ​ເຕີມ, ກວດ​ເບິ່ງ​ລິ້ງ​ທີ່​ຈັດ​ໃຫ້ ເພື່ອ​ຮຽນ​ຮູ້​ເພີ່ມ​ເຕີມ​ກ່ຽວ​ກັບ SDP, ສິດ​ຂອງ​ທ່ານ ແລະ ຕົວ​ເລືອກ​ຂອງ​ທ່ານ!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78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ດ້ວຍ​ການ​ຊຳ​ເລືອງ​ຕາ​ເບິ່ງ ທ່ານ​ສາ​ມາດ​ເຫັນ​ໄດ້​ວ່າ ມີ​ບາງ​ອັນ​ອາດ​ຈະ​ເຫັນ​ຄື​ກັນ​ຢູ່​ໃນ SDP. 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ເຖິງ​ແນວ​ໃດ​ກໍ່​ຕາມ, ພວກ​ເຮົາ​ຈະ​​ໄປ​ຜ່ານ​ເບິ່ງວ່າ ສິ່ງ​ຕ່າງໆ​ທີ່​ປະ​ກົດໃຫ້​ເຫັນ​ວ່າ​ເປັນ​ອັນ​ດຽວ​ກັນໃນ​ຕົວ​ຈິງ​ແລ້ວອາດ​ຈະ​ແຕກ​ຕ່າງ​ກັນເລັກ​ນ້ອຍ​ແນວ​ໃດ.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  <a:p>
            <a:r>
              <a:rPr lang="lo-LA" sz="1200" kern="1200" dirty="0">
                <a:solidFill>
                  <a:schemeClr val="tx1"/>
                </a:solidFill>
                <a:effectLst/>
                <a:latin typeface="Phetsarath OT" panose="02000500000000020004" pitchFamily="2" charset="0"/>
                <a:ea typeface="+mn-ea"/>
                <a:cs typeface="+mn-cs"/>
              </a:rPr>
              <a:t>ຈົ່ງ​ມາ​ເລີ່ມ​ຕົ້ນ​ກັບ​ການ​ວາງ​ແຜນ​ເອົາ​ຄົນ​ເປັນ​ໃຈ​ກາງ. ການ​ວາງແຜນ​ເອົາ​ຄົນ​ເປັນ​ໃຈ​ກາງແມ່ນຫຼັກ​ສຳ​ຄັນ​ຂອງ​ທັງ​ຮູບ​ແບບ​ດັ້ງ​ເດີມ ແລະ SDP.  ຢູ່​ໃນ​ການ​ຕັດ​ສິນ​ໃຈ​ດ້ວຍ​ຕົວ​ເອງ, ການ​ວາງແຜນ​ເອົາ​ຄົນ​ເປັນ​ໃຈ​ກາງທີ່​ມີ​ປະ​ສິດ​ທິ​ພາບ, ເຂັ້ມ​ແຂງ​ມີ​ຄວາມ​ຈຳ​ເປັນ​ກັບ​ຜົນ​ໄດ້​ຮັບ​ທີ່​ເນັ້ນ​ໜັກ, ຊັດ​ເຈນ ແລະ ມີ​ຄວາມ​ໝາຍ​ໂດຍແຕ່​ລະ​ອັນ.  ດ້ວຍ​ຜົນ​ໄດ້​ຮັບ​ຊັດ​ເຈນ, ທ່ານ ແລະ ຮອບ​ວຽນ​ການ​ສະ​ໜັບ​ສະ​ໜູນ​ຂອງ​ທ່ານ​ສາ​ມາດ​ລະ​ບຸ​ການ​ບໍ​ລິ​ການ ແລະ ການ​ສະ​ໜັບ​ສະ​ໜູນ​ສະ​ເພາະ​ທີ່​ຈຳ​ເປັນ ເພື່ອ​ເຮັດ​ໃຫ້​ພວກ​ມັນສຳ​ເລັດໄດ້.  ນັ້ນ​ມີ​ຄວາມ​ສຳ​ຄັນ​ທີ່​ສຸດ​ຕໍ່​ການ​ສ້າງ​ແຜນ​ການ​ໃຊ້​ຈ່າຍ​ທີ່​ຖືກ​ຕ້ອງ.  ການ​ວາງ​ແຜນ​ເອົາ​ຄົນ​ເປັນ​ໃຈ​ກາງ​ນຳ​ໄປ​ສູ່ IPP ທີ່​ເປັນ​ລາຍ​ລັກ​ອັກ​ສອນ ແລະ ມັນ​ໄປ​ຜ່ານ​ການ​ວາງ​ແຜນ​ເອົາ​ຄົນ​ເປັນ​ໃຈ​ກາງ ທ່ານ​ຈະ​ກຳ​ນົດ​ວ່າ ທ່ານ​ຈະ​ຕ້ອງ​ການ​ໃຊ້​ຜູ້​ໃຫ້​ບໍ​ລິ​ການ​ທີ່​ເປັນ​ຜູ້​​ຂາຍ ຫຼື ບໍ່​ເປັນ​ຜູ້​ຂາຍບໍ່; ທ່ານ​ຈະ​ກຳ​ນົດ​ວິ​ທີ​ໃຊ້​​ງົບ​ປະ​ມານ​ບຸກ​ຄົນ​ຂອງ​ທ່ານ ເພື່ອ​ຊື້​ການ​ບໍ​ລິ​ການ ແລະ ການ​ສະ​ໜັບ​ສະ​ໜູນ​ທີ່​ທ່ານ​ຕ້ອງ​ການ (ແລະ ພວກ​ມັນ​ຈະ​ມີ​ຄ່າ​ໃຊ້​ຈ່າຍ​ເທົ່າ​ໃດ); ທ່ານ​ອາດ​ຈະ​ຕ້ອງ​ການ​ຄວາມ​ຊ່ວຍ​ເຫຼືອ​ຂອງ​ຜູ້​ອຳ​ນວຍ​ຄວາມ​ສະ​ດວກ​ເອ​ກະ​ລາດ; ແລະ ການ​ສະ​ໜັບ​ສະໜູນ​ປະ​ເພດ​ໃດ​ທີ່​ທ່ານ​ຈະ​ຕ້ອງ​ການ​ຈາກ​ຜູ້​ໃຫ້​ບໍ​ລິ​ການ​ຄຸ້ມ​ຄອງ​ການ​ເງິນ. </a:t>
            </a:r>
            <a:endParaRPr lang="en-US" sz="1200" kern="1200" dirty="0">
              <a:solidFill>
                <a:schemeClr val="tx1"/>
              </a:solidFill>
              <a:effectLst/>
              <a:latin typeface="Phetsarath OT" panose="02000500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8361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97551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9861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8673E-F29B-4593-BE77-BC78070867BB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7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71000">
              <a:schemeClr val="bg1">
                <a:tint val="93000"/>
                <a:satMod val="150000"/>
                <a:shade val="98000"/>
                <a:lumMod val="102000"/>
                <a:alpha val="25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9877302">
            <a:off x="-1060741" y="3284594"/>
            <a:ext cx="16912804" cy="8459895"/>
          </a:xfrm>
          <a:custGeom>
            <a:avLst/>
            <a:gdLst>
              <a:gd name="connsiteX0" fmla="*/ 0 w 16912804"/>
              <a:gd name="connsiteY0" fmla="*/ 0 h 8459895"/>
              <a:gd name="connsiteX1" fmla="*/ 16912804 w 16912804"/>
              <a:gd name="connsiteY1" fmla="*/ 0 h 8459895"/>
              <a:gd name="connsiteX2" fmla="*/ 16912804 w 16912804"/>
              <a:gd name="connsiteY2" fmla="*/ 8459895 h 8459895"/>
              <a:gd name="connsiteX3" fmla="*/ 0 w 16912804"/>
              <a:gd name="connsiteY3" fmla="*/ 8459895 h 8459895"/>
              <a:gd name="connsiteX4" fmla="*/ 0 w 16912804"/>
              <a:gd name="connsiteY4" fmla="*/ 0 h 8459895"/>
              <a:gd name="connsiteX0" fmla="*/ 0 w 16912804"/>
              <a:gd name="connsiteY0" fmla="*/ 0 h 8459895"/>
              <a:gd name="connsiteX1" fmla="*/ 16912804 w 16912804"/>
              <a:gd name="connsiteY1" fmla="*/ 0 h 8459895"/>
              <a:gd name="connsiteX2" fmla="*/ 16912804 w 16912804"/>
              <a:gd name="connsiteY2" fmla="*/ 8459895 h 8459895"/>
              <a:gd name="connsiteX3" fmla="*/ 7311075 w 16912804"/>
              <a:gd name="connsiteY3" fmla="*/ 3777999 h 8459895"/>
              <a:gd name="connsiteX4" fmla="*/ 0 w 16912804"/>
              <a:gd name="connsiteY4" fmla="*/ 0 h 84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2804" h="8459895">
                <a:moveTo>
                  <a:pt x="0" y="0"/>
                </a:moveTo>
                <a:lnTo>
                  <a:pt x="16912804" y="0"/>
                </a:lnTo>
                <a:lnTo>
                  <a:pt x="16912804" y="8459895"/>
                </a:lnTo>
                <a:lnTo>
                  <a:pt x="7311075" y="377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51284" y="1443789"/>
            <a:ext cx="9785684" cy="433136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02820"/>
            <a:ext cx="9144000" cy="1679907"/>
          </a:xfrm>
        </p:spPr>
        <p:txBody>
          <a:bodyPr anchor="t"/>
          <a:lstStyle>
            <a:lvl1pPr algn="ctr">
              <a:defRPr sz="6000" baseline="0"/>
            </a:lvl1pPr>
          </a:lstStyle>
          <a:p>
            <a:r>
              <a:rPr lang="en-US" dirty="0"/>
              <a:t>Main Title Page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290976"/>
            <a:ext cx="9144000" cy="366823"/>
          </a:xfrm>
        </p:spPr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PRESENTER(S)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C624-C215-4F46-989F-825EB1364343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5609-FE4C-4FDE-AD6F-D3A3F5CE6A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1524000" y="1596965"/>
            <a:ext cx="9144000" cy="3668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Phetsarath OT" panose="02000500000000020004" pitchFamily="2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2146392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C624-C215-4F46-989F-825EB1364343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5609-FE4C-4FDE-AD6F-D3A3F5CE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886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C624-C215-4F46-989F-825EB1364343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5609-FE4C-4FDE-AD6F-D3A3F5CE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350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C624-C215-4F46-989F-825EB1364343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5609-FE4C-4FDE-AD6F-D3A3F5CE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857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C624-C215-4F46-989F-825EB1364343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5609-FE4C-4FDE-AD6F-D3A3F5CE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626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C624-C215-4F46-989F-825EB1364343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5609-FE4C-4FDE-AD6F-D3A3F5CE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6805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BB82-675B-485F-8854-E8FFBEB56334}" type="datetime1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C7FAB-02E7-4817-83F3-8A1DEB39E7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91A6-7933-4FEF-A60A-5AD232CF24C2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A242-6459-4B68-A5EC-8CF36921B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8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91A6-7933-4FEF-A60A-5AD232CF24C2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A242-6459-4B68-A5EC-8CF36921B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77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91A6-7933-4FEF-A60A-5AD232CF24C2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A242-6459-4B68-A5EC-8CF36921B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643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91A6-7933-4FEF-A60A-5AD232CF24C2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A242-6459-4B68-A5EC-8CF36921B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4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C624-C215-4F46-989F-825EB1364343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5609-FE4C-4FDE-AD6F-D3A3F5CE6A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EE39C345-4674-7D42-8448-18E5A2FEA754}"/>
              </a:ext>
            </a:extLst>
          </p:cNvPr>
          <p:cNvSpPr/>
          <p:nvPr userDrawn="1"/>
        </p:nvSpPr>
        <p:spPr>
          <a:xfrm rot="19877302">
            <a:off x="-1332590" y="3395807"/>
            <a:ext cx="16912804" cy="8459895"/>
          </a:xfrm>
          <a:custGeom>
            <a:avLst/>
            <a:gdLst>
              <a:gd name="connsiteX0" fmla="*/ 0 w 16912804"/>
              <a:gd name="connsiteY0" fmla="*/ 0 h 8459895"/>
              <a:gd name="connsiteX1" fmla="*/ 16912804 w 16912804"/>
              <a:gd name="connsiteY1" fmla="*/ 0 h 8459895"/>
              <a:gd name="connsiteX2" fmla="*/ 16912804 w 16912804"/>
              <a:gd name="connsiteY2" fmla="*/ 8459895 h 8459895"/>
              <a:gd name="connsiteX3" fmla="*/ 0 w 16912804"/>
              <a:gd name="connsiteY3" fmla="*/ 8459895 h 8459895"/>
              <a:gd name="connsiteX4" fmla="*/ 0 w 16912804"/>
              <a:gd name="connsiteY4" fmla="*/ 0 h 8459895"/>
              <a:gd name="connsiteX0" fmla="*/ 0 w 16912804"/>
              <a:gd name="connsiteY0" fmla="*/ 0 h 8459895"/>
              <a:gd name="connsiteX1" fmla="*/ 16912804 w 16912804"/>
              <a:gd name="connsiteY1" fmla="*/ 0 h 8459895"/>
              <a:gd name="connsiteX2" fmla="*/ 16912804 w 16912804"/>
              <a:gd name="connsiteY2" fmla="*/ 8459895 h 8459895"/>
              <a:gd name="connsiteX3" fmla="*/ 7311075 w 16912804"/>
              <a:gd name="connsiteY3" fmla="*/ 3777999 h 8459895"/>
              <a:gd name="connsiteX4" fmla="*/ 0 w 16912804"/>
              <a:gd name="connsiteY4" fmla="*/ 0 h 845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2804" h="8459895">
                <a:moveTo>
                  <a:pt x="0" y="0"/>
                </a:moveTo>
                <a:lnTo>
                  <a:pt x="16912804" y="0"/>
                </a:lnTo>
                <a:lnTo>
                  <a:pt x="16912804" y="8459895"/>
                </a:lnTo>
                <a:lnTo>
                  <a:pt x="7311075" y="3777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96036" y="676254"/>
            <a:ext cx="10836322" cy="5592029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2342" y="1047175"/>
            <a:ext cx="5457967" cy="1460500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r>
              <a:rPr lang="en-US" dirty="0"/>
              <a:t>Main Section Slide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466532"/>
            <a:ext cx="5098576" cy="2517162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baseline="0" dirty="0" smtClean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sz="2000" dirty="0"/>
              <a:t>5 PRINCIPELS</a:t>
            </a:r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ROLES AND RESPONSABILITY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69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91A6-7933-4FEF-A60A-5AD232CF24C2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A242-6459-4B68-A5EC-8CF36921B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486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91A6-7933-4FEF-A60A-5AD232CF24C2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A242-6459-4B68-A5EC-8CF36921B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1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91A6-7933-4FEF-A60A-5AD232CF24C2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A242-6459-4B68-A5EC-8CF36921B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41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91A6-7933-4FEF-A60A-5AD232CF24C2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A242-6459-4B68-A5EC-8CF36921B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999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91A6-7933-4FEF-A60A-5AD232CF24C2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A242-6459-4B68-A5EC-8CF36921B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452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91A6-7933-4FEF-A60A-5AD232CF24C2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A242-6459-4B68-A5EC-8CF36921B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52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191A6-7933-4FEF-A60A-5AD232CF24C2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A242-6459-4B68-A5EC-8CF36921B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398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896F-0BA9-4805-835B-4223AA28C600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B18D-4911-42F2-86C9-C71540308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8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896F-0BA9-4805-835B-4223AA28C600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B18D-4911-42F2-86C9-C71540308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315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896F-0BA9-4805-835B-4223AA28C600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B18D-4911-42F2-86C9-C71540308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016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C624-C215-4F46-989F-825EB1364343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5609-FE4C-4FDE-AD6F-D3A3F5CE6A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88475" y="-109202"/>
            <a:ext cx="12445231" cy="823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88475" y="630751"/>
            <a:ext cx="12445231" cy="3852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11489" y="65055"/>
            <a:ext cx="5689516" cy="649408"/>
          </a:xfrm>
        </p:spPr>
        <p:txBody>
          <a:bodyPr>
            <a:noAutofit/>
          </a:bodyPr>
          <a:lstStyle>
            <a:lvl1pPr marL="0" indent="0" algn="l">
              <a:buNone/>
              <a:defRPr sz="3200" baseline="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pPr lvl="0"/>
            <a:r>
              <a:rPr lang="en-US" dirty="0"/>
              <a:t>SECTION TITLE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311489" y="630751"/>
            <a:ext cx="5689600" cy="51593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Phetsarath OT" panose="02000500000000020004" pitchFamily="2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235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896F-0BA9-4805-835B-4223AA28C600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B18D-4911-42F2-86C9-C71540308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90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896F-0BA9-4805-835B-4223AA28C600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B18D-4911-42F2-86C9-C71540308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797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896F-0BA9-4805-835B-4223AA28C600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B18D-4911-42F2-86C9-C71540308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559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896F-0BA9-4805-835B-4223AA28C600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B18D-4911-42F2-86C9-C71540308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347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896F-0BA9-4805-835B-4223AA28C600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B18D-4911-42F2-86C9-C71540308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4639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896F-0BA9-4805-835B-4223AA28C600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B18D-4911-42F2-86C9-C71540308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15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896F-0BA9-4805-835B-4223AA28C600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B18D-4911-42F2-86C9-C71540308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8493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E896F-0BA9-4805-835B-4223AA28C600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BB18D-4911-42F2-86C9-C71540308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804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C736-1284-4020-AC12-F46539FDCA1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9518-436B-4CE0-A5E5-CB22709390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25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C736-1284-4020-AC12-F46539FDCA1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9518-436B-4CE0-A5E5-CB22709390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49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7991D3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C624-C215-4F46-989F-825EB1364343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5609-FE4C-4FDE-AD6F-D3A3F5CE6A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88474" y="-68998"/>
            <a:ext cx="6489274" cy="1897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88474" y="1312557"/>
            <a:ext cx="6489274" cy="516243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11405" y="338292"/>
            <a:ext cx="5689516" cy="649408"/>
          </a:xfrm>
        </p:spPr>
        <p:txBody>
          <a:bodyPr>
            <a:noAutofit/>
          </a:bodyPr>
          <a:lstStyle>
            <a:lvl1pPr marL="0" indent="0" algn="l">
              <a:buNone/>
              <a:defRPr sz="3200" baseline="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pPr lvl="0"/>
            <a:r>
              <a:rPr lang="en-US" dirty="0"/>
              <a:t>SECTION TITLE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063" y="1312863"/>
            <a:ext cx="5689600" cy="51593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Phetsarath OT" panose="02000500000000020004" pitchFamily="2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6663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C736-1284-4020-AC12-F46539FDCA1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9518-436B-4CE0-A5E5-CB22709390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66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C736-1284-4020-AC12-F46539FDCA1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9518-436B-4CE0-A5E5-CB22709390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8683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C736-1284-4020-AC12-F46539FDCA1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9518-436B-4CE0-A5E5-CB22709390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6676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C736-1284-4020-AC12-F46539FDCA1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9518-436B-4CE0-A5E5-CB22709390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4143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C736-1284-4020-AC12-F46539FDCA1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9518-436B-4CE0-A5E5-CB22709390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7095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C736-1284-4020-AC12-F46539FDCA1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9518-436B-4CE0-A5E5-CB22709390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0377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C736-1284-4020-AC12-F46539FDCA1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9518-436B-4CE0-A5E5-CB22709390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7036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C736-1284-4020-AC12-F46539FDCA1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9518-436B-4CE0-A5E5-CB22709390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17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C736-1284-4020-AC12-F46539FDCA1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9518-436B-4CE0-A5E5-CB22709390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5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025-3C67-45BB-A2EC-8DCD27A9772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5F5D-7513-423B-9028-154BADED39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274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C624-C215-4F46-989F-825EB1364343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5609-FE4C-4FDE-AD6F-D3A3F5CE6A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3A02F2-02DA-5948-BBDE-996CD9F9DD30}"/>
              </a:ext>
            </a:extLst>
          </p:cNvPr>
          <p:cNvSpPr/>
          <p:nvPr userDrawn="1"/>
        </p:nvSpPr>
        <p:spPr>
          <a:xfrm>
            <a:off x="-88475" y="-109202"/>
            <a:ext cx="12445231" cy="823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40DB9C-6CB1-394C-A52B-BA5480B353FD}"/>
              </a:ext>
            </a:extLst>
          </p:cNvPr>
          <p:cNvSpPr/>
          <p:nvPr userDrawn="1"/>
        </p:nvSpPr>
        <p:spPr>
          <a:xfrm>
            <a:off x="-88475" y="630751"/>
            <a:ext cx="12445231" cy="3852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9944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025-3C67-45BB-A2EC-8DCD27A9772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5F5D-7513-423B-9028-154BADED39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0428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025-3C67-45BB-A2EC-8DCD27A9772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5F5D-7513-423B-9028-154BADED39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079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025-3C67-45BB-A2EC-8DCD27A9772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5F5D-7513-423B-9028-154BADED39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0609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025-3C67-45BB-A2EC-8DCD27A9772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5F5D-7513-423B-9028-154BADED39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7441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025-3C67-45BB-A2EC-8DCD27A9772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5F5D-7513-423B-9028-154BADED39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41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025-3C67-45BB-A2EC-8DCD27A9772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5F5D-7513-423B-9028-154BADED39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389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025-3C67-45BB-A2EC-8DCD27A9772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5F5D-7513-423B-9028-154BADED39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4211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025-3C67-45BB-A2EC-8DCD27A9772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5F5D-7513-423B-9028-154BADED39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651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025-3C67-45BB-A2EC-8DCD27A9772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5F5D-7513-423B-9028-154BADED39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5714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025-3C67-45BB-A2EC-8DCD27A9772B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15F5D-7513-423B-9028-154BADED39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525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C624-C215-4F46-989F-825EB1364343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5609-FE4C-4FDE-AD6F-D3A3F5CE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993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C624-C215-4F46-989F-825EB1364343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5609-FE4C-4FDE-AD6F-D3A3F5CE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86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C624-C215-4F46-989F-825EB1364343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5609-FE4C-4FDE-AD6F-D3A3F5CE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923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C624-C215-4F46-989F-825EB1364343}" type="datetimeFigureOut">
              <a:rPr lang="en-US" smtClean="0"/>
              <a:t>4/17/2019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E5609-FE4C-4FDE-AD6F-D3A3F5CE6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271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fld id="{83B4C624-C215-4F46-989F-825EB1364343}" type="datetimeFigureOut">
              <a:rPr lang="en-US" smtClean="0"/>
              <a:pPr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fld id="{4D7E5609-FE4C-4FDE-AD6F-D3A3F5CE6A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07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709" r:id="rId4"/>
    <p:sldLayoutId id="2147483710" r:id="rId5"/>
    <p:sldLayoutId id="214748367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71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fld id="{62C191A6-7933-4FEF-A60A-5AD232CF24C2}" type="datetimeFigureOut">
              <a:rPr lang="en-US" smtClean="0"/>
              <a:pPr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fld id="{903AA242-6459-4B68-A5EC-8CF36921BE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6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fld id="{A38E896F-0BA9-4805-835B-4223AA28C600}" type="datetimeFigureOut">
              <a:rPr lang="en-US" smtClean="0"/>
              <a:pPr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fld id="{0A5BB18D-4911-42F2-86C9-C71540308B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95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fld id="{4635C736-1284-4020-AC12-F46539FDCA1B}" type="datetimeFigureOut">
              <a:rPr lang="en-US" smtClean="0"/>
              <a:pPr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fld id="{AC259518-436B-4CE0-A5E5-CB22709390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6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fld id="{9429B025-3C67-45BB-A2EC-8DCD27A9772B}" type="datetimeFigureOut">
              <a:rPr lang="en-US" smtClean="0"/>
              <a:pPr/>
              <a:t>4/17/2019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hetsarath OT" panose="02000500000000020004" pitchFamily="2" charset="0"/>
              </a:defRPr>
            </a:lvl1pPr>
          </a:lstStyle>
          <a:p>
            <a:fld id="{CEF15F5D-7513-423B-9028-154BADED39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0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hetsarath OT" panose="02000500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2.xml"/><Relationship Id="rId16" Type="http://schemas.openxmlformats.org/officeDocument/2006/relationships/hyperlink" Target="DO%20NOT%20MOVE-SDP%20Orientation%20Handouts%20LINKS/The%205%20Principles.docx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hyperlink" Target="DO%20NOT%20MOVE-SDP%20Orientation%20Handouts%20LINKS/H1%20Draft%20Principles%206%204%2018.docx" TargetMode="External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8.tif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gif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DO%20NOT%20MOVE-SDP%20Orientation%20Handouts%20LINKS/Hiring%20Service%20Providers%20TEMPLATE.doc" TargetMode="External"/><Relationship Id="rId5" Type="http://schemas.openxmlformats.org/officeDocument/2006/relationships/hyperlink" Target="DO%20NOT%20MOVE-SDP%20Orientation%20Handouts%20LINKS/H10%20Hiring%20Service%20Providers%20DRAFT.doc" TargetMode="External"/><Relationship Id="rId4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hyperlink" Target="DO%20NOT%20MOVE-SDP%20Orientation%20Handouts%20LINKS/Hiring%20Service%20Providers%20TEMPLATE.doc" TargetMode="External"/><Relationship Id="rId4" Type="http://schemas.openxmlformats.org/officeDocument/2006/relationships/hyperlink" Target="DO%20NOT%20MOVE-SDP%20Orientation%20Handouts%20LINKS/H10%20Hiring%20Service%20Providers%20DRAFT.doc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hyperlink" Target="DO%20NOT%20MOVE-SDP%20Orientation%20Handouts%20LINKS/Hiring%20Service%20Providers%20TEMPLATE.doc" TargetMode="Externa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hyperlink" Target="DO%20NOT%20MOVE-SDP%20Orientation%20Handouts%20LINKS/Service%20Provider%20Agreement%20TEMPLATE.doc" TargetMode="External"/><Relationship Id="rId4" Type="http://schemas.openxmlformats.org/officeDocument/2006/relationships/hyperlink" Target="DO%20NOT%20MOVE-SDP%20Orientation%20Handouts%20LINKS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DO%20NOT%20MOVE-SDP%20Orientation%20Handouts%20LINKS/Meet%20Jason%20&amp;%20Sofia.docx" TargetMode="External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tiff"/><Relationship Id="rId5" Type="http://schemas.openxmlformats.org/officeDocument/2006/relationships/image" Target="../media/image34.tiff"/><Relationship Id="rId10" Type="http://schemas.openxmlformats.org/officeDocument/2006/relationships/image" Target="../media/image42.png"/><Relationship Id="rId4" Type="http://schemas.openxmlformats.org/officeDocument/2006/relationships/image" Target="../media/image9.pn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hyperlink" Target="DO%20NOT%20MOVE-SDP%20Orientation%20Handouts%20LINKS/PCP%20Resources.docx" TargetMode="External"/><Relationship Id="rId4" Type="http://schemas.openxmlformats.org/officeDocument/2006/relationships/image" Target="../media/image46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DO%20NOT%20MOVE-SDP%20Orientation%20Handouts%20LINKS/Jason%20&amp;%20Sofia%20Planning.docx" TargetMode="External"/><Relationship Id="rId7" Type="http://schemas.openxmlformats.org/officeDocument/2006/relationships/image" Target="../media/image33.tiff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8.jpg"/><Relationship Id="rId5" Type="http://schemas.openxmlformats.org/officeDocument/2006/relationships/image" Target="../media/image36.jpg"/><Relationship Id="rId10" Type="http://schemas.openxmlformats.org/officeDocument/2006/relationships/image" Target="../media/image47.png"/><Relationship Id="rId4" Type="http://schemas.openxmlformats.org/officeDocument/2006/relationships/image" Target="../media/image34.tiff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tif"/><Relationship Id="rId9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DO%20NOT%20MOVE-SDP%20Orientation%20Handouts%20LINKS/SDP%20Service%20Definitions.pdf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DO%20NOT%20MOVE-SDP%20Orientation%20Handouts%20LINKS/HCBSFinalRule.pdf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image" Target="../media/image13.tiff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tiff"/><Relationship Id="rId5" Type="http://schemas.openxmlformats.org/officeDocument/2006/relationships/image" Target="../media/image60.tiff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DO%20NOT%20MOVE-SDP%20Orientation%20Handouts%20LINKS/Jason%20&amp;%20Sofia%20Individual%20Budget.docx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66.png"/><Relationship Id="rId7" Type="http://schemas.openxmlformats.org/officeDocument/2006/relationships/hyperlink" Target="DO%20NOT%20MOVE-SDP%20Orientation%20Handouts%20LINKS/Jason%20&amp;%20Sofia%20Individual%20Budget.docx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42.png"/><Relationship Id="rId4" Type="http://schemas.microsoft.com/office/2007/relationships/hdphoto" Target="../media/hdphoto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10.gif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49.png"/><Relationship Id="rId5" Type="http://schemas.openxmlformats.org/officeDocument/2006/relationships/image" Target="../media/image10.gif"/><Relationship Id="rId10" Type="http://schemas.microsoft.com/office/2007/relationships/hdphoto" Target="../media/hdphoto4.wdp"/><Relationship Id="rId4" Type="http://schemas.openxmlformats.org/officeDocument/2006/relationships/image" Target="../media/image59.png"/><Relationship Id="rId9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hyperlink" Target="DO%20NOT%20MOVE-SDP%20Orientation%20Handouts%20LINKS/H2%20Jason%20and%20Sofia%20Packet%201%207%2019.doc" TargetMode="External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hyperlink" Target="DO%20NOT%20MOVE-SDP%20Orientation%20Handouts%20LINKS/Jason%20Spending%20Plan.docx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49.png"/><Relationship Id="rId5" Type="http://schemas.openxmlformats.org/officeDocument/2006/relationships/image" Target="../media/image10.gif"/><Relationship Id="rId10" Type="http://schemas.microsoft.com/office/2007/relationships/hdphoto" Target="../media/hdphoto4.wdp"/><Relationship Id="rId4" Type="http://schemas.openxmlformats.org/officeDocument/2006/relationships/image" Target="../media/image59.png"/><Relationship Id="rId9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hyperlink" Target="DO%20NOT%20MOVE-SDP%20Orientation%20Handouts%20LINKS/H2%20Jason%20and%20Sofia%20Packet%201%207%2019.doc" TargetMode="External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hyperlink" Target="DO%20NOT%20MOVE-SDP%20Orientation%20Handouts%20LINKS/Sofia%20Spending%20Plan.docx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5" Type="http://schemas.openxmlformats.org/officeDocument/2006/relationships/hyperlink" Target="DO%20NOT%20MOVE-SDP%20Orientation%20Handouts%20LINKS/Spending%20Plan%20Activity.doc" TargetMode="External"/><Relationship Id="rId4" Type="http://schemas.openxmlformats.org/officeDocument/2006/relationships/hyperlink" Target="DO%20NOT%20MOVE-SDP%20Orientation%20Handouts%20LINKS/H6%20Spending%20Plan%20Activity.doc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7" Type="http://schemas.openxmlformats.org/officeDocument/2006/relationships/image" Target="../media/image81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tiff"/><Relationship Id="rId5" Type="http://schemas.openxmlformats.org/officeDocument/2006/relationships/image" Target="../media/image79.tiff"/><Relationship Id="rId4" Type="http://schemas.openxmlformats.org/officeDocument/2006/relationships/image" Target="../media/image78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69.png"/><Relationship Id="rId10" Type="http://schemas.openxmlformats.org/officeDocument/2006/relationships/image" Target="../media/image86.png"/><Relationship Id="rId4" Type="http://schemas.openxmlformats.org/officeDocument/2006/relationships/image" Target="../media/image59.png"/><Relationship Id="rId9" Type="http://schemas.openxmlformats.org/officeDocument/2006/relationships/image" Target="../media/image8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78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7" Type="http://schemas.openxmlformats.org/officeDocument/2006/relationships/image" Target="../media/image80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jpg"/><Relationship Id="rId5" Type="http://schemas.openxmlformats.org/officeDocument/2006/relationships/image" Target="../media/image86.png"/><Relationship Id="rId4" Type="http://schemas.openxmlformats.org/officeDocument/2006/relationships/image" Target="../media/image91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78.tiff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tiff"/><Relationship Id="rId5" Type="http://schemas.openxmlformats.org/officeDocument/2006/relationships/image" Target="../media/image86.png"/><Relationship Id="rId4" Type="http://schemas.openxmlformats.org/officeDocument/2006/relationships/image" Target="../media/image9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jpe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iff"/><Relationship Id="rId3" Type="http://schemas.openxmlformats.org/officeDocument/2006/relationships/hyperlink" Target="DO%20NOT%20MOVE-SDP%20Orientation%20Handouts%20LINKS/FMSRates.pdf" TargetMode="External"/><Relationship Id="rId7" Type="http://schemas.openxmlformats.org/officeDocument/2006/relationships/image" Target="../media/image86.png"/><Relationship Id="rId12" Type="http://schemas.openxmlformats.org/officeDocument/2006/relationships/image" Target="../media/image10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tiff"/><Relationship Id="rId11" Type="http://schemas.openxmlformats.org/officeDocument/2006/relationships/image" Target="../media/image100.jpeg"/><Relationship Id="rId5" Type="http://schemas.openxmlformats.org/officeDocument/2006/relationships/image" Target="../media/image10.gif"/><Relationship Id="rId10" Type="http://schemas.openxmlformats.org/officeDocument/2006/relationships/image" Target="../media/image92.jpg"/><Relationship Id="rId4" Type="http://schemas.openxmlformats.org/officeDocument/2006/relationships/hyperlink" Target="DO%20NOT%20MOVE-SDP%20Orientation%20Handouts%20LINKS/SDP%20FMS%20Rates.pdf" TargetMode="External"/><Relationship Id="rId9" Type="http://schemas.openxmlformats.org/officeDocument/2006/relationships/image" Target="../media/image9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10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jpeg"/><Relationship Id="rId5" Type="http://schemas.openxmlformats.org/officeDocument/2006/relationships/image" Target="../media/image82.png"/><Relationship Id="rId4" Type="http://schemas.openxmlformats.org/officeDocument/2006/relationships/image" Target="../media/image69.png"/><Relationship Id="rId9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jpeg"/><Relationship Id="rId5" Type="http://schemas.openxmlformats.org/officeDocument/2006/relationships/image" Target="../media/image82.png"/><Relationship Id="rId4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DO%20NOT%20MOVE-SDP%20Orientation%20Handouts%20LINKS/Rights%20Link%20on%20DDS%20Webpage.PNG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hyperlink" Target="mailto:sdpbackground@dds.ca.gov" TargetMode="External"/><Relationship Id="rId7" Type="http://schemas.openxmlformats.org/officeDocument/2006/relationships/image" Target="../media/image107.tif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tiff"/><Relationship Id="rId5" Type="http://schemas.openxmlformats.org/officeDocument/2006/relationships/image" Target="../media/image80.tiff"/><Relationship Id="rId4" Type="http://schemas.openxmlformats.org/officeDocument/2006/relationships/image" Target="../media/image10.gif"/><Relationship Id="rId9" Type="http://schemas.openxmlformats.org/officeDocument/2006/relationships/image" Target="../media/image108.tif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tiff"/><Relationship Id="rId3" Type="http://schemas.openxmlformats.org/officeDocument/2006/relationships/image" Target="../media/image109.tiff"/><Relationship Id="rId7" Type="http://schemas.openxmlformats.org/officeDocument/2006/relationships/image" Target="../media/image113.tif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tiff"/><Relationship Id="rId5" Type="http://schemas.openxmlformats.org/officeDocument/2006/relationships/image" Target="../media/image111.tiff"/><Relationship Id="rId4" Type="http://schemas.openxmlformats.org/officeDocument/2006/relationships/image" Target="../media/image110.tiff"/><Relationship Id="rId9" Type="http://schemas.openxmlformats.org/officeDocument/2006/relationships/image" Target="../media/image11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tiff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tiff"/><Relationship Id="rId13" Type="http://schemas.openxmlformats.org/officeDocument/2006/relationships/image" Target="../media/image121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20.tif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19.tif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8.tiff"/><Relationship Id="rId4" Type="http://schemas.openxmlformats.org/officeDocument/2006/relationships/diagramLayout" Target="../diagrams/layout1.xml"/><Relationship Id="rId9" Type="http://schemas.openxmlformats.org/officeDocument/2006/relationships/image" Target="../media/image117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DO%20NOT%20MOVE-SDP%20Orientation%20Handouts%20LINKS/TipSheet_HowtoDefendYourself_v6.pdf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3.png"/><Relationship Id="rId4" Type="http://schemas.openxmlformats.org/officeDocument/2006/relationships/image" Target="../media/image122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gif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sdp@dds.ca.gov" TargetMode="External"/><Relationship Id="rId4" Type="http://schemas.openxmlformats.org/officeDocument/2006/relationships/hyperlink" Target="http://www.dds.ca.gov/sd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3000"/>
            <a:lum/>
          </a:blip>
          <a:srcRect/>
          <a:stretch>
            <a:fillRect l="-2000" t="-42000" r="-2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 rot="9174234">
            <a:off x="910008" y="2426712"/>
            <a:ext cx="15967750" cy="10541308"/>
          </a:xfrm>
          <a:prstGeom prst="triangle">
            <a:avLst/>
          </a:prstGeom>
          <a:solidFill>
            <a:schemeClr val="accent1">
              <a:lumMod val="5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57136" y="1777868"/>
            <a:ext cx="8807116" cy="4010526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88694" y="5087579"/>
            <a:ext cx="9144000" cy="3667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ELIZABETH HARRELL (ອີ​ລິ​ຊາ​ເບັດ ຮາ​ເຣວ)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048335" y="2342388"/>
            <a:ext cx="6689558" cy="2428875"/>
          </a:xfrm>
        </p:spPr>
        <p:txBody>
          <a:bodyPr>
            <a:normAutofit/>
          </a:bodyPr>
          <a:lstStyle/>
          <a:p>
            <a:pPr algn="ctr"/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ການ​ແນະ​ນຳໂຄງ​ການ </a:t>
            </a:r>
            <a:b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​ການ​ຕັດ​ສິນ​ໃຈ​ດ້ວຍຕົວ​ເອງ </a:t>
            </a:r>
            <a:b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ຝຶກ​ອົບ​ຮົມ​ຄູ​ຝຶກ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788694" y="2102542"/>
            <a:ext cx="9144000" cy="366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ຍິນ​ດີ​ຕ້ອນ​ຮັບ</a:t>
            </a:r>
          </a:p>
        </p:txBody>
      </p:sp>
    </p:spTree>
    <p:extLst>
      <p:ext uri="{BB962C8B-B14F-4D97-AF65-F5344CB8AC3E}">
        <p14:creationId xmlns:p14="http://schemas.microsoft.com/office/powerpoint/2010/main" val="602035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>
          <a:xfrm>
            <a:off x="-236537" y="1448049"/>
            <a:ext cx="13198557" cy="4881044"/>
          </a:xfrm>
          <a:prstGeom prst="homePlate">
            <a:avLst>
              <a:gd name="adj" fmla="val 93712"/>
            </a:avLst>
          </a:prstGeom>
          <a:solidFill>
            <a:schemeClr val="bg2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ການ​ຕັດ​ສິນ​ໃຈ​ດ້ວຍ​ຕົວ​ເອງແມ່ນ​ຫຍັງ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588254"/>
            <a:ext cx="563527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ປະ​ຫວັດ​ຂອງການ​ຕັດ​ສິນ​ໃຈ​ດ້ວຍ​ຕົວ​ເອງ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AC962A-E0BB-824D-872F-17AE972A4E82}"/>
              </a:ext>
            </a:extLst>
          </p:cNvPr>
          <p:cNvGrpSpPr/>
          <p:nvPr/>
        </p:nvGrpSpPr>
        <p:grpSpPr>
          <a:xfrm>
            <a:off x="283929" y="3522829"/>
            <a:ext cx="11789359" cy="1352486"/>
            <a:chOff x="110210" y="3219514"/>
            <a:chExt cx="11351031" cy="82002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32538E9-D18F-644C-8386-61A8EAC61E48}"/>
                </a:ext>
              </a:extLst>
            </p:cNvPr>
            <p:cNvGrpSpPr/>
            <p:nvPr/>
          </p:nvGrpSpPr>
          <p:grpSpPr>
            <a:xfrm>
              <a:off x="110210" y="3219514"/>
              <a:ext cx="2177769" cy="811917"/>
              <a:chOff x="710109" y="4951942"/>
              <a:chExt cx="2447993" cy="1233093"/>
            </a:xfrm>
            <a:solidFill>
              <a:schemeClr val="bg1">
                <a:lumMod val="95000"/>
              </a:schemeClr>
            </a:solidFill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375EAA9E-77FE-7F40-B09D-42DC27F6D8D7}"/>
                  </a:ext>
                </a:extLst>
              </p:cNvPr>
              <p:cNvSpPr/>
              <p:nvPr/>
            </p:nvSpPr>
            <p:spPr>
              <a:xfrm>
                <a:off x="710109" y="4951942"/>
                <a:ext cx="2447993" cy="123309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400" dirty="0">
                  <a:solidFill>
                    <a:schemeClr val="bg2">
                      <a:lumMod val="25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228BD20-7C93-7143-AFDD-0E3EDDF6B0BC}"/>
                  </a:ext>
                </a:extLst>
              </p:cNvPr>
              <p:cNvSpPr txBox="1"/>
              <p:nvPr/>
            </p:nvSpPr>
            <p:spPr>
              <a:xfrm>
                <a:off x="957827" y="5357853"/>
                <a:ext cx="2065791" cy="32096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lo-LA" b="1" dirty="0">
                    <a:solidFill>
                      <a:schemeClr val="bg2">
                        <a:lumMod val="25000"/>
                      </a:schemeClr>
                    </a:solidFill>
                    <a:latin typeface="Phetsarath OT" panose="02000500000000020004" pitchFamily="2" charset="0"/>
                    <a:ea typeface="+mj-ea"/>
                    <a:cs typeface="Phetsarath OT" panose="02000500000000020004" pitchFamily="2" charset="0"/>
                  </a:rPr>
                  <a:t>ກອງ​ທຶນ</a:t>
                </a:r>
                <a:r>
                  <a:rPr lang="lo-LA" sz="1600" dirty="0">
                    <a:solidFill>
                      <a:schemeClr val="bg2">
                        <a:lumMod val="25000"/>
                      </a:schemeClr>
                    </a:solidFill>
                    <a:latin typeface="Phetsarath OT" panose="02000500000000020004" pitchFamily="2" charset="0"/>
                    <a:ea typeface="+mj-ea"/>
                    <a:cs typeface="Phetsarath OT" panose="02000500000000020004" pitchFamily="2" charset="0"/>
                  </a:rPr>
                  <a:t> 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D535D4E-C6EB-D649-9FCC-25B4A04C946B}"/>
                </a:ext>
              </a:extLst>
            </p:cNvPr>
            <p:cNvGrpSpPr/>
            <p:nvPr/>
          </p:nvGrpSpPr>
          <p:grpSpPr>
            <a:xfrm>
              <a:off x="2404397" y="3227621"/>
              <a:ext cx="2177770" cy="811917"/>
              <a:chOff x="2582109" y="5139439"/>
              <a:chExt cx="2447993" cy="1233093"/>
            </a:xfrm>
            <a:solidFill>
              <a:schemeClr val="bg1">
                <a:lumMod val="95000"/>
              </a:schemeClr>
            </a:solidFill>
          </p:grpSpPr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6847F428-467B-3849-A8B1-DB829F5F2660}"/>
                  </a:ext>
                </a:extLst>
              </p:cNvPr>
              <p:cNvSpPr/>
              <p:nvPr/>
            </p:nvSpPr>
            <p:spPr>
              <a:xfrm>
                <a:off x="2582109" y="5139439"/>
                <a:ext cx="2447993" cy="123309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400" dirty="0">
                  <a:solidFill>
                    <a:schemeClr val="bg2">
                      <a:lumMod val="25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6ECF1D9-89B8-4048-97EB-448A25ABA18A}"/>
                  </a:ext>
                </a:extLst>
              </p:cNvPr>
              <p:cNvSpPr txBox="1"/>
              <p:nvPr/>
            </p:nvSpPr>
            <p:spPr>
              <a:xfrm>
                <a:off x="2954005" y="5354815"/>
                <a:ext cx="1704201" cy="7943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lo-LA" b="1">
                    <a:solidFill>
                      <a:schemeClr val="bg2">
                        <a:lumMod val="25000"/>
                      </a:schemeClr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ການ​ເຄື່ອນ​ໄຫວສິດ​ທິ​ຂອງ​ພົນ​ລະ​ເມືອງ 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3377039-C2BE-5F46-AD20-75A76D01DB1F}"/>
                </a:ext>
              </a:extLst>
            </p:cNvPr>
            <p:cNvGrpSpPr/>
            <p:nvPr/>
          </p:nvGrpSpPr>
          <p:grpSpPr>
            <a:xfrm>
              <a:off x="4701045" y="3221459"/>
              <a:ext cx="2177769" cy="811917"/>
              <a:chOff x="898777" y="2027574"/>
              <a:chExt cx="2447993" cy="1233093"/>
            </a:xfrm>
            <a:solidFill>
              <a:schemeClr val="bg1">
                <a:lumMod val="95000"/>
              </a:schemeClr>
            </a:solidFill>
          </p:grpSpPr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8BBBF0F2-7F9F-E64C-9D9C-A24A713CF3F2}"/>
                  </a:ext>
                </a:extLst>
              </p:cNvPr>
              <p:cNvSpPr/>
              <p:nvPr/>
            </p:nvSpPr>
            <p:spPr>
              <a:xfrm>
                <a:off x="898777" y="2027574"/>
                <a:ext cx="2447993" cy="123309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400" dirty="0">
                  <a:solidFill>
                    <a:schemeClr val="bg2">
                      <a:lumMod val="25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A13F326-132D-9C4D-A07B-17FE8642632D}"/>
                  </a:ext>
                </a:extLst>
              </p:cNvPr>
              <p:cNvSpPr txBox="1"/>
              <p:nvPr/>
            </p:nvSpPr>
            <p:spPr>
              <a:xfrm>
                <a:off x="1241539" y="2368858"/>
                <a:ext cx="1838175" cy="55052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lo-LA" b="1">
                    <a:solidFill>
                      <a:schemeClr val="bg2">
                        <a:lumMod val="25000"/>
                      </a:schemeClr>
                    </a:solidFill>
                    <a:latin typeface="Phetsarath OT" panose="02000500000000020004" pitchFamily="2" charset="0"/>
                    <a:ea typeface="+mj-ea"/>
                    <a:cs typeface="Phetsarath OT" panose="02000500000000020004" pitchFamily="2" charset="0"/>
                  </a:rPr>
                  <a:t>ກົດ​ໝາຍ LANTERMAN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8DD80E3-A6A0-8D41-88EB-39AD0131D826}"/>
                </a:ext>
              </a:extLst>
            </p:cNvPr>
            <p:cNvGrpSpPr/>
            <p:nvPr/>
          </p:nvGrpSpPr>
          <p:grpSpPr>
            <a:xfrm>
              <a:off x="9283472" y="3227621"/>
              <a:ext cx="2177769" cy="811918"/>
              <a:chOff x="4074122" y="2316760"/>
              <a:chExt cx="2447993" cy="1233093"/>
            </a:xfrm>
            <a:solidFill>
              <a:schemeClr val="bg1">
                <a:lumMod val="95000"/>
              </a:schemeClr>
            </a:solidFill>
          </p:grpSpPr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75D180F5-8FBB-2440-BF26-377906032B75}"/>
                  </a:ext>
                </a:extLst>
              </p:cNvPr>
              <p:cNvSpPr/>
              <p:nvPr/>
            </p:nvSpPr>
            <p:spPr>
              <a:xfrm>
                <a:off x="4074122" y="2316760"/>
                <a:ext cx="2447993" cy="123309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400" dirty="0">
                  <a:solidFill>
                    <a:schemeClr val="bg2">
                      <a:lumMod val="25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A535543-4730-754C-B3CC-8F65728D8E2A}"/>
                  </a:ext>
                </a:extLst>
              </p:cNvPr>
              <p:cNvSpPr txBox="1"/>
              <p:nvPr/>
            </p:nvSpPr>
            <p:spPr>
              <a:xfrm>
                <a:off x="4201640" y="2547276"/>
                <a:ext cx="2192956" cy="78008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lo-LA" b="1">
                    <a:solidFill>
                      <a:schemeClr val="bg2">
                        <a:lumMod val="25000"/>
                      </a:schemeClr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ການ​ຕັດ​ສິນ​ໃຈ​ດ້ວຍ​ຕົວ​ເອງຢູ່​ໃນ CA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0F7FAA0-AFBC-154A-ADD8-B0DD8454B781}"/>
                </a:ext>
              </a:extLst>
            </p:cNvPr>
            <p:cNvGrpSpPr/>
            <p:nvPr/>
          </p:nvGrpSpPr>
          <p:grpSpPr>
            <a:xfrm>
              <a:off x="6992258" y="3219514"/>
              <a:ext cx="2177770" cy="811917"/>
              <a:chOff x="4211029" y="4047623"/>
              <a:chExt cx="2447993" cy="1233093"/>
            </a:xfrm>
            <a:solidFill>
              <a:schemeClr val="bg1">
                <a:lumMod val="95000"/>
              </a:schemeClr>
            </a:solidFill>
          </p:grpSpPr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E88CBDE7-C8BC-994A-8B39-49B95D12B600}"/>
                  </a:ext>
                </a:extLst>
              </p:cNvPr>
              <p:cNvSpPr/>
              <p:nvPr/>
            </p:nvSpPr>
            <p:spPr>
              <a:xfrm>
                <a:off x="4211029" y="4047623"/>
                <a:ext cx="2447993" cy="123309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400" dirty="0">
                  <a:solidFill>
                    <a:schemeClr val="bg2">
                      <a:lumMod val="25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6A50976-B0A1-C047-B280-A69CD4F22202}"/>
                  </a:ext>
                </a:extLst>
              </p:cNvPr>
              <p:cNvSpPr txBox="1"/>
              <p:nvPr/>
            </p:nvSpPr>
            <p:spPr>
              <a:xfrm>
                <a:off x="4280906" y="4270115"/>
                <a:ext cx="2308238" cy="78008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lo-LA" b="1">
                    <a:solidFill>
                      <a:schemeClr val="bg2">
                        <a:lumMod val="25000"/>
                      </a:schemeClr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ໂຄງ​ການທົດ​ລອງ​ການ​ຕັດ​ສິນ​ໃຈ​ດ້ວຍ​ຕົວ​ເອງ </a:t>
                </a:r>
              </a:p>
            </p:txBody>
          </p:sp>
        </p:grpSp>
      </p:grpSp>
      <p:sp>
        <p:nvSpPr>
          <p:cNvPr id="57" name="Right Arrow 56">
            <a:extLst>
              <a:ext uri="{FF2B5EF4-FFF2-40B4-BE49-F238E27FC236}">
                <a16:creationId xmlns:a16="http://schemas.microsoft.com/office/drawing/2014/main" id="{B9518B3E-6F48-3D43-A46C-4E9EA4555088}"/>
              </a:ext>
            </a:extLst>
          </p:cNvPr>
          <p:cNvSpPr/>
          <p:nvPr/>
        </p:nvSpPr>
        <p:spPr>
          <a:xfrm rot="5400000">
            <a:off x="757206" y="2498971"/>
            <a:ext cx="1184419" cy="105495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E68B6B5-E570-324C-9913-ADC2FF023C76}"/>
              </a:ext>
            </a:extLst>
          </p:cNvPr>
          <p:cNvSpPr/>
          <p:nvPr/>
        </p:nvSpPr>
        <p:spPr>
          <a:xfrm>
            <a:off x="-572719" y="2418080"/>
            <a:ext cx="13414959" cy="3251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A8DF3A8D-1E27-4C4D-9AB8-323684EE3F71}"/>
              </a:ext>
            </a:extLst>
          </p:cNvPr>
          <p:cNvSpPr/>
          <p:nvPr/>
        </p:nvSpPr>
        <p:spPr>
          <a:xfrm rot="5400000">
            <a:off x="3146906" y="2498971"/>
            <a:ext cx="1184419" cy="105495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9" name="Right Arrow 58">
            <a:extLst>
              <a:ext uri="{FF2B5EF4-FFF2-40B4-BE49-F238E27FC236}">
                <a16:creationId xmlns:a16="http://schemas.microsoft.com/office/drawing/2014/main" id="{F6E00B64-9838-9A4C-81A3-FF9227F7CC0C}"/>
              </a:ext>
            </a:extLst>
          </p:cNvPr>
          <p:cNvSpPr/>
          <p:nvPr/>
        </p:nvSpPr>
        <p:spPr>
          <a:xfrm rot="5400000">
            <a:off x="5561571" y="2547281"/>
            <a:ext cx="1184419" cy="105495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D3A171EB-2B8D-284F-A27C-514D01C363DC}"/>
              </a:ext>
            </a:extLst>
          </p:cNvPr>
          <p:cNvSpPr/>
          <p:nvPr/>
        </p:nvSpPr>
        <p:spPr>
          <a:xfrm rot="5400000">
            <a:off x="7907106" y="2498971"/>
            <a:ext cx="1184419" cy="105495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AEC561FB-7393-1246-AEA2-4CB2AE1DFFB3}"/>
              </a:ext>
            </a:extLst>
          </p:cNvPr>
          <p:cNvSpPr/>
          <p:nvPr/>
        </p:nvSpPr>
        <p:spPr>
          <a:xfrm rot="5400000">
            <a:off x="10285976" y="2498971"/>
            <a:ext cx="1184419" cy="1054954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555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ການ​ຕັດ​ສິນ​ໃຈ​ດ້ວຍ​ຕົວ​ເອງແມ່ນ​ຫຍັງ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588254"/>
            <a:ext cx="3877590" cy="85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ຈຸດ​ສຳ​ຄັນ​ທີ່​ຕ້ອງ​ຈື່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704EDF-18D2-E74E-8EB5-73A2B6C4DA6C}"/>
              </a:ext>
            </a:extLst>
          </p:cNvPr>
          <p:cNvGrpSpPr/>
          <p:nvPr/>
        </p:nvGrpSpPr>
        <p:grpSpPr>
          <a:xfrm>
            <a:off x="1879600" y="1612465"/>
            <a:ext cx="8229600" cy="4826000"/>
            <a:chOff x="1752600" y="1295400"/>
            <a:chExt cx="8229600" cy="4826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8790109-C262-0A41-8C1A-2FEF40657D84}"/>
                </a:ext>
              </a:extLst>
            </p:cNvPr>
            <p:cNvSpPr/>
            <p:nvPr/>
          </p:nvSpPr>
          <p:spPr>
            <a:xfrm>
              <a:off x="1752600" y="1295400"/>
              <a:ext cx="8229600" cy="482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540208-64FF-954F-9CA4-D0D0A03A1B7D}"/>
                </a:ext>
              </a:extLst>
            </p:cNvPr>
            <p:cNvSpPr/>
            <p:nvPr/>
          </p:nvSpPr>
          <p:spPr>
            <a:xfrm>
              <a:off x="2446233" y="1639272"/>
              <a:ext cx="2113279" cy="3992080"/>
            </a:xfrm>
            <a:prstGeom prst="rect">
              <a:avLst/>
            </a:prstGeom>
            <a:ln w="762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algn="ctr"/>
              <a:endParaRPr lang="en-US" sz="24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algn="ctr"/>
              <a:r>
                <a:rPr lang="lo-LA" sz="2400">
                  <a:latin typeface="Phetsarath OT" panose="02000500000000020004" pitchFamily="2" charset="0"/>
                  <a:cs typeface="Phetsarath OT" panose="02000500000000020004" pitchFamily="2" charset="0"/>
                </a:rPr>
                <a:t>ໂຄງ​ການ​ຕາມ​ຄວາມ​ສະ​ໝັກ​ໃຈ</a:t>
              </a:r>
            </a:p>
            <a:p>
              <a:pPr algn="ctr"/>
              <a:endParaRPr lang="en-US" sz="24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2FCA5-C5EE-E748-A6D3-411CD9853BB0}"/>
                </a:ext>
              </a:extLst>
            </p:cNvPr>
            <p:cNvSpPr/>
            <p:nvPr/>
          </p:nvSpPr>
          <p:spPr>
            <a:xfrm>
              <a:off x="4837208" y="1639272"/>
              <a:ext cx="2113279" cy="3992080"/>
            </a:xfrm>
            <a:prstGeom prst="rect">
              <a:avLst/>
            </a:prstGeom>
            <a:ln w="762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algn="ctr"/>
              <a:endParaRPr lang="en-US" sz="24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algn="ctr"/>
              <a:endParaRPr lang="en-US" sz="24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algn="ctr"/>
              <a:r>
                <a:rPr lang="lo-LA" sz="2400">
                  <a:latin typeface="Phetsarath OT" panose="02000500000000020004" pitchFamily="2" charset="0"/>
                  <a:cs typeface="Phetsarath OT" panose="02000500000000020004" pitchFamily="2" charset="0"/>
                </a:rPr>
                <a:t>ຢູ່​ໃນ​ໂຄງ​ການ ຖ້າ​ທ່ານ​ຍົກ​ຍ້າຍ</a:t>
              </a:r>
            </a:p>
            <a:p>
              <a:pPr algn="ctr"/>
              <a:endParaRPr lang="en-US" sz="24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8BC5CFA-CFC7-1B46-A89E-CED77F7EA27A}"/>
                </a:ext>
              </a:extLst>
            </p:cNvPr>
            <p:cNvSpPr/>
            <p:nvPr/>
          </p:nvSpPr>
          <p:spPr>
            <a:xfrm>
              <a:off x="7198046" y="1639272"/>
              <a:ext cx="2113279" cy="3992080"/>
            </a:xfrm>
            <a:prstGeom prst="rect">
              <a:avLst/>
            </a:prstGeom>
            <a:ln w="762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algn="ctr"/>
              <a:endParaRPr lang="en-US" sz="24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algn="ctr"/>
              <a:endParaRPr lang="en-US" sz="24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algn="ctr"/>
              <a:r>
                <a:rPr lang="lo-LA" sz="2400">
                  <a:latin typeface="Phetsarath OT" panose="02000500000000020004" pitchFamily="2" charset="0"/>
                  <a:cs typeface="Phetsarath OT" panose="02000500000000020004" pitchFamily="2" charset="0"/>
                </a:rPr>
                <a:t>ຕ້ອງ​ຢູ່​ໃນ​ຊຸມ​ຊົນ</a:t>
              </a:r>
            </a:p>
            <a:p>
              <a:pPr algn="ctr"/>
              <a:endParaRPr lang="en-US" sz="24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7C5D3CD-FA5D-3348-8552-DAD63EB9043C}"/>
                </a:ext>
              </a:extLst>
            </p:cNvPr>
            <p:cNvGrpSpPr/>
            <p:nvPr/>
          </p:nvGrpSpPr>
          <p:grpSpPr>
            <a:xfrm>
              <a:off x="3005228" y="1597585"/>
              <a:ext cx="5860059" cy="1570985"/>
              <a:chOff x="5424794" y="1355095"/>
              <a:chExt cx="5860059" cy="157098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DB50016-58DE-904F-BEF4-D7BCB16041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colorTemperature colorTemp="4782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l="-11658" r="-11658"/>
              <a:stretch/>
            </p:blipFill>
            <p:spPr>
              <a:xfrm>
                <a:off x="7642855" y="1355095"/>
                <a:ext cx="1341119" cy="134111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F84B865-9B1D-484A-A239-0003B0C84A8C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/>
              <a:srcRect l="-3831" t="-11111" r="-3831" b="-11111"/>
              <a:stretch/>
            </p:blipFill>
            <p:spPr>
              <a:xfrm>
                <a:off x="10063648" y="1396782"/>
                <a:ext cx="1221205" cy="152929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78CEA2F-FEFA-E14E-B6B5-ECA3D1C79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4794" y="1489078"/>
                <a:ext cx="1075304" cy="107530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4076995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19A6781-438E-0D4B-A677-BE267F9BFBA1}"/>
              </a:ext>
            </a:extLst>
          </p:cNvPr>
          <p:cNvGrpSpPr/>
          <p:nvPr/>
        </p:nvGrpSpPr>
        <p:grpSpPr>
          <a:xfrm>
            <a:off x="5034233" y="4315558"/>
            <a:ext cx="1863355" cy="2635334"/>
            <a:chOff x="159163" y="2850150"/>
            <a:chExt cx="3978252" cy="5048304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4033DDD-F7CC-2548-95F3-EEFCA5B65D0D}"/>
                </a:ext>
              </a:extLst>
            </p:cNvPr>
            <p:cNvSpPr/>
            <p:nvPr/>
          </p:nvSpPr>
          <p:spPr>
            <a:xfrm>
              <a:off x="159163" y="2850150"/>
              <a:ext cx="3978252" cy="5048304"/>
            </a:xfrm>
            <a:custGeom>
              <a:avLst/>
              <a:gdLst>
                <a:gd name="connsiteX0" fmla="*/ 605952 w 1211904"/>
                <a:gd name="connsiteY0" fmla="*/ 814155 h 1704171"/>
                <a:gd name="connsiteX1" fmla="*/ 1211904 w 1211904"/>
                <a:gd name="connsiteY1" fmla="*/ 962520 h 1704171"/>
                <a:gd name="connsiteX2" fmla="*/ 1211904 w 1211904"/>
                <a:gd name="connsiteY2" fmla="*/ 1704171 h 1704171"/>
                <a:gd name="connsiteX3" fmla="*/ 605952 w 1211904"/>
                <a:gd name="connsiteY3" fmla="*/ 1555805 h 1704171"/>
                <a:gd name="connsiteX4" fmla="*/ 0 w 1211904"/>
                <a:gd name="connsiteY4" fmla="*/ 1704171 h 1704171"/>
                <a:gd name="connsiteX5" fmla="*/ 0 w 1211904"/>
                <a:gd name="connsiteY5" fmla="*/ 962520 h 1704171"/>
                <a:gd name="connsiteX6" fmla="*/ 605952 w 1211904"/>
                <a:gd name="connsiteY6" fmla="*/ 814155 h 1704171"/>
                <a:gd name="connsiteX7" fmla="*/ 589429 w 1211904"/>
                <a:gd name="connsiteY7" fmla="*/ 0 h 1704171"/>
                <a:gd name="connsiteX8" fmla="*/ 955189 w 1211904"/>
                <a:gd name="connsiteY8" fmla="*/ 407077 h 1704171"/>
                <a:gd name="connsiteX9" fmla="*/ 589429 w 1211904"/>
                <a:gd name="connsiteY9" fmla="*/ 814154 h 1704171"/>
                <a:gd name="connsiteX10" fmla="*/ 223669 w 1211904"/>
                <a:gd name="connsiteY10" fmla="*/ 407077 h 1704171"/>
                <a:gd name="connsiteX11" fmla="*/ 589429 w 1211904"/>
                <a:gd name="connsiteY11" fmla="*/ 0 h 170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1904" h="1704171">
                  <a:moveTo>
                    <a:pt x="605952" y="814155"/>
                  </a:moveTo>
                  <a:cubicBezTo>
                    <a:pt x="940559" y="814155"/>
                    <a:pt x="1211904" y="880550"/>
                    <a:pt x="1211904" y="962520"/>
                  </a:cubicBezTo>
                  <a:lnTo>
                    <a:pt x="1211904" y="1704171"/>
                  </a:lnTo>
                  <a:cubicBezTo>
                    <a:pt x="1211904" y="1622200"/>
                    <a:pt x="940559" y="1555805"/>
                    <a:pt x="605952" y="1555805"/>
                  </a:cubicBezTo>
                  <a:cubicBezTo>
                    <a:pt x="271346" y="1555805"/>
                    <a:pt x="0" y="1622200"/>
                    <a:pt x="0" y="1704171"/>
                  </a:cubicBezTo>
                  <a:lnTo>
                    <a:pt x="0" y="962520"/>
                  </a:lnTo>
                  <a:cubicBezTo>
                    <a:pt x="0" y="880550"/>
                    <a:pt x="271346" y="814155"/>
                    <a:pt x="605952" y="814155"/>
                  </a:cubicBezTo>
                  <a:close/>
                  <a:moveTo>
                    <a:pt x="589429" y="0"/>
                  </a:moveTo>
                  <a:cubicBezTo>
                    <a:pt x="791433" y="0"/>
                    <a:pt x="955189" y="182255"/>
                    <a:pt x="955189" y="407077"/>
                  </a:cubicBezTo>
                  <a:cubicBezTo>
                    <a:pt x="955189" y="631899"/>
                    <a:pt x="791433" y="814154"/>
                    <a:pt x="589429" y="814154"/>
                  </a:cubicBezTo>
                  <a:cubicBezTo>
                    <a:pt x="387425" y="814154"/>
                    <a:pt x="223669" y="631899"/>
                    <a:pt x="223669" y="407077"/>
                  </a:cubicBezTo>
                  <a:cubicBezTo>
                    <a:pt x="223669" y="182255"/>
                    <a:pt x="387425" y="0"/>
                    <a:pt x="589429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045AA2B-4D7A-6141-BA33-62577D720081}"/>
                </a:ext>
              </a:extLst>
            </p:cNvPr>
            <p:cNvGrpSpPr/>
            <p:nvPr/>
          </p:nvGrpSpPr>
          <p:grpSpPr>
            <a:xfrm rot="21131918">
              <a:off x="1649430" y="5421900"/>
              <a:ext cx="2184360" cy="2002079"/>
              <a:chOff x="1516778" y="3927466"/>
              <a:chExt cx="3679963" cy="3245308"/>
            </a:xfrm>
          </p:grpSpPr>
          <p:pic>
            <p:nvPicPr>
              <p:cNvPr id="20" name="Graphic 19" descr="Light bulb">
                <a:extLst>
                  <a:ext uri="{FF2B5EF4-FFF2-40B4-BE49-F238E27FC236}">
                    <a16:creationId xmlns:a16="http://schemas.microsoft.com/office/drawing/2014/main" id="{C00CF4ED-E5A8-AD43-B9A5-A59958A7A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3023110">
                <a:off x="3539622" y="4937890"/>
                <a:ext cx="1053454" cy="1053454"/>
              </a:xfrm>
              <a:prstGeom prst="rect">
                <a:avLst/>
              </a:prstGeom>
            </p:spPr>
          </p:pic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8FEA7EC-2478-B145-AA7D-2ED4E9C68F52}"/>
                  </a:ext>
                </a:extLst>
              </p:cNvPr>
              <p:cNvGrpSpPr/>
              <p:nvPr/>
            </p:nvGrpSpPr>
            <p:grpSpPr>
              <a:xfrm>
                <a:off x="1516778" y="3927466"/>
                <a:ext cx="3679963" cy="3245308"/>
                <a:chOff x="1406006" y="4732920"/>
                <a:chExt cx="2876296" cy="2367331"/>
              </a:xfrm>
            </p:grpSpPr>
            <p:sp>
              <p:nvSpPr>
                <p:cNvPr id="8" name="Heart 7">
                  <a:extLst>
                    <a:ext uri="{FF2B5EF4-FFF2-40B4-BE49-F238E27FC236}">
                      <a16:creationId xmlns:a16="http://schemas.microsoft.com/office/drawing/2014/main" id="{FF042437-8740-E34D-94B5-073E9B445CC4}"/>
                    </a:ext>
                  </a:extLst>
                </p:cNvPr>
                <p:cNvSpPr/>
                <p:nvPr/>
              </p:nvSpPr>
              <p:spPr>
                <a:xfrm rot="1709704">
                  <a:off x="1406006" y="4931894"/>
                  <a:ext cx="2876296" cy="2168357"/>
                </a:xfrm>
                <a:prstGeom prst="hear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Phetsarath OT" panose="02000500000000020004" pitchFamily="2" charset="0"/>
                    <a:cs typeface="Phetsarath OT" panose="02000500000000020004" pitchFamily="2" charset="0"/>
                  </a:endParaRPr>
                </a:p>
              </p:txBody>
            </p:sp>
            <p:pic>
              <p:nvPicPr>
                <p:cNvPr id="14" name="Graphic 13" descr="Single gear">
                  <a:extLst>
                    <a:ext uri="{FF2B5EF4-FFF2-40B4-BE49-F238E27FC236}">
                      <a16:creationId xmlns:a16="http://schemas.microsoft.com/office/drawing/2014/main" id="{99B70B05-BDCC-ED4B-BDF2-35F65C8B72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9148" y="553142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6" name="Graphic 15" descr="Puzzle">
                  <a:extLst>
                    <a:ext uri="{FF2B5EF4-FFF2-40B4-BE49-F238E27FC236}">
                      <a16:creationId xmlns:a16="http://schemas.microsoft.com/office/drawing/2014/main" id="{ECAD4657-229B-4849-B5A3-DC8376B644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 rot="1320557">
                  <a:off x="3298813" y="5986592"/>
                  <a:ext cx="759936" cy="759936"/>
                </a:xfrm>
                <a:prstGeom prst="rect">
                  <a:avLst/>
                </a:prstGeom>
              </p:spPr>
            </p:pic>
            <p:pic>
              <p:nvPicPr>
                <p:cNvPr id="18" name="Graphic 17" descr="Gears">
                  <a:extLst>
                    <a:ext uri="{FF2B5EF4-FFF2-40B4-BE49-F238E27FC236}">
                      <a16:creationId xmlns:a16="http://schemas.microsoft.com/office/drawing/2014/main" id="{E97F59F2-1F00-4843-9F65-48AEA5E734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 rot="19435557">
                  <a:off x="1861923" y="5788816"/>
                  <a:ext cx="621664" cy="621664"/>
                </a:xfrm>
                <a:prstGeom prst="rect">
                  <a:avLst/>
                </a:prstGeom>
              </p:spPr>
            </p:pic>
            <p:pic>
              <p:nvPicPr>
                <p:cNvPr id="22" name="Graphic 21" descr="Money">
                  <a:extLst>
                    <a:ext uri="{FF2B5EF4-FFF2-40B4-BE49-F238E27FC236}">
                      <a16:creationId xmlns:a16="http://schemas.microsoft.com/office/drawing/2014/main" id="{EABD06D5-CCC1-E94F-A7B7-DF8C446442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08288" y="6159915"/>
                  <a:ext cx="777804" cy="777804"/>
                </a:xfrm>
                <a:prstGeom prst="rect">
                  <a:avLst/>
                </a:prstGeom>
              </p:spPr>
            </p:pic>
            <p:pic>
              <p:nvPicPr>
                <p:cNvPr id="24" name="Graphic 23" descr="Scales of Justice">
                  <a:extLst>
                    <a:ext uri="{FF2B5EF4-FFF2-40B4-BE49-F238E27FC236}">
                      <a16:creationId xmlns:a16="http://schemas.microsoft.com/office/drawing/2014/main" id="{E9390B4D-822D-B84A-B825-DC4E95516E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 rot="20092029">
                  <a:off x="1900223" y="4732920"/>
                  <a:ext cx="896231" cy="89623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ການ​ຕັດ​ສິນ​ໃຈ​ດ້ວຍ​ຕົວ​ເອງແມ່ນ​ຫຍັງ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587134"/>
            <a:ext cx="588321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ຫຼັກ​ການ 5 ຂໍ້ຂອງການ​ຕັດ​ສິນ​ໃຈ​ດ້ວຍ​ຕົວ​ເອງ</a:t>
            </a:r>
          </a:p>
        </p:txBody>
      </p:sp>
      <p:sp>
        <p:nvSpPr>
          <p:cNvPr id="66" name="TextBox 65">
            <a:hlinkClick r:id="rId15" action="ppaction://hlinkfile"/>
            <a:extLst>
              <a:ext uri="{FF2B5EF4-FFF2-40B4-BE49-F238E27FC236}">
                <a16:creationId xmlns:a16="http://schemas.microsoft.com/office/drawing/2014/main" id="{41D46AEA-6C9F-384F-84C0-606A67D4B072}"/>
              </a:ext>
            </a:extLst>
          </p:cNvPr>
          <p:cNvSpPr txBox="1"/>
          <p:nvPr/>
        </p:nvSpPr>
        <p:spPr>
          <a:xfrm>
            <a:off x="2664293" y="1099167"/>
            <a:ext cx="6721272" cy="991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  <a:hlinkClick r:id="rId16" action="ppaction://hlinkfile"/>
              </a:rPr>
              <a:t>ຫຼັກ​ການ 5 ຂໍ້</a:t>
            </a:r>
          </a:p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  <a:hlinkClick r:id="rId16" action="ppaction://hlinkfile"/>
              </a:rPr>
              <a:t>ການ​ຕັດ​ສິນ​ໃຈ​ດ້ວຍ​ຕົວ​ເອງ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5DFB8D-B871-B949-864D-2C41B2E0AF83}"/>
              </a:ext>
            </a:extLst>
          </p:cNvPr>
          <p:cNvGrpSpPr/>
          <p:nvPr/>
        </p:nvGrpSpPr>
        <p:grpSpPr>
          <a:xfrm>
            <a:off x="399315" y="4315558"/>
            <a:ext cx="2133600" cy="2293463"/>
            <a:chOff x="664814" y="2335463"/>
            <a:chExt cx="2133600" cy="2293463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32B178B-A26D-424C-B0E5-63A983BD8CF8}"/>
                </a:ext>
              </a:extLst>
            </p:cNvPr>
            <p:cNvSpPr>
              <a:spLocks/>
            </p:cNvSpPr>
            <p:nvPr/>
          </p:nvSpPr>
          <p:spPr>
            <a:xfrm>
              <a:off x="712415" y="2335463"/>
              <a:ext cx="2059680" cy="229346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1"/>
            <a:lstStyle/>
            <a:p>
              <a:pPr marL="0" lvl="1" indent="-228600" algn="ctr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lo-LA" sz="1400" b="1">
                  <a:solidFill>
                    <a:schemeClr val="bg2">
                      <a:lumMod val="25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​ເສ​ລີ​ພາບ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96E92F0-1F7C-1346-8EC6-C7E8575DDBF9}"/>
                </a:ext>
              </a:extLst>
            </p:cNvPr>
            <p:cNvSpPr txBox="1"/>
            <p:nvPr/>
          </p:nvSpPr>
          <p:spPr>
            <a:xfrm>
              <a:off x="664814" y="3035912"/>
              <a:ext cx="2133600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indent="-228600" algn="ctr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ສິດ​ທີ່​ຈະ​​ວາງ​ແຜນ​ຂອງ​ທ່ານ​ເອງ ແລະ ທຳ​ການ​ຕັດ​ສິນ​ໃຈ​ດ້ວຍ​ຕົວເອງ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E2A106-9B14-914E-AFD6-3856594BE4E3}"/>
              </a:ext>
            </a:extLst>
          </p:cNvPr>
          <p:cNvGrpSpPr/>
          <p:nvPr/>
        </p:nvGrpSpPr>
        <p:grpSpPr>
          <a:xfrm>
            <a:off x="7499136" y="2722544"/>
            <a:ext cx="2149539" cy="2293463"/>
            <a:chOff x="7131571" y="2345085"/>
            <a:chExt cx="2149539" cy="2293463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CA44130-BB22-AF43-99E1-D316E89B01B2}"/>
                </a:ext>
              </a:extLst>
            </p:cNvPr>
            <p:cNvSpPr>
              <a:spLocks/>
            </p:cNvSpPr>
            <p:nvPr/>
          </p:nvSpPr>
          <p:spPr>
            <a:xfrm>
              <a:off x="7221430" y="2345085"/>
              <a:ext cx="2059680" cy="229346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1"/>
            <a:lstStyle/>
            <a:p>
              <a:pPr algn="ctr"/>
              <a:r>
                <a:rPr lang="lo-LA" sz="1400" b="1">
                  <a:solidFill>
                    <a:schemeClr val="bg2">
                      <a:lumMod val="25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ຄວາມຮັບຜິດຊອບ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CE17976-8CD0-E141-B807-488F3EA6B1F2}"/>
                </a:ext>
              </a:extLst>
            </p:cNvPr>
            <p:cNvSpPr txBox="1"/>
            <p:nvPr/>
          </p:nvSpPr>
          <p:spPr>
            <a:xfrm>
              <a:off x="7131571" y="3160561"/>
              <a:ext cx="2073929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lvl="1" indent="-22860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ຕັດ​ສິນ​ໃຈ​ຢູ່​ໃນ​ຊີ​ວິດ​ຂອງ​ທ່ານ ແລະ ມີ​ບົດ​ບາດ​ອັນ​ມີ​ຄ່າ​ຢູ່​ໃນ​ຊຸມ​ຊົນ​ຂອງ​ທ່ານ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DAB0A3-CC63-4D42-BFCC-9D5E7238B86E}"/>
              </a:ext>
            </a:extLst>
          </p:cNvPr>
          <p:cNvGrpSpPr/>
          <p:nvPr/>
        </p:nvGrpSpPr>
        <p:grpSpPr>
          <a:xfrm>
            <a:off x="4876558" y="2135960"/>
            <a:ext cx="2133600" cy="2293466"/>
            <a:chOff x="4996390" y="2335463"/>
            <a:chExt cx="2133600" cy="2293466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5825038-0357-3146-BFBF-8B06F0EC5649}"/>
                </a:ext>
              </a:extLst>
            </p:cNvPr>
            <p:cNvSpPr>
              <a:spLocks/>
            </p:cNvSpPr>
            <p:nvPr/>
          </p:nvSpPr>
          <p:spPr>
            <a:xfrm>
              <a:off x="5033350" y="2335463"/>
              <a:ext cx="2059680" cy="229346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1"/>
            <a:lstStyle/>
            <a:p>
              <a:pPr algn="ctr"/>
              <a:r>
                <a:rPr lang="lo-LA" sz="1400" b="1">
                  <a:solidFill>
                    <a:schemeClr val="bg2">
                      <a:lumMod val="25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ການ​ສະ​ໜັບ​ສະ​ໜູນ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6188E6C-35EE-ED49-B609-0DBFF1A6E0BD}"/>
                </a:ext>
              </a:extLst>
            </p:cNvPr>
            <p:cNvSpPr txBox="1"/>
            <p:nvPr/>
          </p:nvSpPr>
          <p:spPr>
            <a:xfrm>
              <a:off x="4996390" y="3058304"/>
              <a:ext cx="2133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ເລືອກ​ເອົາ​ການ​ສະ​ໜັບ​ສະ​ໜູນ ແລະ ຄົນ​ທີ່​ຊ່ວຍ​ທ່ານ​ດຳ​ລົງ​ຊີ​ວິດ​ຢູ່, ເຮັດ​ວຽກ ແລະ ຫຼິ້ນ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382C54-DE4F-EC46-8674-1315491C9A6F}"/>
              </a:ext>
            </a:extLst>
          </p:cNvPr>
          <p:cNvGrpSpPr/>
          <p:nvPr/>
        </p:nvGrpSpPr>
        <p:grpSpPr>
          <a:xfrm>
            <a:off x="2326740" y="2722544"/>
            <a:ext cx="2133600" cy="2293463"/>
            <a:chOff x="2839442" y="2335463"/>
            <a:chExt cx="2133600" cy="2293463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69007E3-1DF6-9D42-8588-2BD495861FB3}"/>
                </a:ext>
              </a:extLst>
            </p:cNvPr>
            <p:cNvSpPr>
              <a:spLocks/>
            </p:cNvSpPr>
            <p:nvPr/>
          </p:nvSpPr>
          <p:spPr>
            <a:xfrm>
              <a:off x="2885707" y="2335463"/>
              <a:ext cx="2059680" cy="229346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1"/>
            <a:lstStyle/>
            <a:p>
              <a:r>
                <a:rPr lang="lo-LA" sz="1400" b="1">
                  <a:solidFill>
                    <a:schemeClr val="bg2">
                      <a:lumMod val="1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ສິດ​ອຳ​ນາດ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D4A3C13-64A8-BC47-B891-D76AD1A3C722}"/>
                </a:ext>
              </a:extLst>
            </p:cNvPr>
            <p:cNvSpPr txBox="1"/>
            <p:nvPr/>
          </p:nvSpPr>
          <p:spPr>
            <a:xfrm>
              <a:off x="2839442" y="3058304"/>
              <a:ext cx="2133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ມີ​ການຄວບ​ຄຸມ </a:t>
              </a:r>
            </a:p>
            <a:p>
              <a:pPr algn="ctr"/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ງົບ​ປະ​ມານ​ສຳ​ລັບ​ການ​ບໍ​ລິ​ການ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CCC3D4-8450-8140-BE29-9AEFBD2D5E23}"/>
              </a:ext>
            </a:extLst>
          </p:cNvPr>
          <p:cNvGrpSpPr/>
          <p:nvPr/>
        </p:nvGrpSpPr>
        <p:grpSpPr>
          <a:xfrm>
            <a:off x="9499145" y="4315559"/>
            <a:ext cx="2133600" cy="2293463"/>
            <a:chOff x="9280365" y="2335463"/>
            <a:chExt cx="2133600" cy="229346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198EA1F-011D-1D41-8E0A-32BB77087E15}"/>
                </a:ext>
              </a:extLst>
            </p:cNvPr>
            <p:cNvSpPr>
              <a:spLocks/>
            </p:cNvSpPr>
            <p:nvPr/>
          </p:nvSpPr>
          <p:spPr>
            <a:xfrm>
              <a:off x="9354285" y="2335463"/>
              <a:ext cx="2059680" cy="229346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1"/>
            <a:lstStyle/>
            <a:p>
              <a:pPr algn="ctr"/>
              <a:r>
                <a:rPr lang="lo-LA" sz="1400" b="1">
                  <a:solidFill>
                    <a:schemeClr val="bg2">
                      <a:lumMod val="25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ການ​ຢືນຢັນ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71C3F23-C5ED-F94A-8193-606D4C860442}"/>
                </a:ext>
              </a:extLst>
            </p:cNvPr>
            <p:cNvSpPr txBox="1"/>
            <p:nvPr/>
          </p:nvSpPr>
          <p:spPr>
            <a:xfrm>
              <a:off x="9280365" y="3035912"/>
              <a:ext cx="2133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ທ່ານ​ເປັນ​ຜູ້​ຕັດ​ສິນ​ກ່ຽວ​ກັບ​ຊີ​ວິດ​ຂອງ​ທ່ານ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D58EAC-9D50-A345-8E49-494A7ED3818F}"/>
              </a:ext>
            </a:extLst>
          </p:cNvPr>
          <p:cNvCxnSpPr>
            <a:cxnSpLocks/>
          </p:cNvCxnSpPr>
          <p:nvPr/>
        </p:nvCxnSpPr>
        <p:spPr>
          <a:xfrm>
            <a:off x="2551474" y="6117574"/>
            <a:ext cx="2325084" cy="351105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A7D4B66-8C50-2343-B6F0-CCC70003AE24}"/>
              </a:ext>
            </a:extLst>
          </p:cNvPr>
          <p:cNvCxnSpPr>
            <a:cxnSpLocks/>
          </p:cNvCxnSpPr>
          <p:nvPr/>
        </p:nvCxnSpPr>
        <p:spPr>
          <a:xfrm>
            <a:off x="4170218" y="4912799"/>
            <a:ext cx="967643" cy="61680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B1C9A43-98D9-C949-A867-24C2FDD30867}"/>
              </a:ext>
            </a:extLst>
          </p:cNvPr>
          <p:cNvCxnSpPr>
            <a:cxnSpLocks/>
          </p:cNvCxnSpPr>
          <p:nvPr/>
        </p:nvCxnSpPr>
        <p:spPr>
          <a:xfrm flipV="1">
            <a:off x="7055356" y="5903971"/>
            <a:ext cx="2593319" cy="53750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34257FE-D187-194A-957D-7D3F30D96E2D}"/>
              </a:ext>
            </a:extLst>
          </p:cNvPr>
          <p:cNvCxnSpPr>
            <a:cxnSpLocks/>
          </p:cNvCxnSpPr>
          <p:nvPr/>
        </p:nvCxnSpPr>
        <p:spPr>
          <a:xfrm flipV="1">
            <a:off x="7044416" y="4826180"/>
            <a:ext cx="837740" cy="868964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40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ການ​ຕັດ​ສິນ​ໃຈ​ດ້ວຍ​ຕົວ​ເອງແມ່ນ​ຫຍັງ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27573" y="594851"/>
            <a:ext cx="7422757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ການ​ວາງແຜນ​ເອົາ​ຄົນ​ເປັນ​ໃຈ​ກາງ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70882D-BB84-4F40-9D06-D6D97D637F97}"/>
              </a:ext>
            </a:extLst>
          </p:cNvPr>
          <p:cNvSpPr/>
          <p:nvPr/>
        </p:nvSpPr>
        <p:spPr>
          <a:xfrm>
            <a:off x="7550330" y="3728255"/>
            <a:ext cx="4326281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lo-LA" sz="3100" b="1">
                <a:latin typeface="Phetsarath OT" panose="02000500000000020004" pitchFamily="2" charset="0"/>
                <a:cs typeface="Phetsarath OT" panose="02000500000000020004" pitchFamily="2" charset="0"/>
              </a:rPr>
              <a:t>ທ່ານ</a:t>
            </a:r>
            <a:r>
              <a:rPr lang="lo-LA" sz="3100">
                <a:latin typeface="Phetsarath OT" panose="02000500000000020004" pitchFamily="2" charset="0"/>
                <a:cs typeface="Phetsarath OT" panose="02000500000000020004" pitchFamily="2" charset="0"/>
              </a:rPr>
              <a:t>ວາງ​ແຜນໃນສິ່ງ​ທີ່​ສຳ​ຄັນ</a:t>
            </a:r>
            <a:r>
              <a:rPr lang="lo-LA" sz="3100" b="1" u="sng">
                <a:latin typeface="Phetsarath OT" panose="02000500000000020004" pitchFamily="2" charset="0"/>
                <a:cs typeface="Phetsarath OT" panose="02000500000000020004" pitchFamily="2" charset="0"/>
              </a:rPr>
              <a:t>ສຳ​ລັບ</a:t>
            </a:r>
            <a:r>
              <a:rPr lang="lo-LA" sz="3100">
                <a:latin typeface="Phetsarath OT" panose="02000500000000020004" pitchFamily="2" charset="0"/>
                <a:cs typeface="Phetsarath OT" panose="02000500000000020004" pitchFamily="2" charset="0"/>
              </a:rPr>
              <a:t>ທ່ານ​ໃຫ້​ມີ​ສຸ​ຂະ​ພາບ​ດີ, ປອດ​ໄພ ແລະ ສະ​ດວກ​ສະ​ບາຍຢູ່​ໃນ​ຊຸມ​ຊົນ​ຂອງ​ທ່ານ.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D3CB3DE6-6615-4E4A-953A-E75A56C82B9A}"/>
              </a:ext>
            </a:extLst>
          </p:cNvPr>
          <p:cNvSpPr/>
          <p:nvPr/>
        </p:nvSpPr>
        <p:spPr>
          <a:xfrm rot="10800000">
            <a:off x="-1800529" y="1054535"/>
            <a:ext cx="8757920" cy="6509065"/>
          </a:xfrm>
          <a:prstGeom prst="parallelogram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0B3332-922D-3C49-8CCD-3D4F89385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2976688"/>
            <a:ext cx="3241979" cy="322916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" cap="rnd">
            <a:solidFill>
              <a:schemeClr val="tx1">
                <a:lumMod val="95000"/>
                <a:lumOff val="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76DD9E-8021-6846-85C8-9E1E2BB43358}"/>
              </a:ext>
            </a:extLst>
          </p:cNvPr>
          <p:cNvSpPr txBox="1"/>
          <p:nvPr/>
        </p:nvSpPr>
        <p:spPr>
          <a:xfrm>
            <a:off x="0" y="2966507"/>
            <a:ext cx="473081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lo-LA" sz="3100" b="1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ທ່ານ</a:t>
            </a:r>
            <a:r>
              <a:rPr lang="lo-LA" sz="310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ຕັດ​ສິນ​ສິ່ງ​ທີ່​ສຳ​ຄັນ</a:t>
            </a:r>
            <a:r>
              <a:rPr lang="lo-LA" sz="3100" b="1" u="sng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ຕໍ່</a:t>
            </a:r>
            <a:r>
              <a:rPr lang="lo-LA" sz="310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ກັບ​ທ່ານ​ໃຫ້​ຮູ້​ສຶກວ່າ​ໄດ້​ຮັບ​ການ​ຕື່ມ​ເຕັມ ແລະ ມີ​ຄວາມ​ສຸກ.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96CA9-C29F-FD40-B33F-C9300D880DDC}"/>
              </a:ext>
            </a:extLst>
          </p:cNvPr>
          <p:cNvSpPr txBox="1"/>
          <p:nvPr/>
        </p:nvSpPr>
        <p:spPr>
          <a:xfrm>
            <a:off x="2000250" y="1287347"/>
            <a:ext cx="8258949" cy="60478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3600" b="1" dirty="0">
                <a:solidFill>
                  <a:schemeClr val="bg2">
                    <a:lumMod val="2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ການ​ວາງແຜນ​ເອົາ​ຄົນ​ເປັນ​ໃຈ​ກາງ ແມ່ນ​ກ່ຽວ​ກັບ​ທ່ານ!</a:t>
            </a:r>
          </a:p>
        </p:txBody>
      </p:sp>
    </p:spTree>
    <p:extLst>
      <p:ext uri="{BB962C8B-B14F-4D97-AF65-F5344CB8AC3E}">
        <p14:creationId xmlns:p14="http://schemas.microsoft.com/office/powerpoint/2010/main" val="1272501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9000"/>
            <a:lum/>
          </a:blip>
          <a:srcRect/>
          <a:stretch>
            <a:fillRect l="-2000" t="15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ການ​ຕັດ​ສິນ​ໃຈ​ດ້ວຍ​ຕົວ​ເອງແມ່ນ​ຫຍັງ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595179"/>
            <a:ext cx="735378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ການ​ທົບ​ທວນ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6AFEA1-A69F-1B44-9CDD-A54A66705BA5}"/>
              </a:ext>
            </a:extLst>
          </p:cNvPr>
          <p:cNvGrpSpPr/>
          <p:nvPr/>
        </p:nvGrpSpPr>
        <p:grpSpPr>
          <a:xfrm>
            <a:off x="2231333" y="1778331"/>
            <a:ext cx="7911550" cy="4435962"/>
            <a:chOff x="7278477" y="3324108"/>
            <a:chExt cx="3579184" cy="471865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70B244-D4CB-6E41-AAC0-86D4A617D865}"/>
                </a:ext>
              </a:extLst>
            </p:cNvPr>
            <p:cNvGrpSpPr/>
            <p:nvPr/>
          </p:nvGrpSpPr>
          <p:grpSpPr>
            <a:xfrm>
              <a:off x="7278478" y="3324108"/>
              <a:ext cx="3579183" cy="4624188"/>
              <a:chOff x="1711412" y="3988186"/>
              <a:chExt cx="3579183" cy="41292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15359B1-02A9-284B-A70B-3F8AB74C6879}"/>
                  </a:ext>
                </a:extLst>
              </p:cNvPr>
              <p:cNvSpPr/>
              <p:nvPr/>
            </p:nvSpPr>
            <p:spPr>
              <a:xfrm>
                <a:off x="1711412" y="3988186"/>
                <a:ext cx="3579183" cy="412922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BA58D2C-A69D-E740-BC11-13CDAC7AC1EE}"/>
                  </a:ext>
                </a:extLst>
              </p:cNvPr>
              <p:cNvSpPr/>
              <p:nvPr/>
            </p:nvSpPr>
            <p:spPr>
              <a:xfrm>
                <a:off x="1855354" y="4071071"/>
                <a:ext cx="3291298" cy="3877631"/>
              </a:xfrm>
              <a:prstGeom prst="rect">
                <a:avLst/>
              </a:prstGeom>
              <a:solidFill>
                <a:schemeClr val="bg1">
                  <a:alpha val="6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9BF79D-6210-D844-9BAC-4446AEDDA5DE}"/>
                </a:ext>
              </a:extLst>
            </p:cNvPr>
            <p:cNvSpPr txBox="1"/>
            <p:nvPr/>
          </p:nvSpPr>
          <p:spPr>
            <a:xfrm>
              <a:off x="7278477" y="3426558"/>
              <a:ext cx="3291298" cy="4616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/>
              <a:r>
                <a:rPr lang="lo-LA" sz="3200" b="1">
                  <a:solidFill>
                    <a:schemeClr val="bg2">
                      <a:lumMod val="1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ການ​ທົບ​ທວນການ​ຕັດ​ສິນ​ໃຈ​ດ້ວຍຕົວ​ເອງ</a:t>
              </a:r>
            </a:p>
            <a:p>
              <a:pPr lvl="1" algn="ctr"/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800100" lvl="1" indent="-342900">
                <a:buFont typeface="Wingdings" pitchFamily="2" charset="2"/>
                <a:buChar char="ü"/>
              </a:pPr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ສະ​ພາບ​ລວມການ​ຕັດ​ສິນ​ໃຈ​ດ້ວຍຕົວ​ເອງ</a:t>
              </a:r>
            </a:p>
            <a:p>
              <a:pPr lvl="1"/>
              <a:endParaRPr lang="en-US" sz="20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800100" lvl="1" indent="-342900">
                <a:buFont typeface="Wingdings" pitchFamily="2" charset="2"/>
                <a:buChar char="ü"/>
              </a:pPr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ປະ​ຫວັດ​ຂອງການ​ຕັດ​ສິນ​ໃຈ​ດ້ວຍ​ຕົວ​ເອງ</a:t>
              </a:r>
            </a:p>
            <a:p>
              <a:pPr lvl="1"/>
              <a:endParaRPr lang="en-US" sz="20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800100" lvl="1" indent="-342900">
                <a:buFont typeface="Wingdings" pitchFamily="2" charset="2"/>
                <a:buChar char="ü"/>
              </a:pPr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ຈຸດ​ສຳ​ຄັນ​ທີ່​ຕ້ອງ​ຈື່</a:t>
              </a:r>
            </a:p>
            <a:p>
              <a:pPr lvl="1"/>
              <a:endParaRPr lang="en-US" sz="20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800100" lvl="1" indent="-342900">
                <a:buFont typeface="Wingdings" pitchFamily="2" charset="2"/>
                <a:buChar char="ü"/>
              </a:pPr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ຫຼັກ​ການ 5 ຂໍ້</a:t>
              </a:r>
            </a:p>
            <a:p>
              <a:pPr marL="800100" lvl="1" indent="-342900">
                <a:buFont typeface="Wingdings" pitchFamily="2" charset="2"/>
                <a:buChar char="ü"/>
              </a:pPr>
              <a:endParaRPr lang="en-US" sz="20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800100" lvl="1" indent="-342900">
                <a:buFont typeface="Wingdings" pitchFamily="2" charset="2"/>
                <a:buChar char="ü"/>
              </a:pPr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ການ​ວາງແຜນ​ເອົາ​ຄົນ​ເປັນ​ໃຈ​ກາງ </a:t>
              </a:r>
            </a:p>
            <a:p>
              <a:pPr marL="914400" lvl="1" indent="-457200">
                <a:buFont typeface="Wingdings" pitchFamily="2" charset="2"/>
                <a:buChar char="ü"/>
              </a:pPr>
              <a:endParaRPr lang="en-US" sz="32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95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9442" y="994167"/>
            <a:ext cx="7123008" cy="1460500"/>
          </a:xfrm>
        </p:spPr>
        <p:txBody>
          <a:bodyPr>
            <a:no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ບົດ​ບາດ ແລະ ຄວາມ​ຮັບ​ຜິ​ດ​ຊອບ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B97552-CA0C-AF4F-AE24-E2C6CB56955C}"/>
              </a:ext>
            </a:extLst>
          </p:cNvPr>
          <p:cNvGrpSpPr/>
          <p:nvPr/>
        </p:nvGrpSpPr>
        <p:grpSpPr>
          <a:xfrm>
            <a:off x="6580682" y="1959991"/>
            <a:ext cx="4374794" cy="4646092"/>
            <a:chOff x="7316332" y="2967282"/>
            <a:chExt cx="3579183" cy="46460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A01A4BF-029D-F542-BB8A-630CA7863454}"/>
                </a:ext>
              </a:extLst>
            </p:cNvPr>
            <p:cNvGrpSpPr/>
            <p:nvPr/>
          </p:nvGrpSpPr>
          <p:grpSpPr>
            <a:xfrm>
              <a:off x="7316332" y="2967282"/>
              <a:ext cx="3579183" cy="4646092"/>
              <a:chOff x="1763121" y="3966472"/>
              <a:chExt cx="3579183" cy="4148786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D363D51-B82C-234A-8BEA-076C41DD03E0}"/>
                  </a:ext>
                </a:extLst>
              </p:cNvPr>
              <p:cNvSpPr/>
              <p:nvPr/>
            </p:nvSpPr>
            <p:spPr>
              <a:xfrm>
                <a:off x="1763121" y="3966472"/>
                <a:ext cx="3579183" cy="414878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89A7CBF-B2FB-1544-9BF7-62A1A9FE23B6}"/>
                  </a:ext>
                </a:extLst>
              </p:cNvPr>
              <p:cNvSpPr/>
              <p:nvPr/>
            </p:nvSpPr>
            <p:spPr>
              <a:xfrm>
                <a:off x="1907063" y="4049357"/>
                <a:ext cx="3291298" cy="3845895"/>
              </a:xfrm>
              <a:prstGeom prst="rect">
                <a:avLst/>
              </a:prstGeom>
              <a:solidFill>
                <a:schemeClr val="bg1">
                  <a:alpha val="8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352F5B-8C36-F04B-8400-4F559930B48F}"/>
                </a:ext>
              </a:extLst>
            </p:cNvPr>
            <p:cNvSpPr txBox="1"/>
            <p:nvPr/>
          </p:nvSpPr>
          <p:spPr>
            <a:xfrm>
              <a:off x="7551338" y="4838955"/>
              <a:ext cx="3250567" cy="261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lo-LA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ບົດ​ບາດ ແລະ ຄວາມ​ຮັບ​ຜິ​ດ​ຊອບ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​ທ່ານ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ຄອບ​ຄົວ/ຮອບ​ວຽນ​ຂອງ​ການ​ສະ​ໜັບ​ສະ​ໜູນ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​ຜູ້​ປະ​ສານ​ງານ​ການ​ບໍ​ລິ​ການ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ການ​ບໍ​ລິ​ການ​ຄຸ້ມ​ຄອງການ​ເງິນ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ຜູ້ໃຫ້ບໍລິການ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ຜູ້​ອຳ​ນວຍ​ຄວາມ​ສະ​ດວກ​ເອ​ກະ​ລາດ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83BA21-2BA9-E94D-96A9-91018CEF2D7F}"/>
                </a:ext>
              </a:extLst>
            </p:cNvPr>
            <p:cNvSpPr txBox="1"/>
            <p:nvPr/>
          </p:nvSpPr>
          <p:spPr>
            <a:xfrm>
              <a:off x="7551338" y="3127359"/>
              <a:ext cx="3109170" cy="183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o-LA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ຫຼັກ​ການ 5 ຂໍ້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​ເສ​ລີ​ພາບ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ສິດ​ອຳ​ນາດ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ການ​ສະ​ໜັບ​ສະ​ໜູນ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ຄວາມຮັບຜິດຊອບ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ການ​ຢືນຢັນ  </a:t>
              </a:r>
            </a:p>
            <a:p>
              <a: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7172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/>
          <p:cNvSpPr/>
          <p:nvPr/>
        </p:nvSpPr>
        <p:spPr>
          <a:xfrm rot="9220213">
            <a:off x="417129" y="4851115"/>
            <a:ext cx="15108068" cy="6918578"/>
          </a:xfrm>
          <a:prstGeom prst="triangle">
            <a:avLst>
              <a:gd name="adj" fmla="val 22555"/>
            </a:avLst>
          </a:prstGeom>
          <a:solidFill>
            <a:schemeClr val="bg1">
              <a:lumMod val="6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42603" y="1945246"/>
            <a:ext cx="8085221" cy="462299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42602" y="2047516"/>
            <a:ext cx="8085221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6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ບົດ​ບາດ ແລະ ຄວາມ​ຮັບ​ຜິ​ດ​ຊອບ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63255E0-38C4-1F48-93AD-B561EADF32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6847181" cy="862561"/>
          </a:xfrm>
        </p:spPr>
        <p:txBody>
          <a:bodyPr/>
          <a:lstStyle/>
          <a:p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ບົດ​ບາດ ແລະ ຄວາມ​ຮັບ​ຜິ​ດ​ຊອບ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51A8D1-99B1-4845-B85F-CCE909696BC9}"/>
              </a:ext>
            </a:extLst>
          </p:cNvPr>
          <p:cNvSpPr txBox="1"/>
          <p:nvPr/>
        </p:nvSpPr>
        <p:spPr>
          <a:xfrm>
            <a:off x="105672" y="610286"/>
            <a:ext cx="342359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ສະພາບລວມ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F8F1-5862-DD4D-A8D0-C12E0E4E404F}"/>
              </a:ext>
            </a:extLst>
          </p:cNvPr>
          <p:cNvSpPr/>
          <p:nvPr/>
        </p:nvSpPr>
        <p:spPr>
          <a:xfrm>
            <a:off x="1865376" y="2638447"/>
            <a:ext cx="84624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pitchFamily="2" charset="2"/>
              <a:buChar char="ü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ບົດ​ບາດ ແລະ ຄວາມ​ຮັບ​ຜິ​ດ​ຊອບຂອງ​ທ່ານ</a:t>
            </a:r>
          </a:p>
          <a:p>
            <a:pPr lvl="1"/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14400" lvl="1" indent="-457200">
              <a:buFont typeface="Wingdings" pitchFamily="2" charset="2"/>
              <a:buChar char="ü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ຄົນ​ທີ່​ທ່ານ​ເລືອກ​ຈາກ​ຊີ​ວິດ​ຂອງ​ທ່ານ</a:t>
            </a:r>
          </a:p>
          <a:p>
            <a:pPr marL="914400" lvl="1" indent="-457200">
              <a:buFont typeface="Wingdings" pitchFamily="2" charset="2"/>
              <a:buChar char="ü"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14400" lvl="1" indent="-457200">
              <a:buFont typeface="Wingdings" pitchFamily="2" charset="2"/>
              <a:buChar char="ü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ຜູ້​ປະ​ສານ​ງານ​ຝ່າຍ​ບໍ​ລິ​ການສູນ​ປະ​ຈຳ​ພາກ​ຂອງ​ທ່ານ</a:t>
            </a:r>
          </a:p>
          <a:p>
            <a:pPr marL="914400" lvl="1" indent="-457200">
              <a:buFont typeface="Wingdings" pitchFamily="2" charset="2"/>
              <a:buChar char="ü"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14400" lvl="1" indent="-457200">
              <a:buFont typeface="Wingdings" pitchFamily="2" charset="2"/>
              <a:buChar char="ü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ຜູ້​ອຳ​ນວຍ​ຄວາມ​ສະ​ດວກ​ເອ​ກະ​ລາດ</a:t>
            </a:r>
          </a:p>
          <a:p>
            <a:pPr lvl="1"/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14400" lvl="1" indent="-457200">
              <a:buFont typeface="Wingdings" pitchFamily="2" charset="2"/>
              <a:buChar char="ü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ຜູ້​ໃຫ້​ບໍ​ລິ​ການ</a:t>
            </a:r>
          </a:p>
          <a:p>
            <a:pPr marL="914400" lvl="1" indent="-457200">
              <a:buFont typeface="Wingdings" pitchFamily="2" charset="2"/>
              <a:buChar char="ü"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14400" lvl="1" indent="-457200">
              <a:buFont typeface="Wingdings" pitchFamily="2" charset="2"/>
              <a:buChar char="ü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ການ​ບໍ​ລິ​ການ​ຄຸ້ມ​ຄອງການ​ເງິນ (FMS)</a:t>
            </a:r>
          </a:p>
        </p:txBody>
      </p:sp>
    </p:spTree>
    <p:extLst>
      <p:ext uri="{BB962C8B-B14F-4D97-AF65-F5344CB8AC3E}">
        <p14:creationId xmlns:p14="http://schemas.microsoft.com/office/powerpoint/2010/main" val="305265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entagon 33">
            <a:extLst>
              <a:ext uri="{FF2B5EF4-FFF2-40B4-BE49-F238E27FC236}">
                <a16:creationId xmlns:a16="http://schemas.microsoft.com/office/drawing/2014/main" id="{04575B0E-5BD0-104F-8431-03C1B0FF6D0F}"/>
              </a:ext>
            </a:extLst>
          </p:cNvPr>
          <p:cNvSpPr/>
          <p:nvPr/>
        </p:nvSpPr>
        <p:spPr>
          <a:xfrm rot="10800000">
            <a:off x="949924" y="981251"/>
            <a:ext cx="11242076" cy="6059628"/>
          </a:xfrm>
          <a:prstGeom prst="homePlate">
            <a:avLst/>
          </a:prstGeom>
          <a:solidFill>
            <a:schemeClr val="bg1">
              <a:lumMod val="75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F7EC06D3-E53B-4E49-8F42-BFC7226A30C0}"/>
              </a:ext>
            </a:extLst>
          </p:cNvPr>
          <p:cNvSpPr/>
          <p:nvPr/>
        </p:nvSpPr>
        <p:spPr>
          <a:xfrm rot="14818363">
            <a:off x="8151276" y="3463215"/>
            <a:ext cx="1634124" cy="173740"/>
          </a:xfrm>
          <a:prstGeom prst="rightArrow">
            <a:avLst>
              <a:gd name="adj1" fmla="val 50000"/>
              <a:gd name="adj2" fmla="val 8163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38EAD698-7633-2741-9A6E-B53BD417C903}"/>
              </a:ext>
            </a:extLst>
          </p:cNvPr>
          <p:cNvSpPr/>
          <p:nvPr/>
        </p:nvSpPr>
        <p:spPr>
          <a:xfrm rot="12801885">
            <a:off x="8033452" y="4668478"/>
            <a:ext cx="628053" cy="111602"/>
          </a:xfrm>
          <a:prstGeom prst="rightArrow">
            <a:avLst>
              <a:gd name="adj1" fmla="val 50000"/>
              <a:gd name="adj2" fmla="val 8163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DA8CEE74-FD6B-F74E-BE05-05EC0CE5BB6A}"/>
              </a:ext>
            </a:extLst>
          </p:cNvPr>
          <p:cNvSpPr/>
          <p:nvPr/>
        </p:nvSpPr>
        <p:spPr>
          <a:xfrm rot="13574786">
            <a:off x="6456531" y="3439917"/>
            <a:ext cx="2703827" cy="150665"/>
          </a:xfrm>
          <a:prstGeom prst="rightArrow">
            <a:avLst>
              <a:gd name="adj1" fmla="val 50000"/>
              <a:gd name="adj2" fmla="val 8163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ບົດ​ບາດ ແລະ ຄວາມ​ຮັບ​ຜິ​ດ​ຊອບ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595179"/>
            <a:ext cx="735378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ຄວາມ​ຮັບ​ຜິດ​ຊອບ​ຂອງ​ທ່ານ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ED9573-4DB5-CB4A-8CC2-013D42AA7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20630">
            <a:off x="7586273" y="1063039"/>
            <a:ext cx="1774270" cy="1690812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" cap="rnd">
            <a:solidFill>
              <a:schemeClr val="tx1">
                <a:lumMod val="95000"/>
                <a:lumOff val="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71F689D-BD78-5546-A34A-6CDC9FC18ACF}"/>
              </a:ext>
            </a:extLst>
          </p:cNvPr>
          <p:cNvGrpSpPr/>
          <p:nvPr/>
        </p:nvGrpSpPr>
        <p:grpSpPr>
          <a:xfrm rot="20609596">
            <a:off x="5683792" y="1292145"/>
            <a:ext cx="1664208" cy="1761224"/>
            <a:chOff x="4440733" y="3399075"/>
            <a:chExt cx="1664208" cy="199339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C9E990B-AC54-6444-8FED-379800BDDF06}"/>
                </a:ext>
              </a:extLst>
            </p:cNvPr>
            <p:cNvSpPr/>
            <p:nvPr/>
          </p:nvSpPr>
          <p:spPr>
            <a:xfrm>
              <a:off x="4440733" y="3399075"/>
              <a:ext cx="1664208" cy="19933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pic>
          <p:nvPicPr>
            <p:cNvPr id="14" name="Graphic 13" descr="Teacher">
              <a:extLst>
                <a:ext uri="{FF2B5EF4-FFF2-40B4-BE49-F238E27FC236}">
                  <a16:creationId xmlns:a16="http://schemas.microsoft.com/office/drawing/2014/main" id="{FD534E58-EC2E-2945-BCBF-CF4B2E567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40733" y="3539756"/>
              <a:ext cx="1608316" cy="1608316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62D6FAFC-0A6E-6344-8A21-1353E3969ED8}"/>
              </a:ext>
            </a:extLst>
          </p:cNvPr>
          <p:cNvSpPr/>
          <p:nvPr/>
        </p:nvSpPr>
        <p:spPr>
          <a:xfrm>
            <a:off x="180780" y="4086732"/>
            <a:ext cx="7283213" cy="2511843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EA5DB2-180A-9847-8C47-7CE988E0DA14}"/>
              </a:ext>
            </a:extLst>
          </p:cNvPr>
          <p:cNvSpPr/>
          <p:nvPr/>
        </p:nvSpPr>
        <p:spPr>
          <a:xfrm>
            <a:off x="-127007" y="4263096"/>
            <a:ext cx="79557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arenR"/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ເຂົ້າ​ຮ່ວມ​ການ​ແນະ​ນະ SDP </a:t>
            </a:r>
          </a:p>
          <a:p>
            <a:pPr marL="914400" lvl="1" indent="-457200">
              <a:buFont typeface="+mj-lt"/>
              <a:buAutoNum type="arabicParenR"/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ມີ IPP ທີ່​ເອົາ​ຄົນ​ເປັນ​ໃຈ​ກາງ</a:t>
            </a:r>
          </a:p>
          <a:p>
            <a:pPr marL="914400" lvl="1" indent="-457200">
              <a:buFont typeface="+mj-lt"/>
              <a:buAutoNum type="arabicParenR"/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ສ້າງ​ແຜນ​ການໃຊ້​ຈ່າຍ</a:t>
            </a:r>
          </a:p>
          <a:p>
            <a:pPr marL="914400" lvl="1" indent="-457200">
              <a:buFont typeface="+mj-lt"/>
              <a:buAutoNum type="arabicParenR"/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ໃຊ້ການ​ບໍ​ລິ​ການ​ຄຸ້ມ​ຄອງການ​ເງິນ</a:t>
            </a:r>
          </a:p>
        </p:txBody>
      </p:sp>
      <p:pic>
        <p:nvPicPr>
          <p:cNvPr id="8" name="Picture 7" descr="Category:Dollar sign - Wikimedia Commons">
            <a:extLst>
              <a:ext uri="{FF2B5EF4-FFF2-40B4-BE49-F238E27FC236}">
                <a16:creationId xmlns:a16="http://schemas.microsoft.com/office/drawing/2014/main" id="{F9F548DF-9BE1-B44A-9EA0-845A544B7B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0319">
            <a:off x="4809280" y="3045860"/>
            <a:ext cx="1774270" cy="16684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Right Arrow 26">
            <a:extLst>
              <a:ext uri="{FF2B5EF4-FFF2-40B4-BE49-F238E27FC236}">
                <a16:creationId xmlns:a16="http://schemas.microsoft.com/office/drawing/2014/main" id="{FD379373-1883-1D44-A00A-DED7D9DA39DB}"/>
              </a:ext>
            </a:extLst>
          </p:cNvPr>
          <p:cNvSpPr/>
          <p:nvPr/>
        </p:nvSpPr>
        <p:spPr>
          <a:xfrm rot="11830571">
            <a:off x="6319034" y="4789869"/>
            <a:ext cx="2418710" cy="146276"/>
          </a:xfrm>
          <a:prstGeom prst="rightArrow">
            <a:avLst>
              <a:gd name="adj1" fmla="val 50000"/>
              <a:gd name="adj2" fmla="val 8163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BC737C-4E87-C44F-8CB7-AD1B981FAFFC}"/>
              </a:ext>
            </a:extLst>
          </p:cNvPr>
          <p:cNvGrpSpPr/>
          <p:nvPr/>
        </p:nvGrpSpPr>
        <p:grpSpPr>
          <a:xfrm rot="20234076">
            <a:off x="6720419" y="2834400"/>
            <a:ext cx="1682496" cy="1761224"/>
            <a:chOff x="6236208" y="2267712"/>
            <a:chExt cx="1664208" cy="199339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FA30614-15AA-304A-B9C2-16404CA32633}"/>
                </a:ext>
              </a:extLst>
            </p:cNvPr>
            <p:cNvSpPr/>
            <p:nvPr/>
          </p:nvSpPr>
          <p:spPr>
            <a:xfrm>
              <a:off x="6236208" y="2267712"/>
              <a:ext cx="1664208" cy="199339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pic>
          <p:nvPicPr>
            <p:cNvPr id="10" name="Graphic 9" descr="Contract">
              <a:extLst>
                <a:ext uri="{FF2B5EF4-FFF2-40B4-BE49-F238E27FC236}">
                  <a16:creationId xmlns:a16="http://schemas.microsoft.com/office/drawing/2014/main" id="{0C8FDA07-31C2-1349-8836-45DA94121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49656" y="2557449"/>
              <a:ext cx="1550760" cy="1550760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775326-19F0-4742-BA65-3A466E9AEFC5}"/>
              </a:ext>
            </a:extLst>
          </p:cNvPr>
          <p:cNvSpPr txBox="1">
            <a:spLocks/>
          </p:cNvSpPr>
          <p:nvPr/>
        </p:nvSpPr>
        <p:spPr>
          <a:xfrm>
            <a:off x="293620" y="6045530"/>
            <a:ext cx="9931400" cy="49579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lo-LA" sz="4100" b="1">
                <a:latin typeface="Phetsarath OT" panose="02000500000000020004" pitchFamily="2" charset="0"/>
                <a:cs typeface="Phetsarath OT" panose="02000500000000020004" pitchFamily="2" charset="0"/>
              </a:rPr>
              <a:t>ບົດ​ບາດ ແລະ ຄວາມ​ຮັບ​ຜິ​ດ​ຊອບຂອງ​ທ່ານ</a:t>
            </a:r>
          </a:p>
          <a:p>
            <a:pPr>
              <a:buFont typeface="Arial" panose="020B0604020202020204" pitchFamily="34" charset="0"/>
              <a:buNone/>
            </a:pPr>
            <a:endParaRPr lang="en-US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lvl="1" indent="0">
              <a:buNone/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8A0A8C8-9BA0-0E47-99E9-8CD8F7DD7757}"/>
              </a:ext>
            </a:extLst>
          </p:cNvPr>
          <p:cNvSpPr/>
          <p:nvPr/>
        </p:nvSpPr>
        <p:spPr>
          <a:xfrm>
            <a:off x="8545993" y="1736761"/>
            <a:ext cx="3358054" cy="5055532"/>
          </a:xfrm>
          <a:custGeom>
            <a:avLst/>
            <a:gdLst>
              <a:gd name="connsiteX0" fmla="*/ 605952 w 1211904"/>
              <a:gd name="connsiteY0" fmla="*/ 814155 h 1704171"/>
              <a:gd name="connsiteX1" fmla="*/ 1211904 w 1211904"/>
              <a:gd name="connsiteY1" fmla="*/ 962520 h 1704171"/>
              <a:gd name="connsiteX2" fmla="*/ 1211904 w 1211904"/>
              <a:gd name="connsiteY2" fmla="*/ 1704171 h 1704171"/>
              <a:gd name="connsiteX3" fmla="*/ 605952 w 1211904"/>
              <a:gd name="connsiteY3" fmla="*/ 1555805 h 1704171"/>
              <a:gd name="connsiteX4" fmla="*/ 0 w 1211904"/>
              <a:gd name="connsiteY4" fmla="*/ 1704171 h 1704171"/>
              <a:gd name="connsiteX5" fmla="*/ 0 w 1211904"/>
              <a:gd name="connsiteY5" fmla="*/ 962520 h 1704171"/>
              <a:gd name="connsiteX6" fmla="*/ 605952 w 1211904"/>
              <a:gd name="connsiteY6" fmla="*/ 814155 h 1704171"/>
              <a:gd name="connsiteX7" fmla="*/ 589429 w 1211904"/>
              <a:gd name="connsiteY7" fmla="*/ 0 h 1704171"/>
              <a:gd name="connsiteX8" fmla="*/ 955189 w 1211904"/>
              <a:gd name="connsiteY8" fmla="*/ 407077 h 1704171"/>
              <a:gd name="connsiteX9" fmla="*/ 589429 w 1211904"/>
              <a:gd name="connsiteY9" fmla="*/ 814154 h 1704171"/>
              <a:gd name="connsiteX10" fmla="*/ 223669 w 1211904"/>
              <a:gd name="connsiteY10" fmla="*/ 407077 h 1704171"/>
              <a:gd name="connsiteX11" fmla="*/ 589429 w 1211904"/>
              <a:gd name="connsiteY11" fmla="*/ 0 h 170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1904" h="1704171">
                <a:moveTo>
                  <a:pt x="605952" y="814155"/>
                </a:moveTo>
                <a:cubicBezTo>
                  <a:pt x="940559" y="814155"/>
                  <a:pt x="1211904" y="880550"/>
                  <a:pt x="1211904" y="962520"/>
                </a:cubicBezTo>
                <a:lnTo>
                  <a:pt x="1211904" y="1704171"/>
                </a:lnTo>
                <a:cubicBezTo>
                  <a:pt x="1211904" y="1622200"/>
                  <a:pt x="940559" y="1555805"/>
                  <a:pt x="605952" y="1555805"/>
                </a:cubicBezTo>
                <a:cubicBezTo>
                  <a:pt x="271346" y="1555805"/>
                  <a:pt x="0" y="1622200"/>
                  <a:pt x="0" y="1704171"/>
                </a:cubicBezTo>
                <a:lnTo>
                  <a:pt x="0" y="962520"/>
                </a:lnTo>
                <a:cubicBezTo>
                  <a:pt x="0" y="880550"/>
                  <a:pt x="271346" y="814155"/>
                  <a:pt x="605952" y="814155"/>
                </a:cubicBezTo>
                <a:close/>
                <a:moveTo>
                  <a:pt x="589429" y="0"/>
                </a:moveTo>
                <a:cubicBezTo>
                  <a:pt x="791433" y="0"/>
                  <a:pt x="955189" y="182255"/>
                  <a:pt x="955189" y="407077"/>
                </a:cubicBezTo>
                <a:cubicBezTo>
                  <a:pt x="955189" y="631899"/>
                  <a:pt x="791433" y="814154"/>
                  <a:pt x="589429" y="814154"/>
                </a:cubicBezTo>
                <a:cubicBezTo>
                  <a:pt x="387425" y="814154"/>
                  <a:pt x="223669" y="631899"/>
                  <a:pt x="223669" y="407077"/>
                </a:cubicBezTo>
                <a:cubicBezTo>
                  <a:pt x="223669" y="182255"/>
                  <a:pt x="387425" y="0"/>
                  <a:pt x="589429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77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537F33-8519-6547-B551-48991D8AD3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-201168" y="939020"/>
            <a:ext cx="12393168" cy="6356705"/>
          </a:xfrm>
          <a:prstGeom prst="rect">
            <a:avLst/>
          </a:prstGeom>
          <a:effectLst/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ບົດ​ບາດ ແລະ ຄວາມ​ຮັບ​ຜິ​ດ​ຊອບ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595179"/>
            <a:ext cx="735378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ຄອບ​ຄົວ, ໝູ່ ແລະ ຮອບ​ວຽນ​ຂອງ​ການ​ສະ​ໜັບ​ສະ​ໜູນ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12545" y="1379325"/>
            <a:ext cx="7458714" cy="5119391"/>
            <a:chOff x="2679245" y="1405301"/>
            <a:chExt cx="7458714" cy="51193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9D5ABD-8318-374E-9A62-10674FF9D878}"/>
                </a:ext>
              </a:extLst>
            </p:cNvPr>
            <p:cNvSpPr/>
            <p:nvPr/>
          </p:nvSpPr>
          <p:spPr>
            <a:xfrm>
              <a:off x="2679245" y="2784665"/>
              <a:ext cx="7458713" cy="3740027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C4FE89F2-3451-8543-8683-3385B279C3D5}"/>
                </a:ext>
              </a:extLst>
            </p:cNvPr>
            <p:cNvSpPr txBox="1">
              <a:spLocks/>
            </p:cNvSpPr>
            <p:nvPr/>
          </p:nvSpPr>
          <p:spPr>
            <a:xfrm>
              <a:off x="3207263" y="2826360"/>
              <a:ext cx="6527332" cy="369833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lo-LA" sz="2800">
                  <a:solidFill>
                    <a:prstClr val="black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ຄົນ​ທີ່​ທ່ານ​ໄວ້​ໃຈ </a:t>
              </a:r>
            </a:p>
            <a:p>
              <a:pPr lvl="1"/>
              <a:r>
                <a:rPr lang="lo-LA" sz="2800">
                  <a:solidFill>
                    <a:prstClr val="black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ຄົນ​ຜູ້​ທີ່​ຮູ້​ທ່ານ​ດີ​ທີ່​ສຸດ </a:t>
              </a:r>
            </a:p>
            <a:p>
              <a:pPr lvl="1"/>
              <a:r>
                <a:rPr lang="lo-LA" sz="2800">
                  <a:solidFill>
                    <a:prstClr val="black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ຄົນ​ຜູ້​ທີ່​ສາ​ມາດ​ຊ່ວຍ​ເຫຼືອໄດ້</a:t>
              </a:r>
            </a:p>
            <a:p>
              <a:pPr lvl="1"/>
              <a:r>
                <a:rPr lang="lo-LA" sz="2800">
                  <a:latin typeface="Phetsarath OT" panose="02000500000000020004" pitchFamily="2" charset="0"/>
                  <a:cs typeface="Phetsarath OT" panose="02000500000000020004" pitchFamily="2" charset="0"/>
                </a:rPr>
                <a:t>ໝູ່ ແລະ ຄອບ​ຄົວ</a:t>
              </a:r>
            </a:p>
            <a:p>
              <a:pPr lvl="1"/>
              <a:r>
                <a:rPr lang="lo-LA" sz="2800">
                  <a:latin typeface="Phetsarath OT" panose="02000500000000020004" pitchFamily="2" charset="0"/>
                  <a:cs typeface="Phetsarath OT" panose="02000500000000020004" pitchFamily="2" charset="0"/>
                </a:rPr>
                <a:t>ຄູ​ສອນ, ຜູ້​ຊ່ຽວ​ຊານ​ບຳ​ບັດ, ຜູ້​ແນະ​ນຳ (ໂຄດ)</a:t>
              </a:r>
            </a:p>
            <a:p>
              <a:pPr lvl="1"/>
              <a:r>
                <a:rPr lang="lo-LA" sz="2800">
                  <a:latin typeface="Phetsarath OT" panose="02000500000000020004" pitchFamily="2" charset="0"/>
                  <a:cs typeface="Phetsarath OT" panose="02000500000000020004" pitchFamily="2" charset="0"/>
                </a:rPr>
                <a:t>​ຜູ້​ປະ​ສານ​ງານ​ການ​ບໍ​ລິ​ການຂອງ​ທ່ານ</a:t>
              </a:r>
            </a:p>
            <a:p>
              <a:pPr lvl="1"/>
              <a:r>
                <a:rPr lang="lo-LA" sz="2800">
                  <a:latin typeface="Phetsarath OT" panose="02000500000000020004" pitchFamily="2" charset="0"/>
                  <a:cs typeface="Phetsarath OT" panose="02000500000000020004" pitchFamily="2" charset="0"/>
                </a:rPr>
                <a:t>ນາຍ​ຈ້າງ</a:t>
              </a:r>
            </a:p>
            <a:p>
              <a:pPr lvl="1"/>
              <a:r>
                <a:rPr lang="lo-LA" sz="2800">
                  <a:latin typeface="Phetsarath OT" panose="02000500000000020004" pitchFamily="2" charset="0"/>
                  <a:cs typeface="Phetsarath OT" panose="02000500000000020004" pitchFamily="2" charset="0"/>
                </a:rPr>
                <a:t>ຜູ້​ອຳ​ນວຍ​ຄວາມ​ສະ​ດວກ​ເອ​ກະ​ລາດ</a:t>
              </a:r>
            </a:p>
            <a:p>
              <a:pPr lvl="1" algn="r">
                <a:buFont typeface="Arial" panose="020B0604020202020204" pitchFamily="34" charset="0"/>
                <a:buNone/>
              </a:pPr>
              <a:endParaRPr lang="en-US" sz="3294" i="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lvl="1" algn="r">
                <a:buFont typeface="Arial" panose="020B0604020202020204" pitchFamily="34" charset="0"/>
                <a:buNone/>
              </a:pPr>
              <a:endParaRPr lang="en-US" sz="3294" i="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lvl="1" algn="r">
                <a:buFont typeface="Arial" panose="020B0604020202020204" pitchFamily="34" charset="0"/>
                <a:buNone/>
              </a:pPr>
              <a:endParaRPr lang="en-US" sz="3294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119B69-0F9F-0947-9D46-6F6708928F4C}"/>
                </a:ext>
              </a:extLst>
            </p:cNvPr>
            <p:cNvSpPr/>
            <p:nvPr/>
          </p:nvSpPr>
          <p:spPr>
            <a:xfrm>
              <a:off x="2679246" y="1405301"/>
              <a:ext cx="7458713" cy="1118913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F4E41B-B69A-1046-A1AE-D9373CB83DB9}"/>
                </a:ext>
              </a:extLst>
            </p:cNvPr>
            <p:cNvSpPr/>
            <p:nvPr/>
          </p:nvSpPr>
          <p:spPr>
            <a:xfrm>
              <a:off x="3106867" y="1405301"/>
              <a:ext cx="6728124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lo-LA" sz="3200">
                  <a:solidFill>
                    <a:prstClr val="black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ທ່ານ​ສາ​ມາດ​ຂໍ​ໃຫ້</a:t>
              </a:r>
              <a:r>
                <a:rPr lang="lo-LA" sz="3200" u="sng">
                  <a:solidFill>
                    <a:prstClr val="black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ໃຜ</a:t>
              </a:r>
              <a:r>
                <a:rPr lang="lo-LA" sz="3200">
                  <a:solidFill>
                    <a:prstClr val="black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ເຮັດ​ວຽກ​ກັບ​ທ່ານ​ໄດ້? </a:t>
              </a:r>
            </a:p>
            <a:p>
              <a:pPr algn="ctr">
                <a:buFont typeface="Arial" panose="020B0604020202020204" pitchFamily="34" charset="0"/>
                <a:buNone/>
              </a:pPr>
              <a:r>
                <a:rPr lang="lo-LA" sz="3200" b="1">
                  <a:latin typeface="Phetsarath OT" panose="02000500000000020004" pitchFamily="2" charset="0"/>
                  <a:cs typeface="Phetsarath OT" panose="02000500000000020004" pitchFamily="2" charset="0"/>
                </a:rPr>
                <a:t>ຜູ້​ໃດ​ກໍ່​ໄດ້​ທີ່</a:t>
              </a:r>
              <a:r>
                <a:rPr lang="lo-LA" sz="3200" b="1" u="sng">
                  <a:latin typeface="Phetsarath OT" panose="02000500000000020004" pitchFamily="2" charset="0"/>
                  <a:cs typeface="Phetsarath OT" panose="02000500000000020004" pitchFamily="2" charset="0"/>
                </a:rPr>
                <a:t>ທ່ານ</a:t>
              </a:r>
              <a:r>
                <a:rPr lang="lo-LA" sz="3200">
                  <a:latin typeface="Phetsarath OT" panose="02000500000000020004" pitchFamily="2" charset="0"/>
                  <a:cs typeface="Phetsarath OT" panose="02000500000000020004" pitchFamily="2" charset="0"/>
                </a:rPr>
                <a:t>ເລືອກ!!!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6385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3DC087-FC35-4047-B853-5C0222EE0E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-846132" y="1061460"/>
            <a:ext cx="5779008" cy="6232404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ບົດ​ບາດ ແລະ ຄວາມ​ຮັບ​ຜິ​ດ​ຊອບ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595179"/>
            <a:ext cx="7353783" cy="85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ຜູ້​ປະ​ສານ​ງານ​ຝ່າຍ​ບໍ​ລິ​ການສູນ​ປະ​ຈຳ​ພາກ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A79164-E3D7-3044-8587-F23DCD64DBD1}"/>
              </a:ext>
            </a:extLst>
          </p:cNvPr>
          <p:cNvGrpSpPr/>
          <p:nvPr/>
        </p:nvGrpSpPr>
        <p:grpSpPr>
          <a:xfrm>
            <a:off x="2939144" y="2677886"/>
            <a:ext cx="8499412" cy="3576610"/>
            <a:chOff x="2743441" y="2314800"/>
            <a:chExt cx="8850910" cy="348249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B33F76-D5D5-604A-A4A6-A12542C3BFD9}"/>
                </a:ext>
              </a:extLst>
            </p:cNvPr>
            <p:cNvSpPr/>
            <p:nvPr/>
          </p:nvSpPr>
          <p:spPr>
            <a:xfrm>
              <a:off x="2743441" y="2560320"/>
              <a:ext cx="8850910" cy="3236976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13C78664-7B16-F64A-87AA-BA112FE62171}"/>
                </a:ext>
              </a:extLst>
            </p:cNvPr>
            <p:cNvSpPr txBox="1">
              <a:spLocks/>
            </p:cNvSpPr>
            <p:nvPr/>
          </p:nvSpPr>
          <p:spPr>
            <a:xfrm>
              <a:off x="2929122" y="2314800"/>
              <a:ext cx="8595119" cy="339229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endParaRPr lang="en-US" b="1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514350" indent="-514350"/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ການ​ຊ່ວຍ​ທ່ານ​ສ້າງ IPP ຂອງ​ທ່ານ</a:t>
              </a:r>
            </a:p>
            <a:p>
              <a:pPr marL="514350" indent="-514350"/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ການ​ຢັ້ງ​ຢືນ​ຈຳ​ນວນ​​ງົບ​ປະ​ມານ​ບຸກ​ຄົນ​ຂອງ​ທ່ານ</a:t>
              </a:r>
            </a:p>
            <a:p>
              <a:pPr marL="514350" indent="-514350"/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ການ​ຊ່ວຍ​ທ່ານ​ເຂົ້າ​ໃຈ​ວ່າ ມີ​ການ​ບໍ​ລິ​ການ​ໃດ​ແດ່​ທີ່​ມີ​ສິດ​ສຳ​ລັບ​ການ​ໃຫ້​ທຶນ</a:t>
              </a:r>
            </a:p>
            <a:p>
              <a:pPr marL="514350" indent="-514350"/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ການ​ຊ່ວຍ​ໃຫ້​ທ່ານ​ມີ​ສຸ​ຂະ​ພາບ​ດີ ແລະ ປອດ​ໄພ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F82F547-00F0-4546-8AAE-6DD06CB59C9F}"/>
              </a:ext>
            </a:extLst>
          </p:cNvPr>
          <p:cNvSpPr/>
          <p:nvPr/>
        </p:nvSpPr>
        <p:spPr>
          <a:xfrm>
            <a:off x="3979842" y="1612465"/>
            <a:ext cx="7458713" cy="1118913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DDA522-AC52-E84B-9407-9AD25AADB1ED}"/>
              </a:ext>
            </a:extLst>
          </p:cNvPr>
          <p:cNvSpPr/>
          <p:nvPr/>
        </p:nvSpPr>
        <p:spPr>
          <a:xfrm>
            <a:off x="3979842" y="1633312"/>
            <a:ext cx="7458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o-LA" sz="32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ສູນ​ປະ​ຈຳ​ພາກ</a:t>
            </a:r>
            <a:r>
              <a:rPr lang="lo-LA" sz="3200" u="sng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ຂອງ​ທ່ານ</a:t>
            </a:r>
            <a:r>
              <a:rPr lang="lo-LA" sz="32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ຍັງ​ມີ​ບົດ​ບາດ</a:t>
            </a:r>
            <a:r>
              <a:rPr lang="lo-LA" sz="3200" b="1" u="sng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ສຳ​ຄັນ</a:t>
            </a:r>
            <a:r>
              <a:rPr lang="lo-LA" sz="32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, ໂດຍ: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210" y="1173152"/>
            <a:ext cx="6219316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o-LA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ບົດ​ບາດ ແລະ ຄວາມ​ຮັບ​ຜິ​ດ​ຊອບຂອງສູນ​ປະ​ຈຳ​ພາກ </a:t>
            </a:r>
          </a:p>
        </p:txBody>
      </p:sp>
    </p:spTree>
    <p:extLst>
      <p:ext uri="{BB962C8B-B14F-4D97-AF65-F5344CB8AC3E}">
        <p14:creationId xmlns:p14="http://schemas.microsoft.com/office/powerpoint/2010/main" val="409967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0" y="1778000"/>
            <a:ext cx="12192000" cy="4397829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68217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82171"/>
            <a:ext cx="12192000" cy="406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9475"/>
            <a:ext cx="955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o-LA" sz="2800" b="1">
                <a:latin typeface="Phetsarath OT" panose="02000500000000020004" pitchFamily="2" charset="0"/>
                <a:cs typeface="Phetsarath OT" panose="02000500000000020004" pitchFamily="2" charset="0"/>
              </a:rPr>
              <a:t>ຝຶກ​ອົບ​ຮົມ​ຄູ​ຝຶກ</a:t>
            </a:r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b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ໂຄງ​ການການ​ຕັດ​ສິນ​ໃຈ​ດ້ວຍຕົວ​ເອງ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903" y="2425105"/>
            <a:ext cx="98583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4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ຍິນ​ດີ​ຕ້ອນ​ຮັບ​ສູ່​ພາກ​ສະ​ເໜີ</a:t>
            </a: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4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ເປັນ​ຫຍັງ​ພວກ​ເຮົາ​ຈິ່ງ​ມາ​ຢູ່​ທີ່​ນີ້?</a:t>
            </a: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4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ບົດ​ບາດ ແລະ ຄວາມ​ຮັບ​ຜິ​ດ​ຊອບຂອງ​ທ່ານ​ແມ່ນ​ຫຍັງ​ໃນ​ຖາ​ນະ​ທີ່​ເປັນ​ຄູ​ຝຶກ​ການ​ແນະ​ນຳ​ໂຄງ​ການ​ການຕັດ​ສິນ​ໃຈ​ດ້ວຍ​ຕົວ​ເອງ?</a:t>
            </a: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4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ພວກ​ເຮົາ​ຈະ​ຜ່ານ​ການ​ຝຶກ​ອົບ​ຮົມ​ຂອງ​ມື້​ນີ້​ໄດ້​ແນວ​ໃດ?</a:t>
            </a: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4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ວຽກ​ເຮືອນ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33484" y="1284866"/>
            <a:ext cx="6125029" cy="840230"/>
          </a:xfrm>
          <a:prstGeom prst="rect">
            <a:avLst/>
          </a:prstGeom>
          <a:solidFill>
            <a:schemeClr val="bg1">
              <a:lumMod val="6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6997" y="1276362"/>
            <a:ext cx="4318002" cy="861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54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ພາກ​ສະ​ເໜີ </a:t>
            </a:r>
          </a:p>
        </p:txBody>
      </p:sp>
    </p:spTree>
    <p:extLst>
      <p:ext uri="{BB962C8B-B14F-4D97-AF65-F5344CB8AC3E}">
        <p14:creationId xmlns:p14="http://schemas.microsoft.com/office/powerpoint/2010/main" val="999946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9F705F-4D2B-1B4D-8240-D976CEE24D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3939017" y="1024081"/>
            <a:ext cx="8738915" cy="58827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D5669-651F-5749-9A79-7AC24FD041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4000"/>
          </a:blip>
          <a:stretch>
            <a:fillRect/>
          </a:stretch>
        </p:blipFill>
        <p:spPr>
          <a:xfrm rot="4746774">
            <a:off x="-278508" y="446025"/>
            <a:ext cx="5220463" cy="5220463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ບົດ​ບາດ ແລະ ຄວາມ​ຮັບ​ຜິ​ດ​ຊອບ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595179"/>
            <a:ext cx="735378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ຜູ້​ອຳ​ນວຍ​ຄວາມ​ສະ​ດວກ​ເອ​ກະ​ລາດ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42E613-07FC-D246-8EE7-31B428069596}"/>
              </a:ext>
            </a:extLst>
          </p:cNvPr>
          <p:cNvGrpSpPr/>
          <p:nvPr/>
        </p:nvGrpSpPr>
        <p:grpSpPr>
          <a:xfrm>
            <a:off x="7603141" y="2867635"/>
            <a:ext cx="4405619" cy="4530708"/>
            <a:chOff x="4935765" y="3215438"/>
            <a:chExt cx="6086385" cy="336010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C0B8CA-7B88-9D45-AA01-DE8F514B04AC}"/>
                </a:ext>
              </a:extLst>
            </p:cNvPr>
            <p:cNvSpPr/>
            <p:nvPr/>
          </p:nvSpPr>
          <p:spPr>
            <a:xfrm>
              <a:off x="4935765" y="3215438"/>
              <a:ext cx="5888736" cy="3360103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4A1536EF-C8AF-4443-9384-4E40CC0042F4}"/>
                </a:ext>
              </a:extLst>
            </p:cNvPr>
            <p:cNvSpPr txBox="1">
              <a:spLocks/>
            </p:cNvSpPr>
            <p:nvPr/>
          </p:nvSpPr>
          <p:spPr>
            <a:xfrm>
              <a:off x="4967827" y="3278619"/>
              <a:ext cx="6054323" cy="329692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lo-LA" sz="2000" u="sng">
                  <a:latin typeface="Phetsarath OT" panose="02000500000000020004" pitchFamily="2" charset="0"/>
                  <a:cs typeface="Phetsarath OT" panose="02000500000000020004" pitchFamily="2" charset="0"/>
                </a:rPr>
                <a:t>ພວກ​ເຂົາ</a:t>
              </a:r>
              <a:r>
                <a:rPr lang="lo-LA" sz="2000" b="1" u="sng">
                  <a:latin typeface="Phetsarath OT" panose="02000500000000020004" pitchFamily="2" charset="0"/>
                  <a:cs typeface="Phetsarath OT" panose="02000500000000020004" pitchFamily="2" charset="0"/>
                </a:rPr>
                <a:t>ຕ້ອງ</a:t>
              </a:r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:</a:t>
              </a:r>
            </a:p>
            <a:p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ໄດ້​ຮັບ​ການ​ຝຶກ​ອົບ​ຮົມ</a:t>
              </a:r>
            </a:p>
            <a:p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ບໍ່​ໃຫ້​ການ​ບໍ​ລິ​ການ​ອື່ນ​ໃດ​ແກ່​ທ່ານ</a:t>
              </a:r>
            </a:p>
            <a:p>
              <a:pPr marL="0" indent="0">
                <a:buNone/>
              </a:pPr>
              <a:r>
                <a:rPr lang="lo-LA" sz="2000" u="sng">
                  <a:latin typeface="Phetsarath OT" panose="02000500000000020004" pitchFamily="2" charset="0"/>
                  <a:cs typeface="Phetsarath OT" panose="02000500000000020004" pitchFamily="2" charset="0"/>
                </a:rPr>
                <a:t>ພວກ​ເຂົາ</a:t>
              </a:r>
              <a:r>
                <a:rPr lang="lo-LA" sz="2000" b="1" u="sng">
                  <a:latin typeface="Phetsarath OT" panose="02000500000000020004" pitchFamily="2" charset="0"/>
                  <a:cs typeface="Phetsarath OT" panose="02000500000000020004" pitchFamily="2" charset="0"/>
                </a:rPr>
                <a:t>ສາ​ມາດ</a:t>
              </a:r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:</a:t>
              </a:r>
            </a:p>
            <a:p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ໄດ້​ຮັບ​ເງິນ​ຈາກ​ແຜນ​ການ​ໃຊ້​ຈ່າຍຂອງ​ທ່ານ, ຖ້າ​ຖືກ​ຈ້າງ </a:t>
              </a:r>
            </a:p>
            <a:p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ເປັນ​ຜູ້​ປະ​ສານ​ງານ​ການ​ບໍ​ລິ​ການ</a:t>
              </a:r>
            </a:p>
            <a:p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ເປັນສະ​ມາ​ຊິກ​ຄອບ​ຄົວ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D24028-0B8F-F24D-852B-770322111A8A}"/>
              </a:ext>
            </a:extLst>
          </p:cNvPr>
          <p:cNvGrpSpPr/>
          <p:nvPr/>
        </p:nvGrpSpPr>
        <p:grpSpPr>
          <a:xfrm>
            <a:off x="277305" y="2867634"/>
            <a:ext cx="6958382" cy="4568087"/>
            <a:chOff x="1603693" y="2409432"/>
            <a:chExt cx="8893619" cy="21032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C96084-EBD4-6746-BBB9-A441E1AC503E}"/>
                </a:ext>
              </a:extLst>
            </p:cNvPr>
            <p:cNvSpPr/>
            <p:nvPr/>
          </p:nvSpPr>
          <p:spPr>
            <a:xfrm>
              <a:off x="1603693" y="2409432"/>
              <a:ext cx="8893619" cy="2103243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ຄົນ​ຜູ້​ທີ່​ສາ​ມາດຊ່ວຍ​ທ່ານຈັດ​ຕັ້ງ​ປະ​ຕິ​ບັດ​ໂຄງ​ການ​ຂອງ​ທ່ານ​ໄດ້</a:t>
              </a:r>
            </a:p>
            <a:p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7DC424-2E0B-9E42-9DD7-C34CF5F79CA3}"/>
                </a:ext>
              </a:extLst>
            </p:cNvPr>
            <p:cNvSpPr txBox="1"/>
            <p:nvPr/>
          </p:nvSpPr>
          <p:spPr>
            <a:xfrm>
              <a:off x="1762615" y="2515246"/>
              <a:ext cx="8734697" cy="1686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o-LA" sz="20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ພວກ​ເຂົາ</a:t>
              </a:r>
              <a:r>
                <a:rPr lang="lo-LA" sz="2000" b="1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ສາ​ມາດ</a:t>
              </a:r>
              <a:r>
                <a:rPr lang="lo-LA" sz="20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ຊ່ວຍ</a:t>
              </a:r>
              <a:r>
                <a:rPr lang="lo-LA" sz="2000" u="sng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ທ່ານ​</a:t>
              </a:r>
              <a:r>
                <a:rPr lang="lo-LA" sz="20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ໄດ້ຄື:</a:t>
              </a:r>
            </a:p>
            <a:p>
              <a:endParaRPr lang="en-US" sz="8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lo-LA" sz="20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ຕັດ​ສິນ​ໃຈ​ດ້ວຍ​ການ​ໃຊ້​ຂໍ້ມູນກ່ຽວ​ກັບງົບ​ປະ​ມານບຸກ​ຄົນຂອງ​ທ່ານ;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lo-LA" sz="20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ຊອກ​ຫາ, ເຂົ້າ​ເຖິງ ແລະ ປະ​ສານ​ງານ​ການ​ບໍ​ລິ​ການ ແລະ ການ​ສະ​ໜັບ​ສະ​ໜູນ​ຢູ່​ໃນ IPP ຂອງ​ທ່ານ;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8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lo-LA" sz="20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ລະ​ບຸ​ຄວາມ​ຕ້ອງ​ການຂອງ​ທ່ານ ແລະ ຊອກ​ຫາ​ທາງ​ເລືອກ​ຕ່າງໆ​ໃຫ້​ບັນ​ລຸ​ໄດ້​ຕາມ​ຄວາມ​ຕ້ອງ​ການ​ເຫຼົ່າ​ນັ້ນ; 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8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lo-LA" sz="20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ດ້ວຍ​ການ​ນຳ​ພາ, ການ​ເຂົ້າ​ຮ່ວມ ແລະ/ຫຼື ການ​ສະ​ໜັບ​ສະ​ໜູນ​ໃນ​ນາມ​ຂອງ​ທ່ານ​ຢູ່​ໃນ​ລະ​ຫວ່າງ​ຂະ​ບວນ​ການ​ວາງ​ແຜນ​ເອົາ​ຄົນ​ເປັນ​ໃຈ​ກາງ ແລະ ເມື່ອ​ທ່ານ​ສ້າງ​ IPP ຂອງ​ທ່ານ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91E934-AD32-E944-A824-929C8151EE13}"/>
              </a:ext>
            </a:extLst>
          </p:cNvPr>
          <p:cNvGrpSpPr/>
          <p:nvPr/>
        </p:nvGrpSpPr>
        <p:grpSpPr>
          <a:xfrm>
            <a:off x="1429493" y="1552961"/>
            <a:ext cx="9397791" cy="1257651"/>
            <a:chOff x="1386075" y="1873023"/>
            <a:chExt cx="9397791" cy="12576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AFCF52-822E-FD43-A350-793208F0A42B}"/>
                </a:ext>
              </a:extLst>
            </p:cNvPr>
            <p:cNvSpPr/>
            <p:nvPr/>
          </p:nvSpPr>
          <p:spPr>
            <a:xfrm>
              <a:off x="1495912" y="1873023"/>
              <a:ext cx="9178115" cy="1118913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70F65024-29B3-284B-9BAC-4DA48F1B71CE}"/>
                </a:ext>
              </a:extLst>
            </p:cNvPr>
            <p:cNvSpPr txBox="1">
              <a:spLocks/>
            </p:cNvSpPr>
            <p:nvPr/>
          </p:nvSpPr>
          <p:spPr>
            <a:xfrm>
              <a:off x="1386075" y="2015013"/>
              <a:ext cx="9397791" cy="1115661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lo-LA" sz="3200">
                  <a:latin typeface="Phetsarath OT" panose="02000500000000020004" pitchFamily="2" charset="0"/>
                  <a:cs typeface="Phetsarath OT" panose="02000500000000020004" pitchFamily="2" charset="0"/>
                </a:rPr>
                <a:t>ໃຜ​ເປັນ</a:t>
              </a:r>
              <a:r>
                <a:rPr lang="lo-LA" sz="3200" u="sng">
                  <a:latin typeface="Phetsarath OT" panose="02000500000000020004" pitchFamily="2" charset="0"/>
                  <a:cs typeface="Phetsarath OT" panose="02000500000000020004" pitchFamily="2" charset="0"/>
                </a:rPr>
                <a:t>ຜູ້​ອຳ​ນວຍ​ຄວາມ​ສະ​ດວກ​ເອ​ກະ​ລາດ</a:t>
              </a:r>
              <a:r>
                <a:rPr lang="lo-LA" sz="3200">
                  <a:latin typeface="Phetsarath OT" panose="02000500000000020004" pitchFamily="2" charset="0"/>
                  <a:cs typeface="Phetsarath OT" panose="02000500000000020004" pitchFamily="2" charset="0"/>
                </a:rPr>
                <a:t>?  </a:t>
              </a:r>
            </a:p>
            <a:p>
              <a:pPr marL="0" indent="0" algn="ctr">
                <a:buNone/>
              </a:pPr>
              <a:r>
                <a:rPr lang="lo-LA" sz="3200">
                  <a:latin typeface="Phetsarath OT" panose="02000500000000020004" pitchFamily="2" charset="0"/>
                  <a:cs typeface="Phetsarath OT" panose="02000500000000020004" pitchFamily="2" charset="0"/>
                </a:rPr>
                <a:t>ຄົນ​ຜູ້​ທີ່​ສາ​ມາດ</a:t>
              </a:r>
              <a:r>
                <a:rPr lang="lo-LA" sz="3200" b="1" u="sng">
                  <a:latin typeface="Phetsarath OT" panose="02000500000000020004" pitchFamily="2" charset="0"/>
                  <a:cs typeface="Phetsarath OT" panose="02000500000000020004" pitchFamily="2" charset="0"/>
                </a:rPr>
                <a:t>ຊ່ວຍ​ທ່ານ</a:t>
              </a:r>
              <a:r>
                <a:rPr lang="lo-LA" sz="3200">
                  <a:latin typeface="Phetsarath OT" panose="02000500000000020004" pitchFamily="2" charset="0"/>
                  <a:cs typeface="Phetsarath OT" panose="02000500000000020004" pitchFamily="2" charset="0"/>
                </a:rPr>
                <a:t>ຈັດ​ຕັ້ງ​ປະ​ຕິ​ບັດ​ໂຄງ​ການ​ຂອງ​ທ່ານ​ໄດ້</a:t>
              </a:r>
            </a:p>
            <a:p>
              <a:pPr marL="0" indent="0">
                <a:buNone/>
              </a:pPr>
              <a:endParaRPr lang="en-US" sz="32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2518" y="1084947"/>
            <a:ext cx="6711504" cy="38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o-LA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ບົດ​ບາດ ແລະ ຄວາມ​ຮັບ​ຜິ​ດ​ຊອບຂອງຜູ້​ອຳ​ນວຍ​ຄວາມ​ສະ​ດວກ​ເອ​ກະ​ລາດ </a:t>
            </a:r>
          </a:p>
        </p:txBody>
      </p:sp>
    </p:spTree>
    <p:extLst>
      <p:ext uri="{BB962C8B-B14F-4D97-AF65-F5344CB8AC3E}">
        <p14:creationId xmlns:p14="http://schemas.microsoft.com/office/powerpoint/2010/main" val="1961342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9F705F-4D2B-1B4D-8240-D976CEE24D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-742923" y="1061460"/>
            <a:ext cx="8610833" cy="5796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D5669-651F-5749-9A79-7AC24FD041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4000"/>
          </a:blip>
          <a:stretch>
            <a:fillRect/>
          </a:stretch>
        </p:blipFill>
        <p:spPr>
          <a:xfrm rot="11409035">
            <a:off x="7526833" y="156918"/>
            <a:ext cx="5220463" cy="5220463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ບົດ​ບາດ ແລະ ຄວາມ​ຮັບ​ຜິ​ດ​ຊອບ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595179"/>
            <a:ext cx="735378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ຜູ້​ອຳ​ນວຍ​ຄວາມ​ສະ​ດວກ​ເອ​ກະ​ລາດ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AFCF52-822E-FD43-A350-793208F0A42B}"/>
              </a:ext>
            </a:extLst>
          </p:cNvPr>
          <p:cNvSpPr/>
          <p:nvPr/>
        </p:nvSpPr>
        <p:spPr>
          <a:xfrm>
            <a:off x="2296749" y="1889070"/>
            <a:ext cx="7515225" cy="915294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C96084-EBD4-6746-BBB9-A441E1AC503E}"/>
              </a:ext>
            </a:extLst>
          </p:cNvPr>
          <p:cNvSpPr/>
          <p:nvPr/>
        </p:nvSpPr>
        <p:spPr>
          <a:xfrm>
            <a:off x="614364" y="2965117"/>
            <a:ext cx="5196158" cy="3708524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5" name="TextBox 14">
            <a:hlinkClick r:id="rId5" action="ppaction://hlinkfile"/>
          </p:cNvPr>
          <p:cNvSpPr txBox="1"/>
          <p:nvPr/>
        </p:nvSpPr>
        <p:spPr>
          <a:xfrm>
            <a:off x="102785" y="1109934"/>
            <a:ext cx="6219316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o-LA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  <a:hlinkClick r:id="rId6" action="ppaction://hlinkfile"/>
              </a:rPr>
              <a:t>*ການ​ເລືອກ</a:t>
            </a:r>
            <a:r>
              <a:rPr lang="lo-LA" sz="2000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  <a:hlinkClick r:id="rId6" action="ppaction://hlinkfile"/>
              </a:rPr>
              <a:t>ຜູ້​ອຳ​ນວຍ​ຄວາມ​ສະ​ດວກ​ເອ​ກະ​ລາດ</a:t>
            </a:r>
            <a:r>
              <a:rPr lang="lo-LA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  <a:hlinkClick r:id="rId6" action="ppaction://hlinkfile"/>
              </a:rPr>
              <a:t>ທີ່​ເໝາະ​ສົມ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B36FF11-4900-AB4E-A479-E474D55281A4}"/>
              </a:ext>
            </a:extLst>
          </p:cNvPr>
          <p:cNvSpPr txBox="1">
            <a:spLocks/>
          </p:cNvSpPr>
          <p:nvPr/>
        </p:nvSpPr>
        <p:spPr>
          <a:xfrm>
            <a:off x="760227" y="3130860"/>
            <a:ext cx="4964297" cy="3538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o-LA" sz="1900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ທ່ານມີ​</a:t>
            </a:r>
            <a:r>
              <a:rPr lang="lo-LA" sz="1900" b="1" u="sng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ຄວາມ​ຈຳ​ເປັນ</a:t>
            </a:r>
            <a:r>
              <a:rPr lang="lo-LA" sz="1900" dirty="0">
                <a:latin typeface="Phetsarath OT" panose="02000500000000020004" pitchFamily="2" charset="0"/>
                <a:cs typeface="Phetsarath OT" panose="02000500000000020004" pitchFamily="2" charset="0"/>
              </a:rPr>
              <a:t>ອັນ​ໃດ?</a:t>
            </a:r>
          </a:p>
          <a:p>
            <a:r>
              <a:rPr lang="lo-LA" sz="1900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ທ່ານ​ຕ້ອງ​ການ​ຄວາມ​ຊ່ວຍ​ເຫຼືອ​ໃນ​ການ​ເຂົ້າ​ເຖິງ​ຊຸມ​ຊົນ ຫຼື ເຂດບໍ​ລິ​ເວນຂອງ​ທ່ານ​ບໍ?	</a:t>
            </a:r>
          </a:p>
          <a:p>
            <a:r>
              <a:rPr lang="lo-LA" sz="1900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ທ່ານ​ຕ້ອງ​ການ​ໃຫ້​ຄົນ​ອື່ນໆເຮັດ​ໃນ​ສິ່ງ​ທີ່​ແຕກ​ຕ່າງ​ກັນ​ບໍ?</a:t>
            </a:r>
          </a:p>
          <a:p>
            <a:r>
              <a:rPr lang="lo-LA" sz="1900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ທ່ານ​ຕ້ອງ​ການຄວາມ​ຊ່ວຍ​ເຫຼືອ​ໃນ​ການ​ວາງ​ແຜນ​ເອົາ​ຄົນ​ເປັນ​ໃຈ​ກາງ​ບໍ?</a:t>
            </a:r>
          </a:p>
          <a:p>
            <a:r>
              <a:rPr lang="lo-LA" sz="1900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ຄວາມ​ຊ່ວຍ​ເຫຼືອ​ໃນ​ການ​ສະ​ໜັບ​ສະ​ໜູນ​ບໍ?</a:t>
            </a:r>
          </a:p>
          <a:p>
            <a:r>
              <a:rPr lang="lo-LA" sz="1900" dirty="0">
                <a:latin typeface="Phetsarath OT" panose="02000500000000020004" pitchFamily="2" charset="0"/>
                <a:cs typeface="Phetsarath OT" panose="02000500000000020004" pitchFamily="2" charset="0"/>
              </a:rPr>
              <a:t>ຄວາມ​ຊ່ວຍ​ເຫຼືອ​ໃນ​ການ​ເຂົ້າ​ເຖິງ​ຜົນ​ປະ​ໂຫຍດ​ສາ​ທາ​ລະ​ນະ​ບໍ?</a:t>
            </a:r>
          </a:p>
          <a:p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1137" y="1902672"/>
            <a:ext cx="7846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ຄິດ​ກ່ຽວ​ກັບ​ສິ່ງ​ທີ່</a:t>
            </a:r>
            <a:r>
              <a:rPr lang="lo-LA" sz="2400" b="1" u="sng">
                <a:latin typeface="Phetsarath OT" panose="02000500000000020004" pitchFamily="2" charset="0"/>
                <a:cs typeface="Phetsarath OT" panose="02000500000000020004" pitchFamily="2" charset="0"/>
              </a:rPr>
              <a:t>ທ່ານ</a:t>
            </a: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ຕ້ອງ​ການ…</a:t>
            </a:r>
          </a:p>
          <a:p>
            <a:pPr algn="ctr"/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ຄົນ​ປະ​ເພດ​ໃດ​ທີ່</a:t>
            </a:r>
            <a:r>
              <a:rPr lang="lo-LA" sz="2400" b="1" u="sng">
                <a:latin typeface="Phetsarath OT" panose="02000500000000020004" pitchFamily="2" charset="0"/>
                <a:cs typeface="Phetsarath OT" panose="02000500000000020004" pitchFamily="2" charset="0"/>
              </a:rPr>
              <a:t>ທ່ານ</a:t>
            </a: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ຈະ​ເຂົ້າ​ກັບ​ໄດ້?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422972" y="2965116"/>
            <a:ext cx="5196158" cy="3704143"/>
            <a:chOff x="5909756" y="3426263"/>
            <a:chExt cx="4959267" cy="328142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C0B8CA-7B88-9D45-AA01-DE8F514B04AC}"/>
                </a:ext>
              </a:extLst>
            </p:cNvPr>
            <p:cNvSpPr/>
            <p:nvPr/>
          </p:nvSpPr>
          <p:spPr>
            <a:xfrm>
              <a:off x="5909756" y="3426263"/>
              <a:ext cx="4959267" cy="3281429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96071" y="3575618"/>
              <a:ext cx="4872951" cy="2652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lo-LA" sz="19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ທ່ານ</a:t>
              </a:r>
              <a:r>
                <a:rPr lang="lo-LA" sz="1900" b="1" u="sng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ຕ້ອງ​ການ</a:t>
              </a:r>
              <a:r>
                <a:rPr lang="lo-LA" sz="19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ອັນ​ໃດ?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19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lo-LA" sz="19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ຄົນ​ຜູ້​ທີ່​ມີ​ການ​ຈັດ​ແຈງ​ດີ​ຫຼາຍບໍ?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sz="19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lo-LA" sz="19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ທ່ານ​ຕ້ອງ​ການຄົນ​ຜູ້​ທີ່ສະ​ຫງົບ​ສະ​​ຫງຽມ ແລະ ສຸ​ພາບ​ບໍ? 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sz="19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lo-LA" sz="19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ທ່ານ​ຕ້ອງ​ການຄົນ​ຜູ້​ທີ່ເຂົ້າ​ໃຈ​ຄອບ​ຄົວ​ຂອງ​ທ່ານ​ຢ່າງ​ແທ້​ຈິງບໍ?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sz="19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lo-LA" sz="19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ຄົນ​ຜູ້​ທີ່​ເຂົ້າ​ໃຈ​ວັດ​ທະ​ນະ​ທຳ​ຂອງ​ທ່ານ​ບໍ?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2867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Proceso administrativo: Imagenes de cabecera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0" b="-1"/>
          <a:stretch/>
        </p:blipFill>
        <p:spPr>
          <a:xfrm>
            <a:off x="1283989" y="1061460"/>
            <a:ext cx="9884229" cy="5984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ບົດ​ບາດ ແລະ ຄວາມ​ຮັບ​ຜິ​ດ​ຊອບ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322100" y="2763738"/>
            <a:ext cx="5679399" cy="3927098"/>
            <a:chOff x="1439078" y="3815890"/>
            <a:chExt cx="4959267" cy="328142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C0B8CA-7B88-9D45-AA01-DE8F514B04AC}"/>
                </a:ext>
              </a:extLst>
            </p:cNvPr>
            <p:cNvSpPr/>
            <p:nvPr/>
          </p:nvSpPr>
          <p:spPr>
            <a:xfrm>
              <a:off x="1439078" y="3815890"/>
              <a:ext cx="4959267" cy="3281429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25718" y="3867004"/>
              <a:ext cx="4872626" cy="263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ທ່ານ</a:t>
              </a:r>
              <a:r>
                <a:rPr lang="lo-LA" sz="2200" b="1" u="sng">
                  <a:latin typeface="Phetsarath OT" panose="02000500000000020004" pitchFamily="2" charset="0"/>
                  <a:cs typeface="Phetsarath OT" panose="02000500000000020004" pitchFamily="2" charset="0"/>
                </a:rPr>
                <a:t>ຕ້ອງ​ການ</a:t>
              </a: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ອັນ​ໃດ?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22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ຄົນ​ຜູ້​ທີ່ຈະ</a:t>
              </a:r>
              <a:r>
                <a:rPr lang="lo-LA" sz="2200" b="1" u="sng">
                  <a:latin typeface="Phetsarath OT" panose="02000500000000020004" pitchFamily="2" charset="0"/>
                  <a:cs typeface="Phetsarath OT" panose="02000500000000020004" pitchFamily="2" charset="0"/>
                </a:rPr>
                <a:t>ບໍ່</a:t>
              </a: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ເວົ້າ​ແທນ​ທ່ານ?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22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ໃຫ້​ເຄົາ​ລົບ​ຕໍ່</a:t>
              </a:r>
              <a:r>
                <a:rPr lang="lo-LA" sz="2200" u="sng">
                  <a:latin typeface="Phetsarath OT" panose="02000500000000020004" pitchFamily="2" charset="0"/>
                  <a:cs typeface="Phetsarath OT" panose="02000500000000020004" pitchFamily="2" charset="0"/>
                </a:rPr>
                <a:t>ຄວາມ​ເປັນ​ສ່ວນ​ຕົວ</a:t>
              </a: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ຂອງ​ທ່ານ​ບໍ?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22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ລູກ​ຈ້າງ​ຕ້ອງ</a:t>
              </a:r>
              <a:r>
                <a:rPr lang="lo-LA" sz="2200" b="1" u="sng">
                  <a:latin typeface="Phetsarath OT" panose="02000500000000020004" pitchFamily="2" charset="0"/>
                  <a:cs typeface="Phetsarath OT" panose="02000500000000020004" pitchFamily="2" charset="0"/>
                </a:rPr>
                <a:t>ບໍ່</a:t>
              </a: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ລົມ​ໂທ​ລະ​ສັບ ຫຼື ສົ່ງ​ຂໍ້​ຄວາມ​ວຽກ​ສ່ວນ​ຕົວ​ໃນ​ຂະ​ນະ​ທີ່​ເຮັດ​ວຽກ​ໃຫ້​ທ່ານ​ຢູ່​ບໍ?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22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ຄົນ​ຜູ້​ທີ່​</a:t>
              </a:r>
              <a:r>
                <a:rPr lang="lo-LA" sz="2200" u="sng">
                  <a:latin typeface="Phetsarath OT" panose="02000500000000020004" pitchFamily="2" charset="0"/>
                  <a:cs typeface="Phetsarath OT" panose="02000500000000020004" pitchFamily="2" charset="0"/>
                </a:rPr>
                <a:t>ເຂົ້າ​ໃຈ​ວັດ​ທະ​ນະ​ທຳ</a:t>
              </a: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​ຂອງ​ທ່ານ​ບໍ?</a:t>
              </a:r>
            </a:p>
          </p:txBody>
        </p:sp>
      </p:grpSp>
      <p:sp>
        <p:nvSpPr>
          <p:cNvPr id="29" name="TextBox 28">
            <a:hlinkClick r:id="rId4" action="ppaction://hlinkfile"/>
          </p:cNvPr>
          <p:cNvSpPr txBox="1"/>
          <p:nvPr/>
        </p:nvSpPr>
        <p:spPr>
          <a:xfrm>
            <a:off x="102785" y="1109934"/>
            <a:ext cx="6219316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o-LA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  <a:hlinkClick r:id="rId5" action="ppaction://hlinkfile"/>
              </a:rPr>
              <a:t>*ບົດ​ບາດ ແລະ ການ​ເລືອກ​ຜູ້​ໃຫ້​ບໍ​ລິ​ການ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AFCF52-822E-FD43-A350-793208F0A42B}"/>
              </a:ext>
            </a:extLst>
          </p:cNvPr>
          <p:cNvSpPr/>
          <p:nvPr/>
        </p:nvSpPr>
        <p:spPr>
          <a:xfrm>
            <a:off x="1611690" y="1692807"/>
            <a:ext cx="9228825" cy="943677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11690" y="1743330"/>
            <a:ext cx="9884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ຄິດ​ກ່ຽວ​ກັບ​ວ່າ ບົດ​ບາດ​ໃດ​ທີ່ທ່ານ</a:t>
            </a:r>
            <a:r>
              <a:rPr lang="lo-LA" sz="2400" b="1" u="sng" dirty="0">
                <a:latin typeface="Phetsarath OT" panose="02000500000000020004" pitchFamily="2" charset="0"/>
                <a:cs typeface="Phetsarath OT" panose="02000500000000020004" pitchFamily="2" charset="0"/>
              </a:rPr>
              <a:t>ຕ້ອງ​ການ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ໃຫ້​ຜູ້​ໃຫ້​ບໍ​ລິ​ການ​ຂອງ​ທ່ານ​ຕື່ມ​ໃສ່​ໃຫ້…</a:t>
            </a:r>
          </a:p>
          <a:p>
            <a:pPr algn="ctr"/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ຜູ້​ໃຫ້​ບໍ​ລິ​ການປະ​ເພດ​ໃດ​ທີ່</a:t>
            </a:r>
            <a:r>
              <a:rPr lang="lo-LA" sz="2400" b="1" u="sng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ຕ້ອງ​ການ?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19922" y="2763738"/>
            <a:ext cx="5666527" cy="3905940"/>
            <a:chOff x="-4000545" y="2854247"/>
            <a:chExt cx="5196158" cy="390594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3C96084-EBD4-6746-BBB9-A441E1AC503E}"/>
                </a:ext>
              </a:extLst>
            </p:cNvPr>
            <p:cNvSpPr/>
            <p:nvPr/>
          </p:nvSpPr>
          <p:spPr>
            <a:xfrm>
              <a:off x="-4000545" y="2854247"/>
              <a:ext cx="5196158" cy="3905940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3904549" y="2915418"/>
              <a:ext cx="5004165" cy="314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ທ່ານມີ​</a:t>
              </a:r>
              <a:r>
                <a:rPr lang="lo-LA" sz="2200" b="1" u="sng">
                  <a:latin typeface="Phetsarath OT" panose="02000500000000020004" pitchFamily="2" charset="0"/>
                  <a:cs typeface="Phetsarath OT" panose="02000500000000020004" pitchFamily="2" charset="0"/>
                </a:rPr>
                <a:t>ຄວາມ​ຈຳ​ເປັນ</a:t>
              </a: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ອັນ​ໃດ?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22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​ຄົນ​ຜູ້​ທີ່​ມີ​ຄວາມ​ຮູ້​ພື້ນ​ຖານ</a:t>
              </a:r>
              <a:r>
                <a:rPr lang="lo-LA" sz="2200" u="sng">
                  <a:latin typeface="Phetsarath OT" panose="02000500000000020004" pitchFamily="2" charset="0"/>
                  <a:cs typeface="Phetsarath OT" panose="02000500000000020004" pitchFamily="2" charset="0"/>
                </a:rPr>
                <a:t>ທາງ​ການ​ແພດ</a:t>
              </a: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ບໍ? 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22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​ຄົນ​ຜູ້ທີ່</a:t>
              </a:r>
              <a:r>
                <a:rPr lang="lo-LA" sz="2200" u="sng">
                  <a:latin typeface="Phetsarath OT" panose="02000500000000020004" pitchFamily="2" charset="0"/>
                  <a:cs typeface="Phetsarath OT" panose="02000500000000020004" pitchFamily="2" charset="0"/>
                </a:rPr>
                <a:t>ຮູ້</a:t>
              </a: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ພາ​ສາ​ຂອງ​ທ່ານ​ບໍ?  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22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​ຄົນ</a:t>
              </a:r>
              <a:r>
                <a:rPr lang="lo-LA" sz="2200" u="sng">
                  <a:latin typeface="Phetsarath OT" panose="02000500000000020004" pitchFamily="2" charset="0"/>
                  <a:cs typeface="Phetsarath OT" panose="02000500000000020004" pitchFamily="2" charset="0"/>
                </a:rPr>
                <a:t>ຂັບ​ລົດ</a:t>
              </a: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ໃຫ້​ບໍ?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sz="22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ຄົນ​ຜູ້​ສາ​ມາດ​ໃຫ້​ການຊ່ວຍ​ເຫຼືອ</a:t>
              </a:r>
              <a:r>
                <a:rPr lang="lo-LA" sz="2200" u="sng">
                  <a:latin typeface="Phetsarath OT" panose="02000500000000020004" pitchFamily="2" charset="0"/>
                  <a:cs typeface="Phetsarath OT" panose="02000500000000020004" pitchFamily="2" charset="0"/>
                </a:rPr>
                <a:t>ໃນ​ການ​ເບິ່ງ​ແຍງ​ດູ​ແລ​ສ່ວນ​ຕົວ​ບໍ</a:t>
              </a:r>
              <a:r>
                <a:rPr lang="lo-LA" sz="2200">
                  <a:latin typeface="Phetsarath OT" panose="02000500000000020004" pitchFamily="2" charset="0"/>
                  <a:cs typeface="Phetsarath OT" panose="02000500000000020004" pitchFamily="2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595179"/>
            <a:ext cx="735378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ຜູ້​ໃຫ້​ບໍ​ລິ​ການ</a:t>
            </a:r>
          </a:p>
        </p:txBody>
      </p:sp>
    </p:spTree>
    <p:extLst>
      <p:ext uri="{BB962C8B-B14F-4D97-AF65-F5344CB8AC3E}">
        <p14:creationId xmlns:p14="http://schemas.microsoft.com/office/powerpoint/2010/main" val="3455598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ບົດ​ບາດ ແລະ ຄວາມ​ຮັບ​ຜິ​ດ​ຊອບ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595179"/>
            <a:ext cx="735378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ການ​ບໍ​ລິ​ການ​ຄຸ້ມ​ຄອງການ​ເງິນ (FMS)</a:t>
            </a:r>
          </a:p>
        </p:txBody>
      </p:sp>
      <p:sp>
        <p:nvSpPr>
          <p:cNvPr id="3" name="Oval 2"/>
          <p:cNvSpPr/>
          <p:nvPr/>
        </p:nvSpPr>
        <p:spPr>
          <a:xfrm>
            <a:off x="5889014" y="828319"/>
            <a:ext cx="7186612" cy="7090509"/>
          </a:xfrm>
          <a:prstGeom prst="ellipse">
            <a:avLst/>
          </a:prstGeom>
          <a:blipFill dpi="0" rotWithShape="1">
            <a:blip r:embed="rId3">
              <a:alphaModFix amt="37000"/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D24028-0B8F-F24D-852B-770322111A8A}"/>
              </a:ext>
            </a:extLst>
          </p:cNvPr>
          <p:cNvGrpSpPr/>
          <p:nvPr/>
        </p:nvGrpSpPr>
        <p:grpSpPr>
          <a:xfrm>
            <a:off x="205124" y="2204816"/>
            <a:ext cx="7258870" cy="5285115"/>
            <a:chOff x="1603693" y="2409432"/>
            <a:chExt cx="8893619" cy="210324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C96084-EBD4-6746-BBB9-A441E1AC503E}"/>
                </a:ext>
              </a:extLst>
            </p:cNvPr>
            <p:cNvSpPr/>
            <p:nvPr/>
          </p:nvSpPr>
          <p:spPr>
            <a:xfrm>
              <a:off x="1603693" y="2409432"/>
              <a:ext cx="8893619" cy="2103243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ຄົນ​ຜູ້​ທີ່​ສາ​ມາດຊ່ວຍ​ທ່ານຈັດ​ຕັ້ງ​ປະ​ຕິ​ບັດ​ໂຄງ​ການ​ຂອງ​ທ່ານ​ໄດ້</a:t>
              </a:r>
            </a:p>
            <a:p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7DC424-2E0B-9E42-9DD7-C34CF5F79CA3}"/>
                </a:ext>
              </a:extLst>
            </p:cNvPr>
            <p:cNvSpPr txBox="1"/>
            <p:nvPr/>
          </p:nvSpPr>
          <p:spPr>
            <a:xfrm>
              <a:off x="1762615" y="2515246"/>
              <a:ext cx="8734697" cy="165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100" i="1" dirty="0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42DE41-8F17-2D4C-8B67-B11AACD9804B}"/>
              </a:ext>
            </a:extLst>
          </p:cNvPr>
          <p:cNvSpPr txBox="1">
            <a:spLocks/>
          </p:cNvSpPr>
          <p:nvPr/>
        </p:nvSpPr>
        <p:spPr>
          <a:xfrm>
            <a:off x="299867" y="2009175"/>
            <a:ext cx="7124742" cy="489054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ທ່ານ​ສາ​ມາດ​ເລືອກ FMS ຂອງ​ທ່ານ​ໄດ້</a:t>
            </a:r>
          </a:p>
          <a:p>
            <a:pPr marL="0" indent="0">
              <a:buNone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</a:t>
            </a:r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ທີ່​ຕ້ອງ​ການ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ສຳ​ລັບ​ໂຄງ​ການ</a:t>
            </a:r>
          </a:p>
          <a:p>
            <a:pPr marL="0" indent="0">
              <a:buNone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0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ຕ້ອງ​ການ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ໃຫ້​ຖືກ​ຂາຍ</a:t>
            </a:r>
          </a:p>
          <a:p>
            <a:pPr marL="0" indent="0">
              <a:buNone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ທ່ານ​ຈ່າຍ​ໃຫ້ FMS ຢູ່ນອກ​ແຜນ​ການ​ໃຊ້​ຈ່າຍ​ຂອງ​ທ່ານ</a:t>
            </a:r>
          </a:p>
          <a:p>
            <a:pPr marL="0" indent="0">
              <a:buNone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000" u="sng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ກວດ​ກາ​ເບິ່ງ</a:t>
            </a:r>
            <a:r>
              <a:rPr lang="lo-LA" sz="2000" dirty="0">
                <a:solidFill>
                  <a:prstClr val="black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ຄວາມ​ເປັນ​ມາ ແລະ ​ເງື່ອນ​ໄຂ </a:t>
            </a:r>
          </a:p>
          <a:p>
            <a:pPr marL="0" indent="0">
              <a:buNone/>
            </a:pPr>
            <a:endParaRPr lang="en-US" sz="2000" dirty="0">
              <a:solidFill>
                <a:prstClr val="black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ຊ່ວຍ​ທ່ານ​</a:t>
            </a:r>
            <a:r>
              <a:rPr lang="lo-LA" sz="2000" u="sng" dirty="0">
                <a:latin typeface="Phetsarath OT" panose="02000500000000020004" pitchFamily="2" charset="0"/>
                <a:cs typeface="Phetsarath OT" panose="02000500000000020004" pitchFamily="2" charset="0"/>
              </a:rPr>
              <a:t>ຈັດ​ການ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ແຜນ​ການ​ໃຊ້​ຈ່າຍຂອງ​ທ່ານ</a:t>
            </a:r>
          </a:p>
          <a:p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000" u="sng" dirty="0">
                <a:latin typeface="Phetsarath OT" panose="02000500000000020004" pitchFamily="2" charset="0"/>
                <a:cs typeface="Phetsarath OT" panose="02000500000000020004" pitchFamily="2" charset="0"/>
              </a:rPr>
              <a:t>ໃຫ້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ບົດ​ລາຍ​ງານ​ປະ​ຈຳ​ເດືອນ​ແກ່​ທ່ານ​ກ່ຽວ​ກັບ​ແຜນ​ການ​ໃຊ້​ຈ່າຍ​ຂອງ​ທ່ານ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56BA49-BFB3-2F4C-83AB-9A70C342C499}"/>
              </a:ext>
            </a:extLst>
          </p:cNvPr>
          <p:cNvGrpSpPr/>
          <p:nvPr/>
        </p:nvGrpSpPr>
        <p:grpSpPr>
          <a:xfrm>
            <a:off x="7728899" y="1157019"/>
            <a:ext cx="4154807" cy="1648630"/>
            <a:chOff x="7424609" y="3951244"/>
            <a:chExt cx="4154807" cy="16486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82F547-00F0-4546-8AAE-6DD06CB59C9F}"/>
                </a:ext>
              </a:extLst>
            </p:cNvPr>
            <p:cNvSpPr/>
            <p:nvPr/>
          </p:nvSpPr>
          <p:spPr>
            <a:xfrm>
              <a:off x="7424609" y="3951244"/>
              <a:ext cx="4154807" cy="1648630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DDA522-AC52-E84B-9407-9AD25AADB1ED}"/>
                </a:ext>
              </a:extLst>
            </p:cNvPr>
            <p:cNvSpPr/>
            <p:nvPr/>
          </p:nvSpPr>
          <p:spPr>
            <a:xfrm>
              <a:off x="7424609" y="4150080"/>
              <a:ext cx="411542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lo-LA" sz="2400">
                  <a:solidFill>
                    <a:prstClr val="black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ໃຜ​ຈະ</a:t>
              </a:r>
              <a:r>
                <a:rPr lang="lo-LA" sz="2400" u="sng">
                  <a:solidFill>
                    <a:prstClr val="black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ຊ່ວຍ</a:t>
              </a:r>
              <a:r>
                <a:rPr lang="lo-LA" sz="2400">
                  <a:solidFill>
                    <a:prstClr val="black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ທ່ານ</a:t>
              </a:r>
              <a:r>
                <a:rPr lang="lo-LA" sz="2400" b="1" u="sng">
                  <a:solidFill>
                    <a:prstClr val="black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ຈ່າຍ</a:t>
              </a:r>
              <a:r>
                <a:rPr lang="lo-LA" sz="2400">
                  <a:solidFill>
                    <a:prstClr val="black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ຄ່າ​ບໍ​ລິ​ການ ແລະ ລູກ​ຈ້າງ​ຂອງ​ທ່ານ?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10210" y="1173152"/>
            <a:ext cx="6219316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o-LA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ບົດ​ບາດ ແລະ ຄວາມ​ຮັບ​ຜິ​ດ​ຊອບ FMS </a:t>
            </a:r>
          </a:p>
        </p:txBody>
      </p:sp>
    </p:spTree>
    <p:extLst>
      <p:ext uri="{BB962C8B-B14F-4D97-AF65-F5344CB8AC3E}">
        <p14:creationId xmlns:p14="http://schemas.microsoft.com/office/powerpoint/2010/main" val="719492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ບົດ​ບາດ ແລະ ຄວາມ​ຮັບ​ຜິ​ດ​ຊອບ</a:t>
            </a:r>
          </a:p>
        </p:txBody>
      </p:sp>
      <p:sp>
        <p:nvSpPr>
          <p:cNvPr id="9" name="Oval 8"/>
          <p:cNvSpPr/>
          <p:nvPr/>
        </p:nvSpPr>
        <p:spPr>
          <a:xfrm>
            <a:off x="-413842" y="953176"/>
            <a:ext cx="7186612" cy="7090509"/>
          </a:xfrm>
          <a:prstGeom prst="ellipse">
            <a:avLst/>
          </a:prstGeom>
          <a:blipFill dpi="0" rotWithShape="1">
            <a:blip r:embed="rId3">
              <a:alphaModFix amt="56000"/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C96084-EBD4-6746-BBB9-A441E1AC503E}"/>
              </a:ext>
            </a:extLst>
          </p:cNvPr>
          <p:cNvSpPr/>
          <p:nvPr/>
        </p:nvSpPr>
        <p:spPr>
          <a:xfrm>
            <a:off x="614364" y="2965117"/>
            <a:ext cx="5196158" cy="3708524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B36FF11-4900-AB4E-A479-E474D55281A4}"/>
              </a:ext>
            </a:extLst>
          </p:cNvPr>
          <p:cNvSpPr txBox="1">
            <a:spLocks/>
          </p:cNvSpPr>
          <p:nvPr/>
        </p:nvSpPr>
        <p:spPr>
          <a:xfrm>
            <a:off x="760228" y="3130860"/>
            <a:ext cx="4838472" cy="35383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o-LA" sz="1800">
                <a:latin typeface="Phetsarath OT" panose="02000500000000020004" pitchFamily="2" charset="0"/>
                <a:cs typeface="Phetsarath OT" panose="02000500000000020004" pitchFamily="2" charset="0"/>
              </a:rPr>
              <a:t>ທ່ານມີ​</a:t>
            </a:r>
            <a:r>
              <a:rPr lang="lo-LA" sz="1800" b="1" u="sng">
                <a:latin typeface="Phetsarath OT" panose="02000500000000020004" pitchFamily="2" charset="0"/>
                <a:cs typeface="Phetsarath OT" panose="02000500000000020004" pitchFamily="2" charset="0"/>
              </a:rPr>
              <a:t>ຄວາມ​ຈຳ​ເປັນ</a:t>
            </a:r>
            <a:r>
              <a:rPr lang="lo-LA" sz="1800">
                <a:latin typeface="Phetsarath OT" panose="02000500000000020004" pitchFamily="2" charset="0"/>
                <a:cs typeface="Phetsarath OT" panose="02000500000000020004" pitchFamily="2" charset="0"/>
              </a:rPr>
              <a:t>ອັນ​ໃດ?</a:t>
            </a:r>
          </a:p>
          <a:p>
            <a:r>
              <a:rPr lang="lo-LA" sz="1800">
                <a:latin typeface="Phetsarath OT" panose="02000500000000020004" pitchFamily="2" charset="0"/>
                <a:cs typeface="Phetsarath OT" panose="02000500000000020004" pitchFamily="2" charset="0"/>
              </a:rPr>
              <a:t>ທ່ານ​ຕ້ອງ​ການຄວາມ​ຊ່ວຍ​ເຫຼືອກັບ​ລູກ​ຈ້າງບໍ?</a:t>
            </a:r>
          </a:p>
          <a:p>
            <a:pPr marL="0" indent="0">
              <a:buNone/>
            </a:pPr>
            <a:endParaRPr lang="en-US" sz="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1800">
                <a:latin typeface="Phetsarath OT" panose="02000500000000020004" pitchFamily="2" charset="0"/>
                <a:cs typeface="Phetsarath OT" panose="02000500000000020004" pitchFamily="2" charset="0"/>
              </a:rPr>
              <a:t>ທ່ານ​ຕ້ອງ​ການ​ຄວາມ​ຊ່ວຍ​ເຫຼືອ​ເພີ່ມ​ຕື່ມ ຫຼື ການ​ເຕືອນ​ໃນ​ການ​ຮັບ​ປະ​ກັນ​ວ່າ ທ່ານ​ຢູ່​ໃນ​ແຜນ​ການ​ໃຊ້​ຈ່າຍ​ຂອງ​ທ່ານ​ບໍ?	</a:t>
            </a:r>
          </a:p>
          <a:p>
            <a:pPr marL="0" indent="0">
              <a:buNone/>
            </a:pPr>
            <a:endParaRPr lang="en-US" sz="1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1800">
                <a:latin typeface="Phetsarath OT" panose="02000500000000020004" pitchFamily="2" charset="0"/>
                <a:cs typeface="Phetsarath OT" panose="02000500000000020004" pitchFamily="2" charset="0"/>
              </a:rPr>
              <a:t>ທ່ານ​ພຽງ​ແຕ່​ຕ້ອງ​ການ​ໃຫ້​ພວກ​ເຂົາ​ຈ່າຍ​ຄ່າ​ໃບ​ບິນ ແລະ ສົ່ງ​ບັນ​ຊີ​ສຳ​ຮອງ​ໃຫ້​ທ່ານ​ເທົ່າ​ນັ້ນ​ບໍ? </a:t>
            </a:r>
          </a:p>
          <a:p>
            <a:endParaRPr lang="en-US" sz="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1800">
                <a:latin typeface="Phetsarath OT" panose="02000500000000020004" pitchFamily="2" charset="0"/>
                <a:cs typeface="Phetsarath OT" panose="02000500000000020004" pitchFamily="2" charset="0"/>
              </a:rPr>
              <a:t>ທ່ານ​ຕ້ອງ​ການ​ຊື້​ສິນ​ຄ້າ ແລະ ເຄື່ອງ​ໃຊ້​ສອຍ​ບໍ?</a:t>
            </a:r>
          </a:p>
          <a:p>
            <a:pPr marL="0" indent="0">
              <a:buNone/>
            </a:pPr>
            <a:endParaRPr lang="en-US" sz="1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buNone/>
            </a:pPr>
            <a:endParaRPr lang="en-US" sz="7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>
              <a:buNone/>
            </a:pPr>
            <a:endParaRPr lang="en-US" sz="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965" y="2965117"/>
            <a:ext cx="5206435" cy="372497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91295" y="1486742"/>
            <a:ext cx="7846447" cy="864770"/>
            <a:chOff x="2131137" y="1939594"/>
            <a:chExt cx="7846447" cy="86477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2AFCF52-822E-FD43-A350-793208F0A42B}"/>
                </a:ext>
              </a:extLst>
            </p:cNvPr>
            <p:cNvSpPr/>
            <p:nvPr/>
          </p:nvSpPr>
          <p:spPr>
            <a:xfrm>
              <a:off x="2296749" y="1939594"/>
              <a:ext cx="7515225" cy="864770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?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1137" y="1961471"/>
              <a:ext cx="78464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o-LA" sz="2400">
                  <a:latin typeface="Phetsarath OT" panose="02000500000000020004" pitchFamily="2" charset="0"/>
                  <a:cs typeface="Phetsarath OT" panose="02000500000000020004" pitchFamily="2" charset="0"/>
                </a:rPr>
                <a:t>ຄິດ​ກ່ຽວ​ກັບ​ສິ່ງ​ທີ່​ທ່ານ</a:t>
              </a:r>
              <a:r>
                <a:rPr lang="lo-LA" sz="2400" b="1" u="sng">
                  <a:latin typeface="Phetsarath OT" panose="02000500000000020004" pitchFamily="2" charset="0"/>
                  <a:cs typeface="Phetsarath OT" panose="02000500000000020004" pitchFamily="2" charset="0"/>
                </a:rPr>
                <a:t>ມີ​ຄວາມ​ຈຳ​ເປັນ</a:t>
              </a:r>
              <a:r>
                <a:rPr lang="lo-LA" sz="2400">
                  <a:latin typeface="Phetsarath OT" panose="02000500000000020004" pitchFamily="2" charset="0"/>
                  <a:cs typeface="Phetsarath OT" panose="02000500000000020004" pitchFamily="2" charset="0"/>
                </a:rPr>
                <a:t>…</a:t>
              </a:r>
            </a:p>
            <a:p>
              <a:pPr algn="ctr"/>
              <a:r>
                <a:rPr lang="lo-LA" sz="2400">
                  <a:latin typeface="Phetsarath OT" panose="02000500000000020004" pitchFamily="2" charset="0"/>
                  <a:cs typeface="Phetsarath OT" panose="02000500000000020004" pitchFamily="2" charset="0"/>
                </a:rPr>
                <a:t>ແລະ ທ່ານ</a:t>
              </a:r>
              <a:r>
                <a:rPr lang="lo-LA" sz="2400" b="1" u="sng">
                  <a:latin typeface="Phetsarath OT" panose="02000500000000020004" pitchFamily="2" charset="0"/>
                  <a:cs typeface="Phetsarath OT" panose="02000500000000020004" pitchFamily="2" charset="0"/>
                </a:rPr>
                <a:t>ຕ້ອງ​ການ</a:t>
              </a:r>
              <a:r>
                <a:rPr lang="lo-LA" sz="2400">
                  <a:latin typeface="Phetsarath OT" panose="02000500000000020004" pitchFamily="2" charset="0"/>
                  <a:cs typeface="Phetsarath OT" panose="02000500000000020004" pitchFamily="2" charset="0"/>
                </a:rPr>
                <a:t>ອັນ​ໃດ?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569099" y="3130860"/>
            <a:ext cx="5004165" cy="308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ທ່ານ</a:t>
            </a:r>
            <a:r>
              <a:rPr lang="lo-LA" sz="2000" b="1" u="sng">
                <a:latin typeface="Phetsarath OT" panose="02000500000000020004" pitchFamily="2" charset="0"/>
                <a:cs typeface="Phetsarath OT" panose="02000500000000020004" pitchFamily="2" charset="0"/>
              </a:rPr>
              <a:t>ຕ້ອງ​ການ</a:t>
            </a: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ອັນ​ໃດ?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ຄວາມ​ຮັບ​ຜິດ​ຊອບ​ເຕັມ​ສຳ​ລັບ​ລູກ​ຈ້າງ​ຂອງ​ທ່ານ​ບໍ?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ຊ່ວຍ​ທຸ​ລະ​ກິດ​ຂອງ​ການ​ມີ​ລູກ​ຈ້າງ​ບໍ?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ຄວາມ​ຮັບ​ຜິດ​ຊອບ ຫຼື ບໍ່​ມີ​ຄວາມ​ຮັບ​ຜິດ​ຊອບ​ບໍ? 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595179"/>
            <a:ext cx="735378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ການ​ບໍ​ລິ​ການ​ຄຸ້ມ​ຄອງການ​ເງິນ (FMS)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785" y="1109934"/>
            <a:ext cx="6219316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o-LA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  <a:hlinkClick r:id="rId5" action="ppaction://hlinkfile"/>
              </a:rPr>
              <a:t>*ການ​ເລືອກ FMS ທີ່​ເໝາະ​ສົມ</a:t>
            </a:r>
          </a:p>
        </p:txBody>
      </p:sp>
    </p:spTree>
    <p:extLst>
      <p:ext uri="{BB962C8B-B14F-4D97-AF65-F5344CB8AC3E}">
        <p14:creationId xmlns:p14="http://schemas.microsoft.com/office/powerpoint/2010/main" val="2176246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1590492-A0D4-1C4C-937A-BB8683FFCD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4740387" y="1144504"/>
            <a:ext cx="7410157" cy="7410157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ບົດ​ບາດ ແລະ ຄວາມ​ຮັບ​ຜິ​ດ​ຊອບ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595179"/>
            <a:ext cx="894912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ການ​ເລືອກ​ບຸກ​ຄົນ​ທີ່​ເໝາະ​ສົມ​ສຳ​ລັບ​ບົດ​ບາດ​ອັນ​ເໝາະ​ສົມ</a:t>
            </a:r>
          </a:p>
        </p:txBody>
      </p:sp>
      <p:sp>
        <p:nvSpPr>
          <p:cNvPr id="3" name="Rectangle 2">
            <a:hlinkClick r:id="rId4" action="ppaction://hlinkfile"/>
            <a:extLst>
              <a:ext uri="{FF2B5EF4-FFF2-40B4-BE49-F238E27FC236}">
                <a16:creationId xmlns:a16="http://schemas.microsoft.com/office/drawing/2014/main" id="{DF7D36DA-B0BB-584C-A74B-AB29721E689D}"/>
              </a:ext>
            </a:extLst>
          </p:cNvPr>
          <p:cNvSpPr/>
          <p:nvPr/>
        </p:nvSpPr>
        <p:spPr>
          <a:xfrm>
            <a:off x="2528283" y="1125783"/>
            <a:ext cx="66575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o-LA" sz="3200">
                <a:latin typeface="Phetsarath OT" panose="02000500000000020004" pitchFamily="2" charset="0"/>
                <a:cs typeface="Phetsarath OT" panose="02000500000000020004" pitchFamily="2" charset="0"/>
                <a:hlinkClick r:id="rId5" action="ppaction://hlinkfile"/>
              </a:rPr>
              <a:t>*ຂໍ້​ຕົກ​ລົງ​ກັບ​ຜູ້​ໃຫ້​ບໍ​ລິ​ການ​ຂອງ​ທ່ານ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378309-4B32-1548-A354-ECAE00C708A2}"/>
              </a:ext>
            </a:extLst>
          </p:cNvPr>
          <p:cNvGrpSpPr/>
          <p:nvPr/>
        </p:nvGrpSpPr>
        <p:grpSpPr>
          <a:xfrm>
            <a:off x="1721696" y="1993392"/>
            <a:ext cx="8270772" cy="3803904"/>
            <a:chOff x="203792" y="2103120"/>
            <a:chExt cx="8270772" cy="380390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665E856-D10B-6B42-8C23-8B002D67729E}"/>
                </a:ext>
              </a:extLst>
            </p:cNvPr>
            <p:cNvSpPr/>
            <p:nvPr/>
          </p:nvSpPr>
          <p:spPr>
            <a:xfrm>
              <a:off x="203792" y="2103120"/>
              <a:ext cx="8270772" cy="3803904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ຄົນ​ຜູ້​ທີ່​ສາ​ມາດຊ່ວຍ​ທ່ານຈັດ​ຕັ້ງ​ປະ​ຕິ​ບັດ​ໂຄງ​ການ​ຂອງ​ທ່ານ​ໄດ້</a:t>
              </a:r>
            </a:p>
            <a:p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3E814A0-E80C-AF41-8C1D-32C3B979E6A4}"/>
                </a:ext>
              </a:extLst>
            </p:cNvPr>
            <p:cNvGrpSpPr/>
            <p:nvPr/>
          </p:nvGrpSpPr>
          <p:grpSpPr>
            <a:xfrm>
              <a:off x="752220" y="2103120"/>
              <a:ext cx="7198714" cy="3417440"/>
              <a:chOff x="715644" y="2031765"/>
              <a:chExt cx="7198714" cy="3433931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B982D1-B8A4-A141-91C2-5EB1A1BA5864}"/>
                  </a:ext>
                </a:extLst>
              </p:cNvPr>
              <p:cNvSpPr/>
              <p:nvPr/>
            </p:nvSpPr>
            <p:spPr>
              <a:xfrm>
                <a:off x="5789337" y="4368019"/>
                <a:ext cx="1923984" cy="711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lo-LA" sz="2000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ການ​ບໍ​ລິ​ການ​ຈະ​ເຮັດ​ຢູ່​ໃສ</a:t>
                </a:r>
              </a:p>
            </p:txBody>
          </p:sp>
          <p:pic>
            <p:nvPicPr>
              <p:cNvPr id="8" name="Picture 7" descr="Team:INSA-Lyon/Achievements - 2016.igem.org">
                <a:extLst>
                  <a:ext uri="{FF2B5EF4-FFF2-40B4-BE49-F238E27FC236}">
                    <a16:creationId xmlns:a16="http://schemas.microsoft.com/office/drawing/2014/main" id="{BE88503D-CF3B-C048-8B0C-C632E323D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455" y="2031765"/>
                <a:ext cx="1416184" cy="1416184"/>
              </a:xfrm>
              <a:prstGeom prst="rect">
                <a:avLst/>
              </a:prstGeom>
            </p:spPr>
          </p:pic>
          <p:pic>
            <p:nvPicPr>
              <p:cNvPr id="9" name="Picture 8" descr="Team:INSA-Lyon/Achievements - 2016.igem.org">
                <a:extLst>
                  <a:ext uri="{FF2B5EF4-FFF2-40B4-BE49-F238E27FC236}">
                    <a16:creationId xmlns:a16="http://schemas.microsoft.com/office/drawing/2014/main" id="{F008C5CE-6DEF-F942-A8B1-006727C232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0555" y="4049512"/>
                <a:ext cx="1416184" cy="1416184"/>
              </a:xfrm>
              <a:prstGeom prst="rect">
                <a:avLst/>
              </a:prstGeom>
            </p:spPr>
          </p:pic>
          <p:pic>
            <p:nvPicPr>
              <p:cNvPr id="10" name="Picture 9" descr="Team:INSA-Lyon/Achievements - 2016.igem.org">
                <a:extLst>
                  <a:ext uri="{FF2B5EF4-FFF2-40B4-BE49-F238E27FC236}">
                    <a16:creationId xmlns:a16="http://schemas.microsoft.com/office/drawing/2014/main" id="{7BC13C2F-422F-8943-96E6-53EE09A4A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0555" y="3056294"/>
                <a:ext cx="1416184" cy="1416184"/>
              </a:xfrm>
              <a:prstGeom prst="rect">
                <a:avLst/>
              </a:prstGeom>
            </p:spPr>
          </p:pic>
          <p:pic>
            <p:nvPicPr>
              <p:cNvPr id="11" name="Picture 10" descr="Team:INSA-Lyon/Achievements - 2016.igem.org">
                <a:extLst>
                  <a:ext uri="{FF2B5EF4-FFF2-40B4-BE49-F238E27FC236}">
                    <a16:creationId xmlns:a16="http://schemas.microsoft.com/office/drawing/2014/main" id="{4534CD1C-485C-A940-B302-FAC9D39AD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1960" y="2036790"/>
                <a:ext cx="1416184" cy="1416184"/>
              </a:xfrm>
              <a:prstGeom prst="rect">
                <a:avLst/>
              </a:prstGeom>
            </p:spPr>
          </p:pic>
          <p:pic>
            <p:nvPicPr>
              <p:cNvPr id="12" name="Picture 11" descr="Team:INSA-Lyon/Achievements - 2016.igem.org">
                <a:extLst>
                  <a:ext uri="{FF2B5EF4-FFF2-40B4-BE49-F238E27FC236}">
                    <a16:creationId xmlns:a16="http://schemas.microsoft.com/office/drawing/2014/main" id="{E56E2309-7996-C447-AF1E-E39F5F873E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644" y="4049512"/>
                <a:ext cx="1416184" cy="1416184"/>
              </a:xfrm>
              <a:prstGeom prst="rect">
                <a:avLst/>
              </a:prstGeom>
            </p:spPr>
          </p:pic>
          <p:pic>
            <p:nvPicPr>
              <p:cNvPr id="13" name="Picture 12" descr="Team:INSA-Lyon/Achievements - 2016.igem.org">
                <a:extLst>
                  <a:ext uri="{FF2B5EF4-FFF2-40B4-BE49-F238E27FC236}">
                    <a16:creationId xmlns:a16="http://schemas.microsoft.com/office/drawing/2014/main" id="{CADF0A6C-56CB-3F43-9EFA-C70A5A07E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644" y="3056294"/>
                <a:ext cx="1416184" cy="141618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291EF9-494F-A542-BFEC-95E8738AC5D0}"/>
                  </a:ext>
                </a:extLst>
              </p:cNvPr>
              <p:cNvSpPr txBox="1"/>
              <p:nvPr/>
            </p:nvSpPr>
            <p:spPr>
              <a:xfrm>
                <a:off x="2170423" y="2551205"/>
                <a:ext cx="199300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lo-LA" sz="2000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ລະ​ດັບຄາດ​ໝາຍ​ຂອງວຽກ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F317F8-00FA-C14B-AB0B-1B319F53995E}"/>
                  </a:ext>
                </a:extLst>
              </p:cNvPr>
              <p:cNvSpPr txBox="1"/>
              <p:nvPr/>
            </p:nvSpPr>
            <p:spPr>
              <a:xfrm>
                <a:off x="2131828" y="3456815"/>
                <a:ext cx="21758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lo-LA" sz="2000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ຊົ່ວ​ໂມງ ແລະ ວັນ​ເຮັດ​ວຽກ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AC5308F-6F37-D349-AAE4-7E287E0385BB}"/>
                  </a:ext>
                </a:extLst>
              </p:cNvPr>
              <p:cNvSpPr txBox="1"/>
              <p:nvPr/>
            </p:nvSpPr>
            <p:spPr>
              <a:xfrm>
                <a:off x="2126716" y="4368019"/>
                <a:ext cx="217588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lo-LA" sz="2000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ທ່ານ​ຈະຕິດ​ຕາມ​ແນວ​ໃດ ເມື່ອ​ພວກ​ເຂົາ​ເຮັດ​ວຽກ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69652DF-67D7-F54B-A022-7713A5D584EE}"/>
                  </a:ext>
                </a:extLst>
              </p:cNvPr>
              <p:cNvSpPr txBox="1"/>
              <p:nvPr/>
            </p:nvSpPr>
            <p:spPr>
              <a:xfrm>
                <a:off x="5738472" y="2603014"/>
                <a:ext cx="21758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lo-LA" sz="2000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ວັນ​ທີ​ເລີ່ມ​ຕົ້ນ/ວັນ​ທີ​ສິ້ນ​ສຸດ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E17CA4-D0EF-1A4B-ACAB-0481E3E58EE6}"/>
                  </a:ext>
                </a:extLst>
              </p:cNvPr>
              <p:cNvSpPr txBox="1"/>
              <p:nvPr/>
            </p:nvSpPr>
            <p:spPr>
              <a:xfrm>
                <a:off x="5663386" y="3649402"/>
                <a:ext cx="21758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lo-LA" sz="2000">
                    <a:latin typeface="Phetsarath OT" panose="02000500000000020004" pitchFamily="2" charset="0"/>
                    <a:cs typeface="Phetsarath OT" panose="02000500000000020004" pitchFamily="2" charset="0"/>
                  </a:rPr>
                  <a:t>ອັດ​ຕາ​ຄ່າ​ແຮງ​ງານ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9553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63996B-0899-8441-9E20-D24C17CCD279}"/>
              </a:ext>
            </a:extLst>
          </p:cNvPr>
          <p:cNvSpPr/>
          <p:nvPr/>
        </p:nvSpPr>
        <p:spPr>
          <a:xfrm>
            <a:off x="-3774" y="1249769"/>
            <a:ext cx="6131564" cy="593568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ບົດ​ບາດ ແລະ ຄວາມ​ຮັບ​ຜິ​ດ​ຊອບ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595179"/>
            <a:ext cx="735378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  <a:hlinkClick r:id="rId3" action="ppaction://hlinkfile"/>
              </a:rPr>
              <a:t>*ຕົວ​ຢ່າງ​ຂອງ JASON &amp; SOFIA  </a:t>
            </a:r>
          </a:p>
        </p:txBody>
      </p:sp>
      <p:pic>
        <p:nvPicPr>
          <p:cNvPr id="10" name="Picture 9" descr="Proceso administrativo: Imagenes de cabecera">
            <a:extLst>
              <a:ext uri="{FF2B5EF4-FFF2-40B4-BE49-F238E27FC236}">
                <a16:creationId xmlns:a16="http://schemas.microsoft.com/office/drawing/2014/main" id="{2BE76552-FB13-6647-9790-1F80E197C51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556" y="2185987"/>
            <a:ext cx="1104172" cy="10448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9F705F-4D2B-1B4D-8240-D976CEE24D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9000"/>
          </a:blip>
          <a:stretch>
            <a:fillRect/>
          </a:stretch>
        </p:blipFill>
        <p:spPr>
          <a:xfrm>
            <a:off x="6870033" y="3577288"/>
            <a:ext cx="1517195" cy="1693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3DC087-FC35-4047-B853-5C0222EE0EC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1000"/>
          </a:blip>
          <a:stretch>
            <a:fillRect/>
          </a:stretch>
        </p:blipFill>
        <p:spPr>
          <a:xfrm>
            <a:off x="8549679" y="4307960"/>
            <a:ext cx="1707730" cy="18417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Oval 14"/>
          <p:cNvSpPr/>
          <p:nvPr/>
        </p:nvSpPr>
        <p:spPr>
          <a:xfrm>
            <a:off x="8331494" y="2368101"/>
            <a:ext cx="1465034" cy="1465006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57150"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6" name="Picture 15" descr="adobe illustrator - How do I replicate the Apple Family Sharing Icon - Graphic Design Stack Exchan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475" y="3332020"/>
            <a:ext cx="1001032" cy="10651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 descr="adobe illustrator - How do I replicate the Apple Family Sharing Icon - Graphic Design Stack Exchang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29" y="2304140"/>
            <a:ext cx="1299073" cy="13822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3DC087-FC35-4047-B853-5C0222EE0EC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1000"/>
          </a:blip>
          <a:stretch>
            <a:fillRect/>
          </a:stretch>
        </p:blipFill>
        <p:spPr>
          <a:xfrm>
            <a:off x="614633" y="2081308"/>
            <a:ext cx="1707730" cy="1841711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53809" t="24191" r="27699" b="45841"/>
          <a:stretch/>
        </p:blipFill>
        <p:spPr>
          <a:xfrm>
            <a:off x="1978687" y="3840040"/>
            <a:ext cx="1316056" cy="1388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381D81-C176-EE4F-B615-2DB4E3D294B9}"/>
              </a:ext>
            </a:extLst>
          </p:cNvPr>
          <p:cNvSpPr txBox="1"/>
          <p:nvPr/>
        </p:nvSpPr>
        <p:spPr>
          <a:xfrm>
            <a:off x="5777404" y="1374484"/>
            <a:ext cx="6646823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ໂຄງ​ການ​ການ​ຕັດ​ສິນ​ໃຈ​ດ້ວຍຕົວ​ເອງ </a:t>
            </a:r>
          </a:p>
        </p:txBody>
      </p:sp>
      <p:pic>
        <p:nvPicPr>
          <p:cNvPr id="24" name="Picture 23" descr="Proceso administrativo: Imagenes de cabecera">
            <a:extLst>
              <a:ext uri="{FF2B5EF4-FFF2-40B4-BE49-F238E27FC236}">
                <a16:creationId xmlns:a16="http://schemas.microsoft.com/office/drawing/2014/main" id="{90965D16-30E4-9C4C-8098-3CFEAE4BD27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75" y="3874695"/>
            <a:ext cx="1104172" cy="10448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CA7A65-8161-0946-9F23-C66A3BF0B52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809" t="24191" r="27699" b="45841"/>
          <a:stretch/>
        </p:blipFill>
        <p:spPr>
          <a:xfrm>
            <a:off x="10556445" y="4534428"/>
            <a:ext cx="1316056" cy="1388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644A9AB-98E0-D645-825A-4B6EFAD43DB1}"/>
              </a:ext>
            </a:extLst>
          </p:cNvPr>
          <p:cNvSpPr txBox="1"/>
          <p:nvPr/>
        </p:nvSpPr>
        <p:spPr>
          <a:xfrm>
            <a:off x="3739375" y="5500380"/>
            <a:ext cx="4686300" cy="172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15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</a:t>
            </a: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DE0DD6-81C3-744A-9A63-0CAC2EE888AC}"/>
              </a:ext>
            </a:extLst>
          </p:cNvPr>
          <p:cNvSpPr txBox="1"/>
          <p:nvPr/>
        </p:nvSpPr>
        <p:spPr>
          <a:xfrm>
            <a:off x="614633" y="1292087"/>
            <a:ext cx="4672984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ການ​ບໍ​ລິ​ການ​ແບບ​ດັ້ງ​ເດີມ</a:t>
            </a:r>
          </a:p>
        </p:txBody>
      </p:sp>
    </p:spTree>
    <p:extLst>
      <p:ext uri="{BB962C8B-B14F-4D97-AF65-F5344CB8AC3E}">
        <p14:creationId xmlns:p14="http://schemas.microsoft.com/office/powerpoint/2010/main" val="3023602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15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595179"/>
            <a:ext cx="735378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ການ​ທົບ​ທວນ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ບົດ​ບາດ ແລະ ຄວາມ​ຮັບ​ຜິ​ດ​ຊອບ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F42D10-8E46-7A4A-8666-9F6393A35E06}"/>
              </a:ext>
            </a:extLst>
          </p:cNvPr>
          <p:cNvGrpSpPr/>
          <p:nvPr/>
        </p:nvGrpSpPr>
        <p:grpSpPr>
          <a:xfrm>
            <a:off x="455752" y="1379325"/>
            <a:ext cx="11052312" cy="5170211"/>
            <a:chOff x="435874" y="1329980"/>
            <a:chExt cx="11052312" cy="517021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70B244-D4CB-6E41-AAC0-86D4A617D865}"/>
                </a:ext>
              </a:extLst>
            </p:cNvPr>
            <p:cNvGrpSpPr/>
            <p:nvPr/>
          </p:nvGrpSpPr>
          <p:grpSpPr>
            <a:xfrm>
              <a:off x="2263679" y="1329980"/>
              <a:ext cx="7793726" cy="5170211"/>
              <a:chOff x="1689633" y="3966472"/>
              <a:chExt cx="3579183" cy="41292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15359B1-02A9-284B-A70B-3F8AB74C6879}"/>
                  </a:ext>
                </a:extLst>
              </p:cNvPr>
              <p:cNvSpPr/>
              <p:nvPr/>
            </p:nvSpPr>
            <p:spPr>
              <a:xfrm>
                <a:off x="1689633" y="3966472"/>
                <a:ext cx="3579183" cy="412922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BA58D2C-A69D-E740-BC11-13CDAC7AC1EE}"/>
                  </a:ext>
                </a:extLst>
              </p:cNvPr>
              <p:cNvSpPr/>
              <p:nvPr/>
            </p:nvSpPr>
            <p:spPr>
              <a:xfrm>
                <a:off x="1755232" y="4049357"/>
                <a:ext cx="3464387" cy="3877631"/>
              </a:xfrm>
              <a:prstGeom prst="rect">
                <a:avLst/>
              </a:prstGeom>
              <a:solidFill>
                <a:schemeClr val="bg1">
                  <a:alpha val="68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CFF8F1-5862-DD4D-A8D0-C12E0E4E404F}"/>
                </a:ext>
              </a:extLst>
            </p:cNvPr>
            <p:cNvSpPr/>
            <p:nvPr/>
          </p:nvSpPr>
          <p:spPr>
            <a:xfrm>
              <a:off x="435874" y="1665978"/>
              <a:ext cx="110523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lo-LA" sz="2800" b="1">
                  <a:solidFill>
                    <a:schemeClr val="bg2">
                      <a:lumMod val="1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ການ​ທົບ​ທວນບົດ​ບາດ ແລະ ຄວາມ​ຮັບ​ຜິ​ດ​ຊອບ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2825C59-9AD2-EC49-AABE-70F84AF5DFAD}"/>
                </a:ext>
              </a:extLst>
            </p:cNvPr>
            <p:cNvSpPr/>
            <p:nvPr/>
          </p:nvSpPr>
          <p:spPr>
            <a:xfrm>
              <a:off x="2263681" y="2411794"/>
              <a:ext cx="6096000" cy="34778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914400" lvl="1" indent="-457200">
                <a:buFont typeface="Wingdings" pitchFamily="2" charset="2"/>
                <a:buChar char="ü"/>
              </a:pPr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ບົດ​ບາດ ແລະ ຄວາມ​ຮັບ​ຜິ​ດ​ຊອບຂອງ​ທ່ານ</a:t>
              </a:r>
            </a:p>
            <a:p>
              <a:pPr lvl="1"/>
              <a:endParaRPr lang="en-US" sz="20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914400" lvl="1" indent="-457200">
                <a:buFont typeface="Wingdings" pitchFamily="2" charset="2"/>
                <a:buChar char="ü"/>
              </a:pPr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ຄົນ​ທີ່​ທ່ານ​ເລືອກ​ຈາກ​ຊີ​ວິດ​ຂອງ​ທ່ານ</a:t>
              </a:r>
            </a:p>
            <a:p>
              <a:pPr marL="914400" lvl="1" indent="-457200">
                <a:buFont typeface="Wingdings" pitchFamily="2" charset="2"/>
                <a:buChar char="ü"/>
              </a:pPr>
              <a:endParaRPr lang="en-US" sz="20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914400" lvl="1" indent="-457200">
                <a:buFont typeface="Wingdings" pitchFamily="2" charset="2"/>
                <a:buChar char="ü"/>
              </a:pPr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ຜູ້​ປະ​ສານ​ງານ​ຝ່າຍ​ບໍ​ລິ​ການສູນ​ປະ​ຈຳ​ພາກ​ຂອງ​ທ່ານ</a:t>
              </a:r>
            </a:p>
            <a:p>
              <a:pPr marL="914400" lvl="1" indent="-457200">
                <a:buFont typeface="Wingdings" pitchFamily="2" charset="2"/>
                <a:buChar char="ü"/>
              </a:pPr>
              <a:endParaRPr lang="en-US" sz="20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914400" lvl="1" indent="-457200">
                <a:buFont typeface="Wingdings" pitchFamily="2" charset="2"/>
                <a:buChar char="ü"/>
              </a:pPr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ຜູ້​ອຳ​ນວຍ​ຄວາມ​ສະ​ດວກ​ເອ​ກະ​ລາດ</a:t>
              </a:r>
            </a:p>
            <a:p>
              <a:pPr lvl="1"/>
              <a:endParaRPr lang="en-US" sz="20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914400" lvl="1" indent="-457200">
                <a:buFont typeface="Wingdings" pitchFamily="2" charset="2"/>
                <a:buChar char="ü"/>
              </a:pPr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ຜູ້​ໃຫ້​ບໍ​ລິ​ການ</a:t>
              </a:r>
            </a:p>
            <a:p>
              <a:pPr marL="914400" lvl="1" indent="-457200">
                <a:buFont typeface="Wingdings" pitchFamily="2" charset="2"/>
                <a:buChar char="ü"/>
              </a:pPr>
              <a:endParaRPr lang="en-US" sz="20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914400" lvl="1" indent="-457200">
                <a:buFont typeface="Wingdings" pitchFamily="2" charset="2"/>
                <a:buChar char="ü"/>
              </a:pPr>
              <a:r>
                <a:rPr lang="lo-LA" sz="2000"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ການ​ບໍ​ລິ​ການ​ຄຸ້ມ​ຄອງການ​ເງິນ (FMS)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9952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9442" y="994167"/>
            <a:ext cx="5899998" cy="1460500"/>
          </a:xfrm>
        </p:spPr>
        <p:txBody>
          <a:bodyPr>
            <a:noAutofit/>
          </a:bodyPr>
          <a:lstStyle/>
          <a:p>
            <a:r>
              <a:rPr lang="lo-LA">
                <a:cs typeface="Phetsarath OT" panose="02000500000000020004" pitchFamily="2" charset="0"/>
              </a:rPr>
              <a:t>ການວາງ​ແຜນ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C1BFFC-2E8C-D940-B888-FAFF2DF9AD66}"/>
              </a:ext>
            </a:extLst>
          </p:cNvPr>
          <p:cNvGrpSpPr/>
          <p:nvPr/>
        </p:nvGrpSpPr>
        <p:grpSpPr>
          <a:xfrm>
            <a:off x="6430782" y="1660736"/>
            <a:ext cx="4389784" cy="4646092"/>
            <a:chOff x="7316332" y="2967282"/>
            <a:chExt cx="3579183" cy="464609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BE5D4A6-B964-3347-9EDF-E63AB3B7B638}"/>
                </a:ext>
              </a:extLst>
            </p:cNvPr>
            <p:cNvGrpSpPr/>
            <p:nvPr/>
          </p:nvGrpSpPr>
          <p:grpSpPr>
            <a:xfrm>
              <a:off x="7316332" y="2967282"/>
              <a:ext cx="3579183" cy="4646092"/>
              <a:chOff x="1763121" y="3966472"/>
              <a:chExt cx="3579183" cy="414878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900DAF5-8646-CD48-BBF2-79F556D523C8}"/>
                  </a:ext>
                </a:extLst>
              </p:cNvPr>
              <p:cNvSpPr/>
              <p:nvPr/>
            </p:nvSpPr>
            <p:spPr>
              <a:xfrm>
                <a:off x="1763121" y="3966472"/>
                <a:ext cx="3579183" cy="414878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16A8BBD-4128-A349-BA1F-A37E7F9C0C98}"/>
                  </a:ext>
                </a:extLst>
              </p:cNvPr>
              <p:cNvSpPr/>
              <p:nvPr/>
            </p:nvSpPr>
            <p:spPr>
              <a:xfrm>
                <a:off x="1907063" y="4049357"/>
                <a:ext cx="3291298" cy="3845895"/>
              </a:xfrm>
              <a:prstGeom prst="rect">
                <a:avLst/>
              </a:prstGeom>
              <a:solidFill>
                <a:schemeClr val="bg1">
                  <a:alpha val="8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44FE0D-0053-A54F-9223-66C994050713}"/>
                </a:ext>
              </a:extLst>
            </p:cNvPr>
            <p:cNvSpPr txBox="1"/>
            <p:nvPr/>
          </p:nvSpPr>
          <p:spPr>
            <a:xfrm>
              <a:off x="7551338" y="4838955"/>
              <a:ext cx="3250567" cy="261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lo-LA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ບົດ​ບາດ ແລະ ຄວາມ​ຮັບ​ຜິ​ດ​ຊອບ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​ທ່ານ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ຄອບ​ຄົວ/ຮອບ​ວຽນ​ຂອງ​ການ​ສະ​ໜັບ​ສະ​ໜູນ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​ຜູ້​ປະ​ສານ​ງານ​ການ​ບໍ​ລິ​ການ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ການ​ບໍ​ລິ​ການ​ຄຸ້ມ​ຄອງການ​ເງິນ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ຜູ້ໃຫ້ບໍລິການ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ຜູ້​ອຳ​ນວຍ​ຄວາມ​ສະ​ດວກ​ເອ​ກະ​ລາດ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D4EA65-5ED0-E146-8995-8DBD2AA5CFEC}"/>
                </a:ext>
              </a:extLst>
            </p:cNvPr>
            <p:cNvSpPr txBox="1"/>
            <p:nvPr/>
          </p:nvSpPr>
          <p:spPr>
            <a:xfrm>
              <a:off x="7551338" y="3127359"/>
              <a:ext cx="3109170" cy="183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o-LA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ຫຼັກ​ການ 5 ຂໍ້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​ເສ​ລີ​ພາບ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ສິດ​ອຳ​ນາດ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ການ​ສະ​ໜັບ​ສະ​ໜູນ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ຄວາມຮັບຜິດຊອບ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ການ​ຢືນຢັນ  </a:t>
              </a:r>
            </a:p>
            <a:p>
              <a: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4295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/>
          <p:cNvSpPr/>
          <p:nvPr/>
        </p:nvSpPr>
        <p:spPr>
          <a:xfrm rot="9220213">
            <a:off x="-403060" y="4092337"/>
            <a:ext cx="15108068" cy="6918578"/>
          </a:xfrm>
          <a:prstGeom prst="triangle">
            <a:avLst>
              <a:gd name="adj" fmla="val 22555"/>
            </a:avLst>
          </a:prstGeom>
          <a:solidFill>
            <a:schemeClr val="bg1">
              <a:lumMod val="6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66730" y="1774135"/>
            <a:ext cx="7952760" cy="4578533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2226" y="2262113"/>
            <a:ext cx="3721768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6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ການວາງ​ແຜນ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55568" y="3357168"/>
            <a:ext cx="7375084" cy="2316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0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ການ​ວາງແຜນ​ເອົາ​ຄົນ​ເປັນ​ໃຈ​ກາງ ແລະ ການ​ຕັດ​ສິນ​ໃຈ​ດ້ວຍ​ຕົວ​ເອງ 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0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ແຜນ​ໂຄງ​ການ​ແຕ່​ລະ​ອັນ (IPP) ແລະ ການ​ຕັດ​ສິນ​ໃຈ​ດ້ວຍ​ຕົວ​ເອງ 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tx2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0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ເງື່ອນ​ໄຂ​ຄວາມ​ຕ້ອງ​ການ​ຂອງ​ການ​ວາງ​ແຜນ​ການ​ບໍ​ລິ​ການ</a:t>
            </a: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0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ຊັບ​ພະ​ຍາ​ກອນ​ທົ່ວ​ໄປ</a:t>
            </a: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0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ກົດ​ລະ​ບຽບ​ສຸດ​ທ້າຍ </a:t>
            </a:r>
          </a:p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63255E0-38C4-1F48-93AD-B561EADF32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6847181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ການວາງ​ແຜນ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51A8D1-99B1-4845-B85F-CCE909696BC9}"/>
              </a:ext>
            </a:extLst>
          </p:cNvPr>
          <p:cNvSpPr txBox="1"/>
          <p:nvPr/>
        </p:nvSpPr>
        <p:spPr>
          <a:xfrm>
            <a:off x="95250" y="610286"/>
            <a:ext cx="352926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ສະພາບລວມ</a:t>
            </a:r>
          </a:p>
        </p:txBody>
      </p:sp>
    </p:spTree>
    <p:extLst>
      <p:ext uri="{BB962C8B-B14F-4D97-AF65-F5344CB8AC3E}">
        <p14:creationId xmlns:p14="http://schemas.microsoft.com/office/powerpoint/2010/main" val="683603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ການ​ແນະ​ນຳໂຄງ​ການ </a:t>
            </a:r>
            <a:b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​ການ​ຕັດ​ສິນ​ໃຈ​ດ້ວຍຕົວ​ເອງ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35905"/>
            <a:ext cx="9144000" cy="366823"/>
          </a:xfrm>
        </p:spPr>
        <p:txBody>
          <a:bodyPr>
            <a:normAutofit fontScale="92500" lnSpcReduction="20000"/>
          </a:bodyPr>
          <a:lstStyle/>
          <a:p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ຊື່​ຜູ້​ນຳ​ສະ​ເໜີ</a:t>
            </a:r>
          </a:p>
        </p:txBody>
      </p:sp>
    </p:spTree>
    <p:extLst>
      <p:ext uri="{BB962C8B-B14F-4D97-AF65-F5344CB8AC3E}">
        <p14:creationId xmlns:p14="http://schemas.microsoft.com/office/powerpoint/2010/main" val="3114851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E84DDCA-6187-9B4E-86CA-83D6E2AD5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ການວາງ​ແຜນ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10209" y="633685"/>
            <a:ext cx="9387111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ການ​ວາງແຜນ​ເອົາ​ຄົນ​ເປັນ​ໃຈ​ກາງ ແລະ ການ​ຕັດ​ສິນ​ໃຈ​ດ້ວຍ​ຕົວ​ເອງ </a:t>
            </a:r>
          </a:p>
        </p:txBody>
      </p:sp>
      <p:sp>
        <p:nvSpPr>
          <p:cNvPr id="9" name="Oval 8"/>
          <p:cNvSpPr/>
          <p:nvPr/>
        </p:nvSpPr>
        <p:spPr>
          <a:xfrm>
            <a:off x="357626" y="4649678"/>
            <a:ext cx="5037523" cy="21628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lo-LA" sz="240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ການ​ເອົາ​ທ່ານ​ຢູ່​ໃນ​ໃຈ​ກາງ​ຂອງ​ການ​ວາງ​ແຜນ, ຜ່ານ​ຂະ​ບວນ​ການ​ເອົາ​ຄົນ​ເປັນ​ໃຈ​ກາງ </a:t>
            </a:r>
            <a:r>
              <a:rPr lang="lo-LA" sz="2400" b="1" u="sng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ທ່ານ</a:t>
            </a:r>
            <a:r>
              <a:rPr lang="lo-LA" sz="240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ຈະ: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0B3332-922D-3C49-8CCD-3D4F89385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273" y="2419378"/>
            <a:ext cx="2111679" cy="21033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" cap="rnd">
            <a:solidFill>
              <a:schemeClr val="tx1">
                <a:lumMod val="95000"/>
                <a:lumOff val="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1" name="Group 40"/>
          <p:cNvGrpSpPr/>
          <p:nvPr/>
        </p:nvGrpSpPr>
        <p:grpSpPr>
          <a:xfrm>
            <a:off x="405759" y="1227840"/>
            <a:ext cx="4941255" cy="7033103"/>
            <a:chOff x="110210" y="2770589"/>
            <a:chExt cx="4941255" cy="7033103"/>
          </a:xfrm>
        </p:grpSpPr>
        <p:sp>
          <p:nvSpPr>
            <p:cNvPr id="40" name="Block Arc 39"/>
            <p:cNvSpPr/>
            <p:nvPr/>
          </p:nvSpPr>
          <p:spPr>
            <a:xfrm rot="189805">
              <a:off x="284546" y="3158370"/>
              <a:ext cx="4522037" cy="6645322"/>
            </a:xfrm>
            <a:prstGeom prst="blockArc">
              <a:avLst>
                <a:gd name="adj1" fmla="val 12093565"/>
                <a:gd name="adj2" fmla="val 19940133"/>
                <a:gd name="adj3" fmla="val 582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pic>
          <p:nvPicPr>
            <p:cNvPr id="13" name="Picture 12" descr="Target 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41" y="3185410"/>
              <a:ext cx="1044895" cy="1044895"/>
            </a:xfrm>
            <a:prstGeom prst="ellipse">
              <a:avLst/>
            </a:prstGeom>
            <a:solidFill>
              <a:schemeClr val="bg1"/>
            </a:solidFill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Picture 13" descr="Is there an abbreviation for &quot;skill&quot;? - English Language Learners Stack Exchan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0" y="4463445"/>
              <a:ext cx="1101403" cy="1044895"/>
            </a:xfrm>
            <a:prstGeom prst="ellipse">
              <a:avLst/>
            </a:prstGeom>
            <a:solidFill>
              <a:schemeClr val="bg1"/>
            </a:solidFill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6" name="Picture 15" descr="Bailey: februar 20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502">
              <a:off x="3947293" y="4503001"/>
              <a:ext cx="1104172" cy="1042690"/>
            </a:xfrm>
            <a:prstGeom prst="ellipse">
              <a:avLst/>
            </a:prstGeom>
            <a:solidFill>
              <a:schemeClr val="bg1"/>
            </a:solidFill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7" name="Picture 16" descr="Proceso administrativo: Imagenes de cabecera">
              <a:extLst>
                <a:ext uri="{FF2B5EF4-FFF2-40B4-BE49-F238E27FC236}">
                  <a16:creationId xmlns:a16="http://schemas.microsoft.com/office/drawing/2014/main" id="{2BE76552-FB13-6647-9790-1F80E197C51A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165" y="3139233"/>
              <a:ext cx="1104172" cy="104489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27" name="Group 26"/>
            <p:cNvGrpSpPr/>
            <p:nvPr/>
          </p:nvGrpSpPr>
          <p:grpSpPr>
            <a:xfrm>
              <a:off x="1897052" y="2770589"/>
              <a:ext cx="1148396" cy="1064572"/>
              <a:chOff x="1379880" y="1004325"/>
              <a:chExt cx="2041396" cy="195180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1379880" y="1004325"/>
                <a:ext cx="2041396" cy="1951809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22" name="Cloud Callout 21"/>
              <p:cNvSpPr/>
              <p:nvPr/>
            </p:nvSpPr>
            <p:spPr>
              <a:xfrm>
                <a:off x="2148420" y="1664767"/>
                <a:ext cx="1039490" cy="736413"/>
              </a:xfrm>
              <a:prstGeom prst="cloudCallout">
                <a:avLst>
                  <a:gd name="adj1" fmla="val -55965"/>
                  <a:gd name="adj2" fmla="val 83691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23" name="5-Point Star 22"/>
              <p:cNvSpPr/>
              <p:nvPr/>
            </p:nvSpPr>
            <p:spPr>
              <a:xfrm>
                <a:off x="1676400" y="1664767"/>
                <a:ext cx="472020" cy="525356"/>
              </a:xfrm>
              <a:prstGeom prst="star5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24" name="5-Point Star 23"/>
              <p:cNvSpPr/>
              <p:nvPr/>
            </p:nvSpPr>
            <p:spPr>
              <a:xfrm flipV="1">
                <a:off x="1828800" y="1174461"/>
                <a:ext cx="791640" cy="642706"/>
              </a:xfrm>
              <a:prstGeom prst="star5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25" name="5-Point Star 24"/>
              <p:cNvSpPr/>
              <p:nvPr/>
            </p:nvSpPr>
            <p:spPr>
              <a:xfrm>
                <a:off x="2772840" y="1286914"/>
                <a:ext cx="286600" cy="239348"/>
              </a:xfrm>
              <a:prstGeom prst="star5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</p:grpSp>
      <p:sp>
        <p:nvSpPr>
          <p:cNvPr id="42" name="Parallelogram 41"/>
          <p:cNvSpPr/>
          <p:nvPr/>
        </p:nvSpPr>
        <p:spPr>
          <a:xfrm>
            <a:off x="6575919" y="4217349"/>
            <a:ext cx="5571020" cy="1093102"/>
          </a:xfrm>
          <a:prstGeom prst="parallelogram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ກຳ​ນົດ ແລະ ຕັ້ງ​ເປົ້າ​ໝາຍ​ທີ່​ມີ​ຄວາມ​ໝາຍ​ສຳ​ລັບຊີ​ວິດ​ຂອງ​ທ່ານ.</a:t>
            </a:r>
          </a:p>
        </p:txBody>
      </p:sp>
      <p:sp>
        <p:nvSpPr>
          <p:cNvPr id="43" name="Parallelogram 42"/>
          <p:cNvSpPr/>
          <p:nvPr/>
        </p:nvSpPr>
        <p:spPr>
          <a:xfrm>
            <a:off x="6393232" y="2840660"/>
            <a:ext cx="5691909" cy="1077758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ກຳ​ນົດ​ສິ່ງ​ທີ່​ທ່ານ​ມັກ ແລະ ສິ່ງ​ທີ່​ທ່ານ​ຖະ​ໜັດ.</a:t>
            </a:r>
          </a:p>
        </p:txBody>
      </p:sp>
      <p:sp>
        <p:nvSpPr>
          <p:cNvPr id="44" name="Parallelogram 43"/>
          <p:cNvSpPr/>
          <p:nvPr/>
        </p:nvSpPr>
        <p:spPr>
          <a:xfrm>
            <a:off x="6291075" y="5588072"/>
            <a:ext cx="5794066" cy="1077758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ເລືອກ​ຜູ້​ທີ່​ຈະ​ໃຫ້​ການ​ບໍ​ລິ​ການ ແລະ ການ​ສະ​ໜັບ​ສະ​ໜູນ ເພື່ອ​ຊ່ວຍ​ທ່ານ​ສຳ​ເລັດ​ຕາມ​ເປົ້າ​ໝາຍ​ຂອງ​ທ່ານ.</a:t>
            </a:r>
          </a:p>
          <a:p>
            <a:pPr algn="ctr"/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5" name="Parallelogram 44"/>
          <p:cNvSpPr/>
          <p:nvPr/>
        </p:nvSpPr>
        <p:spPr>
          <a:xfrm>
            <a:off x="6587726" y="1429593"/>
            <a:ext cx="5571020" cy="1077758"/>
          </a:xfrm>
          <a:prstGeom prst="parallelogram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 algn="ctr"/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ກຳ​ນົດ​ຄວາມ​ຫວັງ ແລະ ຄວາມ​ຝັນ​ຂອງ​ທ່ານ.</a:t>
            </a:r>
          </a:p>
          <a:p>
            <a:pPr algn="ctr"/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7" name="Parallelogram 46"/>
          <p:cNvSpPr/>
          <p:nvPr/>
        </p:nvSpPr>
        <p:spPr>
          <a:xfrm>
            <a:off x="6479191" y="1422061"/>
            <a:ext cx="1111571" cy="1102479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lo-LA" sz="4000">
                <a:latin typeface="Phetsarath OT" panose="02000500000000020004" pitchFamily="2" charset="0"/>
                <a:cs typeface="Phetsarath OT" panose="02000500000000020004" pitchFamily="2" charset="0"/>
              </a:rPr>
              <a:t>1</a:t>
            </a:r>
          </a:p>
        </p:txBody>
      </p:sp>
      <p:sp>
        <p:nvSpPr>
          <p:cNvPr id="48" name="Parallelogram 47"/>
          <p:cNvSpPr/>
          <p:nvPr/>
        </p:nvSpPr>
        <p:spPr>
          <a:xfrm>
            <a:off x="6291075" y="2845749"/>
            <a:ext cx="1111571" cy="1077759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lo-LA" sz="4400">
                <a:latin typeface="Phetsarath OT" panose="02000500000000020004" pitchFamily="2" charset="0"/>
                <a:cs typeface="Phetsarath OT" panose="02000500000000020004" pitchFamily="2" charset="0"/>
              </a:rPr>
              <a:t>2</a:t>
            </a:r>
          </a:p>
        </p:txBody>
      </p:sp>
      <p:sp>
        <p:nvSpPr>
          <p:cNvPr id="49" name="Parallelogram 48"/>
          <p:cNvSpPr/>
          <p:nvPr/>
        </p:nvSpPr>
        <p:spPr>
          <a:xfrm>
            <a:off x="6031941" y="4205513"/>
            <a:ext cx="1111571" cy="1104938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lo-LA" sz="4400">
                <a:latin typeface="Phetsarath OT" panose="02000500000000020004" pitchFamily="2" charset="0"/>
                <a:cs typeface="Phetsarath OT" panose="02000500000000020004" pitchFamily="2" charset="0"/>
              </a:rPr>
              <a:t>3</a:t>
            </a:r>
          </a:p>
        </p:txBody>
      </p:sp>
      <p:sp>
        <p:nvSpPr>
          <p:cNvPr id="50" name="Parallelogram 49"/>
          <p:cNvSpPr/>
          <p:nvPr/>
        </p:nvSpPr>
        <p:spPr>
          <a:xfrm>
            <a:off x="5735290" y="5588072"/>
            <a:ext cx="1111571" cy="1077759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lo-LA" sz="4400">
                <a:latin typeface="Phetsarath OT" panose="02000500000000020004" pitchFamily="2" charset="0"/>
                <a:cs typeface="Phetsarath OT" panose="02000500000000020004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68630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E84DDCA-6187-9B4E-86CA-83D6E2AD5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ການວາງ​ແຜນ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10209" y="633685"/>
            <a:ext cx="9387111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ການ​ວາງແຜນ​ເອົາ​ຄົນ​ເປັນ​ໃຈ​ກາງ ແລະ ການ​ຕັດ​ສິນ​ໃຈ​ດ້ວຍ​ຕົວ​ເອງ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0B3332-922D-3C49-8CCD-3D4F89385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68" y="2052256"/>
            <a:ext cx="3581444" cy="3567291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" cap="rnd">
            <a:solidFill>
              <a:schemeClr val="tx1">
                <a:lumMod val="95000"/>
                <a:lumOff val="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4352AD-934C-DC42-A881-D462A4D2E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491" y="2108444"/>
            <a:ext cx="3561170" cy="34549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4004912" y="1537077"/>
            <a:ext cx="400657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o-LA" b="1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  <a:p>
            <a:pPr algn="ctr"/>
            <a:r>
              <a:rPr lang="lo-LA" sz="3600" b="1" u="sng">
                <a:latin typeface="Phetsarath OT" panose="02000500000000020004" pitchFamily="2" charset="0"/>
                <a:cs typeface="Phetsarath OT" panose="02000500000000020004" pitchFamily="2" charset="0"/>
              </a:rPr>
              <a:t>ເລີ່ມ​ຕົ້ນ​ຢູ່​ໃສ?</a:t>
            </a:r>
          </a:p>
          <a:p>
            <a:endParaRPr lang="en-US" sz="36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3600" b="1">
                <a:latin typeface="Phetsarath OT" panose="02000500000000020004" pitchFamily="2" charset="0"/>
                <a:cs typeface="Phetsarath OT" panose="02000500000000020004" pitchFamily="2" charset="0"/>
                <a:hlinkClick r:id="rId5" action="ppaction://hlinkfile"/>
              </a:rPr>
              <a:t>*ຊອກ​ຂໍ້​ມູນ </a:t>
            </a:r>
          </a:p>
          <a:p>
            <a:pPr algn="ctr"/>
            <a:endParaRPr lang="en-US" sz="36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3600" b="1">
                <a:latin typeface="Phetsarath OT" panose="02000500000000020004" pitchFamily="2" charset="0"/>
                <a:cs typeface="Phetsarath OT" panose="02000500000000020004" pitchFamily="2" charset="0"/>
              </a:rPr>
              <a:t>ເອົາການ​ສະ​ໜັບ​ສະ​ໜູນ</a:t>
            </a:r>
          </a:p>
          <a:p>
            <a:pPr algn="ctr"/>
            <a:endParaRPr lang="en-US" sz="36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endParaRPr lang="en-US" sz="36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507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63996B-0899-8441-9E20-D24C17CCD279}"/>
              </a:ext>
            </a:extLst>
          </p:cNvPr>
          <p:cNvSpPr/>
          <p:nvPr/>
        </p:nvSpPr>
        <p:spPr>
          <a:xfrm>
            <a:off x="-42435" y="1061460"/>
            <a:ext cx="6131564" cy="593568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ການວາງ​ແຜນ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595179"/>
            <a:ext cx="735378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  <a:hlinkClick r:id="rId3" action="ppaction://hlinkfile"/>
              </a:rPr>
              <a:t>*ຕົວ​ຢ່າງ​ຂອງ JASON &amp; SOFIA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9F705F-4D2B-1B4D-8240-D976CEE24D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9000"/>
          </a:blip>
          <a:stretch>
            <a:fillRect/>
          </a:stretch>
        </p:blipFill>
        <p:spPr>
          <a:xfrm>
            <a:off x="9333090" y="4892153"/>
            <a:ext cx="1742274" cy="1693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Oval 14"/>
          <p:cNvSpPr/>
          <p:nvPr/>
        </p:nvSpPr>
        <p:spPr>
          <a:xfrm>
            <a:off x="9893875" y="2344870"/>
            <a:ext cx="1465034" cy="1465006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57150"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7" name="Picture 16" descr="adobe illustrator - How do I replicate the Apple Family Sharing Icon - Graphic Design Stack Exchan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7" y="3596458"/>
            <a:ext cx="1299073" cy="13822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3DC087-FC35-4047-B853-5C0222EE0EC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1000"/>
          </a:blip>
          <a:stretch>
            <a:fillRect/>
          </a:stretch>
        </p:blipFill>
        <p:spPr>
          <a:xfrm>
            <a:off x="4239709" y="2344870"/>
            <a:ext cx="3685632" cy="3771710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53809" t="24191" r="27699" b="45841"/>
          <a:stretch/>
        </p:blipFill>
        <p:spPr>
          <a:xfrm>
            <a:off x="2729142" y="4967264"/>
            <a:ext cx="1316056" cy="1388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23" descr="Proceso administrativo: Imagenes de cabecera">
            <a:extLst>
              <a:ext uri="{FF2B5EF4-FFF2-40B4-BE49-F238E27FC236}">
                <a16:creationId xmlns:a16="http://schemas.microsoft.com/office/drawing/2014/main" id="{90965D16-30E4-9C4C-8098-3CFEAE4BD27C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821" y="1940079"/>
            <a:ext cx="1104172" cy="10448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644A9AB-98E0-D645-825A-4B6EFAD43DB1}"/>
              </a:ext>
            </a:extLst>
          </p:cNvPr>
          <p:cNvSpPr txBox="1"/>
          <p:nvPr/>
        </p:nvSpPr>
        <p:spPr>
          <a:xfrm>
            <a:off x="3739375" y="5500380"/>
            <a:ext cx="4686300" cy="172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15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</a:t>
            </a: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</a:t>
            </a:r>
          </a:p>
        </p:txBody>
      </p:sp>
      <p:pic>
        <p:nvPicPr>
          <p:cNvPr id="19" name="Picture 18" descr="Target 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1650">
            <a:off x="7275766" y="1070390"/>
            <a:ext cx="1670468" cy="1689951"/>
          </a:xfrm>
          <a:prstGeom prst="rect">
            <a:avLst/>
          </a:prstGeom>
        </p:spPr>
      </p:pic>
      <p:pic>
        <p:nvPicPr>
          <p:cNvPr id="21" name="Picture 20" descr="CV Resume Free PSD Template | UICloud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/>
          <a:stretch/>
        </p:blipFill>
        <p:spPr>
          <a:xfrm>
            <a:off x="850512" y="1724129"/>
            <a:ext cx="1303164" cy="1170506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29" t="-18579" r="-6618" b="-14755"/>
          <a:stretch/>
        </p:blipFill>
        <p:spPr>
          <a:xfrm>
            <a:off x="8237368" y="3182246"/>
            <a:ext cx="1095721" cy="105942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07270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E84DDCA-6187-9B4E-86CA-83D6E2AD5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ການວາງ​ແຜນ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10210" y="595179"/>
            <a:ext cx="10337656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ແຜນ​ໂຄງ​ການ​ແຕ່​ລະ​ອັນ (IPP) ແລະ ການ​ຕັດ​ສິນ​ໃຈ​ດ້ວຍ​ຕົວ​ເອງ </a:t>
            </a:r>
          </a:p>
        </p:txBody>
      </p:sp>
      <p:pic>
        <p:nvPicPr>
          <p:cNvPr id="3" name="Picture 2" descr="File:Circle-icons-document.sv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131" y="2219725"/>
            <a:ext cx="3307661" cy="33076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392309" y="3162591"/>
            <a:ext cx="2222085" cy="145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96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IPP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4247462" y="1958943"/>
            <a:ext cx="2177722" cy="2271289"/>
          </a:xfrm>
          <a:prstGeom prst="ellipse">
            <a:avLst/>
          </a:prstGeom>
          <a:blipFill dpi="0" rotWithShape="1">
            <a:blip r:embed="rId4">
              <a:alphaModFix amt="51000"/>
            </a:blip>
            <a:srcRect/>
            <a:stretch>
              <a:fillRect l="-7000" r="-10000" b="-51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85708" y="1571264"/>
            <a:ext cx="2125309" cy="2162422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30815" y="4257790"/>
            <a:ext cx="2222085" cy="2162422"/>
          </a:xfrm>
          <a:prstGeom prst="ellipse">
            <a:avLst/>
          </a:prstGeom>
          <a:blipFill dpi="0" rotWithShape="1">
            <a:blip r:embed="rId5">
              <a:alphaModFix amt="60000"/>
            </a:blip>
            <a:srcRect/>
            <a:stretch>
              <a:fillRect l="-27000" t="-23000" r="-42000" b="-85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546027" y="4081274"/>
            <a:ext cx="2262632" cy="2162422"/>
          </a:xfrm>
          <a:prstGeom prst="ellipse">
            <a:avLst/>
          </a:prstGeom>
          <a:blipFill dpi="0" rotWithShape="1">
            <a:blip r:embed="rId6">
              <a:alphaModFix amt="51000"/>
            </a:blip>
            <a:srcRect/>
            <a:stretch>
              <a:fillRect l="16000" t="-3000" r="19000" b="-83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10B3332-922D-3C49-8CCD-3D4F8938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453" y="3394444"/>
            <a:ext cx="2174933" cy="216633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" cap="rnd">
            <a:solidFill>
              <a:schemeClr val="tx1">
                <a:lumMod val="95000"/>
                <a:lumOff val="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Rectangle 33"/>
          <p:cNvSpPr/>
          <p:nvPr/>
        </p:nvSpPr>
        <p:spPr>
          <a:xfrm>
            <a:off x="432254" y="4257790"/>
            <a:ext cx="18773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o-LA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ເອົາ​ຄົນ​ເປັນ​ໃຈ​ກາງ </a:t>
            </a:r>
          </a:p>
        </p:txBody>
      </p:sp>
      <p:pic>
        <p:nvPicPr>
          <p:cNvPr id="35" name="Picture 34" descr="Target 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1650">
            <a:off x="2313356" y="1446304"/>
            <a:ext cx="1670468" cy="1689951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2322744" y="2563525"/>
            <a:ext cx="136607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o-LA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ກຳ​ນົດ </a:t>
            </a:r>
          </a:p>
          <a:p>
            <a:pPr algn="ctr"/>
            <a:r>
              <a:rPr lang="lo-LA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ເປົ້າ​ໝາຍ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584128" y="4812207"/>
            <a:ext cx="2407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o-L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ກຳ​ນົດ</a:t>
            </a:r>
          </a:p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ສະ​ໜັບ​ສະ​ໜູນ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320771" y="5223012"/>
            <a:ext cx="18421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o-LA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ກຳ​ນົດ</a:t>
            </a:r>
          </a:p>
          <a:p>
            <a:pPr algn="ctr"/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  <a:r>
              <a:rPr lang="lo-LA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</a:t>
            </a:r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349654" y="2695495"/>
            <a:ext cx="19733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o-L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ປະກອບດວ້ຍ</a:t>
            </a:r>
          </a:p>
          <a:p>
            <a:pPr algn="ctr"/>
            <a:r>
              <a:rPr lang="lo-L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 ແຜນ​ການໃຊ້​ຈ່າຍ</a:t>
            </a:r>
          </a:p>
        </p:txBody>
      </p:sp>
      <p:sp>
        <p:nvSpPr>
          <p:cNvPr id="8" name="Right Arrow 7"/>
          <p:cNvSpPr/>
          <p:nvPr/>
        </p:nvSpPr>
        <p:spPr>
          <a:xfrm>
            <a:off x="6957391" y="3486062"/>
            <a:ext cx="1398295" cy="629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287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entagon 15"/>
          <p:cNvSpPr/>
          <p:nvPr/>
        </p:nvSpPr>
        <p:spPr>
          <a:xfrm>
            <a:off x="0" y="1061460"/>
            <a:ext cx="11106150" cy="5948940"/>
          </a:xfrm>
          <a:prstGeom prst="homePlate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2" name="Pentagon 21"/>
          <p:cNvSpPr/>
          <p:nvPr/>
        </p:nvSpPr>
        <p:spPr>
          <a:xfrm>
            <a:off x="7105590" y="4754847"/>
            <a:ext cx="5086410" cy="1467056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1" name="Pentagon 20"/>
          <p:cNvSpPr/>
          <p:nvPr/>
        </p:nvSpPr>
        <p:spPr>
          <a:xfrm>
            <a:off x="881253" y="4732083"/>
            <a:ext cx="5086410" cy="1467056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E84DDCA-6187-9B4E-86CA-83D6E2AD5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ການວາງ​ແຜນ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59640A-5E46-8542-A625-A03718817659}"/>
              </a:ext>
            </a:extLst>
          </p:cNvPr>
          <p:cNvSpPr/>
          <p:nvPr/>
        </p:nvSpPr>
        <p:spPr>
          <a:xfrm>
            <a:off x="1930066" y="1327020"/>
            <a:ext cx="9176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o-LA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ການ​ບໍ​ລິ​ການ​ທີ່​ທ່ານ​ຈ່າຍ​ຈາກ​ແຜນ​ການ​ໃຊ້​ຈ່າຍ​ຂອງ​ທ່ານ</a:t>
            </a:r>
            <a:r>
              <a:rPr lang="lo-LA" sz="24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ຕ້ອງ</a:t>
            </a:r>
            <a:r>
              <a:rPr lang="lo-LA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A48B7-3B7E-6245-9FB5-47132AD45A45}"/>
              </a:ext>
            </a:extLst>
          </p:cNvPr>
          <p:cNvSpPr txBox="1"/>
          <p:nvPr/>
        </p:nvSpPr>
        <p:spPr>
          <a:xfrm>
            <a:off x="110210" y="595179"/>
            <a:ext cx="10337656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ເງື່ອນ​ໄຂ​ຄວາມ​ຕ້ອງ​ການ​ຂອງ​ການ​ວາງ​ແຜນ​ການ​ບໍ​ລິ​ການ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243943" y="1880281"/>
            <a:ext cx="7434736" cy="2480732"/>
            <a:chOff x="2191712" y="1423426"/>
            <a:chExt cx="7434736" cy="2480732"/>
          </a:xfrm>
        </p:grpSpPr>
        <p:grpSp>
          <p:nvGrpSpPr>
            <p:cNvPr id="6" name="Group 5"/>
            <p:cNvGrpSpPr/>
            <p:nvPr/>
          </p:nvGrpSpPr>
          <p:grpSpPr>
            <a:xfrm>
              <a:off x="2498448" y="1423426"/>
              <a:ext cx="7128000" cy="1416184"/>
              <a:chOff x="4612998" y="1576141"/>
              <a:chExt cx="7128000" cy="1416184"/>
            </a:xfrm>
          </p:grpSpPr>
          <p:pic>
            <p:nvPicPr>
              <p:cNvPr id="5" name="Picture 4" descr="Team:INSA-Lyon/Achievements - 2016.igem.or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2998" y="1576141"/>
                <a:ext cx="1416184" cy="1416184"/>
              </a:xfrm>
              <a:prstGeom prst="rect">
                <a:avLst/>
              </a:prstGeom>
            </p:spPr>
          </p:pic>
          <p:pic>
            <p:nvPicPr>
              <p:cNvPr id="9" name="Picture 8" descr="Team:INSA-Lyon/Achievements - 2016.igem.or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0714" y="1576141"/>
                <a:ext cx="1416184" cy="1416184"/>
              </a:xfrm>
              <a:prstGeom prst="rect">
                <a:avLst/>
              </a:prstGeom>
            </p:spPr>
          </p:pic>
          <p:pic>
            <p:nvPicPr>
              <p:cNvPr id="10" name="Picture 9" descr="Team:INSA-Lyon/Achievements - 2016.igem.or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7764" y="1576141"/>
                <a:ext cx="1416184" cy="1416184"/>
              </a:xfrm>
              <a:prstGeom prst="rect">
                <a:avLst/>
              </a:prstGeom>
            </p:spPr>
          </p:pic>
          <p:pic>
            <p:nvPicPr>
              <p:cNvPr id="11" name="Picture 10" descr="Team:INSA-Lyon/Achievements - 2016.igem.or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4814" y="1576141"/>
                <a:ext cx="1416184" cy="1416184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2191712" y="2703829"/>
              <a:ext cx="14668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  <a:hlinkClick r:id="rId4" action="ppaction://hlinkfile"/>
                </a:rPr>
                <a:t>*</a:t>
              </a:r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 ການ​ບໍ​ລິ​ການ​ທີ່​ລັດ​ຖະ​ບານ​ກາງ​ຮັບ​ຮູ້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86532" y="2703829"/>
              <a:ext cx="12993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ຜູ້​ໃຫ້​ບໍ​ລິ​ການ​ຕ້ອງຜ່ານ​ເງື່ອນ​ໄຂ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22081" y="2703829"/>
              <a:ext cx="14161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o-LA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ຕົວ​ເລືອກ​ການ​ສະ​ໜັບ​ສະ​ໜູນ ແລະ ການ​ລວມ​ເຂົ້າ​ນຳ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20314" y="2703828"/>
              <a:ext cx="12993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ສາ​ມາດ​ໃຫ້ຂາຍ ຫຼື ບໍ່​ໃຫ້​ຂາຍ​ໄດ້</a:t>
              </a:r>
            </a:p>
          </p:txBody>
        </p:sp>
      </p:grpSp>
      <p:pic>
        <p:nvPicPr>
          <p:cNvPr id="18" name="Picture 17" descr="File:Number 2 in light blue rounded square.svg - Wikimedia Commons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860" y="4700039"/>
            <a:ext cx="1531143" cy="15311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 descr="Archivo:Number 1 in green rounded square.svg - Wikipedia, la enciclopedia libre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4" y="4709321"/>
            <a:ext cx="1473089" cy="15125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Rectangle 19"/>
          <p:cNvSpPr/>
          <p:nvPr/>
        </p:nvSpPr>
        <p:spPr>
          <a:xfrm>
            <a:off x="7540360" y="5215235"/>
            <a:ext cx="4594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ຕ້ອງ​ໄດ້​ໃຫ້​ບໍ​ລິ​ການ​ຢູ່​ໃນ​ບ່ອນ​ທີ່​ທ່ານ​ເຂົ້າ​ຢູ່​ໃນ​ຊຸມ​ຊົນ </a:t>
            </a:r>
            <a:br>
              <a:rPr lang="en-US" b="1" dirty="0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(ເອີ້ນ​ວ່າ “ກົດ​ລະ​ບຽບ​ສຸດ​ທ້າຍ”)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B304AD-19BA-0542-813A-1F893931F635}"/>
              </a:ext>
            </a:extLst>
          </p:cNvPr>
          <p:cNvSpPr txBox="1"/>
          <p:nvPr/>
        </p:nvSpPr>
        <p:spPr>
          <a:xfrm>
            <a:off x="1806955" y="5215235"/>
            <a:ext cx="373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ຕ້ອງ​ພະ​ຍາ​ຍາມ​ເອົາ​ແຫຼ່ງ​ອື່ນ​ມາ​ຈ່າຍ​ກ່ອນ </a:t>
            </a:r>
          </a:p>
          <a:p>
            <a:pPr algn="ctr"/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(ເອີ້ນ​ວ່າ “ຊັບ​ພະ​ຍາ​ກອນ​ທົ່ວ​ໄປ”)</a:t>
            </a:r>
          </a:p>
        </p:txBody>
      </p:sp>
    </p:spTree>
    <p:extLst>
      <p:ext uri="{BB962C8B-B14F-4D97-AF65-F5344CB8AC3E}">
        <p14:creationId xmlns:p14="http://schemas.microsoft.com/office/powerpoint/2010/main" val="16907734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E84DDCA-6187-9B4E-86CA-83D6E2AD5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ການວາງ​ແຜນ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10210" y="595179"/>
            <a:ext cx="10337656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ເງື່ອນ​ໄຂ​ຄວາມ​ຕ້ອງ​ການ​ຂອງ​ການ​ວາງ​ແຜນ​ການ​ບໍ​ລິ​ການ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7C97D-B8C6-BE47-8E32-7601FB4362DA}"/>
              </a:ext>
            </a:extLst>
          </p:cNvPr>
          <p:cNvSpPr txBox="1"/>
          <p:nvPr/>
        </p:nvSpPr>
        <p:spPr>
          <a:xfrm>
            <a:off x="4322304" y="1146184"/>
            <a:ext cx="3771979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ຊັບ​ພະ​ຍາ​ກອນ​ທົ່ວ​ໄປ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6543" y="1697189"/>
            <a:ext cx="3588895" cy="323225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94283" y="1697189"/>
            <a:ext cx="3588895" cy="323225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Striped Right Arrow 8"/>
          <p:cNvSpPr/>
          <p:nvPr/>
        </p:nvSpPr>
        <p:spPr>
          <a:xfrm>
            <a:off x="4787235" y="1897364"/>
            <a:ext cx="2717281" cy="697589"/>
          </a:xfrm>
          <a:prstGeom prst="stripedRightArrow">
            <a:avLst>
              <a:gd name="adj1" fmla="val 45401"/>
              <a:gd name="adj2" fmla="val 5459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8438" y="1947975"/>
            <a:ext cx="2952418" cy="7296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24624" y="1909630"/>
            <a:ext cx="3128211" cy="5552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8438" y="3079139"/>
            <a:ext cx="2952418" cy="7296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8438" y="4126611"/>
            <a:ext cx="2952418" cy="6488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24624" y="2671959"/>
            <a:ext cx="3128211" cy="5552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1108" y="1926448"/>
            <a:ext cx="2707078" cy="298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ການ​ເບິ່ງ​ແຍງ​ດູ​ແລ​ສ່ວນ​ຕົວ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2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2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ການ​ສອນ​ແນະ​ນຳ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2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12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ການ​ບຳ​ບັດ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24624" y="3434288"/>
            <a:ext cx="3126019" cy="13411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27000" y="1968550"/>
            <a:ext cx="2870864" cy="242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IHSS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2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ເຂດ​ໂຮງ​ຮຽນ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2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Medi-Cal ຫຼື ປະ​ກັນ​ໄພ​ສຸ​ຂະ​ພາບ</a:t>
            </a:r>
          </a:p>
        </p:txBody>
      </p:sp>
      <p:sp>
        <p:nvSpPr>
          <p:cNvPr id="18" name="Striped Right Arrow 17"/>
          <p:cNvSpPr/>
          <p:nvPr/>
        </p:nvSpPr>
        <p:spPr>
          <a:xfrm>
            <a:off x="4786219" y="2949605"/>
            <a:ext cx="2717281" cy="697589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9" name="Striped Right Arrow 18"/>
          <p:cNvSpPr/>
          <p:nvPr/>
        </p:nvSpPr>
        <p:spPr>
          <a:xfrm>
            <a:off x="4834517" y="4072509"/>
            <a:ext cx="2717281" cy="697589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6544" y="5414122"/>
            <a:ext cx="11216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ເງື່ອນ​ໄຂ​ຄວາມ​ຕ້ອງ​ການ</a:t>
            </a:r>
            <a:r>
              <a:rPr lang="lo-LA" sz="2400" b="1" u="sng">
                <a:latin typeface="Phetsarath OT" panose="02000500000000020004" pitchFamily="2" charset="0"/>
                <a:cs typeface="Phetsarath OT" panose="02000500000000020004" pitchFamily="2" charset="0"/>
              </a:rPr>
              <a:t>ອັນ​ດຽວ​ກັນ</a:t>
            </a: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ກັບ​ຢູ່​ໃນ​ລະ​ບົບ​ສູນ​ປະ​ຈຳ​ພາກ​ພື້ນ​ດັ້ງ​ເດີມ.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ຊ່ວຍ​ທ່ານ</a:t>
            </a:r>
            <a:r>
              <a:rPr lang="lo-LA" sz="2400" b="1" u="sng">
                <a:latin typeface="Phetsarath OT" panose="02000500000000020004" pitchFamily="2" charset="0"/>
                <a:cs typeface="Phetsarath OT" panose="02000500000000020004" pitchFamily="2" charset="0"/>
              </a:rPr>
              <a:t>ປະ​ຢັດ</a:t>
            </a:r>
            <a:r>
              <a:rPr lang="lo-LA" sz="2400" b="1">
                <a:solidFill>
                  <a:srgbClr val="00B05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ເງິນ</a:t>
            </a: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ຢູ່​ໃນ​ແຜນ​ການ​ໃຊ້​ຈ່າຍ​ຂອງ​ທ່ານ​ສຳ​ລັບ​ສິ່ງ​ອື່ນໆ.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ລົມ​ກັບ​ທີມ​ງານ​ຂອງ​ທ່ານ ຖ້າ​ຊັບ​ພະ​ຍາ​ກອນ​ທົ່ວ​ໄປ​ບໍ່​ບັນລຸ​ໄດ້​ຕາມ​ຄວາມ​ຕ້ອງ​ການ​ຂອງ​ທ່ານ.</a:t>
            </a:r>
          </a:p>
        </p:txBody>
      </p:sp>
    </p:spTree>
    <p:extLst>
      <p:ext uri="{BB962C8B-B14F-4D97-AF65-F5344CB8AC3E}">
        <p14:creationId xmlns:p14="http://schemas.microsoft.com/office/powerpoint/2010/main" val="793368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gular Pentagon 16"/>
          <p:cNvSpPr/>
          <p:nvPr/>
        </p:nvSpPr>
        <p:spPr>
          <a:xfrm>
            <a:off x="7116457" y="1379666"/>
            <a:ext cx="4175402" cy="4148688"/>
          </a:xfrm>
          <a:prstGeom prst="pent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1309038" y="2928735"/>
            <a:ext cx="5285867" cy="947840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lo-LA" sz="2400" dirty="0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ທ່ານ​ອາດ​ໄສ​ຢູ່​ໃນ​ບໍ​ລິ​ເວນ​ທີ່​ທ່ານ​ເລືອກ</a:t>
            </a:r>
          </a:p>
        </p:txBody>
      </p:sp>
      <p:sp>
        <p:nvSpPr>
          <p:cNvPr id="15" name="Pentagon 14"/>
          <p:cNvSpPr/>
          <p:nvPr/>
        </p:nvSpPr>
        <p:spPr>
          <a:xfrm>
            <a:off x="1309039" y="5481207"/>
            <a:ext cx="5285867" cy="1088814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ທ່ານ​ສາ​ມາດ​ສ້າງ​ໝູ່​ກັບ​ຄົນ​ພິ​ການ ແລະ ບໍ່​ພິ​ການ​ໄດ້</a:t>
            </a:r>
          </a:p>
        </p:txBody>
      </p:sp>
      <p:sp>
        <p:nvSpPr>
          <p:cNvPr id="14" name="Pentagon 13"/>
          <p:cNvSpPr/>
          <p:nvPr/>
        </p:nvSpPr>
        <p:spPr>
          <a:xfrm>
            <a:off x="1260211" y="4240214"/>
            <a:ext cx="6084969" cy="947840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ທ່ານ​ມີ​ໂອ​ກາດ​ເຮັດ​ວຽກ ແລະ ເປັນ​ອາ​ສາ​ສະ​ໝັກ</a:t>
            </a:r>
          </a:p>
        </p:txBody>
      </p:sp>
      <p:sp>
        <p:nvSpPr>
          <p:cNvPr id="12" name="Pentagon 11"/>
          <p:cNvSpPr/>
          <p:nvPr/>
        </p:nvSpPr>
        <p:spPr>
          <a:xfrm>
            <a:off x="1171733" y="1673861"/>
            <a:ext cx="5423172" cy="947840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ທ່ານ​ເຮັດ​ຕົວ​ເລືອກ​ຂອງ​ທ່ານ​ເອງ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E84DDCA-6187-9B4E-86CA-83D6E2AD5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ການວາງ​ແຜນ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737F1-6154-C14E-A2D4-2B9B5EEA35FC}"/>
              </a:ext>
            </a:extLst>
          </p:cNvPr>
          <p:cNvSpPr txBox="1"/>
          <p:nvPr/>
        </p:nvSpPr>
        <p:spPr>
          <a:xfrm>
            <a:off x="110210" y="595179"/>
            <a:ext cx="10337656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ເງື່ອນ​ໄຂ​ຄວາມ​ຕ້ອງ​ການ​ຂອງ​ການ​ວາງ​ແຜນ​ການ​ບໍ​ລິ​ການ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51A093-AB51-1249-A5C5-562DF5D0FF79}"/>
              </a:ext>
            </a:extLst>
          </p:cNvPr>
          <p:cNvSpPr txBox="1"/>
          <p:nvPr/>
        </p:nvSpPr>
        <p:spPr>
          <a:xfrm>
            <a:off x="893828" y="1144900"/>
            <a:ext cx="10337656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  <a:hlinkClick r:id="rId3" action="ppaction://hlinkfile"/>
              </a:rPr>
              <a:t>* ການ​ບໍ​ລິ​ການ​ຢູ່​ໃນ​ບ້ານ ແລະ ຊຸມ​ຊົນ ແລະ ກົດ​ລະ​ບຽບ​ສຸດ​ທ້າຍ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944099F-7D60-F74B-8CE6-1BE0E1E11A34}"/>
              </a:ext>
            </a:extLst>
          </p:cNvPr>
          <p:cNvSpPr txBox="1">
            <a:spLocks/>
          </p:cNvSpPr>
          <p:nvPr/>
        </p:nvSpPr>
        <p:spPr>
          <a:xfrm>
            <a:off x="7165284" y="2379168"/>
            <a:ext cx="3946357" cy="27488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ໂຄງ​ການ​ການ​ຕັດ​ສິນ​ໃຈ​ດ້ວຍຕົວ​ເອງໄດ້​ຮັບ​ການ​ອອກ​ແບບ​ມາ ເພື່ອ​ໃຫ້</a:t>
            </a:r>
            <a:r>
              <a:rPr lang="lo-LA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ຖືກ</a:t>
            </a:r>
            <a:r>
              <a:rPr lang="lo-L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ເອົາ​ລວມ​ເຂົ້າ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ຢູ່​ໃນ</a:t>
            </a:r>
            <a:r>
              <a:rPr lang="lo-LA" u="sng" dirty="0">
                <a:latin typeface="Phetsarath OT" panose="02000500000000020004" pitchFamily="2" charset="0"/>
                <a:cs typeface="Phetsarath OT" panose="02000500000000020004" pitchFamily="2" charset="0"/>
              </a:rPr>
              <a:t>​ຊຸມ​ຊົນ</a:t>
            </a:r>
            <a:r>
              <a:rPr lang="lo-L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ຂອງ​ທ່ານ</a:t>
            </a: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2B2AE2-D9AC-9B49-B683-AEE3859588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5" y="1549500"/>
            <a:ext cx="1306454" cy="1150712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84B865-9B1D-484A-A239-0003B0C84A8C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-3831" t="-11111" r="-3831" b="-11111"/>
          <a:stretch/>
        </p:blipFill>
        <p:spPr>
          <a:xfrm>
            <a:off x="253265" y="2840382"/>
            <a:ext cx="1281127" cy="1124547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CV Resume Free PSD Template | UICloud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/>
          <a:stretch/>
        </p:blipFill>
        <p:spPr>
          <a:xfrm>
            <a:off x="294547" y="4105099"/>
            <a:ext cx="1303164" cy="1170506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Friends PNG Transparent Images | PNG All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69" y="5415775"/>
            <a:ext cx="1344446" cy="1219679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659721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ight Arrow 29">
            <a:extLst>
              <a:ext uri="{FF2B5EF4-FFF2-40B4-BE49-F238E27FC236}">
                <a16:creationId xmlns:a16="http://schemas.microsoft.com/office/drawing/2014/main" id="{D016B15F-5081-6C44-946A-251A5B1BFCC8}"/>
              </a:ext>
            </a:extLst>
          </p:cNvPr>
          <p:cNvSpPr/>
          <p:nvPr/>
        </p:nvSpPr>
        <p:spPr>
          <a:xfrm>
            <a:off x="-278296" y="2513326"/>
            <a:ext cx="12470296" cy="127763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1" name="Picture 10" descr="Team:INSA-Lyon/Achievements - 2016.igem.org">
            <a:extLst>
              <a:ext uri="{FF2B5EF4-FFF2-40B4-BE49-F238E27FC236}">
                <a16:creationId xmlns:a16="http://schemas.microsoft.com/office/drawing/2014/main" id="{16723119-9CD1-4A4D-A08C-83B2FF1D7F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875" y="2541265"/>
            <a:ext cx="1186833" cy="1181133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Team:Berkeley/Methods/Protocols - 2013.igem.org">
            <a:extLst>
              <a:ext uri="{FF2B5EF4-FFF2-40B4-BE49-F238E27FC236}">
                <a16:creationId xmlns:a16="http://schemas.microsoft.com/office/drawing/2014/main" id="{F1C45297-3CC8-C44F-B281-8AC92F01B37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9" y="2542382"/>
            <a:ext cx="1271942" cy="1115728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DE2A64-91A1-5F48-92CD-74DD4031C0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758" t="-10962" r="-3758" b="-12114"/>
          <a:stretch/>
        </p:blipFill>
        <p:spPr>
          <a:xfrm>
            <a:off x="2986913" y="2506074"/>
            <a:ext cx="1266152" cy="1184739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D829FF-C5D5-4C46-A5F2-17469A86E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6448" y="2509679"/>
            <a:ext cx="1186834" cy="11811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D41CAD-CB82-9240-9FD3-C03622AD8892}"/>
              </a:ext>
            </a:extLst>
          </p:cNvPr>
          <p:cNvSpPr txBox="1"/>
          <p:nvPr/>
        </p:nvSpPr>
        <p:spPr>
          <a:xfrm>
            <a:off x="358044" y="3753264"/>
            <a:ext cx="2131991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6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ຜູ້​ໃຫ້​ບໍ​ລິ​ການ​ຈະ​ດຳ​ເນີນ​ການ​ປະ​ເມີນ​ສະ​ຖານ​ທີ່​ດ້ວຍ​ຕົວ​ເອງ​ໃຫ້​ສຳ​ເລັດ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3AFE67-AE4C-9F44-A47C-089533F2BDE8}"/>
              </a:ext>
            </a:extLst>
          </p:cNvPr>
          <p:cNvSpPr txBox="1"/>
          <p:nvPr/>
        </p:nvSpPr>
        <p:spPr>
          <a:xfrm>
            <a:off x="2649522" y="3690813"/>
            <a:ext cx="20872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6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ຜູ້​ໃຫ້​ບໍ​ລິ​ການ​ທີ່​ເລືອກ, ສູນປະ​ຈຳພາກ ແລະ ທ່ານ​ຈະ​ດຳ​ເນີນ​ການ​ປະ​ເມີນ</a:t>
            </a:r>
            <a:r>
              <a:rPr lang="lo-LA" sz="1600" u="sng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ຢູ່​ກັບ​ທີ່</a:t>
            </a:r>
            <a:r>
              <a:rPr lang="lo-LA" sz="16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D4DDB5-51F8-5241-923F-14F484F9276F}"/>
              </a:ext>
            </a:extLst>
          </p:cNvPr>
          <p:cNvSpPr txBox="1"/>
          <p:nvPr/>
        </p:nvSpPr>
        <p:spPr>
          <a:xfrm>
            <a:off x="5062393" y="3790675"/>
            <a:ext cx="189499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6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ຖ້າ​ຜູ້​ໃຫ້​ບໍ​ລິ​ການ</a:t>
            </a:r>
            <a:r>
              <a:rPr lang="lo-LA" sz="1600" b="1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ຜ່ານ</a:t>
            </a:r>
            <a:r>
              <a:rPr lang="lo-LA" sz="16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ທ່ານ​ສາ​ມາດ​ໃຊ້ການ​ບໍ​ລິ​ການ​ນີ້​ໄດ້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97AA56-CE82-0345-9463-4CE7CD437CA7}"/>
              </a:ext>
            </a:extLst>
          </p:cNvPr>
          <p:cNvSpPr txBox="1"/>
          <p:nvPr/>
        </p:nvSpPr>
        <p:spPr>
          <a:xfrm>
            <a:off x="7515859" y="3798214"/>
            <a:ext cx="1894998" cy="164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6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ຖ້າ​ຜູ້​ໃຫ້​ບໍ​ລິ​ການ</a:t>
            </a:r>
            <a:r>
              <a:rPr lang="lo-LA" sz="1600" b="1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ບໍ່ຜ່ານ</a:t>
            </a:r>
            <a:r>
              <a:rPr lang="lo-LA" sz="16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, ທ່ານ​ສາ​ມາດເຮັດ​ວຽກ​ກັບ​ພວກ​ເຂົາ​ໄປ​ສູ່​ການ​ປ່ຽນ​ແປງໄດ້. ຖ້າ​ບໍ່​ເຮັດ ທ່ານ</a:t>
            </a:r>
            <a:r>
              <a:rPr lang="lo-LA" sz="1600" b="1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ບໍ່</a:t>
            </a:r>
            <a:r>
              <a:rPr lang="lo-LA" sz="16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ສາ​ມາດໄດ້​ຮັບການ​ບໍ​ລິ​ການ​ຢູ່​ໃນສະ​ຖານ​ທີ່​ນີ້​ໄດ້. 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5380A232-4796-A94A-BF5F-34A5B49D29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ການວາງ​ແຜນ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67D00EB-DC80-E542-98E8-B5B53F4E54AE}"/>
              </a:ext>
            </a:extLst>
          </p:cNvPr>
          <p:cNvSpPr/>
          <p:nvPr/>
        </p:nvSpPr>
        <p:spPr>
          <a:xfrm>
            <a:off x="10257023" y="2551025"/>
            <a:ext cx="1202118" cy="1202239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57150"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BF4A75-EA21-9E49-8692-E30909CE4E72}"/>
              </a:ext>
            </a:extLst>
          </p:cNvPr>
          <p:cNvSpPr txBox="1"/>
          <p:nvPr/>
        </p:nvSpPr>
        <p:spPr>
          <a:xfrm>
            <a:off x="9969326" y="3814745"/>
            <a:ext cx="1894998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6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FMS </a:t>
            </a:r>
            <a:r>
              <a:rPr lang="lo-LA" sz="1600" u="sng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ກວດ​ສອບ</a:t>
            </a:r>
            <a:r>
              <a:rPr lang="lo-LA" sz="1600" b="1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ຄວາມ​ສຳ​ເລັດ</a:t>
            </a:r>
            <a:r>
              <a:rPr lang="lo-LA" sz="16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ຂອງ​ຂະ​ບວນ​ການ​ປະ​ເມີນ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0E46A3-ABAF-B54C-BFAF-A5D4BF731522}"/>
              </a:ext>
            </a:extLst>
          </p:cNvPr>
          <p:cNvSpPr txBox="1"/>
          <p:nvPr/>
        </p:nvSpPr>
        <p:spPr>
          <a:xfrm>
            <a:off x="110210" y="595179"/>
            <a:ext cx="10337656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ເງື່ອນ​ໄຂ​ຄວາມ​ຕ້ອງ​ການ​ຂອງ​ການ​ວາງ​ແຜນ​ການ​ບໍ​ລິ​ການ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658397-885C-8049-AEC5-C92275064E24}"/>
              </a:ext>
            </a:extLst>
          </p:cNvPr>
          <p:cNvSpPr/>
          <p:nvPr/>
        </p:nvSpPr>
        <p:spPr>
          <a:xfrm>
            <a:off x="1566414" y="1366224"/>
            <a:ext cx="9699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o-LA" sz="3200">
                <a:latin typeface="Phetsarath OT" panose="02000500000000020004" pitchFamily="2" charset="0"/>
                <a:cs typeface="Phetsarath OT" panose="02000500000000020004" pitchFamily="2" charset="0"/>
              </a:rPr>
              <a:t>ການ​ປະ​ເມີນ​ສະ​ຖານ​ທີ່ ແລະ ຂະ​ບວນ​ການ </a:t>
            </a:r>
          </a:p>
        </p:txBody>
      </p:sp>
    </p:spTree>
    <p:extLst>
      <p:ext uri="{BB962C8B-B14F-4D97-AF65-F5344CB8AC3E}">
        <p14:creationId xmlns:p14="http://schemas.microsoft.com/office/powerpoint/2010/main" val="24375170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12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595179"/>
            <a:ext cx="735378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ການ​ທົບ​ທວນ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F09A5EB-84EF-194E-9319-206D555835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ການວາງ​ແຜນ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B4194B4-2464-A347-AE4A-24E2701C7CAE}"/>
              </a:ext>
            </a:extLst>
          </p:cNvPr>
          <p:cNvGrpSpPr/>
          <p:nvPr/>
        </p:nvGrpSpPr>
        <p:grpSpPr>
          <a:xfrm>
            <a:off x="1232452" y="1510866"/>
            <a:ext cx="9798404" cy="4691152"/>
            <a:chOff x="7424116" y="3299791"/>
            <a:chExt cx="3401212" cy="399500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7A8A142-DD90-3849-8F89-91709046DC87}"/>
                </a:ext>
              </a:extLst>
            </p:cNvPr>
            <p:cNvGrpSpPr/>
            <p:nvPr/>
          </p:nvGrpSpPr>
          <p:grpSpPr>
            <a:xfrm>
              <a:off x="7424116" y="3299791"/>
              <a:ext cx="3401212" cy="3995009"/>
              <a:chOff x="1857050" y="3966472"/>
              <a:chExt cx="3401212" cy="3567393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0917192-0031-C548-AB34-6EE56FE26C34}"/>
                  </a:ext>
                </a:extLst>
              </p:cNvPr>
              <p:cNvSpPr/>
              <p:nvPr/>
            </p:nvSpPr>
            <p:spPr>
              <a:xfrm>
                <a:off x="1857050" y="3966472"/>
                <a:ext cx="3401212" cy="356739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6D9CBED-8B9E-374A-8008-635696B5E085}"/>
                  </a:ext>
                </a:extLst>
              </p:cNvPr>
              <p:cNvSpPr/>
              <p:nvPr/>
            </p:nvSpPr>
            <p:spPr>
              <a:xfrm>
                <a:off x="1907063" y="4049357"/>
                <a:ext cx="3291298" cy="3401621"/>
              </a:xfrm>
              <a:prstGeom prst="rect">
                <a:avLst/>
              </a:prstGeom>
              <a:solidFill>
                <a:schemeClr val="bg1">
                  <a:alpha val="6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A05CC2-96E2-D14E-9D57-27851FC8B5B3}"/>
                </a:ext>
              </a:extLst>
            </p:cNvPr>
            <p:cNvSpPr txBox="1"/>
            <p:nvPr/>
          </p:nvSpPr>
          <p:spPr>
            <a:xfrm>
              <a:off x="7474129" y="3528006"/>
              <a:ext cx="3291298" cy="1493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o-LA" sz="2800" b="1"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ການ​ທົບ​ທວນ​ການ​ວາງ​ແຜນ</a:t>
              </a:r>
            </a:p>
            <a:p>
              <a:pPr algn="ctr"/>
              <a:endParaRPr lang="en-US" sz="20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sz="20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sz="20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sz="20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D8C662E-C5C9-DE42-ADC5-95E175C70135}"/>
              </a:ext>
            </a:extLst>
          </p:cNvPr>
          <p:cNvSpPr/>
          <p:nvPr/>
        </p:nvSpPr>
        <p:spPr>
          <a:xfrm>
            <a:off x="1470991" y="2597497"/>
            <a:ext cx="9163879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8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ການ​ວາງແຜນ​ເອົາ​ຄົນ​ເປັນ​ໃຈ​ກາງ ແລະ ການ​ຕັດ​ສິນ​ໃຈ​ດ້ວຍ​ຕົວ​ເອງ 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tx2">
                  <a:lumMod val="5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8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ແຜນ​ໂຄງ​ການ​ແຕ່​ລະ​ອັນ (IPP) ແລະ ການ​ຕັດ​ສິນ​ໃຈ​ດ້ວຍ​ຕົວ​ເອງ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2800" dirty="0">
              <a:solidFill>
                <a:schemeClr val="tx2">
                  <a:lumMod val="5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8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ເງື່ອນ​ໄຂ​ຄວາມ​ຕ້ອງ​ການ​ຂອງ​ການ​ວາງ​ແຜນການ​ບໍ​ລິ​ການ</a:t>
            </a: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8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ຊັບ​ພະ​ຍາ​ກອນ​ທົ່ວ​ໄປ</a:t>
            </a: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8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ການ​ລວມ​ເອົາ​ຊຸມ​ຊົນ​ເຂົ້າ​ຮ່ວມ </a:t>
            </a:r>
          </a:p>
        </p:txBody>
      </p:sp>
    </p:spTree>
    <p:extLst>
      <p:ext uri="{BB962C8B-B14F-4D97-AF65-F5344CB8AC3E}">
        <p14:creationId xmlns:p14="http://schemas.microsoft.com/office/powerpoint/2010/main" val="3587447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9443" y="994167"/>
            <a:ext cx="6280744" cy="1460500"/>
          </a:xfrm>
        </p:spPr>
        <p:txBody>
          <a:bodyPr>
            <a:noAutofit/>
          </a:bodyPr>
          <a:lstStyle/>
          <a:p>
            <a:r>
              <a:rPr lang="lo-LA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A393B0-3270-5142-9887-B174541AE64C}"/>
              </a:ext>
            </a:extLst>
          </p:cNvPr>
          <p:cNvGrpSpPr/>
          <p:nvPr/>
        </p:nvGrpSpPr>
        <p:grpSpPr>
          <a:xfrm>
            <a:off x="6730585" y="1724417"/>
            <a:ext cx="4194912" cy="4646092"/>
            <a:chOff x="7316332" y="2967282"/>
            <a:chExt cx="3579183" cy="464609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7F66C94-94E2-594E-B2E1-4FA02822BC65}"/>
                </a:ext>
              </a:extLst>
            </p:cNvPr>
            <p:cNvGrpSpPr/>
            <p:nvPr/>
          </p:nvGrpSpPr>
          <p:grpSpPr>
            <a:xfrm>
              <a:off x="7316332" y="2967282"/>
              <a:ext cx="3579183" cy="4646092"/>
              <a:chOff x="1763121" y="3966472"/>
              <a:chExt cx="3579183" cy="414878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F668393-D65A-774E-A2EB-78DACA727464}"/>
                  </a:ext>
                </a:extLst>
              </p:cNvPr>
              <p:cNvSpPr/>
              <p:nvPr/>
            </p:nvSpPr>
            <p:spPr>
              <a:xfrm>
                <a:off x="1763121" y="3966472"/>
                <a:ext cx="3579183" cy="414878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D92D571-9DF8-F649-9D0E-BC37315E9692}"/>
                  </a:ext>
                </a:extLst>
              </p:cNvPr>
              <p:cNvSpPr/>
              <p:nvPr/>
            </p:nvSpPr>
            <p:spPr>
              <a:xfrm>
                <a:off x="1907063" y="4049357"/>
                <a:ext cx="3291298" cy="3845895"/>
              </a:xfrm>
              <a:prstGeom prst="rect">
                <a:avLst/>
              </a:prstGeom>
              <a:solidFill>
                <a:schemeClr val="bg1">
                  <a:alpha val="8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223D468-1755-8947-A8A3-F2B5A5A4D684}"/>
                </a:ext>
              </a:extLst>
            </p:cNvPr>
            <p:cNvSpPr txBox="1"/>
            <p:nvPr/>
          </p:nvSpPr>
          <p:spPr>
            <a:xfrm>
              <a:off x="7551338" y="4838955"/>
              <a:ext cx="3250567" cy="261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lo-LA" b="1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ບົດ​ບາດ ແລະ ຄວາມ​ຮັບ​ຜິ​ດ​ຊອບ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​ທ່ານ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ຄອບ​ຄົວ/ຮອບ​ວຽນ​ຂອງ​ການ​ສະ​ໜັບ​ສະ​ໜູນ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​ຜູ້​ປະ​ສານ​ງານ​ການ​ບໍ​ລິ​ການ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ການ​ບໍ​ລິ​ການ​ຄຸ້ມ​ຄອງການ​ເງິນ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ຜູ້ໃຫ້ບໍລິການ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ຜູ້​ອຳ​ນວຍ​ຄວາມ​ສະ​ດວກ​ເອ​ກະ​ລາດ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3EF4B1-054F-624C-9F1F-423750AB23D9}"/>
                </a:ext>
              </a:extLst>
            </p:cNvPr>
            <p:cNvSpPr txBox="1"/>
            <p:nvPr/>
          </p:nvSpPr>
          <p:spPr>
            <a:xfrm>
              <a:off x="7551338" y="3127359"/>
              <a:ext cx="3109170" cy="183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o-LA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ຫຼັກ​ການ 5 ຂໍ້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​ເສ​ລີ​ພາບ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ສິດ​ອຳ​ນາດ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ການ​ສະ​ໜັບ​ສະ​ໜູນ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ຄວາມຮັບຜິດຊອບ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ການ​ຢືນຢັນ  </a:t>
              </a:r>
            </a:p>
            <a:p>
              <a: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2781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11488" y="65055"/>
            <a:ext cx="9999159" cy="649408"/>
          </a:xfrm>
        </p:spPr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ການ​ແນະ​ນຳໂຄງ​ການ </a:t>
            </a:r>
            <a:b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​ການ​ຕັດ​ສິນ​ໃຈ​ດ້ວຍ​ຕົວ​ເອງ</a:t>
            </a:r>
          </a:p>
        </p:txBody>
      </p:sp>
      <p:sp>
        <p:nvSpPr>
          <p:cNvPr id="6" name="Pentagon 5"/>
          <p:cNvSpPr/>
          <p:nvPr/>
        </p:nvSpPr>
        <p:spPr>
          <a:xfrm>
            <a:off x="0" y="1021796"/>
            <a:ext cx="12569371" cy="5842001"/>
          </a:xfrm>
          <a:prstGeom prst="homePlate">
            <a:avLst>
              <a:gd name="adj" fmla="val 87883"/>
            </a:avLst>
          </a:prstGeom>
          <a:solidFill>
            <a:schemeClr val="bg1">
              <a:lumMod val="5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59249" y="1872094"/>
            <a:ext cx="6850870" cy="4492897"/>
            <a:chOff x="1133124" y="1775549"/>
            <a:chExt cx="7717427" cy="4492897"/>
          </a:xfrm>
        </p:grpSpPr>
        <p:sp>
          <p:nvSpPr>
            <p:cNvPr id="7" name="Rectangle 6"/>
            <p:cNvSpPr/>
            <p:nvPr/>
          </p:nvSpPr>
          <p:spPr>
            <a:xfrm>
              <a:off x="1133124" y="1780773"/>
              <a:ext cx="7717427" cy="4487673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346665" y="1775549"/>
              <a:ext cx="7503886" cy="440120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rabicParenR"/>
              </a:pPr>
              <a:r>
                <a:rPr lang="lo-LA" sz="2800"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ການ​ແນະ​ນຳ ແລະ ວຽກ​ເຮືອນ </a:t>
              </a:r>
            </a:p>
            <a:p>
              <a:pPr marL="342900" indent="-342900">
                <a:buFont typeface="+mj-lt"/>
                <a:buAutoNum type="arabicParenR"/>
              </a:pPr>
              <a:r>
                <a:rPr lang="lo-LA" sz="2800"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ການ​ຕັດ​ສິນ​ໃຈ​ດ້ວຍ​ຕົວ​ເອງແມ່ນ​ຫຍັງ </a:t>
              </a:r>
            </a:p>
            <a:p>
              <a:pPr marL="342900" indent="-342900">
                <a:buFont typeface="+mj-lt"/>
                <a:buAutoNum type="arabicParenR"/>
              </a:pPr>
              <a:r>
                <a:rPr lang="lo-LA" sz="2800">
                  <a:latin typeface="Phetsarath OT" panose="02000500000000020004" pitchFamily="2" charset="0"/>
                  <a:cs typeface="Phetsarath OT" panose="02000500000000020004" pitchFamily="2" charset="0"/>
                </a:rPr>
                <a:t>ບົດ​ບາດ ແລະ ຄວາມ​ຮັບ​ຜິ​ດ​ຊອບ </a:t>
              </a:r>
            </a:p>
            <a:p>
              <a:pPr marL="342900" indent="-342900">
                <a:buFont typeface="+mj-lt"/>
                <a:buAutoNum type="arabicParenR"/>
              </a:pPr>
              <a:r>
                <a:rPr lang="lo-LA" sz="2800">
                  <a:latin typeface="Phetsarath OT" panose="02000500000000020004" pitchFamily="2" charset="0"/>
                  <a:cs typeface="Phetsarath OT" panose="02000500000000020004" pitchFamily="2" charset="0"/>
                </a:rPr>
                <a:t>ພັກ​ຜ່ອນ </a:t>
              </a:r>
            </a:p>
            <a:p>
              <a:pPr marL="342900" indent="-342900">
                <a:buFont typeface="+mj-lt"/>
                <a:buAutoNum type="arabicParenR"/>
              </a:pPr>
              <a:r>
                <a:rPr lang="lo-LA" sz="2800">
                  <a:latin typeface="Phetsarath OT" panose="02000500000000020004" pitchFamily="2" charset="0"/>
                  <a:cs typeface="Phetsarath OT" panose="02000500000000020004" pitchFamily="2" charset="0"/>
                </a:rPr>
                <a:t>ການວາງ​ແຜນ</a:t>
              </a:r>
            </a:p>
            <a:p>
              <a:pPr marL="342900" indent="-342900">
                <a:buFont typeface="+mj-lt"/>
                <a:buAutoNum type="arabicParenR"/>
              </a:pPr>
              <a:r>
                <a:rPr lang="lo-LA" sz="2800">
                  <a:latin typeface="Phetsarath OT" panose="02000500000000020004" pitchFamily="2" charset="0"/>
                  <a:cs typeface="Phetsarath OT" panose="02000500000000020004" pitchFamily="2" charset="0"/>
                </a:rPr>
                <a:t>ອາ​ຫານ​ທ່ຽງ </a:t>
              </a:r>
            </a:p>
            <a:p>
              <a:pPr marL="342900" indent="-342900">
                <a:buFont typeface="+mj-lt"/>
                <a:buAutoNum type="arabicParenR"/>
              </a:pPr>
              <a:r>
                <a:rPr lang="lo-LA" sz="2800"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ການ​ຈ່າຍ​ຄ່າ​ບໍ​ລິ​ການ </a:t>
              </a:r>
            </a:p>
            <a:p>
              <a:pPr marL="342900" indent="-342900">
                <a:buFont typeface="+mj-lt"/>
                <a:buAutoNum type="arabicParenR"/>
              </a:pPr>
              <a:r>
                <a:rPr lang="lo-LA" sz="2800">
                  <a:latin typeface="Phetsarath OT" panose="02000500000000020004" pitchFamily="2" charset="0"/>
                  <a:cs typeface="Phetsarath OT" panose="02000500000000020004" pitchFamily="2" charset="0"/>
                </a:rPr>
                <a:t>ສິດ ແລະ ຄວາມ​ປອດ​ໄພ </a:t>
              </a:r>
            </a:p>
            <a:p>
              <a:pPr marL="342900" indent="-342900">
                <a:buFont typeface="+mj-lt"/>
                <a:buAutoNum type="arabicParenR"/>
              </a:pPr>
              <a:r>
                <a:rPr lang="lo-LA" sz="2800">
                  <a:latin typeface="Phetsarath OT" panose="02000500000000020004" pitchFamily="2" charset="0"/>
                  <a:cs typeface="Phetsarath OT" panose="02000500000000020004" pitchFamily="2" charset="0"/>
                </a:rPr>
                <a:t>ພັກ​ຜ່ອນ </a:t>
              </a:r>
            </a:p>
            <a:p>
              <a:pPr marL="342900" indent="-342900">
                <a:buFont typeface="+mj-lt"/>
                <a:buAutoNum type="arabicParenR"/>
              </a:pPr>
              <a:r>
                <a:rPr lang="lo-LA" sz="2800">
                  <a:latin typeface="Phetsarath OT" panose="02000500000000020004" pitchFamily="2" charset="0"/>
                  <a:cs typeface="Phetsarath OT" panose="02000500000000020004" pitchFamily="2" charset="0"/>
                </a:rPr>
                <a:t>ຂັ້ນ​ຕອນຕໍ່​ໄປ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4024560" y="1324798"/>
            <a:ext cx="3953058" cy="547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8155" y="1036096"/>
            <a:ext cx="39530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o-LA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ວາ​ລະ</a:t>
            </a:r>
          </a:p>
        </p:txBody>
      </p:sp>
    </p:spTree>
    <p:extLst>
      <p:ext uri="{BB962C8B-B14F-4D97-AF65-F5344CB8AC3E}">
        <p14:creationId xmlns:p14="http://schemas.microsoft.com/office/powerpoint/2010/main" val="364187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B1D3">
            <a:alpha val="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8359233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3" name="Isosceles Triangle 2"/>
          <p:cNvSpPr/>
          <p:nvPr/>
        </p:nvSpPr>
        <p:spPr>
          <a:xfrm rot="9078235">
            <a:off x="47219" y="3145083"/>
            <a:ext cx="14616410" cy="7952785"/>
          </a:xfrm>
          <a:custGeom>
            <a:avLst/>
            <a:gdLst>
              <a:gd name="connsiteX0" fmla="*/ 0 w 14981137"/>
              <a:gd name="connsiteY0" fmla="*/ 7952785 h 7952785"/>
              <a:gd name="connsiteX1" fmla="*/ 3825134 w 14981137"/>
              <a:gd name="connsiteY1" fmla="*/ 0 h 7952785"/>
              <a:gd name="connsiteX2" fmla="*/ 14981137 w 14981137"/>
              <a:gd name="connsiteY2" fmla="*/ 7952785 h 7952785"/>
              <a:gd name="connsiteX3" fmla="*/ 0 w 14981137"/>
              <a:gd name="connsiteY3" fmla="*/ 7952785 h 7952785"/>
              <a:gd name="connsiteX0" fmla="*/ 0 w 14630913"/>
              <a:gd name="connsiteY0" fmla="*/ 7147387 h 7952785"/>
              <a:gd name="connsiteX1" fmla="*/ 3474910 w 14630913"/>
              <a:gd name="connsiteY1" fmla="*/ 0 h 7952785"/>
              <a:gd name="connsiteX2" fmla="*/ 14630913 w 14630913"/>
              <a:gd name="connsiteY2" fmla="*/ 7952785 h 7952785"/>
              <a:gd name="connsiteX3" fmla="*/ 0 w 14630913"/>
              <a:gd name="connsiteY3" fmla="*/ 7147387 h 7952785"/>
              <a:gd name="connsiteX0" fmla="*/ 0 w 14616410"/>
              <a:gd name="connsiteY0" fmla="*/ 6996695 h 7952785"/>
              <a:gd name="connsiteX1" fmla="*/ 3460407 w 14616410"/>
              <a:gd name="connsiteY1" fmla="*/ 0 h 7952785"/>
              <a:gd name="connsiteX2" fmla="*/ 14616410 w 14616410"/>
              <a:gd name="connsiteY2" fmla="*/ 7952785 h 7952785"/>
              <a:gd name="connsiteX3" fmla="*/ 0 w 14616410"/>
              <a:gd name="connsiteY3" fmla="*/ 6996695 h 7952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16410" h="7952785">
                <a:moveTo>
                  <a:pt x="0" y="6996695"/>
                </a:moveTo>
                <a:lnTo>
                  <a:pt x="3460407" y="0"/>
                </a:lnTo>
                <a:lnTo>
                  <a:pt x="14616410" y="7952785"/>
                </a:lnTo>
                <a:lnTo>
                  <a:pt x="0" y="6996695"/>
                </a:lnTo>
                <a:close/>
              </a:path>
            </a:pathLst>
          </a:custGeom>
          <a:solidFill>
            <a:schemeClr val="bg2">
              <a:lumMod val="25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344" y="623377"/>
            <a:ext cx="352926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ສະພາບລວມ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57919" y="2152015"/>
            <a:ext cx="3613184" cy="3853662"/>
            <a:chOff x="879168" y="1999615"/>
            <a:chExt cx="4869391" cy="3853662"/>
          </a:xfrm>
        </p:grpSpPr>
        <p:sp>
          <p:nvSpPr>
            <p:cNvPr id="12" name="Rectangle 11"/>
            <p:cNvSpPr/>
            <p:nvPr/>
          </p:nvSpPr>
          <p:spPr>
            <a:xfrm>
              <a:off x="986729" y="1999615"/>
              <a:ext cx="4636168" cy="3853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43929" y="2246228"/>
              <a:ext cx="3721768" cy="1103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3600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​ງົບ​ປະ​ມານ​ບຸກ​ຄົນ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9168" y="3614419"/>
              <a:ext cx="486939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lo-LA" sz="2000">
                  <a:solidFill>
                    <a:schemeClr val="bg1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ການ​ກຳ​ນົດ​ຈຳ​ນວນ</a:t>
              </a:r>
            </a:p>
            <a:p>
              <a:pPr marL="342900" indent="-34290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lo-LA" sz="2000">
                  <a:solidFill>
                    <a:schemeClr val="bg1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ການ​ປ່ຽນ​ແປງ</a:t>
              </a:r>
            </a:p>
            <a:p>
              <a:pPr marL="342900" indent="-342900"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sz="2000" kern="1200" dirty="0">
                <a:solidFill>
                  <a:schemeClr val="bg1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lo-LA" sz="2000">
                  <a:solidFill>
                    <a:schemeClr val="bg1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ກົດ​ໝາຍ ແລະ ເງື່ອນ​ໄຂ​ຄວາມ​ຕ້ອງ​ການ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CFA2FF1-5BCB-6D4D-8872-9D566D9489E5}"/>
              </a:ext>
            </a:extLst>
          </p:cNvPr>
          <p:cNvGrpSpPr/>
          <p:nvPr/>
        </p:nvGrpSpPr>
        <p:grpSpPr>
          <a:xfrm>
            <a:off x="8274401" y="2152015"/>
            <a:ext cx="3440128" cy="3853662"/>
            <a:chOff x="663336" y="1999615"/>
            <a:chExt cx="5419122" cy="3664271"/>
          </a:xfrm>
        </p:grpSpPr>
        <p:sp>
          <p:nvSpPr>
            <p:cNvPr id="13" name="Rectangle 12"/>
            <p:cNvSpPr/>
            <p:nvPr/>
          </p:nvSpPr>
          <p:spPr>
            <a:xfrm>
              <a:off x="663336" y="1999615"/>
              <a:ext cx="5419122" cy="3664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2707" y="2041135"/>
              <a:ext cx="5032572" cy="942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3200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ການ​ບໍ​ລິ​ການ​ຄຸ້ມ​ຄອງການ​ເງິນ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10567" y="3505564"/>
              <a:ext cx="3756848" cy="1931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000">
                  <a:solidFill>
                    <a:schemeClr val="bg1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ຮູບ​ແບບ 3 ອັນ</a:t>
              </a: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sz="2000" kern="1200" dirty="0">
                <a:solidFill>
                  <a:schemeClr val="bg1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000">
                  <a:solidFill>
                    <a:schemeClr val="bg1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​ຄ່າ​ໃຊ້​ຈ່າຍ</a:t>
              </a: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sz="2000" dirty="0">
                <a:solidFill>
                  <a:schemeClr val="bg1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000">
                  <a:solidFill>
                    <a:schemeClr val="bg1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​ເງື່ອນ​ໄຂ​ຄວາມ​ຕ້ອງ​ການ</a:t>
              </a: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sz="2000" dirty="0">
                <a:solidFill>
                  <a:schemeClr val="bg1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000">
                  <a:solidFill>
                    <a:schemeClr val="bg1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ກິດຈະກໍາ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25493" y="2152015"/>
            <a:ext cx="3440128" cy="3853662"/>
            <a:chOff x="5887281" y="1999615"/>
            <a:chExt cx="4636168" cy="3853662"/>
          </a:xfrm>
        </p:grpSpPr>
        <p:sp>
          <p:nvSpPr>
            <p:cNvPr id="18" name="Rectangle 17"/>
            <p:cNvSpPr/>
            <p:nvPr/>
          </p:nvSpPr>
          <p:spPr>
            <a:xfrm>
              <a:off x="5887281" y="1999615"/>
              <a:ext cx="4636168" cy="3853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44480" y="2199694"/>
              <a:ext cx="3721766" cy="1103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3600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ແຜນ​ການໃຊ້​ຈ່າຍ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87281" y="3614418"/>
              <a:ext cx="4538999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lo-LA" sz="2000">
                  <a:solidFill>
                    <a:schemeClr val="bg1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ການ​ສ້າງ </a:t>
              </a: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</a:pPr>
              <a:endParaRPr lang="en-US" sz="2000" kern="1200" dirty="0">
                <a:solidFill>
                  <a:schemeClr val="bg1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lo-LA" sz="2000">
                  <a:solidFill>
                    <a:schemeClr val="bg1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ການ​ກຳ​ນົດ​ຈຳ​ນວນ</a:t>
              </a: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</a:pPr>
              <a:endParaRPr lang="en-US" sz="2000" dirty="0">
                <a:solidFill>
                  <a:schemeClr val="bg1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lo-LA" sz="2000">
                  <a:solidFill>
                    <a:schemeClr val="bg1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ການ​ປ່ຽນ​ແປງ</a:t>
              </a: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</a:pPr>
              <a:endParaRPr lang="en-US" sz="2000" kern="1200" dirty="0">
                <a:solidFill>
                  <a:schemeClr val="bg1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lo-LA" sz="2000">
                  <a:solidFill>
                    <a:schemeClr val="bg1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ກິດຈະກໍາ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8449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63837" y="1389264"/>
            <a:ext cx="7165315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ສະພາບລວມ</a:t>
            </a:r>
          </a:p>
        </p:txBody>
      </p:sp>
      <p:sp>
        <p:nvSpPr>
          <p:cNvPr id="16" name="Isosceles Triangle 15"/>
          <p:cNvSpPr/>
          <p:nvPr/>
        </p:nvSpPr>
        <p:spPr>
          <a:xfrm rot="9220213">
            <a:off x="-601180" y="4082030"/>
            <a:ext cx="15108068" cy="6918578"/>
          </a:xfrm>
          <a:prstGeom prst="triangle">
            <a:avLst>
              <a:gd name="adj" fmla="val 22555"/>
            </a:avLst>
          </a:prstGeom>
          <a:solidFill>
            <a:schemeClr val="bg1">
              <a:lumMod val="6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13821" y="1924795"/>
            <a:ext cx="8465346" cy="473459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9243" y="2304048"/>
            <a:ext cx="4965397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6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​ງົບ​ປະ​ມານ​ບຸກ​ຄົນ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63255E0-38C4-1F48-93AD-B561EADF32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8738524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51A8D1-99B1-4845-B85F-CCE909696BC9}"/>
              </a:ext>
            </a:extLst>
          </p:cNvPr>
          <p:cNvSpPr txBox="1"/>
          <p:nvPr/>
        </p:nvSpPr>
        <p:spPr>
          <a:xfrm>
            <a:off x="0" y="610286"/>
            <a:ext cx="2352675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​ງົບ​ປະ​ມານ​ບຸກ​ຄົນ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89259" y="3375108"/>
            <a:ext cx="7714470" cy="276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320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ການ​ກຳ​ນົດ​​ງົບ​ປະ​ມານ​ບຸກ​ຄົນ​ຂອງ​ທ່ານ</a:t>
            </a:r>
          </a:p>
          <a:p>
            <a:pPr marL="457200" indent="-4572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sz="3200" dirty="0"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457200" indent="-4572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320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ການ​ປ່ຽນ​ແປງ​ໃສ່ງົບ​ປະ​ມານບຸກ​ຄົນຂອງ​ທ່ານ </a:t>
            </a:r>
          </a:p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</a:pPr>
            <a:r>
              <a:rPr lang="lo-LA" sz="320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</a:t>
            </a:r>
          </a:p>
          <a:p>
            <a:pPr marL="457200" indent="-4572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320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ຕົວ​ຢ່າງ​ຂອງ Jason and Sofia (ເຈ​ສັນ ແລະ ໂຊ​ເຟຍ) </a:t>
            </a:r>
          </a:p>
        </p:txBody>
      </p:sp>
    </p:spTree>
    <p:extLst>
      <p:ext uri="{BB962C8B-B14F-4D97-AF65-F5344CB8AC3E}">
        <p14:creationId xmlns:p14="http://schemas.microsoft.com/office/powerpoint/2010/main" val="2060558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495911" y="1205344"/>
            <a:ext cx="7165315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ການ​ກຳ​ນົດ​​ງົບ​ປະ​ມານ​ບຸກ​ຄົນ​ຂອງ​ທ່ານ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6613" y="2356095"/>
            <a:ext cx="10323910" cy="2967790"/>
            <a:chOff x="789449" y="3641556"/>
            <a:chExt cx="10323910" cy="2967790"/>
          </a:xfrm>
        </p:grpSpPr>
        <p:sp>
          <p:nvSpPr>
            <p:cNvPr id="6" name="Rectangle 5"/>
            <p:cNvSpPr/>
            <p:nvPr/>
          </p:nvSpPr>
          <p:spPr>
            <a:xfrm>
              <a:off x="4369789" y="3641556"/>
              <a:ext cx="3178851" cy="2967789"/>
            </a:xfrm>
            <a:prstGeom prst="rect">
              <a:avLst/>
            </a:prstGeom>
            <a:solidFill>
              <a:schemeClr val="bg2">
                <a:lumMod val="1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650399" y="3883502"/>
              <a:ext cx="2638317" cy="24568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972580" y="3641556"/>
              <a:ext cx="3140779" cy="2967789"/>
            </a:xfrm>
            <a:prstGeom prst="rect">
              <a:avLst/>
            </a:prstGeom>
            <a:solidFill>
              <a:schemeClr val="bg2">
                <a:lumMod val="1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228496" y="3886261"/>
              <a:ext cx="2638317" cy="24568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28495" y="3946774"/>
              <a:ext cx="2638318" cy="547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3200" b="1" u="sng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ຈ່າຍ​ຢູ່​ໃນ​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10595" y="4684195"/>
              <a:ext cx="1501262" cy="124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80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12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534399" y="5667158"/>
              <a:ext cx="2360678" cy="604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36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ເດືອນ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</a:t>
              </a:r>
              <a:r>
                <a:rPr lang="lo-LA" sz="36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່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າ</a:t>
              </a:r>
              <a:r>
                <a:rPr lang="lo-LA" sz="36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ນ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ມາ</a:t>
              </a:r>
              <a:endParaRPr lang="lo-LA" sz="36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  <p:pic>
          <p:nvPicPr>
            <p:cNvPr id="11" name="Picture 10" descr="Category:Dollar sign - Wikimedia Common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362" y="4271862"/>
              <a:ext cx="1774270" cy="1668495"/>
            </a:xfrm>
            <a:prstGeom prst="rect">
              <a:avLst/>
            </a:prstGeom>
            <a:ln w="3175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23" name="Rectangle 22"/>
            <p:cNvSpPr/>
            <p:nvPr/>
          </p:nvSpPr>
          <p:spPr>
            <a:xfrm>
              <a:off x="789449" y="3641557"/>
              <a:ext cx="3178851" cy="2967789"/>
            </a:xfrm>
            <a:prstGeom prst="rect">
              <a:avLst/>
            </a:prstGeom>
            <a:solidFill>
              <a:schemeClr val="bg2">
                <a:lumMod val="1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>
                    <a:lumMod val="2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42595" y="3883503"/>
              <a:ext cx="2638317" cy="24568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19892" y="4466829"/>
              <a:ext cx="19105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80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IPP</a:t>
              </a:r>
            </a:p>
          </p:txBody>
        </p:sp>
      </p:grp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E2A9CA91-337C-AD4F-A903-C1E657C00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8555890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2A7CF9-CD6A-2B4D-9077-ECBD3A7534AF}"/>
              </a:ext>
            </a:extLst>
          </p:cNvPr>
          <p:cNvSpPr txBox="1"/>
          <p:nvPr/>
        </p:nvSpPr>
        <p:spPr>
          <a:xfrm>
            <a:off x="0" y="610286"/>
            <a:ext cx="238125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​ງົບ​ປະ​ມານ​ບຸກ​ຄົນ</a:t>
            </a:r>
          </a:p>
        </p:txBody>
      </p:sp>
    </p:spTree>
    <p:extLst>
      <p:ext uri="{BB962C8B-B14F-4D97-AF65-F5344CB8AC3E}">
        <p14:creationId xmlns:p14="http://schemas.microsoft.com/office/powerpoint/2010/main" val="2606597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17945" y="2664064"/>
            <a:ext cx="9314224" cy="4193936"/>
            <a:chOff x="1482113" y="2489719"/>
            <a:chExt cx="9314224" cy="3919818"/>
          </a:xfrm>
        </p:grpSpPr>
        <p:grpSp>
          <p:nvGrpSpPr>
            <p:cNvPr id="3" name="Group 2"/>
            <p:cNvGrpSpPr/>
            <p:nvPr/>
          </p:nvGrpSpPr>
          <p:grpSpPr>
            <a:xfrm>
              <a:off x="6516082" y="2489720"/>
              <a:ext cx="4280255" cy="3919817"/>
              <a:chOff x="6516085" y="3288338"/>
              <a:chExt cx="3630442" cy="3304673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516085" y="3288338"/>
                <a:ext cx="3630442" cy="3304673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824746" y="3544245"/>
                <a:ext cx="3013120" cy="253049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7797343" y="4137800"/>
              <a:ext cx="1714533" cy="1363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96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12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879990" y="2914452"/>
              <a:ext cx="3549240" cy="92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32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ທີ່</a:t>
              </a:r>
              <a:r>
                <a:rPr lang="lo-LA" sz="3200" b="1" u="sng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ຈະ</a:t>
              </a:r>
              <a:r>
                <a:rPr lang="lo-LA" sz="32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ໄດ້​ຖືກ​ນຳ​ໃຊ້</a:t>
              </a: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32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ຕະ​ຫຼອດ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148049" y="5281812"/>
              <a:ext cx="3013120" cy="512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32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ເດືອນ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482113" y="2489719"/>
              <a:ext cx="4280255" cy="3919817"/>
              <a:chOff x="6516085" y="3288338"/>
              <a:chExt cx="3630442" cy="330467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6516085" y="3288338"/>
                <a:ext cx="3630442" cy="3304673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>
                      <a:lumMod val="75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800310" y="3544245"/>
                <a:ext cx="3013119" cy="253049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906489" y="2919411"/>
              <a:ext cx="3431502" cy="1754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32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​ຄ່າ​ໃຊ້​ຈ່າຍ</a:t>
              </a:r>
              <a:r>
                <a:rPr lang="lo-LA" sz="3200" b="1" u="sng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ສະ​ເລ່ຍ</a:t>
              </a:r>
              <a:r>
                <a:rPr lang="lo-LA" sz="32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ຂອງ​ການ​ບໍ​ລິ​ການ​ໃຊ້​ສຳ​ລັບ​ຄວາມ​ຈຳ​ເປັນ​ທີ່​ລະ​ບຸ​ໄດ້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492398" y="1242095"/>
            <a:ext cx="7165315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ການ​ກຳ​ນົດ​​ງົບ​ປະ​ມານ​ບຸກ​ຄົນ​ຂອງ​ທ່ານ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58612" y="1940011"/>
            <a:ext cx="6432888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ການ​ບໍ​ລິ​ການ​ໜ້ອຍ​ກ່​ວາ 12 ເດືອນ​ບໍ?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2F60774-8553-1945-84DB-D0A132B6ED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6847181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972063-E5A5-AA45-936B-FC28D8475C73}"/>
              </a:ext>
            </a:extLst>
          </p:cNvPr>
          <p:cNvSpPr txBox="1"/>
          <p:nvPr/>
        </p:nvSpPr>
        <p:spPr>
          <a:xfrm>
            <a:off x="0" y="610286"/>
            <a:ext cx="2371725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​ງົບ​ປະ​ມານ​ບຸກ​ຄົນ</a:t>
            </a:r>
          </a:p>
        </p:txBody>
      </p:sp>
    </p:spTree>
    <p:extLst>
      <p:ext uri="{BB962C8B-B14F-4D97-AF65-F5344CB8AC3E}">
        <p14:creationId xmlns:p14="http://schemas.microsoft.com/office/powerpoint/2010/main" val="19624143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65720" y="1249095"/>
            <a:ext cx="9511880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​ເມື່ອງົບ​ປະ​ມານ​ບຸກ​ຄົນ​ຂອງ​ທ່ານ</a:t>
            </a:r>
            <a:r>
              <a:rPr lang="lo-LA" sz="3200" b="1" u="sng">
                <a:solidFill>
                  <a:srgbClr val="00B050"/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ສາ​ມາດ</a:t>
            </a:r>
            <a:r>
              <a:rPr lang="lo-LA" sz="32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ປ່ຽນ​ແປງ​ໄດ້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60098" y="2347040"/>
            <a:ext cx="4741456" cy="377026"/>
          </a:xfrm>
          <a:prstGeom prst="rect">
            <a:avLst/>
          </a:prstGeom>
          <a:blipFill dpi="0" rotWithShape="1">
            <a:blip r:embed="rId3">
              <a:alphaModFix amt="38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2000" kern="12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91D98790-7743-C948-8B5B-20657DDF4E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8678563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2CC629-6483-BF40-B43D-11305462A230}"/>
              </a:ext>
            </a:extLst>
          </p:cNvPr>
          <p:cNvSpPr txBox="1"/>
          <p:nvPr/>
        </p:nvSpPr>
        <p:spPr>
          <a:xfrm>
            <a:off x="0" y="610286"/>
            <a:ext cx="238125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​ງົບ​ປະ​ມານ​ບຸກ​ຄົນ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7448" y="2315473"/>
            <a:ext cx="4800967" cy="377026"/>
          </a:xfrm>
          <a:prstGeom prst="rect">
            <a:avLst/>
          </a:prstGeom>
          <a:blipFill dpi="0" rotWithShape="1">
            <a:blip r:embed="rId4">
              <a:alphaModFix amt="49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2000" kern="12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FECEC7-82A8-5042-803F-330E0E29C28D}"/>
              </a:ext>
            </a:extLst>
          </p:cNvPr>
          <p:cNvSpPr/>
          <p:nvPr/>
        </p:nvSpPr>
        <p:spPr>
          <a:xfrm>
            <a:off x="587448" y="2261006"/>
            <a:ext cx="5026018" cy="4277625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4518F0-3CEB-CE46-920B-7FA189309867}"/>
              </a:ext>
            </a:extLst>
          </p:cNvPr>
          <p:cNvSpPr/>
          <p:nvPr/>
        </p:nvSpPr>
        <p:spPr>
          <a:xfrm>
            <a:off x="6857832" y="2261006"/>
            <a:ext cx="5026018" cy="4277625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9730" y="2500096"/>
            <a:ext cx="50719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3200" b="1">
                <a:latin typeface="Phetsarath OT" panose="02000500000000020004" pitchFamily="2" charset="0"/>
                <a:cs typeface="Phetsarath OT" panose="02000500000000020004" pitchFamily="2" charset="0"/>
              </a:rPr>
              <a:t>ຄວາມ​ຕ້ອງ​ການ​ທີ່​ບໍ່​ບັນ​ລຸ​ໄດ້</a:t>
            </a:r>
          </a:p>
          <a:p>
            <a:pPr algn="ctr"/>
            <a:endParaRPr lang="en-US" sz="32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ການ​ບໍ​ລິ​ການ​ທີ່​ຈຳ​ເປັນ​ຢູ່​ໃນ IPP ຂອງ​ທ່ານ​ບໍ່​ຖືກ​ນຳ​ໃຊ້.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ມີ​ຄວາມ​ຕ້ອງ​ການ​ທີ່​ບໍ່​ໄດ້​ຖືກ​ກ່າວ​ເຖິງ​ຢູ່​ໃນ IPP ຂອງ​ທ່ານ.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40074" y="2500096"/>
            <a:ext cx="4981505" cy="2149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3200" b="1">
                <a:latin typeface="Phetsarath OT" panose="02000500000000020004" pitchFamily="2" charset="0"/>
                <a:cs typeface="Phetsarath OT" panose="02000500000000020004" pitchFamily="2" charset="0"/>
              </a:rPr>
              <a:t>ການປ່ຽນແປງຢູ່​ໃນ​ສະ​ພາບ​ການ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32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ຊີ​ວິດ​ປ່ຽນ​ແປງ​ໄປ ແລະ ຄວາມ​ຕ້ອງ​ການ​ຂອງ​ທ່ານ​ກໍ່​ປ່ຽນ​ໄປ​ນຳ. </a:t>
            </a:r>
          </a:p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2000" kern="1200" dirty="0"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00610" y="4207711"/>
            <a:ext cx="187007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8000" b="1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ຫຼື</a:t>
            </a:r>
          </a:p>
        </p:txBody>
      </p:sp>
    </p:spTree>
    <p:extLst>
      <p:ext uri="{BB962C8B-B14F-4D97-AF65-F5344CB8AC3E}">
        <p14:creationId xmlns:p14="http://schemas.microsoft.com/office/powerpoint/2010/main" val="5323634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/>
          <p:cNvSpPr/>
          <p:nvPr/>
        </p:nvSpPr>
        <p:spPr>
          <a:xfrm rot="9443444">
            <a:off x="-703704" y="3679122"/>
            <a:ext cx="15584887" cy="10593326"/>
          </a:xfrm>
          <a:prstGeom prst="triangle">
            <a:avLst>
              <a:gd name="adj" fmla="val 21520"/>
            </a:avLst>
          </a:prstGeom>
          <a:solidFill>
            <a:schemeClr val="bg2">
              <a:lumMod val="2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46264"/>
            <a:ext cx="12192000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​ງົບ​ປະ​ມານ​ບຸກ​ຄົນ​ຂອງ​ທ່ານຕ້ອງ: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2769DD7-D843-1849-8BC2-DF9B8C3BE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6847181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CBA545-FD3B-4643-87F0-79DAACE52101}"/>
              </a:ext>
            </a:extLst>
          </p:cNvPr>
          <p:cNvSpPr txBox="1"/>
          <p:nvPr/>
        </p:nvSpPr>
        <p:spPr>
          <a:xfrm>
            <a:off x="0" y="610286"/>
            <a:ext cx="2371725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​ງົບ​ປະ​ມານ​ບຸກ​ຄົນ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829" y="2261926"/>
            <a:ext cx="7201904" cy="3946107"/>
          </a:xfrm>
          <a:prstGeom prst="rect">
            <a:avLst/>
          </a:prstGeom>
          <a:solidFill>
            <a:schemeClr val="bg1">
              <a:lumMod val="5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9853" y="2637618"/>
            <a:ext cx="7097880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8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ລວມ​ເອົາ​ການ​ຈ່າຍ​ຄ່າການ​ບໍ​ລິ​ການ​ຄຸ້ມ​ຄອງການ​ເງິນຂອງ​ທ່ານ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8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ລວມ​ເອົາ​ການ​ຈ່າຍ​ຄ່າຜູ້​ອຳ​ນວຍ​ຄວາມ​ສະ​ດວກ​ເອ​ກະ​ລາດ (ຖ້າ​ໄດ້​ຈ້າງ).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8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ໄດ້​ຮັບ​ການ​ຢັ້ງ​ຢືນ​ໂດຍ​ສູນ​ປະ​ຈຳ​ພາກ​ຂອງ​ທ່ານ</a:t>
            </a: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. 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28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8091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257018" y="4406308"/>
            <a:ext cx="2495651" cy="2076451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CBA545-FD3B-4643-87F0-79DAACE52101}"/>
              </a:ext>
            </a:extLst>
          </p:cNvPr>
          <p:cNvSpPr txBox="1"/>
          <p:nvPr/>
        </p:nvSpPr>
        <p:spPr>
          <a:xfrm>
            <a:off x="0" y="610286"/>
            <a:ext cx="238125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​ງົບ​ປະ​ມານ​ບຸກ​ຄົນ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2769DD7-D843-1849-8BC2-DF9B8C3BE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8063966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91224" y="4546961"/>
            <a:ext cx="2227238" cy="17951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6" name="Equal 15"/>
          <p:cNvSpPr/>
          <p:nvPr/>
        </p:nvSpPr>
        <p:spPr>
          <a:xfrm>
            <a:off x="5954050" y="4873548"/>
            <a:ext cx="974428" cy="708811"/>
          </a:xfrm>
          <a:prstGeom prst="mathEqual">
            <a:avLst>
              <a:gd name="adj1" fmla="val 16126"/>
              <a:gd name="adj2" fmla="val 11760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28478" y="4893137"/>
            <a:ext cx="2335869" cy="718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44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$63,100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92270" y="156584"/>
            <a:ext cx="3985375" cy="172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150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ເຈ​ສັນ</a:t>
            </a:r>
            <a:r>
              <a:rPr lang="lo-LA" sz="200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20865" y="4939872"/>
            <a:ext cx="2367958" cy="878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8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  <a:hlinkClick r:id="rId3" action="ppaction://hlinkfile"/>
              </a:rPr>
              <a:t>​*ງົບ​ປະ​ມານ​ບຸກ​ຄົນ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349778" y="1861250"/>
            <a:ext cx="9653701" cy="2386190"/>
            <a:chOff x="258927" y="1683656"/>
            <a:chExt cx="9581044" cy="2386190"/>
          </a:xfrm>
        </p:grpSpPr>
        <p:sp>
          <p:nvSpPr>
            <p:cNvPr id="29" name="Oval 28"/>
            <p:cNvSpPr/>
            <p:nvPr/>
          </p:nvSpPr>
          <p:spPr>
            <a:xfrm>
              <a:off x="5077625" y="1718531"/>
              <a:ext cx="2291550" cy="23164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58927" y="1683657"/>
              <a:ext cx="2281159" cy="22958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0916" y="2413587"/>
              <a:ext cx="1821850" cy="1145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74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IPP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616304" y="1683656"/>
              <a:ext cx="2367958" cy="23513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08007" y="2127837"/>
              <a:ext cx="2367958" cy="12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8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ປະ​ຈຳ​ປີ </a:t>
              </a: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8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ໃບ​ລາຍ​ງານ​​ຄ່າ​ໃຊ້​ຈ່າຍ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39481" y="2023121"/>
              <a:ext cx="1967838" cy="3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000" b="1" u="sng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ຈ່າຍ​ຢູ່​ໃນ​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06057" y="2501255"/>
              <a:ext cx="1072114" cy="946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60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12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00102" y="3129119"/>
              <a:ext cx="2169403" cy="547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32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ເດືອນ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</a:t>
              </a:r>
              <a:r>
                <a:rPr lang="lo-LA" sz="32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່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າ</a:t>
              </a:r>
              <a:r>
                <a:rPr lang="lo-LA" sz="32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ນ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</a:t>
              </a:r>
              <a:r>
                <a:rPr lang="en-US" sz="3200" dirty="0" err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ມາ</a:t>
              </a:r>
              <a:endParaRPr lang="lo-LA" sz="32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7462536" y="1718531"/>
              <a:ext cx="2367958" cy="2351315"/>
            </a:xfrm>
            <a:prstGeom prst="ellipse">
              <a:avLst/>
            </a:prstGeom>
            <a:blipFill dpi="0" rotWithShape="1">
              <a:blip r:embed="rId4">
                <a:alphaModFix amt="53000"/>
              </a:blip>
              <a:srcRect/>
              <a:stretch>
                <a:fillRect l="-18000" t="-8000" r="-18000" b="-5000"/>
              </a:stretch>
            </a:blip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472013" y="2715069"/>
              <a:ext cx="2367958" cy="43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4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ສູນປະ​ຈຳພາກ​ຢັ້ງ​ຢືນ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9208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xplosion 2 35"/>
          <p:cNvSpPr/>
          <p:nvPr/>
        </p:nvSpPr>
        <p:spPr>
          <a:xfrm rot="18868794">
            <a:off x="7943213" y="1023628"/>
            <a:ext cx="3752419" cy="3521863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2769DD7-D843-1849-8BC2-DF9B8C3BE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6847181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CBA545-FD3B-4643-87F0-79DAACE52101}"/>
              </a:ext>
            </a:extLst>
          </p:cNvPr>
          <p:cNvSpPr txBox="1"/>
          <p:nvPr/>
        </p:nvSpPr>
        <p:spPr>
          <a:xfrm>
            <a:off x="0" y="610286"/>
            <a:ext cx="238125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​ງົບ​ປະ​ມານ​ບຸກ​ຄົນ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381D81-C176-EE4F-B615-2DB4E3D294B9}"/>
              </a:ext>
            </a:extLst>
          </p:cNvPr>
          <p:cNvSpPr txBox="1"/>
          <p:nvPr/>
        </p:nvSpPr>
        <p:spPr>
          <a:xfrm>
            <a:off x="7705391" y="212079"/>
            <a:ext cx="4686300" cy="172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15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ໂຊ​ເຟຍ </a:t>
            </a:r>
            <a:r>
              <a:rPr lang="lo-LA" sz="20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95845" y="1632036"/>
            <a:ext cx="9543430" cy="2351315"/>
            <a:chOff x="258927" y="1683656"/>
            <a:chExt cx="9543430" cy="2351315"/>
          </a:xfrm>
        </p:grpSpPr>
        <p:sp>
          <p:nvSpPr>
            <p:cNvPr id="8" name="Oval 7"/>
            <p:cNvSpPr/>
            <p:nvPr/>
          </p:nvSpPr>
          <p:spPr>
            <a:xfrm>
              <a:off x="5077625" y="1718531"/>
              <a:ext cx="2291550" cy="23164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8927" y="1683657"/>
              <a:ext cx="2281159" cy="22958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7082" y="2404062"/>
              <a:ext cx="1854069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80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IPP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616304" y="1683656"/>
              <a:ext cx="2367958" cy="23513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08007" y="2127837"/>
              <a:ext cx="2367958" cy="12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8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ປະ​ຈຳ​ປີ </a:t>
              </a: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8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ໃບ​ລາຍ​ງານ​​ຄ່າ​ໃຊ້​ຈ່າຍ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39481" y="2023121"/>
              <a:ext cx="1967838" cy="3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000" b="1" u="sng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ຈ່າຍ​ຢູ່​ໃນ​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06057" y="2501255"/>
              <a:ext cx="1072114" cy="946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60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12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00102" y="3129119"/>
              <a:ext cx="2169403" cy="547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32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ເດືອນ</a:t>
              </a:r>
              <a:r>
                <a:rPr lang="en-US" sz="3200" dirty="0" err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ຜ່ານ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</a:t>
              </a:r>
              <a:r>
                <a:rPr lang="en-US" sz="3200" dirty="0" err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ມາ</a:t>
              </a:r>
              <a:endParaRPr lang="lo-LA" sz="32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491652" y="1718531"/>
              <a:ext cx="2291550" cy="23164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pic>
          <p:nvPicPr>
            <p:cNvPr id="18" name="Picture 17" descr="File:Cornflower blue check.sv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3274" y="2023120"/>
              <a:ext cx="1704327" cy="169692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451043" y="2737234"/>
              <a:ext cx="2351314" cy="59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lo-LA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hetsarath OT" panose="02000500000000020004" pitchFamily="2" charset="0"/>
                  <a:cs typeface="Phetsarath OT" panose="02000500000000020004" pitchFamily="2" charset="0"/>
                </a:rPr>
                <a:t>ການປ່ຽນແປງຢູ່​ໃນ​ສະ​ພາບ​ການ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90756" y="2289379"/>
              <a:ext cx="23022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lo-LA" b="1">
                  <a:latin typeface="Phetsarath OT" panose="02000500000000020004" pitchFamily="2" charset="0"/>
                  <a:cs typeface="Phetsarath OT" panose="02000500000000020004" pitchFamily="2" charset="0"/>
                </a:rPr>
                <a:t>ຄວາມ​ຕ້ອງ​ການ​ທີ່​ບໍ່​ບັນ​ລຸ​ໄດ້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13802" y="4338536"/>
            <a:ext cx="2495651" cy="2076451"/>
            <a:chOff x="567622" y="1999314"/>
            <a:chExt cx="2495651" cy="2076451"/>
          </a:xfrm>
        </p:grpSpPr>
        <p:sp>
          <p:nvSpPr>
            <p:cNvPr id="23" name="Rectangle 22"/>
            <p:cNvSpPr/>
            <p:nvPr/>
          </p:nvSpPr>
          <p:spPr>
            <a:xfrm>
              <a:off x="567622" y="1999314"/>
              <a:ext cx="2495651" cy="2076451"/>
            </a:xfrm>
            <a:prstGeom prst="rect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12864" y="2106414"/>
              <a:ext cx="2205166" cy="18622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2862" y="2233425"/>
              <a:ext cx="1923838" cy="43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400" b="1" u="sng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ຈ່າຍ​ຢູ່​ໃນ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72837" y="2822447"/>
              <a:ext cx="1043888" cy="946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60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12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31866" y="3520539"/>
              <a:ext cx="1886164" cy="43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4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ເດືອນ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</a:t>
              </a:r>
              <a:r>
                <a:rPr lang="lo-LA" sz="24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່</a:t>
              </a:r>
              <a:r>
                <a:rPr lang="lo-LA" sz="24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າ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ນ​</a:t>
              </a:r>
              <a:r>
                <a:rPr lang="en-US" sz="2400" dirty="0" err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ມາ</a:t>
              </a:r>
              <a:endParaRPr lang="lo-LA" sz="24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</p:grpSp>
      <p:sp>
        <p:nvSpPr>
          <p:cNvPr id="28" name="Equal 27"/>
          <p:cNvSpPr/>
          <p:nvPr/>
        </p:nvSpPr>
        <p:spPr>
          <a:xfrm>
            <a:off x="5892845" y="4941800"/>
            <a:ext cx="974428" cy="708811"/>
          </a:xfrm>
          <a:prstGeom prst="mathEqual">
            <a:avLst>
              <a:gd name="adj1" fmla="val 16126"/>
              <a:gd name="adj2" fmla="val 11760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12516" y="4917109"/>
            <a:ext cx="2335869" cy="718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44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$2,100</a:t>
            </a:r>
          </a:p>
        </p:txBody>
      </p:sp>
    </p:spTree>
    <p:extLst>
      <p:ext uri="{BB962C8B-B14F-4D97-AF65-F5344CB8AC3E}">
        <p14:creationId xmlns:p14="http://schemas.microsoft.com/office/powerpoint/2010/main" val="1346812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381D81-C176-EE4F-B615-2DB4E3D294B9}"/>
              </a:ext>
            </a:extLst>
          </p:cNvPr>
          <p:cNvSpPr txBox="1"/>
          <p:nvPr/>
        </p:nvSpPr>
        <p:spPr>
          <a:xfrm>
            <a:off x="7727592" y="-23780"/>
            <a:ext cx="4686300" cy="172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15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ໂຊ​ເຟຍ </a:t>
            </a: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2769DD7-D843-1849-8BC2-DF9B8C3BE8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7382078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BA545-FD3B-4643-87F0-79DAACE52101}"/>
              </a:ext>
            </a:extLst>
          </p:cNvPr>
          <p:cNvSpPr txBox="1"/>
          <p:nvPr/>
        </p:nvSpPr>
        <p:spPr>
          <a:xfrm>
            <a:off x="0" y="610286"/>
            <a:ext cx="236220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​ງົບ​ປະ​ມານ​ບຸກ​ຄົນ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-406866" y="779134"/>
            <a:ext cx="3496714" cy="3444797"/>
            <a:chOff x="-605630" y="530748"/>
            <a:chExt cx="4130952" cy="4033256"/>
          </a:xfrm>
        </p:grpSpPr>
        <p:sp>
          <p:nvSpPr>
            <p:cNvPr id="7" name="Explosion 2 6"/>
            <p:cNvSpPr/>
            <p:nvPr/>
          </p:nvSpPr>
          <p:spPr>
            <a:xfrm rot="1176629">
              <a:off x="-605630" y="530748"/>
              <a:ext cx="4130952" cy="4033256"/>
            </a:xfrm>
            <a:prstGeom prst="irregularSeal2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5673" y="1389156"/>
              <a:ext cx="2291550" cy="23164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pic>
          <p:nvPicPr>
            <p:cNvPr id="19" name="Picture 18" descr="File:Cornflower blue check.svg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56" y="1654059"/>
              <a:ext cx="1704327" cy="1696929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67149" y="2277110"/>
              <a:ext cx="2110025" cy="9729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lo-LA" sz="2400" b="1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ຄວາມ​ຕ້ອງ​ການ​</a:t>
              </a:r>
              <a:br>
                <a:rPr lang="en-US" sz="2400" b="1" dirty="0">
                  <a:latin typeface="Phetsarath OT" panose="02000500000000020004" pitchFamily="2" charset="0"/>
                  <a:cs typeface="Phetsarath OT" panose="02000500000000020004" pitchFamily="2" charset="0"/>
                </a:rPr>
              </a:br>
              <a:r>
                <a:rPr lang="lo-LA" sz="2400" b="1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ທີ່​ບໍ່​ບັນ​ລຸ​ໄດ້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887486" y="1461401"/>
            <a:ext cx="6586789" cy="1883009"/>
            <a:chOff x="2903705" y="2165271"/>
            <a:chExt cx="6949259" cy="2333646"/>
          </a:xfrm>
        </p:grpSpPr>
        <p:grpSp>
          <p:nvGrpSpPr>
            <p:cNvPr id="26" name="Group 25"/>
            <p:cNvGrpSpPr/>
            <p:nvPr/>
          </p:nvGrpSpPr>
          <p:grpSpPr>
            <a:xfrm>
              <a:off x="2903705" y="2203058"/>
              <a:ext cx="2281159" cy="2295859"/>
              <a:chOff x="3364980" y="2557665"/>
              <a:chExt cx="2281159" cy="2295859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3364980" y="2557665"/>
                <a:ext cx="2281159" cy="229585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71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571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705483" y="3105428"/>
                <a:ext cx="1690222" cy="1172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</a:pPr>
                <a:r>
                  <a:rPr lang="lo-LA" sz="6000">
                    <a:solidFill>
                      <a:schemeClr val="accent5">
                        <a:lumMod val="50000"/>
                      </a:schemeClr>
                    </a:solidFill>
                    <a:latin typeface="Phetsarath OT" panose="02000500000000020004" pitchFamily="2" charset="0"/>
                    <a:ea typeface="+mj-ea"/>
                    <a:cs typeface="Phetsarath OT" panose="02000500000000020004" pitchFamily="2" charset="0"/>
                  </a:rPr>
                  <a:t>IPP</a:t>
                </a: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/>
            <a:srcRect l="53809" t="24191" r="27699" b="45841"/>
            <a:stretch/>
          </p:blipFill>
          <p:spPr>
            <a:xfrm>
              <a:off x="5244921" y="2165271"/>
              <a:ext cx="2266673" cy="229585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0" name="Oval 29"/>
            <p:cNvSpPr/>
            <p:nvPr/>
          </p:nvSpPr>
          <p:spPr>
            <a:xfrm>
              <a:off x="7571805" y="2165272"/>
              <a:ext cx="2281159" cy="22958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pic>
          <p:nvPicPr>
            <p:cNvPr id="32" name="Picture 31" descr="LiturgyTools.net: Pictures for the 1st Sunday of Advent, Year A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682" y="2502523"/>
              <a:ext cx="1571404" cy="1571404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3078462" y="3344408"/>
            <a:ext cx="6251235" cy="1089529"/>
            <a:chOff x="3463239" y="3415528"/>
            <a:chExt cx="6251235" cy="1089529"/>
          </a:xfrm>
        </p:grpSpPr>
        <p:sp>
          <p:nvSpPr>
            <p:cNvPr id="35" name="TextBox 34"/>
            <p:cNvSpPr txBox="1"/>
            <p:nvPr/>
          </p:nvSpPr>
          <p:spPr>
            <a:xfrm>
              <a:off x="3463239" y="3415528"/>
              <a:ext cx="1841946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lo-LA" sz="2400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ປະຈໍາເດືອນ</a:t>
              </a:r>
            </a:p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lo-LA" sz="2400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ການ​ພັກ​ຜ່ອນ 40 ຊົ່ວ​ໂມງ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657197" y="3415528"/>
              <a:ext cx="1841946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400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ໄດ້​ໃຫ້ </a:t>
              </a: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400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ການ​ພັກ​ຜ່ອນ 7 ຊົ່ວ​ໂມງ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872528" y="3415528"/>
              <a:ext cx="1841946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400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ບໍ່​ໄດ້​ໃຊ້ </a:t>
              </a:r>
            </a:p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400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ການ​ພັກ​ຜ່ອນ 33 ຊົ່ວ​ໂມງ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825871" y="4415029"/>
            <a:ext cx="6503826" cy="70631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lo-LA" sz="240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33 ຊົ່ວ​ໂມງ x $25 ຕໍ່​ຊົ່ວ​ໂມງ = $825 ຕໍ່​ເດືອນ </a:t>
            </a:r>
          </a:p>
          <a:p>
            <a:pPr lvl="0" algn="ctr"/>
            <a:r>
              <a:rPr lang="lo-LA" sz="240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$825 ຕໍ່​ເດືອນ x 12 ​ເດືອນ = </a:t>
            </a:r>
            <a:r>
              <a:rPr lang="lo-LA" sz="2400" b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$9,900 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3405596" y="5258532"/>
            <a:ext cx="5550568" cy="1479627"/>
            <a:chOff x="2975429" y="5301655"/>
            <a:chExt cx="5550568" cy="1479627"/>
          </a:xfrm>
        </p:grpSpPr>
        <p:grpSp>
          <p:nvGrpSpPr>
            <p:cNvPr id="41" name="Group 40"/>
            <p:cNvGrpSpPr/>
            <p:nvPr/>
          </p:nvGrpSpPr>
          <p:grpSpPr>
            <a:xfrm>
              <a:off x="2975429" y="5301655"/>
              <a:ext cx="1689905" cy="1443548"/>
              <a:chOff x="567622" y="1999314"/>
              <a:chExt cx="2495651" cy="2076451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567622" y="1999314"/>
                <a:ext cx="2495651" cy="2076451"/>
              </a:xfrm>
              <a:prstGeom prst="rect">
                <a:avLst/>
              </a:prstGeom>
              <a:solidFill>
                <a:schemeClr val="bg2">
                  <a:lumMod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712864" y="2106414"/>
                <a:ext cx="2205166" cy="186224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4969915" y="5301655"/>
              <a:ext cx="1593271" cy="1436610"/>
              <a:chOff x="567622" y="1999314"/>
              <a:chExt cx="2495651" cy="2076451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67622" y="1999314"/>
                <a:ext cx="2495651" cy="2076451"/>
              </a:xfrm>
              <a:prstGeom prst="rect">
                <a:avLst/>
              </a:prstGeom>
              <a:solidFill>
                <a:schemeClr val="bg2">
                  <a:lumMod val="5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12864" y="2106414"/>
                <a:ext cx="2205166" cy="186224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3377926" y="5695223"/>
              <a:ext cx="893193" cy="5978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ໃຊ້​ແລ້ວ </a:t>
              </a:r>
            </a:p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$2,100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318683" y="5673825"/>
              <a:ext cx="946433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lo-LA">
                  <a:latin typeface="Phetsarath OT" panose="02000500000000020004" pitchFamily="2" charset="0"/>
                  <a:cs typeface="Phetsarath OT" panose="02000500000000020004" pitchFamily="2" charset="0"/>
                </a:rPr>
                <a:t>ບໍ່​ບັນ​ລຸ​ໄດ້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lo-LA" b="1">
                  <a:solidFill>
                    <a:srgbClr val="FF0000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$9,900</a:t>
              </a: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6981677" y="5308929"/>
              <a:ext cx="1544320" cy="1472353"/>
              <a:chOff x="7179738" y="5326883"/>
              <a:chExt cx="1544320" cy="1472353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7179738" y="5326883"/>
                <a:ext cx="1544320" cy="1472353"/>
                <a:chOff x="546460" y="2051211"/>
                <a:chExt cx="2495651" cy="2117885"/>
              </a:xfrm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546460" y="2051211"/>
                  <a:ext cx="2495651" cy="2117885"/>
                </a:xfrm>
                <a:prstGeom prst="rect">
                  <a:avLst/>
                </a:prstGeom>
                <a:solidFill>
                  <a:schemeClr val="bg2">
                    <a:lumMod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Phetsarath OT" panose="02000500000000020004" pitchFamily="2" charset="0"/>
                    <a:cs typeface="Phetsarath OT" panose="02000500000000020004" pitchFamily="2" charset="0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619081" y="2139489"/>
                  <a:ext cx="2350410" cy="1958886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Phetsarath OT" panose="02000500000000020004" pitchFamily="2" charset="0"/>
                    <a:cs typeface="Phetsarath OT" panose="02000500000000020004" pitchFamily="2" charset="0"/>
                  </a:endParaRPr>
                </a:p>
              </p:txBody>
            </p:sp>
          </p:grpSp>
          <p:sp>
            <p:nvSpPr>
              <p:cNvPr id="57" name="Rectangle 56"/>
              <p:cNvSpPr/>
              <p:nvPr/>
            </p:nvSpPr>
            <p:spPr>
              <a:xfrm>
                <a:off x="7235269" y="5390523"/>
                <a:ext cx="148878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lo-LA">
                    <a:latin typeface="Phetsarath OT" panose="02000500000000020004" pitchFamily="2" charset="0"/>
                    <a:cs typeface="Phetsarath OT" panose="02000500000000020004" pitchFamily="2" charset="0"/>
                    <a:hlinkClick r:id="rId7" action="ppaction://hlinkfile"/>
                  </a:rPr>
                  <a:t>*​ງົບ​ປະ​ມານ​ບຸກ​ຄົນໃໝ່ </a:t>
                </a:r>
              </a:p>
              <a:p>
                <a:pPr algn="ctr"/>
                <a:r>
                  <a:rPr lang="lo-LA">
                    <a:solidFill>
                      <a:srgbClr val="0070C0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$12,000</a:t>
                </a:r>
              </a:p>
            </p:txBody>
          </p:sp>
        </p:grpSp>
        <p:sp>
          <p:nvSpPr>
            <p:cNvPr id="60" name="Plus 59"/>
            <p:cNvSpPr/>
            <p:nvPr/>
          </p:nvSpPr>
          <p:spPr>
            <a:xfrm>
              <a:off x="4355422" y="5632584"/>
              <a:ext cx="857146" cy="873598"/>
            </a:xfrm>
            <a:prstGeom prst="mathPlus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55" name="Equal 54"/>
            <p:cNvSpPr/>
            <p:nvPr/>
          </p:nvSpPr>
          <p:spPr>
            <a:xfrm>
              <a:off x="6227444" y="5662290"/>
              <a:ext cx="1047780" cy="843892"/>
            </a:xfrm>
            <a:prstGeom prst="mathEqual">
              <a:avLst>
                <a:gd name="adj1" fmla="val 16126"/>
                <a:gd name="adj2" fmla="val 11760"/>
              </a:avLst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sp>
        <p:nvSpPr>
          <p:cNvPr id="64" name="Oval 63"/>
          <p:cNvSpPr/>
          <p:nvPr/>
        </p:nvSpPr>
        <p:spPr>
          <a:xfrm>
            <a:off x="9478024" y="1430913"/>
            <a:ext cx="2189296" cy="1883008"/>
          </a:xfrm>
          <a:prstGeom prst="ellipse">
            <a:avLst/>
          </a:prstGeom>
          <a:blipFill dpi="0" rotWithShape="1">
            <a:blip r:embed="rId8">
              <a:alphaModFix amt="53000"/>
            </a:blip>
            <a:srcRect/>
            <a:stretch>
              <a:fillRect l="-18000" t="-8000" r="-18000" b="-5000"/>
            </a:stretch>
          </a:blip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  <a:solidFill>
                <a:schemeClr val="bg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478024" y="1745759"/>
            <a:ext cx="2189296" cy="878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8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ສູນປະ​ຈຳພາກ​ຢັ້ງ​ຢືນ </a:t>
            </a:r>
          </a:p>
        </p:txBody>
      </p:sp>
    </p:spTree>
    <p:extLst>
      <p:ext uri="{BB962C8B-B14F-4D97-AF65-F5344CB8AC3E}">
        <p14:creationId xmlns:p14="http://schemas.microsoft.com/office/powerpoint/2010/main" val="13119744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000"/>
            <a:lum/>
          </a:blip>
          <a:srcRect/>
          <a:stretch>
            <a:fillRect t="18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C4303E8-7374-644C-864A-99402142FC34}"/>
              </a:ext>
            </a:extLst>
          </p:cNvPr>
          <p:cNvGrpSpPr/>
          <p:nvPr/>
        </p:nvGrpSpPr>
        <p:grpSpPr>
          <a:xfrm>
            <a:off x="2083660" y="2272531"/>
            <a:ext cx="8289234" cy="4082388"/>
            <a:chOff x="7422311" y="3120927"/>
            <a:chExt cx="3579183" cy="51738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FE8BC6-2DD4-CA48-82FD-223E9964A902}"/>
                </a:ext>
              </a:extLst>
            </p:cNvPr>
            <p:cNvGrpSpPr/>
            <p:nvPr/>
          </p:nvGrpSpPr>
          <p:grpSpPr>
            <a:xfrm>
              <a:off x="7422311" y="3120927"/>
              <a:ext cx="3579183" cy="5173820"/>
              <a:chOff x="1855245" y="3806753"/>
              <a:chExt cx="3579183" cy="462002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2433F78-0CAE-4349-B18F-2997B88E9667}"/>
                  </a:ext>
                </a:extLst>
              </p:cNvPr>
              <p:cNvSpPr/>
              <p:nvPr/>
            </p:nvSpPr>
            <p:spPr>
              <a:xfrm>
                <a:off x="1855245" y="3806753"/>
                <a:ext cx="3579183" cy="462002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4E8E05B-5077-164F-A1E2-800A8C41689C}"/>
                  </a:ext>
                </a:extLst>
              </p:cNvPr>
              <p:cNvSpPr/>
              <p:nvPr/>
            </p:nvSpPr>
            <p:spPr>
              <a:xfrm>
                <a:off x="1999188" y="3928148"/>
                <a:ext cx="3291298" cy="4343111"/>
              </a:xfrm>
              <a:prstGeom prst="rect">
                <a:avLst/>
              </a:prstGeom>
              <a:solidFill>
                <a:schemeClr val="bg1">
                  <a:alpha val="4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D8DC6B-9CF3-1C48-B60B-32ABF3DB7AC9}"/>
                </a:ext>
              </a:extLst>
            </p:cNvPr>
            <p:cNvSpPr txBox="1"/>
            <p:nvPr/>
          </p:nvSpPr>
          <p:spPr>
            <a:xfrm>
              <a:off x="7718966" y="3611478"/>
              <a:ext cx="2985872" cy="4509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o-LA" sz="3200" b="1"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ການ​ທົ​ບ​ທວນ</a:t>
              </a:r>
              <a:r>
                <a:rPr lang="lo-LA" sz="3200" b="1">
                  <a:solidFill>
                    <a:schemeClr val="bg2">
                      <a:lumMod val="1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ງົບ​ປະ​ມານບຸກ​ຄົນ</a:t>
              </a:r>
            </a:p>
            <a:p>
              <a:pPr algn="ctr"/>
              <a:endParaRPr lang="en-US" sz="2400" b="1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457200" indent="-4572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sz="2400"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ການ​ກຳ​ນົດ​​ງົບ​ປະ​ມານ​ບຸກ​ຄົນ​ຂອງ​ທ່ານ</a:t>
              </a:r>
            </a:p>
            <a:p>
              <a:pPr marL="457200" indent="-4572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endParaRPr lang="en-US" sz="24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457200" indent="-4572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sz="2400"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ການ​ປ່ຽນ​ແປງ​ໃສ່ງົບ​ປະ​ມານບຸກ​ຄົນຂອງ​ທ່ານ </a:t>
              </a:r>
            </a:p>
            <a:p>
              <a:pPr marL="457200" indent="-4572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endParaRPr lang="en-US" sz="24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457200" indent="-4572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sz="2400">
                  <a:latin typeface="Phetsarath OT" panose="02000500000000020004" pitchFamily="2" charset="0"/>
                  <a:cs typeface="Phetsarath OT" panose="02000500000000020004" pitchFamily="2" charset="0"/>
                </a:rPr>
                <a:t>ເງື່ອນ​ໄຂ​ຄວາມ​ຕ້ອງ​ການ​ສຳ​ລັບການ​ວາງ​ແຜນ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lo-LA" sz="2400">
                  <a:latin typeface="Phetsarath OT" panose="02000500000000020004" pitchFamily="2" charset="0"/>
                  <a:cs typeface="Phetsarath OT" panose="02000500000000020004" pitchFamily="2" charset="0"/>
                </a:rPr>
                <a:t> </a:t>
              </a:r>
            </a:p>
            <a:p>
              <a:pPr marL="457200" indent="-4572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sz="2400">
                  <a:latin typeface="Phetsarath OT" panose="02000500000000020004" pitchFamily="2" charset="0"/>
                  <a:cs typeface="Phetsarath OT" panose="02000500000000020004" pitchFamily="2" charset="0"/>
                </a:rPr>
                <a:t>ຕົວ​ຢ່າງ​ຂອງ Jason and Sofia (ເຈ​ສັນ ແລະ ໂຊ​ເຟຍ)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4C9BD6E4-CD8F-6C42-BAD6-ECE687605B9B}"/>
              </a:ext>
            </a:extLst>
          </p:cNvPr>
          <p:cNvSpPr txBox="1">
            <a:spLocks/>
          </p:cNvSpPr>
          <p:nvPr/>
        </p:nvSpPr>
        <p:spPr>
          <a:xfrm>
            <a:off x="105673" y="100837"/>
            <a:ext cx="8168897" cy="862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  <a:p>
            <a:pPr marL="0" indent="0">
              <a:buNone/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51A8D1-99B1-4845-B85F-CCE909696BC9}"/>
              </a:ext>
            </a:extLst>
          </p:cNvPr>
          <p:cNvSpPr txBox="1"/>
          <p:nvPr/>
        </p:nvSpPr>
        <p:spPr>
          <a:xfrm>
            <a:off x="0" y="610286"/>
            <a:ext cx="234315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​ງົບ​ປະ​ມານ​ບຸກ​ຄົນ</a:t>
            </a:r>
          </a:p>
        </p:txBody>
      </p:sp>
    </p:spTree>
    <p:extLst>
      <p:ext uri="{BB962C8B-B14F-4D97-AF65-F5344CB8AC3E}">
        <p14:creationId xmlns:p14="http://schemas.microsoft.com/office/powerpoint/2010/main" val="632136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11488" y="65055"/>
            <a:ext cx="10188346" cy="649408"/>
          </a:xfrm>
        </p:spPr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ການ​ແນະ​ນຳໂຄງ​ການການ​ຕັດ​ສິນ​ໃຈ​ດ້ວຍ​ຕົວ​ເອງ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1448" y="692510"/>
            <a:ext cx="10118386" cy="515937"/>
          </a:xfrm>
        </p:spPr>
        <p:txBody>
          <a:bodyPr/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ເຄື່ອງມື​ການ​ແນະ​ນຳ</a:t>
            </a:r>
          </a:p>
        </p:txBody>
      </p:sp>
      <p:sp>
        <p:nvSpPr>
          <p:cNvPr id="5" name="Rectangle 4"/>
          <p:cNvSpPr/>
          <p:nvPr/>
        </p:nvSpPr>
        <p:spPr>
          <a:xfrm rot="16484680">
            <a:off x="160521" y="1040522"/>
            <a:ext cx="5913419" cy="6684008"/>
          </a:xfrm>
          <a:prstGeom prst="rect">
            <a:avLst/>
          </a:prstGeom>
          <a:blipFill dpi="0" rotWithShape="1">
            <a:blip r:embed="rId3">
              <a:alphaModFix amt="2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26055" y="1712384"/>
            <a:ext cx="7902958" cy="4768616"/>
            <a:chOff x="947592" y="571097"/>
            <a:chExt cx="7902958" cy="4768616"/>
          </a:xfrm>
        </p:grpSpPr>
        <p:sp>
          <p:nvSpPr>
            <p:cNvPr id="7" name="Rectangle 6"/>
            <p:cNvSpPr/>
            <p:nvPr/>
          </p:nvSpPr>
          <p:spPr>
            <a:xfrm>
              <a:off x="947592" y="571097"/>
              <a:ext cx="7717427" cy="4487673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46664" y="630732"/>
              <a:ext cx="7503886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lo-LA" sz="40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ເຄື່ອງ​ມື​ສຳ​ລັບ​ການ​ຝຶກ​ອົບ​ຮົມ</a:t>
              </a:r>
            </a:p>
            <a:p>
              <a:pPr algn="ctr"/>
              <a:endParaRPr lang="en-US" sz="8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lo-LA" sz="3200" b="1" u="sng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ຄຳ​ຖາມ!!!!!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lo-LA" sz="32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ເອກະສານແຈກ</a:t>
              </a:r>
            </a:p>
            <a:p>
              <a:pPr marL="457200" lvl="0" indent="-457200">
                <a:buFont typeface="Arial" panose="020B0604020202020204" pitchFamily="34" charset="0"/>
                <a:buChar char="•"/>
              </a:pPr>
              <a:r>
                <a:rPr lang="lo-LA" sz="32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ກ​ຣາ​ຟິກ</a:t>
              </a:r>
            </a:p>
            <a:p>
              <a:pPr marL="457200" lvl="0" indent="-457200">
                <a:buFont typeface="Arial" panose="020B0604020202020204" pitchFamily="34" charset="0"/>
                <a:buChar char="•"/>
              </a:pPr>
              <a:r>
                <a:rPr lang="lo-LA" sz="32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Jason and Sofia (ເຈ​ສັນ ແລະ ໂຊ​ເຟຍ)</a:t>
              </a:r>
            </a:p>
            <a:p>
              <a:pPr marL="457200" lvl="0" indent="-457200">
                <a:buFont typeface="Arial" panose="020B0604020202020204" pitchFamily="34" charset="0"/>
                <a:buChar char="•"/>
              </a:pPr>
              <a:r>
                <a:rPr lang="lo-LA" sz="32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ຫຼັກ​ການ 5 ຂໍ້​ຈະໃຫ້​ຄຳ​ແນະ​ນຳ​ການ​ຝຶກ​ອົບ​ຮົມ​ນີ້</a:t>
              </a:r>
            </a:p>
            <a:p>
              <a:pPr marL="457200" lvl="0" indent="-457200">
                <a:buFont typeface="Arial" panose="020B0604020202020204" pitchFamily="34" charset="0"/>
                <a:buChar char="•"/>
              </a:pPr>
              <a:r>
                <a:rPr lang="lo-LA" sz="3200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ທີມ​ງານ DDS ແລະ RC</a:t>
              </a:r>
            </a:p>
            <a:p>
              <a:pPr lvl="0"/>
              <a:endParaRPr lang="en-US" sz="3200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endParaRPr lang="en-US" sz="2800" b="1" u="sng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9729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/>
          <p:cNvSpPr/>
          <p:nvPr/>
        </p:nvSpPr>
        <p:spPr>
          <a:xfrm rot="9220213">
            <a:off x="-601180" y="4082030"/>
            <a:ext cx="15108068" cy="6918578"/>
          </a:xfrm>
          <a:prstGeom prst="triangle">
            <a:avLst>
              <a:gd name="adj" fmla="val 22555"/>
            </a:avLst>
          </a:prstGeom>
          <a:solidFill>
            <a:schemeClr val="bg1">
              <a:lumMod val="6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42604" y="2190776"/>
            <a:ext cx="8085221" cy="4154062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4331" y="2984654"/>
            <a:ext cx="3721768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6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ແຜນ​ການໃຊ້​ຈ່າຍ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27980" y="3868715"/>
            <a:ext cx="7714470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4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ການສ້າງ​ແຜນ​ການໃຊ້​ຈ່າຍຂອງ​ທ່ານ</a:t>
            </a:r>
          </a:p>
          <a:p>
            <a:pPr marL="342900" indent="-3429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4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ໝວດ​ງົບ​ປະ​ມານ</a:t>
            </a:r>
          </a:p>
          <a:p>
            <a:pPr marL="342900" indent="-3429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4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ຕົວ​ຢ່າງ​ຂອງ JASON AND SOFIA (ເຈ​ສັນ ແລະ ໂຊ​ເຟຍ)</a:t>
            </a:r>
          </a:p>
          <a:p>
            <a:pPr marL="342900" indent="-3429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4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ກິດຈະກໍາ</a:t>
            </a:r>
          </a:p>
          <a:p>
            <a:pPr marL="342900" indent="-3429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457200" indent="-45720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63255E0-38C4-1F48-93AD-B561EADF32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8040426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51A8D1-99B1-4845-B85F-CCE909696BC9}"/>
              </a:ext>
            </a:extLst>
          </p:cNvPr>
          <p:cNvSpPr txBox="1"/>
          <p:nvPr/>
        </p:nvSpPr>
        <p:spPr>
          <a:xfrm>
            <a:off x="105672" y="610286"/>
            <a:ext cx="342359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ແຜນ​ການໃຊ້​ຈ່າຍ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63837" y="1389264"/>
            <a:ext cx="7165315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ສະພາບລວມ</a:t>
            </a:r>
          </a:p>
        </p:txBody>
      </p:sp>
    </p:spTree>
    <p:extLst>
      <p:ext uri="{BB962C8B-B14F-4D97-AF65-F5344CB8AC3E}">
        <p14:creationId xmlns:p14="http://schemas.microsoft.com/office/powerpoint/2010/main" val="42507024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89539" y="1441929"/>
            <a:ext cx="6808238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ການສ້າງ​ແຜນ​ການໃຊ້​ຈ່າຍຂອງ​ທ່ານ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7719" y="2523330"/>
            <a:ext cx="11886506" cy="4568952"/>
            <a:chOff x="208474" y="2855495"/>
            <a:chExt cx="11886506" cy="4236787"/>
          </a:xfrm>
        </p:grpSpPr>
        <p:sp>
          <p:nvSpPr>
            <p:cNvPr id="5" name="Rectangle 4"/>
            <p:cNvSpPr/>
            <p:nvPr/>
          </p:nvSpPr>
          <p:spPr>
            <a:xfrm>
              <a:off x="208474" y="2855495"/>
              <a:ext cx="2754234" cy="4236787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lo-LA" sz="2400">
                  <a:solidFill>
                    <a:schemeClr val="bg2">
                      <a:lumMod val="1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ການ​ບໍ​ລິ​ການ​ລະ​ບຸ​ໄດ້​ໃນ​ລະ​ຫວ່າງ</a:t>
              </a:r>
              <a:r>
                <a:rPr lang="lo-LA" sz="2400" b="1">
                  <a:solidFill>
                    <a:schemeClr val="bg2">
                      <a:lumMod val="1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ການ​ວາງແຜນ​ເອົາ​ຄົນ​ເປັນ​ໃຈ​ກາງ</a:t>
              </a:r>
              <a:r>
                <a:rPr lang="lo-LA" sz="2400">
                  <a:solidFill>
                    <a:schemeClr val="bg2">
                      <a:lumMod val="1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 ແລະ ບັນ​ທຶກ​ເປັນ​ເອ​ກະ​ສານ​ຢູ່​ໃນ</a:t>
              </a:r>
              <a:r>
                <a:rPr lang="lo-LA" sz="2400" b="1">
                  <a:solidFill>
                    <a:schemeClr val="bg2">
                      <a:lumMod val="1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 IPP</a:t>
              </a:r>
              <a:r>
                <a:rPr lang="lo-LA" sz="2400">
                  <a:solidFill>
                    <a:schemeClr val="bg2">
                      <a:lumMod val="1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 ຂອງ​ທ່ານ.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37725" y="2869955"/>
              <a:ext cx="2896688" cy="4204613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76889" y="2887669"/>
              <a:ext cx="2871537" cy="4204613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223443" y="2869954"/>
              <a:ext cx="2871537" cy="4204613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pic>
        <p:nvPicPr>
          <p:cNvPr id="13" name="Picture 12" descr="Team:Berkeley/Methods/Protocols - 2013.igem.or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52" y="5670839"/>
            <a:ext cx="1021810" cy="10218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Proceso administrativo: Imagenes de cabecer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576" y="5670839"/>
            <a:ext cx="1098445" cy="10218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 descr="Category:Dollar sign - Wikimedia Commo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017" y="5670839"/>
            <a:ext cx="1126591" cy="10594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Rectangle 16"/>
          <p:cNvSpPr/>
          <p:nvPr/>
        </p:nvSpPr>
        <p:spPr>
          <a:xfrm>
            <a:off x="3058156" y="2620485"/>
            <a:ext cx="314162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o-LA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ສະ​ໜັບ​ສະ​ໜູນ: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800" b="1" u="sng" dirty="0">
              <a:solidFill>
                <a:schemeClr val="bg2">
                  <a:lumMod val="1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o-LA" sz="220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ຄອບ​ຄົວ ແລະ ໝູ່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o-LA" sz="220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​ຜູ້​ປະ​ສານ​ງານ​ການ​ບໍ​ລິ​ການ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o-LA" sz="220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ຜູ້​ອຳ​ນວຍ​ຄວາມ​ສະ​ດວກ​ເອ​ກະ​ລາດ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o-LA" sz="220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FMS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72337" y="2620485"/>
            <a:ext cx="26574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o-LA" sz="24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ກຳ​ນົດ:</a:t>
            </a:r>
          </a:p>
          <a:p>
            <a:endParaRPr lang="en-US" sz="800" b="1" dirty="0">
              <a:solidFill>
                <a:schemeClr val="bg2">
                  <a:lumMod val="1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20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</a:t>
            </a:r>
            <a:r>
              <a:rPr lang="lo-LA" sz="22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ທົ່ວ​ໄປ</a:t>
            </a:r>
            <a:r>
              <a:rPr lang="lo-LA" sz="220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. </a:t>
            </a:r>
          </a:p>
          <a:p>
            <a:endParaRPr lang="en-US" sz="800" dirty="0">
              <a:solidFill>
                <a:schemeClr val="bg2">
                  <a:lumMod val="1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 sz="220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ການ​ບໍ​ລິ​ການ​ໃດ​ຈະ</a:t>
            </a:r>
            <a:r>
              <a:rPr lang="lo-LA" sz="2200" b="1" u="sng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ບໍ່</a:t>
            </a:r>
            <a:r>
              <a:rPr lang="lo-LA" sz="220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ມາ​ຈາກ​ງົບ​ປະ​ມານບຸກ​ຄົນຂອງ​ທ່ານ?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07214" y="2620485"/>
            <a:ext cx="290470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o-LA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ກຳ​ນົດ:</a:t>
            </a:r>
          </a:p>
          <a:p>
            <a:endParaRPr lang="en-US" sz="800" dirty="0">
              <a:solidFill>
                <a:schemeClr val="bg2">
                  <a:lumMod val="1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sz="220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ໃຜ?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sz="220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ເລື້ອຍປານໃດ?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sz="220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ເມື່ອໃດ?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sz="220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ໄລຍະເວລາ?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o-LA" sz="220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​ຄ່າ​ໃຊ້​ຈ່າຍ?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3417B6EF-8405-2243-858E-F34CA53EEA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8824148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0E284A-4D29-6940-85B4-E75F1ED7B197}"/>
              </a:ext>
            </a:extLst>
          </p:cNvPr>
          <p:cNvSpPr txBox="1"/>
          <p:nvPr/>
        </p:nvSpPr>
        <p:spPr>
          <a:xfrm>
            <a:off x="105673" y="589468"/>
            <a:ext cx="352926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ແຜນ​ການໃຊ້​ຈ່າຍ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29" t="-18579" r="-6618" b="-14755"/>
          <a:stretch/>
        </p:blipFill>
        <p:spPr>
          <a:xfrm>
            <a:off x="7053218" y="5652030"/>
            <a:ext cx="1095721" cy="105942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840378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501745"/>
            <a:ext cx="12192000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ໝວດ​ງົບ​ປະ​ມານ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39580" y="2743200"/>
            <a:ext cx="11430111" cy="3831457"/>
            <a:chOff x="6176889" y="2887669"/>
            <a:chExt cx="9147149" cy="4204613"/>
          </a:xfrm>
        </p:grpSpPr>
        <p:sp>
          <p:nvSpPr>
            <p:cNvPr id="11" name="Rectangle 10"/>
            <p:cNvSpPr/>
            <p:nvPr/>
          </p:nvSpPr>
          <p:spPr>
            <a:xfrm>
              <a:off x="6176889" y="2887669"/>
              <a:ext cx="3970245" cy="4204613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172668" y="2887669"/>
              <a:ext cx="4151370" cy="4204613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pic>
        <p:nvPicPr>
          <p:cNvPr id="16" name="Picture 15" descr="Category:Dollar sign - Wikimedia Comm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06" y="1404006"/>
            <a:ext cx="1553316" cy="14607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3417B6EF-8405-2243-858E-F34CA53EEA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9083297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0E284A-4D29-6940-85B4-E75F1ED7B197}"/>
              </a:ext>
            </a:extLst>
          </p:cNvPr>
          <p:cNvSpPr txBox="1"/>
          <p:nvPr/>
        </p:nvSpPr>
        <p:spPr>
          <a:xfrm>
            <a:off x="105673" y="589468"/>
            <a:ext cx="352926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ແຜນ​ການໃຊ້​ຈ່າຍ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9580" y="2935302"/>
            <a:ext cx="49611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b="1" u="sng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3 ໝວດ​ງົບ​ປະ​ມານ: </a:t>
            </a:r>
          </a:p>
          <a:p>
            <a:pPr algn="ctr"/>
            <a:endParaRPr lang="en-US" sz="2000" b="1" dirty="0">
              <a:solidFill>
                <a:schemeClr val="bg2">
                  <a:lumMod val="1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ການ​ຈັດ​ແຈງ​ການ​ດຳ​ລົງ​ຊີ​ວິດ</a:t>
            </a:r>
          </a:p>
          <a:p>
            <a:pPr algn="ctr"/>
            <a:endParaRPr lang="en-US" sz="2000" b="1" dirty="0">
              <a:solidFill>
                <a:schemeClr val="bg2">
                  <a:lumMod val="1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ການ​ຈ້າງ​ເຮັດ​ວຽກ ແລະ ການ​ເຂົ້າ​ຮ່ວມ​ຊຸມ​ຊົນ</a:t>
            </a:r>
          </a:p>
          <a:p>
            <a:pPr algn="ctr"/>
            <a:endParaRPr lang="en-US" sz="2000" b="1" dirty="0">
              <a:solidFill>
                <a:schemeClr val="bg2">
                  <a:lumMod val="1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ສຸ​ຂະ​ພາບ ແລະ ​ຄວາມ​ປອດ​ໄພ</a:t>
            </a: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82215" y="2935302"/>
            <a:ext cx="51874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b="1" u="sng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ການ​ປ່ຽນ​ແປງແຜນ​ການໃຊ້​ຈ່າຍ:</a:t>
            </a:r>
          </a:p>
          <a:p>
            <a:pPr algn="ctr"/>
            <a:endParaRPr lang="en-US" sz="2000" b="1" dirty="0">
              <a:solidFill>
                <a:schemeClr val="bg2">
                  <a:lumMod val="1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ການ​ໂອນເຖິງ 10 % </a:t>
            </a:r>
          </a:p>
          <a:p>
            <a:pPr algn="ctr"/>
            <a:r>
              <a:rPr lang="lo-LA" sz="20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ລະ​ຫວ່າງໝວດ</a:t>
            </a:r>
          </a:p>
          <a:p>
            <a:pPr algn="ctr"/>
            <a:endParaRPr lang="en-US" sz="2000" b="1" dirty="0">
              <a:solidFill>
                <a:schemeClr val="bg2">
                  <a:lumMod val="10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ການ​ໂອນຫຼາຍ​ກ່​ວາ 10% </a:t>
            </a:r>
          </a:p>
          <a:p>
            <a:pPr algn="ctr"/>
            <a:r>
              <a:rPr lang="lo-LA" sz="20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ລະ​ຫວ່າງໝວດ</a:t>
            </a:r>
          </a:p>
        </p:txBody>
      </p:sp>
      <p:sp>
        <p:nvSpPr>
          <p:cNvPr id="32" name="Oval 31"/>
          <p:cNvSpPr>
            <a:spLocks/>
          </p:cNvSpPr>
          <p:nvPr/>
        </p:nvSpPr>
        <p:spPr>
          <a:xfrm>
            <a:off x="8548914" y="1404006"/>
            <a:ext cx="1509486" cy="1460713"/>
          </a:xfrm>
          <a:prstGeom prst="ellipse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55000"/>
                      </a14:imgEffect>
                    </a14:imgLayer>
                  </a14:imgProps>
                </a:ext>
              </a:extLst>
            </a:blip>
            <a:srcRect/>
            <a:stretch>
              <a:fillRect l="7000" r="-2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6050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92270" y="156584"/>
            <a:ext cx="3985375" cy="172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150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ເຈ​ສັນ</a:t>
            </a:r>
            <a:r>
              <a:rPr lang="lo-LA" sz="200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34604" y="2057061"/>
            <a:ext cx="11096043" cy="1230630"/>
            <a:chOff x="436145" y="2414724"/>
            <a:chExt cx="11096043" cy="1230630"/>
          </a:xfrm>
        </p:grpSpPr>
        <p:pic>
          <p:nvPicPr>
            <p:cNvPr id="2" name="Picture 1" descr="Goal PNG Transparent Images | PNG All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984" y="2433533"/>
              <a:ext cx="1280160" cy="118872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Picture 8" descr="Team:Berkeley/Methods/Protocols - 2013.igem.org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8781" y="2433533"/>
              <a:ext cx="1280160" cy="118872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0" name="Picture 9" descr="Category:Dollar sign - Wikimedia Commons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745" y="2456634"/>
              <a:ext cx="1280160" cy="118872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2" name="Picture 11" descr="Proceso administrativo: Imagenes de cabecera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45" y="2414724"/>
              <a:ext cx="1280160" cy="118872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3" name="Picture 12" descr="Connected Learning Initiative – Mathematics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9651" y="2433533"/>
              <a:ext cx="1280160" cy="118872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Picture 13" descr="Clipart - Simple Computer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7274" y="2433533"/>
              <a:ext cx="1280160" cy="118872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Oval 14"/>
            <p:cNvSpPr>
              <a:spLocks/>
            </p:cNvSpPr>
            <p:nvPr/>
          </p:nvSpPr>
          <p:spPr>
            <a:xfrm>
              <a:off x="10252028" y="2433533"/>
              <a:ext cx="1280160" cy="1188720"/>
            </a:xfrm>
            <a:prstGeom prst="ellipse">
              <a:avLst/>
            </a:prstGeom>
            <a:blipFill dpi="0"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255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7000" r="-2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2867" y="3351982"/>
            <a:ext cx="10951618" cy="688819"/>
            <a:chOff x="704750" y="3810000"/>
            <a:chExt cx="10951618" cy="688819"/>
          </a:xfrm>
        </p:grpSpPr>
        <p:sp>
          <p:nvSpPr>
            <p:cNvPr id="18" name="TextBox 17"/>
            <p:cNvSpPr txBox="1"/>
            <p:nvPr/>
          </p:nvSpPr>
          <p:spPr>
            <a:xfrm>
              <a:off x="704750" y="3810000"/>
              <a:ext cx="895350" cy="3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0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​ທີ​ມງານ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05589" y="3810000"/>
              <a:ext cx="981444" cy="3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0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ເປົ້າ​ໝາຍ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54285" y="3815813"/>
              <a:ext cx="895350" cy="3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0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IPP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30336" y="3844794"/>
              <a:ext cx="895350" cy="654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0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ຄ່າໃຊ້ຈ່າຍ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18787" y="3810717"/>
              <a:ext cx="1444066" cy="3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0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ທົ່ວ​ໄປ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72707" y="3810000"/>
              <a:ext cx="1461693" cy="3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0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ການ​ຄົ້ນ​ຫາ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38256" y="3810000"/>
              <a:ext cx="895350" cy="654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sz="20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</a:t>
              </a:r>
              <a:r>
                <a:rPr lang="lo-LA" sz="20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າ</a:t>
              </a:r>
              <a:r>
                <a:rPr lang="en-US" sz="20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ນ​</a:t>
              </a:r>
              <a:r>
                <a:rPr lang="lo-LA" sz="20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ຄ</a:t>
              </a:r>
              <a:r>
                <a:rPr lang="en-US" sz="20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ິ</a:t>
              </a:r>
              <a:r>
                <a:rPr lang="lo-LA" sz="20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ດ</a:t>
              </a:r>
              <a:r>
                <a:rPr lang="en-US" sz="20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</a:t>
              </a:r>
              <a:r>
                <a:rPr lang="lo-LA" sz="20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ໄ</a:t>
              </a:r>
              <a:r>
                <a:rPr lang="en-US" sz="20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ລ</a:t>
              </a:r>
              <a:r>
                <a:rPr lang="lo-LA" sz="2000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່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80247" y="3810717"/>
              <a:ext cx="1376121" cy="654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0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ແຜນ​ການໃຊ້​ຈ່າຍ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060146" y="4368808"/>
            <a:ext cx="2495651" cy="2076451"/>
            <a:chOff x="6242998" y="4298283"/>
            <a:chExt cx="2495651" cy="2076451"/>
          </a:xfrm>
        </p:grpSpPr>
        <p:grpSp>
          <p:nvGrpSpPr>
            <p:cNvPr id="35" name="Group 34"/>
            <p:cNvGrpSpPr/>
            <p:nvPr/>
          </p:nvGrpSpPr>
          <p:grpSpPr>
            <a:xfrm>
              <a:off x="6242998" y="4298283"/>
              <a:ext cx="2495651" cy="2076451"/>
              <a:chOff x="1600099" y="4179332"/>
              <a:chExt cx="3334234" cy="2488169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1600099" y="4179332"/>
                <a:ext cx="3334234" cy="2488169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766298" y="4360449"/>
                <a:ext cx="2975629" cy="21510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6452795" y="4992277"/>
              <a:ext cx="2032034" cy="43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lo-LA" sz="24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ແຜນ​ການໃຊ້​ຈ່າຍ</a:t>
              </a:r>
            </a:p>
          </p:txBody>
        </p:sp>
      </p:grpSp>
      <p:sp>
        <p:nvSpPr>
          <p:cNvPr id="42" name="Equal 41"/>
          <p:cNvSpPr/>
          <p:nvPr/>
        </p:nvSpPr>
        <p:spPr>
          <a:xfrm>
            <a:off x="8627284" y="5069173"/>
            <a:ext cx="974428" cy="708811"/>
          </a:xfrm>
          <a:prstGeom prst="mathEqual">
            <a:avLst>
              <a:gd name="adj1" fmla="val 16126"/>
              <a:gd name="adj2" fmla="val 11760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604048" y="5056169"/>
            <a:ext cx="2335869" cy="718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44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$58,804</a:t>
            </a: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167A4F1E-8B5D-4447-84F7-A4CE43D054B5}"/>
              </a:ext>
            </a:extLst>
          </p:cNvPr>
          <p:cNvSpPr txBox="1">
            <a:spLocks/>
          </p:cNvSpPr>
          <p:nvPr/>
        </p:nvSpPr>
        <p:spPr>
          <a:xfrm>
            <a:off x="105673" y="100837"/>
            <a:ext cx="8306110" cy="862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  <a:p>
            <a:pPr marL="0" indent="0">
              <a:buNone/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0E284A-4D29-6940-85B4-E75F1ED7B197}"/>
              </a:ext>
            </a:extLst>
          </p:cNvPr>
          <p:cNvSpPr txBox="1"/>
          <p:nvPr/>
        </p:nvSpPr>
        <p:spPr>
          <a:xfrm>
            <a:off x="105673" y="589468"/>
            <a:ext cx="352926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ແຜນ​ການໃຊ້​ຈ່າຍ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23344" y="4379560"/>
            <a:ext cx="2597825" cy="2019370"/>
            <a:chOff x="555056" y="4340884"/>
            <a:chExt cx="2481617" cy="2019370"/>
          </a:xfrm>
        </p:grpSpPr>
        <p:sp>
          <p:nvSpPr>
            <p:cNvPr id="47" name="Rectangle 46"/>
            <p:cNvSpPr/>
            <p:nvPr/>
          </p:nvSpPr>
          <p:spPr>
            <a:xfrm>
              <a:off x="555056" y="4340884"/>
              <a:ext cx="2481617" cy="2019370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85036" y="4390907"/>
              <a:ext cx="2159191" cy="18622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48613" y="4943464"/>
              <a:ext cx="2032034" cy="43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lo-LA" sz="24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​ງົບ​ປະ​ມານ​ບຸກ​ຄົນ </a:t>
              </a:r>
            </a:p>
          </p:txBody>
        </p:sp>
      </p:grpSp>
      <p:sp>
        <p:nvSpPr>
          <p:cNvPr id="50" name="Equal 49"/>
          <p:cNvSpPr/>
          <p:nvPr/>
        </p:nvSpPr>
        <p:spPr>
          <a:xfrm>
            <a:off x="2881945" y="5056169"/>
            <a:ext cx="974428" cy="708811"/>
          </a:xfrm>
          <a:prstGeom prst="mathEqual">
            <a:avLst>
              <a:gd name="adj1" fmla="val 16126"/>
              <a:gd name="adj2" fmla="val 11760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652791" y="5026929"/>
            <a:ext cx="2335869" cy="718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44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$63,100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29" t="-18579" r="-6618" b="-14755"/>
          <a:stretch/>
        </p:blipFill>
        <p:spPr>
          <a:xfrm>
            <a:off x="4746647" y="2075870"/>
            <a:ext cx="1289580" cy="12306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268201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70989" y="1453795"/>
            <a:ext cx="3777817" cy="601457"/>
            <a:chOff x="6242998" y="4298283"/>
            <a:chExt cx="2495651" cy="2076451"/>
          </a:xfrm>
        </p:grpSpPr>
        <p:grpSp>
          <p:nvGrpSpPr>
            <p:cNvPr id="22" name="Group 21"/>
            <p:cNvGrpSpPr/>
            <p:nvPr/>
          </p:nvGrpSpPr>
          <p:grpSpPr>
            <a:xfrm>
              <a:off x="6242998" y="4298283"/>
              <a:ext cx="2495651" cy="2076451"/>
              <a:chOff x="1600099" y="4179332"/>
              <a:chExt cx="3334234" cy="248816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600099" y="4179332"/>
                <a:ext cx="3334234" cy="2488169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766298" y="4360449"/>
                <a:ext cx="2975629" cy="21510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23" name="TextBox 22">
              <a:hlinkClick r:id="rId3" action="ppaction://hlinkfile"/>
            </p:cNvPr>
            <p:cNvSpPr txBox="1"/>
            <p:nvPr/>
          </p:nvSpPr>
          <p:spPr>
            <a:xfrm>
              <a:off x="6464999" y="4723083"/>
              <a:ext cx="2032034" cy="13016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lo-LA" sz="20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  <a:hlinkClick r:id="rId4" action="ppaction://hlinkfile"/>
                </a:rPr>
                <a:t>*ແຜນ​ການໃຊ້​ຈ່າຍ</a:t>
              </a: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929846"/>
              </p:ext>
            </p:extLst>
          </p:nvPr>
        </p:nvGraphicFramePr>
        <p:xfrm>
          <a:off x="349784" y="2161453"/>
          <a:ext cx="5820228" cy="4673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3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6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213">
                <a:tc>
                  <a:txBody>
                    <a:bodyPr/>
                    <a:lstStyle/>
                    <a:p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ການ​ບໍ​ລິ​ການ</a:t>
                      </a:r>
                    </a:p>
                  </a:txBody>
                  <a:tcPr marL="51435" marR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ຈໍານວນ</a:t>
                      </a:r>
                    </a:p>
                  </a:txBody>
                  <a:tcPr marL="51435" marR="5143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213">
                <a:tc>
                  <a:txBody>
                    <a:bodyPr/>
                    <a:lstStyle/>
                    <a:p>
                      <a:r>
                        <a:rPr lang="lo-LA" sz="160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ການ​ສະ​ໜັບ​ສະ​ໜູນ​ການຈ້າງ​ເຮັດ​ວຽກ</a:t>
                      </a:r>
                    </a:p>
                  </a:txBody>
                  <a:tcPr marL="51435" marR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$12,960</a:t>
                      </a:r>
                    </a:p>
                  </a:txBody>
                  <a:tcPr marL="51435" marR="5143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638">
                <a:tc>
                  <a:txBody>
                    <a:bodyPr/>
                    <a:lstStyle/>
                    <a:p>
                      <a:r>
                        <a:rPr lang="lo-LA" sz="160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ການ​ສະ​ໜັບ​ສະ​ໜູນ​ການ​ດຳ​ລົງ​ຊີ​ວິດ​ຂອງ​ຊຸມ​ຊົນ</a:t>
                      </a:r>
                    </a:p>
                  </a:txBody>
                  <a:tcPr marL="51435" marR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$8,424</a:t>
                      </a:r>
                    </a:p>
                  </a:txBody>
                  <a:tcPr marL="51435" marR="5143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970">
                <a:tc>
                  <a:txBody>
                    <a:bodyPr/>
                    <a:lstStyle/>
                    <a:p>
                      <a:r>
                        <a:rPr lang="lo-LA" sz="1600" baseline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ການ​ສະ​ໜັບ​ສະ​ໜູນ​ການປະ​ສົມ​ປະ​ສານຂອງ​ຊຸມ​ຊົນ</a:t>
                      </a:r>
                    </a:p>
                  </a:txBody>
                  <a:tcPr marL="51435" marR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$28,800</a:t>
                      </a:r>
                    </a:p>
                  </a:txBody>
                  <a:tcPr marL="51435" marR="5143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530">
                <a:tc>
                  <a:txBody>
                    <a:bodyPr/>
                    <a:lstStyle/>
                    <a:p>
                      <a:r>
                        <a:rPr lang="lo-LA" sz="160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ການ​ເດີນ​ທາງທີ່​ບໍ່​ແມ່ນທາງ​ການ​ແພດ</a:t>
                      </a:r>
                    </a:p>
                  </a:txBody>
                  <a:tcPr marL="51435" marR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$1,200</a:t>
                      </a:r>
                    </a:p>
                  </a:txBody>
                  <a:tcPr marL="51435" marR="5143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970">
                <a:tc>
                  <a:txBody>
                    <a:bodyPr/>
                    <a:lstStyle/>
                    <a:p>
                      <a:r>
                        <a:rPr lang="lo-LA" sz="160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ການ​ສະ​ໜັບ​ສະ​ໜູນ​ການປະ​ສົມ​ປະ​ສານຂອງ​ຊຸມ​ຊົນ</a:t>
                      </a:r>
                    </a:p>
                  </a:txBody>
                  <a:tcPr marL="51435" marR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$4,320</a:t>
                      </a:r>
                    </a:p>
                  </a:txBody>
                  <a:tcPr marL="51435" marR="5143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778">
                <a:tc>
                  <a:txBody>
                    <a:bodyPr/>
                    <a:lstStyle/>
                    <a:p>
                      <a:r>
                        <a:rPr lang="lo-LA" sz="160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ການ​ສະ​ໜັບ​ສະ​ໜູນ​ການປະ​ສົມ​ປະ​ສານຂອງ​ຊຸມ​ຊົນ</a:t>
                      </a:r>
                    </a:p>
                  </a:txBody>
                  <a:tcPr marL="51435" marR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$120</a:t>
                      </a:r>
                    </a:p>
                  </a:txBody>
                  <a:tcPr marL="51435" marR="5143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213">
                <a:tc>
                  <a:txBody>
                    <a:bodyPr/>
                    <a:lstStyle/>
                    <a:p>
                      <a:r>
                        <a:rPr lang="lo-LA" sz="160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ຜູ້​ອຳ​ນວຍ​ຄວາມ​ສະ​ດວກ​ເອ​ກະ​ລາດ</a:t>
                      </a:r>
                    </a:p>
                  </a:txBody>
                  <a:tcPr marL="51435" marR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$1,000</a:t>
                      </a:r>
                    </a:p>
                  </a:txBody>
                  <a:tcPr marL="51435" marR="5143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8123">
                <a:tc>
                  <a:txBody>
                    <a:bodyPr/>
                    <a:lstStyle/>
                    <a:p>
                      <a:r>
                        <a:rPr lang="lo-LA" sz="160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ການ​ບໍ​ລິ​ການ​ຄຸ້ມ​ຄອງການ​ເງິນ (FMS)</a:t>
                      </a:r>
                    </a:p>
                  </a:txBody>
                  <a:tcPr marL="51435" marR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lo-LA" sz="1600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$1,980</a:t>
                      </a:r>
                    </a:p>
                  </a:txBody>
                  <a:tcPr marL="51435" marR="5143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21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o-LA" sz="1600" b="1">
                          <a:latin typeface="Phetsarath OT" panose="02000500000000020004" pitchFamily="2" charset="0"/>
                          <a:ea typeface="Times New Roman"/>
                          <a:cs typeface="Phetsarath OT" panose="02000500000000020004" pitchFamily="2" charset="0"/>
                        </a:rPr>
                        <a:t>​ທັງ​ໝົດ</a:t>
                      </a:r>
                    </a:p>
                  </a:txBody>
                  <a:tcPr marL="51435" marR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o-LA" sz="1600" b="1" dirty="0">
                          <a:latin typeface="Phetsarath OT" panose="02000500000000020004" pitchFamily="2" charset="0"/>
                          <a:ea typeface="Times New Roman"/>
                          <a:cs typeface="Phetsarath OT" panose="02000500000000020004" pitchFamily="2" charset="0"/>
                        </a:rPr>
                        <a:t>$58,804</a:t>
                      </a:r>
                    </a:p>
                  </a:txBody>
                  <a:tcPr marL="51435" marR="5143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6506121" y="2398427"/>
            <a:ext cx="5284268" cy="1064762"/>
            <a:chOff x="6452618" y="2358345"/>
            <a:chExt cx="5284268" cy="1064762"/>
          </a:xfrm>
        </p:grpSpPr>
        <p:grpSp>
          <p:nvGrpSpPr>
            <p:cNvPr id="15" name="Group 14"/>
            <p:cNvGrpSpPr/>
            <p:nvPr/>
          </p:nvGrpSpPr>
          <p:grpSpPr>
            <a:xfrm>
              <a:off x="7877904" y="2358345"/>
              <a:ext cx="3858982" cy="1064762"/>
              <a:chOff x="4103918" y="1729141"/>
              <a:chExt cx="4288642" cy="1188720"/>
            </a:xfrm>
          </p:grpSpPr>
          <p:pic>
            <p:nvPicPr>
              <p:cNvPr id="11" name="Picture 10" descr="Clipart - Simple Computer"/>
              <p:cNvPicPr>
                <a:picLocks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3918" y="1729141"/>
                <a:ext cx="1280160" cy="118872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12" name="Picture 11" descr="Connected Learning Initiative – Mathematics"/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8159" y="1729141"/>
                <a:ext cx="1280160" cy="118872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14" name="Picture 13" descr="Category:Dollar sign - Wikimedia Commons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2400" y="1729141"/>
                <a:ext cx="1280160" cy="118872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pic>
          <p:nvPicPr>
            <p:cNvPr id="16" name="Picture 15" descr="Proceso administrativo: Imagenes de cabecera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2618" y="2358345"/>
              <a:ext cx="1223653" cy="106476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80FEBD-E0B0-7640-81AF-F8B78501BBB7}"/>
              </a:ext>
            </a:extLst>
          </p:cNvPr>
          <p:cNvSpPr txBox="1">
            <a:spLocks/>
          </p:cNvSpPr>
          <p:nvPr/>
        </p:nvSpPr>
        <p:spPr>
          <a:xfrm>
            <a:off x="20028" y="160798"/>
            <a:ext cx="8186597" cy="862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  <a:p>
            <a:pPr marL="0" indent="0">
              <a:buNone/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56D8D8-69A4-5F45-A013-7FCF6FC63D93}"/>
              </a:ext>
            </a:extLst>
          </p:cNvPr>
          <p:cNvSpPr txBox="1"/>
          <p:nvPr/>
        </p:nvSpPr>
        <p:spPr>
          <a:xfrm>
            <a:off x="8206625" y="216545"/>
            <a:ext cx="3985375" cy="172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150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ເຈ​ສັນ</a:t>
            </a:r>
            <a:r>
              <a:rPr lang="lo-LA" sz="200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0E284A-4D29-6940-85B4-E75F1ED7B197}"/>
              </a:ext>
            </a:extLst>
          </p:cNvPr>
          <p:cNvSpPr txBox="1"/>
          <p:nvPr/>
        </p:nvSpPr>
        <p:spPr>
          <a:xfrm>
            <a:off x="20028" y="649429"/>
            <a:ext cx="352926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ແຜນ​ການໃຊ້​ຈ່າຍ</a:t>
            </a:r>
          </a:p>
        </p:txBody>
      </p:sp>
    </p:spTree>
    <p:extLst>
      <p:ext uri="{BB962C8B-B14F-4D97-AF65-F5344CB8AC3E}">
        <p14:creationId xmlns:p14="http://schemas.microsoft.com/office/powerpoint/2010/main" val="3660056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qual 14"/>
          <p:cNvSpPr/>
          <p:nvPr/>
        </p:nvSpPr>
        <p:spPr>
          <a:xfrm>
            <a:off x="8803970" y="5104230"/>
            <a:ext cx="974428" cy="708811"/>
          </a:xfrm>
          <a:prstGeom prst="mathEqual">
            <a:avLst>
              <a:gd name="adj1" fmla="val 16126"/>
              <a:gd name="adj2" fmla="val 11760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4" name="Equal 23"/>
          <p:cNvSpPr/>
          <p:nvPr/>
        </p:nvSpPr>
        <p:spPr>
          <a:xfrm>
            <a:off x="3207819" y="5021163"/>
            <a:ext cx="974428" cy="708811"/>
          </a:xfrm>
          <a:prstGeom prst="mathEqual">
            <a:avLst>
              <a:gd name="adj1" fmla="val 16126"/>
              <a:gd name="adj2" fmla="val 11760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27309" y="4971164"/>
            <a:ext cx="2335869" cy="718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44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$12,000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55056" y="4340884"/>
            <a:ext cx="2597825" cy="2019370"/>
            <a:chOff x="555056" y="4340884"/>
            <a:chExt cx="2481617" cy="2019370"/>
          </a:xfrm>
        </p:grpSpPr>
        <p:sp>
          <p:nvSpPr>
            <p:cNvPr id="44" name="Rectangle 43"/>
            <p:cNvSpPr/>
            <p:nvPr/>
          </p:nvSpPr>
          <p:spPr>
            <a:xfrm>
              <a:off x="555056" y="4340884"/>
              <a:ext cx="2481617" cy="2019370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85036" y="4390907"/>
              <a:ext cx="2159191" cy="18622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48613" y="4943464"/>
              <a:ext cx="2032034" cy="43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lo-LA" sz="24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​ງົບ​ປະ​ມານ​ບຸກ​ຄົນ </a:t>
              </a:r>
            </a:p>
          </p:txBody>
        </p:sp>
      </p:grp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ACEACC2B-2F10-DF4A-BBA5-553F6A160165}"/>
              </a:ext>
            </a:extLst>
          </p:cNvPr>
          <p:cNvSpPr txBox="1">
            <a:spLocks/>
          </p:cNvSpPr>
          <p:nvPr/>
        </p:nvSpPr>
        <p:spPr>
          <a:xfrm>
            <a:off x="105673" y="100837"/>
            <a:ext cx="7779153" cy="862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  <a:p>
            <a:pPr marL="0" indent="0">
              <a:buNone/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308319" y="4340884"/>
            <a:ext cx="2495651" cy="2076451"/>
            <a:chOff x="5705028" y="4351020"/>
            <a:chExt cx="2495651" cy="2076451"/>
          </a:xfrm>
        </p:grpSpPr>
        <p:sp>
          <p:nvSpPr>
            <p:cNvPr id="33" name="Rectangle 32"/>
            <p:cNvSpPr/>
            <p:nvPr/>
          </p:nvSpPr>
          <p:spPr>
            <a:xfrm>
              <a:off x="5705028" y="4351020"/>
              <a:ext cx="2495651" cy="2076451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829427" y="4502168"/>
              <a:ext cx="2227238" cy="179514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914825" y="5045014"/>
              <a:ext cx="2032034" cy="43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lo-LA" sz="24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ແຜນ​ການໃຊ້​ຈ່າຍ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9744714" y="5028243"/>
            <a:ext cx="2335869" cy="718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44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$8,900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691123" y="2393936"/>
            <a:ext cx="11096043" cy="1230630"/>
            <a:chOff x="436145" y="2414724"/>
            <a:chExt cx="11096043" cy="1230630"/>
          </a:xfrm>
        </p:grpSpPr>
        <p:pic>
          <p:nvPicPr>
            <p:cNvPr id="46" name="Picture 45" descr="Goal PNG Transparent Images | PNG All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984" y="2433533"/>
              <a:ext cx="1280160" cy="118872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7" name="Picture 46" descr="Team:Berkeley/Methods/Protocols - 2013.igem.org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8781" y="2433533"/>
              <a:ext cx="1280160" cy="118872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8" name="Picture 47" descr="Category:Dollar sign - Wikimedia Commons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745" y="2456634"/>
              <a:ext cx="1280160" cy="118872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0" name="Picture 49" descr="Proceso administrativo: Imagenes de cabecera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45" y="2414724"/>
              <a:ext cx="1280160" cy="118872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1" name="Picture 50" descr="Connected Learning Initiative – Mathematics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9651" y="2433533"/>
              <a:ext cx="1280160" cy="118872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2" name="Picture 51" descr="Clipart - Simple Computer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7274" y="2433533"/>
              <a:ext cx="1280160" cy="118872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53" name="Oval 52"/>
            <p:cNvSpPr>
              <a:spLocks/>
            </p:cNvSpPr>
            <p:nvPr/>
          </p:nvSpPr>
          <p:spPr>
            <a:xfrm>
              <a:off x="10252028" y="2433533"/>
              <a:ext cx="1280160" cy="1188720"/>
            </a:xfrm>
            <a:prstGeom prst="ellipse">
              <a:avLst/>
            </a:prstGeom>
            <a:blipFill dpi="0"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aturation sat="255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7000" r="-2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C381D81-C176-EE4F-B615-2DB4E3D294B9}"/>
              </a:ext>
            </a:extLst>
          </p:cNvPr>
          <p:cNvSpPr txBox="1"/>
          <p:nvPr/>
        </p:nvSpPr>
        <p:spPr>
          <a:xfrm>
            <a:off x="7705391" y="212079"/>
            <a:ext cx="4686300" cy="172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15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ໂ</a:t>
            </a:r>
            <a:r>
              <a:rPr lang="lo-LA" sz="115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ຊ</a:t>
            </a:r>
            <a:r>
              <a:rPr lang="en-US" sz="115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</a:t>
            </a:r>
            <a:r>
              <a:rPr lang="lo-LA" sz="115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ເ</a:t>
            </a:r>
            <a:r>
              <a:rPr lang="en-US" sz="115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ຟ</a:t>
            </a:r>
            <a:r>
              <a:rPr lang="lo-LA" sz="115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ຍ </a:t>
            </a:r>
            <a:r>
              <a:rPr lang="lo-LA" sz="20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C0E284A-4D29-6940-85B4-E75F1ED7B197}"/>
              </a:ext>
            </a:extLst>
          </p:cNvPr>
          <p:cNvSpPr txBox="1"/>
          <p:nvPr/>
        </p:nvSpPr>
        <p:spPr>
          <a:xfrm>
            <a:off x="105673" y="589468"/>
            <a:ext cx="352926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ແຜນ​ການໃຊ້​ຈ່າຍ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29" t="-18579" r="-6618" b="-14755"/>
          <a:stretch/>
        </p:blipFill>
        <p:spPr>
          <a:xfrm>
            <a:off x="4889774" y="2435846"/>
            <a:ext cx="1289580" cy="12306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480383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169353"/>
              </p:ext>
            </p:extLst>
          </p:nvPr>
        </p:nvGraphicFramePr>
        <p:xfrm>
          <a:off x="695739" y="2569030"/>
          <a:ext cx="5516375" cy="4140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2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997">
                <a:tc>
                  <a:txBody>
                    <a:bodyPr/>
                    <a:lstStyle/>
                    <a:p>
                      <a:r>
                        <a:rPr lang="lo-LA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ການ​ບໍ​ລິ​ການ</a:t>
                      </a:r>
                    </a:p>
                  </a:txBody>
                  <a:tcPr marL="51435" marR="51435"/>
                </a:tc>
                <a:tc>
                  <a:txBody>
                    <a:bodyPr/>
                    <a:lstStyle/>
                    <a:p>
                      <a:r>
                        <a:rPr lang="lo-LA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ຈໍານວນ</a:t>
                      </a:r>
                    </a:p>
                  </a:txBody>
                  <a:tcPr marL="51435" marR="5143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997">
                <a:tc>
                  <a:txBody>
                    <a:bodyPr/>
                    <a:lstStyle/>
                    <a:p>
                      <a:r>
                        <a:rPr lang="lo-LA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ການ​ສະ​ໜັບ​ສະ​ໜູນ​ການປະ​ສົມ​ປະ​ສານຂອງ​ຊຸມ​ຊົນ</a:t>
                      </a:r>
                    </a:p>
                  </a:txBody>
                  <a:tcPr marL="51435" marR="51435"/>
                </a:tc>
                <a:tc>
                  <a:txBody>
                    <a:bodyPr/>
                    <a:lstStyle/>
                    <a:p>
                      <a:r>
                        <a:rPr lang="lo-LA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$4,800</a:t>
                      </a:r>
                    </a:p>
                  </a:txBody>
                  <a:tcPr marL="51435" marR="514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997">
                <a:tc>
                  <a:txBody>
                    <a:bodyPr/>
                    <a:lstStyle/>
                    <a:p>
                      <a:r>
                        <a:rPr lang="lo-LA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ການ​ບໍ​ລິ​ການພັກ​ຜ່ອນ</a:t>
                      </a:r>
                    </a:p>
                  </a:txBody>
                  <a:tcPr marL="51435" marR="51435"/>
                </a:tc>
                <a:tc>
                  <a:txBody>
                    <a:bodyPr/>
                    <a:lstStyle/>
                    <a:p>
                      <a:r>
                        <a:rPr lang="lo-LA" dirty="0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$2,000</a:t>
                      </a:r>
                    </a:p>
                  </a:txBody>
                  <a:tcPr marL="51435" marR="514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997">
                <a:tc>
                  <a:txBody>
                    <a:bodyPr/>
                    <a:lstStyle/>
                    <a:p>
                      <a:r>
                        <a:rPr lang="lo-LA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ການ​ສະ​ໜັບ​ສະ​ໜູນ​ການປະ​ສົມ​ປະ​ສານຂອງ​ຊຸມ​ຊົນ</a:t>
                      </a:r>
                    </a:p>
                  </a:txBody>
                  <a:tcPr marL="51435" marR="51435"/>
                </a:tc>
                <a:tc>
                  <a:txBody>
                    <a:bodyPr/>
                    <a:lstStyle/>
                    <a:p>
                      <a:r>
                        <a:rPr lang="lo-LA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$200</a:t>
                      </a:r>
                    </a:p>
                  </a:txBody>
                  <a:tcPr marL="51435" marR="514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997">
                <a:tc>
                  <a:txBody>
                    <a:bodyPr/>
                    <a:lstStyle/>
                    <a:p>
                      <a:r>
                        <a:rPr lang="lo-LA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ຜູ້​ອຳ​ນວຍ​ຄວາມ​ສະ​ດວກ​ເອ​ກະ​ລາດ</a:t>
                      </a:r>
                    </a:p>
                  </a:txBody>
                  <a:tcPr marL="51435" marR="51435"/>
                </a:tc>
                <a:tc>
                  <a:txBody>
                    <a:bodyPr/>
                    <a:lstStyle/>
                    <a:p>
                      <a:r>
                        <a:rPr lang="lo-LA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$1,000</a:t>
                      </a:r>
                    </a:p>
                  </a:txBody>
                  <a:tcPr marL="51435" marR="514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997">
                <a:tc>
                  <a:txBody>
                    <a:bodyPr/>
                    <a:lstStyle/>
                    <a:p>
                      <a:r>
                        <a:rPr lang="lo-LA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ການ​ບໍ​ລິ​ການ​ຄຸ້ມ​ຄອງການ​ເງິນ (FMS)</a:t>
                      </a:r>
                    </a:p>
                  </a:txBody>
                  <a:tcPr marL="51435" marR="51435"/>
                </a:tc>
                <a:tc>
                  <a:txBody>
                    <a:bodyPr/>
                    <a:lstStyle/>
                    <a:p>
                      <a:r>
                        <a:rPr lang="lo-LA">
                          <a:latin typeface="Phetsarath OT" panose="02000500000000020004" pitchFamily="2" charset="0"/>
                          <a:cs typeface="Phetsarath OT" panose="02000500000000020004" pitchFamily="2" charset="0"/>
                        </a:rPr>
                        <a:t>$900</a:t>
                      </a:r>
                    </a:p>
                  </a:txBody>
                  <a:tcPr marL="51435" marR="5143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9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o-LA" sz="1800" b="1">
                          <a:latin typeface="Phetsarath OT" panose="02000500000000020004" pitchFamily="2" charset="0"/>
                          <a:ea typeface="Times New Roman"/>
                          <a:cs typeface="Phetsarath OT" panose="02000500000000020004" pitchFamily="2" charset="0"/>
                        </a:rPr>
                        <a:t>​ທັງ​ໝົດ</a:t>
                      </a:r>
                    </a:p>
                  </a:txBody>
                  <a:tcPr marL="51435" marR="51435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lo-LA" sz="1800" b="1" u="none" dirty="0">
                          <a:solidFill>
                            <a:schemeClr val="dk1"/>
                          </a:solidFill>
                          <a:latin typeface="Phetsarath OT" panose="02000500000000020004" pitchFamily="2" charset="0"/>
                          <a:ea typeface="+mn-ea"/>
                          <a:cs typeface="Phetsarath OT" panose="02000500000000020004" pitchFamily="2" charset="0"/>
                        </a:rPr>
                        <a:t>$8,</a:t>
                      </a:r>
                      <a:r>
                        <a:rPr lang="lo-LA" sz="1800" b="1" u="none" baseline="0" dirty="0">
                          <a:solidFill>
                            <a:schemeClr val="dk1"/>
                          </a:solidFill>
                          <a:latin typeface="Phetsarath OT" panose="02000500000000020004" pitchFamily="2" charset="0"/>
                          <a:ea typeface="+mn-ea"/>
                          <a:cs typeface="Phetsarath OT" panose="02000500000000020004" pitchFamily="2" charset="0"/>
                        </a:rPr>
                        <a:t>900</a:t>
                      </a:r>
                    </a:p>
                  </a:txBody>
                  <a:tcPr marL="51435" marR="5143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7CCAE5B8-2EFF-C848-972C-F87BD2C551F6}"/>
              </a:ext>
            </a:extLst>
          </p:cNvPr>
          <p:cNvSpPr txBox="1">
            <a:spLocks/>
          </p:cNvSpPr>
          <p:nvPr/>
        </p:nvSpPr>
        <p:spPr>
          <a:xfrm>
            <a:off x="105673" y="100837"/>
            <a:ext cx="7838807" cy="862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  <a:p>
            <a:pPr marL="0" indent="0">
              <a:buNone/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565017" y="1719136"/>
            <a:ext cx="3777817" cy="601457"/>
            <a:chOff x="6242998" y="4298283"/>
            <a:chExt cx="2495651" cy="2076451"/>
          </a:xfrm>
        </p:grpSpPr>
        <p:grpSp>
          <p:nvGrpSpPr>
            <p:cNvPr id="30" name="Group 29"/>
            <p:cNvGrpSpPr/>
            <p:nvPr/>
          </p:nvGrpSpPr>
          <p:grpSpPr>
            <a:xfrm>
              <a:off x="6242998" y="4298283"/>
              <a:ext cx="2495651" cy="2076451"/>
              <a:chOff x="1600099" y="4179332"/>
              <a:chExt cx="3334234" cy="2488169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1600099" y="4179332"/>
                <a:ext cx="3334234" cy="2488169"/>
              </a:xfrm>
              <a:prstGeom prst="rect">
                <a:avLst/>
              </a:prstGeom>
              <a:solidFill>
                <a:schemeClr val="bg1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766298" y="4360449"/>
                <a:ext cx="2975629" cy="21510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31" name="TextBox 30">
              <a:hlinkClick r:id="rId3" action="ppaction://hlinkfile"/>
            </p:cNvPr>
            <p:cNvSpPr txBox="1"/>
            <p:nvPr/>
          </p:nvSpPr>
          <p:spPr>
            <a:xfrm>
              <a:off x="6464999" y="4723083"/>
              <a:ext cx="2032034" cy="13016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lo-LA" sz="200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  <a:hlinkClick r:id="rId4" action="ppaction://hlinkfile"/>
                </a:rPr>
                <a:t>*ແຜນ​ການໃຊ້​ຈ່າຍ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19194" y="3354466"/>
            <a:ext cx="5284268" cy="1064762"/>
            <a:chOff x="6452618" y="2358345"/>
            <a:chExt cx="5284268" cy="1064762"/>
          </a:xfrm>
        </p:grpSpPr>
        <p:grpSp>
          <p:nvGrpSpPr>
            <p:cNvPr id="35" name="Group 34"/>
            <p:cNvGrpSpPr/>
            <p:nvPr/>
          </p:nvGrpSpPr>
          <p:grpSpPr>
            <a:xfrm>
              <a:off x="7877904" y="2358345"/>
              <a:ext cx="3858982" cy="1064762"/>
              <a:chOff x="4103918" y="1729141"/>
              <a:chExt cx="4288642" cy="1188720"/>
            </a:xfrm>
          </p:grpSpPr>
          <p:pic>
            <p:nvPicPr>
              <p:cNvPr id="37" name="Picture 36" descr="Clipart - Simple Computer"/>
              <p:cNvPicPr>
                <a:picLocks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3918" y="1729141"/>
                <a:ext cx="1280160" cy="118872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38" name="Picture 37" descr="Connected Learning Initiative – Mathematics"/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8159" y="1729141"/>
                <a:ext cx="1280160" cy="118872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39" name="Picture 38" descr="Category:Dollar sign - Wikimedia Commons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2400" y="1729141"/>
                <a:ext cx="1280160" cy="118872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  <p:pic>
          <p:nvPicPr>
            <p:cNvPr id="36" name="Picture 35" descr="Proceso administrativo: Imagenes de cabecera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2618" y="2358345"/>
              <a:ext cx="1223653" cy="106476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C381D81-C176-EE4F-B615-2DB4E3D294B9}"/>
              </a:ext>
            </a:extLst>
          </p:cNvPr>
          <p:cNvSpPr txBox="1"/>
          <p:nvPr/>
        </p:nvSpPr>
        <p:spPr>
          <a:xfrm>
            <a:off x="7705391" y="212079"/>
            <a:ext cx="4686300" cy="172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15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Sofia </a:t>
            </a: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0E284A-4D29-6940-85B4-E75F1ED7B197}"/>
              </a:ext>
            </a:extLst>
          </p:cNvPr>
          <p:cNvSpPr txBox="1"/>
          <p:nvPr/>
        </p:nvSpPr>
        <p:spPr>
          <a:xfrm>
            <a:off x="105673" y="589468"/>
            <a:ext cx="352926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ແຜນ​ການໃຊ້​ຈ່າຍ</a:t>
            </a:r>
          </a:p>
        </p:txBody>
      </p:sp>
    </p:spTree>
    <p:extLst>
      <p:ext uri="{BB962C8B-B14F-4D97-AF65-F5344CB8AC3E}">
        <p14:creationId xmlns:p14="http://schemas.microsoft.com/office/powerpoint/2010/main" val="18510921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C9BD6E4-CD8F-6C42-BAD6-ECE687605B9B}"/>
              </a:ext>
            </a:extLst>
          </p:cNvPr>
          <p:cNvSpPr txBox="1">
            <a:spLocks/>
          </p:cNvSpPr>
          <p:nvPr/>
        </p:nvSpPr>
        <p:spPr>
          <a:xfrm>
            <a:off x="105673" y="100837"/>
            <a:ext cx="8138917" cy="862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  <a:p>
            <a:pPr marL="0" indent="0">
              <a:buNone/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" name="TextBox 9">
            <a:hlinkClick r:id="rId4" action="ppaction://hlinkfile"/>
            <a:extLst>
              <a:ext uri="{FF2B5EF4-FFF2-40B4-BE49-F238E27FC236}">
                <a16:creationId xmlns:a16="http://schemas.microsoft.com/office/drawing/2014/main" id="{FD60D07C-AE66-5742-B7D2-221F610B5A95}"/>
              </a:ext>
            </a:extLst>
          </p:cNvPr>
          <p:cNvSpPr txBox="1"/>
          <p:nvPr/>
        </p:nvSpPr>
        <p:spPr>
          <a:xfrm>
            <a:off x="2155187" y="1205081"/>
            <a:ext cx="7852413" cy="9910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  <a:hlinkClick r:id="rId5" action="ppaction://hlinkfile"/>
              </a:rPr>
              <a:t>*ແຜນ​ການໃຊ້​ຈ່າຍ</a:t>
            </a:r>
          </a:p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  <a:hlinkClick r:id="rId5" action="ppaction://hlinkfile"/>
              </a:rPr>
              <a:t>ກິດຈະກໍາ </a:t>
            </a:r>
          </a:p>
        </p:txBody>
      </p:sp>
      <p:sp>
        <p:nvSpPr>
          <p:cNvPr id="6" name="Isosceles Triangle 5"/>
          <p:cNvSpPr/>
          <p:nvPr/>
        </p:nvSpPr>
        <p:spPr>
          <a:xfrm rot="9220213">
            <a:off x="-601181" y="4082031"/>
            <a:ext cx="15108068" cy="6918578"/>
          </a:xfrm>
          <a:prstGeom prst="triangle">
            <a:avLst>
              <a:gd name="adj" fmla="val 22555"/>
            </a:avLst>
          </a:prstGeom>
          <a:solidFill>
            <a:schemeClr val="bg1">
              <a:lumMod val="6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5455B2-E6F4-2E48-9636-7FE1E17B4F97}"/>
              </a:ext>
            </a:extLst>
          </p:cNvPr>
          <p:cNvSpPr/>
          <p:nvPr/>
        </p:nvSpPr>
        <p:spPr>
          <a:xfrm>
            <a:off x="1020109" y="2786673"/>
            <a:ext cx="10122568" cy="3776134"/>
          </a:xfrm>
          <a:prstGeom prst="rect">
            <a:avLst/>
          </a:prstGeom>
          <a:solidFill>
            <a:schemeClr val="bg2">
              <a:lumMod val="2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14350" indent="-514350">
              <a:buFont typeface="+mj-lt"/>
              <a:buAutoNum type="arabicParenR"/>
            </a:pPr>
            <a:r>
              <a:rPr lang="lo-LA" sz="2400" b="1">
                <a:latin typeface="Phetsarath OT" panose="02000500000000020004" pitchFamily="2" charset="0"/>
                <a:cs typeface="Phetsarath OT" panose="02000500000000020004" pitchFamily="2" charset="0"/>
              </a:rPr>
              <a:t>ຄິດເບິ່ງໜຶ່ງ​ໃນ​ເປົ້າ​ໝາຍ​ຂອງ​ທ່ານ.</a:t>
            </a:r>
          </a:p>
          <a:p>
            <a:pPr marL="514350" indent="-514350">
              <a:buFont typeface="+mj-lt"/>
              <a:buAutoNum type="arabicParenR"/>
            </a:pPr>
            <a:endParaRPr lang="en-US" sz="24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lo-LA" sz="2400" b="1">
                <a:latin typeface="Phetsarath OT" panose="02000500000000020004" pitchFamily="2" charset="0"/>
                <a:cs typeface="Phetsarath OT" panose="02000500000000020004" pitchFamily="2" charset="0"/>
              </a:rPr>
              <a:t>ຄິດເບິ່ງວ່າ ການ​ບໍ​ລິ​ການ​ສາ​ມາດ​ຊ່ວຍ​ທ່ານ​ບັນ​ລຸ​ເປົ້າ​ໝາຍ​ນັ້ນ​ໄດ້​ແນວ​ໃດ. </a:t>
            </a:r>
          </a:p>
          <a:p>
            <a:pPr marL="514350" indent="-514350">
              <a:buFont typeface="+mj-lt"/>
              <a:buAutoNum type="arabicParenR"/>
            </a:pPr>
            <a:endParaRPr lang="en-US" sz="24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lo-LA" sz="2400" b="1"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ການ​ບໍ​ລິ​ການ​ນັ້ນ​ອາດ​ຈະ​ມີ​​ຄ່າ​ໃຊ້​ຈ່າຍ​ເທົ່າ​ໃດ? </a:t>
            </a:r>
          </a:p>
          <a:p>
            <a:pPr marL="514350" indent="-514350">
              <a:buFont typeface="+mj-lt"/>
              <a:buAutoNum type="arabicParenR"/>
            </a:pPr>
            <a:endParaRPr lang="en-US" sz="24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lo-LA" sz="2400" b="1">
                <a:latin typeface="Phetsarath OT" panose="02000500000000020004" pitchFamily="2" charset="0"/>
                <a:cs typeface="Phetsarath OT" panose="02000500000000020004" pitchFamily="2" charset="0"/>
              </a:rPr>
              <a:t>ເລື້ອຍປານໃດ? ຊົ່ວໂມງ? ເດືອນ? ປີ?</a:t>
            </a:r>
          </a:p>
          <a:p>
            <a:pPr marL="514350" indent="-514350">
              <a:buFont typeface="+mj-lt"/>
              <a:buAutoNum type="arabicParenR"/>
            </a:pPr>
            <a:endParaRPr lang="en-US" sz="24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lo-LA" sz="2400" b="1"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ການ​ບໍ​ລິ​ການ​ຈະ​ເລີ່ມ​ຕົ້ນ ແລະ ສິ້ນ​ສຸດ​ເມື່ອ​ໃດ?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0E284A-4D29-6940-85B4-E75F1ED7B197}"/>
              </a:ext>
            </a:extLst>
          </p:cNvPr>
          <p:cNvSpPr txBox="1"/>
          <p:nvPr/>
        </p:nvSpPr>
        <p:spPr>
          <a:xfrm>
            <a:off x="105673" y="589468"/>
            <a:ext cx="352926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ແຜນ​ການໃຊ້​ຈ່າຍ</a:t>
            </a:r>
          </a:p>
        </p:txBody>
      </p:sp>
    </p:spTree>
    <p:extLst>
      <p:ext uri="{BB962C8B-B14F-4D97-AF65-F5344CB8AC3E}">
        <p14:creationId xmlns:p14="http://schemas.microsoft.com/office/powerpoint/2010/main" val="26344977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stretch>
            <a:fillRect t="-4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C4303E8-7374-644C-864A-99402142FC34}"/>
              </a:ext>
            </a:extLst>
          </p:cNvPr>
          <p:cNvGrpSpPr/>
          <p:nvPr/>
        </p:nvGrpSpPr>
        <p:grpSpPr>
          <a:xfrm>
            <a:off x="2121763" y="1817789"/>
            <a:ext cx="8279537" cy="3600031"/>
            <a:chOff x="7342149" y="4281112"/>
            <a:chExt cx="3579183" cy="39950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FE8BC6-2DD4-CA48-82FD-223E9964A902}"/>
                </a:ext>
              </a:extLst>
            </p:cNvPr>
            <p:cNvGrpSpPr/>
            <p:nvPr/>
          </p:nvGrpSpPr>
          <p:grpSpPr>
            <a:xfrm>
              <a:off x="7342149" y="4281112"/>
              <a:ext cx="3579183" cy="3995009"/>
              <a:chOff x="1775083" y="4842755"/>
              <a:chExt cx="3579183" cy="356739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2433F78-0CAE-4349-B18F-2997B88E9667}"/>
                  </a:ext>
                </a:extLst>
              </p:cNvPr>
              <p:cNvSpPr/>
              <p:nvPr/>
            </p:nvSpPr>
            <p:spPr>
              <a:xfrm>
                <a:off x="1775083" y="4842755"/>
                <a:ext cx="3579183" cy="356739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4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4E8E05B-5077-164F-A1E2-800A8C41689C}"/>
                  </a:ext>
                </a:extLst>
              </p:cNvPr>
              <p:cNvSpPr/>
              <p:nvPr/>
            </p:nvSpPr>
            <p:spPr>
              <a:xfrm>
                <a:off x="1919026" y="4925642"/>
                <a:ext cx="3291298" cy="3401621"/>
              </a:xfrm>
              <a:prstGeom prst="rect">
                <a:avLst/>
              </a:prstGeom>
              <a:solidFill>
                <a:schemeClr val="bg1">
                  <a:alpha val="6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D8DC6B-9CF3-1C48-B60B-32ABF3DB7AC9}"/>
                </a:ext>
              </a:extLst>
            </p:cNvPr>
            <p:cNvSpPr txBox="1"/>
            <p:nvPr/>
          </p:nvSpPr>
          <p:spPr>
            <a:xfrm>
              <a:off x="7613800" y="4639457"/>
              <a:ext cx="3032380" cy="3073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o-LA" sz="2400" b="1">
                  <a:latin typeface="Phetsarath OT" panose="02000500000000020004" pitchFamily="2" charset="0"/>
                  <a:cs typeface="Phetsarath OT" panose="02000500000000020004" pitchFamily="2" charset="0"/>
                </a:rPr>
                <a:t>ການທົບ​ທວນແຜນ​ການໃຊ້​ຈ່າຍ</a:t>
              </a:r>
            </a:p>
            <a:p>
              <a:pPr algn="ctr"/>
              <a:endParaRPr lang="en-US" sz="2400" b="1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sz="2400">
                  <a:solidFill>
                    <a:schemeClr val="tx2">
                      <a:lumMod val="5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ການສ້າງ​ແຜນ​ການໃຊ້​ຈ່າຍຂອງ​ທ່ານ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endParaRPr lang="en-US" sz="2400" dirty="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sz="2400">
                  <a:solidFill>
                    <a:schemeClr val="tx2">
                      <a:lumMod val="5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ຕົວ​ຢ່າງ​ຂອງ Jason and Sofia (ເຈ​ສັນ ແລະ ໂຊ​ເຟຍ)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endParaRPr lang="en-US" sz="2400" dirty="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sz="2400">
                  <a:solidFill>
                    <a:schemeClr val="tx2">
                      <a:lumMod val="5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ກິດຈະກໍາ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4C9BD6E4-CD8F-6C42-BAD6-ECE687605B9B}"/>
              </a:ext>
            </a:extLst>
          </p:cNvPr>
          <p:cNvSpPr txBox="1">
            <a:spLocks/>
          </p:cNvSpPr>
          <p:nvPr/>
        </p:nvSpPr>
        <p:spPr>
          <a:xfrm>
            <a:off x="105673" y="100837"/>
            <a:ext cx="9338130" cy="862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  <a:p>
            <a:pPr marL="0" indent="0">
              <a:buNone/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0E284A-4D29-6940-85B4-E75F1ED7B197}"/>
              </a:ext>
            </a:extLst>
          </p:cNvPr>
          <p:cNvSpPr txBox="1"/>
          <p:nvPr/>
        </p:nvSpPr>
        <p:spPr>
          <a:xfrm>
            <a:off x="105673" y="589468"/>
            <a:ext cx="352926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ການ​ທົບ​ທວນ</a:t>
            </a:r>
          </a:p>
        </p:txBody>
      </p:sp>
    </p:spTree>
    <p:extLst>
      <p:ext uri="{BB962C8B-B14F-4D97-AF65-F5344CB8AC3E}">
        <p14:creationId xmlns:p14="http://schemas.microsoft.com/office/powerpoint/2010/main" val="19960352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/>
          <p:cNvSpPr/>
          <p:nvPr/>
        </p:nvSpPr>
        <p:spPr>
          <a:xfrm rot="9220213">
            <a:off x="-601180" y="4082030"/>
            <a:ext cx="15108068" cy="6918578"/>
          </a:xfrm>
          <a:prstGeom prst="triangle">
            <a:avLst>
              <a:gd name="adj" fmla="val 22555"/>
            </a:avLst>
          </a:prstGeom>
          <a:solidFill>
            <a:schemeClr val="bg1">
              <a:lumMod val="6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19037" y="1925280"/>
            <a:ext cx="8277726" cy="4371288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51106" y="1966081"/>
            <a:ext cx="6813587" cy="1103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36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ການ​ບໍ​ລິ​ການ​ຄຸ້ມ​ຄອງການ​ເງິນ (FMS)</a:t>
            </a:r>
          </a:p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3600" b="1" kern="12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4606" y="3130765"/>
            <a:ext cx="8046585" cy="336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4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ສະ​ພາບ​ລວມ​ຂອງ FMS</a:t>
            </a:r>
          </a:p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</a:pPr>
            <a:endParaRPr lang="en-US" sz="2400" kern="1200" dirty="0">
              <a:solidFill>
                <a:schemeClr val="tx2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4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ການ​ກຳ​ນົດ​ຄວາມ​ສຳ​ພັນ​ຂອງ​ທ່ານ​ກັບ FMS ຂອງ​ທ່ານ</a:t>
            </a:r>
          </a:p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4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ຮູບ​ແບບ 3 ອັນ</a:t>
            </a:r>
          </a:p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</a:pPr>
            <a:r>
              <a:rPr lang="lo-LA" sz="24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</a:t>
            </a:r>
          </a:p>
          <a:p>
            <a:pPr marL="342900" indent="-3429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4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ຄ່າ​ໃຊ້​ຈ່າຍ​ຂອງ FMS</a:t>
            </a:r>
          </a:p>
          <a:p>
            <a:pPr marL="342900" indent="-3429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tx2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lo-LA" sz="240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ຕົວ​ຢ່າງ​ຂອງ JASON AND SOFIA (ເຈ​ສັນ ແລະ ໂຊ​ເຟຍ)</a:t>
            </a:r>
          </a:p>
          <a:p>
            <a:pPr marL="457200" indent="-45720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sz="2000" u="sng" dirty="0">
              <a:solidFill>
                <a:schemeClr val="bg1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63255E0-38C4-1F48-93AD-B561EADF32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9503022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51A8D1-99B1-4845-B85F-CCE909696BC9}"/>
              </a:ext>
            </a:extLst>
          </p:cNvPr>
          <p:cNvSpPr txBox="1"/>
          <p:nvPr/>
        </p:nvSpPr>
        <p:spPr>
          <a:xfrm>
            <a:off x="105673" y="610286"/>
            <a:ext cx="6180827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ການ​ບໍ​ລິ​ການ​ຄຸ້ມ​ຄອງການ​ເງິນ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51106" y="1367041"/>
            <a:ext cx="7165315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ສະພາບລວມ</a:t>
            </a:r>
          </a:p>
        </p:txBody>
      </p:sp>
    </p:spTree>
    <p:extLst>
      <p:ext uri="{BB962C8B-B14F-4D97-AF65-F5344CB8AC3E}">
        <p14:creationId xmlns:p14="http://schemas.microsoft.com/office/powerpoint/2010/main" val="339065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9442" y="994167"/>
            <a:ext cx="7618308" cy="1460500"/>
          </a:xfrm>
        </p:spPr>
        <p:txBody>
          <a:bodyPr>
            <a:noAutofit/>
          </a:bodyPr>
          <a:lstStyle/>
          <a:p>
            <a:r>
              <a:rPr lang="lo-LA" dirty="0">
                <a:latin typeface="Phetsarath OT" panose="02000500000000020004" pitchFamily="2" charset="0"/>
                <a:cs typeface="Phetsarath OT" panose="02000500000000020004" pitchFamily="2" charset="0"/>
              </a:rPr>
              <a:t>ການ​ຕັດ​ສິນ​ໃຈ​ດ້ວຍ​ຕົວ​ເອງແມ່ນ​ຫຍັງ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2DBE59-EB23-064E-85E6-1619FE741698}"/>
              </a:ext>
            </a:extLst>
          </p:cNvPr>
          <p:cNvGrpSpPr/>
          <p:nvPr/>
        </p:nvGrpSpPr>
        <p:grpSpPr>
          <a:xfrm>
            <a:off x="6949440" y="1959991"/>
            <a:ext cx="3946075" cy="4646092"/>
            <a:chOff x="7316332" y="2967282"/>
            <a:chExt cx="3579183" cy="46460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3EDC601-C722-5F47-AFAF-31CF2B7DD951}"/>
                </a:ext>
              </a:extLst>
            </p:cNvPr>
            <p:cNvGrpSpPr/>
            <p:nvPr/>
          </p:nvGrpSpPr>
          <p:grpSpPr>
            <a:xfrm>
              <a:off x="7316332" y="2967282"/>
              <a:ext cx="3579183" cy="4646092"/>
              <a:chOff x="1763121" y="3966472"/>
              <a:chExt cx="3579183" cy="4148786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0A372D-28CD-304E-B40E-CA2FF67FCE9D}"/>
                  </a:ext>
                </a:extLst>
              </p:cNvPr>
              <p:cNvSpPr/>
              <p:nvPr/>
            </p:nvSpPr>
            <p:spPr>
              <a:xfrm>
                <a:off x="1763121" y="3966472"/>
                <a:ext cx="3579183" cy="414878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96FD4E4-5AB9-F147-A2AE-D526242FCDE6}"/>
                  </a:ext>
                </a:extLst>
              </p:cNvPr>
              <p:cNvSpPr/>
              <p:nvPr/>
            </p:nvSpPr>
            <p:spPr>
              <a:xfrm>
                <a:off x="1907063" y="4049357"/>
                <a:ext cx="3291298" cy="3845895"/>
              </a:xfrm>
              <a:prstGeom prst="rect">
                <a:avLst/>
              </a:prstGeom>
              <a:solidFill>
                <a:schemeClr val="bg1">
                  <a:alpha val="8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B7E1CF-995D-9F48-BF93-1AB256D427EF}"/>
                </a:ext>
              </a:extLst>
            </p:cNvPr>
            <p:cNvSpPr txBox="1"/>
            <p:nvPr/>
          </p:nvSpPr>
          <p:spPr>
            <a:xfrm>
              <a:off x="7551338" y="4838955"/>
              <a:ext cx="3250567" cy="261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lo-LA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ບົດ​ບາດ ແລະ ຄວາມ​ຮັບ​ຜິ​ດ​ຊອບ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​ທ່ານ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ຄອບ​ຄົວ/ຮອບ​ວຽນ​ຂອງ​ການ​ສະ​ໜັບ​ສະ​ໜູນ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​ຜູ້​ປະ​ສານ​ງານ​ການ​ບໍ​ລິ​ການ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ການ​ບໍ​ລິ​ການ​ຄຸ້ມ​ຄອງການ​ເງິນ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ຜູ້ໃຫ້ບໍລິການ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ຜູ້​ອຳ​ນວຍ​ຄວາມ​ສະ​ດວກ​ເອ​ກະ​ລາດ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8A179E-A699-2245-920E-C80A0126BF0E}"/>
                </a:ext>
              </a:extLst>
            </p:cNvPr>
            <p:cNvSpPr txBox="1"/>
            <p:nvPr/>
          </p:nvSpPr>
          <p:spPr>
            <a:xfrm>
              <a:off x="7551338" y="3127359"/>
              <a:ext cx="3109170" cy="183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o-LA" b="1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ຫຼັກ​ການ 5 ຂໍ້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​ເສ​ລີ​ພາບ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ສິດ​ອຳ​ນາດ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ການ​ສະ​ໜັບ​ສະ​ໜູນ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ຄວາມຮັບຜິດຊອບ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ການ​ຢືນຢັນ  </a:t>
              </a:r>
            </a:p>
            <a:p>
              <a: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5001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/>
          <p:cNvSpPr/>
          <p:nvPr/>
        </p:nvSpPr>
        <p:spPr>
          <a:xfrm rot="9220213">
            <a:off x="-601182" y="4082031"/>
            <a:ext cx="15108068" cy="6918578"/>
          </a:xfrm>
          <a:prstGeom prst="triangle">
            <a:avLst>
              <a:gd name="adj" fmla="val 22555"/>
            </a:avLst>
          </a:prstGeom>
          <a:solidFill>
            <a:schemeClr val="bg2">
              <a:lumMod val="2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873B90-0C5D-9346-B9BD-B7719D64C7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49505" y="1090416"/>
            <a:ext cx="12192000" cy="6858000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63255E0-38C4-1F48-93AD-B561EADF32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8757159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51A8D1-99B1-4845-B85F-CCE909696BC9}"/>
              </a:ext>
            </a:extLst>
          </p:cNvPr>
          <p:cNvSpPr txBox="1"/>
          <p:nvPr/>
        </p:nvSpPr>
        <p:spPr>
          <a:xfrm>
            <a:off x="105673" y="610286"/>
            <a:ext cx="582099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ການ​ບໍ​ລິ​ການ​ຄຸ້ມ​ຄອງການ​ເງິນ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49505" y="1774656"/>
            <a:ext cx="12241505" cy="457534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432CB1-C3BC-354D-A9B8-129FC577EF00}"/>
              </a:ext>
            </a:extLst>
          </p:cNvPr>
          <p:cNvGrpSpPr/>
          <p:nvPr/>
        </p:nvGrpSpPr>
        <p:grpSpPr>
          <a:xfrm>
            <a:off x="499532" y="2944806"/>
            <a:ext cx="11170087" cy="2295537"/>
            <a:chOff x="290143" y="2980530"/>
            <a:chExt cx="11360630" cy="2537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55F9E8-C864-9A47-B19C-14BF6450A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0357" y="2994878"/>
              <a:ext cx="2501945" cy="250194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C7BF1F-25A8-2141-8C9A-6B58C8817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43" y="2994379"/>
              <a:ext cx="2498209" cy="249820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209E9D-124D-6E48-9272-080022A7E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3448" t="-5172" r="-3448" b="1724"/>
            <a:stretch/>
          </p:blipFill>
          <p:spPr>
            <a:xfrm>
              <a:off x="9289003" y="2980530"/>
              <a:ext cx="2361770" cy="251205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E142614-2D2F-DC40-B63B-08082F4F9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5198" y="2997402"/>
              <a:ext cx="2520909" cy="252090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4" name="TextBox 13"/>
          <p:cNvSpPr txBox="1"/>
          <p:nvPr/>
        </p:nvSpPr>
        <p:spPr>
          <a:xfrm>
            <a:off x="499532" y="1855277"/>
            <a:ext cx="11108267" cy="1103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6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ການ​ບໍ​ລິ​ການ​ຄຸ້ມ​ຄອງການ​ເງິນ</a:t>
            </a:r>
          </a:p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6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(FMS)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EEF809-4372-D245-99EB-A6DA75C2C148}"/>
              </a:ext>
            </a:extLst>
          </p:cNvPr>
          <p:cNvSpPr txBox="1"/>
          <p:nvPr/>
        </p:nvSpPr>
        <p:spPr>
          <a:xfrm>
            <a:off x="673099" y="5260471"/>
            <a:ext cx="2393555" cy="76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ສະ​ໜັບ​ສະ​ໜູນ​ດ້ວຍແຜນ​ການໃຊ້​ຈ່າຍ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999EB4-718C-5043-B233-CF6F5BA42695}"/>
              </a:ext>
            </a:extLst>
          </p:cNvPr>
          <p:cNvSpPr txBox="1"/>
          <p:nvPr/>
        </p:nvSpPr>
        <p:spPr>
          <a:xfrm>
            <a:off x="3586659" y="5341092"/>
            <a:ext cx="2165850" cy="76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ໃຊ້​ງົບ​ປະ​ມານຈ່າຍ​ຄ່າ​ບໍ​ລິ​ການ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B4E3CF-386A-644E-B40A-DA9EAD99C893}"/>
              </a:ext>
            </a:extLst>
          </p:cNvPr>
          <p:cNvSpPr txBox="1"/>
          <p:nvPr/>
        </p:nvSpPr>
        <p:spPr>
          <a:xfrm>
            <a:off x="6540592" y="5294515"/>
            <a:ext cx="2333991" cy="76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ໃຫ້​ການ​ສັງ​ລວມ​ປະ​ຈຳ​ເດືອນ​ແກ່​ທ່ານ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0EDDE3-5078-254A-A7E5-9E0A07926586}"/>
              </a:ext>
            </a:extLst>
          </p:cNvPr>
          <p:cNvSpPr txBox="1"/>
          <p:nvPr/>
        </p:nvSpPr>
        <p:spPr>
          <a:xfrm>
            <a:off x="9125347" y="5277493"/>
            <a:ext cx="2766385" cy="76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ກວດ​ກາ​ເບິ່ງຄວາມ​ເປັນ​ມາ ແລະ ​ເງື່ອນ​ໄຂ</a:t>
            </a:r>
          </a:p>
        </p:txBody>
      </p:sp>
    </p:spTree>
    <p:extLst>
      <p:ext uri="{BB962C8B-B14F-4D97-AF65-F5344CB8AC3E}">
        <p14:creationId xmlns:p14="http://schemas.microsoft.com/office/powerpoint/2010/main" val="18527381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/>
          <p:nvPr/>
        </p:nvSpPr>
        <p:spPr>
          <a:xfrm rot="9220213">
            <a:off x="-601181" y="4153588"/>
            <a:ext cx="15108068" cy="6918578"/>
          </a:xfrm>
          <a:prstGeom prst="triangle">
            <a:avLst>
              <a:gd name="adj" fmla="val 22555"/>
            </a:avLst>
          </a:prstGeom>
          <a:solidFill>
            <a:schemeClr val="bg1">
              <a:lumMod val="6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54623" y="3478032"/>
            <a:ext cx="4531003" cy="31748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25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63255E0-38C4-1F48-93AD-B561EADF32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9023337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1A8D1-99B1-4845-B85F-CCE909696BC9}"/>
              </a:ext>
            </a:extLst>
          </p:cNvPr>
          <p:cNvSpPr txBox="1"/>
          <p:nvPr/>
        </p:nvSpPr>
        <p:spPr>
          <a:xfrm>
            <a:off x="0" y="610286"/>
            <a:ext cx="3648076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ການ​ບໍ​ລິ​ການ​ຄຸ້ມ​ຄອງການ​ເງິນ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63838" y="1205081"/>
            <a:ext cx="7165315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ຄວາມ​ສຳ​ພັນກັບ FMS ຂອງ​ທ່ານ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1617" y="1795394"/>
            <a:ext cx="11469756" cy="149607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FMS ໃຫ້​ການ​ບໍ​ລິ​ການ ແລະ ສະ​ໜັບ​ສະ​ໜູນອີງ​ຕາມ </a:t>
            </a:r>
          </a:p>
          <a:p>
            <a:pPr algn="ctr"/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ຄວາມ​ຕ້ອງ​ການ​ສະ​ເພາະ​ຂອງ​ທ່ານ. </a:t>
            </a:r>
          </a:p>
          <a:p>
            <a:pPr algn="ctr"/>
            <a:r>
              <a:rPr lang="lo-LA" sz="2800" b="1">
                <a:latin typeface="Phetsarath OT" panose="02000500000000020004" pitchFamily="2" charset="0"/>
                <a:cs typeface="Phetsarath OT" panose="02000500000000020004" pitchFamily="2" charset="0"/>
              </a:rPr>
              <a:t>ທ່ານ​ກຳ​ນົດ​ຄວາມ​ສຳ​ພັນ​ນັ້ນ​ແນວ​ໃດ?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79085" y="3716982"/>
            <a:ext cx="2892326" cy="76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2800" b="1">
                <a:solidFill>
                  <a:schemeClr val="bg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ທ່ານ​ຈະ​ມີ​ລູກ​ຈ້າງ​ບໍ?</a:t>
            </a:r>
          </a:p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2000" kern="12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26666" y="3478032"/>
            <a:ext cx="4357642" cy="3174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54243" y="3569676"/>
            <a:ext cx="3702487" cy="115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2800" b="1">
                <a:latin typeface="Phetsarath OT" panose="02000500000000020004" pitchFamily="2" charset="0"/>
                <a:cs typeface="Phetsarath OT" panose="02000500000000020004" pitchFamily="2" charset="0"/>
              </a:rPr>
              <a:t>ຄວາມ​ສຳ​ພັນ​ຂອງ​ທ່ານ​ກັບລູກ​ຈ້າງ​ແມ່ນ​ຫຍັງ?</a:t>
            </a:r>
          </a:p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2000" kern="12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157591" y="4948964"/>
            <a:ext cx="1335314" cy="1262743"/>
          </a:xfrm>
          <a:prstGeom prst="ellipse">
            <a:avLst/>
          </a:prstGeom>
          <a:blipFill dpi="0" rotWithShape="1">
            <a:blip r:embed="rId3"/>
            <a:srcRect/>
            <a:stretch>
              <a:fillRect l="-8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2" name="Picture 11" descr="Icon Leader Leadership · Free image o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219" y="4914295"/>
            <a:ext cx="1345729" cy="13320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498838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51A8D1-99B1-4845-B85F-CCE909696BC9}"/>
              </a:ext>
            </a:extLst>
          </p:cNvPr>
          <p:cNvSpPr txBox="1"/>
          <p:nvPr/>
        </p:nvSpPr>
        <p:spPr>
          <a:xfrm>
            <a:off x="-1" y="610286"/>
            <a:ext cx="3638551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ການ​ບໍ​ລິ​ການ​ຄຸ້ມ​ຄອງການ​ເງິນ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63255E0-38C4-1F48-93AD-B561EADF32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8543652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7" name="Oval 6"/>
          <p:cNvSpPr/>
          <p:nvPr/>
        </p:nvSpPr>
        <p:spPr>
          <a:xfrm>
            <a:off x="5405361" y="1181261"/>
            <a:ext cx="1335314" cy="1262743"/>
          </a:xfrm>
          <a:prstGeom prst="ellipse">
            <a:avLst/>
          </a:prstGeom>
          <a:blipFill dpi="0" rotWithShape="1">
            <a:blip r:embed="rId3"/>
            <a:srcRect/>
            <a:stretch>
              <a:fillRect l="-8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lo-LA" sz="6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?</a:t>
            </a:r>
          </a:p>
        </p:txBody>
      </p:sp>
      <p:pic>
        <p:nvPicPr>
          <p:cNvPr id="32" name="Picture 31" descr="Team:Berkeley/Methods/Protocols - 2013.igem.or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99" y="1181261"/>
            <a:ext cx="1280160" cy="12454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3" name="Oval 32"/>
          <p:cNvSpPr>
            <a:spLocks/>
          </p:cNvSpPr>
          <p:nvPr/>
        </p:nvSpPr>
        <p:spPr>
          <a:xfrm>
            <a:off x="1931592" y="1194050"/>
            <a:ext cx="1280160" cy="1270239"/>
          </a:xfrm>
          <a:prstGeom prst="ellipse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55000"/>
                      </a14:imgEffect>
                    </a14:imgLayer>
                  </a14:imgProps>
                </a:ext>
              </a:extLst>
            </a:blip>
            <a:srcRect/>
            <a:stretch>
              <a:fillRect l="7000" r="-2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3423705" y="1582057"/>
            <a:ext cx="1830466" cy="391886"/>
          </a:xfrm>
          <a:prstGeom prst="rightArrow">
            <a:avLst>
              <a:gd name="adj1" fmla="val 50000"/>
              <a:gd name="adj2" fmla="val 9666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cxnSp>
        <p:nvCxnSpPr>
          <p:cNvPr id="46" name="Straight Connector 45"/>
          <p:cNvCxnSpPr>
            <a:cxnSpLocks/>
          </p:cNvCxnSpPr>
          <p:nvPr/>
        </p:nvCxnSpPr>
        <p:spPr>
          <a:xfrm flipV="1">
            <a:off x="1198292" y="2176408"/>
            <a:ext cx="4266334" cy="314055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C986F49-94E2-B040-9132-ADC9FD030A69}"/>
              </a:ext>
            </a:extLst>
          </p:cNvPr>
          <p:cNvCxnSpPr>
            <a:cxnSpLocks/>
          </p:cNvCxnSpPr>
          <p:nvPr/>
        </p:nvCxnSpPr>
        <p:spPr>
          <a:xfrm>
            <a:off x="6740675" y="2135965"/>
            <a:ext cx="4060392" cy="324417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EED4357-DB00-AA46-9919-05FC2A268142}"/>
              </a:ext>
            </a:extLst>
          </p:cNvPr>
          <p:cNvCxnSpPr>
            <a:cxnSpLocks/>
            <a:stCxn id="52" idx="0"/>
          </p:cNvCxnSpPr>
          <p:nvPr/>
        </p:nvCxnSpPr>
        <p:spPr>
          <a:xfrm flipH="1" flipV="1">
            <a:off x="6079641" y="2464289"/>
            <a:ext cx="23010" cy="2915853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997666" y="2687044"/>
            <a:ext cx="2199776" cy="2142018"/>
            <a:chOff x="7891707" y="3788113"/>
            <a:chExt cx="1984486" cy="1951007"/>
          </a:xfrm>
        </p:grpSpPr>
        <p:pic>
          <p:nvPicPr>
            <p:cNvPr id="17" name="Picture 16" descr="Office building icon | Flickr - Photo Sharing!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2" r="-18152" b="-14215"/>
            <a:stretch/>
          </p:blipFill>
          <p:spPr>
            <a:xfrm>
              <a:off x="7891707" y="3788113"/>
              <a:ext cx="1984486" cy="1951007"/>
            </a:xfrm>
            <a:prstGeom prst="ellipse">
              <a:avLst/>
            </a:prstGeom>
            <a:solidFill>
              <a:schemeClr val="bg1"/>
            </a:solidFill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8" name="Picture 17" descr="File:Icon of three people in different shades of grey.svg - Wikimedia Commons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151" y="4449701"/>
              <a:ext cx="1105017" cy="1123836"/>
            </a:xfrm>
            <a:prstGeom prst="rect">
              <a:avLst/>
            </a:prstGeom>
          </p:spPr>
        </p:pic>
      </p:grpSp>
      <p:sp>
        <p:nvSpPr>
          <p:cNvPr id="29" name="Oval 28"/>
          <p:cNvSpPr/>
          <p:nvPr/>
        </p:nvSpPr>
        <p:spPr>
          <a:xfrm>
            <a:off x="298995" y="5154060"/>
            <a:ext cx="1335314" cy="126274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ຜູ້​ຈ່າຍ​ໃບ​ບິນ</a:t>
            </a:r>
          </a:p>
        </p:txBody>
      </p:sp>
      <p:pic>
        <p:nvPicPr>
          <p:cNvPr id="24" name="Picture 23" descr="Icon Leader Leadership · Free image on Pixabay">
            <a:extLst>
              <a:ext uri="{FF2B5EF4-FFF2-40B4-BE49-F238E27FC236}">
                <a16:creationId xmlns:a16="http://schemas.microsoft.com/office/drawing/2014/main" id="{28491993-C6F1-D74A-B084-215D066B98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2330" y="2841064"/>
            <a:ext cx="2163968" cy="21420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B472805-AC51-F746-ABBE-4687D0460810}"/>
              </a:ext>
            </a:extLst>
          </p:cNvPr>
          <p:cNvGrpSpPr/>
          <p:nvPr/>
        </p:nvGrpSpPr>
        <p:grpSpPr>
          <a:xfrm>
            <a:off x="7822332" y="2426662"/>
            <a:ext cx="2223903" cy="2251864"/>
            <a:chOff x="3197978" y="3371458"/>
            <a:chExt cx="2883507" cy="281162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A8572EF-C9AA-AC4B-99F6-CA5EB51B6D25}"/>
                </a:ext>
              </a:extLst>
            </p:cNvPr>
            <p:cNvGrpSpPr/>
            <p:nvPr/>
          </p:nvGrpSpPr>
          <p:grpSpPr>
            <a:xfrm>
              <a:off x="3197978" y="3371458"/>
              <a:ext cx="2883507" cy="2811628"/>
              <a:chOff x="1422400" y="3512457"/>
              <a:chExt cx="3077029" cy="282074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C14B43B-18A3-F443-B4B4-098606D82CC8}"/>
                  </a:ext>
                </a:extLst>
              </p:cNvPr>
              <p:cNvSpPr/>
              <p:nvPr/>
            </p:nvSpPr>
            <p:spPr>
              <a:xfrm>
                <a:off x="1422400" y="3512457"/>
                <a:ext cx="3077029" cy="282074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pic>
            <p:nvPicPr>
              <p:cNvPr id="31" name="Picture 30" descr="Icon Leader Leadership · Free image on Pixabay">
                <a:extLst>
                  <a:ext uri="{FF2B5EF4-FFF2-40B4-BE49-F238E27FC236}">
                    <a16:creationId xmlns:a16="http://schemas.microsoft.com/office/drawing/2014/main" id="{33A3B143-3647-024E-9383-D1EB1B45F8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5969" y="4107955"/>
                <a:ext cx="1656921" cy="158191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4" name="Picture 33" descr="Bulletproof Home Defense: Tactics You Can Enact Now to Secure Your Safety">
                <a:extLst>
                  <a:ext uri="{FF2B5EF4-FFF2-40B4-BE49-F238E27FC236}">
                    <a16:creationId xmlns:a16="http://schemas.microsoft.com/office/drawing/2014/main" id="{98991411-E611-9F42-876F-C7B89EF1D4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2753" t="-28441" r="-12753" b="-28441"/>
              <a:stretch/>
            </p:blipFill>
            <p:spPr>
              <a:xfrm>
                <a:off x="2963206" y="4176435"/>
                <a:ext cx="1474474" cy="13612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27" name="&quot;No&quot; Symbol 26">
              <a:extLst>
                <a:ext uri="{FF2B5EF4-FFF2-40B4-BE49-F238E27FC236}">
                  <a16:creationId xmlns:a16="http://schemas.microsoft.com/office/drawing/2014/main" id="{1861849B-726D-F94C-83CE-EE4255B467B1}"/>
                </a:ext>
              </a:extLst>
            </p:cNvPr>
            <p:cNvSpPr/>
            <p:nvPr/>
          </p:nvSpPr>
          <p:spPr>
            <a:xfrm>
              <a:off x="4641878" y="4154126"/>
              <a:ext cx="1284787" cy="1304257"/>
            </a:xfrm>
            <a:prstGeom prst="noSmoking">
              <a:avLst>
                <a:gd name="adj" fmla="val 381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8BDCC180-17D8-E447-AB38-3972474BADED}"/>
              </a:ext>
            </a:extLst>
          </p:cNvPr>
          <p:cNvSpPr/>
          <p:nvPr/>
        </p:nvSpPr>
        <p:spPr>
          <a:xfrm>
            <a:off x="5434994" y="5380142"/>
            <a:ext cx="1335314" cy="126274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lo-LA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ນາຍ​ຈ້າງ​ສະ​ເພາະ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82EEE18-A9BF-E341-BA29-D2CA26D26300}"/>
              </a:ext>
            </a:extLst>
          </p:cNvPr>
          <p:cNvSpPr/>
          <p:nvPr/>
        </p:nvSpPr>
        <p:spPr>
          <a:xfrm>
            <a:off x="10643632" y="5150204"/>
            <a:ext cx="1284313" cy="126659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lo-LA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ນາຍ​ຈ້າງ</a:t>
            </a:r>
          </a:p>
          <a:p>
            <a:pPr algn="ctr"/>
            <a:r>
              <a:rPr lang="lo-LA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ຮ່ວມ</a:t>
            </a:r>
          </a:p>
        </p:txBody>
      </p:sp>
    </p:spTree>
    <p:extLst>
      <p:ext uri="{BB962C8B-B14F-4D97-AF65-F5344CB8AC3E}">
        <p14:creationId xmlns:p14="http://schemas.microsoft.com/office/powerpoint/2010/main" val="19087299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6CE992-9B5F-0F4D-8B7A-84FF112DBF7E}"/>
              </a:ext>
            </a:extLst>
          </p:cNvPr>
          <p:cNvSpPr/>
          <p:nvPr/>
        </p:nvSpPr>
        <p:spPr>
          <a:xfrm>
            <a:off x="105673" y="1097906"/>
            <a:ext cx="11941184" cy="57600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E2A9CA91-337C-AD4F-A903-C1E657C00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8286711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49A5DF-72AE-E748-A0A9-15A5E053D43D}"/>
              </a:ext>
            </a:extLst>
          </p:cNvPr>
          <p:cNvSpPr/>
          <p:nvPr/>
        </p:nvSpPr>
        <p:spPr>
          <a:xfrm>
            <a:off x="105673" y="631625"/>
            <a:ext cx="5945143" cy="47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ການ​ບໍ​ລິ​ການ​ຄຸ້ມ​ຄອງການ​ເງິນ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12B373-5528-9F42-9F1E-27DEBFD28349}"/>
              </a:ext>
            </a:extLst>
          </p:cNvPr>
          <p:cNvSpPr/>
          <p:nvPr/>
        </p:nvSpPr>
        <p:spPr>
          <a:xfrm>
            <a:off x="303068" y="1232414"/>
            <a:ext cx="11526073" cy="53570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CB60-BB20-C14E-B8BE-0CDFAAE342F5}"/>
              </a:ext>
            </a:extLst>
          </p:cNvPr>
          <p:cNvSpPr txBox="1"/>
          <p:nvPr/>
        </p:nvSpPr>
        <p:spPr>
          <a:xfrm>
            <a:off x="4609046" y="1327240"/>
            <a:ext cx="2974116" cy="77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48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ຜູ້​ຈ່າຍ​ໃບ​ບິນ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866238" y="2084370"/>
            <a:ext cx="10459731" cy="2066892"/>
            <a:chOff x="935645" y="2123004"/>
            <a:chExt cx="10459731" cy="2066892"/>
          </a:xfrm>
        </p:grpSpPr>
        <p:pic>
          <p:nvPicPr>
            <p:cNvPr id="10" name="Picture 9" descr="File:Starting-Online-Business.jpg - Wikimedia Common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5238" y="2203997"/>
              <a:ext cx="1880138" cy="190084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55F9E8-C864-9A47-B19C-14BF6450A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5645" y="2123004"/>
              <a:ext cx="1988983" cy="199751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13" name="Group 12"/>
            <p:cNvGrpSpPr/>
            <p:nvPr/>
          </p:nvGrpSpPr>
          <p:grpSpPr>
            <a:xfrm>
              <a:off x="6608431" y="2176051"/>
              <a:ext cx="2060517" cy="2013845"/>
              <a:chOff x="1074637" y="1905596"/>
              <a:chExt cx="2852418" cy="2852418"/>
            </a:xfrm>
          </p:grpSpPr>
          <p:pic>
            <p:nvPicPr>
              <p:cNvPr id="3" name="Picture 2" descr="Icon Leader Leadership · Free image on Pixabay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4637" y="1905596"/>
                <a:ext cx="2852418" cy="2852418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12" name="&quot;No&quot; Symbol 11"/>
              <p:cNvSpPr/>
              <p:nvPr/>
            </p:nvSpPr>
            <p:spPr>
              <a:xfrm>
                <a:off x="1361411" y="2031344"/>
                <a:ext cx="2278871" cy="2520036"/>
              </a:xfrm>
              <a:prstGeom prst="noSmoking">
                <a:avLst>
                  <a:gd name="adj" fmla="val 4377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3774287" y="2154355"/>
              <a:ext cx="1984486" cy="1951007"/>
              <a:chOff x="2539174" y="2154178"/>
              <a:chExt cx="2743200" cy="2651760"/>
            </a:xfrm>
          </p:grpSpPr>
          <p:pic>
            <p:nvPicPr>
              <p:cNvPr id="11" name="Picture 10" descr="Office building icon | Flickr - Photo Sharing!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-2" r="-18152" b="-14215"/>
              <a:stretch/>
            </p:blipFill>
            <p:spPr>
              <a:xfrm>
                <a:off x="2539174" y="2154178"/>
                <a:ext cx="2743200" cy="265176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18" name="Picture 17" descr="File:Icon of three people in different shades of grey.svg - Wikimedia Commons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3233" y="3018352"/>
                <a:ext cx="1527490" cy="1527490"/>
              </a:xfrm>
              <a:prstGeom prst="rect">
                <a:avLst/>
              </a:prstGeom>
            </p:spPr>
          </p:pic>
        </p:grpSp>
      </p:grpSp>
      <p:grpSp>
        <p:nvGrpSpPr>
          <p:cNvPr id="29" name="Group 28"/>
          <p:cNvGrpSpPr/>
          <p:nvPr/>
        </p:nvGrpSpPr>
        <p:grpSpPr>
          <a:xfrm>
            <a:off x="750124" y="4273522"/>
            <a:ext cx="10757731" cy="931024"/>
            <a:chOff x="845187" y="4431670"/>
            <a:chExt cx="10757731" cy="931024"/>
          </a:xfrm>
        </p:grpSpPr>
        <p:sp>
          <p:nvSpPr>
            <p:cNvPr id="22" name="TextBox 21"/>
            <p:cNvSpPr txBox="1"/>
            <p:nvPr/>
          </p:nvSpPr>
          <p:spPr>
            <a:xfrm>
              <a:off x="845187" y="4452954"/>
              <a:ext cx="2105097" cy="3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FMS ຈະ​ຈ່າຍ​ໃບ​ບິນ.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09044" y="4431670"/>
              <a:ext cx="2105097" cy="93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ຄົນ​ຜູ້​ທີ່​ຊ່ວຍ​ທ່ານ​ເຮັດ​ວຽກ​ໃຫ້​ກັບ​ໜ່ວຍ​ງານ​ແລ້ວ.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704016" y="4431670"/>
              <a:ext cx="2105097" cy="93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ທ່ານບໍ່​ຕ້ອງ​ການ​ເປັນນາຍ​ຈ້າງ​ຂອງ​ພະ​ນັກ​ງານ​ຂອງ​ທ່ານ.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497821" y="4452954"/>
              <a:ext cx="2105097" cy="654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lo-LA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FMS ຈະ​ຊື້​ສິ່ງ​ຂອງ​ຈາກ​ບໍ​ລິ​ສັດ​ໃຫ້​ທ່ານ.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60803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6CE992-9B5F-0F4D-8B7A-84FF112DBF7E}"/>
              </a:ext>
            </a:extLst>
          </p:cNvPr>
          <p:cNvSpPr/>
          <p:nvPr/>
        </p:nvSpPr>
        <p:spPr>
          <a:xfrm>
            <a:off x="105673" y="1097906"/>
            <a:ext cx="11941184" cy="57600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E2A9CA91-337C-AD4F-A903-C1E657C00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8220172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49A5DF-72AE-E748-A0A9-15A5E053D43D}"/>
              </a:ext>
            </a:extLst>
          </p:cNvPr>
          <p:cNvSpPr/>
          <p:nvPr/>
        </p:nvSpPr>
        <p:spPr>
          <a:xfrm>
            <a:off x="105673" y="631625"/>
            <a:ext cx="5945143" cy="47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ການ​ບໍ​ລິ​ການ​ຄຸ້ມ​ຄອງການ​ເງິນ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12B373-5528-9F42-9F1E-27DEBFD28349}"/>
              </a:ext>
            </a:extLst>
          </p:cNvPr>
          <p:cNvSpPr/>
          <p:nvPr/>
        </p:nvSpPr>
        <p:spPr>
          <a:xfrm>
            <a:off x="313227" y="1263207"/>
            <a:ext cx="11526073" cy="53570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CB60-BB20-C14E-B8BE-0CDFAAE342F5}"/>
              </a:ext>
            </a:extLst>
          </p:cNvPr>
          <p:cNvSpPr txBox="1"/>
          <p:nvPr/>
        </p:nvSpPr>
        <p:spPr>
          <a:xfrm>
            <a:off x="3412895" y="1329971"/>
            <a:ext cx="5326739" cy="77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48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ນາຍ​ຈ້າງ​ສະ​ເພາະ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55F9E8-C864-9A47-B19C-14BF6450A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572" y="2384657"/>
            <a:ext cx="1451451" cy="14576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Icon Leader Leadership · Free image o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29" y="2395870"/>
            <a:ext cx="1503305" cy="14352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6050816" y="3946760"/>
            <a:ext cx="2105097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FMS ຈະ​ຈ່າຍ​ໃບ​ບິນ.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0232" y="3871662"/>
            <a:ext cx="2105097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ທ່ານ</a:t>
            </a:r>
            <a:r>
              <a:rPr lang="lo-LA" sz="2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ຕ້ອງ​ການ</a:t>
            </a:r>
            <a:r>
              <a:rPr lang="lo-LA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​ເປັນນາຍ​ຈ້າງ​ຂອງ​ພະ​ນັກ​ງານ​ຂອງ​ທ່ານ.</a:t>
            </a:r>
          </a:p>
        </p:txBody>
      </p:sp>
      <p:pic>
        <p:nvPicPr>
          <p:cNvPr id="8" name="Picture 7" descr="Bulletproof Home Defense: Tactics You Can Enact Now to Secure Your Safety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3" t="-28441" r="-12753" b="-28441"/>
          <a:stretch/>
        </p:blipFill>
        <p:spPr>
          <a:xfrm>
            <a:off x="2812635" y="2399218"/>
            <a:ext cx="1490915" cy="14285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Adobe-like counter | UICloud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t="8927" r="10737" b="2847"/>
          <a:stretch/>
        </p:blipFill>
        <p:spPr>
          <a:xfrm>
            <a:off x="9945465" y="2372186"/>
            <a:ext cx="1491800" cy="14508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F209E9D-124D-6E48-9272-080022A7E6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447" t="-4945" r="-12694" b="-21407"/>
          <a:stretch/>
        </p:blipFill>
        <p:spPr>
          <a:xfrm>
            <a:off x="8226344" y="2404993"/>
            <a:ext cx="1491800" cy="14240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1" name="TextBox 30"/>
          <p:cNvSpPr txBox="1"/>
          <p:nvPr/>
        </p:nvSpPr>
        <p:spPr>
          <a:xfrm>
            <a:off x="9718144" y="3957572"/>
            <a:ext cx="2105097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ຊ່ວຍ​ທ່ານ​ປະ​ຕິ​ບັດ​ຕາມ​ກົດ​ໝາຍ​ການ​ຈ້າງ​ງານ​ທີ່​ນຳ​ໃຊ້​ທັງ​ໝົດ.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78764" y="3871662"/>
            <a:ext cx="2100043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ຕ້ອງ​ໄດ້ມີ​ປະ​ກັນ​ໄພ​ທີ່​ຈຳ​ເປັນ​ໃດ​ໜຶ່ງ​ກ່ຽວ​ຂ້ອງ​ກັບ​ການ​ຈ້າງ​ເຮັດ​ວຽກ.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69446" y="3977953"/>
            <a:ext cx="2105097" cy="597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ກວດ​ກາ​ເບິ່ງຄວາມ​ເປັນ​ມາ ແລະ ​ເງື່ອນ​ໄຂ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28415" y="5512398"/>
            <a:ext cx="2873828" cy="9228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4800">
                <a:latin typeface="Phetsarath OT" panose="02000500000000020004" pitchFamily="2" charset="0"/>
                <a:cs typeface="Phetsarath OT" panose="02000500000000020004" pitchFamily="2" charset="0"/>
              </a:rPr>
              <a:t>​ທ່ານ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535329" y="5469672"/>
            <a:ext cx="2873828" cy="9228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4800">
                <a:latin typeface="Phetsarath OT" panose="02000500000000020004" pitchFamily="2" charset="0"/>
                <a:cs typeface="Phetsarath OT" panose="02000500000000020004" pitchFamily="2" charset="0"/>
              </a:rPr>
              <a:t>FMS</a:t>
            </a:r>
          </a:p>
        </p:txBody>
      </p:sp>
    </p:spTree>
    <p:extLst>
      <p:ext uri="{BB962C8B-B14F-4D97-AF65-F5344CB8AC3E}">
        <p14:creationId xmlns:p14="http://schemas.microsoft.com/office/powerpoint/2010/main" val="38360117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6CE992-9B5F-0F4D-8B7A-84FF112DBF7E}"/>
              </a:ext>
            </a:extLst>
          </p:cNvPr>
          <p:cNvSpPr/>
          <p:nvPr/>
        </p:nvSpPr>
        <p:spPr>
          <a:xfrm>
            <a:off x="105673" y="1097906"/>
            <a:ext cx="11941184" cy="576009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E2A9CA91-337C-AD4F-A903-C1E657C00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8303809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49A5DF-72AE-E748-A0A9-15A5E053D43D}"/>
              </a:ext>
            </a:extLst>
          </p:cNvPr>
          <p:cNvSpPr/>
          <p:nvPr/>
        </p:nvSpPr>
        <p:spPr>
          <a:xfrm>
            <a:off x="105673" y="631625"/>
            <a:ext cx="5945143" cy="47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ການ​ບໍ​ລິ​ການ​ຄຸ້ມ​ຄອງການ​ເງິນ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12B373-5528-9F42-9F1E-27DEBFD28349}"/>
              </a:ext>
            </a:extLst>
          </p:cNvPr>
          <p:cNvSpPr/>
          <p:nvPr/>
        </p:nvSpPr>
        <p:spPr>
          <a:xfrm>
            <a:off x="222783" y="1228955"/>
            <a:ext cx="11706957" cy="548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DCB60-BB20-C14E-B8BE-0CDFAAE342F5}"/>
              </a:ext>
            </a:extLst>
          </p:cNvPr>
          <p:cNvSpPr txBox="1"/>
          <p:nvPr/>
        </p:nvSpPr>
        <p:spPr>
          <a:xfrm>
            <a:off x="3412895" y="1329971"/>
            <a:ext cx="5326739" cy="77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48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ນາຍ​ຈ້າງຮ່ວມ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55F9E8-C864-9A47-B19C-14BF6450A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755" y="4098409"/>
            <a:ext cx="1005840" cy="1005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Icon Leader Leadership · Free image o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288" y="2073535"/>
            <a:ext cx="1682221" cy="16060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9198351" y="5121597"/>
            <a:ext cx="2105097" cy="34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FMS ຈະ​ຈ່າຍ​ໃບ​ບິນ.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18041" y="3744837"/>
            <a:ext cx="2194861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ທ່ານຕ້ອງ​ການແບ່ງ​ປັນ​ການ​ເປັນນາຍ​ຈ້າງ​ຂອງ​ພະ​ນັກ​ງານ​ຂອງ​ທ່ານ.</a:t>
            </a:r>
          </a:p>
        </p:txBody>
      </p:sp>
      <p:pic>
        <p:nvPicPr>
          <p:cNvPr id="8" name="Picture 7" descr="Bulletproof Home Defense: Tactics You Can Enact Now to Secure Your Safety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53" t="-28441" r="-12753" b="-28441"/>
          <a:stretch/>
        </p:blipFill>
        <p:spPr>
          <a:xfrm>
            <a:off x="8242697" y="2174034"/>
            <a:ext cx="1005840" cy="1005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F209E9D-124D-6E48-9272-080022A7E6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447" t="-4945" r="-12694" b="-21407"/>
          <a:stretch/>
        </p:blipFill>
        <p:spPr>
          <a:xfrm>
            <a:off x="10299394" y="2173746"/>
            <a:ext cx="1005840" cy="1005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1" name="TextBox 30"/>
          <p:cNvSpPr txBox="1"/>
          <p:nvPr/>
        </p:nvSpPr>
        <p:spPr>
          <a:xfrm>
            <a:off x="5500232" y="3240832"/>
            <a:ext cx="2094220" cy="847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ປະ​ຕິ​ບັດ​ຕາມ​ກົດ​ໝາຍ​ການ​ຈ້າງ​ງານ​ທີ່​ນຳ​ໃຊ້​ທັງ​ໝົດ.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20266" y="3240832"/>
            <a:ext cx="2513097" cy="597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ກຳ​ກັບປະ​ກັນ​ໄພ​ທີ່​ຈຳ​ເປັນ​ກ່ຽວ​ຂ້ອງ​ກັບ​ການ​ຈ້າງ​ເຮັດ​ວຽກ.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55715" y="5134598"/>
            <a:ext cx="2875471" cy="597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ກວດ​ກາ​ເບິ່ງຄວາມ​ເປັນ​ມາ ແລະ ​ເງື່ອນ​ໄຂ.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78557" y="5875442"/>
            <a:ext cx="2873828" cy="6400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4800">
                <a:latin typeface="Phetsarath OT" panose="02000500000000020004" pitchFamily="2" charset="0"/>
                <a:cs typeface="Phetsarath OT" panose="02000500000000020004" pitchFamily="2" charset="0"/>
              </a:rPr>
              <a:t>​ທ່ານ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420266" y="5886974"/>
            <a:ext cx="2851087" cy="6400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 sz="4800">
                <a:latin typeface="Phetsarath OT" panose="02000500000000020004" pitchFamily="2" charset="0"/>
                <a:cs typeface="Phetsarath OT" panose="02000500000000020004" pitchFamily="2" charset="0"/>
              </a:rPr>
              <a:t>FMS</a:t>
            </a:r>
          </a:p>
        </p:txBody>
      </p:sp>
      <p:pic>
        <p:nvPicPr>
          <p:cNvPr id="20" name="Picture 19" descr="Icon Leader Leadership · Free image on Pixabay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31" y="4115757"/>
            <a:ext cx="1005840" cy="1005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 descr="Adobe-like counter | UICloud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t="8927" r="10737" b="2847"/>
          <a:stretch/>
        </p:blipFill>
        <p:spPr>
          <a:xfrm>
            <a:off x="6186000" y="2173746"/>
            <a:ext cx="1005840" cy="1005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7" name="TextBox 26"/>
          <p:cNvSpPr txBox="1"/>
          <p:nvPr/>
        </p:nvSpPr>
        <p:spPr>
          <a:xfrm>
            <a:off x="9794143" y="3281889"/>
            <a:ext cx="2105097" cy="597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ແບ່ງ​ປັນ</a:t>
            </a:r>
            <a:r>
              <a:rPr lang="lo-LA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ການ​ເປັນ​ນາຍ​ຈ້າງ.</a:t>
            </a:r>
          </a:p>
        </p:txBody>
      </p:sp>
    </p:spTree>
    <p:extLst>
      <p:ext uri="{BB962C8B-B14F-4D97-AF65-F5344CB8AC3E}">
        <p14:creationId xmlns:p14="http://schemas.microsoft.com/office/powerpoint/2010/main" val="616462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728EC6-6BFA-0742-9C0D-216CAB42CF45}"/>
              </a:ext>
            </a:extLst>
          </p:cNvPr>
          <p:cNvSpPr/>
          <p:nvPr/>
        </p:nvSpPr>
        <p:spPr>
          <a:xfrm>
            <a:off x="2093486" y="893414"/>
            <a:ext cx="7914660" cy="6137174"/>
          </a:xfrm>
          <a:prstGeom prst="rect">
            <a:avLst/>
          </a:prstGeom>
          <a:solidFill>
            <a:schemeClr val="bg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7CCAE5B8-2EFF-C848-972C-F87BD2C551F6}"/>
              </a:ext>
            </a:extLst>
          </p:cNvPr>
          <p:cNvSpPr txBox="1">
            <a:spLocks/>
          </p:cNvSpPr>
          <p:nvPr/>
        </p:nvSpPr>
        <p:spPr>
          <a:xfrm>
            <a:off x="105673" y="100837"/>
            <a:ext cx="7914660" cy="862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  <a:p>
            <a:pPr marL="0" indent="0">
              <a:buNone/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49A5DF-72AE-E748-A0A9-15A5E053D43D}"/>
              </a:ext>
            </a:extLst>
          </p:cNvPr>
          <p:cNvSpPr/>
          <p:nvPr/>
        </p:nvSpPr>
        <p:spPr>
          <a:xfrm>
            <a:off x="105673" y="631625"/>
            <a:ext cx="5945143" cy="47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ການ​ບໍ​ລິ​ການ​ຄຸ້ມ​ຄອງການ​ເງິນ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56D8D8-69A4-5F45-A013-7FCF6FC63D93}"/>
              </a:ext>
            </a:extLst>
          </p:cNvPr>
          <p:cNvSpPr txBox="1"/>
          <p:nvPr/>
        </p:nvSpPr>
        <p:spPr>
          <a:xfrm>
            <a:off x="7447816" y="156584"/>
            <a:ext cx="4829829" cy="172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115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ໂຊ​ເຟຍ </a:t>
            </a:r>
            <a:r>
              <a:rPr lang="lo-LA" sz="20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95039" y="1259592"/>
            <a:ext cx="6852777" cy="5404818"/>
            <a:chOff x="2379236" y="1213696"/>
            <a:chExt cx="6852777" cy="5404818"/>
          </a:xfrm>
        </p:grpSpPr>
        <p:sp>
          <p:nvSpPr>
            <p:cNvPr id="20" name="Oval 19"/>
            <p:cNvSpPr/>
            <p:nvPr/>
          </p:nvSpPr>
          <p:spPr>
            <a:xfrm>
              <a:off x="2379236" y="1213696"/>
              <a:ext cx="1665128" cy="1440409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8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 flipV="1">
              <a:off x="3523919" y="2769895"/>
              <a:ext cx="1853208" cy="2309886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3927543" y="2317200"/>
              <a:ext cx="3470413" cy="974737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4928974" y="4324993"/>
              <a:ext cx="2352160" cy="229352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o-LA">
                  <a:solidFill>
                    <a:schemeClr val="tx1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ບໍ່​ມີ​ຄວາມ​ສຳ​ພັນ​ນາຍ​ຈ້າງ/ລູກ​ຈ້າງ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7281134" y="2578492"/>
              <a:ext cx="1950879" cy="187166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o-LA">
                  <a:solidFill>
                    <a:schemeClr val="tx1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ການ​ຈ້າງ​ໜ່ວຍ​ງານ​ໃຫ້​ການ​ບໍ​ລິ​ການ 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905099" y="1930187"/>
              <a:ext cx="1710377" cy="1428017"/>
              <a:chOff x="3380331" y="2107621"/>
              <a:chExt cx="1984486" cy="1951007"/>
            </a:xfrm>
          </p:grpSpPr>
          <p:pic>
            <p:nvPicPr>
              <p:cNvPr id="38" name="Picture 37" descr="Office building icon | Flickr - Photo Sharing!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-2" r="-18152" b="-14215"/>
              <a:stretch/>
            </p:blipFill>
            <p:spPr>
              <a:xfrm>
                <a:off x="3380331" y="2107621"/>
                <a:ext cx="1984486" cy="1951007"/>
              </a:xfrm>
              <a:prstGeom prst="ellipse">
                <a:avLst/>
              </a:prstGeom>
              <a:solidFill>
                <a:schemeClr val="bg1"/>
              </a:solidFill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39" name="Picture 38" descr="File:Icon of three people in different shades of grey.svg - Wikimedia Commons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0143" y="2734570"/>
                <a:ext cx="1105017" cy="1123836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3368031" y="2981789"/>
              <a:ext cx="1710377" cy="1468365"/>
              <a:chOff x="2804093" y="3298862"/>
              <a:chExt cx="1371600" cy="1287250"/>
            </a:xfrm>
          </p:grpSpPr>
          <p:pic>
            <p:nvPicPr>
              <p:cNvPr id="40" name="Picture 39" descr="Icon Leader Leadership · Free image on Pixabay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093" y="3298862"/>
                <a:ext cx="1371600" cy="128725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41" name="&quot;No&quot; Symbol 40"/>
              <p:cNvSpPr/>
              <p:nvPr/>
            </p:nvSpPr>
            <p:spPr>
              <a:xfrm>
                <a:off x="2923928" y="3365877"/>
                <a:ext cx="1131930" cy="1128152"/>
              </a:xfrm>
              <a:prstGeom prst="noSmoking">
                <a:avLst>
                  <a:gd name="adj" fmla="val 4377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</p:grpSp>
      <p:sp>
        <p:nvSpPr>
          <p:cNvPr id="19" name="Oval 18"/>
          <p:cNvSpPr/>
          <p:nvPr/>
        </p:nvSpPr>
        <p:spPr>
          <a:xfrm>
            <a:off x="9648271" y="4496051"/>
            <a:ext cx="1858322" cy="187572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ຮູບ​ແບບຜູ້​ຈ່າຍ​ໃບ​ບິນ</a:t>
            </a:r>
          </a:p>
        </p:txBody>
      </p:sp>
      <p:sp>
        <p:nvSpPr>
          <p:cNvPr id="3" name="Right Arrow 2"/>
          <p:cNvSpPr/>
          <p:nvPr/>
        </p:nvSpPr>
        <p:spPr>
          <a:xfrm>
            <a:off x="6238706" y="5002392"/>
            <a:ext cx="2917372" cy="1030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7747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5BAD1003-CA3B-354A-B873-2C71C843D93C}"/>
              </a:ext>
            </a:extLst>
          </p:cNvPr>
          <p:cNvSpPr/>
          <p:nvPr/>
        </p:nvSpPr>
        <p:spPr>
          <a:xfrm>
            <a:off x="-437323" y="3201460"/>
            <a:ext cx="12841357" cy="3934835"/>
          </a:xfrm>
          <a:prstGeom prst="rect">
            <a:avLst/>
          </a:prstGeom>
          <a:solidFill>
            <a:schemeClr val="bg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rot="864413">
            <a:off x="6149690" y="1250278"/>
            <a:ext cx="5962858" cy="6303314"/>
            <a:chOff x="5152767" y="1270309"/>
            <a:chExt cx="5552985" cy="4872777"/>
          </a:xfrm>
        </p:grpSpPr>
        <p:sp>
          <p:nvSpPr>
            <p:cNvPr id="6" name="Oval 5"/>
            <p:cNvSpPr/>
            <p:nvPr/>
          </p:nvSpPr>
          <p:spPr>
            <a:xfrm>
              <a:off x="5152767" y="1270309"/>
              <a:ext cx="5552985" cy="487277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222286" y="2005649"/>
              <a:ext cx="5277853" cy="3313513"/>
              <a:chOff x="1891106" y="1276751"/>
              <a:chExt cx="8586546" cy="5679436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5405361" y="1276751"/>
                <a:ext cx="1335314" cy="1262743"/>
              </a:xfrm>
              <a:prstGeom prst="ellipse">
                <a:avLst/>
              </a:prstGeom>
              <a:blipFill dpi="0" rotWithShape="1">
                <a:blip r:embed="rId3"/>
                <a:srcRect/>
                <a:stretch>
                  <a:fillRect l="-8000"/>
                </a:stretch>
              </a:blip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r>
                  <a:rPr lang="lo-LA" sz="9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hetsarath OT" panose="02000500000000020004" pitchFamily="2" charset="0"/>
                    <a:cs typeface="Phetsarath OT" panose="02000500000000020004" pitchFamily="2" charset="0"/>
                  </a:rPr>
                  <a:t>?</a:t>
                </a: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2625093" y="1868281"/>
                <a:ext cx="1335314" cy="1262743"/>
                <a:chOff x="2741266" y="1945838"/>
                <a:chExt cx="1335314" cy="1262743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2741266" y="1945838"/>
                  <a:ext cx="1335314" cy="1262743"/>
                </a:xfrm>
                <a:prstGeom prst="ellipse">
                  <a:avLst/>
                </a:prstGeom>
                <a:blipFill dpi="0" rotWithShape="1">
                  <a:blip r:embed="rId3"/>
                  <a:srcRect/>
                  <a:stretch>
                    <a:fillRect l="-8000"/>
                  </a:stretch>
                </a:blip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Phetsarath OT" panose="02000500000000020004" pitchFamily="2" charset="0"/>
                    <a:cs typeface="Phetsarath OT" panose="02000500000000020004" pitchFamily="2" charset="0"/>
                  </a:endParaRPr>
                </a:p>
              </p:txBody>
            </p:sp>
            <p:sp>
              <p:nvSpPr>
                <p:cNvPr id="12" name="&quot;No&quot; Symbol 11"/>
                <p:cNvSpPr/>
                <p:nvPr/>
              </p:nvSpPr>
              <p:spPr>
                <a:xfrm>
                  <a:off x="2898149" y="2063321"/>
                  <a:ext cx="1021548" cy="1027778"/>
                </a:xfrm>
                <a:prstGeom prst="noSmoking">
                  <a:avLst>
                    <a:gd name="adj" fmla="val 7218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4386309" y="2857906"/>
                <a:ext cx="1335314" cy="1297749"/>
                <a:chOff x="7891707" y="3788113"/>
                <a:chExt cx="1984486" cy="1951007"/>
              </a:xfrm>
            </p:grpSpPr>
            <p:pic>
              <p:nvPicPr>
                <p:cNvPr id="17" name="Picture 16" descr="Office building icon | Flickr - Photo Sharing!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" t="-2" r="-18152" b="-14215"/>
                <a:stretch/>
              </p:blipFill>
              <p:spPr>
                <a:xfrm>
                  <a:off x="7891707" y="3788113"/>
                  <a:ext cx="1984486" cy="1951007"/>
                </a:xfrm>
                <a:prstGeom prst="ellipse">
                  <a:avLst/>
                </a:prstGeom>
                <a:ln w="63500" cap="rnd">
                  <a:solidFill>
                    <a:srgbClr val="333333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pic>
              <p:nvPicPr>
                <p:cNvPr id="18" name="Picture 17" descr="File:Icon of three people in different shades of grey.svg - Wikimedia Commons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06151" y="4449701"/>
                  <a:ext cx="1105017" cy="1123836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/>
              <p:cNvGrpSpPr/>
              <p:nvPr/>
            </p:nvGrpSpPr>
            <p:grpSpPr>
              <a:xfrm>
                <a:off x="6562597" y="2770800"/>
                <a:ext cx="1361926" cy="1293698"/>
                <a:chOff x="3197978" y="3371458"/>
                <a:chExt cx="2883507" cy="2811628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3197978" y="3371458"/>
                  <a:ext cx="2883507" cy="2811628"/>
                  <a:chOff x="1422400" y="3512457"/>
                  <a:chExt cx="3077029" cy="2820740"/>
                </a:xfrm>
              </p:grpSpPr>
              <p:sp>
                <p:nvSpPr>
                  <p:cNvPr id="21" name="Oval 20"/>
                  <p:cNvSpPr/>
                  <p:nvPr/>
                </p:nvSpPr>
                <p:spPr>
                  <a:xfrm>
                    <a:off x="1422400" y="3512457"/>
                    <a:ext cx="3077029" cy="2820740"/>
                  </a:xfrm>
                  <a:prstGeom prst="ellipse">
                    <a:avLst/>
                  </a:prstGeom>
                  <a:solidFill>
                    <a:schemeClr val="bg1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Phetsarath OT" panose="02000500000000020004" pitchFamily="2" charset="0"/>
                      <a:cs typeface="Phetsarath OT" panose="02000500000000020004" pitchFamily="2" charset="0"/>
                    </a:endParaRPr>
                  </a:p>
                </p:txBody>
              </p:sp>
              <p:pic>
                <p:nvPicPr>
                  <p:cNvPr id="22" name="Picture 21" descr="Icon Leader Leadership · Free image on Pixabay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35969" y="4107955"/>
                    <a:ext cx="1656921" cy="1581911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pic>
                <p:nvPicPr>
                  <p:cNvPr id="23" name="Picture 22" descr="Bulletproof Home Defense: Tactics You Can Enact Now to Secure Your Safety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-12753" t="-28441" r="-12753" b="-28441"/>
                  <a:stretch/>
                </p:blipFill>
                <p:spPr>
                  <a:xfrm>
                    <a:off x="2963206" y="4176435"/>
                    <a:ext cx="1474474" cy="1361231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</p:grpSp>
            <p:sp>
              <p:nvSpPr>
                <p:cNvPr id="24" name="&quot;No&quot; Symbol 23"/>
                <p:cNvSpPr/>
                <p:nvPr/>
              </p:nvSpPr>
              <p:spPr>
                <a:xfrm>
                  <a:off x="4641878" y="4154126"/>
                  <a:ext cx="1284787" cy="1304257"/>
                </a:xfrm>
                <a:prstGeom prst="noSmoking">
                  <a:avLst>
                    <a:gd name="adj" fmla="val 3815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endParaRPr>
                </a:p>
              </p:txBody>
            </p:sp>
          </p:grpSp>
          <p:pic>
            <p:nvPicPr>
              <p:cNvPr id="13" name="Picture 12" descr="Icon Leader Leadership · Free image on Pixabay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41815" y="1830352"/>
                <a:ext cx="1345729" cy="1332079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29" name="Oval 28"/>
              <p:cNvSpPr/>
              <p:nvPr/>
            </p:nvSpPr>
            <p:spPr>
              <a:xfrm>
                <a:off x="1891106" y="4079841"/>
                <a:ext cx="1335314" cy="1262743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o-LA" sz="900">
                    <a:solidFill>
                      <a:schemeClr val="tx1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ຜູ້​ຈ່າຍ​ໃບ​ບິນ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6770916" y="1951107"/>
                <a:ext cx="1360899" cy="206575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5325710" y="2400033"/>
                <a:ext cx="314315" cy="389486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6491829" y="2375545"/>
                <a:ext cx="435334" cy="467137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3988734" y="1972383"/>
                <a:ext cx="1317365" cy="229046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 flipV="1">
                <a:off x="2967921" y="3103507"/>
                <a:ext cx="152380" cy="1052148"/>
              </a:xfrm>
              <a:prstGeom prst="line">
                <a:avLst/>
              </a:prstGeom>
              <a:ln w="38100">
                <a:solidFill>
                  <a:srgbClr val="EE7EDE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3063878" y="3856548"/>
                <a:ext cx="1277023" cy="303490"/>
              </a:xfrm>
              <a:prstGeom prst="line">
                <a:avLst/>
              </a:prstGeom>
              <a:ln w="38100">
                <a:solidFill>
                  <a:srgbClr val="EE7EDE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endCxn id="17" idx="4"/>
              </p:cNvCxnSpPr>
              <p:nvPr/>
            </p:nvCxnSpPr>
            <p:spPr>
              <a:xfrm flipH="1" flipV="1">
                <a:off x="5053966" y="4155655"/>
                <a:ext cx="3087030" cy="1544172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21" idx="4"/>
              </p:cNvCxnSpPr>
              <p:nvPr/>
            </p:nvCxnSpPr>
            <p:spPr>
              <a:xfrm>
                <a:off x="7243560" y="4064498"/>
                <a:ext cx="897436" cy="1625090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 flipV="1">
                <a:off x="7636170" y="4058551"/>
                <a:ext cx="1626250" cy="325697"/>
              </a:xfrm>
              <a:prstGeom prst="line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100" idx="1"/>
              </p:cNvCxnSpPr>
              <p:nvPr/>
            </p:nvCxnSpPr>
            <p:spPr>
              <a:xfrm flipH="1" flipV="1">
                <a:off x="9335208" y="2892202"/>
                <a:ext cx="46214" cy="1305089"/>
              </a:xfrm>
              <a:prstGeom prst="line">
                <a:avLst/>
              </a:prstGeom>
              <a:ln w="38100">
                <a:solidFill>
                  <a:srgbClr val="00206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3399514" y="3151743"/>
                <a:ext cx="1909154" cy="2427766"/>
              </a:xfrm>
              <a:prstGeom prst="line">
                <a:avLst/>
              </a:prstGeom>
              <a:ln w="57150">
                <a:prstDash val="sysDash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>
                <a:stCxn id="30" idx="0"/>
              </p:cNvCxnSpPr>
              <p:nvPr/>
            </p:nvCxnSpPr>
            <p:spPr>
              <a:xfrm flipV="1">
                <a:off x="5458323" y="4080757"/>
                <a:ext cx="1209435" cy="1608831"/>
              </a:xfrm>
              <a:prstGeom prst="line">
                <a:avLst/>
              </a:prstGeom>
              <a:ln w="57150">
                <a:prstDash val="sysDash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7238317" y="3218030"/>
                <a:ext cx="1610092" cy="2361479"/>
              </a:xfrm>
              <a:prstGeom prst="line">
                <a:avLst/>
              </a:prstGeom>
              <a:ln w="57150">
                <a:solidFill>
                  <a:schemeClr val="accent6"/>
                </a:solidFill>
                <a:prstDash val="sysDash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flipH="1" flipV="1">
                <a:off x="5461498" y="4072110"/>
                <a:ext cx="1392559" cy="1527712"/>
              </a:xfrm>
              <a:prstGeom prst="line">
                <a:avLst/>
              </a:prstGeom>
              <a:ln w="57150">
                <a:solidFill>
                  <a:schemeClr val="accent6"/>
                </a:solidFill>
                <a:prstDash val="sysDash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4816166" y="5689588"/>
                <a:ext cx="1284313" cy="1266599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lo-LA" sz="900">
                    <a:solidFill>
                      <a:schemeClr val="tx1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ນາຍ​ຈ້າງ</a:t>
                </a:r>
              </a:p>
              <a:p>
                <a:pPr algn="ctr"/>
                <a:r>
                  <a:rPr lang="lo-LA" sz="900">
                    <a:solidFill>
                      <a:schemeClr val="tx1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ຮ່ວມ</a:t>
                </a: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6459746" y="5569353"/>
                <a:ext cx="1284313" cy="1266599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lo-LA" sz="900">
                    <a:solidFill>
                      <a:schemeClr val="tx1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ນາຍ​ຈ້າງ</a:t>
                </a:r>
              </a:p>
              <a:p>
                <a:pPr algn="ctr"/>
                <a:r>
                  <a:rPr lang="lo-LA" sz="900">
                    <a:solidFill>
                      <a:schemeClr val="tx1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ຮ່ວມ</a:t>
                </a:r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 flipH="1" flipV="1">
                <a:off x="3305835" y="3162434"/>
                <a:ext cx="477285" cy="2046463"/>
              </a:xfrm>
              <a:prstGeom prst="line">
                <a:avLst/>
              </a:prstGeom>
              <a:ln w="57150">
                <a:solidFill>
                  <a:srgbClr val="8A5C8A"/>
                </a:solidFill>
                <a:prstDash val="sysDash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4492156" y="3177656"/>
                <a:ext cx="4667620" cy="2310696"/>
              </a:xfrm>
              <a:prstGeom prst="line">
                <a:avLst/>
              </a:prstGeom>
              <a:ln w="57150">
                <a:solidFill>
                  <a:srgbClr val="8A5C8A"/>
                </a:solidFill>
                <a:prstDash val="sysDash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00" name="Oval 99"/>
              <p:cNvSpPr/>
              <p:nvPr/>
            </p:nvSpPr>
            <p:spPr>
              <a:xfrm>
                <a:off x="9193339" y="4011802"/>
                <a:ext cx="1284313" cy="1266599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lo-LA" sz="900">
                    <a:solidFill>
                      <a:schemeClr val="tx1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ນາຍ​ຈ້າງ</a:t>
                </a:r>
              </a:p>
              <a:p>
                <a:pPr algn="ctr"/>
                <a:r>
                  <a:rPr lang="lo-LA" sz="900">
                    <a:solidFill>
                      <a:schemeClr val="tx1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ຮ່ວມ</a:t>
                </a: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3137807" y="5365267"/>
                <a:ext cx="1335314" cy="1262743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o-LA" sz="900">
                    <a:solidFill>
                      <a:schemeClr val="tx1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ຜູ້​ຈ່າຍ​ໃບ​ບິນ</a:t>
                </a: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8077110" y="5396384"/>
                <a:ext cx="1284313" cy="1266599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lo-LA" sz="900">
                    <a:solidFill>
                      <a:schemeClr val="tx1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ນາຍ​ຈ້າງ</a:t>
                </a:r>
              </a:p>
              <a:p>
                <a:pPr algn="ctr"/>
                <a:r>
                  <a:rPr lang="lo-LA" sz="900">
                    <a:solidFill>
                      <a:schemeClr val="tx1"/>
                    </a:solidFill>
                    <a:latin typeface="Phetsarath OT" panose="02000500000000020004" pitchFamily="2" charset="0"/>
                    <a:cs typeface="Phetsarath OT" panose="02000500000000020004" pitchFamily="2" charset="0"/>
                  </a:rPr>
                  <a:t>ຮ່ວມ</a:t>
                </a: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F651A8D1-99B1-4845-B85F-CCE909696BC9}"/>
              </a:ext>
            </a:extLst>
          </p:cNvPr>
          <p:cNvSpPr txBox="1"/>
          <p:nvPr/>
        </p:nvSpPr>
        <p:spPr>
          <a:xfrm>
            <a:off x="105674" y="607589"/>
            <a:ext cx="582099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ການ​ບໍ​ລິ​ການ​ຄຸ້ມ​ຄອງການ​ເງິນ</a:t>
            </a:r>
          </a:p>
        </p:txBody>
      </p:sp>
      <p:sp>
        <p:nvSpPr>
          <p:cNvPr id="51" name="Text Placeholder 1">
            <a:extLst>
              <a:ext uri="{FF2B5EF4-FFF2-40B4-BE49-F238E27FC236}">
                <a16:creationId xmlns:a16="http://schemas.microsoft.com/office/drawing/2014/main" id="{863255E0-38C4-1F48-93AD-B561EADF32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4" y="98140"/>
            <a:ext cx="7969344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95486" y="1259032"/>
            <a:ext cx="6891717" cy="1430431"/>
          </a:xfrm>
          <a:prstGeom prst="rect">
            <a:avLst/>
          </a:prstGeom>
          <a:solidFill>
            <a:schemeClr val="lt1">
              <a:alpha val="72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ທ່ານ​ສາ​ມາດ​ມີ​</a:t>
            </a:r>
            <a:r>
              <a:rPr lang="lo-LA" sz="2800" u="sng">
                <a:latin typeface="Phetsarath OT" panose="02000500000000020004" pitchFamily="2" charset="0"/>
                <a:cs typeface="Phetsarath OT" panose="02000500000000020004" pitchFamily="2" charset="0"/>
              </a:rPr>
              <a:t>ການ​ລວມ</a:t>
            </a:r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​ການ​ບໍ​ລິ​ການ</a:t>
            </a:r>
            <a:r>
              <a:rPr lang="lo-LA" sz="2800" b="1">
                <a:latin typeface="Phetsarath OT" panose="02000500000000020004" pitchFamily="2" charset="0"/>
                <a:cs typeface="Phetsarath OT" panose="02000500000000020004" pitchFamily="2" charset="0"/>
              </a:rPr>
              <a:t>​ໃດ​ໜຶ່ງ</a:t>
            </a:r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ຈາກ FMS ຂອງ​ທ່ານ​ເຂົ້າ​ກັນ​ໄດ້.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CE3FB6-15E8-9745-8BFE-96581B35003E}"/>
              </a:ext>
            </a:extLst>
          </p:cNvPr>
          <p:cNvSpPr/>
          <p:nvPr/>
        </p:nvSpPr>
        <p:spPr>
          <a:xfrm>
            <a:off x="992132" y="3694182"/>
            <a:ext cx="380241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o-LA" sz="4400" b="1">
                <a:latin typeface="Phetsarath OT" panose="02000500000000020004" pitchFamily="2" charset="0"/>
                <a:cs typeface="Phetsarath OT" panose="02000500000000020004" pitchFamily="2" charset="0"/>
              </a:rPr>
              <a:t>ລໍ​ຖ້າ! </a:t>
            </a:r>
          </a:p>
          <a:p>
            <a:pPr algn="ctr"/>
            <a:r>
              <a:rPr lang="lo-LA" sz="4400" b="1">
                <a:latin typeface="Phetsarath OT" panose="02000500000000020004" pitchFamily="2" charset="0"/>
                <a:cs typeface="Phetsarath OT" panose="02000500000000020004" pitchFamily="2" charset="0"/>
              </a:rPr>
              <a:t>ຂ້ອຍ​ຈະ​ໃຊ້​ຮູບ​ແບບ​ໃດ?</a:t>
            </a:r>
          </a:p>
        </p:txBody>
      </p:sp>
    </p:spTree>
    <p:extLst>
      <p:ext uri="{BB962C8B-B14F-4D97-AF65-F5344CB8AC3E}">
        <p14:creationId xmlns:p14="http://schemas.microsoft.com/office/powerpoint/2010/main" val="13028359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63255E0-38C4-1F48-93AD-B561EADF32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7809134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1A8D1-99B1-4845-B85F-CCE909696BC9}"/>
              </a:ext>
            </a:extLst>
          </p:cNvPr>
          <p:cNvSpPr txBox="1"/>
          <p:nvPr/>
        </p:nvSpPr>
        <p:spPr>
          <a:xfrm>
            <a:off x="105673" y="610286"/>
            <a:ext cx="582099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ການ​ບໍ​ລິ​ການ​ຄຸ້ມ​ຄອງການ​ເງິນ</a:t>
            </a:r>
          </a:p>
        </p:txBody>
      </p:sp>
      <p:sp>
        <p:nvSpPr>
          <p:cNvPr id="6" name="Oval 5"/>
          <p:cNvSpPr/>
          <p:nvPr/>
        </p:nvSpPr>
        <p:spPr>
          <a:xfrm>
            <a:off x="560945" y="1156428"/>
            <a:ext cx="1335314" cy="1262743"/>
          </a:xfrm>
          <a:prstGeom prst="ellipse">
            <a:avLst/>
          </a:prstGeom>
          <a:blipFill dpi="0" rotWithShape="1">
            <a:blip r:embed="rId3"/>
            <a:srcRect/>
            <a:stretch>
              <a:fillRect l="-8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71520" y="1820799"/>
            <a:ext cx="3331071" cy="12080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Jason ຈ້າງ​ເພື່ອນ​ບ້ານ​ຂອງ​ລາວ​ມາ​ໃຫ້​ການ​​ຊ່ວຍ​ລາວ​ໃນ​ລະ​ຫວ່າງ​ມື້​ຂອງ​ລາວ ແລະ </a:t>
            </a:r>
            <a:r>
              <a:rPr lang="lo-LA" sz="2000" b="1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FMS</a:t>
            </a: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ຈະ​ກຳ​ກັບທຸກ</a:t>
            </a:r>
            <a:r>
              <a:rPr lang="lo-LA" sz="2000" b="1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ທຸ​ລະ​ກິດ</a:t>
            </a: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ແລະ </a:t>
            </a:r>
            <a:r>
              <a:rPr lang="lo-LA" sz="2000" b="1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ຄວາມ​ຮັບ​ຜິດ​ຊອບ.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19350" y="3610907"/>
            <a:ext cx="2980509" cy="1208023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Jason ຊອກ, ສຳ​ພາດ ແລະ ຈ້າງຜູ້​ແນະ​ນຳ (ໂຄດ) ທາງ​ສັງ​ຄົມ ແລະ</a:t>
            </a:r>
            <a:r>
              <a:rPr lang="lo-LA" sz="2000" b="1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FMS</a:t>
            </a: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ຈະ​ກຳ​ກັບທຸກ</a:t>
            </a:r>
            <a:r>
              <a:rPr lang="lo-LA" sz="2000" b="1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ທຸ​ລະ​ກິດ</a:t>
            </a: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ແລະ </a:t>
            </a:r>
            <a:r>
              <a:rPr lang="lo-LA" sz="2000" b="1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ຄວາມ​ຮັບ​ຜິດ​ຊອບ.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32783" y="4921693"/>
            <a:ext cx="2905711" cy="12080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Jason ຈ້າງ</a:t>
            </a:r>
            <a:r>
              <a:rPr lang="lo-LA" sz="2000" b="1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ໜ່ວຍ​ງານ</a:t>
            </a: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ທ້ອງ​ຖິ່ນທີ່​ບັນ​ຈຸ​ຜູ້​ແນະ​ນຳ​ວຽກ ຜູ້​ທີ່​ຊ່ຽວ​ຊານ​ໃນ​ວຽກ​ຄວາມ​ຝັນ​ຂອງ​ລາວ​ນັ້ນ​ຄື: ການ​ເຮັດ​ສວນ.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84457" y="100837"/>
            <a:ext cx="3985375" cy="172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15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ເຈ​ສັນ</a:t>
            </a:r>
            <a:r>
              <a:rPr lang="lo-LA" sz="2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1418670" y="2499526"/>
            <a:ext cx="955178" cy="247397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1770342" y="2301851"/>
            <a:ext cx="3747905" cy="202707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6" idx="1"/>
            <a:endCxn id="6" idx="6"/>
          </p:cNvCxnSpPr>
          <p:nvPr/>
        </p:nvCxnSpPr>
        <p:spPr>
          <a:xfrm flipH="1" flipV="1">
            <a:off x="1896259" y="1787800"/>
            <a:ext cx="5175261" cy="63701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1123868" y="3159895"/>
            <a:ext cx="1335314" cy="1297749"/>
            <a:chOff x="7891707" y="3788113"/>
            <a:chExt cx="1984486" cy="1951007"/>
          </a:xfrm>
        </p:grpSpPr>
        <p:pic>
          <p:nvPicPr>
            <p:cNvPr id="8" name="Picture 7" descr="Office building icon | Flickr - Photo Sharing!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2" r="-18152" b="-14215"/>
            <a:stretch/>
          </p:blipFill>
          <p:spPr>
            <a:xfrm>
              <a:off x="7891707" y="3788113"/>
              <a:ext cx="1984486" cy="195100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Picture 8" descr="File:Icon of three people in different shades of grey.svg - Wikimedia Common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151" y="4449701"/>
              <a:ext cx="1105017" cy="112383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63332" y="2680035"/>
            <a:ext cx="1361926" cy="1293698"/>
            <a:chOff x="3197978" y="3371458"/>
            <a:chExt cx="2883507" cy="2811628"/>
          </a:xfrm>
        </p:grpSpPr>
        <p:grpSp>
          <p:nvGrpSpPr>
            <p:cNvPr id="11" name="Group 10"/>
            <p:cNvGrpSpPr/>
            <p:nvPr/>
          </p:nvGrpSpPr>
          <p:grpSpPr>
            <a:xfrm>
              <a:off x="3197978" y="3371458"/>
              <a:ext cx="2883507" cy="2811628"/>
              <a:chOff x="1422400" y="3512457"/>
              <a:chExt cx="3077029" cy="2820740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422400" y="3512457"/>
                <a:ext cx="3077029" cy="282074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pic>
            <p:nvPicPr>
              <p:cNvPr id="14" name="Picture 13" descr="Icon Leader Leadership · Free image on Pixabay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5969" y="4107955"/>
                <a:ext cx="1656921" cy="158191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5" name="Picture 14" descr="Bulletproof Home Defense: Tactics You Can Enact Now to Secure Your Safety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2753" t="-28441" r="-12753" b="-28441"/>
              <a:stretch/>
            </p:blipFill>
            <p:spPr>
              <a:xfrm>
                <a:off x="2963206" y="4176435"/>
                <a:ext cx="1474474" cy="13612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2" name="&quot;No&quot; Symbol 11"/>
            <p:cNvSpPr/>
            <p:nvPr/>
          </p:nvSpPr>
          <p:spPr>
            <a:xfrm>
              <a:off x="4641878" y="4154126"/>
              <a:ext cx="1284787" cy="1304257"/>
            </a:xfrm>
            <a:prstGeom prst="noSmoking">
              <a:avLst>
                <a:gd name="adj" fmla="val 381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130439" y="1341607"/>
            <a:ext cx="1361926" cy="1293698"/>
            <a:chOff x="3197978" y="3371458"/>
            <a:chExt cx="2883507" cy="2811628"/>
          </a:xfrm>
        </p:grpSpPr>
        <p:grpSp>
          <p:nvGrpSpPr>
            <p:cNvPr id="30" name="Group 29"/>
            <p:cNvGrpSpPr/>
            <p:nvPr/>
          </p:nvGrpSpPr>
          <p:grpSpPr>
            <a:xfrm>
              <a:off x="3197978" y="3371458"/>
              <a:ext cx="2883507" cy="2811628"/>
              <a:chOff x="1422400" y="3512457"/>
              <a:chExt cx="3077029" cy="2820740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422400" y="3512457"/>
                <a:ext cx="3077029" cy="282074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pic>
            <p:nvPicPr>
              <p:cNvPr id="34" name="Picture 33" descr="Icon Leader Leadership · Free image on Pixabay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5969" y="4107955"/>
                <a:ext cx="1656921" cy="158191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5" name="Picture 34" descr="Bulletproof Home Defense: Tactics You Can Enact Now to Secure Your Safety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2753" t="-28441" r="-12753" b="-28441"/>
              <a:stretch/>
            </p:blipFill>
            <p:spPr>
              <a:xfrm>
                <a:off x="2963206" y="4176435"/>
                <a:ext cx="1474474" cy="13612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32" name="&quot;No&quot; Symbol 31"/>
            <p:cNvSpPr/>
            <p:nvPr/>
          </p:nvSpPr>
          <p:spPr>
            <a:xfrm>
              <a:off x="4641878" y="4154126"/>
              <a:ext cx="1284787" cy="1304257"/>
            </a:xfrm>
            <a:prstGeom prst="noSmoking">
              <a:avLst>
                <a:gd name="adj" fmla="val 381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sp>
        <p:nvSpPr>
          <p:cNvPr id="41" name="Oval 40"/>
          <p:cNvSpPr/>
          <p:nvPr/>
        </p:nvSpPr>
        <p:spPr>
          <a:xfrm>
            <a:off x="10207249" y="5088235"/>
            <a:ext cx="1335314" cy="126274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lo-LA" sz="160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ນາຍ​ຈ້າງຮ່ວມ</a:t>
            </a:r>
          </a:p>
        </p:txBody>
      </p:sp>
      <p:sp>
        <p:nvSpPr>
          <p:cNvPr id="43" name="Right Arrow 42"/>
          <p:cNvSpPr/>
          <p:nvPr/>
        </p:nvSpPr>
        <p:spPr>
          <a:xfrm>
            <a:off x="6945884" y="5204349"/>
            <a:ext cx="2917372" cy="1030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1966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E2A9CA91-337C-AD4F-A903-C1E657C00B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8318799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49A5DF-72AE-E748-A0A9-15A5E053D43D}"/>
              </a:ext>
            </a:extLst>
          </p:cNvPr>
          <p:cNvSpPr/>
          <p:nvPr/>
        </p:nvSpPr>
        <p:spPr>
          <a:xfrm>
            <a:off x="105673" y="631625"/>
            <a:ext cx="5945143" cy="47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ການ​ບໍ​ລິ​ການ​ຄຸ້ມ​ຄອງການ​ເງິນ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5323" y="1246264"/>
            <a:ext cx="9015663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  <a:hlinkClick r:id="rId3" action="ppaction://hlinkfile"/>
              </a:rPr>
              <a:t>*​ຄ່າ​ໃຊ້​ຈ່າຍ​ຂອງ FMS </a:t>
            </a:r>
          </a:p>
        </p:txBody>
      </p:sp>
      <p:sp>
        <p:nvSpPr>
          <p:cNvPr id="5" name="Equal 4"/>
          <p:cNvSpPr/>
          <p:nvPr/>
        </p:nvSpPr>
        <p:spPr>
          <a:xfrm>
            <a:off x="5515429" y="3172049"/>
            <a:ext cx="2206171" cy="1661208"/>
          </a:xfrm>
          <a:prstGeom prst="mathEqual">
            <a:avLst>
              <a:gd name="adj1" fmla="val 13035"/>
              <a:gd name="adj2" fmla="val 1176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13" name="Picture 12" descr="Category:Dollar sign - Wikimedia Commons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896" y="2548473"/>
            <a:ext cx="2850661" cy="2917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8" name="Group 17"/>
          <p:cNvGrpSpPr/>
          <p:nvPr/>
        </p:nvGrpSpPr>
        <p:grpSpPr>
          <a:xfrm>
            <a:off x="279845" y="1577036"/>
            <a:ext cx="5235584" cy="4851234"/>
            <a:chOff x="105673" y="1781795"/>
            <a:chExt cx="5235584" cy="4851234"/>
          </a:xfrm>
        </p:grpSpPr>
        <p:sp>
          <p:nvSpPr>
            <p:cNvPr id="3" name="Oval 2"/>
            <p:cNvSpPr/>
            <p:nvPr/>
          </p:nvSpPr>
          <p:spPr>
            <a:xfrm>
              <a:off x="105673" y="1781795"/>
              <a:ext cx="5235584" cy="48512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55F9E8-C864-9A47-B19C-14BF6450A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3655" y="2669129"/>
              <a:ext cx="1005840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" name="Picture 6" descr="Bulletproof Home Defense: Tactics You Can Enact Now to Secure Your Safety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53" t="-28441" r="-12753" b="-28441"/>
            <a:stretch/>
          </p:blipFill>
          <p:spPr>
            <a:xfrm>
              <a:off x="569483" y="4007449"/>
              <a:ext cx="1005840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209E9D-124D-6E48-9272-080022A7E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3447" t="-4945" r="-12694" b="-21407"/>
            <a:stretch/>
          </p:blipFill>
          <p:spPr>
            <a:xfrm>
              <a:off x="3649162" y="2669129"/>
              <a:ext cx="1005840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Picture 8" descr="Icon Leader Leadership · Free image on Pixabay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2917" y="4007449"/>
              <a:ext cx="1005840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0" name="Picture 9" descr="Adobe-like counter | UICloud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" t="8927" r="10737" b="2847"/>
            <a:stretch/>
          </p:blipFill>
          <p:spPr>
            <a:xfrm>
              <a:off x="3026343" y="5274407"/>
              <a:ext cx="1005840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1" name="Picture 10" descr="File:Starting-Online-Business.jpg - Wikimedia Commons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545" y="2064661"/>
              <a:ext cx="1005840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2" name="Picture 11" descr="Office building icon | Flickr - Photo Sharing!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12" t="-7113" r="6212" b="-7104"/>
            <a:stretch/>
          </p:blipFill>
          <p:spPr>
            <a:xfrm>
              <a:off x="1333935" y="5274407"/>
              <a:ext cx="1005840" cy="100584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1749495" y="3674969"/>
              <a:ext cx="2049250" cy="991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3200"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ການ​ບໍ​ລິ​ການຂອງ FMS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7187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stretch>
            <a:fillRect l="-11000" t="-8000" r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/>
          <p:cNvSpPr/>
          <p:nvPr/>
        </p:nvSpPr>
        <p:spPr>
          <a:xfrm rot="9220213">
            <a:off x="-596644" y="4059998"/>
            <a:ext cx="15108068" cy="6918578"/>
          </a:xfrm>
          <a:prstGeom prst="triangle">
            <a:avLst>
              <a:gd name="adj" fmla="val 22555"/>
            </a:avLst>
          </a:prstGeom>
          <a:solidFill>
            <a:schemeClr val="bg1">
              <a:lumMod val="6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ການ​ຕັດ​ສິນ​ໃຈ​ດ້ວຍ​ຕົວ​ເອງແມ່ນ​ຫຍັງ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602104"/>
            <a:ext cx="352926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ສະພາບລວມ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5804" y="1548514"/>
            <a:ext cx="8312019" cy="482942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29202" y="2000539"/>
            <a:ext cx="8085221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600" b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ການ​ຕັດ​ສິນ​ໃຈ​ດ້ວຍ​ຕົວ​ເອງແມ່ນ​ຫຍັງ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CFF8F1-5862-DD4D-A8D0-C12E0E4E404F}"/>
              </a:ext>
            </a:extLst>
          </p:cNvPr>
          <p:cNvSpPr/>
          <p:nvPr/>
        </p:nvSpPr>
        <p:spPr>
          <a:xfrm>
            <a:off x="2029335" y="3071599"/>
            <a:ext cx="84624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pitchFamily="2" charset="2"/>
              <a:buChar char="ü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ສະ​ພາບ​ລວມໂຄງ​ການ </a:t>
            </a:r>
            <a:b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​ການ​ຕັດ​ສິນ​ໃຈ​ດ້ວຍ​ຕົວ​ເອງ</a:t>
            </a:r>
          </a:p>
          <a:p>
            <a:pPr marL="914400" lvl="1" indent="-457200">
              <a:buFont typeface="Wingdings" pitchFamily="2" charset="2"/>
              <a:buChar char="ü"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14400" lvl="1" indent="-457200">
              <a:buFont typeface="Wingdings" pitchFamily="2" charset="2"/>
              <a:buChar char="ü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ປະ​ຫວັດ​ຂອງການ​ຕັດ​ສິນ​ໃຈ​ດ້ວຍ​ຕົວ​ເອງ </a:t>
            </a:r>
          </a:p>
          <a:p>
            <a:pPr marL="914400" lvl="1" indent="-457200">
              <a:buFont typeface="Wingdings" pitchFamily="2" charset="2"/>
              <a:buChar char="ü"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14400" lvl="1" indent="-457200">
              <a:buFont typeface="Wingdings" pitchFamily="2" charset="2"/>
              <a:buChar char="ü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ຈຸດ​ສຳ​ຄັນ​ທີ່​ຕ້ອງ​ຈື່</a:t>
            </a:r>
          </a:p>
          <a:p>
            <a:pPr marL="914400" lvl="1" indent="-457200">
              <a:buFont typeface="Wingdings" pitchFamily="2" charset="2"/>
              <a:buChar char="ü"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14400" lvl="1" indent="-457200">
              <a:buFont typeface="Wingdings" pitchFamily="2" charset="2"/>
              <a:buChar char="ü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ຫຼັກ​ການ 5 ຂໍ້ຂອງການ​ຕັດ​ສິນ​ໃຈ​ດ້ວຍ​ຕົວ​ເອງ</a:t>
            </a:r>
          </a:p>
          <a:p>
            <a:pPr marL="914400" lvl="1" indent="-457200">
              <a:buFont typeface="Wingdings" pitchFamily="2" charset="2"/>
              <a:buChar char="ü"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914400" lvl="1" indent="-457200">
              <a:buFont typeface="Wingdings" pitchFamily="2" charset="2"/>
              <a:buChar char="ü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ການ​ວາງແຜນ​ເອົາ​ຄົນ​ເປັນ​ໃຈ​ກາງ </a:t>
            </a:r>
          </a:p>
        </p:txBody>
      </p:sp>
    </p:spTree>
    <p:extLst>
      <p:ext uri="{BB962C8B-B14F-4D97-AF65-F5344CB8AC3E}">
        <p14:creationId xmlns:p14="http://schemas.microsoft.com/office/powerpoint/2010/main" val="25294501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63255E0-38C4-1F48-93AD-B561EADF32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7934937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1A8D1-99B1-4845-B85F-CCE909696BC9}"/>
              </a:ext>
            </a:extLst>
          </p:cNvPr>
          <p:cNvSpPr txBox="1"/>
          <p:nvPr/>
        </p:nvSpPr>
        <p:spPr>
          <a:xfrm>
            <a:off x="105673" y="610286"/>
            <a:ext cx="582099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ການ​ບໍ​ລິ​ການ​ຄຸ້ມ​ຄອງການ​ເງິນ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92270" y="156584"/>
            <a:ext cx="3985375" cy="172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150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ເຈ​ສັນ</a:t>
            </a:r>
            <a:r>
              <a:rPr lang="lo-LA" sz="200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9234532" y="4005409"/>
            <a:ext cx="1479569" cy="1415956"/>
            <a:chOff x="2318920" y="2484911"/>
            <a:chExt cx="1500337" cy="1443991"/>
          </a:xfrm>
        </p:grpSpPr>
        <p:sp>
          <p:nvSpPr>
            <p:cNvPr id="32" name="Oval 31"/>
            <p:cNvSpPr/>
            <p:nvPr/>
          </p:nvSpPr>
          <p:spPr>
            <a:xfrm>
              <a:off x="2318920" y="2484911"/>
              <a:ext cx="1500337" cy="1443991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r="-80000" b="-6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99443" y="2724330"/>
              <a:ext cx="1229140" cy="9651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6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5+</a:t>
              </a:r>
            </a:p>
          </p:txBody>
        </p:sp>
      </p:grpSp>
      <p:sp>
        <p:nvSpPr>
          <p:cNvPr id="2" name="Donut 1"/>
          <p:cNvSpPr/>
          <p:nvPr/>
        </p:nvSpPr>
        <p:spPr>
          <a:xfrm>
            <a:off x="4953000" y="3607725"/>
            <a:ext cx="1993540" cy="1813641"/>
          </a:xfrm>
          <a:prstGeom prst="donut">
            <a:avLst>
              <a:gd name="adj" fmla="val 8173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0" name="Donut 39"/>
          <p:cNvSpPr/>
          <p:nvPr/>
        </p:nvSpPr>
        <p:spPr>
          <a:xfrm>
            <a:off x="8798543" y="3463609"/>
            <a:ext cx="2440152" cy="2462305"/>
          </a:xfrm>
          <a:prstGeom prst="donut">
            <a:avLst>
              <a:gd name="adj" fmla="val 8173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60945" y="1156428"/>
            <a:ext cx="1335314" cy="1262743"/>
          </a:xfrm>
          <a:prstGeom prst="ellipse">
            <a:avLst/>
          </a:prstGeom>
          <a:blipFill dpi="0" rotWithShape="1">
            <a:blip r:embed="rId4"/>
            <a:srcRect/>
            <a:stretch>
              <a:fillRect l="-8000"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1359410" y="2419173"/>
            <a:ext cx="955178" cy="247397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34" idx="5"/>
          </p:cNvCxnSpPr>
          <p:nvPr/>
        </p:nvCxnSpPr>
        <p:spPr>
          <a:xfrm flipH="1" flipV="1">
            <a:off x="1700707" y="2234247"/>
            <a:ext cx="3747905" cy="202707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1896259" y="1866864"/>
            <a:ext cx="5050281" cy="73866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1123868" y="3159895"/>
            <a:ext cx="1335314" cy="1297749"/>
            <a:chOff x="7891707" y="3788113"/>
            <a:chExt cx="1984486" cy="1951007"/>
          </a:xfrm>
        </p:grpSpPr>
        <p:pic>
          <p:nvPicPr>
            <p:cNvPr id="43" name="Picture 42" descr="Office building icon | Flickr - Photo Sharing!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2" r="-18152" b="-14215"/>
            <a:stretch/>
          </p:blipFill>
          <p:spPr>
            <a:xfrm>
              <a:off x="7891707" y="3788113"/>
              <a:ext cx="1984486" cy="195100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4" name="Picture 43" descr="File:Icon of three people in different shades of grey.svg - Wikimedia Common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6151" y="4449701"/>
              <a:ext cx="1105017" cy="1123836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2450590" y="2291029"/>
            <a:ext cx="1361926" cy="1293698"/>
            <a:chOff x="3197978" y="3371458"/>
            <a:chExt cx="2883507" cy="2811628"/>
          </a:xfrm>
        </p:grpSpPr>
        <p:grpSp>
          <p:nvGrpSpPr>
            <p:cNvPr id="49" name="Group 48"/>
            <p:cNvGrpSpPr/>
            <p:nvPr/>
          </p:nvGrpSpPr>
          <p:grpSpPr>
            <a:xfrm>
              <a:off x="3197978" y="3371458"/>
              <a:ext cx="2883507" cy="2811628"/>
              <a:chOff x="1422400" y="3512457"/>
              <a:chExt cx="3077029" cy="2820740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1422400" y="3512457"/>
                <a:ext cx="3077029" cy="282074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pic>
            <p:nvPicPr>
              <p:cNvPr id="52" name="Picture 51" descr="Icon Leader Leadership · Free image on Pixabay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5969" y="4107955"/>
                <a:ext cx="1656921" cy="158191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53" name="Picture 52" descr="Bulletproof Home Defense: Tactics You Can Enact Now to Secure Your Safety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2753" t="-28441" r="-12753" b="-28441"/>
              <a:stretch/>
            </p:blipFill>
            <p:spPr>
              <a:xfrm>
                <a:off x="2963206" y="4176435"/>
                <a:ext cx="1474474" cy="13612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50" name="&quot;No&quot; Symbol 49"/>
            <p:cNvSpPr/>
            <p:nvPr/>
          </p:nvSpPr>
          <p:spPr>
            <a:xfrm>
              <a:off x="4641878" y="4154126"/>
              <a:ext cx="1284787" cy="1304257"/>
            </a:xfrm>
            <a:prstGeom prst="noSmoking">
              <a:avLst>
                <a:gd name="adj" fmla="val 381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sp>
        <p:nvSpPr>
          <p:cNvPr id="55" name="Oval 54"/>
          <p:cNvSpPr/>
          <p:nvPr/>
        </p:nvSpPr>
        <p:spPr>
          <a:xfrm>
            <a:off x="1872511" y="4789994"/>
            <a:ext cx="1335314" cy="126274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o-LA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ຜູ້​ຈ່າຍ​ໃບ​ບິນ</a:t>
            </a:r>
          </a:p>
        </p:txBody>
      </p:sp>
      <p:sp>
        <p:nvSpPr>
          <p:cNvPr id="56" name="Oval 55"/>
          <p:cNvSpPr/>
          <p:nvPr/>
        </p:nvSpPr>
        <p:spPr>
          <a:xfrm>
            <a:off x="5340073" y="3825770"/>
            <a:ext cx="1284313" cy="126659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lo-LA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ນາຍ​ຈ້າງ</a:t>
            </a:r>
          </a:p>
          <a:p>
            <a:pPr algn="ctr"/>
            <a:r>
              <a:rPr lang="lo-LA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ຮ່ວມ</a:t>
            </a:r>
          </a:p>
        </p:txBody>
      </p:sp>
      <p:sp>
        <p:nvSpPr>
          <p:cNvPr id="57" name="Oval 56"/>
          <p:cNvSpPr/>
          <p:nvPr/>
        </p:nvSpPr>
        <p:spPr>
          <a:xfrm>
            <a:off x="6705296" y="2003428"/>
            <a:ext cx="1335314" cy="126274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lo-LA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ນາຍ​ຈ້າງຮ່ວມ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109583" y="1372030"/>
            <a:ext cx="1361926" cy="1293698"/>
            <a:chOff x="3197978" y="3371458"/>
            <a:chExt cx="2883507" cy="2811628"/>
          </a:xfrm>
        </p:grpSpPr>
        <p:grpSp>
          <p:nvGrpSpPr>
            <p:cNvPr id="28" name="Group 27"/>
            <p:cNvGrpSpPr/>
            <p:nvPr/>
          </p:nvGrpSpPr>
          <p:grpSpPr>
            <a:xfrm>
              <a:off x="3197978" y="3371458"/>
              <a:ext cx="2883507" cy="2811628"/>
              <a:chOff x="1422400" y="3512457"/>
              <a:chExt cx="3077029" cy="2820740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1422400" y="3512457"/>
                <a:ext cx="3077029" cy="282074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pic>
            <p:nvPicPr>
              <p:cNvPr id="39" name="Picture 38" descr="Icon Leader Leadership · Free image on Pixabay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5969" y="4107955"/>
                <a:ext cx="1656921" cy="158191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2" name="Picture 41" descr="Bulletproof Home Defense: Tactics You Can Enact Now to Secure Your Safety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2753" t="-28441" r="-12753" b="-28441"/>
              <a:stretch/>
            </p:blipFill>
            <p:spPr>
              <a:xfrm>
                <a:off x="2963206" y="4176435"/>
                <a:ext cx="1474474" cy="13612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29" name="&quot;No&quot; Symbol 28"/>
            <p:cNvSpPr/>
            <p:nvPr/>
          </p:nvSpPr>
          <p:spPr>
            <a:xfrm>
              <a:off x="4641878" y="4154126"/>
              <a:ext cx="1284787" cy="1304257"/>
            </a:xfrm>
            <a:prstGeom prst="noSmoking">
              <a:avLst>
                <a:gd name="adj" fmla="val 381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0790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122" y="2016338"/>
            <a:ext cx="5981655" cy="45424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63255E0-38C4-1F48-93AD-B561EADF32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8186597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1A8D1-99B1-4845-B85F-CCE909696BC9}"/>
              </a:ext>
            </a:extLst>
          </p:cNvPr>
          <p:cNvSpPr txBox="1"/>
          <p:nvPr/>
        </p:nvSpPr>
        <p:spPr>
          <a:xfrm>
            <a:off x="105673" y="610286"/>
            <a:ext cx="5820993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ການ​ບໍ​ລິ​ການ​ຄຸ້ມ​ຄອງການ​ເງິນ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92270" y="156584"/>
            <a:ext cx="3985375" cy="172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150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ເຈ​ສັນ</a:t>
            </a:r>
            <a:r>
              <a:rPr lang="lo-LA" sz="200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282709" y="5161193"/>
            <a:ext cx="1268973" cy="1251602"/>
            <a:chOff x="-3119703" y="2568101"/>
            <a:chExt cx="1500337" cy="1443989"/>
          </a:xfrm>
        </p:grpSpPr>
        <p:sp>
          <p:nvSpPr>
            <p:cNvPr id="32" name="Oval 31"/>
            <p:cNvSpPr/>
            <p:nvPr/>
          </p:nvSpPr>
          <p:spPr>
            <a:xfrm>
              <a:off x="-3119703" y="2568101"/>
              <a:ext cx="1500337" cy="1443989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r="-80000" b="-6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2941321" y="2888458"/>
              <a:ext cx="1229140" cy="8948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4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5+</a:t>
              </a:r>
            </a:p>
          </p:txBody>
        </p:sp>
      </p:grpSp>
      <p:sp>
        <p:nvSpPr>
          <p:cNvPr id="40" name="Donut 39"/>
          <p:cNvSpPr/>
          <p:nvPr/>
        </p:nvSpPr>
        <p:spPr>
          <a:xfrm>
            <a:off x="3039260" y="4804422"/>
            <a:ext cx="1809526" cy="1965143"/>
          </a:xfrm>
          <a:prstGeom prst="donut">
            <a:avLst>
              <a:gd name="adj" fmla="val 8173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7" name="Donut 36">
            <a:extLst>
              <a:ext uri="{FF2B5EF4-FFF2-40B4-BE49-F238E27FC236}">
                <a16:creationId xmlns:a16="http://schemas.microsoft.com/office/drawing/2014/main" id="{EE0F96B6-365E-1A4F-868C-CA08F354BA58}"/>
              </a:ext>
            </a:extLst>
          </p:cNvPr>
          <p:cNvSpPr/>
          <p:nvPr/>
        </p:nvSpPr>
        <p:spPr>
          <a:xfrm>
            <a:off x="4438354" y="3646358"/>
            <a:ext cx="1877603" cy="1787101"/>
          </a:xfrm>
          <a:prstGeom prst="donut">
            <a:avLst>
              <a:gd name="adj" fmla="val 8173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9439" y="1303942"/>
            <a:ext cx="6430294" cy="4702643"/>
            <a:chOff x="560945" y="1156428"/>
            <a:chExt cx="6638176" cy="4896309"/>
          </a:xfrm>
        </p:grpSpPr>
        <p:sp>
          <p:nvSpPr>
            <p:cNvPr id="35" name="Oval 34"/>
            <p:cNvSpPr/>
            <p:nvPr/>
          </p:nvSpPr>
          <p:spPr>
            <a:xfrm>
              <a:off x="560945" y="1156428"/>
              <a:ext cx="1335314" cy="1262743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8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 flipV="1">
              <a:off x="1359410" y="2419173"/>
              <a:ext cx="955178" cy="2473970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35" idx="5"/>
            </p:cNvCxnSpPr>
            <p:nvPr/>
          </p:nvCxnSpPr>
          <p:spPr>
            <a:xfrm flipH="1" flipV="1">
              <a:off x="1700707" y="2234247"/>
              <a:ext cx="3747905" cy="2027077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1896259" y="1866864"/>
              <a:ext cx="5050281" cy="738664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/>
            <p:cNvGrpSpPr/>
            <p:nvPr/>
          </p:nvGrpSpPr>
          <p:grpSpPr>
            <a:xfrm>
              <a:off x="1123868" y="3159895"/>
              <a:ext cx="1335314" cy="1297749"/>
              <a:chOff x="7891707" y="3788113"/>
              <a:chExt cx="1984486" cy="1951007"/>
            </a:xfrm>
          </p:grpSpPr>
          <p:pic>
            <p:nvPicPr>
              <p:cNvPr id="50" name="Picture 49" descr="Office building icon | Flickr - Photo Sharing!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-2" r="-18152" b="-14215"/>
              <a:stretch/>
            </p:blipFill>
            <p:spPr>
              <a:xfrm>
                <a:off x="7891707" y="3788113"/>
                <a:ext cx="1984486" cy="1951007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51" name="Picture 50" descr="File:Icon of three people in different shades of grey.svg - Wikimedia Commons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06151" y="4449701"/>
                <a:ext cx="1105017" cy="1123836"/>
              </a:xfrm>
              <a:prstGeom prst="rect">
                <a:avLst/>
              </a:prstGeom>
            </p:spPr>
          </p:pic>
        </p:grpSp>
        <p:grpSp>
          <p:nvGrpSpPr>
            <p:cNvPr id="52" name="Group 51"/>
            <p:cNvGrpSpPr/>
            <p:nvPr/>
          </p:nvGrpSpPr>
          <p:grpSpPr>
            <a:xfrm>
              <a:off x="2450590" y="2291029"/>
              <a:ext cx="1361926" cy="1293698"/>
              <a:chOff x="3197978" y="3371458"/>
              <a:chExt cx="2883507" cy="2811628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3197978" y="3371458"/>
                <a:ext cx="2883507" cy="2811628"/>
                <a:chOff x="1422400" y="3512457"/>
                <a:chExt cx="3077029" cy="2820740"/>
              </a:xfrm>
            </p:grpSpPr>
            <p:sp>
              <p:nvSpPr>
                <p:cNvPr id="55" name="Oval 54"/>
                <p:cNvSpPr/>
                <p:nvPr/>
              </p:nvSpPr>
              <p:spPr>
                <a:xfrm>
                  <a:off x="1422400" y="3512457"/>
                  <a:ext cx="3077029" cy="2820740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Phetsarath OT" panose="02000500000000020004" pitchFamily="2" charset="0"/>
                    <a:cs typeface="Phetsarath OT" panose="02000500000000020004" pitchFamily="2" charset="0"/>
                  </a:endParaRPr>
                </a:p>
              </p:txBody>
            </p:sp>
            <p:pic>
              <p:nvPicPr>
                <p:cNvPr id="56" name="Picture 55" descr="Icon Leader Leadership · Free image on Pixabay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35969" y="4107955"/>
                  <a:ext cx="1656921" cy="158191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57" name="Picture 56" descr="Bulletproof Home Defense: Tactics You Can Enact Now to Secure Your Safety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12753" t="-28441" r="-12753" b="-28441"/>
                <a:stretch/>
              </p:blipFill>
              <p:spPr>
                <a:xfrm>
                  <a:off x="2963206" y="4176435"/>
                  <a:ext cx="1474474" cy="136123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sp>
            <p:nvSpPr>
              <p:cNvPr id="54" name="&quot;No&quot; Symbol 53"/>
              <p:cNvSpPr/>
              <p:nvPr/>
            </p:nvSpPr>
            <p:spPr>
              <a:xfrm>
                <a:off x="4641878" y="4154126"/>
                <a:ext cx="1284787" cy="1304257"/>
              </a:xfrm>
              <a:prstGeom prst="noSmoking">
                <a:avLst>
                  <a:gd name="adj" fmla="val 3815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59" name="Oval 58"/>
            <p:cNvSpPr/>
            <p:nvPr/>
          </p:nvSpPr>
          <p:spPr>
            <a:xfrm>
              <a:off x="1872511" y="4789994"/>
              <a:ext cx="1335314" cy="126274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o-LA" dirty="0">
                  <a:solidFill>
                    <a:schemeClr val="tx1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ຜູ້​ຈ່າຍ​ໃບ​ບິນ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5340073" y="3825770"/>
              <a:ext cx="1284313" cy="126659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lo-LA" dirty="0">
                  <a:solidFill>
                    <a:schemeClr val="tx1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ນາຍ​ຈ້າງ</a:t>
              </a:r>
            </a:p>
            <a:p>
              <a:pPr algn="ctr"/>
              <a:r>
                <a:rPr lang="lo-LA" dirty="0">
                  <a:solidFill>
                    <a:schemeClr val="tx1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ຮ່ວມ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5858047" y="1886607"/>
              <a:ext cx="1341074" cy="1262743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lo-LA" dirty="0">
                  <a:solidFill>
                    <a:schemeClr val="tx1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ນາຍ​ຈ້າງຮ່ວມ</a:t>
              </a:r>
            </a:p>
          </p:txBody>
        </p:sp>
      </p:grpSp>
      <p:sp>
        <p:nvSpPr>
          <p:cNvPr id="38" name="Donut 37">
            <a:extLst>
              <a:ext uri="{FF2B5EF4-FFF2-40B4-BE49-F238E27FC236}">
                <a16:creationId xmlns:a16="http://schemas.microsoft.com/office/drawing/2014/main" id="{5A9096C0-872D-504A-B3F8-1B42C12EEB41}"/>
              </a:ext>
            </a:extLst>
          </p:cNvPr>
          <p:cNvSpPr/>
          <p:nvPr/>
        </p:nvSpPr>
        <p:spPr>
          <a:xfrm>
            <a:off x="6166435" y="5312229"/>
            <a:ext cx="2219840" cy="1045141"/>
          </a:xfrm>
          <a:prstGeom prst="donut">
            <a:avLst>
              <a:gd name="adj" fmla="val 8173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1" name="Donut 40">
            <a:extLst>
              <a:ext uri="{FF2B5EF4-FFF2-40B4-BE49-F238E27FC236}">
                <a16:creationId xmlns:a16="http://schemas.microsoft.com/office/drawing/2014/main" id="{DD333C83-8675-C643-B456-4FF6FB2ECDDC}"/>
              </a:ext>
            </a:extLst>
          </p:cNvPr>
          <p:cNvSpPr/>
          <p:nvPr/>
        </p:nvSpPr>
        <p:spPr>
          <a:xfrm>
            <a:off x="10418561" y="6005416"/>
            <a:ext cx="1256941" cy="603535"/>
          </a:xfrm>
          <a:prstGeom prst="donut">
            <a:avLst>
              <a:gd name="adj" fmla="val 8173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2" name="Donut 61">
            <a:extLst>
              <a:ext uri="{FF2B5EF4-FFF2-40B4-BE49-F238E27FC236}">
                <a16:creationId xmlns:a16="http://schemas.microsoft.com/office/drawing/2014/main" id="{5A9096C0-872D-504A-B3F8-1B42C12EEB41}"/>
              </a:ext>
            </a:extLst>
          </p:cNvPr>
          <p:cNvSpPr/>
          <p:nvPr/>
        </p:nvSpPr>
        <p:spPr>
          <a:xfrm>
            <a:off x="8709816" y="6006585"/>
            <a:ext cx="937546" cy="521342"/>
          </a:xfrm>
          <a:prstGeom prst="donut">
            <a:avLst>
              <a:gd name="adj" fmla="val 8173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172112" y="1432734"/>
            <a:ext cx="1361926" cy="1293698"/>
            <a:chOff x="3197978" y="3371458"/>
            <a:chExt cx="2883507" cy="2811628"/>
          </a:xfrm>
        </p:grpSpPr>
        <p:grpSp>
          <p:nvGrpSpPr>
            <p:cNvPr id="42" name="Group 41"/>
            <p:cNvGrpSpPr/>
            <p:nvPr/>
          </p:nvGrpSpPr>
          <p:grpSpPr>
            <a:xfrm>
              <a:off x="3197978" y="3371458"/>
              <a:ext cx="2883507" cy="2811628"/>
              <a:chOff x="1422400" y="3512457"/>
              <a:chExt cx="3077029" cy="2820740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1422400" y="3512457"/>
                <a:ext cx="3077029" cy="282074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pic>
            <p:nvPicPr>
              <p:cNvPr id="48" name="Picture 47" descr="Icon Leader Leadership · Free image on Pixabay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5969" y="4107955"/>
                <a:ext cx="1656921" cy="158191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63" name="Picture 62" descr="Bulletproof Home Defense: Tactics You Can Enact Now to Secure Your Safety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2753" t="-28441" r="-12753" b="-28441"/>
              <a:stretch/>
            </p:blipFill>
            <p:spPr>
              <a:xfrm>
                <a:off x="2963206" y="4176435"/>
                <a:ext cx="1474474" cy="13612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46" name="&quot;No&quot; Symbol 45"/>
            <p:cNvSpPr/>
            <p:nvPr/>
          </p:nvSpPr>
          <p:spPr>
            <a:xfrm>
              <a:off x="4641878" y="4154126"/>
              <a:ext cx="1284787" cy="1304257"/>
            </a:xfrm>
            <a:prstGeom prst="noSmoking">
              <a:avLst>
                <a:gd name="adj" fmla="val 381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sp>
        <p:nvSpPr>
          <p:cNvPr id="64" name="Donut 63">
            <a:extLst>
              <a:ext uri="{FF2B5EF4-FFF2-40B4-BE49-F238E27FC236}">
                <a16:creationId xmlns:a16="http://schemas.microsoft.com/office/drawing/2014/main" id="{EE0F96B6-365E-1A4F-868C-CA08F354BA58}"/>
              </a:ext>
            </a:extLst>
          </p:cNvPr>
          <p:cNvSpPr/>
          <p:nvPr/>
        </p:nvSpPr>
        <p:spPr>
          <a:xfrm>
            <a:off x="5027360" y="1684356"/>
            <a:ext cx="1877603" cy="1787101"/>
          </a:xfrm>
          <a:prstGeom prst="donut">
            <a:avLst>
              <a:gd name="adj" fmla="val 8173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8547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44" y="1912091"/>
            <a:ext cx="6236987" cy="47363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7CCAE5B8-2EFF-C848-972C-F87BD2C551F6}"/>
              </a:ext>
            </a:extLst>
          </p:cNvPr>
          <p:cNvSpPr txBox="1">
            <a:spLocks/>
          </p:cNvSpPr>
          <p:nvPr/>
        </p:nvSpPr>
        <p:spPr>
          <a:xfrm>
            <a:off x="105673" y="100837"/>
            <a:ext cx="7884084" cy="862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  <a:p>
            <a:pPr marL="0" indent="0">
              <a:buNone/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49A5DF-72AE-E748-A0A9-15A5E053D43D}"/>
              </a:ext>
            </a:extLst>
          </p:cNvPr>
          <p:cNvSpPr/>
          <p:nvPr/>
        </p:nvSpPr>
        <p:spPr>
          <a:xfrm>
            <a:off x="105673" y="631625"/>
            <a:ext cx="5945143" cy="476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ການ​ບໍ​ລິ​ການ​ຄຸ້ມ​ຄອງການ​ເງິນ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56D8D8-69A4-5F45-A013-7FCF6FC63D93}"/>
              </a:ext>
            </a:extLst>
          </p:cNvPr>
          <p:cNvSpPr txBox="1"/>
          <p:nvPr/>
        </p:nvSpPr>
        <p:spPr>
          <a:xfrm>
            <a:off x="7447816" y="156584"/>
            <a:ext cx="4829829" cy="172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115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ໂຊ​ເຟຍ </a:t>
            </a:r>
            <a:r>
              <a:rPr lang="lo-LA" sz="20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</p:txBody>
      </p:sp>
      <p:sp>
        <p:nvSpPr>
          <p:cNvPr id="46" name="Donut 45"/>
          <p:cNvSpPr/>
          <p:nvPr/>
        </p:nvSpPr>
        <p:spPr>
          <a:xfrm>
            <a:off x="8473279" y="3317691"/>
            <a:ext cx="1126460" cy="665117"/>
          </a:xfrm>
          <a:prstGeom prst="donut">
            <a:avLst>
              <a:gd name="adj" fmla="val 1039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7" name="Donut 46"/>
          <p:cNvSpPr/>
          <p:nvPr/>
        </p:nvSpPr>
        <p:spPr>
          <a:xfrm>
            <a:off x="5801375" y="3136890"/>
            <a:ext cx="2483222" cy="1062866"/>
          </a:xfrm>
          <a:prstGeom prst="donut">
            <a:avLst>
              <a:gd name="adj" fmla="val 12405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8" name="Donut 47"/>
          <p:cNvSpPr/>
          <p:nvPr/>
        </p:nvSpPr>
        <p:spPr>
          <a:xfrm>
            <a:off x="10553700" y="3357149"/>
            <a:ext cx="907690" cy="631334"/>
          </a:xfrm>
          <a:prstGeom prst="donut">
            <a:avLst>
              <a:gd name="adj" fmla="val 880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77900" y="4474653"/>
            <a:ext cx="1206102" cy="1328056"/>
            <a:chOff x="3449124" y="5030202"/>
            <a:chExt cx="1206102" cy="132805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8FE97F-6308-DF4A-AB4D-157B7063F56E}"/>
                </a:ext>
              </a:extLst>
            </p:cNvPr>
            <p:cNvSpPr/>
            <p:nvPr/>
          </p:nvSpPr>
          <p:spPr>
            <a:xfrm>
              <a:off x="3449124" y="5087165"/>
              <a:ext cx="1206102" cy="1239306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r="-80000" b="-6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C8C71BD-D732-3443-9A26-476467A9EB0A}"/>
                </a:ext>
              </a:extLst>
            </p:cNvPr>
            <p:cNvSpPr txBox="1"/>
            <p:nvPr/>
          </p:nvSpPr>
          <p:spPr>
            <a:xfrm>
              <a:off x="3529263" y="5030202"/>
              <a:ext cx="988090" cy="13280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lo-LA" sz="4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4-6</a:t>
              </a:r>
            </a:p>
          </p:txBody>
        </p:sp>
      </p:grpSp>
      <p:sp>
        <p:nvSpPr>
          <p:cNvPr id="33" name="Donut 32">
            <a:extLst>
              <a:ext uri="{FF2B5EF4-FFF2-40B4-BE49-F238E27FC236}">
                <a16:creationId xmlns:a16="http://schemas.microsoft.com/office/drawing/2014/main" id="{11C9B7CE-6EBD-5944-8360-0D4B745A8EF0}"/>
              </a:ext>
            </a:extLst>
          </p:cNvPr>
          <p:cNvSpPr/>
          <p:nvPr/>
        </p:nvSpPr>
        <p:spPr>
          <a:xfrm>
            <a:off x="3900007" y="4320650"/>
            <a:ext cx="1772059" cy="1709532"/>
          </a:xfrm>
          <a:prstGeom prst="donut">
            <a:avLst>
              <a:gd name="adj" fmla="val 526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4" name="Donut 33">
            <a:extLst>
              <a:ext uri="{FF2B5EF4-FFF2-40B4-BE49-F238E27FC236}">
                <a16:creationId xmlns:a16="http://schemas.microsoft.com/office/drawing/2014/main" id="{F892FA33-75B4-5C4C-992C-F5991A44D772}"/>
              </a:ext>
            </a:extLst>
          </p:cNvPr>
          <p:cNvSpPr/>
          <p:nvPr/>
        </p:nvSpPr>
        <p:spPr>
          <a:xfrm>
            <a:off x="2072679" y="4055032"/>
            <a:ext cx="1686817" cy="1572394"/>
          </a:xfrm>
          <a:prstGeom prst="donut">
            <a:avLst>
              <a:gd name="adj" fmla="val 526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35" name="Donut 34">
            <a:extLst>
              <a:ext uri="{FF2B5EF4-FFF2-40B4-BE49-F238E27FC236}">
                <a16:creationId xmlns:a16="http://schemas.microsoft.com/office/drawing/2014/main" id="{966D532D-9D2F-5545-86CA-F26A05105EC2}"/>
              </a:ext>
            </a:extLst>
          </p:cNvPr>
          <p:cNvSpPr/>
          <p:nvPr/>
        </p:nvSpPr>
        <p:spPr>
          <a:xfrm>
            <a:off x="3943876" y="2465498"/>
            <a:ext cx="1744542" cy="1636819"/>
          </a:xfrm>
          <a:prstGeom prst="donut">
            <a:avLst>
              <a:gd name="adj" fmla="val 526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76219" y="1165949"/>
            <a:ext cx="5167473" cy="4272435"/>
            <a:chOff x="2379236" y="1213696"/>
            <a:chExt cx="6567027" cy="4968443"/>
          </a:xfrm>
        </p:grpSpPr>
        <p:sp>
          <p:nvSpPr>
            <p:cNvPr id="32" name="Oval 31"/>
            <p:cNvSpPr/>
            <p:nvPr/>
          </p:nvSpPr>
          <p:spPr>
            <a:xfrm>
              <a:off x="2379236" y="1213696"/>
              <a:ext cx="1665128" cy="1440409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8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 flipV="1">
              <a:off x="3523919" y="2769895"/>
              <a:ext cx="1853208" cy="2309886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3927543" y="2317200"/>
              <a:ext cx="3470413" cy="974737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4901666" y="4741730"/>
              <a:ext cx="1665128" cy="144040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o-LA">
                  <a:solidFill>
                    <a:schemeClr val="tx1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ຜູ້​ຈ່າຍ​ໃບ​ບິນ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7281135" y="2887820"/>
              <a:ext cx="1665128" cy="144040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o-LA">
                  <a:solidFill>
                    <a:schemeClr val="tx1"/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ຜູ້​ຈ່າຍ​ໃບ​ບິນ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905099" y="1930187"/>
              <a:ext cx="1710377" cy="1428017"/>
              <a:chOff x="3380331" y="2107621"/>
              <a:chExt cx="1984486" cy="1951007"/>
            </a:xfrm>
          </p:grpSpPr>
          <p:pic>
            <p:nvPicPr>
              <p:cNvPr id="53" name="Picture 52" descr="Office building icon | Flickr - Photo Sharing!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-2" r="-18152" b="-14215"/>
              <a:stretch/>
            </p:blipFill>
            <p:spPr>
              <a:xfrm>
                <a:off x="3380331" y="2107621"/>
                <a:ext cx="1984486" cy="1951007"/>
              </a:xfrm>
              <a:prstGeom prst="ellipse">
                <a:avLst/>
              </a:prstGeom>
              <a:solidFill>
                <a:schemeClr val="bg1"/>
              </a:solidFill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54" name="Picture 53" descr="File:Icon of three people in different shades of grey.svg - Wikimedia Commons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0143" y="2734570"/>
                <a:ext cx="1105017" cy="1123836"/>
              </a:xfrm>
              <a:prstGeom prst="rect">
                <a:avLst/>
              </a:prstGeom>
            </p:spPr>
          </p:pic>
        </p:grpSp>
        <p:grpSp>
          <p:nvGrpSpPr>
            <p:cNvPr id="50" name="Group 49"/>
            <p:cNvGrpSpPr/>
            <p:nvPr/>
          </p:nvGrpSpPr>
          <p:grpSpPr>
            <a:xfrm>
              <a:off x="3368031" y="2981789"/>
              <a:ext cx="1710377" cy="1468365"/>
              <a:chOff x="2804093" y="3298862"/>
              <a:chExt cx="1371600" cy="1287250"/>
            </a:xfrm>
          </p:grpSpPr>
          <p:pic>
            <p:nvPicPr>
              <p:cNvPr id="51" name="Picture 50" descr="Icon Leader Leadership · Free image on Pixabay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4093" y="3298862"/>
                <a:ext cx="1371600" cy="128725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sp>
            <p:nvSpPr>
              <p:cNvPr id="52" name="&quot;No&quot; Symbol 51"/>
              <p:cNvSpPr/>
              <p:nvPr/>
            </p:nvSpPr>
            <p:spPr>
              <a:xfrm>
                <a:off x="2923928" y="3365877"/>
                <a:ext cx="1131930" cy="1128152"/>
              </a:xfrm>
              <a:prstGeom prst="noSmoking">
                <a:avLst>
                  <a:gd name="adj" fmla="val 4377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59518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4C9BD6E4-CD8F-6C42-BAD6-ECE687605B9B}"/>
              </a:ext>
            </a:extLst>
          </p:cNvPr>
          <p:cNvSpPr txBox="1">
            <a:spLocks/>
          </p:cNvSpPr>
          <p:nvPr/>
        </p:nvSpPr>
        <p:spPr>
          <a:xfrm>
            <a:off x="105673" y="100837"/>
            <a:ext cx="8033986" cy="862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  <a:p>
            <a:pPr marL="0" indent="0">
              <a:buNone/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rot="9220213">
            <a:off x="-601181" y="4082031"/>
            <a:ext cx="15108068" cy="6918578"/>
          </a:xfrm>
          <a:prstGeom prst="triangle">
            <a:avLst>
              <a:gd name="adj" fmla="val 22555"/>
            </a:avLst>
          </a:prstGeom>
          <a:solidFill>
            <a:schemeClr val="bg1">
              <a:lumMod val="6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0D6E2A-EFEF-A04D-94C3-255838FFCEFA}"/>
              </a:ext>
            </a:extLst>
          </p:cNvPr>
          <p:cNvSpPr txBox="1"/>
          <p:nvPr/>
        </p:nvSpPr>
        <p:spPr>
          <a:xfrm>
            <a:off x="105672" y="610286"/>
            <a:ext cx="3423591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​ງົບ​ປະ​ມານ​ບຸກ​ຄົນ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60D07C-AE66-5742-B7D2-221F610B5A95}"/>
              </a:ext>
            </a:extLst>
          </p:cNvPr>
          <p:cNvSpPr txBox="1"/>
          <p:nvPr/>
        </p:nvSpPr>
        <p:spPr>
          <a:xfrm>
            <a:off x="2822842" y="1333101"/>
            <a:ext cx="6480813" cy="9910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3200" b="1" dirty="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</a:t>
            </a:r>
            <a:r>
              <a:rPr lang="en-US" sz="3200" b="1" dirty="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ປ</a:t>
            </a:r>
            <a:r>
              <a:rPr lang="lo-LA" sz="3200" b="1" dirty="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ຶ</a:t>
            </a:r>
            <a:r>
              <a:rPr lang="en-US" sz="3200" b="1" dirty="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ກ​</a:t>
            </a:r>
            <a:r>
              <a:rPr lang="lo-LA" sz="3200" b="1" dirty="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</a:t>
            </a:r>
            <a:r>
              <a:rPr lang="en-US" sz="3200" b="1" dirty="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າ​</a:t>
            </a:r>
            <a:r>
              <a:rPr lang="lo-LA" sz="3200" b="1" dirty="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ຫ</a:t>
            </a:r>
            <a:r>
              <a:rPr lang="en-US" sz="3200" b="1" dirty="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າ​</a:t>
            </a:r>
            <a:r>
              <a:rPr lang="lo-LA" sz="3200" b="1" dirty="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ລ</a:t>
            </a:r>
            <a:r>
              <a:rPr lang="en-US" sz="3200" b="1" dirty="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ື</a:t>
            </a:r>
            <a:r>
              <a:rPr lang="lo-LA" sz="3200" b="1" dirty="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ຂອງ</a:t>
            </a:r>
            <a:r>
              <a:rPr lang="en-US" sz="3200" b="1" dirty="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</a:t>
            </a:r>
            <a:r>
              <a:rPr lang="en-US" sz="3200" b="1" dirty="0" err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ກິດ</a:t>
            </a:r>
            <a:r>
              <a:rPr lang="en-US" sz="3200" b="1" dirty="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</a:t>
            </a:r>
            <a:r>
              <a:rPr lang="en-US" sz="3200" b="1" dirty="0" err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ຈະ</a:t>
            </a:r>
            <a:r>
              <a:rPr lang="en-US" sz="3200" b="1" dirty="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</a:t>
            </a:r>
            <a:r>
              <a:rPr lang="en-US" sz="3200" b="1" dirty="0" err="1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ກຳ</a:t>
            </a:r>
            <a:r>
              <a:rPr lang="lo-LA" sz="3200" b="1" dirty="0"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FMS </a:t>
            </a:r>
          </a:p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lang="lo-LA" sz="3200" b="1" dirty="0"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5455B2-E6F4-2E48-9636-7FE1E17B4F97}"/>
              </a:ext>
            </a:extLst>
          </p:cNvPr>
          <p:cNvSpPr/>
          <p:nvPr/>
        </p:nvSpPr>
        <p:spPr>
          <a:xfrm>
            <a:off x="2404122" y="2554515"/>
            <a:ext cx="7318255" cy="3875314"/>
          </a:xfrm>
          <a:prstGeom prst="rect">
            <a:avLst/>
          </a:prstGeom>
          <a:solidFill>
            <a:schemeClr val="bg2">
              <a:lumMod val="2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arenR"/>
            </a:pPr>
            <a:r>
              <a:rPr lang="lo-LA" sz="2400" b="1">
                <a:latin typeface="Phetsarath OT" panose="02000500000000020004" pitchFamily="2" charset="0"/>
                <a:cs typeface="Phetsarath OT" panose="02000500000000020004" pitchFamily="2" charset="0"/>
              </a:rPr>
              <a:t>ທົບ​ທວນ​ການ​ບໍ​ລິ​ການ​ຢູ່​ໃນແຜນ​ການ​ໃຊ້​ຈ່າຍຂອງ​ທ່ານ.</a:t>
            </a:r>
          </a:p>
          <a:p>
            <a:pPr marL="514350" indent="-514350">
              <a:buFont typeface="+mj-lt"/>
              <a:buAutoNum type="arabicParenR"/>
            </a:pPr>
            <a:endParaRPr lang="en-US" sz="24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lo-LA" sz="2400" b="1">
                <a:latin typeface="Phetsarath OT" panose="02000500000000020004" pitchFamily="2" charset="0"/>
                <a:cs typeface="Phetsarath OT" panose="02000500000000020004" pitchFamily="2" charset="0"/>
              </a:rPr>
              <a:t>ກຳ​ນົດ​ວ່າ​ຈະ​ມີ​ນາຍ​ຈ້າງ​ບໍ?</a:t>
            </a:r>
          </a:p>
          <a:p>
            <a:pPr marL="514350" indent="-514350">
              <a:buFont typeface="+mj-lt"/>
              <a:buAutoNum type="arabicParenR"/>
            </a:pPr>
            <a:endParaRPr lang="en-US" sz="24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lo-LA" sz="2400" b="1">
                <a:latin typeface="Phetsarath OT" panose="02000500000000020004" pitchFamily="2" charset="0"/>
                <a:cs typeface="Phetsarath OT" panose="02000500000000020004" pitchFamily="2" charset="0"/>
              </a:rPr>
              <a:t>ກຳ​ນົດຄວາມ​ສຳ​ພັນ​ກັບນາຍ​ຈ້າງ​ບໍ? </a:t>
            </a:r>
          </a:p>
          <a:p>
            <a:pPr marL="514350" indent="-514350">
              <a:buFont typeface="+mj-lt"/>
              <a:buAutoNum type="arabicParenR"/>
            </a:pPr>
            <a:endParaRPr lang="en-US" sz="2400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lo-LA" sz="2400" b="1">
                <a:latin typeface="Phetsarath OT" panose="02000500000000020004" pitchFamily="2" charset="0"/>
                <a:cs typeface="Phetsarath OT" panose="02000500000000020004" pitchFamily="2" charset="0"/>
              </a:rPr>
              <a:t>ທ່ານ​ຈະ​ມີ FMS ປະ​ເພດ​ໃດ? ຍ້ອນຫຍັງ? </a:t>
            </a:r>
          </a:p>
          <a:p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7428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9000"/>
            <a:lum/>
          </a:blip>
          <a:srcRect/>
          <a:stretch>
            <a:fillRect t="11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C4303E8-7374-644C-864A-99402142FC34}"/>
              </a:ext>
            </a:extLst>
          </p:cNvPr>
          <p:cNvGrpSpPr/>
          <p:nvPr/>
        </p:nvGrpSpPr>
        <p:grpSpPr>
          <a:xfrm>
            <a:off x="1451114" y="1757681"/>
            <a:ext cx="9183756" cy="4426611"/>
            <a:chOff x="7440656" y="3299791"/>
            <a:chExt cx="3402433" cy="37289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FE8BC6-2DD4-CA48-82FD-223E9964A902}"/>
                </a:ext>
              </a:extLst>
            </p:cNvPr>
            <p:cNvGrpSpPr/>
            <p:nvPr/>
          </p:nvGrpSpPr>
          <p:grpSpPr>
            <a:xfrm>
              <a:off x="7440656" y="3299791"/>
              <a:ext cx="3402433" cy="3710341"/>
              <a:chOff x="1873590" y="3966472"/>
              <a:chExt cx="3402433" cy="331319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2433F78-0CAE-4349-B18F-2997B88E9667}"/>
                  </a:ext>
                </a:extLst>
              </p:cNvPr>
              <p:cNvSpPr/>
              <p:nvPr/>
            </p:nvSpPr>
            <p:spPr>
              <a:xfrm>
                <a:off x="1873590" y="3966472"/>
                <a:ext cx="3402433" cy="331319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3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4E8E05B-5077-164F-A1E2-800A8C41689C}"/>
                  </a:ext>
                </a:extLst>
              </p:cNvPr>
              <p:cNvSpPr/>
              <p:nvPr/>
            </p:nvSpPr>
            <p:spPr>
              <a:xfrm>
                <a:off x="1937929" y="4130889"/>
                <a:ext cx="3229566" cy="2958539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D8DC6B-9CF3-1C48-B60B-32ABF3DB7AC9}"/>
                </a:ext>
              </a:extLst>
            </p:cNvPr>
            <p:cNvSpPr txBox="1"/>
            <p:nvPr/>
          </p:nvSpPr>
          <p:spPr>
            <a:xfrm>
              <a:off x="7625391" y="3627126"/>
              <a:ext cx="3109170" cy="340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o-LA" sz="3600" b="1" dirty="0">
                  <a:latin typeface="Phetsarath OT" panose="02000500000000020004" pitchFamily="2" charset="0"/>
                  <a:cs typeface="Phetsarath OT" panose="02000500000000020004" pitchFamily="2" charset="0"/>
                </a:rPr>
                <a:t>ການທົບ​ທວນຂອງ FMS</a:t>
              </a:r>
            </a:p>
            <a:p>
              <a:pPr algn="ctr"/>
              <a:endParaRPr lang="en-US" sz="800" b="1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sz="2400" dirty="0">
                  <a:solidFill>
                    <a:schemeClr val="tx2">
                      <a:lumMod val="5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ສະ​ພາບ​ລວມ​ຂອງ FMS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2400" dirty="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sz="2400" dirty="0">
                  <a:solidFill>
                    <a:schemeClr val="tx2">
                      <a:lumMod val="5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ການ​ກຳ​ນົດ​ຄວາມ​ສຳ​ພັນ​ຂອງ​ທ່ານ​ກັບ FMS ຂອງ​ທ່ານ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2400" dirty="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sz="2400" dirty="0">
                  <a:solidFill>
                    <a:schemeClr val="tx2">
                      <a:lumMod val="5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ຮູບ​ແບບ 3 ອັນ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lo-LA" sz="2400" dirty="0">
                  <a:solidFill>
                    <a:schemeClr val="tx2">
                      <a:lumMod val="5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sz="2400" dirty="0">
                  <a:solidFill>
                    <a:schemeClr val="tx2">
                      <a:lumMod val="5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​ຄ່າ​ໃຊ້​ຈ່າຍ​ຂອງ FMS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endParaRPr lang="en-US" sz="2400" dirty="0">
                <a:solidFill>
                  <a:schemeClr val="tx2">
                    <a:lumMod val="5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sz="2400" dirty="0">
                  <a:solidFill>
                    <a:schemeClr val="tx2">
                      <a:lumMod val="5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ຕົວ​ຢ່າງ​ຂອງ Jason and Sofia (ເຈ​ສັນ ແລະ ໂຊ​ເຟຍ)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4C9BD6E4-CD8F-6C42-BAD6-ECE687605B9B}"/>
              </a:ext>
            </a:extLst>
          </p:cNvPr>
          <p:cNvSpPr txBox="1">
            <a:spLocks/>
          </p:cNvSpPr>
          <p:nvPr/>
        </p:nvSpPr>
        <p:spPr>
          <a:xfrm>
            <a:off x="105673" y="100837"/>
            <a:ext cx="8451392" cy="862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ການ​ຈ່າຍ​ຄ່າ​ບໍ​ລິ​ການ ແລະ ການ​ສະ​ໜັບ​ສະ​ໜູນ</a:t>
            </a:r>
          </a:p>
          <a:p>
            <a:pPr marL="0" indent="0">
              <a:buNone/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0E284A-4D29-6940-85B4-E75F1ED7B197}"/>
              </a:ext>
            </a:extLst>
          </p:cNvPr>
          <p:cNvSpPr txBox="1"/>
          <p:nvPr/>
        </p:nvSpPr>
        <p:spPr>
          <a:xfrm>
            <a:off x="105673" y="589468"/>
            <a:ext cx="352926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ການ​ທົບ​ທວນ</a:t>
            </a:r>
          </a:p>
        </p:txBody>
      </p:sp>
    </p:spTree>
    <p:extLst>
      <p:ext uri="{BB962C8B-B14F-4D97-AF65-F5344CB8AC3E}">
        <p14:creationId xmlns:p14="http://schemas.microsoft.com/office/powerpoint/2010/main" val="33035362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9442" y="841767"/>
            <a:ext cx="6818208" cy="1460500"/>
          </a:xfrm>
        </p:spPr>
        <p:txBody>
          <a:bodyPr>
            <a:noAutofit/>
          </a:bodyPr>
          <a:lstStyle/>
          <a:p>
            <a:r>
              <a:rPr lang="lo-LA" dirty="0">
                <a:cs typeface="Phetsarath OT" panose="02000500000000020004" pitchFamily="2" charset="0"/>
              </a:rPr>
              <a:t>ສິດ ແລະ ຄວາມ​ປອດ​ໄພ​ຂອງ​ທ່ານ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875EC0-7F04-0844-8B2D-FF365F1B0AA4}"/>
              </a:ext>
            </a:extLst>
          </p:cNvPr>
          <p:cNvGrpSpPr/>
          <p:nvPr/>
        </p:nvGrpSpPr>
        <p:grpSpPr>
          <a:xfrm>
            <a:off x="6355830" y="1885041"/>
            <a:ext cx="4569666" cy="4646092"/>
            <a:chOff x="7316332" y="2967282"/>
            <a:chExt cx="3579183" cy="464609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95CF05-95C2-7B4E-A9F5-CDFD90BB4C15}"/>
                </a:ext>
              </a:extLst>
            </p:cNvPr>
            <p:cNvGrpSpPr/>
            <p:nvPr/>
          </p:nvGrpSpPr>
          <p:grpSpPr>
            <a:xfrm>
              <a:off x="7316332" y="2967282"/>
              <a:ext cx="3579183" cy="4646092"/>
              <a:chOff x="1763121" y="3966472"/>
              <a:chExt cx="3579183" cy="414878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50863C5-8690-8640-9BB1-6D70662192E3}"/>
                  </a:ext>
                </a:extLst>
              </p:cNvPr>
              <p:cNvSpPr/>
              <p:nvPr/>
            </p:nvSpPr>
            <p:spPr>
              <a:xfrm>
                <a:off x="1763121" y="3966472"/>
                <a:ext cx="3579183" cy="414878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1689CBF-709D-154E-A2F4-04A6F6EAFE28}"/>
                  </a:ext>
                </a:extLst>
              </p:cNvPr>
              <p:cNvSpPr/>
              <p:nvPr/>
            </p:nvSpPr>
            <p:spPr>
              <a:xfrm>
                <a:off x="1907063" y="4049357"/>
                <a:ext cx="3291298" cy="3845895"/>
              </a:xfrm>
              <a:prstGeom prst="rect">
                <a:avLst/>
              </a:prstGeom>
              <a:solidFill>
                <a:schemeClr val="bg1">
                  <a:alpha val="8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6B4811-CA2F-4A4E-9F3F-9DB55E920E46}"/>
                </a:ext>
              </a:extLst>
            </p:cNvPr>
            <p:cNvSpPr txBox="1"/>
            <p:nvPr/>
          </p:nvSpPr>
          <p:spPr>
            <a:xfrm>
              <a:off x="7551338" y="4838955"/>
              <a:ext cx="3250567" cy="261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lo-LA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ບົດ​ບາດ ແລະ ຄວາມ​ຮັບ​ຜິ​ດ​ຊອບ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​ທ່ານ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ຄອບ​ຄົວ/ຮອບ​ວຽນ​ຂອງ​ການ​ສະ​ໜັບ​ສະ​ໜູນ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​ຜູ້​ປະ​ສານ​ງານ​ການ​ບໍ​ລິ​ການ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ການ​ບໍ​ລິ​ການ​ຄຸ້ມ​ຄອງການ​ເງິນ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ຜູ້ໃຫ້ບໍລິການ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ຜູ້​ອຳ​ນວຍ​ຄວາມ​ສະ​ດວກ​ເອ​ກະ​ລາດ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8984B1-B00E-D846-96A4-C7B331685B18}"/>
                </a:ext>
              </a:extLst>
            </p:cNvPr>
            <p:cNvSpPr txBox="1"/>
            <p:nvPr/>
          </p:nvSpPr>
          <p:spPr>
            <a:xfrm>
              <a:off x="7551338" y="3127359"/>
              <a:ext cx="3109170" cy="183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o-LA" b="1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ຫຼັກ​ການ 5 ຂໍ້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​ເສ​ລີ​ພາບ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ສິດ​ອຳ​ນາດ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ການ​ສະ​ໜັບ​ສະ​ໜູນ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ຄວາມຮັບຜິດຊອບ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ການ​ຢືນຢັນ  </a:t>
              </a:r>
            </a:p>
            <a:p>
              <a: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2220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/>
          <p:cNvSpPr/>
          <p:nvPr/>
        </p:nvSpPr>
        <p:spPr>
          <a:xfrm rot="9220213">
            <a:off x="-601180" y="4082030"/>
            <a:ext cx="15108068" cy="6918578"/>
          </a:xfrm>
          <a:prstGeom prst="triangle">
            <a:avLst>
              <a:gd name="adj" fmla="val 22555"/>
            </a:avLst>
          </a:prstGeom>
          <a:solidFill>
            <a:schemeClr val="bg1">
              <a:lumMod val="6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56063" y="1555802"/>
            <a:ext cx="8041826" cy="479322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33701" y="1948514"/>
            <a:ext cx="6686550" cy="1103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36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ເບິ່ງສິດ ແລະ ຄວາມ​ປອດ​ໄພໂດຍ​ລວມ​ຂອງ​ທ່ານ 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63255E0-38C4-1F48-93AD-B561EADF32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6847181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ສິດ ແລະ ຄວາມ​ປອດ​ໄພ​ຂອງ​ທ່ານ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05672" y="595179"/>
            <a:ext cx="3104887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ເບິ່ງ​ສິດ​ໂດຍ​ລວມ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85DE81-275F-4240-8577-4CE64808BEAB}"/>
              </a:ext>
            </a:extLst>
          </p:cNvPr>
          <p:cNvSpPr/>
          <p:nvPr/>
        </p:nvSpPr>
        <p:spPr>
          <a:xfrm>
            <a:off x="2558446" y="3101552"/>
            <a:ext cx="74370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ສິດຂອງທ່ານ </a:t>
            </a:r>
          </a:p>
          <a:p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ການກວດ​ເບິ່ງ​ປະ​ຫວັດ​ອາ​ຊະ​ຍາ​ກຳ</a:t>
            </a:r>
          </a:p>
          <a:p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ການ​ຮັບ​ຮູ້ ແລະ ການ​ລາຍ​ງານ​ການ​ລ່ວງ​ລະ​ເມີດ</a:t>
            </a:r>
          </a:p>
        </p:txBody>
      </p:sp>
    </p:spTree>
    <p:extLst>
      <p:ext uri="{BB962C8B-B14F-4D97-AF65-F5344CB8AC3E}">
        <p14:creationId xmlns:p14="http://schemas.microsoft.com/office/powerpoint/2010/main" val="26536034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entagon 16"/>
          <p:cNvSpPr/>
          <p:nvPr/>
        </p:nvSpPr>
        <p:spPr>
          <a:xfrm rot="16200000">
            <a:off x="1957440" y="-1058481"/>
            <a:ext cx="8291087" cy="12530970"/>
          </a:xfrm>
          <a:prstGeom prst="homePlate">
            <a:avLst/>
          </a:prstGeom>
          <a:solidFill>
            <a:schemeClr val="bg1">
              <a:lumMod val="6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10210" y="595179"/>
            <a:ext cx="1993054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ການ​ສະ​ແດງ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5157" y="4154674"/>
            <a:ext cx="11331885" cy="177165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6600" b="1" spc="-10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ສິດທິດຽວກັນ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5567218" y="-3305386"/>
            <a:ext cx="1071532" cy="12883915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5157" y="2853477"/>
            <a:ext cx="10963297" cy="603825"/>
            <a:chOff x="315157" y="2853477"/>
            <a:chExt cx="10963297" cy="603825"/>
          </a:xfrm>
        </p:grpSpPr>
        <p:sp>
          <p:nvSpPr>
            <p:cNvPr id="8" name="Rectangle 7"/>
            <p:cNvSpPr/>
            <p:nvPr/>
          </p:nvSpPr>
          <p:spPr>
            <a:xfrm>
              <a:off x="808829" y="2872527"/>
              <a:ext cx="278473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o-LA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hetsarath OT" panose="02000500000000020004" pitchFamily="2" charset="0"/>
                  <a:cs typeface="Phetsarath OT" panose="02000500000000020004" pitchFamily="2" charset="0"/>
                </a:rPr>
                <a:t>ຂະ​ບວນ​ການ IPP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54299" y="2868504"/>
              <a:ext cx="328166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o-LA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hetsarath OT" panose="02000500000000020004" pitchFamily="2" charset="0"/>
                  <a:cs typeface="Phetsarath OT" panose="02000500000000020004" pitchFamily="2" charset="0"/>
                </a:rPr>
                <a:t>ການ​ໄຕ່​ສວນທີ່​ເປັນ​ທຳ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845849" y="2853477"/>
              <a:ext cx="18325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o-LA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hetsarath OT" panose="02000500000000020004" pitchFamily="2" charset="0"/>
                  <a:cs typeface="Phetsarath OT" panose="02000500000000020004" pitchFamily="2" charset="0"/>
                </a:rPr>
                <a:t>ການອຸທອນ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15157" y="3055402"/>
              <a:ext cx="176463" cy="1921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933827" y="3051777"/>
              <a:ext cx="176463" cy="1921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8152547" y="3051777"/>
              <a:ext cx="176463" cy="1921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1101991" y="3051777"/>
              <a:ext cx="176463" cy="1921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DE77B79-7AE1-5F44-85A6-58A585922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6847181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ສິດ ແລະ ຄວາມ​ປອດ​ໄພ​ຂອງ​ທ່ານ</a:t>
            </a:r>
          </a:p>
        </p:txBody>
      </p:sp>
      <p:sp>
        <p:nvSpPr>
          <p:cNvPr id="4" name="Rectangle 3"/>
          <p:cNvSpPr/>
          <p:nvPr/>
        </p:nvSpPr>
        <p:spPr>
          <a:xfrm>
            <a:off x="3933827" y="6486047"/>
            <a:ext cx="3485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o-LA" b="1">
                <a:latin typeface="Phetsarath OT" panose="02000500000000020004" pitchFamily="2" charset="0"/>
                <a:cs typeface="Phetsarath OT" panose="02000500000000020004" pitchFamily="2" charset="0"/>
                <a:hlinkClick r:id="rId3" action="ppaction://hlinkfile"/>
              </a:rPr>
              <a:t>*ສຳ​ລັບ​ຂໍ້​ມູນ​ເພີ່ມ​ເຕີມຢູ່​ໃນ​ເວັບ​ໄຊ DDS  </a:t>
            </a:r>
          </a:p>
        </p:txBody>
      </p:sp>
    </p:spTree>
    <p:extLst>
      <p:ext uri="{BB962C8B-B14F-4D97-AF65-F5344CB8AC3E}">
        <p14:creationId xmlns:p14="http://schemas.microsoft.com/office/powerpoint/2010/main" val="25376754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10210" y="595179"/>
            <a:ext cx="436880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ການກວດ​ເບິ່ງ​ປະ​ຫວັດ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F4C9F-A51E-654A-802B-68C6BCA5E40A}"/>
              </a:ext>
            </a:extLst>
          </p:cNvPr>
          <p:cNvSpPr txBox="1"/>
          <p:nvPr/>
        </p:nvSpPr>
        <p:spPr>
          <a:xfrm>
            <a:off x="124528" y="4681693"/>
            <a:ext cx="12067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800" dirty="0">
                <a:latin typeface="Phetsarath OT" panose="02000500000000020004" pitchFamily="2" charset="0"/>
                <a:cs typeface="Phetsarath OT" panose="02000500000000020004" pitchFamily="2" charset="0"/>
              </a:rPr>
              <a:t>ຕ້ອງມີ: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o-LA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ຜູ້​ໃຫ້​ບໍ​ລິ​ການ​ເບິ່ງ​ແຍງ​ດູ​ແລ​ສ່ວນ​ຕົວ​ໂດຍ​ກົງ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o-LA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ຜູ້​ໃຫ້​ບໍ​ລິ​ການ​ອື່ນ​ໃດ​ໜຶ່ງ​ທີ່</a:t>
            </a:r>
            <a:r>
              <a:rPr lang="lo-LA" sz="2600" b="1" i="1" dirty="0">
                <a:latin typeface="Phetsarath OT" panose="02000500000000020004" pitchFamily="2" charset="0"/>
                <a:cs typeface="Phetsarath OT" panose="02000500000000020004" pitchFamily="2" charset="0"/>
              </a:rPr>
              <a:t>ທ່ານ,</a:t>
            </a:r>
            <a:r>
              <a:rPr lang="lo-LA" sz="2600" dirty="0">
                <a:latin typeface="Phetsarath OT" panose="02000500000000020004" pitchFamily="2" charset="0"/>
                <a:cs typeface="Phetsarath OT" panose="02000500000000020004" pitchFamily="2" charset="0"/>
              </a:rPr>
              <a:t> ຜູ້​ຊົມ​ໃຊ້​ສະ​ເໜີ​ຂໍ</a:t>
            </a:r>
          </a:p>
          <a:p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lvl="0" algn="ctr"/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ຄຳ​ຖາມ​ກ່ຽວ​ກັບ​ການກວດ​ເບິ່ງ​ປະ​ຫວັດ: 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  <a:hlinkClick r:id="rId3"/>
              </a:rPr>
              <a:t>sdpbackground@dds.ca.gov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D87F7E-3D47-3444-9910-1C825F46D3E4}"/>
              </a:ext>
            </a:extLst>
          </p:cNvPr>
          <p:cNvGrpSpPr/>
          <p:nvPr/>
        </p:nvGrpSpPr>
        <p:grpSpPr>
          <a:xfrm>
            <a:off x="-235735" y="1784844"/>
            <a:ext cx="12460941" cy="1196832"/>
            <a:chOff x="-256394" y="1801901"/>
            <a:chExt cx="12460941" cy="1196832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F283E5B3-A575-994C-99E1-306BAC740D47}"/>
                </a:ext>
              </a:extLst>
            </p:cNvPr>
            <p:cNvSpPr/>
            <p:nvPr/>
          </p:nvSpPr>
          <p:spPr>
            <a:xfrm>
              <a:off x="-256394" y="2097157"/>
              <a:ext cx="12460941" cy="555812"/>
            </a:xfrm>
            <a:prstGeom prst="rightArrow">
              <a:avLst>
                <a:gd name="adj1" fmla="val 50000"/>
                <a:gd name="adj2" fmla="val 130645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pic>
          <p:nvPicPr>
            <p:cNvPr id="8" name="Picture 7" descr="Category:Dollar sign - Wikimedia Commons">
              <a:extLst>
                <a:ext uri="{FF2B5EF4-FFF2-40B4-BE49-F238E27FC236}">
                  <a16:creationId xmlns:a16="http://schemas.microsoft.com/office/drawing/2014/main" id="{1970714C-2F98-7A45-9C64-268BA8887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13" y="1801901"/>
              <a:ext cx="1139635" cy="107169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21A2BA-E550-8646-AA10-3D35D59E9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3448" t="-5172" r="-3448" b="1724"/>
            <a:stretch/>
          </p:blipFill>
          <p:spPr>
            <a:xfrm>
              <a:off x="2360961" y="1825556"/>
              <a:ext cx="1118185" cy="1071695"/>
            </a:xfrm>
            <a:prstGeom prst="ellipse">
              <a:avLst/>
            </a:prstGeom>
            <a:solidFill>
              <a:schemeClr val="bg1"/>
            </a:solidFill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39223AC-6A79-5E41-A3EE-CA6A430AE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06868" y="1842724"/>
              <a:ext cx="1142827" cy="1086055"/>
            </a:xfrm>
            <a:prstGeom prst="ellipse">
              <a:avLst/>
            </a:prstGeom>
            <a:solidFill>
              <a:schemeClr val="bg1"/>
            </a:solidFill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A0AEB1-3E38-674B-A6A6-4822AB3F5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22112" y="1832287"/>
              <a:ext cx="1186601" cy="1128674"/>
            </a:xfrm>
            <a:prstGeom prst="ellipse">
              <a:avLst/>
            </a:prstGeom>
            <a:solidFill>
              <a:schemeClr val="bg1"/>
            </a:solidFill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84352AD-934C-DC42-A881-D462A4D2E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27023" y="1835702"/>
              <a:ext cx="1230376" cy="116303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4" name="&quot;No&quot; Symbol 13">
              <a:extLst>
                <a:ext uri="{FF2B5EF4-FFF2-40B4-BE49-F238E27FC236}">
                  <a16:creationId xmlns:a16="http://schemas.microsoft.com/office/drawing/2014/main" id="{ED59E1F8-73BF-854E-8C27-1520DF74AC52}"/>
                </a:ext>
              </a:extLst>
            </p:cNvPr>
            <p:cNvSpPr/>
            <p:nvPr/>
          </p:nvSpPr>
          <p:spPr>
            <a:xfrm>
              <a:off x="4279859" y="1951689"/>
              <a:ext cx="962565" cy="868123"/>
            </a:xfrm>
            <a:prstGeom prst="noSmoking">
              <a:avLst>
                <a:gd name="adj" fmla="val 5125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1A5756C-28B0-9C49-BB22-F89E07BBD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53987" y="1835702"/>
              <a:ext cx="1149524" cy="114952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3" name="&quot;No&quot; Symbol 12">
              <a:extLst>
                <a:ext uri="{FF2B5EF4-FFF2-40B4-BE49-F238E27FC236}">
                  <a16:creationId xmlns:a16="http://schemas.microsoft.com/office/drawing/2014/main" id="{1D820CEF-2FCE-1846-9875-66B936E03A56}"/>
                </a:ext>
              </a:extLst>
            </p:cNvPr>
            <p:cNvSpPr/>
            <p:nvPr/>
          </p:nvSpPr>
          <p:spPr>
            <a:xfrm>
              <a:off x="6148682" y="1951689"/>
              <a:ext cx="964721" cy="868123"/>
            </a:xfrm>
            <a:prstGeom prst="noSmoking">
              <a:avLst>
                <a:gd name="adj" fmla="val 5125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A104281-425B-744A-B920-09DE923E7B60}"/>
              </a:ext>
            </a:extLst>
          </p:cNvPr>
          <p:cNvSpPr txBox="1"/>
          <p:nvPr/>
        </p:nvSpPr>
        <p:spPr>
          <a:xfrm>
            <a:off x="289311" y="2943904"/>
            <a:ext cx="1398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lo-LA" sz="1600">
                <a:latin typeface="Phetsarath OT" panose="02000500000000020004" pitchFamily="2" charset="0"/>
                <a:cs typeface="Phetsarath OT" panose="02000500000000020004" pitchFamily="2" charset="0"/>
              </a:rPr>
              <a:t>ຜູ້ໃຫ້ບໍລິການຈ່າຍ​ຄ່າ​ໃຊ້​ຈ່າຍ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BDD3CB-5F69-5543-850A-6CD80D0144AC}"/>
              </a:ext>
            </a:extLst>
          </p:cNvPr>
          <p:cNvSpPr txBox="1"/>
          <p:nvPr/>
        </p:nvSpPr>
        <p:spPr>
          <a:xfrm>
            <a:off x="2248060" y="2929262"/>
            <a:ext cx="1398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lo-LA" sz="1600">
                <a:latin typeface="Phetsarath OT" panose="02000500000000020004" pitchFamily="2" charset="0"/>
                <a:cs typeface="Phetsarath OT" panose="02000500000000020004" pitchFamily="2" charset="0"/>
              </a:rPr>
              <a:t>​ຜົນ​ໄດ້​ຮັບ​ຖືກ​ສົ່ງ​ໄປ​ໃຫ້ FMS ຂອງ​ທ່ານ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3BCDC3-4B27-D24E-ACCD-C16B0DF99E3C}"/>
              </a:ext>
            </a:extLst>
          </p:cNvPr>
          <p:cNvSpPr txBox="1"/>
          <p:nvPr/>
        </p:nvSpPr>
        <p:spPr>
          <a:xfrm>
            <a:off x="3986494" y="2968169"/>
            <a:ext cx="1568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lo-LA" sz="1600">
                <a:latin typeface="Phetsarath OT" panose="02000500000000020004" pitchFamily="2" charset="0"/>
                <a:cs typeface="Phetsarath OT" panose="02000500000000020004" pitchFamily="2" charset="0"/>
              </a:rPr>
              <a:t>ຖືກ​ຕັດ​ສິນເລື່ອງ​ອາ​ຊະ​ຍາ​ກຳ</a:t>
            </a:r>
            <a:r>
              <a:rPr lang="lo-LA" sz="1600" b="1">
                <a:latin typeface="Phetsarath OT" panose="02000500000000020004" pitchFamily="2" charset="0"/>
                <a:cs typeface="Phetsarath OT" panose="02000500000000020004" pitchFamily="2" charset="0"/>
              </a:rPr>
              <a:t>ເລັກ​ນ້ອຍ</a:t>
            </a:r>
            <a:r>
              <a:rPr lang="lo-LA" sz="1600">
                <a:latin typeface="Phetsarath OT" panose="02000500000000020004" pitchFamily="2" charset="0"/>
                <a:cs typeface="Phetsarath OT" panose="02000500000000020004" pitchFamily="2" charset="0"/>
              </a:rPr>
              <a:t>ບໍ?</a:t>
            </a:r>
          </a:p>
          <a:p>
            <a:pPr lvl="0" algn="ctr"/>
            <a:r>
              <a:rPr lang="lo-LA" sz="1600" b="1">
                <a:latin typeface="Phetsarath OT" panose="02000500000000020004" pitchFamily="2" charset="0"/>
                <a:cs typeface="Phetsarath OT" panose="02000500000000020004" pitchFamily="2" charset="0"/>
              </a:rPr>
              <a:t>DDS</a:t>
            </a:r>
            <a:r>
              <a:rPr lang="lo-LA" sz="1600">
                <a:latin typeface="Phetsarath OT" panose="02000500000000020004" pitchFamily="2" charset="0"/>
                <a:cs typeface="Phetsarath OT" panose="02000500000000020004" pitchFamily="2" charset="0"/>
              </a:rPr>
              <a:t> ຈະ​ຕ້ອງ​ໄດ້​ອະ​ນຸ​ມັດ​ກ່ອນ​ພວກ​ເຂົາ​ເລີ່ມ​ຕົ້ນ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2D728A-BA66-734E-BE31-E7602B5798B1}"/>
              </a:ext>
            </a:extLst>
          </p:cNvPr>
          <p:cNvSpPr txBox="1"/>
          <p:nvPr/>
        </p:nvSpPr>
        <p:spPr>
          <a:xfrm>
            <a:off x="5895165" y="2998733"/>
            <a:ext cx="1576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lo-LA" sz="1600">
                <a:latin typeface="Phetsarath OT" panose="02000500000000020004" pitchFamily="2" charset="0"/>
                <a:cs typeface="Phetsarath OT" panose="02000500000000020004" pitchFamily="2" charset="0"/>
              </a:rPr>
              <a:t>ຖືກ​ຕັດ​ສິນເລື່ອງ​ອາ​ຊະ​ຍາ​ກຳ</a:t>
            </a:r>
            <a:r>
              <a:rPr lang="lo-LA" sz="1600" b="1">
                <a:latin typeface="Phetsarath OT" panose="02000500000000020004" pitchFamily="2" charset="0"/>
                <a:cs typeface="Phetsarath OT" panose="02000500000000020004" pitchFamily="2" charset="0"/>
              </a:rPr>
              <a:t>ຮ້າຍ​ແຮງ</a:t>
            </a:r>
            <a:r>
              <a:rPr lang="lo-LA" sz="1600">
                <a:latin typeface="Phetsarath OT" panose="02000500000000020004" pitchFamily="2" charset="0"/>
                <a:cs typeface="Phetsarath OT" panose="02000500000000020004" pitchFamily="2" charset="0"/>
              </a:rPr>
              <a:t>ບໍ?</a:t>
            </a:r>
          </a:p>
          <a:p>
            <a:pPr lvl="0" algn="ctr"/>
            <a:r>
              <a:rPr lang="lo-LA" sz="1600">
                <a:latin typeface="Phetsarath OT" panose="02000500000000020004" pitchFamily="2" charset="0"/>
                <a:cs typeface="Phetsarath OT" panose="02000500000000020004" pitchFamily="2" charset="0"/>
              </a:rPr>
              <a:t>ພວກ​ເຂົາ</a:t>
            </a:r>
            <a:r>
              <a:rPr lang="lo-LA" sz="1600" b="1" u="sng">
                <a:latin typeface="Phetsarath OT" panose="02000500000000020004" pitchFamily="2" charset="0"/>
                <a:cs typeface="Phetsarath OT" panose="02000500000000020004" pitchFamily="2" charset="0"/>
              </a:rPr>
              <a:t>ບໍ່​ສາ​ມາດ</a:t>
            </a:r>
            <a:r>
              <a:rPr lang="lo-LA" sz="1600">
                <a:latin typeface="Phetsarath OT" panose="02000500000000020004" pitchFamily="2" charset="0"/>
                <a:cs typeface="Phetsarath OT" panose="02000500000000020004" pitchFamily="2" charset="0"/>
              </a:rPr>
              <a:t>ໃຫ້​ການ​ບໍ​ລິ​ການ​ແກ່​ທ່ານ​ໄດ້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D0E8D1-E6B7-DC4F-8B05-6DD485859C64}"/>
              </a:ext>
            </a:extLst>
          </p:cNvPr>
          <p:cNvSpPr txBox="1"/>
          <p:nvPr/>
        </p:nvSpPr>
        <p:spPr>
          <a:xfrm>
            <a:off x="7743395" y="2985226"/>
            <a:ext cx="1544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lo-LA" sz="1600">
                <a:latin typeface="Phetsarath OT" panose="02000500000000020004" pitchFamily="2" charset="0"/>
                <a:cs typeface="Phetsarath OT" panose="02000500000000020004" pitchFamily="2" charset="0"/>
              </a:rPr>
              <a:t>ການກວດ​ເບິ່ງ​ປະ​ຫວັ​ດ​ສຳ​ເລັດ ແລະ ພວກ​ເຂົາ​ຖືກກຳ​ນົດ​ວ່າ​ບໍ່​ມີ​ຫຍັງ​ແລ້ວ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F1F4EF-911F-D149-BEEB-F90DECFC7899}"/>
              </a:ext>
            </a:extLst>
          </p:cNvPr>
          <p:cNvSpPr txBox="1"/>
          <p:nvPr/>
        </p:nvSpPr>
        <p:spPr>
          <a:xfrm>
            <a:off x="9742963" y="2998733"/>
            <a:ext cx="1398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lo-LA" sz="1600">
                <a:latin typeface="Phetsarath OT" panose="02000500000000020004" pitchFamily="2" charset="0"/>
                <a:cs typeface="Phetsarath OT" panose="02000500000000020004" pitchFamily="2" charset="0"/>
              </a:rPr>
              <a:t>ຜູ້​ໃຫ້​ບໍ​ລິ​ການ​ເລີ່ມ​ຕົ້ນ​ໃຫ້​ການ​ບໍ​ລິ​ການ​ແກ່​ທ່ານ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9E5FDB-9BA7-AF41-A641-824CE6E9DCA2}"/>
              </a:ext>
            </a:extLst>
          </p:cNvPr>
          <p:cNvSpPr/>
          <p:nvPr/>
        </p:nvSpPr>
        <p:spPr>
          <a:xfrm>
            <a:off x="870576" y="1161323"/>
            <a:ext cx="9058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FMS ຊ່ວຍ​ປົກ​ປ້ອງ​ຄວາມ​ປອດ​ໄພ​ຂອງ​ທ່ານ​ຢູ່​ໃນໂຄງ​ການ​ການ​ຕັດ​ສິນ​ໃຈ​ດ້ວຍຕົວ​ເອງ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C689D564-B238-4747-B446-7B30D10449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6847181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ສິດ ແລະ ຄວາມ​ປອດ​ໄພ​ຂອງ​ທ່ານ</a:t>
            </a:r>
          </a:p>
        </p:txBody>
      </p:sp>
    </p:spTree>
    <p:extLst>
      <p:ext uri="{BB962C8B-B14F-4D97-AF65-F5344CB8AC3E}">
        <p14:creationId xmlns:p14="http://schemas.microsoft.com/office/powerpoint/2010/main" val="8157859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10210" y="595179"/>
            <a:ext cx="398272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ການ​ຮັບ​ຮູ້ການລ່ວງ​ລະ​ເມີດ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25242-945C-8A4F-9AAB-AF9F25B8AEBC}"/>
              </a:ext>
            </a:extLst>
          </p:cNvPr>
          <p:cNvSpPr txBox="1"/>
          <p:nvPr/>
        </p:nvSpPr>
        <p:spPr>
          <a:xfrm>
            <a:off x="4213504" y="1116977"/>
            <a:ext cx="7655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ມີ​ການ​ລ່ວງ​ລະ​ເມີດ​ຫຼາຍ​ປະ​ເພດ​ແຕກ​ຕ່າງ​ກັນ.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D5FB43-11B6-9E43-947B-0FAEC0776462}"/>
              </a:ext>
            </a:extLst>
          </p:cNvPr>
          <p:cNvSpPr/>
          <p:nvPr/>
        </p:nvSpPr>
        <p:spPr>
          <a:xfrm>
            <a:off x="435608" y="1403350"/>
            <a:ext cx="3331922" cy="531408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2C3CD-EE1D-5546-8022-A001E4C19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675" y="1612465"/>
            <a:ext cx="1709269" cy="1709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6ACDAAD-A2B9-4141-8A24-B695940392C7}"/>
              </a:ext>
            </a:extLst>
          </p:cNvPr>
          <p:cNvSpPr/>
          <p:nvPr/>
        </p:nvSpPr>
        <p:spPr>
          <a:xfrm>
            <a:off x="713232" y="3530849"/>
            <a:ext cx="2820568" cy="29412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2">
                  <a:lumMod val="25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>
                <a:solidFill>
                  <a:schemeClr val="bg2">
                    <a:lumMod val="2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ທ່ານ ແລະ ທີມ​ຂອງ​ທ່ານ​ຈຳ​ເປັນ​ຕ້ອງ: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>
                <a:solidFill>
                  <a:schemeClr val="bg2">
                    <a:lumMod val="2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ຮຽນ​ຮູ້​</a:t>
            </a:r>
            <a:r>
              <a:rPr lang="lo-LA" b="1">
                <a:solidFill>
                  <a:schemeClr val="bg2">
                    <a:lumMod val="2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ກ່ຽວ​ກັບ​</a:t>
            </a:r>
            <a:r>
              <a:rPr lang="lo-LA">
                <a:solidFill>
                  <a:schemeClr val="bg2">
                    <a:lumMod val="2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ການ​ລ່ວງ​ລະ​ເມີດ.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>
                <a:solidFill>
                  <a:schemeClr val="bg2">
                    <a:lumMod val="2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ຮຽນ​ຮູ້​ວິ​ທີ​ໃຫ້​ຮູ້​ວ່າ ການ​ລ່ວງ​ລະ​ເມີດ</a:t>
            </a:r>
            <a:r>
              <a:rPr lang="lo-LA" b="1">
                <a:solidFill>
                  <a:schemeClr val="bg2">
                    <a:lumMod val="2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ກຳ​ລັງ​ເກີດ​ຂຶ້ນ</a:t>
            </a:r>
            <a:r>
              <a:rPr lang="lo-LA">
                <a:solidFill>
                  <a:schemeClr val="bg2">
                    <a:lumMod val="2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.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r>
              <a:rPr lang="lo-LA">
                <a:solidFill>
                  <a:schemeClr val="bg2">
                    <a:lumMod val="2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ສິ່ງ​ທີ່</a:t>
            </a:r>
            <a:r>
              <a:rPr lang="lo-LA" b="1">
                <a:solidFill>
                  <a:schemeClr val="bg2">
                    <a:lumMod val="2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ຕ້ອງ​ເຮັດ </a:t>
            </a:r>
            <a:r>
              <a:rPr lang="lo-LA">
                <a:solidFill>
                  <a:schemeClr val="bg2">
                    <a:lumMod val="25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ຖ້າ​ທ່ານ​ຄິດ​ວ່າ ມັນ​ກຳ​ລັງ​ເກີດ​ຂຶ້ນ.</a:t>
            </a:r>
          </a:p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962DB7-0FE4-744C-B0F6-018CCF4CF193}"/>
              </a:ext>
            </a:extLst>
          </p:cNvPr>
          <p:cNvSpPr/>
          <p:nvPr/>
        </p:nvSpPr>
        <p:spPr>
          <a:xfrm>
            <a:off x="5894878" y="6008565"/>
            <a:ext cx="3005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o-LA" sz="2400" b="1">
                <a:latin typeface="Phetsarath OT" panose="02000500000000020004" pitchFamily="2" charset="0"/>
                <a:cs typeface="Phetsarath OT" panose="02000500000000020004" pitchFamily="2" charset="0"/>
              </a:rPr>
              <a:t>ບອກກັບຄົນ​ທີ່​ທ່ານ​ເຊື່ອ​ໃຈ</a:t>
            </a: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797564-D5DA-D741-ACDA-4B0B0B28E85E}"/>
              </a:ext>
            </a:extLst>
          </p:cNvPr>
          <p:cNvSpPr/>
          <p:nvPr/>
        </p:nvSpPr>
        <p:spPr>
          <a:xfrm>
            <a:off x="7188496" y="3064774"/>
            <a:ext cx="1111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ທາງ​ຮ່າງ​ກາຍ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0AE755-9B6B-1C4C-AF3E-E076D6C31526}"/>
              </a:ext>
            </a:extLst>
          </p:cNvPr>
          <p:cNvSpPr/>
          <p:nvPr/>
        </p:nvSpPr>
        <p:spPr>
          <a:xfrm>
            <a:off x="9080069" y="3299486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ທາງ​ເພດ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71F698-0FF0-0042-93A7-1FBA30521102}"/>
              </a:ext>
            </a:extLst>
          </p:cNvPr>
          <p:cNvSpPr/>
          <p:nvPr/>
        </p:nvSpPr>
        <p:spPr>
          <a:xfrm>
            <a:off x="5459553" y="3299486"/>
            <a:ext cx="1138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ການ​ລະ​ເລີຍ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BF134B-0937-874A-885A-464F83B720CB}"/>
              </a:ext>
            </a:extLst>
          </p:cNvPr>
          <p:cNvSpPr/>
          <p:nvPr/>
        </p:nvSpPr>
        <p:spPr>
          <a:xfrm>
            <a:off x="10358549" y="3875725"/>
            <a:ext cx="138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ທາງດ້ານ​ຈິດ​ໃຈ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35FC9B-B96D-024A-91F0-DDA829D054F3}"/>
              </a:ext>
            </a:extLst>
          </p:cNvPr>
          <p:cNvSpPr/>
          <p:nvPr/>
        </p:nvSpPr>
        <p:spPr>
          <a:xfrm>
            <a:off x="3991278" y="3959945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o-LA">
                <a:latin typeface="Phetsarath OT" panose="02000500000000020004" pitchFamily="2" charset="0"/>
                <a:cs typeface="Phetsarath OT" panose="02000500000000020004" pitchFamily="2" charset="0"/>
              </a:rPr>
              <a:t>ທາງ​ການ​ເງິນ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5F14CA-D577-6C49-850F-A02BFC0F2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630" y="2477677"/>
            <a:ext cx="1373317" cy="13826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677556-878C-CA4F-BA2F-41AD1F916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9664" y="2467099"/>
            <a:ext cx="1373318" cy="13940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348FF6-2B54-E14D-90C9-F6F07499A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901" y="1877575"/>
            <a:ext cx="1373317" cy="13718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F024B0-1A1F-B645-BCC4-0764845CEC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2052" y="1877575"/>
            <a:ext cx="1373317" cy="14219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EF1552-784D-5645-949E-826264E1F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3541" y="1682176"/>
            <a:ext cx="1373316" cy="13698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980534-29B9-FC4A-960F-D6874497CA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24541" t="-12826" r="-25459" b="-12826"/>
          <a:stretch/>
        </p:blipFill>
        <p:spPr>
          <a:xfrm>
            <a:off x="6960082" y="3903664"/>
            <a:ext cx="1970396" cy="198065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CC2B58E-2E45-2E47-9667-B1B3083869B7}"/>
              </a:ext>
            </a:extLst>
          </p:cNvPr>
          <p:cNvCxnSpPr/>
          <p:nvPr/>
        </p:nvCxnSpPr>
        <p:spPr>
          <a:xfrm flipH="1" flipV="1">
            <a:off x="5693732" y="4144611"/>
            <a:ext cx="1051269" cy="4091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9A794C0-D6FD-9D44-8630-4B69D75F9205}"/>
              </a:ext>
            </a:extLst>
          </p:cNvPr>
          <p:cNvCxnSpPr>
            <a:cxnSpLocks/>
          </p:cNvCxnSpPr>
          <p:nvPr/>
        </p:nvCxnSpPr>
        <p:spPr>
          <a:xfrm flipH="1" flipV="1">
            <a:off x="6666218" y="3289382"/>
            <a:ext cx="522278" cy="6441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9BDD63-E4EE-E54C-9BDF-2183B6E9247E}"/>
              </a:ext>
            </a:extLst>
          </p:cNvPr>
          <p:cNvCxnSpPr>
            <a:cxnSpLocks/>
          </p:cNvCxnSpPr>
          <p:nvPr/>
        </p:nvCxnSpPr>
        <p:spPr>
          <a:xfrm flipV="1">
            <a:off x="9057444" y="4144611"/>
            <a:ext cx="928642" cy="429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53CED09-8C00-AB4A-83CF-6235CFFD57BF}"/>
              </a:ext>
            </a:extLst>
          </p:cNvPr>
          <p:cNvCxnSpPr>
            <a:cxnSpLocks/>
          </p:cNvCxnSpPr>
          <p:nvPr/>
        </p:nvCxnSpPr>
        <p:spPr>
          <a:xfrm flipV="1">
            <a:off x="8480536" y="3463542"/>
            <a:ext cx="353555" cy="4401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D28B75C-0D37-3043-9C79-ACC29E308F93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7744135" y="3711105"/>
            <a:ext cx="8286" cy="5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8EC47DC5-ADAE-CE43-8A4F-FF13A02505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6847181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ສິດ ແລະ ຄວາມ​ປອດ​ໄພ​ຂອງ​ທ່ານ</a:t>
            </a:r>
          </a:p>
        </p:txBody>
      </p:sp>
    </p:spTree>
    <p:extLst>
      <p:ext uri="{BB962C8B-B14F-4D97-AF65-F5344CB8AC3E}">
        <p14:creationId xmlns:p14="http://schemas.microsoft.com/office/powerpoint/2010/main" val="4242031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/>
          <p:cNvSpPr/>
          <p:nvPr/>
        </p:nvSpPr>
        <p:spPr>
          <a:xfrm rot="9220213">
            <a:off x="-596644" y="4059998"/>
            <a:ext cx="15108068" cy="6918578"/>
          </a:xfrm>
          <a:prstGeom prst="triangle">
            <a:avLst>
              <a:gd name="adj" fmla="val 22555"/>
            </a:avLst>
          </a:prstGeom>
          <a:solidFill>
            <a:schemeClr val="bg1">
              <a:lumMod val="6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ການ​ຕັດ​ສິນ​ໃຈ​ດ້ວຍ​ຕົວ​ເອງແມ່ນ​ຫຍັງ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09" y="617019"/>
            <a:ext cx="10719716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ສະ​ພາບ​ລວມໂຄງ​ການການ​ຕັດ​ສິນ​ໃຈ​ດ້ວຍ​ຕົວ​ເອງ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4A726E-F654-CD48-A80D-5C7565DB9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44" y="1372400"/>
            <a:ext cx="1743913" cy="1540516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1A4228-57B5-D046-8408-89E43C6FA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437" y="1323363"/>
            <a:ext cx="1706961" cy="1563527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CF052D-2FAD-5648-BA6B-FF61234AB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9713" y="1323363"/>
            <a:ext cx="1743913" cy="1627875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Proceso administrativo: Imagenes de cabecera">
            <a:extLst>
              <a:ext uri="{FF2B5EF4-FFF2-40B4-BE49-F238E27FC236}">
                <a16:creationId xmlns:a16="http://schemas.microsoft.com/office/drawing/2014/main" id="{2BE76552-FB13-6647-9790-1F80E197C51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203" y="1372400"/>
            <a:ext cx="1710846" cy="1556230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Category:Dollar sign - Wikimedia Commons">
            <a:extLst>
              <a:ext uri="{FF2B5EF4-FFF2-40B4-BE49-F238E27FC236}">
                <a16:creationId xmlns:a16="http://schemas.microsoft.com/office/drawing/2014/main" id="{CEE5FE38-DD91-744A-A82E-DB38DA823C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430" y="1328892"/>
            <a:ext cx="1706961" cy="1552467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990A78-9491-7140-B9BB-5B98219D6C41}"/>
              </a:ext>
            </a:extLst>
          </p:cNvPr>
          <p:cNvSpPr txBox="1"/>
          <p:nvPr/>
        </p:nvSpPr>
        <p:spPr>
          <a:xfrm>
            <a:off x="160882" y="2967659"/>
            <a:ext cx="2254869" cy="805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17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ຕົວ​ເລືອກ, ການ​ຄວບ​ຄຸມ ແລະ ຄວາມ​ຮັບ​ຜິດ​ຊອບ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6A1061-00F2-8245-AA64-8B4185441036}"/>
              </a:ext>
            </a:extLst>
          </p:cNvPr>
          <p:cNvSpPr txBox="1"/>
          <p:nvPr/>
        </p:nvSpPr>
        <p:spPr>
          <a:xfrm>
            <a:off x="2701086" y="2967659"/>
            <a:ext cx="1997718" cy="10406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17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ການ​ບໍ​ລິ​ການ ແລະ ການ​ສະ​ໜັບ​ສະ​ໜູນ​ທີ່​ເໝາະ​ສົມ​ກັບ​ຊີ​ວິດ​ຂອງ​ທ່ານ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568AB-96E8-0043-B909-B69F2910A773}"/>
              </a:ext>
            </a:extLst>
          </p:cNvPr>
          <p:cNvSpPr txBox="1"/>
          <p:nvPr/>
        </p:nvSpPr>
        <p:spPr>
          <a:xfrm>
            <a:off x="5143278" y="2951238"/>
            <a:ext cx="1921264" cy="798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17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ຕັດ​ສິນ​ໃຈ​ວ່າ​ຈະ​ໃຊ້​ຈ່າຍ​ງົບ​ປະ​ມານ​ຂອງ​ທ່ານ​ແນວ​ໃດ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1BD14-3A89-6B40-B3AD-65241D3FEA1D}"/>
              </a:ext>
            </a:extLst>
          </p:cNvPr>
          <p:cNvSpPr txBox="1"/>
          <p:nvPr/>
        </p:nvSpPr>
        <p:spPr>
          <a:xfrm>
            <a:off x="7820790" y="3000275"/>
            <a:ext cx="1375672" cy="5697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17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ຊຸດຂອງ​ການ​ສະ​ໜັບ​ສະ​ໜູນ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AE631F-F885-6F45-941E-ED3BE699CF13}"/>
              </a:ext>
            </a:extLst>
          </p:cNvPr>
          <p:cNvSpPr txBox="1"/>
          <p:nvPr/>
        </p:nvSpPr>
        <p:spPr>
          <a:xfrm>
            <a:off x="10078842" y="3000275"/>
            <a:ext cx="1684784" cy="5697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7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ຄົນ​ເປັນ​ໃຈ​ກາງ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2B2AE2-D9AC-9B49-B683-AEE3859588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8" y="3917272"/>
            <a:ext cx="2758261" cy="2758261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498443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09716" y="655161"/>
            <a:ext cx="398272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ການ​ຮັບ​ຮູ້ການລ່ວງ​ລະ​ເມີດ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DB350B-E184-AD40-A270-635BB34133CD}"/>
              </a:ext>
            </a:extLst>
          </p:cNvPr>
          <p:cNvSpPr/>
          <p:nvPr/>
        </p:nvSpPr>
        <p:spPr>
          <a:xfrm>
            <a:off x="587335" y="1209841"/>
            <a:ext cx="108160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ມັນ​ມີ​ຄວາມ​ສຳ​ຄັນ​ທີ່​ຈະ​ຕ້ອງ</a:t>
            </a:r>
            <a:r>
              <a:rPr lang="lo-LA" sz="24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ເຂົ້າ​ໃຈ</a:t>
            </a:r>
            <a:r>
              <a:rPr lang="lo-LA" sz="2400" u="sng" dirty="0">
                <a:latin typeface="Phetsarath OT" panose="02000500000000020004" pitchFamily="2" charset="0"/>
                <a:cs typeface="Phetsarath OT" panose="02000500000000020004" pitchFamily="2" charset="0"/>
              </a:rPr>
              <a:t>ສັນ​ຍານ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 ແລະ </a:t>
            </a:r>
            <a:r>
              <a:rPr lang="lo-LA" sz="2400" u="sng" dirty="0">
                <a:latin typeface="Phetsarath OT" panose="02000500000000020004" pitchFamily="2" charset="0"/>
                <a:cs typeface="Phetsarath OT" panose="02000500000000020004" pitchFamily="2" charset="0"/>
              </a:rPr>
              <a:t>ອາ​ການ</a:t>
            </a:r>
            <a:r>
              <a:rPr lang="lo-LA" sz="2400" dirty="0">
                <a:latin typeface="Phetsarath OT" panose="02000500000000020004" pitchFamily="2" charset="0"/>
                <a:cs typeface="Phetsarath OT" panose="02000500000000020004" pitchFamily="2" charset="0"/>
              </a:rPr>
              <a:t>ທີ່​ເປັນ​ໄປ​ໄດ້​ຂອງ​ການ​ລ່ວງ​ລະ​ເມີດ. 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2C68D764-D385-5443-A59D-CFD3CCED23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7174664"/>
              </p:ext>
            </p:extLst>
          </p:nvPr>
        </p:nvGraphicFramePr>
        <p:xfrm>
          <a:off x="1183118" y="1671506"/>
          <a:ext cx="9825763" cy="5186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286BAE1-D9CB-2148-B1DD-93479630B6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7154" y="1842580"/>
            <a:ext cx="822960" cy="785543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717B4F-842A-E44D-8F32-555898CC78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1814" y="2617259"/>
            <a:ext cx="822960" cy="813411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860B55-98C2-294C-89F4-C64C3F4192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8669" y="3485773"/>
            <a:ext cx="781309" cy="762811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439508-429B-DD40-865B-2ADF58862A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7018" y="4271926"/>
            <a:ext cx="822960" cy="8149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B0F079-9081-3F40-A89F-1A9004073B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2329" y="5912761"/>
            <a:ext cx="868747" cy="837753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BE1782-B6F0-9747-B1FD-C910032C27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4598" y="5110214"/>
            <a:ext cx="822960" cy="819851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AB7F9F45-F725-CE45-BB93-E1D60CFCF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179" y="160819"/>
            <a:ext cx="6847181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ສິດຂອງ​ທ່ານ ແລະ ຄວາມ​ປອດ​ໄພ​ຂອງ​ທ່ານ</a:t>
            </a:r>
          </a:p>
        </p:txBody>
      </p:sp>
    </p:spTree>
    <p:extLst>
      <p:ext uri="{BB962C8B-B14F-4D97-AF65-F5344CB8AC3E}">
        <p14:creationId xmlns:p14="http://schemas.microsoft.com/office/powerpoint/2010/main" val="5365827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&quot;No&quot; Symbol 36">
            <a:hlinkClick r:id="rId3" action="ppaction://hlinkfile"/>
            <a:extLst>
              <a:ext uri="{FF2B5EF4-FFF2-40B4-BE49-F238E27FC236}">
                <a16:creationId xmlns:a16="http://schemas.microsoft.com/office/drawing/2014/main" id="{4E953B49-D192-1A46-90F0-88D97E718F2F}"/>
              </a:ext>
            </a:extLst>
          </p:cNvPr>
          <p:cNvSpPr/>
          <p:nvPr/>
        </p:nvSpPr>
        <p:spPr>
          <a:xfrm>
            <a:off x="2750461" y="1042410"/>
            <a:ext cx="6528816" cy="5678519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10210" y="595179"/>
            <a:ext cx="398272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ການ​ຮັບ​ຮູ້ການລ່ວງ​ລະ​ເມີດ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B9ABD1-F31C-EB49-A774-0733B540240F}"/>
              </a:ext>
            </a:extLst>
          </p:cNvPr>
          <p:cNvSpPr/>
          <p:nvPr/>
        </p:nvSpPr>
        <p:spPr>
          <a:xfrm>
            <a:off x="3686176" y="5340628"/>
            <a:ext cx="471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o-LA" sz="5400" dirty="0">
                <a:latin typeface="Phetsarath OT" panose="02000500000000020004" pitchFamily="2" charset="0"/>
                <a:cs typeface="Phetsarath OT" panose="02000500000000020004" pitchFamily="2" charset="0"/>
              </a:rPr>
              <a:t>ມັນ​ບໍ່​ຖືກ​ຕ້ອງ!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EC727C-BB57-E645-9CF5-B777C9323D20}"/>
              </a:ext>
            </a:extLst>
          </p:cNvPr>
          <p:cNvGrpSpPr/>
          <p:nvPr/>
        </p:nvGrpSpPr>
        <p:grpSpPr>
          <a:xfrm>
            <a:off x="366260" y="2453251"/>
            <a:ext cx="11522161" cy="2261640"/>
            <a:chOff x="581124" y="2356811"/>
            <a:chExt cx="9142032" cy="2799261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2E7673A-16A5-A346-8A79-F12554982679}"/>
                </a:ext>
              </a:extLst>
            </p:cNvPr>
            <p:cNvSpPr/>
            <p:nvPr/>
          </p:nvSpPr>
          <p:spPr>
            <a:xfrm>
              <a:off x="581124" y="2356811"/>
              <a:ext cx="1406246" cy="2322576"/>
            </a:xfrm>
            <a:custGeom>
              <a:avLst/>
              <a:gdLst>
                <a:gd name="connsiteX0" fmla="*/ 0 w 1406246"/>
                <a:gd name="connsiteY0" fmla="*/ 140625 h 2322576"/>
                <a:gd name="connsiteX1" fmla="*/ 140625 w 1406246"/>
                <a:gd name="connsiteY1" fmla="*/ 0 h 2322576"/>
                <a:gd name="connsiteX2" fmla="*/ 1265621 w 1406246"/>
                <a:gd name="connsiteY2" fmla="*/ 0 h 2322576"/>
                <a:gd name="connsiteX3" fmla="*/ 1406246 w 1406246"/>
                <a:gd name="connsiteY3" fmla="*/ 140625 h 2322576"/>
                <a:gd name="connsiteX4" fmla="*/ 1406246 w 1406246"/>
                <a:gd name="connsiteY4" fmla="*/ 2181951 h 2322576"/>
                <a:gd name="connsiteX5" fmla="*/ 1265621 w 1406246"/>
                <a:gd name="connsiteY5" fmla="*/ 2322576 h 2322576"/>
                <a:gd name="connsiteX6" fmla="*/ 140625 w 1406246"/>
                <a:gd name="connsiteY6" fmla="*/ 2322576 h 2322576"/>
                <a:gd name="connsiteX7" fmla="*/ 0 w 1406246"/>
                <a:gd name="connsiteY7" fmla="*/ 2181951 h 2322576"/>
                <a:gd name="connsiteX8" fmla="*/ 0 w 1406246"/>
                <a:gd name="connsiteY8" fmla="*/ 140625 h 232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6246" h="2322576">
                  <a:moveTo>
                    <a:pt x="0" y="140625"/>
                  </a:moveTo>
                  <a:cubicBezTo>
                    <a:pt x="0" y="62960"/>
                    <a:pt x="62960" y="0"/>
                    <a:pt x="140625" y="0"/>
                  </a:cubicBezTo>
                  <a:lnTo>
                    <a:pt x="1265621" y="0"/>
                  </a:lnTo>
                  <a:cubicBezTo>
                    <a:pt x="1343286" y="0"/>
                    <a:pt x="1406246" y="62960"/>
                    <a:pt x="1406246" y="140625"/>
                  </a:cubicBezTo>
                  <a:lnTo>
                    <a:pt x="1406246" y="2181951"/>
                  </a:lnTo>
                  <a:cubicBezTo>
                    <a:pt x="1406246" y="2259616"/>
                    <a:pt x="1343286" y="2322576"/>
                    <a:pt x="1265621" y="2322576"/>
                  </a:cubicBezTo>
                  <a:lnTo>
                    <a:pt x="140625" y="2322576"/>
                  </a:lnTo>
                  <a:cubicBezTo>
                    <a:pt x="62960" y="2322576"/>
                    <a:pt x="0" y="2259616"/>
                    <a:pt x="0" y="2181951"/>
                  </a:cubicBezTo>
                  <a:lnTo>
                    <a:pt x="0" y="14062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alpha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768" tIns="109768" rIns="109768" bIns="109768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7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hetsarath OT" panose="02000500000000020004" pitchFamily="2" charset="0"/>
                  <a:cs typeface="Phetsarath OT" panose="02000500000000020004" pitchFamily="2" charset="0"/>
                </a:rPr>
                <a:t>ຖ້າມີ​ຄົນ​ເຮັດ​ໃຫ້​ທ່ານ​ໄດ້​ຮັບ​ບາດ​ເຈັບ ຫຼື ລະ​ເລີຍ​ທ່ານ</a:t>
              </a: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75E276D-AC86-844F-859D-CB327C2A627E}"/>
                </a:ext>
              </a:extLst>
            </p:cNvPr>
            <p:cNvSpPr/>
            <p:nvPr/>
          </p:nvSpPr>
          <p:spPr>
            <a:xfrm>
              <a:off x="2107050" y="2833496"/>
              <a:ext cx="1406246" cy="2322576"/>
            </a:xfrm>
            <a:custGeom>
              <a:avLst/>
              <a:gdLst>
                <a:gd name="connsiteX0" fmla="*/ 0 w 1406246"/>
                <a:gd name="connsiteY0" fmla="*/ 140625 h 2322576"/>
                <a:gd name="connsiteX1" fmla="*/ 140625 w 1406246"/>
                <a:gd name="connsiteY1" fmla="*/ 0 h 2322576"/>
                <a:gd name="connsiteX2" fmla="*/ 1265621 w 1406246"/>
                <a:gd name="connsiteY2" fmla="*/ 0 h 2322576"/>
                <a:gd name="connsiteX3" fmla="*/ 1406246 w 1406246"/>
                <a:gd name="connsiteY3" fmla="*/ 140625 h 2322576"/>
                <a:gd name="connsiteX4" fmla="*/ 1406246 w 1406246"/>
                <a:gd name="connsiteY4" fmla="*/ 2181951 h 2322576"/>
                <a:gd name="connsiteX5" fmla="*/ 1265621 w 1406246"/>
                <a:gd name="connsiteY5" fmla="*/ 2322576 h 2322576"/>
                <a:gd name="connsiteX6" fmla="*/ 140625 w 1406246"/>
                <a:gd name="connsiteY6" fmla="*/ 2322576 h 2322576"/>
                <a:gd name="connsiteX7" fmla="*/ 0 w 1406246"/>
                <a:gd name="connsiteY7" fmla="*/ 2181951 h 2322576"/>
                <a:gd name="connsiteX8" fmla="*/ 0 w 1406246"/>
                <a:gd name="connsiteY8" fmla="*/ 140625 h 232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6246" h="2322576">
                  <a:moveTo>
                    <a:pt x="0" y="140625"/>
                  </a:moveTo>
                  <a:cubicBezTo>
                    <a:pt x="0" y="62960"/>
                    <a:pt x="62960" y="0"/>
                    <a:pt x="140625" y="0"/>
                  </a:cubicBezTo>
                  <a:lnTo>
                    <a:pt x="1265621" y="0"/>
                  </a:lnTo>
                  <a:cubicBezTo>
                    <a:pt x="1343286" y="0"/>
                    <a:pt x="1406246" y="62960"/>
                    <a:pt x="1406246" y="140625"/>
                  </a:cubicBezTo>
                  <a:lnTo>
                    <a:pt x="1406246" y="2181951"/>
                  </a:lnTo>
                  <a:cubicBezTo>
                    <a:pt x="1406246" y="2259616"/>
                    <a:pt x="1343286" y="2322576"/>
                    <a:pt x="1265621" y="2322576"/>
                  </a:cubicBezTo>
                  <a:lnTo>
                    <a:pt x="140625" y="2322576"/>
                  </a:lnTo>
                  <a:cubicBezTo>
                    <a:pt x="62960" y="2322576"/>
                    <a:pt x="0" y="2259616"/>
                    <a:pt x="0" y="2181951"/>
                  </a:cubicBezTo>
                  <a:lnTo>
                    <a:pt x="0" y="14062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alpha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768" tIns="109768" rIns="109768" bIns="109768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7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hetsarath OT" panose="02000500000000020004" pitchFamily="2" charset="0"/>
                  <a:cs typeface="Phetsarath OT" panose="02000500000000020004" pitchFamily="2" charset="0"/>
                </a:rPr>
                <a:t>ຖ້າມີ​ຄົນ​ເຮັດ​ໃຫ້​ທ່ານ​ຮູ້​ສຶກ​ເສົ້າ</a:t>
              </a: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C01F934-AE55-F041-9FD6-D0110A7ACF4C}"/>
                </a:ext>
              </a:extLst>
            </p:cNvPr>
            <p:cNvSpPr/>
            <p:nvPr/>
          </p:nvSpPr>
          <p:spPr>
            <a:xfrm>
              <a:off x="3656656" y="2356811"/>
              <a:ext cx="1406246" cy="2322576"/>
            </a:xfrm>
            <a:custGeom>
              <a:avLst/>
              <a:gdLst>
                <a:gd name="connsiteX0" fmla="*/ 0 w 1406246"/>
                <a:gd name="connsiteY0" fmla="*/ 140625 h 2322576"/>
                <a:gd name="connsiteX1" fmla="*/ 140625 w 1406246"/>
                <a:gd name="connsiteY1" fmla="*/ 0 h 2322576"/>
                <a:gd name="connsiteX2" fmla="*/ 1265621 w 1406246"/>
                <a:gd name="connsiteY2" fmla="*/ 0 h 2322576"/>
                <a:gd name="connsiteX3" fmla="*/ 1406246 w 1406246"/>
                <a:gd name="connsiteY3" fmla="*/ 140625 h 2322576"/>
                <a:gd name="connsiteX4" fmla="*/ 1406246 w 1406246"/>
                <a:gd name="connsiteY4" fmla="*/ 2181951 h 2322576"/>
                <a:gd name="connsiteX5" fmla="*/ 1265621 w 1406246"/>
                <a:gd name="connsiteY5" fmla="*/ 2322576 h 2322576"/>
                <a:gd name="connsiteX6" fmla="*/ 140625 w 1406246"/>
                <a:gd name="connsiteY6" fmla="*/ 2322576 h 2322576"/>
                <a:gd name="connsiteX7" fmla="*/ 0 w 1406246"/>
                <a:gd name="connsiteY7" fmla="*/ 2181951 h 2322576"/>
                <a:gd name="connsiteX8" fmla="*/ 0 w 1406246"/>
                <a:gd name="connsiteY8" fmla="*/ 140625 h 232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6246" h="2322576">
                  <a:moveTo>
                    <a:pt x="0" y="140625"/>
                  </a:moveTo>
                  <a:cubicBezTo>
                    <a:pt x="0" y="62960"/>
                    <a:pt x="62960" y="0"/>
                    <a:pt x="140625" y="0"/>
                  </a:cubicBezTo>
                  <a:lnTo>
                    <a:pt x="1265621" y="0"/>
                  </a:lnTo>
                  <a:cubicBezTo>
                    <a:pt x="1343286" y="0"/>
                    <a:pt x="1406246" y="62960"/>
                    <a:pt x="1406246" y="140625"/>
                  </a:cubicBezTo>
                  <a:lnTo>
                    <a:pt x="1406246" y="2181951"/>
                  </a:lnTo>
                  <a:cubicBezTo>
                    <a:pt x="1406246" y="2259616"/>
                    <a:pt x="1343286" y="2322576"/>
                    <a:pt x="1265621" y="2322576"/>
                  </a:cubicBezTo>
                  <a:lnTo>
                    <a:pt x="140625" y="2322576"/>
                  </a:lnTo>
                  <a:cubicBezTo>
                    <a:pt x="62960" y="2322576"/>
                    <a:pt x="0" y="2259616"/>
                    <a:pt x="0" y="2181951"/>
                  </a:cubicBezTo>
                  <a:lnTo>
                    <a:pt x="0" y="14062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alpha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768" tIns="109768" rIns="109768" bIns="109768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7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hetsarath OT" panose="02000500000000020004" pitchFamily="2" charset="0"/>
                  <a:cs typeface="Phetsarath OT" panose="02000500000000020004" pitchFamily="2" charset="0"/>
                </a:rPr>
                <a:t>ຖ້າ​ມີ​ຄົນ​ຢູ່​ໃກ້​ກັບ​ທ່ານ​ຫຼາຍ ແລະ ທ່ານ​ບໍ່​ມັກ​ມັນ</a:t>
              </a: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66034CA-BC45-B844-98B5-51E3FF1C046E}"/>
                </a:ext>
              </a:extLst>
            </p:cNvPr>
            <p:cNvSpPr/>
            <p:nvPr/>
          </p:nvSpPr>
          <p:spPr>
            <a:xfrm>
              <a:off x="5230294" y="2833496"/>
              <a:ext cx="1406246" cy="2322576"/>
            </a:xfrm>
            <a:custGeom>
              <a:avLst/>
              <a:gdLst>
                <a:gd name="connsiteX0" fmla="*/ 0 w 1406246"/>
                <a:gd name="connsiteY0" fmla="*/ 140625 h 2322576"/>
                <a:gd name="connsiteX1" fmla="*/ 140625 w 1406246"/>
                <a:gd name="connsiteY1" fmla="*/ 0 h 2322576"/>
                <a:gd name="connsiteX2" fmla="*/ 1265621 w 1406246"/>
                <a:gd name="connsiteY2" fmla="*/ 0 h 2322576"/>
                <a:gd name="connsiteX3" fmla="*/ 1406246 w 1406246"/>
                <a:gd name="connsiteY3" fmla="*/ 140625 h 2322576"/>
                <a:gd name="connsiteX4" fmla="*/ 1406246 w 1406246"/>
                <a:gd name="connsiteY4" fmla="*/ 2181951 h 2322576"/>
                <a:gd name="connsiteX5" fmla="*/ 1265621 w 1406246"/>
                <a:gd name="connsiteY5" fmla="*/ 2322576 h 2322576"/>
                <a:gd name="connsiteX6" fmla="*/ 140625 w 1406246"/>
                <a:gd name="connsiteY6" fmla="*/ 2322576 h 2322576"/>
                <a:gd name="connsiteX7" fmla="*/ 0 w 1406246"/>
                <a:gd name="connsiteY7" fmla="*/ 2181951 h 2322576"/>
                <a:gd name="connsiteX8" fmla="*/ 0 w 1406246"/>
                <a:gd name="connsiteY8" fmla="*/ 140625 h 232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6246" h="2322576">
                  <a:moveTo>
                    <a:pt x="0" y="140625"/>
                  </a:moveTo>
                  <a:cubicBezTo>
                    <a:pt x="0" y="62960"/>
                    <a:pt x="62960" y="0"/>
                    <a:pt x="140625" y="0"/>
                  </a:cubicBezTo>
                  <a:lnTo>
                    <a:pt x="1265621" y="0"/>
                  </a:lnTo>
                  <a:cubicBezTo>
                    <a:pt x="1343286" y="0"/>
                    <a:pt x="1406246" y="62960"/>
                    <a:pt x="1406246" y="140625"/>
                  </a:cubicBezTo>
                  <a:lnTo>
                    <a:pt x="1406246" y="2181951"/>
                  </a:lnTo>
                  <a:cubicBezTo>
                    <a:pt x="1406246" y="2259616"/>
                    <a:pt x="1343286" y="2322576"/>
                    <a:pt x="1265621" y="2322576"/>
                  </a:cubicBezTo>
                  <a:lnTo>
                    <a:pt x="140625" y="2322576"/>
                  </a:lnTo>
                  <a:cubicBezTo>
                    <a:pt x="62960" y="2322576"/>
                    <a:pt x="0" y="2259616"/>
                    <a:pt x="0" y="2181951"/>
                  </a:cubicBezTo>
                  <a:lnTo>
                    <a:pt x="0" y="14062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alpha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768" tIns="109768" rIns="109768" bIns="109768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7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hetsarath OT" panose="02000500000000020004" pitchFamily="2" charset="0"/>
                  <a:cs typeface="Phetsarath OT" panose="02000500000000020004" pitchFamily="2" charset="0"/>
                </a:rPr>
                <a:t>ຖ້າມີ​ຄົນ​ເຮັດ​ໃຫ້​ທ່ານ​ຮູ້​ສຶກບໍ່​ສະ​ດວກ​ສະ​ບາຍ</a:t>
              </a: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A724B82-800D-AA42-97C1-D973145AF4A9}"/>
                </a:ext>
              </a:extLst>
            </p:cNvPr>
            <p:cNvSpPr/>
            <p:nvPr/>
          </p:nvSpPr>
          <p:spPr>
            <a:xfrm>
              <a:off x="6773602" y="2412675"/>
              <a:ext cx="1406246" cy="2322576"/>
            </a:xfrm>
            <a:custGeom>
              <a:avLst/>
              <a:gdLst>
                <a:gd name="connsiteX0" fmla="*/ 0 w 1406246"/>
                <a:gd name="connsiteY0" fmla="*/ 140625 h 2322576"/>
                <a:gd name="connsiteX1" fmla="*/ 140625 w 1406246"/>
                <a:gd name="connsiteY1" fmla="*/ 0 h 2322576"/>
                <a:gd name="connsiteX2" fmla="*/ 1265621 w 1406246"/>
                <a:gd name="connsiteY2" fmla="*/ 0 h 2322576"/>
                <a:gd name="connsiteX3" fmla="*/ 1406246 w 1406246"/>
                <a:gd name="connsiteY3" fmla="*/ 140625 h 2322576"/>
                <a:gd name="connsiteX4" fmla="*/ 1406246 w 1406246"/>
                <a:gd name="connsiteY4" fmla="*/ 2181951 h 2322576"/>
                <a:gd name="connsiteX5" fmla="*/ 1265621 w 1406246"/>
                <a:gd name="connsiteY5" fmla="*/ 2322576 h 2322576"/>
                <a:gd name="connsiteX6" fmla="*/ 140625 w 1406246"/>
                <a:gd name="connsiteY6" fmla="*/ 2322576 h 2322576"/>
                <a:gd name="connsiteX7" fmla="*/ 0 w 1406246"/>
                <a:gd name="connsiteY7" fmla="*/ 2181951 h 2322576"/>
                <a:gd name="connsiteX8" fmla="*/ 0 w 1406246"/>
                <a:gd name="connsiteY8" fmla="*/ 140625 h 232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6246" h="2322576">
                  <a:moveTo>
                    <a:pt x="0" y="140625"/>
                  </a:moveTo>
                  <a:cubicBezTo>
                    <a:pt x="0" y="62960"/>
                    <a:pt x="62960" y="0"/>
                    <a:pt x="140625" y="0"/>
                  </a:cubicBezTo>
                  <a:lnTo>
                    <a:pt x="1265621" y="0"/>
                  </a:lnTo>
                  <a:cubicBezTo>
                    <a:pt x="1343286" y="0"/>
                    <a:pt x="1406246" y="62960"/>
                    <a:pt x="1406246" y="140625"/>
                  </a:cubicBezTo>
                  <a:lnTo>
                    <a:pt x="1406246" y="2181951"/>
                  </a:lnTo>
                  <a:cubicBezTo>
                    <a:pt x="1406246" y="2259616"/>
                    <a:pt x="1343286" y="2322576"/>
                    <a:pt x="1265621" y="2322576"/>
                  </a:cubicBezTo>
                  <a:lnTo>
                    <a:pt x="140625" y="2322576"/>
                  </a:lnTo>
                  <a:cubicBezTo>
                    <a:pt x="62960" y="2322576"/>
                    <a:pt x="0" y="2259616"/>
                    <a:pt x="0" y="2181951"/>
                  </a:cubicBezTo>
                  <a:lnTo>
                    <a:pt x="0" y="14062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alpha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768" tIns="109768" rIns="109768" bIns="109768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7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hetsarath OT" panose="02000500000000020004" pitchFamily="2" charset="0"/>
                  <a:cs typeface="Phetsarath OT" panose="02000500000000020004" pitchFamily="2" charset="0"/>
                </a:rPr>
                <a:t>ຖ້າມີ​ຄົນເອົາ​ສິ່ງ​ຂອງ​ທີ່​ເປັນ​ຂອງ​ທ່ານ​ໄປ</a:t>
              </a: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A2FF2E1-F630-5E42-BAA9-81DACF176BF7}"/>
                </a:ext>
              </a:extLst>
            </p:cNvPr>
            <p:cNvSpPr/>
            <p:nvPr/>
          </p:nvSpPr>
          <p:spPr>
            <a:xfrm>
              <a:off x="8316910" y="2833496"/>
              <a:ext cx="1406246" cy="2322576"/>
            </a:xfrm>
            <a:custGeom>
              <a:avLst/>
              <a:gdLst>
                <a:gd name="connsiteX0" fmla="*/ 0 w 1406246"/>
                <a:gd name="connsiteY0" fmla="*/ 140625 h 2322576"/>
                <a:gd name="connsiteX1" fmla="*/ 140625 w 1406246"/>
                <a:gd name="connsiteY1" fmla="*/ 0 h 2322576"/>
                <a:gd name="connsiteX2" fmla="*/ 1265621 w 1406246"/>
                <a:gd name="connsiteY2" fmla="*/ 0 h 2322576"/>
                <a:gd name="connsiteX3" fmla="*/ 1406246 w 1406246"/>
                <a:gd name="connsiteY3" fmla="*/ 140625 h 2322576"/>
                <a:gd name="connsiteX4" fmla="*/ 1406246 w 1406246"/>
                <a:gd name="connsiteY4" fmla="*/ 2181951 h 2322576"/>
                <a:gd name="connsiteX5" fmla="*/ 1265621 w 1406246"/>
                <a:gd name="connsiteY5" fmla="*/ 2322576 h 2322576"/>
                <a:gd name="connsiteX6" fmla="*/ 140625 w 1406246"/>
                <a:gd name="connsiteY6" fmla="*/ 2322576 h 2322576"/>
                <a:gd name="connsiteX7" fmla="*/ 0 w 1406246"/>
                <a:gd name="connsiteY7" fmla="*/ 2181951 h 2322576"/>
                <a:gd name="connsiteX8" fmla="*/ 0 w 1406246"/>
                <a:gd name="connsiteY8" fmla="*/ 140625 h 232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6246" h="2322576">
                  <a:moveTo>
                    <a:pt x="0" y="140625"/>
                  </a:moveTo>
                  <a:cubicBezTo>
                    <a:pt x="0" y="62960"/>
                    <a:pt x="62960" y="0"/>
                    <a:pt x="140625" y="0"/>
                  </a:cubicBezTo>
                  <a:lnTo>
                    <a:pt x="1265621" y="0"/>
                  </a:lnTo>
                  <a:cubicBezTo>
                    <a:pt x="1343286" y="0"/>
                    <a:pt x="1406246" y="62960"/>
                    <a:pt x="1406246" y="140625"/>
                  </a:cubicBezTo>
                  <a:lnTo>
                    <a:pt x="1406246" y="2181951"/>
                  </a:lnTo>
                  <a:cubicBezTo>
                    <a:pt x="1406246" y="2259616"/>
                    <a:pt x="1343286" y="2322576"/>
                    <a:pt x="1265621" y="2322576"/>
                  </a:cubicBezTo>
                  <a:lnTo>
                    <a:pt x="140625" y="2322576"/>
                  </a:lnTo>
                  <a:cubicBezTo>
                    <a:pt x="62960" y="2322576"/>
                    <a:pt x="0" y="2259616"/>
                    <a:pt x="0" y="2181951"/>
                  </a:cubicBezTo>
                  <a:lnTo>
                    <a:pt x="0" y="140625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alpha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09768" tIns="109768" rIns="109768" bIns="109768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o-LA" sz="17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hetsarath OT" panose="02000500000000020004" pitchFamily="2" charset="0"/>
                  <a:cs typeface="Phetsarath OT" panose="02000500000000020004" pitchFamily="2" charset="0"/>
                </a:rPr>
                <a:t>ຖ້າມີ​ຄົນສຳ​ຜັດ​ທ່ານ ແລະ ທ່ານ​ບໍ່​ພໍ​ໃຈ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2A51B7A-6185-5544-859D-29E4EE898A28}"/>
              </a:ext>
            </a:extLst>
          </p:cNvPr>
          <p:cNvSpPr/>
          <p:nvPr/>
        </p:nvSpPr>
        <p:spPr>
          <a:xfrm>
            <a:off x="4023622" y="1489069"/>
            <a:ext cx="3767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o-LA" sz="3600" b="1" dirty="0">
                <a:latin typeface="Phetsarath OT" panose="02000500000000020004" pitchFamily="2" charset="0"/>
                <a:cs typeface="Phetsarath OT" panose="02000500000000020004" pitchFamily="2" charset="0"/>
              </a:rPr>
              <a:t>ຢ່າ​ເມີນເສີຍ​ກັບມັນ </a:t>
            </a: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DDED18B9-1618-274D-A72A-6C02D7D64C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6847181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ສິດຂອງ​ທ່ານ ແລະ ຄວາມ​ປອດ​ໄພ​ຂອງ​ທ່ານ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82400" y="1086543"/>
            <a:ext cx="609600" cy="861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54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  <a:hlinkClick r:id="rId3" action="ppaction://hlinkfile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809211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9F8A105-7986-C441-A229-8431FCD68F70}"/>
              </a:ext>
            </a:extLst>
          </p:cNvPr>
          <p:cNvSpPr/>
          <p:nvPr/>
        </p:nvSpPr>
        <p:spPr>
          <a:xfrm>
            <a:off x="-58200" y="1058491"/>
            <a:ext cx="6097929" cy="7191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AA1B02-AF27-734D-80A3-5E851FC94B40}"/>
              </a:ext>
            </a:extLst>
          </p:cNvPr>
          <p:cNvSpPr txBox="1"/>
          <p:nvPr/>
        </p:nvSpPr>
        <p:spPr>
          <a:xfrm>
            <a:off x="110210" y="595179"/>
            <a:ext cx="398272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ການລາຍ​ງານການລ່ວງ​ລະ​ເມີດ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D3F1FA-DD3E-F447-8627-416AA5496DED}"/>
              </a:ext>
            </a:extLst>
          </p:cNvPr>
          <p:cNvSpPr/>
          <p:nvPr/>
        </p:nvSpPr>
        <p:spPr>
          <a:xfrm>
            <a:off x="256032" y="1278436"/>
            <a:ext cx="48253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o-LA" sz="3200" b="1">
                <a:latin typeface="Phetsarath OT" panose="02000500000000020004" pitchFamily="2" charset="0"/>
                <a:cs typeface="Phetsarath OT" panose="02000500000000020004" pitchFamily="2" charset="0"/>
              </a:rPr>
              <a:t>ບອກກັບຄົນ​ທີ່​ທ່ານ​</a:t>
            </a:r>
            <a:r>
              <a:rPr lang="lo-LA" sz="3200" b="1" u="sng">
                <a:latin typeface="Phetsarath OT" panose="02000500000000020004" pitchFamily="2" charset="0"/>
                <a:cs typeface="Phetsarath OT" panose="02000500000000020004" pitchFamily="2" charset="0"/>
              </a:rPr>
              <a:t>ເຊື່ອ​ໃຈ</a:t>
            </a:r>
            <a:r>
              <a:rPr lang="lo-LA" sz="3200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  <a:p>
            <a:endParaRPr lang="en-US" sz="3200" i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027F2D-2195-7840-AD88-DB9664484309}"/>
              </a:ext>
            </a:extLst>
          </p:cNvPr>
          <p:cNvSpPr/>
          <p:nvPr/>
        </p:nvSpPr>
        <p:spPr>
          <a:xfrm>
            <a:off x="256032" y="1708833"/>
            <a:ext cx="54751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ຄອບ​ຄົວ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ໝູ່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ຄົນ​ຈາກ​ໂຮງ​ຮຽນ​ຂອງ​ທ່ານ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ຄົນ​ຢູ່​ບ່ອນ​ເຮັດ​ວຽກ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ຜູ້​ອຳ​ນວຍ​ຄວາມ​ສະ​ດວກ​ເອ​ກະ​ລາດ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​ຜູ້​ປະ​ສານ​ງານ​ການ​ບໍ​ລິ​ການຂອງ​ທ່ານ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ຜູ້​ປະ​ກອບ​ອາ​ຊີບ​ທາງ​ການ​ແພດ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EA284F-E1A7-C141-BC3B-7CB2A64BF911}"/>
              </a:ext>
            </a:extLst>
          </p:cNvPr>
          <p:cNvSpPr/>
          <p:nvPr/>
        </p:nvSpPr>
        <p:spPr>
          <a:xfrm>
            <a:off x="6555857" y="206782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ເຮັດ​ໃຫ້​ແນ່​ໃຈ​ວ່າ ທ່ານ​ປອດ​ໄພ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ລາຍ​ງານ​ໃຫ້​ກັບ​ຄົນ​ທີ່​ເໝາະ​ສົມ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ການ​ບໍ​ລິ​ການ​ປົກ​ປ້ອງ​ຜູ້​ໃຫຍ່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ການ​ບໍ​ລິ​ການ​ປົກ​ປ້ອງເດັກ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ການບັງຄັບໃຊ້ກົດໝາຍທ້ອງ​ຖິ່ນ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ສູນ​ປະ​ຈຳ​ພາກ​ຂອງ​ທ່ານ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B0E9DF-DDDE-7C4C-BAD0-C2310B355D13}"/>
              </a:ext>
            </a:extLst>
          </p:cNvPr>
          <p:cNvSpPr/>
          <p:nvPr/>
        </p:nvSpPr>
        <p:spPr>
          <a:xfrm>
            <a:off x="6580040" y="1278436"/>
            <a:ext cx="32907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o-LA" sz="3200" b="1">
                <a:latin typeface="Phetsarath OT" panose="02000500000000020004" pitchFamily="2" charset="0"/>
                <a:cs typeface="Phetsarath OT" panose="02000500000000020004" pitchFamily="2" charset="0"/>
              </a:rPr>
              <a:t>ພວກ​ເຂົາ​ຈະ</a:t>
            </a:r>
            <a:r>
              <a:rPr lang="lo-LA" sz="3200" b="1" u="sng">
                <a:latin typeface="Phetsarath OT" panose="02000500000000020004" pitchFamily="2" charset="0"/>
                <a:cs typeface="Phetsarath OT" panose="02000500000000020004" pitchFamily="2" charset="0"/>
              </a:rPr>
              <a:t>ຊ່ວຍຄື</a:t>
            </a:r>
            <a:r>
              <a:rPr lang="lo-LA" sz="3200" b="1">
                <a:latin typeface="Phetsarath OT" panose="02000500000000020004" pitchFamily="2" charset="0"/>
                <a:cs typeface="Phetsarath OT" panose="02000500000000020004" pitchFamily="2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E9BA0D-C05D-C048-A6CD-B4BE57FEB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541" t="-12826" r="-25459" b="-12826"/>
          <a:stretch/>
        </p:blipFill>
        <p:spPr>
          <a:xfrm>
            <a:off x="-253943" y="4474787"/>
            <a:ext cx="4193868" cy="3923771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2B08C2-32AF-1540-AD74-2EE7A05138FC}"/>
              </a:ext>
            </a:extLst>
          </p:cNvPr>
          <p:cNvSpPr txBox="1"/>
          <p:nvPr/>
        </p:nvSpPr>
        <p:spPr>
          <a:xfrm>
            <a:off x="5650992" y="5888736"/>
            <a:ext cx="184731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lang="en-US" sz="2000" kern="12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A6F97-75C9-0E41-B8D7-A5E1192B7B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3000" t="-11017" r="-23000" b="-58719"/>
          <a:stretch/>
        </p:blipFill>
        <p:spPr>
          <a:xfrm>
            <a:off x="3970460" y="4365800"/>
            <a:ext cx="4254939" cy="3957364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EACEAF32-0B05-D049-A1D6-FD175FC6E8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8"/>
            <a:ext cx="6847181" cy="494342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ສິດຂອງ​ທ່ານ ແລະ ຄວາມ​ປອດ​ໄພ​ຂອງ​ທ່ານ</a:t>
            </a:r>
          </a:p>
        </p:txBody>
      </p:sp>
      <p:pic>
        <p:nvPicPr>
          <p:cNvPr id="2" name="Picture 1" descr="File:Emoji u1f693.svg - Wiktionary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2" t="9618" r="-6420" b="-22942"/>
          <a:stretch/>
        </p:blipFill>
        <p:spPr>
          <a:xfrm>
            <a:off x="8255934" y="4416033"/>
            <a:ext cx="3936066" cy="40412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757061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t="12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10210" y="595179"/>
            <a:ext cx="1993054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ການ​ທົບ​ທວນ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433F78-0CAE-4349-B18F-2997B88E9667}"/>
              </a:ext>
            </a:extLst>
          </p:cNvPr>
          <p:cNvSpPr/>
          <p:nvPr/>
        </p:nvSpPr>
        <p:spPr>
          <a:xfrm>
            <a:off x="1956817" y="1555802"/>
            <a:ext cx="8539733" cy="4619929"/>
          </a:xfrm>
          <a:prstGeom prst="rect">
            <a:avLst/>
          </a:prstGeom>
          <a:solidFill>
            <a:schemeClr val="tx1">
              <a:lumMod val="75000"/>
              <a:lumOff val="2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1C37F5F-3D14-9E42-979A-5CAC4CC959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6847181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ສິດຂອງ​ທ່ານ ແລະ ຄວາມ​ປອດ​ໄພ​ຂອງ​ທ່ານ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03264" y="1832331"/>
            <a:ext cx="8194625" cy="4106339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5292" y="1929596"/>
            <a:ext cx="6354958" cy="1103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36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ທົບ​ທວນເບິ່ງສິດ ແລະ ຄວາມ​ປອດ​ໄພຂອງ​ທ່ານ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85DE81-275F-4240-8577-4CE64808BEAB}"/>
              </a:ext>
            </a:extLst>
          </p:cNvPr>
          <p:cNvSpPr/>
          <p:nvPr/>
        </p:nvSpPr>
        <p:spPr>
          <a:xfrm>
            <a:off x="2463196" y="2721531"/>
            <a:ext cx="75571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ສິດຂອງທ່ານ </a:t>
            </a:r>
          </a:p>
          <a:p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ການກວດ​ເບິ່ງ​ປະ​ຫວັດ​ອາ​ຊະ​ຍາ​ກຳ</a:t>
            </a:r>
          </a:p>
          <a:p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ການ​ຮັບ​ຮູ້ ແລະ ການ​ລາຍ​ງານ​ການ​ລ່ວງ​ລະ​ເມີດ</a:t>
            </a:r>
          </a:p>
        </p:txBody>
      </p:sp>
    </p:spTree>
    <p:extLst>
      <p:ext uri="{BB962C8B-B14F-4D97-AF65-F5344CB8AC3E}">
        <p14:creationId xmlns:p14="http://schemas.microsoft.com/office/powerpoint/2010/main" val="1330663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9442" y="994167"/>
            <a:ext cx="5899998" cy="1460500"/>
          </a:xfrm>
        </p:spPr>
        <p:txBody>
          <a:bodyPr>
            <a:noAutofit/>
          </a:bodyPr>
          <a:lstStyle/>
          <a:p>
            <a:r>
              <a:rPr lang="lo-LA">
                <a:cs typeface="Phetsarath OT" panose="02000500000000020004" pitchFamily="2" charset="0"/>
              </a:rPr>
              <a:t>ຂັ້ນ​ຕອນຕໍ່​ໄປ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F0C6E6-8224-3A42-ADBF-AB728E989F86}"/>
              </a:ext>
            </a:extLst>
          </p:cNvPr>
          <p:cNvGrpSpPr/>
          <p:nvPr/>
        </p:nvGrpSpPr>
        <p:grpSpPr>
          <a:xfrm>
            <a:off x="6096000" y="1435336"/>
            <a:ext cx="4584656" cy="4646092"/>
            <a:chOff x="7316332" y="2967282"/>
            <a:chExt cx="3579183" cy="464609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21819CE-00D7-0E4A-A959-467B9F5C5291}"/>
                </a:ext>
              </a:extLst>
            </p:cNvPr>
            <p:cNvGrpSpPr/>
            <p:nvPr/>
          </p:nvGrpSpPr>
          <p:grpSpPr>
            <a:xfrm>
              <a:off x="7316332" y="2967282"/>
              <a:ext cx="3579183" cy="4646092"/>
              <a:chOff x="1763121" y="3966472"/>
              <a:chExt cx="3579183" cy="414878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A1E20E6-3A2B-0C46-B8FA-AC6E3EAAB3AC}"/>
                  </a:ext>
                </a:extLst>
              </p:cNvPr>
              <p:cNvSpPr/>
              <p:nvPr/>
            </p:nvSpPr>
            <p:spPr>
              <a:xfrm>
                <a:off x="1763121" y="3966472"/>
                <a:ext cx="3579183" cy="414878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2E6E64A-CF6B-914F-845D-4E122F858F2A}"/>
                  </a:ext>
                </a:extLst>
              </p:cNvPr>
              <p:cNvSpPr/>
              <p:nvPr/>
            </p:nvSpPr>
            <p:spPr>
              <a:xfrm>
                <a:off x="1907063" y="4049357"/>
                <a:ext cx="3291298" cy="3845895"/>
              </a:xfrm>
              <a:prstGeom prst="rect">
                <a:avLst/>
              </a:prstGeom>
              <a:solidFill>
                <a:schemeClr val="bg1">
                  <a:alpha val="8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74BE86-85AA-AC4D-BEA7-320C3DDF4B00}"/>
                </a:ext>
              </a:extLst>
            </p:cNvPr>
            <p:cNvSpPr txBox="1"/>
            <p:nvPr/>
          </p:nvSpPr>
          <p:spPr>
            <a:xfrm>
              <a:off x="7551338" y="4838955"/>
              <a:ext cx="3250567" cy="261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lo-LA" b="1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ບົດ​ບາດ ແລະ ຄວາມ​ຮັບ​ຜິ​ດ​ຊອບ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​ທ່ານ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ຄອບ​ຄົວ/ຮອບ​ວຽນ​ຂອງ​ການ​ສະ​ໜັບ​ສະ​ໜູນ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​ຜູ້​ປະ​ສານ​ງານ​ການ​ບໍ​ລິ​ການ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ການ​ບໍ​ລິ​ການ​ຄຸ້ມ​ຄອງການ​ເງິນ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ຜູ້ໃຫ້ບໍລິການ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ຜູ້​ອຳ​ນວຍ​ຄວາມ​ສະ​ດວກ​ເອ​ກະ​ລາດ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18428E-8A16-E540-9060-6D39DEF33BA6}"/>
                </a:ext>
              </a:extLst>
            </p:cNvPr>
            <p:cNvSpPr txBox="1"/>
            <p:nvPr/>
          </p:nvSpPr>
          <p:spPr>
            <a:xfrm>
              <a:off x="7551338" y="3127359"/>
              <a:ext cx="3109170" cy="183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o-LA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ຫຼັກ​ການ 5 ຂໍ້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​ເສ​ລີ​ພາບ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ສິດ​ອຳ​ນາດ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ການ​ສະ​ໜັບ​ສະ​ໜູນ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ຄວາມຮັບຜິດຊອບ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ການ​ຢືນຢັນ  </a:t>
              </a:r>
            </a:p>
            <a:p>
              <a: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63614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/>
          <p:cNvSpPr/>
          <p:nvPr/>
        </p:nvSpPr>
        <p:spPr>
          <a:xfrm rot="9220213">
            <a:off x="-601180" y="4082030"/>
            <a:ext cx="15108068" cy="6918578"/>
          </a:xfrm>
          <a:prstGeom prst="triangle">
            <a:avLst>
              <a:gd name="adj" fmla="val 22555"/>
            </a:avLst>
          </a:prstGeom>
          <a:solidFill>
            <a:schemeClr val="bg1">
              <a:lumMod val="6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38737" y="2007261"/>
            <a:ext cx="8945217" cy="467752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2623" y="2007261"/>
            <a:ext cx="2630530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36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ສະພາບລວມ 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63255E0-38C4-1F48-93AD-B561EADF32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73" y="100837"/>
            <a:ext cx="6847181" cy="862561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ຂັ້ນ​ຕອນຕໍ່​ໄປ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05672" y="595179"/>
            <a:ext cx="3104887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ສະພາບລວມ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579C8F-716D-B34E-A7F6-4CF9A41B7784}"/>
              </a:ext>
            </a:extLst>
          </p:cNvPr>
          <p:cNvSpPr/>
          <p:nvPr/>
        </p:nvSpPr>
        <p:spPr>
          <a:xfrm>
            <a:off x="2092183" y="2871776"/>
            <a:ext cx="843832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ແຜນ​ການ​ຂອງສູນປະ​ຈຳພາກ​</a:t>
            </a:r>
          </a:p>
          <a:p>
            <a:endParaRPr lang="en-US" sz="2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ຄະ​ນະ​ກຳ​ມະ​ການ​ປຶກ​ສາ​ທ້ອງ​ຖິ່ນ</a:t>
            </a:r>
          </a:p>
          <a:p>
            <a:endParaRPr lang="en-US" sz="2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ຂໍ້​ມູນການ​ຕັດ​ສິນ​ໃຈ​ດ້ວຍຕົວ​ເອງ</a:t>
            </a:r>
          </a:p>
          <a:p>
            <a:endParaRPr lang="en-US" sz="28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ຂໍ້​ມູນຊຸມ​ຊົນການ​ຕັດ​ສິນ​ໃຈ​ດ້ວຍຕົວ​ເອງ</a:t>
            </a:r>
          </a:p>
        </p:txBody>
      </p:sp>
    </p:spTree>
    <p:extLst>
      <p:ext uri="{BB962C8B-B14F-4D97-AF65-F5344CB8AC3E}">
        <p14:creationId xmlns:p14="http://schemas.microsoft.com/office/powerpoint/2010/main" val="28795118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E84DDCA-6187-9B4E-86CA-83D6E2AD5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ຂັ້ນ​ຕອນຕໍ່​ໄປ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10210" y="595179"/>
            <a:ext cx="423827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ແຜນ​ການ​ຂອງສູນປະ​ຈຳພາກ​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F880C3-6EAC-4A47-B470-9DBC129BDBDE}"/>
              </a:ext>
            </a:extLst>
          </p:cNvPr>
          <p:cNvSpPr/>
          <p:nvPr/>
        </p:nvSpPr>
        <p:spPr>
          <a:xfrm>
            <a:off x="1612205" y="2178549"/>
            <a:ext cx="881844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o-LA" sz="4400">
                <a:latin typeface="Phetsarath OT" panose="02000500000000020004" pitchFamily="2" charset="0"/>
                <a:cs typeface="Phetsarath OT" panose="02000500000000020004" pitchFamily="2" charset="0"/>
              </a:rPr>
              <a:t>ຜູ້​ຄອບ​ຄອງ​ສະ​ຖານ​ທີ່: </a:t>
            </a:r>
          </a:p>
          <a:p>
            <a:pPr algn="ctr"/>
            <a:r>
              <a:rPr lang="lo-LA" sz="4400">
                <a:latin typeface="Phetsarath OT" panose="02000500000000020004" pitchFamily="2" charset="0"/>
                <a:cs typeface="Phetsarath OT" panose="02000500000000020004" pitchFamily="2" charset="0"/>
              </a:rPr>
              <a:t>ແຜນ​ການ​ສຳ​ລັບ​ແຕ່​ລະສູນ​ປະ​ຈຳ​ພາກສະ​ເພາະ</a:t>
            </a:r>
          </a:p>
        </p:txBody>
      </p:sp>
    </p:spTree>
    <p:extLst>
      <p:ext uri="{BB962C8B-B14F-4D97-AF65-F5344CB8AC3E}">
        <p14:creationId xmlns:p14="http://schemas.microsoft.com/office/powerpoint/2010/main" val="39631463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E84DDCA-6187-9B4E-86CA-83D6E2AD5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ຂັ້ນ​ຕອນຕໍ່​ໄປ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10210" y="595179"/>
            <a:ext cx="608739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ກຸ່ມ​ປຶກ​ສາ​ທ້ອງ​ຖິ່ນ SDP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F5C76E-F8C3-2C43-9C9D-5EE7BA85C0A4}"/>
              </a:ext>
            </a:extLst>
          </p:cNvPr>
          <p:cNvSpPr txBox="1">
            <a:spLocks/>
          </p:cNvSpPr>
          <p:nvPr/>
        </p:nvSpPr>
        <p:spPr>
          <a:xfrm>
            <a:off x="638629" y="5065224"/>
            <a:ext cx="10900227" cy="144945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txBody>
          <a:bodyPr anchor="t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o-LA" sz="7600">
                <a:latin typeface="Phetsarath OT" panose="02000500000000020004" pitchFamily="2" charset="0"/>
                <a:cs typeface="Phetsarath OT" panose="02000500000000020004" pitchFamily="2" charset="0"/>
              </a:rPr>
              <a:t>ກອງ​ປະ​ຊຸມ​ຂອງ​ຄະ​ນະ​ກຳ​ມະ​ການ​ປຶກ​ສາ​ທ້ອງ​ຖິ່ນ​ຂອງ​ພວກ​ເຮົາເປີດ: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o-LA" sz="7600">
                <a:latin typeface="Phetsarath OT" panose="02000500000000020004" pitchFamily="2" charset="0"/>
                <a:cs typeface="Phetsarath OT" panose="02000500000000020004" pitchFamily="2" charset="0"/>
              </a:rPr>
              <a:t>	ວັນ​ທີ: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lo-LA" sz="7600">
                <a:latin typeface="Phetsarath OT" panose="02000500000000020004" pitchFamily="2" charset="0"/>
                <a:cs typeface="Phetsarath OT" panose="02000500000000020004" pitchFamily="2" charset="0"/>
              </a:rPr>
              <a:t>	ສະ​ຖານ​ທີ່: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3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US" b="1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3350" y="1232735"/>
            <a:ext cx="724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ເຮັດ​ການ​ເຊື່ອມ​ໂຍງ​ກັບ</a:t>
            </a:r>
            <a:r>
              <a:rPr lang="lo-LA" sz="2800" i="1">
                <a:solidFill>
                  <a:srgbClr val="FF0000"/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ການ​ສະ​ໜັບ​ສະ​ໜູນ</a:t>
            </a:r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ທ້ອງ​ຖິ່ນ!</a:t>
            </a:r>
          </a:p>
        </p:txBody>
      </p:sp>
      <p:pic>
        <p:nvPicPr>
          <p:cNvPr id="2" name="Picture 1" descr="CLE Help and Training | UCSF Library Tech Comm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99" y="1866287"/>
            <a:ext cx="1136123" cy="10321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File:Circle-icons-magnifyingglass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705" y="1850985"/>
            <a:ext cx="1142229" cy="10626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7" name="Group 16"/>
          <p:cNvGrpSpPr/>
          <p:nvPr/>
        </p:nvGrpSpPr>
        <p:grpSpPr>
          <a:xfrm>
            <a:off x="9888124" y="1855790"/>
            <a:ext cx="1223291" cy="1062632"/>
            <a:chOff x="2857500" y="2400221"/>
            <a:chExt cx="3340100" cy="3667371"/>
          </a:xfrm>
        </p:grpSpPr>
        <p:sp>
          <p:nvSpPr>
            <p:cNvPr id="16" name="Oval 15"/>
            <p:cNvSpPr/>
            <p:nvPr/>
          </p:nvSpPr>
          <p:spPr>
            <a:xfrm>
              <a:off x="2857500" y="2400221"/>
              <a:ext cx="3340100" cy="366737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pic>
          <p:nvPicPr>
            <p:cNvPr id="8" name="Picture 7" descr="Business Growth Chart PNG Transparent Images | PNG All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2735" y="3144917"/>
              <a:ext cx="2692550" cy="25049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Picture 2" descr="Migrating PS 2010 to PS 2013 Walkthrough | epmsource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724" y="2764864"/>
              <a:ext cx="2109273" cy="20166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8" name="TextBox 17"/>
          <p:cNvSpPr txBox="1"/>
          <p:nvPr/>
        </p:nvSpPr>
        <p:spPr>
          <a:xfrm>
            <a:off x="8912759" y="2968874"/>
            <a:ext cx="3165054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ໃຫ້​ຂໍ້​ສະ​ເໜີ​ແນະ​ນຳ​ສຳ​ລັບ​ການ​ປັບ​ປຸງ​ທີ່​ພວມ​ດຳ​ເນີນ​ການ​ຢູ່.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70268" y="2968874"/>
            <a:ext cx="3165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ສາ​ມາດ​ດຳ​ເນີນ</a:t>
            </a:r>
          </a:p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 ການ​ຜັນ​ຂະ​ຫຍາຍ ແລະ </a:t>
            </a:r>
          </a:p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ໃຫ້ການ​ຝຶກ​ອົບ​ຮົມ.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74492" y="3023661"/>
            <a:ext cx="3165054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0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ຕິດ​ຕາມ​ການ​ພັດ​ທະ​ນາ ແລະ ຂະ​ບວນ​ການ​ທີ່​ພວມ​ດຳ​ເນີນ​ຢູ່ </a:t>
            </a:r>
          </a:p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0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ຂອງໂຄງ​ການ​.</a:t>
            </a:r>
          </a:p>
        </p:txBody>
      </p:sp>
      <p:pic>
        <p:nvPicPr>
          <p:cNvPr id="23" name="Picture 22" descr="Team:Michigan Software - 2016.igem.or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92" y="1883463"/>
            <a:ext cx="1150748" cy="10301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0" y="2995147"/>
            <a:ext cx="3545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ການ​ປະ​ຊຸມ​ເພື່ອ​ຮ່ວມ​ມື/ການ​ສ້າງ​ເຄືອ​ຂ່າຍ​ລວມ​ມີ: ຜູ້​ເຂົ້າ​ຮ່ວມ, ຄອບ​ຄົວ,</a:t>
            </a:r>
          </a:p>
          <a:p>
            <a:pPr algn="ctr"/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ຜູ້​ອຳ​ນວຍ​ຄວາມ​ສະ​ດວກ​ເອ​ກະ​ລາດ, FMS ແລະ ຜູ້​ໃຫ້​ບໍ​ລິ​ການ.</a:t>
            </a:r>
          </a:p>
        </p:txBody>
      </p:sp>
    </p:spTree>
    <p:extLst>
      <p:ext uri="{BB962C8B-B14F-4D97-AF65-F5344CB8AC3E}">
        <p14:creationId xmlns:p14="http://schemas.microsoft.com/office/powerpoint/2010/main" val="30822691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me - Comparative Regional Governance websi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874" y="1071848"/>
            <a:ext cx="6508811" cy="629184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E84DDCA-6187-9B4E-86CA-83D6E2AD5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ຂັ້ນ​ຕອນຕໍ່​ໄປ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10210" y="595179"/>
            <a:ext cx="321056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ຊັບ​ພະ​ຍາ​ກອນ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2713" y="2443867"/>
            <a:ext cx="7277100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ສູນ​ການ​ຕັດ​ສິນ​ໃຈ​ດ້ວຍ​ຕົວ​ເອງ: self-determination.com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47937" y="4083957"/>
            <a:ext cx="8161954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ອັບ​ເດດ​ຢູ່​ໃນ SDP ຂອງ​ລັດ​ຄາ​ລິ​ຟໍ​ເນຍ: dds.ca.gov/SDP ແລະ </a:t>
            </a:r>
            <a:r>
              <a:rPr lang="lo-LA" sz="2000" i="1">
                <a:latin typeface="Phetsarath OT" panose="02000500000000020004" pitchFamily="2" charset="0"/>
                <a:cs typeface="Phetsarath OT" panose="02000500000000020004" pitchFamily="2" charset="0"/>
              </a:rPr>
              <a:t>[enter RC site]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67100" y="5724047"/>
            <a:ext cx="8699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o-LA" sz="2000">
                <a:latin typeface="Phetsarath OT" panose="02000500000000020004" pitchFamily="2" charset="0"/>
                <a:cs typeface="Phetsarath OT" panose="02000500000000020004" pitchFamily="2" charset="0"/>
              </a:rPr>
              <a:t>ມັນ​ເປັນ​ຕົວ​ເລືອກ​ຂອງ​ຂ້ອຍ: mn.gov/mnddc/extra/publications/Its-My-Choice.pdf</a:t>
            </a:r>
          </a:p>
        </p:txBody>
      </p:sp>
    </p:spTree>
    <p:extLst>
      <p:ext uri="{BB962C8B-B14F-4D97-AF65-F5344CB8AC3E}">
        <p14:creationId xmlns:p14="http://schemas.microsoft.com/office/powerpoint/2010/main" val="16616255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39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E84DDCA-6187-9B4E-86CA-83D6E2AD5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ຂັ້ນ​ຕອນຕໍ່​ໄປ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10210" y="595179"/>
            <a:ext cx="321056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ການ​ທົບ​ທວນ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62100" y="1985341"/>
            <a:ext cx="9048751" cy="3995009"/>
            <a:chOff x="1763121" y="3966472"/>
            <a:chExt cx="3534537" cy="3567393"/>
          </a:xfrm>
        </p:grpSpPr>
        <p:sp>
          <p:nvSpPr>
            <p:cNvPr id="7" name="Rectangle 6"/>
            <p:cNvSpPr/>
            <p:nvPr/>
          </p:nvSpPr>
          <p:spPr>
            <a:xfrm>
              <a:off x="1763121" y="3966472"/>
              <a:ext cx="3534537" cy="3567393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61352" y="4049357"/>
              <a:ext cx="3337009" cy="3401621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64479" y="3048000"/>
            <a:ext cx="80581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ແຜນ​ການ​ຂອງສູນປະ​ຈຳພາກ​</a:t>
            </a:r>
          </a:p>
          <a:p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ຄະ​ນະ​ກຳ​ມະ​ການ​ປຶກ​ສາ​ທ້ອງ​ຖິ່ນ</a:t>
            </a:r>
          </a:p>
          <a:p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ຂໍ້​ມູນການ​ຕັດ​ສິນ​ໃຈ​ດ້ວຍຕົວ​ເອງ</a:t>
            </a:r>
          </a:p>
          <a:p>
            <a:endParaRPr lang="en-US" sz="24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lo-LA" sz="2400">
                <a:latin typeface="Phetsarath OT" panose="02000500000000020004" pitchFamily="2" charset="0"/>
                <a:cs typeface="Phetsarath OT" panose="02000500000000020004" pitchFamily="2" charset="0"/>
              </a:rPr>
              <a:t>ຂໍ້​ມູນຊຸມ​ຊົນການ​ຕັດ​ສິນ​ໃຈ​ດ້ວຍຕົວ​ເອງ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4565" y="2267615"/>
            <a:ext cx="4378492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lo-LA" sz="36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cs typeface="Phetsarath OT" panose="02000500000000020004" pitchFamily="2" charset="0"/>
              </a:rPr>
              <a:t>ການທົບ​ທວນຂັ້ນ​ຕອນ​ຕໍ່​ໄປ</a:t>
            </a:r>
          </a:p>
        </p:txBody>
      </p:sp>
    </p:spTree>
    <p:extLst>
      <p:ext uri="{BB962C8B-B14F-4D97-AF65-F5344CB8AC3E}">
        <p14:creationId xmlns:p14="http://schemas.microsoft.com/office/powerpoint/2010/main" val="895281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ADE42BD-5C9A-1649-9621-69DDB4D6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latin typeface="Phetsarath OT" panose="02000500000000020004" pitchFamily="2" charset="0"/>
                <a:cs typeface="Phetsarath OT" panose="02000500000000020004" pitchFamily="2" charset="0"/>
              </a:rPr>
              <a:t>ການ​ຕັດ​ສິນ​ໃຈ​ດ້ວຍ​ຕົວ​ເອງແມ່ນ​ຫຍັງ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53160-F310-5D4D-A1DD-28A1A99CE5B9}"/>
              </a:ext>
            </a:extLst>
          </p:cNvPr>
          <p:cNvSpPr txBox="1"/>
          <p:nvPr/>
        </p:nvSpPr>
        <p:spPr>
          <a:xfrm>
            <a:off x="110210" y="617019"/>
            <a:ext cx="1090069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 dirty="0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ສະ​ພາບ​ລວມໂຄງ​ການການ​ຕັດ​ສິນ​ໃຈ​ດ້ວຍ​ຕົວ​ເອງ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556" y="1772019"/>
            <a:ext cx="5102087" cy="47359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08278" y="1757645"/>
            <a:ext cx="5102087" cy="47359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6191" y="1963974"/>
            <a:ext cx="2578818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000" b="1" u="sng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ການ​ບໍ​ລິ​ການ​ແບບ​ດັ້ງ​ເດີມ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16647" y="1963974"/>
            <a:ext cx="3673366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000" b="1" u="sng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ໂຄງ​ການ​ການ​ຕັດ​ສິນ​ໃຈ​ດ້ວຍຕົວ​ເອງ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7619" y="2525261"/>
            <a:ext cx="46422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ການ​ວາງແຜນ​ເອົາ​ຄົນ​ເປັນ​ໃຈ​ກາງ</a:t>
            </a: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IPP </a:t>
            </a: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ສູນປະ​ຈຳພາກ</a:t>
            </a: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ຜູ້​ໃຫ້​ບໍ​ລິ​ການ​ເປັນ​ຜູ້​ຂາຍ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57391" y="2539635"/>
            <a:ext cx="46422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ການ​ວາງແຜນ​ເອົາ​ຄົນ​ເປັນ​ໃຈ​ກາງ</a:t>
            </a: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IPP</a:t>
            </a: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ສູນປະ​ຈຳພາກ</a:t>
            </a: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ຜູ້​ໃຫ້​ບໍ​ລິ​ການ​ເປັນ​ຜູ້​ຂາຍ ຫຼື ບໍ່​ເປັນ​ຜູ້​ຂາຍ</a:t>
            </a: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​ງົບ​ປະ​ມານ​ບຸກ​ຄົນ</a:t>
            </a: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ຜູ້​ອຳ​ນວຍ​ຄວາມ​ສະ​ດວກ​ເອ​ກະ​ລາດ</a:t>
            </a: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accent5">
                  <a:lumMod val="50000"/>
                </a:schemeClr>
              </a:solidFill>
              <a:latin typeface="Phetsarath OT" panose="02000500000000020004" pitchFamily="2" charset="0"/>
              <a:ea typeface="+mj-ea"/>
              <a:cs typeface="Phetsarath OT" panose="02000500000000020004" pitchFamily="2" charset="0"/>
            </a:endParaRPr>
          </a:p>
          <a:p>
            <a:pPr marL="342900" indent="-3429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lo-LA" sz="200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ການ​ບໍ​ລິ​ການ​ຄຸ້ມ​ຄອງການ​ເງິນ</a:t>
            </a:r>
          </a:p>
        </p:txBody>
      </p:sp>
    </p:spTree>
    <p:extLst>
      <p:ext uri="{BB962C8B-B14F-4D97-AF65-F5344CB8AC3E}">
        <p14:creationId xmlns:p14="http://schemas.microsoft.com/office/powerpoint/2010/main" val="38798799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9442" y="994167"/>
            <a:ext cx="5899998" cy="1460500"/>
          </a:xfrm>
        </p:spPr>
        <p:txBody>
          <a:bodyPr>
            <a:noAutofit/>
          </a:bodyPr>
          <a:lstStyle/>
          <a:p>
            <a:r>
              <a:rPr lang="lo-LA">
                <a:cs typeface="Phetsarath OT" panose="02000500000000020004" pitchFamily="2" charset="0"/>
              </a:rPr>
              <a:t>ການ​ປິດ​ຄວາມ​ຄິດ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892F87-C89B-A64A-8BD7-CF997F787A6E}"/>
              </a:ext>
            </a:extLst>
          </p:cNvPr>
          <p:cNvGrpSpPr/>
          <p:nvPr/>
        </p:nvGrpSpPr>
        <p:grpSpPr>
          <a:xfrm>
            <a:off x="6280878" y="1390366"/>
            <a:ext cx="4509705" cy="4646092"/>
            <a:chOff x="7316332" y="2967282"/>
            <a:chExt cx="3579183" cy="46460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4E7CF7A-28B2-D540-8EF8-6B7312A30C6C}"/>
                </a:ext>
              </a:extLst>
            </p:cNvPr>
            <p:cNvGrpSpPr/>
            <p:nvPr/>
          </p:nvGrpSpPr>
          <p:grpSpPr>
            <a:xfrm>
              <a:off x="7316332" y="2967282"/>
              <a:ext cx="3579183" cy="4646092"/>
              <a:chOff x="1763121" y="3966472"/>
              <a:chExt cx="3579183" cy="4148786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FF57D07-C5C0-CB40-BAC3-F76382E61633}"/>
                  </a:ext>
                </a:extLst>
              </p:cNvPr>
              <p:cNvSpPr/>
              <p:nvPr/>
            </p:nvSpPr>
            <p:spPr>
              <a:xfrm>
                <a:off x="1763121" y="3966472"/>
                <a:ext cx="3579183" cy="414878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7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BEE3754-D788-E841-8DE0-2635FF6F7F52}"/>
                  </a:ext>
                </a:extLst>
              </p:cNvPr>
              <p:cNvSpPr/>
              <p:nvPr/>
            </p:nvSpPr>
            <p:spPr>
              <a:xfrm>
                <a:off x="1907063" y="4049357"/>
                <a:ext cx="3291298" cy="3845895"/>
              </a:xfrm>
              <a:prstGeom prst="rect">
                <a:avLst/>
              </a:prstGeom>
              <a:solidFill>
                <a:schemeClr val="bg1">
                  <a:alpha val="8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Phetsarath OT" panose="02000500000000020004" pitchFamily="2" charset="0"/>
                  <a:cs typeface="Phetsarath OT" panose="02000500000000020004" pitchFamily="2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9DB38D-0F37-7044-8A22-914588685CC2}"/>
                </a:ext>
              </a:extLst>
            </p:cNvPr>
            <p:cNvSpPr txBox="1"/>
            <p:nvPr/>
          </p:nvSpPr>
          <p:spPr>
            <a:xfrm>
              <a:off x="7551338" y="4838955"/>
              <a:ext cx="3250567" cy="261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lo-LA" b="1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ບົດ​ບາດ ແລະ ຄວາມ​ຮັບ​ຜິ​ດ​ຊອບ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​ທ່ານ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ຄອບ​ຄົວ/ຮອບ​ວຽນ​ຂອງ​ການ​ສະ​ໜັບ​ສະ​ໜູນ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​ຜູ້​ປະ​ສານ​ງານ​ການ​ບໍ​ລິ​ການ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ການ​ບໍ​ລິ​ການ​ຄຸ້ມ​ຄອງການ​ເງິນ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ຜູ້ໃຫ້ບໍລິການ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 dirty="0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ຜູ້​ອຳ​ນວຍ​ຄວາມ​ສະ​ດວກ​ເອ​ກະ​ລາດ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33E524-8F71-084B-B354-6047A2137964}"/>
                </a:ext>
              </a:extLst>
            </p:cNvPr>
            <p:cNvSpPr txBox="1"/>
            <p:nvPr/>
          </p:nvSpPr>
          <p:spPr>
            <a:xfrm>
              <a:off x="7551338" y="3127359"/>
              <a:ext cx="3109170" cy="183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o-LA" b="1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cs typeface="Phetsarath OT" panose="02000500000000020004" pitchFamily="2" charset="0"/>
                </a:rPr>
                <a:t>ຫຼັກ​ການ 5 ຂໍ້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​ເສ​ລີ​ພາບ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ສິດ​ອຳ​ນາດ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ການ​ສະ​ໜັບ​ສະ​ໜູນ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ຄວາມຮັບຜິດຊອບ </a:t>
              </a:r>
            </a:p>
            <a:p>
              <a:pPr marL="342900" indent="-342900">
                <a:lnSpc>
                  <a:spcPct val="9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lo-LA">
                  <a:solidFill>
                    <a:schemeClr val="accent5">
                      <a:lumMod val="50000"/>
                    </a:schemeClr>
                  </a:solidFill>
                  <a:latin typeface="Phetsarath OT" panose="02000500000000020004" pitchFamily="2" charset="0"/>
                  <a:ea typeface="+mj-ea"/>
                  <a:cs typeface="Phetsarath OT" panose="02000500000000020004" pitchFamily="2" charset="0"/>
                </a:rPr>
                <a:t>ການ​ຢືນຢັນ  </a:t>
              </a:r>
            </a:p>
            <a:p>
              <a: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</a:pP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87699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E84DDCA-6187-9B4E-86CA-83D6E2AD5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ການ​ປິດ​ຄວາມ​ຄິດ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10210" y="595179"/>
            <a:ext cx="356644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ການ​ປິດ​ຄວາມ​ຄິດ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1671" y="1599710"/>
            <a:ext cx="10810119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18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ທ່ານ!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335E51-F430-4E46-B94F-CB36D64B28DD}"/>
              </a:ext>
            </a:extLst>
          </p:cNvPr>
          <p:cNvSpPr/>
          <p:nvPr/>
        </p:nvSpPr>
        <p:spPr>
          <a:xfrm>
            <a:off x="110210" y="1025382"/>
            <a:ext cx="5044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o-LA" sz="4000" b="1">
                <a:latin typeface="Phetsarath OT" panose="02000500000000020004" pitchFamily="2" charset="0"/>
                <a:cs typeface="Phetsarath OT" panose="02000500000000020004" pitchFamily="2" charset="0"/>
              </a:rPr>
              <a:t>ສິ່ງ​ທີ່​ເປັນ​ໄປ​ໄດ້​ແມ່ນຂຶ້ນ​ກັບ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A8DFC3-24EA-D745-B088-CD09444EF7CD}"/>
              </a:ext>
            </a:extLst>
          </p:cNvPr>
          <p:cNvSpPr txBox="1">
            <a:spLocks/>
          </p:cNvSpPr>
          <p:nvPr/>
        </p:nvSpPr>
        <p:spPr>
          <a:xfrm>
            <a:off x="203030" y="3976914"/>
            <a:ext cx="11770419" cy="2634861"/>
          </a:xfrm>
          <a:prstGeom prst="rect">
            <a:avLst/>
          </a:prstGeom>
          <a:solidFill>
            <a:schemeClr val="bg1">
              <a:lumMod val="95000"/>
              <a:alpha val="71000"/>
            </a:schemeClr>
          </a:solidFill>
          <a:ln>
            <a:noFill/>
          </a:ln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lo-LA" sz="7000" dirty="0">
                <a:latin typeface="Phetsarath OT" panose="02000500000000020004" pitchFamily="2" charset="0"/>
                <a:cs typeface="Phetsarath OT" panose="02000500000000020004" pitchFamily="2" charset="0"/>
              </a:rPr>
              <a:t>ສ້າງ​ແຜນ​ການ​ທີ່​ເໝາະ​ສົມກັບ​ຊີ​ວິດ​ຂອງ​ທ່ານ ແລະ ຊ່ວຍທ່ານ​ບັນ​ລຸ​ເປົ້າ​ໝາຍ​ຊີ​ວິດ​ຂອງ​ທ່ານ!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8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lo-LA" sz="8000" dirty="0">
                <a:latin typeface="Phetsarath OT" panose="02000500000000020004" pitchFamily="2" charset="0"/>
                <a:cs typeface="Phetsarath OT" panose="02000500000000020004" pitchFamily="2" charset="0"/>
              </a:rPr>
              <a:t>     ດ້ວຍ​ການ​ບໍ​ລິ​ການ​ຈາກ​ຄົນ​ທີ່​ທ່ານ​ເລືອກ,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lo-LA" sz="8000" dirty="0">
                <a:latin typeface="Phetsarath OT" panose="02000500000000020004" pitchFamily="2" charset="0"/>
                <a:cs typeface="Phetsarath OT" panose="02000500000000020004" pitchFamily="2" charset="0"/>
              </a:rPr>
              <a:t>            ຢູ່​ໃນ​​ຊຸມ​ຊົນ​ບ່ອນ​ທີ່​ທ່ານດຳ​​ລົງ​ຊີ​ວິດ​ຢູ່ ແລະ​ ບ່ອນ​ທີ່​ທ່ານຕ້ອງ​ການ​ຢາກ​ຢູ່!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5027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31920" y="1272869"/>
            <a:ext cx="3886971" cy="835581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 rot="9220213">
            <a:off x="-601180" y="4082030"/>
            <a:ext cx="15108068" cy="6918578"/>
          </a:xfrm>
          <a:prstGeom prst="triangle">
            <a:avLst>
              <a:gd name="adj" fmla="val 22555"/>
            </a:avLst>
          </a:prstGeom>
          <a:solidFill>
            <a:schemeClr val="bg1">
              <a:lumMod val="6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hetsarath OT" panose="02000500000000020004" pitchFamily="2" charset="0"/>
              <a:cs typeface="Phetsarath OT" panose="02000500000000020004" pitchFamily="2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E84DDCA-6187-9B4E-86CA-83D6E2AD5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210" y="44174"/>
            <a:ext cx="6847181" cy="784146"/>
          </a:xfrm>
        </p:spPr>
        <p:txBody>
          <a:bodyPr/>
          <a:lstStyle/>
          <a:p>
            <a:r>
              <a:rPr lang="lo-LA" sz="2800">
                <a:cs typeface="Phetsarath OT" panose="02000500000000020004" pitchFamily="2" charset="0"/>
              </a:rPr>
              <a:t>ການ​ປິດ​ຄວາມ​ຄິດ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FFC79-5BEB-3244-A84F-3E90F5C61842}"/>
              </a:ext>
            </a:extLst>
          </p:cNvPr>
          <p:cNvSpPr txBox="1"/>
          <p:nvPr/>
        </p:nvSpPr>
        <p:spPr>
          <a:xfrm>
            <a:off x="110210" y="595179"/>
            <a:ext cx="3210560" cy="476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lo-LA" sz="2700" b="1">
                <a:solidFill>
                  <a:schemeClr val="bg2">
                    <a:lumMod val="10000"/>
                  </a:schemeClr>
                </a:solidFill>
                <a:latin typeface="Phetsarath OT" panose="02000500000000020004" pitchFamily="2" charset="0"/>
                <a:ea typeface="+mj-ea"/>
                <a:cs typeface="Phetsarath OT" panose="02000500000000020004" pitchFamily="2" charset="0"/>
              </a:rPr>
              <a:t>ຄຳ​ຖາມ</a:t>
            </a:r>
          </a:p>
        </p:txBody>
      </p:sp>
      <p:grpSp>
        <p:nvGrpSpPr>
          <p:cNvPr id="10" name="Group 9"/>
          <p:cNvGrpSpPr/>
          <p:nvPr/>
        </p:nvGrpSpPr>
        <p:grpSpPr>
          <a:xfrm rot="5400000">
            <a:off x="4188303" y="619109"/>
            <a:ext cx="3579183" cy="6722812"/>
            <a:chOff x="883578" y="3883053"/>
            <a:chExt cx="3579183" cy="3567393"/>
          </a:xfrm>
        </p:grpSpPr>
        <p:sp>
          <p:nvSpPr>
            <p:cNvPr id="11" name="Rectangle 10"/>
            <p:cNvSpPr/>
            <p:nvPr/>
          </p:nvSpPr>
          <p:spPr>
            <a:xfrm>
              <a:off x="883578" y="3883053"/>
              <a:ext cx="3579183" cy="3567393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27520" y="3965938"/>
              <a:ext cx="3291298" cy="3401621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hetsarath OT" panose="02000500000000020004" pitchFamily="2" charset="0"/>
                <a:cs typeface="Phetsarath OT" panose="02000500000000020004" pitchFamily="2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D4E743B-7162-0148-A5DF-FD1B9AA442B5}"/>
              </a:ext>
            </a:extLst>
          </p:cNvPr>
          <p:cNvSpPr/>
          <p:nvPr/>
        </p:nvSpPr>
        <p:spPr>
          <a:xfrm>
            <a:off x="2870200" y="249072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ສູນປະ​ຈຳພາກໃນ​ທ້ອງ​ຖິ່ນ: </a:t>
            </a:r>
            <a:b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(ສອດ​ລິ້ງ​ເວັບ​ໄຊ​ເຂົ້າ​ໃສ່​ຂໍ້​ມູນ SDP)</a:t>
            </a:r>
          </a:p>
          <a:p>
            <a:pPr algn="ctr"/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ຄະ​ນະ​ກຳ​ມະ​ການປຶກ​ສາ​ທ້ອງ​ຖິ່ນ: </a:t>
            </a:r>
            <a:br>
              <a:rPr lang="en-US" sz="2000" dirty="0">
                <a:latin typeface="Phetsarath OT" panose="02000500000000020004" pitchFamily="2" charset="0"/>
                <a:cs typeface="Phetsarath OT" panose="02000500000000020004" pitchFamily="2" charset="0"/>
              </a:rPr>
            </a:b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(ສອດ​ລິ້ງ​ເວັບ​ໄຊ ຫຼື ຂໍ້​ມູນ​ຕິດ​ຕໍ່​ເຂົ້າ​ໃສ່)</a:t>
            </a:r>
          </a:p>
          <a:p>
            <a:pPr algn="ctr"/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ເວັບ​ໄຊ DDS: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  <a:hlinkClick r:id="rId4"/>
              </a:rPr>
              <a:t>www.dds.ca.gov/sdp</a:t>
            </a:r>
          </a:p>
          <a:p>
            <a:pPr algn="ctr"/>
            <a:endParaRPr lang="en-US" sz="2000" dirty="0">
              <a:latin typeface="Phetsarath OT" panose="02000500000000020004" pitchFamily="2" charset="0"/>
              <a:cs typeface="Phetsarath OT" panose="02000500000000020004" pitchFamily="2" charset="0"/>
            </a:endParaRPr>
          </a:p>
          <a:p>
            <a:pPr algn="ctr"/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</a:rPr>
              <a:t>ອີ​ເມວ DDS: </a:t>
            </a:r>
            <a:r>
              <a:rPr lang="lo-LA" sz="2000" dirty="0">
                <a:latin typeface="Phetsarath OT" panose="02000500000000020004" pitchFamily="2" charset="0"/>
                <a:cs typeface="Phetsarath OT" panose="02000500000000020004" pitchFamily="2" charset="0"/>
                <a:hlinkClick r:id="rId5"/>
              </a:rPr>
              <a:t>sdp@dds.ca.gov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182609" y="1361414"/>
            <a:ext cx="3636282" cy="7356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o-LA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etsarath OT" panose="02000500000000020004" pitchFamily="2" charset="0"/>
                <a:cs typeface="Phetsarath OT" panose="02000500000000020004" pitchFamily="2" charset="0"/>
              </a:rPr>
              <a:t>ມີຄຳ​ຖາມບໍ?</a:t>
            </a:r>
          </a:p>
        </p:txBody>
      </p:sp>
    </p:spTree>
    <p:extLst>
      <p:ext uri="{BB962C8B-B14F-4D97-AF65-F5344CB8AC3E}">
        <p14:creationId xmlns:p14="http://schemas.microsoft.com/office/powerpoint/2010/main" val="1304750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 defTabSz="914400" rtl="0" eaLnBrk="1" latinLnBrk="0" hangingPunct="1">
          <a:lnSpc>
            <a:spcPct val="90000"/>
          </a:lnSpc>
          <a:spcBef>
            <a:spcPct val="0"/>
          </a:spcBef>
          <a:buNone/>
          <a:defRPr sz="2000" kern="1200" dirty="0" smtClean="0">
            <a:solidFill>
              <a:schemeClr val="accent5">
                <a:lumMod val="50000"/>
              </a:schemeClr>
            </a:solidFill>
            <a:latin typeface="Century Gothic" panose="020B0502020202020204" pitchFamily="34" charset="0"/>
            <a:ea typeface="+mj-ea"/>
            <a:cs typeface="+mj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11150</TotalTime>
  <Words>44121</Words>
  <Application>Microsoft Office PowerPoint</Application>
  <PresentationFormat>Widescreen</PresentationFormat>
  <Paragraphs>1792</Paragraphs>
  <Slides>92</Slides>
  <Notes>92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92</vt:i4>
      </vt:variant>
    </vt:vector>
  </HeadingPairs>
  <TitlesOfParts>
    <vt:vector size="103" baseType="lpstr">
      <vt:lpstr>Arial</vt:lpstr>
      <vt:lpstr>Calibri Light</vt:lpstr>
      <vt:lpstr>DokChampa</vt:lpstr>
      <vt:lpstr>Phetsarath OT</vt:lpstr>
      <vt:lpstr>Times New Roman</vt:lpstr>
      <vt:lpstr>Wingdings</vt:lpstr>
      <vt:lpstr>Office Theme</vt:lpstr>
      <vt:lpstr>3_Custom Design</vt:lpstr>
      <vt:lpstr>2_Custom Design</vt:lpstr>
      <vt:lpstr>1_Custom Design</vt:lpstr>
      <vt:lpstr>Custom Design</vt:lpstr>
      <vt:lpstr>ການ​ແນະ​ນຳໂຄງ​ການ  ​ການ​ຕັດ​ສິນ​ໃຈ​ດ້ວຍຕົວ​ເອງ  ຝຶກ​ອົບ​ຮົມ​ຄູ​ຝຶກ</vt:lpstr>
      <vt:lpstr>PowerPoint Presentation</vt:lpstr>
      <vt:lpstr>ການ​ແນະ​ນຳໂຄງ​ການ  ​ການ​ຕັດ​ສິນ​ໃຈ​ດ້ວຍຕົວ​ເອງ </vt:lpstr>
      <vt:lpstr>PowerPoint Presentation</vt:lpstr>
      <vt:lpstr>PowerPoint Presentation</vt:lpstr>
      <vt:lpstr>ການ​ຕັດ​ສິນ​ໃຈ​ດ້ວຍ​ຕົວ​ເອງແມ່ນ​ຫຍັງ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ບົດ​ບາດ ແລະ ຄວາມ​ຮັບ​ຜິ​ດ​ຊອບ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ການວາງ​ແຜນ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ການ​ຈ່າຍ​ຄ່າ​ບໍ​ລິ​ການ ແລະ ການ​ສະ​ໜັບ​ສະ​ໜູນ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ສິດ ແລະ ຄວາມ​ປອດ​ໄພ​ຂອງ​ທ່ານ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ຂັ້ນ​ຕອນຕໍ່​ໄປ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ການ​ປິດ​ຄວາມ​ຄິດ</vt:lpstr>
      <vt:lpstr>PowerPoint Presentation</vt:lpstr>
      <vt:lpstr>PowerPoint Presentation</vt:lpstr>
    </vt:vector>
  </TitlesOfParts>
  <Company>Dept. of Developmental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SDP Orientation PowerPoint</dc:title>
  <dc:subject>SDP</dc:subject>
  <dc:creator>DDS</dc:creator>
  <cp:keywords>SDP</cp:keywords>
  <cp:lastModifiedBy>Parsons, Jennifer@DDS</cp:lastModifiedBy>
  <cp:revision>553</cp:revision>
  <cp:lastPrinted>2019-02-20T21:31:36Z</cp:lastPrinted>
  <dcterms:created xsi:type="dcterms:W3CDTF">2019-01-24T16:19:20Z</dcterms:created>
  <dcterms:modified xsi:type="dcterms:W3CDTF">2019-04-17T22:41:30Z</dcterms:modified>
</cp:coreProperties>
</file>