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 id="2147483685" r:id="rId2"/>
    <p:sldMasterId id="2147483673" r:id="rId3"/>
    <p:sldMasterId id="2147483660" r:id="rId4"/>
  </p:sldMasterIdLst>
  <p:notesMasterIdLst>
    <p:notesMasterId r:id="rId97"/>
  </p:notesMasterIdLst>
  <p:handoutMasterIdLst>
    <p:handoutMasterId r:id="rId98"/>
  </p:handoutMasterIdLst>
  <p:sldIdLst>
    <p:sldId id="508" r:id="rId5"/>
    <p:sldId id="510" r:id="rId6"/>
    <p:sldId id="256" r:id="rId7"/>
    <p:sldId id="511" r:id="rId8"/>
    <p:sldId id="512" r:id="rId9"/>
    <p:sldId id="488" r:id="rId10"/>
    <p:sldId id="513" r:id="rId11"/>
    <p:sldId id="294" r:id="rId12"/>
    <p:sldId id="527" r:id="rId13"/>
    <p:sldId id="295" r:id="rId14"/>
    <p:sldId id="296" r:id="rId15"/>
    <p:sldId id="297" r:id="rId16"/>
    <p:sldId id="298" r:id="rId17"/>
    <p:sldId id="514" r:id="rId18"/>
    <p:sldId id="489" r:id="rId19"/>
    <p:sldId id="502" r:id="rId20"/>
    <p:sldId id="454" r:id="rId21"/>
    <p:sldId id="455" r:id="rId22"/>
    <p:sldId id="456" r:id="rId23"/>
    <p:sldId id="457" r:id="rId24"/>
    <p:sldId id="507" r:id="rId25"/>
    <p:sldId id="467" r:id="rId26"/>
    <p:sldId id="459" r:id="rId27"/>
    <p:sldId id="468" r:id="rId28"/>
    <p:sldId id="469" r:id="rId29"/>
    <p:sldId id="516" r:id="rId30"/>
    <p:sldId id="515" r:id="rId31"/>
    <p:sldId id="490" r:id="rId32"/>
    <p:sldId id="497" r:id="rId33"/>
    <p:sldId id="300" r:id="rId34"/>
    <p:sldId id="528" r:id="rId35"/>
    <p:sldId id="529" r:id="rId36"/>
    <p:sldId id="301" r:id="rId37"/>
    <p:sldId id="302" r:id="rId38"/>
    <p:sldId id="303" r:id="rId39"/>
    <p:sldId id="304" r:id="rId40"/>
    <p:sldId id="452" r:id="rId41"/>
    <p:sldId id="462" r:id="rId42"/>
    <p:sldId id="257" r:id="rId43"/>
    <p:sldId id="258" r:id="rId44"/>
    <p:sldId id="261" r:id="rId45"/>
    <p:sldId id="259" r:id="rId46"/>
    <p:sldId id="262" r:id="rId47"/>
    <p:sldId id="264" r:id="rId48"/>
    <p:sldId id="265" r:id="rId49"/>
    <p:sldId id="287" r:id="rId50"/>
    <p:sldId id="288" r:id="rId51"/>
    <p:sldId id="289" r:id="rId52"/>
    <p:sldId id="526" r:id="rId53"/>
    <p:sldId id="498" r:id="rId54"/>
    <p:sldId id="263" r:id="rId55"/>
    <p:sldId id="530" r:id="rId56"/>
    <p:sldId id="268" r:id="rId57"/>
    <p:sldId id="266" r:id="rId58"/>
    <p:sldId id="267" r:id="rId59"/>
    <p:sldId id="269" r:id="rId60"/>
    <p:sldId id="270" r:id="rId61"/>
    <p:sldId id="495" r:id="rId62"/>
    <p:sldId id="499" r:id="rId63"/>
    <p:sldId id="271" r:id="rId64"/>
    <p:sldId id="290" r:id="rId65"/>
    <p:sldId id="524" r:id="rId66"/>
    <p:sldId id="273" r:id="rId67"/>
    <p:sldId id="281" r:id="rId68"/>
    <p:sldId id="521" r:id="rId69"/>
    <p:sldId id="286" r:id="rId70"/>
    <p:sldId id="293" r:id="rId71"/>
    <p:sldId id="291" r:id="rId72"/>
    <p:sldId id="274" r:id="rId73"/>
    <p:sldId id="517" r:id="rId74"/>
    <p:sldId id="523" r:id="rId75"/>
    <p:sldId id="518" r:id="rId76"/>
    <p:sldId id="284" r:id="rId77"/>
    <p:sldId id="525" r:id="rId78"/>
    <p:sldId id="491" r:id="rId79"/>
    <p:sldId id="500" r:id="rId80"/>
    <p:sldId id="473" r:id="rId81"/>
    <p:sldId id="475" r:id="rId82"/>
    <p:sldId id="476" r:id="rId83"/>
    <p:sldId id="505" r:id="rId84"/>
    <p:sldId id="506" r:id="rId85"/>
    <p:sldId id="477" r:id="rId86"/>
    <p:sldId id="479" r:id="rId87"/>
    <p:sldId id="492" r:id="rId88"/>
    <p:sldId id="501" r:id="rId89"/>
    <p:sldId id="481" r:id="rId90"/>
    <p:sldId id="482" r:id="rId91"/>
    <p:sldId id="483" r:id="rId92"/>
    <p:sldId id="485" r:id="rId93"/>
    <p:sldId id="493" r:id="rId94"/>
    <p:sldId id="486" r:id="rId95"/>
    <p:sldId id="503" r:id="rId9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ДОБРО ПОЖАЛОВАТЬ НА КУРС «ПОДГОТОВКА ИНСТРУКТОРОВ» ПРОГРАММЫ SDP" id="{AD440188-F937-1A41-882F-067EA0713834}">
          <p14:sldIdLst>
            <p14:sldId id="508"/>
            <p14:sldId id="510"/>
          </p14:sldIdLst>
        </p14:section>
        <p14:section name="Вводная информация о Программе самоопределения (SDP)" id="{8418886A-3C75-430B-A04D-8AE601CE42C1}">
          <p14:sldIdLst>
            <p14:sldId id="256"/>
          </p14:sldIdLst>
        </p14:section>
        <p14:section name="Программа, инструменты, организационные моменты" id="{2B0B88C6-8F82-2846-AEEB-9A784E53A18B}">
          <p14:sldIdLst>
            <p14:sldId id="511"/>
            <p14:sldId id="512"/>
          </p14:sldIdLst>
        </p14:section>
        <p14:section name="Что такое самоопределение" id="{4645CEDA-9638-EC47-BC9E-8738D179C018}">
          <p14:sldIdLst>
            <p14:sldId id="488"/>
            <p14:sldId id="513"/>
            <p14:sldId id="294"/>
            <p14:sldId id="527"/>
            <p14:sldId id="295"/>
            <p14:sldId id="296"/>
            <p14:sldId id="297"/>
            <p14:sldId id="298"/>
            <p14:sldId id="514"/>
          </p14:sldIdLst>
        </p14:section>
        <p14:section name="Роли и обязанности" id="{82D3F220-A5E1-1D40-8577-209473351EC4}">
          <p14:sldIdLst>
            <p14:sldId id="489"/>
            <p14:sldId id="502"/>
            <p14:sldId id="454"/>
            <p14:sldId id="455"/>
            <p14:sldId id="456"/>
            <p14:sldId id="457"/>
            <p14:sldId id="507"/>
            <p14:sldId id="467"/>
            <p14:sldId id="459"/>
            <p14:sldId id="468"/>
            <p14:sldId id="469"/>
            <p14:sldId id="516"/>
            <p14:sldId id="515"/>
          </p14:sldIdLst>
        </p14:section>
        <p14:section name="Планирование" id="{D790195C-2D54-FB4D-A84B-DB803B902A6A}">
          <p14:sldIdLst>
            <p14:sldId id="490"/>
            <p14:sldId id="497"/>
            <p14:sldId id="300"/>
            <p14:sldId id="528"/>
            <p14:sldId id="529"/>
            <p14:sldId id="301"/>
            <p14:sldId id="302"/>
            <p14:sldId id="303"/>
            <p14:sldId id="304"/>
            <p14:sldId id="452"/>
            <p14:sldId id="462"/>
          </p14:sldIdLst>
        </p14:section>
        <p14:section name="Оплата услуг и средств поддержки" id="{B380A920-816F-4B6E-A200-327B44C965DC}">
          <p14:sldIdLst>
            <p14:sldId id="257"/>
            <p14:sldId id="258"/>
          </p14:sldIdLst>
        </p14:section>
        <p14:section name="Индивидуальный бюджет" id="{548A8604-E41F-4918-A1CB-A0A7F4B44483}">
          <p14:sldIdLst>
            <p14:sldId id="261"/>
            <p14:sldId id="259"/>
            <p14:sldId id="262"/>
            <p14:sldId id="264"/>
            <p14:sldId id="265"/>
            <p14:sldId id="287"/>
            <p14:sldId id="288"/>
            <p14:sldId id="289"/>
            <p14:sldId id="526"/>
          </p14:sldIdLst>
        </p14:section>
        <p14:section name="План расходов" id="{69FFBE36-72CE-4566-A100-3966C0943CB2}">
          <p14:sldIdLst>
            <p14:sldId id="498"/>
            <p14:sldId id="263"/>
            <p14:sldId id="530"/>
            <p14:sldId id="268"/>
            <p14:sldId id="266"/>
            <p14:sldId id="267"/>
            <p14:sldId id="269"/>
            <p14:sldId id="270"/>
            <p14:sldId id="495"/>
          </p14:sldIdLst>
        </p14:section>
        <p14:section name="Служба финансового управления" id="{C818263F-FCAB-45CE-8852-B549EFD20F67}">
          <p14:sldIdLst>
            <p14:sldId id="499"/>
            <p14:sldId id="271"/>
            <p14:sldId id="290"/>
            <p14:sldId id="524"/>
            <p14:sldId id="273"/>
            <p14:sldId id="281"/>
            <p14:sldId id="521"/>
            <p14:sldId id="286"/>
            <p14:sldId id="293"/>
            <p14:sldId id="291"/>
            <p14:sldId id="274"/>
            <p14:sldId id="517"/>
            <p14:sldId id="523"/>
            <p14:sldId id="518"/>
            <p14:sldId id="284"/>
            <p14:sldId id="525"/>
          </p14:sldIdLst>
        </p14:section>
        <p14:section name="Ваши права и безопасность" id="{C7B2C8B9-B88E-4B0A-A1C5-CF90BE9C3546}">
          <p14:sldIdLst>
            <p14:sldId id="491"/>
            <p14:sldId id="500"/>
            <p14:sldId id="473"/>
            <p14:sldId id="475"/>
            <p14:sldId id="476"/>
            <p14:sldId id="505"/>
            <p14:sldId id="506"/>
            <p14:sldId id="477"/>
            <p14:sldId id="479"/>
          </p14:sldIdLst>
        </p14:section>
        <p14:section name="Дальнейшие действия" id="{3E1E7C71-15FA-1848-926D-EBB90F076C0D}">
          <p14:sldIdLst>
            <p14:sldId id="492"/>
            <p14:sldId id="501"/>
            <p14:sldId id="481"/>
            <p14:sldId id="482"/>
            <p14:sldId id="483"/>
            <p14:sldId id="485"/>
          </p14:sldIdLst>
        </p14:section>
        <p14:section name="Заключительные выводы" id="{BCDBF101-5D27-D04F-BE9B-1FF63F4945F2}">
          <p14:sldIdLst>
            <p14:sldId id="493"/>
            <p14:sldId id="486"/>
            <p14:sldId id="5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5C8A"/>
    <a:srgbClr val="6AA65A"/>
    <a:srgbClr val="EE7EDE"/>
    <a:srgbClr val="5CC0D4"/>
    <a:srgbClr val="75D3D6"/>
    <a:srgbClr val="7991D3"/>
    <a:srgbClr val="79B1D3"/>
    <a:srgbClr val="32A8C0"/>
    <a:srgbClr val="60CD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165" autoAdjust="0"/>
    <p:restoredTop sz="59518" autoAdjust="0"/>
  </p:normalViewPr>
  <p:slideViewPr>
    <p:cSldViewPr snapToGrid="0">
      <p:cViewPr varScale="1">
        <p:scale>
          <a:sx n="60" d="100"/>
          <a:sy n="60" d="100"/>
        </p:scale>
        <p:origin x="84" y="21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handoutMaster" Target="handoutMasters/handoutMaster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2D0AE8-C54E-E243-8FBE-82D80CDF313F}" type="doc">
      <dgm:prSet loTypeId="urn:microsoft.com/office/officeart/2008/layout/VerticalCurvedList" loCatId="" qsTypeId="urn:microsoft.com/office/officeart/2005/8/quickstyle/simple1" qsCatId="simple" csTypeId="urn:microsoft.com/office/officeart/2005/8/colors/accent3_3" csCatId="accent3" phldr="1"/>
      <dgm:spPr/>
      <dgm:t>
        <a:bodyPr/>
        <a:lstStyle/>
        <a:p>
          <a:endParaRPr lang="en-US"/>
        </a:p>
      </dgm:t>
    </dgm:pt>
    <dgm:pt modelId="{75321750-4D86-6743-B00A-D24C62EFD4C2}">
      <dgm:prSet phldrT="[Text]"/>
      <dgm:spPr/>
      <dgm:t>
        <a:bodyPr/>
        <a:lstStyle/>
        <a:p>
          <a:pPr>
            <a:buFont typeface="Arial" panose="020B0604020202020204" pitchFamily="34" charset="0"/>
            <a:buNone/>
          </a:pPr>
          <a:r>
            <a:rPr lang="ru-RU"/>
            <a:t> Человек чувствует себя расстроенным или находится в подавленном состоянии в течение долгого времени</a:t>
          </a:r>
        </a:p>
      </dgm:t>
    </dgm:pt>
    <dgm:pt modelId="{33532BAF-4634-0B45-8037-A25783B760D7}" type="parTrans" cxnId="{C659E6A2-7BE5-4247-A8A0-5F5C98EBBF90}">
      <dgm:prSet/>
      <dgm:spPr/>
      <dgm:t>
        <a:bodyPr/>
        <a:lstStyle/>
        <a:p>
          <a:endParaRPr lang="en-US"/>
        </a:p>
      </dgm:t>
    </dgm:pt>
    <dgm:pt modelId="{22EC4A41-ADD4-3149-B1A2-3CD330A78C0D}" type="sibTrans" cxnId="{C659E6A2-7BE5-4247-A8A0-5F5C98EBBF90}">
      <dgm:prSet/>
      <dgm:spPr/>
      <dgm:t>
        <a:bodyPr/>
        <a:lstStyle/>
        <a:p>
          <a:endParaRPr lang="en-US"/>
        </a:p>
      </dgm:t>
    </dgm:pt>
    <dgm:pt modelId="{3624839D-AB27-0640-86A8-C5DB2E4964E9}">
      <dgm:prSet phldrT="[Text]"/>
      <dgm:spPr/>
      <dgm:t>
        <a:bodyPr/>
        <a:lstStyle/>
        <a:p>
          <a:pPr>
            <a:buFont typeface="Arial" panose="020B0604020202020204" pitchFamily="34" charset="0"/>
            <a:buNone/>
          </a:pPr>
          <a:r>
            <a:rPr lang="ru-RU"/>
            <a:t> Человек теряет навыки или уверенность</a:t>
          </a:r>
        </a:p>
      </dgm:t>
    </dgm:pt>
    <dgm:pt modelId="{5D5165F5-8B3D-F24A-BB16-B29CADB645A7}" type="parTrans" cxnId="{DC20E4A1-3CC9-1247-A650-EBD65E07DE54}">
      <dgm:prSet/>
      <dgm:spPr/>
      <dgm:t>
        <a:bodyPr/>
        <a:lstStyle/>
        <a:p>
          <a:endParaRPr lang="en-US"/>
        </a:p>
      </dgm:t>
    </dgm:pt>
    <dgm:pt modelId="{82AE4E75-3715-D74E-9C3E-169DA52BE176}" type="sibTrans" cxnId="{DC20E4A1-3CC9-1247-A650-EBD65E07DE54}">
      <dgm:prSet/>
      <dgm:spPr/>
      <dgm:t>
        <a:bodyPr/>
        <a:lstStyle/>
        <a:p>
          <a:endParaRPr lang="en-US"/>
        </a:p>
      </dgm:t>
    </dgm:pt>
    <dgm:pt modelId="{56EFB916-0B00-2D43-B0CF-F17BFACCF546}">
      <dgm:prSet phldrT="[Text]"/>
      <dgm:spPr/>
      <dgm:t>
        <a:bodyPr/>
        <a:lstStyle/>
        <a:p>
          <a:pPr>
            <a:buFont typeface="Arial" panose="020B0604020202020204" pitchFamily="34" charset="0"/>
            <a:buNone/>
          </a:pPr>
          <a:r>
            <a:rPr lang="ru-RU"/>
            <a:t>  Человек не хочет ни с кем разговаривать</a:t>
          </a:r>
        </a:p>
      </dgm:t>
    </dgm:pt>
    <dgm:pt modelId="{18EFDD01-D789-E54C-9CAB-81B24D71907B}" type="parTrans" cxnId="{DA09B3C4-2348-D54A-873A-2A60B291A071}">
      <dgm:prSet/>
      <dgm:spPr/>
      <dgm:t>
        <a:bodyPr/>
        <a:lstStyle/>
        <a:p>
          <a:endParaRPr lang="en-US"/>
        </a:p>
      </dgm:t>
    </dgm:pt>
    <dgm:pt modelId="{8D6CEB97-3267-DB49-B0DE-48C009AFCBC2}" type="sibTrans" cxnId="{DA09B3C4-2348-D54A-873A-2A60B291A071}">
      <dgm:prSet/>
      <dgm:spPr/>
      <dgm:t>
        <a:bodyPr/>
        <a:lstStyle/>
        <a:p>
          <a:endParaRPr lang="en-US"/>
        </a:p>
      </dgm:t>
    </dgm:pt>
    <dgm:pt modelId="{89D51CB2-504B-0E42-AB84-635C8C85E5A9}">
      <dgm:prSet phldrT="[Text]"/>
      <dgm:spPr/>
      <dgm:t>
        <a:bodyPr/>
        <a:lstStyle/>
        <a:p>
          <a:pPr>
            <a:buFont typeface="Arial" panose="020B0604020202020204" pitchFamily="34" charset="0"/>
            <a:buNone/>
          </a:pPr>
          <a:r>
            <a:rPr lang="ru-RU"/>
            <a:t> Изменяется поведение или настроение человека</a:t>
          </a:r>
        </a:p>
      </dgm:t>
    </dgm:pt>
    <dgm:pt modelId="{DB46A3F5-FB55-104D-80F2-6AA9AB9BB520}" type="parTrans" cxnId="{EB40BB06-59DE-1F40-8F90-E234952B82ED}">
      <dgm:prSet/>
      <dgm:spPr/>
      <dgm:t>
        <a:bodyPr/>
        <a:lstStyle/>
        <a:p>
          <a:endParaRPr lang="en-US"/>
        </a:p>
      </dgm:t>
    </dgm:pt>
    <dgm:pt modelId="{D56879EF-9E38-1649-AF9D-96609996A6B6}" type="sibTrans" cxnId="{EB40BB06-59DE-1F40-8F90-E234952B82ED}">
      <dgm:prSet/>
      <dgm:spPr/>
      <dgm:t>
        <a:bodyPr/>
        <a:lstStyle/>
        <a:p>
          <a:endParaRPr lang="en-US"/>
        </a:p>
      </dgm:t>
    </dgm:pt>
    <dgm:pt modelId="{67763D97-7212-6F41-9148-D12B169706D8}">
      <dgm:prSet/>
      <dgm:spPr/>
      <dgm:t>
        <a:bodyPr/>
        <a:lstStyle/>
        <a:p>
          <a:r>
            <a:rPr lang="ru-RU"/>
            <a:t> Человек становится возбужденным или агрессивным</a:t>
          </a:r>
        </a:p>
      </dgm:t>
    </dgm:pt>
    <dgm:pt modelId="{94514F23-830D-274B-8A18-25E6414F9A8B}" type="parTrans" cxnId="{FF7EC3F9-3636-A04D-94B5-14C6AECF9B61}">
      <dgm:prSet/>
      <dgm:spPr/>
      <dgm:t>
        <a:bodyPr/>
        <a:lstStyle/>
        <a:p>
          <a:endParaRPr lang="en-US"/>
        </a:p>
      </dgm:t>
    </dgm:pt>
    <dgm:pt modelId="{337277E3-518E-EC44-973D-A7F55C21237D}" type="sibTrans" cxnId="{FF7EC3F9-3636-A04D-94B5-14C6AECF9B61}">
      <dgm:prSet/>
      <dgm:spPr/>
      <dgm:t>
        <a:bodyPr/>
        <a:lstStyle/>
        <a:p>
          <a:endParaRPr lang="en-US"/>
        </a:p>
      </dgm:t>
    </dgm:pt>
    <dgm:pt modelId="{6F167C2F-0EFE-6D41-8D47-76F7D9C4B58C}">
      <dgm:prSet/>
      <dgm:spPr/>
      <dgm:t>
        <a:bodyPr/>
        <a:lstStyle/>
        <a:p>
          <a:r>
            <a:rPr lang="ru-RU"/>
            <a:t> Создается впечатление, что человек боится определенных людей или ситуаций</a:t>
          </a:r>
        </a:p>
      </dgm:t>
    </dgm:pt>
    <dgm:pt modelId="{23AB6A5E-AF82-944A-AF16-72248A85D218}" type="parTrans" cxnId="{6B7F60B4-09CF-F640-9008-48E9DD5D16AB}">
      <dgm:prSet/>
      <dgm:spPr/>
      <dgm:t>
        <a:bodyPr/>
        <a:lstStyle/>
        <a:p>
          <a:endParaRPr lang="en-US"/>
        </a:p>
      </dgm:t>
    </dgm:pt>
    <dgm:pt modelId="{CD871FC4-6C6C-2F43-B71E-54AF4B156026}" type="sibTrans" cxnId="{6B7F60B4-09CF-F640-9008-48E9DD5D16AB}">
      <dgm:prSet/>
      <dgm:spPr/>
      <dgm:t>
        <a:bodyPr/>
        <a:lstStyle/>
        <a:p>
          <a:endParaRPr lang="en-US"/>
        </a:p>
      </dgm:t>
    </dgm:pt>
    <dgm:pt modelId="{30A4430D-FD00-E441-9023-26F598FEA8ED}" type="pres">
      <dgm:prSet presAssocID="{542D0AE8-C54E-E243-8FBE-82D80CDF313F}" presName="Name0" presStyleCnt="0">
        <dgm:presLayoutVars>
          <dgm:chMax val="7"/>
          <dgm:chPref val="7"/>
          <dgm:dir/>
        </dgm:presLayoutVars>
      </dgm:prSet>
      <dgm:spPr/>
    </dgm:pt>
    <dgm:pt modelId="{DE9B137E-5F3C-304E-92B8-14BD948CE703}" type="pres">
      <dgm:prSet presAssocID="{542D0AE8-C54E-E243-8FBE-82D80CDF313F}" presName="Name1" presStyleCnt="0"/>
      <dgm:spPr/>
    </dgm:pt>
    <dgm:pt modelId="{4F1001D4-0B89-BF44-98F8-F87657D2398F}" type="pres">
      <dgm:prSet presAssocID="{542D0AE8-C54E-E243-8FBE-82D80CDF313F}" presName="cycle" presStyleCnt="0"/>
      <dgm:spPr/>
    </dgm:pt>
    <dgm:pt modelId="{C047924E-46A0-EB46-862C-252836C2F3E4}" type="pres">
      <dgm:prSet presAssocID="{542D0AE8-C54E-E243-8FBE-82D80CDF313F}" presName="srcNode" presStyleLbl="node1" presStyleIdx="0" presStyleCnt="6"/>
      <dgm:spPr/>
    </dgm:pt>
    <dgm:pt modelId="{F69EB91C-7F74-874E-A54D-06D9410D9EC2}" type="pres">
      <dgm:prSet presAssocID="{542D0AE8-C54E-E243-8FBE-82D80CDF313F}" presName="conn" presStyleLbl="parChTrans1D2" presStyleIdx="0" presStyleCnt="1"/>
      <dgm:spPr/>
    </dgm:pt>
    <dgm:pt modelId="{4988238E-3C29-9240-AB8C-A178B028A303}" type="pres">
      <dgm:prSet presAssocID="{542D0AE8-C54E-E243-8FBE-82D80CDF313F}" presName="extraNode" presStyleLbl="node1" presStyleIdx="0" presStyleCnt="6"/>
      <dgm:spPr/>
    </dgm:pt>
    <dgm:pt modelId="{F49B1BB7-4F4D-754F-A1DA-EE3035C9A33E}" type="pres">
      <dgm:prSet presAssocID="{542D0AE8-C54E-E243-8FBE-82D80CDF313F}" presName="dstNode" presStyleLbl="node1" presStyleIdx="0" presStyleCnt="6"/>
      <dgm:spPr/>
    </dgm:pt>
    <dgm:pt modelId="{CDDC0783-9466-DB4C-A819-B56212759158}" type="pres">
      <dgm:prSet presAssocID="{75321750-4D86-6743-B00A-D24C62EFD4C2}" presName="text_1" presStyleLbl="node1" presStyleIdx="0" presStyleCnt="6">
        <dgm:presLayoutVars>
          <dgm:bulletEnabled val="1"/>
        </dgm:presLayoutVars>
      </dgm:prSet>
      <dgm:spPr/>
    </dgm:pt>
    <dgm:pt modelId="{B6DAECB3-4C97-8648-80C1-92B29FC4DDE2}" type="pres">
      <dgm:prSet presAssocID="{75321750-4D86-6743-B00A-D24C62EFD4C2}" presName="accent_1" presStyleCnt="0"/>
      <dgm:spPr/>
    </dgm:pt>
    <dgm:pt modelId="{FB23A57E-D295-2746-BD14-B27F1DFDE062}" type="pres">
      <dgm:prSet presAssocID="{75321750-4D86-6743-B00A-D24C62EFD4C2}" presName="accentRepeatNode" presStyleLbl="solidFgAcc1" presStyleIdx="0" presStyleCnt="6" custScaleX="113609" custScaleY="123765"/>
      <dgm:spPr/>
    </dgm:pt>
    <dgm:pt modelId="{0B87E80B-C05E-6249-AE59-D9C5B14E8DB4}" type="pres">
      <dgm:prSet presAssocID="{3624839D-AB27-0640-86A8-C5DB2E4964E9}" presName="text_2" presStyleLbl="node1" presStyleIdx="1" presStyleCnt="6">
        <dgm:presLayoutVars>
          <dgm:bulletEnabled val="1"/>
        </dgm:presLayoutVars>
      </dgm:prSet>
      <dgm:spPr/>
    </dgm:pt>
    <dgm:pt modelId="{A69596D3-3C96-7347-8504-B2E91128E760}" type="pres">
      <dgm:prSet presAssocID="{3624839D-AB27-0640-86A8-C5DB2E4964E9}" presName="accent_2" presStyleCnt="0"/>
      <dgm:spPr/>
    </dgm:pt>
    <dgm:pt modelId="{8BAD4592-97DE-484A-9630-A95B225696AA}" type="pres">
      <dgm:prSet presAssocID="{3624839D-AB27-0640-86A8-C5DB2E4964E9}" presName="accentRepeatNode" presStyleLbl="solidFgAcc1" presStyleIdx="1" presStyleCnt="6" custScaleX="113609" custScaleY="123765"/>
      <dgm:spPr/>
    </dgm:pt>
    <dgm:pt modelId="{A19397F0-B30F-1A42-9C6A-432A3EC9E538}" type="pres">
      <dgm:prSet presAssocID="{89D51CB2-504B-0E42-AB84-635C8C85E5A9}" presName="text_3" presStyleLbl="node1" presStyleIdx="2" presStyleCnt="6">
        <dgm:presLayoutVars>
          <dgm:bulletEnabled val="1"/>
        </dgm:presLayoutVars>
      </dgm:prSet>
      <dgm:spPr/>
    </dgm:pt>
    <dgm:pt modelId="{7C26E9C7-D62B-B04E-98DF-FFD1BACBEC4B}" type="pres">
      <dgm:prSet presAssocID="{89D51CB2-504B-0E42-AB84-635C8C85E5A9}" presName="accent_3" presStyleCnt="0"/>
      <dgm:spPr/>
    </dgm:pt>
    <dgm:pt modelId="{9864E858-E899-BA43-A61D-BB9F1FF0F6A6}" type="pres">
      <dgm:prSet presAssocID="{89D51CB2-504B-0E42-AB84-635C8C85E5A9}" presName="accentRepeatNode" presStyleLbl="solidFgAcc1" presStyleIdx="2" presStyleCnt="6" custScaleX="113609" custScaleY="123765"/>
      <dgm:spPr/>
    </dgm:pt>
    <dgm:pt modelId="{1CBE7B6A-792F-554C-B726-3917564834F8}" type="pres">
      <dgm:prSet presAssocID="{6F167C2F-0EFE-6D41-8D47-76F7D9C4B58C}" presName="text_4" presStyleLbl="node1" presStyleIdx="3" presStyleCnt="6">
        <dgm:presLayoutVars>
          <dgm:bulletEnabled val="1"/>
        </dgm:presLayoutVars>
      </dgm:prSet>
      <dgm:spPr/>
    </dgm:pt>
    <dgm:pt modelId="{B428EB6A-BB78-F242-B2A3-403E839FDB5B}" type="pres">
      <dgm:prSet presAssocID="{6F167C2F-0EFE-6D41-8D47-76F7D9C4B58C}" presName="accent_4" presStyleCnt="0"/>
      <dgm:spPr/>
    </dgm:pt>
    <dgm:pt modelId="{073CA24C-9DDD-F444-91F1-D417E08F0A65}" type="pres">
      <dgm:prSet presAssocID="{6F167C2F-0EFE-6D41-8D47-76F7D9C4B58C}" presName="accentRepeatNode" presStyleLbl="solidFgAcc1" presStyleIdx="3" presStyleCnt="6" custScaleX="113609" custScaleY="123765"/>
      <dgm:spPr/>
    </dgm:pt>
    <dgm:pt modelId="{6310C46B-343D-7F42-97D2-8C6F3608DD80}" type="pres">
      <dgm:prSet presAssocID="{67763D97-7212-6F41-9148-D12B169706D8}" presName="text_5" presStyleLbl="node1" presStyleIdx="4" presStyleCnt="6">
        <dgm:presLayoutVars>
          <dgm:bulletEnabled val="1"/>
        </dgm:presLayoutVars>
      </dgm:prSet>
      <dgm:spPr/>
    </dgm:pt>
    <dgm:pt modelId="{5BCA0B84-899E-474C-9486-FDA8C5C08A22}" type="pres">
      <dgm:prSet presAssocID="{67763D97-7212-6F41-9148-D12B169706D8}" presName="accent_5" presStyleCnt="0"/>
      <dgm:spPr/>
    </dgm:pt>
    <dgm:pt modelId="{75389E1D-4E79-944F-A65E-AF4802F8D297}" type="pres">
      <dgm:prSet presAssocID="{67763D97-7212-6F41-9148-D12B169706D8}" presName="accentRepeatNode" presStyleLbl="solidFgAcc1" presStyleIdx="4" presStyleCnt="6" custScaleX="113609" custScaleY="123765"/>
      <dgm:spPr/>
    </dgm:pt>
    <dgm:pt modelId="{8DDBA8C9-BFEB-5C40-8D11-C83BEA27E5F3}" type="pres">
      <dgm:prSet presAssocID="{56EFB916-0B00-2D43-B0CF-F17BFACCF546}" presName="text_6" presStyleLbl="node1" presStyleIdx="5" presStyleCnt="6">
        <dgm:presLayoutVars>
          <dgm:bulletEnabled val="1"/>
        </dgm:presLayoutVars>
      </dgm:prSet>
      <dgm:spPr/>
    </dgm:pt>
    <dgm:pt modelId="{D1F5E1C7-7AF7-4147-B826-680F1746055A}" type="pres">
      <dgm:prSet presAssocID="{56EFB916-0B00-2D43-B0CF-F17BFACCF546}" presName="accent_6" presStyleCnt="0"/>
      <dgm:spPr/>
    </dgm:pt>
    <dgm:pt modelId="{5B76F7C8-A40D-5549-A642-D57F10A6E93D}" type="pres">
      <dgm:prSet presAssocID="{56EFB916-0B00-2D43-B0CF-F17BFACCF546}" presName="accentRepeatNode" presStyleLbl="solidFgAcc1" presStyleIdx="5" presStyleCnt="6" custScaleX="113609" custScaleY="123765"/>
      <dgm:spPr/>
    </dgm:pt>
  </dgm:ptLst>
  <dgm:cxnLst>
    <dgm:cxn modelId="{EB40BB06-59DE-1F40-8F90-E234952B82ED}" srcId="{542D0AE8-C54E-E243-8FBE-82D80CDF313F}" destId="{89D51CB2-504B-0E42-AB84-635C8C85E5A9}" srcOrd="2" destOrd="0" parTransId="{DB46A3F5-FB55-104D-80F2-6AA9AB9BB520}" sibTransId="{D56879EF-9E38-1649-AF9D-96609996A6B6}"/>
    <dgm:cxn modelId="{D9498215-C93F-A24C-8919-1029CA676453}" type="presOf" srcId="{3624839D-AB27-0640-86A8-C5DB2E4964E9}" destId="{0B87E80B-C05E-6249-AE59-D9C5B14E8DB4}" srcOrd="0" destOrd="0" presId="urn:microsoft.com/office/officeart/2008/layout/VerticalCurvedList"/>
    <dgm:cxn modelId="{F2771220-B759-8F4B-BDD8-BC217C4A07FB}" type="presOf" srcId="{75321750-4D86-6743-B00A-D24C62EFD4C2}" destId="{CDDC0783-9466-DB4C-A819-B56212759158}" srcOrd="0" destOrd="0" presId="urn:microsoft.com/office/officeart/2008/layout/VerticalCurvedList"/>
    <dgm:cxn modelId="{80FC6D36-BFB0-3245-9353-385AFE365A3F}" type="presOf" srcId="{67763D97-7212-6F41-9148-D12B169706D8}" destId="{6310C46B-343D-7F42-97D2-8C6F3608DD80}" srcOrd="0" destOrd="0" presId="urn:microsoft.com/office/officeart/2008/layout/VerticalCurvedList"/>
    <dgm:cxn modelId="{9C059348-8F37-5748-AF6A-4A3B85FBAF6C}" type="presOf" srcId="{56EFB916-0B00-2D43-B0CF-F17BFACCF546}" destId="{8DDBA8C9-BFEB-5C40-8D11-C83BEA27E5F3}" srcOrd="0" destOrd="0" presId="urn:microsoft.com/office/officeart/2008/layout/VerticalCurvedList"/>
    <dgm:cxn modelId="{09DCBF4C-EDB1-6344-99B8-E667F65A4F8E}" type="presOf" srcId="{6F167C2F-0EFE-6D41-8D47-76F7D9C4B58C}" destId="{1CBE7B6A-792F-554C-B726-3917564834F8}" srcOrd="0" destOrd="0" presId="urn:microsoft.com/office/officeart/2008/layout/VerticalCurvedList"/>
    <dgm:cxn modelId="{DC20E4A1-3CC9-1247-A650-EBD65E07DE54}" srcId="{542D0AE8-C54E-E243-8FBE-82D80CDF313F}" destId="{3624839D-AB27-0640-86A8-C5DB2E4964E9}" srcOrd="1" destOrd="0" parTransId="{5D5165F5-8B3D-F24A-BB16-B29CADB645A7}" sibTransId="{82AE4E75-3715-D74E-9C3E-169DA52BE176}"/>
    <dgm:cxn modelId="{C659E6A2-7BE5-4247-A8A0-5F5C98EBBF90}" srcId="{542D0AE8-C54E-E243-8FBE-82D80CDF313F}" destId="{75321750-4D86-6743-B00A-D24C62EFD4C2}" srcOrd="0" destOrd="0" parTransId="{33532BAF-4634-0B45-8037-A25783B760D7}" sibTransId="{22EC4A41-ADD4-3149-B1A2-3CD330A78C0D}"/>
    <dgm:cxn modelId="{6B7F60B4-09CF-F640-9008-48E9DD5D16AB}" srcId="{542D0AE8-C54E-E243-8FBE-82D80CDF313F}" destId="{6F167C2F-0EFE-6D41-8D47-76F7D9C4B58C}" srcOrd="3" destOrd="0" parTransId="{23AB6A5E-AF82-944A-AF16-72248A85D218}" sibTransId="{CD871FC4-6C6C-2F43-B71E-54AF4B156026}"/>
    <dgm:cxn modelId="{DBB047B9-7E01-044A-B617-AC72C9F1A273}" type="presOf" srcId="{542D0AE8-C54E-E243-8FBE-82D80CDF313F}" destId="{30A4430D-FD00-E441-9023-26F598FEA8ED}" srcOrd="0" destOrd="0" presId="urn:microsoft.com/office/officeart/2008/layout/VerticalCurvedList"/>
    <dgm:cxn modelId="{DA09B3C4-2348-D54A-873A-2A60B291A071}" srcId="{542D0AE8-C54E-E243-8FBE-82D80CDF313F}" destId="{56EFB916-0B00-2D43-B0CF-F17BFACCF546}" srcOrd="5" destOrd="0" parTransId="{18EFDD01-D789-E54C-9CAB-81B24D71907B}" sibTransId="{8D6CEB97-3267-DB49-B0DE-48C009AFCBC2}"/>
    <dgm:cxn modelId="{FF7EC3F9-3636-A04D-94B5-14C6AECF9B61}" srcId="{542D0AE8-C54E-E243-8FBE-82D80CDF313F}" destId="{67763D97-7212-6F41-9148-D12B169706D8}" srcOrd="4" destOrd="0" parTransId="{94514F23-830D-274B-8A18-25E6414F9A8B}" sibTransId="{337277E3-518E-EC44-973D-A7F55C21237D}"/>
    <dgm:cxn modelId="{219D85FB-2E00-B443-99C6-9F592B70DBF8}" type="presOf" srcId="{22EC4A41-ADD4-3149-B1A2-3CD330A78C0D}" destId="{F69EB91C-7F74-874E-A54D-06D9410D9EC2}" srcOrd="0" destOrd="0" presId="urn:microsoft.com/office/officeart/2008/layout/VerticalCurvedList"/>
    <dgm:cxn modelId="{9ED011FF-1D5B-1646-9630-D275E300B192}" type="presOf" srcId="{89D51CB2-504B-0E42-AB84-635C8C85E5A9}" destId="{A19397F0-B30F-1A42-9C6A-432A3EC9E538}" srcOrd="0" destOrd="0" presId="urn:microsoft.com/office/officeart/2008/layout/VerticalCurvedList"/>
    <dgm:cxn modelId="{0C468FB5-4451-9D44-82AC-0B4650E06160}" type="presParOf" srcId="{30A4430D-FD00-E441-9023-26F598FEA8ED}" destId="{DE9B137E-5F3C-304E-92B8-14BD948CE703}" srcOrd="0" destOrd="0" presId="urn:microsoft.com/office/officeart/2008/layout/VerticalCurvedList"/>
    <dgm:cxn modelId="{B825CA85-63EE-BF4F-A79E-645C7A367683}" type="presParOf" srcId="{DE9B137E-5F3C-304E-92B8-14BD948CE703}" destId="{4F1001D4-0B89-BF44-98F8-F87657D2398F}" srcOrd="0" destOrd="0" presId="urn:microsoft.com/office/officeart/2008/layout/VerticalCurvedList"/>
    <dgm:cxn modelId="{F83CA9E9-6B7B-0A4E-8A82-AA83F92DFF1E}" type="presParOf" srcId="{4F1001D4-0B89-BF44-98F8-F87657D2398F}" destId="{C047924E-46A0-EB46-862C-252836C2F3E4}" srcOrd="0" destOrd="0" presId="urn:microsoft.com/office/officeart/2008/layout/VerticalCurvedList"/>
    <dgm:cxn modelId="{4366D4EA-3149-4542-98AF-80E36F15FE11}" type="presParOf" srcId="{4F1001D4-0B89-BF44-98F8-F87657D2398F}" destId="{F69EB91C-7F74-874E-A54D-06D9410D9EC2}" srcOrd="1" destOrd="0" presId="urn:microsoft.com/office/officeart/2008/layout/VerticalCurvedList"/>
    <dgm:cxn modelId="{012528EF-90A0-4A4D-9C4D-94B05F81C913}" type="presParOf" srcId="{4F1001D4-0B89-BF44-98F8-F87657D2398F}" destId="{4988238E-3C29-9240-AB8C-A178B028A303}" srcOrd="2" destOrd="0" presId="urn:microsoft.com/office/officeart/2008/layout/VerticalCurvedList"/>
    <dgm:cxn modelId="{EDD29A91-465B-4148-9091-9CD6D376E119}" type="presParOf" srcId="{4F1001D4-0B89-BF44-98F8-F87657D2398F}" destId="{F49B1BB7-4F4D-754F-A1DA-EE3035C9A33E}" srcOrd="3" destOrd="0" presId="urn:microsoft.com/office/officeart/2008/layout/VerticalCurvedList"/>
    <dgm:cxn modelId="{3EB5641E-02DD-7441-8B51-F6CB15415B88}" type="presParOf" srcId="{DE9B137E-5F3C-304E-92B8-14BD948CE703}" destId="{CDDC0783-9466-DB4C-A819-B56212759158}" srcOrd="1" destOrd="0" presId="urn:microsoft.com/office/officeart/2008/layout/VerticalCurvedList"/>
    <dgm:cxn modelId="{272B1470-4F68-A344-8A55-BCA340D65CC7}" type="presParOf" srcId="{DE9B137E-5F3C-304E-92B8-14BD948CE703}" destId="{B6DAECB3-4C97-8648-80C1-92B29FC4DDE2}" srcOrd="2" destOrd="0" presId="urn:microsoft.com/office/officeart/2008/layout/VerticalCurvedList"/>
    <dgm:cxn modelId="{CC02DF98-1653-6242-817F-A1A16A5A626E}" type="presParOf" srcId="{B6DAECB3-4C97-8648-80C1-92B29FC4DDE2}" destId="{FB23A57E-D295-2746-BD14-B27F1DFDE062}" srcOrd="0" destOrd="0" presId="urn:microsoft.com/office/officeart/2008/layout/VerticalCurvedList"/>
    <dgm:cxn modelId="{55B289B1-5D63-1347-B92A-4BE7E746F9EF}" type="presParOf" srcId="{DE9B137E-5F3C-304E-92B8-14BD948CE703}" destId="{0B87E80B-C05E-6249-AE59-D9C5B14E8DB4}" srcOrd="3" destOrd="0" presId="urn:microsoft.com/office/officeart/2008/layout/VerticalCurvedList"/>
    <dgm:cxn modelId="{3FB27EEF-4B32-1247-BC06-2DA003738F68}" type="presParOf" srcId="{DE9B137E-5F3C-304E-92B8-14BD948CE703}" destId="{A69596D3-3C96-7347-8504-B2E91128E760}" srcOrd="4" destOrd="0" presId="urn:microsoft.com/office/officeart/2008/layout/VerticalCurvedList"/>
    <dgm:cxn modelId="{45C976A4-710D-0147-B660-645FE9BC5DD5}" type="presParOf" srcId="{A69596D3-3C96-7347-8504-B2E91128E760}" destId="{8BAD4592-97DE-484A-9630-A95B225696AA}" srcOrd="0" destOrd="0" presId="urn:microsoft.com/office/officeart/2008/layout/VerticalCurvedList"/>
    <dgm:cxn modelId="{6B3DF0E0-9EBD-3346-9328-0DC907AD95E6}" type="presParOf" srcId="{DE9B137E-5F3C-304E-92B8-14BD948CE703}" destId="{A19397F0-B30F-1A42-9C6A-432A3EC9E538}" srcOrd="5" destOrd="0" presId="urn:microsoft.com/office/officeart/2008/layout/VerticalCurvedList"/>
    <dgm:cxn modelId="{AF640776-E6B5-624F-8C33-F3D7AEC1F458}" type="presParOf" srcId="{DE9B137E-5F3C-304E-92B8-14BD948CE703}" destId="{7C26E9C7-D62B-B04E-98DF-FFD1BACBEC4B}" srcOrd="6" destOrd="0" presId="urn:microsoft.com/office/officeart/2008/layout/VerticalCurvedList"/>
    <dgm:cxn modelId="{BFCD907D-5978-DC40-A24B-57AF02F3E87A}" type="presParOf" srcId="{7C26E9C7-D62B-B04E-98DF-FFD1BACBEC4B}" destId="{9864E858-E899-BA43-A61D-BB9F1FF0F6A6}" srcOrd="0" destOrd="0" presId="urn:microsoft.com/office/officeart/2008/layout/VerticalCurvedList"/>
    <dgm:cxn modelId="{DA5AAF16-8DE7-1F40-BA32-08EF98A28446}" type="presParOf" srcId="{DE9B137E-5F3C-304E-92B8-14BD948CE703}" destId="{1CBE7B6A-792F-554C-B726-3917564834F8}" srcOrd="7" destOrd="0" presId="urn:microsoft.com/office/officeart/2008/layout/VerticalCurvedList"/>
    <dgm:cxn modelId="{371EB131-C178-FC46-8A36-0B2AF7EA9647}" type="presParOf" srcId="{DE9B137E-5F3C-304E-92B8-14BD948CE703}" destId="{B428EB6A-BB78-F242-B2A3-403E839FDB5B}" srcOrd="8" destOrd="0" presId="urn:microsoft.com/office/officeart/2008/layout/VerticalCurvedList"/>
    <dgm:cxn modelId="{7445EBF8-AFC7-4848-AE83-582C3EB1FE49}" type="presParOf" srcId="{B428EB6A-BB78-F242-B2A3-403E839FDB5B}" destId="{073CA24C-9DDD-F444-91F1-D417E08F0A65}" srcOrd="0" destOrd="0" presId="urn:microsoft.com/office/officeart/2008/layout/VerticalCurvedList"/>
    <dgm:cxn modelId="{1B2D162B-97EB-4447-99D1-4C22D2419A3E}" type="presParOf" srcId="{DE9B137E-5F3C-304E-92B8-14BD948CE703}" destId="{6310C46B-343D-7F42-97D2-8C6F3608DD80}" srcOrd="9" destOrd="0" presId="urn:microsoft.com/office/officeart/2008/layout/VerticalCurvedList"/>
    <dgm:cxn modelId="{56B20504-3D6D-E147-9135-E89AF716A078}" type="presParOf" srcId="{DE9B137E-5F3C-304E-92B8-14BD948CE703}" destId="{5BCA0B84-899E-474C-9486-FDA8C5C08A22}" srcOrd="10" destOrd="0" presId="urn:microsoft.com/office/officeart/2008/layout/VerticalCurvedList"/>
    <dgm:cxn modelId="{F7FD0868-7CA2-3740-A562-E096235E37DE}" type="presParOf" srcId="{5BCA0B84-899E-474C-9486-FDA8C5C08A22}" destId="{75389E1D-4E79-944F-A65E-AF4802F8D297}" srcOrd="0" destOrd="0" presId="urn:microsoft.com/office/officeart/2008/layout/VerticalCurvedList"/>
    <dgm:cxn modelId="{5807F0E4-5CBA-CD4A-B403-8A4805CBB521}" type="presParOf" srcId="{DE9B137E-5F3C-304E-92B8-14BD948CE703}" destId="{8DDBA8C9-BFEB-5C40-8D11-C83BEA27E5F3}" srcOrd="11" destOrd="0" presId="urn:microsoft.com/office/officeart/2008/layout/VerticalCurvedList"/>
    <dgm:cxn modelId="{111544FF-145C-EB47-84D3-966E245F2819}" type="presParOf" srcId="{DE9B137E-5F3C-304E-92B8-14BD948CE703}" destId="{D1F5E1C7-7AF7-4147-B826-680F1746055A}" srcOrd="12" destOrd="0" presId="urn:microsoft.com/office/officeart/2008/layout/VerticalCurvedList"/>
    <dgm:cxn modelId="{1C467619-FD83-1C45-82FE-876B196E75C7}" type="presParOf" srcId="{D1F5E1C7-7AF7-4147-B826-680F1746055A}" destId="{5B76F7C8-A40D-5549-A642-D57F10A6E93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9EB91C-7F74-874E-A54D-06D9410D9EC2}">
      <dsp:nvSpPr>
        <dsp:cNvPr id="0" name=""/>
        <dsp:cNvSpPr/>
      </dsp:nvSpPr>
      <dsp:spPr>
        <a:xfrm>
          <a:off x="-5842075" y="-897476"/>
          <a:ext cx="6981447" cy="6981447"/>
        </a:xfrm>
        <a:prstGeom prst="blockArc">
          <a:avLst>
            <a:gd name="adj1" fmla="val 18900000"/>
            <a:gd name="adj2" fmla="val 2700000"/>
            <a:gd name="adj3" fmla="val 309"/>
          </a:avLst>
        </a:pr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DC0783-9466-DB4C-A819-B56212759158}">
      <dsp:nvSpPr>
        <dsp:cNvPr id="0" name=""/>
        <dsp:cNvSpPr/>
      </dsp:nvSpPr>
      <dsp:spPr>
        <a:xfrm>
          <a:off x="438400" y="273120"/>
          <a:ext cx="9336676" cy="546034"/>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40640" rIns="40640" bIns="40640" numCol="1" spcCol="1270" anchor="ctr" anchorCtr="0">
          <a:noAutofit/>
        </a:bodyPr>
        <a:lstStyle/>
        <a:p>
          <a:pPr marL="0" lvl="0" indent="0" algn="l" defTabSz="711200">
            <a:lnSpc>
              <a:spcPct val="90000"/>
            </a:lnSpc>
            <a:spcBef>
              <a:spcPct val="0"/>
            </a:spcBef>
            <a:spcAft>
              <a:spcPct val="35000"/>
            </a:spcAft>
            <a:buFont typeface="Arial" panose="020B0604020202020204" pitchFamily="34" charset="0"/>
            <a:buNone/>
          </a:pPr>
          <a:r>
            <a:rPr lang="ru-RU" sz="1600" kern="1200"/>
            <a:t> Человек чувствует себя расстроенным или находится в подавленном состоянии в течение долгого времени</a:t>
          </a:r>
        </a:p>
      </dsp:txBody>
      <dsp:txXfrm>
        <a:off x="438400" y="273120"/>
        <a:ext cx="9336676" cy="546034"/>
      </dsp:txXfrm>
    </dsp:sp>
    <dsp:sp modelId="{FB23A57E-D295-2746-BD14-B27F1DFDE062}">
      <dsp:nvSpPr>
        <dsp:cNvPr id="0" name=""/>
        <dsp:cNvSpPr/>
      </dsp:nvSpPr>
      <dsp:spPr>
        <a:xfrm>
          <a:off x="50685" y="123763"/>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87E80B-C05E-6249-AE59-D9C5B14E8DB4}">
      <dsp:nvSpPr>
        <dsp:cNvPr id="0" name=""/>
        <dsp:cNvSpPr/>
      </dsp:nvSpPr>
      <dsp:spPr>
        <a:xfrm>
          <a:off x="887551" y="1092068"/>
          <a:ext cx="8887526" cy="546034"/>
        </a:xfrm>
        <a:prstGeom prst="rect">
          <a:avLst/>
        </a:prstGeom>
        <a:solidFill>
          <a:schemeClr val="accent3">
            <a:shade val="80000"/>
            <a:hueOff val="0"/>
            <a:satOff val="0"/>
            <a:lumOff val="38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40640" rIns="40640" bIns="40640" numCol="1" spcCol="1270" anchor="ctr" anchorCtr="0">
          <a:noAutofit/>
        </a:bodyPr>
        <a:lstStyle/>
        <a:p>
          <a:pPr marL="0" lvl="0" indent="0" algn="l" defTabSz="711200">
            <a:lnSpc>
              <a:spcPct val="90000"/>
            </a:lnSpc>
            <a:spcBef>
              <a:spcPct val="0"/>
            </a:spcBef>
            <a:spcAft>
              <a:spcPct val="35000"/>
            </a:spcAft>
            <a:buFont typeface="Arial" panose="020B0604020202020204" pitchFamily="34" charset="0"/>
            <a:buNone/>
          </a:pPr>
          <a:r>
            <a:rPr lang="ru-RU" sz="1600" kern="1200"/>
            <a:t> Человек теряет навыки или уверенность</a:t>
          </a:r>
        </a:p>
      </dsp:txBody>
      <dsp:txXfrm>
        <a:off x="887551" y="1092068"/>
        <a:ext cx="8887526" cy="546034"/>
      </dsp:txXfrm>
    </dsp:sp>
    <dsp:sp modelId="{8BAD4592-97DE-484A-9630-A95B225696AA}">
      <dsp:nvSpPr>
        <dsp:cNvPr id="0" name=""/>
        <dsp:cNvSpPr/>
      </dsp:nvSpPr>
      <dsp:spPr>
        <a:xfrm>
          <a:off x="499836" y="942710"/>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3818"/>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9397F0-B30F-1A42-9C6A-432A3EC9E538}">
      <dsp:nvSpPr>
        <dsp:cNvPr id="0" name=""/>
        <dsp:cNvSpPr/>
      </dsp:nvSpPr>
      <dsp:spPr>
        <a:xfrm>
          <a:off x="1092936" y="1911015"/>
          <a:ext cx="8682141" cy="546034"/>
        </a:xfrm>
        <a:prstGeom prst="rect">
          <a:avLst/>
        </a:prstGeom>
        <a:solidFill>
          <a:schemeClr val="accent3">
            <a:shade val="80000"/>
            <a:hueOff val="0"/>
            <a:satOff val="0"/>
            <a:lumOff val="76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40640" rIns="40640" bIns="40640" numCol="1" spcCol="1270" anchor="ctr" anchorCtr="0">
          <a:noAutofit/>
        </a:bodyPr>
        <a:lstStyle/>
        <a:p>
          <a:pPr marL="0" lvl="0" indent="0" algn="l" defTabSz="711200">
            <a:lnSpc>
              <a:spcPct val="90000"/>
            </a:lnSpc>
            <a:spcBef>
              <a:spcPct val="0"/>
            </a:spcBef>
            <a:spcAft>
              <a:spcPct val="35000"/>
            </a:spcAft>
            <a:buFont typeface="Arial" panose="020B0604020202020204" pitchFamily="34" charset="0"/>
            <a:buNone/>
          </a:pPr>
          <a:r>
            <a:rPr lang="ru-RU" sz="1600" kern="1200"/>
            <a:t> Изменяется поведение или настроение человека</a:t>
          </a:r>
        </a:p>
      </dsp:txBody>
      <dsp:txXfrm>
        <a:off x="1092936" y="1911015"/>
        <a:ext cx="8682141" cy="546034"/>
      </dsp:txXfrm>
    </dsp:sp>
    <dsp:sp modelId="{9864E858-E899-BA43-A61D-BB9F1FF0F6A6}">
      <dsp:nvSpPr>
        <dsp:cNvPr id="0" name=""/>
        <dsp:cNvSpPr/>
      </dsp:nvSpPr>
      <dsp:spPr>
        <a:xfrm>
          <a:off x="705221" y="1761658"/>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7637"/>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BE7B6A-792F-554C-B726-3917564834F8}">
      <dsp:nvSpPr>
        <dsp:cNvPr id="0" name=""/>
        <dsp:cNvSpPr/>
      </dsp:nvSpPr>
      <dsp:spPr>
        <a:xfrm>
          <a:off x="1092936" y="2729444"/>
          <a:ext cx="8682141" cy="546034"/>
        </a:xfrm>
        <a:prstGeom prst="rect">
          <a:avLst/>
        </a:prstGeom>
        <a:solidFill>
          <a:schemeClr val="accent3">
            <a:shade val="80000"/>
            <a:hueOff val="0"/>
            <a:satOff val="0"/>
            <a:lumOff val="114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40640" rIns="40640" bIns="40640" numCol="1" spcCol="1270" anchor="ctr" anchorCtr="0">
          <a:noAutofit/>
        </a:bodyPr>
        <a:lstStyle/>
        <a:p>
          <a:pPr marL="0" lvl="0" indent="0" algn="l" defTabSz="711200">
            <a:lnSpc>
              <a:spcPct val="90000"/>
            </a:lnSpc>
            <a:spcBef>
              <a:spcPct val="0"/>
            </a:spcBef>
            <a:spcAft>
              <a:spcPct val="35000"/>
            </a:spcAft>
            <a:buNone/>
          </a:pPr>
          <a:r>
            <a:rPr lang="ru-RU" sz="1600" kern="1200"/>
            <a:t> Создается впечатление, что человек боится определенных людей или ситуаций</a:t>
          </a:r>
        </a:p>
      </dsp:txBody>
      <dsp:txXfrm>
        <a:off x="1092936" y="2729444"/>
        <a:ext cx="8682141" cy="546034"/>
      </dsp:txXfrm>
    </dsp:sp>
    <dsp:sp modelId="{073CA24C-9DDD-F444-91F1-D417E08F0A65}">
      <dsp:nvSpPr>
        <dsp:cNvPr id="0" name=""/>
        <dsp:cNvSpPr/>
      </dsp:nvSpPr>
      <dsp:spPr>
        <a:xfrm>
          <a:off x="705221" y="2580086"/>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11455"/>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10C46B-343D-7F42-97D2-8C6F3608DD80}">
      <dsp:nvSpPr>
        <dsp:cNvPr id="0" name=""/>
        <dsp:cNvSpPr/>
      </dsp:nvSpPr>
      <dsp:spPr>
        <a:xfrm>
          <a:off x="887551" y="3548391"/>
          <a:ext cx="8887526" cy="546034"/>
        </a:xfrm>
        <a:prstGeom prst="rect">
          <a:avLst/>
        </a:prstGeom>
        <a:solidFill>
          <a:schemeClr val="accent3">
            <a:shade val="80000"/>
            <a:hueOff val="0"/>
            <a:satOff val="0"/>
            <a:lumOff val="15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40640" rIns="40640" bIns="40640" numCol="1" spcCol="1270" anchor="ctr" anchorCtr="0">
          <a:noAutofit/>
        </a:bodyPr>
        <a:lstStyle/>
        <a:p>
          <a:pPr marL="0" lvl="0" indent="0" algn="l" defTabSz="711200">
            <a:lnSpc>
              <a:spcPct val="90000"/>
            </a:lnSpc>
            <a:spcBef>
              <a:spcPct val="0"/>
            </a:spcBef>
            <a:spcAft>
              <a:spcPct val="35000"/>
            </a:spcAft>
            <a:buNone/>
          </a:pPr>
          <a:r>
            <a:rPr lang="ru-RU" sz="1600" kern="1200"/>
            <a:t> Человек становится возбужденным или агрессивным</a:t>
          </a:r>
        </a:p>
      </dsp:txBody>
      <dsp:txXfrm>
        <a:off x="887551" y="3548391"/>
        <a:ext cx="8887526" cy="546034"/>
      </dsp:txXfrm>
    </dsp:sp>
    <dsp:sp modelId="{75389E1D-4E79-944F-A65E-AF4802F8D297}">
      <dsp:nvSpPr>
        <dsp:cNvPr id="0" name=""/>
        <dsp:cNvSpPr/>
      </dsp:nvSpPr>
      <dsp:spPr>
        <a:xfrm>
          <a:off x="499836" y="3399034"/>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15274"/>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DBA8C9-BFEB-5C40-8D11-C83BEA27E5F3}">
      <dsp:nvSpPr>
        <dsp:cNvPr id="0" name=""/>
        <dsp:cNvSpPr/>
      </dsp:nvSpPr>
      <dsp:spPr>
        <a:xfrm>
          <a:off x="438400" y="4367339"/>
          <a:ext cx="9336676" cy="546034"/>
        </a:xfrm>
        <a:prstGeom prst="rect">
          <a:avLst/>
        </a:prstGeom>
        <a:solidFill>
          <a:schemeClr val="accent3">
            <a:shade val="80000"/>
            <a:hueOff val="0"/>
            <a:satOff val="0"/>
            <a:lumOff val="190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40640" rIns="40640" bIns="40640" numCol="1" spcCol="1270" anchor="ctr" anchorCtr="0">
          <a:noAutofit/>
        </a:bodyPr>
        <a:lstStyle/>
        <a:p>
          <a:pPr marL="0" lvl="0" indent="0" algn="l" defTabSz="711200">
            <a:lnSpc>
              <a:spcPct val="90000"/>
            </a:lnSpc>
            <a:spcBef>
              <a:spcPct val="0"/>
            </a:spcBef>
            <a:spcAft>
              <a:spcPct val="35000"/>
            </a:spcAft>
            <a:buFont typeface="Arial" panose="020B0604020202020204" pitchFamily="34" charset="0"/>
            <a:buNone/>
          </a:pPr>
          <a:r>
            <a:rPr lang="ru-RU" sz="1600" kern="1200"/>
            <a:t>  Человек не хочет ни с кем разговаривать</a:t>
          </a:r>
        </a:p>
      </dsp:txBody>
      <dsp:txXfrm>
        <a:off x="438400" y="4367339"/>
        <a:ext cx="9336676" cy="546034"/>
      </dsp:txXfrm>
    </dsp:sp>
    <dsp:sp modelId="{5B76F7C8-A40D-5549-A642-D57F10A6E93D}">
      <dsp:nvSpPr>
        <dsp:cNvPr id="0" name=""/>
        <dsp:cNvSpPr/>
      </dsp:nvSpPr>
      <dsp:spPr>
        <a:xfrm>
          <a:off x="50685" y="4217981"/>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1909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hasCustomPrompt="1"/>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hasCustomPrompt="1"/>
          </p:nvPr>
        </p:nvSpPr>
        <p:spPr>
          <a:xfrm>
            <a:off x="3970338" y="0"/>
            <a:ext cx="3038475" cy="466725"/>
          </a:xfrm>
          <a:prstGeom prst="rect">
            <a:avLst/>
          </a:prstGeom>
        </p:spPr>
        <p:txBody>
          <a:bodyPr vert="horz" lIns="91440" tIns="45720" rIns="91440" bIns="45720" rtlCol="0"/>
          <a:lstStyle>
            <a:lvl1pPr algn="r">
              <a:defRPr sz="1200"/>
            </a:lvl1pPr>
          </a:lstStyle>
          <a:p>
            <a:fld id="{B2C386DC-5A19-4A9E-80F7-42351EA7165E}" type="datetimeFigureOut">
              <a:rPr lang="en-US" smtClean="0"/>
              <a:t>4/17/2019</a:t>
            </a:fld>
            <a:endParaRPr lang="en-US"/>
          </a:p>
        </p:txBody>
      </p:sp>
      <p:sp>
        <p:nvSpPr>
          <p:cNvPr id="4" name="Footer Placeholder 3"/>
          <p:cNvSpPr>
            <a:spLocks noGrp="1"/>
          </p:cNvSpPr>
          <p:nvPr>
            <p:ph type="ftr" sz="quarter" idx="2" hasCustomPrompt="1"/>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hasCustomPrompt="1"/>
          </p:nvPr>
        </p:nvSpPr>
        <p:spPr>
          <a:xfrm>
            <a:off x="3970338" y="8829675"/>
            <a:ext cx="3038475" cy="466725"/>
          </a:xfrm>
          <a:prstGeom prst="rect">
            <a:avLst/>
          </a:prstGeom>
        </p:spPr>
        <p:txBody>
          <a:bodyPr vert="horz" lIns="91440" tIns="45720" rIns="91440" bIns="45720" rtlCol="0" anchor="b"/>
          <a:lstStyle>
            <a:lvl1pPr algn="r">
              <a:defRPr sz="1200"/>
            </a:lvl1pPr>
          </a:lstStyle>
          <a:p>
            <a:fld id="{AACB5FA2-6F6B-452D-89CF-DCAD9C8CA4AD}" type="slidenum">
              <a:rPr lang="en-US" smtClean="0"/>
              <a:t>‹#›</a:t>
            </a:fld>
            <a:endParaRPr lang="en-US"/>
          </a:p>
        </p:txBody>
      </p:sp>
    </p:spTree>
    <p:extLst>
      <p:ext uri="{BB962C8B-B14F-4D97-AF65-F5344CB8AC3E}">
        <p14:creationId xmlns:p14="http://schemas.microsoft.com/office/powerpoint/2010/main" val="17860233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hasCustomPrompt="1"/>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hasCustomPrompt="1"/>
          </p:nvPr>
        </p:nvSpPr>
        <p:spPr>
          <a:xfrm>
            <a:off x="3970938" y="0"/>
            <a:ext cx="3037840" cy="466434"/>
          </a:xfrm>
          <a:prstGeom prst="rect">
            <a:avLst/>
          </a:prstGeom>
        </p:spPr>
        <p:txBody>
          <a:bodyPr vert="horz" lIns="93177" tIns="46589" rIns="93177" bIns="46589" rtlCol="0"/>
          <a:lstStyle>
            <a:lvl1pPr algn="r">
              <a:defRPr sz="1200"/>
            </a:lvl1pPr>
          </a:lstStyle>
          <a:p>
            <a:fld id="{EDB554EE-1D7F-4CC2-926D-0DE54C4593A1}" type="datetimeFigureOut">
              <a:rPr lang="en-US" smtClean="0"/>
              <a:t>4/17/2019</a:t>
            </a:fld>
            <a:endParaRPr lang="en-US"/>
          </a:p>
        </p:txBody>
      </p:sp>
      <p:sp>
        <p:nvSpPr>
          <p:cNvPr id="4" name="Slide Image Placeholder 3"/>
          <p:cNvSpPr>
            <a:spLocks noGrp="1" noRot="1" noChangeAspect="1"/>
          </p:cNvSpPr>
          <p:nvPr>
            <p:ph type="sldImg" idx="2" hasCustomPrompt="1"/>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hasCustomPrompt="1"/>
          </p:nvPr>
        </p:nvSpPr>
        <p:spPr>
          <a:xfrm>
            <a:off x="701040" y="4473892"/>
            <a:ext cx="5608320" cy="3660458"/>
          </a:xfrm>
          <a:prstGeom prst="rect">
            <a:avLst/>
          </a:prstGeom>
        </p:spPr>
        <p:txBody>
          <a:bodyPr vert="horz" lIns="93177" tIns="46589" rIns="93177" bIns="46589" rtlCol="0"/>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6" name="Footer Placeholder 5"/>
          <p:cNvSpPr>
            <a:spLocks noGrp="1"/>
          </p:cNvSpPr>
          <p:nvPr>
            <p:ph type="ftr" sz="quarter" idx="4" hasCustomPrompt="1"/>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hasCustomPrompt="1"/>
          </p:nvPr>
        </p:nvSpPr>
        <p:spPr>
          <a:xfrm>
            <a:off x="3970938" y="8829967"/>
            <a:ext cx="3037840" cy="466433"/>
          </a:xfrm>
          <a:prstGeom prst="rect">
            <a:avLst/>
          </a:prstGeom>
        </p:spPr>
        <p:txBody>
          <a:bodyPr vert="horz" lIns="93177" tIns="46589" rIns="93177" bIns="46589" rtlCol="0" anchor="b"/>
          <a:lstStyle>
            <a:lvl1pPr algn="r">
              <a:defRPr sz="1200"/>
            </a:lvl1pPr>
          </a:lstStyle>
          <a:p>
            <a:fld id="{1C78673E-F29B-4593-BE77-BC78070867BB}" type="slidenum">
              <a:rPr lang="en-US" smtClean="0"/>
              <a:t>‹#›</a:t>
            </a:fld>
            <a:endParaRPr lang="en-US"/>
          </a:p>
        </p:txBody>
      </p:sp>
    </p:spTree>
    <p:extLst>
      <p:ext uri="{BB962C8B-B14F-4D97-AF65-F5344CB8AC3E}">
        <p14:creationId xmlns:p14="http://schemas.microsoft.com/office/powerpoint/2010/main" val="2699758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mailto:sdpbackground@dds.ca.gov"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1</a:t>
            </a:fld>
            <a:endParaRPr lang="en-US"/>
          </a:p>
        </p:txBody>
      </p:sp>
    </p:spTree>
    <p:extLst>
      <p:ext uri="{BB962C8B-B14F-4D97-AF65-F5344CB8AC3E}">
        <p14:creationId xmlns:p14="http://schemas.microsoft.com/office/powerpoint/2010/main" val="639019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ru-RU" sz="1200" baseline="0">
                <a:solidFill>
                  <a:schemeClr val="tx1"/>
                </a:solidFill>
                <a:latin typeface="+mn-lt"/>
                <a:cs typeface="Arial" panose="020B0604020202020204" pitchFamily="34" charset="0"/>
              </a:rPr>
              <a:t>К достижениям международного движения за самоопределение можно отнести следующие:</a:t>
            </a:r>
          </a:p>
          <a:p>
            <a:pPr marL="628650" lvl="1" indent="-171450">
              <a:buFont typeface="Arial" panose="020B0604020202020204" pitchFamily="34" charset="0"/>
              <a:buChar char="•"/>
            </a:pPr>
            <a:r>
              <a:rPr lang="ru-RU" sz="1200" baseline="0">
                <a:solidFill>
                  <a:schemeClr val="tx1"/>
                </a:solidFill>
                <a:latin typeface="+mn-lt"/>
                <a:cs typeface="Arial" panose="020B0604020202020204" pitchFamily="34" charset="0"/>
              </a:rPr>
              <a:t>Укрепление связей между сообществами;</a:t>
            </a:r>
          </a:p>
          <a:p>
            <a:pPr marL="628650" lvl="1" indent="-171450">
              <a:buFont typeface="Arial" panose="020B0604020202020204" pitchFamily="34" charset="0"/>
              <a:buChar char="•"/>
            </a:pPr>
            <a:r>
              <a:rPr lang="ru-RU" sz="1200" baseline="0">
                <a:solidFill>
                  <a:schemeClr val="tx1"/>
                </a:solidFill>
                <a:latin typeface="+mn-lt"/>
                <a:cs typeface="Arial" panose="020B0604020202020204" pitchFamily="34" charset="0"/>
              </a:rPr>
              <a:t>Изменение способов разработки и получения обслуживания;</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aseline="0">
                <a:solidFill>
                  <a:schemeClr val="tx1"/>
                </a:solidFill>
                <a:latin typeface="+mn-lt"/>
                <a:cs typeface="Arial" panose="020B0604020202020204" pitchFamily="34" charset="0"/>
              </a:rPr>
              <a:t>Перспективная положительная оценка результатов обслуживания;</a:t>
            </a:r>
          </a:p>
          <a:p>
            <a:pPr marL="628650" lvl="1" indent="-171450">
              <a:buFont typeface="Arial" panose="020B0604020202020204" pitchFamily="34" charset="0"/>
              <a:buChar char="•"/>
            </a:pPr>
            <a:r>
              <a:rPr lang="ru-RU" sz="1200" baseline="0">
                <a:solidFill>
                  <a:schemeClr val="tx1"/>
                </a:solidFill>
                <a:latin typeface="+mn-lt"/>
                <a:cs typeface="Arial" panose="020B0604020202020204" pitchFamily="34" charset="0"/>
              </a:rPr>
              <a:t>Жизнь человека организуется на основании ряда принципов, а не совокупности мер воздействия или программ.</a:t>
            </a:r>
          </a:p>
          <a:p>
            <a:pPr>
              <a:buFont typeface="Arial"/>
              <a:buChar char="•"/>
            </a:pPr>
            <a:r>
              <a:rPr lang="ru-RU" sz="1200" baseline="0">
                <a:solidFill>
                  <a:schemeClr val="tx1"/>
                </a:solidFill>
                <a:latin typeface="+mn-lt"/>
                <a:cs typeface="Arial" panose="020B0604020202020204" pitchFamily="34" charset="0"/>
              </a:rPr>
              <a:t>Более 50 лет назад в Калифорнии был принят Закон Лантермана.  В этом законе изложены основополагающие принципы самоопределения.  </a:t>
            </a:r>
          </a:p>
          <a:p>
            <a:pPr>
              <a:buFont typeface="Arial"/>
              <a:buChar char="•"/>
            </a:pPr>
            <a:r>
              <a:rPr lang="ru-RU" sz="1200" baseline="0">
                <a:solidFill>
                  <a:schemeClr val="tx1"/>
                </a:solidFill>
                <a:latin typeface="+mn-lt"/>
                <a:cs typeface="Arial" panose="020B0604020202020204" pitchFamily="34" charset="0"/>
              </a:rPr>
              <a:t>В 1998 году в пяти региональных центрах Калифорнии был открыт Пилотный проект по самоопределению. На момент открытия в нем принимали участие 200 человек. </a:t>
            </a:r>
          </a:p>
          <a:p>
            <a:pPr>
              <a:buFont typeface="Arial"/>
              <a:buChar char="•"/>
            </a:pPr>
            <a:r>
              <a:rPr lang="ru-RU" sz="1200" baseline="0">
                <a:solidFill>
                  <a:schemeClr val="tx1"/>
                </a:solidFill>
                <a:latin typeface="+mn-lt"/>
                <a:cs typeface="Arial" panose="020B0604020202020204" pitchFamily="34" charset="0"/>
              </a:rPr>
              <a:t>В 2013 году законодательными органами штата Калифорния был принят, а также и подписан губернатором Брауном Закон о самоопределении, регулирующий программы самоопределения во всех региональных центрах. Он получил поддержку общественных правозащитных организаций и организаций по проблемам семьи во всем штате Калифорния.  </a:t>
            </a:r>
          </a:p>
          <a:p>
            <a:pPr>
              <a:buFont typeface="Arial"/>
              <a:buChar char="•"/>
            </a:pPr>
            <a:r>
              <a:rPr lang="ru-RU" sz="1200" baseline="0">
                <a:solidFill>
                  <a:schemeClr val="tx1"/>
                </a:solidFill>
                <a:latin typeface="+mn-lt"/>
                <a:cs typeface="Arial" panose="020B0604020202020204" pitchFamily="34" charset="0"/>
              </a:rPr>
              <a:t>В течение пяти последних лет рабочая группа настоятельно рекомендовала властям штата запустить эту программу.  Сотрудничество между правозащитниками, защитниками прав семьи, поставщиками услуг, региональными центрами и другими сторонами протекает весьма успешно.</a:t>
            </a:r>
          </a:p>
          <a:p>
            <a:pPr>
              <a:buFont typeface="Arial"/>
              <a:buChar char="•"/>
            </a:pPr>
            <a:r>
              <a:rPr lang="ru-RU" sz="1200" baseline="0">
                <a:solidFill>
                  <a:schemeClr val="tx1"/>
                </a:solidFill>
                <a:latin typeface="+mn-lt"/>
                <a:cs typeface="Arial" panose="020B0604020202020204" pitchFamily="34" charset="0"/>
              </a:rPr>
              <a:t>В первые три года в Программе самоопределения примут участие только 2500 человек.  Вы здесь, потому что мы выбрали вас в качестве участников этой первой группы из 2500 человек. </a:t>
            </a:r>
          </a:p>
          <a:p>
            <a:pPr>
              <a:buFont typeface="Arial"/>
              <a:buChar char="•"/>
            </a:pPr>
            <a:endParaRPr lang="en-US" sz="1200"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ru-RU" sz="1200" b="1" baseline="0">
                <a:solidFill>
                  <a:schemeClr val="tx1"/>
                </a:solidFill>
                <a:latin typeface="+mn-lt"/>
                <a:cs typeface="Arial" panose="020B0604020202020204" pitchFamily="34" charset="0"/>
              </a:rPr>
              <a:t>Совет инструктору! Внимательно изучите данный слайд. Обратите особое внимание на сотрудничество и на успешную совместную работу региональных центров с людьми, получающими их услуги. Так была разработана данная система. Именно это лежит в основе Программы самоопределения.</a:t>
            </a:r>
          </a:p>
          <a:p>
            <a:pPr>
              <a:buFont typeface="Arial"/>
              <a:buChar char="•"/>
            </a:pPr>
            <a:endParaRPr lang="en-US" sz="1200" baseline="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10</a:t>
            </a:fld>
            <a:endParaRPr lang="en-US"/>
          </a:p>
        </p:txBody>
      </p:sp>
    </p:spTree>
    <p:extLst>
      <p:ext uri="{BB962C8B-B14F-4D97-AF65-F5344CB8AC3E}">
        <p14:creationId xmlns:p14="http://schemas.microsoft.com/office/powerpoint/2010/main" val="3730615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aseline="0">
                <a:solidFill>
                  <a:schemeClr val="tx1"/>
                </a:solidFill>
                <a:latin typeface="+mn-lt"/>
                <a:cs typeface="Arial" panose="020B0604020202020204" pitchFamily="34" charset="0"/>
              </a:rPr>
              <a:t>Программа самоопределения предполагает добровольное участие в ней. Вы сами решаете, оставаться вам участником программы или покинуть ее.  При этом, если вы примете решение выйти из программы, то в течение 12 месяцев вы не сможете снова стать ее участником.  </a:t>
            </a:r>
            <a:r>
              <a:rPr lang="ru-RU" sz="1200" i="1" baseline="0">
                <a:solidFill>
                  <a:schemeClr val="tx1"/>
                </a:solidFill>
                <a:latin typeface="+mn-lt"/>
                <a:cs typeface="Arial" panose="020B0604020202020204" pitchFamily="34" charset="0"/>
              </a:rPr>
              <a:t>(Примечание. Если в течение первых трех лет вы решите отказаться от участия в программе, а затем примете решение вернуться в нее, вы будете повторно добавлены в список Управления DDS для последующего отбора участников программы только при наличии в ней вакантных мест.)</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aseline="0">
                <a:solidFill>
                  <a:schemeClr val="tx1"/>
                </a:solidFill>
                <a:latin typeface="+mn-lt"/>
                <a:cs typeface="Arial" panose="020B0604020202020204" pitchFamily="34" charset="0"/>
              </a:rPr>
              <a:t>Если вы переедете в другое место, вы останетесь участником Программы самоопределения, независимо от того, в каком региональном центре вам предоставляется обслуживание. </a:t>
            </a:r>
          </a:p>
          <a:p>
            <a:pPr marL="171450" indent="-171450">
              <a:buFont typeface="Arial" panose="020B0604020202020204" pitchFamily="34" charset="0"/>
              <a:buChar char="•"/>
            </a:pPr>
            <a:r>
              <a:rPr lang="ru-RU" sz="1200">
                <a:solidFill>
                  <a:schemeClr val="tx1"/>
                </a:solidFill>
                <a:latin typeface="+mn-lt"/>
                <a:cs typeface="Arial" panose="020B0604020202020204" pitchFamily="34" charset="0"/>
              </a:rPr>
              <a:t>Вы должны быть жителем сообщества. Например, вы не можете проживать в лицензированном учреждении долгосрочного ухода или в Центре для лиц с нарушениями развития, кроме тех случаев, когда вы указали, что переедете жить в сообщество в течение 90 дней.</a:t>
            </a:r>
            <a:r>
              <a:rPr lang="ru-RU" sz="1200" baseline="0">
                <a:solidFill>
                  <a:schemeClr val="tx1"/>
                </a:solidFill>
                <a:latin typeface="+mn-lt"/>
                <a:cs typeface="Arial" panose="020B0604020202020204" pitchFamily="34" charset="0"/>
              </a:rPr>
              <a:t> </a:t>
            </a:r>
          </a:p>
        </p:txBody>
      </p:sp>
      <p:sp>
        <p:nvSpPr>
          <p:cNvPr id="4" name="Slide Number Placeholder 3"/>
          <p:cNvSpPr>
            <a:spLocks noGrp="1"/>
          </p:cNvSpPr>
          <p:nvPr>
            <p:ph type="sldNum" sz="quarter" idx="5"/>
          </p:nvPr>
        </p:nvSpPr>
        <p:spPr/>
        <p:txBody>
          <a:bodyPr/>
          <a:lstStyle/>
          <a:p>
            <a:fld id="{1C78673E-F29B-4593-BE77-BC78070867BB}" type="slidenum">
              <a:rPr lang="en-US" smtClean="0"/>
              <a:t>11</a:t>
            </a:fld>
            <a:endParaRPr lang="en-US"/>
          </a:p>
        </p:txBody>
      </p:sp>
    </p:spTree>
    <p:extLst>
      <p:ext uri="{BB962C8B-B14F-4D97-AF65-F5344CB8AC3E}">
        <p14:creationId xmlns:p14="http://schemas.microsoft.com/office/powerpoint/2010/main" val="2680389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i="1" u="none">
                <a:solidFill>
                  <a:schemeClr val="tx1"/>
                </a:solidFill>
              </a:rPr>
              <a:t>Раздаточный материал — </a:t>
            </a:r>
            <a:r>
              <a:rPr lang="ru-RU" b="1" i="0" u="none">
                <a:solidFill>
                  <a:schemeClr val="tx1"/>
                </a:solidFill>
              </a:rPr>
              <a:t>5 принципов самоопределения</a:t>
            </a:r>
          </a:p>
          <a:p>
            <a:endParaRPr lang="en-US" u="sng" dirty="0">
              <a:solidFill>
                <a:schemeClr val="tx1"/>
              </a:solidFill>
            </a:endParaRPr>
          </a:p>
          <a:p>
            <a:r>
              <a:rPr lang="ru-RU" u="sng">
                <a:solidFill>
                  <a:schemeClr val="tx1"/>
                </a:solidFill>
              </a:rPr>
              <a:t>Свобода</a:t>
            </a:r>
            <a:r>
              <a:rPr lang="ru-RU">
                <a:solidFill>
                  <a:schemeClr val="tx1"/>
                </a:solidFill>
              </a:rPr>
              <a:t> пользоваться теми же правами, что и остальные люди; заводить (с помощью самостоятельно подобранных средств поддержки) семью и друзей; жить там, где вам хочется, с кем хочется и заниматься тем, чем хочется, а также выбирать тех, кто будет вас поддерживать;</a:t>
            </a:r>
          </a:p>
          <a:p>
            <a:r>
              <a:rPr lang="ru-RU" u="sng">
                <a:solidFill>
                  <a:schemeClr val="tx1"/>
                </a:solidFill>
              </a:rPr>
              <a:t>Полномочия</a:t>
            </a:r>
            <a:r>
              <a:rPr lang="ru-RU">
                <a:solidFill>
                  <a:schemeClr val="tx1"/>
                </a:solidFill>
              </a:rPr>
              <a:t> по контролю за исполнением бюджета с целью заказа и оплаты выбранных вами услуг и средств поддержки;</a:t>
            </a:r>
          </a:p>
          <a:p>
            <a:r>
              <a:rPr lang="ru-RU" u="sng">
                <a:solidFill>
                  <a:schemeClr val="tx1"/>
                </a:solidFill>
              </a:rPr>
              <a:t>Поддержка</a:t>
            </a:r>
            <a:r>
              <a:rPr lang="ru-RU">
                <a:solidFill>
                  <a:schemeClr val="tx1"/>
                </a:solidFill>
              </a:rPr>
              <a:t>, включая возможность подготовки ресурсов и персонала, которая позволит вам лучше адаптироваться в выбранном вами сообществе;</a:t>
            </a:r>
          </a:p>
          <a:p>
            <a:r>
              <a:rPr lang="ru-RU">
                <a:solidFill>
                  <a:schemeClr val="tx1"/>
                </a:solidFill>
              </a:rPr>
              <a:t>Понятие </a:t>
            </a:r>
            <a:r>
              <a:rPr lang="ru-RU" u="sng">
                <a:solidFill>
                  <a:schemeClr val="tx1"/>
                </a:solidFill>
              </a:rPr>
              <a:t>обязанностей</a:t>
            </a:r>
            <a:r>
              <a:rPr lang="ru-RU">
                <a:solidFill>
                  <a:schemeClr val="tx1"/>
                </a:solidFill>
              </a:rPr>
              <a:t> включает в себя: ответственность за принятие решений в вашей жизни, ответственность за использование общественных средств и приобретение значимой позиции в вашем сообществе; и</a:t>
            </a:r>
          </a:p>
          <a:p>
            <a:r>
              <a:rPr lang="ru-RU" u="sng">
                <a:solidFill>
                  <a:schemeClr val="tx1"/>
                </a:solidFill>
              </a:rPr>
              <a:t>Подтверждение</a:t>
            </a:r>
            <a:r>
              <a:rPr lang="ru-RU">
                <a:solidFill>
                  <a:schemeClr val="tx1"/>
                </a:solidFill>
              </a:rPr>
              <a:t> ключевой роли, которую играете вы сами и члены вашей семьи в процессе принятия решений, касающихся вашей жизни, а также работы служб, к которым вы обращаетесь за помощью. Выражение «Ничего обо мне без меня!» напрямую связано с концепцией подтверждения.</a:t>
            </a:r>
          </a:p>
          <a:p>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a:solidFill>
                  <a:schemeClr val="tx1"/>
                </a:solidFill>
              </a:rPr>
              <a:t>И польку сегодня мы говорим о Программе самоопределения, нам не раз придется встретиться с каждым из этих принципов в дальнейшем.</a:t>
            </a:r>
            <a:r>
              <a:rPr lang="ru-RU" baseline="0">
                <a:solidFill>
                  <a:schemeClr val="tx1"/>
                </a:solidFill>
              </a:rPr>
              <a:t> Они являются основополагающими для Программы самоопределения.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b="1" baseline="0">
                <a:solidFill>
                  <a:schemeClr val="tx1"/>
                </a:solidFill>
              </a:rPr>
              <a:t>Совет инструктору! Возможно, вы захотите отметить, что местный консультативный комитет является отличной иллюстрацией принципа подтверждения в действии и предложить участникам посетить собрание комитета.</a:t>
            </a:r>
          </a:p>
        </p:txBody>
      </p:sp>
      <p:sp>
        <p:nvSpPr>
          <p:cNvPr id="4" name="Slide Number Placeholder 3"/>
          <p:cNvSpPr>
            <a:spLocks noGrp="1"/>
          </p:cNvSpPr>
          <p:nvPr>
            <p:ph type="sldNum" sz="quarter" idx="5"/>
          </p:nvPr>
        </p:nvSpPr>
        <p:spPr/>
        <p:txBody>
          <a:bodyPr/>
          <a:lstStyle/>
          <a:p>
            <a:fld id="{1C78673E-F29B-4593-BE77-BC78070867BB}" type="slidenum">
              <a:rPr lang="en-US" smtClean="0"/>
              <a:t>12</a:t>
            </a:fld>
            <a:endParaRPr lang="en-US"/>
          </a:p>
        </p:txBody>
      </p:sp>
    </p:spTree>
    <p:extLst>
      <p:ext uri="{BB962C8B-B14F-4D97-AF65-F5344CB8AC3E}">
        <p14:creationId xmlns:p14="http://schemas.microsoft.com/office/powerpoint/2010/main" val="1125503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baseline="0"/>
              <a:t>Что такое персонифицированное планирование?</a:t>
            </a:r>
          </a:p>
          <a:p>
            <a:endParaRPr lang="en-US" baseline="0" dirty="0"/>
          </a:p>
          <a:p>
            <a:pPr marL="171450" indent="-171450">
              <a:buFont typeface="Arial" panose="020B0604020202020204" pitchFamily="34" charset="0"/>
              <a:buChar char="•"/>
            </a:pPr>
            <a:r>
              <a:rPr lang="ru-RU" baseline="0"/>
              <a:t>В программе SDP---- Ваш план IPP должен быть разработан с применением персонифицированного планирования. </a:t>
            </a:r>
          </a:p>
          <a:p>
            <a:pPr marL="171450" indent="-171450">
              <a:buFont typeface="Arial" panose="020B0604020202020204" pitchFamily="34" charset="0"/>
              <a:buChar char="•"/>
            </a:pPr>
            <a:r>
              <a:rPr lang="ru-RU" baseline="0"/>
              <a:t>Персонифицированное планирование — это процесс получения сведений о вас. Вы руководите процессом планирования с целью определить, каким вы видите свое будущее.</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aseline="0"/>
              <a:t>Вы являетесь главным элементом процесса планирования и направляете лиц, к которым обратились за помощью, для укрепления ваших сильных сторон и поиска возможностей помочь вам в процессе перспективного планирования.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aseline="0"/>
              <a:t>Персонифицированное планирование дает вам возможность решать, что </a:t>
            </a:r>
            <a:r>
              <a:rPr lang="ru-RU" u="sng" baseline="0"/>
              <a:t>вам необходимо</a:t>
            </a:r>
            <a:r>
              <a:rPr lang="ru-RU" baseline="0"/>
              <a:t> для того, чтобы вести полноценную и соответствующую вашим ожиданиям жизнь, а также что </a:t>
            </a:r>
            <a:r>
              <a:rPr lang="ru-RU" u="sng" baseline="0"/>
              <a:t>поможет вам</a:t>
            </a:r>
            <a:r>
              <a:rPr lang="ru-RU" baseline="0"/>
              <a:t> оставаться здоровым и чувствовать себя в безопасности. </a:t>
            </a:r>
          </a:p>
          <a:p>
            <a:r>
              <a:rPr lang="ru-RU" b="1"/>
              <a:t>Совет инструктору! Выделите минуту на то, чтобы участники смогли осмыслить важную разницу между выражениями «что </a:t>
            </a:r>
            <a:r>
              <a:rPr lang="ru-RU" b="1" u="sng"/>
              <a:t>вам необходимо</a:t>
            </a:r>
            <a:r>
              <a:rPr lang="ru-RU" b="1"/>
              <a:t>» и «что </a:t>
            </a:r>
            <a:r>
              <a:rPr lang="ru-RU" b="1" u="sng"/>
              <a:t>поможет вам</a:t>
            </a:r>
            <a:r>
              <a:rPr lang="ru-RU" b="1"/>
              <a:t>». Предложите участникам проанализировать их, приведя примеры из жизни. Что </a:t>
            </a:r>
            <a:r>
              <a:rPr lang="ru-RU" b="1" u="sng"/>
              <a:t>вам необходимо</a:t>
            </a:r>
            <a:r>
              <a:rPr lang="ru-RU" b="1"/>
              <a:t>? Что </a:t>
            </a:r>
            <a:r>
              <a:rPr lang="ru-RU" b="1" u="sng"/>
              <a:t>поможет вам</a:t>
            </a:r>
            <a:r>
              <a:rPr lang="ru-RU" b="1"/>
              <a:t>? Приведите примеры из вашей жизни. Впоследствии, перейдя к слайдам о планировании, вы можете опять обратить внимание участников на эту разницу. Дайте им примерно 5 минут на размышления, а затем задайте вопрос: «Вы поняли разницу?», при этом можно не требовать четких ответов.</a:t>
            </a:r>
            <a:r>
              <a:rPr lang="ru-RU" b="1" baseline="0"/>
              <a:t> Предложите людям поделиться собственными примерами того, в каких случаях они смогли определить разницу.</a:t>
            </a:r>
          </a:p>
        </p:txBody>
      </p:sp>
      <p:sp>
        <p:nvSpPr>
          <p:cNvPr id="4" name="Slide Number Placeholder 3"/>
          <p:cNvSpPr>
            <a:spLocks noGrp="1"/>
          </p:cNvSpPr>
          <p:nvPr>
            <p:ph type="sldNum" sz="quarter" idx="5"/>
          </p:nvPr>
        </p:nvSpPr>
        <p:spPr/>
        <p:txBody>
          <a:bodyPr/>
          <a:lstStyle/>
          <a:p>
            <a:fld id="{1C78673E-F29B-4593-BE77-BC78070867BB}" type="slidenum">
              <a:rPr lang="en-US" smtClean="0"/>
              <a:t>13</a:t>
            </a:fld>
            <a:endParaRPr lang="en-US"/>
          </a:p>
        </p:txBody>
      </p:sp>
    </p:spTree>
    <p:extLst>
      <p:ext uri="{BB962C8B-B14F-4D97-AF65-F5344CB8AC3E}">
        <p14:creationId xmlns:p14="http://schemas.microsoft.com/office/powerpoint/2010/main" val="3369771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Font typeface="Wingdings" pitchFamily="2" charset="2"/>
              <a:buChar char="ü"/>
            </a:pPr>
            <a:r>
              <a:rPr lang="ru-RU" sz="1200">
                <a:latin typeface="+mn-lt"/>
              </a:rPr>
              <a:t>Самоопределение позволяет вам стать хозяином вашей жизни! У вас есть возможность выбора услуг и средств поддержки!</a:t>
            </a:r>
          </a:p>
          <a:p>
            <a:pPr lvl="1"/>
            <a:endParaRPr lang="en-US" sz="1200" dirty="0">
              <a:latin typeface="+mn-lt"/>
            </a:endParaRPr>
          </a:p>
          <a:p>
            <a:pPr marL="914400" lvl="1" indent="-457200">
              <a:buFont typeface="Wingdings" pitchFamily="2" charset="2"/>
              <a:buChar char="ü"/>
            </a:pPr>
            <a:r>
              <a:rPr lang="ru-RU" sz="1200">
                <a:latin typeface="+mn-lt"/>
              </a:rPr>
              <a:t>Программа самоопределения начинается с ВАС и остальных 2500 участников!  </a:t>
            </a: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ru-RU" sz="1200">
                <a:solidFill>
                  <a:schemeClr val="tx1"/>
                </a:solidFill>
                <a:latin typeface="+mn-lt"/>
              </a:rPr>
              <a:t>Вы участвуете в программе добровольно и в любое время можете отказаться от участия. В случае переезда вы остаетесь участником программы. Вы должны быть жителем сообщества.</a:t>
            </a: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ru-RU" sz="1200">
                <a:latin typeface="+mn-lt"/>
              </a:rPr>
              <a:t>5 принципов самоопределения являются основой программы SDP.</a:t>
            </a: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ru-RU" sz="1200">
                <a:latin typeface="+mn-lt"/>
              </a:rPr>
              <a:t>Вы являетесь главной составляющей процесса планирования. Персонифицированное планирование ориентировано на ВАС!  </a:t>
            </a:r>
          </a:p>
        </p:txBody>
      </p:sp>
      <p:sp>
        <p:nvSpPr>
          <p:cNvPr id="4" name="Slide Number Placeholder 3"/>
          <p:cNvSpPr>
            <a:spLocks noGrp="1"/>
          </p:cNvSpPr>
          <p:nvPr>
            <p:ph type="sldNum" sz="quarter" idx="5"/>
          </p:nvPr>
        </p:nvSpPr>
        <p:spPr/>
        <p:txBody>
          <a:bodyPr/>
          <a:lstStyle/>
          <a:p>
            <a:fld id="{1C78673E-F29B-4593-BE77-BC78070867BB}" type="slidenum">
              <a:rPr lang="en-US" smtClean="0"/>
              <a:t>14</a:t>
            </a:fld>
            <a:endParaRPr lang="en-US"/>
          </a:p>
        </p:txBody>
      </p:sp>
    </p:spTree>
    <p:extLst>
      <p:ext uri="{BB962C8B-B14F-4D97-AF65-F5344CB8AC3E}">
        <p14:creationId xmlns:p14="http://schemas.microsoft.com/office/powerpoint/2010/main" val="2881161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15</a:t>
            </a:fld>
            <a:endParaRPr lang="en-US"/>
          </a:p>
        </p:txBody>
      </p:sp>
    </p:spTree>
    <p:extLst>
      <p:ext uri="{BB962C8B-B14F-4D97-AF65-F5344CB8AC3E}">
        <p14:creationId xmlns:p14="http://schemas.microsoft.com/office/powerpoint/2010/main" val="1734853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16</a:t>
            </a:fld>
            <a:endParaRPr lang="en-US"/>
          </a:p>
        </p:txBody>
      </p:sp>
    </p:spTree>
    <p:extLst>
      <p:ext uri="{BB962C8B-B14F-4D97-AF65-F5344CB8AC3E}">
        <p14:creationId xmlns:p14="http://schemas.microsoft.com/office/powerpoint/2010/main" val="860258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ru-RU"/>
              <a:t>Для участия в Программе самоопределения вы даете согласие соблюдать требования законодательства.</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ru-RU"/>
              <a:t>Вы должны пройти ознакомительный курс.</a:t>
            </a:r>
            <a:r>
              <a:rPr lang="ru-RU" baseline="0"/>
              <a:t>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ru-RU"/>
              <a:t>Вы можете решить, в каком объеме (максимальном или минимальном) вам необходима помощь в рамках персонифицированного планирования вашего обслуживания. Более подробно о планировании вы узнаете из последующих слайдов.</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ru-RU"/>
              <a:t>Вы составляете план расходов на приобретение услуг и средств поддержки, которые понадобятся вам для достижения ваших целей.</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ru-RU"/>
              <a:t>Вы должны выбрать поставщика услуг в сфере финансового управления, который будет вам помогать управлять планом расходов и оплачивать услуги и средства поддержки.</a:t>
            </a:r>
          </a:p>
          <a:p>
            <a:pPr>
              <a:buFont typeface="Arial"/>
              <a:buNone/>
            </a:pPr>
            <a:endParaRPr lang="en-US" baseline="0" dirty="0"/>
          </a:p>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17</a:t>
            </a:fld>
            <a:endParaRPr lang="en-US"/>
          </a:p>
        </p:txBody>
      </p:sp>
    </p:spTree>
    <p:extLst>
      <p:ext uri="{BB962C8B-B14F-4D97-AF65-F5344CB8AC3E}">
        <p14:creationId xmlns:p14="http://schemas.microsoft.com/office/powerpoint/2010/main" val="2066934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ru-RU" baseline="0"/>
              <a:t>Люди, которым вы доверяете в жизни и которых вы лучше всего знаете, могут принимать участие в процессе планирования.  </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ru-RU" baseline="0"/>
              <a:t>Выберите людей, которые лучше всех понимают, что вы хотите от жизни и попросите их принять участие в планировании.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ru-RU" baseline="0"/>
              <a:t>Вспомните людей, которые могут вам помочь определиться с важными для вас вещами и поддержать вас в процессе составления вашего плана на будущее.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ru-RU"/>
              <a:t>Вы можете прибегнуть как к платной, так и к бесплатной помощи.  </a:t>
            </a:r>
          </a:p>
        </p:txBody>
      </p:sp>
      <p:sp>
        <p:nvSpPr>
          <p:cNvPr id="4" name="Slide Number Placeholder 3"/>
          <p:cNvSpPr>
            <a:spLocks noGrp="1"/>
          </p:cNvSpPr>
          <p:nvPr>
            <p:ph type="sldNum" sz="quarter" idx="5"/>
          </p:nvPr>
        </p:nvSpPr>
        <p:spPr/>
        <p:txBody>
          <a:bodyPr/>
          <a:lstStyle/>
          <a:p>
            <a:fld id="{1C78673E-F29B-4593-BE77-BC78070867BB}" type="slidenum">
              <a:rPr lang="en-US" smtClean="0"/>
              <a:t>18</a:t>
            </a:fld>
            <a:endParaRPr lang="en-US"/>
          </a:p>
        </p:txBody>
      </p:sp>
    </p:spTree>
    <p:extLst>
      <p:ext uri="{BB962C8B-B14F-4D97-AF65-F5344CB8AC3E}">
        <p14:creationId xmlns:p14="http://schemas.microsoft.com/office/powerpoint/2010/main" val="3433451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a:buChar char="•"/>
            </a:pPr>
            <a:r>
              <a:rPr lang="ru-RU" baseline="0"/>
              <a:t>Ваш координатор обслуживания является членом команды, которая включает ваши персональные цели в ваш официальный план IPP.</a:t>
            </a:r>
          </a:p>
          <a:p>
            <a:pPr marL="228600" indent="-228600">
              <a:buFont typeface="Arial"/>
              <a:buChar char="•"/>
            </a:pPr>
            <a:endParaRPr lang="en-US" baseline="0" dirty="0"/>
          </a:p>
          <a:p>
            <a:pPr marL="228600" indent="-228600">
              <a:buFont typeface="Arial"/>
              <a:buChar char="•"/>
            </a:pPr>
            <a:r>
              <a:rPr lang="ru-RU"/>
              <a:t>Ваш координатор обслуживания помогает определить размер вашего индивидуального бюджета и обязан утвердить сумму бюджета.</a:t>
            </a:r>
          </a:p>
          <a:p>
            <a:pPr marL="228600" indent="-228600">
              <a:buFont typeface="Arial"/>
              <a:buChar char="•"/>
            </a:pPr>
            <a:endParaRPr lang="en-US" baseline="0" dirty="0"/>
          </a:p>
          <a:p>
            <a:pPr marL="228600" indent="-228600">
              <a:buFont typeface="Arial"/>
              <a:buChar char="•"/>
            </a:pPr>
            <a:r>
              <a:rPr lang="ru-RU" baseline="0"/>
              <a:t>Все взаимодействующие с вами службы обязаны предоставлять вам возможность быть членом вашего сообщества; они обязаны помогать вам в достижении целей, указанных в вашем плане IPP; кроме того, это должны быть службы, утвержденные федеральным правительством в качестве служб, сотрудничающих с Программой самоопределения. Ваш координатор обслуживания поможет вам сориентироваться в этом процессе.  </a:t>
            </a:r>
          </a:p>
          <a:p>
            <a:pPr marL="228600" indent="-228600">
              <a:buFont typeface="Arial"/>
              <a:buChar char="•"/>
            </a:pPr>
            <a:endParaRPr lang="en-US" baseline="0" dirty="0"/>
          </a:p>
          <a:p>
            <a:pPr marL="228600" indent="-228600">
              <a:buFont typeface="Arial"/>
              <a:buChar char="•"/>
            </a:pPr>
            <a:r>
              <a:rPr lang="ru-RU" baseline="0"/>
              <a:t>Ваш координатор обслуживания всегда будет помогать вам оставаться здоровым и чувствовать себя в безопасности.</a:t>
            </a:r>
          </a:p>
          <a:p>
            <a:pPr marL="228600" indent="-228600">
              <a:buFont typeface="Arial"/>
              <a:buChar char="•"/>
            </a:pPr>
            <a:endParaRPr lang="en-US" baseline="0" dirty="0"/>
          </a:p>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19</a:t>
            </a:fld>
            <a:endParaRPr lang="en-US"/>
          </a:p>
        </p:txBody>
      </p:sp>
    </p:spTree>
    <p:extLst>
      <p:ext uri="{BB962C8B-B14F-4D97-AF65-F5344CB8AC3E}">
        <p14:creationId xmlns:p14="http://schemas.microsoft.com/office/powerpoint/2010/main" val="2584366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ru-RU" sz="1200">
                <a:solidFill>
                  <a:schemeClr val="tx1"/>
                </a:solidFill>
                <a:latin typeface="+mn-lt"/>
                <a:cs typeface="Arial" panose="020B0604020202020204" pitchFamily="34" charset="0"/>
              </a:rPr>
              <a:t>Расскажите о себе и познакомьтесь с другими</a:t>
            </a:r>
          </a:p>
          <a:p>
            <a:pPr marL="228600" indent="-228600">
              <a:buAutoNum type="arabicParenR"/>
            </a:pPr>
            <a:r>
              <a:rPr lang="ru-RU" sz="1200" baseline="0">
                <a:solidFill>
                  <a:schemeClr val="tx1"/>
                </a:solidFill>
                <a:latin typeface="+mn-lt"/>
                <a:cs typeface="Arial" panose="020B0604020202020204" pitchFamily="34" charset="0"/>
              </a:rPr>
              <a:t>Требования и законы, предписывающие проведение ознакомления с Программой самоопределения (SDP). </a:t>
            </a:r>
          </a:p>
          <a:p>
            <a:pPr marL="228600" indent="-228600">
              <a:buAutoNum type="arabicParenR"/>
            </a:pPr>
            <a:r>
              <a:rPr lang="ru-RU" sz="1200" baseline="0">
                <a:solidFill>
                  <a:schemeClr val="tx1"/>
                </a:solidFill>
                <a:latin typeface="+mn-lt"/>
                <a:cs typeface="Arial" panose="020B0604020202020204" pitchFamily="34" charset="0"/>
              </a:rPr>
              <a:t>ОБЗОР тем, которые НЕОБХОДИМО рассмотреть в ходе ознакомления. Это процесс, предполагающий получение определенных знаний, и в нем важен КАЖДЫЙ участник. </a:t>
            </a:r>
          </a:p>
          <a:p>
            <a:pPr marL="228600" indent="-228600">
              <a:buAutoNum type="arabicParenR"/>
            </a:pPr>
            <a:r>
              <a:rPr lang="ru-RU" sz="1200" baseline="0">
                <a:solidFill>
                  <a:schemeClr val="tx1"/>
                </a:solidFill>
                <a:latin typeface="+mn-lt"/>
                <a:cs typeface="Arial" panose="020B0604020202020204" pitchFamily="34" charset="0"/>
              </a:rPr>
              <a:t>Региональный центр играет важную роль. Сотрудники центра будут помогать другим в обучении, а также смогут оказывать сотрудникам Управления по социальному обеспечению лиц с нарушениями развития (Department of Developmental Services, DDS) помощь в обучении и формировании программы в ходе данного процесса. </a:t>
            </a:r>
          </a:p>
          <a:p>
            <a:pPr marL="228600" indent="-228600">
              <a:buAutoNum type="arabicParenR"/>
            </a:pPr>
            <a:r>
              <a:rPr lang="ru-RU" sz="1200" baseline="0">
                <a:solidFill>
                  <a:schemeClr val="tx1"/>
                </a:solidFill>
                <a:latin typeface="+mn-lt"/>
                <a:cs typeface="Arial" panose="020B0604020202020204" pitchFamily="34" charset="0"/>
              </a:rPr>
              <a:t>Сегодняшний обучающий курс станет моделью для проведения требуемого ознакомления с программой SDP. Он является примером, и наше знакомство с материалом будет проходить так, как если бы вы были клиентом, получающим данную информацию. </a:t>
            </a:r>
          </a:p>
          <a:p>
            <a:pPr marL="228600" indent="-228600">
              <a:buAutoNum type="arabicParenR"/>
            </a:pPr>
            <a:r>
              <a:rPr lang="ru-RU" sz="1200" baseline="0">
                <a:solidFill>
                  <a:schemeClr val="tx1"/>
                </a:solidFill>
                <a:latin typeface="+mn-lt"/>
                <a:cs typeface="Arial" panose="020B0604020202020204" pitchFamily="34" charset="0"/>
              </a:rPr>
              <a:t>Чем больше вы задаете вопросов, тем лучше!</a:t>
            </a:r>
          </a:p>
          <a:p>
            <a:pPr marL="228600" indent="-228600">
              <a:buAutoNum type="arabicParenR"/>
            </a:pPr>
            <a:r>
              <a:rPr lang="ru-RU" sz="1200" baseline="0">
                <a:solidFill>
                  <a:schemeClr val="tx1"/>
                </a:solidFill>
                <a:latin typeface="+mn-lt"/>
                <a:cs typeface="Arial" panose="020B0604020202020204" pitchFamily="34" charset="0"/>
              </a:rPr>
              <a:t>Организационные моменты: туалеты, мобильные телефоны, перерывы, обед, вопросы, закрытие </a:t>
            </a:r>
          </a:p>
        </p:txBody>
      </p:sp>
      <p:sp>
        <p:nvSpPr>
          <p:cNvPr id="4" name="Slide Number Placeholder 3"/>
          <p:cNvSpPr>
            <a:spLocks noGrp="1"/>
          </p:cNvSpPr>
          <p:nvPr>
            <p:ph type="sldNum" sz="quarter" idx="10"/>
          </p:nvPr>
        </p:nvSpPr>
        <p:spPr/>
        <p:txBody>
          <a:bodyPr/>
          <a:lstStyle/>
          <a:p>
            <a:fld id="{1C78673E-F29B-4593-BE77-BC78070867BB}" type="slidenum">
              <a:rPr lang="en-US" smtClean="0"/>
              <a:t>2</a:t>
            </a:fld>
            <a:endParaRPr lang="en-US"/>
          </a:p>
        </p:txBody>
      </p:sp>
    </p:spTree>
    <p:extLst>
      <p:ext uri="{BB962C8B-B14F-4D97-AF65-F5344CB8AC3E}">
        <p14:creationId xmlns:p14="http://schemas.microsoft.com/office/powerpoint/2010/main" val="2870901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ü"/>
            </a:pPr>
            <a:r>
              <a:rPr lang="ru-RU">
                <a:solidFill>
                  <a:schemeClr val="tx1"/>
                </a:solidFill>
              </a:rPr>
              <a:t>Независимый координатор — это человек, которого вы выбираете для оказания вам помощи в реализации программы.</a:t>
            </a:r>
            <a:r>
              <a:rPr lang="ru-RU" baseline="0">
                <a:solidFill>
                  <a:schemeClr val="tx1"/>
                </a:solidFill>
              </a:rPr>
              <a:t>  </a:t>
            </a:r>
          </a:p>
          <a:p>
            <a:pPr marL="171450" indent="-171450">
              <a:buFont typeface="Wingdings" pitchFamily="2" charset="2"/>
              <a:buChar char="ü"/>
            </a:pPr>
            <a:endParaRPr lang="en-US" dirty="0">
              <a:solidFill>
                <a:schemeClr val="tx1"/>
              </a:solidFill>
            </a:endParaRPr>
          </a:p>
          <a:p>
            <a:pPr marL="171450" indent="-171450">
              <a:buFont typeface="Wingdings" pitchFamily="2" charset="2"/>
              <a:buChar char="ü"/>
            </a:pPr>
            <a:r>
              <a:rPr lang="ru-RU">
                <a:solidFill>
                  <a:schemeClr val="tx1"/>
                </a:solidFill>
              </a:rPr>
              <a:t>Вы не обязаны прибегать к помощи независимого координатора. При этом следует отметить, что независимые координаторы могут оказать вам большую поддержку разными способами.</a:t>
            </a:r>
            <a:r>
              <a:rPr lang="ru-RU" baseline="0">
                <a:solidFill>
                  <a:schemeClr val="tx1"/>
                </a:solidFill>
              </a:rPr>
              <a:t>  </a:t>
            </a:r>
          </a:p>
          <a:p>
            <a:pPr marL="171450" indent="-171450">
              <a:buFont typeface="Wingdings" pitchFamily="2" charset="2"/>
              <a:buChar char="ü"/>
            </a:pPr>
            <a:endParaRPr lang="en-US" baseline="0" dirty="0">
              <a:solidFill>
                <a:schemeClr val="tx1"/>
              </a:solidFill>
            </a:endParaRPr>
          </a:p>
          <a:p>
            <a:pPr marL="171450" indent="-171450">
              <a:buFont typeface="Wingdings" pitchFamily="2" charset="2"/>
              <a:buChar char="ü"/>
            </a:pPr>
            <a:r>
              <a:rPr lang="ru-RU" baseline="0">
                <a:solidFill>
                  <a:schemeClr val="tx1"/>
                </a:solidFill>
              </a:rPr>
              <a:t>Это уникальная служба, задействованная в Программе самоопределения. Некоторые люди, принимавшие участие в пилотной версии программы, прибегали к услугам независимых координаторов только в начале работы программы, в то время как другие участники пилотной версии до сих продолжают пользоваться их услугами.  </a:t>
            </a:r>
          </a:p>
          <a:p>
            <a:pPr marL="171450" indent="-171450">
              <a:buFont typeface="Wingdings" pitchFamily="2" charset="2"/>
              <a:buChar char="ü"/>
            </a:pPr>
            <a:endParaRPr lang="en-US" baseline="0" dirty="0">
              <a:solidFill>
                <a:schemeClr val="tx1"/>
              </a:solidFill>
            </a:endParaRPr>
          </a:p>
          <a:p>
            <a:pPr marL="171450" indent="-171450">
              <a:buFont typeface="Wingdings" pitchFamily="2" charset="2"/>
              <a:buChar char="ü"/>
            </a:pPr>
            <a:r>
              <a:rPr lang="ru-RU" baseline="0">
                <a:solidFill>
                  <a:schemeClr val="tx1"/>
                </a:solidFill>
              </a:rPr>
              <a:t>Если вы решите прибегнуть к помощи независимого координатора, вам необходимо указать, какой помощи вы от них ждете.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u="sng" baseline="0">
                <a:solidFill>
                  <a:schemeClr val="tx1"/>
                </a:solidFill>
              </a:rPr>
              <a:t>Дополнительная важная информация о независимых координаторах...</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ru-RU" baseline="0">
                <a:solidFill>
                  <a:schemeClr val="tx1"/>
                </a:solidFill>
              </a:rPr>
              <a:t>Независимый координатор обязан пройти обучение по следующим темам:</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aseline="0">
                <a:solidFill>
                  <a:schemeClr val="tx1"/>
                </a:solidFill>
              </a:rPr>
              <a:t>принципы самоопределения;</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aseline="0">
                <a:solidFill>
                  <a:schemeClr val="tx1"/>
                </a:solidFill>
              </a:rPr>
              <a:t>персонифицированное планирование;</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aseline="0">
                <a:solidFill>
                  <a:schemeClr val="tx1"/>
                </a:solidFill>
              </a:rPr>
              <a:t>другие обязанности, которые будут возложены на них в случае найма с вашей стороны</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endParaRPr>
          </a:p>
          <a:p>
            <a:pPr>
              <a:buFont typeface="Arial"/>
              <a:buChar char="•"/>
            </a:pPr>
            <a:r>
              <a:rPr lang="ru-RU" baseline="0">
                <a:solidFill>
                  <a:schemeClr val="tx1"/>
                </a:solidFill>
              </a:rPr>
              <a:t>Независимые координаторы</a:t>
            </a:r>
            <a:r>
              <a:rPr lang="ru-RU" b="1" baseline="0">
                <a:solidFill>
                  <a:schemeClr val="tx1"/>
                </a:solidFill>
              </a:rPr>
              <a:t> не обязаны получать сертификат о профессиональной подготовке</a:t>
            </a:r>
            <a:r>
              <a:rPr lang="ru-RU" baseline="0">
                <a:solidFill>
                  <a:schemeClr val="tx1"/>
                </a:solidFill>
              </a:rPr>
              <a:t>, при этом некоторые могут иметь таковой. Вам не требуется выбирать независимого координатора с сертификатом о профессиональной подготовке.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ru-RU" b="1" baseline="0">
                <a:solidFill>
                  <a:schemeClr val="tx1"/>
                </a:solidFill>
              </a:rPr>
              <a:t>Независимые координаторы должны оплачивать</a:t>
            </a:r>
            <a:r>
              <a:rPr lang="ru-RU" baseline="0">
                <a:solidFill>
                  <a:schemeClr val="tx1"/>
                </a:solidFill>
              </a:rPr>
              <a:t> любой курс обучения, который собираются пройти.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ru-RU" baseline="0">
                <a:solidFill>
                  <a:schemeClr val="tx1"/>
                </a:solidFill>
              </a:rPr>
              <a:t>Услуги независимых координаторов </a:t>
            </a:r>
            <a:r>
              <a:rPr lang="ru-RU" b="1" baseline="0">
                <a:solidFill>
                  <a:schemeClr val="tx1"/>
                </a:solidFill>
              </a:rPr>
              <a:t>не оплачиваются</a:t>
            </a:r>
            <a:r>
              <a:rPr lang="ru-RU" baseline="0">
                <a:solidFill>
                  <a:schemeClr val="tx1"/>
                </a:solidFill>
              </a:rPr>
              <a:t>, если они предлагают их на добровольной основе (например, являются членом семьи или другом). Если вы решите оплачивать услуги независимого координатора, то эта сумма будет включена в ваш индивидуальный бюджет.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ru-RU" baseline="0">
                <a:solidFill>
                  <a:schemeClr val="tx1"/>
                </a:solidFill>
              </a:rPr>
              <a:t>Независимые координаторы не могут предоставлять вам никаких услуг или работать в организации, предоставляющей вам услуги в рамках вашего плана IPP. Услуги, которые они предоставляют вам в качестве независимых координаторов, должны быть независимыми или не входить конфликт с услугами, которые вы получаете от других организаций.</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en-US" u="none"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ru-RU" u="none">
                <a:solidFill>
                  <a:schemeClr val="tx1"/>
                </a:solidFill>
              </a:rPr>
              <a:t>Если вы решите не нанимать независимого координатора, вы можете назначить вашего координатора обслуживания на эту роль.</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ru-RU" baseline="0">
                <a:solidFill>
                  <a:schemeClr val="tx1"/>
                </a:solidFill>
              </a:rPr>
              <a:t>Члены семьи могут выступать как в качестве оплачиваемых, так и в качестве неоплачиваемых независимых координаторов. При этом, ни один из родителей несовершеннолетнего участника программы, а также супруг(-а) участника программы, не могут получать оплату в качестве независимого координатора (они являются юридически ответственными лицами и не имеют права предоставлять оплачиваемые услуги в рамках программы SDP).</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20</a:t>
            </a:fld>
            <a:endParaRPr lang="en-US"/>
          </a:p>
        </p:txBody>
      </p:sp>
    </p:spTree>
    <p:extLst>
      <p:ext uri="{BB962C8B-B14F-4D97-AF65-F5344CB8AC3E}">
        <p14:creationId xmlns:p14="http://schemas.microsoft.com/office/powerpoint/2010/main" val="2938368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i="1">
                <a:solidFill>
                  <a:schemeClr val="tx1"/>
                </a:solidFill>
              </a:rPr>
              <a:t>Раздаточный материал. </a:t>
            </a:r>
            <a:r>
              <a:rPr lang="ru-RU" b="1" i="0">
                <a:solidFill>
                  <a:schemeClr val="tx1"/>
                </a:solidFill>
              </a:rPr>
              <a:t>Наем поставщиков услуг — ОБРАЗЕЦ </a:t>
            </a:r>
            <a:r>
              <a:rPr lang="ru-RU" i="1">
                <a:solidFill>
                  <a:schemeClr val="tx1"/>
                </a:solidFill>
              </a:rPr>
              <a:t>(стандартные вопросы, которые следует задать потенциальным поставщикам услуг, включая независимых координаторов</a:t>
            </a:r>
            <a:r>
              <a:rPr lang="ru-RU" i="1" baseline="0">
                <a:solidFill>
                  <a:schemeClr val="tx1"/>
                </a:solidFill>
              </a:rPr>
              <a:t>)</a:t>
            </a:r>
          </a:p>
          <a:p>
            <a:pPr>
              <a:buFont typeface="Arial"/>
              <a:buNone/>
            </a:pPr>
            <a:endParaRPr lang="en-US" baseline="0" dirty="0">
              <a:solidFill>
                <a:schemeClr val="tx1"/>
              </a:solidFill>
            </a:endParaRPr>
          </a:p>
          <a:p>
            <a:pPr>
              <a:buFont typeface="Arial"/>
              <a:buChar char="•"/>
            </a:pPr>
            <a:r>
              <a:rPr lang="ru-RU" baseline="0">
                <a:solidFill>
                  <a:schemeClr val="tx1"/>
                </a:solidFill>
              </a:rPr>
              <a:t> У вас может быть любое количество помощников (по вашему желанию), услуги которых могут оплачиваться в рамках вашего плана расходов.</a:t>
            </a:r>
          </a:p>
          <a:p>
            <a:pPr>
              <a:buFont typeface="Arial"/>
              <a:buChar char="•"/>
            </a:pPr>
            <a:r>
              <a:rPr lang="ru-RU" baseline="0">
                <a:solidFill>
                  <a:schemeClr val="tx1"/>
                </a:solidFill>
              </a:rPr>
              <a:t> В случае найма независимых координаторов отсутствует установленный размер оплаты. </a:t>
            </a:r>
          </a:p>
          <a:p>
            <a:pPr>
              <a:buFont typeface="Arial"/>
              <a:buChar char="•"/>
            </a:pPr>
            <a:r>
              <a:rPr lang="ru-RU" baseline="0">
                <a:solidFill>
                  <a:schemeClr val="tx1"/>
                </a:solidFill>
              </a:rPr>
              <a:t> Управление DDS и региональные центры не будут составлять перечень независимых координаторов, так как они являются неофициальными поставщиками (работают без контракта). </a:t>
            </a:r>
          </a:p>
          <a:p>
            <a:pPr>
              <a:buFont typeface="Arial"/>
              <a:buNone/>
            </a:pPr>
            <a:r>
              <a:rPr lang="ru-RU" b="1" baseline="0">
                <a:solidFill>
                  <a:schemeClr val="tx1"/>
                </a:solidFill>
              </a:rPr>
              <a:t>Совет инструктору! Это обучающий момент, в котором отражено отличие Программы самоопределения от других программ. В каждом региональном центре может проводиться (или может не проводиться) обучение независимых координаторов, они могут иметь (или не иметь) перечней независимых координаторов. Это зависит от решения, которое принимается в каждом отдельно взятом региональном центре при участии местного консультационного комитета. Необходимо помнить о том, что если в региональных центрах проводятся такое обучение и сертификация независимых координаторов, и центры становятся составителями перечня, то это очень напоминает процесс использования субподрядчика (или версию Regional Center 2.0). Участники обладают свободой найма практически любого лица, которое они хотят видеть в роли своего независимо координатора. Они могут пригласить на эту роль своего соседа. Важно, чтобы сосед смог найти место, где проводится обучение для получения статуса независимого координатора. Региональные центры обязаны помогать людям определиться с тем, какой независимый координатор им нужен, а не просто предоставлять им перечень уже существующих независимых координаторов. </a:t>
            </a:r>
          </a:p>
        </p:txBody>
      </p:sp>
      <p:sp>
        <p:nvSpPr>
          <p:cNvPr id="4" name="Slide Number Placeholder 3"/>
          <p:cNvSpPr>
            <a:spLocks noGrp="1"/>
          </p:cNvSpPr>
          <p:nvPr>
            <p:ph type="sldNum" sz="quarter" idx="5"/>
          </p:nvPr>
        </p:nvSpPr>
        <p:spPr/>
        <p:txBody>
          <a:bodyPr/>
          <a:lstStyle/>
          <a:p>
            <a:fld id="{1C78673E-F29B-4593-BE77-BC78070867BB}" type="slidenum">
              <a:rPr lang="en-US" smtClean="0"/>
              <a:t>21</a:t>
            </a:fld>
            <a:endParaRPr lang="en-US"/>
          </a:p>
        </p:txBody>
      </p:sp>
    </p:spTree>
    <p:extLst>
      <p:ext uri="{BB962C8B-B14F-4D97-AF65-F5344CB8AC3E}">
        <p14:creationId xmlns:p14="http://schemas.microsoft.com/office/powerpoint/2010/main" val="1389258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i="1">
                <a:solidFill>
                  <a:schemeClr val="tx1"/>
                </a:solidFill>
              </a:rPr>
              <a:t>Раздаточный материал. </a:t>
            </a:r>
            <a:r>
              <a:rPr lang="ru-RU" b="1" i="0">
                <a:solidFill>
                  <a:schemeClr val="tx1"/>
                </a:solidFill>
              </a:rPr>
              <a:t>Наем поставщиков услуг — ОБРАЗЕЦ </a:t>
            </a:r>
            <a:r>
              <a:rPr lang="ru-RU" i="1">
                <a:solidFill>
                  <a:schemeClr val="tx1"/>
                </a:solidFill>
              </a:rPr>
              <a:t>(стандартные вопросы, которые следует задать потенциальным поставщикам услуг</a:t>
            </a:r>
            <a:r>
              <a:rPr lang="ru-RU" i="1" baseline="0">
                <a:solidFill>
                  <a:schemeClr val="tx1"/>
                </a:solidFill>
              </a:rPr>
              <a:t>)</a:t>
            </a:r>
          </a:p>
          <a:p>
            <a:endParaRPr lang="en-US" baseline="0" dirty="0">
              <a:solidFill>
                <a:schemeClr val="tx1"/>
              </a:solidFill>
            </a:endParaRPr>
          </a:p>
          <a:p>
            <a:pPr marL="171450" indent="-171450">
              <a:buFont typeface="Arial" panose="020B0604020202020204" pitchFamily="34" charset="0"/>
              <a:buChar char="•"/>
            </a:pPr>
            <a:r>
              <a:rPr lang="ru-RU" baseline="0">
                <a:solidFill>
                  <a:schemeClr val="tx1"/>
                </a:solidFill>
              </a:rPr>
              <a:t>Вы можете получит помощь от членов вашей семьи или вашего независимого координатора, чтобы найти подходящих поставщиков услуг. </a:t>
            </a:r>
          </a:p>
          <a:p>
            <a:pPr marL="171450" indent="-171450">
              <a:buFont typeface="Arial" panose="020B0604020202020204" pitchFamily="34" charset="0"/>
              <a:buChar char="•"/>
            </a:pPr>
            <a:endParaRPr lang="en-US" baseline="0" dirty="0">
              <a:solidFill>
                <a:schemeClr val="tx1"/>
              </a:solidFill>
            </a:endParaRPr>
          </a:p>
          <a:p>
            <a:pPr marL="171450" indent="-171450">
              <a:buFont typeface="Arial" panose="020B0604020202020204" pitchFamily="34" charset="0"/>
              <a:buChar char="•"/>
            </a:pPr>
            <a:r>
              <a:rPr lang="ru-RU">
                <a:solidFill>
                  <a:schemeClr val="tx1"/>
                </a:solidFill>
              </a:rPr>
              <a:t>Общение с потенциальным поставщиком услуг необходимо, так как позволяет вам понять, каким образом вы будете получать от них помощь.</a:t>
            </a:r>
            <a:r>
              <a:rPr lang="ru-RU" baseline="0">
                <a:solidFill>
                  <a:schemeClr val="tx1"/>
                </a:solidFill>
              </a:rPr>
              <a:t> </a:t>
            </a:r>
          </a:p>
          <a:p>
            <a:pPr marL="171450" indent="-171450">
              <a:buFont typeface="Arial" panose="020B0604020202020204" pitchFamily="34" charset="0"/>
              <a:buChar char="•"/>
            </a:pPr>
            <a:endParaRPr lang="en-US" baseline="0" dirty="0">
              <a:solidFill>
                <a:schemeClr val="tx1"/>
              </a:solidFill>
            </a:endParaRPr>
          </a:p>
          <a:p>
            <a:pPr marL="171450" indent="-171450">
              <a:buFont typeface="Arial" panose="020B0604020202020204" pitchFamily="34" charset="0"/>
              <a:buChar char="•"/>
            </a:pPr>
            <a:r>
              <a:rPr lang="ru-RU" baseline="0">
                <a:solidFill>
                  <a:schemeClr val="tx1"/>
                </a:solidFill>
              </a:rPr>
              <a:t>Вы можете получить помощь от вашего независимого координатора, обсудив с ним этот вопрос.  </a:t>
            </a:r>
          </a:p>
          <a:p>
            <a:pPr marL="171450" indent="-171450">
              <a:buFont typeface="Arial" panose="020B0604020202020204" pitchFamily="34" charset="0"/>
              <a:buChar char="•"/>
            </a:pPr>
            <a:endParaRPr lang="en-US" baseline="0" dirty="0">
              <a:solidFill>
                <a:schemeClr val="tx1"/>
              </a:solidFill>
            </a:endParaRPr>
          </a:p>
          <a:p>
            <a:pPr marL="171450" indent="-171450">
              <a:buFont typeface="Arial" panose="020B0604020202020204" pitchFamily="34" charset="0"/>
              <a:buChar char="•"/>
            </a:pPr>
            <a:r>
              <a:rPr lang="ru-RU" baseline="0">
                <a:solidFill>
                  <a:schemeClr val="tx1"/>
                </a:solidFill>
              </a:rPr>
              <a:t>Пообщайтесь с другими участниками программы SDP и узнайте, сколько платят они.</a:t>
            </a:r>
          </a:p>
          <a:p>
            <a:pPr marL="171450" indent="-171450">
              <a:buFont typeface="Arial" panose="020B0604020202020204" pitchFamily="34" charset="0"/>
              <a:buChar char="•"/>
            </a:pPr>
            <a:endParaRPr lang="en-US" baseline="0" dirty="0">
              <a:solidFill>
                <a:schemeClr val="tx1"/>
              </a:solidFill>
            </a:endParaRPr>
          </a:p>
          <a:p>
            <a:pPr marL="171450" indent="-171450">
              <a:buFont typeface="Arial" panose="020B0604020202020204" pitchFamily="34" charset="0"/>
              <a:buChar char="•"/>
            </a:pPr>
            <a:r>
              <a:rPr lang="ru-RU" baseline="0">
                <a:solidFill>
                  <a:schemeClr val="tx1"/>
                </a:solidFill>
              </a:rPr>
              <a:t>Кроме того, вы можете обратиться в ваш региональный центр и узнать там стоимость аналогичных услуг, предоставляемых в рамках традиционной системы обслуживания.</a:t>
            </a:r>
          </a:p>
          <a:p>
            <a:pPr marL="0" marR="0" lvl="0" indent="0" algn="l" defTabSz="914400" rtl="0" eaLnBrk="1" fontAlgn="auto" latinLnBrk="0" hangingPunct="1">
              <a:lnSpc>
                <a:spcPct val="100000"/>
              </a:lnSpc>
              <a:spcBef>
                <a:spcPts val="0"/>
              </a:spcBef>
              <a:spcAft>
                <a:spcPts val="0"/>
              </a:spcAft>
              <a:buClrTx/>
              <a:buSzTx/>
              <a:buFontTx/>
              <a:buNone/>
              <a:tabLst/>
              <a:defRPr/>
            </a:pPr>
            <a:r>
              <a:rPr lang="ru-RU" b="1" baseline="0">
                <a:solidFill>
                  <a:schemeClr val="tx1"/>
                </a:solidFill>
              </a:rPr>
              <a:t>Совет инструктору! Обязательно обратите внимание участников на слова «</a:t>
            </a:r>
            <a:r>
              <a:rPr lang="ru-RU" b="1" u="sng" baseline="0">
                <a:solidFill>
                  <a:schemeClr val="tx1"/>
                </a:solidFill>
              </a:rPr>
              <a:t>ХОТИТЕ</a:t>
            </a:r>
            <a:r>
              <a:rPr lang="ru-RU" b="1" baseline="0">
                <a:solidFill>
                  <a:schemeClr val="tx1"/>
                </a:solidFill>
              </a:rPr>
              <a:t>» и «</a:t>
            </a:r>
            <a:r>
              <a:rPr lang="ru-RU" b="1" u="sng" baseline="0">
                <a:solidFill>
                  <a:schemeClr val="tx1"/>
                </a:solidFill>
              </a:rPr>
              <a:t>НЕОБХОДИМО</a:t>
            </a:r>
            <a:r>
              <a:rPr lang="ru-RU" b="1" baseline="0">
                <a:solidFill>
                  <a:schemeClr val="tx1"/>
                </a:solidFill>
              </a:rPr>
              <a:t>», которые присутствуют в данном слайде и на то, что они подобны рассмотренным ранее выражениям «что вам </a:t>
            </a:r>
            <a:r>
              <a:rPr lang="ru-RU" b="1" u="sng" baseline="0">
                <a:solidFill>
                  <a:schemeClr val="tx1"/>
                </a:solidFill>
              </a:rPr>
              <a:t>НЕОБХОДИМО</a:t>
            </a:r>
            <a:r>
              <a:rPr lang="ru-RU" b="1" baseline="0">
                <a:solidFill>
                  <a:schemeClr val="tx1"/>
                </a:solidFill>
              </a:rPr>
              <a:t>» и «что </a:t>
            </a:r>
            <a:r>
              <a:rPr lang="ru-RU" b="1" u="sng" baseline="0">
                <a:solidFill>
                  <a:schemeClr val="tx1"/>
                </a:solidFill>
              </a:rPr>
              <a:t>ПОМОЖЕТ</a:t>
            </a:r>
            <a:r>
              <a:rPr lang="ru-RU" b="1" baseline="0">
                <a:solidFill>
                  <a:schemeClr val="tx1"/>
                </a:solidFill>
              </a:rPr>
              <a:t> вам». Таким образом, будет установлена связь между персонифицированным подходом и пониманием того, какую конкретно поддержку вы хотите получать от поставщиков. </a:t>
            </a:r>
          </a:p>
        </p:txBody>
      </p:sp>
      <p:sp>
        <p:nvSpPr>
          <p:cNvPr id="4" name="Slide Number Placeholder 3"/>
          <p:cNvSpPr>
            <a:spLocks noGrp="1"/>
          </p:cNvSpPr>
          <p:nvPr>
            <p:ph type="sldNum" sz="quarter" idx="5"/>
          </p:nvPr>
        </p:nvSpPr>
        <p:spPr/>
        <p:txBody>
          <a:bodyPr/>
          <a:lstStyle/>
          <a:p>
            <a:fld id="{1C78673E-F29B-4593-BE77-BC78070867BB}" type="slidenum">
              <a:rPr lang="en-US" smtClean="0"/>
              <a:t>22</a:t>
            </a:fld>
            <a:endParaRPr lang="en-US"/>
          </a:p>
        </p:txBody>
      </p:sp>
    </p:spTree>
    <p:extLst>
      <p:ext uri="{BB962C8B-B14F-4D97-AF65-F5344CB8AC3E}">
        <p14:creationId xmlns:p14="http://schemas.microsoft.com/office/powerpoint/2010/main" val="2602947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a:solidFill>
                  <a:schemeClr val="tx1"/>
                </a:solidFill>
                <a:latin typeface="+mn-lt"/>
                <a:cs typeface="Arial" panose="020B0604020202020204" pitchFamily="34" charset="0"/>
              </a:rPr>
              <a:t>Служба финансового управления (FMS) обязана предоставлять вам только те услуги, которые вам необходимо получать в рамках Программы самоопределения.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a:solidFill>
                  <a:schemeClr val="tx1"/>
                </a:solidFill>
                <a:latin typeface="+mn-lt"/>
                <a:cs typeface="Arial" panose="020B0604020202020204" pitchFamily="34" charset="0"/>
              </a:rPr>
              <a:t>Это единственный поставщик услуг, который обязан иметь статус официального.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aseline="0">
                <a:solidFill>
                  <a:schemeClr val="tx1"/>
                </a:solidFill>
                <a:latin typeface="+mn-lt"/>
                <a:cs typeface="Arial" panose="020B0604020202020204" pitchFamily="34" charset="0"/>
              </a:rPr>
              <a:t>Такие службы помогают вам удостовериться в том, что ваши работники имеют право на предоставление необходимых вам услуг.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aseline="0">
                <a:solidFill>
                  <a:schemeClr val="tx1"/>
                </a:solidFill>
                <a:latin typeface="+mn-lt"/>
                <a:cs typeface="Arial" panose="020B0604020202020204" pitchFamily="34" charset="0"/>
              </a:rPr>
              <a:t>Например, служба FMS осуществляет проверку всех необходимых лицензий и требований к обучению.</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aseline="0">
                <a:solidFill>
                  <a:schemeClr val="tx1"/>
                </a:solidFill>
                <a:latin typeface="+mn-lt"/>
                <a:cs typeface="Arial" panose="020B0604020202020204" pitchFamily="34" charset="0"/>
              </a:rPr>
              <a:t>При необходимости, эта служба помогает вашим работникам пройти проверку на наличие правонарушений.</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aseline="0">
                <a:solidFill>
                  <a:schemeClr val="tx1"/>
                </a:solidFill>
                <a:latin typeface="+mn-lt"/>
                <a:cs typeface="Arial" panose="020B0604020202020204" pitchFamily="34" charset="0"/>
              </a:rPr>
              <a:t>Выступая в качестве поставщика услуг, служба FMS предоставляет вам и вашему региональному центру ежемесячный отчет о вашем плане расходов, чтобы уведомить вас о том, сколько было потрачено средств и какова сумма остатка.</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aseline="0">
                <a:solidFill>
                  <a:schemeClr val="tx1"/>
                </a:solidFill>
                <a:latin typeface="+mn-lt"/>
                <a:cs typeface="Arial" panose="020B0604020202020204" pitchFamily="34" charset="0"/>
              </a:rPr>
              <a:t>Ваш региональный центр или независимый координатор могут вам помочь с поиском и выбором службы FMS.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aseline="0">
                <a:solidFill>
                  <a:schemeClr val="tx1"/>
                </a:solidFill>
                <a:latin typeface="+mn-lt"/>
                <a:cs typeface="Arial" panose="020B0604020202020204" pitchFamily="34" charset="0"/>
              </a:rPr>
              <a:t>Оплата услуг FMS включается в ваш план расходов.  В дальнейшем по ходу этого ознакомительного курса мы рассмотрим стоимость и различные виды услуг FMS.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1200" b="1" baseline="0">
                <a:solidFill>
                  <a:schemeClr val="tx1"/>
                </a:solidFill>
                <a:latin typeface="+mn-lt"/>
                <a:cs typeface="Arial" panose="020B0604020202020204" pitchFamily="34" charset="0"/>
              </a:rPr>
              <a:t>Совет инструктору! Службы FMS, выступающие в качестве поставщиков услуг, должны соответствовать всем требованиям в отношении поставщиков, изложенным в Разделе 54327 Титула 17, включая требование об отправке в региональный центр отчета о любых чрезвычайных происшествиях (как определено в данном Разделе), а также сообщений о том, что служба FMS знает о происшествии или была уведомлена о нем участником программы, поставщиком услуг или другим лицом.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1200" b="1" baseline="0">
                <a:solidFill>
                  <a:schemeClr val="tx1"/>
                </a:solidFill>
                <a:latin typeface="+mn-lt"/>
                <a:cs typeface="Arial" panose="020B0604020202020204" pitchFamily="34" charset="0"/>
              </a:rPr>
              <a:t>Совет инструктору №2! Следует отметить, что тема услуг FMS обычно вызывает много вопросов. Успокойте участников сообщением о том, что чуть позже вы более подробно разберете эту тему, а также предоставите им информацию, касающуюся выбора службы FMS в качестве поставщика услуг.</a:t>
            </a:r>
          </a:p>
        </p:txBody>
      </p:sp>
      <p:sp>
        <p:nvSpPr>
          <p:cNvPr id="4" name="Slide Number Placeholder 3"/>
          <p:cNvSpPr>
            <a:spLocks noGrp="1"/>
          </p:cNvSpPr>
          <p:nvPr>
            <p:ph type="sldNum" sz="quarter" idx="5"/>
          </p:nvPr>
        </p:nvSpPr>
        <p:spPr/>
        <p:txBody>
          <a:bodyPr/>
          <a:lstStyle/>
          <a:p>
            <a:fld id="{1C78673E-F29B-4593-BE77-BC78070867BB}" type="slidenum">
              <a:rPr lang="en-US" smtClean="0"/>
              <a:t>23</a:t>
            </a:fld>
            <a:endParaRPr lang="en-US"/>
          </a:p>
        </p:txBody>
      </p:sp>
    </p:spTree>
    <p:extLst>
      <p:ext uri="{BB962C8B-B14F-4D97-AF65-F5344CB8AC3E}">
        <p14:creationId xmlns:p14="http://schemas.microsoft.com/office/powerpoint/2010/main" val="3579422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i="1">
                <a:solidFill>
                  <a:schemeClr val="tx1"/>
                </a:solidFill>
              </a:rPr>
              <a:t>Раздаточный материал. </a:t>
            </a:r>
            <a:r>
              <a:rPr lang="ru-RU" b="1" i="0">
                <a:solidFill>
                  <a:schemeClr val="tx1"/>
                </a:solidFill>
              </a:rPr>
              <a:t>Наем поставщиков услуг — ОБРАЗЕЦ </a:t>
            </a:r>
            <a:r>
              <a:rPr lang="ru-RU" i="1">
                <a:solidFill>
                  <a:schemeClr val="tx1"/>
                </a:solidFill>
              </a:rPr>
              <a:t>(стандартные вопросы, которые следует задать потенциальным поставщикам услуг, включая службу FMS</a:t>
            </a:r>
            <a:r>
              <a:rPr lang="ru-RU" i="1" baseline="0">
                <a:solidFill>
                  <a:schemeClr val="tx1"/>
                </a:solidFill>
              </a:rPr>
              <a:t>)</a:t>
            </a:r>
          </a:p>
          <a:p>
            <a:endParaRPr lang="en-US" baseline="0" dirty="0">
              <a:solidFill>
                <a:schemeClr val="tx1"/>
              </a:solidFill>
            </a:endParaRPr>
          </a:p>
          <a:p>
            <a:pPr>
              <a:buFont typeface="Arial"/>
              <a:buChar char="•"/>
            </a:pPr>
            <a:r>
              <a:rPr lang="ru-RU" baseline="0">
                <a:solidFill>
                  <a:schemeClr val="tx1"/>
                </a:solidFill>
              </a:rPr>
              <a:t> Вам необходима дополнительная помощь или напоминания, чтобы обеспечить соблюдение бюджета?  Вы хотите, чтобы служба просто оплачивала счета и присылала вам выписки?  </a:t>
            </a:r>
          </a:p>
          <a:p>
            <a:pPr>
              <a:buFont typeface="Arial"/>
              <a:buChar char="•"/>
            </a:pPr>
            <a:endParaRPr lang="en-US" baseline="0" dirty="0">
              <a:solidFill>
                <a:schemeClr val="tx1"/>
              </a:solidFill>
            </a:endParaRPr>
          </a:p>
          <a:p>
            <a:pPr>
              <a:buFont typeface="Arial"/>
              <a:buChar char="•"/>
            </a:pPr>
            <a:r>
              <a:rPr lang="ru-RU" baseline="0">
                <a:solidFill>
                  <a:schemeClr val="tx1"/>
                </a:solidFill>
              </a:rPr>
              <a:t> Вы можете получить помощь от членов семьи, вашего координатора обслуживания или независимого координатора, чтобы найти подходящую службу FMS.</a:t>
            </a:r>
          </a:p>
          <a:p>
            <a:pPr>
              <a:buFont typeface="Arial"/>
              <a:buChar char="•"/>
            </a:pP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lang="ru-RU" baseline="0">
                <a:solidFill>
                  <a:schemeClr val="tx1"/>
                </a:solidFill>
              </a:rPr>
              <a:t> </a:t>
            </a:r>
            <a:r>
              <a:rPr lang="ru-RU">
                <a:solidFill>
                  <a:schemeClr val="tx1"/>
                </a:solidFill>
              </a:rPr>
              <a:t>Обратитесь к другим участникам программы SDP за рекомендациями или предложениями.</a:t>
            </a:r>
          </a:p>
          <a:p>
            <a:pPr marL="0" marR="0" lvl="0" indent="0" algn="l" defTabSz="914400" rtl="0" eaLnBrk="1" fontAlgn="auto" latinLnBrk="0" hangingPunct="1">
              <a:lnSpc>
                <a:spcPct val="100000"/>
              </a:lnSpc>
              <a:spcBef>
                <a:spcPts val="0"/>
              </a:spcBef>
              <a:spcAft>
                <a:spcPts val="0"/>
              </a:spcAft>
              <a:buClrTx/>
              <a:buSzTx/>
              <a:buFont typeface="Arial"/>
              <a:buChar char="•"/>
              <a:tabLst/>
              <a:defRPr/>
            </a:pP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lang="ru-RU">
                <a:solidFill>
                  <a:schemeClr val="tx1"/>
                </a:solidFill>
              </a:rPr>
              <a:t>Проведите беседу с сотрудниками каждой организации (получите помощь, если она вам необходима)</a:t>
            </a:r>
          </a:p>
          <a:p>
            <a:pPr marL="0" marR="0" lvl="0" indent="0" algn="l" defTabSz="914400" rtl="0" eaLnBrk="1" fontAlgn="auto" latinLnBrk="0" hangingPunct="1">
              <a:lnSpc>
                <a:spcPct val="100000"/>
              </a:lnSpc>
              <a:spcBef>
                <a:spcPts val="0"/>
              </a:spcBef>
              <a:spcAft>
                <a:spcPts val="0"/>
              </a:spcAft>
              <a:buClrTx/>
              <a:buSzTx/>
              <a:buFont typeface="Arial"/>
              <a:buChar char="•"/>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lang="ru-RU">
                <a:solidFill>
                  <a:schemeClr val="tx1"/>
                </a:solidFill>
              </a:rPr>
              <a:t>Установлен максимальный размер оплаты</a:t>
            </a:r>
          </a:p>
        </p:txBody>
      </p:sp>
      <p:sp>
        <p:nvSpPr>
          <p:cNvPr id="4" name="Slide Number Placeholder 3"/>
          <p:cNvSpPr>
            <a:spLocks noGrp="1"/>
          </p:cNvSpPr>
          <p:nvPr>
            <p:ph type="sldNum" sz="quarter" idx="5"/>
          </p:nvPr>
        </p:nvSpPr>
        <p:spPr/>
        <p:txBody>
          <a:bodyPr/>
          <a:lstStyle/>
          <a:p>
            <a:fld id="{1C78673E-F29B-4593-BE77-BC78070867BB}" type="slidenum">
              <a:rPr lang="en-US" smtClean="0"/>
              <a:t>24</a:t>
            </a:fld>
            <a:endParaRPr lang="en-US"/>
          </a:p>
        </p:txBody>
      </p:sp>
    </p:spTree>
    <p:extLst>
      <p:ext uri="{BB962C8B-B14F-4D97-AF65-F5344CB8AC3E}">
        <p14:creationId xmlns:p14="http://schemas.microsoft.com/office/powerpoint/2010/main" val="2599246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i="1" baseline="0">
                <a:solidFill>
                  <a:schemeClr val="tx1"/>
                </a:solidFill>
              </a:rPr>
              <a:t>Раздаточный материал. </a:t>
            </a:r>
            <a:r>
              <a:rPr lang="ru-RU" sz="1200" b="1" u="sng">
                <a:solidFill>
                  <a:schemeClr val="tx1"/>
                </a:solidFill>
                <a:latin typeface="+mn-lt"/>
                <a:ea typeface="+mn-ea"/>
                <a:cs typeface="+mn-cs"/>
              </a:rPr>
              <a:t>Соглашение с поставщиком услуг — ОБРАЗЕЦ</a:t>
            </a:r>
          </a:p>
          <a:p>
            <a:endParaRPr lang="en-US" b="1" baseline="0" dirty="0">
              <a:solidFill>
                <a:schemeClr val="tx1"/>
              </a:solidFill>
            </a:endParaRP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baseline="0">
                <a:solidFill>
                  <a:schemeClr val="tx1"/>
                </a:solidFill>
              </a:rPr>
              <a:t>Вы и ваши поставщики услуг должны заключить соглашение о предоставлении услуг до начала сотрудничества. Проанализируйте вопросы выше. </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baseline="0">
                <a:solidFill>
                  <a:schemeClr val="tx1"/>
                </a:solidFill>
              </a:rPr>
              <a:t>Существует образец, который вы можете использовать при работе с поставщиками для составления соглашения, касающегося принятых вами решений. </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baseline="0">
                <a:solidFill>
                  <a:schemeClr val="tx1"/>
                </a:solidFill>
              </a:rPr>
              <a:t>В вашем соглашении должны быть четко изложены все детали.</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baseline="0">
                <a:solidFill>
                  <a:schemeClr val="tx1"/>
                </a:solidFill>
              </a:rPr>
              <a:t>Вы можете обратиться к вашей команде по планированию, независимому координатору и (или) сотрудникам вашей службы FMS для получения консультаций по составлению соглашений.</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a:solidFill>
                  <a:schemeClr val="tx1"/>
                </a:solidFill>
              </a:rPr>
              <a:t>Напоминаем, что вы можете пользоваться поддержкой членов вашей команды. Поэтому, в случае необходимости, без колебаний обращайтесь к ним за помощью. </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25</a:t>
            </a:fld>
            <a:endParaRPr lang="en-US"/>
          </a:p>
        </p:txBody>
      </p:sp>
    </p:spTree>
    <p:extLst>
      <p:ext uri="{BB962C8B-B14F-4D97-AF65-F5344CB8AC3E}">
        <p14:creationId xmlns:p14="http://schemas.microsoft.com/office/powerpoint/2010/main" val="3874925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a:t>Ранее мы говорили об инструментах для обучения и возможности обучения на примерах. </a:t>
            </a:r>
          </a:p>
          <a:p>
            <a:r>
              <a:rPr lang="ru-RU"/>
              <a:t>Джейсон и София — это примеры людей, которых мы придумали для того, чтобы помочь вам лучше усвоить информацию в ходе данного ознакомительного курса.</a:t>
            </a:r>
          </a:p>
          <a:p>
            <a:r>
              <a:rPr lang="ru-RU" b="1" u="sng" baseline="0"/>
              <a:t>В ваш пакет материалов включены материалы, озаглавленные «Знакомство с Джейсоном и Софией»</a:t>
            </a:r>
          </a:p>
          <a:p>
            <a:r>
              <a:rPr lang="ru-RU" baseline="0"/>
              <a:t>Мы будем обращаться к этим материалам по мере рассмотрения различных концепций в ходе данного ознакомительного курса.</a:t>
            </a:r>
          </a:p>
          <a:p>
            <a:r>
              <a:rPr lang="ru-RU" baseline="0"/>
              <a:t>На </a:t>
            </a:r>
            <a:r>
              <a:rPr lang="ru-RU" b="1" baseline="0"/>
              <a:t>первой странице </a:t>
            </a:r>
            <a:r>
              <a:rPr lang="ru-RU" baseline="0"/>
              <a:t>нам даются некоторые сведения о том, кто они такие, а также о людях, которые присутствуют в их жизни.</a:t>
            </a:r>
          </a:p>
          <a:p>
            <a:endParaRPr lang="en-US" dirty="0"/>
          </a:p>
          <a:p>
            <a:r>
              <a:rPr lang="ru-RU"/>
              <a:t>В рамках программы SDP Джейсон и София получают поддержку от службы FMS, а также возможность решить, нанимать им независимого координатора или нет.</a:t>
            </a:r>
            <a:r>
              <a:rPr lang="ru-RU" baseline="0"/>
              <a:t> </a:t>
            </a:r>
          </a:p>
          <a:p>
            <a:endParaRPr lang="en-US" dirty="0"/>
          </a:p>
          <a:p>
            <a:r>
              <a:rPr lang="ru-RU"/>
              <a:t>В ходе данного ознакомительного курса вы поймете, почему Джейсон и София принимают участие в программе SDP. </a:t>
            </a:r>
            <a:r>
              <a:rPr lang="ru-RU" baseline="0"/>
              <a:t> </a:t>
            </a:r>
          </a:p>
        </p:txBody>
      </p:sp>
      <p:sp>
        <p:nvSpPr>
          <p:cNvPr id="4" name="Slide Number Placeholder 3"/>
          <p:cNvSpPr>
            <a:spLocks noGrp="1"/>
          </p:cNvSpPr>
          <p:nvPr>
            <p:ph type="sldNum" sz="quarter" idx="10"/>
          </p:nvPr>
        </p:nvSpPr>
        <p:spPr/>
        <p:txBody>
          <a:bodyPr/>
          <a:lstStyle/>
          <a:p>
            <a:fld id="{1C78673E-F29B-4593-BE77-BC78070867BB}" type="slidenum">
              <a:rPr lang="en-US" smtClean="0"/>
              <a:t>26</a:t>
            </a:fld>
            <a:endParaRPr lang="en-US"/>
          </a:p>
        </p:txBody>
      </p:sp>
    </p:spTree>
    <p:extLst>
      <p:ext uri="{BB962C8B-B14F-4D97-AF65-F5344CB8AC3E}">
        <p14:creationId xmlns:p14="http://schemas.microsoft.com/office/powerpoint/2010/main" val="3932372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Font typeface="Wingdings" pitchFamily="2" charset="2"/>
              <a:buChar char="ü"/>
            </a:pPr>
            <a:r>
              <a:rPr lang="ru-RU" sz="1200">
                <a:latin typeface="+mn-lt"/>
              </a:rPr>
              <a:t>Вы посещаете этот ознакомительный курс, разрабатываете ваш план IPP с применением концепции персонифицированного планирования, поддерживаете сотрудничество со службой FMS , чтобы соблюсти свою финансовую ответственность. </a:t>
            </a:r>
          </a:p>
          <a:p>
            <a:pPr lvl="1"/>
            <a:endParaRPr lang="en-US" sz="1200" dirty="0">
              <a:latin typeface="+mn-lt"/>
            </a:endParaRPr>
          </a:p>
          <a:p>
            <a:pPr marL="914400" lvl="1" indent="-457200">
              <a:buFont typeface="Wingdings" pitchFamily="2" charset="2"/>
              <a:buChar char="ü"/>
            </a:pPr>
            <a:r>
              <a:rPr lang="ru-RU" sz="1200">
                <a:latin typeface="+mn-lt"/>
              </a:rPr>
              <a:t>ВЫ выбираете людей, присутствующих в вашей жизни, которые примут участие в программе с целью оказания вам необходимой поддержки приемлемыми для ВАС способами.</a:t>
            </a: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ru-RU" sz="1200">
                <a:latin typeface="+mn-lt"/>
              </a:rPr>
              <a:t>Ваш координатор обслуживания из регионального центра по-прежнему будет являться обязательным и ценным лицом, которое поможет вам в планировании получения услуг и средств поддержки, которые вам необходимы. </a:t>
            </a: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ru-RU" sz="1200">
                <a:latin typeface="+mn-lt"/>
              </a:rPr>
              <a:t>Вы можете принять решение о найме независимого координатора, который поможет вам сориентироваться и составить план получения услуг и средств поддержки.  </a:t>
            </a:r>
          </a:p>
          <a:p>
            <a:pPr lvl="1"/>
            <a:endParaRPr lang="en-US" sz="1200" dirty="0">
              <a:latin typeface="+mn-lt"/>
            </a:endParaRPr>
          </a:p>
          <a:p>
            <a:pPr marL="914400" lvl="1" indent="-457200">
              <a:buFont typeface="Wingdings" pitchFamily="2" charset="2"/>
              <a:buChar char="ü"/>
            </a:pPr>
            <a:r>
              <a:rPr lang="ru-RU" sz="1200">
                <a:latin typeface="+mn-lt"/>
              </a:rPr>
              <a:t>Вы устанавливаете отношения с вашими поставщиками услуг и определяете, что вы хотите и что вам необходимо от них получить.  </a:t>
            </a: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ru-RU" sz="1200">
                <a:latin typeface="+mn-lt"/>
              </a:rPr>
              <a:t>Использование службы финансового управления является обязательным. Она будет оплачивать ваши счета и помогать вам в управлении планом расходов. Эта служба должна быть официально одобрена в региональном центре. Вы решаете, какие отношения устанавливать с данной службой, а также в какой степени вам необходима ее поддержка.</a:t>
            </a:r>
          </a:p>
          <a:p>
            <a:pPr marL="457200" lvl="1" indent="0">
              <a:buFont typeface="Wingdings" pitchFamily="2" charset="2"/>
              <a:buNone/>
            </a:pPr>
            <a:endParaRPr lang="en-US" sz="1200" dirty="0">
              <a:latin typeface="+mn-lt"/>
            </a:endParaRPr>
          </a:p>
          <a:p>
            <a:pPr marL="457200" marR="0" lvl="1" indent="0" algn="l" defTabSz="914400" rtl="0" eaLnBrk="1" fontAlgn="auto" latinLnBrk="0" hangingPunct="1">
              <a:lnSpc>
                <a:spcPct val="100000"/>
              </a:lnSpc>
              <a:spcBef>
                <a:spcPts val="0"/>
              </a:spcBef>
              <a:spcAft>
                <a:spcPts val="0"/>
              </a:spcAft>
              <a:buClrTx/>
              <a:buSzTx/>
              <a:buFont typeface="Wingdings" pitchFamily="2" charset="2"/>
              <a:buNone/>
              <a:tabLst/>
              <a:defRPr/>
            </a:pPr>
            <a:r>
              <a:rPr lang="ru-RU" sz="1200" b="1">
                <a:solidFill>
                  <a:schemeClr val="tx1"/>
                </a:solidFill>
                <a:latin typeface="+mn-lt"/>
                <a:ea typeface="+mn-ea"/>
                <a:cs typeface="+mn-cs"/>
              </a:rPr>
              <a:t>Совет инструктору!</a:t>
            </a:r>
            <a:r>
              <a:rPr lang="ru-RU" sz="1200" b="1" baseline="0">
                <a:solidFill>
                  <a:schemeClr val="tx1"/>
                </a:solidFill>
                <a:latin typeface="+mn-lt"/>
                <a:ea typeface="+mn-ea"/>
                <a:cs typeface="+mn-cs"/>
              </a:rPr>
              <a:t> Попробуйте выполнить следующее упражнение после ознакомления с содержанием данного слайда. </a:t>
            </a:r>
            <a:r>
              <a:rPr lang="ru-RU" sz="1200" b="1">
                <a:solidFill>
                  <a:schemeClr val="tx1"/>
                </a:solidFill>
                <a:latin typeface="+mn-lt"/>
                <a:ea typeface="+mn-ea"/>
                <a:cs typeface="+mn-cs"/>
              </a:rPr>
              <a:t>«Давайте на минуту вернемся к слайду 18 и подумаем о круге поддержки.  Найдите себе партнера и по очереди расскажите о вашем круге поддержки.  К кому бы вы обратились, если бы вам пришлось собирать команду?  Почему?  Если у вас останется время, подумайте о том, кого бы вам не хотелось видеть в команде и почему.  Время выполнения упражнения — 5 минут».  По истечении 5 минут инструктор спрашивает/говорит: «Надеюсь вы открыли для себя много нового.  Я также надеюсь, что пока вы проводили анализ и обсуждали этот вопрос с членами вашей команды вы почувствовали настоящую поддержку.  Ощущение сильной поддержки со стороны команды, которую вы набираете, является основой для правильного и тщательного планирования, о котором мы поговорим дальше». </a:t>
            </a:r>
          </a:p>
          <a:p>
            <a:pPr marL="457200" lvl="1" indent="0">
              <a:buFont typeface="Wingdings" pitchFamily="2" charset="2"/>
              <a:buNone/>
            </a:pPr>
            <a:endParaRPr lang="en-US" sz="1200" dirty="0">
              <a:latin typeface="+mn-lt"/>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27</a:t>
            </a:fld>
            <a:endParaRPr lang="en-US"/>
          </a:p>
        </p:txBody>
      </p:sp>
    </p:spTree>
    <p:extLst>
      <p:ext uri="{BB962C8B-B14F-4D97-AF65-F5344CB8AC3E}">
        <p14:creationId xmlns:p14="http://schemas.microsoft.com/office/powerpoint/2010/main" val="2059621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28</a:t>
            </a:fld>
            <a:endParaRPr lang="en-US"/>
          </a:p>
        </p:txBody>
      </p:sp>
    </p:spTree>
    <p:extLst>
      <p:ext uri="{BB962C8B-B14F-4D97-AF65-F5344CB8AC3E}">
        <p14:creationId xmlns:p14="http://schemas.microsoft.com/office/powerpoint/2010/main" val="3503686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29</a:t>
            </a:fld>
            <a:endParaRPr lang="en-US"/>
          </a:p>
        </p:txBody>
      </p:sp>
    </p:spTree>
    <p:extLst>
      <p:ext uri="{BB962C8B-B14F-4D97-AF65-F5344CB8AC3E}">
        <p14:creationId xmlns:p14="http://schemas.microsoft.com/office/powerpoint/2010/main" val="2834198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3</a:t>
            </a:fld>
            <a:endParaRPr lang="en-US"/>
          </a:p>
        </p:txBody>
      </p:sp>
    </p:spTree>
    <p:extLst>
      <p:ext uri="{BB962C8B-B14F-4D97-AF65-F5344CB8AC3E}">
        <p14:creationId xmlns:p14="http://schemas.microsoft.com/office/powerpoint/2010/main" val="3755491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ru-RU" baseline="0">
                <a:solidFill>
                  <a:schemeClr val="tx1"/>
                </a:solidFill>
                <a:latin typeface="+mn-lt"/>
              </a:rPr>
              <a:t>Персонифицированное планирование сфокусировано на следующем:</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a:solidFill>
                  <a:schemeClr val="tx1"/>
                </a:solidFill>
                <a:latin typeface="+mn-lt"/>
              </a:rPr>
              <a:t>Определить ваши надежды и мечты.</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a:solidFill>
                  <a:schemeClr val="tx1"/>
                </a:solidFill>
                <a:latin typeface="+mn-lt"/>
              </a:rPr>
              <a:t>Определить, что вам нравится и что вы умеете хорошо делать.</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a:solidFill>
                  <a:schemeClr val="tx1"/>
                </a:solidFill>
                <a:latin typeface="+mn-lt"/>
              </a:rPr>
              <a:t>Определить и установить значимые цели в вашей жизни.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a:solidFill>
                  <a:schemeClr val="tx1"/>
                </a:solidFill>
                <a:latin typeface="+mn-lt"/>
              </a:rPr>
              <a:t>Выбрать поставщиков услуг.</a:t>
            </a:r>
          </a:p>
          <a:p>
            <a:pPr marL="171450" indent="-171450">
              <a:buFont typeface="Wingdings" pitchFamily="2" charset="2"/>
              <a:buChar char="ü"/>
            </a:pPr>
            <a:r>
              <a:rPr lang="ru-RU" baseline="0">
                <a:solidFill>
                  <a:schemeClr val="tx1"/>
                </a:solidFill>
                <a:latin typeface="+mn-lt"/>
              </a:rPr>
              <a:t>Ваш процесс планирования может отличаться от процессов планирования других людей, и это нормально.  </a:t>
            </a:r>
          </a:p>
          <a:p>
            <a:pPr>
              <a:buFont typeface="Arial"/>
              <a:buNone/>
            </a:pPr>
            <a:r>
              <a:rPr lang="ru-RU" baseline="0">
                <a:solidFill>
                  <a:schemeClr val="tx1"/>
                </a:solidFill>
                <a:latin typeface="+mn-lt"/>
              </a:rPr>
              <a:t>Необходимо помнить следующее: </a:t>
            </a:r>
          </a:p>
          <a:p>
            <a:pPr lvl="1">
              <a:buFont typeface="Arial"/>
              <a:buChar char="•"/>
            </a:pPr>
            <a:r>
              <a:rPr lang="ru-RU" baseline="0">
                <a:solidFill>
                  <a:schemeClr val="tx1"/>
                </a:solidFill>
                <a:latin typeface="+mn-lt"/>
              </a:rPr>
              <a:t>Каждый человек по-своему объясняет, что ему нравиться, а что нет.</a:t>
            </a:r>
          </a:p>
          <a:p>
            <a:pPr lvl="1">
              <a:buFont typeface="Arial"/>
              <a:buChar char="•"/>
            </a:pPr>
            <a:r>
              <a:rPr lang="ru-RU" baseline="0">
                <a:solidFill>
                  <a:schemeClr val="tx1"/>
                </a:solidFill>
                <a:latin typeface="+mn-lt"/>
              </a:rPr>
              <a:t>Это может быть сделано с помощью улыбки, набора текста или изображений. Каждый человек имеет право принимать решения и сообщать о них своей команде.</a:t>
            </a:r>
          </a:p>
          <a:p>
            <a:pPr marL="457200" marR="0" lvl="2" indent="0" algn="l" defTabSz="914400" rtl="0" eaLnBrk="1" fontAlgn="auto" latinLnBrk="0" hangingPunct="1">
              <a:lnSpc>
                <a:spcPct val="100000"/>
              </a:lnSpc>
              <a:spcBef>
                <a:spcPts val="0"/>
              </a:spcBef>
              <a:spcAft>
                <a:spcPts val="0"/>
              </a:spcAft>
              <a:buClrTx/>
              <a:buSzTx/>
              <a:buFont typeface="Arial"/>
              <a:buChar char="•"/>
              <a:tabLst/>
              <a:defRPr/>
            </a:pPr>
            <a:r>
              <a:rPr lang="ru-RU" baseline="0">
                <a:solidFill>
                  <a:schemeClr val="tx1"/>
                </a:solidFill>
                <a:latin typeface="+mn-lt"/>
              </a:rPr>
              <a:t>Поведение человека — это одна из форм общения.</a:t>
            </a:r>
          </a:p>
          <a:p>
            <a:pPr lvl="1">
              <a:buFont typeface="Arial"/>
              <a:buChar char="•"/>
            </a:pPr>
            <a:r>
              <a:rPr lang="ru-RU" u="none" baseline="0">
                <a:solidFill>
                  <a:schemeClr val="tx1"/>
                </a:solidFill>
                <a:latin typeface="+mn-lt"/>
              </a:rPr>
              <a:t>Каждый человек имеет право жить так, как он считает нужным, в сообществе и с людьми, присутствие которых в своей жизни он считает необходимым.</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ru-RU" sz="1200" baseline="0">
                <a:solidFill>
                  <a:schemeClr val="tx1"/>
                </a:solidFill>
                <a:latin typeface="+mn-lt"/>
                <a:ea typeface="+mn-ea"/>
                <a:cs typeface="+mn-cs"/>
              </a:rPr>
              <a:t>В рамках программы SDP вы получаете свободу выбора и поддержку при планировании ваших целей, а также свободу и поддержку при принятии решений о способах достижения этих целей.</a:t>
            </a:r>
          </a:p>
        </p:txBody>
      </p:sp>
      <p:sp>
        <p:nvSpPr>
          <p:cNvPr id="4" name="Slide Number Placeholder 3"/>
          <p:cNvSpPr>
            <a:spLocks noGrp="1"/>
          </p:cNvSpPr>
          <p:nvPr>
            <p:ph type="sldNum" sz="quarter" idx="5"/>
          </p:nvPr>
        </p:nvSpPr>
        <p:spPr/>
        <p:txBody>
          <a:bodyPr/>
          <a:lstStyle/>
          <a:p>
            <a:fld id="{1C78673E-F29B-4593-BE77-BC78070867BB}" type="slidenum">
              <a:rPr lang="en-US" smtClean="0"/>
              <a:t>30</a:t>
            </a:fld>
            <a:endParaRPr lang="en-US"/>
          </a:p>
        </p:txBody>
      </p:sp>
    </p:spTree>
    <p:extLst>
      <p:ext uri="{BB962C8B-B14F-4D97-AF65-F5344CB8AC3E}">
        <p14:creationId xmlns:p14="http://schemas.microsoft.com/office/powerpoint/2010/main" val="3698071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ru-RU" i="1">
                <a:solidFill>
                  <a:schemeClr val="tx1"/>
                </a:solidFill>
              </a:rPr>
              <a:t>Раздаточный материал. </a:t>
            </a:r>
            <a:r>
              <a:rPr lang="ru-RU" b="1" i="0">
                <a:solidFill>
                  <a:schemeClr val="tx1"/>
                </a:solidFill>
              </a:rPr>
              <a:t>Ресурсы для осуществления персонифицированного планирования</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ru-RU" sz="1200" baseline="0">
                <a:solidFill>
                  <a:schemeClr val="tx1"/>
                </a:solidFill>
                <a:latin typeface="+mn-lt"/>
                <a:ea typeface="+mn-ea"/>
                <a:cs typeface="+mn-cs"/>
              </a:rPr>
              <a:t>Перед тем, как начать нужно о многом подумать. С чего вам начать?</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ru-RU" sz="1200" baseline="0">
                <a:solidFill>
                  <a:schemeClr val="tx1"/>
                </a:solidFill>
                <a:latin typeface="+mn-lt"/>
                <a:ea typeface="+mn-ea"/>
                <a:cs typeface="+mn-cs"/>
              </a:rPr>
              <a:t>Для перехода в программу SDP потребуются время, информация и поддержка, чтобы понять все аспекты. Возможно, вам понадобятся ресурсы, которые помогут вам понять, как вам бы хотелось организовать процесс планирования. Возможно, вы захотите включить в ваш процесс планирования персонифицированный план.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aseline="0">
                <a:solidFill>
                  <a:schemeClr val="tx1"/>
                </a:solidFill>
                <a:latin typeface="+mn-lt"/>
                <a:ea typeface="+mn-ea"/>
                <a:cs typeface="+mn-cs"/>
              </a:rPr>
              <a:t>Персонифицированный план — это представленный в письменной форме результат продуманного, тщательно организованного и развернутого процесса планирования, в результате которого ваш план IPP может быть представлен в региональный центр или ваши планы доведены до сведения других поставщиков услуг.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1200" baseline="0">
                <a:solidFill>
                  <a:schemeClr val="tx1"/>
                </a:solidFill>
                <a:latin typeface="+mn-lt"/>
                <a:ea typeface="+mn-ea"/>
                <a:cs typeface="+mn-cs"/>
              </a:rPr>
              <a:t>В пакет материалов включен перечень публикаций, онлайн-ресурсов и видеороликов, касающихся персонифицированного </a:t>
            </a:r>
            <a:r>
              <a:rPr lang="ru-RU" sz="1200" u="sng" baseline="0">
                <a:solidFill>
                  <a:schemeClr val="tx1"/>
                </a:solidFill>
                <a:latin typeface="+mn-lt"/>
                <a:ea typeface="+mn-ea"/>
                <a:cs typeface="+mn-cs"/>
              </a:rPr>
              <a:t>планирования</a:t>
            </a:r>
            <a:r>
              <a:rPr lang="ru-RU" sz="1200" baseline="0">
                <a:solidFill>
                  <a:schemeClr val="tx1"/>
                </a:solidFill>
                <a:latin typeface="+mn-lt"/>
                <a:ea typeface="+mn-ea"/>
                <a:cs typeface="+mn-cs"/>
              </a:rPr>
              <a:t> и персонифицированных </a:t>
            </a:r>
            <a:r>
              <a:rPr lang="ru-RU" sz="1200" u="sng" baseline="0">
                <a:solidFill>
                  <a:schemeClr val="tx1"/>
                </a:solidFill>
                <a:latin typeface="+mn-lt"/>
                <a:ea typeface="+mn-ea"/>
                <a:cs typeface="+mn-cs"/>
              </a:rPr>
              <a:t>планов</a:t>
            </a:r>
            <a:r>
              <a:rPr lang="ru-RU" sz="1200" baseline="0">
                <a:solidFill>
                  <a:schemeClr val="tx1"/>
                </a:solidFill>
                <a:latin typeface="+mn-lt"/>
                <a:ea typeface="+mn-ea"/>
                <a:cs typeface="+mn-cs"/>
              </a:rPr>
              <a:t>, которые вы можете использовать для получения дополнительной информации В сети Интернет и книжных магазинах есть много других ресурсов. </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aseline="0">
                <a:solidFill>
                  <a:schemeClr val="tx1"/>
                </a:solidFill>
                <a:latin typeface="+mn-lt"/>
                <a:ea typeface="+mn-ea"/>
                <a:cs typeface="+mn-cs"/>
              </a:rPr>
              <a:t>При переходе из системы традиционного обслуживания в программу SDP люди, отобранные для участия в программе, могут обратиться в свои региональные центры за помощью в осуществлении персонифицированного планирования.  Услуги по персонифицированному планированию дополнительно предоставляются региональным центром региональным центром и могут оказаться полезными во время комплексного планирования в рамках программы SDP.</a:t>
            </a:r>
            <a:r>
              <a:rPr lang="ru-RU" sz="1200" b="0" i="0" u="none" strike="noStrike" baseline="0">
                <a:solidFill>
                  <a:schemeClr val="tx1"/>
                </a:solidFill>
                <a:latin typeface="+mn-lt"/>
                <a:ea typeface="+mn-ea"/>
                <a:cs typeface="+mn-cs"/>
              </a:rPr>
              <a:t> Такой вид помощи может быть использован для разработки вашего плана IPP.  Региональные центры могут приобретать услуги по предварительному персонифицированному планированию: </a:t>
            </a:r>
          </a:p>
          <a:p>
            <a:pPr marL="171450" indent="-171450">
              <a:buFont typeface="Arial" panose="020B0604020202020204" pitchFamily="34" charset="0"/>
              <a:buChar char="•"/>
            </a:pPr>
            <a:r>
              <a:rPr lang="ru-RU" sz="1200" b="0" i="0" u="none" strike="noStrike" baseline="0">
                <a:solidFill>
                  <a:schemeClr val="tx1"/>
                </a:solidFill>
                <a:latin typeface="+mn-lt"/>
                <a:ea typeface="+mn-ea"/>
                <a:cs typeface="+mn-cs"/>
              </a:rPr>
              <a:t>у официальных поставщиков услуг по персонифицированному планированию; или </a:t>
            </a:r>
          </a:p>
          <a:p>
            <a:pPr marL="171450" indent="-171450">
              <a:buFont typeface="Arial" panose="020B0604020202020204" pitchFamily="34" charset="0"/>
              <a:buChar char="•"/>
            </a:pPr>
            <a:r>
              <a:rPr lang="ru-RU" sz="1200" b="0" i="0" u="none" strike="noStrike" baseline="0">
                <a:solidFill>
                  <a:schemeClr val="tx1"/>
                </a:solidFill>
                <a:latin typeface="+mn-lt"/>
                <a:ea typeface="+mn-ea"/>
                <a:cs typeface="+mn-cs"/>
              </a:rPr>
              <a:t>у неофициальных поставщиков, которые подтвердили прохождение ими обучения или наличие у них сертификатов, позволяющих им осуществлять персонифицированное планирование/процесс содействия. Оплата услуг неофициальных поставщиков должна производиться как «Компенсация покупки» (код услуги — 024). </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ru-RU" sz="1200" baseline="0">
                <a:solidFill>
                  <a:schemeClr val="tx1"/>
                </a:solidFill>
                <a:latin typeface="+mn-lt"/>
                <a:ea typeface="+mn-ea"/>
                <a:cs typeface="+mn-cs"/>
              </a:rPr>
              <a:t>Мы разработали процесс персонифицированного планирования, который включает в себя то, </a:t>
            </a:r>
            <a:r>
              <a:rPr lang="ru-RU" sz="1200" b="1" baseline="0">
                <a:solidFill>
                  <a:schemeClr val="tx1"/>
                </a:solidFill>
                <a:latin typeface="+mn-lt"/>
                <a:ea typeface="+mn-ea"/>
                <a:cs typeface="+mn-cs"/>
              </a:rPr>
              <a:t>что вам необходимо и то, что поможет вам</a:t>
            </a:r>
            <a:r>
              <a:rPr lang="ru-RU" sz="1200" baseline="0">
                <a:solidFill>
                  <a:schemeClr val="tx1"/>
                </a:solidFill>
                <a:latin typeface="+mn-lt"/>
                <a:ea typeface="+mn-ea"/>
                <a:cs typeface="+mn-cs"/>
              </a:rPr>
              <a:t>, поскольку это чрезвычайно важно для успешного участия в программе SDP. </a:t>
            </a:r>
          </a:p>
        </p:txBody>
      </p:sp>
      <p:sp>
        <p:nvSpPr>
          <p:cNvPr id="4" name="Slide Number Placeholder 3"/>
          <p:cNvSpPr>
            <a:spLocks noGrp="1"/>
          </p:cNvSpPr>
          <p:nvPr>
            <p:ph type="sldNum" sz="quarter" idx="5"/>
          </p:nvPr>
        </p:nvSpPr>
        <p:spPr/>
        <p:txBody>
          <a:bodyPr/>
          <a:lstStyle/>
          <a:p>
            <a:fld id="{1C78673E-F29B-4593-BE77-BC78070867BB}" type="slidenum">
              <a:rPr lang="en-US" smtClean="0"/>
              <a:t>31</a:t>
            </a:fld>
            <a:endParaRPr lang="en-US"/>
          </a:p>
        </p:txBody>
      </p:sp>
    </p:spTree>
    <p:extLst>
      <p:ext uri="{BB962C8B-B14F-4D97-AF65-F5344CB8AC3E}">
        <p14:creationId xmlns:p14="http://schemas.microsoft.com/office/powerpoint/2010/main" val="3072492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i="1" baseline="0">
                <a:solidFill>
                  <a:schemeClr val="tx1"/>
                </a:solidFill>
              </a:rPr>
              <a:t>Раздаточный материал. </a:t>
            </a:r>
            <a:r>
              <a:rPr lang="ru-RU" b="1" i="0" baseline="0">
                <a:solidFill>
                  <a:schemeClr val="tx1"/>
                </a:solidFill>
              </a:rPr>
              <a:t>Пакет материалов «Джейсон и София» </a:t>
            </a:r>
            <a:r>
              <a:rPr lang="ru-RU" i="1" baseline="0">
                <a:solidFill>
                  <a:schemeClr val="tx1"/>
                </a:solidFill>
              </a:rPr>
              <a:t>(стр. 2, 3 и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b="1" i="1" baseline="0">
                <a:solidFill>
                  <a:schemeClr val="tx1"/>
                </a:solidFill>
              </a:rPr>
              <a:t>Совет инструктору! Обязательно найдите время для изучения этих примеров. Представьте, что Джейсон и София — реальные люди с реальными способностями, талантами и мечтами. Это поможет участникам установить связь между важностью персонифицированного планирования и полным спектром возможностей программы SDP.</a:t>
            </a:r>
          </a:p>
        </p:txBody>
      </p:sp>
      <p:sp>
        <p:nvSpPr>
          <p:cNvPr id="4" name="Slide Number Placeholder 3"/>
          <p:cNvSpPr>
            <a:spLocks noGrp="1"/>
          </p:cNvSpPr>
          <p:nvPr>
            <p:ph type="sldNum" sz="quarter" idx="10"/>
          </p:nvPr>
        </p:nvSpPr>
        <p:spPr/>
        <p:txBody>
          <a:bodyPr/>
          <a:lstStyle/>
          <a:p>
            <a:fld id="{1C78673E-F29B-4593-BE77-BC78070867BB}" type="slidenum">
              <a:rPr lang="en-US" smtClean="0"/>
              <a:t>32</a:t>
            </a:fld>
            <a:endParaRPr lang="en-US"/>
          </a:p>
        </p:txBody>
      </p:sp>
    </p:spTree>
    <p:extLst>
      <p:ext uri="{BB962C8B-B14F-4D97-AF65-F5344CB8AC3E}">
        <p14:creationId xmlns:p14="http://schemas.microsoft.com/office/powerpoint/2010/main" val="1927504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aseline="0">
                <a:solidFill>
                  <a:schemeClr val="tx1"/>
                </a:solidFill>
                <a:latin typeface="+mn-lt"/>
                <a:ea typeface="+mn-ea"/>
                <a:cs typeface="+mn-cs"/>
              </a:rPr>
              <a:t>Вся информация, полученная в ходе персонифицированного планирования буде представлена в вашем плане IPP.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aseline="0">
                <a:solidFill>
                  <a:schemeClr val="tx1"/>
                </a:solidFill>
                <a:latin typeface="+mn-lt"/>
                <a:ea typeface="+mn-ea"/>
                <a:cs typeface="+mn-cs"/>
              </a:rPr>
              <a:t>В вашем плане IPP, реализуемом в рамках программы SDP (точно также как и в имеющемся у вас на данный момент плане IPP) используется информация, полученная от вас и лиц, которых вы попросили вам помочь.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a:solidFill>
                  <a:schemeClr val="tx1"/>
                </a:solidFill>
              </a:rPr>
              <a:t>План IPP — это план обслуживания, который поможет вам:</a:t>
            </a: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ru-RU" sz="1200" baseline="0">
                <a:solidFill>
                  <a:schemeClr val="tx1"/>
                </a:solidFill>
                <a:latin typeface="+mn-lt"/>
                <a:ea typeface="+mn-ea"/>
                <a:cs typeface="+mn-cs"/>
              </a:rPr>
              <a:t>Определить цели, указанные вами в процессе персонифицированного планирования</a:t>
            </a: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ru-RU" sz="1200" baseline="0">
                <a:solidFill>
                  <a:schemeClr val="tx1"/>
                </a:solidFill>
                <a:latin typeface="+mn-lt"/>
                <a:ea typeface="+mn-ea"/>
                <a:cs typeface="+mn-cs"/>
              </a:rPr>
              <a:t>Цели будут основываться на ваших потребностях, предпочтениях и решениях</a:t>
            </a: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ru-RU" baseline="0">
                <a:solidFill>
                  <a:schemeClr val="tx1"/>
                </a:solidFill>
              </a:rPr>
              <a:t>Определить, какие средства поддержки вам необходимы для достижения этих целей</a:t>
            </a: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ru-RU" baseline="0">
                <a:solidFill>
                  <a:schemeClr val="tx1"/>
                </a:solidFill>
              </a:rPr>
              <a:t>Определить, какие услуги вам необходимы для достижения этих целей</a:t>
            </a: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ru-RU" baseline="0">
                <a:solidFill>
                  <a:schemeClr val="tx1"/>
                </a:solidFill>
              </a:rPr>
              <a:t>И кто будет предоставлять вам эти услуги и средства поддержки</a:t>
            </a: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ru-RU" baseline="0">
                <a:solidFill>
                  <a:schemeClr val="tx1"/>
                </a:solidFill>
              </a:rPr>
              <a:t>Вид или название услуг, которые вы выбираете для удовлетворения ваших потребностей</a:t>
            </a: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ru-RU" baseline="0">
                <a:solidFill>
                  <a:schemeClr val="tx1"/>
                </a:solidFill>
              </a:rPr>
              <a:t>В каком количестве вам необходимы такие услуги или как часто они вам будут предоставляться</a:t>
            </a: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ru-RU" baseline="0">
                <a:solidFill>
                  <a:schemeClr val="tx1"/>
                </a:solidFill>
              </a:rPr>
              <a:t>Кто будет предоставлять вам эти услуги и как они будут оплачиваться</a:t>
            </a: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ru-RU" baseline="0">
                <a:solidFill>
                  <a:schemeClr val="tx1"/>
                </a:solidFill>
              </a:rPr>
              <a:t>Поставщики регионального центра</a:t>
            </a: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ru-RU" baseline="0">
                <a:solidFill>
                  <a:schemeClr val="tx1"/>
                </a:solidFill>
              </a:rPr>
              <a:t>Люди, которых вы решите нанять или с которыми заключите договор, не являющиеся официальными поставщиками регионального центра</a:t>
            </a: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ru-RU" baseline="0">
                <a:solidFill>
                  <a:schemeClr val="tx1"/>
                </a:solidFill>
              </a:rPr>
              <a:t>Универсальные услуги</a:t>
            </a: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ru-RU" baseline="0">
                <a:solidFill>
                  <a:schemeClr val="tx1"/>
                </a:solidFill>
              </a:rPr>
              <a:t>Естественные средства поддержки, которыми вы, возможно, уже пользуетесь</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aseline="0">
                <a:solidFill>
                  <a:schemeClr val="tx1"/>
                </a:solidFill>
              </a:rPr>
              <a:t>К вашему плану IPP в рамках программы SDP будет прилагаться ваш индивидуальный бюджет со включенным в него планом расходов. В нем перечисляются услуги, которыми вы решили пользоваться и указывается их стоимость.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aseline="0">
                <a:solidFill>
                  <a:schemeClr val="tx1"/>
                </a:solidFill>
                <a:latin typeface="+mn-lt"/>
                <a:ea typeface="+mn-ea"/>
                <a:cs typeface="+mn-cs"/>
              </a:rPr>
              <a:t>Если вы решили включить персонифицированный план в ваш процесс планирования, следует помнить, что вы можете использовать его в качестве источника информации для вашего плана IPP.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a:solidFill>
                  <a:schemeClr val="tx1"/>
                </a:solidFill>
                <a:latin typeface="+mn-lt"/>
                <a:ea typeface="+mn-ea"/>
                <a:cs typeface="+mn-cs"/>
              </a:rPr>
              <a:t>Персонифицированное планирование чрезвычайно важно для самоопределения и каждого из 5 принципов. </a:t>
            </a:r>
          </a:p>
        </p:txBody>
      </p:sp>
      <p:sp>
        <p:nvSpPr>
          <p:cNvPr id="4" name="Slide Number Placeholder 3"/>
          <p:cNvSpPr>
            <a:spLocks noGrp="1"/>
          </p:cNvSpPr>
          <p:nvPr>
            <p:ph type="sldNum" sz="quarter" idx="5"/>
          </p:nvPr>
        </p:nvSpPr>
        <p:spPr/>
        <p:txBody>
          <a:bodyPr/>
          <a:lstStyle/>
          <a:p>
            <a:fld id="{1C78673E-F29B-4593-BE77-BC78070867BB}" type="slidenum">
              <a:rPr lang="en-US" smtClean="0"/>
              <a:t>33</a:t>
            </a:fld>
            <a:endParaRPr lang="en-US"/>
          </a:p>
        </p:txBody>
      </p:sp>
    </p:spTree>
    <p:extLst>
      <p:ext uri="{BB962C8B-B14F-4D97-AF65-F5344CB8AC3E}">
        <p14:creationId xmlns:p14="http://schemas.microsoft.com/office/powerpoint/2010/main" val="23743703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b="0" i="1" baseline="0">
                <a:solidFill>
                  <a:schemeClr val="tx1"/>
                </a:solidFill>
              </a:rPr>
              <a:t>Раздаточный материал. </a:t>
            </a:r>
            <a:r>
              <a:rPr lang="ru-RU" b="1" i="0" baseline="0">
                <a:solidFill>
                  <a:schemeClr val="tx1"/>
                </a:solidFill>
              </a:rPr>
              <a:t>Описания услуг в рамках программы SDP </a:t>
            </a:r>
            <a:r>
              <a:rPr lang="ru-RU" b="0" i="0" baseline="0">
                <a:solidFill>
                  <a:schemeClr val="tx1"/>
                </a:solidFill>
              </a:rPr>
              <a:t>и</a:t>
            </a:r>
            <a:r>
              <a:rPr lang="ru-RU" b="1" i="0" baseline="0">
                <a:solidFill>
                  <a:schemeClr val="tx1"/>
                </a:solidFill>
              </a:rPr>
              <a:t> Коды услуг программы SDP в зависимости от категории бюджета</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baseline="0">
                <a:solidFill>
                  <a:schemeClr val="tx1"/>
                </a:solidFill>
              </a:rPr>
              <a:t>Определите, какие средства поддержки вам необходимы для достижения ваших целей.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baseline="0">
                <a:solidFill>
                  <a:schemeClr val="tx1"/>
                </a:solidFill>
              </a:rPr>
              <a:t>Обсудите ваши потребности с лицами, которых вы попросили помочь вам с планированием. К ним относятся независимый координатор или координатор обслуживания из вашего регионального центра.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baseline="0">
                <a:solidFill>
                  <a:schemeClr val="tx1"/>
                </a:solidFill>
              </a:rPr>
              <a:t>Определите, кто предоставляет эти услуги и средства поддержки. Некоторые из услуг могут предоставляться вам бесплатно, а некоторые оплачиваются согласно вашему плану расходов в рамках программы SDP.</a:t>
            </a:r>
          </a:p>
          <a:p>
            <a:pPr marL="0" marR="0" lvl="0" indent="0" algn="l" defTabSz="914400" rtl="0" eaLnBrk="1" fontAlgn="auto" latinLnBrk="0" hangingPunct="1">
              <a:lnSpc>
                <a:spcPct val="100000"/>
              </a:lnSpc>
              <a:spcBef>
                <a:spcPts val="0"/>
              </a:spcBef>
              <a:spcAft>
                <a:spcPts val="0"/>
              </a:spcAft>
              <a:buClrTx/>
              <a:buSzTx/>
              <a:buFontTx/>
              <a:buNone/>
              <a:tabLst/>
              <a:defRPr/>
            </a:pPr>
            <a:r>
              <a:rPr lang="ru-RU">
                <a:solidFill>
                  <a:schemeClr val="tx1"/>
                </a:solidFill>
              </a:rPr>
              <a:t>Все оплачиваемые услуги включаются в ваш план расходов:</a:t>
            </a:r>
            <a:r>
              <a:rPr lang="ru-RU" baseline="0">
                <a:solidFill>
                  <a:schemeClr val="tx1"/>
                </a:solidFill>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aseline="0">
                <a:solidFill>
                  <a:schemeClr val="tx1"/>
                </a:solidFill>
              </a:rPr>
              <a:t>Федеральное правительство официально признало эти услуги и их описания, утвердив для использования в данной программе; это услуги, которые доступны вам в рамках программы SDP.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aseline="0">
                <a:solidFill>
                  <a:schemeClr val="tx1"/>
                </a:solidFill>
              </a:rPr>
              <a:t>Услуги должны предоставляться лицами с соответствующей квалификацией.</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aseline="0">
                <a:solidFill>
                  <a:schemeClr val="tx1"/>
                </a:solidFill>
              </a:rPr>
              <a:t>Необходимо создать условия, предоставляющие вам возможность выбора и включения вас в ваше сообщество; то есть условия должны соответствовать Окончательному регламенту.</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aseline="0">
                <a:solidFill>
                  <a:schemeClr val="tx1"/>
                </a:solidFill>
              </a:rPr>
              <a:t>Услуги могут предоставляться любыми лицами с соответствующей квалификацией после проведения надлежащей проверки в вашей службе FMS, а не только официальным поставщиками услуг регионального центра.</a:t>
            </a:r>
          </a:p>
          <a:p>
            <a:endParaRPr lang="en-US" dirty="0">
              <a:solidFill>
                <a:schemeClr val="tx1"/>
              </a:solidFill>
            </a:endParaRPr>
          </a:p>
          <a:p>
            <a:r>
              <a:rPr lang="ru-RU">
                <a:solidFill>
                  <a:schemeClr val="tx1"/>
                </a:solidFill>
              </a:rPr>
              <a:t>Давайте рассмотрим понятия «Универсальные ресурсы» и «Окончательный регламент», чтобы лучше понимать, что они значат для вас в рамках программы SDP.</a:t>
            </a:r>
          </a:p>
          <a:p>
            <a:endParaRPr lang="en-US" baseline="0" dirty="0">
              <a:solidFill>
                <a:schemeClr val="tx1"/>
              </a:solidFill>
            </a:endParaRPr>
          </a:p>
          <a:p>
            <a:r>
              <a:rPr lang="ru-RU" b="1" baseline="0">
                <a:solidFill>
                  <a:schemeClr val="tx1"/>
                </a:solidFill>
              </a:rPr>
              <a:t>Совет инструктору! Обратите внимание на то, что этот слайд относится к категории «</a:t>
            </a:r>
            <a:r>
              <a:rPr lang="ru-RU" b="1" u="sng" baseline="0">
                <a:solidFill>
                  <a:schemeClr val="tx1"/>
                </a:solidFill>
              </a:rPr>
              <a:t>что поможет вам</a:t>
            </a:r>
            <a:r>
              <a:rPr lang="ru-RU" b="1" baseline="0">
                <a:solidFill>
                  <a:schemeClr val="tx1"/>
                </a:solidFill>
              </a:rPr>
              <a:t>». Это значит, что ознакомление с ним </a:t>
            </a:r>
            <a:r>
              <a:rPr lang="ru-RU" b="1" u="sng" baseline="0">
                <a:solidFill>
                  <a:schemeClr val="tx1"/>
                </a:solidFill>
              </a:rPr>
              <a:t>необходимо вам</a:t>
            </a:r>
            <a:r>
              <a:rPr lang="ru-RU" b="1" baseline="0">
                <a:solidFill>
                  <a:schemeClr val="tx1"/>
                </a:solidFill>
              </a:rPr>
              <a:t> как участнику программы SDP, чтобы вы смогли организовать обслуживание так, как нужно лично вам. Кроме того, ознакомление с ним </a:t>
            </a:r>
            <a:r>
              <a:rPr lang="ru-RU" b="1" u="sng" baseline="0">
                <a:solidFill>
                  <a:schemeClr val="tx1"/>
                </a:solidFill>
              </a:rPr>
              <a:t>поможет вам</a:t>
            </a:r>
            <a:r>
              <a:rPr lang="ru-RU" b="1" u="none" baseline="0">
                <a:solidFill>
                  <a:schemeClr val="tx1"/>
                </a:solidFill>
              </a:rPr>
              <a:t> соблюдать требования в отношении планирования обслуживания, чтобы быть участником программы SDP.</a:t>
            </a:r>
            <a:r>
              <a:rPr lang="ru-RU" b="1" baseline="0">
                <a:solidFill>
                  <a:schemeClr val="tx1"/>
                </a:solidFill>
              </a:rPr>
              <a:t> </a:t>
            </a:r>
          </a:p>
        </p:txBody>
      </p:sp>
      <p:sp>
        <p:nvSpPr>
          <p:cNvPr id="4" name="Slide Number Placeholder 3"/>
          <p:cNvSpPr>
            <a:spLocks noGrp="1"/>
          </p:cNvSpPr>
          <p:nvPr>
            <p:ph type="sldNum" sz="quarter" idx="5"/>
          </p:nvPr>
        </p:nvSpPr>
        <p:spPr/>
        <p:txBody>
          <a:bodyPr/>
          <a:lstStyle/>
          <a:p>
            <a:fld id="{1C78673E-F29B-4593-BE77-BC78070867BB}" type="slidenum">
              <a:rPr lang="en-US" smtClean="0"/>
              <a:t>34</a:t>
            </a:fld>
            <a:endParaRPr lang="en-US"/>
          </a:p>
        </p:txBody>
      </p:sp>
    </p:spTree>
    <p:extLst>
      <p:ext uri="{BB962C8B-B14F-4D97-AF65-F5344CB8AC3E}">
        <p14:creationId xmlns:p14="http://schemas.microsoft.com/office/powerpoint/2010/main" val="119872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baseline="0"/>
              <a:t>Согласно закону Лантермана региональные центры являются плательщиками последней инстанции.  Также как и в традиционной системе, для получения услуг в рамках программы SDP сначала вы должны получить доступ к другим универсальным ресурсам для оплаты.  </a:t>
            </a:r>
          </a:p>
        </p:txBody>
      </p:sp>
      <p:sp>
        <p:nvSpPr>
          <p:cNvPr id="4" name="Slide Number Placeholder 3"/>
          <p:cNvSpPr>
            <a:spLocks noGrp="1"/>
          </p:cNvSpPr>
          <p:nvPr>
            <p:ph type="sldNum" sz="quarter" idx="5"/>
          </p:nvPr>
        </p:nvSpPr>
        <p:spPr/>
        <p:txBody>
          <a:bodyPr/>
          <a:lstStyle/>
          <a:p>
            <a:fld id="{1C78673E-F29B-4593-BE77-BC78070867BB}" type="slidenum">
              <a:rPr lang="en-US" smtClean="0"/>
              <a:t>35</a:t>
            </a:fld>
            <a:endParaRPr lang="en-US"/>
          </a:p>
        </p:txBody>
      </p:sp>
    </p:spTree>
    <p:extLst>
      <p:ext uri="{BB962C8B-B14F-4D97-AF65-F5344CB8AC3E}">
        <p14:creationId xmlns:p14="http://schemas.microsoft.com/office/powerpoint/2010/main" val="2981569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i="1">
                <a:solidFill>
                  <a:schemeClr val="tx1"/>
                </a:solidFill>
              </a:rPr>
              <a:t>Раздаточный материал.</a:t>
            </a:r>
            <a:r>
              <a:rPr lang="ru-RU" i="1" baseline="0">
                <a:solidFill>
                  <a:schemeClr val="tx1"/>
                </a:solidFill>
              </a:rPr>
              <a:t> </a:t>
            </a:r>
            <a:r>
              <a:rPr lang="ru-RU" b="1" i="0" u="none" baseline="0">
                <a:solidFill>
                  <a:schemeClr val="tx1"/>
                </a:solidFill>
              </a:rPr>
              <a:t>Окончательный регламент HCBS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a:t>Программа SDP разработана так, чтобы </a:t>
            </a:r>
            <a:r>
              <a:rPr lang="ru-RU" baseline="0"/>
              <a:t>вы</a:t>
            </a:r>
            <a:r>
              <a:rPr lang="ru-RU"/>
              <a:t> были включены в ваше сообщество.</a:t>
            </a:r>
            <a:r>
              <a:rPr lang="ru-RU" baseline="0"/>
              <a:t> </a:t>
            </a:r>
            <a:r>
              <a:rPr lang="ru-RU"/>
              <a:t>Услуги и средства поддержки, которые вы выбираете в рамках программы SDP, должны дать вам возможность жить, работать и приятно проводить время там, где вам хочется, сколько хочется и с кем хочется.</a:t>
            </a:r>
            <a:r>
              <a:rPr lang="ru-RU" baseline="0"/>
              <a:t> </a:t>
            </a:r>
          </a:p>
          <a:p>
            <a:r>
              <a:rPr lang="ru-RU" baseline="0"/>
              <a:t>Они также утверждаются федеральным правительством как обязательные на основании Окончательного регламента программы обслуживания на дому и общественных услуг на местах (или HCBS). </a:t>
            </a:r>
          </a:p>
          <a:p>
            <a:endParaRPr lang="en-US" dirty="0"/>
          </a:p>
          <a:p>
            <a:r>
              <a:rPr lang="ru-RU"/>
              <a:t>Давайте изучим раздаточный материал по данной теме.</a:t>
            </a:r>
            <a:r>
              <a:rPr lang="ru-RU" baseline="0"/>
              <a:t> (</a:t>
            </a:r>
            <a:r>
              <a:rPr lang="ru-RU" i="1" baseline="0"/>
              <a:t>Обзор раздаточных материалов «ДЛЯ КЛИЕНТОВ И СЕМЕЙ»)</a:t>
            </a:r>
          </a:p>
          <a:p>
            <a:endParaRPr lang="en-US" dirty="0"/>
          </a:p>
          <a:p>
            <a:r>
              <a:rPr lang="ru-RU"/>
              <a:t>До марта 2022 года все услуги официальных поставщиков региональных центров обязаны отвечать этим требованиям.</a:t>
            </a:r>
            <a:r>
              <a:rPr lang="ru-RU" baseline="0"/>
              <a:t> </a:t>
            </a:r>
            <a:r>
              <a:rPr lang="ru-RU"/>
              <a:t>Органы штата, региональные центры и поставщики уже ведут работу над этим переходом. Они выполнят оценку и посещение сайта в режиме онлайн для того, чтобы продемонстрировать, что все услуги отвечают данным требованиям до марта 2022 года.  </a:t>
            </a:r>
          </a:p>
          <a:p>
            <a:endParaRPr lang="en-US" dirty="0"/>
          </a:p>
          <a:p>
            <a:r>
              <a:rPr lang="ru-RU"/>
              <a:t>Что это значит для вас как для участника программы SDP?</a:t>
            </a:r>
          </a:p>
          <a:p>
            <a:endParaRPr lang="en-US" baseline="0" dirty="0"/>
          </a:p>
          <a:p>
            <a:r>
              <a:rPr lang="ru-RU"/>
              <a:t>Если вы решите использовать ваш индивидуальный бюджет в рамках программы SDP для оплаты услуг организации, которая обслуживает в основном людей с нарушениями развития и (или) получения услуги вместе с группой людей с нарушениями развития, то такая организация (или место, где вам предоставляется обслуживание) должна пройти проверку на соответствие положениям Окончательного регламента HCBS до начала предоставления вам обслуживания.</a:t>
            </a:r>
          </a:p>
          <a:p>
            <a:endParaRPr lang="en-US" dirty="0"/>
          </a:p>
          <a:p>
            <a:r>
              <a:rPr lang="ru-RU"/>
              <a:t>В отношении большинства услуг, которые вы выберете в рамках программы SDP, такая проверка не требуется, так как вы не будете включены в группу людей с нарушениями развития.</a:t>
            </a:r>
            <a:r>
              <a:rPr lang="ru-RU" baseline="0"/>
              <a:t> При этом, если вы выберете вышеописанное обслуживание, вы, ваш координатор обслуживания и ваш поставщик услуг должны соблюдать эту процедуру, чтобы убедиться в том, что место предоставления услуг соответствует установленным требованиям. </a:t>
            </a:r>
          </a:p>
        </p:txBody>
      </p:sp>
      <p:sp>
        <p:nvSpPr>
          <p:cNvPr id="4" name="Slide Number Placeholder 3"/>
          <p:cNvSpPr>
            <a:spLocks noGrp="1"/>
          </p:cNvSpPr>
          <p:nvPr>
            <p:ph type="sldNum" sz="quarter" idx="5"/>
          </p:nvPr>
        </p:nvSpPr>
        <p:spPr/>
        <p:txBody>
          <a:bodyPr/>
          <a:lstStyle/>
          <a:p>
            <a:fld id="{1C78673E-F29B-4593-BE77-BC78070867BB}" type="slidenum">
              <a:rPr lang="en-US" smtClean="0"/>
              <a:t>36</a:t>
            </a:fld>
            <a:endParaRPr lang="en-US"/>
          </a:p>
        </p:txBody>
      </p:sp>
    </p:spTree>
    <p:extLst>
      <p:ext uri="{BB962C8B-B14F-4D97-AF65-F5344CB8AC3E}">
        <p14:creationId xmlns:p14="http://schemas.microsoft.com/office/powerpoint/2010/main" val="5609486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a:t>Следует помнить о том, что если вы решите использовать ваш индивидуальный бюджет в рамках программы SDP для оплаты услуг организации, которая обслуживает в основном людей с нарушениями развития и (или) получения услуги вместе с группой людей с нарушениями развития, то такая организация (или место, где вам предоставляется обслуживание) должна пройти проверку на соответствие положениям Окончательного регламента HCBS до начала предоставления вам обслуживания.</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aseline="0"/>
              <a:t>Для помощи вам, вашему региональному центру и вашему поставщику услуг в выполнении процедуры будет использоваться надлежащая форма.</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aseline="0"/>
              <a:t>Самостоятельная проверка является составной частью формы, которая заполняется поставщиком услуг.</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aseline="0"/>
              <a:t>Вы и сотрудник вашего регионального центра посетите место предоставления услуг, изучите форму самостоятельной проверки, заполненную поставщиком, и убедитесь в том, что место предоставления услуг соответствует требованиям Окончательного регламента HCBS.</a:t>
            </a:r>
          </a:p>
          <a:p>
            <a:pPr marL="171450" indent="-171450">
              <a:buFont typeface="Arial" panose="020B0604020202020204" pitchFamily="34" charset="0"/>
              <a:buChar char="•"/>
            </a:pPr>
            <a:r>
              <a:rPr lang="ru-RU" sz="1200" b="0" i="0" u="none" strike="noStrike">
                <a:solidFill>
                  <a:schemeClr val="tx1"/>
                </a:solidFill>
                <a:latin typeface="+mn-lt"/>
                <a:ea typeface="+mn-ea"/>
                <a:cs typeface="+mn-cs"/>
              </a:rPr>
              <a:t>При необходимости внесения изменений с целью обеспечения соответствия требованиям Окончательного регламента HCBS сотрудник регионального центра, вы и поставщик услуг должны обсудить, какие изменения необходимо внести. Ваша цель — совместно поработать над тем, чтобы выбранное вами место соответствовало требованиям Окончательного регламента HCBS.</a:t>
            </a:r>
            <a:r>
              <a:rPr lang="ru-RU" sz="1200" b="0" i="0" u="none" strike="noStrike" baseline="0">
                <a:solidFill>
                  <a:schemeClr val="tx1"/>
                </a:solidFill>
                <a:latin typeface="+mn-lt"/>
                <a:ea typeface="+mn-ea"/>
                <a:cs typeface="+mn-cs"/>
              </a:rPr>
              <a:t> </a:t>
            </a:r>
          </a:p>
          <a:p>
            <a:pPr marL="171450" indent="-171450">
              <a:buFont typeface="Arial" panose="020B0604020202020204" pitchFamily="34" charset="0"/>
              <a:buChar char="•"/>
            </a:pPr>
            <a:r>
              <a:rPr lang="ru-RU" sz="1200" b="0" i="0" u="none" strike="noStrike">
                <a:solidFill>
                  <a:schemeClr val="tx1"/>
                </a:solidFill>
                <a:latin typeface="+mn-lt"/>
                <a:ea typeface="+mn-ea"/>
                <a:cs typeface="+mn-cs"/>
              </a:rPr>
              <a:t>Если место предоставления услуг не соответствует требованиям Окончательного регламента HCBS, вы не можете получать там какие-либо услуги. </a:t>
            </a:r>
          </a:p>
          <a:p>
            <a:pPr marL="171450" indent="-171450">
              <a:buFont typeface="Arial" panose="020B0604020202020204" pitchFamily="34" charset="0"/>
              <a:buChar char="•"/>
            </a:pPr>
            <a:r>
              <a:rPr lang="ru-RU" sz="1200" b="0" i="0" u="none" strike="noStrike">
                <a:solidFill>
                  <a:schemeClr val="tx1"/>
                </a:solidFill>
                <a:latin typeface="+mn-lt"/>
                <a:ea typeface="+mn-ea"/>
                <a:cs typeface="+mn-cs"/>
              </a:rPr>
              <a:t>После завершения процедуры проверки места предоставления услуг служба FMS, являющаяся вашим поставщиком услуг, также проведет надлежащую проверку со своей стороны.</a:t>
            </a:r>
            <a:r>
              <a:rPr lang="ru-RU" sz="1200" b="0" i="0" u="none" strike="noStrike" baseline="0">
                <a:solidFill>
                  <a:schemeClr val="tx1"/>
                </a:solidFill>
                <a:latin typeface="+mn-lt"/>
                <a:ea typeface="+mn-ea"/>
                <a:cs typeface="+mn-cs"/>
              </a:rPr>
              <a:t> </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B0280E34-E57D-49A8-A50A-2D1279D1EA20}" type="slidenum">
              <a:rPr lang="en-US" smtClean="0"/>
              <a:pPr/>
              <a:t>37</a:t>
            </a:fld>
            <a:endParaRPr lang="en-US"/>
          </a:p>
        </p:txBody>
      </p:sp>
    </p:spTree>
    <p:extLst>
      <p:ext uri="{BB962C8B-B14F-4D97-AF65-F5344CB8AC3E}">
        <p14:creationId xmlns:p14="http://schemas.microsoft.com/office/powerpoint/2010/main" val="25362747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dirty="0">
              <a:latin typeface="+mn-lt"/>
            </a:endParaRPr>
          </a:p>
          <a:p>
            <a:pPr marL="285750" indent="-285750">
              <a:buFont typeface="Wingdings" panose="05000000000000000000" pitchFamily="2" charset="2"/>
              <a:buChar char="ü"/>
            </a:pPr>
            <a:r>
              <a:rPr lang="ru-RU" sz="1200">
                <a:latin typeface="+mn-lt"/>
              </a:rPr>
              <a:t>Персонифицированное планирование направляет вас и вашу команду к вашим целям, мечтам и будущему.</a:t>
            </a:r>
          </a:p>
          <a:p>
            <a:pPr marL="285750" indent="-285750">
              <a:buFont typeface="Wingdings" panose="05000000000000000000" pitchFamily="2" charset="2"/>
              <a:buChar char="ü"/>
            </a:pPr>
            <a:endParaRPr lang="en-US" sz="1200" dirty="0">
              <a:latin typeface="+mn-lt"/>
            </a:endParaRPr>
          </a:p>
          <a:p>
            <a:pPr marL="285750" indent="-285750">
              <a:buFont typeface="Wingdings" panose="05000000000000000000" pitchFamily="2" charset="2"/>
              <a:buChar char="ü"/>
            </a:pPr>
            <a:r>
              <a:rPr lang="ru-RU" sz="1200">
                <a:latin typeface="+mn-lt"/>
              </a:rPr>
              <a:t>В плане IPP будут документально зафиксированы все услуги и средства поддержки, включая ваш индивидуальный бюджет.</a:t>
            </a:r>
          </a:p>
          <a:p>
            <a:pPr marL="285750" indent="-285750">
              <a:buFont typeface="Wingdings" panose="05000000000000000000" pitchFamily="2" charset="2"/>
              <a:buChar char="ü"/>
            </a:pPr>
            <a:endParaRPr lang="en-US" sz="1200" dirty="0">
              <a:latin typeface="+mn-lt"/>
            </a:endParaRPr>
          </a:p>
          <a:p>
            <a:pPr marL="285750" indent="-285750">
              <a:buFont typeface="Wingdings" panose="05000000000000000000" pitchFamily="2" charset="2"/>
              <a:buChar char="ü"/>
            </a:pPr>
            <a:r>
              <a:rPr lang="ru-RU" sz="1200">
                <a:latin typeface="+mn-lt"/>
              </a:rPr>
              <a:t>Услуги в рамках вашего плана IPP ДОЛЖНЫ быть услугами, утвержденными на федеральном уровне, предоставляться лицами с соответствующей квалификацией, помогать вам быть вовлеченным в сообщество и могут предоставляться как официальными, так и неофициальными поставщиками. </a:t>
            </a:r>
          </a:p>
          <a:p>
            <a:pPr marL="285750" indent="-285750">
              <a:buFont typeface="Wingdings" panose="05000000000000000000" pitchFamily="2" charset="2"/>
              <a:buChar char="ü"/>
            </a:pPr>
            <a:endParaRPr lang="en-US" sz="1200" b="1" dirty="0">
              <a:solidFill>
                <a:schemeClr val="accent5">
                  <a:lumMod val="50000"/>
                </a:schemeClr>
              </a:solidFill>
              <a:latin typeface="+mn-lt"/>
            </a:endParaRPr>
          </a:p>
          <a:p>
            <a:pPr marL="285750" indent="-285750">
              <a:buFont typeface="Wingdings" panose="05000000000000000000" pitchFamily="2" charset="2"/>
              <a:buChar char="ü"/>
            </a:pPr>
            <a:r>
              <a:rPr lang="ru-RU" sz="1200">
                <a:latin typeface="+mn-lt"/>
              </a:rPr>
              <a:t>Доступ к универсальным услугам должен предоставляться в первую очередь.</a:t>
            </a:r>
          </a:p>
        </p:txBody>
      </p:sp>
      <p:sp>
        <p:nvSpPr>
          <p:cNvPr id="4" name="Slide Number Placeholder 3"/>
          <p:cNvSpPr>
            <a:spLocks noGrp="1"/>
          </p:cNvSpPr>
          <p:nvPr>
            <p:ph type="sldNum" sz="quarter" idx="5"/>
          </p:nvPr>
        </p:nvSpPr>
        <p:spPr/>
        <p:txBody>
          <a:bodyPr/>
          <a:lstStyle/>
          <a:p>
            <a:fld id="{1C78673E-F29B-4593-BE77-BC78070867BB}" type="slidenum">
              <a:rPr lang="en-US" smtClean="0"/>
              <a:t>38</a:t>
            </a:fld>
            <a:endParaRPr lang="en-US"/>
          </a:p>
        </p:txBody>
      </p:sp>
    </p:spTree>
    <p:extLst>
      <p:ext uri="{BB962C8B-B14F-4D97-AF65-F5344CB8AC3E}">
        <p14:creationId xmlns:p14="http://schemas.microsoft.com/office/powerpoint/2010/main" val="5256452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39</a:t>
            </a:fld>
            <a:endParaRPr lang="en-US"/>
          </a:p>
        </p:txBody>
      </p:sp>
    </p:spTree>
    <p:extLst>
      <p:ext uri="{BB962C8B-B14F-4D97-AF65-F5344CB8AC3E}">
        <p14:creationId xmlns:p14="http://schemas.microsoft.com/office/powerpoint/2010/main" val="2327106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b="1"/>
              <a:t>Совет инструктору! Сразу же установите сотрудничество в формате совместного обучения, поблагодарив участников за то, что они рискнули стать первопроходцами в ходе развертывания штатом этой новой программы. Признайте, что в первые годы работы программы, возможно, и, скорее всего, придется столкнуться с определенными трудностями, так как мы все еще изучаем, каким образом лучше реализовать Программу самоопределения в масштабе штата. Поблагодарите их за то, что они уделили время и пришли на этот интенсивный и долгий ознакомительный курс. Большинству из них, вероятно, пришлось отпроситься с работы, отложить выполнение семейных обязанностей и (или) попросить кого-то присмотреть за детьми. Подобное выражение признательности и установление партнерских взаимоотношений очень поможет вам в ходе обучения.</a:t>
            </a:r>
          </a:p>
        </p:txBody>
      </p:sp>
      <p:sp>
        <p:nvSpPr>
          <p:cNvPr id="4" name="Slide Number Placeholder 3"/>
          <p:cNvSpPr>
            <a:spLocks noGrp="1"/>
          </p:cNvSpPr>
          <p:nvPr>
            <p:ph type="sldNum" sz="quarter" idx="10"/>
          </p:nvPr>
        </p:nvSpPr>
        <p:spPr/>
        <p:txBody>
          <a:bodyPr/>
          <a:lstStyle/>
          <a:p>
            <a:fld id="{1C78673E-F29B-4593-BE77-BC78070867BB}" type="slidenum">
              <a:rPr lang="en-US" smtClean="0"/>
              <a:t>4</a:t>
            </a:fld>
            <a:endParaRPr lang="en-US"/>
          </a:p>
        </p:txBody>
      </p:sp>
    </p:spTree>
    <p:extLst>
      <p:ext uri="{BB962C8B-B14F-4D97-AF65-F5344CB8AC3E}">
        <p14:creationId xmlns:p14="http://schemas.microsoft.com/office/powerpoint/2010/main" val="5289258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a:t>В этих разделах мы рассмотрим тему оплаты услуг и средств поддержки.</a:t>
            </a:r>
          </a:p>
          <a:p>
            <a:endParaRPr lang="en-US" dirty="0"/>
          </a:p>
          <a:p>
            <a:r>
              <a:rPr lang="ru-RU" b="1"/>
              <a:t>Совет инструктору! Это может показаться людям непонятным по причине большого объема информации. Ознакомьтесь с директивой 1/11/2019 DDS, в которой даются определения индивидуального бюджета и плана расходов. Укажите основные различия и сообщите участникам о том, что мы изучим все эти слайды подробно для того, чтобы им стало понятно.</a:t>
            </a:r>
          </a:p>
        </p:txBody>
      </p:sp>
      <p:sp>
        <p:nvSpPr>
          <p:cNvPr id="4" name="Slide Number Placeholder 3"/>
          <p:cNvSpPr>
            <a:spLocks noGrp="1"/>
          </p:cNvSpPr>
          <p:nvPr>
            <p:ph type="sldNum" sz="quarter" idx="10"/>
          </p:nvPr>
        </p:nvSpPr>
        <p:spPr/>
        <p:txBody>
          <a:bodyPr/>
          <a:lstStyle/>
          <a:p>
            <a:fld id="{1C78673E-F29B-4593-BE77-BC78070867BB}" type="slidenum">
              <a:rPr lang="en-US" smtClean="0"/>
              <a:t>40</a:t>
            </a:fld>
            <a:endParaRPr lang="en-US"/>
          </a:p>
        </p:txBody>
      </p:sp>
    </p:spTree>
    <p:extLst>
      <p:ext uri="{BB962C8B-B14F-4D97-AF65-F5344CB8AC3E}">
        <p14:creationId xmlns:p14="http://schemas.microsoft.com/office/powerpoint/2010/main" val="22201723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41</a:t>
            </a:fld>
            <a:endParaRPr lang="en-US"/>
          </a:p>
        </p:txBody>
      </p:sp>
    </p:spTree>
    <p:extLst>
      <p:ext uri="{BB962C8B-B14F-4D97-AF65-F5344CB8AC3E}">
        <p14:creationId xmlns:p14="http://schemas.microsoft.com/office/powerpoint/2010/main" val="40200790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ru-RU">
                <a:solidFill>
                  <a:schemeClr val="tx1"/>
                </a:solidFill>
              </a:rPr>
              <a:t>Сумма индивидуального бюджета основывается на сумме, которая была потрачена региональным центром на оплату вашего обслуживания в течение последних 12 месяцев.</a:t>
            </a:r>
            <a:r>
              <a:rPr lang="ru-RU" baseline="0">
                <a:solidFill>
                  <a:schemeClr val="tx1"/>
                </a:solidFill>
              </a:rPr>
              <a:t> </a:t>
            </a:r>
          </a:p>
          <a:p>
            <a:pPr marL="171450" indent="-171450">
              <a:buFont typeface="Arial" panose="020B0604020202020204" pitchFamily="34" charset="0"/>
              <a:buChar char="•"/>
            </a:pPr>
            <a:r>
              <a:rPr lang="ru-RU">
                <a:solidFill>
                  <a:schemeClr val="tx1"/>
                </a:solidFill>
              </a:rPr>
              <a:t>Это не сумма, утвержденная для оплаты услуг, а сумма расходов. </a:t>
            </a:r>
          </a:p>
          <a:p>
            <a:pPr marL="171450" indent="-171450">
              <a:buFont typeface="Arial" panose="020B0604020202020204" pitchFamily="34" charset="0"/>
              <a:buChar char="•"/>
            </a:pPr>
            <a:r>
              <a:rPr lang="ru-RU">
                <a:solidFill>
                  <a:schemeClr val="tx1"/>
                </a:solidFill>
              </a:rPr>
              <a:t>Стоимость услуг, указанных в вашем плане IPP, которыми вы не воспользовались, не будет включена в сумму расходов за последние 12 месяцев.</a:t>
            </a:r>
          </a:p>
          <a:p>
            <a:pPr marL="171450" indent="-171450">
              <a:buFont typeface="Arial" panose="020B0604020202020204" pitchFamily="34" charset="0"/>
              <a:buChar char="•"/>
            </a:pPr>
            <a:r>
              <a:rPr lang="ru-RU">
                <a:solidFill>
                  <a:schemeClr val="tx1"/>
                </a:solidFill>
              </a:rPr>
              <a:t>В отчете под названием «Выписка о годовых расходах» эта сумма будет указана.</a:t>
            </a:r>
            <a:r>
              <a:rPr lang="ru-RU" baseline="0">
                <a:solidFill>
                  <a:schemeClr val="tx1"/>
                </a:solidFill>
              </a:rPr>
              <a:t> </a:t>
            </a:r>
            <a:r>
              <a:rPr lang="ru-RU">
                <a:solidFill>
                  <a:schemeClr val="tx1"/>
                </a:solidFill>
              </a:rPr>
              <a:t>Этот документ также может иметь другие названия, например «Выписка о предоставленных услугах» и т.п. Вы можете узнать об этом подробнее у вашего координатора обслуживания.</a:t>
            </a:r>
          </a:p>
          <a:p>
            <a:pPr marL="171450" indent="-171450">
              <a:buFont typeface="Arial" panose="020B0604020202020204" pitchFamily="34" charset="0"/>
              <a:buChar char="•"/>
            </a:pPr>
            <a:r>
              <a:rPr lang="ru-RU">
                <a:solidFill>
                  <a:schemeClr val="tx1"/>
                </a:solidFill>
              </a:rPr>
              <a:t>Некоторые потраченные суммы могут не быть указаны в вашей выписке о расходах, например, суммы оплаты группового транспортного обслуживания. Здесь действует групповой тариф, который не отображается в данной выписке.</a:t>
            </a:r>
            <a:r>
              <a:rPr lang="ru-RU" baseline="0">
                <a:solidFill>
                  <a:schemeClr val="tx1"/>
                </a:solidFill>
              </a:rPr>
              <a:t>  </a:t>
            </a:r>
          </a:p>
          <a:p>
            <a:pPr marL="640594" lvl="1" indent="-174708">
              <a:buFont typeface="Arial" panose="020B0604020202020204" pitchFamily="34" charset="0"/>
              <a:buChar char="•"/>
            </a:pPr>
            <a:r>
              <a:rPr lang="ru-RU">
                <a:solidFill>
                  <a:schemeClr val="tx1"/>
                </a:solidFill>
              </a:rPr>
              <a:t>Поговорите с вашим координатором обслуживания, чтобы понять, все ли предоставляемые вам услуги отображены в документации.</a:t>
            </a:r>
            <a:r>
              <a:rPr lang="ru-RU" baseline="0">
                <a:solidFill>
                  <a:schemeClr val="tx1"/>
                </a:solidFill>
              </a:rPr>
              <a:t> </a:t>
            </a:r>
          </a:p>
          <a:p>
            <a:pPr marL="640594" lvl="1" indent="-174708">
              <a:buFont typeface="Arial" panose="020B0604020202020204" pitchFamily="34" charset="0"/>
              <a:buChar char="•"/>
            </a:pPr>
            <a:r>
              <a:rPr lang="ru-RU" baseline="0">
                <a:solidFill>
                  <a:schemeClr val="tx1"/>
                </a:solidFill>
              </a:rPr>
              <a:t>Если не все, то ваш координатор обслуживания поможет вам составить отчет о суммах, потраченных на оплату предоставленных вам услуг. </a:t>
            </a:r>
          </a:p>
        </p:txBody>
      </p:sp>
      <p:sp>
        <p:nvSpPr>
          <p:cNvPr id="4" name="Slide Number Placeholder 3"/>
          <p:cNvSpPr>
            <a:spLocks noGrp="1"/>
          </p:cNvSpPr>
          <p:nvPr>
            <p:ph type="sldNum" sz="quarter" idx="10"/>
          </p:nvPr>
        </p:nvSpPr>
        <p:spPr/>
        <p:txBody>
          <a:bodyPr/>
          <a:lstStyle/>
          <a:p>
            <a:fld id="{1C78673E-F29B-4593-BE77-BC78070867BB}" type="slidenum">
              <a:rPr lang="en-US" smtClean="0"/>
              <a:t>42</a:t>
            </a:fld>
            <a:endParaRPr lang="en-US"/>
          </a:p>
        </p:txBody>
      </p:sp>
    </p:spTree>
    <p:extLst>
      <p:ext uri="{BB962C8B-B14F-4D97-AF65-F5344CB8AC3E}">
        <p14:creationId xmlns:p14="http://schemas.microsoft.com/office/powerpoint/2010/main" val="505460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6860" lvl="1" indent="-168235"/>
            <a:endParaRPr lang="en-US" dirty="0">
              <a:solidFill>
                <a:schemeClr val="tx1"/>
              </a:solidFill>
            </a:endParaRPr>
          </a:p>
          <a:p>
            <a:pPr defTabSz="931774">
              <a:defRPr/>
            </a:pPr>
            <a:r>
              <a:rPr lang="ru-RU" b="1" i="1">
                <a:solidFill>
                  <a:schemeClr val="tx1"/>
                </a:solidFill>
              </a:rPr>
              <a:t>Для новых клиентов регионального центра или клиентов, которые получают услуги менее 12 месяцев:</a:t>
            </a:r>
          </a:p>
          <a:p>
            <a:pPr defTabSz="931774">
              <a:defRPr/>
            </a:pPr>
            <a:endParaRPr lang="en-US" b="1" i="1" dirty="0">
              <a:solidFill>
                <a:schemeClr val="tx1"/>
              </a:solidFill>
            </a:endParaRPr>
          </a:p>
          <a:p>
            <a:pPr marL="228600" indent="-228600" defTabSz="931774">
              <a:buFont typeface="+mj-lt"/>
              <a:buAutoNum type="arabicParenR"/>
              <a:defRPr/>
            </a:pPr>
            <a:r>
              <a:rPr lang="ru-RU">
                <a:solidFill>
                  <a:schemeClr val="tx1"/>
                </a:solidFill>
              </a:rPr>
              <a:t>Если вы получаете услуги регионального центра менее 12 месяцев, ваш бюджет будет основываться на услугах и средствах поддержки, которые бы вы использовали в рамках традиционной системы. </a:t>
            </a:r>
          </a:p>
          <a:p>
            <a:pPr marL="228600" indent="-228600" defTabSz="931774">
              <a:buFont typeface="+mj-lt"/>
              <a:buAutoNum type="arabicParenR"/>
              <a:defRPr/>
            </a:pPr>
            <a:endParaRPr lang="en-US" dirty="0">
              <a:solidFill>
                <a:schemeClr val="tx1"/>
              </a:solidFill>
            </a:endParaRPr>
          </a:p>
          <a:p>
            <a:pPr marL="228600" marR="0" lvl="0" indent="-228600" algn="l" defTabSz="931774" rtl="0" eaLnBrk="1" fontAlgn="auto" latinLnBrk="0" hangingPunct="1">
              <a:lnSpc>
                <a:spcPct val="100000"/>
              </a:lnSpc>
              <a:spcBef>
                <a:spcPts val="0"/>
              </a:spcBef>
              <a:spcAft>
                <a:spcPts val="0"/>
              </a:spcAft>
              <a:buClrTx/>
              <a:buSzTx/>
              <a:buFont typeface="+mj-lt"/>
              <a:buAutoNum type="arabicParenR"/>
              <a:tabLst/>
              <a:defRPr/>
            </a:pPr>
            <a:r>
              <a:rPr lang="ru-RU" sz="1200" b="0" i="0" u="none" strike="noStrike" baseline="0">
                <a:solidFill>
                  <a:schemeClr val="tx1"/>
                </a:solidFill>
                <a:latin typeface="+mn-lt"/>
                <a:ea typeface="+mn-ea"/>
                <a:cs typeface="+mn-cs"/>
              </a:rPr>
              <a:t>Региональный центр подсчитывает предполагаемую сумму расходов на предоставление необходимых вам услуг и средств поддержки. </a:t>
            </a: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0" i="0" u="none" strike="noStrike" baseline="0">
                <a:solidFill>
                  <a:schemeClr val="tx1"/>
                </a:solidFill>
                <a:latin typeface="+mn-lt"/>
                <a:ea typeface="+mn-ea"/>
                <a:cs typeface="+mn-cs"/>
              </a:rPr>
              <a:t>Это осуществляется при помощи средней суммы, которая была бы потрачена на каждую из получаемых вами определенных услуг и средств поддержки, а с учетом того, насколько часто необходимо предоставление каждой услуги и каждого средства поддержки. </a:t>
            </a: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0" i="0" u="none" strike="noStrike" baseline="0">
                <a:solidFill>
                  <a:schemeClr val="tx1"/>
                </a:solidFill>
                <a:latin typeface="+mn-lt"/>
                <a:ea typeface="+mn-ea"/>
                <a:cs typeface="+mn-cs"/>
              </a:rPr>
              <a:t>Сумма расходов может быть изменена, если региональный центр придет к выводу, что участник имеет индивидуальные потребности, удовлетворение которых потребует увеличения или понижения суммы расходов. К индивидуальным потребностям можно отнести, помимо прочего, языковые предпочтения, поддержку поведенческих/медицинских потребностей и место предоставления доступных услуг. </a:t>
            </a:r>
          </a:p>
          <a:p>
            <a:pPr marL="0" indent="0" defTabSz="931774">
              <a:buFont typeface="+mj-lt"/>
              <a:buNone/>
              <a:defRPr/>
            </a:pPr>
            <a:r>
              <a:rPr lang="ru-RU">
                <a:solidFill>
                  <a:schemeClr val="tx1"/>
                </a:solidFill>
              </a:rPr>
              <a:t>Напоминаем, что это делается для того, чтобы определить стоимость услуг и средств поддержки, которые </a:t>
            </a:r>
            <a:r>
              <a:rPr lang="ru-RU" u="sng">
                <a:solidFill>
                  <a:schemeClr val="tx1"/>
                </a:solidFill>
              </a:rPr>
              <a:t>вы</a:t>
            </a:r>
            <a:r>
              <a:rPr lang="ru-RU">
                <a:solidFill>
                  <a:schemeClr val="tx1"/>
                </a:solidFill>
              </a:rPr>
              <a:t> могли бы оплатить, поэтому средняя сумма расходов должна включать в себя услуги и средства поддержки, которые</a:t>
            </a:r>
            <a:r>
              <a:rPr lang="ru-RU" baseline="0">
                <a:solidFill>
                  <a:schemeClr val="tx1"/>
                </a:solidFill>
              </a:rPr>
              <a:t> </a:t>
            </a:r>
            <a:r>
              <a:rPr lang="ru-RU" u="sng" baseline="0">
                <a:solidFill>
                  <a:schemeClr val="tx1"/>
                </a:solidFill>
              </a:rPr>
              <a:t>вы</a:t>
            </a:r>
            <a:r>
              <a:rPr lang="ru-RU" baseline="0">
                <a:solidFill>
                  <a:schemeClr val="tx1"/>
                </a:solidFill>
              </a:rPr>
              <a:t> </a:t>
            </a:r>
            <a:r>
              <a:rPr lang="ru-RU">
                <a:solidFill>
                  <a:schemeClr val="tx1"/>
                </a:solidFill>
              </a:rPr>
              <a:t>бы использовали для ваших определенных потребностей в рамках традиционной системы обслуживания. </a:t>
            </a:r>
          </a:p>
        </p:txBody>
      </p:sp>
      <p:sp>
        <p:nvSpPr>
          <p:cNvPr id="4" name="Slide Number Placeholder 3"/>
          <p:cNvSpPr>
            <a:spLocks noGrp="1"/>
          </p:cNvSpPr>
          <p:nvPr>
            <p:ph type="sldNum" sz="quarter" idx="10"/>
          </p:nvPr>
        </p:nvSpPr>
        <p:spPr/>
        <p:txBody>
          <a:bodyPr/>
          <a:lstStyle/>
          <a:p>
            <a:fld id="{1C78673E-F29B-4593-BE77-BC78070867BB}" type="slidenum">
              <a:rPr lang="en-US" smtClean="0"/>
              <a:t>43</a:t>
            </a:fld>
            <a:endParaRPr lang="en-US"/>
          </a:p>
        </p:txBody>
      </p:sp>
    </p:spTree>
    <p:extLst>
      <p:ext uri="{BB962C8B-B14F-4D97-AF65-F5344CB8AC3E}">
        <p14:creationId xmlns:p14="http://schemas.microsoft.com/office/powerpoint/2010/main" val="36155013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ru-RU" b="1">
                <a:solidFill>
                  <a:schemeClr val="tx1"/>
                </a:solidFill>
              </a:rPr>
              <a:t>Неудовлетворенные потребности. </a:t>
            </a:r>
          </a:p>
          <a:p>
            <a:r>
              <a:rPr lang="ru-RU">
                <a:solidFill>
                  <a:schemeClr val="tx1"/>
                </a:solidFill>
              </a:rPr>
              <a:t>К числу примеров неудовлетворенных потребностей можно отнести следующие:</a:t>
            </a:r>
          </a:p>
          <a:p>
            <a:pPr marL="171450" indent="-171450">
              <a:buFont typeface="Arial" panose="020B0604020202020204" pitchFamily="34" charset="0"/>
              <a:buChar char="•"/>
            </a:pPr>
            <a:r>
              <a:rPr lang="ru-RU">
                <a:solidFill>
                  <a:schemeClr val="tx1"/>
                </a:solidFill>
              </a:rPr>
              <a:t>Поставщик не смог найти сотрудника, говорящего на вашем языке. Поэтому вы не смогли воспользоваться этой услугой.</a:t>
            </a:r>
          </a:p>
          <a:p>
            <a:pPr marL="171450" indent="-171450">
              <a:buFont typeface="Arial" panose="020B0604020202020204" pitchFamily="34" charset="0"/>
              <a:buChar char="•"/>
            </a:pPr>
            <a:r>
              <a:rPr lang="ru-RU" baseline="0">
                <a:solidFill>
                  <a:schemeClr val="tx1"/>
                </a:solidFill>
              </a:rPr>
              <a:t>Месторасположение поставщик находилось далеко от вашего дома, что усложнило процесс предоставления услуг.</a:t>
            </a:r>
          </a:p>
          <a:p>
            <a:pPr marL="171450" indent="-171450">
              <a:buFont typeface="Arial" panose="020B0604020202020204" pitchFamily="34" charset="0"/>
              <a:buChar char="•"/>
            </a:pPr>
            <a:r>
              <a:rPr lang="ru-RU" baseline="0">
                <a:solidFill>
                  <a:schemeClr val="tx1"/>
                </a:solidFill>
              </a:rPr>
              <a:t>Вы ждали, когда у поставщика появится свободное место в его программе.</a:t>
            </a:r>
          </a:p>
          <a:p>
            <a:pPr marL="174708" indent="-174708">
              <a:buFont typeface="Arial" panose="020B0604020202020204" pitchFamily="34" charset="0"/>
              <a:buChar char="•"/>
            </a:pPr>
            <a:r>
              <a:rPr lang="ru-RU">
                <a:solidFill>
                  <a:schemeClr val="tx1"/>
                </a:solidFill>
              </a:rPr>
              <a:t>Вы не могли найти поставщика услуг краткосрочного ухода, который мог бы работать в нужное вам время.</a:t>
            </a:r>
          </a:p>
          <a:p>
            <a:r>
              <a:rPr lang="ru-RU" b="1">
                <a:solidFill>
                  <a:schemeClr val="tx1"/>
                </a:solidFill>
              </a:rPr>
              <a:t>Изменение обстоятельств.</a:t>
            </a:r>
            <a:r>
              <a:rPr lang="ru-RU">
                <a:solidFill>
                  <a:schemeClr val="tx1"/>
                </a:solidFill>
              </a:rPr>
              <a:t> </a:t>
            </a:r>
          </a:p>
          <a:p>
            <a:pPr marL="224312" indent="-224312"/>
            <a:r>
              <a:rPr lang="ru-RU">
                <a:solidFill>
                  <a:schemeClr val="tx1"/>
                </a:solidFill>
              </a:rPr>
              <a:t>К числу примеров изменения обстоятельств можно отнести:</a:t>
            </a:r>
          </a:p>
          <a:p>
            <a:pPr marL="224312" indent="-224312">
              <a:buFont typeface="Arial" panose="020B0604020202020204" pitchFamily="34" charset="0"/>
              <a:buChar char="•"/>
            </a:pPr>
            <a:r>
              <a:rPr lang="ru-RU">
                <a:solidFill>
                  <a:schemeClr val="tx1"/>
                </a:solidFill>
              </a:rPr>
              <a:t>Уход из школы или поступление в школу.</a:t>
            </a:r>
          </a:p>
          <a:p>
            <a:pPr marL="224312" indent="-224312">
              <a:buFont typeface="Arial" panose="020B0604020202020204" pitchFamily="34" charset="0"/>
              <a:buChar char="•"/>
            </a:pPr>
            <a:r>
              <a:rPr lang="ru-RU">
                <a:solidFill>
                  <a:schemeClr val="tx1"/>
                </a:solidFill>
              </a:rPr>
              <a:t>Потеря или получение работы.</a:t>
            </a:r>
          </a:p>
          <a:p>
            <a:pPr marL="224312" indent="-224312">
              <a:buFont typeface="Arial" panose="020B0604020202020204" pitchFamily="34" charset="0"/>
              <a:buChar char="•"/>
            </a:pPr>
            <a:r>
              <a:rPr lang="ru-RU">
                <a:solidFill>
                  <a:schemeClr val="tx1"/>
                </a:solidFill>
              </a:rPr>
              <a:t>Тяжелая болезнь или улучшение состояния здоровья.</a:t>
            </a:r>
          </a:p>
          <a:p>
            <a:pPr marL="224312" indent="-224312">
              <a:buFont typeface="Arial" panose="020B0604020202020204" pitchFamily="34" charset="0"/>
              <a:buChar char="•"/>
            </a:pPr>
            <a:r>
              <a:rPr lang="ru-RU">
                <a:solidFill>
                  <a:schemeClr val="tx1"/>
                </a:solidFill>
              </a:rPr>
              <a:t>Переезд в вашу собственную квартиру или переезд в дом, где живут члены вашей семьи.</a:t>
            </a:r>
          </a:p>
          <a:p>
            <a:pPr marL="224312" indent="-224312">
              <a:buFont typeface="Arial" panose="020B0604020202020204" pitchFamily="34" charset="0"/>
              <a:buChar char="•"/>
            </a:pPr>
            <a:r>
              <a:rPr lang="ru-RU">
                <a:solidFill>
                  <a:schemeClr val="tx1"/>
                </a:solidFill>
              </a:rPr>
              <a:t>С помощью персонифицированного планирования вы определяете потребность в обслуживании, которое ранее не было определено.</a:t>
            </a:r>
          </a:p>
          <a:p>
            <a:pPr marL="224312" indent="-224312">
              <a:buFont typeface="Arial" panose="020B0604020202020204" pitchFamily="34" charset="0"/>
              <a:buChar char="•"/>
            </a:pPr>
            <a:r>
              <a:rPr lang="ru-RU">
                <a:solidFill>
                  <a:schemeClr val="tx1"/>
                </a:solidFill>
              </a:rPr>
              <a:t>Или, вы определяете услугу, которую получали раньше, но которая больше вам не требуется.</a:t>
            </a:r>
          </a:p>
          <a:p>
            <a:pPr marL="171450" indent="-171450">
              <a:buFont typeface="Wingdings" pitchFamily="2" charset="2"/>
              <a:buChar char="ü"/>
            </a:pPr>
            <a:r>
              <a:rPr lang="ru-RU">
                <a:solidFill>
                  <a:schemeClr val="tx1"/>
                </a:solidFill>
              </a:rPr>
              <a:t>Определите, изменится ли сумма вашего индивидуального бюджета, исходя из описаний неудовлетворенной потребности или изменения обстоятельств. </a:t>
            </a:r>
          </a:p>
          <a:p>
            <a:pPr marL="171450" indent="-171450">
              <a:buFont typeface="Wingdings" pitchFamily="2" charset="2"/>
              <a:buChar char="ü"/>
            </a:pPr>
            <a:r>
              <a:rPr lang="ru-RU">
                <a:solidFill>
                  <a:schemeClr val="tx1"/>
                </a:solidFill>
              </a:rPr>
              <a:t>В большинстве случаев сумма не изменится. Но даже если она изменится, ваш координатор обслуживания позаботится о том, чтобы добавить сумму, потраченную на неудовлетворенные потребности, и произведет перерасчет в связи с любыми изменившимися обстоятельствами, добавив или сократив указанную сумму расходов.  </a:t>
            </a:r>
          </a:p>
          <a:p>
            <a:pPr marL="171450" indent="-171450">
              <a:buFont typeface="Wingdings" pitchFamily="2" charset="2"/>
              <a:buChar char="ü"/>
            </a:pPr>
            <a:r>
              <a:rPr lang="ru-RU">
                <a:solidFill>
                  <a:schemeClr val="tx1"/>
                </a:solidFill>
              </a:rPr>
              <a:t>Ваш координатор обслуживания может объяснить, как это делается. В большинстве случаев чтобы сделать корректирующие перерасчет, устанавливается, какая сумма была бы потрачена.   </a:t>
            </a:r>
          </a:p>
          <a:p>
            <a:pPr marL="171450" indent="-171450" defTabSz="931774">
              <a:buFont typeface="Wingdings" pitchFamily="2" charset="2"/>
              <a:buChar char="ü"/>
              <a:defRPr/>
            </a:pPr>
            <a:r>
              <a:rPr lang="ru-RU">
                <a:solidFill>
                  <a:schemeClr val="tx1"/>
                </a:solidFill>
              </a:rPr>
              <a:t>Доверяйте. Это не единственная возможность изучить ваши потребности и бюджет. Если у вас изменились жизненные обстоятельства, вы и ваша команда вновь соберетесь и решите вопрос, касающийся помощи в удовлетворении ваших потребностей. </a:t>
            </a:r>
          </a:p>
          <a:p>
            <a:pPr defTabSz="931774">
              <a:defRPr/>
            </a:pPr>
            <a:r>
              <a:rPr lang="ru-RU">
                <a:solidFill>
                  <a:schemeClr val="tx1"/>
                </a:solidFill>
              </a:rPr>
              <a:t>Сумма индивидуального бюджета:</a:t>
            </a:r>
          </a:p>
          <a:p>
            <a:pPr marL="174708" indent="-174708" defTabSz="931774">
              <a:buFont typeface="Arial" panose="020B0604020202020204" pitchFamily="34" charset="0"/>
              <a:buChar char="•"/>
              <a:defRPr/>
            </a:pPr>
            <a:r>
              <a:rPr lang="ru-RU">
                <a:solidFill>
                  <a:schemeClr val="tx1"/>
                </a:solidFill>
              </a:rPr>
              <a:t>начинается с суммы, которая была потрачена региональным центром на ваше обслуживание в течение последних 12 месяцев;</a:t>
            </a:r>
          </a:p>
          <a:p>
            <a:pPr marL="174708" indent="-174708" defTabSz="931774">
              <a:buFont typeface="Arial" panose="020B0604020202020204" pitchFamily="34" charset="0"/>
              <a:buChar char="•"/>
              <a:defRPr/>
            </a:pPr>
            <a:r>
              <a:rPr lang="ru-RU" baseline="0">
                <a:solidFill>
                  <a:schemeClr val="tx1"/>
                </a:solidFill>
              </a:rPr>
              <a:t>отражает любые дополнительные суммы, которые были бы потрачены на любые неудовлетворенные потребности; и </a:t>
            </a:r>
          </a:p>
          <a:p>
            <a:pPr marL="174708" indent="-174708" defTabSz="931774">
              <a:buFont typeface="Arial" panose="020B0604020202020204" pitchFamily="34" charset="0"/>
              <a:buChar char="•"/>
              <a:defRPr/>
            </a:pPr>
            <a:r>
              <a:rPr lang="ru-RU" baseline="0">
                <a:solidFill>
                  <a:schemeClr val="tx1"/>
                </a:solidFill>
              </a:rPr>
              <a:t>отражает либо добавляемые, либо вычитаемые суммы расходов на услуги в связи с изменившимися обстоятельствами. </a:t>
            </a:r>
          </a:p>
          <a:p>
            <a:pPr marL="174708" indent="-174708" defTabSz="931774">
              <a:buFont typeface="Arial" panose="020B0604020202020204" pitchFamily="34" charset="0"/>
              <a:buChar char="•"/>
              <a:defRPr/>
            </a:pPr>
            <a:endParaRPr lang="en-US" baseline="0" dirty="0">
              <a:solidFill>
                <a:schemeClr val="tx1"/>
              </a:solidFill>
            </a:endParaRPr>
          </a:p>
          <a:p>
            <a:pPr marL="0" indent="0" defTabSz="931774">
              <a:buFont typeface="Arial" panose="020B0604020202020204" pitchFamily="34" charset="0"/>
              <a:buNone/>
              <a:defRPr/>
            </a:pPr>
            <a:r>
              <a:rPr lang="ru-RU" baseline="0">
                <a:solidFill>
                  <a:schemeClr val="tx1"/>
                </a:solidFill>
              </a:rPr>
              <a:t>Изменения индивидуального бюджета отражают суммы, которые были бы потрачены региональным центром, включая неудовлетворенные потребности и изменившиеся обстоятельства, независимо от принятого вами решения относительно участия в программе SDP. </a:t>
            </a:r>
          </a:p>
        </p:txBody>
      </p:sp>
      <p:sp>
        <p:nvSpPr>
          <p:cNvPr id="4" name="Slide Number Placeholder 3"/>
          <p:cNvSpPr>
            <a:spLocks noGrp="1"/>
          </p:cNvSpPr>
          <p:nvPr>
            <p:ph type="sldNum" sz="quarter" idx="10"/>
          </p:nvPr>
        </p:nvSpPr>
        <p:spPr/>
        <p:txBody>
          <a:bodyPr/>
          <a:lstStyle/>
          <a:p>
            <a:fld id="{1C78673E-F29B-4593-BE77-BC78070867BB}" type="slidenum">
              <a:rPr lang="en-US" smtClean="0"/>
              <a:t>44</a:t>
            </a:fld>
            <a:endParaRPr lang="en-US"/>
          </a:p>
        </p:txBody>
      </p:sp>
    </p:spTree>
    <p:extLst>
      <p:ext uri="{BB962C8B-B14F-4D97-AF65-F5344CB8AC3E}">
        <p14:creationId xmlns:p14="http://schemas.microsoft.com/office/powerpoint/2010/main" val="21685934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ru-RU" sz="1200">
                <a:solidFill>
                  <a:schemeClr val="tx1"/>
                </a:solidFill>
                <a:latin typeface="+mn-lt"/>
              </a:rPr>
              <a:t>В соответствии с законом, регулирующим программу SDP, некоторые вещи не могут рассматриваться в качестве неудовлетворенной потребности или изменившихся обстоятельств и поэтому не могут быть включены в сумму вашего индивидуального бюджета. </a:t>
            </a:r>
          </a:p>
          <a:p>
            <a:pPr marL="457200" indent="-457200">
              <a:lnSpc>
                <a:spcPct val="90000"/>
              </a:lnSpc>
              <a:spcBef>
                <a:spcPct val="0"/>
              </a:spcBef>
              <a:buFont typeface="Wingdings" panose="05000000000000000000" pitchFamily="2" charset="2"/>
              <a:buChar char="ü"/>
            </a:pPr>
            <a:r>
              <a:rPr lang="ru-RU" sz="1200">
                <a:solidFill>
                  <a:schemeClr val="tx1"/>
                </a:solidFill>
                <a:latin typeface="+mn-lt"/>
                <a:ea typeface="+mn-ea"/>
                <a:cs typeface="+mn-cs"/>
              </a:rPr>
              <a:t>Оплата услуг службы финансового управления</a:t>
            </a:r>
          </a:p>
          <a:p>
            <a:pPr marL="457200" indent="-457200">
              <a:lnSpc>
                <a:spcPct val="90000"/>
              </a:lnSpc>
              <a:spcBef>
                <a:spcPct val="0"/>
              </a:spcBef>
              <a:buFont typeface="Wingdings" panose="05000000000000000000" pitchFamily="2" charset="2"/>
              <a:buChar char="ü"/>
            </a:pPr>
            <a:r>
              <a:rPr lang="ru-RU" sz="1200">
                <a:solidFill>
                  <a:schemeClr val="tx1"/>
                </a:solidFill>
                <a:latin typeface="+mn-lt"/>
                <a:ea typeface="+mn-ea"/>
                <a:cs typeface="+mn-cs"/>
              </a:rPr>
              <a:t>Оплата услуг независимого координатора (если таковой был нанят).</a:t>
            </a:r>
          </a:p>
          <a:p>
            <a:pPr marL="0" indent="0">
              <a:lnSpc>
                <a:spcPct val="90000"/>
              </a:lnSpc>
              <a:spcBef>
                <a:spcPct val="0"/>
              </a:spcBef>
              <a:buFont typeface="Wingdings" panose="05000000000000000000" pitchFamily="2" charset="2"/>
              <a:buNone/>
            </a:pPr>
            <a:r>
              <a:rPr lang="ru-RU" sz="1200">
                <a:solidFill>
                  <a:schemeClr val="tx1"/>
                </a:solidFill>
                <a:latin typeface="+mn-lt"/>
              </a:rPr>
              <a:t>Услуги, недоступные в рамках традиционной системы обслуживания, не могут рассматриваться в качестве неудовлетворенной потребности с целью увеличения суммы вашего индивидуального бюджета. В подобных случаях вы можете оплачивать эти услуги в рамках программы SDP, но при этом вы не можете корректировать свой бюджет, включая в него их стоимость. </a:t>
            </a:r>
          </a:p>
          <a:p>
            <a:pPr marL="457200" indent="-457200">
              <a:lnSpc>
                <a:spcPct val="90000"/>
              </a:lnSpc>
              <a:spcBef>
                <a:spcPct val="0"/>
              </a:spcBef>
              <a:buFont typeface="Wingdings" panose="05000000000000000000" pitchFamily="2" charset="2"/>
              <a:buChar char="ü"/>
            </a:pPr>
            <a:r>
              <a:rPr lang="ru-RU" sz="1200">
                <a:solidFill>
                  <a:schemeClr val="tx1"/>
                </a:solidFill>
                <a:latin typeface="+mn-lt"/>
              </a:rPr>
              <a:t>Региональный центр обязан утвердить ваш индивидуальный бюджет. </a:t>
            </a:r>
          </a:p>
          <a:p>
            <a:pPr marL="914400" lvl="1" indent="-457200">
              <a:lnSpc>
                <a:spcPct val="90000"/>
              </a:lnSpc>
              <a:spcBef>
                <a:spcPct val="0"/>
              </a:spcBef>
              <a:buFont typeface="Wingdings" panose="05000000000000000000" pitchFamily="2" charset="2"/>
              <a:buChar char="ü"/>
            </a:pPr>
            <a:r>
              <a:rPr lang="ru-RU" sz="1200">
                <a:solidFill>
                  <a:schemeClr val="tx1"/>
                </a:solidFill>
                <a:latin typeface="+mn-lt"/>
              </a:rPr>
              <a:t>Это значит, что ваш региональный центр обязан подтвердить сумму индивидуального бюджета, которая будет потрачена региональным центром, включая корректировки в связи с неудовлетворенными потребностями или изменившимися обстоятельствами, независимо от принятого вами решения относительно участия в программе SDP. </a:t>
            </a:r>
          </a:p>
        </p:txBody>
      </p:sp>
      <p:sp>
        <p:nvSpPr>
          <p:cNvPr id="4" name="Slide Number Placeholder 3"/>
          <p:cNvSpPr>
            <a:spLocks noGrp="1"/>
          </p:cNvSpPr>
          <p:nvPr>
            <p:ph type="sldNum" sz="quarter" idx="10"/>
          </p:nvPr>
        </p:nvSpPr>
        <p:spPr/>
        <p:txBody>
          <a:bodyPr/>
          <a:lstStyle/>
          <a:p>
            <a:fld id="{1C78673E-F29B-4593-BE77-BC78070867BB}" type="slidenum">
              <a:rPr lang="en-US" smtClean="0"/>
              <a:t>45</a:t>
            </a:fld>
            <a:endParaRPr lang="en-US"/>
          </a:p>
        </p:txBody>
      </p:sp>
    </p:spTree>
    <p:extLst>
      <p:ext uri="{BB962C8B-B14F-4D97-AF65-F5344CB8AC3E}">
        <p14:creationId xmlns:p14="http://schemas.microsoft.com/office/powerpoint/2010/main" val="15931833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i="1">
                <a:solidFill>
                  <a:schemeClr val="tx1"/>
                </a:solidFill>
              </a:rPr>
              <a:t>Раздаточный материал</a:t>
            </a:r>
            <a:r>
              <a:rPr lang="ru-RU">
                <a:solidFill>
                  <a:schemeClr val="tx1"/>
                </a:solidFill>
              </a:rPr>
              <a:t> — </a:t>
            </a:r>
            <a:r>
              <a:rPr lang="ru-RU" b="1">
                <a:solidFill>
                  <a:schemeClr val="tx1"/>
                </a:solidFill>
              </a:rPr>
              <a:t>Индивидуальный бюджет Джейсона и Софии (стр. 5 пакета материалов)</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a:solidFill>
                  <a:schemeClr val="tx1"/>
                </a:solidFill>
              </a:rPr>
              <a:t>Давайте посмотрим на расходы Джейсона.  За последние 12 месяцев региональный центр потратил на его обслуживание сумму в размере $63,100.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a:solidFill>
                  <a:schemeClr val="tx1"/>
                </a:solidFill>
              </a:rPr>
              <a:t>Это были следующие услуги: его дневная программа, время работы персонального помощника и обучение навыкам независимого проживания.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a:solidFill>
                  <a:schemeClr val="tx1"/>
                </a:solidFill>
              </a:rPr>
              <a:t>У него нет неудовлетворенных потребностей, и его жизненные обстоятельства не изменились.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a:solidFill>
                  <a:schemeClr val="tx1"/>
                </a:solidFill>
              </a:rPr>
              <a:t>Его индивидуальный бюджет составляет $63,100. </a:t>
            </a:r>
          </a:p>
        </p:txBody>
      </p:sp>
      <p:sp>
        <p:nvSpPr>
          <p:cNvPr id="4" name="Slide Number Placeholder 3"/>
          <p:cNvSpPr>
            <a:spLocks noGrp="1"/>
          </p:cNvSpPr>
          <p:nvPr>
            <p:ph type="sldNum" sz="quarter" idx="10"/>
          </p:nvPr>
        </p:nvSpPr>
        <p:spPr/>
        <p:txBody>
          <a:bodyPr/>
          <a:lstStyle/>
          <a:p>
            <a:fld id="{1C78673E-F29B-4593-BE77-BC78070867BB}" type="slidenum">
              <a:rPr lang="en-US" smtClean="0"/>
              <a:t>46</a:t>
            </a:fld>
            <a:endParaRPr lang="en-US"/>
          </a:p>
        </p:txBody>
      </p:sp>
    </p:spTree>
    <p:extLst>
      <p:ext uri="{BB962C8B-B14F-4D97-AF65-F5344CB8AC3E}">
        <p14:creationId xmlns:p14="http://schemas.microsoft.com/office/powerpoint/2010/main" val="37457813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ru-RU">
                <a:solidFill>
                  <a:schemeClr val="tx1"/>
                </a:solidFill>
              </a:rPr>
              <a:t>Теперь рассмотрим ситуацию Софии. За последние 12 месяцев региональный центр потратил на ее обслуживание сумму в размере $2,100. </a:t>
            </a:r>
          </a:p>
          <a:p>
            <a:pPr marL="171450" lvl="0" indent="-171450">
              <a:buFont typeface="Arial" panose="020B0604020202020204" pitchFamily="34" charset="0"/>
              <a:buChar char="•"/>
            </a:pPr>
            <a:r>
              <a:rPr lang="ru-RU">
                <a:solidFill>
                  <a:schemeClr val="tx1"/>
                </a:solidFill>
              </a:rPr>
              <a:t>Она была потрачена на услуги краткосрочного ухода, которыми она пользовалась по 7 часов в месяц. </a:t>
            </a:r>
          </a:p>
          <a:p>
            <a:pPr marL="171450" lvl="0" indent="-171450">
              <a:buFont typeface="Arial" panose="020B0604020202020204" pitchFamily="34" charset="0"/>
              <a:buChar char="•"/>
            </a:pPr>
            <a:r>
              <a:rPr lang="ru-RU">
                <a:solidFill>
                  <a:schemeClr val="tx1"/>
                </a:solidFill>
              </a:rPr>
              <a:t>В составленном ранее плане IPP Софии указано, что ей требовалось по 40 часов краткосрочного ухода ежемесячно. </a:t>
            </a:r>
          </a:p>
          <a:p>
            <a:pPr marL="171450" lvl="0" indent="-171450">
              <a:buFont typeface="Arial" panose="020B0604020202020204" pitchFamily="34" charset="0"/>
              <a:buChar char="•"/>
            </a:pPr>
            <a:r>
              <a:rPr lang="ru-RU">
                <a:solidFill>
                  <a:schemeClr val="tx1"/>
                </a:solidFill>
              </a:rPr>
              <a:t>Члены семьи Софии не использовали все часы по причине отсутствия такой возможности у ее бабушки, которая является ее поставщиком. </a:t>
            </a:r>
          </a:p>
          <a:p>
            <a:pPr marL="171450" lvl="0" indent="-171450">
              <a:buFont typeface="Arial" panose="020B0604020202020204" pitchFamily="34" charset="0"/>
              <a:buChar char="•"/>
            </a:pPr>
            <a:r>
              <a:rPr lang="ru-RU">
                <a:solidFill>
                  <a:schemeClr val="tx1"/>
                </a:solidFill>
              </a:rPr>
              <a:t>Они решили, что часы ухода, которые они не смогли использовать, являются неудовлетворенной потребностью.</a:t>
            </a:r>
          </a:p>
        </p:txBody>
      </p:sp>
      <p:sp>
        <p:nvSpPr>
          <p:cNvPr id="4" name="Slide Number Placeholder 3"/>
          <p:cNvSpPr>
            <a:spLocks noGrp="1"/>
          </p:cNvSpPr>
          <p:nvPr>
            <p:ph type="sldNum" sz="quarter" idx="10"/>
          </p:nvPr>
        </p:nvSpPr>
        <p:spPr/>
        <p:txBody>
          <a:bodyPr/>
          <a:lstStyle/>
          <a:p>
            <a:fld id="{1C78673E-F29B-4593-BE77-BC78070867BB}" type="slidenum">
              <a:rPr lang="en-US" smtClean="0"/>
              <a:t>47</a:t>
            </a:fld>
            <a:endParaRPr lang="en-US"/>
          </a:p>
        </p:txBody>
      </p:sp>
    </p:spTree>
    <p:extLst>
      <p:ext uri="{BB962C8B-B14F-4D97-AF65-F5344CB8AC3E}">
        <p14:creationId xmlns:p14="http://schemas.microsoft.com/office/powerpoint/2010/main" val="24710297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i="1">
                <a:solidFill>
                  <a:schemeClr val="tx1"/>
                </a:solidFill>
              </a:rPr>
              <a:t>Раздаточный материал</a:t>
            </a:r>
            <a:r>
              <a:rPr lang="ru-RU">
                <a:solidFill>
                  <a:schemeClr val="tx1"/>
                </a:solidFill>
              </a:rPr>
              <a:t> — </a:t>
            </a:r>
            <a:r>
              <a:rPr lang="ru-RU" b="1">
                <a:solidFill>
                  <a:schemeClr val="tx1"/>
                </a:solidFill>
              </a:rPr>
              <a:t>Индивидуальный бюджет Джейсона и Софии (стр. 5 пакета материалов)</a:t>
            </a:r>
          </a:p>
          <a:p>
            <a:pPr marL="171450" lvl="0" indent="-171450">
              <a:buFont typeface="Arial" panose="020B0604020202020204" pitchFamily="34" charset="0"/>
              <a:buChar char="•"/>
            </a:pPr>
            <a:endParaRPr lang="en-US" dirty="0">
              <a:solidFill>
                <a:schemeClr val="tx1"/>
              </a:solidFill>
            </a:endParaRPr>
          </a:p>
          <a:p>
            <a:pPr marL="171450" lvl="0" indent="-171450">
              <a:buFont typeface="Arial" panose="020B0604020202020204" pitchFamily="34" charset="0"/>
              <a:buChar char="•"/>
            </a:pPr>
            <a:r>
              <a:rPr lang="ru-RU">
                <a:solidFill>
                  <a:schemeClr val="tx1"/>
                </a:solidFill>
              </a:rPr>
              <a:t>Бабушка Софии является ее поставщиком услуг краткосрочного ухода. Она не смогла предоставить Софии уход в полном часовом объеме, которые ей необходимо предоставлять ежемесячно.</a:t>
            </a:r>
            <a:r>
              <a:rPr lang="ru-RU" baseline="0">
                <a:solidFill>
                  <a:schemeClr val="tx1"/>
                </a:solidFill>
              </a:rPr>
              <a:t> </a:t>
            </a:r>
            <a:r>
              <a:rPr lang="ru-RU">
                <a:solidFill>
                  <a:schemeClr val="tx1"/>
                </a:solidFill>
              </a:rPr>
              <a:t> </a:t>
            </a:r>
          </a:p>
          <a:p>
            <a:pPr marL="171450" lvl="0" indent="-171450">
              <a:buFont typeface="Arial" panose="020B0604020202020204" pitchFamily="34" charset="0"/>
              <a:buChar char="•"/>
            </a:pPr>
            <a:r>
              <a:rPr lang="ru-RU">
                <a:solidFill>
                  <a:schemeClr val="tx1"/>
                </a:solidFill>
              </a:rPr>
              <a:t>Софии и членам ее семьи по-прежнему требуется 40 часов услуг в месяц, то есть имеется неудовлетворенная потребность. </a:t>
            </a:r>
          </a:p>
          <a:p>
            <a:pPr marL="171450" lvl="0" indent="-171450">
              <a:buFont typeface="Arial" panose="020B0604020202020204" pitchFamily="34" charset="0"/>
              <a:buChar char="•"/>
            </a:pPr>
            <a:r>
              <a:rPr lang="ru-RU">
                <a:solidFill>
                  <a:schemeClr val="tx1"/>
                </a:solidFill>
              </a:rPr>
              <a:t>Координатор обслуживания Софии определил, какая сумма может быть потрачена на услуги краткосрочного ухода за Софией. </a:t>
            </a:r>
          </a:p>
          <a:p>
            <a:pPr marL="171450" lvl="0" indent="-171450">
              <a:buFont typeface="Arial" panose="020B0604020202020204" pitchFamily="34" charset="0"/>
              <a:buChar char="•"/>
            </a:pPr>
            <a:r>
              <a:rPr lang="ru-RU">
                <a:solidFill>
                  <a:schemeClr val="tx1"/>
                </a:solidFill>
              </a:rPr>
              <a:t>Ниже представлены расчеты: </a:t>
            </a:r>
          </a:p>
          <a:p>
            <a:pPr lvl="0"/>
            <a:r>
              <a:rPr lang="ru-RU">
                <a:solidFill>
                  <a:schemeClr val="tx1"/>
                </a:solidFill>
              </a:rPr>
              <a:t>40 часов, которые необходимо предоставлять ежемесячно — 7 часов, которые предоставляются ежемесячно = </a:t>
            </a:r>
            <a:r>
              <a:rPr lang="ru-RU" b="1">
                <a:solidFill>
                  <a:schemeClr val="tx1"/>
                </a:solidFill>
              </a:rPr>
              <a:t>33 неиспользованных часа</a:t>
            </a:r>
          </a:p>
          <a:p>
            <a:pPr lvl="0"/>
            <a:r>
              <a:rPr lang="ru-RU">
                <a:solidFill>
                  <a:schemeClr val="tx1"/>
                </a:solidFill>
              </a:rPr>
              <a:t>33 неиспользованных часа х $25 за час = $825 в месяц (не было потрачено ежемесячно)</a:t>
            </a:r>
          </a:p>
          <a:p>
            <a:pPr lvl="0"/>
            <a:r>
              <a:rPr lang="ru-RU">
                <a:solidFill>
                  <a:schemeClr val="tx1"/>
                </a:solidFill>
              </a:rPr>
              <a:t>$825 в месяц x 12 месяцев = $9,900 (требовалось, но не было потрачено в прошлом году)</a:t>
            </a:r>
          </a:p>
          <a:p>
            <a:pPr marL="171450" lvl="0" indent="-171450">
              <a:buFont typeface="Arial" panose="020B0604020202020204" pitchFamily="34" charset="0"/>
              <a:buChar char="•"/>
            </a:pPr>
            <a:r>
              <a:rPr lang="ru-RU">
                <a:solidFill>
                  <a:schemeClr val="tx1"/>
                </a:solidFill>
              </a:rPr>
              <a:t>Эта сумма отражает сумму расходов на услуги краткосрочного ухода, которыми София не смогла воспользоваться.  </a:t>
            </a:r>
          </a:p>
          <a:p>
            <a:pPr marL="171450" lvl="0" indent="-171450">
              <a:buFont typeface="Arial" panose="020B0604020202020204" pitchFamily="34" charset="0"/>
              <a:buChar char="•"/>
            </a:pPr>
            <a:r>
              <a:rPr lang="ru-RU">
                <a:solidFill>
                  <a:schemeClr val="tx1"/>
                </a:solidFill>
              </a:rPr>
              <a:t>Сумма индивидуального бюджета Софии увеличилась на $9,900 с учетом расходов на услуги краткосрочного ухода, которые могли быть оплачены, если бы она смогла ими воспользоваться. </a:t>
            </a:r>
          </a:p>
          <a:p>
            <a:pPr marL="171450" lvl="0" indent="-171450">
              <a:buFont typeface="Arial" panose="020B0604020202020204" pitchFamily="34" charset="0"/>
              <a:buChar char="•"/>
            </a:pPr>
            <a:r>
              <a:rPr lang="ru-RU">
                <a:solidFill>
                  <a:schemeClr val="tx1"/>
                </a:solidFill>
              </a:rPr>
              <a:t>Сумма ее измененного индивидуального бюджета составляет $12,000. Это сумма, которую она и члены ее семьи будут использовать для оплаты услуг и средств поддержки в рамках программы SDP, которые необходимо предоставлять согласно ее плану IPP.</a:t>
            </a:r>
          </a:p>
        </p:txBody>
      </p:sp>
      <p:sp>
        <p:nvSpPr>
          <p:cNvPr id="4" name="Slide Number Placeholder 3"/>
          <p:cNvSpPr>
            <a:spLocks noGrp="1"/>
          </p:cNvSpPr>
          <p:nvPr>
            <p:ph type="sldNum" sz="quarter" idx="10"/>
          </p:nvPr>
        </p:nvSpPr>
        <p:spPr/>
        <p:txBody>
          <a:bodyPr/>
          <a:lstStyle/>
          <a:p>
            <a:fld id="{1C78673E-F29B-4593-BE77-BC78070867BB}" type="slidenum">
              <a:rPr lang="en-US" smtClean="0"/>
              <a:t>48</a:t>
            </a:fld>
            <a:endParaRPr lang="en-US"/>
          </a:p>
        </p:txBody>
      </p:sp>
    </p:spTree>
    <p:extLst>
      <p:ext uri="{BB962C8B-B14F-4D97-AF65-F5344CB8AC3E}">
        <p14:creationId xmlns:p14="http://schemas.microsoft.com/office/powerpoint/2010/main" val="938406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49</a:t>
            </a:fld>
            <a:endParaRPr lang="en-US"/>
          </a:p>
        </p:txBody>
      </p:sp>
    </p:spTree>
    <p:extLst>
      <p:ext uri="{BB962C8B-B14F-4D97-AF65-F5344CB8AC3E}">
        <p14:creationId xmlns:p14="http://schemas.microsoft.com/office/powerpoint/2010/main" val="1753912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a:t>Да, вопросы являются инструментом для обучения! И нет, у меня может не быть ответов на все вопросы, однако именно так будет происходить наше совместное обучение.</a:t>
            </a:r>
          </a:p>
          <a:p>
            <a:endParaRPr lang="en-US" dirty="0"/>
          </a:p>
          <a:p>
            <a:r>
              <a:rPr lang="ru-RU" b="1"/>
              <a:t>Совет инструктору! Еще одним инструментом, не включенным в список, является оценка. Заострите внимание на существовании связи между оценкой и тем фактом, что мы пока еще изучаем, как будет работать Программа самоопределения и даже то, насколько хорошо разработан ознакомительный курс. Поэтому очень важно, чтобы участники делились своими мнениями о том, что в сегодняшнем ознакомительном курсе является сильной стороной, а что — слабой.</a:t>
            </a:r>
          </a:p>
        </p:txBody>
      </p:sp>
      <p:sp>
        <p:nvSpPr>
          <p:cNvPr id="4" name="Slide Number Placeholder 3"/>
          <p:cNvSpPr>
            <a:spLocks noGrp="1"/>
          </p:cNvSpPr>
          <p:nvPr>
            <p:ph type="sldNum" sz="quarter" idx="10"/>
          </p:nvPr>
        </p:nvSpPr>
        <p:spPr/>
        <p:txBody>
          <a:bodyPr/>
          <a:lstStyle/>
          <a:p>
            <a:fld id="{1C78673E-F29B-4593-BE77-BC78070867BB}" type="slidenum">
              <a:rPr lang="en-US" smtClean="0"/>
              <a:t>5</a:t>
            </a:fld>
            <a:endParaRPr lang="en-US"/>
          </a:p>
        </p:txBody>
      </p:sp>
    </p:spTree>
    <p:extLst>
      <p:ext uri="{BB962C8B-B14F-4D97-AF65-F5344CB8AC3E}">
        <p14:creationId xmlns:p14="http://schemas.microsoft.com/office/powerpoint/2010/main" val="8446963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a:solidFill>
                  <a:schemeClr val="tx1"/>
                </a:solidFill>
              </a:rPr>
              <a:t>Вы определили свой индивидуальный бюджет.</a:t>
            </a:r>
            <a:r>
              <a:rPr lang="ru-RU" baseline="0">
                <a:solidFill>
                  <a:schemeClr val="tx1"/>
                </a:solidFill>
              </a:rPr>
              <a:t> </a:t>
            </a:r>
            <a:r>
              <a:rPr lang="ru-RU">
                <a:solidFill>
                  <a:schemeClr val="tx1"/>
                </a:solidFill>
              </a:rPr>
              <a:t>Сейчас вы занимаетесь планом расходов. </a:t>
            </a:r>
          </a:p>
          <a:p>
            <a:r>
              <a:rPr lang="ru-RU">
                <a:solidFill>
                  <a:schemeClr val="tx1"/>
                </a:solidFill>
              </a:rPr>
              <a:t>Подробная информация о плане расходов касательно того, как доступные средства, заложенные в ваш индивидуальный бюджет, будут использованы для приобретения услуг и средств поддержки, которые вам необходимы согласно вашему плану IPP. </a:t>
            </a:r>
          </a:p>
          <a:p>
            <a:r>
              <a:rPr lang="ru-RU">
                <a:solidFill>
                  <a:schemeClr val="tx1"/>
                </a:solidFill>
              </a:rPr>
              <a:t>В рамках вашего плана расходов будут оплачиваться только те услуги и средства поддержки, которые помогут вам достичь поставленных целей, определенных в ходе персонифицированного планирования, и перечисленные в вашем плане IPP.</a:t>
            </a:r>
            <a:r>
              <a:rPr lang="ru-RU" baseline="0">
                <a:solidFill>
                  <a:schemeClr val="tx1"/>
                </a:solidFill>
              </a:rPr>
              <a:t>  </a:t>
            </a:r>
          </a:p>
          <a:p>
            <a:r>
              <a:rPr lang="ru-RU" baseline="0">
                <a:solidFill>
                  <a:schemeClr val="tx1"/>
                </a:solidFill>
              </a:rPr>
              <a:t>Вы несете ответственность за расходование государственных средств и обязаны соблюдать правила, о которых мы говорили:</a:t>
            </a:r>
          </a:p>
          <a:p>
            <a:pPr marL="174708" indent="-174708">
              <a:buFont typeface="Arial" panose="020B0604020202020204" pitchFamily="34" charset="0"/>
              <a:buChar char="•"/>
            </a:pPr>
            <a:r>
              <a:rPr lang="ru-RU" baseline="0">
                <a:solidFill>
                  <a:schemeClr val="tx1"/>
                </a:solidFill>
              </a:rPr>
              <a:t>Сперва следует воспользоваться универсальными или бесплатными услугами</a:t>
            </a:r>
          </a:p>
          <a:p>
            <a:pPr marL="174708" indent="-174708">
              <a:buFont typeface="Arial" panose="020B0604020202020204" pitchFamily="34" charset="0"/>
              <a:buChar char="•"/>
            </a:pPr>
            <a:r>
              <a:rPr lang="ru-RU" baseline="0">
                <a:solidFill>
                  <a:schemeClr val="tx1"/>
                </a:solidFill>
              </a:rPr>
              <a:t>Вы можете оплачивать только услуги, утвержденные федеральным правительством для программы SDP.</a:t>
            </a:r>
          </a:p>
          <a:p>
            <a:pPr marL="174708" indent="-174708">
              <a:buFont typeface="Arial" panose="020B0604020202020204" pitchFamily="34" charset="0"/>
              <a:buChar char="•"/>
            </a:pPr>
            <a:r>
              <a:rPr lang="ru-RU" baseline="0">
                <a:solidFill>
                  <a:schemeClr val="tx1"/>
                </a:solidFill>
              </a:rPr>
              <a:t>Предоставляемые вам услуги должны отвечать требованиям Окончательного регламента HCBS.</a:t>
            </a:r>
          </a:p>
          <a:p>
            <a:r>
              <a:rPr lang="ru-RU">
                <a:solidFill>
                  <a:schemeClr val="tx1"/>
                </a:solidFill>
              </a:rPr>
              <a:t>Попросите о помощи вашего независимого координатора, координатора обслуживания или других лиц, с которыми вы сотрудничаете в ходе персонифицированного планирования. Обсудите с ними услуги, которые вам необходимо оплачивать в рамках вашего плана расходов.</a:t>
            </a:r>
          </a:p>
        </p:txBody>
      </p:sp>
      <p:sp>
        <p:nvSpPr>
          <p:cNvPr id="4" name="Slide Number Placeholder 3"/>
          <p:cNvSpPr>
            <a:spLocks noGrp="1"/>
          </p:cNvSpPr>
          <p:nvPr>
            <p:ph type="sldNum" sz="quarter" idx="10"/>
          </p:nvPr>
        </p:nvSpPr>
        <p:spPr/>
        <p:txBody>
          <a:bodyPr/>
          <a:lstStyle/>
          <a:p>
            <a:fld id="{1C78673E-F29B-4593-BE77-BC78070867BB}" type="slidenum">
              <a:rPr lang="en-US" smtClean="0"/>
              <a:t>50</a:t>
            </a:fld>
            <a:endParaRPr lang="en-US"/>
          </a:p>
        </p:txBody>
      </p:sp>
    </p:spTree>
    <p:extLst>
      <p:ext uri="{BB962C8B-B14F-4D97-AF65-F5344CB8AC3E}">
        <p14:creationId xmlns:p14="http://schemas.microsoft.com/office/powerpoint/2010/main" val="13581328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ru-RU">
                <a:solidFill>
                  <a:schemeClr val="tx1"/>
                </a:solidFill>
              </a:rPr>
              <a:t>Вы и поддерживающие вас лица точно определяете, сколько будет потрачено средств на каждую услугу в рамках вашего плана расходов, включенного в ваш план IPP.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ru-RU">
                <a:solidFill>
                  <a:schemeClr val="tx1"/>
                </a:solidFill>
              </a:rPr>
              <a:t>Вы и ваша команда должны определить, какие услуги и средства поддержки вы можете получать бесплатно.  Напоминаем, что такие услуги называются универсальными. Эти услуги предоставляются бесплатно всем, кто отвечает требованиям, установленным для их получения, а не только людям, получающим услуги от региональных центров.</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ru-RU">
                <a:solidFill>
                  <a:schemeClr val="tx1"/>
                </a:solidFill>
              </a:rPr>
              <a:t>Определите, какие из услуг будут оплачиваться вами из вашего индивидуального бюджета в рамках программы SDP. Ваш координатор обслуживания поможет вам изучить указанные вами услуги и определить, являются ли они услугами, утвержденными на федеральном уровне для программы SDP. Будет использоваться один и тот же перечень услуг, предоставляемых в рамках программы SDP, и их описания, которые были включены в ваш раздаточный материал. </a:t>
            </a:r>
          </a:p>
          <a:p>
            <a:r>
              <a:rPr lang="ru-RU">
                <a:solidFill>
                  <a:schemeClr val="tx1"/>
                </a:solidFill>
              </a:rPr>
              <a:t>В отношении услуг, которые вы хотите оплачивать из вашего индивидуального бюджета, вам необходимо продумать следующие моменты:</a:t>
            </a:r>
          </a:p>
          <a:p>
            <a:pPr marL="174708" indent="-174708">
              <a:buFont typeface="Arial" panose="020B0604020202020204" pitchFamily="34" charset="0"/>
              <a:buChar char="•"/>
            </a:pPr>
            <a:r>
              <a:rPr lang="ru-RU">
                <a:solidFill>
                  <a:schemeClr val="tx1"/>
                </a:solidFill>
              </a:rPr>
              <a:t>Кто будет предоставлять обслуживание?</a:t>
            </a:r>
          </a:p>
          <a:p>
            <a:pPr marL="174708" indent="-174708">
              <a:buFont typeface="Arial" panose="020B0604020202020204" pitchFamily="34" charset="0"/>
              <a:buChar char="•"/>
            </a:pPr>
            <a:r>
              <a:rPr lang="ru-RU" baseline="0">
                <a:solidFill>
                  <a:schemeClr val="tx1"/>
                </a:solidFill>
              </a:rPr>
              <a:t>Как часто будет предоставляться обслуживание?</a:t>
            </a:r>
          </a:p>
          <a:p>
            <a:pPr marL="174708" indent="-174708">
              <a:buFont typeface="Arial" panose="020B0604020202020204" pitchFamily="34" charset="0"/>
              <a:buChar char="•"/>
            </a:pPr>
            <a:r>
              <a:rPr lang="ru-RU" baseline="0">
                <a:solidFill>
                  <a:schemeClr val="tx1"/>
                </a:solidFill>
              </a:rPr>
              <a:t>Когда начнется обслуживание?</a:t>
            </a:r>
          </a:p>
          <a:p>
            <a:pPr marL="174708" indent="-174708">
              <a:buFont typeface="Arial" panose="020B0604020202020204" pitchFamily="34" charset="0"/>
              <a:buChar char="•"/>
            </a:pPr>
            <a:r>
              <a:rPr lang="ru-RU" baseline="0">
                <a:solidFill>
                  <a:schemeClr val="tx1"/>
                </a:solidFill>
              </a:rPr>
              <a:t>Как долго в течение следующего года будет предоставляться обслуживание?</a:t>
            </a:r>
          </a:p>
          <a:p>
            <a:pPr marL="174708" indent="-174708">
              <a:buFont typeface="Arial" panose="020B0604020202020204" pitchFamily="34" charset="0"/>
              <a:buChar char="•"/>
            </a:pPr>
            <a:r>
              <a:rPr lang="ru-RU" baseline="0">
                <a:solidFill>
                  <a:schemeClr val="tx1"/>
                </a:solidFill>
              </a:rPr>
              <a:t>Какова будет стоимость обслуживания?</a:t>
            </a:r>
          </a:p>
          <a:p>
            <a:pPr marL="672938" lvl="1" indent="-224312">
              <a:buFont typeface="Arial"/>
              <a:buChar char="•"/>
            </a:pPr>
            <a:r>
              <a:rPr lang="ru-RU" i="1">
                <a:solidFill>
                  <a:schemeClr val="tx1"/>
                </a:solidFill>
              </a:rPr>
              <a:t>Будет ли это общая сумма расходов или почасовая/ежедневная/ежемесячная оплата?</a:t>
            </a:r>
          </a:p>
          <a:p>
            <a:pPr marL="174708" indent="-174708" defTabSz="931774">
              <a:buFont typeface="Arial" panose="020B0604020202020204" pitchFamily="34" charset="0"/>
              <a:buChar char="•"/>
              <a:defRPr/>
            </a:pPr>
            <a:r>
              <a:rPr lang="ru-RU">
                <a:solidFill>
                  <a:schemeClr val="tx1"/>
                </a:solidFill>
              </a:rPr>
              <a:t>Следует помнить о том, что для людей, которых вы хотите нанять, необходимо включать расходы на налогообложение и страхование.</a:t>
            </a:r>
            <a:r>
              <a:rPr lang="ru-RU" baseline="0">
                <a:solidFill>
                  <a:schemeClr val="tx1"/>
                </a:solidFill>
              </a:rPr>
              <a:t> </a:t>
            </a:r>
            <a:r>
              <a:rPr lang="ru-RU">
                <a:solidFill>
                  <a:schemeClr val="tx1"/>
                </a:solidFill>
              </a:rPr>
              <a:t>Проведите совместную работу с вашей службой FMS касательно соблюдения трудового законодательства и учтите издержки на эти пункты в вашем плане расходов.</a:t>
            </a:r>
            <a:r>
              <a:rPr lang="ru-RU" baseline="0">
                <a:solidFill>
                  <a:schemeClr val="tx1"/>
                </a:solidFill>
              </a:rPr>
              <a:t> </a:t>
            </a:r>
          </a:p>
          <a:p>
            <a:r>
              <a:rPr lang="ru-RU">
                <a:solidFill>
                  <a:schemeClr val="tx1"/>
                </a:solidFill>
              </a:rPr>
              <a:t>Ваш региональный центр и поставщик услуг в сфере финансового управления (или служба FMS) могут оказать помощь в решении подобных вопросов.</a:t>
            </a:r>
          </a:p>
          <a:p>
            <a:pPr marL="0" marR="0" lvl="0" indent="0" algn="l" defTabSz="914400" rtl="0" eaLnBrk="1" fontAlgn="auto" latinLnBrk="0" hangingPunct="1">
              <a:lnSpc>
                <a:spcPct val="100000"/>
              </a:lnSpc>
              <a:spcBef>
                <a:spcPts val="0"/>
              </a:spcBef>
              <a:spcAft>
                <a:spcPts val="0"/>
              </a:spcAft>
              <a:buClrTx/>
              <a:buSzTx/>
              <a:buFontTx/>
              <a:buNone/>
              <a:tabLst/>
              <a:defRPr/>
            </a:pPr>
            <a:r>
              <a:rPr lang="ru-RU">
                <a:solidFill>
                  <a:schemeClr val="tx1"/>
                </a:solidFill>
              </a:rPr>
              <a:t>Попробуйте продлить ваше финансирование! Помните о том, что ваш план расходов должен действовать в течение целого года! </a:t>
            </a:r>
          </a:p>
          <a:p>
            <a:pPr marL="228600" marR="0" lvl="0" indent="-228600" algn="l" defTabSz="914400" rtl="0" eaLnBrk="1" fontAlgn="auto" latinLnBrk="0" hangingPunct="1">
              <a:lnSpc>
                <a:spcPct val="100000"/>
              </a:lnSpc>
              <a:spcBef>
                <a:spcPts val="0"/>
              </a:spcBef>
              <a:spcAft>
                <a:spcPts val="0"/>
              </a:spcAft>
              <a:buClrTx/>
              <a:buSzTx/>
              <a:buFontTx/>
              <a:buAutoNum type="arabicParenR" startAt="4"/>
              <a:tabLst/>
              <a:defRPr/>
            </a:pPr>
            <a:r>
              <a:rPr lang="ru-RU">
                <a:solidFill>
                  <a:schemeClr val="tx1"/>
                </a:solidFill>
              </a:rPr>
              <a:t>Услуги, которые вы решили оплачивать из вашего индивидуального бюджета, будут перечислены в вашем плане расходов.</a:t>
            </a:r>
          </a:p>
          <a:p>
            <a:pPr marL="228600" marR="0" lvl="0" indent="-228600" algn="l" defTabSz="914400" rtl="0" eaLnBrk="1" fontAlgn="auto" latinLnBrk="0" hangingPunct="1">
              <a:lnSpc>
                <a:spcPct val="100000"/>
              </a:lnSpc>
              <a:spcBef>
                <a:spcPts val="0"/>
              </a:spcBef>
              <a:spcAft>
                <a:spcPts val="0"/>
              </a:spcAft>
              <a:buClrTx/>
              <a:buSzTx/>
              <a:buFontTx/>
              <a:buAutoNum type="arabicParenR" startAt="4"/>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b="1">
                <a:solidFill>
                  <a:schemeClr val="tx1"/>
                </a:solidFill>
              </a:rPr>
              <a:t>Совет инструктору! Убедите ваших слушателей в том, что эта составляющая планирования занимает определенное время.</a:t>
            </a:r>
            <a:r>
              <a:rPr lang="ru-RU" b="1" baseline="0">
                <a:solidFill>
                  <a:schemeClr val="tx1"/>
                </a:solidFill>
              </a:rPr>
              <a:t> </a:t>
            </a:r>
            <a:r>
              <a:rPr lang="ru-RU" b="1">
                <a:solidFill>
                  <a:schemeClr val="tx1"/>
                </a:solidFill>
              </a:rPr>
              <a:t>Вспомните, что когда начался пилотный проект, процесс выбора услуг и разработки плана расходов занял у участников довольно много времени.</a:t>
            </a:r>
          </a:p>
        </p:txBody>
      </p:sp>
      <p:sp>
        <p:nvSpPr>
          <p:cNvPr id="4" name="Slide Number Placeholder 3"/>
          <p:cNvSpPr>
            <a:spLocks noGrp="1"/>
          </p:cNvSpPr>
          <p:nvPr>
            <p:ph type="sldNum" sz="quarter" idx="10"/>
          </p:nvPr>
        </p:nvSpPr>
        <p:spPr/>
        <p:txBody>
          <a:bodyPr/>
          <a:lstStyle/>
          <a:p>
            <a:fld id="{1C78673E-F29B-4593-BE77-BC78070867BB}" type="slidenum">
              <a:rPr lang="en-US" smtClean="0"/>
              <a:t>51</a:t>
            </a:fld>
            <a:endParaRPr lang="en-US"/>
          </a:p>
        </p:txBody>
      </p:sp>
    </p:spTree>
    <p:extLst>
      <p:ext uri="{BB962C8B-B14F-4D97-AF65-F5344CB8AC3E}">
        <p14:creationId xmlns:p14="http://schemas.microsoft.com/office/powerpoint/2010/main" val="162808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ru-RU" sz="1200" i="0" u="none" baseline="0"/>
              <a:t>Несмотря на то, что вы обладаете большой свободой действий в отношении нужных вам услуг, в региональный центр все равно требуется предоставить отчет о том, как расходуются средства на обслуживание. Это требование федерального правительства. </a:t>
            </a:r>
          </a:p>
          <a:p>
            <a:pPr>
              <a:buFont typeface="Arial"/>
              <a:buNone/>
            </a:pPr>
            <a:r>
              <a:rPr lang="ru-RU" sz="1200" i="0" u="none" baseline="0"/>
              <a:t>Ваш региональный центр присвоит каждой услуге, указанной в вашем плане расходов, соответствующий код. </a:t>
            </a:r>
            <a:r>
              <a:rPr lang="ru-RU" sz="1200" b="0" u="none" baseline="0"/>
              <a:t>Каждый код услуги относится к какой-либо категории бюджета, в которой услуги объединены по типу обслуживания. </a:t>
            </a:r>
          </a:p>
          <a:p>
            <a:pPr>
              <a:buFont typeface="Arial"/>
              <a:buNone/>
            </a:pPr>
            <a:r>
              <a:rPr lang="ru-RU" sz="1200" b="0" i="0" u="none" baseline="0"/>
              <a:t>Есть три категории бюджета:</a:t>
            </a:r>
          </a:p>
          <a:p>
            <a:pPr>
              <a:buFont typeface="Arial"/>
              <a:buNone/>
            </a:pPr>
            <a:r>
              <a:rPr lang="ru-RU" sz="1200" b="1" u="none"/>
              <a:t>Организация жизнедеятельности</a:t>
            </a:r>
            <a:r>
              <a:rPr lang="ru-RU" sz="1200" u="none"/>
              <a:t> — поддержка, которая необходима вам в домашних условиях</a:t>
            </a:r>
          </a:p>
          <a:p>
            <a:pPr>
              <a:buFont typeface="Arial"/>
              <a:buNone/>
            </a:pPr>
            <a:r>
              <a:rPr lang="ru-RU" sz="1200" b="1" u="none"/>
              <a:t>Трудоустройство и участие в жизни сообщества</a:t>
            </a:r>
            <a:r>
              <a:rPr lang="ru-RU" sz="1200" u="none"/>
              <a:t> — услуги и средства, необходимые для того, чтобы вы включить вас в сообщество.</a:t>
            </a:r>
            <a:r>
              <a:rPr lang="ru-RU" sz="1200" u="none" baseline="0"/>
              <a:t>  </a:t>
            </a:r>
          </a:p>
          <a:p>
            <a:pPr>
              <a:buFont typeface="Arial"/>
              <a:buNone/>
            </a:pPr>
            <a:r>
              <a:rPr lang="ru-RU" sz="1200" b="1" u="none"/>
              <a:t>Здоровье и безопасность</a:t>
            </a:r>
            <a:r>
              <a:rPr lang="ru-RU" sz="1200" u="none"/>
              <a:t> —</a:t>
            </a:r>
            <a:r>
              <a:rPr lang="ru-RU" sz="1200" u="none" baseline="0"/>
              <a:t> Эти услуги относятся ко всему, что помогает вам оставаться здоровым и чувствовать себя в безопасности</a:t>
            </a:r>
          </a:p>
          <a:p>
            <a:pPr>
              <a:buFont typeface="Arial"/>
              <a:buNone/>
            </a:pPr>
            <a:endParaRPr lang="en-US" sz="1200" u="none" baseline="0" dirty="0"/>
          </a:p>
          <a:p>
            <a:pPr>
              <a:buFont typeface="Arial"/>
              <a:buNone/>
            </a:pPr>
            <a:r>
              <a:rPr lang="ru-RU" sz="1200" b="0" u="none" baseline="0"/>
              <a:t>Возможно, вам понадобится изменить способы расходования бюджетных средств в течение года. Для этого нужно изменить план расходов. </a:t>
            </a:r>
          </a:p>
          <a:p>
            <a:pPr>
              <a:buFont typeface="Arial"/>
              <a:buNone/>
            </a:pPr>
            <a:r>
              <a:rPr lang="ru-RU" sz="1200" b="0" u="none" baseline="0"/>
              <a:t>Ежегодно вы можете переводить до 10% от суммы, изначально заложенной в любую из категорий бюджета, в другую категорию (или другие категории) бюджета без одобрения со стороны регионального центра или команды, занимающейся составлением плана IPP. Переводы, превышающие 10% от суммы, заложенной в любую из категорий бюджета, требуют одобрения/согласования с региональным центром или командой, занимающейся составлением плана IPP.</a:t>
            </a:r>
          </a:p>
          <a:p>
            <a:pPr>
              <a:buFont typeface="Arial"/>
              <a:buNone/>
            </a:pPr>
            <a:endParaRPr lang="en-US" sz="1200" b="0" u="none" baseline="0" dirty="0"/>
          </a:p>
          <a:p>
            <a:pPr>
              <a:buFont typeface="Arial"/>
              <a:buNone/>
            </a:pPr>
            <a:r>
              <a:rPr lang="ru-RU" sz="1200" b="0" u="none" baseline="0"/>
              <a:t>Это большой объем информации, однако сейчас вам нужно запомнить, что если вам понадобится что-либо изменить, у вас есть возможность переводить средства между категориями бюджета в рамках плана расходов. Ваши координатор обслуживания, служба FMS и независимый координатор могут помочь вам с расчетами. </a:t>
            </a:r>
          </a:p>
        </p:txBody>
      </p:sp>
      <p:sp>
        <p:nvSpPr>
          <p:cNvPr id="4" name="Slide Number Placeholder 3"/>
          <p:cNvSpPr>
            <a:spLocks noGrp="1"/>
          </p:cNvSpPr>
          <p:nvPr>
            <p:ph type="sldNum" sz="quarter" idx="10"/>
          </p:nvPr>
        </p:nvSpPr>
        <p:spPr/>
        <p:txBody>
          <a:bodyPr/>
          <a:lstStyle/>
          <a:p>
            <a:fld id="{1C78673E-F29B-4593-BE77-BC78070867BB}" type="slidenum">
              <a:rPr lang="en-US" smtClean="0"/>
              <a:t>52</a:t>
            </a:fld>
            <a:endParaRPr lang="en-US"/>
          </a:p>
        </p:txBody>
      </p:sp>
    </p:spTree>
    <p:extLst>
      <p:ext uri="{BB962C8B-B14F-4D97-AF65-F5344CB8AC3E}">
        <p14:creationId xmlns:p14="http://schemas.microsoft.com/office/powerpoint/2010/main" val="24905226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251">
              <a:defRPr/>
            </a:pPr>
            <a:r>
              <a:rPr lang="ru-RU" b="0" i="0">
                <a:solidFill>
                  <a:schemeClr val="tx1"/>
                </a:solidFill>
              </a:rPr>
              <a:t>Давайте начнем с Джейсона и посмотрим, как производились расчеты для его плана расходов. </a:t>
            </a:r>
          </a:p>
          <a:p>
            <a:pPr defTabSz="897251">
              <a:defRPr/>
            </a:pPr>
            <a:r>
              <a:rPr lang="ru-RU" b="0" i="0">
                <a:solidFill>
                  <a:schemeClr val="tx1"/>
                </a:solidFill>
              </a:rPr>
              <a:t>Джейсон и его команда по планированию</a:t>
            </a:r>
          </a:p>
          <a:p>
            <a:pPr marL="228600" indent="-228600" defTabSz="897251">
              <a:buAutoNum type="arabicParenR"/>
              <a:defRPr/>
            </a:pPr>
            <a:r>
              <a:rPr lang="ru-RU" b="0" i="0">
                <a:solidFill>
                  <a:schemeClr val="tx1"/>
                </a:solidFill>
              </a:rPr>
              <a:t>Определили его цели и услуги, необходимые для достижения этих целей  </a:t>
            </a:r>
          </a:p>
          <a:p>
            <a:pPr marL="228600" indent="-228600" defTabSz="897251">
              <a:buAutoNum type="arabicParenR"/>
              <a:defRPr/>
            </a:pPr>
            <a:r>
              <a:rPr lang="ru-RU" b="0" i="0">
                <a:solidFill>
                  <a:schemeClr val="tx1"/>
                </a:solidFill>
              </a:rPr>
              <a:t>Они удостоверились в том, что эти цели и услуги были указаны в его плане IPP.</a:t>
            </a:r>
          </a:p>
          <a:p>
            <a:pPr marL="228600" indent="-228600" defTabSz="897251">
              <a:buAutoNum type="arabicParenR"/>
              <a:defRPr/>
            </a:pPr>
            <a:r>
              <a:rPr lang="ru-RU" b="0" i="0">
                <a:solidFill>
                  <a:schemeClr val="tx1"/>
                </a:solidFill>
              </a:rPr>
              <a:t>Они узнали, какие услуги будут бесплатными/универсальными</a:t>
            </a:r>
          </a:p>
          <a:p>
            <a:pPr marL="228600" indent="-228600" defTabSz="897251">
              <a:buAutoNum type="arabicParenR"/>
              <a:defRPr/>
            </a:pPr>
            <a:r>
              <a:rPr lang="ru-RU" b="0" i="0">
                <a:solidFill>
                  <a:schemeClr val="tx1"/>
                </a:solidFill>
              </a:rPr>
              <a:t>Они определили, за какие услуги необходимо платить</a:t>
            </a:r>
          </a:p>
          <a:p>
            <a:pPr marL="228600" indent="-228600" defTabSz="897251">
              <a:buAutoNum type="arabicParenR"/>
              <a:defRPr/>
            </a:pPr>
            <a:r>
              <a:rPr lang="ru-RU" b="0" i="0">
                <a:solidFill>
                  <a:schemeClr val="tx1"/>
                </a:solidFill>
              </a:rPr>
              <a:t>Они узнали следующее:</a:t>
            </a:r>
          </a:p>
          <a:p>
            <a:pPr marL="174708" indent="-174708" defTabSz="897251">
              <a:buFont typeface="Arial" panose="020B0604020202020204" pitchFamily="34" charset="0"/>
              <a:buChar char="•"/>
              <a:defRPr/>
            </a:pPr>
            <a:r>
              <a:rPr lang="ru-RU" b="1" i="0">
                <a:solidFill>
                  <a:schemeClr val="tx1"/>
                </a:solidFill>
              </a:rPr>
              <a:t>Кто будет предоставлять обслуживание</a:t>
            </a:r>
          </a:p>
          <a:p>
            <a:pPr marL="174708" indent="-174708" defTabSz="897251">
              <a:buFont typeface="Arial" panose="020B0604020202020204" pitchFamily="34" charset="0"/>
              <a:buChar char="•"/>
              <a:defRPr/>
            </a:pPr>
            <a:r>
              <a:rPr lang="ru-RU" b="1" i="0">
                <a:solidFill>
                  <a:schemeClr val="tx1"/>
                </a:solidFill>
              </a:rPr>
              <a:t>Как часто будет предоставляться обслуживание</a:t>
            </a:r>
          </a:p>
          <a:p>
            <a:pPr marL="174708" indent="-174708" defTabSz="897251">
              <a:buFont typeface="Arial" panose="020B0604020202020204" pitchFamily="34" charset="0"/>
              <a:buChar char="•"/>
              <a:defRPr/>
            </a:pPr>
            <a:r>
              <a:rPr lang="ru-RU" b="1" i="0">
                <a:solidFill>
                  <a:schemeClr val="tx1"/>
                </a:solidFill>
              </a:rPr>
              <a:t>Когда начнется обслуживание</a:t>
            </a:r>
          </a:p>
          <a:p>
            <a:pPr marL="174708" indent="-174708" defTabSz="897251">
              <a:buFont typeface="Arial" panose="020B0604020202020204" pitchFamily="34" charset="0"/>
              <a:buChar char="•"/>
              <a:defRPr/>
            </a:pPr>
            <a:r>
              <a:rPr lang="ru-RU" b="1" i="0">
                <a:solidFill>
                  <a:schemeClr val="tx1"/>
                </a:solidFill>
              </a:rPr>
              <a:t>Как долго в течение года будет предоставляться обслуживание</a:t>
            </a:r>
          </a:p>
          <a:p>
            <a:pPr marL="174708" indent="-174708" defTabSz="897251">
              <a:buFont typeface="Arial" panose="020B0604020202020204" pitchFamily="34" charset="0"/>
              <a:buChar char="•"/>
              <a:defRPr/>
            </a:pPr>
            <a:r>
              <a:rPr lang="ru-RU" b="1" i="0">
                <a:solidFill>
                  <a:schemeClr val="tx1"/>
                </a:solidFill>
              </a:rPr>
              <a:t>Какова стоимость обслуживания</a:t>
            </a:r>
          </a:p>
          <a:p>
            <a:pPr marL="174708" indent="-174708" defTabSz="897251">
              <a:buFont typeface="Arial" panose="020B0604020202020204" pitchFamily="34" charset="0"/>
              <a:buChar char="•"/>
              <a:defRPr/>
            </a:pPr>
            <a:r>
              <a:rPr lang="ru-RU" b="1" i="0">
                <a:solidFill>
                  <a:schemeClr val="tx1"/>
                </a:solidFill>
              </a:rPr>
              <a:t>Способы оплаты</a:t>
            </a:r>
          </a:p>
          <a:p>
            <a:pPr marL="174708" indent="-174708" defTabSz="897251">
              <a:buFont typeface="Arial" panose="020B0604020202020204" pitchFamily="34" charset="0"/>
              <a:buChar char="•"/>
              <a:defRPr/>
            </a:pPr>
            <a:r>
              <a:rPr lang="ru-RU" b="1" i="0">
                <a:solidFill>
                  <a:schemeClr val="tx1"/>
                </a:solidFill>
              </a:rPr>
              <a:t>Кто будет выступать плательщиком</a:t>
            </a:r>
          </a:p>
          <a:p>
            <a:pPr marL="0" indent="0" defTabSz="897251">
              <a:buFont typeface="Arial" panose="020B0604020202020204" pitchFamily="34" charset="0"/>
              <a:buNone/>
              <a:defRPr/>
            </a:pPr>
            <a:r>
              <a:rPr lang="ru-RU" b="0" i="0">
                <a:solidFill>
                  <a:schemeClr val="tx1"/>
                </a:solidFill>
              </a:rPr>
              <a:t>6) Они подсчитали сумму расходов</a:t>
            </a:r>
          </a:p>
          <a:p>
            <a:pPr marL="0" indent="0" defTabSz="897251">
              <a:buFont typeface="Arial" panose="020B0604020202020204" pitchFamily="34" charset="0"/>
              <a:buNone/>
              <a:defRPr/>
            </a:pPr>
            <a:r>
              <a:rPr lang="ru-RU" b="0" i="0">
                <a:solidFill>
                  <a:schemeClr val="tx1"/>
                </a:solidFill>
              </a:rPr>
              <a:t>7) Они составили план расходов</a:t>
            </a:r>
          </a:p>
          <a:p>
            <a:pPr defTabSz="897251">
              <a:defRPr/>
            </a:pPr>
            <a:r>
              <a:rPr lang="ru-RU" b="0" i="0">
                <a:solidFill>
                  <a:schemeClr val="tx1"/>
                </a:solidFill>
              </a:rPr>
              <a:t>Джейсон добьется своих целей с помощью естественных средств поддержки, универсальных услуг и нескольких нанятых им поставщиков.</a:t>
            </a:r>
            <a:r>
              <a:rPr lang="ru-RU" b="0" i="0" baseline="0">
                <a:solidFill>
                  <a:schemeClr val="tx1"/>
                </a:solidFill>
              </a:rPr>
              <a:t> </a:t>
            </a:r>
          </a:p>
          <a:p>
            <a:pPr marL="171450" indent="-171450" defTabSz="897251">
              <a:buFont typeface="Wingdings" panose="05000000000000000000" pitchFamily="2" charset="2"/>
              <a:buChar char="ü"/>
              <a:defRPr/>
            </a:pPr>
            <a:r>
              <a:rPr lang="ru-RU" b="0" i="0">
                <a:solidFill>
                  <a:schemeClr val="tx1"/>
                </a:solidFill>
              </a:rPr>
              <a:t>Индивидуальный бюджет (сумма, потраченная на оплату услуг для Джейсона за последние 12 месяцев) составила $63,100. </a:t>
            </a:r>
            <a:r>
              <a:rPr lang="ru-RU" b="0" i="0" baseline="0">
                <a:solidFill>
                  <a:schemeClr val="tx1"/>
                </a:solidFill>
              </a:rPr>
              <a:t> </a:t>
            </a:r>
          </a:p>
          <a:p>
            <a:pPr marL="171450" indent="-171450" defTabSz="897251">
              <a:buFont typeface="Wingdings" panose="05000000000000000000" pitchFamily="2" charset="2"/>
              <a:buChar char="ü"/>
              <a:defRPr/>
            </a:pPr>
            <a:r>
              <a:rPr lang="ru-RU" b="0" i="0" baseline="0">
                <a:solidFill>
                  <a:schemeClr val="tx1"/>
                </a:solidFill>
              </a:rPr>
              <a:t>Джейсон использовал сумму своего индивидуального бюджета для оплаты некоторых услуг.  </a:t>
            </a:r>
          </a:p>
          <a:p>
            <a:pPr marL="171450" indent="-171450" defTabSz="897251">
              <a:buFont typeface="Wingdings" panose="05000000000000000000" pitchFamily="2" charset="2"/>
              <a:buChar char="ü"/>
              <a:defRPr/>
            </a:pPr>
            <a:r>
              <a:rPr lang="ru-RU" b="0" i="0" baseline="0">
                <a:solidFill>
                  <a:schemeClr val="tx1"/>
                </a:solidFill>
              </a:rPr>
              <a:t>Он использовал $58,804 исходя из информации, указанной в его плане IPP, и плане расходов, который он составил. </a:t>
            </a:r>
          </a:p>
        </p:txBody>
      </p:sp>
      <p:sp>
        <p:nvSpPr>
          <p:cNvPr id="4" name="Slide Number Placeholder 3"/>
          <p:cNvSpPr>
            <a:spLocks noGrp="1"/>
          </p:cNvSpPr>
          <p:nvPr>
            <p:ph type="sldNum" sz="quarter" idx="10"/>
          </p:nvPr>
        </p:nvSpPr>
        <p:spPr/>
        <p:txBody>
          <a:bodyPr/>
          <a:lstStyle/>
          <a:p>
            <a:fld id="{1C78673E-F29B-4593-BE77-BC78070867BB}" type="slidenum">
              <a:rPr lang="en-US" smtClean="0"/>
              <a:t>53</a:t>
            </a:fld>
            <a:endParaRPr lang="en-US"/>
          </a:p>
        </p:txBody>
      </p:sp>
    </p:spTree>
    <p:extLst>
      <p:ext uri="{BB962C8B-B14F-4D97-AF65-F5344CB8AC3E}">
        <p14:creationId xmlns:p14="http://schemas.microsoft.com/office/powerpoint/2010/main" val="34570092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i="1"/>
              <a:t>Раздаточный материал.</a:t>
            </a:r>
            <a:r>
              <a:rPr lang="ru-RU" i="0" baseline="0"/>
              <a:t> </a:t>
            </a:r>
            <a:r>
              <a:rPr lang="ru-RU" b="1" i="0" baseline="0"/>
              <a:t>Пакет материалов «Джейсон и София: план расходов» </a:t>
            </a:r>
            <a:r>
              <a:rPr lang="ru-RU" b="0" i="0" baseline="0"/>
              <a:t>(стр. 6 и 7)</a:t>
            </a:r>
          </a:p>
          <a:p>
            <a:endParaRPr lang="en-US" i="0" dirty="0"/>
          </a:p>
          <a:p>
            <a:pPr marL="228600" indent="-228600">
              <a:buAutoNum type="arabicParenR"/>
            </a:pPr>
            <a:r>
              <a:rPr lang="ru-RU" i="0"/>
              <a:t>Джейсон и его команда выяснили, какие услуги в рамках программы SDP ему необходимы и ознакомились с их описаниями.</a:t>
            </a:r>
            <a:r>
              <a:rPr lang="ru-RU" i="0" baseline="0"/>
              <a:t> </a:t>
            </a:r>
          </a:p>
          <a:p>
            <a:pPr marL="685800" lvl="1" indent="-228600">
              <a:buFont typeface="Arial" panose="020B0604020202020204" pitchFamily="34" charset="0"/>
              <a:buChar char="•"/>
            </a:pPr>
            <a:r>
              <a:rPr lang="ru-RU" i="0" baseline="0"/>
              <a:t>На стр. 6 показано, какие услуги были выбраны Джейсоном и его командой в процессе планирования</a:t>
            </a:r>
          </a:p>
          <a:p>
            <a:pPr marL="685800" lvl="1" indent="-228600">
              <a:buFont typeface="Arial" panose="020B0604020202020204" pitchFamily="34" charset="0"/>
              <a:buChar char="•"/>
            </a:pPr>
            <a:r>
              <a:rPr lang="ru-RU" i="0" baseline="0"/>
              <a:t>На стр. 7 показан его план расходов вместе с услугами, предоставляемыми в рамках программы SDP и расчеты</a:t>
            </a:r>
          </a:p>
          <a:p>
            <a:r>
              <a:rPr lang="ru-RU" i="0"/>
              <a:t>2) Возможно, им пришлось проанализировать некоторые расходы или принять решение провести совместный анализ расходов в ходе встречи.  </a:t>
            </a:r>
          </a:p>
          <a:p>
            <a:r>
              <a:rPr lang="ru-RU" i="0"/>
              <a:t>3) Джейсон и его команда сели и подсчитали расходы.</a:t>
            </a:r>
          </a:p>
          <a:p>
            <a:r>
              <a:rPr lang="ru-RU" i="0"/>
              <a:t>Здесь представлены названия услуг и расчеты:</a:t>
            </a:r>
          </a:p>
          <a:p>
            <a:pPr marL="171450" indent="-171450">
              <a:buFont typeface="Arial" panose="020B0604020202020204" pitchFamily="34" charset="0"/>
              <a:buChar char="•"/>
            </a:pPr>
            <a:r>
              <a:rPr lang="ru-RU"/>
              <a:t>Услуги инструктора по садоводству относятся к категории «Поддержка трудоустройства» — 40 часов в месяц на рабочем участке в течение 12 месяцев по $27 в час (включая налоги/льготы)</a:t>
            </a:r>
          </a:p>
          <a:p>
            <a:pPr marL="171450" indent="-171450">
              <a:buFont typeface="Arial" panose="020B0604020202020204" pitchFamily="34" charset="0"/>
              <a:buChar char="•"/>
            </a:pPr>
            <a:r>
              <a:rPr lang="ru-RU"/>
              <a:t>Инструктаж по навыкам жизнедеятельности дома относится к категории «Поддержка проживания в сообществе» — примерно 6 часов в неделю (около 26 часов в месяц ) в течение 12 месяцев по $27 в час (включая налоги)</a:t>
            </a:r>
          </a:p>
          <a:p>
            <a:pPr marL="171450" indent="-171450">
              <a:buFont typeface="Arial" panose="020B0604020202020204" pitchFamily="34" charset="0"/>
              <a:buChar char="•"/>
            </a:pPr>
            <a:r>
              <a:rPr lang="ru-RU"/>
              <a:t>Персонал для поддержки нескольких целей; </a:t>
            </a:r>
            <a:r>
              <a:rPr lang="ru-RU" baseline="0"/>
              <a:t>поиск/изучение квартир, поддержка во время посещения церкви, поддержка в спортзале и поддержка с целью научиться пользоваться общественным транспортом относятся к категории «Поддержка интеграции в сообщество» —</a:t>
            </a:r>
            <a:r>
              <a:rPr lang="ru-RU"/>
              <a:t> 100 часов в месяц по $24 в час (включая налоги)</a:t>
            </a:r>
          </a:p>
          <a:p>
            <a:pPr marL="171450" indent="-171450">
              <a:buFont typeface="Arial" panose="020B0604020202020204" pitchFamily="34" charset="0"/>
              <a:buChar char="•"/>
            </a:pPr>
            <a:r>
              <a:rPr lang="ru-RU"/>
              <a:t>Транспортировка относится к категории «Транспортировка, не связанная с медицинским обслуживанием» — компания Uber, общественный транспорт и служба ACCESS по $100 в месяц</a:t>
            </a:r>
          </a:p>
          <a:p>
            <a:pPr marL="171450" indent="-171450">
              <a:buFont typeface="Arial" panose="020B0604020202020204" pitchFamily="34" charset="0"/>
              <a:buChar char="•"/>
            </a:pPr>
            <a:r>
              <a:rPr lang="ru-RU"/>
              <a:t>Услуги инструктора/посредника по социальной адаптации относятся к категории «Поддержка интеграции в сообщество» — 12 часов в месяц по $30 в час (включая налоги)</a:t>
            </a:r>
          </a:p>
          <a:p>
            <a:pPr marL="171450" indent="-171450">
              <a:buFont typeface="Arial" panose="020B0604020202020204" pitchFamily="34" charset="0"/>
              <a:buChar char="•"/>
            </a:pPr>
            <a:r>
              <a:rPr lang="ru-RU"/>
              <a:t>Посещение спортзала относится к категории «Поддержка интеграции в сообщество» — $10 в месяц</a:t>
            </a:r>
          </a:p>
          <a:p>
            <a:pPr marL="171450" indent="-171450">
              <a:buFont typeface="Arial" panose="020B0604020202020204" pitchFamily="34" charset="0"/>
              <a:buChar char="•"/>
            </a:pPr>
            <a:r>
              <a:rPr lang="ru-RU"/>
              <a:t>Услуги независимого координатора —предположительно 50 часов по $20 в час (включая налоги) для оказания помощи в определении услуг и средств поддержки на начальном этапе планирования.</a:t>
            </a:r>
          </a:p>
          <a:p>
            <a:pPr marL="171450" indent="-171450">
              <a:buFont typeface="Arial" panose="020B0604020202020204" pitchFamily="34" charset="0"/>
              <a:buChar char="•"/>
            </a:pPr>
            <a:r>
              <a:rPr lang="ru-RU" baseline="0"/>
              <a:t>Услуги FMS — 12 месяцев по $165 в месяц</a:t>
            </a:r>
          </a:p>
        </p:txBody>
      </p:sp>
      <p:sp>
        <p:nvSpPr>
          <p:cNvPr id="4" name="Slide Number Placeholder 3"/>
          <p:cNvSpPr>
            <a:spLocks noGrp="1"/>
          </p:cNvSpPr>
          <p:nvPr>
            <p:ph type="sldNum" sz="quarter" idx="10"/>
          </p:nvPr>
        </p:nvSpPr>
        <p:spPr/>
        <p:txBody>
          <a:bodyPr/>
          <a:lstStyle/>
          <a:p>
            <a:fld id="{1C78673E-F29B-4593-BE77-BC78070867BB}" type="slidenum">
              <a:rPr lang="en-US" smtClean="0"/>
              <a:t>54</a:t>
            </a:fld>
            <a:endParaRPr lang="en-US"/>
          </a:p>
        </p:txBody>
      </p:sp>
    </p:spTree>
    <p:extLst>
      <p:ext uri="{BB962C8B-B14F-4D97-AF65-F5344CB8AC3E}">
        <p14:creationId xmlns:p14="http://schemas.microsoft.com/office/powerpoint/2010/main" val="5600206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ru-RU"/>
              <a:t>Измененная сумма индивидуального бюджета Софии составляет $12,000. Это сумма, которую она и члены ее семьи будут использовать для оплаты услуг и средств поддержки в рамках программы SDP, которые необходимо предоставлять согласно ее плану IPP.</a:t>
            </a:r>
          </a:p>
          <a:p>
            <a:pPr defTabSz="897251">
              <a:defRPr/>
            </a:pPr>
            <a:r>
              <a:rPr lang="ru-RU" b="0" i="0">
                <a:solidFill>
                  <a:schemeClr val="tx1"/>
                </a:solidFill>
              </a:rPr>
              <a:t>София, члены ее семьи и ее команда</a:t>
            </a:r>
          </a:p>
          <a:p>
            <a:pPr marL="228600" indent="-228600" defTabSz="897251">
              <a:buAutoNum type="arabicParenR"/>
              <a:defRPr/>
            </a:pPr>
            <a:r>
              <a:rPr lang="ru-RU" b="0" i="0">
                <a:solidFill>
                  <a:schemeClr val="tx1"/>
                </a:solidFill>
              </a:rPr>
              <a:t>Определили ее цели и услуги, необходимые для достижения этих целей </a:t>
            </a:r>
          </a:p>
          <a:p>
            <a:pPr marL="228600" indent="-228600" defTabSz="897251">
              <a:buAutoNum type="arabicParenR"/>
              <a:defRPr/>
            </a:pPr>
            <a:r>
              <a:rPr lang="ru-RU" b="0" i="0">
                <a:solidFill>
                  <a:schemeClr val="tx1"/>
                </a:solidFill>
              </a:rPr>
              <a:t>Они удостоверились в том, что эти цели и услуги были указаны в ее плане IPP</a:t>
            </a:r>
          </a:p>
          <a:p>
            <a:pPr marL="228600" indent="-228600" defTabSz="897251">
              <a:buAutoNum type="arabicParenR"/>
              <a:defRPr/>
            </a:pPr>
            <a:r>
              <a:rPr lang="ru-RU" b="0" i="0">
                <a:solidFill>
                  <a:schemeClr val="tx1"/>
                </a:solidFill>
              </a:rPr>
              <a:t>Они узнали, какие услуги будут бесплатными/универсальными</a:t>
            </a:r>
          </a:p>
          <a:p>
            <a:pPr marL="228600" indent="-228600" defTabSz="897251">
              <a:buAutoNum type="arabicParenR"/>
              <a:defRPr/>
            </a:pPr>
            <a:r>
              <a:rPr lang="ru-RU" b="0" i="0">
                <a:solidFill>
                  <a:schemeClr val="tx1"/>
                </a:solidFill>
              </a:rPr>
              <a:t>Они определили, за какие услуги необходимо платить</a:t>
            </a:r>
          </a:p>
          <a:p>
            <a:pPr marL="228600" indent="-228600" defTabSz="897251">
              <a:buAutoNum type="arabicParenR"/>
              <a:defRPr/>
            </a:pPr>
            <a:r>
              <a:rPr lang="ru-RU" b="0" i="0">
                <a:solidFill>
                  <a:schemeClr val="tx1"/>
                </a:solidFill>
              </a:rPr>
              <a:t>Они узнали следующее:</a:t>
            </a:r>
          </a:p>
          <a:p>
            <a:pPr marL="174708" indent="-174708" defTabSz="897251">
              <a:buFont typeface="Arial" panose="020B0604020202020204" pitchFamily="34" charset="0"/>
              <a:buChar char="•"/>
              <a:defRPr/>
            </a:pPr>
            <a:r>
              <a:rPr lang="ru-RU" b="1" i="0">
                <a:solidFill>
                  <a:schemeClr val="tx1"/>
                </a:solidFill>
              </a:rPr>
              <a:t>Кто будет предоставлять обслуживание</a:t>
            </a:r>
          </a:p>
          <a:p>
            <a:pPr marL="174708" indent="-174708" defTabSz="897251">
              <a:buFont typeface="Arial" panose="020B0604020202020204" pitchFamily="34" charset="0"/>
              <a:buChar char="•"/>
              <a:defRPr/>
            </a:pPr>
            <a:r>
              <a:rPr lang="ru-RU" b="1" i="0">
                <a:solidFill>
                  <a:schemeClr val="tx1"/>
                </a:solidFill>
              </a:rPr>
              <a:t>Как часто будет предоставляться обслуживание</a:t>
            </a:r>
          </a:p>
          <a:p>
            <a:pPr marL="174708" indent="-174708" defTabSz="897251">
              <a:buFont typeface="Arial" panose="020B0604020202020204" pitchFamily="34" charset="0"/>
              <a:buChar char="•"/>
              <a:defRPr/>
            </a:pPr>
            <a:r>
              <a:rPr lang="ru-RU" b="1" i="0">
                <a:solidFill>
                  <a:schemeClr val="tx1"/>
                </a:solidFill>
              </a:rPr>
              <a:t>Когда начнется обслуживание</a:t>
            </a:r>
          </a:p>
          <a:p>
            <a:pPr marL="174708" indent="-174708" defTabSz="897251">
              <a:buFont typeface="Arial" panose="020B0604020202020204" pitchFamily="34" charset="0"/>
              <a:buChar char="•"/>
              <a:defRPr/>
            </a:pPr>
            <a:r>
              <a:rPr lang="ru-RU" b="1" i="0">
                <a:solidFill>
                  <a:schemeClr val="tx1"/>
                </a:solidFill>
              </a:rPr>
              <a:t>Как долго в течение года будет предоставляться обслуживание</a:t>
            </a:r>
          </a:p>
          <a:p>
            <a:pPr marL="174708" indent="-174708" defTabSz="897251">
              <a:buFont typeface="Arial" panose="020B0604020202020204" pitchFamily="34" charset="0"/>
              <a:buChar char="•"/>
              <a:defRPr/>
            </a:pPr>
            <a:r>
              <a:rPr lang="ru-RU" b="1" i="0">
                <a:solidFill>
                  <a:schemeClr val="tx1"/>
                </a:solidFill>
              </a:rPr>
              <a:t>Какова стоимость обслуживания</a:t>
            </a:r>
          </a:p>
          <a:p>
            <a:pPr marL="174708" indent="-174708" defTabSz="897251">
              <a:buFont typeface="Arial" panose="020B0604020202020204" pitchFamily="34" charset="0"/>
              <a:buChar char="•"/>
              <a:defRPr/>
            </a:pPr>
            <a:r>
              <a:rPr lang="ru-RU" b="1" i="0">
                <a:solidFill>
                  <a:schemeClr val="tx1"/>
                </a:solidFill>
              </a:rPr>
              <a:t>Способы оплаты</a:t>
            </a:r>
          </a:p>
          <a:p>
            <a:pPr marL="174708" indent="-174708" defTabSz="897251">
              <a:buFont typeface="Arial" panose="020B0604020202020204" pitchFamily="34" charset="0"/>
              <a:buChar char="•"/>
              <a:defRPr/>
            </a:pPr>
            <a:r>
              <a:rPr lang="ru-RU" b="1" i="0">
                <a:solidFill>
                  <a:schemeClr val="tx1"/>
                </a:solidFill>
              </a:rPr>
              <a:t>Кто будет выступать плательщиком</a:t>
            </a:r>
          </a:p>
          <a:p>
            <a:pPr marL="0" indent="0" defTabSz="897251">
              <a:buFont typeface="Arial" panose="020B0604020202020204" pitchFamily="34" charset="0"/>
              <a:buNone/>
              <a:defRPr/>
            </a:pPr>
            <a:r>
              <a:rPr lang="ru-RU" b="0" i="0">
                <a:solidFill>
                  <a:schemeClr val="tx1"/>
                </a:solidFill>
              </a:rPr>
              <a:t>6) Они подсчитали сумму расходов</a:t>
            </a:r>
          </a:p>
          <a:p>
            <a:pPr marL="0" indent="0" defTabSz="897251">
              <a:buFont typeface="Arial" panose="020B0604020202020204" pitchFamily="34" charset="0"/>
              <a:buNone/>
              <a:defRPr/>
            </a:pPr>
            <a:r>
              <a:rPr lang="ru-RU" b="0" i="0">
                <a:solidFill>
                  <a:schemeClr val="tx1"/>
                </a:solidFill>
              </a:rPr>
              <a:t>7) Они составили ее план расходов</a:t>
            </a:r>
          </a:p>
          <a:p>
            <a:pPr marL="171450" indent="-171450" defTabSz="897251">
              <a:buFont typeface="Wingdings" panose="05000000000000000000" pitchFamily="2" charset="2"/>
              <a:buChar char="ü"/>
              <a:defRPr/>
            </a:pPr>
            <a:r>
              <a:rPr lang="ru-RU" b="0" i="0">
                <a:solidFill>
                  <a:schemeClr val="tx1"/>
                </a:solidFill>
              </a:rPr>
              <a:t>София добьется своих целей, используя бесплатные услуги и некоторых поставщиков, которых наймут члены ее семьи.</a:t>
            </a:r>
            <a:r>
              <a:rPr lang="ru-RU" b="0" i="0" baseline="0">
                <a:solidFill>
                  <a:schemeClr val="tx1"/>
                </a:solidFill>
              </a:rPr>
              <a:t> </a:t>
            </a:r>
          </a:p>
          <a:p>
            <a:pPr marL="171450" indent="-171450" defTabSz="897251">
              <a:buFont typeface="Wingdings" panose="05000000000000000000" pitchFamily="2" charset="2"/>
              <a:buChar char="ü"/>
              <a:defRPr/>
            </a:pPr>
            <a:r>
              <a:rPr lang="ru-RU" b="0" i="0" baseline="0">
                <a:solidFill>
                  <a:schemeClr val="tx1"/>
                </a:solidFill>
              </a:rPr>
              <a:t>София использовала $8,900 исходя из информации, указанной в ее плане IPP и плане расходов. </a:t>
            </a:r>
          </a:p>
        </p:txBody>
      </p:sp>
      <p:sp>
        <p:nvSpPr>
          <p:cNvPr id="4" name="Slide Number Placeholder 3"/>
          <p:cNvSpPr>
            <a:spLocks noGrp="1"/>
          </p:cNvSpPr>
          <p:nvPr>
            <p:ph type="sldNum" sz="quarter" idx="10"/>
          </p:nvPr>
        </p:nvSpPr>
        <p:spPr/>
        <p:txBody>
          <a:bodyPr/>
          <a:lstStyle/>
          <a:p>
            <a:fld id="{1C78673E-F29B-4593-BE77-BC78070867BB}" type="slidenum">
              <a:rPr lang="en-US" smtClean="0"/>
              <a:t>55</a:t>
            </a:fld>
            <a:endParaRPr lang="en-US"/>
          </a:p>
        </p:txBody>
      </p:sp>
    </p:spTree>
    <p:extLst>
      <p:ext uri="{BB962C8B-B14F-4D97-AF65-F5344CB8AC3E}">
        <p14:creationId xmlns:p14="http://schemas.microsoft.com/office/powerpoint/2010/main" val="7261625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i="1"/>
              <a:t>Раздаточный материал.</a:t>
            </a:r>
            <a:r>
              <a:rPr lang="ru-RU" i="0" baseline="0"/>
              <a:t> </a:t>
            </a:r>
            <a:r>
              <a:rPr lang="ru-RU" b="1" i="0" baseline="0"/>
              <a:t>Пакет материалов «Джейсон и София: план расходов» </a:t>
            </a:r>
            <a:r>
              <a:rPr lang="ru-RU" b="0" i="0" baseline="0"/>
              <a:t>(стр. 8 и 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228600" indent="-228600">
              <a:buAutoNum type="arabicParenR"/>
            </a:pPr>
            <a:r>
              <a:rPr lang="ru-RU" i="0"/>
              <a:t>София и ее команда выяснили, какие услуги в рамках программы SDP ей необходимы и ознакомились с их описаниями.</a:t>
            </a:r>
            <a:r>
              <a:rPr lang="ru-RU" i="0" baseline="0"/>
              <a:t> </a:t>
            </a:r>
          </a:p>
          <a:p>
            <a:pPr marL="685800" lvl="1" indent="-228600">
              <a:buFont typeface="Arial" panose="020B0604020202020204" pitchFamily="34" charset="0"/>
              <a:buChar char="•"/>
            </a:pPr>
            <a:r>
              <a:rPr lang="ru-RU" i="0" baseline="0"/>
              <a:t>На стр. 8 показано, какие услуги были выбраны Софией и ее командой в процессе планирования</a:t>
            </a:r>
          </a:p>
          <a:p>
            <a:pPr marL="685800" lvl="1" indent="-228600">
              <a:buFont typeface="Arial" panose="020B0604020202020204" pitchFamily="34" charset="0"/>
              <a:buChar char="•"/>
            </a:pPr>
            <a:r>
              <a:rPr lang="ru-RU" i="0" baseline="0"/>
              <a:t>На стр. 9 показан ее план расходов вместе с услугами, предоставляемыми в рамках программы SDP и расчеты</a:t>
            </a:r>
          </a:p>
          <a:p>
            <a:r>
              <a:rPr lang="ru-RU" i="0"/>
              <a:t>2) Возможно, им пришлось проанализировать некоторые расходы или принять решение провести совместный анализ расходов в ходе встречи.  </a:t>
            </a:r>
          </a:p>
          <a:p>
            <a:r>
              <a:rPr lang="ru-RU" i="0"/>
              <a:t>3) София, ее семья и поддерживающие их лица сели и подсчитали расходы.</a:t>
            </a:r>
          </a:p>
          <a:p>
            <a:r>
              <a:rPr lang="ru-RU" i="0"/>
              <a:t>Затем они определились со следующими пунктами:</a:t>
            </a:r>
          </a:p>
          <a:p>
            <a:pPr marL="171450" indent="-171450">
              <a:buFont typeface="Arial" panose="020B0604020202020204" pitchFamily="34" charset="0"/>
              <a:buChar char="•"/>
            </a:pPr>
            <a:r>
              <a:rPr lang="ru-RU"/>
              <a:t>Поддержка персонала во время социализации/общения с друзьями после школы и поддержка персонала во время посещения занятий по искусству</a:t>
            </a:r>
            <a:r>
              <a:rPr lang="ru-RU" baseline="0"/>
              <a:t> относится к категории «Поддержка интеграции в сообщество» </a:t>
            </a:r>
            <a:r>
              <a:rPr lang="ru-RU"/>
              <a:t> — 5 часов в неделю, 32 часа в год по $20 в час, итого: $3,200 </a:t>
            </a:r>
          </a:p>
          <a:p>
            <a:pPr marL="171450" indent="-171450">
              <a:buFont typeface="Arial" panose="020B0604020202020204" pitchFamily="34" charset="0"/>
              <a:buChar char="•"/>
            </a:pPr>
            <a:r>
              <a:rPr lang="ru-RU"/>
              <a:t>Поддержка персонала во время социализации/общения с друзьями на летних каникулах также </a:t>
            </a:r>
            <a:r>
              <a:rPr lang="ru-RU" baseline="0"/>
              <a:t>относится к категории «Поддержка интеграции в сообщество»</a:t>
            </a:r>
            <a:r>
              <a:rPr lang="ru-RU"/>
              <a:t> — 20 часов в неделю, 4 недели по $20 в час, итого: $1,600</a:t>
            </a:r>
          </a:p>
          <a:p>
            <a:pPr marL="628650" lvl="1" indent="-171450">
              <a:buFont typeface="Arial" panose="020B0604020202020204" pitchFamily="34" charset="0"/>
              <a:buChar char="•"/>
            </a:pPr>
            <a:r>
              <a:rPr lang="ru-RU"/>
              <a:t>Общая сумма по этим пунктам составляет $</a:t>
            </a:r>
            <a:r>
              <a:rPr lang="ru-RU" u="sng"/>
              <a:t>4,800</a:t>
            </a:r>
          </a:p>
          <a:p>
            <a:pPr marL="171450" indent="-171450">
              <a:buFont typeface="Arial" panose="020B0604020202020204" pitchFamily="34" charset="0"/>
              <a:buChar char="•"/>
            </a:pPr>
            <a:r>
              <a:rPr lang="ru-RU"/>
              <a:t>Летний лагерь относится к категории «Услуги краткосрочного ухода» </a:t>
            </a:r>
          </a:p>
          <a:p>
            <a:pPr marL="171450" indent="-171450">
              <a:buFont typeface="Arial" panose="020B0604020202020204" pitchFamily="34" charset="0"/>
              <a:buChar char="•"/>
            </a:pPr>
            <a:r>
              <a:rPr lang="ru-RU"/>
              <a:t>Занятия по искусству относятся к категории «Поддержка интеграции в сообщество» — стоимость занятия в парках и зонах отдыха по месту проживания</a:t>
            </a:r>
          </a:p>
          <a:p>
            <a:pPr marL="171450" indent="-171450">
              <a:buFont typeface="Arial" panose="020B0604020202020204" pitchFamily="34" charset="0"/>
              <a:buChar char="•"/>
            </a:pPr>
            <a:r>
              <a:rPr lang="ru-RU"/>
              <a:t>Независимый координатор</a:t>
            </a:r>
            <a:r>
              <a:rPr lang="ru-RU" baseline="0"/>
              <a:t> — предположительно 50 часов по $20 в час (включая налоги) для разработки персонифицированного плана и получения доступа к услугам во время составления планов IPP, IEP, а также получения доступа к органам, выплачивающим социальные пособия.</a:t>
            </a:r>
          </a:p>
          <a:p>
            <a:pPr marL="171450" indent="-171450">
              <a:buFont typeface="Arial" panose="020B0604020202020204" pitchFamily="34" charset="0"/>
              <a:buChar char="•"/>
            </a:pPr>
            <a:r>
              <a:rPr lang="ru-RU" baseline="0"/>
              <a:t>Услуги FMS — 12 месяцев по $75 в месяц</a:t>
            </a:r>
          </a:p>
        </p:txBody>
      </p:sp>
      <p:sp>
        <p:nvSpPr>
          <p:cNvPr id="4" name="Slide Number Placeholder 3"/>
          <p:cNvSpPr>
            <a:spLocks noGrp="1"/>
          </p:cNvSpPr>
          <p:nvPr>
            <p:ph type="sldNum" sz="quarter" idx="10"/>
          </p:nvPr>
        </p:nvSpPr>
        <p:spPr/>
        <p:txBody>
          <a:bodyPr/>
          <a:lstStyle/>
          <a:p>
            <a:fld id="{1C78673E-F29B-4593-BE77-BC78070867BB}" type="slidenum">
              <a:rPr lang="en-US" smtClean="0"/>
              <a:t>56</a:t>
            </a:fld>
            <a:endParaRPr lang="en-US"/>
          </a:p>
        </p:txBody>
      </p:sp>
    </p:spTree>
    <p:extLst>
      <p:ext uri="{BB962C8B-B14F-4D97-AF65-F5344CB8AC3E}">
        <p14:creationId xmlns:p14="http://schemas.microsoft.com/office/powerpoint/2010/main" val="39943939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ru-RU" i="1">
                <a:solidFill>
                  <a:schemeClr val="tx1"/>
                </a:solidFill>
              </a:rPr>
              <a:t>Раздаточный материал.</a:t>
            </a:r>
            <a:r>
              <a:rPr lang="ru-RU" i="1" baseline="0">
                <a:solidFill>
                  <a:schemeClr val="tx1"/>
                </a:solidFill>
              </a:rPr>
              <a:t> </a:t>
            </a:r>
            <a:r>
              <a:rPr lang="ru-RU" b="1" i="0">
                <a:solidFill>
                  <a:schemeClr val="tx1"/>
                </a:solidFill>
              </a:rPr>
              <a:t>Упражнение, посвященное плану расходов </a:t>
            </a:r>
            <a:r>
              <a:rPr lang="ru-RU" i="1">
                <a:solidFill>
                  <a:schemeClr val="tx1"/>
                </a:solidFill>
              </a:rPr>
              <a:t>(должно занять примерно 15 минут)</a:t>
            </a:r>
          </a:p>
          <a:p>
            <a:endParaRPr lang="en-US" i="0" dirty="0">
              <a:solidFill>
                <a:schemeClr val="tx1"/>
              </a:solidFill>
            </a:endParaRPr>
          </a:p>
          <a:p>
            <a:r>
              <a:rPr lang="ru-RU" i="0">
                <a:solidFill>
                  <a:schemeClr val="tx1"/>
                </a:solidFill>
              </a:rPr>
              <a:t>Теперь мы воспользуемся рабочим листом, который поможет вам проанализировать ваш индивидуальный бюджет в рамках программы SDP</a:t>
            </a:r>
          </a:p>
          <a:p>
            <a:pPr lvl="0">
              <a:buFont typeface="Arial"/>
              <a:buChar char="•"/>
            </a:pPr>
            <a:r>
              <a:rPr lang="ru-RU">
                <a:solidFill>
                  <a:schemeClr val="tx1"/>
                </a:solidFill>
              </a:rPr>
              <a:t>Подумайте о целях, которых вы бы хотели достичь в рамках программы SDP. </a:t>
            </a:r>
          </a:p>
          <a:p>
            <a:pPr lvl="0">
              <a:buFont typeface="Arial"/>
              <a:buChar char="•"/>
            </a:pPr>
            <a:r>
              <a:rPr lang="ru-RU">
                <a:solidFill>
                  <a:schemeClr val="tx1"/>
                </a:solidFill>
              </a:rPr>
              <a:t>Какую услугу вы можете использовать для достижения вашей цели.</a:t>
            </a:r>
          </a:p>
          <a:p>
            <a:pPr lvl="0">
              <a:buFont typeface="Arial"/>
              <a:buChar char="•"/>
            </a:pPr>
            <a:r>
              <a:rPr lang="ru-RU">
                <a:solidFill>
                  <a:schemeClr val="tx1"/>
                </a:solidFill>
              </a:rPr>
              <a:t>Подумайте о том, сколько может стоить подобная услуга. Вы можете высказывать наиболее вероятные предположения в ходе данного упражнения.</a:t>
            </a:r>
            <a:r>
              <a:rPr lang="ru-RU" baseline="0">
                <a:solidFill>
                  <a:schemeClr val="tx1"/>
                </a:solidFill>
              </a:rPr>
              <a:t> Вы получите помощь с подсчетом расходов в ходе фактического процесса планирования.</a:t>
            </a:r>
          </a:p>
          <a:p>
            <a:pPr lvl="0">
              <a:buFont typeface="Arial"/>
              <a:buChar char="•"/>
            </a:pPr>
            <a:r>
              <a:rPr lang="ru-RU">
                <a:solidFill>
                  <a:schemeClr val="tx1"/>
                </a:solidFill>
              </a:rPr>
              <a:t>Вы являетесь плательщиком?  Почасовая оплата?  Сколько часов в неделю?  Сколько недель в год?</a:t>
            </a:r>
          </a:p>
          <a:p>
            <a:pPr lvl="0">
              <a:buFont typeface="Arial"/>
              <a:buChar char="•"/>
            </a:pPr>
            <a:r>
              <a:rPr lang="ru-RU">
                <a:solidFill>
                  <a:schemeClr val="tx1"/>
                </a:solidFill>
              </a:rPr>
              <a:t>Это единовременная плата?  Ежемесячная оплата?</a:t>
            </a:r>
          </a:p>
          <a:p>
            <a:pPr lvl="0">
              <a:buFont typeface="Arial"/>
              <a:buChar char="•"/>
            </a:pPr>
            <a:r>
              <a:rPr lang="ru-RU">
                <a:solidFill>
                  <a:schemeClr val="tx1"/>
                </a:solidFill>
              </a:rPr>
              <a:t>Когда начнется обслуживание?  Когда завершится обслуживание?  </a:t>
            </a:r>
          </a:p>
          <a:p>
            <a:pPr lvl="0">
              <a:buFont typeface="Arial"/>
              <a:buNone/>
            </a:pPr>
            <a:r>
              <a:rPr lang="ru-RU">
                <a:solidFill>
                  <a:schemeClr val="tx1"/>
                </a:solidFill>
              </a:rPr>
              <a:t>Давайте уделим несколько минут и посмотрим, получится ли у нас выполнить это упражнение.</a:t>
            </a:r>
            <a:r>
              <a:rPr lang="ru-RU" baseline="0">
                <a:solidFill>
                  <a:schemeClr val="tx1"/>
                </a:solidFill>
              </a:rPr>
              <a:t> </a:t>
            </a:r>
          </a:p>
          <a:p>
            <a:pPr lvl="0">
              <a:buFont typeface="Arial"/>
              <a:buNone/>
            </a:pPr>
            <a:endParaRPr lang="en-US" baseline="0" dirty="0">
              <a:solidFill>
                <a:schemeClr val="tx1"/>
              </a:solidFill>
            </a:endParaRPr>
          </a:p>
          <a:p>
            <a:pPr lvl="0">
              <a:buFont typeface="Arial"/>
              <a:buNone/>
            </a:pPr>
            <a:r>
              <a:rPr lang="ru-RU" b="1" baseline="0">
                <a:solidFill>
                  <a:schemeClr val="tx1"/>
                </a:solidFill>
              </a:rPr>
              <a:t>Совет инструктору! Не слишком углубляйтесь в детали. Помогите участникам понять саму идею, попросив их сосредоточится только на одной услуге или одном средстве поддержки. Скажите, что нужно сделать приблизительные подсчеты. В данном случае цель состоит в том, чтобы помочь участникам понять саму идею разработки плана расходов, а не в том, чтобы скрупулезно заполнить рабочий лист.</a:t>
            </a:r>
          </a:p>
        </p:txBody>
      </p:sp>
      <p:sp>
        <p:nvSpPr>
          <p:cNvPr id="4" name="Slide Number Placeholder 3"/>
          <p:cNvSpPr>
            <a:spLocks noGrp="1"/>
          </p:cNvSpPr>
          <p:nvPr>
            <p:ph type="sldNum" sz="quarter" idx="5"/>
          </p:nvPr>
        </p:nvSpPr>
        <p:spPr/>
        <p:txBody>
          <a:bodyPr/>
          <a:lstStyle/>
          <a:p>
            <a:fld id="{1C78673E-F29B-4593-BE77-BC78070867BB}" type="slidenum">
              <a:rPr lang="en-US" smtClean="0"/>
              <a:t>57</a:t>
            </a:fld>
            <a:endParaRPr lang="en-US"/>
          </a:p>
        </p:txBody>
      </p:sp>
    </p:spTree>
    <p:extLst>
      <p:ext uri="{BB962C8B-B14F-4D97-AF65-F5344CB8AC3E}">
        <p14:creationId xmlns:p14="http://schemas.microsoft.com/office/powerpoint/2010/main" val="15902099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b="1" dirty="0">
              <a:solidFill>
                <a:schemeClr val="tx1"/>
              </a:solidFill>
              <a:latin typeface="+mn-lt"/>
            </a:endParaRPr>
          </a:p>
          <a:p>
            <a:pPr marL="342900" indent="-342900">
              <a:buFont typeface="Wingdings" panose="05000000000000000000" pitchFamily="2" charset="2"/>
              <a:buChar char="ü"/>
            </a:pPr>
            <a:r>
              <a:rPr lang="ru-RU" sz="1200">
                <a:solidFill>
                  <a:schemeClr val="tx1"/>
                </a:solidFill>
                <a:latin typeface="+mn-lt"/>
              </a:rPr>
              <a:t>Услуги будут персонифицированы и перечислены в вашем плане IPP. </a:t>
            </a:r>
          </a:p>
          <a:p>
            <a:endParaRPr lang="en-US" sz="1200" dirty="0">
              <a:solidFill>
                <a:schemeClr val="tx1"/>
              </a:solidFill>
              <a:latin typeface="+mn-lt"/>
            </a:endParaRPr>
          </a:p>
          <a:p>
            <a:pPr marL="342900" indent="-342900">
              <a:buFont typeface="Wingdings" panose="05000000000000000000" pitchFamily="2" charset="2"/>
              <a:buChar char="ü"/>
            </a:pPr>
            <a:r>
              <a:rPr lang="ru-RU" sz="1200">
                <a:solidFill>
                  <a:schemeClr val="tx1"/>
                </a:solidFill>
                <a:latin typeface="+mn-lt"/>
              </a:rPr>
              <a:t>Вы и ваша группа/команда поддержки определите, какие услуги необходимы для того, чтобы достичь поставленных вами целей.</a:t>
            </a:r>
          </a:p>
          <a:p>
            <a:endParaRPr lang="en-US" sz="1200" dirty="0">
              <a:solidFill>
                <a:schemeClr val="tx1"/>
              </a:solidFill>
              <a:latin typeface="+mn-lt"/>
            </a:endParaRPr>
          </a:p>
          <a:p>
            <a:pPr marL="342900" indent="-342900">
              <a:buFont typeface="Wingdings" panose="05000000000000000000" pitchFamily="2" charset="2"/>
              <a:buChar char="ü"/>
            </a:pPr>
            <a:r>
              <a:rPr lang="ru-RU" sz="1200">
                <a:solidFill>
                  <a:schemeClr val="tx1"/>
                </a:solidFill>
                <a:latin typeface="+mn-lt"/>
              </a:rPr>
              <a:t>Сначала вы определите, какие универсальные услуги вам доступны. </a:t>
            </a:r>
          </a:p>
          <a:p>
            <a:endParaRPr lang="en-US" sz="1200" dirty="0">
              <a:solidFill>
                <a:schemeClr val="tx1"/>
              </a:solidFill>
              <a:latin typeface="+mn-lt"/>
            </a:endParaRPr>
          </a:p>
          <a:p>
            <a:pPr marL="342900" indent="-342900">
              <a:buFont typeface="Wingdings" panose="05000000000000000000" pitchFamily="2" charset="2"/>
              <a:buChar char="ü"/>
            </a:pPr>
            <a:r>
              <a:rPr lang="ru-RU" sz="1200">
                <a:solidFill>
                  <a:schemeClr val="tx1"/>
                </a:solidFill>
                <a:latin typeface="+mn-lt"/>
              </a:rPr>
              <a:t>Вы изучите и подсчитаете стоимость остальных услуг и средств поддержки, заявленных в вашем плане расходов. </a:t>
            </a:r>
          </a:p>
          <a:p>
            <a:pPr marL="342900" indent="-342900">
              <a:buFont typeface="Wingdings" panose="05000000000000000000" pitchFamily="2" charset="2"/>
              <a:buChar char="ü"/>
            </a:pPr>
            <a:endParaRPr lang="en-US" sz="1200" dirty="0">
              <a:solidFill>
                <a:schemeClr val="tx1"/>
              </a:solidFill>
              <a:latin typeface="+mn-lt"/>
            </a:endParaRPr>
          </a:p>
          <a:p>
            <a:pPr marL="0" indent="0">
              <a:buFont typeface="Wingdings" panose="05000000000000000000" pitchFamily="2" charset="2"/>
              <a:buNone/>
            </a:pPr>
            <a:r>
              <a:rPr lang="ru-RU" sz="1200" b="1">
                <a:solidFill>
                  <a:schemeClr val="tx1"/>
                </a:solidFill>
                <a:latin typeface="+mn-lt"/>
              </a:rPr>
              <a:t>Совет инструктору! Следующий раздел посвящен службе FMS, и его содержание является довольно сложным для понимания. Перед началом изучения этой темы вы можете сделать перерыв или продлить время отдыха.</a:t>
            </a:r>
          </a:p>
        </p:txBody>
      </p:sp>
      <p:sp>
        <p:nvSpPr>
          <p:cNvPr id="4" name="Slide Number Placeholder 3"/>
          <p:cNvSpPr>
            <a:spLocks noGrp="1"/>
          </p:cNvSpPr>
          <p:nvPr>
            <p:ph type="sldNum" sz="quarter" idx="10"/>
          </p:nvPr>
        </p:nvSpPr>
        <p:spPr/>
        <p:txBody>
          <a:bodyPr/>
          <a:lstStyle/>
          <a:p>
            <a:fld id="{1C78673E-F29B-4593-BE77-BC78070867BB}" type="slidenum">
              <a:rPr lang="en-US" smtClean="0"/>
              <a:t>58</a:t>
            </a:fld>
            <a:endParaRPr lang="en-US"/>
          </a:p>
        </p:txBody>
      </p:sp>
    </p:spTree>
    <p:extLst>
      <p:ext uri="{BB962C8B-B14F-4D97-AF65-F5344CB8AC3E}">
        <p14:creationId xmlns:p14="http://schemas.microsoft.com/office/powerpoint/2010/main" val="8988565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59</a:t>
            </a:fld>
            <a:endParaRPr lang="en-US"/>
          </a:p>
        </p:txBody>
      </p:sp>
    </p:spTree>
    <p:extLst>
      <p:ext uri="{BB962C8B-B14F-4D97-AF65-F5344CB8AC3E}">
        <p14:creationId xmlns:p14="http://schemas.microsoft.com/office/powerpoint/2010/main" val="3073114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6</a:t>
            </a:fld>
            <a:endParaRPr lang="en-US"/>
          </a:p>
        </p:txBody>
      </p:sp>
    </p:spTree>
    <p:extLst>
      <p:ext uri="{BB962C8B-B14F-4D97-AF65-F5344CB8AC3E}">
        <p14:creationId xmlns:p14="http://schemas.microsoft.com/office/powerpoint/2010/main" val="36424098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defRPr/>
            </a:pPr>
            <a:r>
              <a:rPr lang="ru-RU" baseline="0">
                <a:solidFill>
                  <a:schemeClr val="tx1"/>
                </a:solidFill>
                <a:latin typeface="+mn-lt"/>
              </a:rPr>
              <a:t>Одним из важнейших средств поддержки для вас является ваша служба финансового управления или служба FMS. </a:t>
            </a:r>
          </a:p>
          <a:p>
            <a:pPr marL="174708" indent="-174708" defTabSz="931774">
              <a:defRPr/>
            </a:pPr>
            <a:r>
              <a:rPr lang="ru-RU" baseline="0">
                <a:solidFill>
                  <a:schemeClr val="tx1"/>
                </a:solidFill>
                <a:latin typeface="+mn-lt"/>
              </a:rPr>
              <a:t>Служба FMS — это </a:t>
            </a:r>
            <a:r>
              <a:rPr lang="ru-RU" b="1" baseline="0">
                <a:solidFill>
                  <a:schemeClr val="tx1"/>
                </a:solidFill>
                <a:latin typeface="+mn-lt"/>
              </a:rPr>
              <a:t>единственный поставщик услуг, который обязан иметь статус официального</a:t>
            </a:r>
            <a:r>
              <a:rPr lang="ru-RU" baseline="0">
                <a:solidFill>
                  <a:schemeClr val="tx1"/>
                </a:solidFill>
                <a:latin typeface="+mn-lt"/>
              </a:rPr>
              <a:t> поставщика регионального центра, а также единственная служба, услугами которой пользоваться обязательно. </a:t>
            </a:r>
          </a:p>
          <a:p>
            <a:pPr marL="174708" indent="-174708" defTabSz="931774">
              <a:buFont typeface="Arial" panose="020B0604020202020204" pitchFamily="34" charset="0"/>
              <a:buChar char="•"/>
              <a:defRPr/>
            </a:pPr>
            <a:r>
              <a:rPr lang="ru-RU">
                <a:solidFill>
                  <a:schemeClr val="tx1"/>
                </a:solidFill>
                <a:latin typeface="+mn-lt"/>
              </a:rPr>
              <a:t>Служба FMS</a:t>
            </a:r>
            <a:r>
              <a:rPr lang="ru-RU" baseline="0">
                <a:solidFill>
                  <a:schemeClr val="tx1"/>
                </a:solidFill>
                <a:latin typeface="+mn-lt"/>
              </a:rPr>
              <a:t> использует ваш план расходов, чтобы оплачивать услуги и средства поддержки в рамках вашего плана IPP.</a:t>
            </a:r>
          </a:p>
          <a:p>
            <a:pPr marL="174708" marR="0" lvl="0"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a:solidFill>
                  <a:schemeClr val="tx1"/>
                </a:solidFill>
                <a:latin typeface="+mn-lt"/>
              </a:rPr>
              <a:t>Сотрудники этой службы отправляют вам и вашему региональному центру ежемесячные сводные отчеты касательно вашего плана расходов.</a:t>
            </a:r>
          </a:p>
          <a:p>
            <a:pPr marL="174708" indent="-174708" defTabSz="931774">
              <a:buFont typeface="Arial" panose="020B0604020202020204" pitchFamily="34" charset="0"/>
              <a:buChar char="•"/>
              <a:defRPr/>
            </a:pPr>
            <a:r>
              <a:rPr lang="ru-RU" baseline="0">
                <a:solidFill>
                  <a:schemeClr val="tx1"/>
                </a:solidFill>
                <a:latin typeface="+mn-lt"/>
              </a:rPr>
              <a:t>Они помогут вам избежать перерасхода средств.</a:t>
            </a:r>
          </a:p>
          <a:p>
            <a:pPr marL="174708" indent="-174708" defTabSz="931774">
              <a:buFont typeface="Arial" panose="020B0604020202020204" pitchFamily="34" charset="0"/>
              <a:buChar char="•"/>
              <a:defRPr/>
            </a:pPr>
            <a:r>
              <a:rPr lang="ru-RU" baseline="0">
                <a:solidFill>
                  <a:schemeClr val="tx1"/>
                </a:solidFill>
                <a:latin typeface="+mn-lt"/>
              </a:rPr>
              <a:t>Служба FMS позаботится о том, чтобы лица, которых вы решили нанять, имели квалификацию, необходимую для предоставления вам соответствующих услуг. </a:t>
            </a:r>
          </a:p>
          <a:p>
            <a:pPr marL="174708" indent="-174708" defTabSz="931774">
              <a:buFont typeface="Arial" panose="020B0604020202020204" pitchFamily="34" charset="0"/>
              <a:buChar char="•"/>
              <a:defRPr/>
            </a:pPr>
            <a:r>
              <a:rPr lang="ru-RU" baseline="0">
                <a:solidFill>
                  <a:schemeClr val="tx1"/>
                </a:solidFill>
                <a:latin typeface="+mn-lt"/>
              </a:rPr>
              <a:t>В случае необходимости она поможет вашему потенциальному персоналу пройти проверку данных.</a:t>
            </a:r>
          </a:p>
        </p:txBody>
      </p:sp>
      <p:sp>
        <p:nvSpPr>
          <p:cNvPr id="4" name="Slide Number Placeholder 3"/>
          <p:cNvSpPr>
            <a:spLocks noGrp="1"/>
          </p:cNvSpPr>
          <p:nvPr>
            <p:ph type="sldNum" sz="quarter" idx="10"/>
          </p:nvPr>
        </p:nvSpPr>
        <p:spPr/>
        <p:txBody>
          <a:bodyPr/>
          <a:lstStyle/>
          <a:p>
            <a:fld id="{1C78673E-F29B-4593-BE77-BC78070867BB}" type="slidenum">
              <a:rPr lang="en-US" smtClean="0"/>
              <a:t>60</a:t>
            </a:fld>
            <a:endParaRPr lang="en-US"/>
          </a:p>
        </p:txBody>
      </p:sp>
    </p:spTree>
    <p:extLst>
      <p:ext uri="{BB962C8B-B14F-4D97-AF65-F5344CB8AC3E}">
        <p14:creationId xmlns:p14="http://schemas.microsoft.com/office/powerpoint/2010/main" val="3482961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a:t>Несколько последующих слайдов посвящены принятию решения касательно того, какие отношения со службой FMS вам НУЖНЫ для того, чтобы получать услуги и средства поддержки в рамках вашего плана расходов.</a:t>
            </a:r>
          </a:p>
        </p:txBody>
      </p:sp>
      <p:sp>
        <p:nvSpPr>
          <p:cNvPr id="4" name="Slide Number Placeholder 3"/>
          <p:cNvSpPr>
            <a:spLocks noGrp="1"/>
          </p:cNvSpPr>
          <p:nvPr>
            <p:ph type="sldNum" sz="quarter" idx="10"/>
          </p:nvPr>
        </p:nvSpPr>
        <p:spPr/>
        <p:txBody>
          <a:bodyPr/>
          <a:lstStyle/>
          <a:p>
            <a:fld id="{1C78673E-F29B-4593-BE77-BC78070867BB}" type="slidenum">
              <a:rPr lang="en-US" smtClean="0"/>
              <a:t>61</a:t>
            </a:fld>
            <a:endParaRPr lang="en-US"/>
          </a:p>
        </p:txBody>
      </p:sp>
    </p:spTree>
    <p:extLst>
      <p:ext uri="{BB962C8B-B14F-4D97-AF65-F5344CB8AC3E}">
        <p14:creationId xmlns:p14="http://schemas.microsoft.com/office/powerpoint/2010/main" val="42389265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a:t>У вас есть план IPP </a:t>
            </a:r>
            <a:r>
              <a:rPr lang="ru-RU" baseline="0"/>
              <a:t>и план расходов, в которых указаны выбранные вами услуги и средства поддержки. </a:t>
            </a:r>
          </a:p>
          <a:p>
            <a:r>
              <a:rPr lang="ru-RU"/>
              <a:t>Для определения ваших отношений со службой FMS задайте себе вопрос, будете ли вы нанимать сотрудников в рамках вашего плана.</a:t>
            </a:r>
            <a:r>
              <a:rPr lang="ru-RU" baseline="0"/>
              <a:t> И если у вас будут сотрудники, кто будет выступать их работодателем. </a:t>
            </a:r>
          </a:p>
          <a:p>
            <a:r>
              <a:rPr lang="ru-RU" baseline="0"/>
              <a:t>Давайте рассмотрим разные ответы на эти вопросы.</a:t>
            </a:r>
          </a:p>
        </p:txBody>
      </p:sp>
      <p:sp>
        <p:nvSpPr>
          <p:cNvPr id="4" name="Slide Number Placeholder 3"/>
          <p:cNvSpPr>
            <a:spLocks noGrp="1"/>
          </p:cNvSpPr>
          <p:nvPr>
            <p:ph type="sldNum" sz="quarter" idx="10"/>
          </p:nvPr>
        </p:nvSpPr>
        <p:spPr/>
        <p:txBody>
          <a:bodyPr/>
          <a:lstStyle/>
          <a:p>
            <a:fld id="{1C78673E-F29B-4593-BE77-BC78070867BB}" type="slidenum">
              <a:rPr lang="en-US" smtClean="0"/>
              <a:t>62</a:t>
            </a:fld>
            <a:endParaRPr lang="en-US"/>
          </a:p>
        </p:txBody>
      </p:sp>
    </p:spTree>
    <p:extLst>
      <p:ext uri="{BB962C8B-B14F-4D97-AF65-F5344CB8AC3E}">
        <p14:creationId xmlns:p14="http://schemas.microsoft.com/office/powerpoint/2010/main" val="7100098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a:t>У вас есть план IPP </a:t>
            </a:r>
            <a:r>
              <a:rPr lang="ru-RU" baseline="0"/>
              <a:t>и план расходов, в которых указаны выбранные вами услуги и средства поддержки. </a:t>
            </a:r>
          </a:p>
          <a:p>
            <a:r>
              <a:rPr lang="ru-RU">
                <a:solidFill>
                  <a:schemeClr val="tx1"/>
                </a:solidFill>
              </a:rPr>
              <a:t>Итак, вы задаете вопрос: «Будут ли у меня работники?»</a:t>
            </a:r>
          </a:p>
          <a:p>
            <a:pPr marL="0" indent="0">
              <a:buFont typeface="Arial" panose="020B0604020202020204" pitchFamily="34" charset="0"/>
              <a:buNone/>
            </a:pPr>
            <a:r>
              <a:rPr lang="ru-RU">
                <a:solidFill>
                  <a:schemeClr val="tx1"/>
                </a:solidFill>
              </a:rPr>
              <a:t>Нет. Работников не будет. </a:t>
            </a:r>
          </a:p>
          <a:p>
            <a:pPr marL="628650" lvl="1" indent="-171450">
              <a:buFont typeface="Arial" panose="020B0604020202020204" pitchFamily="34" charset="0"/>
              <a:buChar char="•"/>
            </a:pPr>
            <a:r>
              <a:rPr lang="ru-RU">
                <a:solidFill>
                  <a:schemeClr val="tx1"/>
                </a:solidFill>
              </a:rPr>
              <a:t>Я только покупаю товары </a:t>
            </a:r>
          </a:p>
          <a:p>
            <a:pPr marL="628650" lvl="1" indent="-171450">
              <a:buFont typeface="Arial" panose="020B0604020202020204" pitchFamily="34" charset="0"/>
              <a:buChar char="•"/>
            </a:pPr>
            <a:r>
              <a:rPr lang="ru-RU">
                <a:solidFill>
                  <a:schemeClr val="tx1"/>
                </a:solidFill>
              </a:rPr>
              <a:t>У меня не будет работников, так как я планирую нанять организацию/компанию, которая предоставит мне свои кадровые ресурсы для работы со мной.</a:t>
            </a:r>
            <a:r>
              <a:rPr lang="ru-RU" baseline="0">
                <a:solidFill>
                  <a:schemeClr val="tx1"/>
                </a:solidFill>
              </a:rPr>
              <a:t> У меня нет трудовых отношений «работодатель—работник» с помогающими мне людьми. Я нанял организацию/компанию и помогающие мне лица являются сотрудниками этой организации/компании.</a:t>
            </a:r>
          </a:p>
          <a:p>
            <a:pPr marL="0" indent="0" defTabSz="931774">
              <a:buFont typeface="+mj-lt"/>
              <a:buNone/>
              <a:defRPr/>
            </a:pPr>
            <a:r>
              <a:rPr lang="ru-RU" b="1">
                <a:solidFill>
                  <a:schemeClr val="tx1"/>
                </a:solidFill>
              </a:rPr>
              <a:t>Это модель «Плательщик по счетам»:</a:t>
            </a:r>
          </a:p>
          <a:p>
            <a:pPr marL="228600" indent="-228600" defTabSz="931774">
              <a:buFont typeface="+mj-lt"/>
              <a:buAutoNum type="arabicParenR"/>
              <a:defRPr/>
            </a:pPr>
            <a:r>
              <a:rPr lang="ru-RU">
                <a:solidFill>
                  <a:schemeClr val="tx1"/>
                </a:solidFill>
              </a:rPr>
              <a:t>Служба FMS, предоставляющая эти услуги, от вашего имени выписывает чеки и оплачивает услуги и средства поддержки, перечисленные в вашем плане IPP.  </a:t>
            </a:r>
          </a:p>
          <a:p>
            <a:pPr marL="228600" indent="-228600" defTabSz="931774">
              <a:buFont typeface="+mj-lt"/>
              <a:buAutoNum type="arabicParenR"/>
              <a:defRPr/>
            </a:pPr>
            <a:r>
              <a:rPr lang="ru-RU">
                <a:solidFill>
                  <a:schemeClr val="tx1"/>
                </a:solidFill>
              </a:rPr>
              <a:t>Между службой FMS, поставщиком услуг или участником программы не должно существовать никаких трудовых отношений «работодатель—работник».  </a:t>
            </a:r>
          </a:p>
          <a:p>
            <a:pPr marL="228600" indent="-228600" defTabSz="931774">
              <a:buFont typeface="+mj-lt"/>
              <a:buAutoNum type="arabicParenR"/>
              <a:defRPr/>
            </a:pPr>
            <a:r>
              <a:rPr lang="ru-RU">
                <a:solidFill>
                  <a:schemeClr val="tx1"/>
                </a:solidFill>
              </a:rPr>
              <a:t>Участник программы может выбрать эту модель обслуживания FMS, когда поставщик услуг только приобретает товары или услуги и средства поддержки, предоставляемые какой-либо организацией или компанией.  </a:t>
            </a:r>
          </a:p>
          <a:p>
            <a:pPr marL="228600" indent="-228600" defTabSz="931774">
              <a:buFont typeface="+mj-lt"/>
              <a:buAutoNum type="arabicParenR"/>
              <a:defRPr/>
            </a:pPr>
            <a:r>
              <a:rPr lang="ru-RU">
                <a:solidFill>
                  <a:schemeClr val="tx1"/>
                </a:solidFill>
              </a:rPr>
              <a:t>Организация или компания отвечает за предоставление товаров/или работников, а служба FMS выписывает чеки на оплату предоставленных услуг и средств поддержки. </a:t>
            </a:r>
          </a:p>
          <a:p>
            <a:pPr marL="228600" indent="-228600" defTabSz="931774">
              <a:buFont typeface="+mj-lt"/>
              <a:buAutoNum type="arabicParenR"/>
              <a:defRPr/>
            </a:pPr>
            <a:r>
              <a:rPr lang="ru-RU">
                <a:solidFill>
                  <a:schemeClr val="tx1"/>
                </a:solidFill>
              </a:rPr>
              <a:t>Организация или компания устанавливает трудовые отношения «работодатель—работник» с работниками и, в связи с этим, отвечает за полное соблюдение действующего трудового законодательства и уплату налогов, а также за страхование работников (т.е, выплату компенсаций). </a:t>
            </a:r>
          </a:p>
          <a:p>
            <a:pPr defTabSz="931774">
              <a:defRPr/>
            </a:pPr>
            <a:r>
              <a:rPr lang="ru-RU">
                <a:solidFill>
                  <a:schemeClr val="tx1"/>
                </a:solidFill>
              </a:rPr>
              <a:t>Примеры.</a:t>
            </a:r>
          </a:p>
          <a:p>
            <a:pPr marL="174708" indent="-174708" defTabSz="931774">
              <a:buFont typeface="Arial" panose="020B0604020202020204" pitchFamily="34" charset="0"/>
              <a:buChar char="•"/>
              <a:defRPr/>
            </a:pPr>
            <a:r>
              <a:rPr lang="ru-RU">
                <a:solidFill>
                  <a:schemeClr val="tx1"/>
                </a:solidFill>
              </a:rPr>
              <a:t>Посещение занятия, организованного в парке или на базе отдыха</a:t>
            </a:r>
          </a:p>
          <a:p>
            <a:pPr marL="174708" indent="-174708" defTabSz="931774">
              <a:buFont typeface="Arial" panose="020B0604020202020204" pitchFamily="34" charset="0"/>
              <a:buChar char="•"/>
              <a:defRPr/>
            </a:pPr>
            <a:r>
              <a:rPr lang="ru-RU">
                <a:solidFill>
                  <a:schemeClr val="tx1"/>
                </a:solidFill>
              </a:rPr>
              <a:t>Покупка компьютера у компании</a:t>
            </a:r>
          </a:p>
          <a:p>
            <a:pPr marL="174708" indent="-174708" defTabSz="931774">
              <a:buFont typeface="Arial" panose="020B0604020202020204" pitchFamily="34" charset="0"/>
              <a:buChar char="•"/>
              <a:defRPr/>
            </a:pPr>
            <a:r>
              <a:rPr lang="ru-RU">
                <a:solidFill>
                  <a:schemeClr val="tx1"/>
                </a:solidFill>
              </a:rPr>
              <a:t>Оплата услуг транспортировки в компанию</a:t>
            </a:r>
          </a:p>
          <a:p>
            <a:pPr marL="174708" indent="-174708" defTabSz="931774">
              <a:buFont typeface="Arial" panose="020B0604020202020204" pitchFamily="34" charset="0"/>
              <a:buChar char="•"/>
              <a:defRPr/>
            </a:pPr>
            <a:r>
              <a:rPr lang="ru-RU">
                <a:solidFill>
                  <a:schemeClr val="tx1"/>
                </a:solidFill>
              </a:rPr>
              <a:t>Использование услуг компании с целью найма ее сотрудников для работы у вас дома</a:t>
            </a:r>
          </a:p>
          <a:p>
            <a:pPr marL="174708" indent="-174708" defTabSz="931774">
              <a:buFont typeface="Arial" panose="020B0604020202020204" pitchFamily="34" charset="0"/>
              <a:buChar char="•"/>
              <a:defRPr/>
            </a:pPr>
            <a:r>
              <a:rPr lang="ru-RU">
                <a:solidFill>
                  <a:schemeClr val="tx1"/>
                </a:solidFill>
              </a:rPr>
              <a:t>Сотрудничество с организацией с целью получения от нее помощи при подаче заявления о приеме на работу</a:t>
            </a:r>
          </a:p>
          <a:p>
            <a:pPr marL="174708" indent="-174708" defTabSz="931774">
              <a:buFont typeface="Arial" panose="020B0604020202020204" pitchFamily="34" charset="0"/>
              <a:buChar char="•"/>
              <a:defRPr/>
            </a:pPr>
            <a:r>
              <a:rPr lang="ru-RU" baseline="0">
                <a:solidFill>
                  <a:schemeClr val="tx1"/>
                </a:solidFill>
                <a:cs typeface="Arial" panose="020B0604020202020204" pitchFamily="34" charset="0"/>
              </a:rPr>
              <a:t>Поставщики услуг, уже сотрудничающие с вашим региональным центром</a:t>
            </a:r>
          </a:p>
        </p:txBody>
      </p:sp>
      <p:sp>
        <p:nvSpPr>
          <p:cNvPr id="4" name="Slide Number Placeholder 3"/>
          <p:cNvSpPr>
            <a:spLocks noGrp="1"/>
          </p:cNvSpPr>
          <p:nvPr>
            <p:ph type="sldNum" sz="quarter" idx="10"/>
          </p:nvPr>
        </p:nvSpPr>
        <p:spPr/>
        <p:txBody>
          <a:bodyPr/>
          <a:lstStyle/>
          <a:p>
            <a:fld id="{1C78673E-F29B-4593-BE77-BC78070867BB}" type="slidenum">
              <a:rPr lang="en-US" smtClean="0"/>
              <a:t>63</a:t>
            </a:fld>
            <a:endParaRPr lang="en-US"/>
          </a:p>
        </p:txBody>
      </p:sp>
    </p:spTree>
    <p:extLst>
      <p:ext uri="{BB962C8B-B14F-4D97-AF65-F5344CB8AC3E}">
        <p14:creationId xmlns:p14="http://schemas.microsoft.com/office/powerpoint/2010/main" val="37227372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a:solidFill>
                  <a:schemeClr val="tx1"/>
                </a:solidFill>
              </a:rPr>
              <a:t>Итак, вы еще раз задаете вопрос: «Будут ли у меня работники?»</a:t>
            </a:r>
          </a:p>
          <a:p>
            <a:endParaRPr lang="en-US" baseline="0" dirty="0">
              <a:solidFill>
                <a:schemeClr val="tx1"/>
              </a:solidFill>
            </a:endParaRPr>
          </a:p>
          <a:p>
            <a:r>
              <a:rPr lang="ru-RU">
                <a:solidFill>
                  <a:schemeClr val="tx1"/>
                </a:solidFill>
              </a:rPr>
              <a:t>Да. Я буду их непосредственным работодателем и хочу принять на себя полную ответственность и все обязательства в качестве их работодателя с соблюдением трудового законодательства при поддержке службы FMS.</a:t>
            </a:r>
          </a:p>
          <a:p>
            <a:pPr defTabSz="931774">
              <a:defRPr/>
            </a:pPr>
            <a:r>
              <a:rPr lang="ru-RU" b="1">
                <a:solidFill>
                  <a:schemeClr val="tx1"/>
                </a:solidFill>
              </a:rPr>
              <a:t>Это модель «Индивидуальный работодатель»:</a:t>
            </a:r>
          </a:p>
          <a:p>
            <a:pPr defTabSz="931774">
              <a:defRPr/>
            </a:pPr>
            <a:r>
              <a:rPr lang="ru-RU">
                <a:solidFill>
                  <a:schemeClr val="tx1"/>
                </a:solidFill>
              </a:rPr>
              <a:t>Участники могут выбрать эту модель, если захотят стать непосредственными работодателями для лиц, предоставляющих им свои услуги. </a:t>
            </a:r>
          </a:p>
          <a:p>
            <a:pPr defTabSz="931774">
              <a:defRPr/>
            </a:pPr>
            <a:r>
              <a:rPr lang="ru-RU">
                <a:solidFill>
                  <a:schemeClr val="tx1"/>
                </a:solidFill>
              </a:rPr>
              <a:t>Служба FMS, выступающая в качестве поставщика услуг участника, в рамках данной модели поможет ему в следующем:</a:t>
            </a:r>
          </a:p>
          <a:p>
            <a:pPr marL="228600" indent="-228600" defTabSz="931774">
              <a:buFont typeface="+mj-lt"/>
              <a:buAutoNum type="arabicParenR"/>
              <a:defRPr/>
            </a:pPr>
            <a:r>
              <a:rPr lang="ru-RU">
                <a:solidFill>
                  <a:schemeClr val="tx1"/>
                </a:solidFill>
              </a:rPr>
              <a:t>Помощь в соблюдении действующего трудового законодательства.</a:t>
            </a:r>
          </a:p>
          <a:p>
            <a:pPr marL="228600" indent="-228600" defTabSz="931774">
              <a:buFont typeface="+mj-lt"/>
              <a:buAutoNum type="arabicParenR"/>
              <a:defRPr/>
            </a:pPr>
            <a:r>
              <a:rPr lang="ru-RU">
                <a:solidFill>
                  <a:schemeClr val="tx1"/>
                </a:solidFill>
              </a:rPr>
              <a:t>Подтверждение квалификации поставщиков и проведение проверки данных. </a:t>
            </a:r>
          </a:p>
          <a:p>
            <a:pPr marL="228600" indent="-228600" defTabSz="931774">
              <a:buFont typeface="+mj-lt"/>
              <a:buAutoNum type="arabicParenR"/>
              <a:defRPr/>
            </a:pPr>
            <a:r>
              <a:rPr lang="ru-RU">
                <a:solidFill>
                  <a:schemeClr val="tx1"/>
                </a:solidFill>
              </a:rPr>
              <a:t>Оформление документации для расчетов с персоналом. </a:t>
            </a:r>
          </a:p>
          <a:p>
            <a:pPr marL="0" indent="0" defTabSz="931774">
              <a:buFont typeface="+mj-lt"/>
              <a:buNone/>
              <a:defRPr/>
            </a:pPr>
            <a:r>
              <a:rPr lang="ru-RU">
                <a:solidFill>
                  <a:schemeClr val="tx1"/>
                </a:solidFill>
              </a:rPr>
              <a:t>Участник обязан выполнять обязательства основного работодателя, которые заключаются в следующем:</a:t>
            </a:r>
          </a:p>
          <a:p>
            <a:pPr marL="228600" indent="-228600" defTabSz="931774">
              <a:buFont typeface="+mj-lt"/>
              <a:buAutoNum type="arabicParenR"/>
              <a:defRPr/>
            </a:pPr>
            <a:r>
              <a:rPr lang="ru-RU">
                <a:solidFill>
                  <a:schemeClr val="tx1"/>
                </a:solidFill>
              </a:rPr>
              <a:t>Оформление всех необходимых страховок, связанных с трудоустройством (т.е. компенсация работникам), которые будут оплачиваться в рамках вашего плана расходов.</a:t>
            </a:r>
            <a:r>
              <a:rPr lang="ru-RU" baseline="0">
                <a:solidFill>
                  <a:schemeClr val="tx1"/>
                </a:solidFill>
              </a:rPr>
              <a:t> Эти расходы будут добавлены к любой почасовой ставке, которую вы выберите для ваших работников. (Помните, что в упражнении, касающемся плана расходов, 18% были использованы нами как пример/приблизительные расчеты).</a:t>
            </a:r>
            <a:r>
              <a:rPr lang="ru-RU">
                <a:solidFill>
                  <a:schemeClr val="tx1"/>
                </a:solidFill>
              </a:rPr>
              <a:t> </a:t>
            </a:r>
          </a:p>
          <a:p>
            <a:pPr defTabSz="931774">
              <a:defRPr/>
            </a:pPr>
            <a:r>
              <a:rPr lang="ru-RU">
                <a:solidFill>
                  <a:schemeClr val="tx1"/>
                </a:solidFill>
              </a:rPr>
              <a:t>Вы можете выбрать эту модель, если захотите получить больше контроля за предоставляемыми вам услугами и средствами поддержки и попробовать себя в качестве работодателя при поддержке службы FMS.  </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64</a:t>
            </a:fld>
            <a:endParaRPr lang="en-US"/>
          </a:p>
        </p:txBody>
      </p:sp>
    </p:spTree>
    <p:extLst>
      <p:ext uri="{BB962C8B-B14F-4D97-AF65-F5344CB8AC3E}">
        <p14:creationId xmlns:p14="http://schemas.microsoft.com/office/powerpoint/2010/main" val="27954997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a:solidFill>
                  <a:schemeClr val="tx1"/>
                </a:solidFill>
              </a:rPr>
              <a:t>Итак, вы еще раз задаете вопрос: «Будут ли у меня работники?»</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a:solidFill>
                  <a:schemeClr val="tx1"/>
                </a:solidFill>
              </a:rPr>
              <a:t>Да. И я хочу частично выполнять обязанности работодателя вместе моей службой FMS.</a:t>
            </a:r>
          </a:p>
          <a:p>
            <a:pPr marL="0" marR="0" lvl="0" indent="0" algn="l" defTabSz="914400" rtl="0" eaLnBrk="1" fontAlgn="auto" latinLnBrk="0" hangingPunct="1">
              <a:lnSpc>
                <a:spcPct val="100000"/>
              </a:lnSpc>
              <a:spcBef>
                <a:spcPts val="0"/>
              </a:spcBef>
              <a:spcAft>
                <a:spcPts val="0"/>
              </a:spcAft>
              <a:buClrTx/>
              <a:buSzTx/>
              <a:buFontTx/>
              <a:buNone/>
              <a:tabLst/>
              <a:defRPr/>
            </a:pPr>
            <a:r>
              <a:rPr lang="ru-RU" b="1" u="none">
                <a:solidFill>
                  <a:schemeClr val="tx1"/>
                </a:solidFill>
              </a:rPr>
              <a:t>Это модель «Частичный работодатель»:</a:t>
            </a:r>
          </a:p>
          <a:p>
            <a:pPr marL="228600" indent="-228600">
              <a:buFont typeface="+mj-lt"/>
              <a:buAutoNum type="arabicParenR"/>
            </a:pPr>
            <a:r>
              <a:rPr lang="ru-RU">
                <a:solidFill>
                  <a:schemeClr val="tx1"/>
                </a:solidFill>
                <a:latin typeface="+mn-lt"/>
              </a:rPr>
              <a:t>Участники могут выбрать эту модель, если захотят частично взять на себя обязанности работодателя и разделить ответственность со службой FMS. </a:t>
            </a:r>
          </a:p>
          <a:p>
            <a:pPr marL="228600" indent="-228600">
              <a:buFont typeface="+mj-lt"/>
              <a:buAutoNum type="arabicParenR"/>
            </a:pPr>
            <a:r>
              <a:rPr lang="ru-RU">
                <a:solidFill>
                  <a:schemeClr val="tx1"/>
                </a:solidFill>
                <a:latin typeface="+mn-lt"/>
              </a:rPr>
              <a:t>Если в рамках этой модели служба FMS, являющаяся вашим поставщиком услуг, выступает как официальный работодатель, участник сохраняет возможность нанимать и увольнять работников при содействии службы FMS. </a:t>
            </a:r>
          </a:p>
          <a:p>
            <a:pPr marL="228600" indent="-228600">
              <a:buFont typeface="+mj-lt"/>
              <a:buAutoNum type="arabicParenR"/>
            </a:pPr>
            <a:r>
              <a:rPr lang="ru-RU">
                <a:solidFill>
                  <a:schemeClr val="tx1"/>
                </a:solidFill>
                <a:latin typeface="+mn-lt"/>
              </a:rPr>
              <a:t>Служба FMS, являющаяся поставщиком услуг, принимает на себя обязательства основного работодателя.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a:solidFill>
                  <a:schemeClr val="tx1"/>
                </a:solidFill>
              </a:rPr>
              <a:t>Служба FMS займется оформлением всех необходимых страховок, связанных с трудоустройством (т.е. компенсация работникам), которые будут оплачиваться в рамках вашего плана расходов.</a:t>
            </a:r>
            <a:r>
              <a:rPr lang="ru-RU" baseline="0">
                <a:solidFill>
                  <a:schemeClr val="tx1"/>
                </a:solidFill>
              </a:rPr>
              <a:t> Эти расходы будут добавлены к любой почасовой ставке, которую вы выберите для ваших работников. (Помните, что в упражнении, касающемся плана расходов, 18% были использованы нами как пример/приблизительные расчеты).</a:t>
            </a:r>
            <a:r>
              <a:rPr lang="ru-RU">
                <a:solidFill>
                  <a:schemeClr val="tx1"/>
                </a:solidFill>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lang="ru-RU">
                <a:solidFill>
                  <a:schemeClr val="tx1"/>
                </a:solidFill>
                <a:latin typeface="+mn-lt"/>
              </a:rPr>
              <a:t>Служба FMS также поможет вам осуществить проверку квалификации и данных поставщика. Кроме того, она будет заниматься оформлением документации для расчетов с персоналом. </a:t>
            </a:r>
          </a:p>
          <a:p>
            <a:pPr marL="228600" indent="-228600">
              <a:buFont typeface="+mj-lt"/>
              <a:buAutoNum type="arabicParenR"/>
            </a:pPr>
            <a:endParaRPr lang="en-US" dirty="0">
              <a:solidFill>
                <a:schemeClr val="tx1"/>
              </a:solidFill>
              <a:latin typeface="+mn-lt"/>
              <a:cs typeface="Arial" panose="020B0604020202020204" pitchFamily="34" charset="0"/>
            </a:endParaRPr>
          </a:p>
          <a:p>
            <a:endParaRPr lang="en-US" dirty="0">
              <a:solidFill>
                <a:schemeClr val="tx1"/>
              </a:solidFill>
              <a:latin typeface="+mn-lt"/>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65</a:t>
            </a:fld>
            <a:endParaRPr lang="en-US"/>
          </a:p>
        </p:txBody>
      </p:sp>
    </p:spTree>
    <p:extLst>
      <p:ext uri="{BB962C8B-B14F-4D97-AF65-F5344CB8AC3E}">
        <p14:creationId xmlns:p14="http://schemas.microsoft.com/office/powerpoint/2010/main" val="2166009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ru-RU">
                <a:solidFill>
                  <a:schemeClr val="tx1"/>
                </a:solidFill>
              </a:rPr>
              <a:t>В Случае Софии члены ее семьи воспользуются моделью «Плательщик по счетам» по следующим причинам:</a:t>
            </a:r>
          </a:p>
          <a:p>
            <a:pPr marL="171450" indent="-171450" defTabSz="931774">
              <a:buFont typeface="Arial" panose="020B0604020202020204" pitchFamily="34" charset="0"/>
              <a:buChar char="•"/>
              <a:defRPr/>
            </a:pPr>
            <a:r>
              <a:rPr lang="ru-RU">
                <a:solidFill>
                  <a:schemeClr val="tx1"/>
                </a:solidFill>
              </a:rPr>
              <a:t>Все необходимые услуги предоставляются ей компаниями или организациями. Ее независимый координатор и поддерживающий персонал находятся в трудовых отношениях («работодатель—работник»)с организациями, в которые обратились София и и члены ее семьи.</a:t>
            </a:r>
            <a:r>
              <a:rPr lang="ru-RU" baseline="0">
                <a:solidFill>
                  <a:schemeClr val="tx1"/>
                </a:solidFill>
              </a:rPr>
              <a:t> </a:t>
            </a:r>
            <a:r>
              <a:rPr lang="ru-RU">
                <a:solidFill>
                  <a:schemeClr val="tx1"/>
                </a:solidFill>
              </a:rPr>
              <a:t>Она и служба FMS не состоят в трудовых отношениях «работодатель—работник» с лицами, предоставляющими ей услуги в рамках ее плана расходов. Другие услуги, ее занятия по искусству и пребывание в лагере также предоставляются организациями.</a:t>
            </a:r>
            <a:r>
              <a:rPr lang="ru-RU" baseline="0">
                <a:solidFill>
                  <a:schemeClr val="tx1"/>
                </a:solidFill>
              </a:rPr>
              <a:t> </a:t>
            </a:r>
          </a:p>
          <a:p>
            <a:pPr marL="171450" indent="-171450" defTabSz="931774">
              <a:buFont typeface="Arial" panose="020B0604020202020204" pitchFamily="34" charset="0"/>
              <a:buChar char="•"/>
              <a:defRPr/>
            </a:pPr>
            <a:r>
              <a:rPr lang="ru-RU">
                <a:solidFill>
                  <a:schemeClr val="tx1"/>
                </a:solidFill>
              </a:rPr>
              <a:t>Служба FMS, являющаяся поставщиком услуг, будет только выписывать чеки компаниям или организациям.</a:t>
            </a:r>
          </a:p>
        </p:txBody>
      </p:sp>
      <p:sp>
        <p:nvSpPr>
          <p:cNvPr id="4" name="Slide Number Placeholder 3"/>
          <p:cNvSpPr>
            <a:spLocks noGrp="1"/>
          </p:cNvSpPr>
          <p:nvPr>
            <p:ph type="sldNum" sz="quarter" idx="10"/>
          </p:nvPr>
        </p:nvSpPr>
        <p:spPr/>
        <p:txBody>
          <a:bodyPr/>
          <a:lstStyle/>
          <a:p>
            <a:fld id="{1C78673E-F29B-4593-BE77-BC78070867BB}" type="slidenum">
              <a:rPr lang="en-US" smtClean="0"/>
              <a:t>66</a:t>
            </a:fld>
            <a:endParaRPr lang="en-US"/>
          </a:p>
        </p:txBody>
      </p:sp>
    </p:spTree>
    <p:extLst>
      <p:ext uri="{BB962C8B-B14F-4D97-AF65-F5344CB8AC3E}">
        <p14:creationId xmlns:p14="http://schemas.microsoft.com/office/powerpoint/2010/main" val="40225158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a:solidFill>
                  <a:schemeClr val="tx1"/>
                </a:solidFill>
              </a:rPr>
              <a:t>В случае Софии ей не нужны работники. Любые работающие с ней лица будут являться сотрудниками организации или компании.</a:t>
            </a:r>
          </a:p>
          <a:p>
            <a:pPr marL="0" marR="0" lvl="0" indent="0" algn="l" defTabSz="914400" rtl="0" eaLnBrk="1" fontAlgn="auto" latinLnBrk="0" hangingPunct="1">
              <a:lnSpc>
                <a:spcPct val="100000"/>
              </a:lnSpc>
              <a:spcBef>
                <a:spcPts val="0"/>
              </a:spcBef>
              <a:spcAft>
                <a:spcPts val="0"/>
              </a:spcAft>
              <a:buClrTx/>
              <a:buSzTx/>
              <a:buFontTx/>
              <a:buNone/>
              <a:tabLst/>
              <a:defRPr/>
            </a:pPr>
            <a:r>
              <a:rPr lang="ru-RU" baseline="0">
                <a:solidFill>
                  <a:schemeClr val="tx1"/>
                </a:solidFill>
              </a:rPr>
              <a:t>Однако, как быть с комплексом услуг? Что если существуют организации или работники, которых вы будете нанимать напрямую?</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a:solidFill>
                  <a:schemeClr val="tx1"/>
                </a:solidFill>
              </a:rPr>
              <a:t>Проектируя свои услуги и средства поддержки в рамках плана IPP они могут подпадать под различные описания моделей обслуживания FMS, о которых говорилось выше.  </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67</a:t>
            </a:fld>
            <a:endParaRPr lang="en-US"/>
          </a:p>
        </p:txBody>
      </p:sp>
    </p:spTree>
    <p:extLst>
      <p:ext uri="{BB962C8B-B14F-4D97-AF65-F5344CB8AC3E}">
        <p14:creationId xmlns:p14="http://schemas.microsoft.com/office/powerpoint/2010/main" val="1421897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a:t>Джейсон пользуется комплексом услуг согласно своему плану расходов. Он наймет сотрудников организации в качестве инструкторов по садоводству </a:t>
            </a:r>
            <a:r>
              <a:rPr lang="ru-RU" b="1"/>
              <a:t>И</a:t>
            </a:r>
            <a:r>
              <a:rPr lang="ru-RU"/>
              <a:t> напрямую наймет сотрудника в качестве инструктора по социальной адаптации и другой персонал для удовлетворения своих потребностей во время пребывания в сообществе.</a:t>
            </a:r>
          </a:p>
        </p:txBody>
      </p:sp>
      <p:sp>
        <p:nvSpPr>
          <p:cNvPr id="4" name="Slide Number Placeholder 3"/>
          <p:cNvSpPr>
            <a:spLocks noGrp="1"/>
          </p:cNvSpPr>
          <p:nvPr>
            <p:ph type="sldNum" sz="quarter" idx="10"/>
          </p:nvPr>
        </p:nvSpPr>
        <p:spPr/>
        <p:txBody>
          <a:bodyPr/>
          <a:lstStyle/>
          <a:p>
            <a:fld id="{1C78673E-F29B-4593-BE77-BC78070867BB}" type="slidenum">
              <a:rPr lang="en-US" smtClean="0"/>
              <a:t>68</a:t>
            </a:fld>
            <a:endParaRPr lang="en-US"/>
          </a:p>
        </p:txBody>
      </p:sp>
    </p:spTree>
    <p:extLst>
      <p:ext uri="{BB962C8B-B14F-4D97-AF65-F5344CB8AC3E}">
        <p14:creationId xmlns:p14="http://schemas.microsoft.com/office/powerpoint/2010/main" val="29242955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ru-RU" i="1">
                <a:solidFill>
                  <a:schemeClr val="tx1"/>
                </a:solidFill>
              </a:rPr>
              <a:t>Раздаточный материал.</a:t>
            </a:r>
            <a:r>
              <a:rPr lang="ru-RU" b="1" i="1" baseline="0">
                <a:solidFill>
                  <a:schemeClr val="tx1"/>
                </a:solidFill>
              </a:rPr>
              <a:t> </a:t>
            </a:r>
            <a:r>
              <a:rPr lang="ru-RU" b="1" i="1">
                <a:solidFill>
                  <a:schemeClr val="tx1"/>
                </a:solidFill>
              </a:rPr>
              <a:t> </a:t>
            </a:r>
            <a:r>
              <a:rPr lang="ru-RU" b="1" i="0">
                <a:solidFill>
                  <a:schemeClr val="tx1"/>
                </a:solidFill>
              </a:rPr>
              <a:t>Максимальные тарифы на обслуживание FMS, являющихся поставщиками услуг.</a:t>
            </a:r>
          </a:p>
          <a:p>
            <a:pPr defTabSz="931774">
              <a:defRPr/>
            </a:pPr>
            <a:endParaRPr lang="en-US" dirty="0">
              <a:solidFill>
                <a:schemeClr val="tx1"/>
              </a:solidFill>
            </a:endParaRPr>
          </a:p>
          <a:p>
            <a:pPr defTabSz="931774">
              <a:defRPr/>
            </a:pPr>
            <a:r>
              <a:rPr lang="ru-RU">
                <a:solidFill>
                  <a:schemeClr val="tx1"/>
                </a:solidFill>
              </a:rPr>
              <a:t>Ваш тариф на услуги FMS будет основываться на </a:t>
            </a:r>
            <a:r>
              <a:rPr lang="ru-RU" b="1">
                <a:solidFill>
                  <a:schemeClr val="tx1"/>
                </a:solidFill>
              </a:rPr>
              <a:t>самом высоком тарифе </a:t>
            </a:r>
            <a:r>
              <a:rPr lang="ru-RU">
                <a:solidFill>
                  <a:schemeClr val="tx1"/>
                </a:solidFill>
              </a:rPr>
              <a:t>ваших объединенных моделей. Это означает, что служба FMS </a:t>
            </a:r>
            <a:r>
              <a:rPr lang="ru-RU" baseline="0">
                <a:solidFill>
                  <a:schemeClr val="tx1"/>
                </a:solidFill>
              </a:rPr>
              <a:t>примет на себя </a:t>
            </a:r>
            <a:r>
              <a:rPr lang="ru-RU" b="1" baseline="0">
                <a:solidFill>
                  <a:schemeClr val="tx1"/>
                </a:solidFill>
              </a:rPr>
              <a:t>максимально высокую ответственность </a:t>
            </a:r>
            <a:r>
              <a:rPr lang="ru-RU" baseline="0">
                <a:solidFill>
                  <a:schemeClr val="tx1"/>
                </a:solidFill>
              </a:rPr>
              <a:t>при работе с вами.</a:t>
            </a:r>
          </a:p>
          <a:p>
            <a:pPr defTabSz="931774">
              <a:defRPr/>
            </a:pPr>
            <a:r>
              <a:rPr lang="ru-RU">
                <a:solidFill>
                  <a:schemeClr val="tx1"/>
                </a:solidFill>
              </a:rPr>
              <a:t>Например, если некоторые из предоставляемых вам услуг отвечают модели «Плательщик по счетам», а другие — модели «Частичный работодатель», ваши максимальные тарифы будут основываться на модели «Частичный работодатель». </a:t>
            </a:r>
          </a:p>
          <a:p>
            <a:pPr defTabSz="931774">
              <a:defRPr/>
            </a:pPr>
            <a:r>
              <a:rPr lang="ru-RU">
                <a:solidFill>
                  <a:schemeClr val="tx1"/>
                </a:solidFill>
              </a:rPr>
              <a:t>Тарифы службы FMS:</a:t>
            </a:r>
          </a:p>
          <a:p>
            <a:pPr marL="171450" indent="-171450" defTabSz="931774">
              <a:buFont typeface="Arial" panose="020B0604020202020204" pitchFamily="34" charset="0"/>
              <a:buChar char="•"/>
              <a:defRPr/>
            </a:pPr>
            <a:r>
              <a:rPr lang="ru-RU">
                <a:solidFill>
                  <a:schemeClr val="tx1"/>
                </a:solidFill>
              </a:rPr>
              <a:t>максимальные тарифы </a:t>
            </a:r>
          </a:p>
          <a:p>
            <a:pPr marL="171450" indent="-171450" defTabSz="931774">
              <a:buFont typeface="Arial" panose="020B0604020202020204" pitchFamily="34" charset="0"/>
              <a:buChar char="•"/>
              <a:defRPr/>
            </a:pPr>
            <a:r>
              <a:rPr lang="ru-RU">
                <a:solidFill>
                  <a:schemeClr val="tx1"/>
                </a:solidFill>
              </a:rPr>
              <a:t>основываются на количестве услуг, оплаченных в рамках плана расходов.</a:t>
            </a:r>
          </a:p>
          <a:p>
            <a:pPr defTabSz="931774">
              <a:defRPr/>
            </a:pPr>
            <a:r>
              <a:rPr lang="ru-RU">
                <a:solidFill>
                  <a:schemeClr val="tx1"/>
                </a:solidFill>
              </a:rPr>
              <a:t>Вы можете обсудить со службой FMS, являющейся вашим поставщиком услуг, хотите ли вы понизить уже существующие тарифы. </a:t>
            </a:r>
          </a:p>
        </p:txBody>
      </p:sp>
      <p:sp>
        <p:nvSpPr>
          <p:cNvPr id="4" name="Slide Number Placeholder 3"/>
          <p:cNvSpPr>
            <a:spLocks noGrp="1"/>
          </p:cNvSpPr>
          <p:nvPr>
            <p:ph type="sldNum" sz="quarter" idx="10"/>
          </p:nvPr>
        </p:nvSpPr>
        <p:spPr/>
        <p:txBody>
          <a:bodyPr/>
          <a:lstStyle/>
          <a:p>
            <a:fld id="{1C78673E-F29B-4593-BE77-BC78070867BB}" type="slidenum">
              <a:rPr lang="en-US" smtClean="0"/>
              <a:t>69</a:t>
            </a:fld>
            <a:endParaRPr lang="en-US"/>
          </a:p>
        </p:txBody>
      </p:sp>
    </p:spTree>
    <p:extLst>
      <p:ext uri="{BB962C8B-B14F-4D97-AF65-F5344CB8AC3E}">
        <p14:creationId xmlns:p14="http://schemas.microsoft.com/office/powerpoint/2010/main" val="3534926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a:t>Следует отметить, что в некоторых аспектах информация здесь представляется обзорно, поскольку все вы уже прошли ознакомительную беседу по данной теме. Однако в этой ознакомительной лекции мы рассмотрим данную тему более углубленно и детально.</a:t>
            </a:r>
          </a:p>
        </p:txBody>
      </p:sp>
      <p:sp>
        <p:nvSpPr>
          <p:cNvPr id="4" name="Slide Number Placeholder 3"/>
          <p:cNvSpPr>
            <a:spLocks noGrp="1"/>
          </p:cNvSpPr>
          <p:nvPr>
            <p:ph type="sldNum" sz="quarter" idx="5"/>
          </p:nvPr>
        </p:nvSpPr>
        <p:spPr/>
        <p:txBody>
          <a:bodyPr/>
          <a:lstStyle/>
          <a:p>
            <a:fld id="{1C78673E-F29B-4593-BE77-BC78070867BB}" type="slidenum">
              <a:rPr lang="en-US" smtClean="0"/>
              <a:t>7</a:t>
            </a:fld>
            <a:endParaRPr lang="en-US"/>
          </a:p>
        </p:txBody>
      </p:sp>
    </p:spTree>
    <p:extLst>
      <p:ext uri="{BB962C8B-B14F-4D97-AF65-F5344CB8AC3E}">
        <p14:creationId xmlns:p14="http://schemas.microsoft.com/office/powerpoint/2010/main" val="7903896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ru-RU">
                <a:solidFill>
                  <a:schemeClr val="tx1"/>
                </a:solidFill>
              </a:rPr>
              <a:t>Мы рассмотрели ситуацию Джейсона. Он использует комплекс услуг; он наймет людей напрямую </a:t>
            </a:r>
            <a:r>
              <a:rPr lang="ru-RU" u="sng">
                <a:solidFill>
                  <a:schemeClr val="tx1"/>
                </a:solidFill>
              </a:rPr>
              <a:t>и</a:t>
            </a:r>
            <a:r>
              <a:rPr lang="ru-RU">
                <a:solidFill>
                  <a:schemeClr val="tx1"/>
                </a:solidFill>
              </a:rPr>
              <a:t> будет платить компаниям. </a:t>
            </a:r>
          </a:p>
          <a:p>
            <a:r>
              <a:rPr lang="ru-RU">
                <a:solidFill>
                  <a:schemeClr val="tx1"/>
                </a:solidFill>
              </a:rPr>
              <a:t>В рамках программы SDP, если служба FMS выполняет платежи, используя больше одной из этих моделей, то ваш максимальный тариф не может превышать тариф модели с максимальной суммой расходов для общего числа услуг. </a:t>
            </a:r>
          </a:p>
          <a:p>
            <a:pPr defTabSz="931774">
              <a:defRPr/>
            </a:pPr>
            <a:r>
              <a:rPr lang="ru-RU">
                <a:solidFill>
                  <a:schemeClr val="tx1"/>
                </a:solidFill>
              </a:rPr>
              <a:t>Отношения Джейсона с его службой FMS подпадают под модель «Частичный работодатель», так как у него имеются работники. Услуги компаний служба FMS будет оплачивать напрямую.</a:t>
            </a:r>
          </a:p>
          <a:p>
            <a:pPr defTabSz="931774">
              <a:defRPr/>
            </a:pPr>
            <a:r>
              <a:rPr lang="ru-RU">
                <a:solidFill>
                  <a:schemeClr val="tx1"/>
                </a:solidFill>
              </a:rPr>
              <a:t>Джейсон пользуется более чем 5 услугами. </a:t>
            </a:r>
          </a:p>
        </p:txBody>
      </p:sp>
      <p:sp>
        <p:nvSpPr>
          <p:cNvPr id="4" name="Slide Number Placeholder 3"/>
          <p:cNvSpPr>
            <a:spLocks noGrp="1"/>
          </p:cNvSpPr>
          <p:nvPr>
            <p:ph type="sldNum" sz="quarter" idx="10"/>
          </p:nvPr>
        </p:nvSpPr>
        <p:spPr/>
        <p:txBody>
          <a:bodyPr/>
          <a:lstStyle/>
          <a:p>
            <a:fld id="{1C78673E-F29B-4593-BE77-BC78070867BB}" type="slidenum">
              <a:rPr lang="en-US" smtClean="0"/>
              <a:t>70</a:t>
            </a:fld>
            <a:endParaRPr lang="en-US"/>
          </a:p>
        </p:txBody>
      </p:sp>
    </p:spTree>
    <p:extLst>
      <p:ext uri="{BB962C8B-B14F-4D97-AF65-F5344CB8AC3E}">
        <p14:creationId xmlns:p14="http://schemas.microsoft.com/office/powerpoint/2010/main" val="2374524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a:solidFill>
                  <a:schemeClr val="tx1"/>
                </a:solidFill>
              </a:rPr>
              <a:t>Согласно нашей схеме в рамках модели «Частичный работодатель» максимальный тариф службы FMS услуг, количество которых превышает 5, составляет $165 в месяц.</a:t>
            </a:r>
          </a:p>
          <a:p>
            <a:pPr marL="228600" indent="-228600">
              <a:buAutoNum type="arabicParenR"/>
            </a:pPr>
            <a:r>
              <a:rPr lang="ru-RU" baseline="0">
                <a:solidFill>
                  <a:schemeClr val="tx1"/>
                </a:solidFill>
              </a:rPr>
              <a:t>Определите каждый тип взаимоотношений</a:t>
            </a:r>
          </a:p>
          <a:p>
            <a:pPr marL="228600" indent="-228600">
              <a:buAutoNum type="arabicParenR"/>
            </a:pPr>
            <a:r>
              <a:rPr lang="ru-RU" baseline="0">
                <a:solidFill>
                  <a:schemeClr val="tx1"/>
                </a:solidFill>
              </a:rPr>
              <a:t>Определите, какие модели в вашем комплексе являются наиболее затратными (с самой большой степенью ответственности и обязательств для службы FMS)</a:t>
            </a:r>
          </a:p>
          <a:p>
            <a:pPr marL="228600" indent="-228600">
              <a:buAutoNum type="arabicParenR"/>
            </a:pPr>
            <a:r>
              <a:rPr lang="ru-RU" baseline="0">
                <a:solidFill>
                  <a:schemeClr val="tx1"/>
                </a:solidFill>
              </a:rPr>
              <a:t>Сосчитайте услуги, включенные в план расходов.</a:t>
            </a:r>
          </a:p>
          <a:p>
            <a:pPr marL="228600" indent="-228600">
              <a:buAutoNum type="arabicParenR" startAt="4"/>
            </a:pPr>
            <a:r>
              <a:rPr lang="ru-RU" baseline="0">
                <a:solidFill>
                  <a:schemeClr val="tx1"/>
                </a:solidFill>
              </a:rPr>
              <a:t>Обратитесь к листу </a:t>
            </a:r>
            <a:r>
              <a:rPr lang="ru-RU" sz="1200" b="1" i="0" u="none" strike="noStrike" baseline="0">
                <a:solidFill>
                  <a:schemeClr val="tx1"/>
                </a:solidFill>
                <a:latin typeface="+mn-lt"/>
                <a:ea typeface="+mn-ea"/>
                <a:cs typeface="+mn-cs"/>
              </a:rPr>
              <a:t>«Максимальные тарифы службы финансового управления (FMS)»</a:t>
            </a:r>
            <a:r>
              <a:rPr lang="ru-RU" sz="1200" b="0" i="0" u="none" strike="noStrike" baseline="0">
                <a:solidFill>
                  <a:schemeClr val="tx1"/>
                </a:solidFill>
                <a:latin typeface="+mn-lt"/>
                <a:ea typeface="+mn-ea"/>
                <a:cs typeface="+mn-cs"/>
              </a:rPr>
              <a:t>, чтобы определить расходы на вашу службу FMS.</a:t>
            </a:r>
          </a:p>
          <a:p>
            <a:pPr marL="228600" indent="-228600">
              <a:buAutoNum type="arabicParenR" startAt="4"/>
            </a:pPr>
            <a:endParaRPr lang="en-US" sz="1200" b="0" i="0" u="none" strike="noStrike" kern="1200" baseline="0" dirty="0">
              <a:solidFill>
                <a:schemeClr val="tx1"/>
              </a:solidFill>
              <a:latin typeface="+mn-lt"/>
              <a:ea typeface="+mn-ea"/>
              <a:cs typeface="+mn-cs"/>
            </a:endParaRPr>
          </a:p>
          <a:p>
            <a:pPr marL="0" indent="0">
              <a:buNone/>
            </a:pPr>
            <a:r>
              <a:rPr lang="ru-RU" sz="1200" b="1" i="0" u="none" strike="noStrike" baseline="0">
                <a:solidFill>
                  <a:schemeClr val="tx1"/>
                </a:solidFill>
                <a:latin typeface="+mn-lt"/>
                <a:ea typeface="+mn-ea"/>
                <a:cs typeface="+mn-cs"/>
              </a:rPr>
              <a:t>******</a:t>
            </a:r>
            <a:r>
              <a:rPr lang="ru-RU" sz="1200" b="0" i="0" u="none" strike="noStrike" baseline="0">
                <a:solidFill>
                  <a:schemeClr val="tx1"/>
                </a:solidFill>
                <a:latin typeface="+mn-lt"/>
                <a:ea typeface="+mn-ea"/>
                <a:cs typeface="+mn-cs"/>
              </a:rPr>
              <a:t> </a:t>
            </a:r>
            <a:r>
              <a:rPr lang="ru-RU" sz="1200" b="1" i="0" u="none" strike="noStrike" baseline="0">
                <a:solidFill>
                  <a:schemeClr val="tx1"/>
                </a:solidFill>
                <a:latin typeface="+mn-lt"/>
                <a:ea typeface="+mn-ea"/>
                <a:cs typeface="+mn-cs"/>
              </a:rPr>
              <a:t>(модель с максимальной суммой затрат $ + количество услуг = СТОИМОСТЬ) ******</a:t>
            </a:r>
          </a:p>
          <a:p>
            <a:pPr marL="0" indent="0">
              <a:buNone/>
            </a:pPr>
            <a:endParaRPr lang="en-US" sz="1200" b="1"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a:solidFill>
                  <a:schemeClr val="tx1"/>
                </a:solidFill>
              </a:rPr>
              <a:t>В рамках программы SDP, если служба FMS выполняет платежи, используя больше одной из этих моделей, то ваш максимальный тариф не может превышать тариф модели с максимальной суммой расходов для общего числа услуг. </a:t>
            </a:r>
          </a:p>
        </p:txBody>
      </p:sp>
      <p:sp>
        <p:nvSpPr>
          <p:cNvPr id="4" name="Slide Number Placeholder 3"/>
          <p:cNvSpPr>
            <a:spLocks noGrp="1"/>
          </p:cNvSpPr>
          <p:nvPr>
            <p:ph type="sldNum" sz="quarter" idx="10"/>
          </p:nvPr>
        </p:nvSpPr>
        <p:spPr/>
        <p:txBody>
          <a:bodyPr/>
          <a:lstStyle/>
          <a:p>
            <a:fld id="{1C78673E-F29B-4593-BE77-BC78070867BB}" type="slidenum">
              <a:rPr lang="en-US" smtClean="0"/>
              <a:t>71</a:t>
            </a:fld>
            <a:endParaRPr lang="en-US"/>
          </a:p>
        </p:txBody>
      </p:sp>
    </p:spTree>
    <p:extLst>
      <p:ext uri="{BB962C8B-B14F-4D97-AF65-F5344CB8AC3E}">
        <p14:creationId xmlns:p14="http://schemas.microsoft.com/office/powerpoint/2010/main" val="16898911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a:solidFill>
                  <a:schemeClr val="tx1"/>
                </a:solidFill>
              </a:rPr>
              <a:t>Согласно нашей схеме в рамках модели «Плательщик по счетам» максимальный тариф службы FMS для 4-6 услуг, которые получает София, составляет $75 в месяц.</a:t>
            </a:r>
          </a:p>
          <a:p>
            <a:pPr marL="228600" indent="-228600">
              <a:buAutoNum type="arabicParenR"/>
            </a:pPr>
            <a:r>
              <a:rPr lang="ru-RU" baseline="0">
                <a:solidFill>
                  <a:schemeClr val="tx1"/>
                </a:solidFill>
              </a:rPr>
              <a:t>Определите каждый тип взаимоотношений</a:t>
            </a:r>
          </a:p>
          <a:p>
            <a:pPr marL="228600" indent="-228600">
              <a:buAutoNum type="arabicParenR"/>
            </a:pPr>
            <a:r>
              <a:rPr lang="ru-RU" baseline="0">
                <a:solidFill>
                  <a:schemeClr val="tx1"/>
                </a:solidFill>
              </a:rPr>
              <a:t>Какие модели в вашем комплексе являются наиболее затратными (с самой большой степенью ответственности и обязательств для службы FMS)</a:t>
            </a:r>
          </a:p>
          <a:p>
            <a:pPr marL="228600" indent="-228600">
              <a:buAutoNum type="arabicParenR"/>
            </a:pPr>
            <a:r>
              <a:rPr lang="ru-RU" baseline="0">
                <a:solidFill>
                  <a:schemeClr val="tx1"/>
                </a:solidFill>
              </a:rPr>
              <a:t>Сосчитайте услуги, включенные в план расходов.</a:t>
            </a:r>
          </a:p>
          <a:p>
            <a:pPr marL="228600" indent="-228600">
              <a:buAutoNum type="arabicParenR" startAt="4"/>
            </a:pPr>
            <a:r>
              <a:rPr lang="ru-RU" baseline="0">
                <a:solidFill>
                  <a:schemeClr val="tx1"/>
                </a:solidFill>
              </a:rPr>
              <a:t>Обратитесь к листу </a:t>
            </a:r>
            <a:r>
              <a:rPr lang="ru-RU" sz="1200" b="1" i="0" u="none" strike="noStrike" baseline="0">
                <a:solidFill>
                  <a:schemeClr val="tx1"/>
                </a:solidFill>
                <a:latin typeface="+mn-lt"/>
                <a:ea typeface="+mn-ea"/>
                <a:cs typeface="+mn-cs"/>
              </a:rPr>
              <a:t>«Максимальные тарифы службы финансового управления (FMS)»</a:t>
            </a:r>
            <a:r>
              <a:rPr lang="ru-RU" sz="1200" b="0" i="0" u="none" strike="noStrike" baseline="0">
                <a:solidFill>
                  <a:schemeClr val="tx1"/>
                </a:solidFill>
                <a:latin typeface="+mn-lt"/>
                <a:ea typeface="+mn-ea"/>
                <a:cs typeface="+mn-cs"/>
              </a:rPr>
              <a:t>, чтобы понять расходы на вашу службу FMS.</a:t>
            </a:r>
          </a:p>
          <a:p>
            <a:pPr marL="228600" indent="-228600">
              <a:buAutoNum type="arabicParenR" startAt="4"/>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i="0" u="none" strike="noStrike" baseline="0">
                <a:solidFill>
                  <a:schemeClr val="tx1"/>
                </a:solidFill>
                <a:latin typeface="+mn-lt"/>
                <a:ea typeface="+mn-ea"/>
                <a:cs typeface="+mn-cs"/>
              </a:rPr>
              <a:t>******</a:t>
            </a:r>
            <a:r>
              <a:rPr lang="ru-RU" sz="1200" b="0" i="0" u="none" strike="noStrike" baseline="0">
                <a:solidFill>
                  <a:schemeClr val="tx1"/>
                </a:solidFill>
                <a:latin typeface="+mn-lt"/>
                <a:ea typeface="+mn-ea"/>
                <a:cs typeface="+mn-cs"/>
              </a:rPr>
              <a:t> </a:t>
            </a:r>
            <a:r>
              <a:rPr lang="ru-RU" sz="1200" b="1" i="0" u="none" strike="noStrike" baseline="0">
                <a:solidFill>
                  <a:schemeClr val="tx1"/>
                </a:solidFill>
                <a:latin typeface="+mn-lt"/>
                <a:ea typeface="+mn-ea"/>
                <a:cs typeface="+mn-cs"/>
              </a:rPr>
              <a:t>(модель с максимальной суммой затрат $ + количество услуг = СТОИМОСТЬ) ******</a:t>
            </a:r>
            <a:r>
              <a:rPr lang="ru-RU" sz="1200" b="0" i="0" u="none" strike="noStrike" baseline="0">
                <a:solidFill>
                  <a:schemeClr val="tx1"/>
                </a:solidFill>
                <a:latin typeface="+mn-lt"/>
                <a:ea typeface="+mn-ea"/>
                <a:cs typeface="+mn-cs"/>
              </a:rPr>
              <a:t>	</a:t>
            </a:r>
          </a:p>
          <a:p>
            <a:endParaRPr lang="en-US" dirty="0">
              <a:solidFill>
                <a:schemeClr val="tx1"/>
              </a:solidFill>
            </a:endParaRPr>
          </a:p>
          <a:p>
            <a:r>
              <a:rPr lang="ru-RU">
                <a:solidFill>
                  <a:schemeClr val="tx1"/>
                </a:solidFill>
              </a:rPr>
              <a:t>В рамках программы SDP, если служба FMS выполняет платежи, используя больше одной из этих моделей, то ваш максимальный тариф не может превышать тариф модели с максимальной суммой расходов для общего числа услуг. </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72</a:t>
            </a:fld>
            <a:endParaRPr lang="en-US"/>
          </a:p>
        </p:txBody>
      </p:sp>
    </p:spTree>
    <p:extLst>
      <p:ext uri="{BB962C8B-B14F-4D97-AF65-F5344CB8AC3E}">
        <p14:creationId xmlns:p14="http://schemas.microsoft.com/office/powerpoint/2010/main" val="25719939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i="1" baseline="0">
                <a:solidFill>
                  <a:schemeClr val="tx1"/>
                </a:solidFill>
              </a:rPr>
              <a:t>Разбейте участников на пары и предложите им обсудить следующее </a:t>
            </a:r>
            <a:r>
              <a:rPr lang="ru-RU" i="1" u="sng" baseline="0">
                <a:solidFill>
                  <a:schemeClr val="tx1"/>
                </a:solidFill>
              </a:rPr>
              <a:t>или</a:t>
            </a:r>
            <a:r>
              <a:rPr lang="ru-RU" i="1" u="none" baseline="0">
                <a:solidFill>
                  <a:schemeClr val="tx1"/>
                </a:solidFill>
              </a:rPr>
              <a:t> поговорите с ними о типах услуг, указанных в плане. Попросите их определить, услугами каких служб FMS они могли бы воспользоваться и почему.</a:t>
            </a:r>
            <a:r>
              <a:rPr lang="ru-RU" i="1" baseline="0">
                <a:solidFill>
                  <a:schemeClr val="tx1"/>
                </a:solidFill>
              </a:rPr>
              <a:t> Это должно занять 5-10 минут.</a:t>
            </a:r>
          </a:p>
          <a:p>
            <a:pPr>
              <a:buFont typeface="Arial"/>
              <a:buChar char="•"/>
            </a:pPr>
            <a:endParaRPr lang="en-US" baseline="0" dirty="0">
              <a:solidFill>
                <a:schemeClr val="tx1"/>
              </a:solidFill>
            </a:endParaRPr>
          </a:p>
          <a:p>
            <a:pPr>
              <a:buFont typeface="Arial"/>
              <a:buChar char="•"/>
            </a:pPr>
            <a:r>
              <a:rPr lang="ru-RU" baseline="0">
                <a:solidFill>
                  <a:schemeClr val="tx1"/>
                </a:solidFill>
              </a:rPr>
              <a:t>Собираетесь ли вы напрямую нанимать работников?</a:t>
            </a:r>
          </a:p>
          <a:p>
            <a:pPr>
              <a:buFont typeface="Arial"/>
              <a:buChar char="•"/>
            </a:pPr>
            <a:r>
              <a:rPr lang="ru-RU" baseline="0">
                <a:solidFill>
                  <a:schemeClr val="tx1"/>
                </a:solidFill>
              </a:rPr>
              <a:t>Если да, то хотите ли вы принять на себя всю ответственность или контроль за ними, или же вы хотите разделить ответственность со службой FMS?</a:t>
            </a:r>
          </a:p>
          <a:p>
            <a:pPr>
              <a:buFont typeface="Arial"/>
              <a:buChar char="•"/>
            </a:pPr>
            <a:r>
              <a:rPr lang="ru-RU" baseline="0">
                <a:solidFill>
                  <a:schemeClr val="tx1"/>
                </a:solidFill>
              </a:rPr>
              <a:t>Вы планируете только нанимать сотрудников организаций или планируете только приобретать товары?</a:t>
            </a:r>
          </a:p>
        </p:txBody>
      </p:sp>
      <p:sp>
        <p:nvSpPr>
          <p:cNvPr id="4" name="Slide Number Placeholder 3"/>
          <p:cNvSpPr>
            <a:spLocks noGrp="1"/>
          </p:cNvSpPr>
          <p:nvPr>
            <p:ph type="sldNum" sz="quarter" idx="5"/>
          </p:nvPr>
        </p:nvSpPr>
        <p:spPr/>
        <p:txBody>
          <a:bodyPr/>
          <a:lstStyle/>
          <a:p>
            <a:fld id="{1C78673E-F29B-4593-BE77-BC78070867BB}" type="slidenum">
              <a:rPr lang="en-US" smtClean="0"/>
              <a:t>73</a:t>
            </a:fld>
            <a:endParaRPr lang="en-US"/>
          </a:p>
        </p:txBody>
      </p:sp>
    </p:spTree>
    <p:extLst>
      <p:ext uri="{BB962C8B-B14F-4D97-AF65-F5344CB8AC3E}">
        <p14:creationId xmlns:p14="http://schemas.microsoft.com/office/powerpoint/2010/main" val="4247336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l">
              <a:buFont typeface="+mj-lt"/>
              <a:buAutoNum type="arabicParenR"/>
            </a:pPr>
            <a:r>
              <a:rPr lang="ru-RU" sz="1200" b="0">
                <a:solidFill>
                  <a:schemeClr val="tx1"/>
                </a:solidFill>
                <a:latin typeface="+mn-lt"/>
              </a:rPr>
              <a:t>Служба FMS ОБЯЗАНА:</a:t>
            </a:r>
          </a:p>
          <a:p>
            <a:pPr marL="174708" indent="-174708" defTabSz="931774">
              <a:buFont typeface="Arial" panose="020B0604020202020204" pitchFamily="34" charset="0"/>
              <a:buChar char="•"/>
              <a:defRPr/>
            </a:pPr>
            <a:r>
              <a:rPr lang="ru-RU" b="1" baseline="0">
                <a:solidFill>
                  <a:schemeClr val="tx1"/>
                </a:solidFill>
                <a:latin typeface="+mn-lt"/>
              </a:rPr>
              <a:t>Быть официально утвержденной</a:t>
            </a:r>
            <a:r>
              <a:rPr lang="ru-RU" baseline="0">
                <a:solidFill>
                  <a:schemeClr val="tx1"/>
                </a:solidFill>
                <a:latin typeface="+mn-lt"/>
              </a:rPr>
              <a:t> региональным центром.</a:t>
            </a:r>
          </a:p>
          <a:p>
            <a:pPr marL="174708" indent="-174708" defTabSz="931774">
              <a:buFont typeface="Arial" panose="020B0604020202020204" pitchFamily="34" charset="0"/>
              <a:buChar char="•"/>
              <a:defRPr/>
            </a:pPr>
            <a:r>
              <a:rPr lang="ru-RU" baseline="0">
                <a:solidFill>
                  <a:schemeClr val="tx1"/>
                </a:solidFill>
                <a:latin typeface="+mn-lt"/>
              </a:rPr>
              <a:t>Использовать ваш план расходов, чтобы </a:t>
            </a:r>
            <a:r>
              <a:rPr lang="ru-RU" b="1" baseline="0">
                <a:solidFill>
                  <a:schemeClr val="tx1"/>
                </a:solidFill>
                <a:latin typeface="+mn-lt"/>
              </a:rPr>
              <a:t>оплачивать</a:t>
            </a:r>
            <a:r>
              <a:rPr lang="ru-RU" baseline="0">
                <a:solidFill>
                  <a:schemeClr val="tx1"/>
                </a:solidFill>
                <a:latin typeface="+mn-lt"/>
              </a:rPr>
              <a:t> услуги и средства поддержки в рамках вашего плана IPP</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a:solidFill>
                  <a:schemeClr val="tx1"/>
                </a:solidFill>
                <a:latin typeface="+mn-lt"/>
              </a:rPr>
              <a:t>Отправлять вам и вашему региональному центру ежемесячные сводные отчеты касательно вашего плана расходов</a:t>
            </a:r>
          </a:p>
          <a:p>
            <a:pPr marL="171450" marR="0" lvl="0" indent="-171450" algn="l" defTabSz="931774"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ru-RU" baseline="0">
                <a:solidFill>
                  <a:schemeClr val="tx1"/>
                </a:solidFill>
                <a:latin typeface="+mn-lt"/>
              </a:rPr>
              <a:t>Использование службы FMS является обязательным в рамках программы SDP</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ru-RU" baseline="0">
                <a:solidFill>
                  <a:schemeClr val="tx1"/>
                </a:solidFill>
                <a:latin typeface="+mn-lt"/>
              </a:rPr>
              <a:t>2) Ваши отношения с работниками (если таковые имеются) будут определять ваши отношения со службой FMS</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latin typeface="+mn-lt"/>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ru-RU" baseline="0">
                <a:solidFill>
                  <a:schemeClr val="tx1"/>
                </a:solidFill>
                <a:latin typeface="+mn-lt"/>
              </a:rPr>
              <a:t>3) Существует три модели отношений </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latin typeface="+mn-lt"/>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ru-RU" baseline="0">
                <a:solidFill>
                  <a:schemeClr val="tx1"/>
                </a:solidFill>
                <a:latin typeface="+mn-lt"/>
              </a:rPr>
              <a:t>4) Модель и количество услуг, получаемых вами в рамках вашего плана расходов, определяет стоимость услуг, предоставляемых службой FMS. </a:t>
            </a:r>
          </a:p>
          <a:p>
            <a:pPr algn="l"/>
            <a:endParaRPr lang="en-US" sz="1200" b="0" dirty="0">
              <a:solidFill>
                <a:schemeClr val="tx1"/>
              </a:solidFill>
              <a:latin typeface="+mn-lt"/>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74</a:t>
            </a:fld>
            <a:endParaRPr lang="en-US"/>
          </a:p>
        </p:txBody>
      </p:sp>
    </p:spTree>
    <p:extLst>
      <p:ext uri="{BB962C8B-B14F-4D97-AF65-F5344CB8AC3E}">
        <p14:creationId xmlns:p14="http://schemas.microsoft.com/office/powerpoint/2010/main" val="4277819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75</a:t>
            </a:fld>
            <a:endParaRPr lang="en-US"/>
          </a:p>
        </p:txBody>
      </p:sp>
    </p:spTree>
    <p:extLst>
      <p:ext uri="{BB962C8B-B14F-4D97-AF65-F5344CB8AC3E}">
        <p14:creationId xmlns:p14="http://schemas.microsoft.com/office/powerpoint/2010/main" val="8621322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76</a:t>
            </a:fld>
            <a:endParaRPr lang="en-US"/>
          </a:p>
        </p:txBody>
      </p:sp>
    </p:spTree>
    <p:extLst>
      <p:ext uri="{BB962C8B-B14F-4D97-AF65-F5344CB8AC3E}">
        <p14:creationId xmlns:p14="http://schemas.microsoft.com/office/powerpoint/2010/main" val="539830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ru-RU">
                <a:solidFill>
                  <a:schemeClr val="tx1"/>
                </a:solidFill>
              </a:rPr>
              <a:t>В рамках программы SDP вы пользуетесь теми же правами, что и сейчас.</a:t>
            </a:r>
            <a:r>
              <a:rPr lang="ru-RU" baseline="0">
                <a:solidFill>
                  <a:schemeClr val="tx1"/>
                </a:solidFill>
              </a:rPr>
              <a:t> </a:t>
            </a:r>
          </a:p>
          <a:p>
            <a:pPr marL="0" marR="0" indent="0" algn="l" defTabSz="914400" rtl="0" eaLnBrk="1" fontAlgn="auto" latinLnBrk="0" hangingPunct="1">
              <a:lnSpc>
                <a:spcPct val="100000"/>
              </a:lnSpc>
              <a:spcBef>
                <a:spcPts val="0"/>
              </a:spcBef>
              <a:spcAft>
                <a:spcPts val="0"/>
              </a:spcAft>
              <a:buClrTx/>
              <a:buSzTx/>
              <a:buFont typeface="Arial"/>
              <a:buNone/>
              <a:tabLst/>
              <a:defRPr/>
            </a:pPr>
            <a:r>
              <a:rPr lang="ru-RU" baseline="0">
                <a:solidFill>
                  <a:schemeClr val="tx1"/>
                </a:solidFill>
              </a:rPr>
              <a:t>К ним можно отнести право на:</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aseline="0">
                <a:solidFill>
                  <a:schemeClr val="tx1"/>
                </a:solidFill>
              </a:rPr>
              <a:t>составление плана IPP</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aseline="0">
                <a:solidFill>
                  <a:schemeClr val="tx1"/>
                </a:solidFill>
              </a:rPr>
              <a:t>проведение беспристрастного слушания</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aseline="0">
                <a:solidFill>
                  <a:schemeClr val="tx1"/>
                </a:solidFill>
              </a:rPr>
              <a:t>подачу апелляции</a:t>
            </a:r>
          </a:p>
          <a:p>
            <a:pPr>
              <a:buFont typeface="Arial"/>
              <a:buNone/>
            </a:pPr>
            <a:r>
              <a:rPr lang="ru-RU">
                <a:solidFill>
                  <a:schemeClr val="tx1"/>
                </a:solidFill>
              </a:rPr>
              <a:t>Поработайте вместе с членами вашей команды над решением проблем, помня о соблюдении 5 принципов, процессе персонифицированного планирования и правил, о которых вы узнали сегодня. </a:t>
            </a:r>
          </a:p>
          <a:p>
            <a:pPr>
              <a:buFont typeface="Arial"/>
              <a:buNone/>
            </a:pPr>
            <a:endParaRPr lang="en-US" dirty="0">
              <a:solidFill>
                <a:schemeClr val="tx1"/>
              </a:solidFill>
            </a:endParaRPr>
          </a:p>
          <a:p>
            <a:pPr>
              <a:buFont typeface="Arial"/>
              <a:buNone/>
            </a:pPr>
            <a:r>
              <a:rPr lang="ru-RU">
                <a:solidFill>
                  <a:schemeClr val="tx1"/>
                </a:solidFill>
              </a:rPr>
              <a:t>Мы все находимся в процессе изучения, поэтому, если вам нужна помощь, сотрудники вашего регионального центра всегда готовы вам помочь.</a:t>
            </a:r>
            <a:r>
              <a:rPr lang="ru-RU" baseline="0">
                <a:solidFill>
                  <a:schemeClr val="tx1"/>
                </a:solidFill>
              </a:rPr>
              <a:t>  Кроме того, вы или сотрудники вашего регионального центра можете отправить в Управление DDS электронное письмо по адресу sdp@dds.ca.gov. </a:t>
            </a:r>
          </a:p>
          <a:p>
            <a:pPr>
              <a:buFont typeface="Arial"/>
              <a:buNone/>
            </a:pPr>
            <a:endParaRPr lang="en-US" baseline="0" dirty="0">
              <a:solidFill>
                <a:schemeClr val="tx1"/>
              </a:solidFill>
            </a:endParaRPr>
          </a:p>
          <a:p>
            <a:pPr>
              <a:buFont typeface="Arial"/>
              <a:buNone/>
            </a:pPr>
            <a:r>
              <a:rPr lang="ru-RU" baseline="0">
                <a:solidFill>
                  <a:schemeClr val="tx1"/>
                </a:solidFill>
              </a:rPr>
              <a:t>Более подробную информацию о ваших правах вы можете найти на веб-сайте Управления DDS: www.dds.ca.gov.</a:t>
            </a:r>
          </a:p>
        </p:txBody>
      </p:sp>
      <p:sp>
        <p:nvSpPr>
          <p:cNvPr id="4" name="Slide Number Placeholder 3"/>
          <p:cNvSpPr>
            <a:spLocks noGrp="1"/>
          </p:cNvSpPr>
          <p:nvPr>
            <p:ph type="sldNum" sz="quarter" idx="5"/>
          </p:nvPr>
        </p:nvSpPr>
        <p:spPr/>
        <p:txBody>
          <a:bodyPr/>
          <a:lstStyle/>
          <a:p>
            <a:fld id="{1C78673E-F29B-4593-BE77-BC78070867BB}" type="slidenum">
              <a:rPr lang="en-US" smtClean="0"/>
              <a:t>77</a:t>
            </a:fld>
            <a:endParaRPr lang="en-US"/>
          </a:p>
        </p:txBody>
      </p:sp>
    </p:spTree>
    <p:extLst>
      <p:ext uri="{BB962C8B-B14F-4D97-AF65-F5344CB8AC3E}">
        <p14:creationId xmlns:p14="http://schemas.microsoft.com/office/powerpoint/2010/main" val="13828890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ru-RU" sz="1200">
                <a:solidFill>
                  <a:schemeClr val="tx1"/>
                </a:solidFill>
                <a:latin typeface="+mn-lt"/>
                <a:cs typeface="Arial" panose="020B0604020202020204" pitchFamily="34" charset="0"/>
              </a:rPr>
              <a:t>КЛЮЧЕВЫЕ МОМЕНТЫ</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ru-RU" sz="1200">
                <a:solidFill>
                  <a:schemeClr val="tx1"/>
                </a:solidFill>
                <a:latin typeface="+mn-lt"/>
                <a:cs typeface="Arial" panose="020B0604020202020204" pitchFamily="34" charset="0"/>
              </a:rPr>
              <a:t>Некоторые нанятые вами поставщики должны будут пройти проверку на наличие правонарушений.</a:t>
            </a:r>
            <a:r>
              <a:rPr lang="ru-RU" sz="1200" baseline="0">
                <a:solidFill>
                  <a:schemeClr val="tx1"/>
                </a:solidFill>
                <a:latin typeface="+mn-lt"/>
                <a:cs typeface="Arial" panose="020B0604020202020204" pitchFamily="34" charset="0"/>
              </a:rPr>
              <a:t> Это важная мера безопасности, действующая в рамках программы SDP.</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ru-RU" sz="1200" baseline="0">
                <a:solidFill>
                  <a:schemeClr val="tx1"/>
                </a:solidFill>
                <a:latin typeface="+mn-lt"/>
                <a:ea typeface="+mn-ea"/>
                <a:cs typeface="Arial" panose="020B0604020202020204" pitchFamily="34" charset="0"/>
              </a:rPr>
              <a:t>Проверка на наличие правонарушений необходима в отношении лиц, которые в рамках вашего плана расходов получают оплату за оказываемые вам услуги непосредственного персонального ухода, включая членов семьи и друзей. </a:t>
            </a:r>
            <a:r>
              <a:rPr lang="ru-RU" sz="1200" baseline="0">
                <a:solidFill>
                  <a:schemeClr val="tx1"/>
                </a:solidFill>
              </a:rPr>
              <a:t>Непосредственный персональный уход — это оказание помощи во время одевания, ухода за внешностью, купания или услуг по соблюдению личной гигиены.</a:t>
            </a:r>
            <a:r>
              <a:rPr lang="ru-RU" sz="1200" b="0" i="0" u="none" strike="noStrike" baseline="0">
                <a:solidFill>
                  <a:schemeClr val="tx1"/>
                </a:solidFill>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ru-RU" sz="1200" b="0" i="0" u="none" strike="noStrike" baseline="0">
                <a:solidFill>
                  <a:schemeClr val="tx1"/>
                </a:solidFill>
                <a:latin typeface="+mn-lt"/>
                <a:ea typeface="+mn-ea"/>
                <a:cs typeface="+mn-cs"/>
              </a:rPr>
              <a:t>Вы или ваша служба FMS могут потребовать от любого другого поставщика услуг также пройти проверку на наличие правонарушений. Могут возникнуть обстоятельства, при которых это будет необходимо вам или вашей службе FMS, выступающей в качестве вашего поставщика услуг.</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ru-RU" sz="1200" baseline="0">
                <a:solidFill>
                  <a:schemeClr val="tx1"/>
                </a:solidFill>
              </a:rPr>
              <a:t>Ваша служба FMS следит за выполнением проверки на наличие правонарушений.</a:t>
            </a:r>
            <a:r>
              <a:rPr lang="ru-RU" sz="1200" b="0" i="0" u="none" strike="noStrike" baseline="0">
                <a:solidFill>
                  <a:schemeClr val="tx1"/>
                </a:solidFill>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ru-RU" baseline="0">
                <a:solidFill>
                  <a:schemeClr val="tx1"/>
                </a:solidFill>
                <a:latin typeface="+mn-lt"/>
                <a:cs typeface="Arial" panose="020B0604020202020204" pitchFamily="34" charset="0"/>
              </a:rPr>
              <a:t>Поставщик услуг или его персонал ОБЯЗАНЫ пройти новую проверку на наличие правонарушений, которая проводится Управлением DDS, даже если они уже проходили ее перед предоставлением других услуг(т.е. услуг в рамках программы IHSS). Они обязаны пройти проверку данных в Управлении DDS.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ru-RU" baseline="0">
                <a:solidFill>
                  <a:schemeClr val="tx1"/>
                </a:solidFill>
                <a:latin typeface="+mn-lt"/>
                <a:cs typeface="Arial" panose="020B0604020202020204" pitchFamily="34" charset="0"/>
              </a:rPr>
              <a:t>В рамках программы SDP требуется только одна проверка данных, если поставщик обслуживает несколько участников программы.</a:t>
            </a:r>
          </a:p>
          <a:p>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ru-RU" baseline="0">
                <a:solidFill>
                  <a:schemeClr val="tx1"/>
                </a:solidFill>
                <a:latin typeface="+mn-lt"/>
                <a:cs typeface="Arial" panose="020B0604020202020204" pitchFamily="34" charset="0"/>
              </a:rPr>
              <a:t>Как осуществляется эта процедура:</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a:solidFill>
                  <a:schemeClr val="tx1"/>
                </a:solidFill>
                <a:latin typeface="+mn-lt"/>
                <a:cs typeface="Arial" panose="020B0604020202020204" pitchFamily="34" charset="0"/>
              </a:rPr>
              <a:t>Ваша служба FMS может помочь вашему поставщику с поиском организаций, занимающихся снятием отпечатков пальцев. </a:t>
            </a:r>
            <a:r>
              <a:rPr lang="ru-RU" baseline="0">
                <a:solidFill>
                  <a:schemeClr val="tx1"/>
                </a:solidFill>
                <a:latin typeface="+mn-lt"/>
                <a:cs typeface="Arial" panose="020B0604020202020204" pitchFamily="34" charset="0"/>
              </a:rPr>
              <a:t>Такие организации можно найти повсюду в штате Калифорния.</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aseline="0">
                <a:solidFill>
                  <a:schemeClr val="tx1"/>
                </a:solidFill>
                <a:latin typeface="+mn-lt"/>
                <a:cs typeface="Arial" panose="020B0604020202020204" pitchFamily="34" charset="0"/>
              </a:rPr>
              <a:t>Ваша служба FMS оформит всю документацию, необходимую для снятия отпечатков пальцев</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aseline="0">
                <a:solidFill>
                  <a:schemeClr val="tx1"/>
                </a:solidFill>
                <a:latin typeface="+mn-lt"/>
                <a:cs typeface="Arial" panose="020B0604020202020204" pitchFamily="34" charset="0"/>
              </a:rPr>
              <a:t>Стоимость услуг по снятию отпечатков пальцев оплачивается потенциальным поставщиком услуг</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aseline="0">
                <a:solidFill>
                  <a:schemeClr val="tx1"/>
                </a:solidFill>
                <a:latin typeface="+mn-lt"/>
                <a:cs typeface="Arial" panose="020B0604020202020204" pitchFamily="34" charset="0"/>
              </a:rPr>
              <a:t>Результаты, как правило, в течение 48 часов отправляются в штат Калифорния (Департамент Юстиции и Управление DDS)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aseline="0">
                <a:solidFill>
                  <a:schemeClr val="tx1"/>
                </a:solidFill>
                <a:latin typeface="+mn-lt"/>
                <a:cs typeface="Arial" panose="020B0604020202020204" pitchFamily="34" charset="0"/>
              </a:rPr>
              <a:t>Служба FMS получит результаты проверки данных от Управления DDS без указания конкретных деталей.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a:solidFill>
                  <a:schemeClr val="tx1"/>
                </a:solidFill>
                <a:latin typeface="+mn-lt"/>
                <a:cs typeface="Arial" panose="020B0604020202020204" pitchFamily="34" charset="0"/>
              </a:rPr>
              <a:t>Что, если потенциальный поставщик был признан виновным в совершении преступления</a:t>
            </a:r>
            <a:r>
              <a:rPr lang="ru-RU" sz="1200">
                <a:solidFill>
                  <a:schemeClr val="tx1"/>
                </a:solidFill>
                <a:latin typeface="+mn-lt"/>
                <a:cs typeface="Arial" panose="020B0604020202020204" pitchFamily="34" charset="0"/>
              </a:rPr>
              <a:t> </a:t>
            </a:r>
            <a:r>
              <a:rPr lang="ru-RU" sz="1200" b="1">
                <a:solidFill>
                  <a:schemeClr val="tx1"/>
                </a:solidFill>
                <a:latin typeface="+mn-lt"/>
                <a:cs typeface="Arial" panose="020B0604020202020204" pitchFamily="34" charset="0"/>
              </a:rPr>
              <a:t>небольшой</a:t>
            </a:r>
            <a:r>
              <a:rPr lang="ru-RU" sz="1200">
                <a:solidFill>
                  <a:schemeClr val="tx1"/>
                </a:solidFill>
                <a:latin typeface="+mn-lt"/>
                <a:cs typeface="Arial" panose="020B0604020202020204" pitchFamily="34" charset="0"/>
              </a:rPr>
              <a:t> тяжести? До начала обслуживания необходимо получить одобрение от </a:t>
            </a:r>
            <a:r>
              <a:rPr lang="ru-RU" sz="1200" b="1">
                <a:solidFill>
                  <a:schemeClr val="tx1"/>
                </a:solidFill>
                <a:latin typeface="+mn-lt"/>
                <a:cs typeface="Arial" panose="020B0604020202020204" pitchFamily="34" charset="0"/>
              </a:rPr>
              <a:t>Управления DDS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aseline="0">
                <a:solidFill>
                  <a:schemeClr val="tx1"/>
                </a:solidFill>
                <a:latin typeface="+mn-lt"/>
                <a:cs typeface="Arial" panose="020B0604020202020204" pitchFamily="34" charset="0"/>
              </a:rPr>
              <a:t>Если потенциальный поставщик попадал под арест или был признан виновным в совершении </a:t>
            </a:r>
            <a:r>
              <a:rPr lang="ru-RU" b="1" baseline="0">
                <a:solidFill>
                  <a:schemeClr val="tx1"/>
                </a:solidFill>
                <a:latin typeface="+mn-lt"/>
                <a:cs typeface="Arial" panose="020B0604020202020204" pitchFamily="34" charset="0"/>
              </a:rPr>
              <a:t>тяжкого</a:t>
            </a:r>
            <a:r>
              <a:rPr lang="ru-RU" baseline="0">
                <a:solidFill>
                  <a:schemeClr val="tx1"/>
                </a:solidFill>
                <a:latin typeface="+mn-lt"/>
                <a:cs typeface="Arial" panose="020B0604020202020204" pitchFamily="34" charset="0"/>
              </a:rPr>
              <a:t> преступления, он не сможет получить разрешение на обслуживание.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ru-RU" b="1" u="sng" baseline="0">
                <a:solidFill>
                  <a:schemeClr val="tx1"/>
                </a:solidFill>
                <a:latin typeface="+mn-lt"/>
                <a:ea typeface="+mn-ea"/>
                <a:cs typeface="Arial" panose="020B0604020202020204" pitchFamily="34" charset="0"/>
              </a:rPr>
              <a:t>К тяжким преступлениям относятся:</a:t>
            </a:r>
            <a:r>
              <a:rPr lang="ru-RU" sz="1200" b="1">
                <a:solidFill>
                  <a:schemeClr val="tx1"/>
                </a:solidFill>
                <a:latin typeface="+mn-lt"/>
                <a:ea typeface="+mn-ea"/>
                <a:cs typeface="+mn-cs"/>
              </a:rPr>
              <a:t> случаи, когда лицо было признано виновным по суду, находится в ожидании судебного разбирательства или совершило попытку убийства; случаи насилия над детьми, пожилыми людьми или совершеннолетними иждивенцами; изнасилование или насильственные действия сексуального характера; ограбление; поджог; похищение с целью выкупа; угон автомобиля; вымогательство.</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b="0"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ru-RU" b="0" baseline="0">
                <a:solidFill>
                  <a:schemeClr val="tx1"/>
                </a:solidFill>
                <a:latin typeface="+mn-lt"/>
                <a:cs typeface="Arial" panose="020B0604020202020204" pitchFamily="34" charset="0"/>
              </a:rPr>
              <a:t>Ваша служба FMS сообщит вам об отрицательных результатах проверки данных поставщика и о том, что он не отвечает требованиям, установленным в отношении предоставления вам соответствующих услуг в рамках программы SDP. </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ru-RU" b="0" baseline="0">
                <a:solidFill>
                  <a:schemeClr val="tx1"/>
                </a:solidFill>
                <a:latin typeface="+mn-lt"/>
                <a:cs typeface="Arial" panose="020B0604020202020204" pitchFamily="34" charset="0"/>
              </a:rPr>
              <a:t>Напоминаем вам о том, что после того как вы начнете определять нужные вам услуги</a:t>
            </a:r>
            <a:r>
              <a:rPr lang="ru-RU" sz="1200">
                <a:solidFill>
                  <a:schemeClr val="tx1"/>
                </a:solidFill>
                <a:latin typeface="+mn-lt"/>
                <a:cs typeface="Arial" panose="020B0604020202020204" pitchFamily="34" charset="0"/>
              </a:rPr>
              <a:t>, любые возникающие у вас вопросы касательно проверки данных можно направлять по адресу </a:t>
            </a:r>
            <a:r>
              <a:rPr lang="ru-RU" sz="1200">
                <a:solidFill>
                  <a:schemeClr val="tx1"/>
                </a:solidFill>
                <a:latin typeface="+mn-lt"/>
                <a:cs typeface="Arial" panose="020B0604020202020204" pitchFamily="34" charset="0"/>
                <a:hlinkClick r:id="rId3"/>
              </a:rPr>
              <a:t>sdpbackground@dds.ca.gov</a:t>
            </a:r>
            <a:r>
              <a:rPr lang="ru-RU" sz="1200">
                <a:solidFill>
                  <a:schemeClr val="tx1"/>
                </a:solidFill>
                <a:latin typeface="+mn-lt"/>
                <a:cs typeface="Arial" panose="020B0604020202020204" pitchFamily="34" charset="0"/>
              </a:rPr>
              <a:t> </a:t>
            </a:r>
          </a:p>
        </p:txBody>
      </p:sp>
      <p:sp>
        <p:nvSpPr>
          <p:cNvPr id="4" name="Slide Number Placeholder 3"/>
          <p:cNvSpPr>
            <a:spLocks noGrp="1"/>
          </p:cNvSpPr>
          <p:nvPr>
            <p:ph type="sldNum" sz="quarter" idx="5"/>
          </p:nvPr>
        </p:nvSpPr>
        <p:spPr/>
        <p:txBody>
          <a:bodyPr/>
          <a:lstStyle/>
          <a:p>
            <a:fld id="{1C78673E-F29B-4593-BE77-BC78070867BB}" type="slidenum">
              <a:rPr lang="en-US" smtClean="0"/>
              <a:t>78</a:t>
            </a:fld>
            <a:endParaRPr lang="en-US"/>
          </a:p>
        </p:txBody>
      </p:sp>
    </p:spTree>
    <p:extLst>
      <p:ext uri="{BB962C8B-B14F-4D97-AF65-F5344CB8AC3E}">
        <p14:creationId xmlns:p14="http://schemas.microsoft.com/office/powerpoint/2010/main" val="1879421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aseline="0"/>
              <a:t>Выявление и предотвращение случаев насилия является значительной составляющей системы обеспечения безопасности. Мы рассмотрим тему насилия в нескольких последующих слайдах. </a:t>
            </a:r>
          </a:p>
          <a:p>
            <a:r>
              <a:rPr lang="ru-RU" sz="1200" baseline="0"/>
              <a:t>Очень важно, чтобы вы, члены вашей семьи, люди, предоставляющие вам услуги и службы поддержки знали о том, что такое насилие, как сообщить о том, что над кем-то совершается насилие и что делать, если есть основания полагать, что над кем-то совершается насилие.</a:t>
            </a:r>
          </a:p>
          <a:p>
            <a:r>
              <a:rPr lang="ru-RU" sz="1200" baseline="0"/>
              <a:t>Существует много видов насилия:</a:t>
            </a:r>
          </a:p>
          <a:p>
            <a:pPr marL="171450" indent="-171450">
              <a:buFont typeface="Arial" panose="020B0604020202020204" pitchFamily="34" charset="0"/>
              <a:buChar char="•"/>
            </a:pPr>
            <a:r>
              <a:rPr lang="ru-RU" sz="1200" baseline="0"/>
              <a:t>Физическое насилие</a:t>
            </a:r>
          </a:p>
          <a:p>
            <a:pPr marL="171450" indent="-171450">
              <a:buFont typeface="Arial" panose="020B0604020202020204" pitchFamily="34" charset="0"/>
              <a:buChar char="•"/>
            </a:pPr>
            <a:r>
              <a:rPr lang="ru-RU" sz="1200" baseline="0"/>
              <a:t>Сексуальное насилие</a:t>
            </a:r>
          </a:p>
          <a:p>
            <a:pPr marL="171450" indent="-171450">
              <a:buFont typeface="Arial" panose="020B0604020202020204" pitchFamily="34" charset="0"/>
              <a:buChar char="•"/>
            </a:pPr>
            <a:r>
              <a:rPr lang="ru-RU" sz="1200" baseline="0"/>
              <a:t>Насилие в форме пренебрежения </a:t>
            </a:r>
          </a:p>
          <a:p>
            <a:pPr marL="171450" indent="-171450">
              <a:buFont typeface="Arial" panose="020B0604020202020204" pitchFamily="34" charset="0"/>
              <a:buChar char="•"/>
            </a:pPr>
            <a:r>
              <a:rPr lang="ru-RU" sz="1200" baseline="0"/>
              <a:t>Эмоциональное насилие </a:t>
            </a:r>
          </a:p>
          <a:p>
            <a:pPr marL="171450" indent="-171450">
              <a:buFont typeface="Arial" panose="020B0604020202020204" pitchFamily="34" charset="0"/>
              <a:buChar char="•"/>
            </a:pPr>
            <a:r>
              <a:rPr lang="ru-RU" sz="1200" baseline="0"/>
              <a:t>Финансовое насилие</a:t>
            </a:r>
          </a:p>
          <a:p>
            <a:pPr marL="0" indent="0">
              <a:buFont typeface="Arial" panose="020B0604020202020204" pitchFamily="34" charset="0"/>
              <a:buNone/>
            </a:pPr>
            <a:r>
              <a:rPr lang="ru-RU" sz="1200" baseline="0"/>
              <a:t>Эти виды насилия могут совершаться незнакомыми людьми или кем-то, кого вы знаете. Кроме того, иногда бывает трудно определить, совершается ли над вами насилие. Если вам не нравится, как с вами обращаются, вы должны рассказать об этом людям, которым вы доверяете. </a:t>
            </a:r>
          </a:p>
          <a:p>
            <a:pPr marL="0" indent="0">
              <a:buFont typeface="Arial" panose="020B0604020202020204" pitchFamily="34" charset="0"/>
              <a:buNone/>
            </a:pPr>
            <a:endParaRPr lang="en-US" sz="1200" baseline="0" dirty="0"/>
          </a:p>
          <a:p>
            <a:pPr marL="0" indent="0">
              <a:buFont typeface="Arial" panose="020B0604020202020204" pitchFamily="34" charset="0"/>
              <a:buNone/>
            </a:pPr>
            <a:r>
              <a:rPr lang="ru-RU" sz="1200" b="1" baseline="0"/>
              <a:t>Совет инструктору! Подготовьтесь к обсуждению темы насилия в рамках ознакомительного курса, вы можете попросить кого-нибудь рассказать о своем опыте. Будьте готовы выслушать их рассказы и действовать по обстановке.</a:t>
            </a:r>
          </a:p>
        </p:txBody>
      </p:sp>
      <p:sp>
        <p:nvSpPr>
          <p:cNvPr id="4" name="Slide Number Placeholder 3"/>
          <p:cNvSpPr>
            <a:spLocks noGrp="1"/>
          </p:cNvSpPr>
          <p:nvPr>
            <p:ph type="sldNum" sz="quarter" idx="5"/>
          </p:nvPr>
        </p:nvSpPr>
        <p:spPr/>
        <p:txBody>
          <a:bodyPr/>
          <a:lstStyle/>
          <a:p>
            <a:fld id="{1C78673E-F29B-4593-BE77-BC78070867BB}" type="slidenum">
              <a:rPr lang="en-US" smtClean="0"/>
              <a:t>79</a:t>
            </a:fld>
            <a:endParaRPr lang="en-US"/>
          </a:p>
        </p:txBody>
      </p:sp>
    </p:spTree>
    <p:extLst>
      <p:ext uri="{BB962C8B-B14F-4D97-AF65-F5344CB8AC3E}">
        <p14:creationId xmlns:p14="http://schemas.microsoft.com/office/powerpoint/2010/main" val="3771068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aseline="0">
                <a:solidFill>
                  <a:schemeClr val="tx1"/>
                </a:solidFill>
                <a:latin typeface="+mn-lt"/>
                <a:cs typeface="Arial" panose="020B0604020202020204" pitchFamily="34" charset="0"/>
              </a:rPr>
              <a:t>Итак, что такое Программа самоопределения?</a:t>
            </a:r>
          </a:p>
          <a:p>
            <a:pPr>
              <a:buFont typeface="Arial"/>
              <a:buNone/>
            </a:pPr>
            <a:r>
              <a:rPr lang="ru-RU" sz="1200">
                <a:solidFill>
                  <a:schemeClr val="tx1"/>
                </a:solidFill>
                <a:latin typeface="+mn-lt"/>
                <a:cs typeface="Arial" panose="020B0604020202020204" pitchFamily="34" charset="0"/>
              </a:rPr>
              <a:t>Программа самоопределения (или программа SDP) штата Калифорния является альтернативным способом получения услуг и средств поддержки в региональном центре.</a:t>
            </a:r>
            <a:r>
              <a:rPr lang="ru-RU" sz="1200" baseline="0">
                <a:solidFill>
                  <a:schemeClr val="tx1"/>
                </a:solidFill>
                <a:latin typeface="+mn-lt"/>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a:solidFill>
                  <a:schemeClr val="tx1"/>
                </a:solidFill>
                <a:latin typeface="+mn-lt"/>
                <a:ea typeface="+mn-ea"/>
                <a:cs typeface="Arial" panose="020B0604020202020204" pitchFamily="34" charset="0"/>
              </a:rPr>
              <a:t>ПРИНЯТИЕ РЕШЕНИЯ, КОНТРОЛЬ И ОБЯЗАННОСТИ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a:solidFill>
                  <a:schemeClr val="tx1"/>
                </a:solidFill>
                <a:latin typeface="+mn-lt"/>
                <a:ea typeface="+mn-ea"/>
                <a:cs typeface="Arial" panose="020B0604020202020204" pitchFamily="34" charset="0"/>
              </a:rPr>
              <a:t>УСЛУГИ И СРЕДСТВА ПОДДЕРЖКИ, НЕОБХОДИМЫЕ ВАМ ДЛЯ ПОЛНОЦЕННОЙ ЖИЗНЕДЕЯТЕЛЬНОСТИ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a:solidFill>
                  <a:schemeClr val="tx1"/>
                </a:solidFill>
                <a:latin typeface="+mn-lt"/>
                <a:ea typeface="+mn-ea"/>
                <a:cs typeface="Arial" panose="020B0604020202020204" pitchFamily="34" charset="0"/>
              </a:rPr>
              <a:t>РЕШЕНИЯ, КАСАЮЩИЕСЯ ИСПОЛЬЗОВАНИЯ БЮДЖЕТНЫХ СРЕДСТВ</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a:solidFill>
                  <a:schemeClr val="tx1"/>
                </a:solidFill>
                <a:latin typeface="+mn-lt"/>
                <a:ea typeface="+mn-ea"/>
                <a:cs typeface="Arial" panose="020B0604020202020204" pitchFamily="34" charset="0"/>
              </a:rPr>
              <a:t>ИНТЕНСИВНАЯ ПОДДЕРЖКА</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a:solidFill>
                  <a:schemeClr val="tx1"/>
                </a:solidFill>
                <a:latin typeface="+mn-lt"/>
                <a:ea typeface="+mn-ea"/>
                <a:cs typeface="Arial" panose="020B0604020202020204" pitchFamily="34" charset="0"/>
              </a:rPr>
              <a:t>ПЕРСОНИФИКАЦИЯ</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ru-RU" sz="1200" b="0" i="0" u="none" strike="noStrike" cap="none" normalizeH="0" baseline="0" noProof="0">
                <a:ln>
                  <a:noFill/>
                </a:ln>
                <a:solidFill>
                  <a:schemeClr val="tx1"/>
                </a:solidFill>
                <a:uLnTx/>
                <a:uFillTx/>
                <a:latin typeface="+mn-lt"/>
                <a:ea typeface="+mn-ea"/>
                <a:cs typeface="Arial" panose="020B0604020202020204" pitchFamily="34" charset="0"/>
              </a:rPr>
              <a:t>Некоторые элементы Программы самоопределения будут совпадать с элементами традиционной системы обслуживания, а некоторые — отличаться от них. </a:t>
            </a:r>
          </a:p>
        </p:txBody>
      </p:sp>
      <p:sp>
        <p:nvSpPr>
          <p:cNvPr id="4" name="Slide Number Placeholder 3"/>
          <p:cNvSpPr>
            <a:spLocks noGrp="1"/>
          </p:cNvSpPr>
          <p:nvPr>
            <p:ph type="sldNum" sz="quarter" idx="5"/>
          </p:nvPr>
        </p:nvSpPr>
        <p:spPr/>
        <p:txBody>
          <a:bodyPr/>
          <a:lstStyle/>
          <a:p>
            <a:fld id="{1C78673E-F29B-4593-BE77-BC78070867BB}" type="slidenum">
              <a:rPr lang="en-US" smtClean="0"/>
              <a:t>8</a:t>
            </a:fld>
            <a:endParaRPr lang="en-US"/>
          </a:p>
        </p:txBody>
      </p:sp>
    </p:spTree>
    <p:extLst>
      <p:ext uri="{BB962C8B-B14F-4D97-AF65-F5344CB8AC3E}">
        <p14:creationId xmlns:p14="http://schemas.microsoft.com/office/powerpoint/2010/main" val="5571232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sz="1200" baseline="0" dirty="0"/>
          </a:p>
          <a:p>
            <a:endParaRPr lang="en-US" sz="1200" baseline="0" dirty="0"/>
          </a:p>
          <a:p>
            <a:endParaRPr lang="en-US" sz="1200" dirty="0"/>
          </a:p>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80</a:t>
            </a:fld>
            <a:endParaRPr lang="en-US"/>
          </a:p>
        </p:txBody>
      </p:sp>
    </p:spTree>
    <p:extLst>
      <p:ext uri="{BB962C8B-B14F-4D97-AF65-F5344CB8AC3E}">
        <p14:creationId xmlns:p14="http://schemas.microsoft.com/office/powerpoint/2010/main" val="41865501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1200" i="1" baseline="0"/>
              <a:t>Раздаточный материал. </a:t>
            </a:r>
            <a:r>
              <a:rPr lang="ru-RU" sz="1200" b="1" baseline="0"/>
              <a:t>Как защитить себя</a:t>
            </a:r>
            <a:r>
              <a:rPr lang="ru-RU" sz="1200" b="1" i="0" baseline="0"/>
              <a:t> — </a:t>
            </a:r>
            <a:r>
              <a:rPr lang="ru-RU" sz="1200" b="1" i="1" baseline="0"/>
              <a:t>Дать отпор! TipSheet_HowtoDefendYourself_v6</a:t>
            </a:r>
          </a:p>
          <a:p>
            <a:pPr marL="0" indent="0">
              <a:buFont typeface="Arial" panose="020B0604020202020204" pitchFamily="34" charset="0"/>
              <a:buNone/>
            </a:pPr>
            <a:endParaRPr lang="en-US" sz="1200" baseline="0" dirty="0"/>
          </a:p>
          <a:p>
            <a:pPr marL="0" indent="0">
              <a:buFont typeface="Arial" panose="020B0604020202020204" pitchFamily="34" charset="0"/>
              <a:buNone/>
            </a:pPr>
            <a:r>
              <a:rPr lang="ru-RU" sz="1200" baseline="0"/>
              <a:t>Вас поддерживает много людей, и вы тоже поддерживаете своих друзей и знакомых. Повторим еще раз — поговорите с человеком, которому вы доверяете. </a:t>
            </a:r>
          </a:p>
          <a:p>
            <a:r>
              <a:rPr lang="ru-RU" sz="1200"/>
              <a:t>Никто не имеет права:</a:t>
            </a:r>
          </a:p>
          <a:p>
            <a:pPr marL="171450" indent="-171450">
              <a:buFont typeface="Arial" panose="020B0604020202020204" pitchFamily="34" charset="0"/>
              <a:buChar char="•"/>
            </a:pPr>
            <a:r>
              <a:rPr lang="ru-RU" sz="1200"/>
              <a:t>заставлять вас испытывать дискомфорт</a:t>
            </a:r>
          </a:p>
          <a:p>
            <a:pPr marL="171450" indent="-171450">
              <a:buFont typeface="Arial" panose="020B0604020202020204" pitchFamily="34" charset="0"/>
              <a:buChar char="•"/>
            </a:pPr>
            <a:r>
              <a:rPr lang="ru-RU" sz="1200"/>
              <a:t>брать ваши вещи</a:t>
            </a:r>
          </a:p>
          <a:p>
            <a:pPr marL="171450" indent="-171450">
              <a:buFont typeface="Arial" panose="020B0604020202020204" pitchFamily="34" charset="0"/>
              <a:buChar char="•"/>
            </a:pPr>
            <a:r>
              <a:rPr lang="ru-RU" sz="1200"/>
              <a:t>подходить близко или дотрагиваться до вас, если вам это неприятно</a:t>
            </a:r>
          </a:p>
          <a:p>
            <a:r>
              <a:rPr lang="ru-RU" sz="1200" baseline="0"/>
              <a:t>Обратите внимание на то, как вы себя чувствуете. Поговорите с человеком, которому вы доверяете. </a:t>
            </a:r>
          </a:p>
          <a:p>
            <a:r>
              <a:rPr lang="ru-RU" sz="1200"/>
              <a:t>Что делать, если вы попали в опасную ситуации. Вы должны сразу предпринять действия, которые помогут вам оказаться в безопасности.</a:t>
            </a:r>
            <a:r>
              <a:rPr lang="ru-RU" sz="1200" baseline="0"/>
              <a:t> </a:t>
            </a:r>
          </a:p>
          <a:p>
            <a:r>
              <a:rPr lang="ru-RU" sz="1200"/>
              <a:t>В ваш пакет материалов включены материалы, в которых предлагаются некоторые идеи касательно того, как вести себя в неприятной или потенциально опасной ситуации.</a:t>
            </a:r>
            <a:r>
              <a:rPr lang="ru-RU" sz="1200" baseline="0"/>
              <a:t> </a:t>
            </a:r>
          </a:p>
          <a:p>
            <a:r>
              <a:rPr lang="ru-RU" sz="1200" b="1" baseline="0"/>
              <a:t>Совет инструктору! Это подходящий момент, чтобы прерваться и предложить аудитории подумать над тем, к кому бы они обратились за помощью. Они могут не говорить этого вслух, но подумать, какой человек мог бы оказать им подобную поддержку.</a:t>
            </a:r>
          </a:p>
        </p:txBody>
      </p:sp>
      <p:sp>
        <p:nvSpPr>
          <p:cNvPr id="4" name="Slide Number Placeholder 3"/>
          <p:cNvSpPr>
            <a:spLocks noGrp="1"/>
          </p:cNvSpPr>
          <p:nvPr>
            <p:ph type="sldNum" sz="quarter" idx="5"/>
          </p:nvPr>
        </p:nvSpPr>
        <p:spPr/>
        <p:txBody>
          <a:bodyPr/>
          <a:lstStyle/>
          <a:p>
            <a:fld id="{1C78673E-F29B-4593-BE77-BC78070867BB}" type="slidenum">
              <a:rPr lang="en-US" smtClean="0"/>
              <a:t>81</a:t>
            </a:fld>
            <a:endParaRPr lang="en-US"/>
          </a:p>
        </p:txBody>
      </p:sp>
    </p:spTree>
    <p:extLst>
      <p:ext uri="{BB962C8B-B14F-4D97-AF65-F5344CB8AC3E}">
        <p14:creationId xmlns:p14="http://schemas.microsoft.com/office/powerpoint/2010/main" val="29595109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a:t>Ваши команда, члены семьи и друзья поддержат вас в вопросах безопасности и здоровья, а также позаботятся о том, чтобы вы чувствовали себя в безопасности и были окружены людьми, с которыми вам комфортно.</a:t>
            </a:r>
          </a:p>
          <a:p>
            <a:r>
              <a:rPr lang="ru-RU" sz="1200"/>
              <a:t>Что делать, если вы пережили, оказались свидетелем, узнали или предполагаете, что произошло насилие?</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a:latin typeface="+mn-lt"/>
              </a:rPr>
              <a:t>Расскажите об этом людям, которым вы доверяете! </a:t>
            </a:r>
          </a:p>
          <a:p>
            <a:pPr marL="171450" indent="-171450">
              <a:buFont typeface="Wingdings" pitchFamily="2" charset="2"/>
              <a:buChar char="ü"/>
            </a:pPr>
            <a:r>
              <a:rPr lang="ru-RU" sz="1200">
                <a:latin typeface="+mn-lt"/>
              </a:rPr>
              <a:t>Если у вас есть веские причины считать, что над вами или другим лицом совершается насилие, следует немедленно предпринять действия по обеспечению вашей безопасности или безопасности пострадавшего лица.</a:t>
            </a:r>
            <a:r>
              <a:rPr lang="ru-RU" sz="1200" baseline="0">
                <a:latin typeface="+mn-lt"/>
              </a:rPr>
              <a:t> </a:t>
            </a:r>
          </a:p>
          <a:p>
            <a:pPr marL="171450" indent="-171450">
              <a:buFont typeface="Wingdings" pitchFamily="2" charset="2"/>
              <a:buChar char="ü"/>
            </a:pPr>
            <a:r>
              <a:rPr lang="ru-RU" sz="1200" baseline="0">
                <a:latin typeface="+mn-lt"/>
              </a:rPr>
              <a:t>После этого необходимо сообщить о предполагаемом случае насилия людям, которым вы доверяете. Вы можете сказать об этом любым людям, которые, по вашему мнению, могут вам помочь. </a:t>
            </a:r>
          </a:p>
          <a:p>
            <a:pPr marL="171450" indent="-171450">
              <a:buFont typeface="Wingdings" pitchFamily="2" charset="2"/>
              <a:buChar char="ü"/>
            </a:pPr>
            <a:endParaRPr lang="en-US" sz="1200" baseline="0" dirty="0">
              <a:latin typeface="+mn-lt"/>
            </a:endParaRPr>
          </a:p>
          <a:p>
            <a:r>
              <a:rPr lang="ru-RU" i="1">
                <a:latin typeface="+mn-lt"/>
                <a:ea typeface="Calibri" panose="020F0502020204030204" pitchFamily="34" charset="0"/>
              </a:rPr>
              <a:t>Во время ознакомительного курса региональные центры могут предоставлять актуальную информацию о:</a:t>
            </a:r>
          </a:p>
          <a:p>
            <a:pPr marL="342900" marR="0" lvl="0" indent="-342900">
              <a:spcBef>
                <a:spcPts val="0"/>
              </a:spcBef>
              <a:spcAft>
                <a:spcPts val="0"/>
              </a:spcAft>
              <a:buFont typeface="Symbol" panose="05050102010706020507" pitchFamily="18" charset="2"/>
              <a:buChar char=""/>
            </a:pPr>
            <a:r>
              <a:rPr lang="ru-RU" i="1">
                <a:latin typeface="+mn-lt"/>
                <a:ea typeface="Calibri" panose="020F0502020204030204" pitchFamily="34" charset="0"/>
              </a:rPr>
              <a:t>Местных ресурсах для информирующих организаций</a:t>
            </a:r>
          </a:p>
          <a:p>
            <a:pPr marL="342900" marR="0" lvl="0" indent="-342900">
              <a:spcBef>
                <a:spcPts val="0"/>
              </a:spcBef>
              <a:spcAft>
                <a:spcPts val="0"/>
              </a:spcAft>
              <a:buFont typeface="Symbol" panose="05050102010706020507" pitchFamily="18" charset="2"/>
              <a:buChar char=""/>
            </a:pPr>
            <a:r>
              <a:rPr lang="ru-RU" i="1">
                <a:latin typeface="+mn-lt"/>
                <a:ea typeface="Calibri" panose="020F0502020204030204" pitchFamily="34" charset="0"/>
              </a:rPr>
              <a:t>Местных ресурсах для жертв насилия</a:t>
            </a:r>
          </a:p>
          <a:p>
            <a:pPr marL="0" indent="0">
              <a:buFont typeface="Wingdings" pitchFamily="2" charset="2"/>
              <a:buNone/>
            </a:pPr>
            <a:endParaRPr lang="en-US" sz="1200" baseline="0" dirty="0"/>
          </a:p>
        </p:txBody>
      </p:sp>
      <p:sp>
        <p:nvSpPr>
          <p:cNvPr id="4" name="Slide Number Placeholder 3"/>
          <p:cNvSpPr>
            <a:spLocks noGrp="1"/>
          </p:cNvSpPr>
          <p:nvPr>
            <p:ph type="sldNum" sz="quarter" idx="5"/>
          </p:nvPr>
        </p:nvSpPr>
        <p:spPr/>
        <p:txBody>
          <a:bodyPr/>
          <a:lstStyle/>
          <a:p>
            <a:fld id="{1C78673E-F29B-4593-BE77-BC78070867BB}" type="slidenum">
              <a:rPr lang="en-US" smtClean="0"/>
              <a:t>82</a:t>
            </a:fld>
            <a:endParaRPr lang="en-US"/>
          </a:p>
        </p:txBody>
      </p:sp>
    </p:spTree>
    <p:extLst>
      <p:ext uri="{BB962C8B-B14F-4D97-AF65-F5344CB8AC3E}">
        <p14:creationId xmlns:p14="http://schemas.microsoft.com/office/powerpoint/2010/main" val="2787891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83</a:t>
            </a:fld>
            <a:endParaRPr lang="en-US"/>
          </a:p>
        </p:txBody>
      </p:sp>
    </p:spTree>
    <p:extLst>
      <p:ext uri="{BB962C8B-B14F-4D97-AF65-F5344CB8AC3E}">
        <p14:creationId xmlns:p14="http://schemas.microsoft.com/office/powerpoint/2010/main" val="27200794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84</a:t>
            </a:fld>
            <a:endParaRPr lang="en-US"/>
          </a:p>
        </p:txBody>
      </p:sp>
    </p:spTree>
    <p:extLst>
      <p:ext uri="{BB962C8B-B14F-4D97-AF65-F5344CB8AC3E}">
        <p14:creationId xmlns:p14="http://schemas.microsoft.com/office/powerpoint/2010/main" val="4724550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85</a:t>
            </a:fld>
            <a:endParaRPr lang="en-US"/>
          </a:p>
        </p:txBody>
      </p:sp>
    </p:spTree>
    <p:extLst>
      <p:ext uri="{BB962C8B-B14F-4D97-AF65-F5344CB8AC3E}">
        <p14:creationId xmlns:p14="http://schemas.microsoft.com/office/powerpoint/2010/main" val="1380461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i="1"/>
              <a:t>Здесь каждый региональный центр может вставить свой план на будущее. </a:t>
            </a:r>
          </a:p>
          <a:p>
            <a:endParaRPr lang="en-US" dirty="0"/>
          </a:p>
          <a:p>
            <a:r>
              <a:rPr lang="ru-RU" i="1"/>
              <a:t>Смогут ли все участники сразу встретиться со своими координаторами обслуживания или встреча будет назначена позднее? </a:t>
            </a:r>
          </a:p>
          <a:p>
            <a:r>
              <a:rPr lang="ru-RU" i="1"/>
              <a:t>Смогут ли все участники получить копии своих выписок о годовых расходах, чтобы узнать свой индивидуальный бюджет? </a:t>
            </a:r>
          </a:p>
          <a:p>
            <a:r>
              <a:rPr lang="ru-RU" i="1"/>
              <a:t>Как региональный центр поможет им найти службу FMS, если эти службы относятся к единственной категории поставщиков, которая обязана иметь статус официального поставщика. </a:t>
            </a:r>
          </a:p>
          <a:p>
            <a:endParaRPr lang="en-US" i="1" dirty="0"/>
          </a:p>
          <a:p>
            <a:endParaRPr lang="en-US" i="1" dirty="0"/>
          </a:p>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86</a:t>
            </a:fld>
            <a:endParaRPr lang="en-US"/>
          </a:p>
        </p:txBody>
      </p:sp>
    </p:spTree>
    <p:extLst>
      <p:ext uri="{BB962C8B-B14F-4D97-AF65-F5344CB8AC3E}">
        <p14:creationId xmlns:p14="http://schemas.microsoft.com/office/powerpoint/2010/main" val="5950342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a:t>Сотрудники вашего регионального центра всегда окажут вам поддержку. Кроме того, вы можете получить другую поддержку на местах — от местного консультативного комитета, работающего на общественных началах.</a:t>
            </a:r>
            <a:r>
              <a:rPr lang="ru-RU" baseline="0"/>
              <a:t> </a:t>
            </a:r>
          </a:p>
          <a:p>
            <a:endParaRPr lang="en-US" baseline="0" dirty="0"/>
          </a:p>
          <a:p>
            <a:r>
              <a:rPr lang="ru-RU" baseline="0"/>
              <a:t>Местные комитеты по вопросам самоопределения отслеживают развитие и текущие результаты работы программы. </a:t>
            </a:r>
          </a:p>
          <a:p>
            <a:endParaRPr lang="en-US" dirty="0"/>
          </a:p>
          <a:p>
            <a:r>
              <a:rPr lang="ru-RU"/>
              <a:t>Посетите такую встречу и пообщайтесь с другими семьями и участниками, которые тоже попали в программу SDP. Дайте свои рекомендации касательно улучшений. Обсудите, насколько хорошо все согласуется с вашим планом и жизнью после того, как вы приняли ряд самостоятельных решений.</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i="1" baseline="0"/>
              <a:t>Эти поля заполняют сотрудники региональных центров или местных консультативных комитетов.</a:t>
            </a:r>
          </a:p>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87</a:t>
            </a:fld>
            <a:endParaRPr lang="en-US"/>
          </a:p>
        </p:txBody>
      </p:sp>
    </p:spTree>
    <p:extLst>
      <p:ext uri="{BB962C8B-B14F-4D97-AF65-F5344CB8AC3E}">
        <p14:creationId xmlns:p14="http://schemas.microsoft.com/office/powerpoint/2010/main" val="6209491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i="1"/>
              <a:t>Региональный центр предоставляет дополнительные раздаточные материалы, чтобы помочь вам найти дополнительные местные средства поддержки в сообществе.</a:t>
            </a:r>
          </a:p>
        </p:txBody>
      </p:sp>
      <p:sp>
        <p:nvSpPr>
          <p:cNvPr id="4" name="Slide Number Placeholder 3"/>
          <p:cNvSpPr>
            <a:spLocks noGrp="1"/>
          </p:cNvSpPr>
          <p:nvPr>
            <p:ph type="sldNum" sz="quarter" idx="5"/>
          </p:nvPr>
        </p:nvSpPr>
        <p:spPr/>
        <p:txBody>
          <a:bodyPr/>
          <a:lstStyle/>
          <a:p>
            <a:fld id="{1C78673E-F29B-4593-BE77-BC78070867BB}" type="slidenum">
              <a:rPr lang="en-US" smtClean="0"/>
              <a:t>88</a:t>
            </a:fld>
            <a:endParaRPr lang="en-US"/>
          </a:p>
        </p:txBody>
      </p:sp>
    </p:spTree>
    <p:extLst>
      <p:ext uri="{BB962C8B-B14F-4D97-AF65-F5344CB8AC3E}">
        <p14:creationId xmlns:p14="http://schemas.microsoft.com/office/powerpoint/2010/main" val="20113058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defTabSz="914400" rtl="0" eaLnBrk="1" latinLnBrk="0" hangingPunct="1">
              <a:lnSpc>
                <a:spcPct val="90000"/>
              </a:lnSpc>
              <a:spcBef>
                <a:spcPct val="0"/>
              </a:spcBef>
              <a:buFont typeface="Wingdings" panose="05000000000000000000" pitchFamily="2" charset="2"/>
              <a:buChar char="ü"/>
            </a:pPr>
            <a:r>
              <a:rPr lang="ru-RU" sz="1200">
                <a:solidFill>
                  <a:schemeClr val="tx1"/>
                </a:solidFill>
                <a:latin typeface="+mn-lt"/>
                <a:ea typeface="+mn-ea"/>
                <a:cs typeface="+mn-cs"/>
              </a:rPr>
              <a:t>Сотрудники регионального центра проинструктируют вас относительно дальнейших действий.</a:t>
            </a:r>
          </a:p>
          <a:p>
            <a:pPr marL="342900" indent="-342900" algn="l" defTabSz="914400" rtl="0" eaLnBrk="1" latinLnBrk="0" hangingPunct="1">
              <a:lnSpc>
                <a:spcPct val="90000"/>
              </a:lnSpc>
              <a:spcBef>
                <a:spcPct val="0"/>
              </a:spcBef>
              <a:buFont typeface="Wingdings" panose="05000000000000000000" pitchFamily="2" charset="2"/>
              <a:buChar char="ü"/>
            </a:pPr>
            <a:endParaRPr lang="en-US" sz="1200" kern="1200" dirty="0">
              <a:solidFill>
                <a:schemeClr val="tx1"/>
              </a:solidFill>
              <a:latin typeface="+mn-lt"/>
              <a:ea typeface="+mn-ea"/>
              <a:cs typeface="+mn-cs"/>
            </a:endParaRPr>
          </a:p>
          <a:p>
            <a:pPr marL="342900" indent="-342900" algn="l" defTabSz="914400" rtl="0" eaLnBrk="1" latinLnBrk="0" hangingPunct="1">
              <a:lnSpc>
                <a:spcPct val="90000"/>
              </a:lnSpc>
              <a:spcBef>
                <a:spcPct val="0"/>
              </a:spcBef>
              <a:buFont typeface="Wingdings" panose="05000000000000000000" pitchFamily="2" charset="2"/>
              <a:buChar char="ü"/>
            </a:pPr>
            <a:r>
              <a:rPr lang="ru-RU" sz="1200">
                <a:solidFill>
                  <a:schemeClr val="tx1"/>
                </a:solidFill>
                <a:latin typeface="+mn-lt"/>
                <a:ea typeface="+mn-ea"/>
                <a:cs typeface="+mn-cs"/>
              </a:rPr>
              <a:t>Станьте членом вашей местной консультативной группы, действующей в рамках программы SDP, чтобы участвовать в процессе развития программы SDP и высказывать свое мнение о ней. </a:t>
            </a:r>
          </a:p>
          <a:p>
            <a:pPr marL="342900" indent="-342900" algn="l" defTabSz="914400" rtl="0" eaLnBrk="1" latinLnBrk="0" hangingPunct="1">
              <a:lnSpc>
                <a:spcPct val="90000"/>
              </a:lnSpc>
              <a:spcBef>
                <a:spcPct val="0"/>
              </a:spcBef>
              <a:buFont typeface="Wingdings" panose="05000000000000000000" pitchFamily="2" charset="2"/>
              <a:buChar char="ü"/>
            </a:pPr>
            <a:endParaRPr lang="en-US" sz="1200" kern="1200" dirty="0">
              <a:solidFill>
                <a:schemeClr val="tx1"/>
              </a:solidFill>
              <a:latin typeface="+mn-lt"/>
              <a:ea typeface="+mn-ea"/>
              <a:cs typeface="+mn-cs"/>
            </a:endParaRPr>
          </a:p>
          <a:p>
            <a:pPr marL="342900" indent="-342900" algn="l" defTabSz="914400" rtl="0" eaLnBrk="1" latinLnBrk="0" hangingPunct="1">
              <a:lnSpc>
                <a:spcPct val="90000"/>
              </a:lnSpc>
              <a:spcBef>
                <a:spcPct val="0"/>
              </a:spcBef>
              <a:buFont typeface="Wingdings" panose="05000000000000000000" pitchFamily="2" charset="2"/>
              <a:buChar char="ü"/>
            </a:pPr>
            <a:r>
              <a:rPr lang="ru-RU" sz="1200">
                <a:solidFill>
                  <a:schemeClr val="tx1"/>
                </a:solidFill>
                <a:latin typeface="+mn-lt"/>
                <a:ea typeface="+mn-ea"/>
                <a:cs typeface="+mn-cs"/>
              </a:rPr>
              <a:t>Для получения дополнительной информации перейдите по ссылкам ниже, чтобы узнать подробнее о программе SDP, ваших правах и возможностях.</a:t>
            </a:r>
          </a:p>
        </p:txBody>
      </p:sp>
      <p:sp>
        <p:nvSpPr>
          <p:cNvPr id="4" name="Slide Number Placeholder 3"/>
          <p:cNvSpPr>
            <a:spLocks noGrp="1"/>
          </p:cNvSpPr>
          <p:nvPr>
            <p:ph type="sldNum" sz="quarter" idx="10"/>
          </p:nvPr>
        </p:nvSpPr>
        <p:spPr/>
        <p:txBody>
          <a:bodyPr/>
          <a:lstStyle/>
          <a:p>
            <a:fld id="{1C78673E-F29B-4593-BE77-BC78070867BB}" type="slidenum">
              <a:rPr lang="en-US" smtClean="0"/>
              <a:t>89</a:t>
            </a:fld>
            <a:endParaRPr lang="en-US"/>
          </a:p>
        </p:txBody>
      </p:sp>
    </p:spTree>
    <p:extLst>
      <p:ext uri="{BB962C8B-B14F-4D97-AF65-F5344CB8AC3E}">
        <p14:creationId xmlns:p14="http://schemas.microsoft.com/office/powerpoint/2010/main" val="181878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a:t>При первом рассмотрении можно заметить, что некоторые элементы программы SDP не ничем не отличаются от элементов традиционной системы.</a:t>
            </a:r>
            <a:r>
              <a:rPr lang="ru-RU" baseline="0"/>
              <a:t>  </a:t>
            </a:r>
          </a:p>
          <a:p>
            <a:endParaRPr lang="en-US" baseline="0" dirty="0"/>
          </a:p>
          <a:p>
            <a:r>
              <a:rPr lang="ru-RU" baseline="0"/>
              <a:t>При этом мы рассмотрим, как кажущиеся похожими элементы в действительности могут немного различаться.</a:t>
            </a:r>
          </a:p>
          <a:p>
            <a:endParaRPr lang="en-US" baseline="0" dirty="0"/>
          </a:p>
          <a:p>
            <a:r>
              <a:rPr lang="ru-RU" baseline="0"/>
              <a:t>Давайте начнем с персонифицированного планирования </a:t>
            </a:r>
            <a:r>
              <a:rPr lang="ru-RU" sz="1200">
                <a:solidFill>
                  <a:schemeClr val="tx1"/>
                </a:solidFill>
                <a:latin typeface="+mn-lt"/>
                <a:ea typeface="+mn-ea"/>
                <a:cs typeface="+mn-cs"/>
              </a:rPr>
              <a:t>Персонифицированное планирование — это ключевой элемент как традиционной модели обслуживания, так и модели SDP.  Качественное и эффективное персонифицированное планирование крайне необходимо для достижения наглядных и ощутимых результатов для каждого отдельно взятого человека.  Наглядные результаты помогут вам и вашему кругу поддержки определить конкретные услуги и средства поддержки, необходимые для достижения этих результатов.  Это принципиально важно для разработки точного плана расходов.  </a:t>
            </a:r>
            <a:r>
              <a:rPr lang="ru-RU"/>
              <a:t>Подобное персонифицированное планирование приводит к необходимости написания индивидуального плана выполнения программы (плана IPP). И именно с помощью персонифицированного планирования вы решаете, услугами каких поставщиков хотите воспользоваться — официальных или неофициальных. Вы решаете, как вам использовать ваш индивидуальный бюджет для приобретения необходимых вам услуг и средств поддержки (а также узнаете их стоимость). Возможно, вы захотите получить помощь независимого координатора. Также вы решаете, какую поддержку вам необходимо получить от службы финансового управления.</a:t>
            </a:r>
            <a:r>
              <a:rPr lang="ru-RU" baseline="0"/>
              <a:t> </a:t>
            </a:r>
          </a:p>
        </p:txBody>
      </p:sp>
      <p:sp>
        <p:nvSpPr>
          <p:cNvPr id="4" name="Slide Number Placeholder 3"/>
          <p:cNvSpPr>
            <a:spLocks noGrp="1"/>
          </p:cNvSpPr>
          <p:nvPr>
            <p:ph type="sldNum" sz="quarter" idx="10"/>
          </p:nvPr>
        </p:nvSpPr>
        <p:spPr/>
        <p:txBody>
          <a:bodyPr/>
          <a:lstStyle/>
          <a:p>
            <a:fld id="{1C78673E-F29B-4593-BE77-BC78070867BB}" type="slidenum">
              <a:rPr lang="en-US" smtClean="0"/>
              <a:t>9</a:t>
            </a:fld>
            <a:endParaRPr lang="en-US"/>
          </a:p>
        </p:txBody>
      </p:sp>
    </p:spTree>
    <p:extLst>
      <p:ext uri="{BB962C8B-B14F-4D97-AF65-F5344CB8AC3E}">
        <p14:creationId xmlns:p14="http://schemas.microsoft.com/office/powerpoint/2010/main" val="33712836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90</a:t>
            </a:fld>
            <a:endParaRPr lang="en-US"/>
          </a:p>
        </p:txBody>
      </p:sp>
    </p:spTree>
    <p:extLst>
      <p:ext uri="{BB962C8B-B14F-4D97-AF65-F5344CB8AC3E}">
        <p14:creationId xmlns:p14="http://schemas.microsoft.com/office/powerpoint/2010/main" val="13149755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91</a:t>
            </a:fld>
            <a:endParaRPr lang="en-US"/>
          </a:p>
        </p:txBody>
      </p:sp>
    </p:spTree>
    <p:extLst>
      <p:ext uri="{BB962C8B-B14F-4D97-AF65-F5344CB8AC3E}">
        <p14:creationId xmlns:p14="http://schemas.microsoft.com/office/powerpoint/2010/main" val="38449986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92</a:t>
            </a:fld>
            <a:endParaRPr lang="en-US"/>
          </a:p>
        </p:txBody>
      </p:sp>
    </p:spTree>
    <p:extLst>
      <p:ext uri="{BB962C8B-B14F-4D97-AF65-F5344CB8AC3E}">
        <p14:creationId xmlns:p14="http://schemas.microsoft.com/office/powerpoint/2010/main" val="723970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vl1pPr>
          </a:lstStyle>
          <a:p>
            <a:r>
              <a:rPr lang="ru-RU"/>
              <a:t>Click to edit Master title style</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Click to edit Master subtitle style</a:t>
            </a:r>
          </a:p>
        </p:txBody>
      </p:sp>
      <p:sp>
        <p:nvSpPr>
          <p:cNvPr id="4" name="Date Placeholder 3"/>
          <p:cNvSpPr>
            <a:spLocks noGrp="1"/>
          </p:cNvSpPr>
          <p:nvPr>
            <p:ph type="dt" sz="half" idx="10" hasCustomPrompt="1"/>
          </p:nvPr>
        </p:nvSpPr>
        <p:spPr/>
        <p:txBody>
          <a:bodyPr/>
          <a:lstStyle/>
          <a:p>
            <a:fld id="{62C191A6-7933-4FEF-A60A-5AD232CF24C2}" type="datetimeFigureOut">
              <a:rPr lang="en-US" smtClean="0"/>
              <a:t>4/17/2019</a:t>
            </a:fld>
            <a:endParaRPr lang="en-US"/>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903AA242-6459-4B68-A5EC-8CF36921BE5C}" type="slidenum">
              <a:rPr lang="en-US" smtClean="0"/>
              <a:t>‹#›</a:t>
            </a:fld>
            <a:endParaRPr lang="en-US"/>
          </a:p>
        </p:txBody>
      </p:sp>
    </p:spTree>
    <p:extLst>
      <p:ext uri="{BB962C8B-B14F-4D97-AF65-F5344CB8AC3E}">
        <p14:creationId xmlns:p14="http://schemas.microsoft.com/office/powerpoint/2010/main" val="44148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ru-RU"/>
              <a:t>Click to edit Master title style</a:t>
            </a:r>
          </a:p>
        </p:txBody>
      </p:sp>
      <p:sp>
        <p:nvSpPr>
          <p:cNvPr id="3" name="Vertical Text Placeholder 2"/>
          <p:cNvSpPr>
            <a:spLocks noGrp="1"/>
          </p:cNvSpPr>
          <p:nvPr>
            <p:ph type="body" orient="vert" idx="1" hasCustomPrompt="1"/>
          </p:nvPr>
        </p:nvSpPr>
        <p:spPr/>
        <p:txBody>
          <a:bodyPr vert="eaVert"/>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4" name="Date Placeholder 3"/>
          <p:cNvSpPr>
            <a:spLocks noGrp="1"/>
          </p:cNvSpPr>
          <p:nvPr>
            <p:ph type="dt" sz="half" idx="10" hasCustomPrompt="1"/>
          </p:nvPr>
        </p:nvSpPr>
        <p:spPr/>
        <p:txBody>
          <a:bodyPr/>
          <a:lstStyle/>
          <a:p>
            <a:fld id="{62C191A6-7933-4FEF-A60A-5AD232CF24C2}" type="datetimeFigureOut">
              <a:rPr lang="en-US" smtClean="0"/>
              <a:t>4/17/2019</a:t>
            </a:fld>
            <a:endParaRPr lang="en-US"/>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903AA242-6459-4B68-A5EC-8CF36921BE5C}" type="slidenum">
              <a:rPr lang="en-US" smtClean="0"/>
              <a:t>‹#›</a:t>
            </a:fld>
            <a:endParaRPr lang="en-US"/>
          </a:p>
        </p:txBody>
      </p:sp>
    </p:spTree>
    <p:extLst>
      <p:ext uri="{BB962C8B-B14F-4D97-AF65-F5344CB8AC3E}">
        <p14:creationId xmlns:p14="http://schemas.microsoft.com/office/powerpoint/2010/main" val="4163652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724900" y="365125"/>
            <a:ext cx="2628900" cy="5811838"/>
          </a:xfrm>
        </p:spPr>
        <p:txBody>
          <a:bodyPr vert="eaVert"/>
          <a:lstStyle/>
          <a:p>
            <a:r>
              <a:rPr lang="ru-RU"/>
              <a:t>Click to edit Master title style</a:t>
            </a:r>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4" name="Date Placeholder 3"/>
          <p:cNvSpPr>
            <a:spLocks noGrp="1"/>
          </p:cNvSpPr>
          <p:nvPr>
            <p:ph type="dt" sz="half" idx="10" hasCustomPrompt="1"/>
          </p:nvPr>
        </p:nvSpPr>
        <p:spPr/>
        <p:txBody>
          <a:bodyPr/>
          <a:lstStyle/>
          <a:p>
            <a:fld id="{62C191A6-7933-4FEF-A60A-5AD232CF24C2}" type="datetimeFigureOut">
              <a:rPr lang="en-US" smtClean="0"/>
              <a:t>4/17/2019</a:t>
            </a:fld>
            <a:endParaRPr lang="en-US"/>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903AA242-6459-4B68-A5EC-8CF36921BE5C}" type="slidenum">
              <a:rPr lang="en-US" smtClean="0"/>
              <a:t>‹#›</a:t>
            </a:fld>
            <a:endParaRPr lang="en-US"/>
          </a:p>
        </p:txBody>
      </p:sp>
    </p:spTree>
    <p:extLst>
      <p:ext uri="{BB962C8B-B14F-4D97-AF65-F5344CB8AC3E}">
        <p14:creationId xmlns:p14="http://schemas.microsoft.com/office/powerpoint/2010/main" val="3751939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vl1pPr>
          </a:lstStyle>
          <a:p>
            <a:r>
              <a:rPr lang="ru-RU"/>
              <a:t>Click to edit Master title style</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Click to edit Master subtitle style</a:t>
            </a:r>
          </a:p>
        </p:txBody>
      </p:sp>
      <p:sp>
        <p:nvSpPr>
          <p:cNvPr id="4" name="Date Placeholder 3"/>
          <p:cNvSpPr>
            <a:spLocks noGrp="1"/>
          </p:cNvSpPr>
          <p:nvPr>
            <p:ph type="dt" sz="half" idx="10" hasCustomPrompt="1"/>
          </p:nvPr>
        </p:nvSpPr>
        <p:spPr/>
        <p:txBody>
          <a:bodyPr/>
          <a:lstStyle/>
          <a:p>
            <a:fld id="{A38E896F-0BA9-4805-835B-4223AA28C600}" type="datetimeFigureOut">
              <a:rPr lang="en-US" smtClean="0"/>
              <a:t>4/17/2019</a:t>
            </a:fld>
            <a:endParaRPr lang="en-US"/>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0A5BB18D-4911-42F2-86C9-C71540308B27}" type="slidenum">
              <a:rPr lang="en-US" smtClean="0"/>
              <a:t>‹#›</a:t>
            </a:fld>
            <a:endParaRPr lang="en-US"/>
          </a:p>
        </p:txBody>
      </p:sp>
    </p:spTree>
    <p:extLst>
      <p:ext uri="{BB962C8B-B14F-4D97-AF65-F5344CB8AC3E}">
        <p14:creationId xmlns:p14="http://schemas.microsoft.com/office/powerpoint/2010/main" val="415168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ru-RU"/>
              <a:t>Click to edit Master title style</a:t>
            </a:r>
          </a:p>
        </p:txBody>
      </p:sp>
      <p:sp>
        <p:nvSpPr>
          <p:cNvPr id="3" name="Content Placeholder 2"/>
          <p:cNvSpPr>
            <a:spLocks noGrp="1"/>
          </p:cNvSpPr>
          <p:nvPr>
            <p:ph idx="1" hasCustomPrompt="1"/>
          </p:nvPr>
        </p:nvSpPr>
        <p:spPr/>
        <p:txBody>
          <a:bodyPr/>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4" name="Date Placeholder 3"/>
          <p:cNvSpPr>
            <a:spLocks noGrp="1"/>
          </p:cNvSpPr>
          <p:nvPr>
            <p:ph type="dt" sz="half" idx="10" hasCustomPrompt="1"/>
          </p:nvPr>
        </p:nvSpPr>
        <p:spPr/>
        <p:txBody>
          <a:bodyPr/>
          <a:lstStyle/>
          <a:p>
            <a:fld id="{A38E896F-0BA9-4805-835B-4223AA28C600}" type="datetimeFigureOut">
              <a:rPr lang="en-US" smtClean="0"/>
              <a:t>4/17/2019</a:t>
            </a:fld>
            <a:endParaRPr lang="en-US"/>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0A5BB18D-4911-42F2-86C9-C71540308B27}" type="slidenum">
              <a:rPr lang="en-US" smtClean="0"/>
              <a:t>‹#›</a:t>
            </a:fld>
            <a:endParaRPr lang="en-US"/>
          </a:p>
        </p:txBody>
      </p:sp>
    </p:spTree>
    <p:extLst>
      <p:ext uri="{BB962C8B-B14F-4D97-AF65-F5344CB8AC3E}">
        <p14:creationId xmlns:p14="http://schemas.microsoft.com/office/powerpoint/2010/main" val="2474315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a:lvl1pPr>
          </a:lstStyle>
          <a:p>
            <a:r>
              <a:rPr lang="ru-RU"/>
              <a:t>Click to edit Master title style</a:t>
            </a:r>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Edit Master text styles</a:t>
            </a:r>
          </a:p>
        </p:txBody>
      </p:sp>
      <p:sp>
        <p:nvSpPr>
          <p:cNvPr id="4" name="Date Placeholder 3"/>
          <p:cNvSpPr>
            <a:spLocks noGrp="1"/>
          </p:cNvSpPr>
          <p:nvPr>
            <p:ph type="dt" sz="half" idx="10" hasCustomPrompt="1"/>
          </p:nvPr>
        </p:nvSpPr>
        <p:spPr/>
        <p:txBody>
          <a:bodyPr/>
          <a:lstStyle/>
          <a:p>
            <a:fld id="{A38E896F-0BA9-4805-835B-4223AA28C600}" type="datetimeFigureOut">
              <a:rPr lang="en-US" smtClean="0"/>
              <a:t>4/17/2019</a:t>
            </a:fld>
            <a:endParaRPr lang="en-US"/>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0A5BB18D-4911-42F2-86C9-C71540308B27}" type="slidenum">
              <a:rPr lang="en-US" smtClean="0"/>
              <a:t>‹#›</a:t>
            </a:fld>
            <a:endParaRPr lang="en-US"/>
          </a:p>
        </p:txBody>
      </p:sp>
    </p:spTree>
    <p:extLst>
      <p:ext uri="{BB962C8B-B14F-4D97-AF65-F5344CB8AC3E}">
        <p14:creationId xmlns:p14="http://schemas.microsoft.com/office/powerpoint/2010/main" val="1534016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ru-RU"/>
              <a:t>Click to edit Master title style</a:t>
            </a:r>
          </a:p>
        </p:txBody>
      </p:sp>
      <p:sp>
        <p:nvSpPr>
          <p:cNvPr id="3" name="Content Placeholder 2"/>
          <p:cNvSpPr>
            <a:spLocks noGrp="1"/>
          </p:cNvSpPr>
          <p:nvPr>
            <p:ph sz="half" idx="1" hasCustomPrompt="1"/>
          </p:nvPr>
        </p:nvSpPr>
        <p:spPr>
          <a:xfrm>
            <a:off x="838200" y="1825625"/>
            <a:ext cx="5181600" cy="4351338"/>
          </a:xfrm>
        </p:spPr>
        <p:txBody>
          <a:bodyPr/>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4" name="Content Placeholder 3"/>
          <p:cNvSpPr>
            <a:spLocks noGrp="1"/>
          </p:cNvSpPr>
          <p:nvPr>
            <p:ph sz="half" idx="2" hasCustomPrompt="1"/>
          </p:nvPr>
        </p:nvSpPr>
        <p:spPr>
          <a:xfrm>
            <a:off x="6172200" y="1825625"/>
            <a:ext cx="5181600" cy="4351338"/>
          </a:xfrm>
        </p:spPr>
        <p:txBody>
          <a:bodyPr/>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5" name="Date Placeholder 4"/>
          <p:cNvSpPr>
            <a:spLocks noGrp="1"/>
          </p:cNvSpPr>
          <p:nvPr>
            <p:ph type="dt" sz="half" idx="10" hasCustomPrompt="1"/>
          </p:nvPr>
        </p:nvSpPr>
        <p:spPr/>
        <p:txBody>
          <a:bodyPr/>
          <a:lstStyle/>
          <a:p>
            <a:fld id="{A38E896F-0BA9-4805-835B-4223AA28C600}" type="datetimeFigureOut">
              <a:rPr lang="en-US" smtClean="0"/>
              <a:t>4/17/2019</a:t>
            </a:fld>
            <a:endParaRPr lang="en-US"/>
          </a:p>
        </p:txBody>
      </p:sp>
      <p:sp>
        <p:nvSpPr>
          <p:cNvPr id="6" name="Footer Placeholder 5"/>
          <p:cNvSpPr>
            <a:spLocks noGrp="1"/>
          </p:cNvSpPr>
          <p:nvPr>
            <p:ph type="ftr" sz="quarter" idx="11" hasCustomPrompt="1"/>
          </p:nvPr>
        </p:nvSpPr>
        <p:spPr/>
        <p:txBody>
          <a:bodyPr/>
          <a:lstStyle/>
          <a:p>
            <a:endParaRPr lang="en-US" dirty="0"/>
          </a:p>
        </p:txBody>
      </p:sp>
      <p:sp>
        <p:nvSpPr>
          <p:cNvPr id="7" name="Slide Number Placeholder 6"/>
          <p:cNvSpPr>
            <a:spLocks noGrp="1"/>
          </p:cNvSpPr>
          <p:nvPr>
            <p:ph type="sldNum" sz="quarter" idx="12" hasCustomPrompt="1"/>
          </p:nvPr>
        </p:nvSpPr>
        <p:spPr/>
        <p:txBody>
          <a:bodyPr/>
          <a:lstStyle/>
          <a:p>
            <a:fld id="{0A5BB18D-4911-42F2-86C9-C71540308B27}" type="slidenum">
              <a:rPr lang="en-US" smtClean="0"/>
              <a:t>‹#›</a:t>
            </a:fld>
            <a:endParaRPr lang="en-US"/>
          </a:p>
        </p:txBody>
      </p:sp>
    </p:spTree>
    <p:extLst>
      <p:ext uri="{BB962C8B-B14F-4D97-AF65-F5344CB8AC3E}">
        <p14:creationId xmlns:p14="http://schemas.microsoft.com/office/powerpoint/2010/main" val="2735590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ru-RU"/>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Edit Master text styles</a:t>
            </a:r>
          </a:p>
        </p:txBody>
      </p:sp>
      <p:sp>
        <p:nvSpPr>
          <p:cNvPr id="4" name="Content Placeholder 3"/>
          <p:cNvSpPr>
            <a:spLocks noGrp="1"/>
          </p:cNvSpPr>
          <p:nvPr>
            <p:ph sz="half" idx="2" hasCustomPrompt="1"/>
          </p:nvPr>
        </p:nvSpPr>
        <p:spPr>
          <a:xfrm>
            <a:off x="839788" y="2505075"/>
            <a:ext cx="5157787" cy="3684588"/>
          </a:xfrm>
        </p:spPr>
        <p:txBody>
          <a:bodyPr/>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Edit Master text styles</a:t>
            </a:r>
          </a:p>
        </p:txBody>
      </p:sp>
      <p:sp>
        <p:nvSpPr>
          <p:cNvPr id="6" name="Content Placeholder 5"/>
          <p:cNvSpPr>
            <a:spLocks noGrp="1"/>
          </p:cNvSpPr>
          <p:nvPr>
            <p:ph sz="quarter" idx="4" hasCustomPrompt="1"/>
          </p:nvPr>
        </p:nvSpPr>
        <p:spPr>
          <a:xfrm>
            <a:off x="6172200" y="2505075"/>
            <a:ext cx="5183188" cy="3684588"/>
          </a:xfrm>
        </p:spPr>
        <p:txBody>
          <a:bodyPr/>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7" name="Date Placeholder 6"/>
          <p:cNvSpPr>
            <a:spLocks noGrp="1"/>
          </p:cNvSpPr>
          <p:nvPr>
            <p:ph type="dt" sz="half" idx="10" hasCustomPrompt="1"/>
          </p:nvPr>
        </p:nvSpPr>
        <p:spPr/>
        <p:txBody>
          <a:bodyPr/>
          <a:lstStyle/>
          <a:p>
            <a:fld id="{A38E896F-0BA9-4805-835B-4223AA28C600}" type="datetimeFigureOut">
              <a:rPr lang="en-US" smtClean="0"/>
              <a:t>4/17/2019</a:t>
            </a:fld>
            <a:endParaRPr lang="en-US"/>
          </a:p>
        </p:txBody>
      </p:sp>
      <p:sp>
        <p:nvSpPr>
          <p:cNvPr id="8" name="Footer Placeholder 7"/>
          <p:cNvSpPr>
            <a:spLocks noGrp="1"/>
          </p:cNvSpPr>
          <p:nvPr>
            <p:ph type="ftr" sz="quarter" idx="11" hasCustomPrompt="1"/>
          </p:nvPr>
        </p:nvSpPr>
        <p:spPr/>
        <p:txBody>
          <a:bodyPr/>
          <a:lstStyle/>
          <a:p>
            <a:endParaRPr lang="en-US" dirty="0"/>
          </a:p>
        </p:txBody>
      </p:sp>
      <p:sp>
        <p:nvSpPr>
          <p:cNvPr id="9" name="Slide Number Placeholder 8"/>
          <p:cNvSpPr>
            <a:spLocks noGrp="1"/>
          </p:cNvSpPr>
          <p:nvPr>
            <p:ph type="sldNum" sz="quarter" idx="12" hasCustomPrompt="1"/>
          </p:nvPr>
        </p:nvSpPr>
        <p:spPr/>
        <p:txBody>
          <a:bodyPr/>
          <a:lstStyle/>
          <a:p>
            <a:fld id="{0A5BB18D-4911-42F2-86C9-C71540308B27}" type="slidenum">
              <a:rPr lang="en-US" smtClean="0"/>
              <a:t>‹#›</a:t>
            </a:fld>
            <a:endParaRPr lang="en-US"/>
          </a:p>
        </p:txBody>
      </p:sp>
    </p:spTree>
    <p:extLst>
      <p:ext uri="{BB962C8B-B14F-4D97-AF65-F5344CB8AC3E}">
        <p14:creationId xmlns:p14="http://schemas.microsoft.com/office/powerpoint/2010/main" val="2323797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ru-RU"/>
              <a:t>Click to edit Master title style</a:t>
            </a:r>
          </a:p>
        </p:txBody>
      </p:sp>
      <p:sp>
        <p:nvSpPr>
          <p:cNvPr id="3" name="Date Placeholder 2"/>
          <p:cNvSpPr>
            <a:spLocks noGrp="1"/>
          </p:cNvSpPr>
          <p:nvPr>
            <p:ph type="dt" sz="half" idx="10" hasCustomPrompt="1"/>
          </p:nvPr>
        </p:nvSpPr>
        <p:spPr/>
        <p:txBody>
          <a:bodyPr/>
          <a:lstStyle/>
          <a:p>
            <a:fld id="{A38E896F-0BA9-4805-835B-4223AA28C600}" type="datetimeFigureOut">
              <a:rPr lang="en-US" smtClean="0"/>
              <a:t>4/17/2019</a:t>
            </a:fld>
            <a:endParaRPr lang="en-US"/>
          </a:p>
        </p:txBody>
      </p:sp>
      <p:sp>
        <p:nvSpPr>
          <p:cNvPr id="4" name="Footer Placeholder 3"/>
          <p:cNvSpPr>
            <a:spLocks noGrp="1"/>
          </p:cNvSpPr>
          <p:nvPr>
            <p:ph type="ftr" sz="quarter" idx="11" hasCustomPrompt="1"/>
          </p:nvPr>
        </p:nvSpPr>
        <p:spPr/>
        <p:txBody>
          <a:bodyPr/>
          <a:lstStyle/>
          <a:p>
            <a:endParaRPr lang="en-US" dirty="0"/>
          </a:p>
        </p:txBody>
      </p:sp>
      <p:sp>
        <p:nvSpPr>
          <p:cNvPr id="5" name="Slide Number Placeholder 4"/>
          <p:cNvSpPr>
            <a:spLocks noGrp="1"/>
          </p:cNvSpPr>
          <p:nvPr>
            <p:ph type="sldNum" sz="quarter" idx="12" hasCustomPrompt="1"/>
          </p:nvPr>
        </p:nvSpPr>
        <p:spPr/>
        <p:txBody>
          <a:bodyPr/>
          <a:lstStyle/>
          <a:p>
            <a:fld id="{0A5BB18D-4911-42F2-86C9-C71540308B27}" type="slidenum">
              <a:rPr lang="en-US" smtClean="0"/>
              <a:t>‹#›</a:t>
            </a:fld>
            <a:endParaRPr lang="en-US"/>
          </a:p>
        </p:txBody>
      </p:sp>
    </p:spTree>
    <p:extLst>
      <p:ext uri="{BB962C8B-B14F-4D97-AF65-F5344CB8AC3E}">
        <p14:creationId xmlns:p14="http://schemas.microsoft.com/office/powerpoint/2010/main" val="2416559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hasCustomPrompt="1"/>
          </p:nvPr>
        </p:nvSpPr>
        <p:spPr/>
        <p:txBody>
          <a:bodyPr/>
          <a:lstStyle/>
          <a:p>
            <a:fld id="{A38E896F-0BA9-4805-835B-4223AA28C600}" type="datetimeFigureOut">
              <a:rPr lang="en-US" smtClean="0"/>
              <a:t>4/17/2019</a:t>
            </a:fld>
            <a:endParaRPr lang="en-US"/>
          </a:p>
        </p:txBody>
      </p:sp>
      <p:sp>
        <p:nvSpPr>
          <p:cNvPr id="3" name="Footer Placeholder 2"/>
          <p:cNvSpPr>
            <a:spLocks noGrp="1"/>
          </p:cNvSpPr>
          <p:nvPr>
            <p:ph type="ftr" sz="quarter" idx="11" hasCustomPrompt="1"/>
          </p:nvPr>
        </p:nvSpPr>
        <p:spPr/>
        <p:txBody>
          <a:bodyPr/>
          <a:lstStyle/>
          <a:p>
            <a:endParaRPr lang="en-US" dirty="0"/>
          </a:p>
        </p:txBody>
      </p:sp>
      <p:sp>
        <p:nvSpPr>
          <p:cNvPr id="4" name="Slide Number Placeholder 3"/>
          <p:cNvSpPr>
            <a:spLocks noGrp="1"/>
          </p:cNvSpPr>
          <p:nvPr>
            <p:ph type="sldNum" sz="quarter" idx="12" hasCustomPrompt="1"/>
          </p:nvPr>
        </p:nvSpPr>
        <p:spPr/>
        <p:txBody>
          <a:bodyPr/>
          <a:lstStyle/>
          <a:p>
            <a:fld id="{0A5BB18D-4911-42F2-86C9-C71540308B27}" type="slidenum">
              <a:rPr lang="en-US" smtClean="0"/>
              <a:t>‹#›</a:t>
            </a:fld>
            <a:endParaRPr lang="en-US"/>
          </a:p>
        </p:txBody>
      </p:sp>
    </p:spTree>
    <p:extLst>
      <p:ext uri="{BB962C8B-B14F-4D97-AF65-F5344CB8AC3E}">
        <p14:creationId xmlns:p14="http://schemas.microsoft.com/office/powerpoint/2010/main" val="4076347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ru-RU"/>
              <a:t>Click to edit Master title style</a:t>
            </a:r>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Edit Master text styles</a:t>
            </a:r>
          </a:p>
        </p:txBody>
      </p:sp>
      <p:sp>
        <p:nvSpPr>
          <p:cNvPr id="5" name="Date Placeholder 4"/>
          <p:cNvSpPr>
            <a:spLocks noGrp="1"/>
          </p:cNvSpPr>
          <p:nvPr>
            <p:ph type="dt" sz="half" idx="10" hasCustomPrompt="1"/>
          </p:nvPr>
        </p:nvSpPr>
        <p:spPr/>
        <p:txBody>
          <a:bodyPr/>
          <a:lstStyle/>
          <a:p>
            <a:fld id="{A38E896F-0BA9-4805-835B-4223AA28C600}" type="datetimeFigureOut">
              <a:rPr lang="en-US" smtClean="0"/>
              <a:t>4/17/2019</a:t>
            </a:fld>
            <a:endParaRPr lang="en-US"/>
          </a:p>
        </p:txBody>
      </p:sp>
      <p:sp>
        <p:nvSpPr>
          <p:cNvPr id="6" name="Footer Placeholder 5"/>
          <p:cNvSpPr>
            <a:spLocks noGrp="1"/>
          </p:cNvSpPr>
          <p:nvPr>
            <p:ph type="ftr" sz="quarter" idx="11" hasCustomPrompt="1"/>
          </p:nvPr>
        </p:nvSpPr>
        <p:spPr/>
        <p:txBody>
          <a:bodyPr/>
          <a:lstStyle/>
          <a:p>
            <a:endParaRPr lang="en-US" dirty="0"/>
          </a:p>
        </p:txBody>
      </p:sp>
      <p:sp>
        <p:nvSpPr>
          <p:cNvPr id="7" name="Slide Number Placeholder 6"/>
          <p:cNvSpPr>
            <a:spLocks noGrp="1"/>
          </p:cNvSpPr>
          <p:nvPr>
            <p:ph type="sldNum" sz="quarter" idx="12" hasCustomPrompt="1"/>
          </p:nvPr>
        </p:nvSpPr>
        <p:spPr/>
        <p:txBody>
          <a:bodyPr/>
          <a:lstStyle/>
          <a:p>
            <a:fld id="{0A5BB18D-4911-42F2-86C9-C71540308B27}" type="slidenum">
              <a:rPr lang="en-US" smtClean="0"/>
              <a:t>‹#›</a:t>
            </a:fld>
            <a:endParaRPr lang="en-US"/>
          </a:p>
        </p:txBody>
      </p:sp>
    </p:spTree>
    <p:extLst>
      <p:ext uri="{BB962C8B-B14F-4D97-AF65-F5344CB8AC3E}">
        <p14:creationId xmlns:p14="http://schemas.microsoft.com/office/powerpoint/2010/main" val="1513463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ru-RU"/>
              <a:t>Click to edit Master title style</a:t>
            </a:r>
          </a:p>
        </p:txBody>
      </p:sp>
      <p:sp>
        <p:nvSpPr>
          <p:cNvPr id="3" name="Content Placeholder 2"/>
          <p:cNvSpPr>
            <a:spLocks noGrp="1"/>
          </p:cNvSpPr>
          <p:nvPr>
            <p:ph idx="1" hasCustomPrompt="1"/>
          </p:nvPr>
        </p:nvSpPr>
        <p:spPr/>
        <p:txBody>
          <a:bodyPr/>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4" name="Date Placeholder 3"/>
          <p:cNvSpPr>
            <a:spLocks noGrp="1"/>
          </p:cNvSpPr>
          <p:nvPr>
            <p:ph type="dt" sz="half" idx="10" hasCustomPrompt="1"/>
          </p:nvPr>
        </p:nvSpPr>
        <p:spPr/>
        <p:txBody>
          <a:bodyPr/>
          <a:lstStyle/>
          <a:p>
            <a:fld id="{62C191A6-7933-4FEF-A60A-5AD232CF24C2}" type="datetimeFigureOut">
              <a:rPr lang="en-US" smtClean="0"/>
              <a:t>4/17/2019</a:t>
            </a:fld>
            <a:endParaRPr lang="en-US"/>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903AA242-6459-4B68-A5EC-8CF36921BE5C}" type="slidenum">
              <a:rPr lang="en-US" smtClean="0"/>
              <a:t>‹#›</a:t>
            </a:fld>
            <a:endParaRPr lang="en-US"/>
          </a:p>
        </p:txBody>
      </p:sp>
    </p:spTree>
    <p:extLst>
      <p:ext uri="{BB962C8B-B14F-4D97-AF65-F5344CB8AC3E}">
        <p14:creationId xmlns:p14="http://schemas.microsoft.com/office/powerpoint/2010/main" val="10380773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ru-RU"/>
              <a:t>Click to edit Master title style</a:t>
            </a:r>
          </a:p>
        </p:txBody>
      </p:sp>
      <p:sp>
        <p:nvSpPr>
          <p:cNvPr id="3" name="Picture Placeholder 2"/>
          <p:cNvSpPr>
            <a:spLocks noGrp="1"/>
          </p:cNvSpPr>
          <p:nvPr>
            <p:ph type="pic" idx="1" hasCustomPrompt="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Edit Master text styles</a:t>
            </a:r>
          </a:p>
        </p:txBody>
      </p:sp>
      <p:sp>
        <p:nvSpPr>
          <p:cNvPr id="5" name="Date Placeholder 4"/>
          <p:cNvSpPr>
            <a:spLocks noGrp="1"/>
          </p:cNvSpPr>
          <p:nvPr>
            <p:ph type="dt" sz="half" idx="10" hasCustomPrompt="1"/>
          </p:nvPr>
        </p:nvSpPr>
        <p:spPr/>
        <p:txBody>
          <a:bodyPr/>
          <a:lstStyle/>
          <a:p>
            <a:fld id="{A38E896F-0BA9-4805-835B-4223AA28C600}" type="datetimeFigureOut">
              <a:rPr lang="en-US" smtClean="0"/>
              <a:t>4/17/2019</a:t>
            </a:fld>
            <a:endParaRPr lang="en-US"/>
          </a:p>
        </p:txBody>
      </p:sp>
      <p:sp>
        <p:nvSpPr>
          <p:cNvPr id="6" name="Footer Placeholder 5"/>
          <p:cNvSpPr>
            <a:spLocks noGrp="1"/>
          </p:cNvSpPr>
          <p:nvPr>
            <p:ph type="ftr" sz="quarter" idx="11" hasCustomPrompt="1"/>
          </p:nvPr>
        </p:nvSpPr>
        <p:spPr/>
        <p:txBody>
          <a:bodyPr/>
          <a:lstStyle/>
          <a:p>
            <a:endParaRPr lang="en-US" dirty="0"/>
          </a:p>
        </p:txBody>
      </p:sp>
      <p:sp>
        <p:nvSpPr>
          <p:cNvPr id="7" name="Slide Number Placeholder 6"/>
          <p:cNvSpPr>
            <a:spLocks noGrp="1"/>
          </p:cNvSpPr>
          <p:nvPr>
            <p:ph type="sldNum" sz="quarter" idx="12" hasCustomPrompt="1"/>
          </p:nvPr>
        </p:nvSpPr>
        <p:spPr/>
        <p:txBody>
          <a:bodyPr/>
          <a:lstStyle/>
          <a:p>
            <a:fld id="{0A5BB18D-4911-42F2-86C9-C71540308B27}" type="slidenum">
              <a:rPr lang="en-US" smtClean="0"/>
              <a:t>‹#›</a:t>
            </a:fld>
            <a:endParaRPr lang="en-US"/>
          </a:p>
        </p:txBody>
      </p:sp>
    </p:spTree>
    <p:extLst>
      <p:ext uri="{BB962C8B-B14F-4D97-AF65-F5344CB8AC3E}">
        <p14:creationId xmlns:p14="http://schemas.microsoft.com/office/powerpoint/2010/main" val="140131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ru-RU"/>
              <a:t>Click to edit Master title style</a:t>
            </a:r>
          </a:p>
        </p:txBody>
      </p:sp>
      <p:sp>
        <p:nvSpPr>
          <p:cNvPr id="3" name="Vertical Text Placeholder 2"/>
          <p:cNvSpPr>
            <a:spLocks noGrp="1"/>
          </p:cNvSpPr>
          <p:nvPr>
            <p:ph type="body" orient="vert" idx="1" hasCustomPrompt="1"/>
          </p:nvPr>
        </p:nvSpPr>
        <p:spPr/>
        <p:txBody>
          <a:bodyPr vert="eaVert"/>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4" name="Date Placeholder 3"/>
          <p:cNvSpPr>
            <a:spLocks noGrp="1"/>
          </p:cNvSpPr>
          <p:nvPr>
            <p:ph type="dt" sz="half" idx="10" hasCustomPrompt="1"/>
          </p:nvPr>
        </p:nvSpPr>
        <p:spPr/>
        <p:txBody>
          <a:bodyPr/>
          <a:lstStyle/>
          <a:p>
            <a:fld id="{A38E896F-0BA9-4805-835B-4223AA28C600}" type="datetimeFigureOut">
              <a:rPr lang="en-US" smtClean="0"/>
              <a:t>4/17/2019</a:t>
            </a:fld>
            <a:endParaRPr lang="en-US"/>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0A5BB18D-4911-42F2-86C9-C71540308B27}" type="slidenum">
              <a:rPr lang="en-US" smtClean="0"/>
              <a:t>‹#›</a:t>
            </a:fld>
            <a:endParaRPr lang="en-US"/>
          </a:p>
        </p:txBody>
      </p:sp>
    </p:spTree>
    <p:extLst>
      <p:ext uri="{BB962C8B-B14F-4D97-AF65-F5344CB8AC3E}">
        <p14:creationId xmlns:p14="http://schemas.microsoft.com/office/powerpoint/2010/main" val="2552849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724900" y="365125"/>
            <a:ext cx="2628900" cy="5811838"/>
          </a:xfrm>
        </p:spPr>
        <p:txBody>
          <a:bodyPr vert="eaVert"/>
          <a:lstStyle/>
          <a:p>
            <a:r>
              <a:rPr lang="ru-RU"/>
              <a:t>Click to edit Master title style</a:t>
            </a:r>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4" name="Date Placeholder 3"/>
          <p:cNvSpPr>
            <a:spLocks noGrp="1"/>
          </p:cNvSpPr>
          <p:nvPr>
            <p:ph type="dt" sz="half" idx="10" hasCustomPrompt="1"/>
          </p:nvPr>
        </p:nvSpPr>
        <p:spPr/>
        <p:txBody>
          <a:bodyPr/>
          <a:lstStyle/>
          <a:p>
            <a:fld id="{A38E896F-0BA9-4805-835B-4223AA28C600}" type="datetimeFigureOut">
              <a:rPr lang="en-US" smtClean="0"/>
              <a:t>4/17/2019</a:t>
            </a:fld>
            <a:endParaRPr lang="en-US"/>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0A5BB18D-4911-42F2-86C9-C71540308B27}" type="slidenum">
              <a:rPr lang="en-US" smtClean="0"/>
              <a:t>‹#›</a:t>
            </a:fld>
            <a:endParaRPr lang="en-US"/>
          </a:p>
        </p:txBody>
      </p:sp>
    </p:spTree>
    <p:extLst>
      <p:ext uri="{BB962C8B-B14F-4D97-AF65-F5344CB8AC3E}">
        <p14:creationId xmlns:p14="http://schemas.microsoft.com/office/powerpoint/2010/main" val="2753080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vl1pPr>
          </a:lstStyle>
          <a:p>
            <a:r>
              <a:rPr lang="ru-RU"/>
              <a:t>Click to edit Master title style</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Click to edit Master subtitle style</a:t>
            </a:r>
          </a:p>
        </p:txBody>
      </p:sp>
      <p:sp>
        <p:nvSpPr>
          <p:cNvPr id="4" name="Date Placeholder 3"/>
          <p:cNvSpPr>
            <a:spLocks noGrp="1"/>
          </p:cNvSpPr>
          <p:nvPr>
            <p:ph type="dt" sz="half" idx="10" hasCustomPrompt="1"/>
          </p:nvPr>
        </p:nvSpPr>
        <p:spPr/>
        <p:txBody>
          <a:bodyPr/>
          <a:lstStyle/>
          <a:p>
            <a:fld id="{4635C736-1284-4020-AC12-F46539FDCA1B}" type="datetimeFigureOut">
              <a:rPr lang="en-US" smtClean="0"/>
              <a:t>4/17/2019</a:t>
            </a:fld>
            <a:endParaRPr lang="en-US"/>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AC259518-436B-4CE0-A5E5-CB2270939032}" type="slidenum">
              <a:rPr lang="en-US" smtClean="0"/>
              <a:t>‹#›</a:t>
            </a:fld>
            <a:endParaRPr lang="en-US"/>
          </a:p>
        </p:txBody>
      </p:sp>
    </p:spTree>
    <p:extLst>
      <p:ext uri="{BB962C8B-B14F-4D97-AF65-F5344CB8AC3E}">
        <p14:creationId xmlns:p14="http://schemas.microsoft.com/office/powerpoint/2010/main" val="18749258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ru-RU"/>
              <a:t>Click to edit Master title style</a:t>
            </a:r>
          </a:p>
        </p:txBody>
      </p:sp>
      <p:sp>
        <p:nvSpPr>
          <p:cNvPr id="3" name="Content Placeholder 2"/>
          <p:cNvSpPr>
            <a:spLocks noGrp="1"/>
          </p:cNvSpPr>
          <p:nvPr>
            <p:ph idx="1" hasCustomPrompt="1"/>
          </p:nvPr>
        </p:nvSpPr>
        <p:spPr/>
        <p:txBody>
          <a:bodyPr/>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4" name="Date Placeholder 3"/>
          <p:cNvSpPr>
            <a:spLocks noGrp="1"/>
          </p:cNvSpPr>
          <p:nvPr>
            <p:ph type="dt" sz="half" idx="10" hasCustomPrompt="1"/>
          </p:nvPr>
        </p:nvSpPr>
        <p:spPr/>
        <p:txBody>
          <a:bodyPr/>
          <a:lstStyle/>
          <a:p>
            <a:fld id="{4635C736-1284-4020-AC12-F46539FDCA1B}" type="datetimeFigureOut">
              <a:rPr lang="en-US" smtClean="0"/>
              <a:t>4/17/2019</a:t>
            </a:fld>
            <a:endParaRPr lang="en-US"/>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AC259518-436B-4CE0-A5E5-CB2270939032}" type="slidenum">
              <a:rPr lang="en-US" smtClean="0"/>
              <a:t>‹#›</a:t>
            </a:fld>
            <a:endParaRPr lang="en-US"/>
          </a:p>
        </p:txBody>
      </p:sp>
    </p:spTree>
    <p:extLst>
      <p:ext uri="{BB962C8B-B14F-4D97-AF65-F5344CB8AC3E}">
        <p14:creationId xmlns:p14="http://schemas.microsoft.com/office/powerpoint/2010/main" val="32114958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a:lvl1pPr>
          </a:lstStyle>
          <a:p>
            <a:r>
              <a:rPr lang="ru-RU"/>
              <a:t>Click to edit Master title style</a:t>
            </a:r>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Edit Master text styles</a:t>
            </a:r>
          </a:p>
        </p:txBody>
      </p:sp>
      <p:sp>
        <p:nvSpPr>
          <p:cNvPr id="4" name="Date Placeholder 3"/>
          <p:cNvSpPr>
            <a:spLocks noGrp="1"/>
          </p:cNvSpPr>
          <p:nvPr>
            <p:ph type="dt" sz="half" idx="10" hasCustomPrompt="1"/>
          </p:nvPr>
        </p:nvSpPr>
        <p:spPr/>
        <p:txBody>
          <a:bodyPr/>
          <a:lstStyle/>
          <a:p>
            <a:fld id="{4635C736-1284-4020-AC12-F46539FDCA1B}" type="datetimeFigureOut">
              <a:rPr lang="en-US" smtClean="0"/>
              <a:t>4/17/2019</a:t>
            </a:fld>
            <a:endParaRPr lang="en-US"/>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AC259518-436B-4CE0-A5E5-CB2270939032}" type="slidenum">
              <a:rPr lang="en-US" smtClean="0"/>
              <a:t>‹#›</a:t>
            </a:fld>
            <a:endParaRPr lang="en-US"/>
          </a:p>
        </p:txBody>
      </p:sp>
    </p:spTree>
    <p:extLst>
      <p:ext uri="{BB962C8B-B14F-4D97-AF65-F5344CB8AC3E}">
        <p14:creationId xmlns:p14="http://schemas.microsoft.com/office/powerpoint/2010/main" val="12677665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ru-RU"/>
              <a:t>Click to edit Master title style</a:t>
            </a:r>
          </a:p>
        </p:txBody>
      </p:sp>
      <p:sp>
        <p:nvSpPr>
          <p:cNvPr id="3" name="Content Placeholder 2"/>
          <p:cNvSpPr>
            <a:spLocks noGrp="1"/>
          </p:cNvSpPr>
          <p:nvPr>
            <p:ph sz="half" idx="1" hasCustomPrompt="1"/>
          </p:nvPr>
        </p:nvSpPr>
        <p:spPr>
          <a:xfrm>
            <a:off x="838200" y="1825625"/>
            <a:ext cx="5181600" cy="4351338"/>
          </a:xfrm>
        </p:spPr>
        <p:txBody>
          <a:bodyPr/>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4" name="Content Placeholder 3"/>
          <p:cNvSpPr>
            <a:spLocks noGrp="1"/>
          </p:cNvSpPr>
          <p:nvPr>
            <p:ph sz="half" idx="2" hasCustomPrompt="1"/>
          </p:nvPr>
        </p:nvSpPr>
        <p:spPr>
          <a:xfrm>
            <a:off x="6172200" y="1825625"/>
            <a:ext cx="5181600" cy="4351338"/>
          </a:xfrm>
        </p:spPr>
        <p:txBody>
          <a:bodyPr/>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5" name="Date Placeholder 4"/>
          <p:cNvSpPr>
            <a:spLocks noGrp="1"/>
          </p:cNvSpPr>
          <p:nvPr>
            <p:ph type="dt" sz="half" idx="10" hasCustomPrompt="1"/>
          </p:nvPr>
        </p:nvSpPr>
        <p:spPr/>
        <p:txBody>
          <a:bodyPr/>
          <a:lstStyle/>
          <a:p>
            <a:fld id="{4635C736-1284-4020-AC12-F46539FDCA1B}" type="datetimeFigureOut">
              <a:rPr lang="en-US" smtClean="0"/>
              <a:t>4/17/2019</a:t>
            </a:fld>
            <a:endParaRPr lang="en-US"/>
          </a:p>
        </p:txBody>
      </p:sp>
      <p:sp>
        <p:nvSpPr>
          <p:cNvPr id="6" name="Footer Placeholder 5"/>
          <p:cNvSpPr>
            <a:spLocks noGrp="1"/>
          </p:cNvSpPr>
          <p:nvPr>
            <p:ph type="ftr" sz="quarter" idx="11" hasCustomPrompt="1"/>
          </p:nvPr>
        </p:nvSpPr>
        <p:spPr/>
        <p:txBody>
          <a:bodyPr/>
          <a:lstStyle/>
          <a:p>
            <a:endParaRPr lang="en-US" dirty="0"/>
          </a:p>
        </p:txBody>
      </p:sp>
      <p:sp>
        <p:nvSpPr>
          <p:cNvPr id="7" name="Slide Number Placeholder 6"/>
          <p:cNvSpPr>
            <a:spLocks noGrp="1"/>
          </p:cNvSpPr>
          <p:nvPr>
            <p:ph type="sldNum" sz="quarter" idx="12" hasCustomPrompt="1"/>
          </p:nvPr>
        </p:nvSpPr>
        <p:spPr/>
        <p:txBody>
          <a:bodyPr/>
          <a:lstStyle/>
          <a:p>
            <a:fld id="{AC259518-436B-4CE0-A5E5-CB2270939032}" type="slidenum">
              <a:rPr lang="en-US" smtClean="0"/>
              <a:t>‹#›</a:t>
            </a:fld>
            <a:endParaRPr lang="en-US"/>
          </a:p>
        </p:txBody>
      </p:sp>
    </p:spTree>
    <p:extLst>
      <p:ext uri="{BB962C8B-B14F-4D97-AF65-F5344CB8AC3E}">
        <p14:creationId xmlns:p14="http://schemas.microsoft.com/office/powerpoint/2010/main" val="2114868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ru-RU"/>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Edit Master text styles</a:t>
            </a:r>
          </a:p>
        </p:txBody>
      </p:sp>
      <p:sp>
        <p:nvSpPr>
          <p:cNvPr id="4" name="Content Placeholder 3"/>
          <p:cNvSpPr>
            <a:spLocks noGrp="1"/>
          </p:cNvSpPr>
          <p:nvPr>
            <p:ph sz="half" idx="2" hasCustomPrompt="1"/>
          </p:nvPr>
        </p:nvSpPr>
        <p:spPr>
          <a:xfrm>
            <a:off x="839788" y="2505075"/>
            <a:ext cx="5157787" cy="3684588"/>
          </a:xfrm>
        </p:spPr>
        <p:txBody>
          <a:bodyPr/>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Edit Master text styles</a:t>
            </a:r>
          </a:p>
        </p:txBody>
      </p:sp>
      <p:sp>
        <p:nvSpPr>
          <p:cNvPr id="6" name="Content Placeholder 5"/>
          <p:cNvSpPr>
            <a:spLocks noGrp="1"/>
          </p:cNvSpPr>
          <p:nvPr>
            <p:ph sz="quarter" idx="4" hasCustomPrompt="1"/>
          </p:nvPr>
        </p:nvSpPr>
        <p:spPr>
          <a:xfrm>
            <a:off x="6172200" y="2505075"/>
            <a:ext cx="5183188" cy="3684588"/>
          </a:xfrm>
        </p:spPr>
        <p:txBody>
          <a:bodyPr/>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7" name="Date Placeholder 6"/>
          <p:cNvSpPr>
            <a:spLocks noGrp="1"/>
          </p:cNvSpPr>
          <p:nvPr>
            <p:ph type="dt" sz="half" idx="10" hasCustomPrompt="1"/>
          </p:nvPr>
        </p:nvSpPr>
        <p:spPr/>
        <p:txBody>
          <a:bodyPr/>
          <a:lstStyle/>
          <a:p>
            <a:fld id="{4635C736-1284-4020-AC12-F46539FDCA1B}" type="datetimeFigureOut">
              <a:rPr lang="en-US" smtClean="0"/>
              <a:t>4/17/2019</a:t>
            </a:fld>
            <a:endParaRPr lang="en-US"/>
          </a:p>
        </p:txBody>
      </p:sp>
      <p:sp>
        <p:nvSpPr>
          <p:cNvPr id="8" name="Footer Placeholder 7"/>
          <p:cNvSpPr>
            <a:spLocks noGrp="1"/>
          </p:cNvSpPr>
          <p:nvPr>
            <p:ph type="ftr" sz="quarter" idx="11" hasCustomPrompt="1"/>
          </p:nvPr>
        </p:nvSpPr>
        <p:spPr/>
        <p:txBody>
          <a:bodyPr/>
          <a:lstStyle/>
          <a:p>
            <a:endParaRPr lang="en-US" dirty="0"/>
          </a:p>
        </p:txBody>
      </p:sp>
      <p:sp>
        <p:nvSpPr>
          <p:cNvPr id="9" name="Slide Number Placeholder 8"/>
          <p:cNvSpPr>
            <a:spLocks noGrp="1"/>
          </p:cNvSpPr>
          <p:nvPr>
            <p:ph type="sldNum" sz="quarter" idx="12" hasCustomPrompt="1"/>
          </p:nvPr>
        </p:nvSpPr>
        <p:spPr/>
        <p:txBody>
          <a:bodyPr/>
          <a:lstStyle/>
          <a:p>
            <a:fld id="{AC259518-436B-4CE0-A5E5-CB2270939032}" type="slidenum">
              <a:rPr lang="en-US" smtClean="0"/>
              <a:t>‹#›</a:t>
            </a:fld>
            <a:endParaRPr lang="en-US"/>
          </a:p>
        </p:txBody>
      </p:sp>
    </p:spTree>
    <p:extLst>
      <p:ext uri="{BB962C8B-B14F-4D97-AF65-F5344CB8AC3E}">
        <p14:creationId xmlns:p14="http://schemas.microsoft.com/office/powerpoint/2010/main" val="3314667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ru-RU"/>
              <a:t>Click to edit Master title style</a:t>
            </a:r>
          </a:p>
        </p:txBody>
      </p:sp>
      <p:sp>
        <p:nvSpPr>
          <p:cNvPr id="3" name="Date Placeholder 2"/>
          <p:cNvSpPr>
            <a:spLocks noGrp="1"/>
          </p:cNvSpPr>
          <p:nvPr>
            <p:ph type="dt" sz="half" idx="10" hasCustomPrompt="1"/>
          </p:nvPr>
        </p:nvSpPr>
        <p:spPr/>
        <p:txBody>
          <a:bodyPr/>
          <a:lstStyle/>
          <a:p>
            <a:fld id="{4635C736-1284-4020-AC12-F46539FDCA1B}" type="datetimeFigureOut">
              <a:rPr lang="en-US" smtClean="0"/>
              <a:t>4/17/2019</a:t>
            </a:fld>
            <a:endParaRPr lang="en-US"/>
          </a:p>
        </p:txBody>
      </p:sp>
      <p:sp>
        <p:nvSpPr>
          <p:cNvPr id="4" name="Footer Placeholder 3"/>
          <p:cNvSpPr>
            <a:spLocks noGrp="1"/>
          </p:cNvSpPr>
          <p:nvPr>
            <p:ph type="ftr" sz="quarter" idx="11" hasCustomPrompt="1"/>
          </p:nvPr>
        </p:nvSpPr>
        <p:spPr/>
        <p:txBody>
          <a:bodyPr/>
          <a:lstStyle/>
          <a:p>
            <a:endParaRPr lang="en-US" dirty="0"/>
          </a:p>
        </p:txBody>
      </p:sp>
      <p:sp>
        <p:nvSpPr>
          <p:cNvPr id="5" name="Slide Number Placeholder 4"/>
          <p:cNvSpPr>
            <a:spLocks noGrp="1"/>
          </p:cNvSpPr>
          <p:nvPr>
            <p:ph type="sldNum" sz="quarter" idx="12" hasCustomPrompt="1"/>
          </p:nvPr>
        </p:nvSpPr>
        <p:spPr/>
        <p:txBody>
          <a:bodyPr/>
          <a:lstStyle/>
          <a:p>
            <a:fld id="{AC259518-436B-4CE0-A5E5-CB2270939032}" type="slidenum">
              <a:rPr lang="en-US" smtClean="0"/>
              <a:t>‹#›</a:t>
            </a:fld>
            <a:endParaRPr lang="en-US"/>
          </a:p>
        </p:txBody>
      </p:sp>
    </p:spTree>
    <p:extLst>
      <p:ext uri="{BB962C8B-B14F-4D97-AF65-F5344CB8AC3E}">
        <p14:creationId xmlns:p14="http://schemas.microsoft.com/office/powerpoint/2010/main" val="13264143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hasCustomPrompt="1"/>
          </p:nvPr>
        </p:nvSpPr>
        <p:spPr/>
        <p:txBody>
          <a:bodyPr/>
          <a:lstStyle/>
          <a:p>
            <a:fld id="{4635C736-1284-4020-AC12-F46539FDCA1B}" type="datetimeFigureOut">
              <a:rPr lang="en-US" smtClean="0"/>
              <a:t>4/17/2019</a:t>
            </a:fld>
            <a:endParaRPr lang="en-US"/>
          </a:p>
        </p:txBody>
      </p:sp>
      <p:sp>
        <p:nvSpPr>
          <p:cNvPr id="3" name="Footer Placeholder 2"/>
          <p:cNvSpPr>
            <a:spLocks noGrp="1"/>
          </p:cNvSpPr>
          <p:nvPr>
            <p:ph type="ftr" sz="quarter" idx="11" hasCustomPrompt="1"/>
          </p:nvPr>
        </p:nvSpPr>
        <p:spPr/>
        <p:txBody>
          <a:bodyPr/>
          <a:lstStyle/>
          <a:p>
            <a:endParaRPr lang="en-US" dirty="0"/>
          </a:p>
        </p:txBody>
      </p:sp>
      <p:sp>
        <p:nvSpPr>
          <p:cNvPr id="4" name="Slide Number Placeholder 3"/>
          <p:cNvSpPr>
            <a:spLocks noGrp="1"/>
          </p:cNvSpPr>
          <p:nvPr>
            <p:ph type="sldNum" sz="quarter" idx="12" hasCustomPrompt="1"/>
          </p:nvPr>
        </p:nvSpPr>
        <p:spPr/>
        <p:txBody>
          <a:bodyPr/>
          <a:lstStyle/>
          <a:p>
            <a:fld id="{AC259518-436B-4CE0-A5E5-CB2270939032}" type="slidenum">
              <a:rPr lang="en-US" smtClean="0"/>
              <a:t>‹#›</a:t>
            </a:fld>
            <a:endParaRPr lang="en-US"/>
          </a:p>
        </p:txBody>
      </p:sp>
    </p:spTree>
    <p:extLst>
      <p:ext uri="{BB962C8B-B14F-4D97-AF65-F5344CB8AC3E}">
        <p14:creationId xmlns:p14="http://schemas.microsoft.com/office/powerpoint/2010/main" val="3583709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a:lvl1pPr>
          </a:lstStyle>
          <a:p>
            <a:r>
              <a:rPr lang="ru-RU"/>
              <a:t>Click to edit Master title style</a:t>
            </a:r>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Edit Master text styles</a:t>
            </a:r>
          </a:p>
        </p:txBody>
      </p:sp>
      <p:sp>
        <p:nvSpPr>
          <p:cNvPr id="4" name="Date Placeholder 3"/>
          <p:cNvSpPr>
            <a:spLocks noGrp="1"/>
          </p:cNvSpPr>
          <p:nvPr>
            <p:ph type="dt" sz="half" idx="10" hasCustomPrompt="1"/>
          </p:nvPr>
        </p:nvSpPr>
        <p:spPr/>
        <p:txBody>
          <a:bodyPr/>
          <a:lstStyle/>
          <a:p>
            <a:fld id="{62C191A6-7933-4FEF-A60A-5AD232CF24C2}" type="datetimeFigureOut">
              <a:rPr lang="en-US" smtClean="0"/>
              <a:t>4/17/2019</a:t>
            </a:fld>
            <a:endParaRPr lang="en-US"/>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903AA242-6459-4B68-A5EC-8CF36921BE5C}" type="slidenum">
              <a:rPr lang="en-US" smtClean="0"/>
              <a:t>‹#›</a:t>
            </a:fld>
            <a:endParaRPr lang="en-US"/>
          </a:p>
        </p:txBody>
      </p:sp>
    </p:spTree>
    <p:extLst>
      <p:ext uri="{BB962C8B-B14F-4D97-AF65-F5344CB8AC3E}">
        <p14:creationId xmlns:p14="http://schemas.microsoft.com/office/powerpoint/2010/main" val="42706433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ru-RU"/>
              <a:t>Click to edit Master title style</a:t>
            </a:r>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Edit Master text styles</a:t>
            </a:r>
          </a:p>
        </p:txBody>
      </p:sp>
      <p:sp>
        <p:nvSpPr>
          <p:cNvPr id="5" name="Date Placeholder 4"/>
          <p:cNvSpPr>
            <a:spLocks noGrp="1"/>
          </p:cNvSpPr>
          <p:nvPr>
            <p:ph type="dt" sz="half" idx="10" hasCustomPrompt="1"/>
          </p:nvPr>
        </p:nvSpPr>
        <p:spPr/>
        <p:txBody>
          <a:bodyPr/>
          <a:lstStyle/>
          <a:p>
            <a:fld id="{4635C736-1284-4020-AC12-F46539FDCA1B}" type="datetimeFigureOut">
              <a:rPr lang="en-US" smtClean="0"/>
              <a:t>4/17/2019</a:t>
            </a:fld>
            <a:endParaRPr lang="en-US"/>
          </a:p>
        </p:txBody>
      </p:sp>
      <p:sp>
        <p:nvSpPr>
          <p:cNvPr id="6" name="Footer Placeholder 5"/>
          <p:cNvSpPr>
            <a:spLocks noGrp="1"/>
          </p:cNvSpPr>
          <p:nvPr>
            <p:ph type="ftr" sz="quarter" idx="11" hasCustomPrompt="1"/>
          </p:nvPr>
        </p:nvSpPr>
        <p:spPr/>
        <p:txBody>
          <a:bodyPr/>
          <a:lstStyle/>
          <a:p>
            <a:endParaRPr lang="en-US" dirty="0"/>
          </a:p>
        </p:txBody>
      </p:sp>
      <p:sp>
        <p:nvSpPr>
          <p:cNvPr id="7" name="Slide Number Placeholder 6"/>
          <p:cNvSpPr>
            <a:spLocks noGrp="1"/>
          </p:cNvSpPr>
          <p:nvPr>
            <p:ph type="sldNum" sz="quarter" idx="12" hasCustomPrompt="1"/>
          </p:nvPr>
        </p:nvSpPr>
        <p:spPr/>
        <p:txBody>
          <a:bodyPr/>
          <a:lstStyle/>
          <a:p>
            <a:fld id="{AC259518-436B-4CE0-A5E5-CB2270939032}" type="slidenum">
              <a:rPr lang="en-US" smtClean="0"/>
              <a:t>‹#›</a:t>
            </a:fld>
            <a:endParaRPr lang="en-US"/>
          </a:p>
        </p:txBody>
      </p:sp>
    </p:spTree>
    <p:extLst>
      <p:ext uri="{BB962C8B-B14F-4D97-AF65-F5344CB8AC3E}">
        <p14:creationId xmlns:p14="http://schemas.microsoft.com/office/powerpoint/2010/main" val="2509037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ru-RU"/>
              <a:t>Click to edit Master title style</a:t>
            </a:r>
          </a:p>
        </p:txBody>
      </p:sp>
      <p:sp>
        <p:nvSpPr>
          <p:cNvPr id="3" name="Picture Placeholder 2"/>
          <p:cNvSpPr>
            <a:spLocks noGrp="1"/>
          </p:cNvSpPr>
          <p:nvPr>
            <p:ph type="pic" idx="1" hasCustomPrompt="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Edit Master text styles</a:t>
            </a:r>
          </a:p>
        </p:txBody>
      </p:sp>
      <p:sp>
        <p:nvSpPr>
          <p:cNvPr id="5" name="Date Placeholder 4"/>
          <p:cNvSpPr>
            <a:spLocks noGrp="1"/>
          </p:cNvSpPr>
          <p:nvPr>
            <p:ph type="dt" sz="half" idx="10" hasCustomPrompt="1"/>
          </p:nvPr>
        </p:nvSpPr>
        <p:spPr/>
        <p:txBody>
          <a:bodyPr/>
          <a:lstStyle/>
          <a:p>
            <a:fld id="{4635C736-1284-4020-AC12-F46539FDCA1B}" type="datetimeFigureOut">
              <a:rPr lang="en-US" smtClean="0"/>
              <a:t>4/17/2019</a:t>
            </a:fld>
            <a:endParaRPr lang="en-US"/>
          </a:p>
        </p:txBody>
      </p:sp>
      <p:sp>
        <p:nvSpPr>
          <p:cNvPr id="6" name="Footer Placeholder 5"/>
          <p:cNvSpPr>
            <a:spLocks noGrp="1"/>
          </p:cNvSpPr>
          <p:nvPr>
            <p:ph type="ftr" sz="quarter" idx="11" hasCustomPrompt="1"/>
          </p:nvPr>
        </p:nvSpPr>
        <p:spPr/>
        <p:txBody>
          <a:bodyPr/>
          <a:lstStyle/>
          <a:p>
            <a:endParaRPr lang="en-US" dirty="0"/>
          </a:p>
        </p:txBody>
      </p:sp>
      <p:sp>
        <p:nvSpPr>
          <p:cNvPr id="7" name="Slide Number Placeholder 6"/>
          <p:cNvSpPr>
            <a:spLocks noGrp="1"/>
          </p:cNvSpPr>
          <p:nvPr>
            <p:ph type="sldNum" sz="quarter" idx="12" hasCustomPrompt="1"/>
          </p:nvPr>
        </p:nvSpPr>
        <p:spPr/>
        <p:txBody>
          <a:bodyPr/>
          <a:lstStyle/>
          <a:p>
            <a:fld id="{AC259518-436B-4CE0-A5E5-CB2270939032}" type="slidenum">
              <a:rPr lang="en-US" smtClean="0"/>
              <a:t>‹#›</a:t>
            </a:fld>
            <a:endParaRPr lang="en-US"/>
          </a:p>
        </p:txBody>
      </p:sp>
    </p:spTree>
    <p:extLst>
      <p:ext uri="{BB962C8B-B14F-4D97-AF65-F5344CB8AC3E}">
        <p14:creationId xmlns:p14="http://schemas.microsoft.com/office/powerpoint/2010/main" val="41787036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ru-RU"/>
              <a:t>Click to edit Master title style</a:t>
            </a:r>
          </a:p>
        </p:txBody>
      </p:sp>
      <p:sp>
        <p:nvSpPr>
          <p:cNvPr id="3" name="Vertical Text Placeholder 2"/>
          <p:cNvSpPr>
            <a:spLocks noGrp="1"/>
          </p:cNvSpPr>
          <p:nvPr>
            <p:ph type="body" orient="vert" idx="1" hasCustomPrompt="1"/>
          </p:nvPr>
        </p:nvSpPr>
        <p:spPr/>
        <p:txBody>
          <a:bodyPr vert="eaVert"/>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4" name="Date Placeholder 3"/>
          <p:cNvSpPr>
            <a:spLocks noGrp="1"/>
          </p:cNvSpPr>
          <p:nvPr>
            <p:ph type="dt" sz="half" idx="10" hasCustomPrompt="1"/>
          </p:nvPr>
        </p:nvSpPr>
        <p:spPr/>
        <p:txBody>
          <a:bodyPr/>
          <a:lstStyle/>
          <a:p>
            <a:fld id="{4635C736-1284-4020-AC12-F46539FDCA1B}" type="datetimeFigureOut">
              <a:rPr lang="en-US" smtClean="0"/>
              <a:t>4/17/2019</a:t>
            </a:fld>
            <a:endParaRPr lang="en-US"/>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AC259518-436B-4CE0-A5E5-CB2270939032}" type="slidenum">
              <a:rPr lang="en-US" smtClean="0"/>
              <a:t>‹#›</a:t>
            </a:fld>
            <a:endParaRPr lang="en-US"/>
          </a:p>
        </p:txBody>
      </p:sp>
    </p:spTree>
    <p:extLst>
      <p:ext uri="{BB962C8B-B14F-4D97-AF65-F5344CB8AC3E}">
        <p14:creationId xmlns:p14="http://schemas.microsoft.com/office/powerpoint/2010/main" val="25740172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724900" y="365125"/>
            <a:ext cx="2628900" cy="5811838"/>
          </a:xfrm>
        </p:spPr>
        <p:txBody>
          <a:bodyPr vert="eaVert"/>
          <a:lstStyle/>
          <a:p>
            <a:r>
              <a:rPr lang="ru-RU"/>
              <a:t>Click to edit Master title style</a:t>
            </a:r>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4" name="Date Placeholder 3"/>
          <p:cNvSpPr>
            <a:spLocks noGrp="1"/>
          </p:cNvSpPr>
          <p:nvPr>
            <p:ph type="dt" sz="half" idx="10" hasCustomPrompt="1"/>
          </p:nvPr>
        </p:nvSpPr>
        <p:spPr/>
        <p:txBody>
          <a:bodyPr/>
          <a:lstStyle/>
          <a:p>
            <a:fld id="{4635C736-1284-4020-AC12-F46539FDCA1B}" type="datetimeFigureOut">
              <a:rPr lang="en-US" smtClean="0"/>
              <a:t>4/17/2019</a:t>
            </a:fld>
            <a:endParaRPr lang="en-US"/>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AC259518-436B-4CE0-A5E5-CB2270939032}" type="slidenum">
              <a:rPr lang="en-US" smtClean="0"/>
              <a:t>‹#›</a:t>
            </a:fld>
            <a:endParaRPr lang="en-US"/>
          </a:p>
        </p:txBody>
      </p:sp>
    </p:spTree>
    <p:extLst>
      <p:ext uri="{BB962C8B-B14F-4D97-AF65-F5344CB8AC3E}">
        <p14:creationId xmlns:p14="http://schemas.microsoft.com/office/powerpoint/2010/main" val="2392551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vl1pPr>
          </a:lstStyle>
          <a:p>
            <a:r>
              <a:rPr lang="ru-RU"/>
              <a:t>Click to edit Master title style</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Click to edit Master subtitle style</a:t>
            </a:r>
          </a:p>
        </p:txBody>
      </p:sp>
      <p:sp>
        <p:nvSpPr>
          <p:cNvPr id="4" name="Date Placeholder 3"/>
          <p:cNvSpPr>
            <a:spLocks noGrp="1"/>
          </p:cNvSpPr>
          <p:nvPr>
            <p:ph type="dt" sz="half" idx="10" hasCustomPrompt="1"/>
          </p:nvPr>
        </p:nvSpPr>
        <p:spPr/>
        <p:txBody>
          <a:bodyPr/>
          <a:lstStyle/>
          <a:p>
            <a:fld id="{9429B025-3C67-45BB-A2EC-8DCD27A9772B}" type="datetimeFigureOut">
              <a:rPr lang="en-US" smtClean="0"/>
              <a:t>4/17/2019</a:t>
            </a:fld>
            <a:endParaRPr lang="en-US"/>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CEF15F5D-7513-423B-9028-154BADED397B}" type="slidenum">
              <a:rPr lang="en-US" smtClean="0"/>
              <a:t>‹#›</a:t>
            </a:fld>
            <a:endParaRPr lang="en-US"/>
          </a:p>
        </p:txBody>
      </p:sp>
    </p:spTree>
    <p:extLst>
      <p:ext uri="{BB962C8B-B14F-4D97-AF65-F5344CB8AC3E}">
        <p14:creationId xmlns:p14="http://schemas.microsoft.com/office/powerpoint/2010/main" val="28372746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ru-RU"/>
              <a:t>Click to edit Master title style</a:t>
            </a:r>
          </a:p>
        </p:txBody>
      </p:sp>
      <p:sp>
        <p:nvSpPr>
          <p:cNvPr id="3" name="Content Placeholder 2"/>
          <p:cNvSpPr>
            <a:spLocks noGrp="1"/>
          </p:cNvSpPr>
          <p:nvPr>
            <p:ph idx="1" hasCustomPrompt="1"/>
          </p:nvPr>
        </p:nvSpPr>
        <p:spPr/>
        <p:txBody>
          <a:bodyPr/>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4" name="Date Placeholder 3"/>
          <p:cNvSpPr>
            <a:spLocks noGrp="1"/>
          </p:cNvSpPr>
          <p:nvPr>
            <p:ph type="dt" sz="half" idx="10" hasCustomPrompt="1"/>
          </p:nvPr>
        </p:nvSpPr>
        <p:spPr/>
        <p:txBody>
          <a:bodyPr/>
          <a:lstStyle/>
          <a:p>
            <a:fld id="{9429B025-3C67-45BB-A2EC-8DCD27A9772B}" type="datetimeFigureOut">
              <a:rPr lang="en-US" smtClean="0"/>
              <a:t>4/17/2019</a:t>
            </a:fld>
            <a:endParaRPr lang="en-US"/>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CEF15F5D-7513-423B-9028-154BADED397B}" type="slidenum">
              <a:rPr lang="en-US" smtClean="0"/>
              <a:t>‹#›</a:t>
            </a:fld>
            <a:endParaRPr lang="en-US"/>
          </a:p>
        </p:txBody>
      </p:sp>
    </p:spTree>
    <p:extLst>
      <p:ext uri="{BB962C8B-B14F-4D97-AF65-F5344CB8AC3E}">
        <p14:creationId xmlns:p14="http://schemas.microsoft.com/office/powerpoint/2010/main" val="33000428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a:lvl1pPr>
          </a:lstStyle>
          <a:p>
            <a:r>
              <a:rPr lang="ru-RU"/>
              <a:t>Click to edit Master title style</a:t>
            </a:r>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Edit Master text styles</a:t>
            </a:r>
          </a:p>
        </p:txBody>
      </p:sp>
      <p:sp>
        <p:nvSpPr>
          <p:cNvPr id="4" name="Date Placeholder 3"/>
          <p:cNvSpPr>
            <a:spLocks noGrp="1"/>
          </p:cNvSpPr>
          <p:nvPr>
            <p:ph type="dt" sz="half" idx="10" hasCustomPrompt="1"/>
          </p:nvPr>
        </p:nvSpPr>
        <p:spPr/>
        <p:txBody>
          <a:bodyPr/>
          <a:lstStyle/>
          <a:p>
            <a:fld id="{9429B025-3C67-45BB-A2EC-8DCD27A9772B}" type="datetimeFigureOut">
              <a:rPr lang="en-US" smtClean="0"/>
              <a:t>4/17/2019</a:t>
            </a:fld>
            <a:endParaRPr lang="en-US"/>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CEF15F5D-7513-423B-9028-154BADED397B}" type="slidenum">
              <a:rPr lang="en-US" smtClean="0"/>
              <a:t>‹#›</a:t>
            </a:fld>
            <a:endParaRPr lang="en-US"/>
          </a:p>
        </p:txBody>
      </p:sp>
    </p:spTree>
    <p:extLst>
      <p:ext uri="{BB962C8B-B14F-4D97-AF65-F5344CB8AC3E}">
        <p14:creationId xmlns:p14="http://schemas.microsoft.com/office/powerpoint/2010/main" val="35550795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ru-RU"/>
              <a:t>Click to edit Master title style</a:t>
            </a:r>
          </a:p>
        </p:txBody>
      </p:sp>
      <p:sp>
        <p:nvSpPr>
          <p:cNvPr id="3" name="Content Placeholder 2"/>
          <p:cNvSpPr>
            <a:spLocks noGrp="1"/>
          </p:cNvSpPr>
          <p:nvPr>
            <p:ph sz="half" idx="1" hasCustomPrompt="1"/>
          </p:nvPr>
        </p:nvSpPr>
        <p:spPr>
          <a:xfrm>
            <a:off x="838200" y="1825625"/>
            <a:ext cx="5181600" cy="4351338"/>
          </a:xfrm>
        </p:spPr>
        <p:txBody>
          <a:bodyPr/>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4" name="Content Placeholder 3"/>
          <p:cNvSpPr>
            <a:spLocks noGrp="1"/>
          </p:cNvSpPr>
          <p:nvPr>
            <p:ph sz="half" idx="2" hasCustomPrompt="1"/>
          </p:nvPr>
        </p:nvSpPr>
        <p:spPr>
          <a:xfrm>
            <a:off x="6172200" y="1825625"/>
            <a:ext cx="5181600" cy="4351338"/>
          </a:xfrm>
        </p:spPr>
        <p:txBody>
          <a:bodyPr/>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5" name="Date Placeholder 4"/>
          <p:cNvSpPr>
            <a:spLocks noGrp="1"/>
          </p:cNvSpPr>
          <p:nvPr>
            <p:ph type="dt" sz="half" idx="10" hasCustomPrompt="1"/>
          </p:nvPr>
        </p:nvSpPr>
        <p:spPr/>
        <p:txBody>
          <a:bodyPr/>
          <a:lstStyle/>
          <a:p>
            <a:fld id="{9429B025-3C67-45BB-A2EC-8DCD27A9772B}" type="datetimeFigureOut">
              <a:rPr lang="en-US" smtClean="0"/>
              <a:t>4/17/2019</a:t>
            </a:fld>
            <a:endParaRPr lang="en-US"/>
          </a:p>
        </p:txBody>
      </p:sp>
      <p:sp>
        <p:nvSpPr>
          <p:cNvPr id="6" name="Footer Placeholder 5"/>
          <p:cNvSpPr>
            <a:spLocks noGrp="1"/>
          </p:cNvSpPr>
          <p:nvPr>
            <p:ph type="ftr" sz="quarter" idx="11" hasCustomPrompt="1"/>
          </p:nvPr>
        </p:nvSpPr>
        <p:spPr/>
        <p:txBody>
          <a:bodyPr/>
          <a:lstStyle/>
          <a:p>
            <a:endParaRPr lang="en-US" dirty="0"/>
          </a:p>
        </p:txBody>
      </p:sp>
      <p:sp>
        <p:nvSpPr>
          <p:cNvPr id="7" name="Slide Number Placeholder 6"/>
          <p:cNvSpPr>
            <a:spLocks noGrp="1"/>
          </p:cNvSpPr>
          <p:nvPr>
            <p:ph type="sldNum" sz="quarter" idx="12" hasCustomPrompt="1"/>
          </p:nvPr>
        </p:nvSpPr>
        <p:spPr/>
        <p:txBody>
          <a:bodyPr/>
          <a:lstStyle/>
          <a:p>
            <a:fld id="{CEF15F5D-7513-423B-9028-154BADED397B}" type="slidenum">
              <a:rPr lang="en-US" smtClean="0"/>
              <a:t>‹#›</a:t>
            </a:fld>
            <a:endParaRPr lang="en-US"/>
          </a:p>
        </p:txBody>
      </p:sp>
    </p:spTree>
    <p:extLst>
      <p:ext uri="{BB962C8B-B14F-4D97-AF65-F5344CB8AC3E}">
        <p14:creationId xmlns:p14="http://schemas.microsoft.com/office/powerpoint/2010/main" val="20780609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ru-RU"/>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Edit Master text styles</a:t>
            </a:r>
          </a:p>
        </p:txBody>
      </p:sp>
      <p:sp>
        <p:nvSpPr>
          <p:cNvPr id="4" name="Content Placeholder 3"/>
          <p:cNvSpPr>
            <a:spLocks noGrp="1"/>
          </p:cNvSpPr>
          <p:nvPr>
            <p:ph sz="half" idx="2" hasCustomPrompt="1"/>
          </p:nvPr>
        </p:nvSpPr>
        <p:spPr>
          <a:xfrm>
            <a:off x="839788" y="2505075"/>
            <a:ext cx="5157787" cy="3684588"/>
          </a:xfrm>
        </p:spPr>
        <p:txBody>
          <a:bodyPr/>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Edit Master text styles</a:t>
            </a:r>
          </a:p>
        </p:txBody>
      </p:sp>
      <p:sp>
        <p:nvSpPr>
          <p:cNvPr id="6" name="Content Placeholder 5"/>
          <p:cNvSpPr>
            <a:spLocks noGrp="1"/>
          </p:cNvSpPr>
          <p:nvPr>
            <p:ph sz="quarter" idx="4" hasCustomPrompt="1"/>
          </p:nvPr>
        </p:nvSpPr>
        <p:spPr>
          <a:xfrm>
            <a:off x="6172200" y="2505075"/>
            <a:ext cx="5183188" cy="3684588"/>
          </a:xfrm>
        </p:spPr>
        <p:txBody>
          <a:bodyPr/>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7" name="Date Placeholder 6"/>
          <p:cNvSpPr>
            <a:spLocks noGrp="1"/>
          </p:cNvSpPr>
          <p:nvPr>
            <p:ph type="dt" sz="half" idx="10" hasCustomPrompt="1"/>
          </p:nvPr>
        </p:nvSpPr>
        <p:spPr/>
        <p:txBody>
          <a:bodyPr/>
          <a:lstStyle/>
          <a:p>
            <a:fld id="{9429B025-3C67-45BB-A2EC-8DCD27A9772B}" type="datetimeFigureOut">
              <a:rPr lang="en-US" smtClean="0"/>
              <a:t>4/17/2019</a:t>
            </a:fld>
            <a:endParaRPr lang="en-US"/>
          </a:p>
        </p:txBody>
      </p:sp>
      <p:sp>
        <p:nvSpPr>
          <p:cNvPr id="8" name="Footer Placeholder 7"/>
          <p:cNvSpPr>
            <a:spLocks noGrp="1"/>
          </p:cNvSpPr>
          <p:nvPr>
            <p:ph type="ftr" sz="quarter" idx="11" hasCustomPrompt="1"/>
          </p:nvPr>
        </p:nvSpPr>
        <p:spPr/>
        <p:txBody>
          <a:bodyPr/>
          <a:lstStyle/>
          <a:p>
            <a:endParaRPr lang="en-US" dirty="0"/>
          </a:p>
        </p:txBody>
      </p:sp>
      <p:sp>
        <p:nvSpPr>
          <p:cNvPr id="9" name="Slide Number Placeholder 8"/>
          <p:cNvSpPr>
            <a:spLocks noGrp="1"/>
          </p:cNvSpPr>
          <p:nvPr>
            <p:ph type="sldNum" sz="quarter" idx="12" hasCustomPrompt="1"/>
          </p:nvPr>
        </p:nvSpPr>
        <p:spPr/>
        <p:txBody>
          <a:bodyPr/>
          <a:lstStyle/>
          <a:p>
            <a:fld id="{CEF15F5D-7513-423B-9028-154BADED397B}" type="slidenum">
              <a:rPr lang="en-US" smtClean="0"/>
              <a:t>‹#›</a:t>
            </a:fld>
            <a:endParaRPr lang="en-US"/>
          </a:p>
        </p:txBody>
      </p:sp>
    </p:spTree>
    <p:extLst>
      <p:ext uri="{BB962C8B-B14F-4D97-AF65-F5344CB8AC3E}">
        <p14:creationId xmlns:p14="http://schemas.microsoft.com/office/powerpoint/2010/main" val="22167441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ru-RU"/>
              <a:t>Click to edit Master title style</a:t>
            </a:r>
          </a:p>
        </p:txBody>
      </p:sp>
      <p:sp>
        <p:nvSpPr>
          <p:cNvPr id="3" name="Date Placeholder 2"/>
          <p:cNvSpPr>
            <a:spLocks noGrp="1"/>
          </p:cNvSpPr>
          <p:nvPr>
            <p:ph type="dt" sz="half" idx="10" hasCustomPrompt="1"/>
          </p:nvPr>
        </p:nvSpPr>
        <p:spPr/>
        <p:txBody>
          <a:bodyPr/>
          <a:lstStyle/>
          <a:p>
            <a:fld id="{9429B025-3C67-45BB-A2EC-8DCD27A9772B}" type="datetimeFigureOut">
              <a:rPr lang="en-US" smtClean="0"/>
              <a:t>4/17/2019</a:t>
            </a:fld>
            <a:endParaRPr lang="en-US"/>
          </a:p>
        </p:txBody>
      </p:sp>
      <p:sp>
        <p:nvSpPr>
          <p:cNvPr id="4" name="Footer Placeholder 3"/>
          <p:cNvSpPr>
            <a:spLocks noGrp="1"/>
          </p:cNvSpPr>
          <p:nvPr>
            <p:ph type="ftr" sz="quarter" idx="11" hasCustomPrompt="1"/>
          </p:nvPr>
        </p:nvSpPr>
        <p:spPr/>
        <p:txBody>
          <a:bodyPr/>
          <a:lstStyle/>
          <a:p>
            <a:endParaRPr lang="en-US" dirty="0"/>
          </a:p>
        </p:txBody>
      </p:sp>
      <p:sp>
        <p:nvSpPr>
          <p:cNvPr id="5" name="Slide Number Placeholder 4"/>
          <p:cNvSpPr>
            <a:spLocks noGrp="1"/>
          </p:cNvSpPr>
          <p:nvPr>
            <p:ph type="sldNum" sz="quarter" idx="12" hasCustomPrompt="1"/>
          </p:nvPr>
        </p:nvSpPr>
        <p:spPr/>
        <p:txBody>
          <a:bodyPr/>
          <a:lstStyle/>
          <a:p>
            <a:fld id="{CEF15F5D-7513-423B-9028-154BADED397B}" type="slidenum">
              <a:rPr lang="en-US" smtClean="0"/>
              <a:t>‹#›</a:t>
            </a:fld>
            <a:endParaRPr lang="en-US"/>
          </a:p>
        </p:txBody>
      </p:sp>
    </p:spTree>
    <p:extLst>
      <p:ext uri="{BB962C8B-B14F-4D97-AF65-F5344CB8AC3E}">
        <p14:creationId xmlns:p14="http://schemas.microsoft.com/office/powerpoint/2010/main" val="382641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ru-RU"/>
              <a:t>Click to edit Master title style</a:t>
            </a:r>
          </a:p>
        </p:txBody>
      </p:sp>
      <p:sp>
        <p:nvSpPr>
          <p:cNvPr id="3" name="Content Placeholder 2"/>
          <p:cNvSpPr>
            <a:spLocks noGrp="1"/>
          </p:cNvSpPr>
          <p:nvPr>
            <p:ph sz="half" idx="1" hasCustomPrompt="1"/>
          </p:nvPr>
        </p:nvSpPr>
        <p:spPr>
          <a:xfrm>
            <a:off x="838200" y="1825625"/>
            <a:ext cx="5181600" cy="4351338"/>
          </a:xfrm>
        </p:spPr>
        <p:txBody>
          <a:bodyPr/>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4" name="Content Placeholder 3"/>
          <p:cNvSpPr>
            <a:spLocks noGrp="1"/>
          </p:cNvSpPr>
          <p:nvPr>
            <p:ph sz="half" idx="2" hasCustomPrompt="1"/>
          </p:nvPr>
        </p:nvSpPr>
        <p:spPr>
          <a:xfrm>
            <a:off x="6172200" y="1825625"/>
            <a:ext cx="5181600" cy="4351338"/>
          </a:xfrm>
        </p:spPr>
        <p:txBody>
          <a:bodyPr/>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5" name="Date Placeholder 4"/>
          <p:cNvSpPr>
            <a:spLocks noGrp="1"/>
          </p:cNvSpPr>
          <p:nvPr>
            <p:ph type="dt" sz="half" idx="10" hasCustomPrompt="1"/>
          </p:nvPr>
        </p:nvSpPr>
        <p:spPr/>
        <p:txBody>
          <a:bodyPr/>
          <a:lstStyle/>
          <a:p>
            <a:fld id="{62C191A6-7933-4FEF-A60A-5AD232CF24C2}" type="datetimeFigureOut">
              <a:rPr lang="en-US" smtClean="0"/>
              <a:t>4/17/2019</a:t>
            </a:fld>
            <a:endParaRPr lang="en-US"/>
          </a:p>
        </p:txBody>
      </p:sp>
      <p:sp>
        <p:nvSpPr>
          <p:cNvPr id="6" name="Footer Placeholder 5"/>
          <p:cNvSpPr>
            <a:spLocks noGrp="1"/>
          </p:cNvSpPr>
          <p:nvPr>
            <p:ph type="ftr" sz="quarter" idx="11" hasCustomPrompt="1"/>
          </p:nvPr>
        </p:nvSpPr>
        <p:spPr/>
        <p:txBody>
          <a:bodyPr/>
          <a:lstStyle/>
          <a:p>
            <a:endParaRPr lang="en-US" dirty="0"/>
          </a:p>
        </p:txBody>
      </p:sp>
      <p:sp>
        <p:nvSpPr>
          <p:cNvPr id="7" name="Slide Number Placeholder 6"/>
          <p:cNvSpPr>
            <a:spLocks noGrp="1"/>
          </p:cNvSpPr>
          <p:nvPr>
            <p:ph type="sldNum" sz="quarter" idx="12" hasCustomPrompt="1"/>
          </p:nvPr>
        </p:nvSpPr>
        <p:spPr/>
        <p:txBody>
          <a:bodyPr/>
          <a:lstStyle/>
          <a:p>
            <a:fld id="{903AA242-6459-4B68-A5EC-8CF36921BE5C}" type="slidenum">
              <a:rPr lang="en-US" smtClean="0"/>
              <a:t>‹#›</a:t>
            </a:fld>
            <a:endParaRPr lang="en-US"/>
          </a:p>
        </p:txBody>
      </p:sp>
    </p:spTree>
    <p:extLst>
      <p:ext uri="{BB962C8B-B14F-4D97-AF65-F5344CB8AC3E}">
        <p14:creationId xmlns:p14="http://schemas.microsoft.com/office/powerpoint/2010/main" val="41159476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hasCustomPrompt="1"/>
          </p:nvPr>
        </p:nvSpPr>
        <p:spPr/>
        <p:txBody>
          <a:bodyPr/>
          <a:lstStyle/>
          <a:p>
            <a:fld id="{9429B025-3C67-45BB-A2EC-8DCD27A9772B}" type="datetimeFigureOut">
              <a:rPr lang="en-US" smtClean="0"/>
              <a:t>4/17/2019</a:t>
            </a:fld>
            <a:endParaRPr lang="en-US"/>
          </a:p>
        </p:txBody>
      </p:sp>
      <p:sp>
        <p:nvSpPr>
          <p:cNvPr id="3" name="Footer Placeholder 2"/>
          <p:cNvSpPr>
            <a:spLocks noGrp="1"/>
          </p:cNvSpPr>
          <p:nvPr>
            <p:ph type="ftr" sz="quarter" idx="11" hasCustomPrompt="1"/>
          </p:nvPr>
        </p:nvSpPr>
        <p:spPr/>
        <p:txBody>
          <a:bodyPr/>
          <a:lstStyle/>
          <a:p>
            <a:endParaRPr lang="en-US" dirty="0"/>
          </a:p>
        </p:txBody>
      </p:sp>
      <p:sp>
        <p:nvSpPr>
          <p:cNvPr id="4" name="Slide Number Placeholder 3"/>
          <p:cNvSpPr>
            <a:spLocks noGrp="1"/>
          </p:cNvSpPr>
          <p:nvPr>
            <p:ph type="sldNum" sz="quarter" idx="12" hasCustomPrompt="1"/>
          </p:nvPr>
        </p:nvSpPr>
        <p:spPr/>
        <p:txBody>
          <a:bodyPr/>
          <a:lstStyle/>
          <a:p>
            <a:fld id="{CEF15F5D-7513-423B-9028-154BADED397B}" type="slidenum">
              <a:rPr lang="en-US" smtClean="0"/>
              <a:t>‹#›</a:t>
            </a:fld>
            <a:endParaRPr lang="en-US"/>
          </a:p>
        </p:txBody>
      </p:sp>
    </p:spTree>
    <p:extLst>
      <p:ext uri="{BB962C8B-B14F-4D97-AF65-F5344CB8AC3E}">
        <p14:creationId xmlns:p14="http://schemas.microsoft.com/office/powerpoint/2010/main" val="28966389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ru-RU"/>
              <a:t>Click to edit Master title style</a:t>
            </a:r>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Edit Master text styles</a:t>
            </a:r>
          </a:p>
        </p:txBody>
      </p:sp>
      <p:sp>
        <p:nvSpPr>
          <p:cNvPr id="5" name="Date Placeholder 4"/>
          <p:cNvSpPr>
            <a:spLocks noGrp="1"/>
          </p:cNvSpPr>
          <p:nvPr>
            <p:ph type="dt" sz="half" idx="10" hasCustomPrompt="1"/>
          </p:nvPr>
        </p:nvSpPr>
        <p:spPr/>
        <p:txBody>
          <a:bodyPr/>
          <a:lstStyle/>
          <a:p>
            <a:fld id="{9429B025-3C67-45BB-A2EC-8DCD27A9772B}" type="datetimeFigureOut">
              <a:rPr lang="en-US" smtClean="0"/>
              <a:t>4/17/2019</a:t>
            </a:fld>
            <a:endParaRPr lang="en-US"/>
          </a:p>
        </p:txBody>
      </p:sp>
      <p:sp>
        <p:nvSpPr>
          <p:cNvPr id="6" name="Footer Placeholder 5"/>
          <p:cNvSpPr>
            <a:spLocks noGrp="1"/>
          </p:cNvSpPr>
          <p:nvPr>
            <p:ph type="ftr" sz="quarter" idx="11" hasCustomPrompt="1"/>
          </p:nvPr>
        </p:nvSpPr>
        <p:spPr/>
        <p:txBody>
          <a:bodyPr/>
          <a:lstStyle/>
          <a:p>
            <a:endParaRPr lang="en-US" dirty="0"/>
          </a:p>
        </p:txBody>
      </p:sp>
      <p:sp>
        <p:nvSpPr>
          <p:cNvPr id="7" name="Slide Number Placeholder 6"/>
          <p:cNvSpPr>
            <a:spLocks noGrp="1"/>
          </p:cNvSpPr>
          <p:nvPr>
            <p:ph type="sldNum" sz="quarter" idx="12" hasCustomPrompt="1"/>
          </p:nvPr>
        </p:nvSpPr>
        <p:spPr/>
        <p:txBody>
          <a:bodyPr/>
          <a:lstStyle/>
          <a:p>
            <a:fld id="{CEF15F5D-7513-423B-9028-154BADED397B}" type="slidenum">
              <a:rPr lang="en-US" smtClean="0"/>
              <a:t>‹#›</a:t>
            </a:fld>
            <a:endParaRPr lang="en-US"/>
          </a:p>
        </p:txBody>
      </p:sp>
    </p:spTree>
    <p:extLst>
      <p:ext uri="{BB962C8B-B14F-4D97-AF65-F5344CB8AC3E}">
        <p14:creationId xmlns:p14="http://schemas.microsoft.com/office/powerpoint/2010/main" val="7684211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ru-RU"/>
              <a:t>Click to edit Master title style</a:t>
            </a:r>
          </a:p>
        </p:txBody>
      </p:sp>
      <p:sp>
        <p:nvSpPr>
          <p:cNvPr id="3" name="Picture Placeholder 2"/>
          <p:cNvSpPr>
            <a:spLocks noGrp="1"/>
          </p:cNvSpPr>
          <p:nvPr>
            <p:ph type="pic" idx="1" hasCustomPrompt="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Edit Master text styles</a:t>
            </a:r>
          </a:p>
        </p:txBody>
      </p:sp>
      <p:sp>
        <p:nvSpPr>
          <p:cNvPr id="5" name="Date Placeholder 4"/>
          <p:cNvSpPr>
            <a:spLocks noGrp="1"/>
          </p:cNvSpPr>
          <p:nvPr>
            <p:ph type="dt" sz="half" idx="10" hasCustomPrompt="1"/>
          </p:nvPr>
        </p:nvSpPr>
        <p:spPr/>
        <p:txBody>
          <a:bodyPr/>
          <a:lstStyle/>
          <a:p>
            <a:fld id="{9429B025-3C67-45BB-A2EC-8DCD27A9772B}" type="datetimeFigureOut">
              <a:rPr lang="en-US" smtClean="0"/>
              <a:t>4/17/2019</a:t>
            </a:fld>
            <a:endParaRPr lang="en-US"/>
          </a:p>
        </p:txBody>
      </p:sp>
      <p:sp>
        <p:nvSpPr>
          <p:cNvPr id="6" name="Footer Placeholder 5"/>
          <p:cNvSpPr>
            <a:spLocks noGrp="1"/>
          </p:cNvSpPr>
          <p:nvPr>
            <p:ph type="ftr" sz="quarter" idx="11" hasCustomPrompt="1"/>
          </p:nvPr>
        </p:nvSpPr>
        <p:spPr/>
        <p:txBody>
          <a:bodyPr/>
          <a:lstStyle/>
          <a:p>
            <a:endParaRPr lang="en-US" dirty="0"/>
          </a:p>
        </p:txBody>
      </p:sp>
      <p:sp>
        <p:nvSpPr>
          <p:cNvPr id="7" name="Slide Number Placeholder 6"/>
          <p:cNvSpPr>
            <a:spLocks noGrp="1"/>
          </p:cNvSpPr>
          <p:nvPr>
            <p:ph type="sldNum" sz="quarter" idx="12" hasCustomPrompt="1"/>
          </p:nvPr>
        </p:nvSpPr>
        <p:spPr/>
        <p:txBody>
          <a:bodyPr/>
          <a:lstStyle/>
          <a:p>
            <a:fld id="{CEF15F5D-7513-423B-9028-154BADED397B}" type="slidenum">
              <a:rPr lang="en-US" smtClean="0"/>
              <a:t>‹#›</a:t>
            </a:fld>
            <a:endParaRPr lang="en-US"/>
          </a:p>
        </p:txBody>
      </p:sp>
    </p:spTree>
    <p:extLst>
      <p:ext uri="{BB962C8B-B14F-4D97-AF65-F5344CB8AC3E}">
        <p14:creationId xmlns:p14="http://schemas.microsoft.com/office/powerpoint/2010/main" val="16766517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ru-RU"/>
              <a:t>Click to edit Master title style</a:t>
            </a:r>
          </a:p>
        </p:txBody>
      </p:sp>
      <p:sp>
        <p:nvSpPr>
          <p:cNvPr id="3" name="Vertical Text Placeholder 2"/>
          <p:cNvSpPr>
            <a:spLocks noGrp="1"/>
          </p:cNvSpPr>
          <p:nvPr>
            <p:ph type="body" orient="vert" idx="1" hasCustomPrompt="1"/>
          </p:nvPr>
        </p:nvSpPr>
        <p:spPr/>
        <p:txBody>
          <a:bodyPr vert="eaVert"/>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4" name="Date Placeholder 3"/>
          <p:cNvSpPr>
            <a:spLocks noGrp="1"/>
          </p:cNvSpPr>
          <p:nvPr>
            <p:ph type="dt" sz="half" idx="10" hasCustomPrompt="1"/>
          </p:nvPr>
        </p:nvSpPr>
        <p:spPr/>
        <p:txBody>
          <a:bodyPr/>
          <a:lstStyle/>
          <a:p>
            <a:fld id="{9429B025-3C67-45BB-A2EC-8DCD27A9772B}" type="datetimeFigureOut">
              <a:rPr lang="en-US" smtClean="0"/>
              <a:t>4/17/2019</a:t>
            </a:fld>
            <a:endParaRPr lang="en-US"/>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CEF15F5D-7513-423B-9028-154BADED397B}" type="slidenum">
              <a:rPr lang="en-US" smtClean="0"/>
              <a:t>‹#›</a:t>
            </a:fld>
            <a:endParaRPr lang="en-US"/>
          </a:p>
        </p:txBody>
      </p:sp>
    </p:spTree>
    <p:extLst>
      <p:ext uri="{BB962C8B-B14F-4D97-AF65-F5344CB8AC3E}">
        <p14:creationId xmlns:p14="http://schemas.microsoft.com/office/powerpoint/2010/main" val="9645714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724900" y="365125"/>
            <a:ext cx="2628900" cy="5811838"/>
          </a:xfrm>
        </p:spPr>
        <p:txBody>
          <a:bodyPr vert="eaVert"/>
          <a:lstStyle/>
          <a:p>
            <a:r>
              <a:rPr lang="ru-RU"/>
              <a:t>Click to edit Master title style</a:t>
            </a:r>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4" name="Date Placeholder 3"/>
          <p:cNvSpPr>
            <a:spLocks noGrp="1"/>
          </p:cNvSpPr>
          <p:nvPr>
            <p:ph type="dt" sz="half" idx="10" hasCustomPrompt="1"/>
          </p:nvPr>
        </p:nvSpPr>
        <p:spPr/>
        <p:txBody>
          <a:bodyPr/>
          <a:lstStyle/>
          <a:p>
            <a:fld id="{9429B025-3C67-45BB-A2EC-8DCD27A9772B}" type="datetimeFigureOut">
              <a:rPr lang="en-US" smtClean="0"/>
              <a:t>4/17/2019</a:t>
            </a:fld>
            <a:endParaRPr lang="en-US"/>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CEF15F5D-7513-423B-9028-154BADED397B}" type="slidenum">
              <a:rPr lang="en-US" smtClean="0"/>
              <a:t>‹#›</a:t>
            </a:fld>
            <a:endParaRPr lang="en-US"/>
          </a:p>
        </p:txBody>
      </p:sp>
    </p:spTree>
    <p:extLst>
      <p:ext uri="{BB962C8B-B14F-4D97-AF65-F5344CB8AC3E}">
        <p14:creationId xmlns:p14="http://schemas.microsoft.com/office/powerpoint/2010/main" val="38335257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hasCustomPrompt="1"/>
          </p:nvPr>
        </p:nvSpPr>
        <p:spPr/>
        <p:txBody>
          <a:bodyPr/>
          <a:lstStyle/>
          <a:p>
            <a:fld id="{83B4C624-C215-4F46-989F-825EB1364343}" type="datetimeFigureOut">
              <a:rPr lang="en-US" smtClean="0"/>
              <a:t>4/17/2019</a:t>
            </a:fld>
            <a:endParaRPr lang="en-US"/>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4D7E5609-FE4C-4FDE-AD6F-D3A3F5CE6A5C}" type="slidenum">
              <a:rPr lang="en-US" smtClean="0"/>
              <a:t>‹#›</a:t>
            </a:fld>
            <a:endParaRPr lang="en-US"/>
          </a:p>
        </p:txBody>
      </p:sp>
      <p:sp>
        <p:nvSpPr>
          <p:cNvPr id="7" name="Rectangle 6"/>
          <p:cNvSpPr/>
          <p:nvPr userDrawn="1"/>
        </p:nvSpPr>
        <p:spPr>
          <a:xfrm>
            <a:off x="-88475" y="-109202"/>
            <a:ext cx="12445231"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88475" y="630751"/>
            <a:ext cx="12445231"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p:cNvSpPr>
            <a:spLocks noGrp="1"/>
          </p:cNvSpPr>
          <p:nvPr>
            <p:ph type="body" sz="quarter" idx="13" hasCustomPrompt="1"/>
          </p:nvPr>
        </p:nvSpPr>
        <p:spPr>
          <a:xfrm>
            <a:off x="311489" y="65055"/>
            <a:ext cx="5689516" cy="649408"/>
          </a:xfrm>
        </p:spPr>
        <p:txBody>
          <a:bodyPr>
            <a:noAutofit/>
          </a:bodyPr>
          <a:lstStyle>
            <a:lvl1pPr marL="0" indent="0" algn="l">
              <a:buNone/>
              <a:defRPr sz="3200" baseline="0">
                <a:solidFill>
                  <a:schemeClr val="tx2">
                    <a:lumMod val="50000"/>
                  </a:schemeClr>
                </a:solidFill>
                <a:latin typeface="Century Gothic" panose="020B0502020202020204" pitchFamily="34" charset="0"/>
              </a:defRPr>
            </a:lvl1pPr>
          </a:lstStyle>
          <a:p>
            <a:pPr lvl="0"/>
            <a:r>
              <a:rPr lang="ru-RU"/>
              <a:t>SECTION TITLE HERE</a:t>
            </a:r>
          </a:p>
        </p:txBody>
      </p:sp>
      <p:sp>
        <p:nvSpPr>
          <p:cNvPr id="14" name="Text Placeholder 13"/>
          <p:cNvSpPr>
            <a:spLocks noGrp="1"/>
          </p:cNvSpPr>
          <p:nvPr>
            <p:ph type="body" sz="quarter" idx="14" hasCustomPrompt="1"/>
          </p:nvPr>
        </p:nvSpPr>
        <p:spPr>
          <a:xfrm>
            <a:off x="311489" y="630751"/>
            <a:ext cx="5689600" cy="515937"/>
          </a:xfrm>
        </p:spPr>
        <p:txBody>
          <a:bodyPr>
            <a:normAutofit/>
          </a:bodyPr>
          <a:lstStyle>
            <a:lvl1pPr marL="0" indent="0" algn="l">
              <a:buNone/>
              <a:defRPr sz="20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35348532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blipFill dpi="0" rotWithShape="1">
            <a:blip r:embed="rId2">
              <a:alphaModFix amt="4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hasCustomPrompt="1"/>
          </p:nvPr>
        </p:nvSpPr>
        <p:spPr/>
        <p:txBody>
          <a:bodyPr/>
          <a:lstStyle/>
          <a:p>
            <a:fld id="{83B4C624-C215-4F46-989F-825EB1364343}" type="datetimeFigureOut">
              <a:rPr lang="en-US" smtClean="0"/>
              <a:t>4/17/2019</a:t>
            </a:fld>
            <a:endParaRPr lang="en-US"/>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4D7E5609-FE4C-4FDE-AD6F-D3A3F5CE6A5C}" type="slidenum">
              <a:rPr lang="en-US" smtClean="0"/>
              <a:t>‹#›</a:t>
            </a:fld>
            <a:endParaRPr lang="en-US"/>
          </a:p>
        </p:txBody>
      </p:sp>
      <p:sp>
        <p:nvSpPr>
          <p:cNvPr id="11" name="Rectangle 7">
            <a:extLst>
              <a:ext uri="{FF2B5EF4-FFF2-40B4-BE49-F238E27FC236}">
                <a16:creationId xmlns:a16="http://schemas.microsoft.com/office/drawing/2014/main" id="{EE39C345-4674-7D42-8448-18E5A2FEA754}"/>
              </a:ext>
            </a:extLst>
          </p:cNvPr>
          <p:cNvSpPr/>
          <p:nvPr userDrawn="1"/>
        </p:nvSpPr>
        <p:spPr>
          <a:xfrm rot="19877302">
            <a:off x="-1332590" y="3395807"/>
            <a:ext cx="16912804" cy="8459895"/>
          </a:xfrm>
          <a:custGeom>
            <a:avLst/>
            <a:gdLst>
              <a:gd name="connsiteX0" fmla="*/ 0 w 16912804"/>
              <a:gd name="connsiteY0" fmla="*/ 0 h 8459895"/>
              <a:gd name="connsiteX1" fmla="*/ 16912804 w 16912804"/>
              <a:gd name="connsiteY1" fmla="*/ 0 h 8459895"/>
              <a:gd name="connsiteX2" fmla="*/ 16912804 w 16912804"/>
              <a:gd name="connsiteY2" fmla="*/ 8459895 h 8459895"/>
              <a:gd name="connsiteX3" fmla="*/ 0 w 16912804"/>
              <a:gd name="connsiteY3" fmla="*/ 8459895 h 8459895"/>
              <a:gd name="connsiteX4" fmla="*/ 0 w 16912804"/>
              <a:gd name="connsiteY4" fmla="*/ 0 h 8459895"/>
              <a:gd name="connsiteX0" fmla="*/ 0 w 16912804"/>
              <a:gd name="connsiteY0" fmla="*/ 0 h 8459895"/>
              <a:gd name="connsiteX1" fmla="*/ 16912804 w 16912804"/>
              <a:gd name="connsiteY1" fmla="*/ 0 h 8459895"/>
              <a:gd name="connsiteX2" fmla="*/ 16912804 w 16912804"/>
              <a:gd name="connsiteY2" fmla="*/ 8459895 h 8459895"/>
              <a:gd name="connsiteX3" fmla="*/ 7311075 w 16912804"/>
              <a:gd name="connsiteY3" fmla="*/ 3777999 h 8459895"/>
              <a:gd name="connsiteX4" fmla="*/ 0 w 16912804"/>
              <a:gd name="connsiteY4" fmla="*/ 0 h 8459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2804" h="8459895">
                <a:moveTo>
                  <a:pt x="0" y="0"/>
                </a:moveTo>
                <a:lnTo>
                  <a:pt x="16912804" y="0"/>
                </a:lnTo>
                <a:lnTo>
                  <a:pt x="16912804" y="8459895"/>
                </a:lnTo>
                <a:lnTo>
                  <a:pt x="7311075" y="3777999"/>
                </a:lnTo>
                <a:lnTo>
                  <a:pt x="0" y="0"/>
                </a:lnTo>
                <a:close/>
              </a:path>
            </a:pathLst>
          </a:cu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96036" y="676254"/>
            <a:ext cx="10836322" cy="5592029"/>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792342" y="1047175"/>
            <a:ext cx="5457967" cy="1460500"/>
          </a:xfrm>
        </p:spPr>
        <p:txBody>
          <a:bodyPr/>
          <a:lstStyle>
            <a:lvl1pPr>
              <a:defRPr>
                <a:solidFill>
                  <a:schemeClr val="accent5">
                    <a:lumMod val="50000"/>
                  </a:schemeClr>
                </a:solidFill>
                <a:latin typeface="Century Gothic" panose="020B0502020202020204" pitchFamily="34" charset="0"/>
              </a:defRPr>
            </a:lvl1pPr>
          </a:lstStyle>
          <a:p>
            <a:r>
              <a:rPr lang="ru-RU"/>
              <a:t>Main Section Slide</a:t>
            </a:r>
          </a:p>
        </p:txBody>
      </p:sp>
      <p:sp>
        <p:nvSpPr>
          <p:cNvPr id="16" name="Text Placeholder 15"/>
          <p:cNvSpPr>
            <a:spLocks noGrp="1"/>
          </p:cNvSpPr>
          <p:nvPr>
            <p:ph type="body" sz="quarter" idx="13" hasCustomPrompt="1"/>
          </p:nvPr>
        </p:nvSpPr>
        <p:spPr>
          <a:xfrm>
            <a:off x="838200" y="3466532"/>
            <a:ext cx="5098576" cy="2517162"/>
          </a:xfrm>
        </p:spPr>
        <p:txBody>
          <a:bodyPr>
            <a:normAutofit/>
          </a:bodyPr>
          <a:lstStyle>
            <a:lvl1pPr marL="0" indent="0">
              <a:buNone/>
              <a:defRPr lang="en-US" sz="2000" kern="1200" baseline="0" dirty="0" smtClean="0">
                <a:solidFill>
                  <a:schemeClr val="accent5">
                    <a:lumMod val="50000"/>
                  </a:schemeClr>
                </a:solidFill>
                <a:latin typeface="Century Gothic" panose="020B0502020202020204" pitchFamily="34" charset="0"/>
                <a:ea typeface="+mj-ea"/>
                <a:cs typeface="+mj-cs"/>
              </a:defRPr>
            </a:lvl1pPr>
          </a:lstStyle>
          <a:p>
            <a:pPr lvl="0"/>
            <a:r>
              <a:rPr lang="ru-RU" sz="2000"/>
              <a:t>5 ПРИНЦИПОВ</a:t>
            </a:r>
          </a:p>
          <a:p>
            <a:pPr lvl="0"/>
            <a:endParaRPr lang="en-US" sz="2000" dirty="0"/>
          </a:p>
          <a:p>
            <a:pPr lvl="0"/>
            <a:r>
              <a:rPr lang="ru-RU" sz="2000"/>
              <a:t>РОЛИ И ОБЯЗАННОСТИ</a:t>
            </a:r>
          </a:p>
        </p:txBody>
      </p:sp>
    </p:spTree>
    <p:extLst>
      <p:ext uri="{BB962C8B-B14F-4D97-AF65-F5344CB8AC3E}">
        <p14:creationId xmlns:p14="http://schemas.microsoft.com/office/powerpoint/2010/main" val="31904313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Section Header">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hasCustomPrompt="1"/>
          </p:nvPr>
        </p:nvSpPr>
        <p:spPr/>
        <p:txBody>
          <a:bodyPr/>
          <a:lstStyle/>
          <a:p>
            <a:fld id="{83B4C624-C215-4F46-989F-825EB1364343}" type="datetimeFigureOut">
              <a:rPr lang="en-US" smtClean="0"/>
              <a:t>4/17/2019</a:t>
            </a:fld>
            <a:endParaRPr lang="en-US"/>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4D7E5609-FE4C-4FDE-AD6F-D3A3F5CE6A5C}" type="slidenum">
              <a:rPr lang="en-US" smtClean="0"/>
              <a:t>‹#›</a:t>
            </a:fld>
            <a:endParaRPr lang="en-US"/>
          </a:p>
        </p:txBody>
      </p:sp>
      <p:sp>
        <p:nvSpPr>
          <p:cNvPr id="11" name="Rectangle 10">
            <a:extLst>
              <a:ext uri="{FF2B5EF4-FFF2-40B4-BE49-F238E27FC236}">
                <a16:creationId xmlns:a16="http://schemas.microsoft.com/office/drawing/2014/main" id="{193A02F2-02DA-5948-BBDE-996CD9F9DD30}"/>
              </a:ext>
            </a:extLst>
          </p:cNvPr>
          <p:cNvSpPr/>
          <p:nvPr userDrawn="1"/>
        </p:nvSpPr>
        <p:spPr>
          <a:xfrm>
            <a:off x="-88475" y="-109202"/>
            <a:ext cx="12445231"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540DB9C-6CB1-394C-A52B-BA5480B353FD}"/>
              </a:ext>
            </a:extLst>
          </p:cNvPr>
          <p:cNvSpPr/>
          <p:nvPr userDrawn="1"/>
        </p:nvSpPr>
        <p:spPr>
          <a:xfrm>
            <a:off x="-88475" y="630751"/>
            <a:ext cx="12445231"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479016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7991D3">
            <a:alpha val="11000"/>
          </a:srgb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hasCustomPrompt="1"/>
          </p:nvPr>
        </p:nvSpPr>
        <p:spPr/>
        <p:txBody>
          <a:bodyPr/>
          <a:lstStyle/>
          <a:p>
            <a:fld id="{83B4C624-C215-4F46-989F-825EB1364343}" type="datetimeFigureOut">
              <a:rPr lang="en-US" smtClean="0"/>
              <a:t>4/17/2019</a:t>
            </a:fld>
            <a:endParaRPr lang="en-US"/>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4D7E5609-FE4C-4FDE-AD6F-D3A3F5CE6A5C}" type="slidenum">
              <a:rPr lang="en-US" smtClean="0"/>
              <a:t>‹#›</a:t>
            </a:fld>
            <a:endParaRPr lang="en-US"/>
          </a:p>
        </p:txBody>
      </p:sp>
      <p:sp>
        <p:nvSpPr>
          <p:cNvPr id="7" name="Rectangle 6"/>
          <p:cNvSpPr/>
          <p:nvPr userDrawn="1"/>
        </p:nvSpPr>
        <p:spPr>
          <a:xfrm>
            <a:off x="-88474" y="-68998"/>
            <a:ext cx="6489274" cy="1897798"/>
          </a:xfrm>
          <a:prstGeom prst="rect">
            <a:avLst/>
          </a:prstGeom>
          <a:solidFill>
            <a:schemeClr val="bg1">
              <a:lumMod val="85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88474" y="1312557"/>
            <a:ext cx="6489274" cy="516243"/>
          </a:xfrm>
          <a:prstGeom prst="rect">
            <a:avLst/>
          </a:prstGeom>
          <a:solidFill>
            <a:schemeClr val="bg1">
              <a:alpha val="72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p:cNvSpPr>
            <a:spLocks noGrp="1"/>
          </p:cNvSpPr>
          <p:nvPr>
            <p:ph type="body" sz="quarter" idx="13" hasCustomPrompt="1"/>
          </p:nvPr>
        </p:nvSpPr>
        <p:spPr>
          <a:xfrm>
            <a:off x="311405" y="338292"/>
            <a:ext cx="5689516" cy="649408"/>
          </a:xfrm>
        </p:spPr>
        <p:txBody>
          <a:bodyPr>
            <a:noAutofit/>
          </a:bodyPr>
          <a:lstStyle>
            <a:lvl1pPr marL="0" indent="0" algn="l">
              <a:buNone/>
              <a:defRPr sz="3200" baseline="0">
                <a:solidFill>
                  <a:schemeClr val="tx2">
                    <a:lumMod val="50000"/>
                  </a:schemeClr>
                </a:solidFill>
                <a:latin typeface="Century Gothic" panose="020B0502020202020204" pitchFamily="34" charset="0"/>
              </a:defRPr>
            </a:lvl1pPr>
          </a:lstStyle>
          <a:p>
            <a:pPr lvl="0"/>
            <a:r>
              <a:rPr lang="ru-RU"/>
              <a:t>SECTION TITLE HERE</a:t>
            </a:r>
          </a:p>
        </p:txBody>
      </p:sp>
      <p:sp>
        <p:nvSpPr>
          <p:cNvPr id="14" name="Text Placeholder 13"/>
          <p:cNvSpPr>
            <a:spLocks noGrp="1"/>
          </p:cNvSpPr>
          <p:nvPr>
            <p:ph type="body" sz="quarter" idx="14" hasCustomPrompt="1"/>
          </p:nvPr>
        </p:nvSpPr>
        <p:spPr>
          <a:xfrm>
            <a:off x="246063" y="1312863"/>
            <a:ext cx="5689600" cy="515937"/>
          </a:xfrm>
        </p:spPr>
        <p:txBody>
          <a:bodyPr>
            <a:normAutofit/>
          </a:bodyPr>
          <a:lstStyle>
            <a:lvl1pPr marL="0" indent="0" algn="l">
              <a:buNone/>
              <a:defRPr sz="20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21616663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ru-RU"/>
              <a:t>Click to edit Master title style</a:t>
            </a:r>
          </a:p>
        </p:txBody>
      </p:sp>
      <p:sp>
        <p:nvSpPr>
          <p:cNvPr id="3" name="Date Placeholder 2"/>
          <p:cNvSpPr>
            <a:spLocks noGrp="1"/>
          </p:cNvSpPr>
          <p:nvPr>
            <p:ph type="dt" sz="half" idx="10" hasCustomPrompt="1"/>
          </p:nvPr>
        </p:nvSpPr>
        <p:spPr/>
        <p:txBody>
          <a:bodyPr/>
          <a:lstStyle/>
          <a:p>
            <a:fld id="{83B4C624-C215-4F46-989F-825EB1364343}" type="datetimeFigureOut">
              <a:rPr lang="en-US" smtClean="0"/>
              <a:t>4/17/2019</a:t>
            </a:fld>
            <a:endParaRPr lang="en-US"/>
          </a:p>
        </p:txBody>
      </p:sp>
      <p:sp>
        <p:nvSpPr>
          <p:cNvPr id="4" name="Footer Placeholder 3"/>
          <p:cNvSpPr>
            <a:spLocks noGrp="1"/>
          </p:cNvSpPr>
          <p:nvPr>
            <p:ph type="ftr" sz="quarter" idx="11" hasCustomPrompt="1"/>
          </p:nvPr>
        </p:nvSpPr>
        <p:spPr/>
        <p:txBody>
          <a:bodyPr/>
          <a:lstStyle/>
          <a:p>
            <a:endParaRPr lang="en-US" dirty="0"/>
          </a:p>
        </p:txBody>
      </p:sp>
      <p:sp>
        <p:nvSpPr>
          <p:cNvPr id="5" name="Slide Number Placeholder 4"/>
          <p:cNvSpPr>
            <a:spLocks noGrp="1"/>
          </p:cNvSpPr>
          <p:nvPr>
            <p:ph type="sldNum" sz="quarter" idx="12" hasCustomPrompt="1"/>
          </p:nvPr>
        </p:nvSpPr>
        <p:spPr/>
        <p:txBody>
          <a:bodyPr/>
          <a:lstStyle/>
          <a:p>
            <a:fld id="{4D7E5609-FE4C-4FDE-AD6F-D3A3F5CE6A5C}" type="slidenum">
              <a:rPr lang="en-US" smtClean="0"/>
              <a:t>‹#›</a:t>
            </a:fld>
            <a:endParaRPr lang="en-US"/>
          </a:p>
        </p:txBody>
      </p:sp>
    </p:spTree>
    <p:extLst>
      <p:ext uri="{BB962C8B-B14F-4D97-AF65-F5344CB8AC3E}">
        <p14:creationId xmlns:p14="http://schemas.microsoft.com/office/powerpoint/2010/main" val="3014993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ru-RU"/>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Edit Master text styles</a:t>
            </a:r>
          </a:p>
        </p:txBody>
      </p:sp>
      <p:sp>
        <p:nvSpPr>
          <p:cNvPr id="4" name="Content Placeholder 3"/>
          <p:cNvSpPr>
            <a:spLocks noGrp="1"/>
          </p:cNvSpPr>
          <p:nvPr>
            <p:ph sz="half" idx="2" hasCustomPrompt="1"/>
          </p:nvPr>
        </p:nvSpPr>
        <p:spPr>
          <a:xfrm>
            <a:off x="839788" y="2505075"/>
            <a:ext cx="5157787" cy="3684588"/>
          </a:xfrm>
        </p:spPr>
        <p:txBody>
          <a:bodyPr/>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Edit Master text styles</a:t>
            </a:r>
          </a:p>
        </p:txBody>
      </p:sp>
      <p:sp>
        <p:nvSpPr>
          <p:cNvPr id="6" name="Content Placeholder 5"/>
          <p:cNvSpPr>
            <a:spLocks noGrp="1"/>
          </p:cNvSpPr>
          <p:nvPr>
            <p:ph sz="quarter" idx="4" hasCustomPrompt="1"/>
          </p:nvPr>
        </p:nvSpPr>
        <p:spPr>
          <a:xfrm>
            <a:off x="6172200" y="2505075"/>
            <a:ext cx="5183188" cy="3684588"/>
          </a:xfrm>
        </p:spPr>
        <p:txBody>
          <a:bodyPr/>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7" name="Date Placeholder 6"/>
          <p:cNvSpPr>
            <a:spLocks noGrp="1"/>
          </p:cNvSpPr>
          <p:nvPr>
            <p:ph type="dt" sz="half" idx="10" hasCustomPrompt="1"/>
          </p:nvPr>
        </p:nvSpPr>
        <p:spPr/>
        <p:txBody>
          <a:bodyPr/>
          <a:lstStyle/>
          <a:p>
            <a:fld id="{62C191A6-7933-4FEF-A60A-5AD232CF24C2}" type="datetimeFigureOut">
              <a:rPr lang="en-US" smtClean="0"/>
              <a:t>4/17/2019</a:t>
            </a:fld>
            <a:endParaRPr lang="en-US"/>
          </a:p>
        </p:txBody>
      </p:sp>
      <p:sp>
        <p:nvSpPr>
          <p:cNvPr id="8" name="Footer Placeholder 7"/>
          <p:cNvSpPr>
            <a:spLocks noGrp="1"/>
          </p:cNvSpPr>
          <p:nvPr>
            <p:ph type="ftr" sz="quarter" idx="11" hasCustomPrompt="1"/>
          </p:nvPr>
        </p:nvSpPr>
        <p:spPr/>
        <p:txBody>
          <a:bodyPr/>
          <a:lstStyle/>
          <a:p>
            <a:endParaRPr lang="en-US" dirty="0"/>
          </a:p>
        </p:txBody>
      </p:sp>
      <p:sp>
        <p:nvSpPr>
          <p:cNvPr id="9" name="Slide Number Placeholder 8"/>
          <p:cNvSpPr>
            <a:spLocks noGrp="1"/>
          </p:cNvSpPr>
          <p:nvPr>
            <p:ph type="sldNum" sz="quarter" idx="12" hasCustomPrompt="1"/>
          </p:nvPr>
        </p:nvSpPr>
        <p:spPr/>
        <p:txBody>
          <a:bodyPr/>
          <a:lstStyle/>
          <a:p>
            <a:fld id="{903AA242-6459-4B68-A5EC-8CF36921BE5C}" type="slidenum">
              <a:rPr lang="en-US" smtClean="0"/>
              <a:t>‹#›</a:t>
            </a:fld>
            <a:endParaRPr lang="en-US"/>
          </a:p>
        </p:txBody>
      </p:sp>
    </p:spTree>
    <p:extLst>
      <p:ext uri="{BB962C8B-B14F-4D97-AF65-F5344CB8AC3E}">
        <p14:creationId xmlns:p14="http://schemas.microsoft.com/office/powerpoint/2010/main" val="4151486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ru-RU"/>
              <a:t>Click to edit Master title style</a:t>
            </a:r>
          </a:p>
        </p:txBody>
      </p:sp>
      <p:sp>
        <p:nvSpPr>
          <p:cNvPr id="3" name="Date Placeholder 2"/>
          <p:cNvSpPr>
            <a:spLocks noGrp="1"/>
          </p:cNvSpPr>
          <p:nvPr>
            <p:ph type="dt" sz="half" idx="10" hasCustomPrompt="1"/>
          </p:nvPr>
        </p:nvSpPr>
        <p:spPr/>
        <p:txBody>
          <a:bodyPr/>
          <a:lstStyle/>
          <a:p>
            <a:fld id="{62C191A6-7933-4FEF-A60A-5AD232CF24C2}" type="datetimeFigureOut">
              <a:rPr lang="en-US" smtClean="0"/>
              <a:t>4/17/2019</a:t>
            </a:fld>
            <a:endParaRPr lang="en-US"/>
          </a:p>
        </p:txBody>
      </p:sp>
      <p:sp>
        <p:nvSpPr>
          <p:cNvPr id="4" name="Footer Placeholder 3"/>
          <p:cNvSpPr>
            <a:spLocks noGrp="1"/>
          </p:cNvSpPr>
          <p:nvPr>
            <p:ph type="ftr" sz="quarter" idx="11" hasCustomPrompt="1"/>
          </p:nvPr>
        </p:nvSpPr>
        <p:spPr/>
        <p:txBody>
          <a:bodyPr/>
          <a:lstStyle/>
          <a:p>
            <a:endParaRPr lang="en-US" dirty="0"/>
          </a:p>
        </p:txBody>
      </p:sp>
      <p:sp>
        <p:nvSpPr>
          <p:cNvPr id="5" name="Slide Number Placeholder 4"/>
          <p:cNvSpPr>
            <a:spLocks noGrp="1"/>
          </p:cNvSpPr>
          <p:nvPr>
            <p:ph type="sldNum" sz="quarter" idx="12" hasCustomPrompt="1"/>
          </p:nvPr>
        </p:nvSpPr>
        <p:spPr/>
        <p:txBody>
          <a:bodyPr/>
          <a:lstStyle/>
          <a:p>
            <a:fld id="{903AA242-6459-4B68-A5EC-8CF36921BE5C}" type="slidenum">
              <a:rPr lang="en-US" smtClean="0"/>
              <a:t>‹#›</a:t>
            </a:fld>
            <a:endParaRPr lang="en-US"/>
          </a:p>
        </p:txBody>
      </p:sp>
    </p:spTree>
    <p:extLst>
      <p:ext uri="{BB962C8B-B14F-4D97-AF65-F5344CB8AC3E}">
        <p14:creationId xmlns:p14="http://schemas.microsoft.com/office/powerpoint/2010/main" val="60511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hasCustomPrompt="1"/>
          </p:nvPr>
        </p:nvSpPr>
        <p:spPr/>
        <p:txBody>
          <a:bodyPr/>
          <a:lstStyle/>
          <a:p>
            <a:fld id="{62C191A6-7933-4FEF-A60A-5AD232CF24C2}" type="datetimeFigureOut">
              <a:rPr lang="en-US" smtClean="0"/>
              <a:t>4/17/2019</a:t>
            </a:fld>
            <a:endParaRPr lang="en-US"/>
          </a:p>
        </p:txBody>
      </p:sp>
      <p:sp>
        <p:nvSpPr>
          <p:cNvPr id="3" name="Footer Placeholder 2"/>
          <p:cNvSpPr>
            <a:spLocks noGrp="1"/>
          </p:cNvSpPr>
          <p:nvPr>
            <p:ph type="ftr" sz="quarter" idx="11" hasCustomPrompt="1"/>
          </p:nvPr>
        </p:nvSpPr>
        <p:spPr/>
        <p:txBody>
          <a:bodyPr/>
          <a:lstStyle/>
          <a:p>
            <a:endParaRPr lang="en-US" dirty="0"/>
          </a:p>
        </p:txBody>
      </p:sp>
      <p:sp>
        <p:nvSpPr>
          <p:cNvPr id="4" name="Slide Number Placeholder 3"/>
          <p:cNvSpPr>
            <a:spLocks noGrp="1"/>
          </p:cNvSpPr>
          <p:nvPr>
            <p:ph type="sldNum" sz="quarter" idx="12" hasCustomPrompt="1"/>
          </p:nvPr>
        </p:nvSpPr>
        <p:spPr/>
        <p:txBody>
          <a:bodyPr/>
          <a:lstStyle/>
          <a:p>
            <a:fld id="{903AA242-6459-4B68-A5EC-8CF36921BE5C}" type="slidenum">
              <a:rPr lang="en-US" smtClean="0"/>
              <a:t>‹#›</a:t>
            </a:fld>
            <a:endParaRPr lang="en-US"/>
          </a:p>
        </p:txBody>
      </p:sp>
    </p:spTree>
    <p:extLst>
      <p:ext uri="{BB962C8B-B14F-4D97-AF65-F5344CB8AC3E}">
        <p14:creationId xmlns:p14="http://schemas.microsoft.com/office/powerpoint/2010/main" val="1212341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ru-RU"/>
              <a:t>Click to edit Master title style</a:t>
            </a:r>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Edit Master text styles</a:t>
            </a:r>
          </a:p>
        </p:txBody>
      </p:sp>
      <p:sp>
        <p:nvSpPr>
          <p:cNvPr id="5" name="Date Placeholder 4"/>
          <p:cNvSpPr>
            <a:spLocks noGrp="1"/>
          </p:cNvSpPr>
          <p:nvPr>
            <p:ph type="dt" sz="half" idx="10" hasCustomPrompt="1"/>
          </p:nvPr>
        </p:nvSpPr>
        <p:spPr/>
        <p:txBody>
          <a:bodyPr/>
          <a:lstStyle/>
          <a:p>
            <a:fld id="{62C191A6-7933-4FEF-A60A-5AD232CF24C2}" type="datetimeFigureOut">
              <a:rPr lang="en-US" smtClean="0"/>
              <a:t>4/17/2019</a:t>
            </a:fld>
            <a:endParaRPr lang="en-US"/>
          </a:p>
        </p:txBody>
      </p:sp>
      <p:sp>
        <p:nvSpPr>
          <p:cNvPr id="6" name="Footer Placeholder 5"/>
          <p:cNvSpPr>
            <a:spLocks noGrp="1"/>
          </p:cNvSpPr>
          <p:nvPr>
            <p:ph type="ftr" sz="quarter" idx="11" hasCustomPrompt="1"/>
          </p:nvPr>
        </p:nvSpPr>
        <p:spPr/>
        <p:txBody>
          <a:bodyPr/>
          <a:lstStyle/>
          <a:p>
            <a:endParaRPr lang="en-US" dirty="0"/>
          </a:p>
        </p:txBody>
      </p:sp>
      <p:sp>
        <p:nvSpPr>
          <p:cNvPr id="7" name="Slide Number Placeholder 6"/>
          <p:cNvSpPr>
            <a:spLocks noGrp="1"/>
          </p:cNvSpPr>
          <p:nvPr>
            <p:ph type="sldNum" sz="quarter" idx="12" hasCustomPrompt="1"/>
          </p:nvPr>
        </p:nvSpPr>
        <p:spPr/>
        <p:txBody>
          <a:bodyPr/>
          <a:lstStyle/>
          <a:p>
            <a:fld id="{903AA242-6459-4B68-A5EC-8CF36921BE5C}" type="slidenum">
              <a:rPr lang="en-US" smtClean="0"/>
              <a:t>‹#›</a:t>
            </a:fld>
            <a:endParaRPr lang="en-US"/>
          </a:p>
        </p:txBody>
      </p:sp>
    </p:spTree>
    <p:extLst>
      <p:ext uri="{BB962C8B-B14F-4D97-AF65-F5344CB8AC3E}">
        <p14:creationId xmlns:p14="http://schemas.microsoft.com/office/powerpoint/2010/main" val="3178999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ru-RU"/>
              <a:t>Click to edit Master title style</a:t>
            </a:r>
          </a:p>
        </p:txBody>
      </p:sp>
      <p:sp>
        <p:nvSpPr>
          <p:cNvPr id="3" name="Picture Placeholder 2"/>
          <p:cNvSpPr>
            <a:spLocks noGrp="1"/>
          </p:cNvSpPr>
          <p:nvPr>
            <p:ph type="pic" idx="1" hasCustomPrompt="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Edit Master text styles</a:t>
            </a:r>
          </a:p>
        </p:txBody>
      </p:sp>
      <p:sp>
        <p:nvSpPr>
          <p:cNvPr id="5" name="Date Placeholder 4"/>
          <p:cNvSpPr>
            <a:spLocks noGrp="1"/>
          </p:cNvSpPr>
          <p:nvPr>
            <p:ph type="dt" sz="half" idx="10" hasCustomPrompt="1"/>
          </p:nvPr>
        </p:nvSpPr>
        <p:spPr/>
        <p:txBody>
          <a:bodyPr/>
          <a:lstStyle/>
          <a:p>
            <a:fld id="{62C191A6-7933-4FEF-A60A-5AD232CF24C2}" type="datetimeFigureOut">
              <a:rPr lang="en-US" smtClean="0"/>
              <a:t>4/17/2019</a:t>
            </a:fld>
            <a:endParaRPr lang="en-US"/>
          </a:p>
        </p:txBody>
      </p:sp>
      <p:sp>
        <p:nvSpPr>
          <p:cNvPr id="6" name="Footer Placeholder 5"/>
          <p:cNvSpPr>
            <a:spLocks noGrp="1"/>
          </p:cNvSpPr>
          <p:nvPr>
            <p:ph type="ftr" sz="quarter" idx="11" hasCustomPrompt="1"/>
          </p:nvPr>
        </p:nvSpPr>
        <p:spPr/>
        <p:txBody>
          <a:bodyPr/>
          <a:lstStyle/>
          <a:p>
            <a:endParaRPr lang="en-US" dirty="0"/>
          </a:p>
        </p:txBody>
      </p:sp>
      <p:sp>
        <p:nvSpPr>
          <p:cNvPr id="7" name="Slide Number Placeholder 6"/>
          <p:cNvSpPr>
            <a:spLocks noGrp="1"/>
          </p:cNvSpPr>
          <p:nvPr>
            <p:ph type="sldNum" sz="quarter" idx="12" hasCustomPrompt="1"/>
          </p:nvPr>
        </p:nvSpPr>
        <p:spPr/>
        <p:txBody>
          <a:bodyPr/>
          <a:lstStyle/>
          <a:p>
            <a:fld id="{903AA242-6459-4B68-A5EC-8CF36921BE5C}" type="slidenum">
              <a:rPr lang="en-US" smtClean="0"/>
              <a:t>‹#›</a:t>
            </a:fld>
            <a:endParaRPr lang="en-US"/>
          </a:p>
        </p:txBody>
      </p:sp>
    </p:spTree>
    <p:extLst>
      <p:ext uri="{BB962C8B-B14F-4D97-AF65-F5344CB8AC3E}">
        <p14:creationId xmlns:p14="http://schemas.microsoft.com/office/powerpoint/2010/main" val="3377452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hasCustomPrompt="1"/>
          </p:nvPr>
        </p:nvSpPr>
        <p:spPr>
          <a:xfrm>
            <a:off x="838200" y="365125"/>
            <a:ext cx="10515600" cy="1325563"/>
          </a:xfrm>
          <a:prstGeom prst="rect">
            <a:avLst/>
          </a:prstGeom>
        </p:spPr>
        <p:txBody>
          <a:bodyPr vert="horz" lIns="91440" tIns="45720" rIns="91440" bIns="45720" rtlCol="0" anchor="ctr">
            <a:normAutofit/>
          </a:bodyPr>
          <a:lstStyle/>
          <a:p>
            <a:r>
              <a:rPr lang="ru-RU"/>
              <a:t>Click to edit Master title style</a:t>
            </a:r>
          </a:p>
        </p:txBody>
      </p:sp>
      <p:sp>
        <p:nvSpPr>
          <p:cNvPr id="3" name="Text Placeholder 2"/>
          <p:cNvSpPr>
            <a:spLocks noGrp="1"/>
          </p:cNvSpPr>
          <p:nvPr>
            <p:ph type="body" idx="1" hasCustomPrompt="1"/>
          </p:nvPr>
        </p:nvSpPr>
        <p:spPr>
          <a:xfrm>
            <a:off x="838200" y="1825625"/>
            <a:ext cx="10515600" cy="4351338"/>
          </a:xfrm>
          <a:prstGeom prst="rect">
            <a:avLst/>
          </a:prstGeom>
        </p:spPr>
        <p:txBody>
          <a:bodyPr vert="horz" lIns="91440" tIns="45720" rIns="91440" bIns="45720" rtlCol="0">
            <a:normAutofit/>
          </a:bodyPr>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4" name="Date Placeholder 3"/>
          <p:cNvSpPr>
            <a:spLocks noGrp="1"/>
          </p:cNvSpPr>
          <p:nvPr>
            <p:ph type="dt" sz="half" idx="2" hasCustomPrompt="1"/>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C191A6-7933-4FEF-A60A-5AD232CF24C2}" type="datetimeFigureOut">
              <a:rPr lang="en-US" smtClean="0"/>
              <a:t>4/17/2019</a:t>
            </a:fld>
            <a:endParaRPr lang="en-US"/>
          </a:p>
        </p:txBody>
      </p:sp>
      <p:sp>
        <p:nvSpPr>
          <p:cNvPr id="5" name="Footer Placeholder 4"/>
          <p:cNvSpPr>
            <a:spLocks noGrp="1"/>
          </p:cNvSpPr>
          <p:nvPr>
            <p:ph type="ftr" sz="quarter" idx="3" hasCustomPrompt="1"/>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hasCustomPrompt="1"/>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3AA242-6459-4B68-A5EC-8CF36921BE5C}" type="slidenum">
              <a:rPr lang="en-US" smtClean="0"/>
              <a:t>‹#›</a:t>
            </a:fld>
            <a:endParaRPr lang="en-US"/>
          </a:p>
        </p:txBody>
      </p:sp>
    </p:spTree>
    <p:extLst>
      <p:ext uri="{BB962C8B-B14F-4D97-AF65-F5344CB8AC3E}">
        <p14:creationId xmlns:p14="http://schemas.microsoft.com/office/powerpoint/2010/main" val="201296576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hasCustomPrompt="1"/>
          </p:nvPr>
        </p:nvSpPr>
        <p:spPr>
          <a:xfrm>
            <a:off x="838200" y="365125"/>
            <a:ext cx="10515600" cy="1325563"/>
          </a:xfrm>
          <a:prstGeom prst="rect">
            <a:avLst/>
          </a:prstGeom>
        </p:spPr>
        <p:txBody>
          <a:bodyPr vert="horz" lIns="91440" tIns="45720" rIns="91440" bIns="45720" rtlCol="0" anchor="ctr">
            <a:normAutofit/>
          </a:bodyPr>
          <a:lstStyle/>
          <a:p>
            <a:r>
              <a:rPr lang="ru-RU"/>
              <a:t>Click to edit Master title style</a:t>
            </a:r>
          </a:p>
        </p:txBody>
      </p:sp>
      <p:sp>
        <p:nvSpPr>
          <p:cNvPr id="3" name="Text Placeholder 2"/>
          <p:cNvSpPr>
            <a:spLocks noGrp="1"/>
          </p:cNvSpPr>
          <p:nvPr>
            <p:ph type="body" idx="1" hasCustomPrompt="1"/>
          </p:nvPr>
        </p:nvSpPr>
        <p:spPr>
          <a:xfrm>
            <a:off x="838200" y="1825625"/>
            <a:ext cx="10515600" cy="4351338"/>
          </a:xfrm>
          <a:prstGeom prst="rect">
            <a:avLst/>
          </a:prstGeom>
        </p:spPr>
        <p:txBody>
          <a:bodyPr vert="horz" lIns="91440" tIns="45720" rIns="91440" bIns="45720" rtlCol="0">
            <a:normAutofit/>
          </a:bodyPr>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4" name="Date Placeholder 3"/>
          <p:cNvSpPr>
            <a:spLocks noGrp="1"/>
          </p:cNvSpPr>
          <p:nvPr>
            <p:ph type="dt" sz="half" idx="2" hasCustomPrompt="1"/>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E896F-0BA9-4805-835B-4223AA28C600}" type="datetimeFigureOut">
              <a:rPr lang="en-US" smtClean="0"/>
              <a:t>4/17/2019</a:t>
            </a:fld>
            <a:endParaRPr lang="en-US"/>
          </a:p>
        </p:txBody>
      </p:sp>
      <p:sp>
        <p:nvSpPr>
          <p:cNvPr id="5" name="Footer Placeholder 4"/>
          <p:cNvSpPr>
            <a:spLocks noGrp="1"/>
          </p:cNvSpPr>
          <p:nvPr>
            <p:ph type="ftr" sz="quarter" idx="3" hasCustomPrompt="1"/>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hasCustomPrompt="1"/>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BB18D-4911-42F2-86C9-C71540308B27}" type="slidenum">
              <a:rPr lang="en-US" smtClean="0"/>
              <a:t>‹#›</a:t>
            </a:fld>
            <a:endParaRPr lang="en-US"/>
          </a:p>
        </p:txBody>
      </p:sp>
    </p:spTree>
    <p:extLst>
      <p:ext uri="{BB962C8B-B14F-4D97-AF65-F5344CB8AC3E}">
        <p14:creationId xmlns:p14="http://schemas.microsoft.com/office/powerpoint/2010/main" val="1864959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hasCustomPrompt="1"/>
          </p:nvPr>
        </p:nvSpPr>
        <p:spPr>
          <a:xfrm>
            <a:off x="838200" y="365125"/>
            <a:ext cx="10515600" cy="1325563"/>
          </a:xfrm>
          <a:prstGeom prst="rect">
            <a:avLst/>
          </a:prstGeom>
        </p:spPr>
        <p:txBody>
          <a:bodyPr vert="horz" lIns="91440" tIns="45720" rIns="91440" bIns="45720" rtlCol="0" anchor="ctr">
            <a:normAutofit/>
          </a:bodyPr>
          <a:lstStyle/>
          <a:p>
            <a:r>
              <a:rPr lang="ru-RU"/>
              <a:t>Click to edit Master title style</a:t>
            </a:r>
          </a:p>
        </p:txBody>
      </p:sp>
      <p:sp>
        <p:nvSpPr>
          <p:cNvPr id="3" name="Text Placeholder 2"/>
          <p:cNvSpPr>
            <a:spLocks noGrp="1"/>
          </p:cNvSpPr>
          <p:nvPr>
            <p:ph type="body" idx="1" hasCustomPrompt="1"/>
          </p:nvPr>
        </p:nvSpPr>
        <p:spPr>
          <a:xfrm>
            <a:off x="838200" y="1825625"/>
            <a:ext cx="10515600" cy="4351338"/>
          </a:xfrm>
          <a:prstGeom prst="rect">
            <a:avLst/>
          </a:prstGeom>
        </p:spPr>
        <p:txBody>
          <a:bodyPr vert="horz" lIns="91440" tIns="45720" rIns="91440" bIns="45720" rtlCol="0">
            <a:normAutofit/>
          </a:bodyPr>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4" name="Date Placeholder 3"/>
          <p:cNvSpPr>
            <a:spLocks noGrp="1"/>
          </p:cNvSpPr>
          <p:nvPr>
            <p:ph type="dt" sz="half" idx="2" hasCustomPrompt="1"/>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35C736-1284-4020-AC12-F46539FDCA1B}" type="datetimeFigureOut">
              <a:rPr lang="en-US" smtClean="0"/>
              <a:t>4/17/2019</a:t>
            </a:fld>
            <a:endParaRPr lang="en-US"/>
          </a:p>
        </p:txBody>
      </p:sp>
      <p:sp>
        <p:nvSpPr>
          <p:cNvPr id="5" name="Footer Placeholder 4"/>
          <p:cNvSpPr>
            <a:spLocks noGrp="1"/>
          </p:cNvSpPr>
          <p:nvPr>
            <p:ph type="ftr" sz="quarter" idx="3" hasCustomPrompt="1"/>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hasCustomPrompt="1"/>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59518-436B-4CE0-A5E5-CB2270939032}" type="slidenum">
              <a:rPr lang="en-US" smtClean="0"/>
              <a:t>‹#›</a:t>
            </a:fld>
            <a:endParaRPr lang="en-US"/>
          </a:p>
        </p:txBody>
      </p:sp>
    </p:spTree>
    <p:extLst>
      <p:ext uri="{BB962C8B-B14F-4D97-AF65-F5344CB8AC3E}">
        <p14:creationId xmlns:p14="http://schemas.microsoft.com/office/powerpoint/2010/main" val="138576679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hasCustomPrompt="1"/>
          </p:nvPr>
        </p:nvSpPr>
        <p:spPr>
          <a:xfrm>
            <a:off x="838200" y="365125"/>
            <a:ext cx="10515600" cy="1325563"/>
          </a:xfrm>
          <a:prstGeom prst="rect">
            <a:avLst/>
          </a:prstGeom>
        </p:spPr>
        <p:txBody>
          <a:bodyPr vert="horz" lIns="91440" tIns="45720" rIns="91440" bIns="45720" rtlCol="0" anchor="ctr">
            <a:normAutofit/>
          </a:bodyPr>
          <a:lstStyle/>
          <a:p>
            <a:r>
              <a:rPr lang="ru-RU"/>
              <a:t>Click to edit Master title style</a:t>
            </a:r>
          </a:p>
        </p:txBody>
      </p:sp>
      <p:sp>
        <p:nvSpPr>
          <p:cNvPr id="3" name="Text Placeholder 2"/>
          <p:cNvSpPr>
            <a:spLocks noGrp="1"/>
          </p:cNvSpPr>
          <p:nvPr>
            <p:ph type="body" idx="1" hasCustomPrompt="1"/>
          </p:nvPr>
        </p:nvSpPr>
        <p:spPr>
          <a:xfrm>
            <a:off x="838200" y="1825625"/>
            <a:ext cx="10515600" cy="4351338"/>
          </a:xfrm>
          <a:prstGeom prst="rect">
            <a:avLst/>
          </a:prstGeom>
        </p:spPr>
        <p:txBody>
          <a:bodyPr vert="horz" lIns="91440" tIns="45720" rIns="91440" bIns="45720" rtlCol="0">
            <a:normAutofit/>
          </a:bodyPr>
          <a:lstStyle/>
          <a:p>
            <a:pPr lvl="0"/>
            <a:r>
              <a:rPr lang="ru-RU"/>
              <a:t>Edit Master text styles</a:t>
            </a:r>
          </a:p>
          <a:p>
            <a:pPr lvl="1"/>
            <a:r>
              <a:rPr lang="ru-RU"/>
              <a:t>Second level</a:t>
            </a:r>
          </a:p>
          <a:p>
            <a:pPr lvl="2"/>
            <a:r>
              <a:rPr lang="ru-RU"/>
              <a:t>Third level</a:t>
            </a:r>
          </a:p>
          <a:p>
            <a:pPr lvl="3"/>
            <a:r>
              <a:rPr lang="ru-RU"/>
              <a:t>Fourth level</a:t>
            </a:r>
          </a:p>
          <a:p>
            <a:pPr lvl="4"/>
            <a:r>
              <a:rPr lang="ru-RU"/>
              <a:t>Fifth level</a:t>
            </a:r>
          </a:p>
        </p:txBody>
      </p:sp>
      <p:sp>
        <p:nvSpPr>
          <p:cNvPr id="4" name="Date Placeholder 3"/>
          <p:cNvSpPr>
            <a:spLocks noGrp="1"/>
          </p:cNvSpPr>
          <p:nvPr>
            <p:ph type="dt" sz="half" idx="2" hasCustomPrompt="1"/>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29B025-3C67-45BB-A2EC-8DCD27A9772B}" type="datetimeFigureOut">
              <a:rPr lang="en-US" smtClean="0"/>
              <a:t>4/17/2019</a:t>
            </a:fld>
            <a:endParaRPr lang="en-US"/>
          </a:p>
        </p:txBody>
      </p:sp>
      <p:sp>
        <p:nvSpPr>
          <p:cNvPr id="5" name="Footer Placeholder 4"/>
          <p:cNvSpPr>
            <a:spLocks noGrp="1"/>
          </p:cNvSpPr>
          <p:nvPr>
            <p:ph type="ftr" sz="quarter" idx="3" hasCustomPrompt="1"/>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hasCustomPrompt="1"/>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F15F5D-7513-423B-9028-154BADED397B}" type="slidenum">
              <a:rPr lang="en-US" smtClean="0"/>
              <a:t>‹#›</a:t>
            </a:fld>
            <a:endParaRPr lang="en-US"/>
          </a:p>
        </p:txBody>
      </p:sp>
    </p:spTree>
    <p:extLst>
      <p:ext uri="{BB962C8B-B14F-4D97-AF65-F5344CB8AC3E}">
        <p14:creationId xmlns:p14="http://schemas.microsoft.com/office/powerpoint/2010/main" val="28116022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2" r:id="rId12"/>
    <p:sldLayoutId id="2147483713" r:id="rId13"/>
    <p:sldLayoutId id="2147483714" r:id="rId14"/>
    <p:sldLayoutId id="2147483709" r:id="rId15"/>
    <p:sldLayoutId id="214748367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5.xml"/><Relationship Id="rId5" Type="http://schemas.openxmlformats.org/officeDocument/2006/relationships/image" Target="../media/image14.tiff"/><Relationship Id="rId4" Type="http://schemas.openxmlformats.org/officeDocument/2006/relationships/image" Target="../media/image13.tiff"/></Relationships>
</file>

<file path=ppt/slides/_rels/slide12.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12.xml"/><Relationship Id="rId16" Type="http://schemas.openxmlformats.org/officeDocument/2006/relationships/hyperlink" Target="DO%20NOT%20MOVE-SDP%20Orientation%20Handouts%20LINKS/The%205%20Principles.docx" TargetMode="External"/><Relationship Id="rId1" Type="http://schemas.openxmlformats.org/officeDocument/2006/relationships/slideLayout" Target="../slideLayouts/slideLayout45.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hyperlink" Target="DO%20NOT%20MOVE-SDP%20Orientation%20Handouts%20LINKS/H1%20Draft%20Principles%206%204%2018.docx" TargetMode="External"/><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8.tiff"/><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45.xml"/><Relationship Id="rId6" Type="http://schemas.openxmlformats.org/officeDocument/2006/relationships/image" Target="../media/image10.gif"/><Relationship Id="rId5" Type="http://schemas.openxmlformats.org/officeDocument/2006/relationships/image" Target="../media/image29.sv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0.xml"/><Relationship Id="rId1" Type="http://schemas.openxmlformats.org/officeDocument/2006/relationships/slideLayout" Target="../slideLayouts/slideLayout45.xml"/><Relationship Id="rId4" Type="http://schemas.openxmlformats.org/officeDocument/2006/relationships/image" Target="../media/image35.tiff"/></Relationships>
</file>

<file path=ppt/slides/_rels/slide2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1.xml"/><Relationship Id="rId1" Type="http://schemas.openxmlformats.org/officeDocument/2006/relationships/slideLayout" Target="../slideLayouts/slideLayout45.xml"/><Relationship Id="rId6" Type="http://schemas.openxmlformats.org/officeDocument/2006/relationships/hyperlink" Target="DO%20NOT%20MOVE-SDP%20Orientation%20Handouts%20LINKS/Hiring%20Service%20Providers%20TEMPLATE.doc" TargetMode="External"/><Relationship Id="rId5" Type="http://schemas.openxmlformats.org/officeDocument/2006/relationships/hyperlink" Target="DO%20NOT%20MOVE-SDP%20Orientation%20Handouts%20LINKS/H10%20Hiring%20Service%20Providers%20DRAFT.doc" TargetMode="External"/><Relationship Id="rId4" Type="http://schemas.openxmlformats.org/officeDocument/2006/relationships/image" Target="../media/image35.tiff"/></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45.xml"/><Relationship Id="rId5" Type="http://schemas.openxmlformats.org/officeDocument/2006/relationships/hyperlink" Target="DO%20NOT%20MOVE-SDP%20Orientation%20Handouts%20LINKS/Hiring%20Service%20Providers%20TEMPLATE.doc" TargetMode="External"/><Relationship Id="rId4" Type="http://schemas.openxmlformats.org/officeDocument/2006/relationships/hyperlink" Target="DO%20NOT%20MOVE-SDP%20Orientation%20Handouts%20LINKS/H10%20Hiring%20Service%20Providers%20DRAFT.doc"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45.xml"/><Relationship Id="rId5" Type="http://schemas.openxmlformats.org/officeDocument/2006/relationships/hyperlink" Target="DO%20NOT%20MOVE-SDP%20Orientation%20Handouts%20LINKS/Hiring%20Service%20Providers%20TEMPLATE.doc" TargetMode="Externa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5.xml"/><Relationship Id="rId1" Type="http://schemas.openxmlformats.org/officeDocument/2006/relationships/slideLayout" Target="../slideLayouts/slideLayout45.xml"/><Relationship Id="rId6" Type="http://schemas.openxmlformats.org/officeDocument/2006/relationships/image" Target="../media/image39.png"/><Relationship Id="rId5" Type="http://schemas.openxmlformats.org/officeDocument/2006/relationships/hyperlink" Target="DO%20NOT%20MOVE-SDP%20Orientation%20Handouts%20LINKS/Service%20Provider%20Agreement%20TEMPLATE.doc" TargetMode="External"/><Relationship Id="rId4" Type="http://schemas.openxmlformats.org/officeDocument/2006/relationships/hyperlink" Target="DO%20NOT%20MOVE-SDP%20Orientation%20Handouts%20LINKS"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DO%20NOT%20MOVE-SDP%20Orientation%20Handouts%20LINKS/Meet%20Jason%20&amp;%20Sofia.docx" TargetMode="External"/><Relationship Id="rId7"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45.xml"/><Relationship Id="rId6" Type="http://schemas.openxmlformats.org/officeDocument/2006/relationships/image" Target="../media/image33.tiff"/><Relationship Id="rId5" Type="http://schemas.openxmlformats.org/officeDocument/2006/relationships/image" Target="../media/image34.tiff"/><Relationship Id="rId10" Type="http://schemas.openxmlformats.org/officeDocument/2006/relationships/image" Target="../media/image42.png"/><Relationship Id="rId4" Type="http://schemas.openxmlformats.org/officeDocument/2006/relationships/image" Target="../media/image9.png"/><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4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1.xml"/><Relationship Id="rId1" Type="http://schemas.openxmlformats.org/officeDocument/2006/relationships/slideLayout" Target="../slideLayouts/slideLayout45.xml"/><Relationship Id="rId5" Type="http://schemas.openxmlformats.org/officeDocument/2006/relationships/hyperlink" Target="DO%20NOT%20MOVE-SDP%20Orientation%20Handouts%20LINKS/PCP%20Resources.docx" TargetMode="External"/><Relationship Id="rId4" Type="http://schemas.openxmlformats.org/officeDocument/2006/relationships/image" Target="../media/image46.tiff"/></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DO%20NOT%20MOVE-SDP%20Orientation%20Handouts%20LINKS/Jason%20&amp;%20Sofia%20Planning.docx" TargetMode="External"/><Relationship Id="rId7" Type="http://schemas.openxmlformats.org/officeDocument/2006/relationships/image" Target="../media/image33.tiff"/><Relationship Id="rId12"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45.xml"/><Relationship Id="rId6" Type="http://schemas.openxmlformats.org/officeDocument/2006/relationships/image" Target="../media/image41.png"/><Relationship Id="rId11" Type="http://schemas.openxmlformats.org/officeDocument/2006/relationships/image" Target="../media/image48.jpg"/><Relationship Id="rId5" Type="http://schemas.openxmlformats.org/officeDocument/2006/relationships/image" Target="../media/image36.jpg"/><Relationship Id="rId10" Type="http://schemas.openxmlformats.org/officeDocument/2006/relationships/image" Target="../media/image47.png"/><Relationship Id="rId4" Type="http://schemas.openxmlformats.org/officeDocument/2006/relationships/image" Target="../media/image34.tiff"/><Relationship Id="rId9" Type="http://schemas.openxmlformats.org/officeDocument/2006/relationships/image" Target="../media/image9.png"/></Relationships>
</file>

<file path=ppt/slides/_rels/slide3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45.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tif"/><Relationship Id="rId9"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4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DO%20NOT%20MOVE-SDP%20Orientation%20Handouts%20LINKS/SDP%20Service%20Definitions.pdf"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3" Type="http://schemas.openxmlformats.org/officeDocument/2006/relationships/hyperlink" Target="DO%20NOT%20MOVE-SDP%20Orientation%20Handouts%20LINKS/HCBSFinalRule.pdf" TargetMode="External"/><Relationship Id="rId7"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45.xml"/><Relationship Id="rId6" Type="http://schemas.openxmlformats.org/officeDocument/2006/relationships/image" Target="../media/image48.jpg"/><Relationship Id="rId5" Type="http://schemas.openxmlformats.org/officeDocument/2006/relationships/image" Target="../media/image13.tiff"/><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45.xml"/><Relationship Id="rId6" Type="http://schemas.openxmlformats.org/officeDocument/2006/relationships/image" Target="../media/image61.tiff"/><Relationship Id="rId5" Type="http://schemas.openxmlformats.org/officeDocument/2006/relationships/image" Target="../media/image60.tiff"/><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2.xml"/><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45.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3" Type="http://schemas.openxmlformats.org/officeDocument/2006/relationships/hyperlink" Target="DO%20NOT%20MOVE-SDP%20Orientation%20Handouts%20LINKS/Jason%20&amp;%20Sofia%20Individual%20Budget.docx" TargetMode="External"/><Relationship Id="rId2" Type="http://schemas.openxmlformats.org/officeDocument/2006/relationships/notesSlide" Target="../notesSlides/notesSlide46.xml"/><Relationship Id="rId1" Type="http://schemas.openxmlformats.org/officeDocument/2006/relationships/slideLayout" Target="../slideLayouts/slideLayout45.xml"/><Relationship Id="rId4" Type="http://schemas.openxmlformats.org/officeDocument/2006/relationships/image" Target="../media/image64.jp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45.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66.png"/><Relationship Id="rId7" Type="http://schemas.openxmlformats.org/officeDocument/2006/relationships/hyperlink" Target="DO%20NOT%20MOVE-SDP%20Orientation%20Handouts%20LINKS/Jason%20&amp;%20Sofia%20Individual%20Budget.docx" TargetMode="External"/><Relationship Id="rId2" Type="http://schemas.openxmlformats.org/officeDocument/2006/relationships/notesSlide" Target="../notesSlides/notesSlide48.xml"/><Relationship Id="rId1" Type="http://schemas.openxmlformats.org/officeDocument/2006/relationships/slideLayout" Target="../slideLayouts/slideLayout45.xml"/><Relationship Id="rId6" Type="http://schemas.openxmlformats.org/officeDocument/2006/relationships/image" Target="../media/image67.png"/><Relationship Id="rId5" Type="http://schemas.openxmlformats.org/officeDocument/2006/relationships/image" Target="../media/image42.png"/><Relationship Id="rId4" Type="http://schemas.microsoft.com/office/2007/relationships/hdphoto" Target="../media/hdphoto3.wdp"/></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9.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0.xml"/><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45.xml"/><Relationship Id="rId6" Type="http://schemas.openxmlformats.org/officeDocument/2006/relationships/image" Target="../media/image49.png"/><Relationship Id="rId5" Type="http://schemas.openxmlformats.org/officeDocument/2006/relationships/image" Target="../media/image10.gif"/><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2.xml"/><Relationship Id="rId1" Type="http://schemas.openxmlformats.org/officeDocument/2006/relationships/slideLayout" Target="../slideLayouts/slideLayout45.xml"/><Relationship Id="rId5" Type="http://schemas.microsoft.com/office/2007/relationships/hdphoto" Target="../media/hdphoto4.wdp"/><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0.png"/><Relationship Id="rId7"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47.xml"/><Relationship Id="rId6" Type="http://schemas.openxmlformats.org/officeDocument/2006/relationships/image" Target="../media/image9.png"/><Relationship Id="rId11" Type="http://schemas.openxmlformats.org/officeDocument/2006/relationships/image" Target="../media/image49.png"/><Relationship Id="rId5" Type="http://schemas.openxmlformats.org/officeDocument/2006/relationships/image" Target="../media/image10.gif"/><Relationship Id="rId10" Type="http://schemas.microsoft.com/office/2007/relationships/hdphoto" Target="../media/hdphoto4.wdp"/><Relationship Id="rId4" Type="http://schemas.openxmlformats.org/officeDocument/2006/relationships/image" Target="../media/image59.png"/><Relationship Id="rId9" Type="http://schemas.openxmlformats.org/officeDocument/2006/relationships/image" Target="../media/image69.png"/></Relationships>
</file>

<file path=ppt/slides/_rels/slide5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hyperlink" Target="DO%20NOT%20MOVE-SDP%20Orientation%20Handouts%20LINKS/H2%20Jason%20and%20Sofia%20Packet%201%207%2019.doc" TargetMode="External"/><Relationship Id="rId7" Type="http://schemas.openxmlformats.org/officeDocument/2006/relationships/image" Target="../media/image10.gif"/><Relationship Id="rId2" Type="http://schemas.openxmlformats.org/officeDocument/2006/relationships/notesSlide" Target="../notesSlides/notesSlide54.xml"/><Relationship Id="rId1" Type="http://schemas.openxmlformats.org/officeDocument/2006/relationships/slideLayout" Target="../slideLayouts/slideLayout4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hyperlink" Target="DO%20NOT%20MOVE-SDP%20Orientation%20Handouts%20LINKS/Jason%20Spending%20Plan.docx"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0.png"/><Relationship Id="rId7"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47.xml"/><Relationship Id="rId6" Type="http://schemas.openxmlformats.org/officeDocument/2006/relationships/image" Target="../media/image9.png"/><Relationship Id="rId11" Type="http://schemas.openxmlformats.org/officeDocument/2006/relationships/image" Target="../media/image49.png"/><Relationship Id="rId5" Type="http://schemas.openxmlformats.org/officeDocument/2006/relationships/image" Target="../media/image10.gif"/><Relationship Id="rId10" Type="http://schemas.microsoft.com/office/2007/relationships/hdphoto" Target="../media/hdphoto4.wdp"/><Relationship Id="rId4" Type="http://schemas.openxmlformats.org/officeDocument/2006/relationships/image" Target="../media/image59.png"/><Relationship Id="rId9" Type="http://schemas.openxmlformats.org/officeDocument/2006/relationships/image" Target="../media/image69.png"/></Relationships>
</file>

<file path=ppt/slides/_rels/slide5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hyperlink" Target="DO%20NOT%20MOVE-SDP%20Orientation%20Handouts%20LINKS/H2%20Jason%20and%20Sofia%20Packet%201%207%2019.doc" TargetMode="External"/><Relationship Id="rId7" Type="http://schemas.openxmlformats.org/officeDocument/2006/relationships/image" Target="../media/image10.gif"/><Relationship Id="rId2" Type="http://schemas.openxmlformats.org/officeDocument/2006/relationships/notesSlide" Target="../notesSlides/notesSlide56.xml"/><Relationship Id="rId1" Type="http://schemas.openxmlformats.org/officeDocument/2006/relationships/slideLayout" Target="../slideLayouts/slideLayout4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hyperlink" Target="DO%20NOT%20MOVE-SDP%20Orientation%20Handouts%20LINKS/Sofia%20Spending%20Plan.docx"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45.xml"/><Relationship Id="rId5" Type="http://schemas.openxmlformats.org/officeDocument/2006/relationships/hyperlink" Target="DO%20NOT%20MOVE-SDP%20Orientation%20Handouts%20LINKS/Spending%20Plan%20Activity.doc" TargetMode="External"/><Relationship Id="rId4" Type="http://schemas.openxmlformats.org/officeDocument/2006/relationships/hyperlink" Target="DO%20NOT%20MOVE-SDP%20Orientation%20Handouts%20LINKS/H6%20Spending%20Plan%20Activity.doc"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9.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3" Type="http://schemas.openxmlformats.org/officeDocument/2006/relationships/image" Target="../media/image77.tiff"/><Relationship Id="rId7" Type="http://schemas.openxmlformats.org/officeDocument/2006/relationships/image" Target="../media/image81.tiff"/><Relationship Id="rId2" Type="http://schemas.openxmlformats.org/officeDocument/2006/relationships/notesSlide" Target="../notesSlides/notesSlide60.xml"/><Relationship Id="rId1" Type="http://schemas.openxmlformats.org/officeDocument/2006/relationships/slideLayout" Target="../slideLayouts/slideLayout45.xml"/><Relationship Id="rId6" Type="http://schemas.openxmlformats.org/officeDocument/2006/relationships/image" Target="../media/image80.tiff"/><Relationship Id="rId5" Type="http://schemas.openxmlformats.org/officeDocument/2006/relationships/image" Target="../media/image79.tiff"/><Relationship Id="rId4" Type="http://schemas.openxmlformats.org/officeDocument/2006/relationships/image" Target="../media/image78.tiff"/></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45.xml"/><Relationship Id="rId4" Type="http://schemas.openxmlformats.org/officeDocument/2006/relationships/image" Target="../media/image83.jpeg"/></Relationships>
</file>

<file path=ppt/slides/_rels/slide6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2.png"/><Relationship Id="rId7" Type="http://schemas.openxmlformats.org/officeDocument/2006/relationships/image" Target="../media/image84.jpeg"/><Relationship Id="rId2" Type="http://schemas.openxmlformats.org/officeDocument/2006/relationships/notesSlide" Target="../notesSlides/notesSlide62.xml"/><Relationship Id="rId1" Type="http://schemas.openxmlformats.org/officeDocument/2006/relationships/slideLayout" Target="../slideLayouts/slideLayout45.xml"/><Relationship Id="rId6" Type="http://schemas.microsoft.com/office/2007/relationships/hdphoto" Target="../media/hdphoto4.wdp"/><Relationship Id="rId5" Type="http://schemas.openxmlformats.org/officeDocument/2006/relationships/image" Target="../media/image69.png"/><Relationship Id="rId10" Type="http://schemas.openxmlformats.org/officeDocument/2006/relationships/image" Target="../media/image86.png"/><Relationship Id="rId4" Type="http://schemas.openxmlformats.org/officeDocument/2006/relationships/image" Target="../media/image59.png"/><Relationship Id="rId9" Type="http://schemas.openxmlformats.org/officeDocument/2006/relationships/image" Target="../media/image83.jpeg"/></Relationships>
</file>

<file path=ppt/slides/_rels/slide63.xml.rels><?xml version="1.0" encoding="UTF-8" standalone="yes"?>
<Relationships xmlns="http://schemas.openxmlformats.org/package/2006/relationships"><Relationship Id="rId3" Type="http://schemas.openxmlformats.org/officeDocument/2006/relationships/image" Target="../media/image87.jpg"/><Relationship Id="rId7" Type="http://schemas.openxmlformats.org/officeDocument/2006/relationships/image" Target="../media/image90.png"/><Relationship Id="rId2" Type="http://schemas.openxmlformats.org/officeDocument/2006/relationships/notesSlide" Target="../notesSlides/notesSlide63.xml"/><Relationship Id="rId1" Type="http://schemas.openxmlformats.org/officeDocument/2006/relationships/slideLayout" Target="../slideLayouts/slideLayout45.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78.tiff"/></Relationships>
</file>

<file path=ppt/slides/_rels/slide64.xml.rels><?xml version="1.0" encoding="UTF-8" standalone="yes"?>
<Relationships xmlns="http://schemas.openxmlformats.org/package/2006/relationships"><Relationship Id="rId3" Type="http://schemas.openxmlformats.org/officeDocument/2006/relationships/image" Target="../media/image78.tiff"/><Relationship Id="rId7" Type="http://schemas.openxmlformats.org/officeDocument/2006/relationships/image" Target="../media/image80.tiff"/><Relationship Id="rId2" Type="http://schemas.openxmlformats.org/officeDocument/2006/relationships/notesSlide" Target="../notesSlides/notesSlide64.xml"/><Relationship Id="rId1" Type="http://schemas.openxmlformats.org/officeDocument/2006/relationships/slideLayout" Target="../slideLayouts/slideLayout45.xml"/><Relationship Id="rId6" Type="http://schemas.openxmlformats.org/officeDocument/2006/relationships/image" Target="../media/image92.jpg"/><Relationship Id="rId5" Type="http://schemas.openxmlformats.org/officeDocument/2006/relationships/image" Target="../media/image86.png"/><Relationship Id="rId4" Type="http://schemas.openxmlformats.org/officeDocument/2006/relationships/image" Target="../media/image91.jpeg"/></Relationships>
</file>

<file path=ppt/slides/_rels/slide65.xml.rels><?xml version="1.0" encoding="UTF-8" standalone="yes"?>
<Relationships xmlns="http://schemas.openxmlformats.org/package/2006/relationships"><Relationship Id="rId8" Type="http://schemas.openxmlformats.org/officeDocument/2006/relationships/image" Target="../media/image92.jpg"/><Relationship Id="rId3" Type="http://schemas.openxmlformats.org/officeDocument/2006/relationships/image" Target="../media/image78.tiff"/><Relationship Id="rId7" Type="http://schemas.openxmlformats.org/officeDocument/2006/relationships/image" Target="../media/image94.jpeg"/><Relationship Id="rId2" Type="http://schemas.openxmlformats.org/officeDocument/2006/relationships/notesSlide" Target="../notesSlides/notesSlide65.xml"/><Relationship Id="rId1" Type="http://schemas.openxmlformats.org/officeDocument/2006/relationships/slideLayout" Target="../slideLayouts/slideLayout45.xml"/><Relationship Id="rId6" Type="http://schemas.openxmlformats.org/officeDocument/2006/relationships/image" Target="../media/image80.tiff"/><Relationship Id="rId5" Type="http://schemas.openxmlformats.org/officeDocument/2006/relationships/image" Target="../media/image86.png"/><Relationship Id="rId4" Type="http://schemas.openxmlformats.org/officeDocument/2006/relationships/image" Target="../media/image93.jpeg"/></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47.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jpeg"/></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67.xml"/><Relationship Id="rId1" Type="http://schemas.openxmlformats.org/officeDocument/2006/relationships/slideLayout" Target="../slideLayouts/slideLayout45.xml"/><Relationship Id="rId6" Type="http://schemas.openxmlformats.org/officeDocument/2006/relationships/image" Target="../media/image83.jpeg"/><Relationship Id="rId5" Type="http://schemas.openxmlformats.org/officeDocument/2006/relationships/image" Target="../media/image99.png"/><Relationship Id="rId4" Type="http://schemas.openxmlformats.org/officeDocument/2006/relationships/image" Target="../media/image98.jpeg"/></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68.xml"/><Relationship Id="rId1" Type="http://schemas.openxmlformats.org/officeDocument/2006/relationships/slideLayout" Target="../slideLayouts/slideLayout45.xml"/><Relationship Id="rId6" Type="http://schemas.openxmlformats.org/officeDocument/2006/relationships/image" Target="../media/image83.jpeg"/><Relationship Id="rId5" Type="http://schemas.openxmlformats.org/officeDocument/2006/relationships/image" Target="../media/image85.png"/><Relationship Id="rId4" Type="http://schemas.openxmlformats.org/officeDocument/2006/relationships/image" Target="../media/image84.jpeg"/></Relationships>
</file>

<file path=ppt/slides/_rels/slide69.xml.rels><?xml version="1.0" encoding="UTF-8" standalone="yes"?>
<Relationships xmlns="http://schemas.openxmlformats.org/package/2006/relationships"><Relationship Id="rId8" Type="http://schemas.openxmlformats.org/officeDocument/2006/relationships/image" Target="../media/image80.tiff"/><Relationship Id="rId3" Type="http://schemas.openxmlformats.org/officeDocument/2006/relationships/hyperlink" Target="DO%20NOT%20MOVE-SDP%20Orientation%20Handouts%20LINKS/FMSRates.pdf" TargetMode="External"/><Relationship Id="rId7" Type="http://schemas.openxmlformats.org/officeDocument/2006/relationships/image" Target="../media/image86.png"/><Relationship Id="rId12" Type="http://schemas.openxmlformats.org/officeDocument/2006/relationships/image" Target="../media/image101.jpeg"/><Relationship Id="rId2" Type="http://schemas.openxmlformats.org/officeDocument/2006/relationships/notesSlide" Target="../notesSlides/notesSlide69.xml"/><Relationship Id="rId1" Type="http://schemas.openxmlformats.org/officeDocument/2006/relationships/slideLayout" Target="../slideLayouts/slideLayout45.xml"/><Relationship Id="rId6" Type="http://schemas.openxmlformats.org/officeDocument/2006/relationships/image" Target="../media/image78.tiff"/><Relationship Id="rId11" Type="http://schemas.openxmlformats.org/officeDocument/2006/relationships/image" Target="../media/image100.jpeg"/><Relationship Id="rId5" Type="http://schemas.openxmlformats.org/officeDocument/2006/relationships/image" Target="../media/image10.gif"/><Relationship Id="rId10" Type="http://schemas.openxmlformats.org/officeDocument/2006/relationships/image" Target="../media/image92.jpg"/><Relationship Id="rId4" Type="http://schemas.openxmlformats.org/officeDocument/2006/relationships/hyperlink" Target="DO%20NOT%20MOVE-SDP%20Orientation%20Handouts%20LINKS/SDP%20FMS%20Rates.pdf" TargetMode="External"/><Relationship Id="rId9" Type="http://schemas.openxmlformats.org/officeDocument/2006/relationships/image" Target="../media/image94.jpe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7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69.png"/><Relationship Id="rId7" Type="http://schemas.openxmlformats.org/officeDocument/2006/relationships/image" Target="../media/image83.jpeg"/><Relationship Id="rId2" Type="http://schemas.openxmlformats.org/officeDocument/2006/relationships/notesSlide" Target="../notesSlides/notesSlide70.xml"/><Relationship Id="rId1" Type="http://schemas.openxmlformats.org/officeDocument/2006/relationships/slideLayout" Target="../slideLayouts/slideLayout45.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2.png"/></Relationships>
</file>

<file path=ppt/slides/_rels/slide71.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102.png"/><Relationship Id="rId7" Type="http://schemas.openxmlformats.org/officeDocument/2006/relationships/image" Target="../media/image85.png"/><Relationship Id="rId2" Type="http://schemas.openxmlformats.org/officeDocument/2006/relationships/notesSlide" Target="../notesSlides/notesSlide71.xml"/><Relationship Id="rId1" Type="http://schemas.openxmlformats.org/officeDocument/2006/relationships/slideLayout" Target="../slideLayouts/slideLayout45.xml"/><Relationship Id="rId6" Type="http://schemas.openxmlformats.org/officeDocument/2006/relationships/image" Target="../media/image103.jpeg"/><Relationship Id="rId5" Type="http://schemas.openxmlformats.org/officeDocument/2006/relationships/image" Target="../media/image82.png"/><Relationship Id="rId4" Type="http://schemas.openxmlformats.org/officeDocument/2006/relationships/image" Target="../media/image69.png"/><Relationship Id="rId9" Type="http://schemas.openxmlformats.org/officeDocument/2006/relationships/image" Target="../media/image86.png"/></Relationships>
</file>

<file path=ppt/slides/_rels/slide72.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2.png"/><Relationship Id="rId7" Type="http://schemas.openxmlformats.org/officeDocument/2006/relationships/image" Target="../media/image96.png"/><Relationship Id="rId2" Type="http://schemas.openxmlformats.org/officeDocument/2006/relationships/notesSlide" Target="../notesSlides/notesSlide72.xml"/><Relationship Id="rId1" Type="http://schemas.openxmlformats.org/officeDocument/2006/relationships/slideLayout" Target="../slideLayouts/slideLayout47.xml"/><Relationship Id="rId6" Type="http://schemas.openxmlformats.org/officeDocument/2006/relationships/image" Target="../media/image104.jpeg"/><Relationship Id="rId5" Type="http://schemas.openxmlformats.org/officeDocument/2006/relationships/image" Target="../media/image82.png"/><Relationship Id="rId4" Type="http://schemas.openxmlformats.org/officeDocument/2006/relationships/image" Target="../media/image69.png"/></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3.xml"/><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4.xml"/><Relationship Id="rId1" Type="http://schemas.openxmlformats.org/officeDocument/2006/relationships/slideLayout" Target="../slideLayouts/slideLayout4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6.xml"/><Relationship Id="rId1" Type="http://schemas.openxmlformats.org/officeDocument/2006/relationships/slideLayout" Target="../slideLayouts/slideLayout45.xml"/></Relationships>
</file>

<file path=ppt/slides/_rels/slide77.xml.rels><?xml version="1.0" encoding="UTF-8" standalone="yes"?>
<Relationships xmlns="http://schemas.openxmlformats.org/package/2006/relationships"><Relationship Id="rId3" Type="http://schemas.openxmlformats.org/officeDocument/2006/relationships/hyperlink" Target="DO%20NOT%20MOVE-SDP%20Orientation%20Handouts%20LINKS/Rights%20Link%20on%20DDS%20Webpage.PNG" TargetMode="External"/><Relationship Id="rId2" Type="http://schemas.openxmlformats.org/officeDocument/2006/relationships/notesSlide" Target="../notesSlides/notesSlide77.xml"/><Relationship Id="rId1" Type="http://schemas.openxmlformats.org/officeDocument/2006/relationships/slideLayout" Target="../slideLayouts/slideLayout45.xml"/></Relationships>
</file>

<file path=ppt/slides/_rels/slide78.xml.rels><?xml version="1.0" encoding="UTF-8" standalone="yes"?>
<Relationships xmlns="http://schemas.openxmlformats.org/package/2006/relationships"><Relationship Id="rId8" Type="http://schemas.openxmlformats.org/officeDocument/2006/relationships/image" Target="../media/image46.tiff"/><Relationship Id="rId3" Type="http://schemas.openxmlformats.org/officeDocument/2006/relationships/hyperlink" Target="mailto:sdpbackground@dds.ca.gov" TargetMode="External"/><Relationship Id="rId7" Type="http://schemas.openxmlformats.org/officeDocument/2006/relationships/image" Target="../media/image107.tiff"/><Relationship Id="rId2" Type="http://schemas.openxmlformats.org/officeDocument/2006/relationships/notesSlide" Target="../notesSlides/notesSlide78.xml"/><Relationship Id="rId1" Type="http://schemas.openxmlformats.org/officeDocument/2006/relationships/slideLayout" Target="../slideLayouts/slideLayout45.xml"/><Relationship Id="rId6" Type="http://schemas.openxmlformats.org/officeDocument/2006/relationships/image" Target="../media/image106.tiff"/><Relationship Id="rId5" Type="http://schemas.openxmlformats.org/officeDocument/2006/relationships/image" Target="../media/image80.tiff"/><Relationship Id="rId4" Type="http://schemas.openxmlformats.org/officeDocument/2006/relationships/image" Target="../media/image10.gif"/><Relationship Id="rId9" Type="http://schemas.openxmlformats.org/officeDocument/2006/relationships/image" Target="../media/image108.tiff"/></Relationships>
</file>

<file path=ppt/slides/_rels/slide79.xml.rels><?xml version="1.0" encoding="UTF-8" standalone="yes"?>
<Relationships xmlns="http://schemas.openxmlformats.org/package/2006/relationships"><Relationship Id="rId8" Type="http://schemas.openxmlformats.org/officeDocument/2006/relationships/image" Target="../media/image114.tiff"/><Relationship Id="rId3" Type="http://schemas.openxmlformats.org/officeDocument/2006/relationships/image" Target="../media/image109.tiff"/><Relationship Id="rId7" Type="http://schemas.openxmlformats.org/officeDocument/2006/relationships/image" Target="../media/image113.tiff"/><Relationship Id="rId2" Type="http://schemas.openxmlformats.org/officeDocument/2006/relationships/notesSlide" Target="../notesSlides/notesSlide79.xml"/><Relationship Id="rId1" Type="http://schemas.openxmlformats.org/officeDocument/2006/relationships/slideLayout" Target="../slideLayouts/slideLayout45.xml"/><Relationship Id="rId6" Type="http://schemas.openxmlformats.org/officeDocument/2006/relationships/image" Target="../media/image112.tiff"/><Relationship Id="rId5" Type="http://schemas.openxmlformats.org/officeDocument/2006/relationships/image" Target="../media/image111.tiff"/><Relationship Id="rId4" Type="http://schemas.openxmlformats.org/officeDocument/2006/relationships/image" Target="../media/image110.tiff"/><Relationship Id="rId9" Type="http://schemas.openxmlformats.org/officeDocument/2006/relationships/image" Target="../media/image115.tiff"/></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tiff"/><Relationship Id="rId7"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45.xml"/><Relationship Id="rId6" Type="http://schemas.openxmlformats.org/officeDocument/2006/relationships/image" Target="../media/image9.png"/><Relationship Id="rId5" Type="http://schemas.openxmlformats.org/officeDocument/2006/relationships/image" Target="../media/image8.tiff"/><Relationship Id="rId4" Type="http://schemas.openxmlformats.org/officeDocument/2006/relationships/image" Target="../media/image7.tiff"/></Relationships>
</file>

<file path=ppt/slides/_rels/slide80.xml.rels><?xml version="1.0" encoding="UTF-8" standalone="yes"?>
<Relationships xmlns="http://schemas.openxmlformats.org/package/2006/relationships"><Relationship Id="rId8" Type="http://schemas.openxmlformats.org/officeDocument/2006/relationships/image" Target="../media/image116.tiff"/><Relationship Id="rId13" Type="http://schemas.openxmlformats.org/officeDocument/2006/relationships/image" Target="../media/image121.tiff"/><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20.tiff"/><Relationship Id="rId2" Type="http://schemas.openxmlformats.org/officeDocument/2006/relationships/notesSlide" Target="../notesSlides/notesSlide80.xml"/><Relationship Id="rId1" Type="http://schemas.openxmlformats.org/officeDocument/2006/relationships/slideLayout" Target="../slideLayouts/slideLayout45.xml"/><Relationship Id="rId6" Type="http://schemas.openxmlformats.org/officeDocument/2006/relationships/diagramColors" Target="../diagrams/colors1.xml"/><Relationship Id="rId11" Type="http://schemas.openxmlformats.org/officeDocument/2006/relationships/image" Target="../media/image119.tiff"/><Relationship Id="rId5" Type="http://schemas.openxmlformats.org/officeDocument/2006/relationships/diagramQuickStyle" Target="../diagrams/quickStyle1.xml"/><Relationship Id="rId10" Type="http://schemas.openxmlformats.org/officeDocument/2006/relationships/image" Target="../media/image118.tiff"/><Relationship Id="rId4" Type="http://schemas.openxmlformats.org/officeDocument/2006/relationships/diagramLayout" Target="../diagrams/layout1.xml"/><Relationship Id="rId9" Type="http://schemas.openxmlformats.org/officeDocument/2006/relationships/image" Target="../media/image117.tiff"/></Relationships>
</file>

<file path=ppt/slides/_rels/slide81.xml.rels><?xml version="1.0" encoding="UTF-8" standalone="yes"?>
<Relationships xmlns="http://schemas.openxmlformats.org/package/2006/relationships"><Relationship Id="rId3" Type="http://schemas.openxmlformats.org/officeDocument/2006/relationships/hyperlink" Target="DO%20NOT%20MOVE-SDP%20Orientation%20Handouts%20LINKS/TipSheet_HowtoDefendYourself_v6.pdf" TargetMode="External"/><Relationship Id="rId2" Type="http://schemas.openxmlformats.org/officeDocument/2006/relationships/notesSlide" Target="../notesSlides/notesSlide81.xml"/><Relationship Id="rId1" Type="http://schemas.openxmlformats.org/officeDocument/2006/relationships/slideLayout" Target="../slideLayouts/slideLayout45.xml"/></Relationships>
</file>

<file path=ppt/slides/_rels/slide82.xml.rels><?xml version="1.0" encoding="UTF-8" standalone="yes"?>
<Relationships xmlns="http://schemas.openxmlformats.org/package/2006/relationships"><Relationship Id="rId3" Type="http://schemas.openxmlformats.org/officeDocument/2006/relationships/image" Target="../media/image115.tiff"/><Relationship Id="rId2" Type="http://schemas.openxmlformats.org/officeDocument/2006/relationships/notesSlide" Target="../notesSlides/notesSlide82.xml"/><Relationship Id="rId1" Type="http://schemas.openxmlformats.org/officeDocument/2006/relationships/slideLayout" Target="../slideLayouts/slideLayout45.xml"/><Relationship Id="rId5" Type="http://schemas.openxmlformats.org/officeDocument/2006/relationships/image" Target="../media/image123.png"/><Relationship Id="rId4" Type="http://schemas.openxmlformats.org/officeDocument/2006/relationships/image" Target="../media/image122.tiff"/></Relationships>
</file>

<file path=ppt/slides/_rels/slide8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3.xml"/><Relationship Id="rId1" Type="http://schemas.openxmlformats.org/officeDocument/2006/relationships/slideLayout" Target="../slideLayouts/slideLayout4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6.xml"/></Relationships>
</file>

<file path=ppt/slides/_rels/slide8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5.xml"/><Relationship Id="rId1" Type="http://schemas.openxmlformats.org/officeDocument/2006/relationships/slideLayout" Target="../slideLayouts/slideLayout4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5.xml"/></Relationships>
</file>

<file path=ppt/slides/_rels/slide87.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87.xml"/><Relationship Id="rId1" Type="http://schemas.openxmlformats.org/officeDocument/2006/relationships/slideLayout" Target="../slideLayouts/slideLayout45.xml"/><Relationship Id="rId6" Type="http://schemas.openxmlformats.org/officeDocument/2006/relationships/image" Target="../media/image127.gif"/><Relationship Id="rId5" Type="http://schemas.openxmlformats.org/officeDocument/2006/relationships/image" Target="../media/image126.png"/><Relationship Id="rId4" Type="http://schemas.openxmlformats.org/officeDocument/2006/relationships/image" Target="../media/image125.png"/></Relationships>
</file>

<file path=ppt/slides/_rels/slide8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8.xml"/><Relationship Id="rId1" Type="http://schemas.openxmlformats.org/officeDocument/2006/relationships/slideLayout" Target="../slideLayouts/slideLayout45.xml"/></Relationships>
</file>

<file path=ppt/slides/_rels/slide8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9.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5.xml"/></Relationships>
</file>

<file path=ppt/slides/_rels/slide9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2.xml"/><Relationship Id="rId1" Type="http://schemas.openxmlformats.org/officeDocument/2006/relationships/slideLayout" Target="../slideLayouts/slideLayout45.xml"/><Relationship Id="rId5" Type="http://schemas.openxmlformats.org/officeDocument/2006/relationships/hyperlink" Target="mailto:sdp@dds.ca.gov" TargetMode="External"/><Relationship Id="rId4" Type="http://schemas.openxmlformats.org/officeDocument/2006/relationships/hyperlink" Target="http://www.dds.ca.gov/sd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lum/>
          </a:blip>
          <a:srcRect/>
          <a:stretch>
            <a:fillRect l="-2000" t="-42000" r="-2000" b="-53000"/>
          </a:stretch>
        </a:blipFill>
        <a:effectLst/>
      </p:bgPr>
    </p:bg>
    <p:spTree>
      <p:nvGrpSpPr>
        <p:cNvPr id="1" name=""/>
        <p:cNvGrpSpPr/>
        <p:nvPr/>
      </p:nvGrpSpPr>
      <p:grpSpPr>
        <a:xfrm>
          <a:off x="0" y="0"/>
          <a:ext cx="0" cy="0"/>
          <a:chOff x="0" y="0"/>
          <a:chExt cx="0" cy="0"/>
        </a:xfrm>
      </p:grpSpPr>
      <p:sp>
        <p:nvSpPr>
          <p:cNvPr id="5" name="Isosceles Triangle 4"/>
          <p:cNvSpPr/>
          <p:nvPr/>
        </p:nvSpPr>
        <p:spPr>
          <a:xfrm rot="9174234">
            <a:off x="910008" y="2426712"/>
            <a:ext cx="15967750" cy="10541308"/>
          </a:xfrm>
          <a:prstGeom prst="triangle">
            <a:avLst/>
          </a:prstGeom>
          <a:solidFill>
            <a:schemeClr val="accent1">
              <a:lumMod val="50000"/>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957136" y="1777868"/>
            <a:ext cx="8807116" cy="4010526"/>
          </a:xfrm>
          <a:prstGeom prst="rect">
            <a:avLst/>
          </a:prstGeom>
          <a:solidFill>
            <a:schemeClr val="bg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4294967295"/>
          </p:nvPr>
        </p:nvSpPr>
        <p:spPr>
          <a:xfrm>
            <a:off x="1957136" y="5123239"/>
            <a:ext cx="8807115" cy="366712"/>
          </a:xfrm>
        </p:spPr>
        <p:txBody>
          <a:bodyPr>
            <a:noAutofit/>
          </a:bodyPr>
          <a:lstStyle/>
          <a:p>
            <a:pPr marL="0" indent="0" algn="ctr">
              <a:buNone/>
            </a:pPr>
            <a:r>
              <a:rPr lang="ru-RU" dirty="0">
                <a:latin typeface="Century Gothic" panose="020B0502020202020204" pitchFamily="34" charset="0"/>
              </a:rPr>
              <a:t>ЭЛИЗАБЕТ ХАРРЕЛЛ (ELIZABETH HARRELL)</a:t>
            </a:r>
          </a:p>
        </p:txBody>
      </p:sp>
      <p:sp>
        <p:nvSpPr>
          <p:cNvPr id="2" name="Title 1"/>
          <p:cNvSpPr>
            <a:spLocks noGrp="1"/>
          </p:cNvSpPr>
          <p:nvPr>
            <p:ph type="ctrTitle" idx="4294967295"/>
          </p:nvPr>
        </p:nvSpPr>
        <p:spPr>
          <a:xfrm>
            <a:off x="1957136" y="2395922"/>
            <a:ext cx="8807115" cy="2428875"/>
          </a:xfrm>
        </p:spPr>
        <p:txBody>
          <a:bodyPr>
            <a:normAutofit fontScale="90000"/>
          </a:bodyPr>
          <a:lstStyle/>
          <a:p>
            <a:pPr algn="ctr"/>
            <a:r>
              <a:rPr lang="ru-RU" dirty="0">
                <a:latin typeface="Century Gothic" panose="020B0502020202020204" pitchFamily="34" charset="0"/>
              </a:rPr>
              <a:t>Курс по ознакомлению</a:t>
            </a:r>
            <a:br>
              <a:rPr lang="ru-RU" dirty="0">
                <a:latin typeface="Century Gothic" panose="020B0502020202020204" pitchFamily="34" charset="0"/>
              </a:rPr>
            </a:br>
            <a:r>
              <a:rPr lang="ru-RU" dirty="0">
                <a:latin typeface="Century Gothic" panose="020B0502020202020204" pitchFamily="34" charset="0"/>
              </a:rPr>
              <a:t>с Программой самоопределения</a:t>
            </a:r>
            <a:br>
              <a:rPr lang="ru-RU" dirty="0">
                <a:latin typeface="Century Gothic" panose="020B0502020202020204" pitchFamily="34" charset="0"/>
              </a:rPr>
            </a:br>
            <a:r>
              <a:rPr lang="ru-RU" b="1" dirty="0">
                <a:latin typeface="Century Gothic" panose="020B0502020202020204" pitchFamily="34" charset="0"/>
              </a:rPr>
              <a:t>Подготовка инструктора</a:t>
            </a:r>
          </a:p>
        </p:txBody>
      </p:sp>
      <p:sp>
        <p:nvSpPr>
          <p:cNvPr id="7" name="Subtitle 2"/>
          <p:cNvSpPr txBox="1">
            <a:spLocks/>
          </p:cNvSpPr>
          <p:nvPr/>
        </p:nvSpPr>
        <p:spPr>
          <a:xfrm>
            <a:off x="1788694" y="1921567"/>
            <a:ext cx="9144000" cy="36671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dirty="0">
                <a:latin typeface="Century Gothic" panose="020B0502020202020204" pitchFamily="34" charset="0"/>
              </a:rPr>
              <a:t>ДОБРО ПОЖАЛОВАТЬ!</a:t>
            </a:r>
          </a:p>
        </p:txBody>
      </p:sp>
    </p:spTree>
    <p:extLst>
      <p:ext uri="{BB962C8B-B14F-4D97-AF65-F5344CB8AC3E}">
        <p14:creationId xmlns:p14="http://schemas.microsoft.com/office/powerpoint/2010/main" val="602035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236537" y="1448049"/>
            <a:ext cx="13198557" cy="4881044"/>
          </a:xfrm>
          <a:prstGeom prst="homePlate">
            <a:avLst>
              <a:gd name="adj" fmla="val 93712"/>
            </a:avLst>
          </a:prstGeom>
          <a:solidFill>
            <a:schemeClr val="bg2">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ru-RU" sz="2800"/>
              <a:t>ЧТО ТАКОЕ САМООПРЕДЕЛЕНИЕ</a:t>
            </a:r>
          </a:p>
        </p:txBody>
      </p:sp>
      <p:sp>
        <p:nvSpPr>
          <p:cNvPr id="5" name="TextBox 4">
            <a:extLst>
              <a:ext uri="{FF2B5EF4-FFF2-40B4-BE49-F238E27FC236}">
                <a16:creationId xmlns:a16="http://schemas.microsoft.com/office/drawing/2014/main" id="{C8153160-F310-5D4D-A1DD-28A1A99CE5B9}"/>
              </a:ext>
            </a:extLst>
          </p:cNvPr>
          <p:cNvSpPr txBox="1"/>
          <p:nvPr/>
        </p:nvSpPr>
        <p:spPr>
          <a:xfrm>
            <a:off x="-1499930" y="588254"/>
            <a:ext cx="7245410"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ИСТОРИЯ САМООПРЕДЕЛЕНИЯ</a:t>
            </a:r>
          </a:p>
        </p:txBody>
      </p:sp>
      <p:grpSp>
        <p:nvGrpSpPr>
          <p:cNvPr id="53" name="Group 52">
            <a:extLst>
              <a:ext uri="{FF2B5EF4-FFF2-40B4-BE49-F238E27FC236}">
                <a16:creationId xmlns:a16="http://schemas.microsoft.com/office/drawing/2014/main" id="{3DAC962A-E0BB-824D-872F-17AE972A4E82}"/>
              </a:ext>
            </a:extLst>
          </p:cNvPr>
          <p:cNvGrpSpPr/>
          <p:nvPr/>
        </p:nvGrpSpPr>
        <p:grpSpPr>
          <a:xfrm>
            <a:off x="283929" y="3522829"/>
            <a:ext cx="11789359" cy="1352486"/>
            <a:chOff x="110210" y="3219514"/>
            <a:chExt cx="11351031" cy="820025"/>
          </a:xfrm>
        </p:grpSpPr>
        <p:grpSp>
          <p:nvGrpSpPr>
            <p:cNvPr id="51" name="Group 50">
              <a:extLst>
                <a:ext uri="{FF2B5EF4-FFF2-40B4-BE49-F238E27FC236}">
                  <a16:creationId xmlns:a16="http://schemas.microsoft.com/office/drawing/2014/main" id="{832538E9-D18F-644C-8386-61A8EAC61E48}"/>
                </a:ext>
              </a:extLst>
            </p:cNvPr>
            <p:cNvGrpSpPr/>
            <p:nvPr/>
          </p:nvGrpSpPr>
          <p:grpSpPr>
            <a:xfrm>
              <a:off x="110210" y="3219514"/>
              <a:ext cx="2177769" cy="811917"/>
              <a:chOff x="710109" y="4951942"/>
              <a:chExt cx="2447993" cy="1233093"/>
            </a:xfrm>
            <a:solidFill>
              <a:schemeClr val="bg1">
                <a:lumMod val="95000"/>
              </a:schemeClr>
            </a:solidFill>
          </p:grpSpPr>
          <p:sp>
            <p:nvSpPr>
              <p:cNvPr id="34" name="Rounded Rectangle 33">
                <a:extLst>
                  <a:ext uri="{FF2B5EF4-FFF2-40B4-BE49-F238E27FC236}">
                    <a16:creationId xmlns:a16="http://schemas.microsoft.com/office/drawing/2014/main" id="{375EAA9E-77FE-7F40-B09D-42DC27F6D8D7}"/>
                  </a:ext>
                </a:extLst>
              </p:cNvPr>
              <p:cNvSpPr/>
              <p:nvPr/>
            </p:nvSpPr>
            <p:spPr>
              <a:xfrm>
                <a:off x="710109" y="4951942"/>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36" name="TextBox 35">
                <a:extLst>
                  <a:ext uri="{FF2B5EF4-FFF2-40B4-BE49-F238E27FC236}">
                    <a16:creationId xmlns:a16="http://schemas.microsoft.com/office/drawing/2014/main" id="{1228BD20-7C93-7143-AFDD-0E3EDDF6B0BC}"/>
                  </a:ext>
                </a:extLst>
              </p:cNvPr>
              <p:cNvSpPr txBox="1"/>
              <p:nvPr/>
            </p:nvSpPr>
            <p:spPr>
              <a:xfrm>
                <a:off x="957827" y="5166997"/>
                <a:ext cx="2065791" cy="442118"/>
              </a:xfrm>
              <a:prstGeom prst="rect">
                <a:avLst/>
              </a:prstGeom>
              <a:grpFill/>
              <a:ln>
                <a:noFill/>
              </a:ln>
            </p:spPr>
            <p:txBody>
              <a:bodyPr wrap="square" rtlCol="0" anchor="ctr">
                <a:spAutoFit/>
              </a:bodyPr>
              <a:lstStyle/>
              <a:p>
                <a:pPr algn="ctr" defTabSz="914400" rtl="0" eaLnBrk="1" latinLnBrk="0" hangingPunct="1">
                  <a:lnSpc>
                    <a:spcPct val="90000"/>
                  </a:lnSpc>
                  <a:spcBef>
                    <a:spcPct val="0"/>
                  </a:spcBef>
                  <a:buNone/>
                </a:pPr>
                <a:r>
                  <a:rPr lang="ru-RU" sz="1400" b="1" dirty="0">
                    <a:solidFill>
                      <a:schemeClr val="bg2">
                        <a:lumMod val="25000"/>
                      </a:schemeClr>
                    </a:solidFill>
                    <a:latin typeface="Century Gothic" panose="020B0502020202020204" pitchFamily="34" charset="0"/>
                    <a:ea typeface="+mj-ea"/>
                    <a:cs typeface="+mj-cs"/>
                  </a:rPr>
                  <a:t>МЕЖДУНАРОДНОЕ ДВИЖЕНИЕ</a:t>
                </a:r>
                <a:r>
                  <a:rPr lang="ru-RU" sz="1400" dirty="0">
                    <a:solidFill>
                      <a:schemeClr val="bg2">
                        <a:lumMod val="25000"/>
                      </a:schemeClr>
                    </a:solidFill>
                    <a:latin typeface="Century Gothic" panose="020B0502020202020204" pitchFamily="34" charset="0"/>
                    <a:ea typeface="+mj-ea"/>
                    <a:cs typeface="+mj-cs"/>
                  </a:rPr>
                  <a:t> </a:t>
                </a:r>
              </a:p>
            </p:txBody>
          </p:sp>
        </p:grpSp>
        <p:grpSp>
          <p:nvGrpSpPr>
            <p:cNvPr id="50" name="Group 49">
              <a:extLst>
                <a:ext uri="{FF2B5EF4-FFF2-40B4-BE49-F238E27FC236}">
                  <a16:creationId xmlns:a16="http://schemas.microsoft.com/office/drawing/2014/main" id="{5D535D4E-C6EB-D649-9FCC-25B4A04C946B}"/>
                </a:ext>
              </a:extLst>
            </p:cNvPr>
            <p:cNvGrpSpPr/>
            <p:nvPr/>
          </p:nvGrpSpPr>
          <p:grpSpPr>
            <a:xfrm>
              <a:off x="2404397" y="3227621"/>
              <a:ext cx="2177770" cy="811917"/>
              <a:chOff x="2582109" y="5139439"/>
              <a:chExt cx="2447993" cy="1233093"/>
            </a:xfrm>
            <a:solidFill>
              <a:schemeClr val="bg1">
                <a:lumMod val="95000"/>
              </a:schemeClr>
            </a:solidFill>
          </p:grpSpPr>
          <p:sp>
            <p:nvSpPr>
              <p:cNvPr id="40" name="Rounded Rectangle 39">
                <a:extLst>
                  <a:ext uri="{FF2B5EF4-FFF2-40B4-BE49-F238E27FC236}">
                    <a16:creationId xmlns:a16="http://schemas.microsoft.com/office/drawing/2014/main" id="{6847F428-467B-3849-A8B1-DB829F5F2660}"/>
                  </a:ext>
                </a:extLst>
              </p:cNvPr>
              <p:cNvSpPr/>
              <p:nvPr/>
            </p:nvSpPr>
            <p:spPr>
              <a:xfrm>
                <a:off x="2582109" y="5139439"/>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39" name="TextBox 38">
                <a:extLst>
                  <a:ext uri="{FF2B5EF4-FFF2-40B4-BE49-F238E27FC236}">
                    <a16:creationId xmlns:a16="http://schemas.microsoft.com/office/drawing/2014/main" id="{16ECF1D9-89B8-4048-97EB-448A25ABA18A}"/>
                  </a:ext>
                </a:extLst>
              </p:cNvPr>
              <p:cNvSpPr txBox="1"/>
              <p:nvPr/>
            </p:nvSpPr>
            <p:spPr>
              <a:xfrm>
                <a:off x="2954005" y="5441639"/>
                <a:ext cx="1704201" cy="620667"/>
              </a:xfrm>
              <a:prstGeom prst="rect">
                <a:avLst/>
              </a:prstGeom>
              <a:grpFill/>
              <a:ln>
                <a:noFill/>
              </a:ln>
            </p:spPr>
            <p:txBody>
              <a:bodyPr wrap="square" rtlCol="0" anchor="ctr">
                <a:spAutoFit/>
              </a:bodyPr>
              <a:lstStyle/>
              <a:p>
                <a:pPr algn="ctr">
                  <a:lnSpc>
                    <a:spcPct val="90000"/>
                  </a:lnSpc>
                  <a:spcBef>
                    <a:spcPct val="0"/>
                  </a:spcBef>
                </a:pPr>
                <a:r>
                  <a:rPr lang="ru-RU" sz="1400" b="1" dirty="0">
                    <a:solidFill>
                      <a:schemeClr val="bg2">
                        <a:lumMod val="25000"/>
                      </a:schemeClr>
                    </a:solidFill>
                    <a:latin typeface="Century Gothic" panose="020B0502020202020204" pitchFamily="34" charset="0"/>
                  </a:rPr>
                  <a:t>ДВИЖЕНИЕ ЗА ГРАЖДАНСКИЕ ПРАВА </a:t>
                </a:r>
              </a:p>
            </p:txBody>
          </p:sp>
        </p:grpSp>
        <p:grpSp>
          <p:nvGrpSpPr>
            <p:cNvPr id="47" name="Group 46">
              <a:extLst>
                <a:ext uri="{FF2B5EF4-FFF2-40B4-BE49-F238E27FC236}">
                  <a16:creationId xmlns:a16="http://schemas.microsoft.com/office/drawing/2014/main" id="{A3377039-C2BE-5F46-AD20-75A76D01DB1F}"/>
                </a:ext>
              </a:extLst>
            </p:cNvPr>
            <p:cNvGrpSpPr/>
            <p:nvPr/>
          </p:nvGrpSpPr>
          <p:grpSpPr>
            <a:xfrm>
              <a:off x="4701045" y="3221459"/>
              <a:ext cx="2177769" cy="811917"/>
              <a:chOff x="898777" y="2027574"/>
              <a:chExt cx="2447993" cy="1233093"/>
            </a:xfrm>
            <a:solidFill>
              <a:schemeClr val="bg1">
                <a:lumMod val="95000"/>
              </a:schemeClr>
            </a:solidFill>
          </p:grpSpPr>
          <p:sp>
            <p:nvSpPr>
              <p:cNvPr id="41" name="Rounded Rectangle 40">
                <a:extLst>
                  <a:ext uri="{FF2B5EF4-FFF2-40B4-BE49-F238E27FC236}">
                    <a16:creationId xmlns:a16="http://schemas.microsoft.com/office/drawing/2014/main" id="{8BBBF0F2-7F9F-E64C-9D9C-A24A713CF3F2}"/>
                  </a:ext>
                </a:extLst>
              </p:cNvPr>
              <p:cNvSpPr/>
              <p:nvPr/>
            </p:nvSpPr>
            <p:spPr>
              <a:xfrm>
                <a:off x="898777" y="2027574"/>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21" name="TextBox 20">
                <a:extLst>
                  <a:ext uri="{FF2B5EF4-FFF2-40B4-BE49-F238E27FC236}">
                    <a16:creationId xmlns:a16="http://schemas.microsoft.com/office/drawing/2014/main" id="{7A13F326-132D-9C4D-A07B-17FE8642632D}"/>
                  </a:ext>
                </a:extLst>
              </p:cNvPr>
              <p:cNvSpPr txBox="1"/>
              <p:nvPr/>
            </p:nvSpPr>
            <p:spPr>
              <a:xfrm>
                <a:off x="1241539" y="2423060"/>
                <a:ext cx="1838175" cy="442118"/>
              </a:xfrm>
              <a:prstGeom prst="rect">
                <a:avLst/>
              </a:prstGeom>
              <a:grpFill/>
              <a:ln>
                <a:noFill/>
              </a:ln>
            </p:spPr>
            <p:txBody>
              <a:bodyPr wrap="square" rtlCol="0" anchor="ctr">
                <a:spAutoFit/>
              </a:bodyPr>
              <a:lstStyle/>
              <a:p>
                <a:pPr algn="ctr" defTabSz="914400" rtl="0" eaLnBrk="1" latinLnBrk="0" hangingPunct="1">
                  <a:lnSpc>
                    <a:spcPct val="90000"/>
                  </a:lnSpc>
                  <a:spcBef>
                    <a:spcPct val="0"/>
                  </a:spcBef>
                  <a:buNone/>
                </a:pPr>
                <a:r>
                  <a:rPr lang="ru-RU" sz="1400" b="1" dirty="0">
                    <a:solidFill>
                      <a:schemeClr val="bg2">
                        <a:lumMod val="25000"/>
                      </a:schemeClr>
                    </a:solidFill>
                    <a:latin typeface="Century Gothic" panose="020B0502020202020204" pitchFamily="34" charset="0"/>
                    <a:ea typeface="+mj-ea"/>
                    <a:cs typeface="+mj-cs"/>
                  </a:rPr>
                  <a:t>ЗАКОН ЛАНТЕРМАНА</a:t>
                </a:r>
              </a:p>
            </p:txBody>
          </p:sp>
        </p:grpSp>
        <p:grpSp>
          <p:nvGrpSpPr>
            <p:cNvPr id="48" name="Group 47">
              <a:extLst>
                <a:ext uri="{FF2B5EF4-FFF2-40B4-BE49-F238E27FC236}">
                  <a16:creationId xmlns:a16="http://schemas.microsoft.com/office/drawing/2014/main" id="{A8DD80E3-A6A0-8D41-88EB-39AD0131D826}"/>
                </a:ext>
              </a:extLst>
            </p:cNvPr>
            <p:cNvGrpSpPr/>
            <p:nvPr/>
          </p:nvGrpSpPr>
          <p:grpSpPr>
            <a:xfrm>
              <a:off x="9283472" y="3227621"/>
              <a:ext cx="2177769" cy="811918"/>
              <a:chOff x="4074122" y="2316760"/>
              <a:chExt cx="2447993" cy="1233093"/>
            </a:xfrm>
            <a:solidFill>
              <a:schemeClr val="bg1">
                <a:lumMod val="95000"/>
              </a:schemeClr>
            </a:solidFill>
          </p:grpSpPr>
          <p:sp>
            <p:nvSpPr>
              <p:cNvPr id="43" name="Rounded Rectangle 42">
                <a:extLst>
                  <a:ext uri="{FF2B5EF4-FFF2-40B4-BE49-F238E27FC236}">
                    <a16:creationId xmlns:a16="http://schemas.microsoft.com/office/drawing/2014/main" id="{75D180F5-8FBB-2440-BF26-377906032B75}"/>
                  </a:ext>
                </a:extLst>
              </p:cNvPr>
              <p:cNvSpPr/>
              <p:nvPr/>
            </p:nvSpPr>
            <p:spPr>
              <a:xfrm>
                <a:off x="4074122" y="2316760"/>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44" name="TextBox 43">
                <a:extLst>
                  <a:ext uri="{FF2B5EF4-FFF2-40B4-BE49-F238E27FC236}">
                    <a16:creationId xmlns:a16="http://schemas.microsoft.com/office/drawing/2014/main" id="{DA535543-4730-754C-B3CC-8F65728D8E2A}"/>
                  </a:ext>
                </a:extLst>
              </p:cNvPr>
              <p:cNvSpPr txBox="1"/>
              <p:nvPr/>
            </p:nvSpPr>
            <p:spPr>
              <a:xfrm>
                <a:off x="4201640" y="2626985"/>
                <a:ext cx="2192956" cy="620666"/>
              </a:xfrm>
              <a:prstGeom prst="rect">
                <a:avLst/>
              </a:prstGeom>
              <a:grpFill/>
              <a:ln>
                <a:noFill/>
              </a:ln>
            </p:spPr>
            <p:txBody>
              <a:bodyPr wrap="square" rtlCol="0" anchor="ctr">
                <a:spAutoFit/>
              </a:bodyPr>
              <a:lstStyle/>
              <a:p>
                <a:pPr algn="ctr">
                  <a:lnSpc>
                    <a:spcPct val="90000"/>
                  </a:lnSpc>
                  <a:spcBef>
                    <a:spcPct val="0"/>
                  </a:spcBef>
                </a:pPr>
                <a:r>
                  <a:rPr lang="ru-RU" sz="1400" b="1" dirty="0">
                    <a:solidFill>
                      <a:schemeClr val="bg2">
                        <a:lumMod val="25000"/>
                      </a:schemeClr>
                    </a:solidFill>
                    <a:latin typeface="Century Gothic" panose="020B0502020202020204" pitchFamily="34" charset="0"/>
                  </a:rPr>
                  <a:t>САМООПРЕДЕЛЕНИЕ В ШТАТЕ КАЛИФОРНИЯ</a:t>
                </a:r>
              </a:p>
            </p:txBody>
          </p:sp>
        </p:grpSp>
        <p:grpSp>
          <p:nvGrpSpPr>
            <p:cNvPr id="49" name="Group 48">
              <a:extLst>
                <a:ext uri="{FF2B5EF4-FFF2-40B4-BE49-F238E27FC236}">
                  <a16:creationId xmlns:a16="http://schemas.microsoft.com/office/drawing/2014/main" id="{30F7FAA0-AFBC-154A-ADD8-B0DD8454B781}"/>
                </a:ext>
              </a:extLst>
            </p:cNvPr>
            <p:cNvGrpSpPr/>
            <p:nvPr/>
          </p:nvGrpSpPr>
          <p:grpSpPr>
            <a:xfrm>
              <a:off x="6992258" y="3219514"/>
              <a:ext cx="2177770" cy="811917"/>
              <a:chOff x="4211029" y="4047623"/>
              <a:chExt cx="2447993" cy="1233093"/>
            </a:xfrm>
            <a:solidFill>
              <a:schemeClr val="bg1">
                <a:lumMod val="95000"/>
              </a:schemeClr>
            </a:solidFill>
          </p:grpSpPr>
          <p:sp>
            <p:nvSpPr>
              <p:cNvPr id="42" name="Rounded Rectangle 41">
                <a:extLst>
                  <a:ext uri="{FF2B5EF4-FFF2-40B4-BE49-F238E27FC236}">
                    <a16:creationId xmlns:a16="http://schemas.microsoft.com/office/drawing/2014/main" id="{E88CBDE7-C8BC-994A-8B39-49B95D12B600}"/>
                  </a:ext>
                </a:extLst>
              </p:cNvPr>
              <p:cNvSpPr/>
              <p:nvPr/>
            </p:nvSpPr>
            <p:spPr>
              <a:xfrm>
                <a:off x="4211029" y="4047623"/>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45" name="TextBox 44">
                <a:extLst>
                  <a:ext uri="{FF2B5EF4-FFF2-40B4-BE49-F238E27FC236}">
                    <a16:creationId xmlns:a16="http://schemas.microsoft.com/office/drawing/2014/main" id="{46A50976-B0A1-C047-B280-A69CD4F22202}"/>
                  </a:ext>
                </a:extLst>
              </p:cNvPr>
              <p:cNvSpPr txBox="1"/>
              <p:nvPr/>
            </p:nvSpPr>
            <p:spPr>
              <a:xfrm>
                <a:off x="4280906" y="4349824"/>
                <a:ext cx="2308238" cy="620667"/>
              </a:xfrm>
              <a:prstGeom prst="rect">
                <a:avLst/>
              </a:prstGeom>
              <a:grpFill/>
              <a:ln>
                <a:noFill/>
              </a:ln>
            </p:spPr>
            <p:txBody>
              <a:bodyPr wrap="square" rtlCol="0" anchor="ctr">
                <a:spAutoFit/>
              </a:bodyPr>
              <a:lstStyle/>
              <a:p>
                <a:pPr algn="ctr">
                  <a:lnSpc>
                    <a:spcPct val="90000"/>
                  </a:lnSpc>
                  <a:spcBef>
                    <a:spcPct val="0"/>
                  </a:spcBef>
                </a:pPr>
                <a:r>
                  <a:rPr lang="ru-RU" sz="1400" b="1" dirty="0">
                    <a:solidFill>
                      <a:schemeClr val="bg2">
                        <a:lumMod val="25000"/>
                      </a:schemeClr>
                    </a:solidFill>
                    <a:latin typeface="Century Gothic" panose="020B0502020202020204" pitchFamily="34" charset="0"/>
                  </a:rPr>
                  <a:t>ПИЛОТНЫЙ ПРОЕКТ ПО</a:t>
                </a:r>
                <a:br>
                  <a:rPr lang="en-US" sz="1400" b="1" dirty="0">
                    <a:solidFill>
                      <a:schemeClr val="bg2">
                        <a:lumMod val="25000"/>
                      </a:schemeClr>
                    </a:solidFill>
                    <a:latin typeface="Century Gothic" panose="020B0502020202020204" pitchFamily="34" charset="0"/>
                  </a:rPr>
                </a:br>
                <a:r>
                  <a:rPr lang="ru-RU" sz="1400" b="1" dirty="0">
                    <a:solidFill>
                      <a:schemeClr val="bg2">
                        <a:lumMod val="25000"/>
                      </a:schemeClr>
                    </a:solidFill>
                    <a:latin typeface="Century Gothic" panose="020B0502020202020204" pitchFamily="34" charset="0"/>
                  </a:rPr>
                  <a:t>САМООПРЕДЕЛЕНИЮ </a:t>
                </a:r>
              </a:p>
            </p:txBody>
          </p:sp>
        </p:grpSp>
      </p:grpSp>
      <p:sp>
        <p:nvSpPr>
          <p:cNvPr id="57" name="Right Arrow 56">
            <a:extLst>
              <a:ext uri="{FF2B5EF4-FFF2-40B4-BE49-F238E27FC236}">
                <a16:creationId xmlns:a16="http://schemas.microsoft.com/office/drawing/2014/main" id="{B9518B3E-6F48-3D43-A46C-4E9EA4555088}"/>
              </a:ext>
            </a:extLst>
          </p:cNvPr>
          <p:cNvSpPr/>
          <p:nvPr/>
        </p:nvSpPr>
        <p:spPr>
          <a:xfrm rot="5400000">
            <a:off x="75720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Rectangle 55">
            <a:extLst>
              <a:ext uri="{FF2B5EF4-FFF2-40B4-BE49-F238E27FC236}">
                <a16:creationId xmlns:a16="http://schemas.microsoft.com/office/drawing/2014/main" id="{AE68B6B5-E570-324C-9913-ADC2FF023C76}"/>
              </a:ext>
            </a:extLst>
          </p:cNvPr>
          <p:cNvSpPr/>
          <p:nvPr/>
        </p:nvSpPr>
        <p:spPr>
          <a:xfrm>
            <a:off x="-572719" y="2418080"/>
            <a:ext cx="13414959" cy="3251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Right Arrow 57">
            <a:extLst>
              <a:ext uri="{FF2B5EF4-FFF2-40B4-BE49-F238E27FC236}">
                <a16:creationId xmlns:a16="http://schemas.microsoft.com/office/drawing/2014/main" id="{A8DF3A8D-1E27-4C4D-9AB8-323684EE3F71}"/>
              </a:ext>
            </a:extLst>
          </p:cNvPr>
          <p:cNvSpPr/>
          <p:nvPr/>
        </p:nvSpPr>
        <p:spPr>
          <a:xfrm rot="5400000">
            <a:off x="314690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9" name="Right Arrow 58">
            <a:extLst>
              <a:ext uri="{FF2B5EF4-FFF2-40B4-BE49-F238E27FC236}">
                <a16:creationId xmlns:a16="http://schemas.microsoft.com/office/drawing/2014/main" id="{F6E00B64-9838-9A4C-81A3-FF9227F7CC0C}"/>
              </a:ext>
            </a:extLst>
          </p:cNvPr>
          <p:cNvSpPr/>
          <p:nvPr/>
        </p:nvSpPr>
        <p:spPr>
          <a:xfrm rot="5400000">
            <a:off x="5561571" y="254728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Right Arrow 59">
            <a:extLst>
              <a:ext uri="{FF2B5EF4-FFF2-40B4-BE49-F238E27FC236}">
                <a16:creationId xmlns:a16="http://schemas.microsoft.com/office/drawing/2014/main" id="{D3A171EB-2B8D-284F-A27C-514D01C363DC}"/>
              </a:ext>
            </a:extLst>
          </p:cNvPr>
          <p:cNvSpPr/>
          <p:nvPr/>
        </p:nvSpPr>
        <p:spPr>
          <a:xfrm rot="5400000">
            <a:off x="790710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1" name="Right Arrow 60">
            <a:extLst>
              <a:ext uri="{FF2B5EF4-FFF2-40B4-BE49-F238E27FC236}">
                <a16:creationId xmlns:a16="http://schemas.microsoft.com/office/drawing/2014/main" id="{AEC561FB-7393-1246-AEA2-4CB2AE1DFFB3}"/>
              </a:ext>
            </a:extLst>
          </p:cNvPr>
          <p:cNvSpPr/>
          <p:nvPr/>
        </p:nvSpPr>
        <p:spPr>
          <a:xfrm rot="5400000">
            <a:off x="1028597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569555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ru-RU" sz="2800"/>
              <a:t>ЧТО ТАКОЕ САМООПРЕДЕЛЕНИЕ</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09" y="588254"/>
            <a:ext cx="5240079"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dirty="0">
                <a:solidFill>
                  <a:schemeClr val="bg2">
                    <a:lumMod val="10000"/>
                  </a:schemeClr>
                </a:solidFill>
                <a:latin typeface="Century Gothic" panose="020B0502020202020204" pitchFamily="34" charset="0"/>
                <a:ea typeface="+mj-ea"/>
                <a:cs typeface="+mj-cs"/>
              </a:rPr>
              <a:t>О ЧЕМ НУЖНО ПОМНИТЬ</a:t>
            </a:r>
          </a:p>
        </p:txBody>
      </p:sp>
      <p:grpSp>
        <p:nvGrpSpPr>
          <p:cNvPr id="3" name="Group 2">
            <a:extLst>
              <a:ext uri="{FF2B5EF4-FFF2-40B4-BE49-F238E27FC236}">
                <a16:creationId xmlns:a16="http://schemas.microsoft.com/office/drawing/2014/main" id="{16704EDF-18D2-E74E-8EB5-73A2B6C4DA6C}"/>
              </a:ext>
            </a:extLst>
          </p:cNvPr>
          <p:cNvGrpSpPr/>
          <p:nvPr/>
        </p:nvGrpSpPr>
        <p:grpSpPr>
          <a:xfrm>
            <a:off x="1879600" y="1612465"/>
            <a:ext cx="8229600" cy="4826000"/>
            <a:chOff x="1752600" y="1295400"/>
            <a:chExt cx="8229600" cy="4826000"/>
          </a:xfrm>
        </p:grpSpPr>
        <p:sp>
          <p:nvSpPr>
            <p:cNvPr id="2" name="Rectangle 1">
              <a:extLst>
                <a:ext uri="{FF2B5EF4-FFF2-40B4-BE49-F238E27FC236}">
                  <a16:creationId xmlns:a16="http://schemas.microsoft.com/office/drawing/2014/main" id="{B8790109-C262-0A41-8C1A-2FEF40657D84}"/>
                </a:ext>
              </a:extLst>
            </p:cNvPr>
            <p:cNvSpPr/>
            <p:nvPr/>
          </p:nvSpPr>
          <p:spPr>
            <a:xfrm>
              <a:off x="1752600" y="1295400"/>
              <a:ext cx="8229600" cy="4826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6540208-64FF-954F-9CA4-D0D0A03A1B7D}"/>
                </a:ext>
              </a:extLst>
            </p:cNvPr>
            <p:cNvSpPr/>
            <p:nvPr/>
          </p:nvSpPr>
          <p:spPr>
            <a:xfrm>
              <a:off x="2446233" y="1639272"/>
              <a:ext cx="2113279" cy="399208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sz="2000" dirty="0">
                <a:latin typeface="Century Gothic" panose="020B0502020202020204" pitchFamily="34" charset="0"/>
              </a:endParaRPr>
            </a:p>
            <a:p>
              <a:pPr algn="ctr"/>
              <a:endParaRPr lang="en-US" sz="2000" dirty="0">
                <a:latin typeface="Century Gothic" panose="020B0502020202020204" pitchFamily="34" charset="0"/>
              </a:endParaRPr>
            </a:p>
            <a:p>
              <a:pPr algn="ctr"/>
              <a:r>
                <a:rPr lang="ru-RU" sz="2000" dirty="0">
                  <a:latin typeface="Century Gothic" panose="020B0502020202020204" pitchFamily="34" charset="0"/>
                </a:rPr>
                <a:t>Участие в программе является добровольным</a:t>
              </a:r>
            </a:p>
            <a:p>
              <a:pPr algn="ctr"/>
              <a:endParaRPr lang="en-US" sz="2000" dirty="0">
                <a:latin typeface="Century Gothic" panose="020B0502020202020204" pitchFamily="34" charset="0"/>
              </a:endParaRPr>
            </a:p>
          </p:txBody>
        </p:sp>
        <p:sp>
          <p:nvSpPr>
            <p:cNvPr id="18" name="Rectangle 17">
              <a:extLst>
                <a:ext uri="{FF2B5EF4-FFF2-40B4-BE49-F238E27FC236}">
                  <a16:creationId xmlns:a16="http://schemas.microsoft.com/office/drawing/2014/main" id="{CB32FCA5-C5EE-E748-A6D3-411CD9853BB0}"/>
                </a:ext>
              </a:extLst>
            </p:cNvPr>
            <p:cNvSpPr/>
            <p:nvPr/>
          </p:nvSpPr>
          <p:spPr>
            <a:xfrm>
              <a:off x="4837208" y="1639272"/>
              <a:ext cx="2113279" cy="399208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sz="2000" dirty="0">
                <a:latin typeface="Century Gothic" panose="020B0502020202020204" pitchFamily="34" charset="0"/>
              </a:endParaRPr>
            </a:p>
            <a:p>
              <a:pPr algn="ctr"/>
              <a:endParaRPr lang="en-US" sz="2000" dirty="0">
                <a:latin typeface="Century Gothic" panose="020B0502020202020204" pitchFamily="34" charset="0"/>
              </a:endParaRPr>
            </a:p>
            <a:p>
              <a:pPr algn="ctr"/>
              <a:endParaRPr lang="en-US" sz="2000" dirty="0">
                <a:latin typeface="Century Gothic" panose="020B0502020202020204" pitchFamily="34" charset="0"/>
              </a:endParaRPr>
            </a:p>
            <a:p>
              <a:pPr algn="ctr"/>
              <a:r>
                <a:rPr lang="ru-RU" sz="2000" dirty="0">
                  <a:latin typeface="Century Gothic" panose="020B0502020202020204" pitchFamily="34" charset="0"/>
                </a:rPr>
                <a:t>В случае переезда вы остаетесь участником программы</a:t>
              </a:r>
            </a:p>
            <a:p>
              <a:pPr algn="ctr"/>
              <a:endParaRPr lang="en-US" sz="2000" dirty="0">
                <a:latin typeface="Century Gothic" panose="020B0502020202020204" pitchFamily="34" charset="0"/>
              </a:endParaRPr>
            </a:p>
          </p:txBody>
        </p:sp>
        <p:sp>
          <p:nvSpPr>
            <p:cNvPr id="19" name="Rectangle 18">
              <a:extLst>
                <a:ext uri="{FF2B5EF4-FFF2-40B4-BE49-F238E27FC236}">
                  <a16:creationId xmlns:a16="http://schemas.microsoft.com/office/drawing/2014/main" id="{58BC5CFA-CFC7-1B46-A89E-CED77F7EA27A}"/>
                </a:ext>
              </a:extLst>
            </p:cNvPr>
            <p:cNvSpPr/>
            <p:nvPr/>
          </p:nvSpPr>
          <p:spPr>
            <a:xfrm>
              <a:off x="7198046" y="1639272"/>
              <a:ext cx="2113279" cy="399208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sz="2000" dirty="0">
                <a:latin typeface="Century Gothic" panose="020B0502020202020204" pitchFamily="34" charset="0"/>
              </a:endParaRPr>
            </a:p>
            <a:p>
              <a:pPr algn="ctr"/>
              <a:endParaRPr lang="en-US" sz="2000" dirty="0">
                <a:latin typeface="Century Gothic" panose="020B0502020202020204" pitchFamily="34" charset="0"/>
              </a:endParaRPr>
            </a:p>
            <a:p>
              <a:pPr algn="ctr"/>
              <a:endParaRPr lang="en-US" sz="2000" dirty="0">
                <a:latin typeface="Century Gothic" panose="020B0502020202020204" pitchFamily="34" charset="0"/>
              </a:endParaRPr>
            </a:p>
            <a:p>
              <a:pPr algn="ctr"/>
              <a:r>
                <a:rPr lang="ru-RU" sz="2000" dirty="0">
                  <a:latin typeface="Century Gothic" panose="020B0502020202020204" pitchFamily="34" charset="0"/>
                </a:rPr>
                <a:t>Вы должны быть жителем сообщества</a:t>
              </a:r>
            </a:p>
            <a:p>
              <a:pPr algn="ctr"/>
              <a:endParaRPr lang="en-US" sz="2000" dirty="0">
                <a:latin typeface="Century Gothic" panose="020B0502020202020204" pitchFamily="34" charset="0"/>
              </a:endParaRPr>
            </a:p>
          </p:txBody>
        </p:sp>
        <p:grpSp>
          <p:nvGrpSpPr>
            <p:cNvPr id="20" name="Group 19">
              <a:extLst>
                <a:ext uri="{FF2B5EF4-FFF2-40B4-BE49-F238E27FC236}">
                  <a16:creationId xmlns:a16="http://schemas.microsoft.com/office/drawing/2014/main" id="{87C5D3CD-FA5D-3348-8552-DAD63EB9043C}"/>
                </a:ext>
              </a:extLst>
            </p:cNvPr>
            <p:cNvGrpSpPr/>
            <p:nvPr/>
          </p:nvGrpSpPr>
          <p:grpSpPr>
            <a:xfrm>
              <a:off x="3005228" y="1597585"/>
              <a:ext cx="5860059" cy="1570985"/>
              <a:chOff x="5424794" y="1355095"/>
              <a:chExt cx="5860059" cy="1570985"/>
            </a:xfrm>
          </p:grpSpPr>
          <p:pic>
            <p:nvPicPr>
              <p:cNvPr id="7" name="Picture 6">
                <a:extLst>
                  <a:ext uri="{FF2B5EF4-FFF2-40B4-BE49-F238E27FC236}">
                    <a16:creationId xmlns:a16="http://schemas.microsoft.com/office/drawing/2014/main" id="{ADB50016-58DE-904F-BEF4-D7BCB1604147}"/>
                  </a:ext>
                </a:extLst>
              </p:cNvPr>
              <p:cNvPicPr>
                <a:picLocks noChangeAspect="1"/>
              </p:cNvPicPr>
              <p:nvPr/>
            </p:nvPicPr>
            <p:blipFill rotWithShape="1">
              <a:blip r:embed="rId3">
                <a:extLst>
                  <a:ext uri="{BEBA8EAE-BF5A-486C-A8C5-ECC9F3942E4B}">
                    <a14:imgProps xmlns:a14="http://schemas.microsoft.com/office/drawing/2010/main">
                      <a14:imgLayer>
                        <a14:imgEffect>
                          <a14:colorTemperature colorTemp="4782"/>
                        </a14:imgEffect>
                        <a14:imgEffect>
                          <a14:saturation sat="400000"/>
                        </a14:imgEffect>
                      </a14:imgLayer>
                    </a14:imgProps>
                  </a:ext>
                </a:extLst>
              </a:blip>
              <a:srcRect l="-11658" r="-11658"/>
              <a:stretch/>
            </p:blipFill>
            <p:spPr>
              <a:xfrm>
                <a:off x="7642855" y="1355095"/>
                <a:ext cx="1341119" cy="1341119"/>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7F84B865-9B1D-484A-A239-0003B0C84A8C}"/>
                  </a:ext>
                </a:extLst>
              </p:cNvPr>
              <p:cNvPicPr>
                <a:picLocks/>
              </p:cNvPicPr>
              <p:nvPr/>
            </p:nvPicPr>
            <p:blipFill rotWithShape="1">
              <a:blip r:embed="rId4"/>
              <a:srcRect l="-3831" t="-11111" r="-3831" b="-11111"/>
              <a:stretch/>
            </p:blipFill>
            <p:spPr>
              <a:xfrm>
                <a:off x="10063648" y="1396782"/>
                <a:ext cx="1221205" cy="152929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78CEA2F-FEFA-E14E-B6B5-ECA3D1C79551}"/>
                  </a:ext>
                </a:extLst>
              </p:cNvPr>
              <p:cNvPicPr>
                <a:picLocks noChangeAspect="1"/>
              </p:cNvPicPr>
              <p:nvPr/>
            </p:nvPicPr>
            <p:blipFill>
              <a:blip r:embed="rId5"/>
              <a:stretch>
                <a:fillRect/>
              </a:stretch>
            </p:blipFill>
            <p:spPr>
              <a:xfrm>
                <a:off x="5424794" y="1489078"/>
                <a:ext cx="1075304" cy="1075304"/>
              </a:xfrm>
              <a:prstGeom prst="rect">
                <a:avLst/>
              </a:prstGeom>
              <a:ln>
                <a:noFill/>
              </a:ln>
              <a:effectLst>
                <a:outerShdw blurRad="292100" dist="139700" dir="2700000" algn="tl" rotWithShape="0">
                  <a:srgbClr val="333333">
                    <a:alpha val="65000"/>
                  </a:srgbClr>
                </a:outerShdw>
              </a:effectLst>
            </p:spPr>
          </p:pic>
        </p:grpSp>
      </p:grpSp>
    </p:spTree>
    <p:extLst>
      <p:ext uri="{BB962C8B-B14F-4D97-AF65-F5344CB8AC3E}">
        <p14:creationId xmlns:p14="http://schemas.microsoft.com/office/powerpoint/2010/main" val="4076995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019A6781-438E-0D4B-A677-BE267F9BFBA1}"/>
              </a:ext>
            </a:extLst>
          </p:cNvPr>
          <p:cNvGrpSpPr/>
          <p:nvPr/>
        </p:nvGrpSpPr>
        <p:grpSpPr>
          <a:xfrm>
            <a:off x="5034233" y="4315558"/>
            <a:ext cx="1863355" cy="2635334"/>
            <a:chOff x="159163" y="2850150"/>
            <a:chExt cx="3978252" cy="5048304"/>
          </a:xfrm>
        </p:grpSpPr>
        <p:sp>
          <p:nvSpPr>
            <p:cNvPr id="27" name="Freeform 26">
              <a:extLst>
                <a:ext uri="{FF2B5EF4-FFF2-40B4-BE49-F238E27FC236}">
                  <a16:creationId xmlns:a16="http://schemas.microsoft.com/office/drawing/2014/main" id="{A4033DDD-F7CC-2548-95F3-EEFCA5B65D0D}"/>
                </a:ext>
              </a:extLst>
            </p:cNvPr>
            <p:cNvSpPr/>
            <p:nvPr/>
          </p:nvSpPr>
          <p:spPr>
            <a:xfrm>
              <a:off x="159163" y="2850150"/>
              <a:ext cx="3978252" cy="5048304"/>
            </a:xfrm>
            <a:custGeom>
              <a:avLst/>
              <a:gdLst>
                <a:gd name="connsiteX0" fmla="*/ 605952 w 1211904"/>
                <a:gd name="connsiteY0" fmla="*/ 814155 h 1704171"/>
                <a:gd name="connsiteX1" fmla="*/ 1211904 w 1211904"/>
                <a:gd name="connsiteY1" fmla="*/ 962520 h 1704171"/>
                <a:gd name="connsiteX2" fmla="*/ 1211904 w 1211904"/>
                <a:gd name="connsiteY2" fmla="*/ 1704171 h 1704171"/>
                <a:gd name="connsiteX3" fmla="*/ 605952 w 1211904"/>
                <a:gd name="connsiteY3" fmla="*/ 1555805 h 1704171"/>
                <a:gd name="connsiteX4" fmla="*/ 0 w 1211904"/>
                <a:gd name="connsiteY4" fmla="*/ 1704171 h 1704171"/>
                <a:gd name="connsiteX5" fmla="*/ 0 w 1211904"/>
                <a:gd name="connsiteY5" fmla="*/ 962520 h 1704171"/>
                <a:gd name="connsiteX6" fmla="*/ 605952 w 1211904"/>
                <a:gd name="connsiteY6" fmla="*/ 814155 h 1704171"/>
                <a:gd name="connsiteX7" fmla="*/ 589429 w 1211904"/>
                <a:gd name="connsiteY7" fmla="*/ 0 h 1704171"/>
                <a:gd name="connsiteX8" fmla="*/ 955189 w 1211904"/>
                <a:gd name="connsiteY8" fmla="*/ 407077 h 1704171"/>
                <a:gd name="connsiteX9" fmla="*/ 589429 w 1211904"/>
                <a:gd name="connsiteY9" fmla="*/ 814154 h 1704171"/>
                <a:gd name="connsiteX10" fmla="*/ 223669 w 1211904"/>
                <a:gd name="connsiteY10" fmla="*/ 407077 h 1704171"/>
                <a:gd name="connsiteX11" fmla="*/ 589429 w 1211904"/>
                <a:gd name="connsiteY11" fmla="*/ 0 h 17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904" h="1704171">
                  <a:moveTo>
                    <a:pt x="605952" y="814155"/>
                  </a:moveTo>
                  <a:cubicBezTo>
                    <a:pt x="940559" y="814155"/>
                    <a:pt x="1211904" y="880550"/>
                    <a:pt x="1211904" y="962520"/>
                  </a:cubicBezTo>
                  <a:lnTo>
                    <a:pt x="1211904" y="1704171"/>
                  </a:lnTo>
                  <a:cubicBezTo>
                    <a:pt x="1211904" y="1622200"/>
                    <a:pt x="940559" y="1555805"/>
                    <a:pt x="605952" y="1555805"/>
                  </a:cubicBezTo>
                  <a:cubicBezTo>
                    <a:pt x="271346" y="1555805"/>
                    <a:pt x="0" y="1622200"/>
                    <a:pt x="0" y="1704171"/>
                  </a:cubicBezTo>
                  <a:lnTo>
                    <a:pt x="0" y="962520"/>
                  </a:lnTo>
                  <a:cubicBezTo>
                    <a:pt x="0" y="880550"/>
                    <a:pt x="271346" y="814155"/>
                    <a:pt x="605952" y="814155"/>
                  </a:cubicBezTo>
                  <a:close/>
                  <a:moveTo>
                    <a:pt x="589429" y="0"/>
                  </a:moveTo>
                  <a:cubicBezTo>
                    <a:pt x="791433" y="0"/>
                    <a:pt x="955189" y="182255"/>
                    <a:pt x="955189" y="407077"/>
                  </a:cubicBezTo>
                  <a:cubicBezTo>
                    <a:pt x="955189" y="631899"/>
                    <a:pt x="791433" y="814154"/>
                    <a:pt x="589429" y="814154"/>
                  </a:cubicBezTo>
                  <a:cubicBezTo>
                    <a:pt x="387425" y="814154"/>
                    <a:pt x="223669" y="631899"/>
                    <a:pt x="223669" y="407077"/>
                  </a:cubicBezTo>
                  <a:cubicBezTo>
                    <a:pt x="223669" y="182255"/>
                    <a:pt x="387425" y="0"/>
                    <a:pt x="589429"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3045AA2B-4D7A-6141-BA33-62577D720081}"/>
                </a:ext>
              </a:extLst>
            </p:cNvPr>
            <p:cNvGrpSpPr/>
            <p:nvPr/>
          </p:nvGrpSpPr>
          <p:grpSpPr>
            <a:xfrm rot="21131918">
              <a:off x="1649430" y="5421900"/>
              <a:ext cx="2184360" cy="2002079"/>
              <a:chOff x="1516778" y="3927466"/>
              <a:chExt cx="3679963" cy="3245308"/>
            </a:xfrm>
          </p:grpSpPr>
          <p:pic>
            <p:nvPicPr>
              <p:cNvPr id="20" name="Graphic 19" descr="Light bulb">
                <a:extLst>
                  <a:ext uri="{FF2B5EF4-FFF2-40B4-BE49-F238E27FC236}">
                    <a16:creationId xmlns:a16="http://schemas.microsoft.com/office/drawing/2014/main" id="{C00CF4ED-E5A8-AD43-B9A5-A59958A7A0C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023110">
                <a:off x="3539622" y="4937890"/>
                <a:ext cx="1053454" cy="1053454"/>
              </a:xfrm>
              <a:prstGeom prst="rect">
                <a:avLst/>
              </a:prstGeom>
            </p:spPr>
          </p:pic>
          <p:grpSp>
            <p:nvGrpSpPr>
              <p:cNvPr id="25" name="Group 24">
                <a:extLst>
                  <a:ext uri="{FF2B5EF4-FFF2-40B4-BE49-F238E27FC236}">
                    <a16:creationId xmlns:a16="http://schemas.microsoft.com/office/drawing/2014/main" id="{88FEA7EC-2478-B145-AA7D-2ED4E9C68F52}"/>
                  </a:ext>
                </a:extLst>
              </p:cNvPr>
              <p:cNvGrpSpPr/>
              <p:nvPr/>
            </p:nvGrpSpPr>
            <p:grpSpPr>
              <a:xfrm>
                <a:off x="1516778" y="3927466"/>
                <a:ext cx="3679963" cy="3245308"/>
                <a:chOff x="1406006" y="4732920"/>
                <a:chExt cx="2876296" cy="2367331"/>
              </a:xfrm>
            </p:grpSpPr>
            <p:sp>
              <p:nvSpPr>
                <p:cNvPr id="8" name="Heart 7">
                  <a:extLst>
                    <a:ext uri="{FF2B5EF4-FFF2-40B4-BE49-F238E27FC236}">
                      <a16:creationId xmlns:a16="http://schemas.microsoft.com/office/drawing/2014/main" id="{FF042437-8740-E34D-94B5-073E9B445CC4}"/>
                    </a:ext>
                  </a:extLst>
                </p:cNvPr>
                <p:cNvSpPr/>
                <p:nvPr/>
              </p:nvSpPr>
              <p:spPr>
                <a:xfrm rot="1709704">
                  <a:off x="1406006" y="4931894"/>
                  <a:ext cx="2876296" cy="2168357"/>
                </a:xfrm>
                <a:prstGeom prst="hear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Single gear">
                  <a:extLst>
                    <a:ext uri="{FF2B5EF4-FFF2-40B4-BE49-F238E27FC236}">
                      <a16:creationId xmlns:a16="http://schemas.microsoft.com/office/drawing/2014/main" id="{99B70B05-BDCC-ED4B-BDF2-35F65C8B728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99148" y="5531420"/>
                  <a:ext cx="914400" cy="914400"/>
                </a:xfrm>
                <a:prstGeom prst="rect">
                  <a:avLst/>
                </a:prstGeom>
              </p:spPr>
            </p:pic>
            <p:pic>
              <p:nvPicPr>
                <p:cNvPr id="16" name="Graphic 15" descr="Puzzle">
                  <a:extLst>
                    <a:ext uri="{FF2B5EF4-FFF2-40B4-BE49-F238E27FC236}">
                      <a16:creationId xmlns:a16="http://schemas.microsoft.com/office/drawing/2014/main" id="{ECAD4657-229B-4849-B5A3-DC8376B6448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320557">
                  <a:off x="3298813" y="5986592"/>
                  <a:ext cx="759936" cy="759936"/>
                </a:xfrm>
                <a:prstGeom prst="rect">
                  <a:avLst/>
                </a:prstGeom>
              </p:spPr>
            </p:pic>
            <p:pic>
              <p:nvPicPr>
                <p:cNvPr id="18" name="Graphic 17" descr="Gears">
                  <a:extLst>
                    <a:ext uri="{FF2B5EF4-FFF2-40B4-BE49-F238E27FC236}">
                      <a16:creationId xmlns:a16="http://schemas.microsoft.com/office/drawing/2014/main" id="{E97F59F2-1F00-4843-9F65-48AEA5E7347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9435557">
                  <a:off x="1861923" y="5788816"/>
                  <a:ext cx="621664" cy="621664"/>
                </a:xfrm>
                <a:prstGeom prst="rect">
                  <a:avLst/>
                </a:prstGeom>
              </p:spPr>
            </p:pic>
            <p:pic>
              <p:nvPicPr>
                <p:cNvPr id="22" name="Graphic 21" descr="Money">
                  <a:extLst>
                    <a:ext uri="{FF2B5EF4-FFF2-40B4-BE49-F238E27FC236}">
                      <a16:creationId xmlns:a16="http://schemas.microsoft.com/office/drawing/2014/main" id="{EABD06D5-CCC1-E94F-A7B7-DF8C4464425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08288" y="6159915"/>
                  <a:ext cx="777804" cy="777804"/>
                </a:xfrm>
                <a:prstGeom prst="rect">
                  <a:avLst/>
                </a:prstGeom>
              </p:spPr>
            </p:pic>
            <p:pic>
              <p:nvPicPr>
                <p:cNvPr id="24" name="Graphic 23" descr="Scales of Justice">
                  <a:extLst>
                    <a:ext uri="{FF2B5EF4-FFF2-40B4-BE49-F238E27FC236}">
                      <a16:creationId xmlns:a16="http://schemas.microsoft.com/office/drawing/2014/main" id="{E9390B4D-822D-B84A-B825-DC4E95516EE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092029">
                  <a:off x="1900223" y="4732920"/>
                  <a:ext cx="896231" cy="896231"/>
                </a:xfrm>
                <a:prstGeom prst="rect">
                  <a:avLst/>
                </a:prstGeom>
              </p:spPr>
            </p:pic>
          </p:grpSp>
        </p:grpSp>
      </p:gr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ru-RU" sz="2800"/>
              <a:t>ЧТО ТАКОЕ САМООПРЕДЕЛЕНИЕ</a:t>
            </a:r>
          </a:p>
        </p:txBody>
      </p:sp>
      <p:sp>
        <p:nvSpPr>
          <p:cNvPr id="5" name="TextBox 4">
            <a:extLst>
              <a:ext uri="{FF2B5EF4-FFF2-40B4-BE49-F238E27FC236}">
                <a16:creationId xmlns:a16="http://schemas.microsoft.com/office/drawing/2014/main" id="{C8153160-F310-5D4D-A1DD-28A1A99CE5B9}"/>
              </a:ext>
            </a:extLst>
          </p:cNvPr>
          <p:cNvSpPr txBox="1"/>
          <p:nvPr/>
        </p:nvSpPr>
        <p:spPr>
          <a:xfrm>
            <a:off x="-1612960" y="587134"/>
            <a:ext cx="8083610"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5 ПРИНЦИПОВ САМООПРЕДЕЛЕНИЯ</a:t>
            </a:r>
          </a:p>
        </p:txBody>
      </p:sp>
      <p:sp>
        <p:nvSpPr>
          <p:cNvPr id="66" name="TextBox 65">
            <a:hlinkClick r:id="rId15" action="ppaction://hlinkfile"/>
            <a:extLst>
              <a:ext uri="{FF2B5EF4-FFF2-40B4-BE49-F238E27FC236}">
                <a16:creationId xmlns:a16="http://schemas.microsoft.com/office/drawing/2014/main" id="{41D46AEA-6C9F-384F-84C0-606A67D4B072}"/>
              </a:ext>
            </a:extLst>
          </p:cNvPr>
          <p:cNvSpPr txBox="1"/>
          <p:nvPr/>
        </p:nvSpPr>
        <p:spPr>
          <a:xfrm>
            <a:off x="2664293" y="1105323"/>
            <a:ext cx="6721272" cy="978729"/>
          </a:xfrm>
          <a:prstGeom prst="rect">
            <a:avLst/>
          </a:prstGeom>
          <a:solidFill>
            <a:schemeClr val="bg1">
              <a:lumMod val="95000"/>
            </a:schemeClr>
          </a:solidFill>
          <a:ln>
            <a:solidFill>
              <a:schemeClr val="accent5">
                <a:lumMod val="50000"/>
              </a:schemeClr>
            </a:solidFill>
          </a:ln>
        </p:spPr>
        <p:txBody>
          <a:bodyPr wrap="square" rtlCol="0" anchor="ctr">
            <a:spAutoFit/>
          </a:bodyPr>
          <a:lstStyle/>
          <a:p>
            <a:pPr algn="ctr" defTabSz="914400" rtl="0" eaLnBrk="1" latinLnBrk="0" hangingPunct="1">
              <a:lnSpc>
                <a:spcPct val="90000"/>
              </a:lnSpc>
              <a:spcBef>
                <a:spcPct val="0"/>
              </a:spcBef>
              <a:buNone/>
            </a:pPr>
            <a:r>
              <a:rPr lang="ru-RU" sz="3200" b="1">
                <a:solidFill>
                  <a:schemeClr val="accent5">
                    <a:lumMod val="50000"/>
                  </a:schemeClr>
                </a:solidFill>
                <a:latin typeface="Century Gothic" panose="020B0502020202020204" pitchFamily="34" charset="0"/>
                <a:ea typeface="+mj-ea"/>
                <a:cs typeface="+mj-cs"/>
                <a:hlinkClick r:id="rId16" action="ppaction://hlinkfile"/>
              </a:rPr>
              <a:t>*5 ПРИНЦИПОВ</a:t>
            </a:r>
          </a:p>
          <a:p>
            <a:pPr algn="ctr" defTabSz="914400" rtl="0" eaLnBrk="1" latinLnBrk="0" hangingPunct="1">
              <a:lnSpc>
                <a:spcPct val="90000"/>
              </a:lnSpc>
              <a:spcBef>
                <a:spcPct val="0"/>
              </a:spcBef>
              <a:buNone/>
            </a:pPr>
            <a:r>
              <a:rPr lang="ru-RU" sz="3200" b="1">
                <a:solidFill>
                  <a:schemeClr val="accent5">
                    <a:lumMod val="50000"/>
                  </a:schemeClr>
                </a:solidFill>
                <a:latin typeface="Century Gothic" panose="020B0502020202020204" pitchFamily="34" charset="0"/>
                <a:ea typeface="+mj-ea"/>
                <a:cs typeface="+mj-cs"/>
                <a:hlinkClick r:id="rId16" action="ppaction://hlinkfile"/>
              </a:rPr>
              <a:t>САМООПРЕДЕЛЕНИЯ</a:t>
            </a:r>
          </a:p>
        </p:txBody>
      </p:sp>
      <p:grpSp>
        <p:nvGrpSpPr>
          <p:cNvPr id="7" name="Group 6">
            <a:extLst>
              <a:ext uri="{FF2B5EF4-FFF2-40B4-BE49-F238E27FC236}">
                <a16:creationId xmlns:a16="http://schemas.microsoft.com/office/drawing/2014/main" id="{2E5DFB8D-B871-B949-864D-2C41B2E0AF83}"/>
              </a:ext>
            </a:extLst>
          </p:cNvPr>
          <p:cNvGrpSpPr/>
          <p:nvPr/>
        </p:nvGrpSpPr>
        <p:grpSpPr>
          <a:xfrm>
            <a:off x="399315" y="4315558"/>
            <a:ext cx="2133600" cy="2293463"/>
            <a:chOff x="664814" y="2335463"/>
            <a:chExt cx="2133600" cy="2293463"/>
          </a:xfrm>
        </p:grpSpPr>
        <p:sp>
          <p:nvSpPr>
            <p:cNvPr id="68" name="Oval 67">
              <a:extLst>
                <a:ext uri="{FF2B5EF4-FFF2-40B4-BE49-F238E27FC236}">
                  <a16:creationId xmlns:a16="http://schemas.microsoft.com/office/drawing/2014/main" id="{532B178B-A26D-424C-B0E5-63A983BD8CF8}"/>
                </a:ext>
              </a:extLst>
            </p:cNvPr>
            <p:cNvSpPr>
              <a:spLocks/>
            </p:cNvSpPr>
            <p:nvPr/>
          </p:nvSpPr>
          <p:spPr>
            <a:xfrm>
              <a:off x="712415" y="2335463"/>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marL="0" lvl="1" indent="-228600" algn="ctr">
                <a:lnSpc>
                  <a:spcPct val="90000"/>
                </a:lnSpc>
                <a:spcBef>
                  <a:spcPct val="0"/>
                </a:spcBef>
                <a:spcAft>
                  <a:spcPct val="15000"/>
                </a:spcAft>
                <a:buNone/>
              </a:pPr>
              <a:r>
                <a:rPr lang="ru-RU" sz="1400" b="1">
                  <a:solidFill>
                    <a:schemeClr val="bg2">
                      <a:lumMod val="25000"/>
                    </a:schemeClr>
                  </a:solidFill>
                  <a:latin typeface="Century Gothic" panose="020B0502020202020204" pitchFamily="34" charset="0"/>
                </a:rPr>
                <a:t>СВОБОДА</a:t>
              </a:r>
            </a:p>
          </p:txBody>
        </p:sp>
        <p:sp>
          <p:nvSpPr>
            <p:cNvPr id="52" name="TextBox 51">
              <a:extLst>
                <a:ext uri="{FF2B5EF4-FFF2-40B4-BE49-F238E27FC236}">
                  <a16:creationId xmlns:a16="http://schemas.microsoft.com/office/drawing/2014/main" id="{A96E92F0-1F7C-1346-8EC6-C7E8575DDBF9}"/>
                </a:ext>
              </a:extLst>
            </p:cNvPr>
            <p:cNvSpPr txBox="1"/>
            <p:nvPr/>
          </p:nvSpPr>
          <p:spPr>
            <a:xfrm>
              <a:off x="664814" y="2988287"/>
              <a:ext cx="2133600" cy="1089529"/>
            </a:xfrm>
            <a:prstGeom prst="rect">
              <a:avLst/>
            </a:prstGeom>
            <a:noFill/>
          </p:spPr>
          <p:txBody>
            <a:bodyPr wrap="square" rtlCol="0">
              <a:spAutoFit/>
            </a:bodyPr>
            <a:lstStyle/>
            <a:p>
              <a:pPr marL="0" lvl="1" indent="-228600" algn="ctr">
                <a:lnSpc>
                  <a:spcPct val="90000"/>
                </a:lnSpc>
                <a:spcBef>
                  <a:spcPct val="0"/>
                </a:spcBef>
                <a:spcAft>
                  <a:spcPct val="15000"/>
                </a:spcAft>
              </a:pPr>
              <a:r>
                <a:rPr lang="ru-RU" sz="1400" dirty="0">
                  <a:latin typeface="Century Gothic" panose="020B0502020202020204" pitchFamily="34" charset="0"/>
                </a:rPr>
                <a:t>Право планировать собственную жизнь </a:t>
              </a:r>
              <a:br>
                <a:rPr lang="en-US" sz="1400" dirty="0">
                  <a:latin typeface="Century Gothic" panose="020B0502020202020204" pitchFamily="34" charset="0"/>
                </a:rPr>
              </a:br>
              <a:r>
                <a:rPr lang="ru-RU" sz="1400" dirty="0">
                  <a:latin typeface="Century Gothic" panose="020B0502020202020204" pitchFamily="34" charset="0"/>
                </a:rPr>
                <a:t>и принимать самостоятельные решения</a:t>
              </a:r>
            </a:p>
          </p:txBody>
        </p:sp>
      </p:grpSp>
      <p:grpSp>
        <p:nvGrpSpPr>
          <p:cNvPr id="11" name="Group 10">
            <a:extLst>
              <a:ext uri="{FF2B5EF4-FFF2-40B4-BE49-F238E27FC236}">
                <a16:creationId xmlns:a16="http://schemas.microsoft.com/office/drawing/2014/main" id="{C5E2A106-9B14-914E-AFD6-3856594BE4E3}"/>
              </a:ext>
            </a:extLst>
          </p:cNvPr>
          <p:cNvGrpSpPr/>
          <p:nvPr/>
        </p:nvGrpSpPr>
        <p:grpSpPr>
          <a:xfrm>
            <a:off x="7375311" y="2722544"/>
            <a:ext cx="2319859" cy="2293463"/>
            <a:chOff x="7007746" y="2345085"/>
            <a:chExt cx="2319859" cy="2293463"/>
          </a:xfrm>
        </p:grpSpPr>
        <p:sp>
          <p:nvSpPr>
            <p:cNvPr id="70" name="Oval 69">
              <a:extLst>
                <a:ext uri="{FF2B5EF4-FFF2-40B4-BE49-F238E27FC236}">
                  <a16:creationId xmlns:a16="http://schemas.microsoft.com/office/drawing/2014/main" id="{CCA44130-BB22-AF43-99E1-D316E89B01B2}"/>
                </a:ext>
              </a:extLst>
            </p:cNvPr>
            <p:cNvSpPr>
              <a:spLocks/>
            </p:cNvSpPr>
            <p:nvPr/>
          </p:nvSpPr>
          <p:spPr>
            <a:xfrm>
              <a:off x="7221430" y="2345085"/>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algn="ctr"/>
              <a:r>
                <a:rPr lang="ru-RU" sz="1400" b="1">
                  <a:solidFill>
                    <a:schemeClr val="bg2">
                      <a:lumMod val="25000"/>
                    </a:schemeClr>
                  </a:solidFill>
                  <a:latin typeface="Century Gothic" panose="020B0502020202020204" pitchFamily="34" charset="0"/>
                </a:rPr>
                <a:t>ОБЯЗАННОСТИ</a:t>
              </a:r>
            </a:p>
          </p:txBody>
        </p:sp>
        <p:sp>
          <p:nvSpPr>
            <p:cNvPr id="57" name="TextBox 56">
              <a:extLst>
                <a:ext uri="{FF2B5EF4-FFF2-40B4-BE49-F238E27FC236}">
                  <a16:creationId xmlns:a16="http://schemas.microsoft.com/office/drawing/2014/main" id="{7CE17976-8CD0-E141-B807-488F3EA6B1F2}"/>
                </a:ext>
              </a:extLst>
            </p:cNvPr>
            <p:cNvSpPr txBox="1"/>
            <p:nvPr/>
          </p:nvSpPr>
          <p:spPr>
            <a:xfrm>
              <a:off x="7007746" y="2951011"/>
              <a:ext cx="2319859" cy="1255728"/>
            </a:xfrm>
            <a:prstGeom prst="rect">
              <a:avLst/>
            </a:prstGeom>
            <a:noFill/>
          </p:spPr>
          <p:txBody>
            <a:bodyPr wrap="square" rtlCol="0">
              <a:spAutoFit/>
            </a:bodyPr>
            <a:lstStyle/>
            <a:p>
              <a:pPr marL="228600" lvl="1" indent="-228600" algn="ctr" defTabSz="889000">
                <a:lnSpc>
                  <a:spcPct val="90000"/>
                </a:lnSpc>
                <a:spcBef>
                  <a:spcPct val="0"/>
                </a:spcBef>
                <a:spcAft>
                  <a:spcPct val="15000"/>
                </a:spcAft>
                <a:buNone/>
              </a:pPr>
              <a:r>
                <a:rPr lang="ru-RU" sz="1400" dirty="0">
                  <a:latin typeface="Century Gothic" panose="020B0502020202020204" pitchFamily="34" charset="0"/>
                </a:rPr>
                <a:t>Вы принимаете самостоятельные решения в жизни и остаетесь значимым участником вашего сообщества</a:t>
              </a:r>
            </a:p>
          </p:txBody>
        </p:sp>
      </p:grpSp>
      <p:grpSp>
        <p:nvGrpSpPr>
          <p:cNvPr id="10" name="Group 9">
            <a:extLst>
              <a:ext uri="{FF2B5EF4-FFF2-40B4-BE49-F238E27FC236}">
                <a16:creationId xmlns:a16="http://schemas.microsoft.com/office/drawing/2014/main" id="{F8DAB0A3-CC63-4D42-BFCC-9D5E7238B86E}"/>
              </a:ext>
            </a:extLst>
          </p:cNvPr>
          <p:cNvGrpSpPr/>
          <p:nvPr/>
        </p:nvGrpSpPr>
        <p:grpSpPr>
          <a:xfrm>
            <a:off x="4876558" y="2135960"/>
            <a:ext cx="2133600" cy="2293466"/>
            <a:chOff x="4996390" y="2335463"/>
            <a:chExt cx="2133600" cy="2293466"/>
          </a:xfrm>
        </p:grpSpPr>
        <p:sp>
          <p:nvSpPr>
            <p:cNvPr id="71" name="Oval 70">
              <a:extLst>
                <a:ext uri="{FF2B5EF4-FFF2-40B4-BE49-F238E27FC236}">
                  <a16:creationId xmlns:a16="http://schemas.microsoft.com/office/drawing/2014/main" id="{B5825038-0357-3146-BFBF-8B06F0EC5649}"/>
                </a:ext>
              </a:extLst>
            </p:cNvPr>
            <p:cNvSpPr>
              <a:spLocks/>
            </p:cNvSpPr>
            <p:nvPr/>
          </p:nvSpPr>
          <p:spPr>
            <a:xfrm>
              <a:off x="5033350" y="2335463"/>
              <a:ext cx="2059680" cy="2293466"/>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algn="ctr"/>
              <a:r>
                <a:rPr lang="ru-RU" sz="1400" b="1">
                  <a:solidFill>
                    <a:schemeClr val="bg2">
                      <a:lumMod val="25000"/>
                    </a:schemeClr>
                  </a:solidFill>
                  <a:latin typeface="Century Gothic" panose="020B0502020202020204" pitchFamily="34" charset="0"/>
                </a:rPr>
                <a:t>ПОДДЕРЖКА</a:t>
              </a:r>
            </a:p>
          </p:txBody>
        </p:sp>
        <p:sp>
          <p:nvSpPr>
            <p:cNvPr id="58" name="TextBox 57">
              <a:extLst>
                <a:ext uri="{FF2B5EF4-FFF2-40B4-BE49-F238E27FC236}">
                  <a16:creationId xmlns:a16="http://schemas.microsoft.com/office/drawing/2014/main" id="{96188E6C-35EE-ED49-B609-0DBFF1A6E0BD}"/>
                </a:ext>
              </a:extLst>
            </p:cNvPr>
            <p:cNvSpPr txBox="1"/>
            <p:nvPr/>
          </p:nvSpPr>
          <p:spPr>
            <a:xfrm>
              <a:off x="4996390" y="2915429"/>
              <a:ext cx="2133600" cy="1384995"/>
            </a:xfrm>
            <a:prstGeom prst="rect">
              <a:avLst/>
            </a:prstGeom>
            <a:noFill/>
          </p:spPr>
          <p:txBody>
            <a:bodyPr wrap="square" rtlCol="0">
              <a:spAutoFit/>
            </a:bodyPr>
            <a:lstStyle/>
            <a:p>
              <a:pPr algn="ctr"/>
              <a:r>
                <a:rPr lang="ru-RU" sz="1400" dirty="0">
                  <a:latin typeface="Century Gothic" panose="020B0502020202020204" pitchFamily="34" charset="0"/>
                </a:rPr>
                <a:t>Вы выбираете средства поддержки и лиц, которые помогут вам жить, работать и приятно проводить время</a:t>
              </a:r>
            </a:p>
          </p:txBody>
        </p:sp>
      </p:grpSp>
      <p:grpSp>
        <p:nvGrpSpPr>
          <p:cNvPr id="9" name="Group 8">
            <a:extLst>
              <a:ext uri="{FF2B5EF4-FFF2-40B4-BE49-F238E27FC236}">
                <a16:creationId xmlns:a16="http://schemas.microsoft.com/office/drawing/2014/main" id="{A6382C54-DE4F-EC46-8674-1315491C9A6F}"/>
              </a:ext>
            </a:extLst>
          </p:cNvPr>
          <p:cNvGrpSpPr/>
          <p:nvPr/>
        </p:nvGrpSpPr>
        <p:grpSpPr>
          <a:xfrm>
            <a:off x="2311961" y="2722544"/>
            <a:ext cx="2205529" cy="2293463"/>
            <a:chOff x="2824663" y="2335463"/>
            <a:chExt cx="2205529" cy="2293463"/>
          </a:xfrm>
        </p:grpSpPr>
        <p:sp>
          <p:nvSpPr>
            <p:cNvPr id="72" name="Oval 71">
              <a:extLst>
                <a:ext uri="{FF2B5EF4-FFF2-40B4-BE49-F238E27FC236}">
                  <a16:creationId xmlns:a16="http://schemas.microsoft.com/office/drawing/2014/main" id="{269007E3-1DF6-9D42-8588-2BD495861FB3}"/>
                </a:ext>
              </a:extLst>
            </p:cNvPr>
            <p:cNvSpPr>
              <a:spLocks/>
            </p:cNvSpPr>
            <p:nvPr/>
          </p:nvSpPr>
          <p:spPr>
            <a:xfrm>
              <a:off x="2885707" y="2335463"/>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r>
                <a:rPr lang="ru-RU" sz="1400" b="1">
                  <a:solidFill>
                    <a:schemeClr val="bg2">
                      <a:lumMod val="10000"/>
                    </a:schemeClr>
                  </a:solidFill>
                  <a:latin typeface="Century Gothic" panose="020B0502020202020204" pitchFamily="34" charset="0"/>
                </a:rPr>
                <a:t>ПОЛНОМОЧИЯ</a:t>
              </a:r>
            </a:p>
          </p:txBody>
        </p:sp>
        <p:sp>
          <p:nvSpPr>
            <p:cNvPr id="59" name="TextBox 58">
              <a:extLst>
                <a:ext uri="{FF2B5EF4-FFF2-40B4-BE49-F238E27FC236}">
                  <a16:creationId xmlns:a16="http://schemas.microsoft.com/office/drawing/2014/main" id="{FD4A3C13-64A8-BC47-B891-D76AD1A3C722}"/>
                </a:ext>
              </a:extLst>
            </p:cNvPr>
            <p:cNvSpPr txBox="1"/>
            <p:nvPr/>
          </p:nvSpPr>
          <p:spPr>
            <a:xfrm>
              <a:off x="2824663" y="2934479"/>
              <a:ext cx="2205529" cy="1384995"/>
            </a:xfrm>
            <a:prstGeom prst="rect">
              <a:avLst/>
            </a:prstGeom>
            <a:noFill/>
          </p:spPr>
          <p:txBody>
            <a:bodyPr wrap="square" rtlCol="0">
              <a:spAutoFit/>
            </a:bodyPr>
            <a:lstStyle/>
            <a:p>
              <a:pPr algn="ctr"/>
              <a:r>
                <a:rPr lang="ru-RU" sz="1400" dirty="0">
                  <a:latin typeface="Century Gothic" panose="020B0502020202020204" pitchFamily="34" charset="0"/>
                </a:rPr>
                <a:t>Вы получаете контроль за </a:t>
              </a:r>
            </a:p>
            <a:p>
              <a:pPr algn="ctr"/>
              <a:r>
                <a:rPr lang="ru-RU" sz="1400" dirty="0">
                  <a:latin typeface="Century Gothic" panose="020B0502020202020204" pitchFamily="34" charset="0"/>
                </a:rPr>
                <a:t>бюджетными средствами, расходуемыми на обслуживание </a:t>
              </a:r>
            </a:p>
          </p:txBody>
        </p:sp>
      </p:grpSp>
      <p:grpSp>
        <p:nvGrpSpPr>
          <p:cNvPr id="12" name="Group 11">
            <a:extLst>
              <a:ext uri="{FF2B5EF4-FFF2-40B4-BE49-F238E27FC236}">
                <a16:creationId xmlns:a16="http://schemas.microsoft.com/office/drawing/2014/main" id="{25CCC3D4-8450-8140-BE29-9AEFBD2D5E23}"/>
              </a:ext>
            </a:extLst>
          </p:cNvPr>
          <p:cNvGrpSpPr/>
          <p:nvPr/>
        </p:nvGrpSpPr>
        <p:grpSpPr>
          <a:xfrm>
            <a:off x="9556295" y="4315559"/>
            <a:ext cx="2133600" cy="2293463"/>
            <a:chOff x="9337515" y="2335463"/>
            <a:chExt cx="2133600" cy="2293463"/>
          </a:xfrm>
        </p:grpSpPr>
        <p:sp>
          <p:nvSpPr>
            <p:cNvPr id="69" name="Oval 68">
              <a:extLst>
                <a:ext uri="{FF2B5EF4-FFF2-40B4-BE49-F238E27FC236}">
                  <a16:creationId xmlns:a16="http://schemas.microsoft.com/office/drawing/2014/main" id="{9198EA1F-011D-1D41-8E0A-32BB77087E15}"/>
                </a:ext>
              </a:extLst>
            </p:cNvPr>
            <p:cNvSpPr>
              <a:spLocks/>
            </p:cNvSpPr>
            <p:nvPr/>
          </p:nvSpPr>
          <p:spPr>
            <a:xfrm>
              <a:off x="9354285" y="2335463"/>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algn="ctr"/>
              <a:r>
                <a:rPr lang="ru-RU" sz="1400" b="1">
                  <a:solidFill>
                    <a:schemeClr val="bg2">
                      <a:lumMod val="25000"/>
                    </a:schemeClr>
                  </a:solidFill>
                  <a:latin typeface="Century Gothic" panose="020B0502020202020204" pitchFamily="34" charset="0"/>
                </a:rPr>
                <a:t>ПОДТВЕРЖДЕНИЕ</a:t>
              </a:r>
            </a:p>
          </p:txBody>
        </p:sp>
        <p:sp>
          <p:nvSpPr>
            <p:cNvPr id="60" name="TextBox 59">
              <a:extLst>
                <a:ext uri="{FF2B5EF4-FFF2-40B4-BE49-F238E27FC236}">
                  <a16:creationId xmlns:a16="http://schemas.microsoft.com/office/drawing/2014/main" id="{F71C3F23-C5ED-F94A-8193-606D4C860442}"/>
                </a:ext>
              </a:extLst>
            </p:cNvPr>
            <p:cNvSpPr txBox="1"/>
            <p:nvPr/>
          </p:nvSpPr>
          <p:spPr>
            <a:xfrm>
              <a:off x="9337515" y="2969237"/>
              <a:ext cx="2133600" cy="954107"/>
            </a:xfrm>
            <a:prstGeom prst="rect">
              <a:avLst/>
            </a:prstGeom>
            <a:noFill/>
          </p:spPr>
          <p:txBody>
            <a:bodyPr wrap="square" rtlCol="0">
              <a:spAutoFit/>
            </a:bodyPr>
            <a:lstStyle/>
            <a:p>
              <a:pPr algn="ctr"/>
              <a:r>
                <a:rPr lang="ru-RU" sz="1400" b="1" dirty="0">
                  <a:latin typeface="Century Gothic" panose="020B0502020202020204" pitchFamily="34" charset="0"/>
                </a:rPr>
                <a:t>Вы</a:t>
              </a:r>
              <a:r>
                <a:rPr lang="ru-RU" sz="1400" dirty="0">
                  <a:latin typeface="Century Gothic" panose="020B0502020202020204" pitchFamily="34" charset="0"/>
                </a:rPr>
                <a:t> принимаете решения, касающиеся вашей жизни</a:t>
              </a:r>
            </a:p>
          </p:txBody>
        </p:sp>
      </p:grpSp>
      <p:cxnSp>
        <p:nvCxnSpPr>
          <p:cNvPr id="15" name="Straight Connector 14">
            <a:extLst>
              <a:ext uri="{FF2B5EF4-FFF2-40B4-BE49-F238E27FC236}">
                <a16:creationId xmlns:a16="http://schemas.microsoft.com/office/drawing/2014/main" id="{79D58EAC-9D50-A345-8E49-494A7ED3818F}"/>
              </a:ext>
            </a:extLst>
          </p:cNvPr>
          <p:cNvCxnSpPr>
            <a:cxnSpLocks/>
          </p:cNvCxnSpPr>
          <p:nvPr/>
        </p:nvCxnSpPr>
        <p:spPr>
          <a:xfrm>
            <a:off x="2551474" y="6117574"/>
            <a:ext cx="2325084" cy="351105"/>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A7D4B66-8C50-2343-B6F0-CCC70003AE24}"/>
              </a:ext>
            </a:extLst>
          </p:cNvPr>
          <p:cNvCxnSpPr>
            <a:cxnSpLocks/>
          </p:cNvCxnSpPr>
          <p:nvPr/>
        </p:nvCxnSpPr>
        <p:spPr>
          <a:xfrm>
            <a:off x="4170218" y="4912799"/>
            <a:ext cx="967643" cy="61680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B1C9A43-98D9-C949-A867-24C2FDD30867}"/>
              </a:ext>
            </a:extLst>
          </p:cNvPr>
          <p:cNvCxnSpPr>
            <a:cxnSpLocks/>
          </p:cNvCxnSpPr>
          <p:nvPr/>
        </p:nvCxnSpPr>
        <p:spPr>
          <a:xfrm flipV="1">
            <a:off x="7055356" y="5903971"/>
            <a:ext cx="2593319" cy="53750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34257FE-D187-194A-957D-7D3F30D96E2D}"/>
              </a:ext>
            </a:extLst>
          </p:cNvPr>
          <p:cNvCxnSpPr>
            <a:cxnSpLocks/>
          </p:cNvCxnSpPr>
          <p:nvPr/>
        </p:nvCxnSpPr>
        <p:spPr>
          <a:xfrm flipV="1">
            <a:off x="7044416" y="4826180"/>
            <a:ext cx="837740" cy="868964"/>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840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ru-RU" sz="2800"/>
              <a:t>ЧТО ТАКОЕ САМООПРЕДЕЛЕНИЕ</a:t>
            </a:r>
          </a:p>
        </p:txBody>
      </p:sp>
      <p:sp>
        <p:nvSpPr>
          <p:cNvPr id="5" name="TextBox 4">
            <a:extLst>
              <a:ext uri="{FF2B5EF4-FFF2-40B4-BE49-F238E27FC236}">
                <a16:creationId xmlns:a16="http://schemas.microsoft.com/office/drawing/2014/main" id="{C8153160-F310-5D4D-A1DD-28A1A99CE5B9}"/>
              </a:ext>
            </a:extLst>
          </p:cNvPr>
          <p:cNvSpPr txBox="1"/>
          <p:nvPr/>
        </p:nvSpPr>
        <p:spPr>
          <a:xfrm>
            <a:off x="127573" y="594851"/>
            <a:ext cx="7422757"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ПЕРСОНИФИЦИРОВАННОЕ ПЛАНИРОВАНИЕ</a:t>
            </a:r>
          </a:p>
        </p:txBody>
      </p:sp>
      <p:sp>
        <p:nvSpPr>
          <p:cNvPr id="2" name="Rectangle 1">
            <a:extLst>
              <a:ext uri="{FF2B5EF4-FFF2-40B4-BE49-F238E27FC236}">
                <a16:creationId xmlns:a16="http://schemas.microsoft.com/office/drawing/2014/main" id="{0B70882D-BB84-4F40-9D06-D6D97D637F97}"/>
              </a:ext>
            </a:extLst>
          </p:cNvPr>
          <p:cNvSpPr/>
          <p:nvPr/>
        </p:nvSpPr>
        <p:spPr>
          <a:xfrm>
            <a:off x="7550329" y="3728255"/>
            <a:ext cx="4555945" cy="2677656"/>
          </a:xfrm>
          <a:prstGeom prst="rect">
            <a:avLst/>
          </a:prstGeom>
        </p:spPr>
        <p:txBody>
          <a:bodyPr wrap="square">
            <a:spAutoFit/>
          </a:bodyPr>
          <a:lstStyle/>
          <a:p>
            <a:pPr lvl="1"/>
            <a:r>
              <a:rPr lang="ru-RU" sz="2800" b="1" dirty="0">
                <a:latin typeface="Century Gothic" panose="020B0502020202020204" pitchFamily="34" charset="0"/>
              </a:rPr>
              <a:t>Вы</a:t>
            </a:r>
            <a:r>
              <a:rPr lang="ru-RU" sz="2800" dirty="0">
                <a:latin typeface="Century Gothic" panose="020B0502020202020204" pitchFamily="34" charset="0"/>
              </a:rPr>
              <a:t> вносите в план то, что </a:t>
            </a:r>
            <a:r>
              <a:rPr lang="ru-RU" sz="2800" b="1" u="sng" dirty="0">
                <a:latin typeface="Century Gothic" panose="020B0502020202020204" pitchFamily="34" charset="0"/>
              </a:rPr>
              <a:t>поможет вам</a:t>
            </a:r>
            <a:r>
              <a:rPr lang="ru-RU" sz="2800" dirty="0">
                <a:latin typeface="Century Gothic" panose="020B0502020202020204" pitchFamily="34" charset="0"/>
              </a:rPr>
              <a:t> обеспечить себе безопасность и комфорт в рамках вашего сообщества.</a:t>
            </a:r>
          </a:p>
        </p:txBody>
      </p:sp>
      <p:sp>
        <p:nvSpPr>
          <p:cNvPr id="7" name="Parallelogram 6">
            <a:extLst>
              <a:ext uri="{FF2B5EF4-FFF2-40B4-BE49-F238E27FC236}">
                <a16:creationId xmlns:a16="http://schemas.microsoft.com/office/drawing/2014/main" id="{D3CB3DE6-6615-4E4A-953A-E75A56C82B9A}"/>
              </a:ext>
            </a:extLst>
          </p:cNvPr>
          <p:cNvSpPr/>
          <p:nvPr/>
        </p:nvSpPr>
        <p:spPr>
          <a:xfrm rot="10800000">
            <a:off x="-1800529" y="1054535"/>
            <a:ext cx="8757920" cy="6509065"/>
          </a:xfrm>
          <a:prstGeom prst="parallelogram">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4470400" y="2976688"/>
            <a:ext cx="3241979" cy="3229168"/>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a:extLst>
              <a:ext uri="{FF2B5EF4-FFF2-40B4-BE49-F238E27FC236}">
                <a16:creationId xmlns:a16="http://schemas.microsoft.com/office/drawing/2014/main" id="{0176DD9E-8021-6846-85C8-9E1E2BB43358}"/>
              </a:ext>
            </a:extLst>
          </p:cNvPr>
          <p:cNvSpPr txBox="1"/>
          <p:nvPr/>
        </p:nvSpPr>
        <p:spPr>
          <a:xfrm>
            <a:off x="-371475" y="2966507"/>
            <a:ext cx="4730810" cy="2246769"/>
          </a:xfrm>
          <a:prstGeom prst="rect">
            <a:avLst/>
          </a:prstGeom>
          <a:noFill/>
        </p:spPr>
        <p:txBody>
          <a:bodyPr wrap="square" rtlCol="0">
            <a:spAutoFit/>
          </a:bodyPr>
          <a:lstStyle/>
          <a:p>
            <a:pPr lvl="1"/>
            <a:r>
              <a:rPr lang="ru-RU" sz="2800" b="1" dirty="0">
                <a:solidFill>
                  <a:schemeClr val="bg1"/>
                </a:solidFill>
                <a:latin typeface="Century Gothic" panose="020B0502020202020204" pitchFamily="34" charset="0"/>
              </a:rPr>
              <a:t>Вы сами</a:t>
            </a:r>
            <a:r>
              <a:rPr lang="ru-RU" sz="2800" dirty="0">
                <a:solidFill>
                  <a:schemeClr val="bg1"/>
                </a:solidFill>
                <a:latin typeface="Century Gothic" panose="020B0502020202020204" pitchFamily="34" charset="0"/>
              </a:rPr>
              <a:t> решаете, что </a:t>
            </a:r>
            <a:r>
              <a:rPr lang="ru-RU" sz="2800" b="1" u="sng" dirty="0">
                <a:solidFill>
                  <a:schemeClr val="bg1"/>
                </a:solidFill>
                <a:latin typeface="Century Gothic" panose="020B0502020202020204" pitchFamily="34" charset="0"/>
              </a:rPr>
              <a:t>вам необходимо</a:t>
            </a:r>
            <a:r>
              <a:rPr lang="ru-RU" sz="2800" dirty="0">
                <a:solidFill>
                  <a:schemeClr val="bg1"/>
                </a:solidFill>
                <a:latin typeface="Century Gothic" panose="020B0502020202020204" pitchFamily="34" charset="0"/>
              </a:rPr>
              <a:t> для того, чтобы чувствовать себя довольным и счастливым. </a:t>
            </a:r>
          </a:p>
        </p:txBody>
      </p:sp>
      <p:sp>
        <p:nvSpPr>
          <p:cNvPr id="9" name="TextBox 8">
            <a:extLst>
              <a:ext uri="{FF2B5EF4-FFF2-40B4-BE49-F238E27FC236}">
                <a16:creationId xmlns:a16="http://schemas.microsoft.com/office/drawing/2014/main" id="{21696CA9-C29F-FD40-B33F-C9300D880DDC}"/>
              </a:ext>
            </a:extLst>
          </p:cNvPr>
          <p:cNvSpPr txBox="1"/>
          <p:nvPr/>
        </p:nvSpPr>
        <p:spPr>
          <a:xfrm>
            <a:off x="2209329" y="1287347"/>
            <a:ext cx="7764120" cy="923330"/>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lnSpc>
                <a:spcPct val="90000"/>
              </a:lnSpc>
              <a:spcBef>
                <a:spcPct val="0"/>
              </a:spcBef>
            </a:pPr>
            <a:r>
              <a:rPr lang="ru-RU" sz="3000" b="1" dirty="0">
                <a:solidFill>
                  <a:schemeClr val="bg2">
                    <a:lumMod val="25000"/>
                  </a:schemeClr>
                </a:solidFill>
                <a:latin typeface="Century Gothic" panose="020B0502020202020204" pitchFamily="34" charset="0"/>
              </a:rPr>
              <a:t>Персонифицированное планирование ориентировано на ВАС!</a:t>
            </a:r>
          </a:p>
        </p:txBody>
      </p:sp>
    </p:spTree>
    <p:extLst>
      <p:ext uri="{BB962C8B-B14F-4D97-AF65-F5344CB8AC3E}">
        <p14:creationId xmlns:p14="http://schemas.microsoft.com/office/powerpoint/2010/main" val="1272501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000"/>
            <a:lum/>
          </a:blip>
          <a:srcRect/>
          <a:stretch>
            <a:fillRect l="-2000" t="15000" b="-56000"/>
          </a:stretch>
        </a:blipFill>
        <a:effectLst/>
      </p:bgPr>
    </p:bg>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ru-RU" sz="2800"/>
              <a:t>ЧТО ТАКОЕ САМООПРЕДЕЛЕНИЕ </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ОБЗОР</a:t>
            </a:r>
          </a:p>
        </p:txBody>
      </p:sp>
      <p:grpSp>
        <p:nvGrpSpPr>
          <p:cNvPr id="6" name="Group 5">
            <a:extLst>
              <a:ext uri="{FF2B5EF4-FFF2-40B4-BE49-F238E27FC236}">
                <a16:creationId xmlns:a16="http://schemas.microsoft.com/office/drawing/2014/main" id="{D36AFEA1-A69F-1B44-9CDD-A54A66705BA5}"/>
              </a:ext>
            </a:extLst>
          </p:cNvPr>
          <p:cNvGrpSpPr/>
          <p:nvPr/>
        </p:nvGrpSpPr>
        <p:grpSpPr>
          <a:xfrm>
            <a:off x="2231333" y="1778331"/>
            <a:ext cx="7911550" cy="4651405"/>
            <a:chOff x="7278477" y="3324108"/>
            <a:chExt cx="3579184" cy="4947828"/>
          </a:xfrm>
        </p:grpSpPr>
        <p:grpSp>
          <p:nvGrpSpPr>
            <p:cNvPr id="7" name="Group 6">
              <a:extLst>
                <a:ext uri="{FF2B5EF4-FFF2-40B4-BE49-F238E27FC236}">
                  <a16:creationId xmlns:a16="http://schemas.microsoft.com/office/drawing/2014/main" id="{1070B244-D4CB-6E41-AAC0-86D4A617D865}"/>
                </a:ext>
              </a:extLst>
            </p:cNvPr>
            <p:cNvGrpSpPr/>
            <p:nvPr/>
          </p:nvGrpSpPr>
          <p:grpSpPr>
            <a:xfrm>
              <a:off x="7278478" y="3324108"/>
              <a:ext cx="3579183" cy="4624188"/>
              <a:chOff x="1711412" y="3988186"/>
              <a:chExt cx="3579183" cy="4129226"/>
            </a:xfrm>
          </p:grpSpPr>
          <p:sp>
            <p:nvSpPr>
              <p:cNvPr id="10" name="Rectangle 9">
                <a:extLst>
                  <a:ext uri="{FF2B5EF4-FFF2-40B4-BE49-F238E27FC236}">
                    <a16:creationId xmlns:a16="http://schemas.microsoft.com/office/drawing/2014/main" id="{E15359B1-02A9-284B-A70B-3F8AB74C6879}"/>
                  </a:ext>
                </a:extLst>
              </p:cNvPr>
              <p:cNvSpPr/>
              <p:nvPr/>
            </p:nvSpPr>
            <p:spPr>
              <a:xfrm>
                <a:off x="1711412" y="3988186"/>
                <a:ext cx="3579183" cy="4129226"/>
              </a:xfrm>
              <a:prstGeom prst="rect">
                <a:avLst/>
              </a:prstGeom>
              <a:solidFill>
                <a:schemeClr val="tx1">
                  <a:lumMod val="75000"/>
                  <a:lumOff val="2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BA58D2C-A69D-E740-BC11-13CDAC7AC1EE}"/>
                  </a:ext>
                </a:extLst>
              </p:cNvPr>
              <p:cNvSpPr/>
              <p:nvPr/>
            </p:nvSpPr>
            <p:spPr>
              <a:xfrm>
                <a:off x="1855354" y="4071071"/>
                <a:ext cx="3291298" cy="3877631"/>
              </a:xfrm>
              <a:prstGeom prst="rect">
                <a:avLst/>
              </a:prstGeom>
              <a:solidFill>
                <a:schemeClr val="bg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169BF79D-6210-D844-9BAC-4446AEDDA5DE}"/>
                </a:ext>
              </a:extLst>
            </p:cNvPr>
            <p:cNvSpPr txBox="1"/>
            <p:nvPr/>
          </p:nvSpPr>
          <p:spPr>
            <a:xfrm>
              <a:off x="7278477" y="3426558"/>
              <a:ext cx="3291298" cy="4845378"/>
            </a:xfrm>
            <a:prstGeom prst="rect">
              <a:avLst/>
            </a:prstGeom>
            <a:noFill/>
          </p:spPr>
          <p:txBody>
            <a:bodyPr wrap="square" rtlCol="0">
              <a:spAutoFit/>
            </a:bodyPr>
            <a:lstStyle/>
            <a:p>
              <a:pPr lvl="1" algn="ctr"/>
              <a:r>
                <a:rPr lang="ru-RU" sz="3200" b="1" dirty="0">
                  <a:solidFill>
                    <a:schemeClr val="bg2">
                      <a:lumMod val="10000"/>
                    </a:schemeClr>
                  </a:solidFill>
                  <a:latin typeface="Century Gothic" panose="020B0502020202020204" pitchFamily="34" charset="0"/>
                </a:rPr>
                <a:t>ОБЗОР КОНЦЕПЦИИ САМООПРЕДЕЛЕНИЯ</a:t>
              </a:r>
            </a:p>
            <a:p>
              <a:pPr lvl="1" algn="ctr"/>
              <a:endParaRPr lang="en-US" sz="3200" b="1" dirty="0">
                <a:solidFill>
                  <a:schemeClr val="bg2">
                    <a:lumMod val="10000"/>
                  </a:schemeClr>
                </a:solidFill>
                <a:latin typeface="Century Gothic" panose="020B0502020202020204" pitchFamily="34" charset="0"/>
              </a:endParaRPr>
            </a:p>
            <a:p>
              <a:pPr marL="800100" lvl="1" indent="-342900">
                <a:buFont typeface="Wingdings" pitchFamily="2" charset="2"/>
                <a:buChar char="ü"/>
              </a:pPr>
              <a:r>
                <a:rPr lang="ru-RU" dirty="0">
                  <a:latin typeface="Century Gothic" panose="020B0502020202020204" pitchFamily="34" charset="0"/>
                </a:rPr>
                <a:t>Обзор концепции самоопределения</a:t>
              </a:r>
            </a:p>
            <a:p>
              <a:pPr lvl="1"/>
              <a:endParaRPr lang="en-US" dirty="0">
                <a:latin typeface="Century Gothic" panose="020B0502020202020204" pitchFamily="34" charset="0"/>
              </a:endParaRPr>
            </a:p>
            <a:p>
              <a:pPr marL="800100" lvl="1" indent="-342900">
                <a:buFont typeface="Wingdings" pitchFamily="2" charset="2"/>
                <a:buChar char="ü"/>
              </a:pPr>
              <a:r>
                <a:rPr lang="ru-RU" dirty="0">
                  <a:latin typeface="Century Gothic" panose="020B0502020202020204" pitchFamily="34" charset="0"/>
                </a:rPr>
                <a:t>История самоопределения</a:t>
              </a:r>
            </a:p>
            <a:p>
              <a:pPr lvl="1"/>
              <a:endParaRPr lang="en-US" dirty="0">
                <a:latin typeface="Century Gothic" panose="020B0502020202020204" pitchFamily="34" charset="0"/>
              </a:endParaRPr>
            </a:p>
            <a:p>
              <a:pPr marL="800100" lvl="1" indent="-342900">
                <a:buFont typeface="Wingdings" pitchFamily="2" charset="2"/>
                <a:buChar char="ü"/>
              </a:pPr>
              <a:r>
                <a:rPr lang="ru-RU" dirty="0">
                  <a:latin typeface="Century Gothic" panose="020B0502020202020204" pitchFamily="34" charset="0"/>
                </a:rPr>
                <a:t>О чем нужно помнить</a:t>
              </a:r>
            </a:p>
            <a:p>
              <a:pPr lvl="1"/>
              <a:endParaRPr lang="en-US" dirty="0">
                <a:latin typeface="Century Gothic" panose="020B0502020202020204" pitchFamily="34" charset="0"/>
              </a:endParaRPr>
            </a:p>
            <a:p>
              <a:pPr marL="800100" lvl="1" indent="-342900">
                <a:buFont typeface="Wingdings" pitchFamily="2" charset="2"/>
                <a:buChar char="ü"/>
              </a:pPr>
              <a:r>
                <a:rPr lang="ru-RU" dirty="0">
                  <a:latin typeface="Century Gothic" panose="020B0502020202020204" pitchFamily="34" charset="0"/>
                </a:rPr>
                <a:t>5 принципов</a:t>
              </a:r>
            </a:p>
            <a:p>
              <a:pPr marL="800100" lvl="1" indent="-342900">
                <a:buFont typeface="Wingdings" pitchFamily="2" charset="2"/>
                <a:buChar char="ü"/>
              </a:pPr>
              <a:endParaRPr lang="en-US" dirty="0">
                <a:latin typeface="Century Gothic" panose="020B0502020202020204" pitchFamily="34" charset="0"/>
              </a:endParaRPr>
            </a:p>
            <a:p>
              <a:pPr marL="800100" lvl="1" indent="-342900">
                <a:buFont typeface="Wingdings" pitchFamily="2" charset="2"/>
                <a:buChar char="ü"/>
              </a:pPr>
              <a:r>
                <a:rPr lang="ru-RU" dirty="0">
                  <a:latin typeface="Century Gothic" panose="020B0502020202020204" pitchFamily="34" charset="0"/>
                </a:rPr>
                <a:t>Персонифицированное планирование </a:t>
              </a:r>
            </a:p>
            <a:p>
              <a:pPr marL="914400" lvl="1" indent="-457200">
                <a:buFont typeface="Wingdings" pitchFamily="2" charset="2"/>
                <a:buChar char="ü"/>
              </a:pPr>
              <a:endParaRPr lang="en-US" sz="3200" b="1" dirty="0">
                <a:solidFill>
                  <a:schemeClr val="bg2">
                    <a:lumMod val="10000"/>
                  </a:schemeClr>
                </a:solidFill>
                <a:latin typeface="Century Gothic" panose="020B0502020202020204" pitchFamily="34" charset="0"/>
              </a:endParaRPr>
            </a:p>
          </p:txBody>
        </p:sp>
      </p:grpSp>
    </p:spTree>
    <p:extLst>
      <p:ext uri="{BB962C8B-B14F-4D97-AF65-F5344CB8AC3E}">
        <p14:creationId xmlns:p14="http://schemas.microsoft.com/office/powerpoint/2010/main" val="200995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ru-RU"/>
              <a:t>РОЛИ И ОБЯЗАННОСТИ</a:t>
            </a:r>
          </a:p>
        </p:txBody>
      </p:sp>
      <p:grpSp>
        <p:nvGrpSpPr>
          <p:cNvPr id="10" name="Group 9">
            <a:extLst>
              <a:ext uri="{FF2B5EF4-FFF2-40B4-BE49-F238E27FC236}">
                <a16:creationId xmlns:a16="http://schemas.microsoft.com/office/drawing/2014/main" id="{31B97552-CA0C-AF4F-AE24-E2C6CB56955C}"/>
              </a:ext>
            </a:extLst>
          </p:cNvPr>
          <p:cNvGrpSpPr/>
          <p:nvPr/>
        </p:nvGrpSpPr>
        <p:grpSpPr>
          <a:xfrm>
            <a:off x="7316332" y="2454667"/>
            <a:ext cx="3579183" cy="4646092"/>
            <a:chOff x="7316332" y="2967282"/>
            <a:chExt cx="3579183" cy="4646092"/>
          </a:xfrm>
        </p:grpSpPr>
        <p:grpSp>
          <p:nvGrpSpPr>
            <p:cNvPr id="12" name="Group 11">
              <a:extLst>
                <a:ext uri="{FF2B5EF4-FFF2-40B4-BE49-F238E27FC236}">
                  <a16:creationId xmlns:a16="http://schemas.microsoft.com/office/drawing/2014/main" id="{2A01A4BF-029D-F542-BB8A-630CA7863454}"/>
                </a:ext>
              </a:extLst>
            </p:cNvPr>
            <p:cNvGrpSpPr/>
            <p:nvPr/>
          </p:nvGrpSpPr>
          <p:grpSpPr>
            <a:xfrm>
              <a:off x="7316332" y="2967282"/>
              <a:ext cx="3579183" cy="4646092"/>
              <a:chOff x="1763121" y="3966472"/>
              <a:chExt cx="3579183" cy="4148786"/>
            </a:xfrm>
          </p:grpSpPr>
          <p:sp>
            <p:nvSpPr>
              <p:cNvPr id="15" name="Rectangle 14">
                <a:extLst>
                  <a:ext uri="{FF2B5EF4-FFF2-40B4-BE49-F238E27FC236}">
                    <a16:creationId xmlns:a16="http://schemas.microsoft.com/office/drawing/2014/main" id="{0D363D51-B82C-234A-8BEA-076C41DD03E0}"/>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9A7CBF-B2FB-1544-9BF7-62A1A9FE23B6}"/>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D5352F5B-8C36-F04B-8400-4F559930B48F}"/>
                </a:ext>
              </a:extLst>
            </p:cNvPr>
            <p:cNvSpPr txBox="1"/>
            <p:nvPr/>
          </p:nvSpPr>
          <p:spPr>
            <a:xfrm>
              <a:off x="7551338" y="4838955"/>
              <a:ext cx="3250567" cy="2363724"/>
            </a:xfrm>
            <a:prstGeom prst="rect">
              <a:avLst/>
            </a:prstGeom>
            <a:noFill/>
          </p:spPr>
          <p:txBody>
            <a:bodyPr wrap="square" rtlCol="0">
              <a:spAutoFit/>
            </a:bodyPr>
            <a:lstStyle/>
            <a:p>
              <a:pPr>
                <a:lnSpc>
                  <a:spcPct val="90000"/>
                </a:lnSpc>
                <a:spcBef>
                  <a:spcPct val="0"/>
                </a:spcBef>
              </a:pPr>
              <a:r>
                <a:rPr lang="ru-RU" b="1">
                  <a:solidFill>
                    <a:schemeClr val="accent5">
                      <a:lumMod val="50000"/>
                    </a:schemeClr>
                  </a:solidFill>
                  <a:latin typeface="Century Gothic" panose="020B0502020202020204" pitchFamily="34" charset="0"/>
                  <a:ea typeface="+mj-ea"/>
                  <a:cs typeface="+mj-cs"/>
                </a:rPr>
                <a:t>РОЛИ И ОБЯЗАННОСТИ </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Вы </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Семья/круг поддержки</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Координатор услуг</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Служба финансового управления </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Поставщик услуг</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Независимый координатор</a:t>
              </a: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14" name="TextBox 13">
              <a:extLst>
                <a:ext uri="{FF2B5EF4-FFF2-40B4-BE49-F238E27FC236}">
                  <a16:creationId xmlns:a16="http://schemas.microsoft.com/office/drawing/2014/main" id="{4F83BA21-2BA9-E94D-96A9-91018CEF2D7F}"/>
                </a:ext>
              </a:extLst>
            </p:cNvPr>
            <p:cNvSpPr txBox="1"/>
            <p:nvPr/>
          </p:nvSpPr>
          <p:spPr>
            <a:xfrm>
              <a:off x="7551338" y="3127359"/>
              <a:ext cx="3109170" cy="1837426"/>
            </a:xfrm>
            <a:prstGeom prst="rect">
              <a:avLst/>
            </a:prstGeom>
            <a:noFill/>
          </p:spPr>
          <p:txBody>
            <a:bodyPr wrap="square" rtlCol="0">
              <a:spAutoFit/>
            </a:bodyPr>
            <a:lstStyle/>
            <a:p>
              <a:r>
                <a:rPr lang="ru-RU" b="1">
                  <a:solidFill>
                    <a:schemeClr val="accent5">
                      <a:lumMod val="50000"/>
                    </a:schemeClr>
                  </a:solidFill>
                  <a:latin typeface="Century Gothic" panose="020B0502020202020204" pitchFamily="34" charset="0"/>
                </a:rPr>
                <a:t>5 ПРИНЦИПОВ</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Свобода</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Полномочия</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Поддержка </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Обязанности </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Подтверждение  </a:t>
              </a: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1167172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417129" y="4851115"/>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242603" y="1945246"/>
            <a:ext cx="8085221" cy="462299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242602" y="2047516"/>
            <a:ext cx="8085221"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3600" b="1">
                <a:latin typeface="Century Gothic" panose="020B0502020202020204" pitchFamily="34" charset="0"/>
                <a:ea typeface="+mj-ea"/>
                <a:cs typeface="+mj-cs"/>
              </a:rPr>
              <a:t>РОЛИ И ОБЯЗАННОСТИ</a:t>
            </a: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ru-RU" sz="2800"/>
              <a:t>РОЛИ И ОБЯЗАННОСТИ</a:t>
            </a:r>
          </a:p>
        </p:txBody>
      </p:sp>
      <p:sp>
        <p:nvSpPr>
          <p:cNvPr id="12" name="TextBox 11">
            <a:extLst>
              <a:ext uri="{FF2B5EF4-FFF2-40B4-BE49-F238E27FC236}">
                <a16:creationId xmlns:a16="http://schemas.microsoft.com/office/drawing/2014/main" id="{F651A8D1-99B1-4845-B85F-CCE909696BC9}"/>
              </a:ext>
            </a:extLst>
          </p:cNvPr>
          <p:cNvSpPr txBox="1"/>
          <p:nvPr/>
        </p:nvSpPr>
        <p:spPr>
          <a:xfrm>
            <a:off x="0" y="610286"/>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ОБЗОР</a:t>
            </a:r>
          </a:p>
        </p:txBody>
      </p:sp>
      <p:sp>
        <p:nvSpPr>
          <p:cNvPr id="9" name="Rectangle 8">
            <a:extLst>
              <a:ext uri="{FF2B5EF4-FFF2-40B4-BE49-F238E27FC236}">
                <a16:creationId xmlns:a16="http://schemas.microsoft.com/office/drawing/2014/main" id="{B5CFF8F1-5862-DD4D-A8D0-C12E0E4E404F}"/>
              </a:ext>
            </a:extLst>
          </p:cNvPr>
          <p:cNvSpPr/>
          <p:nvPr/>
        </p:nvSpPr>
        <p:spPr>
          <a:xfrm>
            <a:off x="1865376" y="2638447"/>
            <a:ext cx="8462449" cy="3477875"/>
          </a:xfrm>
          <a:prstGeom prst="rect">
            <a:avLst/>
          </a:prstGeom>
        </p:spPr>
        <p:txBody>
          <a:bodyPr wrap="square">
            <a:spAutoFit/>
          </a:bodyPr>
          <a:lstStyle/>
          <a:p>
            <a:pPr marL="914400" lvl="1" indent="-457200">
              <a:buFont typeface="Wingdings" pitchFamily="2" charset="2"/>
              <a:buChar char="ü"/>
            </a:pPr>
            <a:r>
              <a:rPr lang="ru-RU" sz="2000">
                <a:latin typeface="Century Gothic" panose="020B0502020202020204" pitchFamily="34" charset="0"/>
              </a:rPr>
              <a:t>ВАША РОЛЬ И ОБЯЗАННОСТИ</a:t>
            </a:r>
          </a:p>
          <a:p>
            <a:pPr lvl="1"/>
            <a:endParaRPr lang="en-US" sz="2000" dirty="0">
              <a:latin typeface="Century Gothic" panose="020B0502020202020204" pitchFamily="34" charset="0"/>
            </a:endParaRPr>
          </a:p>
          <a:p>
            <a:pPr marL="914400" lvl="1" indent="-457200">
              <a:buFont typeface="Wingdings" pitchFamily="2" charset="2"/>
              <a:buChar char="ü"/>
            </a:pPr>
            <a:r>
              <a:rPr lang="ru-RU" sz="2000">
                <a:latin typeface="Century Gothic" panose="020B0502020202020204" pitchFamily="34" charset="0"/>
              </a:rPr>
              <a:t>ЛЮДИ, КОТОРЫХ ВЫ ВЫБИРАЕТЕ</a:t>
            </a: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ru-RU" sz="2000">
                <a:latin typeface="Century Gothic" panose="020B0502020202020204" pitchFamily="34" charset="0"/>
              </a:rPr>
              <a:t>ВАШ КООРДИНАТОР УСЛУГ ИЗ РЕГИОНАЛЬНОГО ЦЕНТРА</a:t>
            </a: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ru-RU" sz="2000">
                <a:latin typeface="Century Gothic" panose="020B0502020202020204" pitchFamily="34" charset="0"/>
              </a:rPr>
              <a:t>НЕЗАВИСИМЫЙ КООРДИНАТОР</a:t>
            </a:r>
          </a:p>
          <a:p>
            <a:pPr lvl="1"/>
            <a:endParaRPr lang="en-US" sz="2000" dirty="0">
              <a:latin typeface="Century Gothic" panose="020B0502020202020204" pitchFamily="34" charset="0"/>
            </a:endParaRPr>
          </a:p>
          <a:p>
            <a:pPr marL="914400" lvl="1" indent="-457200">
              <a:buFont typeface="Wingdings" pitchFamily="2" charset="2"/>
              <a:buChar char="ü"/>
            </a:pPr>
            <a:r>
              <a:rPr lang="ru-RU" sz="2000">
                <a:latin typeface="Century Gothic" panose="020B0502020202020204" pitchFamily="34" charset="0"/>
              </a:rPr>
              <a:t>ПОСТАВЩИКИ УСЛУГ</a:t>
            </a: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ru-RU" sz="2000">
                <a:latin typeface="Century Gothic" panose="020B0502020202020204" pitchFamily="34" charset="0"/>
              </a:rPr>
              <a:t>СЛУЖБА ФИНАНСОВОГО УПРАВЛЕНИЯ (FINANCIAL MANAGEMENT SERVICE, FMS)</a:t>
            </a:r>
          </a:p>
        </p:txBody>
      </p:sp>
    </p:spTree>
    <p:extLst>
      <p:ext uri="{BB962C8B-B14F-4D97-AF65-F5344CB8AC3E}">
        <p14:creationId xmlns:p14="http://schemas.microsoft.com/office/powerpoint/2010/main" val="305265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entagon 33">
            <a:extLst>
              <a:ext uri="{FF2B5EF4-FFF2-40B4-BE49-F238E27FC236}">
                <a16:creationId xmlns:a16="http://schemas.microsoft.com/office/drawing/2014/main" id="{04575B0E-5BD0-104F-8431-03C1B0FF6D0F}"/>
              </a:ext>
            </a:extLst>
          </p:cNvPr>
          <p:cNvSpPr/>
          <p:nvPr/>
        </p:nvSpPr>
        <p:spPr>
          <a:xfrm rot="10800000">
            <a:off x="949924" y="981251"/>
            <a:ext cx="11242076" cy="6059628"/>
          </a:xfrm>
          <a:prstGeom prst="homePlate">
            <a:avLst/>
          </a:prstGeom>
          <a:solidFill>
            <a:schemeClr val="bg1">
              <a:lumMod val="7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Arrow 28">
            <a:extLst>
              <a:ext uri="{FF2B5EF4-FFF2-40B4-BE49-F238E27FC236}">
                <a16:creationId xmlns:a16="http://schemas.microsoft.com/office/drawing/2014/main" id="{F7EC06D3-E53B-4E49-8F42-BFC7226A30C0}"/>
              </a:ext>
            </a:extLst>
          </p:cNvPr>
          <p:cNvSpPr/>
          <p:nvPr/>
        </p:nvSpPr>
        <p:spPr>
          <a:xfrm rot="14818363">
            <a:off x="8151276" y="3463215"/>
            <a:ext cx="1634124" cy="173740"/>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Right Arrow 30">
            <a:extLst>
              <a:ext uri="{FF2B5EF4-FFF2-40B4-BE49-F238E27FC236}">
                <a16:creationId xmlns:a16="http://schemas.microsoft.com/office/drawing/2014/main" id="{38EAD698-7633-2741-9A6E-B53BD417C903}"/>
              </a:ext>
            </a:extLst>
          </p:cNvPr>
          <p:cNvSpPr/>
          <p:nvPr/>
        </p:nvSpPr>
        <p:spPr>
          <a:xfrm rot="12801885">
            <a:off x="8033452" y="4668478"/>
            <a:ext cx="628053" cy="111602"/>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Right Arrow 29">
            <a:extLst>
              <a:ext uri="{FF2B5EF4-FFF2-40B4-BE49-F238E27FC236}">
                <a16:creationId xmlns:a16="http://schemas.microsoft.com/office/drawing/2014/main" id="{DA8CEE74-FD6B-F74E-BE05-05EC0CE5BB6A}"/>
              </a:ext>
            </a:extLst>
          </p:cNvPr>
          <p:cNvSpPr/>
          <p:nvPr/>
        </p:nvSpPr>
        <p:spPr>
          <a:xfrm rot="13574786">
            <a:off x="6456531" y="3439917"/>
            <a:ext cx="2703827" cy="150665"/>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ru-RU" sz="2800"/>
              <a:t>РОЛИ И ОБЯЗАННОСТИ</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ВАШИ ОБЯЗАННОСТИ </a:t>
            </a:r>
          </a:p>
        </p:txBody>
      </p:sp>
      <p:pic>
        <p:nvPicPr>
          <p:cNvPr id="7" name="Picture 6">
            <a:extLst>
              <a:ext uri="{FF2B5EF4-FFF2-40B4-BE49-F238E27FC236}">
                <a16:creationId xmlns:a16="http://schemas.microsoft.com/office/drawing/2014/main" id="{56ED9573-4DB5-CB4A-8CC2-013D42AA7A87}"/>
              </a:ext>
            </a:extLst>
          </p:cNvPr>
          <p:cNvPicPr>
            <a:picLocks noChangeAspect="1"/>
          </p:cNvPicPr>
          <p:nvPr/>
        </p:nvPicPr>
        <p:blipFill>
          <a:blip r:embed="rId3"/>
          <a:stretch>
            <a:fillRect/>
          </a:stretch>
        </p:blipFill>
        <p:spPr>
          <a:xfrm rot="20720630">
            <a:off x="7586273" y="1063039"/>
            <a:ext cx="1774270" cy="1690812"/>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5" name="Group 14">
            <a:extLst>
              <a:ext uri="{FF2B5EF4-FFF2-40B4-BE49-F238E27FC236}">
                <a16:creationId xmlns:a16="http://schemas.microsoft.com/office/drawing/2014/main" id="{D71F689D-BD78-5546-A34A-6CDC9FC18ACF}"/>
              </a:ext>
            </a:extLst>
          </p:cNvPr>
          <p:cNvGrpSpPr/>
          <p:nvPr/>
        </p:nvGrpSpPr>
        <p:grpSpPr>
          <a:xfrm rot="20609596">
            <a:off x="5683792" y="1292145"/>
            <a:ext cx="1664208" cy="1761224"/>
            <a:chOff x="4440733" y="3399075"/>
            <a:chExt cx="1664208" cy="1993392"/>
          </a:xfrm>
        </p:grpSpPr>
        <p:sp>
          <p:nvSpPr>
            <p:cNvPr id="12" name="Oval 11">
              <a:extLst>
                <a:ext uri="{FF2B5EF4-FFF2-40B4-BE49-F238E27FC236}">
                  <a16:creationId xmlns:a16="http://schemas.microsoft.com/office/drawing/2014/main" id="{4C9E990B-AC54-6444-8FED-379800BDDF06}"/>
                </a:ext>
              </a:extLst>
            </p:cNvPr>
            <p:cNvSpPr/>
            <p:nvPr/>
          </p:nvSpPr>
          <p:spPr>
            <a:xfrm>
              <a:off x="4440733" y="3399075"/>
              <a:ext cx="1664208" cy="199339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Teacher">
              <a:extLst>
                <a:ext uri="{FF2B5EF4-FFF2-40B4-BE49-F238E27FC236}">
                  <a16:creationId xmlns:a16="http://schemas.microsoft.com/office/drawing/2014/main" id="{FD534E58-EC2E-2945-BCBF-CF4B2E5670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40733" y="3539756"/>
              <a:ext cx="1608316" cy="1608316"/>
            </a:xfrm>
            <a:prstGeom prst="rect">
              <a:avLst/>
            </a:prstGeom>
          </p:spPr>
        </p:pic>
      </p:grpSp>
      <p:sp>
        <p:nvSpPr>
          <p:cNvPr id="33" name="Rectangle 32">
            <a:extLst>
              <a:ext uri="{FF2B5EF4-FFF2-40B4-BE49-F238E27FC236}">
                <a16:creationId xmlns:a16="http://schemas.microsoft.com/office/drawing/2014/main" id="{62D6FAFC-0A6E-6344-8A21-1353E3969ED8}"/>
              </a:ext>
            </a:extLst>
          </p:cNvPr>
          <p:cNvSpPr/>
          <p:nvPr/>
        </p:nvSpPr>
        <p:spPr>
          <a:xfrm>
            <a:off x="180780" y="4086732"/>
            <a:ext cx="7283213" cy="2511843"/>
          </a:xfrm>
          <a:prstGeom prst="rect">
            <a:avLst/>
          </a:prstGeom>
          <a:solidFill>
            <a:schemeClr val="bg1">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B5EA5DB2-180A-9847-8C47-7CE988E0DA14}"/>
              </a:ext>
            </a:extLst>
          </p:cNvPr>
          <p:cNvSpPr/>
          <p:nvPr/>
        </p:nvSpPr>
        <p:spPr>
          <a:xfrm>
            <a:off x="-127007" y="4377396"/>
            <a:ext cx="7955739" cy="1631216"/>
          </a:xfrm>
          <a:prstGeom prst="rect">
            <a:avLst/>
          </a:prstGeom>
        </p:spPr>
        <p:txBody>
          <a:bodyPr wrap="square">
            <a:spAutoFit/>
          </a:bodyPr>
          <a:lstStyle/>
          <a:p>
            <a:pPr marL="914400" lvl="1" indent="-457200">
              <a:buFont typeface="+mj-lt"/>
              <a:buAutoNum type="arabicParenR"/>
            </a:pPr>
            <a:r>
              <a:rPr lang="ru-RU" sz="2000" dirty="0">
                <a:latin typeface="Century Gothic" panose="020B0502020202020204" pitchFamily="34" charset="0"/>
              </a:rPr>
              <a:t>Посещение курса по </a:t>
            </a:r>
            <a:br>
              <a:rPr lang="en-US" sz="2000" dirty="0">
                <a:latin typeface="Century Gothic" panose="020B0502020202020204" pitchFamily="34" charset="0"/>
              </a:rPr>
            </a:br>
            <a:r>
              <a:rPr lang="ru-RU" sz="2000" dirty="0">
                <a:latin typeface="Century Gothic" panose="020B0502020202020204" pitchFamily="34" charset="0"/>
              </a:rPr>
              <a:t>ознакомлению с программой SDP </a:t>
            </a:r>
          </a:p>
          <a:p>
            <a:pPr marL="914400" lvl="1" indent="-457200">
              <a:buFont typeface="+mj-lt"/>
              <a:buAutoNum type="arabicParenR"/>
            </a:pPr>
            <a:r>
              <a:rPr lang="ru-RU" sz="2000" dirty="0">
                <a:latin typeface="Century Gothic" panose="020B0502020202020204" pitchFamily="34" charset="0"/>
              </a:rPr>
              <a:t>Наличие персонифицированного плана IPP</a:t>
            </a:r>
          </a:p>
          <a:p>
            <a:pPr marL="914400" lvl="1" indent="-457200">
              <a:buFont typeface="+mj-lt"/>
              <a:buAutoNum type="arabicParenR"/>
            </a:pPr>
            <a:r>
              <a:rPr lang="ru-RU" sz="2000" dirty="0">
                <a:latin typeface="Century Gothic" panose="020B0502020202020204" pitchFamily="34" charset="0"/>
              </a:rPr>
              <a:t>Создание плана расходов</a:t>
            </a:r>
          </a:p>
          <a:p>
            <a:pPr marL="914400" lvl="1" indent="-457200">
              <a:buFont typeface="+mj-lt"/>
              <a:buAutoNum type="arabicParenR"/>
            </a:pPr>
            <a:r>
              <a:rPr lang="ru-RU" sz="2000" dirty="0">
                <a:latin typeface="Century Gothic" panose="020B0502020202020204" pitchFamily="34" charset="0"/>
              </a:rPr>
              <a:t>Использование службы финансового управления</a:t>
            </a:r>
          </a:p>
        </p:txBody>
      </p:sp>
      <p:pic>
        <p:nvPicPr>
          <p:cNvPr id="8" name="Picture 7" descr="Category:Dollar sign - Wikimedia Commons">
            <a:extLst>
              <a:ext uri="{FF2B5EF4-FFF2-40B4-BE49-F238E27FC236}">
                <a16:creationId xmlns:a16="http://schemas.microsoft.com/office/drawing/2014/main" id="{F9F548DF-9BE1-B44A-9EA0-845A544B7B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270319">
            <a:off x="4809280" y="3045860"/>
            <a:ext cx="1774270" cy="16684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Right Arrow 26">
            <a:extLst>
              <a:ext uri="{FF2B5EF4-FFF2-40B4-BE49-F238E27FC236}">
                <a16:creationId xmlns:a16="http://schemas.microsoft.com/office/drawing/2014/main" id="{FD379373-1883-1D44-A00A-DED7D9DA39DB}"/>
              </a:ext>
            </a:extLst>
          </p:cNvPr>
          <p:cNvSpPr/>
          <p:nvPr/>
        </p:nvSpPr>
        <p:spPr>
          <a:xfrm rot="11830571">
            <a:off x="6319034" y="4789869"/>
            <a:ext cx="2418710" cy="146276"/>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3" name="Group 12">
            <a:extLst>
              <a:ext uri="{FF2B5EF4-FFF2-40B4-BE49-F238E27FC236}">
                <a16:creationId xmlns:a16="http://schemas.microsoft.com/office/drawing/2014/main" id="{B1BC737C-4E87-C44F-8CB7-AD1B981FAFFC}"/>
              </a:ext>
            </a:extLst>
          </p:cNvPr>
          <p:cNvGrpSpPr/>
          <p:nvPr/>
        </p:nvGrpSpPr>
        <p:grpSpPr>
          <a:xfrm rot="20234076">
            <a:off x="6720419" y="2834400"/>
            <a:ext cx="1682496" cy="1761224"/>
            <a:chOff x="6236208" y="2267712"/>
            <a:chExt cx="1664208" cy="1993392"/>
          </a:xfrm>
        </p:grpSpPr>
        <p:sp>
          <p:nvSpPr>
            <p:cNvPr id="11" name="Oval 10">
              <a:extLst>
                <a:ext uri="{FF2B5EF4-FFF2-40B4-BE49-F238E27FC236}">
                  <a16:creationId xmlns:a16="http://schemas.microsoft.com/office/drawing/2014/main" id="{9FA30614-15AA-304A-B9C2-16404CA32633}"/>
                </a:ext>
              </a:extLst>
            </p:cNvPr>
            <p:cNvSpPr/>
            <p:nvPr/>
          </p:nvSpPr>
          <p:spPr>
            <a:xfrm>
              <a:off x="6236208" y="2267712"/>
              <a:ext cx="1664208" cy="199339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Contract ">
              <a:extLst>
                <a:ext uri="{FF2B5EF4-FFF2-40B4-BE49-F238E27FC236}">
                  <a16:creationId xmlns:a16="http://schemas.microsoft.com/office/drawing/2014/main" id="{0C8FDA07-31C2-1349-8836-45DA94121A9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49656" y="2557449"/>
              <a:ext cx="1550760" cy="1550760"/>
            </a:xfrm>
            <a:prstGeom prst="rect">
              <a:avLst/>
            </a:prstGeom>
          </p:spPr>
        </p:pic>
      </p:grpSp>
      <p:sp>
        <p:nvSpPr>
          <p:cNvPr id="6" name="Content Placeholder 2">
            <a:extLst>
              <a:ext uri="{FF2B5EF4-FFF2-40B4-BE49-F238E27FC236}">
                <a16:creationId xmlns:a16="http://schemas.microsoft.com/office/drawing/2014/main" id="{CA775326-19F0-4742-BA65-3A466E9AEFC5}"/>
              </a:ext>
            </a:extLst>
          </p:cNvPr>
          <p:cNvSpPr txBox="1">
            <a:spLocks/>
          </p:cNvSpPr>
          <p:nvPr/>
        </p:nvSpPr>
        <p:spPr>
          <a:xfrm>
            <a:off x="293620" y="6045530"/>
            <a:ext cx="9931400" cy="495799"/>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ru-RU" sz="4100" b="1">
                <a:latin typeface="Century Gothic" panose="020B0502020202020204" pitchFamily="34" charset="0"/>
              </a:rPr>
              <a:t>Ваша роль и обязанности</a:t>
            </a:r>
          </a:p>
          <a:p>
            <a:pPr>
              <a:buFont typeface="Arial" panose="020B0604020202020204" pitchFamily="34" charset="0"/>
              <a:buNone/>
            </a:pPr>
            <a:endParaRPr lang="en-US" b="1" dirty="0"/>
          </a:p>
          <a:p>
            <a:pPr marL="457200" lvl="1" indent="0">
              <a:buNone/>
            </a:pPr>
            <a:endParaRPr lang="en-US" dirty="0"/>
          </a:p>
        </p:txBody>
      </p:sp>
      <p:sp>
        <p:nvSpPr>
          <p:cNvPr id="17" name="Freeform 16">
            <a:extLst>
              <a:ext uri="{FF2B5EF4-FFF2-40B4-BE49-F238E27FC236}">
                <a16:creationId xmlns:a16="http://schemas.microsoft.com/office/drawing/2014/main" id="{C8A0A8C8-9BA0-0E47-99E9-8CD8F7DD7757}"/>
              </a:ext>
            </a:extLst>
          </p:cNvPr>
          <p:cNvSpPr/>
          <p:nvPr/>
        </p:nvSpPr>
        <p:spPr>
          <a:xfrm>
            <a:off x="8545993" y="1736761"/>
            <a:ext cx="3358054" cy="5055532"/>
          </a:xfrm>
          <a:custGeom>
            <a:avLst/>
            <a:gdLst>
              <a:gd name="connsiteX0" fmla="*/ 605952 w 1211904"/>
              <a:gd name="connsiteY0" fmla="*/ 814155 h 1704171"/>
              <a:gd name="connsiteX1" fmla="*/ 1211904 w 1211904"/>
              <a:gd name="connsiteY1" fmla="*/ 962520 h 1704171"/>
              <a:gd name="connsiteX2" fmla="*/ 1211904 w 1211904"/>
              <a:gd name="connsiteY2" fmla="*/ 1704171 h 1704171"/>
              <a:gd name="connsiteX3" fmla="*/ 605952 w 1211904"/>
              <a:gd name="connsiteY3" fmla="*/ 1555805 h 1704171"/>
              <a:gd name="connsiteX4" fmla="*/ 0 w 1211904"/>
              <a:gd name="connsiteY4" fmla="*/ 1704171 h 1704171"/>
              <a:gd name="connsiteX5" fmla="*/ 0 w 1211904"/>
              <a:gd name="connsiteY5" fmla="*/ 962520 h 1704171"/>
              <a:gd name="connsiteX6" fmla="*/ 605952 w 1211904"/>
              <a:gd name="connsiteY6" fmla="*/ 814155 h 1704171"/>
              <a:gd name="connsiteX7" fmla="*/ 589429 w 1211904"/>
              <a:gd name="connsiteY7" fmla="*/ 0 h 1704171"/>
              <a:gd name="connsiteX8" fmla="*/ 955189 w 1211904"/>
              <a:gd name="connsiteY8" fmla="*/ 407077 h 1704171"/>
              <a:gd name="connsiteX9" fmla="*/ 589429 w 1211904"/>
              <a:gd name="connsiteY9" fmla="*/ 814154 h 1704171"/>
              <a:gd name="connsiteX10" fmla="*/ 223669 w 1211904"/>
              <a:gd name="connsiteY10" fmla="*/ 407077 h 1704171"/>
              <a:gd name="connsiteX11" fmla="*/ 589429 w 1211904"/>
              <a:gd name="connsiteY11" fmla="*/ 0 h 17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904" h="1704171">
                <a:moveTo>
                  <a:pt x="605952" y="814155"/>
                </a:moveTo>
                <a:cubicBezTo>
                  <a:pt x="940559" y="814155"/>
                  <a:pt x="1211904" y="880550"/>
                  <a:pt x="1211904" y="962520"/>
                </a:cubicBezTo>
                <a:lnTo>
                  <a:pt x="1211904" y="1704171"/>
                </a:lnTo>
                <a:cubicBezTo>
                  <a:pt x="1211904" y="1622200"/>
                  <a:pt x="940559" y="1555805"/>
                  <a:pt x="605952" y="1555805"/>
                </a:cubicBezTo>
                <a:cubicBezTo>
                  <a:pt x="271346" y="1555805"/>
                  <a:pt x="0" y="1622200"/>
                  <a:pt x="0" y="1704171"/>
                </a:cubicBezTo>
                <a:lnTo>
                  <a:pt x="0" y="962520"/>
                </a:lnTo>
                <a:cubicBezTo>
                  <a:pt x="0" y="880550"/>
                  <a:pt x="271346" y="814155"/>
                  <a:pt x="605952" y="814155"/>
                </a:cubicBezTo>
                <a:close/>
                <a:moveTo>
                  <a:pt x="589429" y="0"/>
                </a:moveTo>
                <a:cubicBezTo>
                  <a:pt x="791433" y="0"/>
                  <a:pt x="955189" y="182255"/>
                  <a:pt x="955189" y="407077"/>
                </a:cubicBezTo>
                <a:cubicBezTo>
                  <a:pt x="955189" y="631899"/>
                  <a:pt x="791433" y="814154"/>
                  <a:pt x="589429" y="814154"/>
                </a:cubicBezTo>
                <a:cubicBezTo>
                  <a:pt x="387425" y="814154"/>
                  <a:pt x="223669" y="631899"/>
                  <a:pt x="223669" y="407077"/>
                </a:cubicBezTo>
                <a:cubicBezTo>
                  <a:pt x="223669" y="182255"/>
                  <a:pt x="387425" y="0"/>
                  <a:pt x="589429"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777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537F33-8519-6547-B551-48991D8AD31A}"/>
              </a:ext>
            </a:extLst>
          </p:cNvPr>
          <p:cNvPicPr>
            <a:picLocks noChangeAspect="1"/>
          </p:cNvPicPr>
          <p:nvPr/>
        </p:nvPicPr>
        <p:blipFill>
          <a:blip r:embed="rId3">
            <a:alphaModFix amt="52000"/>
          </a:blip>
          <a:stretch>
            <a:fillRect/>
          </a:stretch>
        </p:blipFill>
        <p:spPr>
          <a:xfrm>
            <a:off x="-201168" y="939020"/>
            <a:ext cx="12393168" cy="6356705"/>
          </a:xfrm>
          <a:prstGeom prst="rect">
            <a:avLst/>
          </a:prstGeom>
          <a:effectLst/>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ru-RU" sz="2800"/>
              <a:t>РОЛИ И ОБЯЗАННОСТИ</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СЕМЬЯ, ДРУЗЬЯ И КРУГ ПОДДЕРЖКИ</a:t>
            </a:r>
          </a:p>
        </p:txBody>
      </p:sp>
      <p:grpSp>
        <p:nvGrpSpPr>
          <p:cNvPr id="9" name="Group 8"/>
          <p:cNvGrpSpPr/>
          <p:nvPr/>
        </p:nvGrpSpPr>
        <p:grpSpPr>
          <a:xfrm>
            <a:off x="2412545" y="1379325"/>
            <a:ext cx="7477950" cy="5281316"/>
            <a:chOff x="2679245" y="1405301"/>
            <a:chExt cx="7477950" cy="5281316"/>
          </a:xfrm>
        </p:grpSpPr>
        <p:sp>
          <p:nvSpPr>
            <p:cNvPr id="8" name="Rectangle 7">
              <a:extLst>
                <a:ext uri="{FF2B5EF4-FFF2-40B4-BE49-F238E27FC236}">
                  <a16:creationId xmlns:a16="http://schemas.microsoft.com/office/drawing/2014/main" id="{B59D5ABD-8318-374E-9A62-10674FF9D878}"/>
                </a:ext>
              </a:extLst>
            </p:cNvPr>
            <p:cNvSpPr/>
            <p:nvPr/>
          </p:nvSpPr>
          <p:spPr>
            <a:xfrm>
              <a:off x="2679245" y="2784665"/>
              <a:ext cx="7458713" cy="3740027"/>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C4FE89F2-3451-8543-8683-3385B279C3D5}"/>
                </a:ext>
              </a:extLst>
            </p:cNvPr>
            <p:cNvSpPr txBox="1">
              <a:spLocks/>
            </p:cNvSpPr>
            <p:nvPr/>
          </p:nvSpPr>
          <p:spPr>
            <a:xfrm>
              <a:off x="3207263" y="2988285"/>
              <a:ext cx="6527332" cy="3698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ru-RU" sz="2200" dirty="0">
                  <a:solidFill>
                    <a:prstClr val="black"/>
                  </a:solidFill>
                  <a:latin typeface="Century Gothic" panose="020B0502020202020204" pitchFamily="34" charset="0"/>
                </a:rPr>
                <a:t>Людей, которым вы доверяете </a:t>
              </a:r>
            </a:p>
            <a:p>
              <a:pPr lvl="1"/>
              <a:r>
                <a:rPr lang="ru-RU" sz="2200" dirty="0">
                  <a:solidFill>
                    <a:prstClr val="black"/>
                  </a:solidFill>
                  <a:latin typeface="Century Gothic" panose="020B0502020202020204" pitchFamily="34" charset="0"/>
                </a:rPr>
                <a:t>Людей, которых вы знаете лучше всего </a:t>
              </a:r>
            </a:p>
            <a:p>
              <a:pPr lvl="1"/>
              <a:r>
                <a:rPr lang="ru-RU" sz="2200" dirty="0">
                  <a:solidFill>
                    <a:prstClr val="black"/>
                  </a:solidFill>
                  <a:latin typeface="Century Gothic" panose="020B0502020202020204" pitchFamily="34" charset="0"/>
                </a:rPr>
                <a:t>Людей, которые могут помочь</a:t>
              </a:r>
            </a:p>
            <a:p>
              <a:pPr lvl="1"/>
              <a:r>
                <a:rPr lang="ru-RU" sz="2200" dirty="0">
                  <a:latin typeface="Century Gothic" panose="020B0502020202020204" pitchFamily="34" charset="0"/>
                </a:rPr>
                <a:t>Друзей и членов семьи</a:t>
              </a:r>
            </a:p>
            <a:p>
              <a:pPr lvl="1"/>
              <a:r>
                <a:rPr lang="ru-RU" sz="2200" dirty="0">
                  <a:latin typeface="Century Gothic" panose="020B0502020202020204" pitchFamily="34" charset="0"/>
                </a:rPr>
                <a:t>Учителей, врачей, инструкторов</a:t>
              </a:r>
            </a:p>
            <a:p>
              <a:pPr lvl="1"/>
              <a:r>
                <a:rPr lang="ru-RU" sz="2200" dirty="0">
                  <a:latin typeface="Century Gothic" panose="020B0502020202020204" pitchFamily="34" charset="0"/>
                </a:rPr>
                <a:t>Вашего координатора обслуживания</a:t>
              </a:r>
            </a:p>
            <a:p>
              <a:pPr lvl="1"/>
              <a:r>
                <a:rPr lang="ru-RU" sz="2200" dirty="0">
                  <a:latin typeface="Century Gothic" panose="020B0502020202020204" pitchFamily="34" charset="0"/>
                </a:rPr>
                <a:t>Работодателя</a:t>
              </a:r>
            </a:p>
            <a:p>
              <a:pPr lvl="1"/>
              <a:r>
                <a:rPr lang="ru-RU" sz="2200" dirty="0">
                  <a:latin typeface="Century Gothic" panose="020B0502020202020204" pitchFamily="34" charset="0"/>
                </a:rPr>
                <a:t>Независимого координатора</a:t>
              </a:r>
            </a:p>
            <a:p>
              <a:pPr lvl="1" algn="r">
                <a:buFont typeface="Arial" panose="020B0604020202020204" pitchFamily="34" charset="0"/>
                <a:buNone/>
              </a:pPr>
              <a:endParaRPr lang="en-US" sz="2200" i="1" dirty="0">
                <a:solidFill>
                  <a:srgbClr val="FF0000"/>
                </a:solidFill>
              </a:endParaRPr>
            </a:p>
            <a:p>
              <a:pPr lvl="1" algn="r">
                <a:buFont typeface="Arial" panose="020B0604020202020204" pitchFamily="34" charset="0"/>
                <a:buNone/>
              </a:pPr>
              <a:endParaRPr lang="en-US" sz="2200" i="1" dirty="0">
                <a:solidFill>
                  <a:srgbClr val="FF0000"/>
                </a:solidFill>
              </a:endParaRPr>
            </a:p>
            <a:p>
              <a:pPr lvl="1" algn="r">
                <a:buFont typeface="Arial" panose="020B0604020202020204" pitchFamily="34" charset="0"/>
                <a:buNone/>
              </a:pPr>
              <a:endParaRPr lang="en-US" sz="2200" dirty="0"/>
            </a:p>
          </p:txBody>
        </p:sp>
        <p:sp>
          <p:nvSpPr>
            <p:cNvPr id="7" name="Rectangle 6">
              <a:extLst>
                <a:ext uri="{FF2B5EF4-FFF2-40B4-BE49-F238E27FC236}">
                  <a16:creationId xmlns:a16="http://schemas.microsoft.com/office/drawing/2014/main" id="{7F119B69-0F9F-0947-9D46-6F6708928F4C}"/>
                </a:ext>
              </a:extLst>
            </p:cNvPr>
            <p:cNvSpPr/>
            <p:nvPr/>
          </p:nvSpPr>
          <p:spPr>
            <a:xfrm>
              <a:off x="2679246" y="1405301"/>
              <a:ext cx="7458713" cy="111891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43F4E41B-B69A-1046-A1AE-D9373CB83DB9}"/>
                </a:ext>
              </a:extLst>
            </p:cNvPr>
            <p:cNvSpPr/>
            <p:nvPr/>
          </p:nvSpPr>
          <p:spPr>
            <a:xfrm>
              <a:off x="2784664" y="1405301"/>
              <a:ext cx="7372531" cy="954107"/>
            </a:xfrm>
            <a:prstGeom prst="rect">
              <a:avLst/>
            </a:prstGeom>
          </p:spPr>
          <p:txBody>
            <a:bodyPr wrap="none">
              <a:spAutoFit/>
            </a:bodyPr>
            <a:lstStyle/>
            <a:p>
              <a:pPr algn="ctr"/>
              <a:r>
                <a:rPr lang="ru-RU" sz="2800" u="sng" dirty="0">
                  <a:solidFill>
                    <a:prstClr val="black"/>
                  </a:solidFill>
                  <a:latin typeface="Century Gothic" panose="020B0502020202020204" pitchFamily="34" charset="0"/>
                </a:rPr>
                <a:t>Кого</a:t>
              </a:r>
              <a:r>
                <a:rPr lang="ru-RU" sz="2800" dirty="0">
                  <a:solidFill>
                    <a:prstClr val="black"/>
                  </a:solidFill>
                  <a:latin typeface="Century Gothic" panose="020B0502020202020204" pitchFamily="34" charset="0"/>
                </a:rPr>
                <a:t> вы можете попросить о помощи? </a:t>
              </a:r>
            </a:p>
            <a:p>
              <a:pPr algn="ctr">
                <a:buFont typeface="Arial" panose="020B0604020202020204" pitchFamily="34" charset="0"/>
                <a:buNone/>
              </a:pPr>
              <a:r>
                <a:rPr lang="ru-RU" sz="2800" b="1" dirty="0">
                  <a:latin typeface="Century Gothic" panose="020B0502020202020204" pitchFamily="34" charset="0"/>
                </a:rPr>
                <a:t>Тех, кого</a:t>
              </a:r>
              <a:r>
                <a:rPr lang="ru-RU" sz="2800" dirty="0">
                  <a:latin typeface="Century Gothic" panose="020B0502020202020204" pitchFamily="34" charset="0"/>
                </a:rPr>
                <a:t> </a:t>
              </a:r>
              <a:r>
                <a:rPr lang="ru-RU" sz="2800" b="1" u="sng" dirty="0">
                  <a:latin typeface="Century Gothic" panose="020B0502020202020204" pitchFamily="34" charset="0"/>
                </a:rPr>
                <a:t>вы сами</a:t>
              </a:r>
              <a:r>
                <a:rPr lang="ru-RU" sz="2800" dirty="0">
                  <a:latin typeface="Century Gothic" panose="020B0502020202020204" pitchFamily="34" charset="0"/>
                </a:rPr>
                <a:t> выбрали!</a:t>
              </a:r>
            </a:p>
          </p:txBody>
        </p:sp>
      </p:grpSp>
    </p:spTree>
    <p:extLst>
      <p:ext uri="{BB962C8B-B14F-4D97-AF65-F5344CB8AC3E}">
        <p14:creationId xmlns:p14="http://schemas.microsoft.com/office/powerpoint/2010/main" val="3646385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3DC087-FC35-4047-B853-5C0222EE0EC9}"/>
              </a:ext>
            </a:extLst>
          </p:cNvPr>
          <p:cNvPicPr>
            <a:picLocks noChangeAspect="1"/>
          </p:cNvPicPr>
          <p:nvPr/>
        </p:nvPicPr>
        <p:blipFill>
          <a:blip r:embed="rId3">
            <a:alphaModFix amt="51000"/>
          </a:blip>
          <a:stretch>
            <a:fillRect/>
          </a:stretch>
        </p:blipFill>
        <p:spPr>
          <a:xfrm>
            <a:off x="-846132" y="1061460"/>
            <a:ext cx="5779008" cy="6232404"/>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ru-RU" sz="2800"/>
              <a:t>РОЛИ И ОБЯЗАННОСТИ</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10748290"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dirty="0">
                <a:solidFill>
                  <a:schemeClr val="bg2">
                    <a:lumMod val="10000"/>
                  </a:schemeClr>
                </a:solidFill>
                <a:latin typeface="Century Gothic" panose="020B0502020202020204" pitchFamily="34" charset="0"/>
                <a:ea typeface="+mj-ea"/>
                <a:cs typeface="+mj-cs"/>
              </a:rPr>
              <a:t>КООРДИНАТОР ОБСЛУЖИВАНИЯ ИЗ РЕГИОНАЛЬНОГО ЦЕНТРА</a:t>
            </a:r>
          </a:p>
        </p:txBody>
      </p:sp>
      <p:grpSp>
        <p:nvGrpSpPr>
          <p:cNvPr id="8" name="Group 7">
            <a:extLst>
              <a:ext uri="{FF2B5EF4-FFF2-40B4-BE49-F238E27FC236}">
                <a16:creationId xmlns:a16="http://schemas.microsoft.com/office/drawing/2014/main" id="{E5A79164-E3D7-3044-8587-F23DCD64DBD1}"/>
              </a:ext>
            </a:extLst>
          </p:cNvPr>
          <p:cNvGrpSpPr/>
          <p:nvPr/>
        </p:nvGrpSpPr>
        <p:grpSpPr>
          <a:xfrm>
            <a:off x="2939144" y="2677886"/>
            <a:ext cx="8499412" cy="3576610"/>
            <a:chOff x="2743441" y="2314800"/>
            <a:chExt cx="8850910" cy="3482496"/>
          </a:xfrm>
        </p:grpSpPr>
        <p:sp>
          <p:nvSpPr>
            <p:cNvPr id="7" name="Rectangle 6">
              <a:extLst>
                <a:ext uri="{FF2B5EF4-FFF2-40B4-BE49-F238E27FC236}">
                  <a16:creationId xmlns:a16="http://schemas.microsoft.com/office/drawing/2014/main" id="{0DB33F76-D5D5-604A-A4A6-A12542C3BFD9}"/>
                </a:ext>
              </a:extLst>
            </p:cNvPr>
            <p:cNvSpPr/>
            <p:nvPr/>
          </p:nvSpPr>
          <p:spPr>
            <a:xfrm>
              <a:off x="2743441" y="2560320"/>
              <a:ext cx="8850910" cy="3236976"/>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13C78664-7B16-F64A-87AA-BA112FE62171}"/>
                </a:ext>
              </a:extLst>
            </p:cNvPr>
            <p:cNvSpPr txBox="1">
              <a:spLocks/>
            </p:cNvSpPr>
            <p:nvPr/>
          </p:nvSpPr>
          <p:spPr>
            <a:xfrm>
              <a:off x="2929122" y="2314800"/>
              <a:ext cx="8595119" cy="339229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endParaRPr lang="en-US" b="1" dirty="0"/>
            </a:p>
            <a:p>
              <a:pPr marL="514350" indent="-514350"/>
              <a:r>
                <a:rPr lang="ru-RU" sz="2400" dirty="0">
                  <a:latin typeface="Century Gothic" panose="020B0502020202020204" pitchFamily="34" charset="0"/>
                </a:rPr>
                <a:t>Помогает вам разработать план IPP</a:t>
              </a:r>
            </a:p>
            <a:p>
              <a:pPr marL="514350" indent="-514350"/>
              <a:r>
                <a:rPr lang="ru-RU" sz="2400" dirty="0">
                  <a:latin typeface="Century Gothic" panose="020B0502020202020204" pitchFamily="34" charset="0"/>
                </a:rPr>
                <a:t>Утверждает сумму вашего индивидуального бюджета</a:t>
              </a:r>
            </a:p>
            <a:p>
              <a:pPr marL="514350" indent="-514350"/>
              <a:r>
                <a:rPr lang="ru-RU" sz="2400" dirty="0">
                  <a:latin typeface="Century Gothic" panose="020B0502020202020204" pitchFamily="34" charset="0"/>
                </a:rPr>
                <a:t>Помогает вам понять, какие услуги доступны </a:t>
              </a:r>
              <a:br>
                <a:rPr lang="en-US" sz="2400" dirty="0">
                  <a:latin typeface="Century Gothic" panose="020B0502020202020204" pitchFamily="34" charset="0"/>
                </a:rPr>
              </a:br>
              <a:r>
                <a:rPr lang="ru-RU" sz="2400" dirty="0">
                  <a:latin typeface="Century Gothic" panose="020B0502020202020204" pitchFamily="34" charset="0"/>
                </a:rPr>
                <a:t>для финансирования</a:t>
              </a:r>
            </a:p>
            <a:p>
              <a:pPr marL="514350" indent="-514350"/>
              <a:r>
                <a:rPr lang="ru-RU" sz="2400" dirty="0">
                  <a:latin typeface="Century Gothic" panose="020B0502020202020204" pitchFamily="34" charset="0"/>
                </a:rPr>
                <a:t>Помогает вам оставаться здоровым и чувствовать себя в безопасности</a:t>
              </a:r>
            </a:p>
          </p:txBody>
        </p:sp>
      </p:grpSp>
      <p:sp>
        <p:nvSpPr>
          <p:cNvPr id="9" name="Rectangle 8">
            <a:extLst>
              <a:ext uri="{FF2B5EF4-FFF2-40B4-BE49-F238E27FC236}">
                <a16:creationId xmlns:a16="http://schemas.microsoft.com/office/drawing/2014/main" id="{9F82F547-00F0-4546-8AAE-6DD06CB59C9F}"/>
              </a:ext>
            </a:extLst>
          </p:cNvPr>
          <p:cNvSpPr/>
          <p:nvPr/>
        </p:nvSpPr>
        <p:spPr>
          <a:xfrm>
            <a:off x="3979842" y="1612465"/>
            <a:ext cx="7458713" cy="111891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EDDA522-AC52-E84B-9407-9AD25AADB1ED}"/>
              </a:ext>
            </a:extLst>
          </p:cNvPr>
          <p:cNvSpPr/>
          <p:nvPr/>
        </p:nvSpPr>
        <p:spPr>
          <a:xfrm>
            <a:off x="4257752" y="1633312"/>
            <a:ext cx="6902891" cy="1077218"/>
          </a:xfrm>
          <a:prstGeom prst="rect">
            <a:avLst/>
          </a:prstGeom>
        </p:spPr>
        <p:txBody>
          <a:bodyPr wrap="square">
            <a:spAutoFit/>
          </a:bodyPr>
          <a:lstStyle/>
          <a:p>
            <a:pPr algn="ctr"/>
            <a:r>
              <a:rPr lang="ru-RU" sz="3200" u="sng">
                <a:solidFill>
                  <a:prstClr val="black"/>
                </a:solidFill>
                <a:latin typeface="Century Gothic" panose="020B0502020202020204" pitchFamily="34" charset="0"/>
              </a:rPr>
              <a:t>Ваш</a:t>
            </a:r>
            <a:r>
              <a:rPr lang="ru-RU" sz="3200">
                <a:solidFill>
                  <a:prstClr val="black"/>
                </a:solidFill>
                <a:latin typeface="Century Gothic" panose="020B0502020202020204" pitchFamily="34" charset="0"/>
              </a:rPr>
              <a:t> региональный центр по-прежнему играет </a:t>
            </a:r>
            <a:r>
              <a:rPr lang="ru-RU" sz="3200" b="1" u="sng">
                <a:solidFill>
                  <a:prstClr val="black"/>
                </a:solidFill>
                <a:latin typeface="Century Gothic" panose="020B0502020202020204" pitchFamily="34" charset="0"/>
              </a:rPr>
              <a:t>важную</a:t>
            </a:r>
            <a:r>
              <a:rPr lang="ru-RU" sz="3200">
                <a:solidFill>
                  <a:prstClr val="black"/>
                </a:solidFill>
                <a:latin typeface="Century Gothic" panose="020B0502020202020204" pitchFamily="34" charset="0"/>
              </a:rPr>
              <a:t> роль:</a:t>
            </a:r>
          </a:p>
        </p:txBody>
      </p:sp>
      <p:sp>
        <p:nvSpPr>
          <p:cNvPr id="10" name="TextBox 9"/>
          <p:cNvSpPr txBox="1"/>
          <p:nvPr/>
        </p:nvSpPr>
        <p:spPr>
          <a:xfrm>
            <a:off x="110209" y="1173152"/>
            <a:ext cx="8186065" cy="369332"/>
          </a:xfrm>
          <a:prstGeom prst="rect">
            <a:avLst/>
          </a:prstGeom>
          <a:noFill/>
        </p:spPr>
        <p:txBody>
          <a:bodyPr wrap="square" rtlCol="0">
            <a:spAutoFit/>
          </a:bodyPr>
          <a:lstStyle/>
          <a:p>
            <a:pPr>
              <a:lnSpc>
                <a:spcPct val="90000"/>
              </a:lnSpc>
              <a:spcBef>
                <a:spcPct val="0"/>
              </a:spcBef>
            </a:pPr>
            <a:r>
              <a:rPr lang="ru-RU" sz="2000" dirty="0">
                <a:effectLst>
                  <a:outerShdw blurRad="38100" dist="38100" dir="2700000" algn="tl">
                    <a:srgbClr val="000000">
                      <a:alpha val="43137"/>
                    </a:srgbClr>
                  </a:outerShdw>
                </a:effectLst>
                <a:latin typeface="Century Gothic" panose="020B0502020202020204" pitchFamily="34" charset="0"/>
              </a:rPr>
              <a:t>Роль и обязанности сотрудников регионального центра </a:t>
            </a:r>
          </a:p>
        </p:txBody>
      </p:sp>
    </p:spTree>
    <p:extLst>
      <p:ext uri="{BB962C8B-B14F-4D97-AF65-F5344CB8AC3E}">
        <p14:creationId xmlns:p14="http://schemas.microsoft.com/office/powerpoint/2010/main" val="409967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0" y="1770742"/>
            <a:ext cx="12192000" cy="4397829"/>
          </a:xfrm>
          <a:prstGeom prst="homePlat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0" y="0"/>
            <a:ext cx="12192000" cy="682171"/>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0" y="682171"/>
            <a:ext cx="12192000" cy="406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203300"/>
            <a:ext cx="9550400" cy="523220"/>
          </a:xfrm>
          <a:prstGeom prst="rect">
            <a:avLst/>
          </a:prstGeom>
        </p:spPr>
        <p:txBody>
          <a:bodyPr wrap="square">
            <a:spAutoFit/>
          </a:bodyPr>
          <a:lstStyle/>
          <a:p>
            <a:r>
              <a:rPr lang="ru-RU" sz="2800" dirty="0">
                <a:latin typeface="Century Gothic" panose="020B0502020202020204" pitchFamily="34" charset="0"/>
              </a:rPr>
              <a:t>ПРОГРАММА САМООПРЕДЕЛЕНИЯ</a:t>
            </a:r>
            <a:br>
              <a:rPr lang="ru-RU" sz="2800" dirty="0">
                <a:latin typeface="Century Gothic" panose="020B0502020202020204" pitchFamily="34" charset="0"/>
              </a:rPr>
            </a:br>
            <a:r>
              <a:rPr lang="ru-RU" sz="2800" b="1" dirty="0">
                <a:latin typeface="Century Gothic" panose="020B0502020202020204" pitchFamily="34" charset="0"/>
              </a:rPr>
              <a:t>ПОДГОТОВКА ИНСТРУКТОРА</a:t>
            </a:r>
          </a:p>
        </p:txBody>
      </p:sp>
      <p:sp>
        <p:nvSpPr>
          <p:cNvPr id="7" name="TextBox 6"/>
          <p:cNvSpPr txBox="1"/>
          <p:nvPr/>
        </p:nvSpPr>
        <p:spPr>
          <a:xfrm>
            <a:off x="875903" y="2425105"/>
            <a:ext cx="9858357" cy="3416320"/>
          </a:xfrm>
          <a:prstGeom prst="rect">
            <a:avLst/>
          </a:prstGeom>
          <a:noFill/>
        </p:spPr>
        <p:txBody>
          <a:bodyPr wrap="square" rtlCol="0">
            <a:spAutoFit/>
          </a:bodyPr>
          <a:lstStyle/>
          <a:p>
            <a:pPr marL="342900" indent="-342900" algn="l" defTabSz="914400" rtl="0" eaLnBrk="1" latinLnBrk="0" hangingPunct="1">
              <a:lnSpc>
                <a:spcPct val="90000"/>
              </a:lnSpc>
              <a:spcBef>
                <a:spcPct val="0"/>
              </a:spcBef>
              <a:buFont typeface="Arial" panose="020B0604020202020204" pitchFamily="34" charset="0"/>
              <a:buChar char="•"/>
            </a:pPr>
            <a:r>
              <a:rPr lang="ru-RU" sz="2400">
                <a:solidFill>
                  <a:schemeClr val="accent5">
                    <a:lumMod val="50000"/>
                  </a:schemeClr>
                </a:solidFill>
                <a:latin typeface="Century Gothic" panose="020B0502020202020204" pitchFamily="34" charset="0"/>
                <a:ea typeface="+mj-ea"/>
                <a:cs typeface="+mj-cs"/>
              </a:rPr>
              <a:t>Приветствие и знакомство</a:t>
            </a:r>
          </a:p>
          <a:p>
            <a:pPr marL="342900" indent="-342900" algn="l" defTabSz="914400" rtl="0" eaLnBrk="1" latinLnBrk="0" hangingPunct="1">
              <a:lnSpc>
                <a:spcPct val="90000"/>
              </a:lnSpc>
              <a:spcBef>
                <a:spcPct val="0"/>
              </a:spcBef>
              <a:buFont typeface="Arial" panose="020B0604020202020204" pitchFamily="34" charset="0"/>
              <a:buChar char="•"/>
            </a:pPr>
            <a:endParaRPr lang="en-US" sz="24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ru-RU" sz="2400">
                <a:solidFill>
                  <a:schemeClr val="accent5">
                    <a:lumMod val="50000"/>
                  </a:schemeClr>
                </a:solidFill>
                <a:latin typeface="Century Gothic" panose="020B0502020202020204" pitchFamily="34" charset="0"/>
                <a:ea typeface="+mj-ea"/>
                <a:cs typeface="+mj-cs"/>
              </a:rPr>
              <a:t>Почему мы здесь?</a:t>
            </a:r>
          </a:p>
          <a:p>
            <a:pPr marL="342900" indent="-342900" algn="l" defTabSz="914400" rtl="0" eaLnBrk="1" latinLnBrk="0" hangingPunct="1">
              <a:lnSpc>
                <a:spcPct val="90000"/>
              </a:lnSpc>
              <a:spcBef>
                <a:spcPct val="0"/>
              </a:spcBef>
              <a:buFont typeface="Arial" panose="020B0604020202020204" pitchFamily="34" charset="0"/>
              <a:buChar char="•"/>
            </a:pPr>
            <a:endParaRPr lang="en-US" sz="24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ru-RU" sz="2400">
                <a:solidFill>
                  <a:schemeClr val="accent5">
                    <a:lumMod val="50000"/>
                  </a:schemeClr>
                </a:solidFill>
                <a:latin typeface="Century Gothic" panose="020B0502020202020204" pitchFamily="34" charset="0"/>
                <a:ea typeface="+mj-ea"/>
                <a:cs typeface="+mj-cs"/>
              </a:rPr>
              <a:t>Каковы ваши роль и обязанности в качестве инструктора по ознакомлению с Программой самоопределения?</a:t>
            </a:r>
          </a:p>
          <a:p>
            <a:pPr marL="342900" indent="-342900" algn="l" defTabSz="914400" rtl="0" eaLnBrk="1" latinLnBrk="0" hangingPunct="1">
              <a:lnSpc>
                <a:spcPct val="90000"/>
              </a:lnSpc>
              <a:spcBef>
                <a:spcPct val="0"/>
              </a:spcBef>
              <a:buFont typeface="Arial" panose="020B0604020202020204" pitchFamily="34" charset="0"/>
              <a:buChar char="•"/>
            </a:pPr>
            <a:endParaRPr lang="en-US" sz="24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ru-RU" sz="2400">
                <a:solidFill>
                  <a:schemeClr val="accent5">
                    <a:lumMod val="50000"/>
                  </a:schemeClr>
                </a:solidFill>
                <a:latin typeface="Century Gothic" panose="020B0502020202020204" pitchFamily="34" charset="0"/>
                <a:ea typeface="+mj-ea"/>
                <a:cs typeface="+mj-cs"/>
              </a:rPr>
              <a:t>Как будет проходить сегодняшнее обучение?</a:t>
            </a:r>
          </a:p>
          <a:p>
            <a:pPr marL="342900" indent="-342900" algn="l" defTabSz="914400" rtl="0" eaLnBrk="1" latinLnBrk="0" hangingPunct="1">
              <a:lnSpc>
                <a:spcPct val="90000"/>
              </a:lnSpc>
              <a:spcBef>
                <a:spcPct val="0"/>
              </a:spcBef>
              <a:buFont typeface="Arial" panose="020B0604020202020204" pitchFamily="34" charset="0"/>
              <a:buChar char="•"/>
            </a:pPr>
            <a:endParaRPr lang="en-US" sz="24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ru-RU" sz="2400">
                <a:solidFill>
                  <a:schemeClr val="accent5">
                    <a:lumMod val="50000"/>
                  </a:schemeClr>
                </a:solidFill>
                <a:latin typeface="Century Gothic" panose="020B0502020202020204" pitchFamily="34" charset="0"/>
                <a:ea typeface="+mj-ea"/>
                <a:cs typeface="+mj-cs"/>
              </a:rPr>
              <a:t>Организационные моменты</a:t>
            </a:r>
          </a:p>
        </p:txBody>
      </p:sp>
      <p:sp>
        <p:nvSpPr>
          <p:cNvPr id="10" name="Rectangle 9"/>
          <p:cNvSpPr/>
          <p:nvPr/>
        </p:nvSpPr>
        <p:spPr>
          <a:xfrm>
            <a:off x="3033484" y="1284866"/>
            <a:ext cx="6125029" cy="840230"/>
          </a:xfrm>
          <a:prstGeom prst="rect">
            <a:avLst/>
          </a:prstGeom>
          <a:solidFill>
            <a:schemeClr val="bg1">
              <a:lumMod val="65000"/>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936997" y="1276362"/>
            <a:ext cx="4318002" cy="840230"/>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5400">
                <a:solidFill>
                  <a:schemeClr val="accent5">
                    <a:lumMod val="50000"/>
                  </a:schemeClr>
                </a:solidFill>
                <a:latin typeface="Century Gothic" panose="020B0502020202020204" pitchFamily="34" charset="0"/>
                <a:ea typeface="+mj-ea"/>
                <a:cs typeface="+mj-cs"/>
              </a:rPr>
              <a:t>ВВЕДЕНИЕ </a:t>
            </a:r>
          </a:p>
        </p:txBody>
      </p:sp>
    </p:spTree>
    <p:extLst>
      <p:ext uri="{BB962C8B-B14F-4D97-AF65-F5344CB8AC3E}">
        <p14:creationId xmlns:p14="http://schemas.microsoft.com/office/powerpoint/2010/main" val="999946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9F705F-4D2B-1B4D-8240-D976CEE24D60}"/>
              </a:ext>
            </a:extLst>
          </p:cNvPr>
          <p:cNvPicPr>
            <a:picLocks noChangeAspect="1"/>
          </p:cNvPicPr>
          <p:nvPr/>
        </p:nvPicPr>
        <p:blipFill>
          <a:blip r:embed="rId3">
            <a:alphaModFix amt="39000"/>
          </a:blip>
          <a:stretch>
            <a:fillRect/>
          </a:stretch>
        </p:blipFill>
        <p:spPr>
          <a:xfrm>
            <a:off x="3939017" y="1024081"/>
            <a:ext cx="8738915" cy="5882761"/>
          </a:xfrm>
          <a:prstGeom prst="rect">
            <a:avLst/>
          </a:prstGeom>
        </p:spPr>
      </p:pic>
      <p:pic>
        <p:nvPicPr>
          <p:cNvPr id="2" name="Picture 1">
            <a:extLst>
              <a:ext uri="{FF2B5EF4-FFF2-40B4-BE49-F238E27FC236}">
                <a16:creationId xmlns:a16="http://schemas.microsoft.com/office/drawing/2014/main" id="{C47D5669-651F-5749-9A79-7AC24FD041BB}"/>
              </a:ext>
            </a:extLst>
          </p:cNvPr>
          <p:cNvPicPr>
            <a:picLocks noChangeAspect="1"/>
          </p:cNvPicPr>
          <p:nvPr/>
        </p:nvPicPr>
        <p:blipFill>
          <a:blip r:embed="rId4">
            <a:alphaModFix amt="24000"/>
          </a:blip>
          <a:stretch>
            <a:fillRect/>
          </a:stretch>
        </p:blipFill>
        <p:spPr>
          <a:xfrm rot="4746774">
            <a:off x="-278508" y="446025"/>
            <a:ext cx="5220463" cy="5220463"/>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ru-RU" sz="2800"/>
              <a:t>РОЛИ И ОБЯЗАННОСТИ</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НЕЗАВИСИМЫЙ КООРДИНАТОР</a:t>
            </a:r>
          </a:p>
        </p:txBody>
      </p:sp>
      <p:grpSp>
        <p:nvGrpSpPr>
          <p:cNvPr id="11" name="Group 10">
            <a:extLst>
              <a:ext uri="{FF2B5EF4-FFF2-40B4-BE49-F238E27FC236}">
                <a16:creationId xmlns:a16="http://schemas.microsoft.com/office/drawing/2014/main" id="{8642E613-07FC-D246-8EE7-31B428069596}"/>
              </a:ext>
            </a:extLst>
          </p:cNvPr>
          <p:cNvGrpSpPr/>
          <p:nvPr/>
        </p:nvGrpSpPr>
        <p:grpSpPr>
          <a:xfrm>
            <a:off x="7603141" y="2867635"/>
            <a:ext cx="4405619" cy="3914165"/>
            <a:chOff x="4935765" y="3215438"/>
            <a:chExt cx="6086385" cy="3360103"/>
          </a:xfrm>
        </p:grpSpPr>
        <p:sp>
          <p:nvSpPr>
            <p:cNvPr id="9" name="Rectangle 8">
              <a:extLst>
                <a:ext uri="{FF2B5EF4-FFF2-40B4-BE49-F238E27FC236}">
                  <a16:creationId xmlns:a16="http://schemas.microsoft.com/office/drawing/2014/main" id="{DAC0B8CA-7B88-9D45-AA01-DE8F514B04AC}"/>
                </a:ext>
              </a:extLst>
            </p:cNvPr>
            <p:cNvSpPr/>
            <p:nvPr/>
          </p:nvSpPr>
          <p:spPr>
            <a:xfrm>
              <a:off x="4935765" y="3215438"/>
              <a:ext cx="5888736" cy="336010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4A1536EF-C8AF-4443-9384-4E40CC0042F4}"/>
                </a:ext>
              </a:extLst>
            </p:cNvPr>
            <p:cNvSpPr txBox="1">
              <a:spLocks/>
            </p:cNvSpPr>
            <p:nvPr/>
          </p:nvSpPr>
          <p:spPr>
            <a:xfrm>
              <a:off x="4967827" y="3278619"/>
              <a:ext cx="6054323" cy="28961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1800" u="sng" dirty="0">
                  <a:latin typeface="Century Gothic" panose="020B0502020202020204" pitchFamily="34" charset="0"/>
                </a:rPr>
                <a:t>Независимый координатор </a:t>
              </a:r>
              <a:r>
                <a:rPr lang="ru-RU" sz="1800" b="1" u="sng" dirty="0">
                  <a:latin typeface="Century Gothic" panose="020B0502020202020204" pitchFamily="34" charset="0"/>
                </a:rPr>
                <a:t>ОБЯЗАН</a:t>
              </a:r>
              <a:r>
                <a:rPr lang="ru-RU" sz="1800" dirty="0">
                  <a:latin typeface="Century Gothic" panose="020B0502020202020204" pitchFamily="34" charset="0"/>
                </a:rPr>
                <a:t>:</a:t>
              </a:r>
            </a:p>
            <a:p>
              <a:pPr marL="171450" indent="-171450"/>
              <a:r>
                <a:rPr lang="ru-RU" sz="1800" dirty="0">
                  <a:latin typeface="Century Gothic" panose="020B0502020202020204" pitchFamily="34" charset="0"/>
                </a:rPr>
                <a:t>Пройти обучение</a:t>
              </a:r>
            </a:p>
            <a:p>
              <a:pPr marL="171450" indent="-171450"/>
              <a:r>
                <a:rPr lang="ru-RU" sz="1800" dirty="0">
                  <a:latin typeface="Century Gothic" panose="020B0502020202020204" pitchFamily="34" charset="0"/>
                </a:rPr>
                <a:t>НЕ предоставлять вам никаких услуг</a:t>
              </a:r>
            </a:p>
            <a:p>
              <a:pPr marL="0" indent="0">
                <a:buNone/>
              </a:pPr>
              <a:r>
                <a:rPr lang="ru-RU" sz="1800" u="sng" dirty="0">
                  <a:latin typeface="Century Gothic" panose="020B0502020202020204" pitchFamily="34" charset="0"/>
                </a:rPr>
                <a:t>Независимый координатор </a:t>
              </a:r>
              <a:r>
                <a:rPr lang="ru-RU" sz="1800" b="1" u="sng" dirty="0">
                  <a:latin typeface="Century Gothic" panose="020B0502020202020204" pitchFamily="34" charset="0"/>
                </a:rPr>
                <a:t>МОЖЕТ</a:t>
              </a:r>
              <a:r>
                <a:rPr lang="ru-RU" sz="1800" dirty="0">
                  <a:latin typeface="Century Gothic" panose="020B0502020202020204" pitchFamily="34" charset="0"/>
                </a:rPr>
                <a:t>:</a:t>
              </a:r>
            </a:p>
            <a:p>
              <a:pPr marL="171450" indent="-171450"/>
              <a:r>
                <a:rPr lang="ru-RU" sz="1800" dirty="0">
                  <a:latin typeface="Century Gothic" panose="020B0502020202020204" pitchFamily="34" charset="0"/>
                </a:rPr>
                <a:t>В рамках вашего плана расходов получать оплату за свои услуги в случае найма </a:t>
              </a:r>
            </a:p>
            <a:p>
              <a:pPr marL="171450" indent="-171450"/>
              <a:r>
                <a:rPr lang="ru-RU" sz="1800" dirty="0">
                  <a:latin typeface="Century Gothic" panose="020B0502020202020204" pitchFamily="34" charset="0"/>
                </a:rPr>
                <a:t>Выступать координатором обслуживания</a:t>
              </a:r>
            </a:p>
            <a:p>
              <a:pPr marL="171450" indent="-171450"/>
              <a:r>
                <a:rPr lang="ru-RU" sz="1800" dirty="0">
                  <a:latin typeface="Century Gothic" panose="020B0502020202020204" pitchFamily="34" charset="0"/>
                </a:rPr>
                <a:t>Быть членом семьи </a:t>
              </a:r>
            </a:p>
          </p:txBody>
        </p:sp>
      </p:grpSp>
      <p:grpSp>
        <p:nvGrpSpPr>
          <p:cNvPr id="13" name="Group 12">
            <a:extLst>
              <a:ext uri="{FF2B5EF4-FFF2-40B4-BE49-F238E27FC236}">
                <a16:creationId xmlns:a16="http://schemas.microsoft.com/office/drawing/2014/main" id="{E0D24028-0B8F-F24D-852B-770322111A8A}"/>
              </a:ext>
            </a:extLst>
          </p:cNvPr>
          <p:cNvGrpSpPr/>
          <p:nvPr/>
        </p:nvGrpSpPr>
        <p:grpSpPr>
          <a:xfrm>
            <a:off x="277305" y="2867635"/>
            <a:ext cx="6958382" cy="3830023"/>
            <a:chOff x="1603693" y="2409432"/>
            <a:chExt cx="8893619" cy="2103243"/>
          </a:xfrm>
        </p:grpSpPr>
        <p:sp>
          <p:nvSpPr>
            <p:cNvPr id="10" name="Rectangle 9">
              <a:extLst>
                <a:ext uri="{FF2B5EF4-FFF2-40B4-BE49-F238E27FC236}">
                  <a16:creationId xmlns:a16="http://schemas.microsoft.com/office/drawing/2014/main" id="{63C96084-EBD4-6746-BBB9-A441E1AC503E}"/>
                </a:ext>
              </a:extLst>
            </p:cNvPr>
            <p:cNvSpPr/>
            <p:nvPr/>
          </p:nvSpPr>
          <p:spPr>
            <a:xfrm>
              <a:off x="1603693" y="2409432"/>
              <a:ext cx="8893619" cy="210324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a:t>лицо, способное помочь вам реализовать вашу программу</a:t>
              </a:r>
            </a:p>
            <a:p>
              <a:endParaRPr lang="en-US" dirty="0"/>
            </a:p>
          </p:txBody>
        </p:sp>
        <p:sp>
          <p:nvSpPr>
            <p:cNvPr id="12" name="TextBox 11">
              <a:extLst>
                <a:ext uri="{FF2B5EF4-FFF2-40B4-BE49-F238E27FC236}">
                  <a16:creationId xmlns:a16="http://schemas.microsoft.com/office/drawing/2014/main" id="{777DC424-2E0B-9E42-9DD7-C34CF5F79CA3}"/>
                </a:ext>
              </a:extLst>
            </p:cNvPr>
            <p:cNvSpPr txBox="1"/>
            <p:nvPr/>
          </p:nvSpPr>
          <p:spPr>
            <a:xfrm>
              <a:off x="1762615" y="2515246"/>
              <a:ext cx="8734697" cy="1502092"/>
            </a:xfrm>
            <a:prstGeom prst="rect">
              <a:avLst/>
            </a:prstGeom>
            <a:noFill/>
          </p:spPr>
          <p:txBody>
            <a:bodyPr wrap="square" rtlCol="0">
              <a:spAutoFit/>
            </a:bodyPr>
            <a:lstStyle/>
            <a:p>
              <a:r>
                <a:rPr lang="ru-RU" sz="2000" dirty="0">
                  <a:latin typeface="Century Gothic" panose="020B0502020202020204" pitchFamily="34" charset="0"/>
                </a:rPr>
                <a:t>Тот, кто </a:t>
              </a:r>
              <a:r>
                <a:rPr lang="ru-RU" sz="2000" b="1" dirty="0">
                  <a:latin typeface="Century Gothic" panose="020B0502020202020204" pitchFamily="34" charset="0"/>
                </a:rPr>
                <a:t>МОЖЕТ</a:t>
              </a:r>
              <a:r>
                <a:rPr lang="ru-RU" sz="2000" dirty="0">
                  <a:latin typeface="Century Gothic" panose="020B0502020202020204" pitchFamily="34" charset="0"/>
                </a:rPr>
                <a:t> помочь </a:t>
              </a:r>
              <a:r>
                <a:rPr lang="ru-RU" sz="2000" u="sng" dirty="0">
                  <a:latin typeface="Century Gothic" panose="020B0502020202020204" pitchFamily="34" charset="0"/>
                </a:rPr>
                <a:t>вам</a:t>
              </a:r>
              <a:r>
                <a:rPr lang="ru-RU" sz="2000" dirty="0">
                  <a:latin typeface="Century Gothic" panose="020B0502020202020204" pitchFamily="34" charset="0"/>
                </a:rPr>
                <a:t>:</a:t>
              </a:r>
            </a:p>
            <a:p>
              <a:endParaRPr lang="en-US" sz="800" dirty="0">
                <a:latin typeface="Century Gothic" panose="020B0502020202020204" pitchFamily="34" charset="0"/>
              </a:endParaRPr>
            </a:p>
            <a:p>
              <a:pPr marL="171450" indent="-171450">
                <a:buFont typeface="Arial" panose="020B0604020202020204" pitchFamily="34" charset="0"/>
                <a:buChar char="•"/>
              </a:pPr>
              <a:r>
                <a:rPr lang="ru-RU" dirty="0">
                  <a:latin typeface="Century Gothic" panose="020B0502020202020204" pitchFamily="34" charset="0"/>
                </a:rPr>
                <a:t>Принятие продуманных решений о вашем индивидуальном бюджете;</a:t>
              </a:r>
            </a:p>
            <a:p>
              <a:pPr marL="171450" indent="-171450">
                <a:buFont typeface="Arial" panose="020B0604020202020204" pitchFamily="34" charset="0"/>
                <a:buChar char="•"/>
              </a:pPr>
              <a:r>
                <a:rPr lang="ru-RU" dirty="0">
                  <a:latin typeface="Century Gothic" panose="020B0502020202020204" pitchFamily="34" charset="0"/>
                </a:rPr>
                <a:t>Поиск, обращение и координирование работы служб и средств поддержки, заявленных в вашем плане IPP;</a:t>
              </a:r>
            </a:p>
            <a:p>
              <a:pPr marL="171450" indent="-171450">
                <a:buFont typeface="Arial" panose="020B0604020202020204" pitchFamily="34" charset="0"/>
                <a:buChar char="•"/>
              </a:pPr>
              <a:endParaRPr lang="en-US" sz="800" dirty="0">
                <a:latin typeface="Century Gothic" panose="020B0502020202020204" pitchFamily="34" charset="0"/>
              </a:endParaRPr>
            </a:p>
            <a:p>
              <a:pPr marL="171450" indent="-171450">
                <a:buFont typeface="Arial" panose="020B0604020202020204" pitchFamily="34" charset="0"/>
                <a:buChar char="•"/>
              </a:pPr>
              <a:r>
                <a:rPr lang="ru-RU" dirty="0">
                  <a:latin typeface="Century Gothic" panose="020B0502020202020204" pitchFamily="34" charset="0"/>
                </a:rPr>
                <a:t>Определение ваших потребностей и поиск возможностей для их удовлетворения;  </a:t>
              </a:r>
            </a:p>
            <a:p>
              <a:pPr marL="171450" indent="-171450">
                <a:buFont typeface="Arial" panose="020B0604020202020204" pitchFamily="34" charset="0"/>
                <a:buChar char="•"/>
              </a:pPr>
              <a:endParaRPr lang="en-US" sz="800" dirty="0">
                <a:latin typeface="Century Gothic" panose="020B0502020202020204" pitchFamily="34" charset="0"/>
              </a:endParaRPr>
            </a:p>
            <a:p>
              <a:pPr marL="171450" indent="-171450">
                <a:buFont typeface="Arial" panose="020B0604020202020204" pitchFamily="34" charset="0"/>
                <a:buChar char="•"/>
              </a:pPr>
              <a:r>
                <a:rPr lang="ru-RU" dirty="0">
                  <a:latin typeface="Century Gothic" panose="020B0502020202020204" pitchFamily="34" charset="0"/>
                </a:rPr>
                <a:t>Руководство, участие и (или) выступление от вашего имени в процессе персонифицированного планирования и разработки вашего плана IPP.</a:t>
              </a:r>
            </a:p>
          </p:txBody>
        </p:sp>
      </p:grpSp>
      <p:grpSp>
        <p:nvGrpSpPr>
          <p:cNvPr id="15" name="Group 14">
            <a:extLst>
              <a:ext uri="{FF2B5EF4-FFF2-40B4-BE49-F238E27FC236}">
                <a16:creationId xmlns:a16="http://schemas.microsoft.com/office/drawing/2014/main" id="{B391E934-AD32-E944-A824-929C8151EE13}"/>
              </a:ext>
            </a:extLst>
          </p:cNvPr>
          <p:cNvGrpSpPr/>
          <p:nvPr/>
        </p:nvGrpSpPr>
        <p:grpSpPr>
          <a:xfrm>
            <a:off x="981075" y="1552961"/>
            <a:ext cx="10563225" cy="1171926"/>
            <a:chOff x="937657" y="1873023"/>
            <a:chExt cx="10563225" cy="1171926"/>
          </a:xfrm>
        </p:grpSpPr>
        <p:sp>
          <p:nvSpPr>
            <p:cNvPr id="14" name="Rectangle 13">
              <a:extLst>
                <a:ext uri="{FF2B5EF4-FFF2-40B4-BE49-F238E27FC236}">
                  <a16:creationId xmlns:a16="http://schemas.microsoft.com/office/drawing/2014/main" id="{12AFCF52-822E-FD43-A350-793208F0A42B}"/>
                </a:ext>
              </a:extLst>
            </p:cNvPr>
            <p:cNvSpPr/>
            <p:nvPr/>
          </p:nvSpPr>
          <p:spPr>
            <a:xfrm>
              <a:off x="1495912" y="1873023"/>
              <a:ext cx="9178115" cy="111891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70F65024-29B3-284B-9BAC-4DA48F1B71CE}"/>
                </a:ext>
              </a:extLst>
            </p:cNvPr>
            <p:cNvSpPr txBox="1">
              <a:spLocks/>
            </p:cNvSpPr>
            <p:nvPr/>
          </p:nvSpPr>
          <p:spPr>
            <a:xfrm>
              <a:off x="937657" y="1929288"/>
              <a:ext cx="10563225" cy="111566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sz="2600" dirty="0">
                  <a:latin typeface="Century Gothic" panose="020B0502020202020204" pitchFamily="34" charset="0"/>
                </a:rPr>
                <a:t>Кто такой </a:t>
              </a:r>
              <a:r>
                <a:rPr lang="ru-RU" sz="2600" u="sng" dirty="0">
                  <a:latin typeface="Century Gothic" panose="020B0502020202020204" pitchFamily="34" charset="0"/>
                </a:rPr>
                <a:t>независимый координатор</a:t>
              </a:r>
              <a:r>
                <a:rPr lang="ru-RU" sz="2600" dirty="0">
                  <a:latin typeface="Century Gothic" panose="020B0502020202020204" pitchFamily="34" charset="0"/>
                </a:rPr>
                <a:t>?  </a:t>
              </a:r>
            </a:p>
            <a:p>
              <a:pPr marL="0" indent="0" algn="ctr">
                <a:buNone/>
              </a:pPr>
              <a:r>
                <a:rPr lang="ru-RU" sz="2600" dirty="0">
                  <a:latin typeface="Century Gothic" panose="020B0502020202020204" pitchFamily="34" charset="0"/>
                </a:rPr>
                <a:t>Лицо, способное </a:t>
              </a:r>
              <a:r>
                <a:rPr lang="ru-RU" sz="2600" b="1" u="sng" dirty="0">
                  <a:latin typeface="Century Gothic" panose="020B0502020202020204" pitchFamily="34" charset="0"/>
                </a:rPr>
                <a:t>помочь вам </a:t>
              </a:r>
              <a:r>
                <a:rPr lang="ru-RU" sz="2600" dirty="0">
                  <a:latin typeface="Century Gothic" panose="020B0502020202020204" pitchFamily="34" charset="0"/>
                </a:rPr>
                <a:t>реализовать </a:t>
              </a:r>
              <a:br>
                <a:rPr lang="en-US" sz="2600" dirty="0">
                  <a:latin typeface="Century Gothic" panose="020B0502020202020204" pitchFamily="34" charset="0"/>
                </a:rPr>
              </a:br>
              <a:r>
                <a:rPr lang="ru-RU" sz="2600" dirty="0">
                  <a:latin typeface="Century Gothic" panose="020B0502020202020204" pitchFamily="34" charset="0"/>
                </a:rPr>
                <a:t>вашу программу</a:t>
              </a:r>
            </a:p>
            <a:p>
              <a:pPr marL="0" indent="0">
                <a:buNone/>
              </a:pPr>
              <a:endParaRPr lang="en-US" sz="3200" dirty="0"/>
            </a:p>
          </p:txBody>
        </p:sp>
      </p:grpSp>
      <p:sp>
        <p:nvSpPr>
          <p:cNvPr id="3" name="TextBox 2"/>
          <p:cNvSpPr txBox="1"/>
          <p:nvPr/>
        </p:nvSpPr>
        <p:spPr>
          <a:xfrm>
            <a:off x="92518" y="1069958"/>
            <a:ext cx="7603682" cy="369332"/>
          </a:xfrm>
          <a:prstGeom prst="rect">
            <a:avLst/>
          </a:prstGeom>
          <a:noFill/>
        </p:spPr>
        <p:txBody>
          <a:bodyPr wrap="square" rtlCol="0">
            <a:spAutoFit/>
          </a:bodyPr>
          <a:lstStyle/>
          <a:p>
            <a:pPr>
              <a:lnSpc>
                <a:spcPct val="90000"/>
              </a:lnSpc>
              <a:spcBef>
                <a:spcPct val="0"/>
              </a:spcBef>
            </a:pPr>
            <a:r>
              <a:rPr lang="ru-RU" sz="2000" dirty="0">
                <a:effectLst>
                  <a:outerShdw blurRad="38100" dist="38100" dir="2700000" algn="tl">
                    <a:srgbClr val="000000">
                      <a:alpha val="43137"/>
                    </a:srgbClr>
                  </a:outerShdw>
                </a:effectLst>
                <a:latin typeface="Century Gothic" panose="020B0502020202020204" pitchFamily="34" charset="0"/>
              </a:rPr>
              <a:t>Роль и обязанности независимого координатора </a:t>
            </a:r>
          </a:p>
        </p:txBody>
      </p:sp>
    </p:spTree>
    <p:extLst>
      <p:ext uri="{BB962C8B-B14F-4D97-AF65-F5344CB8AC3E}">
        <p14:creationId xmlns:p14="http://schemas.microsoft.com/office/powerpoint/2010/main" val="1961342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9F705F-4D2B-1B4D-8240-D976CEE24D60}"/>
              </a:ext>
            </a:extLst>
          </p:cNvPr>
          <p:cNvPicPr>
            <a:picLocks noChangeAspect="1"/>
          </p:cNvPicPr>
          <p:nvPr/>
        </p:nvPicPr>
        <p:blipFill>
          <a:blip r:embed="rId3">
            <a:alphaModFix amt="39000"/>
          </a:blip>
          <a:stretch>
            <a:fillRect/>
          </a:stretch>
        </p:blipFill>
        <p:spPr>
          <a:xfrm>
            <a:off x="-742923" y="1061460"/>
            <a:ext cx="8610833" cy="5796540"/>
          </a:xfrm>
          <a:prstGeom prst="rect">
            <a:avLst/>
          </a:prstGeom>
        </p:spPr>
      </p:pic>
      <p:pic>
        <p:nvPicPr>
          <p:cNvPr id="2" name="Picture 1">
            <a:extLst>
              <a:ext uri="{FF2B5EF4-FFF2-40B4-BE49-F238E27FC236}">
                <a16:creationId xmlns:a16="http://schemas.microsoft.com/office/drawing/2014/main" id="{C47D5669-651F-5749-9A79-7AC24FD041BB}"/>
              </a:ext>
            </a:extLst>
          </p:cNvPr>
          <p:cNvPicPr>
            <a:picLocks noChangeAspect="1"/>
          </p:cNvPicPr>
          <p:nvPr/>
        </p:nvPicPr>
        <p:blipFill>
          <a:blip r:embed="rId4">
            <a:alphaModFix amt="24000"/>
          </a:blip>
          <a:stretch>
            <a:fillRect/>
          </a:stretch>
        </p:blipFill>
        <p:spPr>
          <a:xfrm rot="11409035">
            <a:off x="7320733" y="186730"/>
            <a:ext cx="5220463" cy="5220463"/>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ru-RU" sz="2800"/>
              <a:t>РОЛИ И ОБЯЗАННОСТИ</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НЕЗАВИСИМЫЙ КООРДИНАТОР</a:t>
            </a:r>
          </a:p>
        </p:txBody>
      </p:sp>
      <p:sp>
        <p:nvSpPr>
          <p:cNvPr id="14" name="Rectangle 13">
            <a:extLst>
              <a:ext uri="{FF2B5EF4-FFF2-40B4-BE49-F238E27FC236}">
                <a16:creationId xmlns:a16="http://schemas.microsoft.com/office/drawing/2014/main" id="{12AFCF52-822E-FD43-A350-793208F0A42B}"/>
              </a:ext>
            </a:extLst>
          </p:cNvPr>
          <p:cNvSpPr/>
          <p:nvPr/>
        </p:nvSpPr>
        <p:spPr>
          <a:xfrm>
            <a:off x="2296749" y="1889070"/>
            <a:ext cx="7515225" cy="91529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t>?</a:t>
            </a:r>
          </a:p>
        </p:txBody>
      </p:sp>
      <p:sp>
        <p:nvSpPr>
          <p:cNvPr id="10" name="Rectangle 9">
            <a:extLst>
              <a:ext uri="{FF2B5EF4-FFF2-40B4-BE49-F238E27FC236}">
                <a16:creationId xmlns:a16="http://schemas.microsoft.com/office/drawing/2014/main" id="{63C96084-EBD4-6746-BBB9-A441E1AC503E}"/>
              </a:ext>
            </a:extLst>
          </p:cNvPr>
          <p:cNvSpPr/>
          <p:nvPr/>
        </p:nvSpPr>
        <p:spPr>
          <a:xfrm>
            <a:off x="614364" y="2965117"/>
            <a:ext cx="5196158" cy="37085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5" name="TextBox 14">
            <a:hlinkClick r:id="rId5" action="ppaction://hlinkfile"/>
          </p:cNvPr>
          <p:cNvSpPr txBox="1"/>
          <p:nvPr/>
        </p:nvSpPr>
        <p:spPr>
          <a:xfrm>
            <a:off x="102784" y="1109934"/>
            <a:ext cx="7593415" cy="369332"/>
          </a:xfrm>
          <a:prstGeom prst="rect">
            <a:avLst/>
          </a:prstGeom>
          <a:noFill/>
        </p:spPr>
        <p:txBody>
          <a:bodyPr wrap="square" rtlCol="0">
            <a:spAutoFit/>
          </a:bodyPr>
          <a:lstStyle/>
          <a:p>
            <a:pPr>
              <a:lnSpc>
                <a:spcPct val="90000"/>
              </a:lnSpc>
              <a:spcBef>
                <a:spcPct val="0"/>
              </a:spcBef>
            </a:pPr>
            <a:r>
              <a:rPr lang="ru-RU" sz="2000" dirty="0">
                <a:effectLst>
                  <a:outerShdw blurRad="38100" dist="38100" dir="2700000" algn="tl">
                    <a:srgbClr val="000000">
                      <a:alpha val="43137"/>
                    </a:srgbClr>
                  </a:outerShdw>
                </a:effectLst>
                <a:latin typeface="Century Gothic" panose="020B0502020202020204" pitchFamily="34" charset="0"/>
                <a:hlinkClick r:id="rId6" action="ppaction://hlinkfile"/>
              </a:rPr>
              <a:t>*Выбор подходящего независимого координатора</a:t>
            </a:r>
          </a:p>
        </p:txBody>
      </p:sp>
      <p:sp>
        <p:nvSpPr>
          <p:cNvPr id="16" name="Content Placeholder 2">
            <a:extLst>
              <a:ext uri="{FF2B5EF4-FFF2-40B4-BE49-F238E27FC236}">
                <a16:creationId xmlns:a16="http://schemas.microsoft.com/office/drawing/2014/main" id="{FB36FF11-4900-AB4E-A479-E474D55281A4}"/>
              </a:ext>
            </a:extLst>
          </p:cNvPr>
          <p:cNvSpPr txBox="1">
            <a:spLocks/>
          </p:cNvSpPr>
          <p:nvPr/>
        </p:nvSpPr>
        <p:spPr>
          <a:xfrm>
            <a:off x="760227" y="3130860"/>
            <a:ext cx="4964297" cy="3538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1900" dirty="0">
                <a:latin typeface="Century Gothic" panose="020B0502020202020204" pitchFamily="34" charset="0"/>
              </a:rPr>
              <a:t>ЧТО ВАМ </a:t>
            </a:r>
            <a:r>
              <a:rPr lang="ru-RU" sz="1900" b="1" u="sng" dirty="0">
                <a:latin typeface="Century Gothic" panose="020B0502020202020204" pitchFamily="34" charset="0"/>
              </a:rPr>
              <a:t>НЕОБХОДИМО</a:t>
            </a:r>
            <a:r>
              <a:rPr lang="ru-RU" sz="1900" dirty="0">
                <a:latin typeface="Century Gothic" panose="020B0502020202020204" pitchFamily="34" charset="0"/>
              </a:rPr>
              <a:t>?</a:t>
            </a:r>
          </a:p>
          <a:p>
            <a:r>
              <a:rPr lang="ru-RU" sz="1700" dirty="0">
                <a:latin typeface="Century Gothic" panose="020B0502020202020204" pitchFamily="34" charset="0"/>
              </a:rPr>
              <a:t>Вам необходима помощь с оценкой вашего сообщества или района?	</a:t>
            </a:r>
          </a:p>
          <a:p>
            <a:r>
              <a:rPr lang="ru-RU" sz="1700" dirty="0">
                <a:latin typeface="Century Gothic" panose="020B0502020202020204" pitchFamily="34" charset="0"/>
              </a:rPr>
              <a:t>Вам необходимо взаимодействие с различными людьми для различных целей?</a:t>
            </a:r>
          </a:p>
          <a:p>
            <a:r>
              <a:rPr lang="ru-RU" sz="1700" dirty="0">
                <a:latin typeface="Century Gothic" panose="020B0502020202020204" pitchFamily="34" charset="0"/>
              </a:rPr>
              <a:t>Вы хотите получить помощь в ходе персонифицированного планирования?</a:t>
            </a:r>
          </a:p>
          <a:p>
            <a:r>
              <a:rPr lang="ru-RU" sz="1700" dirty="0">
                <a:latin typeface="Century Gothic" panose="020B0502020202020204" pitchFamily="34" charset="0"/>
              </a:rPr>
              <a:t>Нужна помощь правозащитника?</a:t>
            </a:r>
          </a:p>
          <a:p>
            <a:r>
              <a:rPr lang="ru-RU" sz="1700" dirty="0">
                <a:latin typeface="Century Gothic" panose="020B0502020202020204" pitchFamily="34" charset="0"/>
              </a:rPr>
              <a:t>Нужна помощь с получением социальных пособий?</a:t>
            </a:r>
          </a:p>
          <a:p>
            <a:endParaRPr lang="en-US" sz="2000" dirty="0"/>
          </a:p>
        </p:txBody>
      </p:sp>
      <p:sp>
        <p:nvSpPr>
          <p:cNvPr id="3" name="TextBox 2"/>
          <p:cNvSpPr txBox="1"/>
          <p:nvPr/>
        </p:nvSpPr>
        <p:spPr>
          <a:xfrm>
            <a:off x="2131137" y="1902672"/>
            <a:ext cx="7846447" cy="707886"/>
          </a:xfrm>
          <a:prstGeom prst="rect">
            <a:avLst/>
          </a:prstGeom>
          <a:noFill/>
        </p:spPr>
        <p:txBody>
          <a:bodyPr wrap="square" rtlCol="0">
            <a:spAutoFit/>
          </a:bodyPr>
          <a:lstStyle/>
          <a:p>
            <a:pPr algn="ctr"/>
            <a:r>
              <a:rPr lang="ru-RU" sz="2000" dirty="0">
                <a:latin typeface="Century Gothic" panose="020B0502020202020204" pitchFamily="34" charset="0"/>
              </a:rPr>
              <a:t>Подумайте над тем, что </a:t>
            </a:r>
            <a:r>
              <a:rPr lang="ru-RU" sz="2000" b="1" u="sng" dirty="0">
                <a:latin typeface="Century Gothic" panose="020B0502020202020204" pitchFamily="34" charset="0"/>
              </a:rPr>
              <a:t>вам</a:t>
            </a:r>
            <a:r>
              <a:rPr lang="ru-RU" sz="2000" dirty="0">
                <a:latin typeface="Century Gothic" panose="020B0502020202020204" pitchFamily="34" charset="0"/>
              </a:rPr>
              <a:t> нужно…</a:t>
            </a:r>
          </a:p>
          <a:p>
            <a:pPr algn="ctr"/>
            <a:r>
              <a:rPr lang="ru-RU" sz="2000" dirty="0">
                <a:latin typeface="Century Gothic" panose="020B0502020202020204" pitchFamily="34" charset="0"/>
              </a:rPr>
              <a:t>С каким человеком </a:t>
            </a:r>
            <a:r>
              <a:rPr lang="ru-RU" sz="2000" b="1" u="sng" dirty="0">
                <a:latin typeface="Century Gothic" panose="020B0502020202020204" pitchFamily="34" charset="0"/>
              </a:rPr>
              <a:t>вы</a:t>
            </a:r>
            <a:r>
              <a:rPr lang="ru-RU" sz="2000" dirty="0">
                <a:latin typeface="Century Gothic" panose="020B0502020202020204" pitchFamily="34" charset="0"/>
              </a:rPr>
              <a:t> бы смогли найти общий язык?</a:t>
            </a:r>
          </a:p>
        </p:txBody>
      </p:sp>
      <p:grpSp>
        <p:nvGrpSpPr>
          <p:cNvPr id="18" name="Group 17"/>
          <p:cNvGrpSpPr/>
          <p:nvPr/>
        </p:nvGrpSpPr>
        <p:grpSpPr>
          <a:xfrm>
            <a:off x="6422972" y="2965116"/>
            <a:ext cx="5005683" cy="3704143"/>
            <a:chOff x="5909756" y="3426263"/>
            <a:chExt cx="4959267" cy="3281429"/>
          </a:xfrm>
        </p:grpSpPr>
        <p:sp>
          <p:nvSpPr>
            <p:cNvPr id="9" name="Rectangle 8">
              <a:extLst>
                <a:ext uri="{FF2B5EF4-FFF2-40B4-BE49-F238E27FC236}">
                  <a16:creationId xmlns:a16="http://schemas.microsoft.com/office/drawing/2014/main" id="{DAC0B8CA-7B88-9D45-AA01-DE8F514B04AC}"/>
                </a:ext>
              </a:extLst>
            </p:cNvPr>
            <p:cNvSpPr/>
            <p:nvPr/>
          </p:nvSpPr>
          <p:spPr>
            <a:xfrm>
              <a:off x="5909756" y="3426263"/>
              <a:ext cx="4959267" cy="3281429"/>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6067759" y="3575618"/>
              <a:ext cx="4758031" cy="2879220"/>
            </a:xfrm>
            <a:prstGeom prst="rect">
              <a:avLst/>
            </a:prstGeom>
            <a:noFill/>
          </p:spPr>
          <p:txBody>
            <a:bodyPr wrap="square" rtlCol="0">
              <a:spAutoFit/>
            </a:bodyPr>
            <a:lstStyle/>
            <a:p>
              <a:pPr>
                <a:lnSpc>
                  <a:spcPct val="90000"/>
                </a:lnSpc>
                <a:spcBef>
                  <a:spcPct val="0"/>
                </a:spcBef>
              </a:pPr>
              <a:r>
                <a:rPr lang="ru-RU" sz="1900" dirty="0">
                  <a:latin typeface="Century Gothic" panose="020B0502020202020204" pitchFamily="34" charset="0"/>
                </a:rPr>
                <a:t>ЧЕГО ВЫ </a:t>
              </a:r>
              <a:r>
                <a:rPr lang="ru-RU" sz="1900" b="1" u="sng" dirty="0">
                  <a:latin typeface="Century Gothic" panose="020B0502020202020204" pitchFamily="34" charset="0"/>
                </a:rPr>
                <a:t>ХОТИТЕ</a:t>
              </a:r>
              <a:r>
                <a:rPr lang="ru-RU" sz="1900" dirty="0">
                  <a:latin typeface="Century Gothic" panose="020B0502020202020204" pitchFamily="34" charset="0"/>
                </a:rPr>
                <a:t>?</a:t>
              </a:r>
            </a:p>
            <a:p>
              <a:pPr>
                <a:lnSpc>
                  <a:spcPct val="90000"/>
                </a:lnSpc>
                <a:spcBef>
                  <a:spcPct val="0"/>
                </a:spcBef>
              </a:pPr>
              <a:endParaRPr lang="en-US" sz="19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ru-RU" sz="1700" dirty="0">
                  <a:latin typeface="Century Gothic" panose="020B0502020202020204" pitchFamily="34" charset="0"/>
                </a:rPr>
                <a:t>Вы хотите, чтобы это был очень организованный человек? </a:t>
              </a:r>
            </a:p>
            <a:p>
              <a:pPr marL="342900" indent="-342900">
                <a:lnSpc>
                  <a:spcPct val="90000"/>
                </a:lnSpc>
                <a:spcBef>
                  <a:spcPct val="0"/>
                </a:spcBef>
                <a:buFont typeface="Arial" panose="020B0604020202020204" pitchFamily="34" charset="0"/>
                <a:buChar char="•"/>
              </a:pPr>
              <a:endParaRPr lang="en-US" sz="17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ru-RU" sz="1700" dirty="0">
                  <a:latin typeface="Century Gothic" panose="020B0502020202020204" pitchFamily="34" charset="0"/>
                </a:rPr>
                <a:t>Вы хотите, чтобы это был спокойный и вежливый человек?  </a:t>
              </a:r>
            </a:p>
            <a:p>
              <a:pPr marL="342900" indent="-342900">
                <a:lnSpc>
                  <a:spcPct val="90000"/>
                </a:lnSpc>
                <a:spcBef>
                  <a:spcPct val="0"/>
                </a:spcBef>
                <a:buFont typeface="Arial" panose="020B0604020202020204" pitchFamily="34" charset="0"/>
                <a:buChar char="•"/>
              </a:pPr>
              <a:endParaRPr lang="en-US" sz="17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ru-RU" sz="1700" dirty="0">
                  <a:latin typeface="Century Gothic" panose="020B0502020202020204" pitchFamily="34" charset="0"/>
                </a:rPr>
                <a:t>Вы хотите, чтобы это был человек, хорошо знакомый с членами вашей семьи?</a:t>
              </a:r>
            </a:p>
            <a:p>
              <a:pPr marL="342900" indent="-342900">
                <a:lnSpc>
                  <a:spcPct val="90000"/>
                </a:lnSpc>
                <a:spcBef>
                  <a:spcPct val="0"/>
                </a:spcBef>
                <a:buFont typeface="Arial" panose="020B0604020202020204" pitchFamily="34" charset="0"/>
                <a:buChar char="•"/>
              </a:pPr>
              <a:endParaRPr lang="en-US" sz="17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ru-RU" sz="1700" dirty="0">
                  <a:latin typeface="Century Gothic" panose="020B0502020202020204" pitchFamily="34" charset="0"/>
                </a:rPr>
                <a:t>Человек, понимающий вашу культуру?</a:t>
              </a:r>
            </a:p>
          </p:txBody>
        </p:sp>
      </p:grpSp>
    </p:spTree>
    <p:extLst>
      <p:ext uri="{BB962C8B-B14F-4D97-AF65-F5344CB8AC3E}">
        <p14:creationId xmlns:p14="http://schemas.microsoft.com/office/powerpoint/2010/main" val="3932867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Proceso administrativo: Imagenes de cabecera"/>
          <p:cNvPicPr>
            <a:picLocks/>
          </p:cNvPicPr>
          <p:nvPr/>
        </p:nvPicPr>
        <p:blipFill rotWithShape="1">
          <a:blip r:embed="rId3" cstate="print">
            <a:extLst>
              <a:ext uri="{28A0092B-C50C-407E-A947-70E740481C1C}">
                <a14:useLocalDpi xmlns:a14="http://schemas.microsoft.com/office/drawing/2010/main" val="0"/>
              </a:ext>
            </a:extLst>
          </a:blip>
          <a:srcRect t="17110" b="-1"/>
          <a:stretch/>
        </p:blipFill>
        <p:spPr>
          <a:xfrm>
            <a:off x="1283989" y="1061460"/>
            <a:ext cx="9884229" cy="59849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ru-RU" sz="2800"/>
              <a:t>РОЛИ И ОБЯЗАННОСТИ</a:t>
            </a:r>
          </a:p>
        </p:txBody>
      </p:sp>
      <p:grpSp>
        <p:nvGrpSpPr>
          <p:cNvPr id="25" name="Group 24"/>
          <p:cNvGrpSpPr/>
          <p:nvPr/>
        </p:nvGrpSpPr>
        <p:grpSpPr>
          <a:xfrm>
            <a:off x="6322100" y="2763738"/>
            <a:ext cx="5679399" cy="3927098"/>
            <a:chOff x="1439078" y="3815890"/>
            <a:chExt cx="4959267" cy="3281429"/>
          </a:xfrm>
        </p:grpSpPr>
        <p:sp>
          <p:nvSpPr>
            <p:cNvPr id="26" name="Rectangle 25">
              <a:extLst>
                <a:ext uri="{FF2B5EF4-FFF2-40B4-BE49-F238E27FC236}">
                  <a16:creationId xmlns:a16="http://schemas.microsoft.com/office/drawing/2014/main" id="{DAC0B8CA-7B88-9D45-AA01-DE8F514B04AC}"/>
                </a:ext>
              </a:extLst>
            </p:cNvPr>
            <p:cNvSpPr/>
            <p:nvPr/>
          </p:nvSpPr>
          <p:spPr>
            <a:xfrm>
              <a:off x="1439078" y="3815890"/>
              <a:ext cx="4959267" cy="3281429"/>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1525718" y="3867004"/>
              <a:ext cx="4872626" cy="2866203"/>
            </a:xfrm>
            <a:prstGeom prst="rect">
              <a:avLst/>
            </a:prstGeom>
            <a:noFill/>
          </p:spPr>
          <p:txBody>
            <a:bodyPr wrap="square" rtlCol="0">
              <a:spAutoFit/>
            </a:bodyPr>
            <a:lstStyle/>
            <a:p>
              <a:pPr>
                <a:lnSpc>
                  <a:spcPct val="90000"/>
                </a:lnSpc>
                <a:spcBef>
                  <a:spcPct val="0"/>
                </a:spcBef>
              </a:pPr>
              <a:r>
                <a:rPr lang="ru-RU" sz="2200" dirty="0">
                  <a:latin typeface="Century Gothic" panose="020B0502020202020204" pitchFamily="34" charset="0"/>
                </a:rPr>
                <a:t>ЧЕГО ВЫ </a:t>
              </a:r>
              <a:r>
                <a:rPr lang="ru-RU" sz="2200" b="1" u="sng" dirty="0">
                  <a:latin typeface="Century Gothic" panose="020B0502020202020204" pitchFamily="34" charset="0"/>
                </a:rPr>
                <a:t>ХОТИТЕ</a:t>
              </a:r>
              <a:r>
                <a:rPr lang="ru-RU" sz="2200" dirty="0">
                  <a:latin typeface="Century Gothic" panose="020B0502020202020204" pitchFamily="34" charset="0"/>
                </a:rPr>
                <a:t>?</a:t>
              </a:r>
            </a:p>
            <a:p>
              <a:pPr>
                <a:lnSpc>
                  <a:spcPct val="90000"/>
                </a:lnSpc>
                <a:spcBef>
                  <a:spcPct val="0"/>
                </a:spcBef>
              </a:pPr>
              <a:endParaRPr 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ru-RU" dirty="0">
                  <a:latin typeface="Century Gothic" panose="020B0502020202020204" pitchFamily="34" charset="0"/>
                </a:rPr>
                <a:t>Человек, который </a:t>
              </a:r>
              <a:r>
                <a:rPr lang="ru-RU" b="1" u="sng" dirty="0">
                  <a:latin typeface="Century Gothic" panose="020B0502020202020204" pitchFamily="34" charset="0"/>
                </a:rPr>
                <a:t>не</a:t>
              </a:r>
              <a:r>
                <a:rPr lang="ru-RU" dirty="0">
                  <a:latin typeface="Century Gothic" panose="020B0502020202020204" pitchFamily="34" charset="0"/>
                </a:rPr>
                <a:t> будет высказываться от вашего имени?</a:t>
              </a:r>
            </a:p>
            <a:p>
              <a:pPr>
                <a:lnSpc>
                  <a:spcPct val="90000"/>
                </a:lnSpc>
                <a:spcBef>
                  <a:spcPct val="0"/>
                </a:spcBef>
              </a:pPr>
              <a:endParaRPr lang="en-US" sz="1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ru-RU" dirty="0">
                  <a:latin typeface="Century Gothic" panose="020B0502020202020204" pitchFamily="34" charset="0"/>
                </a:rPr>
                <a:t>Человек, который не будет нарушать ваш </a:t>
              </a:r>
              <a:r>
                <a:rPr lang="ru-RU" u="sng" dirty="0">
                  <a:latin typeface="Century Gothic" panose="020B0502020202020204" pitchFamily="34" charset="0"/>
                </a:rPr>
                <a:t>покой</a:t>
              </a:r>
              <a:r>
                <a:rPr lang="ru-RU" dirty="0">
                  <a:latin typeface="Century Gothic" panose="020B0502020202020204" pitchFamily="34" charset="0"/>
                </a:rPr>
                <a:t>?</a:t>
              </a:r>
            </a:p>
            <a:p>
              <a:pPr>
                <a:lnSpc>
                  <a:spcPct val="90000"/>
                </a:lnSpc>
                <a:spcBef>
                  <a:spcPct val="0"/>
                </a:spcBef>
              </a:pPr>
              <a:endParaRPr lang="en-US" sz="1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ru-RU" dirty="0">
                  <a:latin typeface="Century Gothic" panose="020B0502020202020204" pitchFamily="34" charset="0"/>
                </a:rPr>
                <a:t>Сотрудники </a:t>
              </a:r>
              <a:r>
                <a:rPr lang="ru-RU" b="1" u="sng" dirty="0">
                  <a:latin typeface="Century Gothic" panose="020B0502020202020204" pitchFamily="34" charset="0"/>
                </a:rPr>
                <a:t>не</a:t>
              </a:r>
              <a:r>
                <a:rPr lang="ru-RU" dirty="0">
                  <a:latin typeface="Century Gothic" panose="020B0502020202020204" pitchFamily="34" charset="0"/>
                </a:rPr>
                <a:t> могут совершать телефонные звонки или отправлять текстовые сообщения личного характера во время работы с вами?</a:t>
              </a:r>
            </a:p>
            <a:p>
              <a:pPr>
                <a:lnSpc>
                  <a:spcPct val="90000"/>
                </a:lnSpc>
                <a:spcBef>
                  <a:spcPct val="0"/>
                </a:spcBef>
              </a:pPr>
              <a:endParaRPr lang="en-US" sz="1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ru-RU" dirty="0">
                  <a:latin typeface="Century Gothic" panose="020B0502020202020204" pitchFamily="34" charset="0"/>
                </a:rPr>
                <a:t>Человек, </a:t>
              </a:r>
              <a:r>
                <a:rPr lang="ru-RU" u="sng" dirty="0">
                  <a:latin typeface="Century Gothic" panose="020B0502020202020204" pitchFamily="34" charset="0"/>
                </a:rPr>
                <a:t>понимающий</a:t>
              </a:r>
              <a:r>
                <a:rPr lang="ru-RU" dirty="0">
                  <a:latin typeface="Century Gothic" panose="020B0502020202020204" pitchFamily="34" charset="0"/>
                </a:rPr>
                <a:t> вашу </a:t>
              </a:r>
              <a:r>
                <a:rPr lang="ru-RU" u="sng" dirty="0">
                  <a:latin typeface="Century Gothic" panose="020B0502020202020204" pitchFamily="34" charset="0"/>
                </a:rPr>
                <a:t>культуру</a:t>
              </a:r>
              <a:r>
                <a:rPr lang="ru-RU" dirty="0">
                  <a:latin typeface="Century Gothic" panose="020B0502020202020204" pitchFamily="34" charset="0"/>
                </a:rPr>
                <a:t>?</a:t>
              </a:r>
            </a:p>
          </p:txBody>
        </p:sp>
      </p:grpSp>
      <p:sp>
        <p:nvSpPr>
          <p:cNvPr id="29" name="TextBox 28">
            <a:hlinkClick r:id="rId4" action="ppaction://hlinkfile"/>
          </p:cNvPr>
          <p:cNvSpPr txBox="1"/>
          <p:nvPr/>
        </p:nvSpPr>
        <p:spPr>
          <a:xfrm>
            <a:off x="102785" y="1109934"/>
            <a:ext cx="6219316" cy="369332"/>
          </a:xfrm>
          <a:prstGeom prst="rect">
            <a:avLst/>
          </a:prstGeom>
          <a:noFill/>
        </p:spPr>
        <p:txBody>
          <a:bodyPr wrap="square" rtlCol="0">
            <a:spAutoFit/>
          </a:bodyPr>
          <a:lstStyle/>
          <a:p>
            <a:pPr>
              <a:lnSpc>
                <a:spcPct val="90000"/>
              </a:lnSpc>
              <a:spcBef>
                <a:spcPct val="0"/>
              </a:spcBef>
            </a:pPr>
            <a:r>
              <a:rPr lang="ru-RU" sz="2000">
                <a:effectLst>
                  <a:outerShdw blurRad="38100" dist="38100" dir="2700000" algn="tl">
                    <a:srgbClr val="000000">
                      <a:alpha val="43137"/>
                    </a:srgbClr>
                  </a:outerShdw>
                </a:effectLst>
                <a:latin typeface="Century Gothic" panose="020B0502020202020204" pitchFamily="34" charset="0"/>
                <a:hlinkClick r:id="rId5" action="ppaction://hlinkfile"/>
              </a:rPr>
              <a:t>*Роли и выбор поставщика услуг</a:t>
            </a:r>
          </a:p>
        </p:txBody>
      </p:sp>
      <p:sp>
        <p:nvSpPr>
          <p:cNvPr id="30" name="Rectangle 29">
            <a:extLst>
              <a:ext uri="{FF2B5EF4-FFF2-40B4-BE49-F238E27FC236}">
                <a16:creationId xmlns:a16="http://schemas.microsoft.com/office/drawing/2014/main" id="{12AFCF52-822E-FD43-A350-793208F0A42B}"/>
              </a:ext>
            </a:extLst>
          </p:cNvPr>
          <p:cNvSpPr/>
          <p:nvPr/>
        </p:nvSpPr>
        <p:spPr>
          <a:xfrm>
            <a:off x="1611690" y="1692807"/>
            <a:ext cx="9228825" cy="943677"/>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t>?</a:t>
            </a:r>
          </a:p>
        </p:txBody>
      </p:sp>
      <p:sp>
        <p:nvSpPr>
          <p:cNvPr id="28" name="TextBox 27"/>
          <p:cNvSpPr txBox="1"/>
          <p:nvPr/>
        </p:nvSpPr>
        <p:spPr>
          <a:xfrm>
            <a:off x="1611690" y="1743330"/>
            <a:ext cx="9228825" cy="923330"/>
          </a:xfrm>
          <a:prstGeom prst="rect">
            <a:avLst/>
          </a:prstGeom>
          <a:noFill/>
        </p:spPr>
        <p:txBody>
          <a:bodyPr wrap="square" rtlCol="0">
            <a:spAutoFit/>
          </a:bodyPr>
          <a:lstStyle/>
          <a:p>
            <a:pPr algn="ctr"/>
            <a:r>
              <a:rPr lang="ru-RU" dirty="0">
                <a:latin typeface="Century Gothic" panose="020B0502020202020204" pitchFamily="34" charset="0"/>
              </a:rPr>
              <a:t>Подумайте над тем, что вам </a:t>
            </a:r>
            <a:r>
              <a:rPr lang="ru-RU" b="1" u="sng" dirty="0">
                <a:latin typeface="Century Gothic" panose="020B0502020202020204" pitchFamily="34" charset="0"/>
              </a:rPr>
              <a:t>необходимо получить</a:t>
            </a:r>
            <a:r>
              <a:rPr lang="ru-RU" dirty="0">
                <a:latin typeface="Century Gothic" panose="020B0502020202020204" pitchFamily="34" charset="0"/>
              </a:rPr>
              <a:t> </a:t>
            </a:r>
            <a:br>
              <a:rPr lang="en-US" dirty="0">
                <a:latin typeface="Century Gothic" panose="020B0502020202020204" pitchFamily="34" charset="0"/>
              </a:rPr>
            </a:br>
            <a:r>
              <a:rPr lang="ru-RU" dirty="0">
                <a:latin typeface="Century Gothic" panose="020B0502020202020204" pitchFamily="34" charset="0"/>
              </a:rPr>
              <a:t>от вашего поставщика услуг…</a:t>
            </a:r>
          </a:p>
          <a:p>
            <a:pPr algn="ctr"/>
            <a:r>
              <a:rPr lang="ru-RU" dirty="0">
                <a:latin typeface="Century Gothic" panose="020B0502020202020204" pitchFamily="34" charset="0"/>
              </a:rPr>
              <a:t>Услугами какого поставщика </a:t>
            </a:r>
            <a:r>
              <a:rPr lang="ru-RU" b="1" u="sng" dirty="0">
                <a:latin typeface="Century Gothic" panose="020B0502020202020204" pitchFamily="34" charset="0"/>
              </a:rPr>
              <a:t>вы</a:t>
            </a:r>
            <a:r>
              <a:rPr lang="ru-RU" dirty="0">
                <a:latin typeface="Century Gothic" panose="020B0502020202020204" pitchFamily="34" charset="0"/>
              </a:rPr>
              <a:t> хотите пользоваться?</a:t>
            </a:r>
          </a:p>
        </p:txBody>
      </p:sp>
      <p:grpSp>
        <p:nvGrpSpPr>
          <p:cNvPr id="32" name="Group 31"/>
          <p:cNvGrpSpPr/>
          <p:nvPr/>
        </p:nvGrpSpPr>
        <p:grpSpPr>
          <a:xfrm>
            <a:off x="219922" y="2763738"/>
            <a:ext cx="5666527" cy="3905940"/>
            <a:chOff x="-4000545" y="2854247"/>
            <a:chExt cx="5196158" cy="3905940"/>
          </a:xfrm>
        </p:grpSpPr>
        <p:sp>
          <p:nvSpPr>
            <p:cNvPr id="24" name="Rectangle 23">
              <a:extLst>
                <a:ext uri="{FF2B5EF4-FFF2-40B4-BE49-F238E27FC236}">
                  <a16:creationId xmlns:a16="http://schemas.microsoft.com/office/drawing/2014/main" id="{63C96084-EBD4-6746-BBB9-A441E1AC503E}"/>
                </a:ext>
              </a:extLst>
            </p:cNvPr>
            <p:cNvSpPr/>
            <p:nvPr/>
          </p:nvSpPr>
          <p:spPr>
            <a:xfrm>
              <a:off x="-4000545" y="2854247"/>
              <a:ext cx="5196158" cy="390594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1" name="TextBox 30"/>
            <p:cNvSpPr txBox="1"/>
            <p:nvPr/>
          </p:nvSpPr>
          <p:spPr>
            <a:xfrm>
              <a:off x="-3904549" y="2915418"/>
              <a:ext cx="5004165" cy="3222421"/>
            </a:xfrm>
            <a:prstGeom prst="rect">
              <a:avLst/>
            </a:prstGeom>
            <a:noFill/>
          </p:spPr>
          <p:txBody>
            <a:bodyPr wrap="square" rtlCol="0">
              <a:spAutoFit/>
            </a:bodyPr>
            <a:lstStyle/>
            <a:p>
              <a:pPr>
                <a:lnSpc>
                  <a:spcPct val="90000"/>
                </a:lnSpc>
                <a:spcBef>
                  <a:spcPct val="0"/>
                </a:spcBef>
              </a:pPr>
              <a:r>
                <a:rPr lang="ru-RU" sz="2200" dirty="0">
                  <a:latin typeface="Century Gothic" panose="020B0502020202020204" pitchFamily="34" charset="0"/>
                </a:rPr>
                <a:t>ЧТО ВАМ </a:t>
              </a:r>
              <a:r>
                <a:rPr lang="ru-RU" sz="2200" b="1" u="sng" dirty="0">
                  <a:latin typeface="Century Gothic" panose="020B0502020202020204" pitchFamily="34" charset="0"/>
                </a:rPr>
                <a:t>НЕОБХОДИМО</a:t>
              </a:r>
              <a:r>
                <a:rPr lang="ru-RU" sz="2200" dirty="0">
                  <a:latin typeface="Century Gothic" panose="020B0502020202020204" pitchFamily="34" charset="0"/>
                </a:rPr>
                <a:t>?</a:t>
              </a:r>
            </a:p>
            <a:p>
              <a:pPr>
                <a:lnSpc>
                  <a:spcPct val="90000"/>
                </a:lnSpc>
                <a:spcBef>
                  <a:spcPct val="0"/>
                </a:spcBef>
              </a:pPr>
              <a:endParaRPr 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ru-RU" dirty="0">
                  <a:latin typeface="Century Gothic" panose="020B0502020202020204" pitchFamily="34" charset="0"/>
                </a:rPr>
                <a:t>Человек с опытом работы в </a:t>
              </a:r>
              <a:r>
                <a:rPr lang="ru-RU" u="sng" dirty="0">
                  <a:latin typeface="Century Gothic" panose="020B0502020202020204" pitchFamily="34" charset="0"/>
                </a:rPr>
                <a:t>медицинской сфере</a:t>
              </a:r>
              <a:r>
                <a:rPr lang="ru-RU" dirty="0">
                  <a:latin typeface="Century Gothic" panose="020B0502020202020204" pitchFamily="34" charset="0"/>
                </a:rPr>
                <a:t>? </a:t>
              </a:r>
            </a:p>
            <a:p>
              <a:pPr>
                <a:lnSpc>
                  <a:spcPct val="90000"/>
                </a:lnSpc>
                <a:spcBef>
                  <a:spcPct val="0"/>
                </a:spcBef>
              </a:pPr>
              <a:endParaRPr 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ru-RU" dirty="0">
                  <a:latin typeface="Century Gothic" panose="020B0502020202020204" pitchFamily="34" charset="0"/>
                </a:rPr>
                <a:t>Человек, понимающий ваш язык?  </a:t>
              </a:r>
            </a:p>
            <a:p>
              <a:pPr>
                <a:lnSpc>
                  <a:spcPct val="90000"/>
                </a:lnSpc>
                <a:spcBef>
                  <a:spcPct val="0"/>
                </a:spcBef>
              </a:pPr>
              <a:endParaRPr 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ru-RU" dirty="0">
                  <a:latin typeface="Century Gothic" panose="020B0502020202020204" pitchFamily="34" charset="0"/>
                </a:rPr>
                <a:t>Человек, который умеет водить машину?</a:t>
              </a:r>
            </a:p>
            <a:p>
              <a:pPr marL="342900" indent="-342900">
                <a:lnSpc>
                  <a:spcPct val="90000"/>
                </a:lnSpc>
                <a:spcBef>
                  <a:spcPct val="0"/>
                </a:spcBef>
                <a:buFont typeface="Arial" panose="020B0604020202020204" pitchFamily="34" charset="0"/>
                <a:buChar char="•"/>
              </a:pPr>
              <a:endParaRPr 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ru-RU" dirty="0">
                  <a:latin typeface="Century Gothic" panose="020B0502020202020204" pitchFamily="34" charset="0"/>
                </a:rPr>
                <a:t>Человек, который может ухаживать за вами?</a:t>
              </a:r>
            </a:p>
          </p:txBody>
        </p:sp>
      </p:grpSp>
      <p:sp>
        <p:nvSpPr>
          <p:cNvPr id="37" name="TextBox 36">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ПОСТАВЩИКИ УСЛУГ</a:t>
            </a:r>
          </a:p>
        </p:txBody>
      </p:sp>
    </p:spTree>
    <p:extLst>
      <p:ext uri="{BB962C8B-B14F-4D97-AF65-F5344CB8AC3E}">
        <p14:creationId xmlns:p14="http://schemas.microsoft.com/office/powerpoint/2010/main" val="3455598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ru-RU" sz="2800"/>
              <a:t>РОЛИ И ОБЯЗАННОСТИ</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928890"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dirty="0">
                <a:solidFill>
                  <a:schemeClr val="bg2">
                    <a:lumMod val="10000"/>
                  </a:schemeClr>
                </a:solidFill>
                <a:latin typeface="Century Gothic" panose="020B0502020202020204" pitchFamily="34" charset="0"/>
                <a:ea typeface="+mj-ea"/>
                <a:cs typeface="+mj-cs"/>
              </a:rPr>
              <a:t>СЛУЖБА ФИНАНСОВОГО УПРАВЛЕНИЯ (FMS)</a:t>
            </a:r>
          </a:p>
        </p:txBody>
      </p:sp>
      <p:sp>
        <p:nvSpPr>
          <p:cNvPr id="3" name="Oval 2"/>
          <p:cNvSpPr/>
          <p:nvPr/>
        </p:nvSpPr>
        <p:spPr>
          <a:xfrm>
            <a:off x="5889014" y="828319"/>
            <a:ext cx="7186612" cy="7090509"/>
          </a:xfrm>
          <a:prstGeom prst="ellipse">
            <a:avLst/>
          </a:prstGeom>
          <a:blipFill dpi="0" rotWithShape="1">
            <a:blip r:embed="rId3">
              <a:alphaModFix amt="37000"/>
            </a:blip>
            <a:srcRect/>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E0D24028-0B8F-F24D-852B-770322111A8A}"/>
              </a:ext>
            </a:extLst>
          </p:cNvPr>
          <p:cNvGrpSpPr/>
          <p:nvPr/>
        </p:nvGrpSpPr>
        <p:grpSpPr>
          <a:xfrm>
            <a:off x="205124" y="2204817"/>
            <a:ext cx="7258870" cy="4653184"/>
            <a:chOff x="1603693" y="2409432"/>
            <a:chExt cx="8893619" cy="2103243"/>
          </a:xfrm>
        </p:grpSpPr>
        <p:sp>
          <p:nvSpPr>
            <p:cNvPr id="8" name="Rectangle 7">
              <a:extLst>
                <a:ext uri="{FF2B5EF4-FFF2-40B4-BE49-F238E27FC236}">
                  <a16:creationId xmlns:a16="http://schemas.microsoft.com/office/drawing/2014/main" id="{63C96084-EBD4-6746-BBB9-A441E1AC503E}"/>
                </a:ext>
              </a:extLst>
            </p:cNvPr>
            <p:cNvSpPr/>
            <p:nvPr/>
          </p:nvSpPr>
          <p:spPr>
            <a:xfrm>
              <a:off x="1603693" y="2409432"/>
              <a:ext cx="8893619" cy="210324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a:t>лицо, способное помочь вам реализовать вашу программу</a:t>
              </a:r>
            </a:p>
            <a:p>
              <a:endParaRPr lang="en-US" dirty="0"/>
            </a:p>
          </p:txBody>
        </p:sp>
        <p:sp>
          <p:nvSpPr>
            <p:cNvPr id="9" name="TextBox 8">
              <a:extLst>
                <a:ext uri="{FF2B5EF4-FFF2-40B4-BE49-F238E27FC236}">
                  <a16:creationId xmlns:a16="http://schemas.microsoft.com/office/drawing/2014/main" id="{777DC424-2E0B-9E42-9DD7-C34CF5F79CA3}"/>
                </a:ext>
              </a:extLst>
            </p:cNvPr>
            <p:cNvSpPr txBox="1"/>
            <p:nvPr/>
          </p:nvSpPr>
          <p:spPr>
            <a:xfrm>
              <a:off x="1762615" y="2515246"/>
              <a:ext cx="8734697" cy="266582"/>
            </a:xfrm>
            <a:prstGeom prst="rect">
              <a:avLst/>
            </a:prstGeom>
            <a:noFill/>
          </p:spPr>
          <p:txBody>
            <a:bodyPr wrap="square" rtlCol="0">
              <a:spAutoFit/>
            </a:bodyPr>
            <a:lstStyle/>
            <a:p>
              <a:endParaRPr lang="en-US" sz="2100" i="1" dirty="0">
                <a:solidFill>
                  <a:srgbClr val="FF0000"/>
                </a:solidFill>
                <a:latin typeface="Century Gothic" panose="020B0502020202020204" pitchFamily="34" charset="0"/>
              </a:endParaRPr>
            </a:p>
          </p:txBody>
        </p:sp>
      </p:grpSp>
      <p:sp>
        <p:nvSpPr>
          <p:cNvPr id="6" name="Content Placeholder 2">
            <a:extLst>
              <a:ext uri="{FF2B5EF4-FFF2-40B4-BE49-F238E27FC236}">
                <a16:creationId xmlns:a16="http://schemas.microsoft.com/office/drawing/2014/main" id="{3342DE41-8F17-2D4C-8B67-B11AACD9804B}"/>
              </a:ext>
            </a:extLst>
          </p:cNvPr>
          <p:cNvSpPr txBox="1">
            <a:spLocks/>
          </p:cNvSpPr>
          <p:nvPr/>
        </p:nvSpPr>
        <p:spPr>
          <a:xfrm>
            <a:off x="299867" y="2009175"/>
            <a:ext cx="7124742" cy="4890546"/>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latin typeface="Century Gothic" panose="020B0502020202020204" pitchFamily="34" charset="0"/>
              <a:cs typeface="Arial" panose="020B0604020202020204" pitchFamily="34" charset="0"/>
            </a:endParaRPr>
          </a:p>
          <a:p>
            <a:r>
              <a:rPr lang="ru-RU" sz="2000" dirty="0">
                <a:latin typeface="Century Gothic" panose="020B0502020202020204" pitchFamily="34" charset="0"/>
                <a:cs typeface="Arial" panose="020B0604020202020204" pitchFamily="34" charset="0"/>
              </a:rPr>
              <a:t>Вы можете </a:t>
            </a:r>
            <a:r>
              <a:rPr lang="ru-RU" sz="2000" b="1" dirty="0">
                <a:latin typeface="Century Gothic" panose="020B0502020202020204" pitchFamily="34" charset="0"/>
                <a:cs typeface="Arial" panose="020B0604020202020204" pitchFamily="34" charset="0"/>
              </a:rPr>
              <a:t>выбрать</a:t>
            </a:r>
            <a:r>
              <a:rPr lang="ru-RU" sz="2000" dirty="0">
                <a:latin typeface="Century Gothic" panose="020B0502020202020204" pitchFamily="34" charset="0"/>
                <a:cs typeface="Arial" panose="020B0604020202020204" pitchFamily="34" charset="0"/>
              </a:rPr>
              <a:t> подходящую вам службу FMS.</a:t>
            </a:r>
          </a:p>
          <a:p>
            <a:pPr marL="0" indent="0">
              <a:buNone/>
            </a:pPr>
            <a:endParaRPr lang="en-US" sz="1500" dirty="0">
              <a:latin typeface="Century Gothic" panose="020B0502020202020204" pitchFamily="34" charset="0"/>
              <a:cs typeface="Arial" panose="020B0604020202020204" pitchFamily="34" charset="0"/>
            </a:endParaRPr>
          </a:p>
          <a:p>
            <a:r>
              <a:rPr lang="ru-RU" sz="2000" dirty="0">
                <a:latin typeface="Century Gothic" panose="020B0502020202020204" pitchFamily="34" charset="0"/>
                <a:cs typeface="Arial" panose="020B0604020202020204" pitchFamily="34" charset="0"/>
              </a:rPr>
              <a:t>Служба, использование которой является </a:t>
            </a:r>
            <a:r>
              <a:rPr lang="ru-RU" sz="2000" b="1" dirty="0">
                <a:latin typeface="Century Gothic" panose="020B0502020202020204" pitchFamily="34" charset="0"/>
                <a:cs typeface="Arial" panose="020B0604020202020204" pitchFamily="34" charset="0"/>
              </a:rPr>
              <a:t>обязательным</a:t>
            </a:r>
            <a:r>
              <a:rPr lang="ru-RU" sz="2000" dirty="0">
                <a:latin typeface="Century Gothic" panose="020B0502020202020204" pitchFamily="34" charset="0"/>
                <a:cs typeface="Arial" panose="020B0604020202020204" pitchFamily="34" charset="0"/>
              </a:rPr>
              <a:t> для участия в программе</a:t>
            </a:r>
          </a:p>
          <a:p>
            <a:pPr marL="0" indent="0">
              <a:buNone/>
            </a:pPr>
            <a:endParaRPr lang="en-US" sz="1500" dirty="0">
              <a:latin typeface="Century Gothic" panose="020B0502020202020204" pitchFamily="34" charset="0"/>
              <a:cs typeface="Arial" panose="020B0604020202020204" pitchFamily="34" charset="0"/>
            </a:endParaRPr>
          </a:p>
          <a:p>
            <a:r>
              <a:rPr lang="ru-RU" sz="2000" b="1" dirty="0">
                <a:latin typeface="Century Gothic" panose="020B0502020202020204" pitchFamily="34" charset="0"/>
                <a:cs typeface="Arial" panose="020B0604020202020204" pitchFamily="34" charset="0"/>
              </a:rPr>
              <a:t>Должна</a:t>
            </a:r>
            <a:r>
              <a:rPr lang="ru-RU" sz="2000" dirty="0">
                <a:latin typeface="Century Gothic" panose="020B0502020202020204" pitchFamily="34" charset="0"/>
                <a:cs typeface="Arial" panose="020B0604020202020204" pitchFamily="34" charset="0"/>
              </a:rPr>
              <a:t> быть официальным поставщиком</a:t>
            </a:r>
          </a:p>
          <a:p>
            <a:pPr marL="0" indent="0">
              <a:buNone/>
            </a:pPr>
            <a:endParaRPr lang="en-US" sz="1500" dirty="0">
              <a:latin typeface="Century Gothic" panose="020B0502020202020204" pitchFamily="34" charset="0"/>
              <a:cs typeface="Arial" panose="020B0604020202020204" pitchFamily="34" charset="0"/>
            </a:endParaRPr>
          </a:p>
          <a:p>
            <a:r>
              <a:rPr lang="ru-RU" sz="2000" dirty="0">
                <a:latin typeface="Century Gothic" panose="020B0502020202020204" pitchFamily="34" charset="0"/>
                <a:cs typeface="Arial" panose="020B0604020202020204" pitchFamily="34" charset="0"/>
              </a:rPr>
              <a:t>Вы оплачиваете услуги FMS в рамках вашего плана расходов</a:t>
            </a:r>
          </a:p>
          <a:p>
            <a:pPr marL="0" indent="0">
              <a:buNone/>
            </a:pPr>
            <a:endParaRPr lang="en-US" sz="1500" dirty="0">
              <a:latin typeface="Century Gothic" panose="020B0502020202020204" pitchFamily="34" charset="0"/>
              <a:cs typeface="Arial" panose="020B0604020202020204" pitchFamily="34" charset="0"/>
            </a:endParaRPr>
          </a:p>
          <a:p>
            <a:r>
              <a:rPr lang="ru-RU" sz="2000" u="sng" dirty="0">
                <a:solidFill>
                  <a:prstClr val="black"/>
                </a:solidFill>
                <a:latin typeface="Century Gothic" panose="020B0502020202020204" pitchFamily="34" charset="0"/>
                <a:cs typeface="Arial" panose="020B0604020202020204" pitchFamily="34" charset="0"/>
              </a:rPr>
              <a:t>Проверка</a:t>
            </a:r>
            <a:r>
              <a:rPr lang="ru-RU" sz="2000" dirty="0">
                <a:solidFill>
                  <a:prstClr val="black"/>
                </a:solidFill>
                <a:latin typeface="Century Gothic" panose="020B0502020202020204" pitchFamily="34" charset="0"/>
                <a:cs typeface="Arial" panose="020B0604020202020204" pitchFamily="34" charset="0"/>
              </a:rPr>
              <a:t> права на ведение профессиональной деятельности и квалификации </a:t>
            </a:r>
          </a:p>
          <a:p>
            <a:pPr marL="0" indent="0">
              <a:buNone/>
            </a:pPr>
            <a:endParaRPr lang="en-US" sz="1500" dirty="0">
              <a:solidFill>
                <a:prstClr val="black"/>
              </a:solidFill>
              <a:latin typeface="Century Gothic" panose="020B0502020202020204" pitchFamily="34" charset="0"/>
              <a:cs typeface="Arial" panose="020B0604020202020204" pitchFamily="34" charset="0"/>
            </a:endParaRPr>
          </a:p>
          <a:p>
            <a:r>
              <a:rPr lang="ru-RU" sz="2000" dirty="0">
                <a:latin typeface="Century Gothic" panose="020B0502020202020204" pitchFamily="34" charset="0"/>
                <a:cs typeface="Arial" panose="020B0604020202020204" pitchFamily="34" charset="0"/>
              </a:rPr>
              <a:t>Оказание помощи в </a:t>
            </a:r>
            <a:r>
              <a:rPr lang="ru-RU" sz="2000" u="sng" dirty="0">
                <a:latin typeface="Century Gothic" panose="020B0502020202020204" pitchFamily="34" charset="0"/>
                <a:cs typeface="Arial" panose="020B0604020202020204" pitchFamily="34" charset="0"/>
              </a:rPr>
              <a:t>управлении</a:t>
            </a:r>
            <a:r>
              <a:rPr lang="ru-RU" sz="2000" dirty="0">
                <a:latin typeface="Century Gothic" panose="020B0502020202020204" pitchFamily="34" charset="0"/>
                <a:cs typeface="Arial" panose="020B0604020202020204" pitchFamily="34" charset="0"/>
              </a:rPr>
              <a:t> вашим планом расходов</a:t>
            </a:r>
          </a:p>
          <a:p>
            <a:endParaRPr lang="en-US" sz="1400" dirty="0">
              <a:latin typeface="Century Gothic" panose="020B0502020202020204" pitchFamily="34" charset="0"/>
              <a:cs typeface="Arial" panose="020B0604020202020204" pitchFamily="34" charset="0"/>
            </a:endParaRPr>
          </a:p>
          <a:p>
            <a:r>
              <a:rPr lang="ru-RU" sz="2000" u="sng" dirty="0">
                <a:latin typeface="Century Gothic" panose="020B0502020202020204" pitchFamily="34" charset="0"/>
                <a:cs typeface="Arial" panose="020B0604020202020204" pitchFamily="34" charset="0"/>
              </a:rPr>
              <a:t>Предоставление</a:t>
            </a:r>
            <a:r>
              <a:rPr lang="ru-RU" sz="2000" dirty="0">
                <a:latin typeface="Century Gothic" panose="020B0502020202020204" pitchFamily="34" charset="0"/>
                <a:cs typeface="Arial" panose="020B0604020202020204" pitchFamily="34" charset="0"/>
              </a:rPr>
              <a:t> вам ежемесячного отчета о вашем плане расходов</a:t>
            </a:r>
          </a:p>
          <a:p>
            <a:pPr marL="0" indent="0">
              <a:buFont typeface="Arial" panose="020B0604020202020204" pitchFamily="34" charset="0"/>
              <a:buNone/>
            </a:pPr>
            <a:endParaRPr lang="en-US" dirty="0"/>
          </a:p>
        </p:txBody>
      </p:sp>
      <p:grpSp>
        <p:nvGrpSpPr>
          <p:cNvPr id="2" name="Group 1">
            <a:extLst>
              <a:ext uri="{FF2B5EF4-FFF2-40B4-BE49-F238E27FC236}">
                <a16:creationId xmlns:a16="http://schemas.microsoft.com/office/drawing/2014/main" id="{4456BA49-BFB3-2F4C-83AB-9A70C342C499}"/>
              </a:ext>
            </a:extLst>
          </p:cNvPr>
          <p:cNvGrpSpPr/>
          <p:nvPr/>
        </p:nvGrpSpPr>
        <p:grpSpPr>
          <a:xfrm>
            <a:off x="7728899" y="1157019"/>
            <a:ext cx="4154807" cy="1648630"/>
            <a:chOff x="7424609" y="3951244"/>
            <a:chExt cx="4154807" cy="1648630"/>
          </a:xfrm>
        </p:grpSpPr>
        <p:sp>
          <p:nvSpPr>
            <p:cNvPr id="10" name="Rectangle 9">
              <a:extLst>
                <a:ext uri="{FF2B5EF4-FFF2-40B4-BE49-F238E27FC236}">
                  <a16:creationId xmlns:a16="http://schemas.microsoft.com/office/drawing/2014/main" id="{9F82F547-00F0-4546-8AAE-6DD06CB59C9F}"/>
                </a:ext>
              </a:extLst>
            </p:cNvPr>
            <p:cNvSpPr/>
            <p:nvPr/>
          </p:nvSpPr>
          <p:spPr>
            <a:xfrm>
              <a:off x="7424609" y="3951244"/>
              <a:ext cx="4154807" cy="164863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EDDA522-AC52-E84B-9407-9AD25AADB1ED}"/>
                </a:ext>
              </a:extLst>
            </p:cNvPr>
            <p:cNvSpPr/>
            <p:nvPr/>
          </p:nvSpPr>
          <p:spPr>
            <a:xfrm>
              <a:off x="7424609" y="4150080"/>
              <a:ext cx="4115423" cy="1107996"/>
            </a:xfrm>
            <a:prstGeom prst="rect">
              <a:avLst/>
            </a:prstGeom>
          </p:spPr>
          <p:txBody>
            <a:bodyPr wrap="square">
              <a:spAutoFit/>
            </a:bodyPr>
            <a:lstStyle/>
            <a:p>
              <a:pPr algn="ctr"/>
              <a:r>
                <a:rPr lang="ru-RU" sz="2200" dirty="0">
                  <a:solidFill>
                    <a:prstClr val="black"/>
                  </a:solidFill>
                  <a:latin typeface="Century Gothic" panose="020B0502020202020204" pitchFamily="34" charset="0"/>
                </a:rPr>
                <a:t>Кто будет </a:t>
              </a:r>
              <a:r>
                <a:rPr lang="ru-RU" sz="2200" u="sng" dirty="0">
                  <a:solidFill>
                    <a:prstClr val="black"/>
                  </a:solidFill>
                  <a:latin typeface="Century Gothic" panose="020B0502020202020204" pitchFamily="34" charset="0"/>
                </a:rPr>
                <a:t>помогать</a:t>
              </a:r>
              <a:r>
                <a:rPr lang="ru-RU" sz="2200" dirty="0">
                  <a:solidFill>
                    <a:prstClr val="black"/>
                  </a:solidFill>
                  <a:latin typeface="Century Gothic" panose="020B0502020202020204" pitchFamily="34" charset="0"/>
                </a:rPr>
                <a:t> вам </a:t>
              </a:r>
              <a:r>
                <a:rPr lang="ru-RU" sz="2200" b="1" u="sng" dirty="0">
                  <a:solidFill>
                    <a:prstClr val="black"/>
                  </a:solidFill>
                  <a:latin typeface="Century Gothic" panose="020B0502020202020204" pitchFamily="34" charset="0"/>
                </a:rPr>
                <a:t>оплачивать</a:t>
              </a:r>
              <a:r>
                <a:rPr lang="ru-RU" sz="2200" dirty="0">
                  <a:solidFill>
                    <a:prstClr val="black"/>
                  </a:solidFill>
                  <a:latin typeface="Century Gothic" panose="020B0502020202020204" pitchFamily="34" charset="0"/>
                </a:rPr>
                <a:t> обслуживание и работу сотрудников?</a:t>
              </a:r>
            </a:p>
          </p:txBody>
        </p:sp>
      </p:grpSp>
      <p:sp>
        <p:nvSpPr>
          <p:cNvPr id="13" name="TextBox 12"/>
          <p:cNvSpPr txBox="1"/>
          <p:nvPr/>
        </p:nvSpPr>
        <p:spPr>
          <a:xfrm>
            <a:off x="110210" y="1173152"/>
            <a:ext cx="6219316" cy="369332"/>
          </a:xfrm>
          <a:prstGeom prst="rect">
            <a:avLst/>
          </a:prstGeom>
          <a:noFill/>
        </p:spPr>
        <p:txBody>
          <a:bodyPr wrap="square" rtlCol="0">
            <a:spAutoFit/>
          </a:bodyPr>
          <a:lstStyle/>
          <a:p>
            <a:pPr>
              <a:lnSpc>
                <a:spcPct val="90000"/>
              </a:lnSpc>
              <a:spcBef>
                <a:spcPct val="0"/>
              </a:spcBef>
            </a:pPr>
            <a:r>
              <a:rPr lang="ru-RU" sz="2000">
                <a:effectLst>
                  <a:outerShdw blurRad="38100" dist="38100" dir="2700000" algn="tl">
                    <a:srgbClr val="000000">
                      <a:alpha val="43137"/>
                    </a:srgbClr>
                  </a:outerShdw>
                </a:effectLst>
                <a:latin typeface="Century Gothic" panose="020B0502020202020204" pitchFamily="34" charset="0"/>
              </a:rPr>
              <a:t>Роль и обязанности службы FMS </a:t>
            </a:r>
          </a:p>
        </p:txBody>
      </p:sp>
    </p:spTree>
    <p:extLst>
      <p:ext uri="{BB962C8B-B14F-4D97-AF65-F5344CB8AC3E}">
        <p14:creationId xmlns:p14="http://schemas.microsoft.com/office/powerpoint/2010/main" val="719492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ru-RU" sz="2800"/>
              <a:t>РОЛИ И ОБЯЗАННОСТИ</a:t>
            </a:r>
          </a:p>
        </p:txBody>
      </p:sp>
      <p:sp>
        <p:nvSpPr>
          <p:cNvPr id="9" name="Oval 8"/>
          <p:cNvSpPr/>
          <p:nvPr/>
        </p:nvSpPr>
        <p:spPr>
          <a:xfrm>
            <a:off x="-413842" y="953176"/>
            <a:ext cx="7186612" cy="7090509"/>
          </a:xfrm>
          <a:prstGeom prst="ellipse">
            <a:avLst/>
          </a:prstGeom>
          <a:blipFill dpi="0" rotWithShape="1">
            <a:blip r:embed="rId3">
              <a:alphaModFix amt="56000"/>
            </a:blip>
            <a:srcRect/>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3C96084-EBD4-6746-BBB9-A441E1AC503E}"/>
              </a:ext>
            </a:extLst>
          </p:cNvPr>
          <p:cNvSpPr/>
          <p:nvPr/>
        </p:nvSpPr>
        <p:spPr>
          <a:xfrm>
            <a:off x="614364" y="2965117"/>
            <a:ext cx="5196158" cy="37085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1" name="Content Placeholder 2">
            <a:extLst>
              <a:ext uri="{FF2B5EF4-FFF2-40B4-BE49-F238E27FC236}">
                <a16:creationId xmlns:a16="http://schemas.microsoft.com/office/drawing/2014/main" id="{FB36FF11-4900-AB4E-A479-E474D55281A4}"/>
              </a:ext>
            </a:extLst>
          </p:cNvPr>
          <p:cNvSpPr txBox="1">
            <a:spLocks/>
          </p:cNvSpPr>
          <p:nvPr/>
        </p:nvSpPr>
        <p:spPr>
          <a:xfrm>
            <a:off x="760228" y="3130860"/>
            <a:ext cx="5050294" cy="3538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1800" dirty="0">
                <a:latin typeface="Century Gothic" panose="020B0502020202020204" pitchFamily="34" charset="0"/>
              </a:rPr>
              <a:t>ЧТО ВАМ </a:t>
            </a:r>
            <a:r>
              <a:rPr lang="ru-RU" sz="1800" b="1" u="sng" dirty="0">
                <a:latin typeface="Century Gothic" panose="020B0502020202020204" pitchFamily="34" charset="0"/>
              </a:rPr>
              <a:t>НЕОБХОДИМО</a:t>
            </a:r>
            <a:r>
              <a:rPr lang="ru-RU" sz="1800" dirty="0">
                <a:latin typeface="Century Gothic" panose="020B0502020202020204" pitchFamily="34" charset="0"/>
              </a:rPr>
              <a:t>?</a:t>
            </a:r>
          </a:p>
          <a:p>
            <a:r>
              <a:rPr lang="ru-RU" sz="1800" dirty="0">
                <a:latin typeface="Century Gothic" panose="020B0502020202020204" pitchFamily="34" charset="0"/>
              </a:rPr>
              <a:t>Вам необходима помощь с сотрудниками?</a:t>
            </a:r>
            <a:endParaRPr lang="en-US" sz="1800" dirty="0">
              <a:latin typeface="Century Gothic" panose="020B0502020202020204" pitchFamily="34" charset="0"/>
            </a:endParaRPr>
          </a:p>
          <a:p>
            <a:r>
              <a:rPr lang="ru-RU" sz="1800" dirty="0">
                <a:latin typeface="Century Gothic" panose="020B0502020202020204" pitchFamily="34" charset="0"/>
              </a:rPr>
              <a:t>Вам необходима дополнительная помощь или напоминания, чтобы обеспечить соблюдение плана расходов?	</a:t>
            </a:r>
            <a:endParaRPr lang="en-US" sz="1800" dirty="0">
              <a:latin typeface="Century Gothic" panose="020B0502020202020204" pitchFamily="34" charset="0"/>
            </a:endParaRPr>
          </a:p>
          <a:p>
            <a:r>
              <a:rPr lang="ru-RU" sz="1800" dirty="0">
                <a:latin typeface="Century Gothic" panose="020B0502020202020204" pitchFamily="34" charset="0"/>
              </a:rPr>
              <a:t>Вам необходимо, чтобы служба просто оплачивала счета и присылала вам выписки? </a:t>
            </a:r>
            <a:endParaRPr lang="en-US" sz="1800" dirty="0">
              <a:latin typeface="Century Gothic" panose="020B0502020202020204" pitchFamily="34" charset="0"/>
            </a:endParaRPr>
          </a:p>
          <a:p>
            <a:r>
              <a:rPr lang="ru-RU" sz="1800" dirty="0">
                <a:latin typeface="Century Gothic" panose="020B0502020202020204" pitchFamily="34" charset="0"/>
              </a:rPr>
              <a:t>Вам необходимо приобретать товары и принадлежности?</a:t>
            </a:r>
          </a:p>
          <a:p>
            <a:pPr marL="0" indent="0">
              <a:buNone/>
            </a:pPr>
            <a:endParaRPr lang="en-US" sz="100" dirty="0">
              <a:latin typeface="Century Gothic" panose="020B0502020202020204" pitchFamily="34" charset="0"/>
            </a:endParaRPr>
          </a:p>
          <a:p>
            <a:pPr marL="0" indent="0">
              <a:buNone/>
            </a:pPr>
            <a:endParaRPr lang="en-US" sz="700" dirty="0">
              <a:latin typeface="Century Gothic" panose="020B0502020202020204" pitchFamily="34" charset="0"/>
            </a:endParaRPr>
          </a:p>
          <a:p>
            <a:pPr marL="0" indent="0">
              <a:buNone/>
            </a:pPr>
            <a:endParaRPr lang="en-US" sz="800" dirty="0">
              <a:latin typeface="Century Gothic" panose="020B0502020202020204" pitchFamily="34" charset="0"/>
            </a:endParaRPr>
          </a:p>
          <a:p>
            <a:endParaRPr lang="en-US" sz="2000" dirty="0"/>
          </a:p>
        </p:txBody>
      </p:sp>
      <p:pic>
        <p:nvPicPr>
          <p:cNvPr id="2" name="Picture 1"/>
          <p:cNvPicPr>
            <a:picLocks noChangeAspect="1"/>
          </p:cNvPicPr>
          <p:nvPr/>
        </p:nvPicPr>
        <p:blipFill>
          <a:blip r:embed="rId4"/>
          <a:stretch>
            <a:fillRect/>
          </a:stretch>
        </p:blipFill>
        <p:spPr>
          <a:xfrm>
            <a:off x="6467965" y="2965117"/>
            <a:ext cx="5206435" cy="3724979"/>
          </a:xfrm>
          <a:prstGeom prst="rect">
            <a:avLst/>
          </a:prstGeom>
        </p:spPr>
      </p:pic>
      <p:grpSp>
        <p:nvGrpSpPr>
          <p:cNvPr id="3" name="Group 2"/>
          <p:cNvGrpSpPr/>
          <p:nvPr/>
        </p:nvGrpSpPr>
        <p:grpSpPr>
          <a:xfrm>
            <a:off x="2191295" y="1486742"/>
            <a:ext cx="7846447" cy="864770"/>
            <a:chOff x="2131137" y="1939594"/>
            <a:chExt cx="7846447" cy="864770"/>
          </a:xfrm>
        </p:grpSpPr>
        <p:sp>
          <p:nvSpPr>
            <p:cNvPr id="13" name="Rectangle 12">
              <a:extLst>
                <a:ext uri="{FF2B5EF4-FFF2-40B4-BE49-F238E27FC236}">
                  <a16:creationId xmlns:a16="http://schemas.microsoft.com/office/drawing/2014/main" id="{12AFCF52-822E-FD43-A350-793208F0A42B}"/>
                </a:ext>
              </a:extLst>
            </p:cNvPr>
            <p:cNvSpPr/>
            <p:nvPr/>
          </p:nvSpPr>
          <p:spPr>
            <a:xfrm>
              <a:off x="2296749" y="1939594"/>
              <a:ext cx="7515225" cy="86477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t>?</a:t>
              </a:r>
            </a:p>
          </p:txBody>
        </p:sp>
        <p:sp>
          <p:nvSpPr>
            <p:cNvPr id="14" name="TextBox 13"/>
            <p:cNvSpPr txBox="1"/>
            <p:nvPr/>
          </p:nvSpPr>
          <p:spPr>
            <a:xfrm>
              <a:off x="2131137" y="1961471"/>
              <a:ext cx="7846447" cy="830997"/>
            </a:xfrm>
            <a:prstGeom prst="rect">
              <a:avLst/>
            </a:prstGeom>
            <a:noFill/>
          </p:spPr>
          <p:txBody>
            <a:bodyPr wrap="square" rtlCol="0">
              <a:spAutoFit/>
            </a:bodyPr>
            <a:lstStyle/>
            <a:p>
              <a:pPr algn="ctr"/>
              <a:r>
                <a:rPr lang="ru-RU" sz="2400">
                  <a:latin typeface="Century Gothic" panose="020B0502020202020204" pitchFamily="34" charset="0"/>
                </a:rPr>
                <a:t>Подумайте над тем, что вам </a:t>
              </a:r>
              <a:r>
                <a:rPr lang="ru-RU" sz="2400" b="1" u="sng">
                  <a:latin typeface="Century Gothic" panose="020B0502020202020204" pitchFamily="34" charset="0"/>
                </a:rPr>
                <a:t>нужно</a:t>
              </a:r>
              <a:r>
                <a:rPr lang="ru-RU" sz="2400">
                  <a:latin typeface="Century Gothic" panose="020B0502020202020204" pitchFamily="34" charset="0"/>
                </a:rPr>
                <a:t>…</a:t>
              </a:r>
            </a:p>
            <a:p>
              <a:pPr algn="ctr"/>
              <a:r>
                <a:rPr lang="ru-RU" sz="2400">
                  <a:latin typeface="Century Gothic" panose="020B0502020202020204" pitchFamily="34" charset="0"/>
                </a:rPr>
                <a:t>И чего вы </a:t>
              </a:r>
              <a:r>
                <a:rPr lang="ru-RU" sz="2400" b="1" u="sng">
                  <a:latin typeface="Century Gothic" panose="020B0502020202020204" pitchFamily="34" charset="0"/>
                </a:rPr>
                <a:t>хотите</a:t>
              </a:r>
              <a:r>
                <a:rPr lang="ru-RU" sz="2400">
                  <a:latin typeface="Century Gothic" panose="020B0502020202020204" pitchFamily="34" charset="0"/>
                </a:rPr>
                <a:t>?</a:t>
              </a:r>
            </a:p>
          </p:txBody>
        </p:sp>
      </p:grpSp>
      <p:sp>
        <p:nvSpPr>
          <p:cNvPr id="12" name="TextBox 11"/>
          <p:cNvSpPr txBox="1"/>
          <p:nvPr/>
        </p:nvSpPr>
        <p:spPr>
          <a:xfrm>
            <a:off x="6569099" y="3130860"/>
            <a:ext cx="5004165" cy="3444020"/>
          </a:xfrm>
          <a:prstGeom prst="rect">
            <a:avLst/>
          </a:prstGeom>
          <a:noFill/>
        </p:spPr>
        <p:txBody>
          <a:bodyPr wrap="square" rtlCol="0">
            <a:spAutoFit/>
          </a:bodyPr>
          <a:lstStyle/>
          <a:p>
            <a:pPr>
              <a:lnSpc>
                <a:spcPct val="90000"/>
              </a:lnSpc>
              <a:spcBef>
                <a:spcPct val="0"/>
              </a:spcBef>
            </a:pPr>
            <a:r>
              <a:rPr lang="ru-RU" sz="2000" dirty="0">
                <a:latin typeface="Century Gothic" panose="020B0502020202020204" pitchFamily="34" charset="0"/>
              </a:rPr>
              <a:t>ЧЕГО ВЫ </a:t>
            </a:r>
            <a:r>
              <a:rPr lang="ru-RU" sz="2000" b="1" u="sng" dirty="0">
                <a:latin typeface="Century Gothic" panose="020B0502020202020204" pitchFamily="34" charset="0"/>
              </a:rPr>
              <a:t>ХОТИТЕ</a:t>
            </a:r>
            <a:r>
              <a:rPr lang="ru-RU" sz="2000" dirty="0">
                <a:latin typeface="Century Gothic" panose="020B0502020202020204" pitchFamily="34" charset="0"/>
              </a:rPr>
              <a:t>?</a:t>
            </a:r>
          </a:p>
          <a:p>
            <a:pPr>
              <a:lnSpc>
                <a:spcPct val="90000"/>
              </a:lnSpc>
              <a:spcBef>
                <a:spcPct val="0"/>
              </a:spcBef>
            </a:pPr>
            <a:endParaRPr lang="en-US" sz="8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ru-RU" dirty="0">
                <a:latin typeface="Century Gothic" panose="020B0502020202020204" pitchFamily="34" charset="0"/>
              </a:rPr>
              <a:t>Полная ответственность за ваших сотрудников?</a:t>
            </a:r>
          </a:p>
          <a:p>
            <a:pPr>
              <a:lnSpc>
                <a:spcPct val="90000"/>
              </a:lnSpc>
              <a:spcBef>
                <a:spcPct val="0"/>
              </a:spcBef>
            </a:pPr>
            <a:endParaRPr lang="en-US"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ru-RU" dirty="0">
                <a:latin typeface="Century Gothic" panose="020B0502020202020204" pitchFamily="34" charset="0"/>
              </a:rPr>
              <a:t>Помощь в управлении делами ваших сотрудников?</a:t>
            </a:r>
          </a:p>
          <a:p>
            <a:pPr marL="342900" indent="-342900">
              <a:lnSpc>
                <a:spcPct val="90000"/>
              </a:lnSpc>
              <a:spcBef>
                <a:spcPct val="0"/>
              </a:spcBef>
              <a:buFont typeface="Arial" panose="020B0604020202020204" pitchFamily="34" charset="0"/>
              <a:buChar char="•"/>
            </a:pPr>
            <a:endParaRPr lang="en-US"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ru-RU" dirty="0">
                <a:latin typeface="Century Gothic" panose="020B0502020202020204" pitchFamily="34" charset="0"/>
              </a:rPr>
              <a:t>Наличие или отсутствие обязательств? </a:t>
            </a:r>
          </a:p>
          <a:p>
            <a:pPr marL="342900" indent="-342900">
              <a:lnSpc>
                <a:spcPct val="90000"/>
              </a:lnSpc>
              <a:spcBef>
                <a:spcPct val="0"/>
              </a:spcBef>
              <a:buFont typeface="Arial" panose="020B0604020202020204" pitchFamily="34" charset="0"/>
              <a:buChar char="•"/>
            </a:pPr>
            <a:endParaRPr lang="en-US" sz="20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endParaRPr lang="en-US" sz="20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endParaRPr lang="en-US" sz="20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endParaRPr lang="en-US" sz="2000" dirty="0">
              <a:latin typeface="Century Gothic" panose="020B0502020202020204" pitchFamily="34" charset="0"/>
            </a:endParaRPr>
          </a:p>
          <a:p>
            <a:pPr>
              <a:lnSpc>
                <a:spcPct val="90000"/>
              </a:lnSpc>
              <a:spcBef>
                <a:spcPct val="0"/>
              </a:spcBef>
            </a:pPr>
            <a:endParaRPr lang="en-US" sz="800" dirty="0">
              <a:latin typeface="Century Gothic" panose="020B0502020202020204" pitchFamily="34" charset="0"/>
            </a:endParaRPr>
          </a:p>
        </p:txBody>
      </p:sp>
      <p:sp>
        <p:nvSpPr>
          <p:cNvPr id="15" name="TextBox 14">
            <a:extLst>
              <a:ext uri="{FF2B5EF4-FFF2-40B4-BE49-F238E27FC236}">
                <a16:creationId xmlns:a16="http://schemas.microsoft.com/office/drawing/2014/main" id="{C8153160-F310-5D4D-A1DD-28A1A99CE5B9}"/>
              </a:ext>
            </a:extLst>
          </p:cNvPr>
          <p:cNvSpPr txBox="1"/>
          <p:nvPr/>
        </p:nvSpPr>
        <p:spPr>
          <a:xfrm>
            <a:off x="110210" y="595179"/>
            <a:ext cx="7890790"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dirty="0">
                <a:solidFill>
                  <a:schemeClr val="bg2">
                    <a:lumMod val="10000"/>
                  </a:schemeClr>
                </a:solidFill>
                <a:latin typeface="Century Gothic" panose="020B0502020202020204" pitchFamily="34" charset="0"/>
                <a:ea typeface="+mj-ea"/>
                <a:cs typeface="+mj-cs"/>
              </a:rPr>
              <a:t>СЛУЖБА ФИНАНСОВОГО УПРАВЛЕНИЯ (FMS)</a:t>
            </a:r>
          </a:p>
        </p:txBody>
      </p:sp>
      <p:sp>
        <p:nvSpPr>
          <p:cNvPr id="6" name="TextBox 5"/>
          <p:cNvSpPr txBox="1"/>
          <p:nvPr/>
        </p:nvSpPr>
        <p:spPr>
          <a:xfrm>
            <a:off x="102785" y="1109934"/>
            <a:ext cx="6219316" cy="369332"/>
          </a:xfrm>
          <a:prstGeom prst="rect">
            <a:avLst/>
          </a:prstGeom>
          <a:noFill/>
        </p:spPr>
        <p:txBody>
          <a:bodyPr wrap="square" rtlCol="0">
            <a:spAutoFit/>
          </a:bodyPr>
          <a:lstStyle/>
          <a:p>
            <a:pPr>
              <a:lnSpc>
                <a:spcPct val="90000"/>
              </a:lnSpc>
              <a:spcBef>
                <a:spcPct val="0"/>
              </a:spcBef>
            </a:pPr>
            <a:r>
              <a:rPr lang="ru-RU" sz="2000">
                <a:effectLst>
                  <a:outerShdw blurRad="38100" dist="38100" dir="2700000" algn="tl">
                    <a:srgbClr val="000000">
                      <a:alpha val="43137"/>
                    </a:srgbClr>
                  </a:outerShdw>
                </a:effectLst>
                <a:latin typeface="Century Gothic" panose="020B0502020202020204" pitchFamily="34" charset="0"/>
                <a:hlinkClick r:id="rId5" action="ppaction://hlinkfile"/>
              </a:rPr>
              <a:t>*Выбор подходящей службы FMS</a:t>
            </a:r>
          </a:p>
        </p:txBody>
      </p:sp>
    </p:spTree>
    <p:extLst>
      <p:ext uri="{BB962C8B-B14F-4D97-AF65-F5344CB8AC3E}">
        <p14:creationId xmlns:p14="http://schemas.microsoft.com/office/powerpoint/2010/main" val="2176246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1590492-A0D4-1C4C-937A-BB8683FFCDF5}"/>
              </a:ext>
            </a:extLst>
          </p:cNvPr>
          <p:cNvPicPr>
            <a:picLocks noChangeAspect="1"/>
          </p:cNvPicPr>
          <p:nvPr/>
        </p:nvPicPr>
        <p:blipFill>
          <a:blip r:embed="rId3">
            <a:alphaModFix amt="36000"/>
          </a:blip>
          <a:stretch>
            <a:fillRect/>
          </a:stretch>
        </p:blipFill>
        <p:spPr>
          <a:xfrm>
            <a:off x="4740387" y="1144504"/>
            <a:ext cx="7410157" cy="7410157"/>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ru-RU" sz="2800"/>
              <a:t>РОЛИ И ОБЯЗАННОСТИ</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9986290"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dirty="0">
                <a:solidFill>
                  <a:schemeClr val="bg2">
                    <a:lumMod val="10000"/>
                  </a:schemeClr>
                </a:solidFill>
                <a:latin typeface="Century Gothic" panose="020B0502020202020204" pitchFamily="34" charset="0"/>
                <a:ea typeface="+mj-ea"/>
                <a:cs typeface="+mj-cs"/>
              </a:rPr>
              <a:t>ВЫБОР ЛИЦА, ПОДХОДЯЩЕГО НА ОПРЕДЕЛЕННУЮ РОЛЬ</a:t>
            </a:r>
          </a:p>
        </p:txBody>
      </p:sp>
      <p:sp>
        <p:nvSpPr>
          <p:cNvPr id="3" name="Rectangle 2">
            <a:hlinkClick r:id="rId4" action="ppaction://hlinkfile"/>
            <a:extLst>
              <a:ext uri="{FF2B5EF4-FFF2-40B4-BE49-F238E27FC236}">
                <a16:creationId xmlns:a16="http://schemas.microsoft.com/office/drawing/2014/main" id="{DF7D36DA-B0BB-584C-A74B-AB29721E689D}"/>
              </a:ext>
            </a:extLst>
          </p:cNvPr>
          <p:cNvSpPr/>
          <p:nvPr/>
        </p:nvSpPr>
        <p:spPr>
          <a:xfrm>
            <a:off x="1721696" y="1125783"/>
            <a:ext cx="10428847" cy="584775"/>
          </a:xfrm>
          <a:prstGeom prst="rect">
            <a:avLst/>
          </a:prstGeom>
        </p:spPr>
        <p:txBody>
          <a:bodyPr wrap="square">
            <a:spAutoFit/>
          </a:bodyPr>
          <a:lstStyle/>
          <a:p>
            <a:r>
              <a:rPr lang="ru-RU" sz="3200" dirty="0">
                <a:latin typeface="Century Gothic" panose="020B0502020202020204" pitchFamily="34" charset="0"/>
                <a:hlinkClick r:id="rId5" action="ppaction://hlinkfile"/>
              </a:rPr>
              <a:t>*Соглашения с вашими поставщиками услуг</a:t>
            </a:r>
          </a:p>
        </p:txBody>
      </p:sp>
      <p:grpSp>
        <p:nvGrpSpPr>
          <p:cNvPr id="25" name="Group 24">
            <a:extLst>
              <a:ext uri="{FF2B5EF4-FFF2-40B4-BE49-F238E27FC236}">
                <a16:creationId xmlns:a16="http://schemas.microsoft.com/office/drawing/2014/main" id="{70378309-4B32-1548-A354-ECAE00C708A2}"/>
              </a:ext>
            </a:extLst>
          </p:cNvPr>
          <p:cNvGrpSpPr/>
          <p:nvPr/>
        </p:nvGrpSpPr>
        <p:grpSpPr>
          <a:xfrm>
            <a:off x="1721696" y="1993392"/>
            <a:ext cx="8270772" cy="3803904"/>
            <a:chOff x="203792" y="2103120"/>
            <a:chExt cx="8270772" cy="3803904"/>
          </a:xfrm>
        </p:grpSpPr>
        <p:sp>
          <p:nvSpPr>
            <p:cNvPr id="23" name="Rectangle 22">
              <a:extLst>
                <a:ext uri="{FF2B5EF4-FFF2-40B4-BE49-F238E27FC236}">
                  <a16:creationId xmlns:a16="http://schemas.microsoft.com/office/drawing/2014/main" id="{4665E856-D10B-6B42-8C23-8B002D67729E}"/>
                </a:ext>
              </a:extLst>
            </p:cNvPr>
            <p:cNvSpPr/>
            <p:nvPr/>
          </p:nvSpPr>
          <p:spPr>
            <a:xfrm>
              <a:off x="203792" y="2103120"/>
              <a:ext cx="8270772" cy="380390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a:t>лицо, способное помочь вам реализовать вашу программу</a:t>
              </a:r>
            </a:p>
            <a:p>
              <a:endParaRPr lang="en-US" dirty="0"/>
            </a:p>
          </p:txBody>
        </p:sp>
        <p:grpSp>
          <p:nvGrpSpPr>
            <p:cNvPr id="21" name="Group 20">
              <a:extLst>
                <a:ext uri="{FF2B5EF4-FFF2-40B4-BE49-F238E27FC236}">
                  <a16:creationId xmlns:a16="http://schemas.microsoft.com/office/drawing/2014/main" id="{03E814A0-E80C-AF41-8C1D-32C3B979E6A4}"/>
                </a:ext>
              </a:extLst>
            </p:cNvPr>
            <p:cNvGrpSpPr/>
            <p:nvPr/>
          </p:nvGrpSpPr>
          <p:grpSpPr>
            <a:xfrm>
              <a:off x="752220" y="2103120"/>
              <a:ext cx="7608940" cy="3417440"/>
              <a:chOff x="715644" y="2031765"/>
              <a:chExt cx="7608940" cy="3433931"/>
            </a:xfrm>
          </p:grpSpPr>
          <p:sp>
            <p:nvSpPr>
              <p:cNvPr id="2" name="Rectangle 1">
                <a:extLst>
                  <a:ext uri="{FF2B5EF4-FFF2-40B4-BE49-F238E27FC236}">
                    <a16:creationId xmlns:a16="http://schemas.microsoft.com/office/drawing/2014/main" id="{A0B982D1-B8A4-A141-91C2-5EB1A1BA5864}"/>
                  </a:ext>
                </a:extLst>
              </p:cNvPr>
              <p:cNvSpPr/>
              <p:nvPr/>
            </p:nvSpPr>
            <p:spPr>
              <a:xfrm>
                <a:off x="5789337" y="4368019"/>
                <a:ext cx="1923984" cy="1015663"/>
              </a:xfrm>
              <a:prstGeom prst="rect">
                <a:avLst/>
              </a:prstGeom>
            </p:spPr>
            <p:txBody>
              <a:bodyPr wrap="square">
                <a:spAutoFit/>
              </a:bodyPr>
              <a:lstStyle/>
              <a:p>
                <a:pPr algn="ctr">
                  <a:defRPr/>
                </a:pPr>
                <a:r>
                  <a:rPr lang="ru-RU" sz="2000">
                    <a:latin typeface="Century Gothic" panose="020B0502020202020204" pitchFamily="34" charset="0"/>
                  </a:rPr>
                  <a:t>Где будут предоставляться услуги</a:t>
                </a:r>
              </a:p>
            </p:txBody>
          </p:sp>
          <p:pic>
            <p:nvPicPr>
              <p:cNvPr id="8" name="Picture 7" descr="Team:INSA-Lyon/Achievements - 2016.igem.org">
                <a:extLst>
                  <a:ext uri="{FF2B5EF4-FFF2-40B4-BE49-F238E27FC236}">
                    <a16:creationId xmlns:a16="http://schemas.microsoft.com/office/drawing/2014/main" id="{BE88503D-CF3B-C048-8B0C-C632E323D5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455" y="2031765"/>
                <a:ext cx="1416184" cy="1416184"/>
              </a:xfrm>
              <a:prstGeom prst="rect">
                <a:avLst/>
              </a:prstGeom>
            </p:spPr>
          </p:pic>
          <p:pic>
            <p:nvPicPr>
              <p:cNvPr id="9" name="Picture 8" descr="Team:INSA-Lyon/Achievements - 2016.igem.org">
                <a:extLst>
                  <a:ext uri="{FF2B5EF4-FFF2-40B4-BE49-F238E27FC236}">
                    <a16:creationId xmlns:a16="http://schemas.microsoft.com/office/drawing/2014/main" id="{F008C5CE-6DEF-F942-A8B1-006727C232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0555" y="4049512"/>
                <a:ext cx="1416184" cy="1416184"/>
              </a:xfrm>
              <a:prstGeom prst="rect">
                <a:avLst/>
              </a:prstGeom>
            </p:spPr>
          </p:pic>
          <p:pic>
            <p:nvPicPr>
              <p:cNvPr id="10" name="Picture 9" descr="Team:INSA-Lyon/Achievements - 2016.igem.org">
                <a:extLst>
                  <a:ext uri="{FF2B5EF4-FFF2-40B4-BE49-F238E27FC236}">
                    <a16:creationId xmlns:a16="http://schemas.microsoft.com/office/drawing/2014/main" id="{7BC13C2F-422F-8943-96E6-53EE09A4A2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0555" y="3056294"/>
                <a:ext cx="1416184" cy="1416184"/>
              </a:xfrm>
              <a:prstGeom prst="rect">
                <a:avLst/>
              </a:prstGeom>
            </p:spPr>
          </p:pic>
          <p:pic>
            <p:nvPicPr>
              <p:cNvPr id="11" name="Picture 10" descr="Team:INSA-Lyon/Achievements - 2016.igem.org">
                <a:extLst>
                  <a:ext uri="{FF2B5EF4-FFF2-40B4-BE49-F238E27FC236}">
                    <a16:creationId xmlns:a16="http://schemas.microsoft.com/office/drawing/2014/main" id="{4534CD1C-485C-A940-B302-FAC9D39ADF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1960" y="2036790"/>
                <a:ext cx="1416184" cy="1416184"/>
              </a:xfrm>
              <a:prstGeom prst="rect">
                <a:avLst/>
              </a:prstGeom>
            </p:spPr>
          </p:pic>
          <p:pic>
            <p:nvPicPr>
              <p:cNvPr id="12" name="Picture 11" descr="Team:INSA-Lyon/Achievements - 2016.igem.org">
                <a:extLst>
                  <a:ext uri="{FF2B5EF4-FFF2-40B4-BE49-F238E27FC236}">
                    <a16:creationId xmlns:a16="http://schemas.microsoft.com/office/drawing/2014/main" id="{E56E2309-7996-C447-AF1E-E39F5F873E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644" y="4049512"/>
                <a:ext cx="1416184" cy="1416184"/>
              </a:xfrm>
              <a:prstGeom prst="rect">
                <a:avLst/>
              </a:prstGeom>
            </p:spPr>
          </p:pic>
          <p:pic>
            <p:nvPicPr>
              <p:cNvPr id="13" name="Picture 12" descr="Team:INSA-Lyon/Achievements - 2016.igem.org">
                <a:extLst>
                  <a:ext uri="{FF2B5EF4-FFF2-40B4-BE49-F238E27FC236}">
                    <a16:creationId xmlns:a16="http://schemas.microsoft.com/office/drawing/2014/main" id="{CADF0A6C-56CB-3F43-9EFA-C70A5A07E5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644" y="3056294"/>
                <a:ext cx="1416184" cy="1416184"/>
              </a:xfrm>
              <a:prstGeom prst="rect">
                <a:avLst/>
              </a:prstGeom>
            </p:spPr>
          </p:pic>
          <p:sp>
            <p:nvSpPr>
              <p:cNvPr id="14" name="TextBox 13">
                <a:extLst>
                  <a:ext uri="{FF2B5EF4-FFF2-40B4-BE49-F238E27FC236}">
                    <a16:creationId xmlns:a16="http://schemas.microsoft.com/office/drawing/2014/main" id="{EE291EF9-494F-A542-BFEC-95E8738AC5D0}"/>
                  </a:ext>
                </a:extLst>
              </p:cNvPr>
              <p:cNvSpPr txBox="1"/>
              <p:nvPr/>
            </p:nvSpPr>
            <p:spPr>
              <a:xfrm>
                <a:off x="2170423" y="2551205"/>
                <a:ext cx="1993006" cy="707886"/>
              </a:xfrm>
              <a:prstGeom prst="rect">
                <a:avLst/>
              </a:prstGeom>
              <a:noFill/>
            </p:spPr>
            <p:txBody>
              <a:bodyPr wrap="square" rtlCol="0">
                <a:spAutoFit/>
              </a:bodyPr>
              <a:lstStyle/>
              <a:p>
                <a:pPr algn="ctr">
                  <a:defRPr/>
                </a:pPr>
                <a:r>
                  <a:rPr lang="ru-RU" sz="2000">
                    <a:latin typeface="Century Gothic" panose="020B0502020202020204" pitchFamily="34" charset="0"/>
                  </a:rPr>
                  <a:t>Ожидания от работы</a:t>
                </a:r>
              </a:p>
            </p:txBody>
          </p:sp>
          <p:sp>
            <p:nvSpPr>
              <p:cNvPr id="15" name="TextBox 14">
                <a:extLst>
                  <a:ext uri="{FF2B5EF4-FFF2-40B4-BE49-F238E27FC236}">
                    <a16:creationId xmlns:a16="http://schemas.microsoft.com/office/drawing/2014/main" id="{E4F317F8-00FA-C14B-AB0B-1B319F53995E}"/>
                  </a:ext>
                </a:extLst>
              </p:cNvPr>
              <p:cNvSpPr txBox="1"/>
              <p:nvPr/>
            </p:nvSpPr>
            <p:spPr>
              <a:xfrm>
                <a:off x="2131828" y="3456815"/>
                <a:ext cx="2175886" cy="707886"/>
              </a:xfrm>
              <a:prstGeom prst="rect">
                <a:avLst/>
              </a:prstGeom>
              <a:noFill/>
            </p:spPr>
            <p:txBody>
              <a:bodyPr wrap="square" rtlCol="0">
                <a:spAutoFit/>
              </a:bodyPr>
              <a:lstStyle/>
              <a:p>
                <a:pPr algn="ctr">
                  <a:defRPr/>
                </a:pPr>
                <a:r>
                  <a:rPr lang="ru-RU" sz="2000">
                    <a:latin typeface="Century Gothic" panose="020B0502020202020204" pitchFamily="34" charset="0"/>
                  </a:rPr>
                  <a:t>Часы и дни работы</a:t>
                </a:r>
              </a:p>
            </p:txBody>
          </p:sp>
          <p:sp>
            <p:nvSpPr>
              <p:cNvPr id="16" name="TextBox 15">
                <a:extLst>
                  <a:ext uri="{FF2B5EF4-FFF2-40B4-BE49-F238E27FC236}">
                    <a16:creationId xmlns:a16="http://schemas.microsoft.com/office/drawing/2014/main" id="{5AC5308F-6F37-D349-AAE4-7E287E0385BB}"/>
                  </a:ext>
                </a:extLst>
              </p:cNvPr>
              <p:cNvSpPr txBox="1"/>
              <p:nvPr/>
            </p:nvSpPr>
            <p:spPr>
              <a:xfrm>
                <a:off x="2126716" y="4368019"/>
                <a:ext cx="2175886" cy="1015663"/>
              </a:xfrm>
              <a:prstGeom prst="rect">
                <a:avLst/>
              </a:prstGeom>
              <a:noFill/>
            </p:spPr>
            <p:txBody>
              <a:bodyPr wrap="square" rtlCol="0">
                <a:spAutoFit/>
              </a:bodyPr>
              <a:lstStyle/>
              <a:p>
                <a:pPr algn="ctr">
                  <a:defRPr/>
                </a:pPr>
                <a:r>
                  <a:rPr lang="ru-RU" sz="2000">
                    <a:latin typeface="Century Gothic" panose="020B0502020202020204" pitchFamily="34" charset="0"/>
                  </a:rPr>
                  <a:t>Как вы будете отслеживать время их работы</a:t>
                </a:r>
              </a:p>
            </p:txBody>
          </p:sp>
          <p:sp>
            <p:nvSpPr>
              <p:cNvPr id="17" name="TextBox 16">
                <a:extLst>
                  <a:ext uri="{FF2B5EF4-FFF2-40B4-BE49-F238E27FC236}">
                    <a16:creationId xmlns:a16="http://schemas.microsoft.com/office/drawing/2014/main" id="{E69652DF-67D7-F54B-A022-7713A5D584EE}"/>
                  </a:ext>
                </a:extLst>
              </p:cNvPr>
              <p:cNvSpPr txBox="1"/>
              <p:nvPr/>
            </p:nvSpPr>
            <p:spPr>
              <a:xfrm>
                <a:off x="5738471" y="2603014"/>
                <a:ext cx="2586113" cy="707886"/>
              </a:xfrm>
              <a:prstGeom prst="rect">
                <a:avLst/>
              </a:prstGeom>
              <a:noFill/>
            </p:spPr>
            <p:txBody>
              <a:bodyPr wrap="square" rtlCol="0">
                <a:spAutoFit/>
              </a:bodyPr>
              <a:lstStyle/>
              <a:p>
                <a:pPr algn="ctr">
                  <a:defRPr/>
                </a:pPr>
                <a:r>
                  <a:rPr lang="ru-RU" sz="2000" dirty="0">
                    <a:latin typeface="Century Gothic" panose="020B0502020202020204" pitchFamily="34" charset="0"/>
                  </a:rPr>
                  <a:t>Дата начала/окончания</a:t>
                </a:r>
              </a:p>
            </p:txBody>
          </p:sp>
          <p:sp>
            <p:nvSpPr>
              <p:cNvPr id="18" name="TextBox 17">
                <a:extLst>
                  <a:ext uri="{FF2B5EF4-FFF2-40B4-BE49-F238E27FC236}">
                    <a16:creationId xmlns:a16="http://schemas.microsoft.com/office/drawing/2014/main" id="{71E17CA4-D0EF-1A4B-ACAB-0481E3E58EE6}"/>
                  </a:ext>
                </a:extLst>
              </p:cNvPr>
              <p:cNvSpPr txBox="1"/>
              <p:nvPr/>
            </p:nvSpPr>
            <p:spPr>
              <a:xfrm>
                <a:off x="5663386" y="3649402"/>
                <a:ext cx="2175886" cy="400110"/>
              </a:xfrm>
              <a:prstGeom prst="rect">
                <a:avLst/>
              </a:prstGeom>
              <a:noFill/>
            </p:spPr>
            <p:txBody>
              <a:bodyPr wrap="square" rtlCol="0">
                <a:spAutoFit/>
              </a:bodyPr>
              <a:lstStyle/>
              <a:p>
                <a:pPr algn="ctr">
                  <a:defRPr/>
                </a:pPr>
                <a:r>
                  <a:rPr lang="ru-RU" sz="2000">
                    <a:latin typeface="Century Gothic" panose="020B0502020202020204" pitchFamily="34" charset="0"/>
                  </a:rPr>
                  <a:t>Размер оплаты</a:t>
                </a:r>
              </a:p>
            </p:txBody>
          </p:sp>
        </p:grpSp>
      </p:grpSp>
    </p:spTree>
    <p:extLst>
      <p:ext uri="{BB962C8B-B14F-4D97-AF65-F5344CB8AC3E}">
        <p14:creationId xmlns:p14="http://schemas.microsoft.com/office/powerpoint/2010/main" val="679553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63996B-0899-8441-9E20-D24C17CCD279}"/>
              </a:ext>
            </a:extLst>
          </p:cNvPr>
          <p:cNvSpPr/>
          <p:nvPr/>
        </p:nvSpPr>
        <p:spPr>
          <a:xfrm>
            <a:off x="-42435" y="1061460"/>
            <a:ext cx="6131564" cy="5935688"/>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ru-RU" sz="2800"/>
              <a:t>РОЛИ И ОБЯЗАННОСТИ</a:t>
            </a:r>
          </a:p>
        </p:txBody>
      </p:sp>
      <p:sp>
        <p:nvSpPr>
          <p:cNvPr id="7" name="TextBox 6">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hlinkClick r:id="rId3" action="ppaction://hlinkfile"/>
              </a:rPr>
              <a:t>ПРИМЕРЫ С ДЖЕЙСОНОМ И СОФИЕЙ  </a:t>
            </a:r>
          </a:p>
        </p:txBody>
      </p:sp>
      <p:pic>
        <p:nvPicPr>
          <p:cNvPr id="10" name="Picture 9" descr="Proceso administrativo: Imagenes de cabecera">
            <a:extLst>
              <a:ext uri="{FF2B5EF4-FFF2-40B4-BE49-F238E27FC236}">
                <a16:creationId xmlns:a16="http://schemas.microsoft.com/office/drawing/2014/main" id="{2BE76552-FB13-6647-9790-1F80E197C51A}"/>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677556" y="2185987"/>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FC9F705F-4D2B-1B4D-8240-D976CEE24D60}"/>
              </a:ext>
            </a:extLst>
          </p:cNvPr>
          <p:cNvPicPr>
            <a:picLocks noChangeAspect="1"/>
          </p:cNvPicPr>
          <p:nvPr/>
        </p:nvPicPr>
        <p:blipFill>
          <a:blip r:embed="rId5">
            <a:alphaModFix amt="39000"/>
          </a:blip>
          <a:stretch>
            <a:fillRect/>
          </a:stretch>
        </p:blipFill>
        <p:spPr>
          <a:xfrm>
            <a:off x="6870033" y="3577288"/>
            <a:ext cx="1517195" cy="1693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EB3DC087-FC35-4047-B853-5C0222EE0EC9}"/>
              </a:ext>
            </a:extLst>
          </p:cNvPr>
          <p:cNvPicPr>
            <a:picLocks noChangeAspect="1"/>
          </p:cNvPicPr>
          <p:nvPr/>
        </p:nvPicPr>
        <p:blipFill>
          <a:blip r:embed="rId6">
            <a:alphaModFix amt="51000"/>
          </a:blip>
          <a:stretch>
            <a:fillRect/>
          </a:stretch>
        </p:blipFill>
        <p:spPr>
          <a:xfrm>
            <a:off x="8549679" y="4307960"/>
            <a:ext cx="1707730" cy="18417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p:cNvSpPr/>
          <p:nvPr/>
        </p:nvSpPr>
        <p:spPr>
          <a:xfrm>
            <a:off x="8331494" y="2368101"/>
            <a:ext cx="1465034" cy="1465006"/>
          </a:xfrm>
          <a:prstGeom prst="ellipse">
            <a:avLst/>
          </a:prstGeom>
          <a:blipFill dpi="0" rotWithShape="1">
            <a:blip r:embed="rId7"/>
            <a:srcRect/>
            <a:stretch>
              <a:fillRect/>
            </a:stretch>
          </a:blipFill>
          <a:ln w="571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dobe illustrator - How do I replicate the Apple Family Sharing Icon - Graphic Design Stack Exchang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88475" y="3332020"/>
            <a:ext cx="1001032" cy="10651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adobe illustrator - How do I replicate the Apple Family Sharing Icon - Graphic Design Stack Exchang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09029" y="2304140"/>
            <a:ext cx="1299073" cy="13822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EB3DC087-FC35-4047-B853-5C0222EE0EC9}"/>
              </a:ext>
            </a:extLst>
          </p:cNvPr>
          <p:cNvPicPr>
            <a:picLocks noChangeAspect="1"/>
          </p:cNvPicPr>
          <p:nvPr/>
        </p:nvPicPr>
        <p:blipFill>
          <a:blip r:embed="rId6">
            <a:alphaModFix amt="51000"/>
          </a:blip>
          <a:stretch>
            <a:fillRect/>
          </a:stretch>
        </p:blipFill>
        <p:spPr>
          <a:xfrm>
            <a:off x="614633" y="2081308"/>
            <a:ext cx="1707730" cy="184171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p:cNvPicPr>
            <a:picLocks noChangeAspect="1"/>
          </p:cNvPicPr>
          <p:nvPr/>
        </p:nvPicPr>
        <p:blipFill rotWithShape="1">
          <a:blip r:embed="rId10"/>
          <a:srcRect l="53809" t="24191" r="27699" b="45841"/>
          <a:stretch/>
        </p:blipFill>
        <p:spPr>
          <a:xfrm>
            <a:off x="1978687" y="3840040"/>
            <a:ext cx="1316056" cy="1388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a:extLst>
              <a:ext uri="{FF2B5EF4-FFF2-40B4-BE49-F238E27FC236}">
                <a16:creationId xmlns:a16="http://schemas.microsoft.com/office/drawing/2014/main" id="{DC381D81-C176-EE4F-B615-2DB4E3D294B9}"/>
              </a:ext>
            </a:extLst>
          </p:cNvPr>
          <p:cNvSpPr txBox="1"/>
          <p:nvPr/>
        </p:nvSpPr>
        <p:spPr>
          <a:xfrm>
            <a:off x="5777404" y="1092062"/>
            <a:ext cx="6646823" cy="978729"/>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3200" b="1" dirty="0">
                <a:solidFill>
                  <a:schemeClr val="accent5">
                    <a:lumMod val="50000"/>
                  </a:schemeClr>
                </a:solidFill>
                <a:latin typeface="Century Gothic" panose="020B0502020202020204" pitchFamily="34" charset="0"/>
                <a:ea typeface="+mj-ea"/>
                <a:cs typeface="+mj-cs"/>
              </a:rPr>
              <a:t>Программа</a:t>
            </a:r>
            <a:br>
              <a:rPr lang="en-US" sz="3200" b="1" dirty="0">
                <a:solidFill>
                  <a:schemeClr val="accent5">
                    <a:lumMod val="50000"/>
                  </a:schemeClr>
                </a:solidFill>
                <a:latin typeface="Century Gothic" panose="020B0502020202020204" pitchFamily="34" charset="0"/>
                <a:ea typeface="+mj-ea"/>
                <a:cs typeface="+mj-cs"/>
              </a:rPr>
            </a:br>
            <a:r>
              <a:rPr lang="ru-RU" sz="3200" b="1" dirty="0">
                <a:solidFill>
                  <a:schemeClr val="accent5">
                    <a:lumMod val="50000"/>
                  </a:schemeClr>
                </a:solidFill>
                <a:latin typeface="Century Gothic" panose="020B0502020202020204" pitchFamily="34" charset="0"/>
                <a:ea typeface="+mj-ea"/>
                <a:cs typeface="+mj-cs"/>
              </a:rPr>
              <a:t>самоопределения </a:t>
            </a:r>
          </a:p>
        </p:txBody>
      </p:sp>
      <p:pic>
        <p:nvPicPr>
          <p:cNvPr id="24" name="Picture 23" descr="Proceso administrativo: Imagenes de cabecera">
            <a:extLst>
              <a:ext uri="{FF2B5EF4-FFF2-40B4-BE49-F238E27FC236}">
                <a16:creationId xmlns:a16="http://schemas.microsoft.com/office/drawing/2014/main" id="{90965D16-30E4-9C4C-8098-3CFEAE4BD27C}"/>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739375" y="3874695"/>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a:extLst>
              <a:ext uri="{FF2B5EF4-FFF2-40B4-BE49-F238E27FC236}">
                <a16:creationId xmlns:a16="http://schemas.microsoft.com/office/drawing/2014/main" id="{CECA7A65-8161-0946-9F23-C66A3BF0B52E}"/>
              </a:ext>
            </a:extLst>
          </p:cNvPr>
          <p:cNvPicPr>
            <a:picLocks noChangeAspect="1"/>
          </p:cNvPicPr>
          <p:nvPr/>
        </p:nvPicPr>
        <p:blipFill rotWithShape="1">
          <a:blip r:embed="rId10"/>
          <a:srcRect l="53809" t="24191" r="27699" b="45841"/>
          <a:stretch/>
        </p:blipFill>
        <p:spPr>
          <a:xfrm>
            <a:off x="10556445" y="4534428"/>
            <a:ext cx="1316056" cy="1388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TextBox 25">
            <a:extLst>
              <a:ext uri="{FF2B5EF4-FFF2-40B4-BE49-F238E27FC236}">
                <a16:creationId xmlns:a16="http://schemas.microsoft.com/office/drawing/2014/main" id="{E644A9AB-98E0-D645-825A-4B6EFAD43DB1}"/>
              </a:ext>
            </a:extLst>
          </p:cNvPr>
          <p:cNvSpPr txBox="1"/>
          <p:nvPr/>
        </p:nvSpPr>
        <p:spPr>
          <a:xfrm>
            <a:off x="3739375" y="5500380"/>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11500">
                <a:solidFill>
                  <a:schemeClr val="accent5">
                    <a:lumMod val="50000"/>
                  </a:schemeClr>
                </a:solidFill>
                <a:latin typeface="Berlin Sans FB Demi" panose="020E0802020502020306" pitchFamily="34" charset="0"/>
                <a:ea typeface="+mj-ea"/>
                <a:cs typeface="+mj-cs"/>
              </a:rPr>
              <a:t> </a:t>
            </a:r>
            <a:r>
              <a:rPr lang="ru-RU" sz="2000">
                <a:solidFill>
                  <a:schemeClr val="accent5">
                    <a:lumMod val="50000"/>
                  </a:schemeClr>
                </a:solidFill>
                <a:latin typeface="Century Gothic" panose="020B0502020202020204" pitchFamily="34" charset="0"/>
                <a:ea typeface="+mj-ea"/>
                <a:cs typeface="+mj-cs"/>
              </a:rPr>
              <a:t> </a:t>
            </a:r>
          </a:p>
        </p:txBody>
      </p:sp>
      <p:sp>
        <p:nvSpPr>
          <p:cNvPr id="3" name="TextBox 2">
            <a:extLst>
              <a:ext uri="{FF2B5EF4-FFF2-40B4-BE49-F238E27FC236}">
                <a16:creationId xmlns:a16="http://schemas.microsoft.com/office/drawing/2014/main" id="{EDDE0DD6-81C3-744A-9A63-0CAC2EE888AC}"/>
              </a:ext>
            </a:extLst>
          </p:cNvPr>
          <p:cNvSpPr txBox="1"/>
          <p:nvPr/>
        </p:nvSpPr>
        <p:spPr>
          <a:xfrm>
            <a:off x="614633" y="1092062"/>
            <a:ext cx="4672984"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3200" b="1" dirty="0">
                <a:solidFill>
                  <a:schemeClr val="accent5">
                    <a:lumMod val="50000"/>
                  </a:schemeClr>
                </a:solidFill>
                <a:latin typeface="Century Gothic" panose="020B0502020202020204" pitchFamily="34" charset="0"/>
                <a:ea typeface="+mj-ea"/>
                <a:cs typeface="+mj-cs"/>
              </a:rPr>
              <a:t>Традиционное обслуживание</a:t>
            </a:r>
          </a:p>
        </p:txBody>
      </p:sp>
    </p:spTree>
    <p:extLst>
      <p:ext uri="{BB962C8B-B14F-4D97-AF65-F5344CB8AC3E}">
        <p14:creationId xmlns:p14="http://schemas.microsoft.com/office/powerpoint/2010/main" val="3023602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15000" b="-5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ОБЗОР</a:t>
            </a:r>
          </a:p>
        </p:txBody>
      </p:sp>
      <p:sp>
        <p:nvSpPr>
          <p:cNvPr id="12"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ru-RU" sz="2800"/>
              <a:t>РОЛИ И ОБЯЗАННОСТИ</a:t>
            </a:r>
          </a:p>
        </p:txBody>
      </p:sp>
      <p:grpSp>
        <p:nvGrpSpPr>
          <p:cNvPr id="4" name="Group 3">
            <a:extLst>
              <a:ext uri="{FF2B5EF4-FFF2-40B4-BE49-F238E27FC236}">
                <a16:creationId xmlns:a16="http://schemas.microsoft.com/office/drawing/2014/main" id="{8EF42D10-8E46-7A4A-8666-9F6393A35E06}"/>
              </a:ext>
            </a:extLst>
          </p:cNvPr>
          <p:cNvGrpSpPr/>
          <p:nvPr/>
        </p:nvGrpSpPr>
        <p:grpSpPr>
          <a:xfrm>
            <a:off x="455752" y="1379325"/>
            <a:ext cx="11052312" cy="5170211"/>
            <a:chOff x="435874" y="1329980"/>
            <a:chExt cx="11052312" cy="5170211"/>
          </a:xfrm>
        </p:grpSpPr>
        <p:grpSp>
          <p:nvGrpSpPr>
            <p:cNvPr id="7" name="Group 6">
              <a:extLst>
                <a:ext uri="{FF2B5EF4-FFF2-40B4-BE49-F238E27FC236}">
                  <a16:creationId xmlns:a16="http://schemas.microsoft.com/office/drawing/2014/main" id="{1070B244-D4CB-6E41-AAC0-86D4A617D865}"/>
                </a:ext>
              </a:extLst>
            </p:cNvPr>
            <p:cNvGrpSpPr/>
            <p:nvPr/>
          </p:nvGrpSpPr>
          <p:grpSpPr>
            <a:xfrm>
              <a:off x="2263679" y="1329980"/>
              <a:ext cx="7793726" cy="5170211"/>
              <a:chOff x="1689633" y="3966472"/>
              <a:chExt cx="3579183" cy="4129226"/>
            </a:xfrm>
          </p:grpSpPr>
          <p:sp>
            <p:nvSpPr>
              <p:cNvPr id="10" name="Rectangle 9">
                <a:extLst>
                  <a:ext uri="{FF2B5EF4-FFF2-40B4-BE49-F238E27FC236}">
                    <a16:creationId xmlns:a16="http://schemas.microsoft.com/office/drawing/2014/main" id="{E15359B1-02A9-284B-A70B-3F8AB74C6879}"/>
                  </a:ext>
                </a:extLst>
              </p:cNvPr>
              <p:cNvSpPr/>
              <p:nvPr/>
            </p:nvSpPr>
            <p:spPr>
              <a:xfrm>
                <a:off x="1689633" y="3966472"/>
                <a:ext cx="3579183" cy="4129226"/>
              </a:xfrm>
              <a:prstGeom prst="rect">
                <a:avLst/>
              </a:prstGeom>
              <a:solidFill>
                <a:schemeClr val="tx1">
                  <a:lumMod val="75000"/>
                  <a:lumOff val="25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BA58D2C-A69D-E740-BC11-13CDAC7AC1EE}"/>
                  </a:ext>
                </a:extLst>
              </p:cNvPr>
              <p:cNvSpPr/>
              <p:nvPr/>
            </p:nvSpPr>
            <p:spPr>
              <a:xfrm>
                <a:off x="1755232" y="4049357"/>
                <a:ext cx="3464387" cy="3877631"/>
              </a:xfrm>
              <a:prstGeom prst="rect">
                <a:avLst/>
              </a:prstGeom>
              <a:solidFill>
                <a:schemeClr val="bg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2">
              <a:extLst>
                <a:ext uri="{FF2B5EF4-FFF2-40B4-BE49-F238E27FC236}">
                  <a16:creationId xmlns:a16="http://schemas.microsoft.com/office/drawing/2014/main" id="{B5CFF8F1-5862-DD4D-A8D0-C12E0E4E404F}"/>
                </a:ext>
              </a:extLst>
            </p:cNvPr>
            <p:cNvSpPr/>
            <p:nvPr/>
          </p:nvSpPr>
          <p:spPr>
            <a:xfrm>
              <a:off x="435874" y="1665978"/>
              <a:ext cx="11052312" cy="523220"/>
            </a:xfrm>
            <a:prstGeom prst="rect">
              <a:avLst/>
            </a:prstGeom>
          </p:spPr>
          <p:txBody>
            <a:bodyPr wrap="square">
              <a:spAutoFit/>
            </a:bodyPr>
            <a:lstStyle/>
            <a:p>
              <a:pPr lvl="1" algn="ctr"/>
              <a:r>
                <a:rPr lang="ru-RU" sz="2800" b="1">
                  <a:solidFill>
                    <a:schemeClr val="bg2">
                      <a:lumMod val="10000"/>
                    </a:schemeClr>
                  </a:solidFill>
                  <a:latin typeface="Century Gothic" panose="020B0502020202020204" pitchFamily="34" charset="0"/>
                </a:rPr>
                <a:t>ОБЗОР РОЛЕЙ И ОБЯЗАННОСТЕЙ</a:t>
              </a:r>
            </a:p>
          </p:txBody>
        </p:sp>
        <p:sp>
          <p:nvSpPr>
            <p:cNvPr id="2" name="Rectangle 1">
              <a:extLst>
                <a:ext uri="{FF2B5EF4-FFF2-40B4-BE49-F238E27FC236}">
                  <a16:creationId xmlns:a16="http://schemas.microsoft.com/office/drawing/2014/main" id="{E2825C59-9AD2-EC49-AABE-70F84AF5DFAD}"/>
                </a:ext>
              </a:extLst>
            </p:cNvPr>
            <p:cNvSpPr/>
            <p:nvPr/>
          </p:nvSpPr>
          <p:spPr>
            <a:xfrm>
              <a:off x="2263681" y="2411794"/>
              <a:ext cx="6984266" cy="3785652"/>
            </a:xfrm>
            <a:prstGeom prst="rect">
              <a:avLst/>
            </a:prstGeom>
          </p:spPr>
          <p:txBody>
            <a:bodyPr wrap="square">
              <a:spAutoFit/>
            </a:bodyPr>
            <a:lstStyle/>
            <a:p>
              <a:pPr marL="914400" lvl="1" indent="-457200">
                <a:buFont typeface="Wingdings" pitchFamily="2" charset="2"/>
                <a:buChar char="ü"/>
              </a:pPr>
              <a:r>
                <a:rPr lang="ru-RU" sz="2000" dirty="0">
                  <a:latin typeface="Century Gothic" panose="020B0502020202020204" pitchFamily="34" charset="0"/>
                </a:rPr>
                <a:t>ВАША роль и обязанности</a:t>
              </a:r>
            </a:p>
            <a:p>
              <a:pPr lvl="1"/>
              <a:endParaRPr lang="en-US" sz="2000" dirty="0">
                <a:latin typeface="Century Gothic" panose="020B0502020202020204" pitchFamily="34" charset="0"/>
              </a:endParaRPr>
            </a:p>
            <a:p>
              <a:pPr marL="914400" lvl="1" indent="-457200">
                <a:buFont typeface="Wingdings" pitchFamily="2" charset="2"/>
                <a:buChar char="ü"/>
              </a:pPr>
              <a:r>
                <a:rPr lang="ru-RU" sz="2000" dirty="0">
                  <a:latin typeface="Century Gothic" panose="020B0502020202020204" pitchFamily="34" charset="0"/>
                </a:rPr>
                <a:t>Люди, которых вы выбираете</a:t>
              </a: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ru-RU" sz="2000" dirty="0">
                  <a:latin typeface="Century Gothic" panose="020B0502020202020204" pitchFamily="34" charset="0"/>
                </a:rPr>
                <a:t>Ваш координатор обслуживания из регионального центра</a:t>
              </a: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ru-RU" sz="2000" dirty="0">
                  <a:latin typeface="Century Gothic" panose="020B0502020202020204" pitchFamily="34" charset="0"/>
                </a:rPr>
                <a:t>Независимый координатор</a:t>
              </a:r>
            </a:p>
            <a:p>
              <a:pPr lvl="1"/>
              <a:endParaRPr lang="en-US" sz="2000" dirty="0">
                <a:latin typeface="Century Gothic" panose="020B0502020202020204" pitchFamily="34" charset="0"/>
              </a:endParaRPr>
            </a:p>
            <a:p>
              <a:pPr marL="914400" lvl="1" indent="-457200">
                <a:buFont typeface="Wingdings" pitchFamily="2" charset="2"/>
                <a:buChar char="ü"/>
              </a:pPr>
              <a:r>
                <a:rPr lang="ru-RU" sz="2000" dirty="0">
                  <a:latin typeface="Century Gothic" panose="020B0502020202020204" pitchFamily="34" charset="0"/>
                </a:rPr>
                <a:t>Поставщики услуг</a:t>
              </a: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ru-RU" sz="2000" dirty="0">
                  <a:latin typeface="Century Gothic" panose="020B0502020202020204" pitchFamily="34" charset="0"/>
                </a:rPr>
                <a:t>Служба финансового управления (FMS)</a:t>
              </a:r>
            </a:p>
          </p:txBody>
        </p:sp>
      </p:grpSp>
    </p:spTree>
    <p:extLst>
      <p:ext uri="{BB962C8B-B14F-4D97-AF65-F5344CB8AC3E}">
        <p14:creationId xmlns:p14="http://schemas.microsoft.com/office/powerpoint/2010/main" val="3829952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ru-RU"/>
              <a:t>ПЛАНИРОВАНИЕ</a:t>
            </a:r>
          </a:p>
        </p:txBody>
      </p:sp>
      <p:grpSp>
        <p:nvGrpSpPr>
          <p:cNvPr id="16" name="Group 15">
            <a:extLst>
              <a:ext uri="{FF2B5EF4-FFF2-40B4-BE49-F238E27FC236}">
                <a16:creationId xmlns:a16="http://schemas.microsoft.com/office/drawing/2014/main" id="{4FC1BFFC-2E8C-D940-B888-FAFF2DF9AD66}"/>
              </a:ext>
            </a:extLst>
          </p:cNvPr>
          <p:cNvGrpSpPr/>
          <p:nvPr/>
        </p:nvGrpSpPr>
        <p:grpSpPr>
          <a:xfrm>
            <a:off x="7316332" y="2454667"/>
            <a:ext cx="3579183" cy="4646092"/>
            <a:chOff x="7316332" y="2967282"/>
            <a:chExt cx="3579183" cy="4646092"/>
          </a:xfrm>
        </p:grpSpPr>
        <p:grpSp>
          <p:nvGrpSpPr>
            <p:cNvPr id="17" name="Group 16">
              <a:extLst>
                <a:ext uri="{FF2B5EF4-FFF2-40B4-BE49-F238E27FC236}">
                  <a16:creationId xmlns:a16="http://schemas.microsoft.com/office/drawing/2014/main" id="{BBE5D4A6-B964-3347-9EDF-E63AB3B7B638}"/>
                </a:ext>
              </a:extLst>
            </p:cNvPr>
            <p:cNvGrpSpPr/>
            <p:nvPr/>
          </p:nvGrpSpPr>
          <p:grpSpPr>
            <a:xfrm>
              <a:off x="7316332" y="2967282"/>
              <a:ext cx="3579183" cy="4646092"/>
              <a:chOff x="1763121" y="3966472"/>
              <a:chExt cx="3579183" cy="4148786"/>
            </a:xfrm>
          </p:grpSpPr>
          <p:sp>
            <p:nvSpPr>
              <p:cNvPr id="20" name="Rectangle 19">
                <a:extLst>
                  <a:ext uri="{FF2B5EF4-FFF2-40B4-BE49-F238E27FC236}">
                    <a16:creationId xmlns:a16="http://schemas.microsoft.com/office/drawing/2014/main" id="{7900DAF5-8646-CD48-BBF2-79F556D523C8}"/>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16A8BBD-4128-A349-BA1F-A37E7F9C0C98}"/>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a:extLst>
                <a:ext uri="{FF2B5EF4-FFF2-40B4-BE49-F238E27FC236}">
                  <a16:creationId xmlns:a16="http://schemas.microsoft.com/office/drawing/2014/main" id="{C844FE0D-0053-A54F-9223-66C994050713}"/>
                </a:ext>
              </a:extLst>
            </p:cNvPr>
            <p:cNvSpPr txBox="1"/>
            <p:nvPr/>
          </p:nvSpPr>
          <p:spPr>
            <a:xfrm>
              <a:off x="7551338" y="4838955"/>
              <a:ext cx="3250567" cy="2363724"/>
            </a:xfrm>
            <a:prstGeom prst="rect">
              <a:avLst/>
            </a:prstGeom>
            <a:noFill/>
          </p:spPr>
          <p:txBody>
            <a:bodyPr wrap="square" rtlCol="0">
              <a:spAutoFit/>
            </a:bodyPr>
            <a:lstStyle/>
            <a:p>
              <a:pPr>
                <a:lnSpc>
                  <a:spcPct val="90000"/>
                </a:lnSpc>
                <a:spcBef>
                  <a:spcPct val="0"/>
                </a:spcBef>
              </a:pPr>
              <a:r>
                <a:rPr lang="ru-RU" b="1">
                  <a:solidFill>
                    <a:schemeClr val="accent5">
                      <a:lumMod val="50000"/>
                    </a:schemeClr>
                  </a:solidFill>
                  <a:latin typeface="Century Gothic" panose="020B0502020202020204" pitchFamily="34" charset="0"/>
                  <a:ea typeface="+mj-ea"/>
                  <a:cs typeface="+mj-cs"/>
                </a:rPr>
                <a:t>РОЛИ И ОБЯЗАННОСТИ </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Вы </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Семья/круг поддержки</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Координатор услуг</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Служба финансового управления </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Поставщик услуг</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Независимый координатор</a:t>
              </a: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19" name="TextBox 18">
              <a:extLst>
                <a:ext uri="{FF2B5EF4-FFF2-40B4-BE49-F238E27FC236}">
                  <a16:creationId xmlns:a16="http://schemas.microsoft.com/office/drawing/2014/main" id="{D6D4EA65-5ED0-E146-8995-8DBD2AA5CFEC}"/>
                </a:ext>
              </a:extLst>
            </p:cNvPr>
            <p:cNvSpPr txBox="1"/>
            <p:nvPr/>
          </p:nvSpPr>
          <p:spPr>
            <a:xfrm>
              <a:off x="7551338" y="3127359"/>
              <a:ext cx="3109170" cy="1837426"/>
            </a:xfrm>
            <a:prstGeom prst="rect">
              <a:avLst/>
            </a:prstGeom>
            <a:noFill/>
          </p:spPr>
          <p:txBody>
            <a:bodyPr wrap="square" rtlCol="0">
              <a:spAutoFit/>
            </a:bodyPr>
            <a:lstStyle/>
            <a:p>
              <a:r>
                <a:rPr lang="ru-RU" b="1">
                  <a:solidFill>
                    <a:schemeClr val="accent5">
                      <a:lumMod val="50000"/>
                    </a:schemeClr>
                  </a:solidFill>
                  <a:latin typeface="Century Gothic" panose="020B0502020202020204" pitchFamily="34" charset="0"/>
                </a:rPr>
                <a:t>5 ПРИНЦИПОВ</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Свобода</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Полномочия</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Поддержка </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Обязанности</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Подтверждение  </a:t>
              </a: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1444295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403060" y="4092337"/>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166730" y="1774135"/>
            <a:ext cx="7952760" cy="4578533"/>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609975" y="2262113"/>
            <a:ext cx="4733925"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3600" b="1" dirty="0">
                <a:latin typeface="Century Gothic" panose="020B0502020202020204" pitchFamily="34" charset="0"/>
                <a:ea typeface="+mj-ea"/>
                <a:cs typeface="+mj-cs"/>
              </a:rPr>
              <a:t>ПЛАНИРОВАНИЕ</a:t>
            </a:r>
          </a:p>
        </p:txBody>
      </p:sp>
      <p:sp>
        <p:nvSpPr>
          <p:cNvPr id="15" name="TextBox 14"/>
          <p:cNvSpPr txBox="1"/>
          <p:nvPr/>
        </p:nvSpPr>
        <p:spPr>
          <a:xfrm>
            <a:off x="2455568" y="3357168"/>
            <a:ext cx="7375084" cy="2862322"/>
          </a:xfrm>
          <a:prstGeom prst="rect">
            <a:avLst/>
          </a:prstGeom>
          <a:noFill/>
        </p:spPr>
        <p:txBody>
          <a:bodyPr wrap="square" rtlCol="0">
            <a:spAutoFit/>
          </a:bodyPr>
          <a:lstStyle/>
          <a:p>
            <a:pPr marL="342900" indent="-342900">
              <a:lnSpc>
                <a:spcPct val="90000"/>
              </a:lnSpc>
              <a:spcBef>
                <a:spcPct val="0"/>
              </a:spcBef>
              <a:buFont typeface="Wingdings" panose="05000000000000000000" pitchFamily="2" charset="2"/>
              <a:buChar char="ü"/>
            </a:pPr>
            <a:r>
              <a:rPr lang="ru-RU" sz="2000">
                <a:solidFill>
                  <a:schemeClr val="tx2">
                    <a:lumMod val="50000"/>
                  </a:schemeClr>
                </a:solidFill>
                <a:latin typeface="Century Gothic" panose="020B0502020202020204" pitchFamily="34" charset="0"/>
                <a:ea typeface="+mj-ea"/>
                <a:cs typeface="+mj-cs"/>
              </a:rPr>
              <a:t>ПЕРСОНИФИЦИРОВАННОЕ ПЛАНИРОВАНИЕ И САМООПРЕДЕЛЕНИЕ </a:t>
            </a:r>
          </a:p>
          <a:p>
            <a:pPr marL="342900" indent="-342900">
              <a:lnSpc>
                <a:spcPct val="90000"/>
              </a:lnSpc>
              <a:spcBef>
                <a:spcPct val="0"/>
              </a:spcBef>
              <a:buFont typeface="Wingdings" panose="05000000000000000000" pitchFamily="2" charset="2"/>
              <a:buChar char="ü"/>
            </a:pPr>
            <a:endParaRPr lang="en-US" sz="2000" dirty="0">
              <a:solidFill>
                <a:schemeClr val="tx2">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ru-RU" sz="2000">
                <a:solidFill>
                  <a:schemeClr val="tx2">
                    <a:lumMod val="50000"/>
                  </a:schemeClr>
                </a:solidFill>
                <a:latin typeface="Century Gothic" panose="020B0502020202020204" pitchFamily="34" charset="0"/>
                <a:ea typeface="+mj-ea"/>
                <a:cs typeface="+mj-cs"/>
              </a:rPr>
              <a:t>ИНДИВИДУАЛЬНЫЙ ПЛАН ВЫПОЛНЕНИЯ ПРОГРАММЫ (IPP) И САМООПРЕДЕЛЕНИЕ </a:t>
            </a:r>
          </a:p>
          <a:p>
            <a:pPr marL="342900" indent="-342900">
              <a:lnSpc>
                <a:spcPct val="90000"/>
              </a:lnSpc>
              <a:spcBef>
                <a:spcPct val="0"/>
              </a:spcBef>
              <a:buFont typeface="Wingdings" panose="05000000000000000000" pitchFamily="2" charset="2"/>
              <a:buChar char="ü"/>
            </a:pPr>
            <a:endParaRPr lang="en-US" sz="2000" dirty="0">
              <a:solidFill>
                <a:schemeClr val="tx2">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ru-RU" sz="2000">
                <a:solidFill>
                  <a:schemeClr val="tx2">
                    <a:lumMod val="50000"/>
                  </a:schemeClr>
                </a:solidFill>
                <a:latin typeface="Century Gothic" panose="020B0502020202020204" pitchFamily="34" charset="0"/>
                <a:ea typeface="+mj-ea"/>
                <a:cs typeface="+mj-cs"/>
              </a:rPr>
              <a:t>ТРЕБОВАНИЯ К ПЛАНИРОВАНИЮ ОБСЛУЖИВАНИЯ</a:t>
            </a:r>
          </a:p>
          <a:p>
            <a:pPr marL="800100" lvl="1" indent="-342900">
              <a:lnSpc>
                <a:spcPct val="90000"/>
              </a:lnSpc>
              <a:spcBef>
                <a:spcPct val="0"/>
              </a:spcBef>
              <a:buFont typeface="Wingdings" panose="05000000000000000000" pitchFamily="2" charset="2"/>
              <a:buChar char="ü"/>
            </a:pPr>
            <a:r>
              <a:rPr lang="ru-RU" sz="2000">
                <a:solidFill>
                  <a:schemeClr val="tx2">
                    <a:lumMod val="50000"/>
                  </a:schemeClr>
                </a:solidFill>
                <a:latin typeface="Century Gothic" panose="020B0502020202020204" pitchFamily="34" charset="0"/>
                <a:ea typeface="+mj-ea"/>
                <a:cs typeface="+mj-cs"/>
              </a:rPr>
              <a:t>УНИВЕРСАЛЬНЫЕ РЕСУРСЫ</a:t>
            </a:r>
          </a:p>
          <a:p>
            <a:pPr marL="800100" lvl="1" indent="-342900">
              <a:lnSpc>
                <a:spcPct val="90000"/>
              </a:lnSpc>
              <a:spcBef>
                <a:spcPct val="0"/>
              </a:spcBef>
              <a:buFont typeface="Wingdings" panose="05000000000000000000" pitchFamily="2" charset="2"/>
              <a:buChar char="ü"/>
            </a:pPr>
            <a:r>
              <a:rPr lang="ru-RU" sz="2000">
                <a:solidFill>
                  <a:schemeClr val="tx2">
                    <a:lumMod val="50000"/>
                  </a:schemeClr>
                </a:solidFill>
                <a:latin typeface="Century Gothic" panose="020B0502020202020204" pitchFamily="34" charset="0"/>
                <a:ea typeface="+mj-ea"/>
                <a:cs typeface="+mj-cs"/>
              </a:rPr>
              <a:t>ОКОНЧАТЕЛЬНЫЙ РЕГЛАМЕНТ </a:t>
            </a:r>
          </a:p>
          <a:p>
            <a:pPr algn="ctr" defTabSz="914400" rtl="0" eaLnBrk="1" latinLnBrk="0" hangingPunct="1">
              <a:lnSpc>
                <a:spcPct val="90000"/>
              </a:lnSpc>
              <a:spcBef>
                <a:spcPct val="0"/>
              </a:spcBef>
            </a:pPr>
            <a:endParaRPr lang="en-US" sz="2000" dirty="0">
              <a:solidFill>
                <a:schemeClr val="bg1">
                  <a:lumMod val="50000"/>
                </a:schemeClr>
              </a:solidFill>
              <a:latin typeface="Century Gothic" panose="020B0502020202020204" pitchFamily="34" charset="0"/>
              <a:ea typeface="+mj-ea"/>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ru-RU" sz="2800"/>
              <a:t>ПЛАНИРОВАНИЕ</a:t>
            </a:r>
          </a:p>
        </p:txBody>
      </p:sp>
      <p:sp>
        <p:nvSpPr>
          <p:cNvPr id="12" name="TextBox 11">
            <a:extLst>
              <a:ext uri="{FF2B5EF4-FFF2-40B4-BE49-F238E27FC236}">
                <a16:creationId xmlns:a16="http://schemas.microsoft.com/office/drawing/2014/main" id="{F651A8D1-99B1-4845-B85F-CCE909696BC9}"/>
              </a:ext>
            </a:extLst>
          </p:cNvPr>
          <p:cNvSpPr txBox="1"/>
          <p:nvPr/>
        </p:nvSpPr>
        <p:spPr>
          <a:xfrm>
            <a:off x="0" y="610286"/>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ОБЗОР</a:t>
            </a:r>
          </a:p>
        </p:txBody>
      </p:sp>
    </p:spTree>
    <p:extLst>
      <p:ext uri="{BB962C8B-B14F-4D97-AF65-F5344CB8AC3E}">
        <p14:creationId xmlns:p14="http://schemas.microsoft.com/office/powerpoint/2010/main" val="683603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000"/>
            <a:lum/>
          </a:blip>
          <a:srcRect/>
          <a:stretch>
            <a:fillRect t="-14000" b="-1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ru-RU">
                <a:latin typeface="Century Gothic" panose="020B0502020202020204" pitchFamily="34" charset="0"/>
              </a:rPr>
              <a:t>Ознакомление</a:t>
            </a:r>
            <a:br>
              <a:rPr lang="ru-RU">
                <a:latin typeface="Century Gothic" panose="020B0502020202020204" pitchFamily="34" charset="0"/>
              </a:rPr>
            </a:br>
            <a:r>
              <a:rPr lang="ru-RU">
                <a:latin typeface="Century Gothic" panose="020B0502020202020204" pitchFamily="34" charset="0"/>
              </a:rPr>
              <a:t>с Программой самоопределения </a:t>
            </a:r>
          </a:p>
        </p:txBody>
      </p:sp>
      <p:sp>
        <p:nvSpPr>
          <p:cNvPr id="3" name="Subtitle 2"/>
          <p:cNvSpPr>
            <a:spLocks noGrp="1"/>
          </p:cNvSpPr>
          <p:nvPr>
            <p:ph type="subTitle" idx="1"/>
          </p:nvPr>
        </p:nvSpPr>
        <p:spPr>
          <a:xfrm>
            <a:off x="1524000" y="4535905"/>
            <a:ext cx="9144000" cy="366823"/>
          </a:xfrm>
        </p:spPr>
        <p:txBody>
          <a:bodyPr>
            <a:normAutofit fontScale="92500" lnSpcReduction="10000"/>
          </a:bodyPr>
          <a:lstStyle/>
          <a:p>
            <a:r>
              <a:rPr lang="ru-RU">
                <a:latin typeface="Century Gothic" panose="020B0502020202020204" pitchFamily="34" charset="0"/>
              </a:rPr>
              <a:t>Ф. И. О. ДОКЛАДЧИКОВ</a:t>
            </a:r>
          </a:p>
        </p:txBody>
      </p:sp>
    </p:spTree>
    <p:extLst>
      <p:ext uri="{BB962C8B-B14F-4D97-AF65-F5344CB8AC3E}">
        <p14:creationId xmlns:p14="http://schemas.microsoft.com/office/powerpoint/2010/main" val="3114851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ru-RU" sz="2800"/>
              <a:t>ПЛАНИРОВАНИЕ</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09" y="614635"/>
            <a:ext cx="12036729"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dirty="0">
                <a:solidFill>
                  <a:schemeClr val="bg2">
                    <a:lumMod val="10000"/>
                  </a:schemeClr>
                </a:solidFill>
                <a:latin typeface="Century Gothic" panose="020B0502020202020204" pitchFamily="34" charset="0"/>
                <a:ea typeface="+mj-ea"/>
                <a:cs typeface="+mj-cs"/>
              </a:rPr>
              <a:t>ПЕРСОНИФИЦИРОВАННОЕ ПЛАНИРОВАНИЕ И САМООПРЕДЕЛЕНИЕ </a:t>
            </a:r>
          </a:p>
        </p:txBody>
      </p:sp>
      <p:sp>
        <p:nvSpPr>
          <p:cNvPr id="9" name="Oval 8"/>
          <p:cNvSpPr/>
          <p:nvPr/>
        </p:nvSpPr>
        <p:spPr>
          <a:xfrm>
            <a:off x="357626" y="4649678"/>
            <a:ext cx="5037523" cy="2162821"/>
          </a:xfrm>
          <a:prstGeom prst="ellipse">
            <a:avLst/>
          </a:prstGeom>
          <a:solidFill>
            <a:schemeClr val="bg1"/>
          </a:solid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2000" dirty="0">
                <a:solidFill>
                  <a:schemeClr val="tx1"/>
                </a:solidFill>
                <a:latin typeface="Century Gothic" panose="020B0502020202020204" pitchFamily="34" charset="0"/>
              </a:rPr>
              <a:t>Вы являетесь главной составляющей процесса персонифицированного планирования. В ходе этого процесса </a:t>
            </a:r>
            <a:r>
              <a:rPr lang="ru-RU" sz="2000" b="1" u="sng" dirty="0">
                <a:solidFill>
                  <a:schemeClr val="tx1"/>
                </a:solidFill>
                <a:latin typeface="Century Gothic" panose="020B0502020202020204" pitchFamily="34" charset="0"/>
              </a:rPr>
              <a:t>ВЫ</a:t>
            </a:r>
            <a:r>
              <a:rPr lang="ru-RU" sz="2000" dirty="0">
                <a:solidFill>
                  <a:schemeClr val="tx1"/>
                </a:solidFill>
                <a:latin typeface="Century Gothic" panose="020B0502020202020204" pitchFamily="34" charset="0"/>
              </a:rPr>
              <a:t> сможете:</a:t>
            </a:r>
          </a:p>
        </p:txBody>
      </p:sp>
      <p:pic>
        <p:nvPicPr>
          <p:cNvPr id="12" name="Picture 11">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1785273" y="2419378"/>
            <a:ext cx="2111679" cy="2103334"/>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41" name="Group 40"/>
          <p:cNvGrpSpPr/>
          <p:nvPr/>
        </p:nvGrpSpPr>
        <p:grpSpPr>
          <a:xfrm>
            <a:off x="405759" y="1227840"/>
            <a:ext cx="4941255" cy="7033103"/>
            <a:chOff x="110210" y="2770589"/>
            <a:chExt cx="4941255" cy="7033103"/>
          </a:xfrm>
        </p:grpSpPr>
        <p:sp>
          <p:nvSpPr>
            <p:cNvPr id="40" name="Block Arc 39"/>
            <p:cNvSpPr/>
            <p:nvPr/>
          </p:nvSpPr>
          <p:spPr>
            <a:xfrm rot="189805">
              <a:off x="284546" y="3158370"/>
              <a:ext cx="4522037" cy="6645322"/>
            </a:xfrm>
            <a:prstGeom prst="blockArc">
              <a:avLst>
                <a:gd name="adj1" fmla="val 12093565"/>
                <a:gd name="adj2" fmla="val 19940133"/>
                <a:gd name="adj3" fmla="val 58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3" name="Picture 12" descr="Target 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441" y="3185410"/>
              <a:ext cx="1044895" cy="10448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Is there an abbreviation for &quot;skill&quot;? - English Language Learners Stack Exchan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10" y="4463445"/>
              <a:ext cx="1101403" cy="10448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Bailey: februar 20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5502">
              <a:off x="3947293" y="4503001"/>
              <a:ext cx="1104172" cy="104269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Proceso administrativo: Imagenes de cabecera">
              <a:extLst>
                <a:ext uri="{FF2B5EF4-FFF2-40B4-BE49-F238E27FC236}">
                  <a16:creationId xmlns:a16="http://schemas.microsoft.com/office/drawing/2014/main" id="{2BE76552-FB13-6647-9790-1F80E197C51A}"/>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3261165" y="3139233"/>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7" name="Group 26"/>
            <p:cNvGrpSpPr/>
            <p:nvPr/>
          </p:nvGrpSpPr>
          <p:grpSpPr>
            <a:xfrm>
              <a:off x="1897052" y="2770589"/>
              <a:ext cx="1148396" cy="1064572"/>
              <a:chOff x="1379880" y="1004325"/>
              <a:chExt cx="2041396" cy="1951809"/>
            </a:xfrm>
          </p:grpSpPr>
          <p:sp>
            <p:nvSpPr>
              <p:cNvPr id="26" name="Oval 25"/>
              <p:cNvSpPr/>
              <p:nvPr/>
            </p:nvSpPr>
            <p:spPr>
              <a:xfrm>
                <a:off x="1379880" y="1004325"/>
                <a:ext cx="2041396" cy="195180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loud Callout 21"/>
              <p:cNvSpPr/>
              <p:nvPr/>
            </p:nvSpPr>
            <p:spPr>
              <a:xfrm>
                <a:off x="2148420" y="1664767"/>
                <a:ext cx="1039490" cy="736413"/>
              </a:xfrm>
              <a:prstGeom prst="cloudCallout">
                <a:avLst>
                  <a:gd name="adj1" fmla="val -55965"/>
                  <a:gd name="adj2" fmla="val 83691"/>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5-Point Star 22"/>
              <p:cNvSpPr/>
              <p:nvPr/>
            </p:nvSpPr>
            <p:spPr>
              <a:xfrm>
                <a:off x="1676400" y="1664767"/>
                <a:ext cx="472020" cy="525356"/>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5-Point Star 23"/>
              <p:cNvSpPr/>
              <p:nvPr/>
            </p:nvSpPr>
            <p:spPr>
              <a:xfrm flipV="1">
                <a:off x="1828800" y="1174461"/>
                <a:ext cx="791640" cy="642706"/>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5-Point Star 24"/>
              <p:cNvSpPr/>
              <p:nvPr/>
            </p:nvSpPr>
            <p:spPr>
              <a:xfrm>
                <a:off x="2772840" y="1286914"/>
                <a:ext cx="286600" cy="239348"/>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2" name="Parallelogram 41"/>
          <p:cNvSpPr/>
          <p:nvPr/>
        </p:nvSpPr>
        <p:spPr>
          <a:xfrm>
            <a:off x="6575919" y="4217349"/>
            <a:ext cx="5571020" cy="1093102"/>
          </a:xfrm>
          <a:prstGeom prst="parallelogram">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ru-RU" sz="2000" dirty="0">
                <a:latin typeface="Century Gothic" panose="020B0502020202020204" pitchFamily="34" charset="0"/>
              </a:rPr>
              <a:t>Определить и установить значимые цели в вашей жизни.</a:t>
            </a:r>
          </a:p>
        </p:txBody>
      </p:sp>
      <p:sp>
        <p:nvSpPr>
          <p:cNvPr id="43" name="Parallelogram 42"/>
          <p:cNvSpPr/>
          <p:nvPr/>
        </p:nvSpPr>
        <p:spPr>
          <a:xfrm>
            <a:off x="6514121" y="2840660"/>
            <a:ext cx="5571020" cy="1077758"/>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lgn="ctr"/>
            <a:r>
              <a:rPr lang="ru-RU" sz="2000" dirty="0">
                <a:latin typeface="Century Gothic" panose="020B0502020202020204" pitchFamily="34" charset="0"/>
              </a:rPr>
              <a:t>Определить, что вам нравится и что вы умеете хорошо делать.</a:t>
            </a:r>
          </a:p>
        </p:txBody>
      </p:sp>
      <p:sp>
        <p:nvSpPr>
          <p:cNvPr id="44" name="Parallelogram 43"/>
          <p:cNvSpPr/>
          <p:nvPr/>
        </p:nvSpPr>
        <p:spPr>
          <a:xfrm>
            <a:off x="6514121" y="5588072"/>
            <a:ext cx="5571020" cy="1077758"/>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ru-RU" sz="2000" dirty="0">
                <a:latin typeface="Century Gothic" panose="020B0502020202020204" pitchFamily="34" charset="0"/>
              </a:rPr>
              <a:t>Выбрать поставщиков услуг и средства поддержки, которые помогут вам в достижении целей.</a:t>
            </a:r>
          </a:p>
          <a:p>
            <a:pPr algn="ctr"/>
            <a:endParaRPr lang="en-US" sz="2000" dirty="0">
              <a:latin typeface="Century Gothic" panose="020B0502020202020204" pitchFamily="34" charset="0"/>
            </a:endParaRPr>
          </a:p>
          <a:p>
            <a:pPr algn="ctr"/>
            <a:endParaRPr lang="en-US" sz="2000" dirty="0">
              <a:latin typeface="Century Gothic" panose="020B0502020202020204" pitchFamily="34" charset="0"/>
            </a:endParaRPr>
          </a:p>
        </p:txBody>
      </p:sp>
      <p:sp>
        <p:nvSpPr>
          <p:cNvPr id="45" name="Parallelogram 44"/>
          <p:cNvSpPr/>
          <p:nvPr/>
        </p:nvSpPr>
        <p:spPr>
          <a:xfrm>
            <a:off x="6587726" y="1429593"/>
            <a:ext cx="5571020" cy="1077758"/>
          </a:xfrm>
          <a:prstGeom prst="parallelogram">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lgn="ctr"/>
            <a:r>
              <a:rPr lang="ru-RU" sz="2000" dirty="0">
                <a:latin typeface="Century Gothic" panose="020B0502020202020204" pitchFamily="34" charset="0"/>
              </a:rPr>
              <a:t>Определить ваши надежды и мечты.</a:t>
            </a:r>
          </a:p>
          <a:p>
            <a:pPr algn="ctr"/>
            <a:endParaRPr lang="en-US" sz="2000" dirty="0">
              <a:latin typeface="Century Gothic" panose="020B0502020202020204" pitchFamily="34" charset="0"/>
            </a:endParaRPr>
          </a:p>
          <a:p>
            <a:pPr algn="ctr"/>
            <a:endParaRPr lang="en-US" sz="2000" dirty="0">
              <a:latin typeface="Century Gothic" panose="020B0502020202020204" pitchFamily="34" charset="0"/>
            </a:endParaRPr>
          </a:p>
        </p:txBody>
      </p:sp>
      <p:sp>
        <p:nvSpPr>
          <p:cNvPr id="47" name="Parallelogram 46"/>
          <p:cNvSpPr/>
          <p:nvPr/>
        </p:nvSpPr>
        <p:spPr>
          <a:xfrm>
            <a:off x="6479191" y="1422061"/>
            <a:ext cx="1111571" cy="1102479"/>
          </a:xfrm>
          <a:prstGeom prst="parallelogram">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ru-RU" sz="4000">
                <a:latin typeface="Century Gothic" panose="020B0502020202020204" pitchFamily="34" charset="0"/>
              </a:rPr>
              <a:t>1</a:t>
            </a:r>
          </a:p>
        </p:txBody>
      </p:sp>
      <p:sp>
        <p:nvSpPr>
          <p:cNvPr id="48" name="Parallelogram 47"/>
          <p:cNvSpPr/>
          <p:nvPr/>
        </p:nvSpPr>
        <p:spPr>
          <a:xfrm>
            <a:off x="6291075" y="2845749"/>
            <a:ext cx="1111571" cy="1077759"/>
          </a:xfrm>
          <a:prstGeom prst="parallelogram">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ru-RU" sz="4400">
                <a:latin typeface="Century Gothic" panose="020B0502020202020204" pitchFamily="34" charset="0"/>
              </a:rPr>
              <a:t>2</a:t>
            </a:r>
          </a:p>
        </p:txBody>
      </p:sp>
      <p:sp>
        <p:nvSpPr>
          <p:cNvPr id="49" name="Parallelogram 48"/>
          <p:cNvSpPr/>
          <p:nvPr/>
        </p:nvSpPr>
        <p:spPr>
          <a:xfrm>
            <a:off x="6031941" y="4205513"/>
            <a:ext cx="1111571" cy="1104938"/>
          </a:xfrm>
          <a:prstGeom prst="parallelogram">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ru-RU" sz="4400">
                <a:latin typeface="Century Gothic" panose="020B0502020202020204" pitchFamily="34" charset="0"/>
              </a:rPr>
              <a:t>3</a:t>
            </a:r>
          </a:p>
        </p:txBody>
      </p:sp>
      <p:sp>
        <p:nvSpPr>
          <p:cNvPr id="50" name="Parallelogram 49"/>
          <p:cNvSpPr/>
          <p:nvPr/>
        </p:nvSpPr>
        <p:spPr>
          <a:xfrm>
            <a:off x="5735290" y="5588072"/>
            <a:ext cx="1111571" cy="1077759"/>
          </a:xfrm>
          <a:prstGeom prst="parallelogram">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ru-RU" sz="4400">
                <a:latin typeface="Century Gothic" panose="020B0502020202020204" pitchFamily="34" charset="0"/>
              </a:rPr>
              <a:t>4</a:t>
            </a:r>
          </a:p>
        </p:txBody>
      </p:sp>
    </p:spTree>
    <p:extLst>
      <p:ext uri="{BB962C8B-B14F-4D97-AF65-F5344CB8AC3E}">
        <p14:creationId xmlns:p14="http://schemas.microsoft.com/office/powerpoint/2010/main" val="1668630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ru-RU" sz="2800"/>
              <a:t>ПЛАНИРОВАНИЕ</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09" y="605110"/>
            <a:ext cx="12177041"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dirty="0">
                <a:solidFill>
                  <a:schemeClr val="bg2">
                    <a:lumMod val="10000"/>
                  </a:schemeClr>
                </a:solidFill>
                <a:latin typeface="Century Gothic" panose="020B0502020202020204" pitchFamily="34" charset="0"/>
                <a:ea typeface="+mj-ea"/>
                <a:cs typeface="+mj-cs"/>
              </a:rPr>
              <a:t>ПЕРСОНИФИЦИРОВАННОЕ ПЛАНИРОВАНИЕ И САМООПРЕДЕЛЕНИЕ </a:t>
            </a:r>
          </a:p>
        </p:txBody>
      </p:sp>
      <p:pic>
        <p:nvPicPr>
          <p:cNvPr id="12" name="Picture 11">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423468" y="2052256"/>
            <a:ext cx="3581444" cy="3567291"/>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27">
            <a:extLst>
              <a:ext uri="{FF2B5EF4-FFF2-40B4-BE49-F238E27FC236}">
                <a16:creationId xmlns:a16="http://schemas.microsoft.com/office/drawing/2014/main" id="{D84352AD-934C-DC42-A881-D462A4D2EFA9}"/>
              </a:ext>
            </a:extLst>
          </p:cNvPr>
          <p:cNvPicPr>
            <a:picLocks noChangeAspect="1"/>
          </p:cNvPicPr>
          <p:nvPr/>
        </p:nvPicPr>
        <p:blipFill>
          <a:blip r:embed="rId4"/>
          <a:stretch>
            <a:fillRect/>
          </a:stretch>
        </p:blipFill>
        <p:spPr>
          <a:xfrm>
            <a:off x="8011491" y="2108444"/>
            <a:ext cx="3561170" cy="34549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p:cNvSpPr/>
          <p:nvPr/>
        </p:nvSpPr>
        <p:spPr>
          <a:xfrm>
            <a:off x="4004912" y="1537077"/>
            <a:ext cx="4006579" cy="4247317"/>
          </a:xfrm>
          <a:prstGeom prst="rect">
            <a:avLst/>
          </a:prstGeom>
        </p:spPr>
        <p:txBody>
          <a:bodyPr wrap="square">
            <a:spAutoFit/>
          </a:bodyPr>
          <a:lstStyle/>
          <a:p>
            <a:pPr algn="ctr"/>
            <a:r>
              <a:rPr lang="ru-RU" b="1">
                <a:latin typeface="Century Gothic" panose="020B0502020202020204" pitchFamily="34" charset="0"/>
              </a:rPr>
              <a:t> </a:t>
            </a:r>
          </a:p>
          <a:p>
            <a:pPr algn="ctr"/>
            <a:r>
              <a:rPr lang="ru-RU" sz="3600" b="1" u="sng">
                <a:latin typeface="Century Gothic" panose="020B0502020202020204" pitchFamily="34" charset="0"/>
              </a:rPr>
              <a:t>С чего начать?</a:t>
            </a:r>
          </a:p>
          <a:p>
            <a:endParaRPr lang="en-US" sz="3600" b="1" dirty="0">
              <a:latin typeface="Century Gothic" panose="020B0502020202020204" pitchFamily="34" charset="0"/>
            </a:endParaRPr>
          </a:p>
          <a:p>
            <a:pPr algn="ctr"/>
            <a:r>
              <a:rPr lang="ru-RU" sz="3600" b="1">
                <a:latin typeface="Century Gothic" panose="020B0502020202020204" pitchFamily="34" charset="0"/>
                <a:hlinkClick r:id="rId5" action="ppaction://hlinkfile"/>
              </a:rPr>
              <a:t>*Найти информацию </a:t>
            </a:r>
          </a:p>
          <a:p>
            <a:pPr algn="ctr"/>
            <a:endParaRPr lang="en-US" sz="3600" b="1" dirty="0">
              <a:latin typeface="Century Gothic" panose="020B0502020202020204" pitchFamily="34" charset="0"/>
            </a:endParaRPr>
          </a:p>
          <a:p>
            <a:pPr algn="ctr"/>
            <a:r>
              <a:rPr lang="ru-RU" sz="3600" b="1">
                <a:latin typeface="Century Gothic" panose="020B0502020202020204" pitchFamily="34" charset="0"/>
              </a:rPr>
              <a:t>Получить поддержку</a:t>
            </a:r>
          </a:p>
          <a:p>
            <a:pPr algn="ctr"/>
            <a:endParaRPr lang="en-US" sz="3600" b="1" dirty="0">
              <a:latin typeface="Century Gothic" panose="020B0502020202020204" pitchFamily="34" charset="0"/>
            </a:endParaRPr>
          </a:p>
          <a:p>
            <a:pPr algn="ctr"/>
            <a:endParaRPr lang="en-US" sz="3600" b="1" dirty="0">
              <a:latin typeface="Century Gothic" panose="020B0502020202020204" pitchFamily="34" charset="0"/>
            </a:endParaRPr>
          </a:p>
        </p:txBody>
      </p:sp>
    </p:spTree>
    <p:extLst>
      <p:ext uri="{BB962C8B-B14F-4D97-AF65-F5344CB8AC3E}">
        <p14:creationId xmlns:p14="http://schemas.microsoft.com/office/powerpoint/2010/main" val="3851507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63996B-0899-8441-9E20-D24C17CCD279}"/>
              </a:ext>
            </a:extLst>
          </p:cNvPr>
          <p:cNvSpPr/>
          <p:nvPr/>
        </p:nvSpPr>
        <p:spPr>
          <a:xfrm>
            <a:off x="-42435" y="1061460"/>
            <a:ext cx="6131564" cy="5935688"/>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ru-RU" sz="2800"/>
              <a:t>ПЛАНИРОВАНИЕ</a:t>
            </a:r>
          </a:p>
        </p:txBody>
      </p:sp>
      <p:sp>
        <p:nvSpPr>
          <p:cNvPr id="7" name="TextBox 6">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hlinkClick r:id="rId3" action="ppaction://hlinkfile"/>
              </a:rPr>
              <a:t>ПРИМЕРЫ С ДЖЕЙСОНОМ И СОФИЕЙ  </a:t>
            </a:r>
          </a:p>
        </p:txBody>
      </p:sp>
      <p:pic>
        <p:nvPicPr>
          <p:cNvPr id="13" name="Picture 12">
            <a:extLst>
              <a:ext uri="{FF2B5EF4-FFF2-40B4-BE49-F238E27FC236}">
                <a16:creationId xmlns:a16="http://schemas.microsoft.com/office/drawing/2014/main" id="{FC9F705F-4D2B-1B4D-8240-D976CEE24D60}"/>
              </a:ext>
            </a:extLst>
          </p:cNvPr>
          <p:cNvPicPr>
            <a:picLocks noChangeAspect="1"/>
          </p:cNvPicPr>
          <p:nvPr/>
        </p:nvPicPr>
        <p:blipFill>
          <a:blip r:embed="rId4">
            <a:alphaModFix amt="39000"/>
          </a:blip>
          <a:stretch>
            <a:fillRect/>
          </a:stretch>
        </p:blipFill>
        <p:spPr>
          <a:xfrm>
            <a:off x="9333090" y="4892153"/>
            <a:ext cx="1742274" cy="1693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p:cNvSpPr/>
          <p:nvPr/>
        </p:nvSpPr>
        <p:spPr>
          <a:xfrm>
            <a:off x="9893875" y="2344870"/>
            <a:ext cx="1465034" cy="1465006"/>
          </a:xfrm>
          <a:prstGeom prst="ellipse">
            <a:avLst/>
          </a:prstGeom>
          <a:blipFill dpi="0" rotWithShape="1">
            <a:blip r:embed="rId5"/>
            <a:srcRect/>
            <a:stretch>
              <a:fillRect/>
            </a:stretch>
          </a:blipFill>
          <a:ln w="571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dobe illustrator - How do I replicate the Apple Family Sharing Icon - Graphic Design Stack Exchang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817" y="3596458"/>
            <a:ext cx="1299073" cy="13822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EB3DC087-FC35-4047-B853-5C0222EE0EC9}"/>
              </a:ext>
            </a:extLst>
          </p:cNvPr>
          <p:cNvPicPr>
            <a:picLocks noChangeAspect="1"/>
          </p:cNvPicPr>
          <p:nvPr/>
        </p:nvPicPr>
        <p:blipFill>
          <a:blip r:embed="rId7">
            <a:alphaModFix amt="51000"/>
          </a:blip>
          <a:stretch>
            <a:fillRect/>
          </a:stretch>
        </p:blipFill>
        <p:spPr>
          <a:xfrm>
            <a:off x="4239709" y="2344870"/>
            <a:ext cx="3685632" cy="377171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p:cNvPicPr>
            <a:picLocks noChangeAspect="1"/>
          </p:cNvPicPr>
          <p:nvPr/>
        </p:nvPicPr>
        <p:blipFill rotWithShape="1">
          <a:blip r:embed="rId8"/>
          <a:srcRect l="53809" t="24191" r="27699" b="45841"/>
          <a:stretch/>
        </p:blipFill>
        <p:spPr>
          <a:xfrm>
            <a:off x="2729142" y="4967264"/>
            <a:ext cx="1316056" cy="1388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descr="Proceso administrativo: Imagenes de cabecera">
            <a:extLst>
              <a:ext uri="{FF2B5EF4-FFF2-40B4-BE49-F238E27FC236}">
                <a16:creationId xmlns:a16="http://schemas.microsoft.com/office/drawing/2014/main" id="{90965D16-30E4-9C4C-8098-3CFEAE4BD27C}"/>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2954821" y="1940079"/>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TextBox 25">
            <a:extLst>
              <a:ext uri="{FF2B5EF4-FFF2-40B4-BE49-F238E27FC236}">
                <a16:creationId xmlns:a16="http://schemas.microsoft.com/office/drawing/2014/main" id="{E644A9AB-98E0-D645-825A-4B6EFAD43DB1}"/>
              </a:ext>
            </a:extLst>
          </p:cNvPr>
          <p:cNvSpPr txBox="1"/>
          <p:nvPr/>
        </p:nvSpPr>
        <p:spPr>
          <a:xfrm>
            <a:off x="3739375" y="5500380"/>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11500">
                <a:solidFill>
                  <a:schemeClr val="accent5">
                    <a:lumMod val="50000"/>
                  </a:schemeClr>
                </a:solidFill>
                <a:latin typeface="Berlin Sans FB Demi" panose="020E0802020502020306" pitchFamily="34" charset="0"/>
                <a:ea typeface="+mj-ea"/>
                <a:cs typeface="+mj-cs"/>
              </a:rPr>
              <a:t> </a:t>
            </a:r>
            <a:r>
              <a:rPr lang="ru-RU" sz="2000">
                <a:solidFill>
                  <a:schemeClr val="accent5">
                    <a:lumMod val="50000"/>
                  </a:schemeClr>
                </a:solidFill>
                <a:latin typeface="Century Gothic" panose="020B0502020202020204" pitchFamily="34" charset="0"/>
                <a:ea typeface="+mj-ea"/>
                <a:cs typeface="+mj-cs"/>
              </a:rPr>
              <a:t> </a:t>
            </a:r>
          </a:p>
        </p:txBody>
      </p:sp>
      <p:pic>
        <p:nvPicPr>
          <p:cNvPr id="19" name="Picture 18" descr="Target 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481650">
            <a:off x="7275766" y="1070390"/>
            <a:ext cx="1670468" cy="1689951"/>
          </a:xfrm>
          <a:prstGeom prst="rect">
            <a:avLst/>
          </a:prstGeom>
        </p:spPr>
      </p:pic>
      <p:pic>
        <p:nvPicPr>
          <p:cNvPr id="21" name="Picture 20" descr="CV Resume Free PSD Template | UICloud"/>
          <p:cNvPicPr>
            <a:picLocks noChangeAspect="1"/>
          </p:cNvPicPr>
          <p:nvPr/>
        </p:nvPicPr>
        <p:blipFill rotWithShape="1">
          <a:blip r:embed="rId11" cstate="print">
            <a:extLst>
              <a:ext uri="{28A0092B-C50C-407E-A947-70E740481C1C}">
                <a14:useLocalDpi xmlns:a14="http://schemas.microsoft.com/office/drawing/2010/main" val="0"/>
              </a:ext>
            </a:extLst>
          </a:blip>
          <a:srcRect l="7143" r="7143"/>
          <a:stretch/>
        </p:blipFill>
        <p:spPr>
          <a:xfrm>
            <a:off x="850512" y="1724129"/>
            <a:ext cx="1303164" cy="117050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p:cNvPicPr>
            <a:picLocks noChangeAspect="1"/>
          </p:cNvPicPr>
          <p:nvPr/>
        </p:nvPicPr>
        <p:blipFill rotWithShape="1">
          <a:blip r:embed="rId12">
            <a:extLst>
              <a:ext uri="{28A0092B-C50C-407E-A947-70E740481C1C}">
                <a14:useLocalDpi xmlns:a14="http://schemas.microsoft.com/office/drawing/2010/main" val="0"/>
              </a:ext>
            </a:extLst>
          </a:blip>
          <a:srcRect l="-11029" t="-18579" r="-6618" b="-14755"/>
          <a:stretch/>
        </p:blipFill>
        <p:spPr>
          <a:xfrm>
            <a:off x="8237368" y="3182246"/>
            <a:ext cx="1095721" cy="1059428"/>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07270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ru-RU" sz="2800"/>
              <a:t>ПЛАНИРОВАНИЕ</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642804"/>
            <a:ext cx="12081790" cy="397032"/>
          </a:xfrm>
          <a:prstGeom prst="rect">
            <a:avLst/>
          </a:prstGeom>
          <a:noFill/>
        </p:spPr>
        <p:txBody>
          <a:bodyPr wrap="square" rtlCol="0">
            <a:spAutoFit/>
          </a:bodyPr>
          <a:lstStyle/>
          <a:p>
            <a:pPr defTabSz="914400" rtl="0" eaLnBrk="1" latinLnBrk="0" hangingPunct="1">
              <a:lnSpc>
                <a:spcPct val="90000"/>
              </a:lnSpc>
              <a:spcBef>
                <a:spcPct val="0"/>
              </a:spcBef>
              <a:buNone/>
            </a:pPr>
            <a:r>
              <a:rPr lang="ru-RU" sz="2200" b="1" dirty="0">
                <a:solidFill>
                  <a:schemeClr val="bg2">
                    <a:lumMod val="10000"/>
                  </a:schemeClr>
                </a:solidFill>
                <a:latin typeface="Century Gothic" panose="020B0502020202020204" pitchFamily="34" charset="0"/>
                <a:ea typeface="+mj-ea"/>
                <a:cs typeface="+mj-cs"/>
              </a:rPr>
              <a:t>ИНДИВИДУАЛЬНЫЙ ПЛАН ВЫПОЛНЕНИЯ ПРОГРАММЫ (IPP) И САМООПРЕДЕЛЕНИЕ </a:t>
            </a:r>
          </a:p>
        </p:txBody>
      </p:sp>
      <p:pic>
        <p:nvPicPr>
          <p:cNvPr id="3" name="Picture 2" descr="File:Circle-icons-document.svg - Wikimedia Comm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2131" y="2219725"/>
            <a:ext cx="3307661" cy="33076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9182100" y="3086391"/>
            <a:ext cx="2511822" cy="1975926"/>
          </a:xfrm>
          <a:prstGeom prst="rect">
            <a:avLst/>
          </a:prstGeom>
          <a:noFill/>
        </p:spPr>
        <p:txBody>
          <a:bodyPr wrap="square" rtlCol="0">
            <a:spAutoFit/>
          </a:bodyPr>
          <a:lstStyle/>
          <a:p>
            <a:pPr algn="l" defTabSz="914400" rtl="0" eaLnBrk="1" latinLnBrk="0" hangingPunct="1">
              <a:lnSpc>
                <a:spcPct val="90000"/>
              </a:lnSpc>
              <a:spcBef>
                <a:spcPct val="0"/>
              </a:spcBef>
              <a:buNone/>
            </a:pPr>
            <a:r>
              <a:rPr lang="ru-RU" sz="6800" dirty="0">
                <a:solidFill>
                  <a:schemeClr val="accent5">
                    <a:lumMod val="50000"/>
                  </a:schemeClr>
                </a:solidFill>
                <a:latin typeface="Century Gothic" panose="020B0502020202020204" pitchFamily="34" charset="0"/>
                <a:ea typeface="+mj-ea"/>
                <a:cs typeface="+mj-cs"/>
              </a:rPr>
              <a:t>План IPP</a:t>
            </a:r>
          </a:p>
        </p:txBody>
      </p:sp>
      <p:sp>
        <p:nvSpPr>
          <p:cNvPr id="11" name="Oval 10"/>
          <p:cNvSpPr>
            <a:spLocks noChangeAspect="1"/>
          </p:cNvSpPr>
          <p:nvPr/>
        </p:nvSpPr>
        <p:spPr>
          <a:xfrm>
            <a:off x="4247462" y="1958943"/>
            <a:ext cx="2177722" cy="2271289"/>
          </a:xfrm>
          <a:prstGeom prst="ellipse">
            <a:avLst/>
          </a:prstGeom>
          <a:blipFill dpi="0" rotWithShape="1">
            <a:blip r:embed="rId4">
              <a:alphaModFix amt="51000"/>
            </a:blip>
            <a:srcRect/>
            <a:stretch>
              <a:fillRect l="-7000" r="-10000" b="-51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1885708" y="1571264"/>
            <a:ext cx="2125309" cy="2162422"/>
          </a:xfrm>
          <a:prstGeom prst="ellipse">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5130815" y="4257790"/>
            <a:ext cx="2222085" cy="2162422"/>
          </a:xfrm>
          <a:prstGeom prst="ellipse">
            <a:avLst/>
          </a:prstGeom>
          <a:blipFill dpi="0" rotWithShape="1">
            <a:blip r:embed="rId5">
              <a:alphaModFix amt="60000"/>
            </a:blip>
            <a:srcRect/>
            <a:stretch>
              <a:fillRect l="-27000" t="-23000" r="-42000" b="-85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2546027" y="4081274"/>
            <a:ext cx="2262632" cy="2162422"/>
          </a:xfrm>
          <a:prstGeom prst="ellipse">
            <a:avLst/>
          </a:prstGeom>
          <a:blipFill dpi="0" rotWithShape="1">
            <a:blip r:embed="rId6">
              <a:alphaModFix amt="51000"/>
            </a:blip>
            <a:srcRect/>
            <a:stretch>
              <a:fillRect l="16000" t="-3000" r="19000" b="-83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a:extLst>
              <a:ext uri="{FF2B5EF4-FFF2-40B4-BE49-F238E27FC236}">
                <a16:creationId xmlns:a16="http://schemas.microsoft.com/office/drawing/2014/main" id="{B10B3332-922D-3C49-8CCD-3D4F8938523C}"/>
              </a:ext>
            </a:extLst>
          </p:cNvPr>
          <p:cNvPicPr>
            <a:picLocks noChangeAspect="1"/>
          </p:cNvPicPr>
          <p:nvPr/>
        </p:nvPicPr>
        <p:blipFill>
          <a:blip r:embed="rId7">
            <a:extLst>
              <a:ext uri="{BEBA8EAE-BF5A-486C-A8C5-ECC9F3942E4B}">
                <a14:imgProps xmlns:a14="http://schemas.microsoft.com/office/drawing/2010/main">
                  <a14:imgLayer r:embed="rId8">
                    <a14:imgEffect>
                      <a14:saturation sat="133000"/>
                    </a14:imgEffect>
                  </a14:imgLayer>
                </a14:imgProps>
              </a:ext>
            </a:extLst>
          </a:blip>
          <a:stretch>
            <a:fillRect/>
          </a:stretch>
        </p:blipFill>
        <p:spPr>
          <a:xfrm>
            <a:off x="283453" y="3394444"/>
            <a:ext cx="2174933" cy="2166338"/>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4" name="Rectangle 33"/>
          <p:cNvSpPr/>
          <p:nvPr/>
        </p:nvSpPr>
        <p:spPr>
          <a:xfrm>
            <a:off x="205460" y="4181590"/>
            <a:ext cx="2348176" cy="523220"/>
          </a:xfrm>
          <a:prstGeom prst="rect">
            <a:avLst/>
          </a:prstGeom>
        </p:spPr>
        <p:txBody>
          <a:bodyPr wrap="square">
            <a:spAutoFit/>
          </a:bodyPr>
          <a:lstStyle/>
          <a:p>
            <a:pPr algn="ctr"/>
            <a:r>
              <a:rPr lang="ru-RU" sz="2400" b="1" spc="-60" dirty="0">
                <a:effectLst>
                  <a:outerShdw blurRad="38100" dist="38100" dir="2700000" algn="tl">
                    <a:srgbClr val="000000">
                      <a:alpha val="43137"/>
                    </a:srgbClr>
                  </a:outerShdw>
                </a:effectLst>
                <a:latin typeface="Arial Narrow" panose="020B0606020202030204" pitchFamily="34" charset="0"/>
              </a:rPr>
              <a:t>Персонификация</a:t>
            </a:r>
            <a:r>
              <a:rPr lang="ru-RU" sz="2800" b="1" spc="-60" dirty="0">
                <a:effectLst>
                  <a:outerShdw blurRad="38100" dist="38100" dir="2700000" algn="tl">
                    <a:srgbClr val="000000">
                      <a:alpha val="43137"/>
                    </a:srgbClr>
                  </a:outerShdw>
                </a:effectLst>
                <a:latin typeface="Century Gothic" panose="020B0502020202020204" pitchFamily="34" charset="0"/>
              </a:rPr>
              <a:t> </a:t>
            </a:r>
          </a:p>
        </p:txBody>
      </p:sp>
      <p:pic>
        <p:nvPicPr>
          <p:cNvPr id="35" name="Picture 34" descr="Target 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481650">
            <a:off x="2313356" y="1446304"/>
            <a:ext cx="1670468" cy="1689951"/>
          </a:xfrm>
          <a:prstGeom prst="rect">
            <a:avLst/>
          </a:prstGeom>
        </p:spPr>
      </p:pic>
      <p:sp>
        <p:nvSpPr>
          <p:cNvPr id="36" name="Rectangle 35"/>
          <p:cNvSpPr/>
          <p:nvPr/>
        </p:nvSpPr>
        <p:spPr>
          <a:xfrm>
            <a:off x="2030196" y="2687350"/>
            <a:ext cx="1951175" cy="830997"/>
          </a:xfrm>
          <a:prstGeom prst="rect">
            <a:avLst/>
          </a:prstGeom>
        </p:spPr>
        <p:txBody>
          <a:bodyPr wrap="none">
            <a:spAutoFit/>
          </a:bodyPr>
          <a:lstStyle/>
          <a:p>
            <a:pPr algn="ctr"/>
            <a:r>
              <a:rPr lang="ru-RU" sz="2400" b="1" dirty="0">
                <a:effectLst>
                  <a:outerShdw blurRad="38100" dist="38100" dir="2700000" algn="tl">
                    <a:srgbClr val="000000">
                      <a:alpha val="43137"/>
                    </a:srgbClr>
                  </a:outerShdw>
                </a:effectLst>
                <a:latin typeface="Arial Narrow" panose="020B0606020202030204" pitchFamily="34" charset="0"/>
              </a:rPr>
              <a:t>Определение </a:t>
            </a:r>
          </a:p>
          <a:p>
            <a:pPr algn="ctr"/>
            <a:r>
              <a:rPr lang="ru-RU" sz="2400" b="1" dirty="0">
                <a:effectLst>
                  <a:outerShdw blurRad="38100" dist="38100" dir="2700000" algn="tl">
                    <a:srgbClr val="000000">
                      <a:alpha val="43137"/>
                    </a:srgbClr>
                  </a:outerShdw>
                </a:effectLst>
                <a:latin typeface="Arial Narrow" panose="020B0606020202030204" pitchFamily="34" charset="0"/>
              </a:rPr>
              <a:t>цели </a:t>
            </a:r>
          </a:p>
        </p:txBody>
      </p:sp>
      <p:sp>
        <p:nvSpPr>
          <p:cNvPr id="37" name="Rectangle 36"/>
          <p:cNvSpPr/>
          <p:nvPr/>
        </p:nvSpPr>
        <p:spPr>
          <a:xfrm>
            <a:off x="2784918" y="4831257"/>
            <a:ext cx="1880643" cy="1200329"/>
          </a:xfrm>
          <a:prstGeom prst="rect">
            <a:avLst/>
          </a:prstGeom>
        </p:spPr>
        <p:txBody>
          <a:bodyPr wrap="none">
            <a:spAutoFit/>
          </a:bodyPr>
          <a:lstStyle/>
          <a:p>
            <a:pPr algn="ctr"/>
            <a:r>
              <a:rPr lang="ru-RU" sz="2400" b="1" dirty="0">
                <a:effectLst>
                  <a:outerShdw blurRad="38100" dist="38100" dir="2700000" algn="tl">
                    <a:srgbClr val="000000">
                      <a:alpha val="43137"/>
                    </a:srgbClr>
                  </a:outerShdw>
                </a:effectLst>
                <a:latin typeface="Arial Narrow" panose="020B0606020202030204" pitchFamily="34" charset="0"/>
              </a:rPr>
              <a:t>Определение</a:t>
            </a:r>
          </a:p>
          <a:p>
            <a:pPr algn="ctr"/>
            <a:r>
              <a:rPr lang="ru-RU" sz="2400" b="1" dirty="0">
                <a:effectLst>
                  <a:outerShdw blurRad="38100" dist="38100" dir="2700000" algn="tl">
                    <a:srgbClr val="000000">
                      <a:alpha val="43137"/>
                    </a:srgbClr>
                  </a:outerShdw>
                </a:effectLst>
                <a:latin typeface="Arial Narrow" panose="020B0606020202030204" pitchFamily="34" charset="0"/>
              </a:rPr>
              <a:t> средств</a:t>
            </a:r>
            <a:br>
              <a:rPr lang="en-US" sz="2400" b="1" dirty="0">
                <a:effectLst>
                  <a:outerShdw blurRad="38100" dist="38100" dir="2700000" algn="tl">
                    <a:srgbClr val="000000">
                      <a:alpha val="43137"/>
                    </a:srgbClr>
                  </a:outerShdw>
                </a:effectLst>
                <a:latin typeface="Arial Narrow" panose="020B0606020202030204" pitchFamily="34" charset="0"/>
              </a:rPr>
            </a:br>
            <a:r>
              <a:rPr lang="ru-RU" sz="2400" b="1" dirty="0">
                <a:effectLst>
                  <a:outerShdw blurRad="38100" dist="38100" dir="2700000" algn="tl">
                    <a:srgbClr val="000000">
                      <a:alpha val="43137"/>
                    </a:srgbClr>
                  </a:outerShdw>
                </a:effectLst>
                <a:latin typeface="Arial Narrow" panose="020B0606020202030204" pitchFamily="34" charset="0"/>
              </a:rPr>
              <a:t>поддержки </a:t>
            </a:r>
          </a:p>
        </p:txBody>
      </p:sp>
      <p:sp>
        <p:nvSpPr>
          <p:cNvPr id="38" name="Rectangle 37"/>
          <p:cNvSpPr/>
          <p:nvPr/>
        </p:nvSpPr>
        <p:spPr>
          <a:xfrm>
            <a:off x="5006991" y="5061087"/>
            <a:ext cx="2400818" cy="830997"/>
          </a:xfrm>
          <a:prstGeom prst="rect">
            <a:avLst/>
          </a:prstGeom>
        </p:spPr>
        <p:txBody>
          <a:bodyPr wrap="square">
            <a:spAutoFit/>
          </a:bodyPr>
          <a:lstStyle/>
          <a:p>
            <a:pPr algn="ctr"/>
            <a:r>
              <a:rPr lang="ru-RU" sz="2400" b="1" dirty="0">
                <a:effectLst>
                  <a:outerShdw blurRad="38100" dist="38100" dir="2700000" algn="tl">
                    <a:srgbClr val="000000">
                      <a:alpha val="43137"/>
                    </a:srgbClr>
                  </a:outerShdw>
                </a:effectLst>
                <a:latin typeface="Arial Narrow" panose="020B0606020202030204" pitchFamily="34" charset="0"/>
              </a:rPr>
              <a:t>Определение</a:t>
            </a:r>
          </a:p>
          <a:p>
            <a:pPr algn="ctr"/>
            <a:r>
              <a:rPr lang="ru-RU" sz="2400" b="1" dirty="0">
                <a:effectLst>
                  <a:outerShdw blurRad="38100" dist="38100" dir="2700000" algn="tl">
                    <a:srgbClr val="000000">
                      <a:alpha val="43137"/>
                    </a:srgbClr>
                  </a:outerShdw>
                </a:effectLst>
                <a:latin typeface="Arial Narrow" panose="020B0606020202030204" pitchFamily="34" charset="0"/>
              </a:rPr>
              <a:t> обслуживания </a:t>
            </a:r>
          </a:p>
        </p:txBody>
      </p:sp>
      <p:sp>
        <p:nvSpPr>
          <p:cNvPr id="39" name="Rectangle 38"/>
          <p:cNvSpPr/>
          <p:nvPr/>
        </p:nvSpPr>
        <p:spPr>
          <a:xfrm>
            <a:off x="4349654" y="2695495"/>
            <a:ext cx="1973338" cy="1200329"/>
          </a:xfrm>
          <a:prstGeom prst="rect">
            <a:avLst/>
          </a:prstGeom>
        </p:spPr>
        <p:txBody>
          <a:bodyPr wrap="square">
            <a:spAutoFit/>
          </a:bodyPr>
          <a:lstStyle/>
          <a:p>
            <a:pPr algn="ctr"/>
            <a:r>
              <a:rPr lang="ru-RU" sz="2400" b="1" dirty="0">
                <a:effectLst>
                  <a:outerShdw blurRad="38100" dist="38100" dir="2700000" algn="tl">
                    <a:srgbClr val="000000">
                      <a:alpha val="43137"/>
                    </a:srgbClr>
                  </a:outerShdw>
                </a:effectLst>
                <a:latin typeface="Arial Narrow" panose="020B0606020202030204" pitchFamily="34" charset="0"/>
              </a:rPr>
              <a:t>Включение</a:t>
            </a:r>
          </a:p>
          <a:p>
            <a:pPr algn="ctr"/>
            <a:r>
              <a:rPr lang="ru-RU" sz="2400" b="1" dirty="0">
                <a:effectLst>
                  <a:outerShdw blurRad="38100" dist="38100" dir="2700000" algn="tl">
                    <a:srgbClr val="000000">
                      <a:alpha val="43137"/>
                    </a:srgbClr>
                  </a:outerShdw>
                </a:effectLst>
                <a:latin typeface="Arial Narrow" panose="020B0606020202030204" pitchFamily="34" charset="0"/>
              </a:rPr>
              <a:t> плана расходов</a:t>
            </a:r>
          </a:p>
        </p:txBody>
      </p:sp>
      <p:sp>
        <p:nvSpPr>
          <p:cNvPr id="8" name="Right Arrow 7"/>
          <p:cNvSpPr/>
          <p:nvPr/>
        </p:nvSpPr>
        <p:spPr>
          <a:xfrm>
            <a:off x="6957391" y="3486062"/>
            <a:ext cx="1398295" cy="629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9287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entagon 15"/>
          <p:cNvSpPr/>
          <p:nvPr/>
        </p:nvSpPr>
        <p:spPr>
          <a:xfrm>
            <a:off x="0" y="1061460"/>
            <a:ext cx="11106150" cy="5948940"/>
          </a:xfrm>
          <a:prstGeom prst="homePlate">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entagon 21"/>
          <p:cNvSpPr/>
          <p:nvPr/>
        </p:nvSpPr>
        <p:spPr>
          <a:xfrm>
            <a:off x="7105590" y="4754847"/>
            <a:ext cx="5086410" cy="1467056"/>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entagon 20"/>
          <p:cNvSpPr/>
          <p:nvPr/>
        </p:nvSpPr>
        <p:spPr>
          <a:xfrm>
            <a:off x="881253" y="4732083"/>
            <a:ext cx="5086410" cy="1467056"/>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ru-RU" sz="2800"/>
              <a:t>ПЛАНИРОВАНИЕ</a:t>
            </a:r>
          </a:p>
        </p:txBody>
      </p:sp>
      <p:sp>
        <p:nvSpPr>
          <p:cNvPr id="2" name="Rectangle 1">
            <a:extLst>
              <a:ext uri="{FF2B5EF4-FFF2-40B4-BE49-F238E27FC236}">
                <a16:creationId xmlns:a16="http://schemas.microsoft.com/office/drawing/2014/main" id="{4359640A-5E46-8542-A625-A03718817659}"/>
              </a:ext>
            </a:extLst>
          </p:cNvPr>
          <p:cNvSpPr/>
          <p:nvPr/>
        </p:nvSpPr>
        <p:spPr>
          <a:xfrm>
            <a:off x="1930066" y="1327020"/>
            <a:ext cx="9176084" cy="461665"/>
          </a:xfrm>
          <a:prstGeom prst="rect">
            <a:avLst/>
          </a:prstGeom>
        </p:spPr>
        <p:txBody>
          <a:bodyPr wrap="square">
            <a:spAutoFit/>
          </a:bodyPr>
          <a:lstStyle/>
          <a:p>
            <a:r>
              <a:rPr lang="ru-RU" sz="2400">
                <a:effectLst>
                  <a:outerShdw blurRad="38100" dist="38100" dir="2700000" algn="tl">
                    <a:srgbClr val="000000">
                      <a:alpha val="43137"/>
                    </a:srgbClr>
                  </a:outerShdw>
                </a:effectLst>
                <a:latin typeface="Century Gothic" panose="020B0502020202020204" pitchFamily="34" charset="0"/>
              </a:rPr>
              <a:t>Службы, услуги которых включены в ваш план расходов, </a:t>
            </a:r>
            <a:r>
              <a:rPr lang="ru-RU" sz="2400" b="1" u="sng">
                <a:effectLst>
                  <a:outerShdw blurRad="38100" dist="38100" dir="2700000" algn="tl">
                    <a:srgbClr val="000000">
                      <a:alpha val="43137"/>
                    </a:srgbClr>
                  </a:outerShdw>
                </a:effectLst>
                <a:latin typeface="Century Gothic" panose="020B0502020202020204" pitchFamily="34" charset="0"/>
              </a:rPr>
              <a:t>ОБЯЗАНЫ</a:t>
            </a:r>
            <a:r>
              <a:rPr lang="ru-RU" sz="2400">
                <a:effectLst>
                  <a:outerShdw blurRad="38100" dist="38100" dir="2700000" algn="tl">
                    <a:srgbClr val="000000">
                      <a:alpha val="43137"/>
                    </a:srgbClr>
                  </a:outerShdw>
                </a:effectLst>
              </a:rPr>
              <a:t>:</a:t>
            </a:r>
          </a:p>
        </p:txBody>
      </p:sp>
      <p:sp>
        <p:nvSpPr>
          <p:cNvPr id="7" name="TextBox 6">
            <a:extLst>
              <a:ext uri="{FF2B5EF4-FFF2-40B4-BE49-F238E27FC236}">
                <a16:creationId xmlns:a16="http://schemas.microsoft.com/office/drawing/2014/main" id="{DAAA48B7-3B7E-6245-9FB5-47132AD45A45}"/>
              </a:ext>
            </a:extLst>
          </p:cNvPr>
          <p:cNvSpPr txBox="1"/>
          <p:nvPr/>
        </p:nvSpPr>
        <p:spPr>
          <a:xfrm>
            <a:off x="110210" y="595179"/>
            <a:ext cx="10337656"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ТРЕБОВАНИЯ К ПЛАНИРОВАНИЮ ОБСЛУЖИВАНИЯ </a:t>
            </a:r>
          </a:p>
        </p:txBody>
      </p:sp>
      <p:grpSp>
        <p:nvGrpSpPr>
          <p:cNvPr id="23" name="Group 22"/>
          <p:cNvGrpSpPr/>
          <p:nvPr/>
        </p:nvGrpSpPr>
        <p:grpSpPr>
          <a:xfrm>
            <a:off x="2243943" y="1880281"/>
            <a:ext cx="7434736" cy="2449954"/>
            <a:chOff x="2191712" y="1423426"/>
            <a:chExt cx="7434736" cy="2449954"/>
          </a:xfrm>
        </p:grpSpPr>
        <p:grpSp>
          <p:nvGrpSpPr>
            <p:cNvPr id="6" name="Group 5"/>
            <p:cNvGrpSpPr/>
            <p:nvPr/>
          </p:nvGrpSpPr>
          <p:grpSpPr>
            <a:xfrm>
              <a:off x="2498448" y="1423426"/>
              <a:ext cx="7128000" cy="1416184"/>
              <a:chOff x="4612998" y="1576141"/>
              <a:chExt cx="7128000" cy="1416184"/>
            </a:xfrm>
          </p:grpSpPr>
          <p:pic>
            <p:nvPicPr>
              <p:cNvPr id="5" name="Picture 4"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2998" y="1576141"/>
                <a:ext cx="1416184" cy="1416184"/>
              </a:xfrm>
              <a:prstGeom prst="rect">
                <a:avLst/>
              </a:prstGeom>
            </p:spPr>
          </p:pic>
          <p:pic>
            <p:nvPicPr>
              <p:cNvPr id="9" name="Picture 8"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0714" y="1576141"/>
                <a:ext cx="1416184" cy="1416184"/>
              </a:xfrm>
              <a:prstGeom prst="rect">
                <a:avLst/>
              </a:prstGeom>
            </p:spPr>
          </p:pic>
          <p:pic>
            <p:nvPicPr>
              <p:cNvPr id="10" name="Picture 9"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7764" y="1576141"/>
                <a:ext cx="1416184" cy="1416184"/>
              </a:xfrm>
              <a:prstGeom prst="rect">
                <a:avLst/>
              </a:prstGeom>
            </p:spPr>
          </p:pic>
          <p:pic>
            <p:nvPicPr>
              <p:cNvPr id="11" name="Picture 10"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4814" y="1576141"/>
                <a:ext cx="1416184" cy="1416184"/>
              </a:xfrm>
              <a:prstGeom prst="rect">
                <a:avLst/>
              </a:prstGeom>
            </p:spPr>
          </p:pic>
        </p:grpSp>
        <p:sp>
          <p:nvSpPr>
            <p:cNvPr id="12" name="TextBox 11"/>
            <p:cNvSpPr txBox="1"/>
            <p:nvPr/>
          </p:nvSpPr>
          <p:spPr>
            <a:xfrm>
              <a:off x="2191712" y="2703829"/>
              <a:ext cx="1773586" cy="1169551"/>
            </a:xfrm>
            <a:prstGeom prst="rect">
              <a:avLst/>
            </a:prstGeom>
            <a:noFill/>
          </p:spPr>
          <p:txBody>
            <a:bodyPr wrap="square" rtlCol="0">
              <a:spAutoFit/>
            </a:bodyPr>
            <a:lstStyle/>
            <a:p>
              <a:pPr algn="ctr"/>
              <a:r>
                <a:rPr lang="ru-RU" sz="1400" dirty="0">
                  <a:latin typeface="Century Gothic" panose="020B0502020202020204" pitchFamily="34" charset="0"/>
                  <a:hlinkClick r:id="rId4" action="ppaction://hlinkfile"/>
                </a:rPr>
                <a:t>*</a:t>
              </a:r>
              <a:r>
                <a:rPr lang="ru-RU" sz="1400" dirty="0">
                  <a:latin typeface="Century Gothic" panose="020B0502020202020204" pitchFamily="34" charset="0"/>
                </a:rPr>
                <a:t> Быть службами, утвержденными на федеральном уровне</a:t>
              </a:r>
            </a:p>
          </p:txBody>
        </p:sp>
        <p:sp>
          <p:nvSpPr>
            <p:cNvPr id="13" name="TextBox 12"/>
            <p:cNvSpPr txBox="1"/>
            <p:nvPr/>
          </p:nvSpPr>
          <p:spPr>
            <a:xfrm>
              <a:off x="3943762" y="2703829"/>
              <a:ext cx="1880932" cy="1169551"/>
            </a:xfrm>
            <a:prstGeom prst="rect">
              <a:avLst/>
            </a:prstGeom>
            <a:noFill/>
          </p:spPr>
          <p:txBody>
            <a:bodyPr wrap="square" rtlCol="0">
              <a:spAutoFit/>
            </a:bodyPr>
            <a:lstStyle/>
            <a:p>
              <a:pPr algn="ctr"/>
              <a:r>
                <a:rPr lang="ru-RU" sz="1400" dirty="0">
                  <a:latin typeface="Century Gothic" panose="020B0502020202020204" pitchFamily="34" charset="0"/>
                </a:rPr>
                <a:t>Поставщики </a:t>
              </a:r>
              <a:br>
                <a:rPr lang="en-US" sz="1400" dirty="0">
                  <a:latin typeface="Century Gothic" panose="020B0502020202020204" pitchFamily="34" charset="0"/>
                </a:rPr>
              </a:br>
              <a:r>
                <a:rPr lang="ru-RU" sz="1400" dirty="0">
                  <a:latin typeface="Century Gothic" panose="020B0502020202020204" pitchFamily="34" charset="0"/>
                </a:rPr>
                <a:t>услуг должны иметь соответствующую квалификацию</a:t>
              </a:r>
            </a:p>
          </p:txBody>
        </p:sp>
        <p:sp>
          <p:nvSpPr>
            <p:cNvPr id="14" name="TextBox 13"/>
            <p:cNvSpPr txBox="1"/>
            <p:nvPr/>
          </p:nvSpPr>
          <p:spPr>
            <a:xfrm>
              <a:off x="6064930" y="2703829"/>
              <a:ext cx="1576417" cy="1169551"/>
            </a:xfrm>
            <a:prstGeom prst="rect">
              <a:avLst/>
            </a:prstGeom>
            <a:noFill/>
          </p:spPr>
          <p:txBody>
            <a:bodyPr wrap="square" rtlCol="0">
              <a:spAutoFit/>
            </a:bodyPr>
            <a:lstStyle/>
            <a:p>
              <a:pPr algn="ctr"/>
              <a:r>
                <a:rPr lang="ru-RU" sz="1400" dirty="0">
                  <a:latin typeface="Century Gothic" panose="020B0502020202020204" pitchFamily="34" charset="0"/>
                </a:rPr>
                <a:t>Поддерживать право выбора и концепцию включения в сообщество</a:t>
              </a:r>
            </a:p>
          </p:txBody>
        </p:sp>
        <p:sp>
          <p:nvSpPr>
            <p:cNvPr id="15" name="TextBox 14"/>
            <p:cNvSpPr txBox="1"/>
            <p:nvPr/>
          </p:nvSpPr>
          <p:spPr>
            <a:xfrm>
              <a:off x="7739399" y="2703828"/>
              <a:ext cx="1857332" cy="738664"/>
            </a:xfrm>
            <a:prstGeom prst="rect">
              <a:avLst/>
            </a:prstGeom>
            <a:noFill/>
          </p:spPr>
          <p:txBody>
            <a:bodyPr wrap="square" rtlCol="0">
              <a:spAutoFit/>
            </a:bodyPr>
            <a:lstStyle/>
            <a:p>
              <a:pPr algn="ctr"/>
              <a:r>
                <a:rPr lang="ru-RU" sz="1400" dirty="0">
                  <a:latin typeface="Century Gothic" panose="020B0502020202020204" pitchFamily="34" charset="0"/>
                </a:rPr>
                <a:t>Могут быть официальными и неофициальными</a:t>
              </a:r>
            </a:p>
          </p:txBody>
        </p:sp>
      </p:grpSp>
      <p:pic>
        <p:nvPicPr>
          <p:cNvPr id="18" name="Picture 17" descr="File:Number 2 in light blue rounded square.svg - Wikimedia Commons"/>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133860" y="4700039"/>
            <a:ext cx="1531143" cy="15311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descr="Archivo:Number 1 in green rounded square.svg - Wikipedia, la enciclopedia libre"/>
          <p:cNvPicPr>
            <a:picLocks noChangeAspect="1"/>
          </p:cNvPicPr>
          <p:nvPr/>
        </p:nvPicPr>
        <p:blipFill>
          <a:blip r:embed="rId6"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21064" y="4709321"/>
            <a:ext cx="1473089" cy="15125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Rectangle 19"/>
          <p:cNvSpPr/>
          <p:nvPr/>
        </p:nvSpPr>
        <p:spPr>
          <a:xfrm>
            <a:off x="7597510" y="4957778"/>
            <a:ext cx="4168829" cy="954107"/>
          </a:xfrm>
          <a:prstGeom prst="rect">
            <a:avLst/>
          </a:prstGeom>
        </p:spPr>
        <p:txBody>
          <a:bodyPr wrap="square">
            <a:spAutoFit/>
          </a:bodyPr>
          <a:lstStyle/>
          <a:p>
            <a:pPr algn="ctr">
              <a:lnSpc>
                <a:spcPct val="100000"/>
              </a:lnSpc>
              <a:spcBef>
                <a:spcPts val="0"/>
              </a:spcBef>
              <a:buNone/>
            </a:pPr>
            <a:r>
              <a:rPr lang="ru-RU" sz="1400" b="1" dirty="0">
                <a:latin typeface="Century Gothic" panose="020B0502020202020204" pitchFamily="34" charset="0"/>
              </a:rPr>
              <a:t>НЕОБХОДИМО предоставлять услуги в местах, позволяющих включить вас в сообщество </a:t>
            </a:r>
            <a:r>
              <a:rPr lang="ru-RU" sz="1400" dirty="0">
                <a:latin typeface="Century Gothic" panose="020B0502020202020204" pitchFamily="34" charset="0"/>
              </a:rPr>
              <a:t>(под названием «Окончательный регламент»)</a:t>
            </a:r>
          </a:p>
        </p:txBody>
      </p:sp>
      <p:sp>
        <p:nvSpPr>
          <p:cNvPr id="8" name="TextBox 7">
            <a:extLst>
              <a:ext uri="{FF2B5EF4-FFF2-40B4-BE49-F238E27FC236}">
                <a16:creationId xmlns:a16="http://schemas.microsoft.com/office/drawing/2014/main" id="{5DB304AD-19BA-0542-813A-1F893931F635}"/>
              </a:ext>
            </a:extLst>
          </p:cNvPr>
          <p:cNvSpPr txBox="1"/>
          <p:nvPr/>
        </p:nvSpPr>
        <p:spPr>
          <a:xfrm>
            <a:off x="1658674" y="4818785"/>
            <a:ext cx="3731206" cy="1169551"/>
          </a:xfrm>
          <a:prstGeom prst="rect">
            <a:avLst/>
          </a:prstGeom>
          <a:noFill/>
        </p:spPr>
        <p:txBody>
          <a:bodyPr wrap="square" rtlCol="0">
            <a:spAutoFit/>
          </a:bodyPr>
          <a:lstStyle/>
          <a:p>
            <a:pPr algn="ctr"/>
            <a:r>
              <a:rPr lang="ru-RU" sz="1400" b="1" dirty="0">
                <a:latin typeface="Century Gothic" panose="020B0502020202020204" pitchFamily="34" charset="0"/>
              </a:rPr>
              <a:t>НЕОБХОДИМО сначала попытаться использовать другие источники для оплаты </a:t>
            </a:r>
          </a:p>
          <a:p>
            <a:pPr algn="ctr"/>
            <a:r>
              <a:rPr lang="ru-RU" sz="1400" dirty="0">
                <a:latin typeface="Century Gothic" panose="020B0502020202020204" pitchFamily="34" charset="0"/>
              </a:rPr>
              <a:t>(под названием «Универсальные ресурсы»)</a:t>
            </a:r>
          </a:p>
        </p:txBody>
      </p:sp>
    </p:spTree>
    <p:extLst>
      <p:ext uri="{BB962C8B-B14F-4D97-AF65-F5344CB8AC3E}">
        <p14:creationId xmlns:p14="http://schemas.microsoft.com/office/powerpoint/2010/main" val="16907734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ru-RU" sz="2800"/>
              <a:t>ПЛАНИРОВАНИЕ</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0337656"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ТРЕБОВАНИЯ К ПЛАНИРОВАНИЮ ОБСЛУЖИВАНИЯ </a:t>
            </a:r>
          </a:p>
        </p:txBody>
      </p:sp>
      <p:sp>
        <p:nvSpPr>
          <p:cNvPr id="6" name="TextBox 5">
            <a:extLst>
              <a:ext uri="{FF2B5EF4-FFF2-40B4-BE49-F238E27FC236}">
                <a16:creationId xmlns:a16="http://schemas.microsoft.com/office/drawing/2014/main" id="{DB17C97D-B8C6-BE47-8E32-7601FB4362DA}"/>
              </a:ext>
            </a:extLst>
          </p:cNvPr>
          <p:cNvSpPr txBox="1"/>
          <p:nvPr/>
        </p:nvSpPr>
        <p:spPr>
          <a:xfrm>
            <a:off x="4322304" y="1146184"/>
            <a:ext cx="3771979" cy="466281"/>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Универсальные ресурсы </a:t>
            </a:r>
          </a:p>
        </p:txBody>
      </p:sp>
      <p:sp>
        <p:nvSpPr>
          <p:cNvPr id="7" name="Rectangle 6"/>
          <p:cNvSpPr/>
          <p:nvPr/>
        </p:nvSpPr>
        <p:spPr>
          <a:xfrm>
            <a:off x="606543" y="1697189"/>
            <a:ext cx="3588895" cy="3232251"/>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094283" y="1697189"/>
            <a:ext cx="3588895" cy="3232251"/>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triped Right Arrow 8"/>
          <p:cNvSpPr/>
          <p:nvPr/>
        </p:nvSpPr>
        <p:spPr>
          <a:xfrm>
            <a:off x="4787235" y="1897364"/>
            <a:ext cx="2717281" cy="697589"/>
          </a:xfrm>
          <a:prstGeom prst="stripedRightArrow">
            <a:avLst>
              <a:gd name="adj1" fmla="val 45401"/>
              <a:gd name="adj2" fmla="val 5459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918438" y="1947975"/>
            <a:ext cx="2952418" cy="72960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8324624" y="1909630"/>
            <a:ext cx="3128211" cy="55529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918438" y="3079139"/>
            <a:ext cx="2952418" cy="72960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918438" y="4126611"/>
            <a:ext cx="2952418" cy="64886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8324624" y="2671959"/>
            <a:ext cx="3128211" cy="55529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041108" y="1993624"/>
            <a:ext cx="2707078" cy="2613023"/>
          </a:xfrm>
          <a:prstGeom prst="rect">
            <a:avLst/>
          </a:prstGeom>
          <a:noFill/>
        </p:spPr>
        <p:txBody>
          <a:bodyPr wrap="square" rtlCol="0">
            <a:spAutoFit/>
          </a:bodyPr>
          <a:lstStyle/>
          <a:p>
            <a:pPr algn="ctr">
              <a:lnSpc>
                <a:spcPct val="90000"/>
              </a:lnSpc>
              <a:spcBef>
                <a:spcPct val="0"/>
              </a:spcBef>
            </a:pPr>
            <a:r>
              <a:rPr lang="ru-RU" sz="2200" dirty="0">
                <a:latin typeface="Century Gothic" panose="020B0502020202020204" pitchFamily="34" charset="0"/>
              </a:rPr>
              <a:t>Персональный уход</a:t>
            </a:r>
          </a:p>
          <a:p>
            <a:pPr algn="ctr">
              <a:lnSpc>
                <a:spcPct val="90000"/>
              </a:lnSpc>
              <a:spcBef>
                <a:spcPct val="0"/>
              </a:spcBef>
            </a:pPr>
            <a:endParaRPr lang="en-US" sz="2200" dirty="0">
              <a:latin typeface="Century Gothic" panose="020B0502020202020204" pitchFamily="34" charset="0"/>
            </a:endParaRPr>
          </a:p>
          <a:p>
            <a:pPr algn="ctr">
              <a:lnSpc>
                <a:spcPct val="90000"/>
              </a:lnSpc>
              <a:spcBef>
                <a:spcPct val="0"/>
              </a:spcBef>
            </a:pPr>
            <a:endParaRPr lang="en-US" sz="2200" dirty="0">
              <a:latin typeface="Century Gothic" panose="020B0502020202020204" pitchFamily="34" charset="0"/>
            </a:endParaRPr>
          </a:p>
          <a:p>
            <a:pPr algn="ctr">
              <a:lnSpc>
                <a:spcPct val="90000"/>
              </a:lnSpc>
              <a:spcBef>
                <a:spcPct val="0"/>
              </a:spcBef>
            </a:pPr>
            <a:r>
              <a:rPr lang="ru-RU" sz="2200" dirty="0">
                <a:latin typeface="Century Gothic" panose="020B0502020202020204" pitchFamily="34" charset="0"/>
              </a:rPr>
              <a:t>Обучение</a:t>
            </a:r>
          </a:p>
          <a:p>
            <a:pPr algn="ctr">
              <a:lnSpc>
                <a:spcPct val="90000"/>
              </a:lnSpc>
              <a:spcBef>
                <a:spcPct val="0"/>
              </a:spcBef>
            </a:pPr>
            <a:endParaRPr lang="en-US" sz="2200" dirty="0">
              <a:latin typeface="Century Gothic" panose="020B0502020202020204" pitchFamily="34" charset="0"/>
            </a:endParaRPr>
          </a:p>
          <a:p>
            <a:pPr algn="ctr">
              <a:lnSpc>
                <a:spcPct val="90000"/>
              </a:lnSpc>
              <a:spcBef>
                <a:spcPct val="0"/>
              </a:spcBef>
            </a:pPr>
            <a:endParaRPr lang="en-US" sz="2800" dirty="0">
              <a:latin typeface="Century Gothic" panose="020B0502020202020204" pitchFamily="34" charset="0"/>
            </a:endParaRPr>
          </a:p>
          <a:p>
            <a:pPr algn="ctr">
              <a:lnSpc>
                <a:spcPct val="90000"/>
              </a:lnSpc>
              <a:spcBef>
                <a:spcPct val="0"/>
              </a:spcBef>
            </a:pPr>
            <a:r>
              <a:rPr lang="ru-RU" sz="2200" dirty="0">
                <a:latin typeface="Century Gothic" panose="020B0502020202020204" pitchFamily="34" charset="0"/>
              </a:rPr>
              <a:t>Терапия</a:t>
            </a:r>
          </a:p>
        </p:txBody>
      </p:sp>
      <p:sp>
        <p:nvSpPr>
          <p:cNvPr id="17" name="Rectangle 16"/>
          <p:cNvSpPr/>
          <p:nvPr/>
        </p:nvSpPr>
        <p:spPr>
          <a:xfrm>
            <a:off x="8324624" y="3434288"/>
            <a:ext cx="3126019" cy="134118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8238502" y="1892350"/>
            <a:ext cx="3259765" cy="2834622"/>
          </a:xfrm>
          <a:prstGeom prst="rect">
            <a:avLst/>
          </a:prstGeom>
          <a:noFill/>
        </p:spPr>
        <p:txBody>
          <a:bodyPr wrap="square" rtlCol="0">
            <a:spAutoFit/>
          </a:bodyPr>
          <a:lstStyle/>
          <a:p>
            <a:pPr algn="ctr">
              <a:lnSpc>
                <a:spcPct val="90000"/>
              </a:lnSpc>
              <a:spcBef>
                <a:spcPct val="0"/>
              </a:spcBef>
            </a:pPr>
            <a:r>
              <a:rPr lang="ru-RU" dirty="0">
                <a:latin typeface="Century Gothic" panose="020B0502020202020204" pitchFamily="34" charset="0"/>
              </a:rPr>
              <a:t>Программа услуг поддержки на дому (IHSS)</a:t>
            </a:r>
          </a:p>
          <a:p>
            <a:pPr algn="ctr">
              <a:lnSpc>
                <a:spcPct val="90000"/>
              </a:lnSpc>
              <a:spcBef>
                <a:spcPct val="0"/>
              </a:spcBef>
            </a:pPr>
            <a:endParaRPr lang="en-US" dirty="0">
              <a:latin typeface="Century Gothic" panose="020B0502020202020204" pitchFamily="34" charset="0"/>
            </a:endParaRPr>
          </a:p>
          <a:p>
            <a:pPr algn="ctr">
              <a:lnSpc>
                <a:spcPct val="90000"/>
              </a:lnSpc>
              <a:spcBef>
                <a:spcPct val="0"/>
              </a:spcBef>
            </a:pPr>
            <a:endParaRPr lang="en-US" sz="1200" dirty="0">
              <a:latin typeface="Century Gothic" panose="020B0502020202020204" pitchFamily="34" charset="0"/>
            </a:endParaRPr>
          </a:p>
          <a:p>
            <a:pPr algn="ctr">
              <a:lnSpc>
                <a:spcPct val="90000"/>
              </a:lnSpc>
              <a:spcBef>
                <a:spcPct val="0"/>
              </a:spcBef>
            </a:pPr>
            <a:r>
              <a:rPr lang="ru-RU" dirty="0">
                <a:latin typeface="Century Gothic" panose="020B0502020202020204" pitchFamily="34" charset="0"/>
              </a:rPr>
              <a:t>Школьный округ</a:t>
            </a:r>
          </a:p>
          <a:p>
            <a:pPr algn="ctr">
              <a:lnSpc>
                <a:spcPct val="90000"/>
              </a:lnSpc>
              <a:spcBef>
                <a:spcPct val="0"/>
              </a:spcBef>
            </a:pPr>
            <a:endParaRPr lang="en-US" dirty="0">
              <a:latin typeface="Century Gothic" panose="020B0502020202020204" pitchFamily="34" charset="0"/>
            </a:endParaRPr>
          </a:p>
          <a:p>
            <a:pPr algn="ctr">
              <a:lnSpc>
                <a:spcPct val="90000"/>
              </a:lnSpc>
              <a:spcBef>
                <a:spcPct val="0"/>
              </a:spcBef>
            </a:pPr>
            <a:endParaRPr lang="en-US" dirty="0">
              <a:latin typeface="Century Gothic" panose="020B0502020202020204" pitchFamily="34" charset="0"/>
            </a:endParaRPr>
          </a:p>
          <a:p>
            <a:pPr algn="ctr">
              <a:lnSpc>
                <a:spcPct val="90000"/>
              </a:lnSpc>
              <a:spcBef>
                <a:spcPct val="0"/>
              </a:spcBef>
            </a:pPr>
            <a:r>
              <a:rPr lang="ru-RU" dirty="0">
                <a:latin typeface="Century Gothic" panose="020B0502020202020204" pitchFamily="34" charset="0"/>
              </a:rPr>
              <a:t>Участие в программе Medi-Cal или медицинское страхование</a:t>
            </a:r>
          </a:p>
        </p:txBody>
      </p:sp>
      <p:sp>
        <p:nvSpPr>
          <p:cNvPr id="18" name="Striped Right Arrow 17"/>
          <p:cNvSpPr/>
          <p:nvPr/>
        </p:nvSpPr>
        <p:spPr>
          <a:xfrm>
            <a:off x="4786219" y="2949605"/>
            <a:ext cx="2717281" cy="697589"/>
          </a:xfrm>
          <a:prstGeom prst="strip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triped Right Arrow 18"/>
          <p:cNvSpPr/>
          <p:nvPr/>
        </p:nvSpPr>
        <p:spPr>
          <a:xfrm>
            <a:off x="4834517" y="4072509"/>
            <a:ext cx="2717281" cy="697589"/>
          </a:xfrm>
          <a:prstGeom prst="strip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06544" y="5014072"/>
            <a:ext cx="11216488" cy="1754326"/>
          </a:xfrm>
          <a:prstGeom prst="rect">
            <a:avLst/>
          </a:prstGeom>
        </p:spPr>
        <p:txBody>
          <a:bodyPr wrap="square">
            <a:spAutoFit/>
          </a:bodyPr>
          <a:lstStyle/>
          <a:p>
            <a:pPr marL="285750" indent="-285750">
              <a:buFont typeface="Arial" panose="020B0604020202020204" pitchFamily="34" charset="0"/>
              <a:buChar char="•"/>
            </a:pPr>
            <a:r>
              <a:rPr lang="ru-RU" dirty="0">
                <a:latin typeface="Century Gothic" panose="020B0502020202020204" pitchFamily="34" charset="0"/>
              </a:rPr>
              <a:t>Требования </a:t>
            </a:r>
            <a:r>
              <a:rPr lang="ru-RU" b="1" u="sng" dirty="0">
                <a:latin typeface="Century Gothic" panose="020B0502020202020204" pitchFamily="34" charset="0"/>
              </a:rPr>
              <a:t>СОВПАДАЮТ</a:t>
            </a:r>
            <a:r>
              <a:rPr lang="ru-RU" dirty="0">
                <a:latin typeface="Century Gothic" panose="020B0502020202020204" pitchFamily="34" charset="0"/>
              </a:rPr>
              <a:t> с требованиями традиционной системы, используемой региональным центром.</a:t>
            </a:r>
          </a:p>
          <a:p>
            <a:pPr marL="285750" indent="-285750">
              <a:buFont typeface="Arial" panose="020B0604020202020204" pitchFamily="34" charset="0"/>
              <a:buChar char="•"/>
            </a:pPr>
            <a:r>
              <a:rPr lang="ru-RU" dirty="0">
                <a:latin typeface="Century Gothic" panose="020B0502020202020204" pitchFamily="34" charset="0"/>
              </a:rPr>
              <a:t>Помогает вам </a:t>
            </a:r>
            <a:r>
              <a:rPr lang="ru-RU" b="1" u="sng" dirty="0">
                <a:latin typeface="Century Gothic" panose="020B0502020202020204" pitchFamily="34" charset="0"/>
              </a:rPr>
              <a:t>экономить</a:t>
            </a:r>
            <a:r>
              <a:rPr lang="ru-RU" dirty="0">
                <a:latin typeface="Century Gothic" panose="020B0502020202020204" pitchFamily="34" charset="0"/>
              </a:rPr>
              <a:t> </a:t>
            </a:r>
            <a:r>
              <a:rPr lang="ru-RU" b="1" dirty="0">
                <a:solidFill>
                  <a:srgbClr val="00B050"/>
                </a:solidFill>
                <a:latin typeface="Century Gothic" panose="020B0502020202020204" pitchFamily="34" charset="0"/>
              </a:rPr>
              <a:t>средства</a:t>
            </a:r>
            <a:r>
              <a:rPr lang="ru-RU" dirty="0">
                <a:latin typeface="Century Gothic" panose="020B0502020202020204" pitchFamily="34" charset="0"/>
              </a:rPr>
              <a:t>, включенные в ваш план расходов, чтобы тратить их на другие нужды.</a:t>
            </a:r>
          </a:p>
          <a:p>
            <a:pPr marL="285750" indent="-285750">
              <a:buFont typeface="Arial" panose="020B0604020202020204" pitchFamily="34" charset="0"/>
              <a:buChar char="•"/>
            </a:pPr>
            <a:r>
              <a:rPr lang="ru-RU" dirty="0">
                <a:latin typeface="Century Gothic" panose="020B0502020202020204" pitchFamily="34" charset="0"/>
              </a:rPr>
              <a:t>Проконсультируйтесь с членами вашей команды, отвечают ли вашим потребностям универсальные ресурсы.</a:t>
            </a:r>
          </a:p>
        </p:txBody>
      </p:sp>
    </p:spTree>
    <p:extLst>
      <p:ext uri="{BB962C8B-B14F-4D97-AF65-F5344CB8AC3E}">
        <p14:creationId xmlns:p14="http://schemas.microsoft.com/office/powerpoint/2010/main" val="793368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gular Pentagon 16"/>
          <p:cNvSpPr/>
          <p:nvPr/>
        </p:nvSpPr>
        <p:spPr>
          <a:xfrm>
            <a:off x="7116457" y="1379666"/>
            <a:ext cx="4175402" cy="4148688"/>
          </a:xfrm>
          <a:prstGeom prst="pent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entagon 12"/>
          <p:cNvSpPr/>
          <p:nvPr/>
        </p:nvSpPr>
        <p:spPr>
          <a:xfrm>
            <a:off x="1309038" y="2928735"/>
            <a:ext cx="5285867" cy="94784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600" dirty="0">
                <a:solidFill>
                  <a:schemeClr val="bg1"/>
                </a:solidFill>
                <a:latin typeface="Century Gothic" panose="020B0502020202020204" pitchFamily="34" charset="0"/>
              </a:rPr>
              <a:t>Вы живете в том районе, который выбрали сами</a:t>
            </a:r>
          </a:p>
        </p:txBody>
      </p:sp>
      <p:sp>
        <p:nvSpPr>
          <p:cNvPr id="15" name="Pentagon 14"/>
          <p:cNvSpPr/>
          <p:nvPr/>
        </p:nvSpPr>
        <p:spPr>
          <a:xfrm>
            <a:off x="1309039" y="5481207"/>
            <a:ext cx="5285867" cy="1088814"/>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latin typeface="Century Gothic" panose="020B0502020202020204" pitchFamily="34" charset="0"/>
              </a:rPr>
              <a:t>Вы можете подружится как с людьми, у которых имеются нарушения развития, </a:t>
            </a:r>
            <a:br>
              <a:rPr lang="en-US" sz="1600" dirty="0">
                <a:latin typeface="Century Gothic" panose="020B0502020202020204" pitchFamily="34" charset="0"/>
              </a:rPr>
            </a:br>
            <a:r>
              <a:rPr lang="ru-RU" sz="1600" dirty="0">
                <a:latin typeface="Century Gothic" panose="020B0502020202020204" pitchFamily="34" charset="0"/>
              </a:rPr>
              <a:t>так и с людьми, у которых таких </a:t>
            </a:r>
            <a:br>
              <a:rPr lang="en-US" sz="1600" dirty="0">
                <a:latin typeface="Century Gothic" panose="020B0502020202020204" pitchFamily="34" charset="0"/>
              </a:rPr>
            </a:br>
            <a:r>
              <a:rPr lang="ru-RU" sz="1600" dirty="0">
                <a:latin typeface="Century Gothic" panose="020B0502020202020204" pitchFamily="34" charset="0"/>
              </a:rPr>
              <a:t>нарушений нет.</a:t>
            </a:r>
          </a:p>
        </p:txBody>
      </p:sp>
      <p:sp>
        <p:nvSpPr>
          <p:cNvPr id="14" name="Pentagon 13"/>
          <p:cNvSpPr/>
          <p:nvPr/>
        </p:nvSpPr>
        <p:spPr>
          <a:xfrm>
            <a:off x="1260211" y="4240214"/>
            <a:ext cx="5334695" cy="94784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latin typeface="Century Gothic" panose="020B0502020202020204" pitchFamily="34" charset="0"/>
              </a:rPr>
              <a:t>У вас есть возможность работать и быть волонтером</a:t>
            </a:r>
          </a:p>
        </p:txBody>
      </p:sp>
      <p:sp>
        <p:nvSpPr>
          <p:cNvPr id="12" name="Pentagon 11"/>
          <p:cNvSpPr/>
          <p:nvPr/>
        </p:nvSpPr>
        <p:spPr>
          <a:xfrm>
            <a:off x="1171733" y="1673861"/>
            <a:ext cx="5423172" cy="94784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entury Gothic" panose="020B0502020202020204" pitchFamily="34" charset="0"/>
              </a:rPr>
              <a:t>   </a:t>
            </a:r>
            <a:r>
              <a:rPr lang="ru-RU" sz="1600" dirty="0">
                <a:latin typeface="Century Gothic" panose="020B0502020202020204" pitchFamily="34" charset="0"/>
              </a:rPr>
              <a:t>Вы принимаете решения самостоятельно</a:t>
            </a:r>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ru-RU" sz="2800"/>
              <a:t>ПЛАНИРОВАНИЕ</a:t>
            </a:r>
          </a:p>
        </p:txBody>
      </p:sp>
      <p:sp>
        <p:nvSpPr>
          <p:cNvPr id="6" name="TextBox 5">
            <a:extLst>
              <a:ext uri="{FF2B5EF4-FFF2-40B4-BE49-F238E27FC236}">
                <a16:creationId xmlns:a16="http://schemas.microsoft.com/office/drawing/2014/main" id="{BBA737F1-6154-C14E-A2D4-2B9B5EEA35FC}"/>
              </a:ext>
            </a:extLst>
          </p:cNvPr>
          <p:cNvSpPr txBox="1"/>
          <p:nvPr/>
        </p:nvSpPr>
        <p:spPr>
          <a:xfrm>
            <a:off x="110210" y="595179"/>
            <a:ext cx="10337656"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ТРЕБОВАНИЯ К ПЛАНИРОВАНИЮ ОБСЛУЖИВАНИЯ </a:t>
            </a:r>
          </a:p>
        </p:txBody>
      </p:sp>
      <p:sp>
        <p:nvSpPr>
          <p:cNvPr id="7" name="TextBox 6">
            <a:extLst>
              <a:ext uri="{FF2B5EF4-FFF2-40B4-BE49-F238E27FC236}">
                <a16:creationId xmlns:a16="http://schemas.microsoft.com/office/drawing/2014/main" id="{3051A093-AB51-1249-A5C5-562DF5D0FF79}"/>
              </a:ext>
            </a:extLst>
          </p:cNvPr>
          <p:cNvSpPr txBox="1"/>
          <p:nvPr/>
        </p:nvSpPr>
        <p:spPr>
          <a:xfrm>
            <a:off x="234269" y="1144900"/>
            <a:ext cx="11605305" cy="341632"/>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b="1" dirty="0">
                <a:solidFill>
                  <a:schemeClr val="bg2">
                    <a:lumMod val="10000"/>
                  </a:schemeClr>
                </a:solidFill>
                <a:latin typeface="Century Gothic" panose="020B0502020202020204" pitchFamily="34" charset="0"/>
                <a:ea typeface="+mj-ea"/>
                <a:cs typeface="+mj-cs"/>
                <a:hlinkClick r:id="rId3" action="ppaction://hlinkfile"/>
              </a:rPr>
              <a:t>* Обслуживание на дому и общественные услуги на местах. Окончательный регламент.</a:t>
            </a:r>
          </a:p>
        </p:txBody>
      </p:sp>
      <p:sp>
        <p:nvSpPr>
          <p:cNvPr id="8" name="Content Placeholder 5">
            <a:extLst>
              <a:ext uri="{FF2B5EF4-FFF2-40B4-BE49-F238E27FC236}">
                <a16:creationId xmlns:a16="http://schemas.microsoft.com/office/drawing/2014/main" id="{D944099F-7D60-F74B-8CE6-1BE0E1E11A34}"/>
              </a:ext>
            </a:extLst>
          </p:cNvPr>
          <p:cNvSpPr txBox="1">
            <a:spLocks/>
          </p:cNvSpPr>
          <p:nvPr/>
        </p:nvSpPr>
        <p:spPr>
          <a:xfrm>
            <a:off x="7165284" y="2379168"/>
            <a:ext cx="3946357" cy="27488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ru-RU">
                <a:latin typeface="Century Gothic" panose="020B0502020202020204" pitchFamily="34" charset="0"/>
              </a:rPr>
              <a:t>Программа самоопределения разработана так, чтобы </a:t>
            </a:r>
            <a:r>
              <a:rPr lang="ru-RU" b="1">
                <a:latin typeface="Century Gothic" panose="020B0502020202020204" pitchFamily="34" charset="0"/>
              </a:rPr>
              <a:t>вы</a:t>
            </a:r>
            <a:r>
              <a:rPr lang="ru-RU">
                <a:latin typeface="Century Gothic" panose="020B0502020202020204" pitchFamily="34" charset="0"/>
              </a:rPr>
              <a:t> были </a:t>
            </a:r>
            <a:r>
              <a:rPr lang="ru-RU" b="1">
                <a:effectLst>
                  <a:outerShdw blurRad="38100" dist="38100" dir="2700000" algn="tl">
                    <a:srgbClr val="000000">
                      <a:alpha val="43137"/>
                    </a:srgbClr>
                  </a:outerShdw>
                </a:effectLst>
                <a:latin typeface="Century Gothic" panose="020B0502020202020204" pitchFamily="34" charset="0"/>
              </a:rPr>
              <a:t>включены</a:t>
            </a:r>
            <a:r>
              <a:rPr lang="ru-RU">
                <a:latin typeface="Century Gothic" panose="020B0502020202020204" pitchFamily="34" charset="0"/>
              </a:rPr>
              <a:t> в </a:t>
            </a:r>
            <a:r>
              <a:rPr lang="ru-RU" b="1">
                <a:effectLst>
                  <a:outerShdw blurRad="38100" dist="38100" dir="2700000" algn="tl">
                    <a:srgbClr val="000000">
                      <a:alpha val="43137"/>
                    </a:srgbClr>
                  </a:outerShdw>
                </a:effectLst>
                <a:latin typeface="Century Gothic" panose="020B0502020202020204" pitchFamily="34" charset="0"/>
              </a:rPr>
              <a:t>ВАШЕ</a:t>
            </a:r>
            <a:r>
              <a:rPr lang="ru-RU">
                <a:latin typeface="Century Gothic" panose="020B0502020202020204" pitchFamily="34" charset="0"/>
              </a:rPr>
              <a:t> </a:t>
            </a:r>
            <a:r>
              <a:rPr lang="ru-RU" u="sng">
                <a:latin typeface="Century Gothic" panose="020B0502020202020204" pitchFamily="34" charset="0"/>
              </a:rPr>
              <a:t>сообщество</a:t>
            </a:r>
            <a:r>
              <a:rPr lang="ru-RU">
                <a:latin typeface="Century Gothic" panose="020B0502020202020204" pitchFamily="34" charset="0"/>
              </a:rPr>
              <a:t>.</a:t>
            </a:r>
          </a:p>
        </p:txBody>
      </p:sp>
      <p:pic>
        <p:nvPicPr>
          <p:cNvPr id="10" name="Picture 9">
            <a:extLst>
              <a:ext uri="{FF2B5EF4-FFF2-40B4-BE49-F238E27FC236}">
                <a16:creationId xmlns:a16="http://schemas.microsoft.com/office/drawing/2014/main" id="{9F2B2AE2-D9AC-9B49-B683-AEE3859588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265" y="1549500"/>
            <a:ext cx="1306454" cy="1150712"/>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7F84B865-9B1D-484A-A239-0003B0C84A8C}"/>
              </a:ext>
            </a:extLst>
          </p:cNvPr>
          <p:cNvPicPr>
            <a:picLocks/>
          </p:cNvPicPr>
          <p:nvPr/>
        </p:nvPicPr>
        <p:blipFill rotWithShape="1">
          <a:blip r:embed="rId5"/>
          <a:srcRect l="-3831" t="-11111" r="-3831" b="-11111"/>
          <a:stretch/>
        </p:blipFill>
        <p:spPr>
          <a:xfrm>
            <a:off x="253265" y="2840382"/>
            <a:ext cx="1281127" cy="112454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descr="CV Resume Free PSD Template | UICloud"/>
          <p:cNvPicPr>
            <a:picLocks noChangeAspect="1"/>
          </p:cNvPicPr>
          <p:nvPr/>
        </p:nvPicPr>
        <p:blipFill rotWithShape="1">
          <a:blip r:embed="rId6" cstate="print">
            <a:extLst>
              <a:ext uri="{28A0092B-C50C-407E-A947-70E740481C1C}">
                <a14:useLocalDpi xmlns:a14="http://schemas.microsoft.com/office/drawing/2010/main" val="0"/>
              </a:ext>
            </a:extLst>
          </a:blip>
          <a:srcRect l="7143" r="7143"/>
          <a:stretch/>
        </p:blipFill>
        <p:spPr>
          <a:xfrm>
            <a:off x="294547" y="4105099"/>
            <a:ext cx="1303164" cy="117050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Friends PNG Transparent Images | PNG All"/>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269" y="5415775"/>
            <a:ext cx="1344446" cy="1219679"/>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65972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ight Arrow 29">
            <a:extLst>
              <a:ext uri="{FF2B5EF4-FFF2-40B4-BE49-F238E27FC236}">
                <a16:creationId xmlns:a16="http://schemas.microsoft.com/office/drawing/2014/main" id="{D016B15F-5081-6C44-946A-251A5B1BFCC8}"/>
              </a:ext>
            </a:extLst>
          </p:cNvPr>
          <p:cNvSpPr/>
          <p:nvPr/>
        </p:nvSpPr>
        <p:spPr>
          <a:xfrm>
            <a:off x="-278296" y="2513326"/>
            <a:ext cx="12470296" cy="127763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am:INSA-Lyon/Achievements - 2016.igem.org">
            <a:extLst>
              <a:ext uri="{FF2B5EF4-FFF2-40B4-BE49-F238E27FC236}">
                <a16:creationId xmlns:a16="http://schemas.microsoft.com/office/drawing/2014/main" id="{16723119-9CD1-4A4D-A08C-83B2FF1D7F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5875" y="2541265"/>
            <a:ext cx="1186833" cy="118113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Team:Berkeley/Methods/Protocols - 2013.igem.org">
            <a:extLst>
              <a:ext uri="{FF2B5EF4-FFF2-40B4-BE49-F238E27FC236}">
                <a16:creationId xmlns:a16="http://schemas.microsoft.com/office/drawing/2014/main" id="{F1C45297-3CC8-C44F-B281-8AC92F01B370}"/>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88069" y="2542382"/>
            <a:ext cx="1271942" cy="1115728"/>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15DE2A64-91A1-5F48-92CD-74DD4031C071}"/>
              </a:ext>
            </a:extLst>
          </p:cNvPr>
          <p:cNvPicPr>
            <a:picLocks noChangeAspect="1"/>
          </p:cNvPicPr>
          <p:nvPr/>
        </p:nvPicPr>
        <p:blipFill rotWithShape="1">
          <a:blip r:embed="rId5"/>
          <a:srcRect l="-3758" t="-10962" r="-3758" b="-12114"/>
          <a:stretch/>
        </p:blipFill>
        <p:spPr>
          <a:xfrm>
            <a:off x="2986913" y="2506074"/>
            <a:ext cx="1266152" cy="1184739"/>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21D829FF-C5D5-4C46-A5F2-17469A86E0C1}"/>
              </a:ext>
            </a:extLst>
          </p:cNvPr>
          <p:cNvPicPr>
            <a:picLocks noChangeAspect="1"/>
          </p:cNvPicPr>
          <p:nvPr/>
        </p:nvPicPr>
        <p:blipFill>
          <a:blip r:embed="rId6"/>
          <a:stretch>
            <a:fillRect/>
          </a:stretch>
        </p:blipFill>
        <p:spPr>
          <a:xfrm>
            <a:off x="7806448" y="2509679"/>
            <a:ext cx="1186834" cy="11811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xtBox 19">
            <a:extLst>
              <a:ext uri="{FF2B5EF4-FFF2-40B4-BE49-F238E27FC236}">
                <a16:creationId xmlns:a16="http://schemas.microsoft.com/office/drawing/2014/main" id="{E0D41CAD-CB82-9240-9FD3-C03622AD8892}"/>
              </a:ext>
            </a:extLst>
          </p:cNvPr>
          <p:cNvSpPr txBox="1"/>
          <p:nvPr/>
        </p:nvSpPr>
        <p:spPr>
          <a:xfrm>
            <a:off x="358044" y="3753264"/>
            <a:ext cx="2131991" cy="978729"/>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1600">
                <a:solidFill>
                  <a:schemeClr val="accent5">
                    <a:lumMod val="50000"/>
                  </a:schemeClr>
                </a:solidFill>
                <a:latin typeface="Century Gothic" panose="020B0502020202020204" pitchFamily="34" charset="0"/>
                <a:ea typeface="+mj-ea"/>
                <a:cs typeface="+mj-cs"/>
              </a:rPr>
              <a:t>Поставщик составит отчет самостоятельной проверке места предоставления услуг</a:t>
            </a:r>
          </a:p>
        </p:txBody>
      </p:sp>
      <p:sp>
        <p:nvSpPr>
          <p:cNvPr id="21" name="TextBox 20">
            <a:extLst>
              <a:ext uri="{FF2B5EF4-FFF2-40B4-BE49-F238E27FC236}">
                <a16:creationId xmlns:a16="http://schemas.microsoft.com/office/drawing/2014/main" id="{103AFE67-AE4C-9F44-A47C-089533F2BDE8}"/>
              </a:ext>
            </a:extLst>
          </p:cNvPr>
          <p:cNvSpPr txBox="1"/>
          <p:nvPr/>
        </p:nvSpPr>
        <p:spPr>
          <a:xfrm>
            <a:off x="2649522" y="3690813"/>
            <a:ext cx="2087219" cy="1421928"/>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1600">
                <a:solidFill>
                  <a:schemeClr val="accent5">
                    <a:lumMod val="50000"/>
                  </a:schemeClr>
                </a:solidFill>
                <a:latin typeface="Century Gothic" panose="020B0502020202020204" pitchFamily="34" charset="0"/>
                <a:ea typeface="+mj-ea"/>
                <a:cs typeface="+mj-cs"/>
              </a:rPr>
              <a:t>Выбранный поставщик, сотрудник регионального центра и </a:t>
            </a:r>
            <a:r>
              <a:rPr lang="ru-RU" sz="1600" b="1">
                <a:solidFill>
                  <a:schemeClr val="accent5">
                    <a:lumMod val="50000"/>
                  </a:schemeClr>
                </a:solidFill>
                <a:latin typeface="Century Gothic" panose="020B0502020202020204" pitchFamily="34" charset="0"/>
                <a:ea typeface="+mj-ea"/>
                <a:cs typeface="+mj-cs"/>
              </a:rPr>
              <a:t>ВЫ</a:t>
            </a:r>
            <a:r>
              <a:rPr lang="ru-RU" sz="1600">
                <a:solidFill>
                  <a:schemeClr val="accent5">
                    <a:lumMod val="50000"/>
                  </a:schemeClr>
                </a:solidFill>
                <a:latin typeface="Century Gothic" panose="020B0502020202020204" pitchFamily="34" charset="0"/>
                <a:ea typeface="+mj-ea"/>
                <a:cs typeface="+mj-cs"/>
              </a:rPr>
              <a:t> произведете </a:t>
            </a:r>
            <a:r>
              <a:rPr lang="ru-RU" sz="1600" u="sng">
                <a:solidFill>
                  <a:schemeClr val="accent5">
                    <a:lumMod val="50000"/>
                  </a:schemeClr>
                </a:solidFill>
                <a:latin typeface="Century Gothic" panose="020B0502020202020204" pitchFamily="34" charset="0"/>
                <a:ea typeface="+mj-ea"/>
                <a:cs typeface="+mj-cs"/>
              </a:rPr>
              <a:t>проверку на месте</a:t>
            </a:r>
            <a:r>
              <a:rPr lang="ru-RU" sz="1600">
                <a:solidFill>
                  <a:schemeClr val="accent5">
                    <a:lumMod val="50000"/>
                  </a:schemeClr>
                </a:solidFill>
                <a:latin typeface="Century Gothic" panose="020B0502020202020204" pitchFamily="34" charset="0"/>
                <a:ea typeface="+mj-ea"/>
                <a:cs typeface="+mj-cs"/>
              </a:rPr>
              <a:t>…</a:t>
            </a:r>
          </a:p>
        </p:txBody>
      </p:sp>
      <p:sp>
        <p:nvSpPr>
          <p:cNvPr id="22" name="TextBox 21">
            <a:extLst>
              <a:ext uri="{FF2B5EF4-FFF2-40B4-BE49-F238E27FC236}">
                <a16:creationId xmlns:a16="http://schemas.microsoft.com/office/drawing/2014/main" id="{5CD4DDB5-51F8-5241-923F-14F484F9276F}"/>
              </a:ext>
            </a:extLst>
          </p:cNvPr>
          <p:cNvSpPr txBox="1"/>
          <p:nvPr/>
        </p:nvSpPr>
        <p:spPr>
          <a:xfrm>
            <a:off x="5062393" y="3790675"/>
            <a:ext cx="1894998"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1600">
                <a:solidFill>
                  <a:schemeClr val="accent5">
                    <a:lumMod val="50000"/>
                  </a:schemeClr>
                </a:solidFill>
                <a:latin typeface="Century Gothic" panose="020B0502020202020204" pitchFamily="34" charset="0"/>
                <a:ea typeface="+mj-ea"/>
                <a:cs typeface="+mj-cs"/>
              </a:rPr>
              <a:t>Если поставщик </a:t>
            </a:r>
            <a:r>
              <a:rPr lang="ru-RU" sz="1600" b="1">
                <a:solidFill>
                  <a:schemeClr val="accent5">
                    <a:lumMod val="50000"/>
                  </a:schemeClr>
                </a:solidFill>
                <a:latin typeface="Century Gothic" panose="020B0502020202020204" pitchFamily="34" charset="0"/>
                <a:ea typeface="+mj-ea"/>
                <a:cs typeface="+mj-cs"/>
              </a:rPr>
              <a:t>проходит проверку</a:t>
            </a:r>
            <a:r>
              <a:rPr lang="ru-RU" sz="1600">
                <a:solidFill>
                  <a:schemeClr val="accent5">
                    <a:lumMod val="50000"/>
                  </a:schemeClr>
                </a:solidFill>
                <a:latin typeface="Century Gothic" panose="020B0502020202020204" pitchFamily="34" charset="0"/>
                <a:ea typeface="+mj-ea"/>
                <a:cs typeface="+mj-cs"/>
              </a:rPr>
              <a:t>, вы можете пользоваться его услугами</a:t>
            </a:r>
          </a:p>
        </p:txBody>
      </p:sp>
      <p:sp>
        <p:nvSpPr>
          <p:cNvPr id="23" name="TextBox 22">
            <a:extLst>
              <a:ext uri="{FF2B5EF4-FFF2-40B4-BE49-F238E27FC236}">
                <a16:creationId xmlns:a16="http://schemas.microsoft.com/office/drawing/2014/main" id="{B997AA56-CE82-0345-9463-4CE7CD437CA7}"/>
              </a:ext>
            </a:extLst>
          </p:cNvPr>
          <p:cNvSpPr txBox="1"/>
          <p:nvPr/>
        </p:nvSpPr>
        <p:spPr>
          <a:xfrm>
            <a:off x="7515859" y="3798214"/>
            <a:ext cx="1894998" cy="2086725"/>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1600">
                <a:solidFill>
                  <a:schemeClr val="accent5">
                    <a:lumMod val="50000"/>
                  </a:schemeClr>
                </a:solidFill>
                <a:latin typeface="Century Gothic" panose="020B0502020202020204" pitchFamily="34" charset="0"/>
                <a:ea typeface="+mj-ea"/>
                <a:cs typeface="+mj-cs"/>
              </a:rPr>
              <a:t>Если поставщик </a:t>
            </a:r>
            <a:r>
              <a:rPr lang="ru-RU" sz="1600" b="1">
                <a:solidFill>
                  <a:schemeClr val="accent5">
                    <a:lumMod val="50000"/>
                  </a:schemeClr>
                </a:solidFill>
                <a:latin typeface="Century Gothic" panose="020B0502020202020204" pitchFamily="34" charset="0"/>
                <a:ea typeface="+mj-ea"/>
                <a:cs typeface="+mj-cs"/>
              </a:rPr>
              <a:t>не проходит проверку</a:t>
            </a:r>
            <a:r>
              <a:rPr lang="ru-RU" sz="1600">
                <a:solidFill>
                  <a:schemeClr val="accent5">
                    <a:lumMod val="50000"/>
                  </a:schemeClr>
                </a:solidFill>
                <a:latin typeface="Century Gothic" panose="020B0502020202020204" pitchFamily="34" charset="0"/>
                <a:ea typeface="+mj-ea"/>
                <a:cs typeface="+mj-cs"/>
              </a:rPr>
              <a:t>, вы можете совместно поработать над изменениями. Если этого не происходит, вы </a:t>
            </a:r>
            <a:r>
              <a:rPr lang="ru-RU" sz="1600" b="1">
                <a:solidFill>
                  <a:schemeClr val="accent5">
                    <a:lumMod val="50000"/>
                  </a:schemeClr>
                </a:solidFill>
                <a:latin typeface="Century Gothic" panose="020B0502020202020204" pitchFamily="34" charset="0"/>
                <a:ea typeface="+mj-ea"/>
                <a:cs typeface="+mj-cs"/>
              </a:rPr>
              <a:t>НЕ</a:t>
            </a:r>
            <a:r>
              <a:rPr lang="ru-RU" sz="1600">
                <a:solidFill>
                  <a:schemeClr val="accent5">
                    <a:lumMod val="50000"/>
                  </a:schemeClr>
                </a:solidFill>
                <a:latin typeface="Century Gothic" panose="020B0502020202020204" pitchFamily="34" charset="0"/>
                <a:ea typeface="+mj-ea"/>
                <a:cs typeface="+mj-cs"/>
              </a:rPr>
              <a:t> можете получать услуги от данного поставщика. </a:t>
            </a:r>
          </a:p>
        </p:txBody>
      </p:sp>
      <p:sp>
        <p:nvSpPr>
          <p:cNvPr id="24" name="Text Placeholder 1">
            <a:extLst>
              <a:ext uri="{FF2B5EF4-FFF2-40B4-BE49-F238E27FC236}">
                <a16:creationId xmlns:a16="http://schemas.microsoft.com/office/drawing/2014/main" id="{5380A232-4796-A94A-BF5F-34A5B49D29DA}"/>
              </a:ext>
            </a:extLst>
          </p:cNvPr>
          <p:cNvSpPr>
            <a:spLocks noGrp="1"/>
          </p:cNvSpPr>
          <p:nvPr>
            <p:ph type="body" sz="quarter" idx="13"/>
          </p:nvPr>
        </p:nvSpPr>
        <p:spPr>
          <a:xfrm>
            <a:off x="110210" y="44174"/>
            <a:ext cx="6847181" cy="784146"/>
          </a:xfrm>
        </p:spPr>
        <p:txBody>
          <a:bodyPr/>
          <a:lstStyle/>
          <a:p>
            <a:r>
              <a:rPr lang="ru-RU" sz="2800"/>
              <a:t>ПЛАНИРОВАНИЕ</a:t>
            </a:r>
          </a:p>
        </p:txBody>
      </p:sp>
      <p:sp>
        <p:nvSpPr>
          <p:cNvPr id="25" name="Oval 24">
            <a:extLst>
              <a:ext uri="{FF2B5EF4-FFF2-40B4-BE49-F238E27FC236}">
                <a16:creationId xmlns:a16="http://schemas.microsoft.com/office/drawing/2014/main" id="{967D00EB-DC80-E542-98E8-B5B53F4E54AE}"/>
              </a:ext>
            </a:extLst>
          </p:cNvPr>
          <p:cNvSpPr/>
          <p:nvPr/>
        </p:nvSpPr>
        <p:spPr>
          <a:xfrm>
            <a:off x="10257023" y="2551025"/>
            <a:ext cx="1202118" cy="1202239"/>
          </a:xfrm>
          <a:prstGeom prst="ellipse">
            <a:avLst/>
          </a:prstGeom>
          <a:blipFill dpi="0" rotWithShape="1">
            <a:blip r:embed="rId7"/>
            <a:srcRect/>
            <a:stretch>
              <a:fillRect/>
            </a:stretch>
          </a:blipFill>
          <a:ln w="571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05BF4A75-EA21-9E49-8692-E30909CE4E72}"/>
              </a:ext>
            </a:extLst>
          </p:cNvPr>
          <p:cNvSpPr txBox="1"/>
          <p:nvPr/>
        </p:nvSpPr>
        <p:spPr>
          <a:xfrm>
            <a:off x="9969326" y="3814745"/>
            <a:ext cx="1894998"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1600">
                <a:solidFill>
                  <a:schemeClr val="accent5">
                    <a:lumMod val="50000"/>
                  </a:schemeClr>
                </a:solidFill>
                <a:latin typeface="Century Gothic" panose="020B0502020202020204" pitchFamily="34" charset="0"/>
                <a:ea typeface="+mj-ea"/>
                <a:cs typeface="+mj-cs"/>
              </a:rPr>
              <a:t>Служба FMS </a:t>
            </a:r>
            <a:r>
              <a:rPr lang="ru-RU" sz="1600" u="sng">
                <a:solidFill>
                  <a:schemeClr val="accent5">
                    <a:lumMod val="50000"/>
                  </a:schemeClr>
                </a:solidFill>
                <a:latin typeface="Century Gothic" panose="020B0502020202020204" pitchFamily="34" charset="0"/>
                <a:ea typeface="+mj-ea"/>
                <a:cs typeface="+mj-cs"/>
              </a:rPr>
              <a:t>подтверждает</a:t>
            </a:r>
            <a:r>
              <a:rPr lang="ru-RU" sz="1600">
                <a:solidFill>
                  <a:schemeClr val="accent5">
                    <a:lumMod val="50000"/>
                  </a:schemeClr>
                </a:solidFill>
                <a:latin typeface="Century Gothic" panose="020B0502020202020204" pitchFamily="34" charset="0"/>
                <a:ea typeface="+mj-ea"/>
                <a:cs typeface="+mj-cs"/>
              </a:rPr>
              <a:t> </a:t>
            </a:r>
            <a:r>
              <a:rPr lang="ru-RU" sz="1600" b="1">
                <a:solidFill>
                  <a:schemeClr val="accent5">
                    <a:lumMod val="50000"/>
                  </a:schemeClr>
                </a:solidFill>
                <a:latin typeface="Century Gothic" panose="020B0502020202020204" pitchFamily="34" charset="0"/>
                <a:ea typeface="+mj-ea"/>
                <a:cs typeface="+mj-cs"/>
              </a:rPr>
              <a:t>выполнение</a:t>
            </a:r>
            <a:r>
              <a:rPr lang="ru-RU" sz="1600">
                <a:solidFill>
                  <a:schemeClr val="accent5">
                    <a:lumMod val="50000"/>
                  </a:schemeClr>
                </a:solidFill>
                <a:latin typeface="Century Gothic" panose="020B0502020202020204" pitchFamily="34" charset="0"/>
                <a:ea typeface="+mj-ea"/>
                <a:cs typeface="+mj-cs"/>
              </a:rPr>
              <a:t> процедуры проверки</a:t>
            </a:r>
          </a:p>
        </p:txBody>
      </p:sp>
      <p:sp>
        <p:nvSpPr>
          <p:cNvPr id="28" name="TextBox 27">
            <a:extLst>
              <a:ext uri="{FF2B5EF4-FFF2-40B4-BE49-F238E27FC236}">
                <a16:creationId xmlns:a16="http://schemas.microsoft.com/office/drawing/2014/main" id="{CF0E46A3-ABAF-B54C-BFAF-A5D4BF731522}"/>
              </a:ext>
            </a:extLst>
          </p:cNvPr>
          <p:cNvSpPr txBox="1"/>
          <p:nvPr/>
        </p:nvSpPr>
        <p:spPr>
          <a:xfrm>
            <a:off x="110210" y="595179"/>
            <a:ext cx="10337656"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ТРЕБОВАНИЯ К ПЛАНИРОВАНИЮ ОБСЛУЖИВАНИЯ </a:t>
            </a:r>
          </a:p>
        </p:txBody>
      </p:sp>
      <p:sp>
        <p:nvSpPr>
          <p:cNvPr id="29" name="Rectangle 28">
            <a:extLst>
              <a:ext uri="{FF2B5EF4-FFF2-40B4-BE49-F238E27FC236}">
                <a16:creationId xmlns:a16="http://schemas.microsoft.com/office/drawing/2014/main" id="{59658397-885C-8049-AEC5-C92275064E24}"/>
              </a:ext>
            </a:extLst>
          </p:cNvPr>
          <p:cNvSpPr/>
          <p:nvPr/>
        </p:nvSpPr>
        <p:spPr>
          <a:xfrm>
            <a:off x="1566414" y="1232874"/>
            <a:ext cx="9699629" cy="584775"/>
          </a:xfrm>
          <a:prstGeom prst="rect">
            <a:avLst/>
          </a:prstGeom>
        </p:spPr>
        <p:txBody>
          <a:bodyPr wrap="square">
            <a:spAutoFit/>
          </a:bodyPr>
          <a:lstStyle/>
          <a:p>
            <a:pPr algn="ctr"/>
            <a:r>
              <a:rPr lang="ru-RU" sz="3200" dirty="0">
                <a:latin typeface="Century Gothic" panose="020B0502020202020204" pitchFamily="34" charset="0"/>
              </a:rPr>
              <a:t>Проверка места предоставления услуг и процедура проверки </a:t>
            </a:r>
          </a:p>
        </p:txBody>
      </p:sp>
    </p:spTree>
    <p:extLst>
      <p:ext uri="{BB962C8B-B14F-4D97-AF65-F5344CB8AC3E}">
        <p14:creationId xmlns:p14="http://schemas.microsoft.com/office/powerpoint/2010/main" val="24375170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2000" b="-5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ОБЗОР</a:t>
            </a:r>
          </a:p>
        </p:txBody>
      </p:sp>
      <p:sp>
        <p:nvSpPr>
          <p:cNvPr id="6" name="Text Placeholder 1">
            <a:extLst>
              <a:ext uri="{FF2B5EF4-FFF2-40B4-BE49-F238E27FC236}">
                <a16:creationId xmlns:a16="http://schemas.microsoft.com/office/drawing/2014/main" id="{4F09A5EB-84EF-194E-9319-206D555835F2}"/>
              </a:ext>
            </a:extLst>
          </p:cNvPr>
          <p:cNvSpPr>
            <a:spLocks noGrp="1"/>
          </p:cNvSpPr>
          <p:nvPr>
            <p:ph type="body" sz="quarter" idx="13"/>
          </p:nvPr>
        </p:nvSpPr>
        <p:spPr>
          <a:xfrm>
            <a:off x="110210" y="44174"/>
            <a:ext cx="6847181" cy="784146"/>
          </a:xfrm>
        </p:spPr>
        <p:txBody>
          <a:bodyPr/>
          <a:lstStyle/>
          <a:p>
            <a:r>
              <a:rPr lang="ru-RU" sz="2800"/>
              <a:t>ПЛАНИРОВАНИЕ</a:t>
            </a:r>
          </a:p>
        </p:txBody>
      </p:sp>
      <p:grpSp>
        <p:nvGrpSpPr>
          <p:cNvPr id="7" name="Group 6">
            <a:extLst>
              <a:ext uri="{FF2B5EF4-FFF2-40B4-BE49-F238E27FC236}">
                <a16:creationId xmlns:a16="http://schemas.microsoft.com/office/drawing/2014/main" id="{1B4194B4-2464-A347-AE4A-24E2701C7CAE}"/>
              </a:ext>
            </a:extLst>
          </p:cNvPr>
          <p:cNvGrpSpPr/>
          <p:nvPr/>
        </p:nvGrpSpPr>
        <p:grpSpPr>
          <a:xfrm>
            <a:off x="1232452" y="1510866"/>
            <a:ext cx="9798404" cy="4691152"/>
            <a:chOff x="7424116" y="3299791"/>
            <a:chExt cx="3401212" cy="3995009"/>
          </a:xfrm>
        </p:grpSpPr>
        <p:grpSp>
          <p:nvGrpSpPr>
            <p:cNvPr id="8" name="Group 7">
              <a:extLst>
                <a:ext uri="{FF2B5EF4-FFF2-40B4-BE49-F238E27FC236}">
                  <a16:creationId xmlns:a16="http://schemas.microsoft.com/office/drawing/2014/main" id="{37A8A142-DD90-3849-8F89-91709046DC87}"/>
                </a:ext>
              </a:extLst>
            </p:cNvPr>
            <p:cNvGrpSpPr/>
            <p:nvPr/>
          </p:nvGrpSpPr>
          <p:grpSpPr>
            <a:xfrm>
              <a:off x="7424116" y="3299791"/>
              <a:ext cx="3401212" cy="3995009"/>
              <a:chOff x="1857050" y="3966472"/>
              <a:chExt cx="3401212" cy="3567393"/>
            </a:xfrm>
          </p:grpSpPr>
          <p:sp>
            <p:nvSpPr>
              <p:cNvPr id="11" name="Rectangle 10">
                <a:extLst>
                  <a:ext uri="{FF2B5EF4-FFF2-40B4-BE49-F238E27FC236}">
                    <a16:creationId xmlns:a16="http://schemas.microsoft.com/office/drawing/2014/main" id="{B0917192-0031-C548-AB34-6EE56FE26C34}"/>
                  </a:ext>
                </a:extLst>
              </p:cNvPr>
              <p:cNvSpPr/>
              <p:nvPr/>
            </p:nvSpPr>
            <p:spPr>
              <a:xfrm>
                <a:off x="1857050" y="3966472"/>
                <a:ext cx="3401212" cy="3567393"/>
              </a:xfrm>
              <a:prstGeom prst="rect">
                <a:avLst/>
              </a:prstGeom>
              <a:solidFill>
                <a:schemeClr val="tx1">
                  <a:lumMod val="75000"/>
                  <a:lumOff val="2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6D9CBED-8B9E-374A-8008-635696B5E085}"/>
                  </a:ext>
                </a:extLst>
              </p:cNvPr>
              <p:cNvSpPr/>
              <p:nvPr/>
            </p:nvSpPr>
            <p:spPr>
              <a:xfrm>
                <a:off x="1907063" y="4049357"/>
                <a:ext cx="3291298" cy="3401621"/>
              </a:xfrm>
              <a:prstGeom prst="rect">
                <a:avLst/>
              </a:prstGeom>
              <a:solidFill>
                <a:schemeClr val="bg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DCA05CC2-96E2-D14E-9D57-27851FC8B5B3}"/>
                </a:ext>
              </a:extLst>
            </p:cNvPr>
            <p:cNvSpPr txBox="1"/>
            <p:nvPr/>
          </p:nvSpPr>
          <p:spPr>
            <a:xfrm>
              <a:off x="7474129" y="3528006"/>
              <a:ext cx="3291298" cy="1493993"/>
            </a:xfrm>
            <a:prstGeom prst="rect">
              <a:avLst/>
            </a:prstGeom>
            <a:noFill/>
          </p:spPr>
          <p:txBody>
            <a:bodyPr wrap="square" rtlCol="0">
              <a:spAutoFit/>
            </a:bodyPr>
            <a:lstStyle/>
            <a:p>
              <a:pPr algn="ctr"/>
              <a:r>
                <a:rPr lang="ru-RU" sz="2800" b="1">
                  <a:latin typeface="Century Gothic" panose="020B0502020202020204" pitchFamily="34" charset="0"/>
                </a:rPr>
                <a:t>ОБЗОР ПЛАНИРОВАНИЯ</a:t>
              </a:r>
            </a:p>
            <a:p>
              <a:pPr algn="ctr"/>
              <a:endParaRPr lang="en-US" sz="2000" dirty="0">
                <a:latin typeface="Century Gothic" panose="020B0502020202020204" pitchFamily="34" charset="0"/>
              </a:endParaRPr>
            </a:p>
            <a:p>
              <a:pPr marL="285750" indent="-285750">
                <a:buFont typeface="Wingdings" panose="05000000000000000000" pitchFamily="2" charset="2"/>
                <a:buChar char="ü"/>
              </a:pPr>
              <a:endParaRPr lang="en-US" sz="2000" dirty="0">
                <a:latin typeface="Century Gothic" panose="020B0502020202020204" pitchFamily="34" charset="0"/>
              </a:endParaRPr>
            </a:p>
            <a:p>
              <a:pPr marL="285750" indent="-285750">
                <a:buFont typeface="Wingdings" panose="05000000000000000000" pitchFamily="2" charset="2"/>
                <a:buChar char="ü"/>
              </a:pPr>
              <a:endParaRPr lang="en-US" sz="2000" dirty="0">
                <a:latin typeface="Century Gothic" panose="020B0502020202020204" pitchFamily="34" charset="0"/>
              </a:endParaRPr>
            </a:p>
            <a:p>
              <a:pPr marL="285750" indent="-285750">
                <a:buFont typeface="Wingdings" panose="05000000000000000000" pitchFamily="2" charset="2"/>
                <a:buChar char="ü"/>
              </a:pPr>
              <a:endParaRPr lang="en-US" sz="2000" dirty="0">
                <a:latin typeface="Century Gothic" panose="020B0502020202020204" pitchFamily="34" charset="0"/>
              </a:endParaRPr>
            </a:p>
          </p:txBody>
        </p:sp>
      </p:grpSp>
      <p:sp>
        <p:nvSpPr>
          <p:cNvPr id="3" name="Rectangle 2">
            <a:extLst>
              <a:ext uri="{FF2B5EF4-FFF2-40B4-BE49-F238E27FC236}">
                <a16:creationId xmlns:a16="http://schemas.microsoft.com/office/drawing/2014/main" id="{4D8C662E-C5C9-DE42-ADC5-95E175C70135}"/>
              </a:ext>
            </a:extLst>
          </p:cNvPr>
          <p:cNvSpPr/>
          <p:nvPr/>
        </p:nvSpPr>
        <p:spPr>
          <a:xfrm>
            <a:off x="1470991" y="2597497"/>
            <a:ext cx="9163879" cy="3194721"/>
          </a:xfrm>
          <a:prstGeom prst="rect">
            <a:avLst/>
          </a:prstGeom>
        </p:spPr>
        <p:txBody>
          <a:bodyPr wrap="square">
            <a:spAutoFit/>
          </a:bodyPr>
          <a:lstStyle/>
          <a:p>
            <a:pPr marL="342900" indent="-342900">
              <a:lnSpc>
                <a:spcPct val="90000"/>
              </a:lnSpc>
              <a:spcBef>
                <a:spcPct val="0"/>
              </a:spcBef>
              <a:buFont typeface="Wingdings" panose="05000000000000000000" pitchFamily="2" charset="2"/>
              <a:buChar char="ü"/>
            </a:pPr>
            <a:r>
              <a:rPr lang="ru-RU" sz="2800">
                <a:solidFill>
                  <a:schemeClr val="tx2">
                    <a:lumMod val="50000"/>
                  </a:schemeClr>
                </a:solidFill>
                <a:latin typeface="Century Gothic" panose="020B0502020202020204" pitchFamily="34" charset="0"/>
              </a:rPr>
              <a:t>Персонифицированное планирование и самоопределение </a:t>
            </a:r>
          </a:p>
          <a:p>
            <a:pPr marL="342900" indent="-342900">
              <a:lnSpc>
                <a:spcPct val="90000"/>
              </a:lnSpc>
              <a:spcBef>
                <a:spcPct val="0"/>
              </a:spcBef>
              <a:buFont typeface="Wingdings" panose="05000000000000000000" pitchFamily="2" charset="2"/>
              <a:buChar char="ü"/>
            </a:pPr>
            <a:endParaRPr lang="en-US" sz="28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ru-RU" sz="2800">
                <a:solidFill>
                  <a:schemeClr val="tx2">
                    <a:lumMod val="50000"/>
                  </a:schemeClr>
                </a:solidFill>
                <a:latin typeface="Century Gothic" panose="020B0502020202020204" pitchFamily="34" charset="0"/>
              </a:rPr>
              <a:t>План IPP и самоопределение </a:t>
            </a:r>
          </a:p>
          <a:p>
            <a:pPr>
              <a:lnSpc>
                <a:spcPct val="90000"/>
              </a:lnSpc>
              <a:spcBef>
                <a:spcPct val="0"/>
              </a:spcBef>
            </a:pPr>
            <a:endParaRPr lang="en-US" sz="28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ru-RU" sz="2800">
                <a:solidFill>
                  <a:schemeClr val="tx2">
                    <a:lumMod val="50000"/>
                  </a:schemeClr>
                </a:solidFill>
                <a:latin typeface="Century Gothic" panose="020B0502020202020204" pitchFamily="34" charset="0"/>
              </a:rPr>
              <a:t>Требования к планированию обслуживания</a:t>
            </a:r>
          </a:p>
          <a:p>
            <a:pPr marL="800100" lvl="1" indent="-342900">
              <a:lnSpc>
                <a:spcPct val="90000"/>
              </a:lnSpc>
              <a:spcBef>
                <a:spcPct val="0"/>
              </a:spcBef>
              <a:buFont typeface="Wingdings" panose="05000000000000000000" pitchFamily="2" charset="2"/>
              <a:buChar char="ü"/>
            </a:pPr>
            <a:r>
              <a:rPr lang="ru-RU" sz="2800">
                <a:solidFill>
                  <a:schemeClr val="tx2">
                    <a:lumMod val="50000"/>
                  </a:schemeClr>
                </a:solidFill>
                <a:latin typeface="Century Gothic" panose="020B0502020202020204" pitchFamily="34" charset="0"/>
              </a:rPr>
              <a:t>Универсальные ресурсы</a:t>
            </a:r>
          </a:p>
          <a:p>
            <a:pPr marL="800100" lvl="1" indent="-342900">
              <a:lnSpc>
                <a:spcPct val="90000"/>
              </a:lnSpc>
              <a:spcBef>
                <a:spcPct val="0"/>
              </a:spcBef>
              <a:buFont typeface="Wingdings" panose="05000000000000000000" pitchFamily="2" charset="2"/>
              <a:buChar char="ü"/>
            </a:pPr>
            <a:r>
              <a:rPr lang="ru-RU" sz="2800">
                <a:solidFill>
                  <a:schemeClr val="tx2">
                    <a:lumMod val="50000"/>
                  </a:schemeClr>
                </a:solidFill>
                <a:latin typeface="Century Gothic" panose="020B0502020202020204" pitchFamily="34" charset="0"/>
              </a:rPr>
              <a:t>Включение в сообщество </a:t>
            </a:r>
          </a:p>
        </p:txBody>
      </p:sp>
    </p:spTree>
    <p:extLst>
      <p:ext uri="{BB962C8B-B14F-4D97-AF65-F5344CB8AC3E}">
        <p14:creationId xmlns:p14="http://schemas.microsoft.com/office/powerpoint/2010/main" val="35874473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7217479" cy="1460500"/>
          </a:xfrm>
        </p:spPr>
        <p:txBody>
          <a:bodyPr>
            <a:noAutofit/>
          </a:bodyPr>
          <a:lstStyle/>
          <a:p>
            <a:r>
              <a:rPr lang="ru-RU" dirty="0"/>
              <a:t>ОПЛАТА УСЛУГ И СРЕДСТВ ПОДДЕРЖКИ</a:t>
            </a:r>
          </a:p>
        </p:txBody>
      </p:sp>
      <p:grpSp>
        <p:nvGrpSpPr>
          <p:cNvPr id="17" name="Group 16">
            <a:extLst>
              <a:ext uri="{FF2B5EF4-FFF2-40B4-BE49-F238E27FC236}">
                <a16:creationId xmlns:a16="http://schemas.microsoft.com/office/drawing/2014/main" id="{D8A393B0-3270-5142-9887-B174541AE64C}"/>
              </a:ext>
            </a:extLst>
          </p:cNvPr>
          <p:cNvGrpSpPr/>
          <p:nvPr/>
        </p:nvGrpSpPr>
        <p:grpSpPr>
          <a:xfrm>
            <a:off x="7316332" y="2454667"/>
            <a:ext cx="3579183" cy="4646092"/>
            <a:chOff x="7316332" y="2967282"/>
            <a:chExt cx="3579183" cy="4646092"/>
          </a:xfrm>
        </p:grpSpPr>
        <p:grpSp>
          <p:nvGrpSpPr>
            <p:cNvPr id="18" name="Group 17">
              <a:extLst>
                <a:ext uri="{FF2B5EF4-FFF2-40B4-BE49-F238E27FC236}">
                  <a16:creationId xmlns:a16="http://schemas.microsoft.com/office/drawing/2014/main" id="{77F66C94-94E2-594E-B2E1-4FA02822BC65}"/>
                </a:ext>
              </a:extLst>
            </p:cNvPr>
            <p:cNvGrpSpPr/>
            <p:nvPr/>
          </p:nvGrpSpPr>
          <p:grpSpPr>
            <a:xfrm>
              <a:off x="7316332" y="2967282"/>
              <a:ext cx="3579183" cy="4646092"/>
              <a:chOff x="1763121" y="3966472"/>
              <a:chExt cx="3579183" cy="4148786"/>
            </a:xfrm>
          </p:grpSpPr>
          <p:sp>
            <p:nvSpPr>
              <p:cNvPr id="21" name="Rectangle 20">
                <a:extLst>
                  <a:ext uri="{FF2B5EF4-FFF2-40B4-BE49-F238E27FC236}">
                    <a16:creationId xmlns:a16="http://schemas.microsoft.com/office/drawing/2014/main" id="{2F668393-D65A-774E-A2EB-78DACA727464}"/>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9D92D571-9DF8-F649-9D0E-BC37315E9692}"/>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F223D468-1755-8947-A8A3-F2B5A5A4D684}"/>
                </a:ext>
              </a:extLst>
            </p:cNvPr>
            <p:cNvSpPr txBox="1"/>
            <p:nvPr/>
          </p:nvSpPr>
          <p:spPr>
            <a:xfrm>
              <a:off x="7551338" y="4838955"/>
              <a:ext cx="3250567" cy="2363724"/>
            </a:xfrm>
            <a:prstGeom prst="rect">
              <a:avLst/>
            </a:prstGeom>
            <a:noFill/>
          </p:spPr>
          <p:txBody>
            <a:bodyPr wrap="square" rtlCol="0">
              <a:spAutoFit/>
            </a:bodyPr>
            <a:lstStyle/>
            <a:p>
              <a:pPr>
                <a:lnSpc>
                  <a:spcPct val="90000"/>
                </a:lnSpc>
                <a:spcBef>
                  <a:spcPct val="0"/>
                </a:spcBef>
              </a:pPr>
              <a:r>
                <a:rPr lang="ru-RU" b="1">
                  <a:solidFill>
                    <a:schemeClr val="accent5">
                      <a:lumMod val="50000"/>
                    </a:schemeClr>
                  </a:solidFill>
                  <a:latin typeface="Century Gothic" panose="020B0502020202020204" pitchFamily="34" charset="0"/>
                  <a:ea typeface="+mj-ea"/>
                  <a:cs typeface="+mj-cs"/>
                </a:rPr>
                <a:t>РОЛИ И ОБЯЗАННОСТИ </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Вы </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Семья/круг поддержки</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Координатор услуг</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Служба финансового управления </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Поставщик услуг</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Независимый координатор</a:t>
              </a: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20" name="TextBox 19">
              <a:extLst>
                <a:ext uri="{FF2B5EF4-FFF2-40B4-BE49-F238E27FC236}">
                  <a16:creationId xmlns:a16="http://schemas.microsoft.com/office/drawing/2014/main" id="{753EF4B1-054F-624C-9F1F-423750AB23D9}"/>
                </a:ext>
              </a:extLst>
            </p:cNvPr>
            <p:cNvSpPr txBox="1"/>
            <p:nvPr/>
          </p:nvSpPr>
          <p:spPr>
            <a:xfrm>
              <a:off x="7551338" y="3127359"/>
              <a:ext cx="3109170" cy="1837426"/>
            </a:xfrm>
            <a:prstGeom prst="rect">
              <a:avLst/>
            </a:prstGeom>
            <a:noFill/>
          </p:spPr>
          <p:txBody>
            <a:bodyPr wrap="square" rtlCol="0">
              <a:spAutoFit/>
            </a:bodyPr>
            <a:lstStyle/>
            <a:p>
              <a:r>
                <a:rPr lang="ru-RU" b="1">
                  <a:solidFill>
                    <a:schemeClr val="accent5">
                      <a:lumMod val="50000"/>
                    </a:schemeClr>
                  </a:solidFill>
                  <a:latin typeface="Century Gothic" panose="020B0502020202020204" pitchFamily="34" charset="0"/>
                </a:rPr>
                <a:t>5 ПРИНЦИПОВ</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Свобода</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Полномочия</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Поддержка </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Обязанности </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Подтверждение  </a:t>
              </a: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1432781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11488" y="65055"/>
            <a:ext cx="11880512" cy="649408"/>
          </a:xfrm>
        </p:spPr>
        <p:txBody>
          <a:bodyPr/>
          <a:lstStyle/>
          <a:p>
            <a:r>
              <a:rPr lang="ru-RU" dirty="0"/>
              <a:t>ОЗНАКОМЛЕНИЕ С ПРОГРАММОЙ САМООПРЕДЕЛЕНИЯ</a:t>
            </a:r>
          </a:p>
        </p:txBody>
      </p:sp>
      <p:sp>
        <p:nvSpPr>
          <p:cNvPr id="3" name="Text Placeholder 2"/>
          <p:cNvSpPr>
            <a:spLocks noGrp="1"/>
          </p:cNvSpPr>
          <p:nvPr>
            <p:ph type="body" sz="quarter" idx="14"/>
          </p:nvPr>
        </p:nvSpPr>
        <p:spPr/>
        <p:txBody>
          <a:bodyPr/>
          <a:lstStyle/>
          <a:p>
            <a:r>
              <a:rPr lang="ru-RU"/>
              <a:t>ПРОГРАММА</a:t>
            </a:r>
          </a:p>
        </p:txBody>
      </p:sp>
      <p:sp>
        <p:nvSpPr>
          <p:cNvPr id="6" name="Pentagon 5"/>
          <p:cNvSpPr/>
          <p:nvPr/>
        </p:nvSpPr>
        <p:spPr>
          <a:xfrm>
            <a:off x="0" y="1021796"/>
            <a:ext cx="12569371" cy="5842001"/>
          </a:xfrm>
          <a:prstGeom prst="homePlate">
            <a:avLst>
              <a:gd name="adj" fmla="val 87883"/>
            </a:avLst>
          </a:prstGeom>
          <a:solidFill>
            <a:schemeClr val="bg1">
              <a:lumMod val="5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2859249" y="1872094"/>
            <a:ext cx="6850870" cy="4492897"/>
            <a:chOff x="1133124" y="1775549"/>
            <a:chExt cx="7717427" cy="4492897"/>
          </a:xfrm>
        </p:grpSpPr>
        <p:sp>
          <p:nvSpPr>
            <p:cNvPr id="7" name="Rectangle 6"/>
            <p:cNvSpPr/>
            <p:nvPr/>
          </p:nvSpPr>
          <p:spPr>
            <a:xfrm>
              <a:off x="1133124" y="1780773"/>
              <a:ext cx="7717427" cy="4487673"/>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346665" y="1775549"/>
              <a:ext cx="7503886" cy="4154984"/>
            </a:xfrm>
            <a:prstGeom prst="rect">
              <a:avLst/>
            </a:prstGeom>
            <a:ln>
              <a:noFill/>
            </a:ln>
          </p:spPr>
          <p:txBody>
            <a:bodyPr wrap="square">
              <a:spAutoFit/>
            </a:bodyPr>
            <a:lstStyle/>
            <a:p>
              <a:pPr marL="342900" indent="-342900">
                <a:buFont typeface="+mj-lt"/>
                <a:buAutoNum type="arabicParenR"/>
              </a:pPr>
              <a:r>
                <a:rPr lang="ru-RU" sz="2400" dirty="0">
                  <a:latin typeface="Century Gothic" panose="020B0502020202020204" pitchFamily="34" charset="0"/>
                </a:rPr>
                <a:t>Вступление и организационные моменты </a:t>
              </a:r>
            </a:p>
            <a:p>
              <a:pPr marL="342900" indent="-342900">
                <a:buFont typeface="+mj-lt"/>
                <a:buAutoNum type="arabicParenR"/>
              </a:pPr>
              <a:r>
                <a:rPr lang="ru-RU" sz="2400" dirty="0">
                  <a:latin typeface="Century Gothic" panose="020B0502020202020204" pitchFamily="34" charset="0"/>
                </a:rPr>
                <a:t>Что такое самоопределение </a:t>
              </a:r>
            </a:p>
            <a:p>
              <a:pPr marL="342900" indent="-342900">
                <a:buFont typeface="+mj-lt"/>
                <a:buAutoNum type="arabicParenR"/>
              </a:pPr>
              <a:r>
                <a:rPr lang="ru-RU" sz="2400" dirty="0">
                  <a:latin typeface="Century Gothic" panose="020B0502020202020204" pitchFamily="34" charset="0"/>
                </a:rPr>
                <a:t>Роли и обязанности </a:t>
              </a:r>
            </a:p>
            <a:p>
              <a:pPr marL="342900" indent="-342900">
                <a:buFont typeface="+mj-lt"/>
                <a:buAutoNum type="arabicParenR"/>
              </a:pPr>
              <a:r>
                <a:rPr lang="ru-RU" sz="2400" dirty="0">
                  <a:latin typeface="Century Gothic" panose="020B0502020202020204" pitchFamily="34" charset="0"/>
                </a:rPr>
                <a:t>Перерыв </a:t>
              </a:r>
            </a:p>
            <a:p>
              <a:pPr marL="342900" indent="-342900">
                <a:buFont typeface="+mj-lt"/>
                <a:buAutoNum type="arabicParenR"/>
              </a:pPr>
              <a:r>
                <a:rPr lang="ru-RU" sz="2400" dirty="0">
                  <a:latin typeface="Century Gothic" panose="020B0502020202020204" pitchFamily="34" charset="0"/>
                </a:rPr>
                <a:t>Планирование</a:t>
              </a:r>
            </a:p>
            <a:p>
              <a:pPr marL="342900" indent="-342900">
                <a:buFont typeface="+mj-lt"/>
                <a:buAutoNum type="arabicParenR"/>
              </a:pPr>
              <a:r>
                <a:rPr lang="ru-RU" sz="2400" dirty="0">
                  <a:latin typeface="Century Gothic" panose="020B0502020202020204" pitchFamily="34" charset="0"/>
                </a:rPr>
                <a:t>Обед </a:t>
              </a:r>
            </a:p>
            <a:p>
              <a:pPr marL="342900" indent="-342900">
                <a:buFont typeface="+mj-lt"/>
                <a:buAutoNum type="arabicParenR"/>
              </a:pPr>
              <a:r>
                <a:rPr lang="ru-RU" sz="2400" dirty="0">
                  <a:latin typeface="Century Gothic" panose="020B0502020202020204" pitchFamily="34" charset="0"/>
                </a:rPr>
                <a:t>Оплата услуг </a:t>
              </a:r>
            </a:p>
            <a:p>
              <a:pPr marL="342900" indent="-342900">
                <a:buFont typeface="+mj-lt"/>
                <a:buAutoNum type="arabicParenR"/>
              </a:pPr>
              <a:r>
                <a:rPr lang="ru-RU" sz="2400" dirty="0">
                  <a:latin typeface="Century Gothic" panose="020B0502020202020204" pitchFamily="34" charset="0"/>
                </a:rPr>
                <a:t>Права и безопасность </a:t>
              </a:r>
            </a:p>
            <a:p>
              <a:pPr marL="342900" indent="-342900">
                <a:buFont typeface="+mj-lt"/>
                <a:buAutoNum type="arabicParenR"/>
              </a:pPr>
              <a:r>
                <a:rPr lang="ru-RU" sz="2400" dirty="0">
                  <a:latin typeface="Century Gothic" panose="020B0502020202020204" pitchFamily="34" charset="0"/>
                </a:rPr>
                <a:t>Перерыв </a:t>
              </a:r>
            </a:p>
            <a:p>
              <a:pPr marL="342900" indent="-342900">
                <a:buFont typeface="+mj-lt"/>
                <a:buAutoNum type="arabicParenR"/>
              </a:pPr>
              <a:r>
                <a:rPr lang="ru-RU" sz="2400" dirty="0">
                  <a:latin typeface="Century Gothic" panose="020B0502020202020204" pitchFamily="34" charset="0"/>
                </a:rPr>
                <a:t>Дальнейшие действия</a:t>
              </a:r>
            </a:p>
          </p:txBody>
        </p:sp>
      </p:grpSp>
      <p:sp>
        <p:nvSpPr>
          <p:cNvPr id="9" name="Rectangle 8"/>
          <p:cNvSpPr/>
          <p:nvPr/>
        </p:nvSpPr>
        <p:spPr>
          <a:xfrm>
            <a:off x="4024560" y="1324798"/>
            <a:ext cx="3953058" cy="547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p:cNvSpPr/>
          <p:nvPr/>
        </p:nvSpPr>
        <p:spPr>
          <a:xfrm>
            <a:off x="4308155" y="1036096"/>
            <a:ext cx="3953058" cy="769441"/>
          </a:xfrm>
          <a:prstGeom prst="rect">
            <a:avLst/>
          </a:prstGeom>
        </p:spPr>
        <p:txBody>
          <a:bodyPr wrap="square">
            <a:spAutoFit/>
          </a:bodyPr>
          <a:lstStyle/>
          <a:p>
            <a:pPr algn="ctr"/>
            <a:r>
              <a:rPr lang="ru-RU" sz="4400" b="1">
                <a:effectLst>
                  <a:outerShdw blurRad="38100" dist="38100" dir="2700000" algn="tl">
                    <a:srgbClr val="000000">
                      <a:alpha val="43137"/>
                    </a:srgbClr>
                  </a:outerShdw>
                </a:effectLst>
                <a:latin typeface="Century Gothic" panose="020B0502020202020204" pitchFamily="34" charset="0"/>
              </a:rPr>
              <a:t>ПРОГРАММА</a:t>
            </a:r>
          </a:p>
        </p:txBody>
      </p:sp>
    </p:spTree>
    <p:extLst>
      <p:ext uri="{BB962C8B-B14F-4D97-AF65-F5344CB8AC3E}">
        <p14:creationId xmlns:p14="http://schemas.microsoft.com/office/powerpoint/2010/main" val="364187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9B1D3">
            <a:alpha val="9000"/>
          </a:srgb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10210" y="44174"/>
            <a:ext cx="8233621" cy="784146"/>
          </a:xfrm>
        </p:spPr>
        <p:txBody>
          <a:bodyPr/>
          <a:lstStyle/>
          <a:p>
            <a:r>
              <a:rPr lang="ru-RU" sz="2800" dirty="0"/>
              <a:t>ОПЛАТА УСЛУГ И СРЕДСТВ ПОДДЕРЖКИ</a:t>
            </a:r>
          </a:p>
        </p:txBody>
      </p:sp>
      <p:sp>
        <p:nvSpPr>
          <p:cNvPr id="3" name="Isosceles Triangle 2"/>
          <p:cNvSpPr/>
          <p:nvPr/>
        </p:nvSpPr>
        <p:spPr>
          <a:xfrm rot="9078235">
            <a:off x="47219" y="3145083"/>
            <a:ext cx="14616410" cy="7952785"/>
          </a:xfrm>
          <a:custGeom>
            <a:avLst/>
            <a:gdLst>
              <a:gd name="connsiteX0" fmla="*/ 0 w 14981137"/>
              <a:gd name="connsiteY0" fmla="*/ 7952785 h 7952785"/>
              <a:gd name="connsiteX1" fmla="*/ 3825134 w 14981137"/>
              <a:gd name="connsiteY1" fmla="*/ 0 h 7952785"/>
              <a:gd name="connsiteX2" fmla="*/ 14981137 w 14981137"/>
              <a:gd name="connsiteY2" fmla="*/ 7952785 h 7952785"/>
              <a:gd name="connsiteX3" fmla="*/ 0 w 14981137"/>
              <a:gd name="connsiteY3" fmla="*/ 7952785 h 7952785"/>
              <a:gd name="connsiteX0" fmla="*/ 0 w 14630913"/>
              <a:gd name="connsiteY0" fmla="*/ 7147387 h 7952785"/>
              <a:gd name="connsiteX1" fmla="*/ 3474910 w 14630913"/>
              <a:gd name="connsiteY1" fmla="*/ 0 h 7952785"/>
              <a:gd name="connsiteX2" fmla="*/ 14630913 w 14630913"/>
              <a:gd name="connsiteY2" fmla="*/ 7952785 h 7952785"/>
              <a:gd name="connsiteX3" fmla="*/ 0 w 14630913"/>
              <a:gd name="connsiteY3" fmla="*/ 7147387 h 7952785"/>
              <a:gd name="connsiteX0" fmla="*/ 0 w 14616410"/>
              <a:gd name="connsiteY0" fmla="*/ 6996695 h 7952785"/>
              <a:gd name="connsiteX1" fmla="*/ 3460407 w 14616410"/>
              <a:gd name="connsiteY1" fmla="*/ 0 h 7952785"/>
              <a:gd name="connsiteX2" fmla="*/ 14616410 w 14616410"/>
              <a:gd name="connsiteY2" fmla="*/ 7952785 h 7952785"/>
              <a:gd name="connsiteX3" fmla="*/ 0 w 14616410"/>
              <a:gd name="connsiteY3" fmla="*/ 6996695 h 7952785"/>
            </a:gdLst>
            <a:ahLst/>
            <a:cxnLst>
              <a:cxn ang="0">
                <a:pos x="connsiteX0" y="connsiteY0"/>
              </a:cxn>
              <a:cxn ang="0">
                <a:pos x="connsiteX1" y="connsiteY1"/>
              </a:cxn>
              <a:cxn ang="0">
                <a:pos x="connsiteX2" y="connsiteY2"/>
              </a:cxn>
              <a:cxn ang="0">
                <a:pos x="connsiteX3" y="connsiteY3"/>
              </a:cxn>
            </a:cxnLst>
            <a:rect l="l" t="t" r="r" b="b"/>
            <a:pathLst>
              <a:path w="14616410" h="7952785">
                <a:moveTo>
                  <a:pt x="0" y="6996695"/>
                </a:moveTo>
                <a:lnTo>
                  <a:pt x="3460407" y="0"/>
                </a:lnTo>
                <a:lnTo>
                  <a:pt x="14616410" y="7952785"/>
                </a:lnTo>
                <a:lnTo>
                  <a:pt x="0" y="6996695"/>
                </a:lnTo>
                <a:close/>
              </a:path>
            </a:pathLst>
          </a:custGeom>
          <a:solidFill>
            <a:schemeClr val="bg2">
              <a:lumMod val="2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0209" y="588254"/>
            <a:ext cx="1919125" cy="48013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dirty="0">
                <a:solidFill>
                  <a:schemeClr val="bg2">
                    <a:lumMod val="10000"/>
                  </a:schemeClr>
                </a:solidFill>
                <a:latin typeface="Century Gothic" panose="020B0502020202020204" pitchFamily="34" charset="0"/>
                <a:ea typeface="+mj-ea"/>
                <a:cs typeface="+mj-cs"/>
              </a:rPr>
              <a:t>ОБЗОР</a:t>
            </a:r>
          </a:p>
        </p:txBody>
      </p:sp>
      <p:grpSp>
        <p:nvGrpSpPr>
          <p:cNvPr id="16" name="Group 15"/>
          <p:cNvGrpSpPr/>
          <p:nvPr/>
        </p:nvGrpSpPr>
        <p:grpSpPr>
          <a:xfrm>
            <a:off x="457919" y="2152015"/>
            <a:ext cx="3613184" cy="3853662"/>
            <a:chOff x="879168" y="1999615"/>
            <a:chExt cx="4869391" cy="3853662"/>
          </a:xfrm>
        </p:grpSpPr>
        <p:sp>
          <p:nvSpPr>
            <p:cNvPr id="12" name="Rectangle 11"/>
            <p:cNvSpPr/>
            <p:nvPr/>
          </p:nvSpPr>
          <p:spPr>
            <a:xfrm>
              <a:off x="986729" y="1999615"/>
              <a:ext cx="4636168" cy="385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879168" y="2246228"/>
              <a:ext cx="4743729" cy="867930"/>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2700" b="1" dirty="0">
                  <a:solidFill>
                    <a:schemeClr val="accent5">
                      <a:lumMod val="50000"/>
                    </a:schemeClr>
                  </a:solidFill>
                  <a:latin typeface="Century Gothic" panose="020B0502020202020204" pitchFamily="34" charset="0"/>
                  <a:ea typeface="+mj-ea"/>
                  <a:cs typeface="+mj-cs"/>
                </a:rPr>
                <a:t>ИНДИВИДУАЛЬНЫЙ БЮДЖЕТ</a:t>
              </a:r>
            </a:p>
          </p:txBody>
        </p:sp>
        <p:sp>
          <p:nvSpPr>
            <p:cNvPr id="14" name="TextBox 13"/>
            <p:cNvSpPr txBox="1"/>
            <p:nvPr/>
          </p:nvSpPr>
          <p:spPr>
            <a:xfrm>
              <a:off x="879168" y="3614419"/>
              <a:ext cx="4869391" cy="1477328"/>
            </a:xfrm>
            <a:prstGeom prst="rect">
              <a:avLst/>
            </a:prstGeom>
            <a:noFill/>
          </p:spPr>
          <p:txBody>
            <a:bodyPr wrap="square" rtlCol="0">
              <a:spAutoFit/>
            </a:bodyPr>
            <a:lstStyle/>
            <a:p>
              <a:pPr algn="ctr" defTabSz="914400" rtl="0" eaLnBrk="1" latinLnBrk="0" hangingPunct="1">
                <a:lnSpc>
                  <a:spcPct val="90000"/>
                </a:lnSpc>
                <a:spcBef>
                  <a:spcPct val="0"/>
                </a:spcBef>
              </a:pPr>
              <a:r>
                <a:rPr lang="ru-RU" sz="2000">
                  <a:solidFill>
                    <a:schemeClr val="bg1">
                      <a:lumMod val="50000"/>
                    </a:schemeClr>
                  </a:solidFill>
                  <a:latin typeface="Century Gothic" panose="020B0502020202020204" pitchFamily="34" charset="0"/>
                  <a:ea typeface="+mj-ea"/>
                  <a:cs typeface="+mj-cs"/>
                </a:rPr>
                <a:t>ОПРЕДЕЛЕНИЕ СУММЫ</a:t>
              </a:r>
            </a:p>
            <a:p>
              <a:pPr marL="342900" indent="-342900" algn="ctr" defTabSz="914400" rtl="0" eaLnBrk="1" latinLnBrk="0" hangingPunct="1">
                <a:lnSpc>
                  <a:spcPct val="90000"/>
                </a:lnSpc>
                <a:spcBef>
                  <a:spcPct val="0"/>
                </a:spcBef>
                <a:buFont typeface="Arial" panose="020B0604020202020204" pitchFamily="34" charset="0"/>
                <a:buChar char="•"/>
              </a:pPr>
              <a:endParaRPr lang="en-US" sz="20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pPr>
              <a:r>
                <a:rPr lang="ru-RU" sz="2000">
                  <a:solidFill>
                    <a:schemeClr val="bg1">
                      <a:lumMod val="50000"/>
                    </a:schemeClr>
                  </a:solidFill>
                  <a:latin typeface="Century Gothic" panose="020B0502020202020204" pitchFamily="34" charset="0"/>
                  <a:ea typeface="+mj-ea"/>
                  <a:cs typeface="+mj-cs"/>
                </a:rPr>
                <a:t>ИЗМЕНЕНИЯ</a:t>
              </a:r>
            </a:p>
            <a:p>
              <a:pPr marL="342900" indent="-342900" algn="ctr" defTabSz="914400" rtl="0" eaLnBrk="1" latinLnBrk="0" hangingPunct="1">
                <a:lnSpc>
                  <a:spcPct val="90000"/>
                </a:lnSpc>
                <a:spcBef>
                  <a:spcPct val="0"/>
                </a:spcBef>
                <a:buFont typeface="Arial" panose="020B0604020202020204" pitchFamily="34" charset="0"/>
                <a:buChar char="•"/>
              </a:pPr>
              <a:endParaRPr lang="en-US" sz="2000" kern="12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pPr>
              <a:r>
                <a:rPr lang="ru-RU" sz="2000">
                  <a:solidFill>
                    <a:schemeClr val="bg1">
                      <a:lumMod val="50000"/>
                    </a:schemeClr>
                  </a:solidFill>
                  <a:latin typeface="Century Gothic" panose="020B0502020202020204" pitchFamily="34" charset="0"/>
                  <a:ea typeface="+mj-ea"/>
                  <a:cs typeface="+mj-cs"/>
                </a:rPr>
                <a:t>ЗАКОНЫ И ТРЕБОВАНИЯ</a:t>
              </a:r>
            </a:p>
          </p:txBody>
        </p:sp>
      </p:grpSp>
      <p:grpSp>
        <p:nvGrpSpPr>
          <p:cNvPr id="4" name="Group 3">
            <a:extLst>
              <a:ext uri="{FF2B5EF4-FFF2-40B4-BE49-F238E27FC236}">
                <a16:creationId xmlns:a16="http://schemas.microsoft.com/office/drawing/2014/main" id="{FCFA2FF1-5BCB-6D4D-8872-9D566D9489E5}"/>
              </a:ext>
            </a:extLst>
          </p:cNvPr>
          <p:cNvGrpSpPr/>
          <p:nvPr/>
        </p:nvGrpSpPr>
        <p:grpSpPr>
          <a:xfrm>
            <a:off x="8274401" y="2152015"/>
            <a:ext cx="3440128" cy="3853662"/>
            <a:chOff x="663336" y="1999615"/>
            <a:chExt cx="5419122" cy="3664271"/>
          </a:xfrm>
        </p:grpSpPr>
        <p:sp>
          <p:nvSpPr>
            <p:cNvPr id="13" name="Rectangle 12"/>
            <p:cNvSpPr/>
            <p:nvPr/>
          </p:nvSpPr>
          <p:spPr>
            <a:xfrm>
              <a:off x="663336" y="1999615"/>
              <a:ext cx="5419122" cy="3664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772707" y="2041135"/>
              <a:ext cx="5032572" cy="1154507"/>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2700" b="1" dirty="0">
                  <a:solidFill>
                    <a:schemeClr val="accent5">
                      <a:lumMod val="50000"/>
                    </a:schemeClr>
                  </a:solidFill>
                  <a:latin typeface="Century Gothic" panose="020B0502020202020204" pitchFamily="34" charset="0"/>
                  <a:ea typeface="+mj-ea"/>
                  <a:cs typeface="+mj-cs"/>
                </a:rPr>
                <a:t>СЛУЖБА ФИНАНСОВОГО УПРАВЛЕНИЯ</a:t>
              </a:r>
            </a:p>
          </p:txBody>
        </p:sp>
        <p:sp>
          <p:nvSpPr>
            <p:cNvPr id="15" name="TextBox 14"/>
            <p:cNvSpPr txBox="1"/>
            <p:nvPr/>
          </p:nvSpPr>
          <p:spPr>
            <a:xfrm>
              <a:off x="1410567" y="3505564"/>
              <a:ext cx="3756848" cy="1931494"/>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2000">
                  <a:solidFill>
                    <a:schemeClr val="bg1">
                      <a:lumMod val="50000"/>
                    </a:schemeClr>
                  </a:solidFill>
                  <a:latin typeface="Century Gothic" panose="020B0502020202020204" pitchFamily="34" charset="0"/>
                  <a:ea typeface="+mj-ea"/>
                  <a:cs typeface="+mj-cs"/>
                </a:rPr>
                <a:t>3 МОДЕЛИ</a:t>
              </a:r>
            </a:p>
            <a:p>
              <a:pPr algn="ctr" defTabSz="914400" rtl="0" eaLnBrk="1" latinLnBrk="0" hangingPunct="1">
                <a:lnSpc>
                  <a:spcPct val="90000"/>
                </a:lnSpc>
                <a:spcBef>
                  <a:spcPct val="0"/>
                </a:spcBef>
                <a:buNone/>
              </a:pPr>
              <a:endParaRPr lang="en-US" sz="2000" kern="12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buNone/>
              </a:pPr>
              <a:r>
                <a:rPr lang="ru-RU" sz="2000">
                  <a:solidFill>
                    <a:schemeClr val="bg1">
                      <a:lumMod val="50000"/>
                    </a:schemeClr>
                  </a:solidFill>
                  <a:latin typeface="Century Gothic" panose="020B0502020202020204" pitchFamily="34" charset="0"/>
                  <a:ea typeface="+mj-ea"/>
                  <a:cs typeface="+mj-cs"/>
                </a:rPr>
                <a:t>РАСХОДЫ</a:t>
              </a:r>
            </a:p>
            <a:p>
              <a:pPr algn="ctr" defTabSz="914400" rtl="0" eaLnBrk="1" latinLnBrk="0" hangingPunct="1">
                <a:lnSpc>
                  <a:spcPct val="90000"/>
                </a:lnSpc>
                <a:spcBef>
                  <a:spcPct val="0"/>
                </a:spcBef>
                <a:buNone/>
              </a:pPr>
              <a:endParaRPr lang="en-US" sz="20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buNone/>
              </a:pPr>
              <a:r>
                <a:rPr lang="ru-RU" sz="2000">
                  <a:solidFill>
                    <a:schemeClr val="bg1">
                      <a:lumMod val="50000"/>
                    </a:schemeClr>
                  </a:solidFill>
                  <a:latin typeface="Century Gothic" panose="020B0502020202020204" pitchFamily="34" charset="0"/>
                  <a:ea typeface="+mj-ea"/>
                  <a:cs typeface="+mj-cs"/>
                </a:rPr>
                <a:t>ТРЕБОВАНИЯ</a:t>
              </a:r>
            </a:p>
            <a:p>
              <a:pPr algn="ctr" defTabSz="914400" rtl="0" eaLnBrk="1" latinLnBrk="0" hangingPunct="1">
                <a:lnSpc>
                  <a:spcPct val="90000"/>
                </a:lnSpc>
                <a:spcBef>
                  <a:spcPct val="0"/>
                </a:spcBef>
                <a:buNone/>
              </a:pPr>
              <a:endParaRPr lang="en-US" sz="20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buNone/>
              </a:pPr>
              <a:r>
                <a:rPr lang="ru-RU" sz="2000">
                  <a:solidFill>
                    <a:schemeClr val="bg1">
                      <a:lumMod val="50000"/>
                    </a:schemeClr>
                  </a:solidFill>
                  <a:latin typeface="Century Gothic" panose="020B0502020202020204" pitchFamily="34" charset="0"/>
                  <a:ea typeface="+mj-ea"/>
                  <a:cs typeface="+mj-cs"/>
                </a:rPr>
                <a:t>УПРАЖНЕНИЕ </a:t>
              </a:r>
            </a:p>
          </p:txBody>
        </p:sp>
      </p:grpSp>
      <p:grpSp>
        <p:nvGrpSpPr>
          <p:cNvPr id="17" name="Group 16"/>
          <p:cNvGrpSpPr/>
          <p:nvPr/>
        </p:nvGrpSpPr>
        <p:grpSpPr>
          <a:xfrm>
            <a:off x="4325493" y="2152015"/>
            <a:ext cx="3440128" cy="3853662"/>
            <a:chOff x="5887281" y="1999615"/>
            <a:chExt cx="4636168" cy="3853662"/>
          </a:xfrm>
        </p:grpSpPr>
        <p:sp>
          <p:nvSpPr>
            <p:cNvPr id="18" name="Rectangle 17"/>
            <p:cNvSpPr/>
            <p:nvPr/>
          </p:nvSpPr>
          <p:spPr>
            <a:xfrm>
              <a:off x="5887281" y="1999615"/>
              <a:ext cx="4636168" cy="385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6344480" y="2199694"/>
              <a:ext cx="3721766" cy="840230"/>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2700" b="1" dirty="0">
                  <a:solidFill>
                    <a:schemeClr val="accent5">
                      <a:lumMod val="50000"/>
                    </a:schemeClr>
                  </a:solidFill>
                  <a:latin typeface="Century Gothic" panose="020B0502020202020204" pitchFamily="34" charset="0"/>
                  <a:ea typeface="+mj-ea"/>
                  <a:cs typeface="+mj-cs"/>
                </a:rPr>
                <a:t>ПЛАН РАСХОДОВ</a:t>
              </a:r>
            </a:p>
          </p:txBody>
        </p:sp>
        <p:sp>
          <p:nvSpPr>
            <p:cNvPr id="20" name="TextBox 19"/>
            <p:cNvSpPr txBox="1"/>
            <p:nvPr/>
          </p:nvSpPr>
          <p:spPr>
            <a:xfrm>
              <a:off x="5887281" y="3614418"/>
              <a:ext cx="4538999" cy="2031325"/>
            </a:xfrm>
            <a:prstGeom prst="rect">
              <a:avLst/>
            </a:prstGeom>
            <a:noFill/>
          </p:spPr>
          <p:txBody>
            <a:bodyPr wrap="square" rtlCol="0">
              <a:spAutoFit/>
            </a:bodyPr>
            <a:lstStyle/>
            <a:p>
              <a:pPr algn="ctr" defTabSz="914400" rtl="0" eaLnBrk="1" latinLnBrk="0" hangingPunct="1">
                <a:lnSpc>
                  <a:spcPct val="90000"/>
                </a:lnSpc>
                <a:spcBef>
                  <a:spcPct val="0"/>
                </a:spcBef>
              </a:pPr>
              <a:r>
                <a:rPr lang="ru-RU" sz="2000">
                  <a:solidFill>
                    <a:schemeClr val="bg1">
                      <a:lumMod val="50000"/>
                    </a:schemeClr>
                  </a:solidFill>
                  <a:latin typeface="Century Gothic" panose="020B0502020202020204" pitchFamily="34" charset="0"/>
                  <a:ea typeface="+mj-ea"/>
                  <a:cs typeface="+mj-cs"/>
                </a:rPr>
                <a:t>РАЗРАБОТКА </a:t>
              </a:r>
            </a:p>
            <a:p>
              <a:pPr algn="ctr" defTabSz="914400" rtl="0" eaLnBrk="1" latinLnBrk="0" hangingPunct="1">
                <a:lnSpc>
                  <a:spcPct val="90000"/>
                </a:lnSpc>
                <a:spcBef>
                  <a:spcPct val="0"/>
                </a:spcBef>
              </a:pPr>
              <a:endParaRPr lang="en-US" sz="2000" kern="12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pPr>
              <a:r>
                <a:rPr lang="ru-RU" sz="2000">
                  <a:solidFill>
                    <a:schemeClr val="bg1">
                      <a:lumMod val="50000"/>
                    </a:schemeClr>
                  </a:solidFill>
                  <a:latin typeface="Century Gothic" panose="020B0502020202020204" pitchFamily="34" charset="0"/>
                  <a:ea typeface="+mj-ea"/>
                  <a:cs typeface="+mj-cs"/>
                </a:rPr>
                <a:t>ОПРЕДЕЛЕНИЕ СУММЫ</a:t>
              </a:r>
            </a:p>
            <a:p>
              <a:pPr algn="ctr" defTabSz="914400" rtl="0" eaLnBrk="1" latinLnBrk="0" hangingPunct="1">
                <a:lnSpc>
                  <a:spcPct val="90000"/>
                </a:lnSpc>
                <a:spcBef>
                  <a:spcPct val="0"/>
                </a:spcBef>
              </a:pPr>
              <a:endParaRPr lang="en-US" sz="20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pPr>
              <a:r>
                <a:rPr lang="ru-RU" sz="2000">
                  <a:solidFill>
                    <a:schemeClr val="bg1">
                      <a:lumMod val="50000"/>
                    </a:schemeClr>
                  </a:solidFill>
                  <a:latin typeface="Century Gothic" panose="020B0502020202020204" pitchFamily="34" charset="0"/>
                  <a:ea typeface="+mj-ea"/>
                  <a:cs typeface="+mj-cs"/>
                </a:rPr>
                <a:t>ИЗМЕНЕНИЯ</a:t>
              </a:r>
            </a:p>
            <a:p>
              <a:pPr algn="ctr" defTabSz="914400" rtl="0" eaLnBrk="1" latinLnBrk="0" hangingPunct="1">
                <a:lnSpc>
                  <a:spcPct val="90000"/>
                </a:lnSpc>
                <a:spcBef>
                  <a:spcPct val="0"/>
                </a:spcBef>
              </a:pPr>
              <a:endParaRPr lang="en-US" sz="2000" kern="12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pPr>
              <a:r>
                <a:rPr lang="ru-RU" sz="2000">
                  <a:solidFill>
                    <a:schemeClr val="bg1">
                      <a:lumMod val="50000"/>
                    </a:schemeClr>
                  </a:solidFill>
                  <a:latin typeface="Century Gothic" panose="020B0502020202020204" pitchFamily="34" charset="0"/>
                  <a:ea typeface="+mj-ea"/>
                  <a:cs typeface="+mj-cs"/>
                </a:rPr>
                <a:t>УПРАЖНЕНИЕ</a:t>
              </a:r>
            </a:p>
          </p:txBody>
        </p:sp>
      </p:grpSp>
    </p:spTree>
    <p:extLst>
      <p:ext uri="{BB962C8B-B14F-4D97-AF65-F5344CB8AC3E}">
        <p14:creationId xmlns:p14="http://schemas.microsoft.com/office/powerpoint/2010/main" val="3428449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1000"/>
            <a:lum/>
          </a:blip>
          <a:srcRect/>
          <a:stretch>
            <a:fillRect t="-9000" b="-9000"/>
          </a:stretch>
        </a:blipFill>
        <a:effectLst/>
      </p:bgPr>
    </p:bg>
    <p:spTree>
      <p:nvGrpSpPr>
        <p:cNvPr id="1" name=""/>
        <p:cNvGrpSpPr/>
        <p:nvPr/>
      </p:nvGrpSpPr>
      <p:grpSpPr>
        <a:xfrm>
          <a:off x="0" y="0"/>
          <a:ext cx="0" cy="0"/>
          <a:chOff x="0" y="0"/>
          <a:chExt cx="0" cy="0"/>
        </a:xfrm>
      </p:grpSpPr>
      <p:sp>
        <p:nvSpPr>
          <p:cNvPr id="8" name="TextBox 7"/>
          <p:cNvSpPr txBox="1"/>
          <p:nvPr/>
        </p:nvSpPr>
        <p:spPr>
          <a:xfrm>
            <a:off x="2463837" y="1389264"/>
            <a:ext cx="7165315"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3200" b="1">
                <a:latin typeface="Century Gothic" panose="020B0502020202020204" pitchFamily="34" charset="0"/>
                <a:ea typeface="+mj-ea"/>
                <a:cs typeface="+mj-cs"/>
              </a:rPr>
              <a:t>Обзор</a:t>
            </a:r>
          </a:p>
        </p:txBody>
      </p:sp>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813821" y="1924795"/>
            <a:ext cx="8465346" cy="473459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369243" y="2304048"/>
            <a:ext cx="4965397"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3600" b="1">
                <a:latin typeface="Century Gothic" panose="020B0502020202020204" pitchFamily="34" charset="0"/>
                <a:ea typeface="+mj-ea"/>
                <a:cs typeface="+mj-cs"/>
              </a:rPr>
              <a:t>ИНДИВИДУАЛЬНЫЙ БЮДЖЕТ</a:t>
            </a: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9114527" cy="862561"/>
          </a:xfrm>
        </p:spPr>
        <p:txBody>
          <a:bodyPr/>
          <a:lstStyle/>
          <a:p>
            <a:r>
              <a:rPr lang="ru-RU" sz="2800" dirty="0"/>
              <a:t>ОПЛАТА УСЛУГ И СРЕДСТВ ПОДДЕРЖКИ</a:t>
            </a:r>
          </a:p>
        </p:txBody>
      </p:sp>
      <p:sp>
        <p:nvSpPr>
          <p:cNvPr id="12" name="TextBox 11">
            <a:extLst>
              <a:ext uri="{FF2B5EF4-FFF2-40B4-BE49-F238E27FC236}">
                <a16:creationId xmlns:a16="http://schemas.microsoft.com/office/drawing/2014/main" id="{F651A8D1-99B1-4845-B85F-CCE909696BC9}"/>
              </a:ext>
            </a:extLst>
          </p:cNvPr>
          <p:cNvSpPr txBox="1"/>
          <p:nvPr/>
        </p:nvSpPr>
        <p:spPr>
          <a:xfrm>
            <a:off x="-1" y="610286"/>
            <a:ext cx="5229225"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ru-RU" sz="2700" b="1" dirty="0">
                <a:solidFill>
                  <a:schemeClr val="bg2">
                    <a:lumMod val="10000"/>
                  </a:schemeClr>
                </a:solidFill>
                <a:latin typeface="Century Gothic" panose="020B0502020202020204" pitchFamily="34" charset="0"/>
                <a:ea typeface="+mj-ea"/>
                <a:cs typeface="+mj-cs"/>
              </a:rPr>
              <a:t>ИНДИВИДУАЛЬНЫЙ БЮДЖЕТ</a:t>
            </a:r>
          </a:p>
        </p:txBody>
      </p:sp>
      <p:sp>
        <p:nvSpPr>
          <p:cNvPr id="15" name="TextBox 14"/>
          <p:cNvSpPr txBox="1"/>
          <p:nvPr/>
        </p:nvSpPr>
        <p:spPr>
          <a:xfrm>
            <a:off x="2189259" y="3375108"/>
            <a:ext cx="8089908" cy="3194721"/>
          </a:xfrm>
          <a:prstGeom prst="rect">
            <a:avLst/>
          </a:prstGeom>
          <a:noFill/>
        </p:spPr>
        <p:txBody>
          <a:bodyPr wrap="square" rtlCol="0">
            <a:spAutoFit/>
          </a:bodyPr>
          <a:lstStyle/>
          <a:p>
            <a:pPr marL="457200" indent="-457200" defTabSz="914400" rtl="0" eaLnBrk="1" latinLnBrk="0" hangingPunct="1">
              <a:lnSpc>
                <a:spcPct val="90000"/>
              </a:lnSpc>
              <a:spcBef>
                <a:spcPct val="0"/>
              </a:spcBef>
              <a:buFont typeface="Wingdings" panose="05000000000000000000" pitchFamily="2" charset="2"/>
              <a:buChar char="ü"/>
            </a:pPr>
            <a:r>
              <a:rPr lang="ru-RU" sz="3200" dirty="0">
                <a:latin typeface="Century Gothic" panose="020B0502020202020204" pitchFamily="34" charset="0"/>
                <a:ea typeface="+mj-ea"/>
                <a:cs typeface="+mj-cs"/>
              </a:rPr>
              <a:t>Определение вашего индивидуального бюджета</a:t>
            </a:r>
          </a:p>
          <a:p>
            <a:pPr marL="457200" indent="-457200" defTabSz="914400" rtl="0" eaLnBrk="1" latinLnBrk="0" hangingPunct="1">
              <a:lnSpc>
                <a:spcPct val="90000"/>
              </a:lnSpc>
              <a:spcBef>
                <a:spcPct val="0"/>
              </a:spcBef>
              <a:buFont typeface="Wingdings" panose="05000000000000000000" pitchFamily="2" charset="2"/>
              <a:buChar char="ü"/>
            </a:pPr>
            <a:endParaRPr lang="en-US" sz="3200" dirty="0">
              <a:latin typeface="Century Gothic" panose="020B0502020202020204" pitchFamily="34" charset="0"/>
              <a:ea typeface="+mj-ea"/>
              <a:cs typeface="+mj-cs"/>
            </a:endParaRPr>
          </a:p>
          <a:p>
            <a:pPr marL="457200" indent="-457200" defTabSz="914400" rtl="0" eaLnBrk="1" latinLnBrk="0" hangingPunct="1">
              <a:lnSpc>
                <a:spcPct val="90000"/>
              </a:lnSpc>
              <a:spcBef>
                <a:spcPct val="0"/>
              </a:spcBef>
              <a:buFont typeface="Wingdings" panose="05000000000000000000" pitchFamily="2" charset="2"/>
              <a:buChar char="ü"/>
            </a:pPr>
            <a:r>
              <a:rPr lang="ru-RU" sz="3200" dirty="0">
                <a:latin typeface="Century Gothic" panose="020B0502020202020204" pitchFamily="34" charset="0"/>
                <a:ea typeface="+mj-ea"/>
                <a:cs typeface="+mj-cs"/>
              </a:rPr>
              <a:t>Внесение изменений в ваш индивидуальный бюджет </a:t>
            </a:r>
          </a:p>
          <a:p>
            <a:pPr defTabSz="914400" rtl="0" eaLnBrk="1" latinLnBrk="0" hangingPunct="1">
              <a:lnSpc>
                <a:spcPct val="90000"/>
              </a:lnSpc>
              <a:spcBef>
                <a:spcPct val="0"/>
              </a:spcBef>
            </a:pPr>
            <a:r>
              <a:rPr lang="ru-RU" sz="3200" dirty="0">
                <a:latin typeface="Century Gothic" panose="020B0502020202020204" pitchFamily="34" charset="0"/>
                <a:ea typeface="+mj-ea"/>
                <a:cs typeface="+mj-cs"/>
              </a:rPr>
              <a:t> </a:t>
            </a:r>
          </a:p>
          <a:p>
            <a:pPr marL="457200" indent="-457200" defTabSz="914400" rtl="0" eaLnBrk="1" latinLnBrk="0" hangingPunct="1">
              <a:lnSpc>
                <a:spcPct val="90000"/>
              </a:lnSpc>
              <a:spcBef>
                <a:spcPct val="0"/>
              </a:spcBef>
              <a:buFont typeface="Wingdings" panose="05000000000000000000" pitchFamily="2" charset="2"/>
              <a:buChar char="ü"/>
            </a:pPr>
            <a:r>
              <a:rPr lang="ru-RU" sz="3200" dirty="0">
                <a:latin typeface="Century Gothic" panose="020B0502020202020204" pitchFamily="34" charset="0"/>
                <a:ea typeface="+mj-ea"/>
                <a:cs typeface="+mj-cs"/>
              </a:rPr>
              <a:t>Примеры с Джейсоном и Софией </a:t>
            </a:r>
          </a:p>
        </p:txBody>
      </p:sp>
    </p:spTree>
    <p:extLst>
      <p:ext uri="{BB962C8B-B14F-4D97-AF65-F5344CB8AC3E}">
        <p14:creationId xmlns:p14="http://schemas.microsoft.com/office/powerpoint/2010/main" val="2060558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495911" y="1205344"/>
            <a:ext cx="7165315" cy="535531"/>
          </a:xfrm>
          <a:prstGeom prst="rect">
            <a:avLst/>
          </a:prstGeom>
          <a:noFill/>
        </p:spPr>
        <p:txBody>
          <a:bodyPr wrap="square" rtlCol="0">
            <a:spAutoFit/>
          </a:bodyPr>
          <a:lstStyle/>
          <a:p>
            <a:pPr algn="l" defTabSz="914400" rtl="0" eaLnBrk="1" latinLnBrk="0" hangingPunct="1">
              <a:lnSpc>
                <a:spcPct val="90000"/>
              </a:lnSpc>
              <a:spcBef>
                <a:spcPct val="0"/>
              </a:spcBef>
              <a:buNone/>
            </a:pPr>
            <a:r>
              <a:rPr lang="ru-RU" sz="3200" b="1">
                <a:latin typeface="Century Gothic" panose="020B0502020202020204" pitchFamily="34" charset="0"/>
                <a:ea typeface="+mj-ea"/>
                <a:cs typeface="+mj-cs"/>
              </a:rPr>
              <a:t>Определение вашего индивидуального бюджета </a:t>
            </a:r>
          </a:p>
        </p:txBody>
      </p:sp>
      <p:grpSp>
        <p:nvGrpSpPr>
          <p:cNvPr id="2" name="Group 1"/>
          <p:cNvGrpSpPr/>
          <p:nvPr/>
        </p:nvGrpSpPr>
        <p:grpSpPr>
          <a:xfrm>
            <a:off x="916613" y="2356095"/>
            <a:ext cx="10323910" cy="2967790"/>
            <a:chOff x="789449" y="3641556"/>
            <a:chExt cx="10323910" cy="2967790"/>
          </a:xfrm>
        </p:grpSpPr>
        <p:sp>
          <p:nvSpPr>
            <p:cNvPr id="6" name="Rectangle 5"/>
            <p:cNvSpPr/>
            <p:nvPr/>
          </p:nvSpPr>
          <p:spPr>
            <a:xfrm>
              <a:off x="4369789" y="3641556"/>
              <a:ext cx="3178851" cy="2967789"/>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4650399" y="3883502"/>
              <a:ext cx="2638317" cy="24568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Bef>
                  <a:spcPct val="0"/>
                </a:spcBef>
              </a:pPr>
              <a:endParaRPr lang="en-US" dirty="0">
                <a:solidFill>
                  <a:schemeClr val="accent5">
                    <a:lumMod val="50000"/>
                  </a:schemeClr>
                </a:solidFill>
                <a:latin typeface="Century Gothic" panose="020B0502020202020204" pitchFamily="34" charset="0"/>
              </a:endParaRPr>
            </a:p>
          </p:txBody>
        </p:sp>
        <p:sp>
          <p:nvSpPr>
            <p:cNvPr id="16" name="Rectangle 15"/>
            <p:cNvSpPr/>
            <p:nvPr/>
          </p:nvSpPr>
          <p:spPr>
            <a:xfrm>
              <a:off x="7972580" y="3641556"/>
              <a:ext cx="3140779" cy="2967789"/>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8228496" y="3886261"/>
              <a:ext cx="2638317" cy="24568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228495" y="3946774"/>
              <a:ext cx="2638318" cy="812530"/>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2600" b="1" u="sng" dirty="0">
                  <a:solidFill>
                    <a:schemeClr val="accent5">
                      <a:lumMod val="50000"/>
                    </a:schemeClr>
                  </a:solidFill>
                  <a:latin typeface="Century Gothic" panose="020B0502020202020204" pitchFamily="34" charset="0"/>
                  <a:ea typeface="+mj-ea"/>
                  <a:cs typeface="+mj-cs"/>
                </a:rPr>
                <a:t>РАСХОДЫ</a:t>
              </a:r>
              <a:r>
                <a:rPr lang="ru-RU" sz="2600" dirty="0">
                  <a:solidFill>
                    <a:schemeClr val="accent5">
                      <a:lumMod val="50000"/>
                    </a:schemeClr>
                  </a:solidFill>
                  <a:latin typeface="Century Gothic" panose="020B0502020202020204" pitchFamily="34" charset="0"/>
                  <a:ea typeface="+mj-ea"/>
                  <a:cs typeface="+mj-cs"/>
                </a:rPr>
                <a:t> ЗА ПОСЛЕДНИЕ</a:t>
              </a:r>
            </a:p>
          </p:txBody>
        </p:sp>
        <p:sp>
          <p:nvSpPr>
            <p:cNvPr id="19" name="TextBox 18"/>
            <p:cNvSpPr txBox="1"/>
            <p:nvPr/>
          </p:nvSpPr>
          <p:spPr>
            <a:xfrm>
              <a:off x="8910595" y="4684195"/>
              <a:ext cx="1501262" cy="1240564"/>
            </a:xfrm>
            <a:prstGeom prst="rect">
              <a:avLst/>
            </a:prstGeom>
            <a:noFill/>
          </p:spPr>
          <p:txBody>
            <a:bodyPr wrap="square" rtlCol="0">
              <a:spAutoFit/>
            </a:bodyPr>
            <a:lstStyle/>
            <a:p>
              <a:pPr algn="l" defTabSz="914400" rtl="0" eaLnBrk="1" latinLnBrk="0" hangingPunct="1">
                <a:lnSpc>
                  <a:spcPct val="90000"/>
                </a:lnSpc>
                <a:spcBef>
                  <a:spcPct val="0"/>
                </a:spcBef>
                <a:buNone/>
              </a:pPr>
              <a:r>
                <a:rPr lang="ru-RU" sz="8000">
                  <a:solidFill>
                    <a:schemeClr val="accent5">
                      <a:lumMod val="50000"/>
                    </a:schemeClr>
                  </a:solidFill>
                  <a:latin typeface="Century Gothic" panose="020B0502020202020204" pitchFamily="34" charset="0"/>
                  <a:ea typeface="+mj-ea"/>
                  <a:cs typeface="+mj-cs"/>
                </a:rPr>
                <a:t>12</a:t>
              </a:r>
            </a:p>
          </p:txBody>
        </p:sp>
        <p:sp>
          <p:nvSpPr>
            <p:cNvPr id="20" name="TextBox 19"/>
            <p:cNvSpPr txBox="1"/>
            <p:nvPr/>
          </p:nvSpPr>
          <p:spPr>
            <a:xfrm>
              <a:off x="8534399" y="5667158"/>
              <a:ext cx="2169403" cy="452432"/>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2600" dirty="0">
                  <a:solidFill>
                    <a:schemeClr val="accent5">
                      <a:lumMod val="50000"/>
                    </a:schemeClr>
                  </a:solidFill>
                  <a:latin typeface="Century Gothic" panose="020B0502020202020204" pitchFamily="34" charset="0"/>
                  <a:ea typeface="+mj-ea"/>
                  <a:cs typeface="+mj-cs"/>
                </a:rPr>
                <a:t>МЕСЯЦЕВ</a:t>
              </a:r>
            </a:p>
          </p:txBody>
        </p:sp>
        <p:pic>
          <p:nvPicPr>
            <p:cNvPr id="11" name="Picture 10" descr="Category:Dollar sign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362" y="4271862"/>
              <a:ext cx="1774270" cy="1668495"/>
            </a:xfrm>
            <a:prstGeom prst="rect">
              <a:avLst/>
            </a:prstGeom>
            <a:ln w="3175">
              <a:solidFill>
                <a:schemeClr val="accent1">
                  <a:lumMod val="50000"/>
                </a:schemeClr>
              </a:solidFill>
            </a:ln>
          </p:spPr>
        </p:pic>
        <p:sp>
          <p:nvSpPr>
            <p:cNvPr id="23" name="Rectangle 22"/>
            <p:cNvSpPr/>
            <p:nvPr/>
          </p:nvSpPr>
          <p:spPr>
            <a:xfrm>
              <a:off x="789449" y="3641557"/>
              <a:ext cx="3178851" cy="2967789"/>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25000"/>
                  </a:schemeClr>
                </a:solidFill>
              </a:endParaRPr>
            </a:p>
          </p:txBody>
        </p:sp>
        <p:sp>
          <p:nvSpPr>
            <p:cNvPr id="24" name="Rectangle 23"/>
            <p:cNvSpPr/>
            <p:nvPr/>
          </p:nvSpPr>
          <p:spPr>
            <a:xfrm>
              <a:off x="1042595" y="3883503"/>
              <a:ext cx="2638317" cy="24568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1139662" y="3946775"/>
              <a:ext cx="2541250" cy="1754326"/>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6000" dirty="0">
                  <a:solidFill>
                    <a:schemeClr val="accent5">
                      <a:lumMod val="50000"/>
                    </a:schemeClr>
                  </a:solidFill>
                  <a:latin typeface="Century Gothic" panose="020B0502020202020204" pitchFamily="34" charset="0"/>
                  <a:ea typeface="+mj-ea"/>
                  <a:cs typeface="+mj-cs"/>
                </a:rPr>
                <a:t>ПЛАН IPP</a:t>
              </a:r>
            </a:p>
          </p:txBody>
        </p:sp>
      </p:gr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7994071" cy="862561"/>
          </a:xfrm>
        </p:spPr>
        <p:txBody>
          <a:bodyPr/>
          <a:lstStyle/>
          <a:p>
            <a:r>
              <a:rPr lang="ru-RU" sz="2800" dirty="0"/>
              <a:t>ОПЛАТА УСЛУГ И СРЕДСТВ ПОДДЕРЖКИ</a:t>
            </a:r>
          </a:p>
        </p:txBody>
      </p:sp>
      <p:sp>
        <p:nvSpPr>
          <p:cNvPr id="29" name="TextBox 28">
            <a:extLst>
              <a:ext uri="{FF2B5EF4-FFF2-40B4-BE49-F238E27FC236}">
                <a16:creationId xmlns:a16="http://schemas.microsoft.com/office/drawing/2014/main" id="{022A7CF9-CD6A-2B4D-9077-ECBD3A7534AF}"/>
              </a:ext>
            </a:extLst>
          </p:cNvPr>
          <p:cNvSpPr txBox="1"/>
          <p:nvPr/>
        </p:nvSpPr>
        <p:spPr>
          <a:xfrm>
            <a:off x="0" y="610286"/>
            <a:ext cx="5201526"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ru-RU" sz="2700" b="1" dirty="0">
                <a:solidFill>
                  <a:schemeClr val="bg2">
                    <a:lumMod val="10000"/>
                  </a:schemeClr>
                </a:solidFill>
                <a:latin typeface="Century Gothic" panose="020B0502020202020204" pitchFamily="34" charset="0"/>
                <a:ea typeface="+mj-ea"/>
                <a:cs typeface="+mj-cs"/>
              </a:rPr>
              <a:t>ИНДИВИДУАЛЬНЫЙ БЮДЖЕТ</a:t>
            </a:r>
          </a:p>
        </p:txBody>
      </p:sp>
    </p:spTree>
    <p:extLst>
      <p:ext uri="{BB962C8B-B14F-4D97-AF65-F5344CB8AC3E}">
        <p14:creationId xmlns:p14="http://schemas.microsoft.com/office/powerpoint/2010/main" val="2606597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17945" y="2664064"/>
            <a:ext cx="9314224" cy="4193936"/>
            <a:chOff x="1482113" y="2489719"/>
            <a:chExt cx="9314224" cy="3919818"/>
          </a:xfrm>
        </p:grpSpPr>
        <p:grpSp>
          <p:nvGrpSpPr>
            <p:cNvPr id="3" name="Group 2"/>
            <p:cNvGrpSpPr/>
            <p:nvPr/>
          </p:nvGrpSpPr>
          <p:grpSpPr>
            <a:xfrm>
              <a:off x="6516082" y="2489720"/>
              <a:ext cx="4280255" cy="3919817"/>
              <a:chOff x="6516085" y="3288338"/>
              <a:chExt cx="3630442" cy="3304673"/>
            </a:xfrm>
          </p:grpSpPr>
          <p:sp>
            <p:nvSpPr>
              <p:cNvPr id="14" name="Rectangle 13"/>
              <p:cNvSpPr/>
              <p:nvPr/>
            </p:nvSpPr>
            <p:spPr>
              <a:xfrm>
                <a:off x="6516085" y="3288338"/>
                <a:ext cx="3630442" cy="3304673"/>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824746" y="3544245"/>
                <a:ext cx="3013120" cy="25304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p:cNvSpPr txBox="1"/>
            <p:nvPr/>
          </p:nvSpPr>
          <p:spPr>
            <a:xfrm>
              <a:off x="7797343" y="4137800"/>
              <a:ext cx="1714533" cy="1279113"/>
            </a:xfrm>
            <a:prstGeom prst="rect">
              <a:avLst/>
            </a:prstGeom>
            <a:noFill/>
          </p:spPr>
          <p:txBody>
            <a:bodyPr wrap="square" rtlCol="0">
              <a:spAutoFit/>
            </a:bodyPr>
            <a:lstStyle/>
            <a:p>
              <a:pPr algn="l" defTabSz="914400" rtl="0" eaLnBrk="1" latinLnBrk="0" hangingPunct="1">
                <a:lnSpc>
                  <a:spcPct val="90000"/>
                </a:lnSpc>
                <a:spcBef>
                  <a:spcPct val="0"/>
                </a:spcBef>
                <a:buNone/>
              </a:pPr>
              <a:r>
                <a:rPr lang="ru-RU" sz="9600">
                  <a:solidFill>
                    <a:schemeClr val="accent5">
                      <a:lumMod val="50000"/>
                    </a:schemeClr>
                  </a:solidFill>
                  <a:latin typeface="Century Gothic" panose="020B0502020202020204" pitchFamily="34" charset="0"/>
                  <a:ea typeface="+mj-ea"/>
                  <a:cs typeface="+mj-cs"/>
                </a:rPr>
                <a:t>12</a:t>
              </a:r>
            </a:p>
          </p:txBody>
        </p:sp>
        <p:sp>
          <p:nvSpPr>
            <p:cNvPr id="25" name="TextBox 24"/>
            <p:cNvSpPr txBox="1"/>
            <p:nvPr/>
          </p:nvSpPr>
          <p:spPr>
            <a:xfrm>
              <a:off x="6879990" y="2914452"/>
              <a:ext cx="3549240" cy="1095985"/>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2600" dirty="0">
                  <a:solidFill>
                    <a:schemeClr val="accent5">
                      <a:lumMod val="50000"/>
                    </a:schemeClr>
                  </a:solidFill>
                  <a:latin typeface="Century Gothic" panose="020B0502020202020204" pitchFamily="34" charset="0"/>
                  <a:ea typeface="+mj-ea"/>
                  <a:cs typeface="+mj-cs"/>
                </a:rPr>
                <a:t>ЕЕ</a:t>
              </a:r>
              <a:r>
                <a:rPr lang="ru-RU" sz="2600" b="1" dirty="0">
                  <a:solidFill>
                    <a:schemeClr val="accent5">
                      <a:lumMod val="50000"/>
                    </a:schemeClr>
                  </a:solidFill>
                  <a:latin typeface="Century Gothic" panose="020B0502020202020204" pitchFamily="34" charset="0"/>
                  <a:ea typeface="+mj-ea"/>
                  <a:cs typeface="+mj-cs"/>
                </a:rPr>
                <a:t> </a:t>
              </a:r>
              <a:r>
                <a:rPr lang="ru-RU" sz="2600" b="1" u="sng" dirty="0">
                  <a:solidFill>
                    <a:schemeClr val="accent5">
                      <a:lumMod val="50000"/>
                    </a:schemeClr>
                  </a:solidFill>
                  <a:latin typeface="Century Gothic" panose="020B0502020202020204" pitchFamily="34" charset="0"/>
                  <a:ea typeface="+mj-ea"/>
                  <a:cs typeface="+mj-cs"/>
                </a:rPr>
                <a:t>МОЖНО</a:t>
              </a:r>
              <a:r>
                <a:rPr lang="ru-RU" sz="2600" b="1" dirty="0">
                  <a:solidFill>
                    <a:schemeClr val="accent5">
                      <a:lumMod val="50000"/>
                    </a:schemeClr>
                  </a:solidFill>
                  <a:latin typeface="Century Gothic" panose="020B0502020202020204" pitchFamily="34" charset="0"/>
                  <a:ea typeface="+mj-ea"/>
                  <a:cs typeface="+mj-cs"/>
                </a:rPr>
                <a:t> </a:t>
              </a:r>
              <a:r>
                <a:rPr lang="ru-RU" sz="2600" dirty="0">
                  <a:solidFill>
                    <a:schemeClr val="accent5">
                      <a:lumMod val="50000"/>
                    </a:schemeClr>
                  </a:solidFill>
                  <a:latin typeface="Century Gothic" panose="020B0502020202020204" pitchFamily="34" charset="0"/>
                  <a:ea typeface="+mj-ea"/>
                  <a:cs typeface="+mj-cs"/>
                </a:rPr>
                <a:t>БЫЛО БЫ ИСПОЛЬЗОВАТЬ</a:t>
              </a:r>
            </a:p>
            <a:p>
              <a:pPr algn="ctr" defTabSz="914400" rtl="0" eaLnBrk="1" latinLnBrk="0" hangingPunct="1">
                <a:lnSpc>
                  <a:spcPct val="90000"/>
                </a:lnSpc>
                <a:spcBef>
                  <a:spcPct val="0"/>
                </a:spcBef>
                <a:buNone/>
              </a:pPr>
              <a:r>
                <a:rPr lang="ru-RU" sz="2600" dirty="0">
                  <a:solidFill>
                    <a:schemeClr val="accent5">
                      <a:lumMod val="50000"/>
                    </a:schemeClr>
                  </a:solidFill>
                  <a:latin typeface="Century Gothic" panose="020B0502020202020204" pitchFamily="34" charset="0"/>
                  <a:ea typeface="+mj-ea"/>
                  <a:cs typeface="+mj-cs"/>
                </a:rPr>
                <a:t>БОЛЕЕ</a:t>
              </a:r>
            </a:p>
          </p:txBody>
        </p:sp>
        <p:sp>
          <p:nvSpPr>
            <p:cNvPr id="26" name="TextBox 25"/>
            <p:cNvSpPr txBox="1"/>
            <p:nvPr/>
          </p:nvSpPr>
          <p:spPr>
            <a:xfrm>
              <a:off x="7148049" y="5281812"/>
              <a:ext cx="3013120" cy="422861"/>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2600" dirty="0">
                  <a:solidFill>
                    <a:schemeClr val="accent5">
                      <a:lumMod val="50000"/>
                    </a:schemeClr>
                  </a:solidFill>
                  <a:latin typeface="Century Gothic" panose="020B0502020202020204" pitchFamily="34" charset="0"/>
                  <a:ea typeface="+mj-ea"/>
                  <a:cs typeface="+mj-cs"/>
                </a:rPr>
                <a:t>МЕСЯЦЕВ</a:t>
              </a:r>
            </a:p>
          </p:txBody>
        </p:sp>
        <p:grpSp>
          <p:nvGrpSpPr>
            <p:cNvPr id="27" name="Group 26"/>
            <p:cNvGrpSpPr/>
            <p:nvPr/>
          </p:nvGrpSpPr>
          <p:grpSpPr>
            <a:xfrm>
              <a:off x="1482113" y="2489719"/>
              <a:ext cx="4280255" cy="3919817"/>
              <a:chOff x="6516085" y="3288338"/>
              <a:chExt cx="3630442" cy="3304673"/>
            </a:xfrm>
          </p:grpSpPr>
          <p:sp>
            <p:nvSpPr>
              <p:cNvPr id="28" name="Rectangle 27"/>
              <p:cNvSpPr/>
              <p:nvPr/>
            </p:nvSpPr>
            <p:spPr>
              <a:xfrm>
                <a:off x="6516085" y="3288338"/>
                <a:ext cx="3630442" cy="3304673"/>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9" name="Rectangle 28"/>
              <p:cNvSpPr/>
              <p:nvPr/>
            </p:nvSpPr>
            <p:spPr>
              <a:xfrm>
                <a:off x="6800310" y="3544245"/>
                <a:ext cx="3013119" cy="25304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p:cNvSpPr txBox="1"/>
            <p:nvPr/>
          </p:nvSpPr>
          <p:spPr>
            <a:xfrm>
              <a:off x="1906489" y="2919411"/>
              <a:ext cx="3431502" cy="2105672"/>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2600" b="1" u="sng" dirty="0">
                  <a:solidFill>
                    <a:schemeClr val="accent5">
                      <a:lumMod val="50000"/>
                    </a:schemeClr>
                  </a:solidFill>
                  <a:latin typeface="Century Gothic" panose="020B0502020202020204" pitchFamily="34" charset="0"/>
                  <a:ea typeface="+mj-ea"/>
                  <a:cs typeface="+mj-cs"/>
                </a:rPr>
                <a:t>СРЕДНЯЯ </a:t>
              </a:r>
              <a:r>
                <a:rPr lang="ru-RU" sz="2600" dirty="0">
                  <a:solidFill>
                    <a:schemeClr val="accent5">
                      <a:lumMod val="50000"/>
                    </a:schemeClr>
                  </a:solidFill>
                  <a:latin typeface="Century Gothic" panose="020B0502020202020204" pitchFamily="34" charset="0"/>
                  <a:ea typeface="+mj-ea"/>
                  <a:cs typeface="+mj-cs"/>
                </a:rPr>
                <a:t>СУММА РАСХОДОВ НА УСЛУГИ, ПОТРАЧЕННАЯ НА ВЫЯВЛЕННЫЕ ПОТРЕБНОСТИ</a:t>
              </a:r>
            </a:p>
          </p:txBody>
        </p:sp>
      </p:grpSp>
      <p:sp>
        <p:nvSpPr>
          <p:cNvPr id="30" name="TextBox 29"/>
          <p:cNvSpPr txBox="1"/>
          <p:nvPr/>
        </p:nvSpPr>
        <p:spPr>
          <a:xfrm>
            <a:off x="847725" y="1242095"/>
            <a:ext cx="11001375" cy="535531"/>
          </a:xfrm>
          <a:prstGeom prst="rect">
            <a:avLst/>
          </a:prstGeom>
          <a:noFill/>
        </p:spPr>
        <p:txBody>
          <a:bodyPr wrap="square" rtlCol="0">
            <a:spAutoFit/>
          </a:bodyPr>
          <a:lstStyle/>
          <a:p>
            <a:pPr algn="l" defTabSz="914400" rtl="0" eaLnBrk="1" latinLnBrk="0" hangingPunct="1">
              <a:lnSpc>
                <a:spcPct val="90000"/>
              </a:lnSpc>
              <a:spcBef>
                <a:spcPct val="0"/>
              </a:spcBef>
              <a:buNone/>
            </a:pPr>
            <a:r>
              <a:rPr lang="ru-RU" sz="3200" b="1" dirty="0">
                <a:latin typeface="Century Gothic" panose="020B0502020202020204" pitchFamily="34" charset="0"/>
                <a:ea typeface="+mj-ea"/>
                <a:cs typeface="+mj-cs"/>
              </a:rPr>
              <a:t>Определение вашего индивидуального бюджета </a:t>
            </a:r>
          </a:p>
        </p:txBody>
      </p:sp>
      <p:sp>
        <p:nvSpPr>
          <p:cNvPr id="22" name="TextBox 21"/>
          <p:cNvSpPr txBox="1"/>
          <p:nvPr/>
        </p:nvSpPr>
        <p:spPr>
          <a:xfrm>
            <a:off x="847725" y="1940011"/>
            <a:ext cx="10067925" cy="535531"/>
          </a:xfrm>
          <a:prstGeom prst="rect">
            <a:avLst/>
          </a:prstGeom>
          <a:noFill/>
        </p:spPr>
        <p:txBody>
          <a:bodyPr wrap="square" rtlCol="0">
            <a:spAutoFit/>
          </a:bodyPr>
          <a:lstStyle/>
          <a:p>
            <a:pPr algn="l" defTabSz="914400" rtl="0" eaLnBrk="1" latinLnBrk="0" hangingPunct="1">
              <a:lnSpc>
                <a:spcPct val="90000"/>
              </a:lnSpc>
              <a:spcBef>
                <a:spcPct val="0"/>
              </a:spcBef>
              <a:buNone/>
            </a:pPr>
            <a:r>
              <a:rPr lang="ru-RU" sz="3200" b="1" dirty="0">
                <a:latin typeface="Century Gothic" panose="020B0502020202020204" pitchFamily="34" charset="0"/>
                <a:ea typeface="+mj-ea"/>
                <a:cs typeface="+mj-cs"/>
              </a:rPr>
              <a:t>Услуги предоставляются менее 12 месяцев?</a:t>
            </a:r>
          </a:p>
        </p:txBody>
      </p:sp>
      <p:sp>
        <p:nvSpPr>
          <p:cNvPr id="19" name="Text Placeholder 1">
            <a:extLst>
              <a:ext uri="{FF2B5EF4-FFF2-40B4-BE49-F238E27FC236}">
                <a16:creationId xmlns:a16="http://schemas.microsoft.com/office/drawing/2014/main" id="{42F60774-8553-1945-84DB-D0A132B6ED11}"/>
              </a:ext>
            </a:extLst>
          </p:cNvPr>
          <p:cNvSpPr>
            <a:spLocks noGrp="1"/>
          </p:cNvSpPr>
          <p:nvPr>
            <p:ph type="body" sz="quarter" idx="13"/>
          </p:nvPr>
        </p:nvSpPr>
        <p:spPr>
          <a:xfrm>
            <a:off x="105673" y="100837"/>
            <a:ext cx="8343002" cy="862561"/>
          </a:xfrm>
        </p:spPr>
        <p:txBody>
          <a:bodyPr/>
          <a:lstStyle/>
          <a:p>
            <a:r>
              <a:rPr lang="ru-RU" sz="2800" dirty="0"/>
              <a:t>ОПЛАТА УСЛУГ И СРЕДСТВ ПОДДЕРЖКИ</a:t>
            </a:r>
          </a:p>
        </p:txBody>
      </p:sp>
      <p:sp>
        <p:nvSpPr>
          <p:cNvPr id="20" name="TextBox 19">
            <a:extLst>
              <a:ext uri="{FF2B5EF4-FFF2-40B4-BE49-F238E27FC236}">
                <a16:creationId xmlns:a16="http://schemas.microsoft.com/office/drawing/2014/main" id="{4A972063-E5A5-AA45-936B-FC28D8475C73}"/>
              </a:ext>
            </a:extLst>
          </p:cNvPr>
          <p:cNvSpPr txBox="1"/>
          <p:nvPr/>
        </p:nvSpPr>
        <p:spPr>
          <a:xfrm>
            <a:off x="-1" y="610286"/>
            <a:ext cx="5273823"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ru-RU" sz="2700" b="1" dirty="0">
                <a:solidFill>
                  <a:schemeClr val="bg2">
                    <a:lumMod val="10000"/>
                  </a:schemeClr>
                </a:solidFill>
                <a:latin typeface="Century Gothic" panose="020B0502020202020204" pitchFamily="34" charset="0"/>
                <a:ea typeface="+mj-ea"/>
                <a:cs typeface="+mj-cs"/>
              </a:rPr>
              <a:t>ИНДИВИДУАЛЬНЫЙ БЮДЖЕТ</a:t>
            </a:r>
          </a:p>
        </p:txBody>
      </p:sp>
    </p:spTree>
    <p:extLst>
      <p:ext uri="{BB962C8B-B14F-4D97-AF65-F5344CB8AC3E}">
        <p14:creationId xmlns:p14="http://schemas.microsoft.com/office/powerpoint/2010/main" val="1962414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1765720" y="1249095"/>
            <a:ext cx="9511880"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3200" b="1">
                <a:latin typeface="Century Gothic" panose="020B0502020202020204" pitchFamily="34" charset="0"/>
                <a:ea typeface="+mj-ea"/>
                <a:cs typeface="+mj-cs"/>
              </a:rPr>
              <a:t>Когда ваш индивидуальный бюджет </a:t>
            </a:r>
            <a:r>
              <a:rPr lang="ru-RU" sz="3200" b="1" u="sng">
                <a:solidFill>
                  <a:srgbClr val="00B050"/>
                </a:solidFill>
                <a:latin typeface="Century Gothic" panose="020B0502020202020204" pitchFamily="34" charset="0"/>
                <a:ea typeface="+mj-ea"/>
                <a:cs typeface="+mj-cs"/>
              </a:rPr>
              <a:t>может</a:t>
            </a:r>
            <a:r>
              <a:rPr lang="ru-RU" sz="3200" b="1">
                <a:latin typeface="Century Gothic" panose="020B0502020202020204" pitchFamily="34" charset="0"/>
                <a:ea typeface="+mj-ea"/>
                <a:cs typeface="+mj-cs"/>
              </a:rPr>
              <a:t> изменяться</a:t>
            </a:r>
          </a:p>
        </p:txBody>
      </p:sp>
      <p:sp>
        <p:nvSpPr>
          <p:cNvPr id="30" name="TextBox 29"/>
          <p:cNvSpPr txBox="1"/>
          <p:nvPr/>
        </p:nvSpPr>
        <p:spPr>
          <a:xfrm>
            <a:off x="7060098" y="2347040"/>
            <a:ext cx="4741456" cy="5330612"/>
          </a:xfrm>
          <a:prstGeom prst="rect">
            <a:avLst/>
          </a:prstGeom>
          <a:blipFill dpi="0" rotWithShape="1">
            <a:blip r:embed="rId3">
              <a:alphaModFix amt="38000"/>
            </a:blip>
            <a:srcRect/>
            <a:stretch>
              <a:fillRect/>
            </a:stretch>
          </a:blipFill>
        </p:spPr>
        <p:txBody>
          <a:bodyPr wrap="square" rtlCol="0">
            <a:spAutoFit/>
          </a:bodyPr>
          <a:lstStyle/>
          <a:p>
            <a:pPr algn="l" defTabSz="914400" rtl="0" eaLnBrk="1" latinLnBrk="0" hangingPunct="1">
              <a:lnSpc>
                <a:spcPct val="90000"/>
              </a:lnSpc>
              <a:spcBef>
                <a:spcPct val="0"/>
              </a:spcBef>
              <a:buNone/>
            </a:pP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14" name="Text Placeholder 1">
            <a:extLst>
              <a:ext uri="{FF2B5EF4-FFF2-40B4-BE49-F238E27FC236}">
                <a16:creationId xmlns:a16="http://schemas.microsoft.com/office/drawing/2014/main" id="{91D98790-7743-C948-8B5B-20657DDF4E3D}"/>
              </a:ext>
            </a:extLst>
          </p:cNvPr>
          <p:cNvSpPr>
            <a:spLocks noGrp="1"/>
          </p:cNvSpPr>
          <p:nvPr>
            <p:ph type="body" sz="quarter" idx="13"/>
          </p:nvPr>
        </p:nvSpPr>
        <p:spPr>
          <a:xfrm>
            <a:off x="105673" y="100837"/>
            <a:ext cx="8019152" cy="862561"/>
          </a:xfrm>
        </p:spPr>
        <p:txBody>
          <a:bodyPr/>
          <a:lstStyle/>
          <a:p>
            <a:r>
              <a:rPr lang="ru-RU" sz="2800" dirty="0"/>
              <a:t>ОПЛАТА УСЛУГ И СРЕДСТВ ПОДДЕРЖКИ</a:t>
            </a:r>
          </a:p>
        </p:txBody>
      </p:sp>
      <p:sp>
        <p:nvSpPr>
          <p:cNvPr id="16" name="TextBox 15">
            <a:extLst>
              <a:ext uri="{FF2B5EF4-FFF2-40B4-BE49-F238E27FC236}">
                <a16:creationId xmlns:a16="http://schemas.microsoft.com/office/drawing/2014/main" id="{6A2CC629-6483-BF40-B43D-11305462A230}"/>
              </a:ext>
            </a:extLst>
          </p:cNvPr>
          <p:cNvSpPr txBox="1"/>
          <p:nvPr/>
        </p:nvSpPr>
        <p:spPr>
          <a:xfrm>
            <a:off x="-1" y="610286"/>
            <a:ext cx="5210175"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ru-RU" sz="2700" b="1" dirty="0">
                <a:solidFill>
                  <a:schemeClr val="bg2">
                    <a:lumMod val="10000"/>
                  </a:schemeClr>
                </a:solidFill>
                <a:latin typeface="Century Gothic" panose="020B0502020202020204" pitchFamily="34" charset="0"/>
                <a:ea typeface="+mj-ea"/>
                <a:cs typeface="+mj-cs"/>
              </a:rPr>
              <a:t>ИНДИВИДУАЛЬНЫЙ БЮДЖЕТ</a:t>
            </a:r>
          </a:p>
        </p:txBody>
      </p:sp>
      <p:sp>
        <p:nvSpPr>
          <p:cNvPr id="33" name="TextBox 32"/>
          <p:cNvSpPr txBox="1"/>
          <p:nvPr/>
        </p:nvSpPr>
        <p:spPr>
          <a:xfrm>
            <a:off x="587448" y="2315473"/>
            <a:ext cx="4800967" cy="5393747"/>
          </a:xfrm>
          <a:prstGeom prst="rect">
            <a:avLst/>
          </a:prstGeom>
          <a:blipFill dpi="0" rotWithShape="1">
            <a:blip r:embed="rId4">
              <a:alphaModFix amt="49000"/>
            </a:blip>
            <a:srcRect/>
            <a:stretch>
              <a:fillRect/>
            </a:stretch>
          </a:blipFill>
        </p:spPr>
        <p:txBody>
          <a:bodyPr wrap="square" rtlCol="0">
            <a:spAutoFit/>
          </a:bodyPr>
          <a:lstStyle/>
          <a:p>
            <a:pPr algn="l" defTabSz="914400" rtl="0" eaLnBrk="1" latinLnBrk="0" hangingPunct="1">
              <a:lnSpc>
                <a:spcPct val="90000"/>
              </a:lnSpc>
              <a:spcBef>
                <a:spcPct val="0"/>
              </a:spcBef>
              <a:buNone/>
            </a:pP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4" name="Rectangle 3">
            <a:extLst>
              <a:ext uri="{FF2B5EF4-FFF2-40B4-BE49-F238E27FC236}">
                <a16:creationId xmlns:a16="http://schemas.microsoft.com/office/drawing/2014/main" id="{76FECEC7-82A8-5042-803F-330E0E29C28D}"/>
              </a:ext>
            </a:extLst>
          </p:cNvPr>
          <p:cNvSpPr/>
          <p:nvPr/>
        </p:nvSpPr>
        <p:spPr>
          <a:xfrm>
            <a:off x="587448" y="2261006"/>
            <a:ext cx="5026018" cy="4277625"/>
          </a:xfrm>
          <a:prstGeom prst="rect">
            <a:avLst/>
          </a:prstGeom>
          <a:solidFill>
            <a:schemeClr val="bg1">
              <a:lumMod val="9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04518F0-3CEB-CE46-920B-7FA189309867}"/>
              </a:ext>
            </a:extLst>
          </p:cNvPr>
          <p:cNvSpPr/>
          <p:nvPr/>
        </p:nvSpPr>
        <p:spPr>
          <a:xfrm>
            <a:off x="6857832" y="2261006"/>
            <a:ext cx="5026018" cy="4277625"/>
          </a:xfrm>
          <a:prstGeom prst="rect">
            <a:avLst/>
          </a:prstGeom>
          <a:solidFill>
            <a:schemeClr val="bg1">
              <a:lumMod val="9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419730" y="2500096"/>
            <a:ext cx="5071915" cy="3508653"/>
          </a:xfrm>
          <a:prstGeom prst="rect">
            <a:avLst/>
          </a:prstGeom>
          <a:noFill/>
        </p:spPr>
        <p:txBody>
          <a:bodyPr wrap="square" rtlCol="0">
            <a:spAutoFit/>
          </a:bodyPr>
          <a:lstStyle/>
          <a:p>
            <a:pPr algn="ctr"/>
            <a:r>
              <a:rPr lang="ru-RU" sz="2800" b="1" dirty="0">
                <a:latin typeface="Century Gothic" panose="020B0502020202020204" pitchFamily="34" charset="0"/>
              </a:rPr>
              <a:t>НЕУДОВЛЕТВОРЕННАЯ ПОТРЕБНОСТЬ</a:t>
            </a:r>
          </a:p>
          <a:p>
            <a:pPr algn="ctr"/>
            <a:endParaRPr lang="en-US" sz="1000" b="1" dirty="0">
              <a:latin typeface="Century Gothic" panose="020B0502020202020204" pitchFamily="34" charset="0"/>
            </a:endParaRPr>
          </a:p>
          <a:p>
            <a:pPr algn="ctr"/>
            <a:r>
              <a:rPr lang="ru-RU" sz="2400" dirty="0">
                <a:effectLst>
                  <a:outerShdw blurRad="38100" dist="38100" dir="2700000" algn="tl">
                    <a:srgbClr val="000000">
                      <a:alpha val="43137"/>
                    </a:srgbClr>
                  </a:outerShdw>
                </a:effectLst>
                <a:latin typeface="Century Gothic" panose="020B0502020202020204" pitchFamily="34" charset="0"/>
              </a:rPr>
              <a:t>Вы не воспользовались услугами, указанными в вашем плане IPP.</a:t>
            </a:r>
          </a:p>
          <a:p>
            <a:pPr marL="457200" indent="-457200" algn="ctr">
              <a:buFont typeface="Arial" panose="020B0604020202020204" pitchFamily="34" charset="0"/>
              <a:buChar char="•"/>
            </a:pPr>
            <a:endParaRPr lang="en-US" sz="1000" dirty="0">
              <a:effectLst>
                <a:outerShdw blurRad="38100" dist="38100" dir="2700000" algn="tl">
                  <a:srgbClr val="000000">
                    <a:alpha val="43137"/>
                  </a:srgbClr>
                </a:outerShdw>
              </a:effectLst>
              <a:latin typeface="Century Gothic" panose="020B0502020202020204" pitchFamily="34" charset="0"/>
            </a:endParaRPr>
          </a:p>
          <a:p>
            <a:pPr algn="ctr"/>
            <a:r>
              <a:rPr lang="ru-RU" sz="2400" dirty="0">
                <a:effectLst>
                  <a:outerShdw blurRad="38100" dist="38100" dir="2700000" algn="tl">
                    <a:srgbClr val="000000">
                      <a:alpha val="43137"/>
                    </a:srgbClr>
                  </a:outerShdw>
                </a:effectLst>
                <a:latin typeface="Century Gothic" panose="020B0502020202020204" pitchFamily="34" charset="0"/>
              </a:rPr>
              <a:t>У вас имелись потребности, не указанные в вашем </a:t>
            </a:r>
            <a:br>
              <a:rPr lang="en-US" sz="2400" dirty="0">
                <a:effectLst>
                  <a:outerShdw blurRad="38100" dist="38100" dir="2700000" algn="tl">
                    <a:srgbClr val="000000">
                      <a:alpha val="43137"/>
                    </a:srgbClr>
                  </a:outerShdw>
                </a:effectLst>
                <a:latin typeface="Century Gothic" panose="020B0502020202020204" pitchFamily="34" charset="0"/>
              </a:rPr>
            </a:br>
            <a:r>
              <a:rPr lang="ru-RU" sz="2400" dirty="0">
                <a:effectLst>
                  <a:outerShdw blurRad="38100" dist="38100" dir="2700000" algn="tl">
                    <a:srgbClr val="000000">
                      <a:alpha val="43137"/>
                    </a:srgbClr>
                  </a:outerShdw>
                </a:effectLst>
                <a:latin typeface="Century Gothic" panose="020B0502020202020204" pitchFamily="34" charset="0"/>
              </a:rPr>
              <a:t>плане IPP.</a:t>
            </a:r>
          </a:p>
        </p:txBody>
      </p:sp>
      <p:sp>
        <p:nvSpPr>
          <p:cNvPr id="20" name="TextBox 19"/>
          <p:cNvSpPr txBox="1"/>
          <p:nvPr/>
        </p:nvSpPr>
        <p:spPr>
          <a:xfrm>
            <a:off x="6940074" y="2500096"/>
            <a:ext cx="4981505" cy="3305520"/>
          </a:xfrm>
          <a:prstGeom prst="rect">
            <a:avLst/>
          </a:prstGeom>
          <a:noFill/>
        </p:spPr>
        <p:txBody>
          <a:bodyPr wrap="square" rtlCol="0">
            <a:spAutoFit/>
          </a:bodyPr>
          <a:lstStyle/>
          <a:p>
            <a:pPr algn="ctr">
              <a:lnSpc>
                <a:spcPct val="90000"/>
              </a:lnSpc>
              <a:spcBef>
                <a:spcPct val="0"/>
              </a:spcBef>
            </a:pPr>
            <a:r>
              <a:rPr lang="ru-RU" sz="2800" b="1" dirty="0">
                <a:latin typeface="Century Gothic" panose="020B0502020202020204" pitchFamily="34" charset="0"/>
              </a:rPr>
              <a:t>ИЗМЕНЕНИЕ ОБСТОЯТЕЛЬСТВ</a:t>
            </a:r>
          </a:p>
          <a:p>
            <a:pPr algn="ctr">
              <a:lnSpc>
                <a:spcPct val="90000"/>
              </a:lnSpc>
              <a:spcBef>
                <a:spcPct val="0"/>
              </a:spcBef>
            </a:pPr>
            <a:endParaRPr lang="en-US" sz="2800" b="1" dirty="0">
              <a:latin typeface="Century Gothic" panose="020B0502020202020204" pitchFamily="34" charset="0"/>
            </a:endParaRPr>
          </a:p>
          <a:p>
            <a:pPr algn="ctr">
              <a:lnSpc>
                <a:spcPct val="90000"/>
              </a:lnSpc>
              <a:spcBef>
                <a:spcPct val="0"/>
              </a:spcBef>
            </a:pPr>
            <a:r>
              <a:rPr lang="ru-RU" sz="2400" dirty="0">
                <a:effectLst>
                  <a:outerShdw blurRad="38100" dist="38100" dir="2700000" algn="tl">
                    <a:srgbClr val="000000">
                      <a:alpha val="43137"/>
                    </a:srgbClr>
                  </a:outerShdw>
                </a:effectLst>
                <a:latin typeface="Century Gothic" panose="020B0502020202020204" pitchFamily="34" charset="0"/>
              </a:rPr>
              <a:t>Изменились жизненные обстоятельства, </a:t>
            </a:r>
            <a:br>
              <a:rPr lang="en-US" sz="2400" dirty="0">
                <a:effectLst>
                  <a:outerShdw blurRad="38100" dist="38100" dir="2700000" algn="tl">
                    <a:srgbClr val="000000">
                      <a:alpha val="43137"/>
                    </a:srgbClr>
                  </a:outerShdw>
                </a:effectLst>
                <a:latin typeface="Century Gothic" panose="020B0502020202020204" pitchFamily="34" charset="0"/>
              </a:rPr>
            </a:br>
            <a:r>
              <a:rPr lang="ru-RU" sz="2400" dirty="0">
                <a:effectLst>
                  <a:outerShdw blurRad="38100" dist="38100" dir="2700000" algn="tl">
                    <a:srgbClr val="000000">
                      <a:alpha val="43137"/>
                    </a:srgbClr>
                  </a:outerShdw>
                </a:effectLst>
                <a:latin typeface="Century Gothic" panose="020B0502020202020204" pitchFamily="34" charset="0"/>
              </a:rPr>
              <a:t>и вместе с ними </a:t>
            </a:r>
            <a:br>
              <a:rPr lang="en-US" sz="2400" dirty="0">
                <a:effectLst>
                  <a:outerShdw blurRad="38100" dist="38100" dir="2700000" algn="tl">
                    <a:srgbClr val="000000">
                      <a:alpha val="43137"/>
                    </a:srgbClr>
                  </a:outerShdw>
                </a:effectLst>
                <a:latin typeface="Century Gothic" panose="020B0502020202020204" pitchFamily="34" charset="0"/>
              </a:rPr>
            </a:br>
            <a:r>
              <a:rPr lang="ru-RU" sz="2400" dirty="0">
                <a:effectLst>
                  <a:outerShdw blurRad="38100" dist="38100" dir="2700000" algn="tl">
                    <a:srgbClr val="000000">
                      <a:alpha val="43137"/>
                    </a:srgbClr>
                  </a:outerShdw>
                </a:effectLst>
                <a:latin typeface="Century Gothic" panose="020B0502020202020204" pitchFamily="34" charset="0"/>
              </a:rPr>
              <a:t>изменились ваши потребности. </a:t>
            </a:r>
          </a:p>
          <a:p>
            <a:pPr algn="l" defTabSz="914400" rtl="0" eaLnBrk="1" latinLnBrk="0" hangingPunct="1">
              <a:lnSpc>
                <a:spcPct val="90000"/>
              </a:lnSpc>
              <a:spcBef>
                <a:spcPct val="0"/>
              </a:spcBef>
              <a:buNone/>
            </a:pPr>
            <a:endParaRPr lang="en-US" sz="2800" kern="1200" dirty="0">
              <a:latin typeface="Century Gothic" panose="020B0502020202020204" pitchFamily="34" charset="0"/>
              <a:ea typeface="+mj-ea"/>
              <a:cs typeface="+mj-cs"/>
            </a:endParaRPr>
          </a:p>
        </p:txBody>
      </p:sp>
      <p:sp>
        <p:nvSpPr>
          <p:cNvPr id="15" name="TextBox 14"/>
          <p:cNvSpPr txBox="1"/>
          <p:nvPr/>
        </p:nvSpPr>
        <p:spPr>
          <a:xfrm>
            <a:off x="5300610" y="4207711"/>
            <a:ext cx="1870078"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8000" b="1">
                <a:solidFill>
                  <a:schemeClr val="accent5">
                    <a:lumMod val="50000"/>
                  </a:schemeClr>
                </a:solidFill>
                <a:latin typeface="Century Gothic" panose="020B0502020202020204" pitchFamily="34" charset="0"/>
                <a:ea typeface="+mj-ea"/>
                <a:cs typeface="+mj-cs"/>
              </a:rPr>
              <a:t>ИЛИ</a:t>
            </a:r>
          </a:p>
        </p:txBody>
      </p:sp>
    </p:spTree>
    <p:extLst>
      <p:ext uri="{BB962C8B-B14F-4D97-AF65-F5344CB8AC3E}">
        <p14:creationId xmlns:p14="http://schemas.microsoft.com/office/powerpoint/2010/main" val="5323634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a:xfrm rot="9443444">
            <a:off x="-703704" y="3679122"/>
            <a:ext cx="15584887" cy="10593326"/>
          </a:xfrm>
          <a:prstGeom prst="triangle">
            <a:avLst>
              <a:gd name="adj" fmla="val 21520"/>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0" y="1246264"/>
            <a:ext cx="12192000"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3200" b="1">
                <a:latin typeface="Century Gothic" panose="020B0502020202020204" pitchFamily="34" charset="0"/>
                <a:ea typeface="+mj-ea"/>
                <a:cs typeface="+mj-cs"/>
              </a:rPr>
              <a:t>Ваш индивидуальный бюджет должен:</a:t>
            </a:r>
          </a:p>
        </p:txBody>
      </p:sp>
      <p:sp>
        <p:nvSpPr>
          <p:cNvPr id="13"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7847702" cy="862561"/>
          </a:xfrm>
        </p:spPr>
        <p:txBody>
          <a:bodyPr/>
          <a:lstStyle/>
          <a:p>
            <a:r>
              <a:rPr lang="ru-RU" sz="2800" dirty="0"/>
              <a:t>ОПЛАТА УСЛУГ И СРЕДСТВ ПОДДЕРЖКИ</a:t>
            </a:r>
          </a:p>
        </p:txBody>
      </p:sp>
      <p:sp>
        <p:nvSpPr>
          <p:cNvPr id="14" name="TextBox 13">
            <a:extLst>
              <a:ext uri="{FF2B5EF4-FFF2-40B4-BE49-F238E27FC236}">
                <a16:creationId xmlns:a16="http://schemas.microsoft.com/office/drawing/2014/main" id="{3CCBA545-FD3B-4643-87F0-79DAACE52101}"/>
              </a:ext>
            </a:extLst>
          </p:cNvPr>
          <p:cNvSpPr txBox="1"/>
          <p:nvPr/>
        </p:nvSpPr>
        <p:spPr>
          <a:xfrm>
            <a:off x="0" y="610286"/>
            <a:ext cx="5219700"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ru-RU" sz="2700" b="1" dirty="0">
                <a:solidFill>
                  <a:schemeClr val="bg2">
                    <a:lumMod val="10000"/>
                  </a:schemeClr>
                </a:solidFill>
                <a:latin typeface="Century Gothic" panose="020B0502020202020204" pitchFamily="34" charset="0"/>
                <a:ea typeface="+mj-ea"/>
                <a:cs typeface="+mj-cs"/>
              </a:rPr>
              <a:t>ИНДИВИДУАЛЬНЫЙ БЮДЖЕТ</a:t>
            </a:r>
          </a:p>
        </p:txBody>
      </p:sp>
      <p:sp>
        <p:nvSpPr>
          <p:cNvPr id="5" name="Rectangle 4"/>
          <p:cNvSpPr/>
          <p:nvPr/>
        </p:nvSpPr>
        <p:spPr>
          <a:xfrm>
            <a:off x="2515829" y="2261926"/>
            <a:ext cx="7201904" cy="3946107"/>
          </a:xfrm>
          <a:prstGeom prst="rect">
            <a:avLst/>
          </a:prstGeom>
          <a:solidFill>
            <a:schemeClr val="bg1">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619853" y="2637618"/>
            <a:ext cx="7097880" cy="3194721"/>
          </a:xfrm>
          <a:prstGeom prst="rect">
            <a:avLst/>
          </a:prstGeom>
          <a:noFill/>
        </p:spPr>
        <p:txBody>
          <a:bodyPr wrap="square" rtlCol="0">
            <a:spAutoFit/>
          </a:bodyPr>
          <a:lstStyle/>
          <a:p>
            <a:pPr marL="457200" indent="-457200">
              <a:lnSpc>
                <a:spcPct val="90000"/>
              </a:lnSpc>
              <a:spcBef>
                <a:spcPct val="0"/>
              </a:spcBef>
              <a:buFont typeface="Wingdings" panose="05000000000000000000" pitchFamily="2" charset="2"/>
              <a:buChar char="ü"/>
            </a:pPr>
            <a:r>
              <a:rPr lang="ru-RU" sz="2800">
                <a:solidFill>
                  <a:schemeClr val="accent5">
                    <a:lumMod val="50000"/>
                  </a:schemeClr>
                </a:solidFill>
                <a:latin typeface="Century Gothic" panose="020B0502020202020204" pitchFamily="34" charset="0"/>
                <a:ea typeface="+mj-ea"/>
                <a:cs typeface="+mj-cs"/>
              </a:rPr>
              <a:t>Включать в себя оплату услуг Службы финансового управления</a:t>
            </a:r>
          </a:p>
          <a:p>
            <a:pPr marL="457200" indent="-457200">
              <a:lnSpc>
                <a:spcPct val="90000"/>
              </a:lnSpc>
              <a:spcBef>
                <a:spcPct val="0"/>
              </a:spcBef>
              <a:buFont typeface="Wingdings" panose="05000000000000000000" pitchFamily="2" charset="2"/>
              <a:buChar char="ü"/>
            </a:pPr>
            <a:endParaRPr lang="en-US" sz="2800" dirty="0">
              <a:solidFill>
                <a:schemeClr val="accent5">
                  <a:lumMod val="50000"/>
                </a:schemeClr>
              </a:solidFill>
              <a:latin typeface="Century Gothic" panose="020B0502020202020204" pitchFamily="34" charset="0"/>
              <a:ea typeface="+mj-ea"/>
              <a:cs typeface="+mj-cs"/>
            </a:endParaRPr>
          </a:p>
          <a:p>
            <a:pPr marL="457200" indent="-457200">
              <a:lnSpc>
                <a:spcPct val="90000"/>
              </a:lnSpc>
              <a:spcBef>
                <a:spcPct val="0"/>
              </a:spcBef>
              <a:buFont typeface="Wingdings" panose="05000000000000000000" pitchFamily="2" charset="2"/>
              <a:buChar char="ü"/>
            </a:pPr>
            <a:r>
              <a:rPr lang="ru-RU" sz="2800">
                <a:solidFill>
                  <a:schemeClr val="accent5">
                    <a:lumMod val="50000"/>
                  </a:schemeClr>
                </a:solidFill>
                <a:latin typeface="Century Gothic" panose="020B0502020202020204" pitchFamily="34" charset="0"/>
                <a:ea typeface="+mj-ea"/>
                <a:cs typeface="+mj-cs"/>
              </a:rPr>
              <a:t>Включать в себя оплату услуг независимого координатора (если таковой был нанят).</a:t>
            </a:r>
          </a:p>
          <a:p>
            <a:pPr marL="457200" indent="-457200">
              <a:lnSpc>
                <a:spcPct val="90000"/>
              </a:lnSpc>
              <a:spcBef>
                <a:spcPct val="0"/>
              </a:spcBef>
              <a:buFont typeface="Wingdings" panose="05000000000000000000" pitchFamily="2" charset="2"/>
              <a:buChar char="ü"/>
            </a:pPr>
            <a:endParaRPr lang="en-US" sz="2800" dirty="0">
              <a:solidFill>
                <a:schemeClr val="accent5">
                  <a:lumMod val="50000"/>
                </a:schemeClr>
              </a:solidFill>
              <a:latin typeface="Century Gothic" panose="020B0502020202020204" pitchFamily="34" charset="0"/>
              <a:ea typeface="+mj-ea"/>
              <a:cs typeface="+mj-cs"/>
            </a:endParaRPr>
          </a:p>
          <a:p>
            <a:pPr marL="457200" indent="-457200">
              <a:lnSpc>
                <a:spcPct val="90000"/>
              </a:lnSpc>
              <a:spcBef>
                <a:spcPct val="0"/>
              </a:spcBef>
              <a:buFont typeface="Wingdings" panose="05000000000000000000" pitchFamily="2" charset="2"/>
              <a:buChar char="ü"/>
            </a:pPr>
            <a:r>
              <a:rPr lang="ru-RU" sz="2800">
                <a:solidFill>
                  <a:schemeClr val="accent5">
                    <a:lumMod val="50000"/>
                  </a:schemeClr>
                </a:solidFill>
                <a:latin typeface="Century Gothic" panose="020B0502020202020204" pitchFamily="34" charset="0"/>
              </a:rPr>
              <a:t>Быть утвержден вашим региональным центром</a:t>
            </a:r>
            <a:r>
              <a:rPr lang="ru-RU">
                <a:solidFill>
                  <a:schemeClr val="accent5">
                    <a:lumMod val="50000"/>
                  </a:schemeClr>
                </a:solidFill>
                <a:latin typeface="Century Gothic" panose="020B0502020202020204" pitchFamily="34" charset="0"/>
              </a:rPr>
              <a:t>.</a:t>
            </a:r>
            <a:r>
              <a:rPr lang="ru-RU" sz="2000">
                <a:solidFill>
                  <a:schemeClr val="accent5">
                    <a:lumMod val="50000"/>
                  </a:schemeClr>
                </a:solidFill>
                <a:latin typeface="Century Gothic" panose="020B0502020202020204" pitchFamily="34" charset="0"/>
              </a:rPr>
              <a:t>  </a:t>
            </a:r>
          </a:p>
          <a:p>
            <a:pPr>
              <a:lnSpc>
                <a:spcPct val="90000"/>
              </a:lnSpc>
              <a:spcBef>
                <a:spcPct val="0"/>
              </a:spcBef>
            </a:pPr>
            <a:endParaRPr lang="en-US" sz="2800" dirty="0">
              <a:solidFill>
                <a:schemeClr val="accent5">
                  <a:lumMod val="5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38518091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p:cNvSpPr/>
          <p:nvPr/>
        </p:nvSpPr>
        <p:spPr>
          <a:xfrm>
            <a:off x="3257018" y="4406308"/>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3CCBA545-FD3B-4643-87F0-79DAACE52101}"/>
              </a:ext>
            </a:extLst>
          </p:cNvPr>
          <p:cNvSpPr txBox="1"/>
          <p:nvPr/>
        </p:nvSpPr>
        <p:spPr>
          <a:xfrm>
            <a:off x="0" y="610286"/>
            <a:ext cx="5238750"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ru-RU" sz="2700" b="1" dirty="0">
                <a:solidFill>
                  <a:schemeClr val="bg2">
                    <a:lumMod val="10000"/>
                  </a:schemeClr>
                </a:solidFill>
                <a:latin typeface="Century Gothic" panose="020B0502020202020204" pitchFamily="34" charset="0"/>
                <a:ea typeface="+mj-ea"/>
                <a:cs typeface="+mj-cs"/>
              </a:rPr>
              <a:t>ИНДИВИДУАЛЬНЫЙ БЮДЖЕТ</a:t>
            </a:r>
          </a:p>
        </p:txBody>
      </p:sp>
      <p:sp>
        <p:nvSpPr>
          <p:cNvPr id="5"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7647677" cy="862561"/>
          </a:xfrm>
        </p:spPr>
        <p:txBody>
          <a:bodyPr/>
          <a:lstStyle/>
          <a:p>
            <a:r>
              <a:rPr lang="ru-RU" sz="2800" dirty="0"/>
              <a:t>ОПЛАТА УСЛУГ И СРЕДСТВ ПОДДЕРЖКИ</a:t>
            </a:r>
          </a:p>
        </p:txBody>
      </p:sp>
      <p:sp>
        <p:nvSpPr>
          <p:cNvPr id="12" name="Rectangle 11"/>
          <p:cNvSpPr/>
          <p:nvPr/>
        </p:nvSpPr>
        <p:spPr>
          <a:xfrm>
            <a:off x="3391224" y="4546961"/>
            <a:ext cx="2227238" cy="17951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Equal 15"/>
          <p:cNvSpPr/>
          <p:nvPr/>
        </p:nvSpPr>
        <p:spPr>
          <a:xfrm>
            <a:off x="5954050" y="4873548"/>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p:cNvSpPr txBox="1"/>
          <p:nvPr/>
        </p:nvSpPr>
        <p:spPr>
          <a:xfrm>
            <a:off x="6928478" y="4893137"/>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ru-RU" sz="4400">
                <a:solidFill>
                  <a:schemeClr val="accent5">
                    <a:lumMod val="50000"/>
                  </a:schemeClr>
                </a:solidFill>
                <a:latin typeface="Century Gothic" panose="020B0502020202020204" pitchFamily="34" charset="0"/>
                <a:ea typeface="+mj-ea"/>
                <a:cs typeface="+mj-cs"/>
              </a:rPr>
              <a:t>$63,100</a:t>
            </a:r>
          </a:p>
        </p:txBody>
      </p:sp>
      <p:sp>
        <p:nvSpPr>
          <p:cNvPr id="18" name="TextBox 17"/>
          <p:cNvSpPr txBox="1"/>
          <p:nvPr/>
        </p:nvSpPr>
        <p:spPr>
          <a:xfrm>
            <a:off x="8177970" y="718163"/>
            <a:ext cx="3985375" cy="1144929"/>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76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Джейсон</a:t>
            </a:r>
            <a:r>
              <a:rPr lang="ru-RU" sz="76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sp>
        <p:nvSpPr>
          <p:cNvPr id="34" name="TextBox 33"/>
          <p:cNvSpPr txBox="1"/>
          <p:nvPr/>
        </p:nvSpPr>
        <p:spPr>
          <a:xfrm>
            <a:off x="3320865" y="5101797"/>
            <a:ext cx="2367958"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1600" b="1" dirty="0">
                <a:solidFill>
                  <a:schemeClr val="accent5">
                    <a:lumMod val="50000"/>
                  </a:schemeClr>
                </a:solidFill>
                <a:latin typeface="Century Gothic" panose="020B0502020202020204" pitchFamily="34" charset="0"/>
                <a:ea typeface="+mj-ea"/>
                <a:cs typeface="+mj-cs"/>
                <a:hlinkClick r:id="rId3" action="ppaction://hlinkfile"/>
              </a:rPr>
              <a:t>*ИНДИВИДУАЛЬНЫЙ БЮДЖЕТ </a:t>
            </a:r>
          </a:p>
        </p:txBody>
      </p:sp>
      <p:grpSp>
        <p:nvGrpSpPr>
          <p:cNvPr id="39" name="Group 38"/>
          <p:cNvGrpSpPr/>
          <p:nvPr/>
        </p:nvGrpSpPr>
        <p:grpSpPr>
          <a:xfrm>
            <a:off x="1349786" y="1861250"/>
            <a:ext cx="9644166" cy="2386190"/>
            <a:chOff x="258927" y="1683656"/>
            <a:chExt cx="9571589" cy="2386190"/>
          </a:xfrm>
        </p:grpSpPr>
        <p:sp>
          <p:nvSpPr>
            <p:cNvPr id="29" name="Oval 28"/>
            <p:cNvSpPr/>
            <p:nvPr/>
          </p:nvSpPr>
          <p:spPr>
            <a:xfrm>
              <a:off x="5077625" y="1718531"/>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22" name="Oval 21"/>
            <p:cNvSpPr/>
            <p:nvPr/>
          </p:nvSpPr>
          <p:spPr>
            <a:xfrm>
              <a:off x="258927" y="1683657"/>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23" name="TextBox 22"/>
            <p:cNvSpPr txBox="1"/>
            <p:nvPr/>
          </p:nvSpPr>
          <p:spPr>
            <a:xfrm>
              <a:off x="278487" y="2127837"/>
              <a:ext cx="2251149" cy="1754326"/>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6000" dirty="0">
                  <a:solidFill>
                    <a:schemeClr val="accent5">
                      <a:lumMod val="50000"/>
                    </a:schemeClr>
                  </a:solidFill>
                  <a:latin typeface="Century Gothic" panose="020B0502020202020204" pitchFamily="34" charset="0"/>
                  <a:ea typeface="+mj-ea"/>
                  <a:cs typeface="+mj-cs"/>
                </a:rPr>
                <a:t>План IPP</a:t>
              </a:r>
            </a:p>
          </p:txBody>
        </p:sp>
        <p:sp>
          <p:nvSpPr>
            <p:cNvPr id="24" name="Oval 23"/>
            <p:cNvSpPr/>
            <p:nvPr/>
          </p:nvSpPr>
          <p:spPr>
            <a:xfrm>
              <a:off x="2616304" y="1683656"/>
              <a:ext cx="2367958" cy="2351315"/>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25" name="TextBox 24"/>
            <p:cNvSpPr txBox="1"/>
            <p:nvPr/>
          </p:nvSpPr>
          <p:spPr>
            <a:xfrm>
              <a:off x="2608007" y="2127837"/>
              <a:ext cx="2367958" cy="1255728"/>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2800">
                  <a:solidFill>
                    <a:schemeClr val="accent5">
                      <a:lumMod val="50000"/>
                    </a:schemeClr>
                  </a:solidFill>
                  <a:latin typeface="Century Gothic" panose="020B0502020202020204" pitchFamily="34" charset="0"/>
                  <a:ea typeface="+mj-ea"/>
                  <a:cs typeface="+mj-cs"/>
                </a:rPr>
                <a:t>Выписка </a:t>
              </a:r>
            </a:p>
            <a:p>
              <a:pPr algn="ctr" defTabSz="914400" rtl="0" eaLnBrk="1" latinLnBrk="0" hangingPunct="1">
                <a:lnSpc>
                  <a:spcPct val="90000"/>
                </a:lnSpc>
                <a:spcBef>
                  <a:spcPct val="0"/>
                </a:spcBef>
                <a:buNone/>
              </a:pPr>
              <a:r>
                <a:rPr lang="ru-RU" sz="2800">
                  <a:solidFill>
                    <a:schemeClr val="accent5">
                      <a:lumMod val="50000"/>
                    </a:schemeClr>
                  </a:solidFill>
                  <a:latin typeface="Century Gothic" panose="020B0502020202020204" pitchFamily="34" charset="0"/>
                  <a:ea typeface="+mj-ea"/>
                  <a:cs typeface="+mj-cs"/>
                </a:rPr>
                <a:t>о годовых расходах</a:t>
              </a:r>
            </a:p>
          </p:txBody>
        </p:sp>
        <p:sp>
          <p:nvSpPr>
            <p:cNvPr id="26" name="TextBox 25"/>
            <p:cNvSpPr txBox="1"/>
            <p:nvPr/>
          </p:nvSpPr>
          <p:spPr>
            <a:xfrm>
              <a:off x="5239481" y="2023121"/>
              <a:ext cx="1967838"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b="1" u="sng" dirty="0">
                  <a:solidFill>
                    <a:schemeClr val="accent5">
                      <a:lumMod val="50000"/>
                    </a:schemeClr>
                  </a:solidFill>
                  <a:latin typeface="Century Gothic" panose="020B0502020202020204" pitchFamily="34" charset="0"/>
                  <a:ea typeface="+mj-ea"/>
                  <a:cs typeface="+mj-cs"/>
                </a:rPr>
                <a:t>РАСХОДЫ</a:t>
              </a:r>
              <a:r>
                <a:rPr lang="ru-RU" dirty="0">
                  <a:solidFill>
                    <a:schemeClr val="accent5">
                      <a:lumMod val="50000"/>
                    </a:schemeClr>
                  </a:solidFill>
                  <a:latin typeface="Century Gothic" panose="020B0502020202020204" pitchFamily="34" charset="0"/>
                  <a:ea typeface="+mj-ea"/>
                  <a:cs typeface="+mj-cs"/>
                </a:rPr>
                <a:t> ЗА ПОСЛЕДНИЕ</a:t>
              </a:r>
            </a:p>
          </p:txBody>
        </p:sp>
        <p:sp>
          <p:nvSpPr>
            <p:cNvPr id="27" name="TextBox 26"/>
            <p:cNvSpPr txBox="1"/>
            <p:nvPr/>
          </p:nvSpPr>
          <p:spPr>
            <a:xfrm>
              <a:off x="5706057" y="2501255"/>
              <a:ext cx="1072114" cy="923330"/>
            </a:xfrm>
            <a:prstGeom prst="rect">
              <a:avLst/>
            </a:prstGeom>
            <a:noFill/>
          </p:spPr>
          <p:txBody>
            <a:bodyPr wrap="square" rtlCol="0">
              <a:spAutoFit/>
            </a:bodyPr>
            <a:lstStyle/>
            <a:p>
              <a:pPr algn="l" defTabSz="914400" rtl="0" eaLnBrk="1" latinLnBrk="0" hangingPunct="1">
                <a:lnSpc>
                  <a:spcPct val="90000"/>
                </a:lnSpc>
                <a:spcBef>
                  <a:spcPct val="0"/>
                </a:spcBef>
                <a:buNone/>
              </a:pPr>
              <a:r>
                <a:rPr lang="ru-RU" sz="6000" dirty="0">
                  <a:solidFill>
                    <a:schemeClr val="accent5">
                      <a:lumMod val="50000"/>
                    </a:schemeClr>
                  </a:solidFill>
                  <a:latin typeface="Century Gothic" panose="020B0502020202020204" pitchFamily="34" charset="0"/>
                  <a:ea typeface="+mj-ea"/>
                  <a:cs typeface="+mj-cs"/>
                </a:rPr>
                <a:t>12</a:t>
              </a:r>
            </a:p>
          </p:txBody>
        </p:sp>
        <p:sp>
          <p:nvSpPr>
            <p:cNvPr id="28" name="TextBox 27"/>
            <p:cNvSpPr txBox="1"/>
            <p:nvPr/>
          </p:nvSpPr>
          <p:spPr>
            <a:xfrm>
              <a:off x="5171742" y="3195794"/>
              <a:ext cx="2169403" cy="480131"/>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2800" dirty="0">
                  <a:solidFill>
                    <a:schemeClr val="accent5">
                      <a:lumMod val="50000"/>
                    </a:schemeClr>
                  </a:solidFill>
                  <a:latin typeface="Century Gothic" panose="020B0502020202020204" pitchFamily="34" charset="0"/>
                  <a:ea typeface="+mj-ea"/>
                  <a:cs typeface="+mj-cs"/>
                </a:rPr>
                <a:t>МЕСЯЦЕВ</a:t>
              </a:r>
            </a:p>
          </p:txBody>
        </p:sp>
        <p:sp>
          <p:nvSpPr>
            <p:cNvPr id="35" name="Oval 34"/>
            <p:cNvSpPr/>
            <p:nvPr/>
          </p:nvSpPr>
          <p:spPr>
            <a:xfrm>
              <a:off x="7462536" y="1718531"/>
              <a:ext cx="2367958" cy="2351315"/>
            </a:xfrm>
            <a:prstGeom prst="ellipse">
              <a:avLst/>
            </a:prstGeom>
            <a:blipFill dpi="0" rotWithShape="1">
              <a:blip r:embed="rId4">
                <a:alphaModFix amt="53000"/>
              </a:blip>
              <a:srcRect/>
              <a:stretch>
                <a:fillRect l="-18000" t="-8000" r="-18000" b="-5000"/>
              </a:stretch>
            </a:blip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36" name="TextBox 35"/>
            <p:cNvSpPr txBox="1"/>
            <p:nvPr/>
          </p:nvSpPr>
          <p:spPr>
            <a:xfrm>
              <a:off x="7462558" y="2562669"/>
              <a:ext cx="2367958" cy="923330"/>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2000" dirty="0">
                  <a:solidFill>
                    <a:schemeClr val="accent5">
                      <a:lumMod val="50000"/>
                    </a:schemeClr>
                  </a:solidFill>
                  <a:latin typeface="Century Gothic" panose="020B0502020202020204" pitchFamily="34" charset="0"/>
                  <a:ea typeface="+mj-ea"/>
                  <a:cs typeface="+mj-cs"/>
                </a:rPr>
                <a:t>Подтверждение регионального центра </a:t>
              </a:r>
            </a:p>
          </p:txBody>
        </p:sp>
      </p:grpSp>
    </p:spTree>
    <p:extLst>
      <p:ext uri="{BB962C8B-B14F-4D97-AF65-F5344CB8AC3E}">
        <p14:creationId xmlns:p14="http://schemas.microsoft.com/office/powerpoint/2010/main" val="36892089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xplosion 2 35"/>
          <p:cNvSpPr/>
          <p:nvPr/>
        </p:nvSpPr>
        <p:spPr>
          <a:xfrm rot="18868794">
            <a:off x="7943213" y="1023628"/>
            <a:ext cx="3752419" cy="3521863"/>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7598451" cy="862561"/>
          </a:xfrm>
        </p:spPr>
        <p:txBody>
          <a:bodyPr/>
          <a:lstStyle/>
          <a:p>
            <a:r>
              <a:rPr lang="ru-RU" sz="2800" dirty="0"/>
              <a:t>ОПЛАТА УСЛУГ И СРЕДСТВ ПОДДЕРЖКИ</a:t>
            </a:r>
          </a:p>
        </p:txBody>
      </p:sp>
      <p:sp>
        <p:nvSpPr>
          <p:cNvPr id="5" name="TextBox 4">
            <a:extLst>
              <a:ext uri="{FF2B5EF4-FFF2-40B4-BE49-F238E27FC236}">
                <a16:creationId xmlns:a16="http://schemas.microsoft.com/office/drawing/2014/main" id="{3CCBA545-FD3B-4643-87F0-79DAACE52101}"/>
              </a:ext>
            </a:extLst>
          </p:cNvPr>
          <p:cNvSpPr txBox="1"/>
          <p:nvPr/>
        </p:nvSpPr>
        <p:spPr>
          <a:xfrm>
            <a:off x="-1" y="610286"/>
            <a:ext cx="5223487"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ru-RU" sz="2700" b="1" dirty="0">
                <a:solidFill>
                  <a:schemeClr val="bg2">
                    <a:lumMod val="10000"/>
                  </a:schemeClr>
                </a:solidFill>
                <a:latin typeface="Century Gothic" panose="020B0502020202020204" pitchFamily="34" charset="0"/>
                <a:ea typeface="+mj-ea"/>
                <a:cs typeface="+mj-cs"/>
              </a:rPr>
              <a:t>ИНДИВИДУАЛЬНЫЙ БЮДЖЕТ</a:t>
            </a:r>
          </a:p>
        </p:txBody>
      </p:sp>
      <p:sp>
        <p:nvSpPr>
          <p:cNvPr id="6" name="TextBox 5">
            <a:extLst>
              <a:ext uri="{FF2B5EF4-FFF2-40B4-BE49-F238E27FC236}">
                <a16:creationId xmlns:a16="http://schemas.microsoft.com/office/drawing/2014/main" id="{DC381D81-C176-EE4F-B615-2DB4E3D294B9}"/>
              </a:ext>
            </a:extLst>
          </p:cNvPr>
          <p:cNvSpPr txBox="1"/>
          <p:nvPr/>
        </p:nvSpPr>
        <p:spPr>
          <a:xfrm>
            <a:off x="7705391" y="478779"/>
            <a:ext cx="4686300" cy="1144929"/>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7600" dirty="0">
                <a:solidFill>
                  <a:schemeClr val="accent5">
                    <a:lumMod val="50000"/>
                  </a:schemeClr>
                </a:solidFill>
                <a:latin typeface="Berlin Sans FB Demi" panose="020E0802020502020306" pitchFamily="34" charset="0"/>
                <a:ea typeface="+mj-ea"/>
                <a:cs typeface="+mj-cs"/>
              </a:rPr>
              <a:t>София </a:t>
            </a:r>
            <a:r>
              <a:rPr lang="ru-RU" sz="7600" dirty="0">
                <a:solidFill>
                  <a:schemeClr val="accent5">
                    <a:lumMod val="50000"/>
                  </a:schemeClr>
                </a:solidFill>
                <a:latin typeface="Century Gothic" panose="020B0502020202020204" pitchFamily="34" charset="0"/>
                <a:ea typeface="+mj-ea"/>
                <a:cs typeface="+mj-cs"/>
              </a:rPr>
              <a:t> </a:t>
            </a:r>
          </a:p>
        </p:txBody>
      </p:sp>
      <p:grpSp>
        <p:nvGrpSpPr>
          <p:cNvPr id="7" name="Group 6"/>
          <p:cNvGrpSpPr/>
          <p:nvPr/>
        </p:nvGrpSpPr>
        <p:grpSpPr>
          <a:xfrm>
            <a:off x="1294578" y="1632036"/>
            <a:ext cx="9525542" cy="2351315"/>
            <a:chOff x="257660" y="1683656"/>
            <a:chExt cx="9525542" cy="2351315"/>
          </a:xfrm>
        </p:grpSpPr>
        <p:sp>
          <p:nvSpPr>
            <p:cNvPr id="8" name="Oval 7"/>
            <p:cNvSpPr/>
            <p:nvPr/>
          </p:nvSpPr>
          <p:spPr>
            <a:xfrm>
              <a:off x="5077625" y="1718531"/>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9" name="Oval 8"/>
            <p:cNvSpPr/>
            <p:nvPr/>
          </p:nvSpPr>
          <p:spPr>
            <a:xfrm>
              <a:off x="258927" y="1683657"/>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10" name="TextBox 9"/>
            <p:cNvSpPr txBox="1"/>
            <p:nvPr/>
          </p:nvSpPr>
          <p:spPr>
            <a:xfrm>
              <a:off x="257660" y="2127837"/>
              <a:ext cx="2290723" cy="1754326"/>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6000" dirty="0">
                  <a:solidFill>
                    <a:schemeClr val="accent5">
                      <a:lumMod val="50000"/>
                    </a:schemeClr>
                  </a:solidFill>
                  <a:latin typeface="Century Gothic" panose="020B0502020202020204" pitchFamily="34" charset="0"/>
                  <a:ea typeface="+mj-ea"/>
                  <a:cs typeface="+mj-cs"/>
                </a:rPr>
                <a:t>План IPP</a:t>
              </a:r>
            </a:p>
          </p:txBody>
        </p:sp>
        <p:sp>
          <p:nvSpPr>
            <p:cNvPr id="11" name="Oval 10"/>
            <p:cNvSpPr/>
            <p:nvPr/>
          </p:nvSpPr>
          <p:spPr>
            <a:xfrm>
              <a:off x="2616304" y="1683656"/>
              <a:ext cx="2367958" cy="2351315"/>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12" name="TextBox 11"/>
            <p:cNvSpPr txBox="1"/>
            <p:nvPr/>
          </p:nvSpPr>
          <p:spPr>
            <a:xfrm>
              <a:off x="2608007" y="2127837"/>
              <a:ext cx="2367958" cy="1255728"/>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2800">
                  <a:solidFill>
                    <a:schemeClr val="accent5">
                      <a:lumMod val="50000"/>
                    </a:schemeClr>
                  </a:solidFill>
                  <a:latin typeface="Century Gothic" panose="020B0502020202020204" pitchFamily="34" charset="0"/>
                  <a:ea typeface="+mj-ea"/>
                  <a:cs typeface="+mj-cs"/>
                </a:rPr>
                <a:t>Выписка </a:t>
              </a:r>
            </a:p>
            <a:p>
              <a:pPr algn="ctr" defTabSz="914400" rtl="0" eaLnBrk="1" latinLnBrk="0" hangingPunct="1">
                <a:lnSpc>
                  <a:spcPct val="90000"/>
                </a:lnSpc>
                <a:spcBef>
                  <a:spcPct val="0"/>
                </a:spcBef>
                <a:buNone/>
              </a:pPr>
              <a:r>
                <a:rPr lang="ru-RU" sz="2800">
                  <a:solidFill>
                    <a:schemeClr val="accent5">
                      <a:lumMod val="50000"/>
                    </a:schemeClr>
                  </a:solidFill>
                  <a:latin typeface="Century Gothic" panose="020B0502020202020204" pitchFamily="34" charset="0"/>
                  <a:ea typeface="+mj-ea"/>
                  <a:cs typeface="+mj-cs"/>
                </a:rPr>
                <a:t>о годовых расходах</a:t>
              </a:r>
            </a:p>
          </p:txBody>
        </p:sp>
        <p:sp>
          <p:nvSpPr>
            <p:cNvPr id="13" name="TextBox 12"/>
            <p:cNvSpPr txBox="1"/>
            <p:nvPr/>
          </p:nvSpPr>
          <p:spPr>
            <a:xfrm>
              <a:off x="5239481" y="2023121"/>
              <a:ext cx="1967838"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b="1" u="sng" dirty="0">
                  <a:solidFill>
                    <a:schemeClr val="accent5">
                      <a:lumMod val="50000"/>
                    </a:schemeClr>
                  </a:solidFill>
                  <a:latin typeface="Century Gothic" panose="020B0502020202020204" pitchFamily="34" charset="0"/>
                  <a:ea typeface="+mj-ea"/>
                  <a:cs typeface="+mj-cs"/>
                </a:rPr>
                <a:t>РАСХОДЫ</a:t>
              </a:r>
              <a:r>
                <a:rPr lang="ru-RU" dirty="0">
                  <a:solidFill>
                    <a:schemeClr val="accent5">
                      <a:lumMod val="50000"/>
                    </a:schemeClr>
                  </a:solidFill>
                  <a:latin typeface="Century Gothic" panose="020B0502020202020204" pitchFamily="34" charset="0"/>
                  <a:ea typeface="+mj-ea"/>
                  <a:cs typeface="+mj-cs"/>
                </a:rPr>
                <a:t> ЗА ПОСЛЕДНИЕ</a:t>
              </a:r>
            </a:p>
          </p:txBody>
        </p:sp>
        <p:sp>
          <p:nvSpPr>
            <p:cNvPr id="14" name="TextBox 13"/>
            <p:cNvSpPr txBox="1"/>
            <p:nvPr/>
          </p:nvSpPr>
          <p:spPr>
            <a:xfrm>
              <a:off x="5706057" y="2501255"/>
              <a:ext cx="1072114" cy="923330"/>
            </a:xfrm>
            <a:prstGeom prst="rect">
              <a:avLst/>
            </a:prstGeom>
            <a:noFill/>
          </p:spPr>
          <p:txBody>
            <a:bodyPr wrap="square" rtlCol="0">
              <a:spAutoFit/>
            </a:bodyPr>
            <a:lstStyle/>
            <a:p>
              <a:pPr algn="l" defTabSz="914400" rtl="0" eaLnBrk="1" latinLnBrk="0" hangingPunct="1">
                <a:lnSpc>
                  <a:spcPct val="90000"/>
                </a:lnSpc>
                <a:spcBef>
                  <a:spcPct val="0"/>
                </a:spcBef>
                <a:buNone/>
              </a:pPr>
              <a:r>
                <a:rPr lang="ru-RU" sz="6000">
                  <a:solidFill>
                    <a:schemeClr val="accent5">
                      <a:lumMod val="50000"/>
                    </a:schemeClr>
                  </a:solidFill>
                  <a:latin typeface="Century Gothic" panose="020B0502020202020204" pitchFamily="34" charset="0"/>
                  <a:ea typeface="+mj-ea"/>
                  <a:cs typeface="+mj-cs"/>
                </a:rPr>
                <a:t>12</a:t>
              </a:r>
            </a:p>
          </p:txBody>
        </p:sp>
        <p:sp>
          <p:nvSpPr>
            <p:cNvPr id="15" name="TextBox 14"/>
            <p:cNvSpPr txBox="1"/>
            <p:nvPr/>
          </p:nvSpPr>
          <p:spPr>
            <a:xfrm>
              <a:off x="5190577" y="3195794"/>
              <a:ext cx="2169403" cy="480131"/>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2800" dirty="0">
                  <a:solidFill>
                    <a:schemeClr val="accent5">
                      <a:lumMod val="50000"/>
                    </a:schemeClr>
                  </a:solidFill>
                  <a:latin typeface="Century Gothic" panose="020B0502020202020204" pitchFamily="34" charset="0"/>
                  <a:ea typeface="+mj-ea"/>
                  <a:cs typeface="+mj-cs"/>
                </a:rPr>
                <a:t>МЕСЯЦЕВ</a:t>
              </a:r>
            </a:p>
          </p:txBody>
        </p:sp>
        <p:sp>
          <p:nvSpPr>
            <p:cNvPr id="16" name="Oval 15"/>
            <p:cNvSpPr/>
            <p:nvPr/>
          </p:nvSpPr>
          <p:spPr>
            <a:xfrm>
              <a:off x="7491652" y="1718531"/>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pic>
          <p:nvPicPr>
            <p:cNvPr id="18" name="Picture 17" descr="File:Cornflower blue check.svg"/>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713274" y="2023120"/>
              <a:ext cx="1704327" cy="1696929"/>
            </a:xfrm>
            <a:prstGeom prst="rect">
              <a:avLst/>
            </a:prstGeom>
          </p:spPr>
        </p:pic>
        <p:sp>
          <p:nvSpPr>
            <p:cNvPr id="20" name="TextBox 19"/>
            <p:cNvSpPr txBox="1"/>
            <p:nvPr/>
          </p:nvSpPr>
          <p:spPr>
            <a:xfrm>
              <a:off x="7412943" y="2946784"/>
              <a:ext cx="2351314" cy="480131"/>
            </a:xfrm>
            <a:prstGeom prst="rect">
              <a:avLst/>
            </a:prstGeom>
            <a:noFill/>
          </p:spPr>
          <p:txBody>
            <a:bodyPr wrap="square" rtlCol="0">
              <a:spAutoFit/>
            </a:bodyPr>
            <a:lstStyle/>
            <a:p>
              <a:pPr algn="ctr">
                <a:lnSpc>
                  <a:spcPct val="90000"/>
                </a:lnSpc>
                <a:spcBef>
                  <a:spcPct val="0"/>
                </a:spcBef>
              </a:pPr>
              <a:r>
                <a:rPr lang="ru-RU" sz="1400" b="1" dirty="0">
                  <a:effectLst>
                    <a:outerShdw blurRad="38100" dist="38100" dir="2700000" algn="tl">
                      <a:srgbClr val="000000">
                        <a:alpha val="43137"/>
                      </a:srgbClr>
                    </a:outerShdw>
                  </a:effectLst>
                  <a:latin typeface="Century Gothic" panose="020B0502020202020204" pitchFamily="34" charset="0"/>
                </a:rPr>
                <a:t>ИЗМЕНЕНИЕ ОБСТОЯТЕЛЬСТВ</a:t>
              </a:r>
            </a:p>
          </p:txBody>
        </p:sp>
        <p:sp>
          <p:nvSpPr>
            <p:cNvPr id="21" name="Rectangle 20"/>
            <p:cNvSpPr/>
            <p:nvPr/>
          </p:nvSpPr>
          <p:spPr>
            <a:xfrm>
              <a:off x="7537615" y="2498929"/>
              <a:ext cx="2132314" cy="523220"/>
            </a:xfrm>
            <a:prstGeom prst="rect">
              <a:avLst/>
            </a:prstGeom>
          </p:spPr>
          <p:txBody>
            <a:bodyPr wrap="none">
              <a:spAutoFit/>
            </a:bodyPr>
            <a:lstStyle/>
            <a:p>
              <a:pPr algn="ctr"/>
              <a:r>
                <a:rPr lang="ru-RU" sz="1400" b="1" dirty="0">
                  <a:latin typeface="Century Gothic" panose="020B0502020202020204" pitchFamily="34" charset="0"/>
                </a:rPr>
                <a:t>НЕУДОВЛЕТВОРЕННАЯ</a:t>
              </a:r>
              <a:br>
                <a:rPr lang="en-US" sz="1400" b="1" dirty="0">
                  <a:latin typeface="Century Gothic" panose="020B0502020202020204" pitchFamily="34" charset="0"/>
                </a:rPr>
              </a:br>
              <a:r>
                <a:rPr lang="ru-RU" sz="1400" b="1" dirty="0">
                  <a:latin typeface="Century Gothic" panose="020B0502020202020204" pitchFamily="34" charset="0"/>
                </a:rPr>
                <a:t>ПОТРЕБНОСТЬ</a:t>
              </a:r>
            </a:p>
          </p:txBody>
        </p:sp>
      </p:grpSp>
      <p:grpSp>
        <p:nvGrpSpPr>
          <p:cNvPr id="22" name="Group 21"/>
          <p:cNvGrpSpPr/>
          <p:nvPr/>
        </p:nvGrpSpPr>
        <p:grpSpPr>
          <a:xfrm>
            <a:off x="3213802" y="4338536"/>
            <a:ext cx="2495651" cy="2076451"/>
            <a:chOff x="567622" y="1999314"/>
            <a:chExt cx="2495651" cy="2076451"/>
          </a:xfrm>
        </p:grpSpPr>
        <p:sp>
          <p:nvSpPr>
            <p:cNvPr id="23" name="Rectangle 22"/>
            <p:cNvSpPr/>
            <p:nvPr/>
          </p:nvSpPr>
          <p:spPr>
            <a:xfrm>
              <a:off x="567622" y="1999314"/>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712864" y="2106414"/>
              <a:ext cx="2205166"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832862" y="2233425"/>
              <a:ext cx="1923838" cy="646331"/>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2000" b="1" u="sng" dirty="0">
                  <a:solidFill>
                    <a:schemeClr val="accent5">
                      <a:lumMod val="50000"/>
                    </a:schemeClr>
                  </a:solidFill>
                  <a:latin typeface="Century Gothic" panose="020B0502020202020204" pitchFamily="34" charset="0"/>
                  <a:ea typeface="+mj-ea"/>
                  <a:cs typeface="+mj-cs"/>
                </a:rPr>
                <a:t>РАСХОДЫ</a:t>
              </a:r>
              <a:r>
                <a:rPr lang="ru-RU" sz="2000" dirty="0">
                  <a:solidFill>
                    <a:schemeClr val="accent5">
                      <a:lumMod val="50000"/>
                    </a:schemeClr>
                  </a:solidFill>
                  <a:latin typeface="Century Gothic" panose="020B0502020202020204" pitchFamily="34" charset="0"/>
                  <a:ea typeface="+mj-ea"/>
                  <a:cs typeface="+mj-cs"/>
                </a:rPr>
                <a:t> ЗА ПОСЛЕДНИЕ</a:t>
              </a:r>
            </a:p>
          </p:txBody>
        </p:sp>
        <p:sp>
          <p:nvSpPr>
            <p:cNvPr id="26" name="TextBox 25"/>
            <p:cNvSpPr txBox="1"/>
            <p:nvPr/>
          </p:nvSpPr>
          <p:spPr>
            <a:xfrm>
              <a:off x="1272837" y="2822447"/>
              <a:ext cx="1043888" cy="923330"/>
            </a:xfrm>
            <a:prstGeom prst="rect">
              <a:avLst/>
            </a:prstGeom>
            <a:noFill/>
          </p:spPr>
          <p:txBody>
            <a:bodyPr wrap="square" rtlCol="0">
              <a:spAutoFit/>
            </a:bodyPr>
            <a:lstStyle/>
            <a:p>
              <a:pPr algn="l" defTabSz="914400" rtl="0" eaLnBrk="1" latinLnBrk="0" hangingPunct="1">
                <a:lnSpc>
                  <a:spcPct val="90000"/>
                </a:lnSpc>
                <a:spcBef>
                  <a:spcPct val="0"/>
                </a:spcBef>
                <a:buNone/>
              </a:pPr>
              <a:r>
                <a:rPr lang="ru-RU" sz="6000">
                  <a:solidFill>
                    <a:schemeClr val="accent5">
                      <a:lumMod val="50000"/>
                    </a:schemeClr>
                  </a:solidFill>
                  <a:latin typeface="Century Gothic" panose="020B0502020202020204" pitchFamily="34" charset="0"/>
                  <a:ea typeface="+mj-ea"/>
                  <a:cs typeface="+mj-cs"/>
                </a:rPr>
                <a:t>12</a:t>
              </a:r>
            </a:p>
          </p:txBody>
        </p:sp>
        <p:sp>
          <p:nvSpPr>
            <p:cNvPr id="27" name="TextBox 26"/>
            <p:cNvSpPr txBox="1"/>
            <p:nvPr/>
          </p:nvSpPr>
          <p:spPr>
            <a:xfrm>
              <a:off x="1031866" y="3520539"/>
              <a:ext cx="1545441"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2000" dirty="0">
                  <a:solidFill>
                    <a:schemeClr val="accent5">
                      <a:lumMod val="50000"/>
                    </a:schemeClr>
                  </a:solidFill>
                  <a:latin typeface="Century Gothic" panose="020B0502020202020204" pitchFamily="34" charset="0"/>
                  <a:ea typeface="+mj-ea"/>
                  <a:cs typeface="+mj-cs"/>
                </a:rPr>
                <a:t>МЕСЯЦЕВ</a:t>
              </a:r>
            </a:p>
          </p:txBody>
        </p:sp>
      </p:grpSp>
      <p:sp>
        <p:nvSpPr>
          <p:cNvPr id="28" name="Equal 27"/>
          <p:cNvSpPr/>
          <p:nvPr/>
        </p:nvSpPr>
        <p:spPr>
          <a:xfrm>
            <a:off x="5892845" y="4941800"/>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TextBox 28"/>
          <p:cNvSpPr txBox="1"/>
          <p:nvPr/>
        </p:nvSpPr>
        <p:spPr>
          <a:xfrm>
            <a:off x="7012516" y="4917109"/>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ru-RU" sz="4400">
                <a:solidFill>
                  <a:schemeClr val="accent5">
                    <a:lumMod val="50000"/>
                  </a:schemeClr>
                </a:solidFill>
                <a:latin typeface="Century Gothic" panose="020B0502020202020204" pitchFamily="34" charset="0"/>
                <a:ea typeface="+mj-ea"/>
                <a:cs typeface="+mj-cs"/>
              </a:rPr>
              <a:t>$2,100</a:t>
            </a:r>
          </a:p>
        </p:txBody>
      </p:sp>
    </p:spTree>
    <p:extLst>
      <p:ext uri="{BB962C8B-B14F-4D97-AF65-F5344CB8AC3E}">
        <p14:creationId xmlns:p14="http://schemas.microsoft.com/office/powerpoint/2010/main" val="1346812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381D81-C176-EE4F-B615-2DB4E3D294B9}"/>
              </a:ext>
            </a:extLst>
          </p:cNvPr>
          <p:cNvSpPr txBox="1"/>
          <p:nvPr/>
        </p:nvSpPr>
        <p:spPr>
          <a:xfrm>
            <a:off x="7832367" y="346962"/>
            <a:ext cx="4686300" cy="1144929"/>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7600" dirty="0">
                <a:solidFill>
                  <a:schemeClr val="accent5">
                    <a:lumMod val="50000"/>
                  </a:schemeClr>
                </a:solidFill>
                <a:latin typeface="Berlin Sans FB Demi" panose="020E0802020502020306" pitchFamily="34" charset="0"/>
                <a:ea typeface="+mj-ea"/>
                <a:cs typeface="+mj-cs"/>
              </a:rPr>
              <a:t>София </a:t>
            </a:r>
            <a:r>
              <a:rPr lang="ru-RU" sz="7600" dirty="0">
                <a:solidFill>
                  <a:schemeClr val="accent5">
                    <a:lumMod val="50000"/>
                  </a:schemeClr>
                </a:solidFill>
                <a:latin typeface="Century Gothic" panose="020B0502020202020204" pitchFamily="34" charset="0"/>
                <a:ea typeface="+mj-ea"/>
                <a:cs typeface="+mj-cs"/>
              </a:rPr>
              <a:t> </a:t>
            </a:r>
          </a:p>
        </p:txBody>
      </p:sp>
      <p:sp>
        <p:nvSpPr>
          <p:cNvPr id="5"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7599718" cy="862561"/>
          </a:xfrm>
        </p:spPr>
        <p:txBody>
          <a:bodyPr/>
          <a:lstStyle/>
          <a:p>
            <a:r>
              <a:rPr lang="ru-RU" sz="2800" dirty="0"/>
              <a:t>ОПЛАТА УСЛУГ И СРЕДСТВ ПОДДЕРЖКИ</a:t>
            </a:r>
          </a:p>
        </p:txBody>
      </p:sp>
      <p:sp>
        <p:nvSpPr>
          <p:cNvPr id="6" name="TextBox 5">
            <a:extLst>
              <a:ext uri="{FF2B5EF4-FFF2-40B4-BE49-F238E27FC236}">
                <a16:creationId xmlns:a16="http://schemas.microsoft.com/office/drawing/2014/main" id="{3CCBA545-FD3B-4643-87F0-79DAACE52101}"/>
              </a:ext>
            </a:extLst>
          </p:cNvPr>
          <p:cNvSpPr txBox="1"/>
          <p:nvPr/>
        </p:nvSpPr>
        <p:spPr>
          <a:xfrm>
            <a:off x="0" y="610286"/>
            <a:ext cx="5212080"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ru-RU" sz="2700" b="1" dirty="0">
                <a:solidFill>
                  <a:schemeClr val="bg2">
                    <a:lumMod val="10000"/>
                  </a:schemeClr>
                </a:solidFill>
                <a:latin typeface="Century Gothic" panose="020B0502020202020204" pitchFamily="34" charset="0"/>
                <a:ea typeface="+mj-ea"/>
                <a:cs typeface="+mj-cs"/>
              </a:rPr>
              <a:t>ИНДИВИДУАЛЬНЫЙ БЮДЖЕТ</a:t>
            </a:r>
          </a:p>
        </p:txBody>
      </p:sp>
      <p:grpSp>
        <p:nvGrpSpPr>
          <p:cNvPr id="58" name="Group 57"/>
          <p:cNvGrpSpPr/>
          <p:nvPr/>
        </p:nvGrpSpPr>
        <p:grpSpPr>
          <a:xfrm>
            <a:off x="-406866" y="779134"/>
            <a:ext cx="3496714" cy="3444797"/>
            <a:chOff x="-605630" y="530748"/>
            <a:chExt cx="4130952" cy="4033256"/>
          </a:xfrm>
        </p:grpSpPr>
        <p:sp>
          <p:nvSpPr>
            <p:cNvPr id="7" name="Explosion 2 6"/>
            <p:cNvSpPr/>
            <p:nvPr/>
          </p:nvSpPr>
          <p:spPr>
            <a:xfrm rot="1176629">
              <a:off x="-605630" y="530748"/>
              <a:ext cx="4130952" cy="4033256"/>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105673" y="1389156"/>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pic>
          <p:nvPicPr>
            <p:cNvPr id="19" name="Picture 18" descr="File:Cornflower blue check.svg"/>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8656" y="1654059"/>
              <a:ext cx="1704327" cy="1696929"/>
            </a:xfrm>
            <a:prstGeom prst="rect">
              <a:avLst/>
            </a:prstGeom>
          </p:spPr>
        </p:pic>
        <p:sp>
          <p:nvSpPr>
            <p:cNvPr id="22" name="Rectangle 21"/>
            <p:cNvSpPr/>
            <p:nvPr/>
          </p:nvSpPr>
          <p:spPr>
            <a:xfrm>
              <a:off x="125485" y="2277110"/>
              <a:ext cx="2193350" cy="540529"/>
            </a:xfrm>
            <a:prstGeom prst="rect">
              <a:avLst/>
            </a:prstGeom>
          </p:spPr>
          <p:txBody>
            <a:bodyPr wrap="none">
              <a:spAutoFit/>
            </a:bodyPr>
            <a:lstStyle/>
            <a:p>
              <a:pPr algn="ctr"/>
              <a:r>
                <a:rPr lang="ru-RU" sz="1200" b="1" dirty="0">
                  <a:latin typeface="Century Gothic" panose="020B0502020202020204" pitchFamily="34" charset="0"/>
                </a:rPr>
                <a:t>НЕУДОВЛЕТВОРЕННАЯ</a:t>
              </a:r>
              <a:br>
                <a:rPr lang="en-US" sz="1200" b="1" dirty="0">
                  <a:latin typeface="Century Gothic" panose="020B0502020202020204" pitchFamily="34" charset="0"/>
                </a:rPr>
              </a:br>
              <a:r>
                <a:rPr lang="ru-RU" sz="1200" b="1" dirty="0">
                  <a:latin typeface="Century Gothic" panose="020B0502020202020204" pitchFamily="34" charset="0"/>
                </a:rPr>
                <a:t>ПОТРЕБНОСТЬ</a:t>
              </a:r>
            </a:p>
          </p:txBody>
        </p:sp>
      </p:grpSp>
      <p:grpSp>
        <p:nvGrpSpPr>
          <p:cNvPr id="33" name="Group 32"/>
          <p:cNvGrpSpPr/>
          <p:nvPr/>
        </p:nvGrpSpPr>
        <p:grpSpPr>
          <a:xfrm>
            <a:off x="2862303" y="1461401"/>
            <a:ext cx="6611972" cy="1883009"/>
            <a:chOff x="2877136" y="2165271"/>
            <a:chExt cx="6975828" cy="2333646"/>
          </a:xfrm>
        </p:grpSpPr>
        <p:grpSp>
          <p:nvGrpSpPr>
            <p:cNvPr id="26" name="Group 25"/>
            <p:cNvGrpSpPr/>
            <p:nvPr/>
          </p:nvGrpSpPr>
          <p:grpSpPr>
            <a:xfrm>
              <a:off x="2877136" y="2203058"/>
              <a:ext cx="2307728" cy="2295859"/>
              <a:chOff x="3338411" y="2557665"/>
              <a:chExt cx="2307728" cy="2295859"/>
            </a:xfrm>
          </p:grpSpPr>
          <p:sp>
            <p:nvSpPr>
              <p:cNvPr id="24" name="Oval 23"/>
              <p:cNvSpPr/>
              <p:nvPr/>
            </p:nvSpPr>
            <p:spPr>
              <a:xfrm>
                <a:off x="3364980" y="2557665"/>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25" name="TextBox 24"/>
              <p:cNvSpPr txBox="1"/>
              <p:nvPr/>
            </p:nvSpPr>
            <p:spPr>
              <a:xfrm>
                <a:off x="3338411" y="3105428"/>
                <a:ext cx="2252328" cy="1487589"/>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4000" dirty="0">
                    <a:solidFill>
                      <a:schemeClr val="accent5">
                        <a:lumMod val="50000"/>
                      </a:schemeClr>
                    </a:solidFill>
                    <a:latin typeface="Century Gothic" panose="020B0502020202020204" pitchFamily="34" charset="0"/>
                    <a:ea typeface="+mj-ea"/>
                    <a:cs typeface="+mj-cs"/>
                  </a:rPr>
                  <a:t>План IPP</a:t>
                </a:r>
              </a:p>
            </p:txBody>
          </p:sp>
        </p:grpSp>
        <p:pic>
          <p:nvPicPr>
            <p:cNvPr id="27" name="Picture 26"/>
            <p:cNvPicPr>
              <a:picLocks noChangeAspect="1"/>
            </p:cNvPicPr>
            <p:nvPr/>
          </p:nvPicPr>
          <p:blipFill rotWithShape="1">
            <a:blip r:embed="rId5"/>
            <a:srcRect l="53809" t="24191" r="27699" b="45841"/>
            <a:stretch/>
          </p:blipFill>
          <p:spPr>
            <a:xfrm>
              <a:off x="5244921" y="2165271"/>
              <a:ext cx="2266673" cy="22958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 name="Oval 29"/>
            <p:cNvSpPr/>
            <p:nvPr/>
          </p:nvSpPr>
          <p:spPr>
            <a:xfrm>
              <a:off x="7571805" y="2165272"/>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pic>
          <p:nvPicPr>
            <p:cNvPr id="32" name="Picture 31" descr="LiturgyTools.net: Pictures for the 1st Sunday of Advent, Year 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6682" y="2502523"/>
              <a:ext cx="1571404" cy="1571404"/>
            </a:xfrm>
            <a:prstGeom prst="rect">
              <a:avLst/>
            </a:prstGeom>
          </p:spPr>
        </p:pic>
      </p:grpSp>
      <p:grpSp>
        <p:nvGrpSpPr>
          <p:cNvPr id="59" name="Group 58"/>
          <p:cNvGrpSpPr/>
          <p:nvPr/>
        </p:nvGrpSpPr>
        <p:grpSpPr>
          <a:xfrm>
            <a:off x="3078462" y="3344408"/>
            <a:ext cx="6621798" cy="978729"/>
            <a:chOff x="3463239" y="3415528"/>
            <a:chExt cx="6251235" cy="978729"/>
          </a:xfrm>
        </p:grpSpPr>
        <p:sp>
          <p:nvSpPr>
            <p:cNvPr id="35" name="TextBox 34"/>
            <p:cNvSpPr txBox="1"/>
            <p:nvPr/>
          </p:nvSpPr>
          <p:spPr>
            <a:xfrm>
              <a:off x="3463239" y="3415528"/>
              <a:ext cx="1841946" cy="978729"/>
            </a:xfrm>
            <a:prstGeom prst="rect">
              <a:avLst/>
            </a:prstGeom>
            <a:noFill/>
          </p:spPr>
          <p:txBody>
            <a:bodyPr wrap="square" rtlCol="0">
              <a:spAutoFit/>
            </a:bodyPr>
            <a:lstStyle/>
            <a:p>
              <a:pPr algn="ctr">
                <a:lnSpc>
                  <a:spcPct val="90000"/>
                </a:lnSpc>
                <a:spcBef>
                  <a:spcPct val="0"/>
                </a:spcBef>
              </a:pPr>
              <a:r>
                <a:rPr lang="ru-RU" sz="1600" b="1" dirty="0">
                  <a:solidFill>
                    <a:schemeClr val="accent5">
                      <a:lumMod val="50000"/>
                    </a:schemeClr>
                  </a:solidFill>
                  <a:latin typeface="Century Gothic" panose="020B0502020202020204" pitchFamily="34" charset="0"/>
                  <a:ea typeface="+mj-ea"/>
                  <a:cs typeface="+mj-cs"/>
                </a:rPr>
                <a:t>40 часов услуг краткосрочного ухода</a:t>
              </a:r>
            </a:p>
            <a:p>
              <a:pPr algn="ctr">
                <a:lnSpc>
                  <a:spcPct val="90000"/>
                </a:lnSpc>
                <a:spcBef>
                  <a:spcPct val="0"/>
                </a:spcBef>
              </a:pPr>
              <a:r>
                <a:rPr lang="ru-RU" sz="1600" b="1" dirty="0">
                  <a:solidFill>
                    <a:schemeClr val="accent5">
                      <a:lumMod val="50000"/>
                    </a:schemeClr>
                  </a:solidFill>
                  <a:latin typeface="Century Gothic" panose="020B0502020202020204" pitchFamily="34" charset="0"/>
                  <a:ea typeface="+mj-ea"/>
                  <a:cs typeface="+mj-cs"/>
                </a:rPr>
                <a:t>ежемесячно</a:t>
              </a:r>
            </a:p>
          </p:txBody>
        </p:sp>
        <p:sp>
          <p:nvSpPr>
            <p:cNvPr id="36" name="TextBox 35"/>
            <p:cNvSpPr txBox="1"/>
            <p:nvPr/>
          </p:nvSpPr>
          <p:spPr>
            <a:xfrm>
              <a:off x="5377866" y="3415528"/>
              <a:ext cx="2319011" cy="978729"/>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1600" b="1" dirty="0">
                  <a:solidFill>
                    <a:schemeClr val="accent5">
                      <a:lumMod val="50000"/>
                    </a:schemeClr>
                  </a:solidFill>
                  <a:latin typeface="Century Gothic" panose="020B0502020202020204" pitchFamily="34" charset="0"/>
                  <a:ea typeface="+mj-ea"/>
                  <a:cs typeface="+mj-cs"/>
                </a:rPr>
                <a:t>Предоставляется </a:t>
              </a:r>
            </a:p>
            <a:p>
              <a:pPr algn="ctr" defTabSz="914400" rtl="0" eaLnBrk="1" latinLnBrk="0" hangingPunct="1">
                <a:lnSpc>
                  <a:spcPct val="90000"/>
                </a:lnSpc>
                <a:spcBef>
                  <a:spcPct val="0"/>
                </a:spcBef>
                <a:buNone/>
              </a:pPr>
              <a:r>
                <a:rPr lang="ru-RU" sz="1600" b="1" dirty="0">
                  <a:solidFill>
                    <a:schemeClr val="accent5">
                      <a:lumMod val="50000"/>
                    </a:schemeClr>
                  </a:solidFill>
                  <a:latin typeface="Century Gothic" panose="020B0502020202020204" pitchFamily="34" charset="0"/>
                  <a:ea typeface="+mj-ea"/>
                  <a:cs typeface="+mj-cs"/>
                </a:rPr>
                <a:t>7 часов услуг краткосрочного ухода</a:t>
              </a:r>
            </a:p>
          </p:txBody>
        </p:sp>
        <p:sp>
          <p:nvSpPr>
            <p:cNvPr id="37" name="TextBox 36"/>
            <p:cNvSpPr txBox="1"/>
            <p:nvPr/>
          </p:nvSpPr>
          <p:spPr>
            <a:xfrm>
              <a:off x="7554120" y="3415528"/>
              <a:ext cx="2160354" cy="978729"/>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1600" b="1" dirty="0">
                  <a:solidFill>
                    <a:schemeClr val="accent5">
                      <a:lumMod val="50000"/>
                    </a:schemeClr>
                  </a:solidFill>
                  <a:latin typeface="Century Gothic" panose="020B0502020202020204" pitchFamily="34" charset="0"/>
                  <a:ea typeface="+mj-ea"/>
                  <a:cs typeface="+mj-cs"/>
                </a:rPr>
                <a:t>Не использовано </a:t>
              </a:r>
            </a:p>
            <a:p>
              <a:pPr algn="ctr" defTabSz="914400" rtl="0" eaLnBrk="1" latinLnBrk="0" hangingPunct="1">
                <a:lnSpc>
                  <a:spcPct val="90000"/>
                </a:lnSpc>
                <a:spcBef>
                  <a:spcPct val="0"/>
                </a:spcBef>
                <a:buNone/>
              </a:pPr>
              <a:r>
                <a:rPr lang="ru-RU" sz="1600" b="1" dirty="0">
                  <a:solidFill>
                    <a:schemeClr val="accent5">
                      <a:lumMod val="50000"/>
                    </a:schemeClr>
                  </a:solidFill>
                  <a:latin typeface="Century Gothic" panose="020B0502020202020204" pitchFamily="34" charset="0"/>
                  <a:ea typeface="+mj-ea"/>
                  <a:cs typeface="+mj-cs"/>
                </a:rPr>
                <a:t>33 часа услуг краткосрочного ухода</a:t>
              </a:r>
            </a:p>
          </p:txBody>
        </p:sp>
      </p:grpSp>
      <p:sp>
        <p:nvSpPr>
          <p:cNvPr id="39" name="Rectangle 38"/>
          <p:cNvSpPr/>
          <p:nvPr/>
        </p:nvSpPr>
        <p:spPr>
          <a:xfrm>
            <a:off x="2825871" y="4415029"/>
            <a:ext cx="6503826" cy="70631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2400">
                <a:solidFill>
                  <a:schemeClr val="tx1"/>
                </a:solidFill>
                <a:latin typeface="Century Gothic" panose="020B0502020202020204" pitchFamily="34" charset="0"/>
              </a:rPr>
              <a:t>33 часа x $25 за час = $825 в месяц </a:t>
            </a:r>
          </a:p>
          <a:p>
            <a:pPr lvl="0" algn="ctr"/>
            <a:r>
              <a:rPr lang="ru-RU" sz="2400">
                <a:solidFill>
                  <a:schemeClr val="tx1"/>
                </a:solidFill>
                <a:latin typeface="Century Gothic" panose="020B0502020202020204" pitchFamily="34" charset="0"/>
              </a:rPr>
              <a:t>$825 в месяц x 12 месяцев = </a:t>
            </a:r>
            <a:r>
              <a:rPr lang="ru-RU" sz="2400" b="1">
                <a:solidFill>
                  <a:srgbClr val="FF0000"/>
                </a:solidFill>
                <a:latin typeface="Century Gothic" panose="020B0502020202020204" pitchFamily="34" charset="0"/>
              </a:rPr>
              <a:t>$9,900 </a:t>
            </a:r>
          </a:p>
        </p:txBody>
      </p:sp>
      <p:grpSp>
        <p:nvGrpSpPr>
          <p:cNvPr id="63" name="Group 62"/>
          <p:cNvGrpSpPr/>
          <p:nvPr/>
        </p:nvGrpSpPr>
        <p:grpSpPr>
          <a:xfrm>
            <a:off x="3405596" y="5258532"/>
            <a:ext cx="5550569" cy="1479627"/>
            <a:chOff x="2975429" y="5301655"/>
            <a:chExt cx="5550569" cy="1479627"/>
          </a:xfrm>
        </p:grpSpPr>
        <p:grpSp>
          <p:nvGrpSpPr>
            <p:cNvPr id="41" name="Group 40"/>
            <p:cNvGrpSpPr/>
            <p:nvPr/>
          </p:nvGrpSpPr>
          <p:grpSpPr>
            <a:xfrm>
              <a:off x="2975429" y="5301655"/>
              <a:ext cx="1689905" cy="1443548"/>
              <a:chOff x="567622" y="1999314"/>
              <a:chExt cx="2495651" cy="2076451"/>
            </a:xfrm>
          </p:grpSpPr>
          <p:sp>
            <p:nvSpPr>
              <p:cNvPr id="42" name="Rectangle 41"/>
              <p:cNvSpPr/>
              <p:nvPr/>
            </p:nvSpPr>
            <p:spPr>
              <a:xfrm>
                <a:off x="567622" y="1999314"/>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712864" y="2106414"/>
                <a:ext cx="2205166"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p:cNvGrpSpPr/>
            <p:nvPr/>
          </p:nvGrpSpPr>
          <p:grpSpPr>
            <a:xfrm>
              <a:off x="4969915" y="5301655"/>
              <a:ext cx="1593271" cy="1436610"/>
              <a:chOff x="567622" y="1999314"/>
              <a:chExt cx="2495651" cy="2076451"/>
            </a:xfrm>
          </p:grpSpPr>
          <p:sp>
            <p:nvSpPr>
              <p:cNvPr id="48" name="Rectangle 47"/>
              <p:cNvSpPr/>
              <p:nvPr/>
            </p:nvSpPr>
            <p:spPr>
              <a:xfrm>
                <a:off x="567622" y="1999314"/>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p:cNvSpPr/>
              <p:nvPr/>
            </p:nvSpPr>
            <p:spPr>
              <a:xfrm>
                <a:off x="712864" y="2106414"/>
                <a:ext cx="2205166"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 name="Rectangle 52"/>
            <p:cNvSpPr/>
            <p:nvPr/>
          </p:nvSpPr>
          <p:spPr>
            <a:xfrm>
              <a:off x="3039693" y="5695223"/>
              <a:ext cx="1569661" cy="424732"/>
            </a:xfrm>
            <a:prstGeom prst="rect">
              <a:avLst/>
            </a:prstGeom>
          </p:spPr>
          <p:txBody>
            <a:bodyPr wrap="none">
              <a:spAutoFit/>
            </a:bodyPr>
            <a:lstStyle/>
            <a:p>
              <a:pPr algn="ctr">
                <a:lnSpc>
                  <a:spcPct val="90000"/>
                </a:lnSpc>
                <a:spcBef>
                  <a:spcPct val="0"/>
                </a:spcBef>
              </a:pPr>
              <a:r>
                <a:rPr lang="ru-RU" sz="1200" b="1" dirty="0">
                  <a:latin typeface="Century Gothic" panose="020B0502020202020204" pitchFamily="34" charset="0"/>
                </a:rPr>
                <a:t>ИСПОЛЬЗОВАНО </a:t>
              </a:r>
            </a:p>
            <a:p>
              <a:pPr algn="ctr">
                <a:lnSpc>
                  <a:spcPct val="90000"/>
                </a:lnSpc>
                <a:spcBef>
                  <a:spcPct val="0"/>
                </a:spcBef>
              </a:pPr>
              <a:r>
                <a:rPr lang="ru-RU" sz="1200" b="1" dirty="0">
                  <a:latin typeface="Century Gothic" panose="020B0502020202020204" pitchFamily="34" charset="0"/>
                </a:rPr>
                <a:t>$2,100</a:t>
              </a:r>
            </a:p>
          </p:txBody>
        </p:sp>
        <p:sp>
          <p:nvSpPr>
            <p:cNvPr id="54" name="Rectangle 53"/>
            <p:cNvSpPr/>
            <p:nvPr/>
          </p:nvSpPr>
          <p:spPr>
            <a:xfrm>
              <a:off x="5147672" y="5529523"/>
              <a:ext cx="1367725" cy="757130"/>
            </a:xfrm>
            <a:prstGeom prst="rect">
              <a:avLst/>
            </a:prstGeom>
          </p:spPr>
          <p:txBody>
            <a:bodyPr wrap="square">
              <a:spAutoFit/>
            </a:bodyPr>
            <a:lstStyle/>
            <a:p>
              <a:pPr>
                <a:lnSpc>
                  <a:spcPct val="90000"/>
                </a:lnSpc>
                <a:spcBef>
                  <a:spcPct val="0"/>
                </a:spcBef>
              </a:pPr>
              <a:r>
                <a:rPr lang="ru-RU" sz="1200" b="1" dirty="0">
                  <a:latin typeface="Century Gothic" panose="020B0502020202020204" pitchFamily="34" charset="0"/>
                </a:rPr>
                <a:t>НЕУДОВЛЕТВО</a:t>
              </a:r>
              <a:r>
                <a:rPr lang="en-US" sz="1200" b="1" dirty="0">
                  <a:latin typeface="Century Gothic" panose="020B0502020202020204" pitchFamily="34" charset="0"/>
                </a:rPr>
                <a:t>-</a:t>
              </a:r>
              <a:br>
                <a:rPr lang="en-US" sz="1200" b="1" dirty="0">
                  <a:latin typeface="Century Gothic" panose="020B0502020202020204" pitchFamily="34" charset="0"/>
                </a:rPr>
              </a:br>
              <a:r>
                <a:rPr lang="ru-RU" sz="1200" b="1" dirty="0">
                  <a:latin typeface="Century Gothic" panose="020B0502020202020204" pitchFamily="34" charset="0"/>
                </a:rPr>
                <a:t>РЕННАЯ ПОТРЕБНОСТЬ</a:t>
              </a:r>
            </a:p>
            <a:p>
              <a:pPr>
                <a:lnSpc>
                  <a:spcPct val="90000"/>
                </a:lnSpc>
                <a:spcBef>
                  <a:spcPct val="0"/>
                </a:spcBef>
              </a:pPr>
              <a:r>
                <a:rPr lang="ru-RU" sz="1200" b="1" dirty="0">
                  <a:solidFill>
                    <a:srgbClr val="FF0000"/>
                  </a:solidFill>
                  <a:latin typeface="Century Gothic" panose="020B0502020202020204" pitchFamily="34" charset="0"/>
                </a:rPr>
                <a:t>$9,900</a:t>
              </a:r>
            </a:p>
          </p:txBody>
        </p:sp>
        <p:grpSp>
          <p:nvGrpSpPr>
            <p:cNvPr id="61" name="Group 60"/>
            <p:cNvGrpSpPr/>
            <p:nvPr/>
          </p:nvGrpSpPr>
          <p:grpSpPr>
            <a:xfrm>
              <a:off x="6981677" y="5308929"/>
              <a:ext cx="1544321" cy="1472353"/>
              <a:chOff x="7179738" y="5326883"/>
              <a:chExt cx="1544321" cy="1472353"/>
            </a:xfrm>
          </p:grpSpPr>
          <p:grpSp>
            <p:nvGrpSpPr>
              <p:cNvPr id="50" name="Group 49"/>
              <p:cNvGrpSpPr/>
              <p:nvPr/>
            </p:nvGrpSpPr>
            <p:grpSpPr>
              <a:xfrm>
                <a:off x="7179738" y="5326883"/>
                <a:ext cx="1544320" cy="1472353"/>
                <a:chOff x="546460" y="2051211"/>
                <a:chExt cx="2495651" cy="2117885"/>
              </a:xfrm>
            </p:grpSpPr>
            <p:sp>
              <p:nvSpPr>
                <p:cNvPr id="51" name="Rectangle 50"/>
                <p:cNvSpPr/>
                <p:nvPr/>
              </p:nvSpPr>
              <p:spPr>
                <a:xfrm>
                  <a:off x="546460" y="2051211"/>
                  <a:ext cx="2495651" cy="2117885"/>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p:nvSpPr>
              <p:spPr>
                <a:xfrm>
                  <a:off x="619081" y="2139489"/>
                  <a:ext cx="2350410" cy="19588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Rectangle 56"/>
              <p:cNvSpPr/>
              <p:nvPr/>
            </p:nvSpPr>
            <p:spPr>
              <a:xfrm>
                <a:off x="7179739" y="5390523"/>
                <a:ext cx="1544320" cy="830997"/>
              </a:xfrm>
              <a:prstGeom prst="rect">
                <a:avLst/>
              </a:prstGeom>
            </p:spPr>
            <p:txBody>
              <a:bodyPr wrap="square">
                <a:spAutoFit/>
              </a:bodyPr>
              <a:lstStyle/>
              <a:p>
                <a:pPr algn="ctr"/>
                <a:r>
                  <a:rPr lang="ru-RU" sz="1200" b="1" dirty="0">
                    <a:latin typeface="Century Gothic" panose="020B0502020202020204" pitchFamily="34" charset="0"/>
                    <a:hlinkClick r:id="rId7" action="ppaction://hlinkfile"/>
                  </a:rPr>
                  <a:t>*НОВЫЙ индивидуальный бюджет </a:t>
                </a:r>
              </a:p>
              <a:p>
                <a:pPr algn="ctr"/>
                <a:r>
                  <a:rPr lang="ru-RU" sz="1200" b="1" dirty="0">
                    <a:solidFill>
                      <a:srgbClr val="0070C0"/>
                    </a:solidFill>
                    <a:latin typeface="Century Gothic" panose="020B0502020202020204" pitchFamily="34" charset="0"/>
                  </a:rPr>
                  <a:t>$12,000</a:t>
                </a:r>
              </a:p>
            </p:txBody>
          </p:sp>
        </p:grpSp>
        <p:sp>
          <p:nvSpPr>
            <p:cNvPr id="60" name="Plus 59"/>
            <p:cNvSpPr/>
            <p:nvPr/>
          </p:nvSpPr>
          <p:spPr>
            <a:xfrm>
              <a:off x="4355422" y="5632584"/>
              <a:ext cx="857146" cy="873598"/>
            </a:xfrm>
            <a:prstGeom prst="mathPlus">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 name="Equal 54"/>
            <p:cNvSpPr/>
            <p:nvPr/>
          </p:nvSpPr>
          <p:spPr>
            <a:xfrm>
              <a:off x="6227444" y="5662290"/>
              <a:ext cx="1047780" cy="843892"/>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64" name="Oval 63"/>
          <p:cNvSpPr/>
          <p:nvPr/>
        </p:nvSpPr>
        <p:spPr>
          <a:xfrm>
            <a:off x="9478024" y="1430913"/>
            <a:ext cx="2189296" cy="1883008"/>
          </a:xfrm>
          <a:prstGeom prst="ellipse">
            <a:avLst/>
          </a:prstGeom>
          <a:blipFill dpi="0" rotWithShape="1">
            <a:blip r:embed="rId8">
              <a:alphaModFix amt="53000"/>
            </a:blip>
            <a:srcRect/>
            <a:stretch>
              <a:fillRect l="-18000" t="-8000" r="-18000" b="-5000"/>
            </a:stretch>
          </a:blip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65" name="TextBox 64"/>
          <p:cNvSpPr txBox="1"/>
          <p:nvPr/>
        </p:nvSpPr>
        <p:spPr>
          <a:xfrm>
            <a:off x="9478024" y="1913399"/>
            <a:ext cx="2189296" cy="1006429"/>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2200" dirty="0">
                <a:solidFill>
                  <a:schemeClr val="accent5">
                    <a:lumMod val="50000"/>
                  </a:schemeClr>
                </a:solidFill>
                <a:latin typeface="Arial Narrow" panose="020B0606020202030204" pitchFamily="34" charset="0"/>
                <a:ea typeface="+mj-ea"/>
                <a:cs typeface="+mj-cs"/>
              </a:rPr>
              <a:t>Подтверждение регионального центра </a:t>
            </a:r>
          </a:p>
        </p:txBody>
      </p:sp>
    </p:spTree>
    <p:extLst>
      <p:ext uri="{BB962C8B-B14F-4D97-AF65-F5344CB8AC3E}">
        <p14:creationId xmlns:p14="http://schemas.microsoft.com/office/powerpoint/2010/main" val="13119744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t="18000" b="-5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4303E8-7374-644C-864A-99402142FC34}"/>
              </a:ext>
            </a:extLst>
          </p:cNvPr>
          <p:cNvGrpSpPr/>
          <p:nvPr/>
        </p:nvGrpSpPr>
        <p:grpSpPr>
          <a:xfrm>
            <a:off x="2083660" y="2272531"/>
            <a:ext cx="8289234" cy="4169642"/>
            <a:chOff x="7422311" y="3120927"/>
            <a:chExt cx="3579183" cy="5284401"/>
          </a:xfrm>
        </p:grpSpPr>
        <p:grpSp>
          <p:nvGrpSpPr>
            <p:cNvPr id="7" name="Group 6">
              <a:extLst>
                <a:ext uri="{FF2B5EF4-FFF2-40B4-BE49-F238E27FC236}">
                  <a16:creationId xmlns:a16="http://schemas.microsoft.com/office/drawing/2014/main" id="{64FE8BC6-2DD4-CA48-82FD-223E9964A902}"/>
                </a:ext>
              </a:extLst>
            </p:cNvPr>
            <p:cNvGrpSpPr/>
            <p:nvPr/>
          </p:nvGrpSpPr>
          <p:grpSpPr>
            <a:xfrm>
              <a:off x="7422311" y="3120927"/>
              <a:ext cx="3579183" cy="5173820"/>
              <a:chOff x="1855245" y="3806753"/>
              <a:chExt cx="3579183" cy="4620027"/>
            </a:xfrm>
          </p:grpSpPr>
          <p:sp>
            <p:nvSpPr>
              <p:cNvPr id="10" name="Rectangle 9">
                <a:extLst>
                  <a:ext uri="{FF2B5EF4-FFF2-40B4-BE49-F238E27FC236}">
                    <a16:creationId xmlns:a16="http://schemas.microsoft.com/office/drawing/2014/main" id="{02433F78-0CAE-4349-B18F-2997B88E9667}"/>
                  </a:ext>
                </a:extLst>
              </p:cNvPr>
              <p:cNvSpPr/>
              <p:nvPr/>
            </p:nvSpPr>
            <p:spPr>
              <a:xfrm>
                <a:off x="1855245" y="3806753"/>
                <a:ext cx="3579183" cy="4620027"/>
              </a:xfrm>
              <a:prstGeom prst="rect">
                <a:avLst/>
              </a:prstGeom>
              <a:solidFill>
                <a:schemeClr val="tx1">
                  <a:lumMod val="75000"/>
                  <a:lumOff val="2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E8E05B-5077-164F-A1E2-800A8C41689C}"/>
                  </a:ext>
                </a:extLst>
              </p:cNvPr>
              <p:cNvSpPr/>
              <p:nvPr/>
            </p:nvSpPr>
            <p:spPr>
              <a:xfrm>
                <a:off x="1999188" y="3928148"/>
                <a:ext cx="3291298" cy="4343111"/>
              </a:xfrm>
              <a:prstGeom prst="rect">
                <a:avLst/>
              </a:prstGeom>
              <a:solidFill>
                <a:schemeClr val="bg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71D8DC6B-9CF3-1C48-B60B-32ABF3DB7AC9}"/>
                </a:ext>
              </a:extLst>
            </p:cNvPr>
            <p:cNvSpPr txBox="1"/>
            <p:nvPr/>
          </p:nvSpPr>
          <p:spPr>
            <a:xfrm>
              <a:off x="7718966" y="3611478"/>
              <a:ext cx="2985872" cy="4793850"/>
            </a:xfrm>
            <a:prstGeom prst="rect">
              <a:avLst/>
            </a:prstGeom>
            <a:noFill/>
          </p:spPr>
          <p:txBody>
            <a:bodyPr wrap="square" rtlCol="0">
              <a:spAutoFit/>
            </a:bodyPr>
            <a:lstStyle/>
            <a:p>
              <a:pPr algn="ctr"/>
              <a:r>
                <a:rPr lang="ru-RU" sz="3200" b="1" dirty="0">
                  <a:latin typeface="Century Gothic" panose="020B0502020202020204" pitchFamily="34" charset="0"/>
                </a:rPr>
                <a:t>ОБЗОР </a:t>
              </a:r>
              <a:r>
                <a:rPr lang="ru-RU" sz="3200" b="1" dirty="0">
                  <a:solidFill>
                    <a:schemeClr val="bg2">
                      <a:lumMod val="10000"/>
                    </a:schemeClr>
                  </a:solidFill>
                  <a:latin typeface="Century Gothic" panose="020B0502020202020204" pitchFamily="34" charset="0"/>
                </a:rPr>
                <a:t>ИНДИВИДУАЛЬНОГО БЮДЖЕТА</a:t>
              </a:r>
            </a:p>
            <a:p>
              <a:pPr algn="ctr"/>
              <a:endParaRPr lang="en-US" sz="1200" b="1" dirty="0">
                <a:latin typeface="Century Gothic" panose="020B0502020202020204" pitchFamily="34" charset="0"/>
              </a:endParaRPr>
            </a:p>
            <a:p>
              <a:pPr marL="457200" indent="-457200">
                <a:lnSpc>
                  <a:spcPct val="90000"/>
                </a:lnSpc>
                <a:spcBef>
                  <a:spcPct val="0"/>
                </a:spcBef>
                <a:buFont typeface="Wingdings" panose="05000000000000000000" pitchFamily="2" charset="2"/>
                <a:buChar char="ü"/>
              </a:pPr>
              <a:r>
                <a:rPr lang="ru-RU" sz="2000" dirty="0">
                  <a:latin typeface="Century Gothic" panose="020B0502020202020204" pitchFamily="34" charset="0"/>
                </a:rPr>
                <a:t>Определение вашего индивидуального бюджета</a:t>
              </a:r>
            </a:p>
            <a:p>
              <a:pPr marL="457200" indent="-457200">
                <a:lnSpc>
                  <a:spcPct val="90000"/>
                </a:lnSpc>
                <a:spcBef>
                  <a:spcPct val="0"/>
                </a:spcBef>
                <a:buFont typeface="Wingdings" panose="05000000000000000000" pitchFamily="2" charset="2"/>
                <a:buChar char="ü"/>
              </a:pPr>
              <a:endParaRPr lang="en-US" sz="1200" dirty="0">
                <a:latin typeface="Century Gothic" panose="020B0502020202020204" pitchFamily="34" charset="0"/>
              </a:endParaRPr>
            </a:p>
            <a:p>
              <a:pPr marL="457200" indent="-457200">
                <a:lnSpc>
                  <a:spcPct val="90000"/>
                </a:lnSpc>
                <a:spcBef>
                  <a:spcPct val="0"/>
                </a:spcBef>
                <a:buFont typeface="Wingdings" panose="05000000000000000000" pitchFamily="2" charset="2"/>
                <a:buChar char="ü"/>
              </a:pPr>
              <a:r>
                <a:rPr lang="ru-RU" sz="2000" dirty="0">
                  <a:latin typeface="Century Gothic" panose="020B0502020202020204" pitchFamily="34" charset="0"/>
                </a:rPr>
                <a:t>Внесение изменений в ваш индивидуальный бюджет </a:t>
              </a:r>
            </a:p>
            <a:p>
              <a:pPr marL="457200" indent="-457200">
                <a:lnSpc>
                  <a:spcPct val="90000"/>
                </a:lnSpc>
                <a:spcBef>
                  <a:spcPct val="0"/>
                </a:spcBef>
                <a:buFont typeface="Wingdings" panose="05000000000000000000" pitchFamily="2" charset="2"/>
                <a:buChar char="ü"/>
              </a:pPr>
              <a:endParaRPr lang="en-US" sz="1200" dirty="0">
                <a:latin typeface="Century Gothic" panose="020B0502020202020204" pitchFamily="34" charset="0"/>
              </a:endParaRPr>
            </a:p>
            <a:p>
              <a:pPr marL="457200" indent="-457200">
                <a:lnSpc>
                  <a:spcPct val="90000"/>
                </a:lnSpc>
                <a:spcBef>
                  <a:spcPct val="0"/>
                </a:spcBef>
                <a:buFont typeface="Wingdings" panose="05000000000000000000" pitchFamily="2" charset="2"/>
                <a:buChar char="ü"/>
              </a:pPr>
              <a:r>
                <a:rPr lang="ru-RU" sz="2000" dirty="0">
                  <a:latin typeface="Century Gothic" panose="020B0502020202020204" pitchFamily="34" charset="0"/>
                </a:rPr>
                <a:t>Требования к планированию</a:t>
              </a:r>
              <a:br>
                <a:rPr lang="en-US" sz="2400" dirty="0">
                  <a:latin typeface="Century Gothic" panose="020B0502020202020204" pitchFamily="34" charset="0"/>
                </a:rPr>
              </a:br>
              <a:endParaRPr lang="ru-RU" sz="1200" dirty="0">
                <a:latin typeface="Century Gothic" panose="020B0502020202020204" pitchFamily="34" charset="0"/>
              </a:endParaRPr>
            </a:p>
            <a:p>
              <a:pPr marL="457200" indent="-457200">
                <a:lnSpc>
                  <a:spcPct val="90000"/>
                </a:lnSpc>
                <a:spcBef>
                  <a:spcPct val="0"/>
                </a:spcBef>
                <a:buFont typeface="Wingdings" panose="05000000000000000000" pitchFamily="2" charset="2"/>
                <a:buChar char="ü"/>
              </a:pPr>
              <a:r>
                <a:rPr lang="ru-RU" sz="2000" dirty="0">
                  <a:latin typeface="Century Gothic" panose="020B0502020202020204" pitchFamily="34" charset="0"/>
                </a:rPr>
                <a:t>Примеры с Джейсоном и Софией </a:t>
              </a:r>
            </a:p>
            <a:p>
              <a:pPr marL="285750" indent="-285750">
                <a:buFont typeface="Wingdings" panose="05000000000000000000" pitchFamily="2" charset="2"/>
                <a:buChar char="ü"/>
              </a:pPr>
              <a:endParaRPr lang="en-US" dirty="0">
                <a:latin typeface="Century Gothic" panose="020B0502020202020204" pitchFamily="34" charset="0"/>
              </a:endParaRPr>
            </a:p>
          </p:txBody>
        </p:sp>
      </p:grpSp>
      <p:sp>
        <p:nvSpPr>
          <p:cNvPr id="12"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8146787"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dirty="0">
                <a:latin typeface="Century Gothic" panose="020B0502020202020204" pitchFamily="34" charset="0"/>
              </a:rPr>
              <a:t>ОПЛАТА УСЛУГ И СРЕДСТВ ПОДДЕРЖКИ</a:t>
            </a:r>
          </a:p>
          <a:p>
            <a:pPr marL="0" indent="0">
              <a:buNone/>
            </a:pPr>
            <a:endParaRPr lang="en-US" dirty="0"/>
          </a:p>
        </p:txBody>
      </p:sp>
      <p:sp>
        <p:nvSpPr>
          <p:cNvPr id="14" name="TextBox 13">
            <a:extLst>
              <a:ext uri="{FF2B5EF4-FFF2-40B4-BE49-F238E27FC236}">
                <a16:creationId xmlns:a16="http://schemas.microsoft.com/office/drawing/2014/main" id="{F651A8D1-99B1-4845-B85F-CCE909696BC9}"/>
              </a:ext>
            </a:extLst>
          </p:cNvPr>
          <p:cNvSpPr txBox="1"/>
          <p:nvPr/>
        </p:nvSpPr>
        <p:spPr>
          <a:xfrm>
            <a:off x="0" y="610286"/>
            <a:ext cx="5212080"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ru-RU" sz="2700" b="1" dirty="0">
                <a:solidFill>
                  <a:schemeClr val="bg2">
                    <a:lumMod val="10000"/>
                  </a:schemeClr>
                </a:solidFill>
                <a:latin typeface="Century Gothic" panose="020B0502020202020204" pitchFamily="34" charset="0"/>
                <a:ea typeface="+mj-ea"/>
                <a:cs typeface="+mj-cs"/>
              </a:rPr>
              <a:t>ИНДИВИДУАЛЬНЫЙ БЮДЖЕТ</a:t>
            </a:r>
          </a:p>
        </p:txBody>
      </p:sp>
    </p:spTree>
    <p:extLst>
      <p:ext uri="{BB962C8B-B14F-4D97-AF65-F5344CB8AC3E}">
        <p14:creationId xmlns:p14="http://schemas.microsoft.com/office/powerpoint/2010/main" val="632136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11488" y="65055"/>
            <a:ext cx="11690012" cy="649408"/>
          </a:xfrm>
        </p:spPr>
        <p:txBody>
          <a:bodyPr/>
          <a:lstStyle/>
          <a:p>
            <a:r>
              <a:rPr lang="ru-RU" dirty="0"/>
              <a:t>ОЗНАКОМЛЕНИЕ С ПРОГРАММОЙ САМООПРЕДЕЛЕНИЯ </a:t>
            </a:r>
          </a:p>
        </p:txBody>
      </p:sp>
      <p:sp>
        <p:nvSpPr>
          <p:cNvPr id="3" name="Text Placeholder 2"/>
          <p:cNvSpPr>
            <a:spLocks noGrp="1"/>
          </p:cNvSpPr>
          <p:nvPr>
            <p:ph type="body" sz="quarter" idx="14"/>
          </p:nvPr>
        </p:nvSpPr>
        <p:spPr/>
        <p:txBody>
          <a:bodyPr/>
          <a:lstStyle/>
          <a:p>
            <a:r>
              <a:rPr lang="ru-RU"/>
              <a:t>ИНСТРУМЕНТЫ ДЛЯ ОЗНАКОМЛЕНИЯ</a:t>
            </a:r>
          </a:p>
        </p:txBody>
      </p:sp>
      <p:sp>
        <p:nvSpPr>
          <p:cNvPr id="5" name="Rectangle 4"/>
          <p:cNvSpPr/>
          <p:nvPr/>
        </p:nvSpPr>
        <p:spPr>
          <a:xfrm rot="16484680">
            <a:off x="160521" y="1040522"/>
            <a:ext cx="5913419" cy="6684008"/>
          </a:xfrm>
          <a:prstGeom prst="rect">
            <a:avLst/>
          </a:prstGeom>
          <a:blipFill dpi="0" rotWithShape="1">
            <a:blip r:embed="rId3">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p:nvPr/>
        </p:nvGrpSpPr>
        <p:grpSpPr>
          <a:xfrm>
            <a:off x="2326055" y="1712384"/>
            <a:ext cx="8465770" cy="5353392"/>
            <a:chOff x="947592" y="571097"/>
            <a:chExt cx="8465770" cy="5353392"/>
          </a:xfrm>
        </p:grpSpPr>
        <p:sp>
          <p:nvSpPr>
            <p:cNvPr id="7" name="Rectangle 6"/>
            <p:cNvSpPr/>
            <p:nvPr/>
          </p:nvSpPr>
          <p:spPr>
            <a:xfrm>
              <a:off x="947592" y="571097"/>
              <a:ext cx="7717427" cy="4487673"/>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346664" y="630732"/>
              <a:ext cx="8066698" cy="5293757"/>
            </a:xfrm>
            <a:prstGeom prst="rect">
              <a:avLst/>
            </a:prstGeom>
          </p:spPr>
          <p:txBody>
            <a:bodyPr wrap="square">
              <a:spAutoFit/>
            </a:bodyPr>
            <a:lstStyle/>
            <a:p>
              <a:r>
                <a:rPr lang="ru-RU" sz="3400" dirty="0">
                  <a:latin typeface="Century Gothic" panose="020B0502020202020204" pitchFamily="34" charset="0"/>
                </a:rPr>
                <a:t>ИНСТРУМЕНТЫ ДЛЯ ОБУЧЕНИЯ</a:t>
              </a:r>
            </a:p>
            <a:p>
              <a:pPr algn="ctr"/>
              <a:endParaRPr lang="en-US" sz="800" dirty="0">
                <a:latin typeface="Century Gothic" panose="020B0502020202020204" pitchFamily="34" charset="0"/>
              </a:endParaRPr>
            </a:p>
            <a:p>
              <a:pPr marL="457200" indent="-457200">
                <a:buFont typeface="Arial" panose="020B0604020202020204" pitchFamily="34" charset="0"/>
                <a:buChar char="•"/>
              </a:pPr>
              <a:r>
                <a:rPr lang="ru-RU" sz="2300" b="1" u="sng" dirty="0">
                  <a:latin typeface="Century Gothic" panose="020B0502020202020204" pitchFamily="34" charset="0"/>
                </a:rPr>
                <a:t>ВОПРОСЫ!!!!! </a:t>
              </a:r>
            </a:p>
            <a:p>
              <a:pPr marL="457200" indent="-457200">
                <a:buFont typeface="Arial" panose="020B0604020202020204" pitchFamily="34" charset="0"/>
                <a:buChar char="•"/>
              </a:pPr>
              <a:r>
                <a:rPr lang="ru-RU" sz="2300" dirty="0">
                  <a:latin typeface="Century Gothic" panose="020B0502020202020204" pitchFamily="34" charset="0"/>
                </a:rPr>
                <a:t>Раздаточный материал</a:t>
              </a:r>
            </a:p>
            <a:p>
              <a:pPr marL="457200" lvl="0" indent="-457200">
                <a:buFont typeface="Arial" panose="020B0604020202020204" pitchFamily="34" charset="0"/>
                <a:buChar char="•"/>
              </a:pPr>
              <a:r>
                <a:rPr lang="ru-RU" sz="2300" dirty="0">
                  <a:latin typeface="Century Gothic" panose="020B0502020202020204" pitchFamily="34" charset="0"/>
                </a:rPr>
                <a:t>Графические изображения</a:t>
              </a:r>
            </a:p>
            <a:p>
              <a:pPr marL="457200" lvl="0" indent="-457200">
                <a:buFont typeface="Arial" panose="020B0604020202020204" pitchFamily="34" charset="0"/>
                <a:buChar char="•"/>
              </a:pPr>
              <a:r>
                <a:rPr lang="ru-RU" sz="2300" dirty="0">
                  <a:latin typeface="Century Gothic" panose="020B0502020202020204" pitchFamily="34" charset="0"/>
                </a:rPr>
                <a:t>Джейсон и София</a:t>
              </a:r>
            </a:p>
            <a:p>
              <a:pPr marL="457200" lvl="0" indent="-457200">
                <a:buFont typeface="Arial" panose="020B0604020202020204" pitchFamily="34" charset="0"/>
                <a:buChar char="•"/>
              </a:pPr>
              <a:r>
                <a:rPr lang="ru-RU" sz="2300" dirty="0">
                  <a:latin typeface="Century Gothic" panose="020B0502020202020204" pitchFamily="34" charset="0"/>
                </a:rPr>
                <a:t>5 принципов, лежащих в основе данного обучающего курса</a:t>
              </a:r>
            </a:p>
            <a:p>
              <a:pPr marL="457200" lvl="0" indent="-457200">
                <a:buFont typeface="Arial" panose="020B0604020202020204" pitchFamily="34" charset="0"/>
                <a:buChar char="•"/>
              </a:pPr>
              <a:r>
                <a:rPr lang="ru-RU" sz="2300" dirty="0">
                  <a:latin typeface="Century Gothic" panose="020B0502020202020204" pitchFamily="34" charset="0"/>
                </a:rPr>
                <a:t>Управление по социальному </a:t>
              </a:r>
              <a:br>
                <a:rPr lang="en-US" sz="2300" dirty="0">
                  <a:latin typeface="Century Gothic" panose="020B0502020202020204" pitchFamily="34" charset="0"/>
                </a:rPr>
              </a:br>
              <a:r>
                <a:rPr lang="ru-RU" sz="2300" dirty="0">
                  <a:latin typeface="Century Gothic" panose="020B0502020202020204" pitchFamily="34" charset="0"/>
                </a:rPr>
                <a:t>обеспечению лиц с нарушениями </a:t>
              </a:r>
              <a:br>
                <a:rPr lang="en-US" sz="2300" dirty="0">
                  <a:latin typeface="Century Gothic" panose="020B0502020202020204" pitchFamily="34" charset="0"/>
                </a:rPr>
              </a:br>
              <a:r>
                <a:rPr lang="ru-RU" sz="2300" dirty="0">
                  <a:latin typeface="Century Gothic" panose="020B0502020202020204" pitchFamily="34" charset="0"/>
                </a:rPr>
                <a:t>развития (DDS) и команда регионального </a:t>
              </a:r>
              <a:br>
                <a:rPr lang="en-US" sz="2300" dirty="0">
                  <a:latin typeface="Century Gothic" panose="020B0502020202020204" pitchFamily="34" charset="0"/>
                </a:rPr>
              </a:br>
              <a:r>
                <a:rPr lang="ru-RU" sz="2300" dirty="0">
                  <a:latin typeface="Century Gothic" panose="020B0502020202020204" pitchFamily="34" charset="0"/>
                </a:rPr>
                <a:t>центра</a:t>
              </a:r>
            </a:p>
            <a:p>
              <a:pPr lvl="0"/>
              <a:endParaRPr lang="en-US" sz="3200" dirty="0">
                <a:latin typeface="Century Gothic" panose="020B0502020202020204" pitchFamily="34" charset="0"/>
              </a:endParaRPr>
            </a:p>
            <a:p>
              <a:endParaRPr lang="en-US" sz="2800" b="1" u="sng" dirty="0">
                <a:latin typeface="Century Gothic" panose="020B0502020202020204" pitchFamily="34" charset="0"/>
              </a:endParaRPr>
            </a:p>
          </p:txBody>
        </p:sp>
      </p:grpSp>
    </p:spTree>
    <p:extLst>
      <p:ext uri="{BB962C8B-B14F-4D97-AF65-F5344CB8AC3E}">
        <p14:creationId xmlns:p14="http://schemas.microsoft.com/office/powerpoint/2010/main" val="30409729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242604" y="2190776"/>
            <a:ext cx="8085221" cy="4154062"/>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4321694" y="2518123"/>
            <a:ext cx="3721768"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3600" b="1" dirty="0">
                <a:latin typeface="Century Gothic" panose="020B0502020202020204" pitchFamily="34" charset="0"/>
                <a:ea typeface="+mj-ea"/>
                <a:cs typeface="+mj-cs"/>
              </a:rPr>
              <a:t>ПЛАНА РАСХОДОВ</a:t>
            </a:r>
          </a:p>
        </p:txBody>
      </p:sp>
      <p:sp>
        <p:nvSpPr>
          <p:cNvPr id="15" name="TextBox 14"/>
          <p:cNvSpPr txBox="1"/>
          <p:nvPr/>
        </p:nvSpPr>
        <p:spPr>
          <a:xfrm>
            <a:off x="2427980" y="3868715"/>
            <a:ext cx="7714470" cy="3028521"/>
          </a:xfrm>
          <a:prstGeom prst="rect">
            <a:avLst/>
          </a:prstGeom>
          <a:noFill/>
        </p:spPr>
        <p:txBody>
          <a:bodyPr wrap="square" rtlCol="0">
            <a:spAutoFit/>
          </a:bodyPr>
          <a:lstStyle/>
          <a:p>
            <a:pPr marL="342900" indent="-342900" defTabSz="914400" rtl="0" eaLnBrk="1" latinLnBrk="0" hangingPunct="1">
              <a:lnSpc>
                <a:spcPct val="90000"/>
              </a:lnSpc>
              <a:spcBef>
                <a:spcPct val="0"/>
              </a:spcBef>
              <a:buFont typeface="Wingdings" panose="05000000000000000000" pitchFamily="2" charset="2"/>
              <a:buChar char="ü"/>
            </a:pPr>
            <a:r>
              <a:rPr lang="ru-RU" sz="2400">
                <a:solidFill>
                  <a:schemeClr val="tx2">
                    <a:lumMod val="50000"/>
                  </a:schemeClr>
                </a:solidFill>
                <a:latin typeface="Century Gothic" panose="020B0502020202020204" pitchFamily="34" charset="0"/>
                <a:ea typeface="+mj-ea"/>
                <a:cs typeface="+mj-cs"/>
              </a:rPr>
              <a:t>РАЗРАБОТКА ВАШЕГО ПЛАНА РАСХОДОВ</a:t>
            </a:r>
          </a:p>
          <a:p>
            <a:pPr marL="342900" indent="-342900" defTabSz="914400" rtl="0" eaLnBrk="1" latinLnBrk="0" hangingPunct="1">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ru-RU" sz="2400">
                <a:solidFill>
                  <a:schemeClr val="tx2">
                    <a:lumMod val="50000"/>
                  </a:schemeClr>
                </a:solidFill>
                <a:latin typeface="Century Gothic" panose="020B0502020202020204" pitchFamily="34" charset="0"/>
                <a:ea typeface="+mj-ea"/>
                <a:cs typeface="+mj-cs"/>
              </a:rPr>
              <a:t>КАТЕГОРИИ БЮДЖЕТА</a:t>
            </a:r>
          </a:p>
          <a:p>
            <a:pPr marL="342900" indent="-342900" defTabSz="914400" rtl="0" eaLnBrk="1" latinLnBrk="0" hangingPunct="1">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ru-RU" sz="2400">
                <a:solidFill>
                  <a:schemeClr val="tx2">
                    <a:lumMod val="50000"/>
                  </a:schemeClr>
                </a:solidFill>
                <a:latin typeface="Century Gothic" panose="020B0502020202020204" pitchFamily="34" charset="0"/>
                <a:ea typeface="+mj-ea"/>
                <a:cs typeface="+mj-cs"/>
              </a:rPr>
              <a:t>ПРИМЕРЫ С ДЖЕЙСОНОМ И СОФИЕЙ</a:t>
            </a:r>
          </a:p>
          <a:p>
            <a:pPr marL="342900" indent="-342900" defTabSz="914400" rtl="0" eaLnBrk="1" latinLnBrk="0" hangingPunct="1">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ru-RU" sz="2400">
                <a:solidFill>
                  <a:schemeClr val="tx2">
                    <a:lumMod val="50000"/>
                  </a:schemeClr>
                </a:solidFill>
                <a:latin typeface="Century Gothic" panose="020B0502020202020204" pitchFamily="34" charset="0"/>
                <a:ea typeface="+mj-ea"/>
                <a:cs typeface="+mj-cs"/>
              </a:rPr>
              <a:t>УПРАЖНЕНИЕ</a:t>
            </a:r>
          </a:p>
          <a:p>
            <a:pPr marL="342900" indent="-342900" defTabSz="914400" rtl="0" eaLnBrk="1" latinLnBrk="0" hangingPunct="1">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a typeface="+mj-ea"/>
              <a:cs typeface="+mj-cs"/>
            </a:endParaRPr>
          </a:p>
          <a:p>
            <a:pPr marL="457200" indent="-457200" algn="ctr" defTabSz="914400" rtl="0" eaLnBrk="1" latinLnBrk="0" hangingPunct="1">
              <a:lnSpc>
                <a:spcPct val="90000"/>
              </a:lnSpc>
              <a:spcBef>
                <a:spcPct val="0"/>
              </a:spcBef>
              <a:buFont typeface="Wingdings" panose="05000000000000000000" pitchFamily="2" charset="2"/>
              <a:buChar char="ü"/>
            </a:pPr>
            <a:endParaRPr lang="en-US" sz="2000" dirty="0">
              <a:solidFill>
                <a:schemeClr val="bg1">
                  <a:lumMod val="50000"/>
                </a:schemeClr>
              </a:solidFill>
              <a:latin typeface="Century Gothic" panose="020B0502020202020204" pitchFamily="34" charset="0"/>
              <a:ea typeface="+mj-ea"/>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9430213" cy="862561"/>
          </a:xfrm>
        </p:spPr>
        <p:txBody>
          <a:bodyPr/>
          <a:lstStyle/>
          <a:p>
            <a:r>
              <a:rPr lang="ru-RU" sz="2800" dirty="0"/>
              <a:t>ОПЛАТА УСЛУГ И СРЕДСТВ ПОДДЕРЖКИ</a:t>
            </a:r>
          </a:p>
        </p:txBody>
      </p:sp>
      <p:sp>
        <p:nvSpPr>
          <p:cNvPr id="12" name="TextBox 11">
            <a:extLst>
              <a:ext uri="{FF2B5EF4-FFF2-40B4-BE49-F238E27FC236}">
                <a16:creationId xmlns:a16="http://schemas.microsoft.com/office/drawing/2014/main" id="{F651A8D1-99B1-4845-B85F-CCE909696BC9}"/>
              </a:ext>
            </a:extLst>
          </p:cNvPr>
          <p:cNvSpPr txBox="1"/>
          <p:nvPr/>
        </p:nvSpPr>
        <p:spPr>
          <a:xfrm>
            <a:off x="0" y="610286"/>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ПЛАН РАСХОДОВ</a:t>
            </a:r>
          </a:p>
        </p:txBody>
      </p:sp>
      <p:sp>
        <p:nvSpPr>
          <p:cNvPr id="9" name="TextBox 8"/>
          <p:cNvSpPr txBox="1"/>
          <p:nvPr/>
        </p:nvSpPr>
        <p:spPr>
          <a:xfrm>
            <a:off x="2463837" y="1389264"/>
            <a:ext cx="7165315"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3200" b="1">
                <a:latin typeface="Century Gothic" panose="020B0502020202020204" pitchFamily="34" charset="0"/>
                <a:ea typeface="+mj-ea"/>
                <a:cs typeface="+mj-cs"/>
              </a:rPr>
              <a:t>Обзор</a:t>
            </a:r>
          </a:p>
        </p:txBody>
      </p:sp>
    </p:spTree>
    <p:extLst>
      <p:ext uri="{BB962C8B-B14F-4D97-AF65-F5344CB8AC3E}">
        <p14:creationId xmlns:p14="http://schemas.microsoft.com/office/powerpoint/2010/main" val="42507024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589539" y="1441929"/>
            <a:ext cx="6808238"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3200" b="1">
                <a:latin typeface="Century Gothic" panose="020B0502020202020204" pitchFamily="34" charset="0"/>
                <a:ea typeface="+mj-ea"/>
                <a:cs typeface="+mj-cs"/>
              </a:rPr>
              <a:t>Разработка вашего плана расходов</a:t>
            </a:r>
          </a:p>
        </p:txBody>
      </p:sp>
      <p:grpSp>
        <p:nvGrpSpPr>
          <p:cNvPr id="6" name="Group 5"/>
          <p:cNvGrpSpPr/>
          <p:nvPr/>
        </p:nvGrpSpPr>
        <p:grpSpPr>
          <a:xfrm>
            <a:off x="167719" y="2523330"/>
            <a:ext cx="11886506" cy="4568952"/>
            <a:chOff x="208474" y="2855495"/>
            <a:chExt cx="11886506" cy="4236787"/>
          </a:xfrm>
        </p:grpSpPr>
        <p:sp>
          <p:nvSpPr>
            <p:cNvPr id="5" name="Rectangle 4"/>
            <p:cNvSpPr/>
            <p:nvPr/>
          </p:nvSpPr>
          <p:spPr>
            <a:xfrm>
              <a:off x="208474" y="2855495"/>
              <a:ext cx="2754234" cy="4236787"/>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ru-RU" sz="2000" dirty="0">
                  <a:solidFill>
                    <a:schemeClr val="bg2">
                      <a:lumMod val="10000"/>
                    </a:schemeClr>
                  </a:solidFill>
                  <a:latin typeface="Century Gothic" panose="020B0502020202020204" pitchFamily="34" charset="0"/>
                </a:rPr>
                <a:t>Услуги, определенные в ходе </a:t>
              </a:r>
              <a:r>
                <a:rPr lang="ru-RU" sz="2000" b="1" dirty="0">
                  <a:solidFill>
                    <a:schemeClr val="bg2">
                      <a:lumMod val="10000"/>
                    </a:schemeClr>
                  </a:solidFill>
                  <a:latin typeface="Century Gothic" panose="020B0502020202020204" pitchFamily="34" charset="0"/>
                </a:rPr>
                <a:t>персонифициро</a:t>
              </a:r>
              <a:r>
                <a:rPr lang="en-US" sz="2000" b="1" dirty="0">
                  <a:solidFill>
                    <a:schemeClr val="bg2">
                      <a:lumMod val="10000"/>
                    </a:schemeClr>
                  </a:solidFill>
                  <a:latin typeface="Century Gothic" panose="020B0502020202020204" pitchFamily="34" charset="0"/>
                </a:rPr>
                <a:t>-</a:t>
              </a:r>
              <a:br>
                <a:rPr lang="en-US" sz="2000" b="1" dirty="0">
                  <a:solidFill>
                    <a:schemeClr val="bg2">
                      <a:lumMod val="10000"/>
                    </a:schemeClr>
                  </a:solidFill>
                  <a:latin typeface="Century Gothic" panose="020B0502020202020204" pitchFamily="34" charset="0"/>
                </a:rPr>
              </a:br>
              <a:r>
                <a:rPr lang="ru-RU" sz="2000" b="1" dirty="0">
                  <a:solidFill>
                    <a:schemeClr val="bg2">
                      <a:lumMod val="10000"/>
                    </a:schemeClr>
                  </a:solidFill>
                  <a:latin typeface="Century Gothic" panose="020B0502020202020204" pitchFamily="34" charset="0"/>
                </a:rPr>
                <a:t>ванного планирования </a:t>
              </a:r>
              <a:r>
                <a:rPr lang="ru-RU" sz="2000" dirty="0">
                  <a:solidFill>
                    <a:schemeClr val="bg2">
                      <a:lumMod val="10000"/>
                    </a:schemeClr>
                  </a:solidFill>
                  <a:latin typeface="Century Gothic" panose="020B0502020202020204" pitchFamily="34" charset="0"/>
                </a:rPr>
                <a:t>и внесенные в ваш план </a:t>
              </a:r>
              <a:r>
                <a:rPr lang="ru-RU" sz="2000" b="1" dirty="0">
                  <a:solidFill>
                    <a:schemeClr val="bg2">
                      <a:lumMod val="10000"/>
                    </a:schemeClr>
                  </a:solidFill>
                  <a:latin typeface="Century Gothic" panose="020B0502020202020204" pitchFamily="34" charset="0"/>
                </a:rPr>
                <a:t>IPP</a:t>
              </a:r>
              <a:r>
                <a:rPr lang="ru-RU" sz="2000" dirty="0">
                  <a:solidFill>
                    <a:schemeClr val="bg2">
                      <a:lumMod val="10000"/>
                    </a:schemeClr>
                  </a:solidFill>
                  <a:latin typeface="Century Gothic" panose="020B0502020202020204" pitchFamily="34" charset="0"/>
                </a:rPr>
                <a:t>.</a:t>
              </a:r>
            </a:p>
          </p:txBody>
        </p:sp>
        <p:sp>
          <p:nvSpPr>
            <p:cNvPr id="9" name="Rectangle 8"/>
            <p:cNvSpPr/>
            <p:nvPr/>
          </p:nvSpPr>
          <p:spPr>
            <a:xfrm>
              <a:off x="3137725" y="2869955"/>
              <a:ext cx="2896688"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176889" y="2887669"/>
              <a:ext cx="2871537"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9223443" y="2869954"/>
              <a:ext cx="2871537"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descr="Team:Berkeley/Methods/Protocols - 2013.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452" y="5670839"/>
            <a:ext cx="1021810" cy="10218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Proceso administrativo: Imagenes de cabecer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6576" y="5670839"/>
            <a:ext cx="1098445" cy="10218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Category:Dollar sign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9017" y="5670839"/>
            <a:ext cx="1126591" cy="10594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Rectangle 16"/>
          <p:cNvSpPr/>
          <p:nvPr/>
        </p:nvSpPr>
        <p:spPr>
          <a:xfrm>
            <a:off x="3058156" y="2620485"/>
            <a:ext cx="3141624" cy="2339102"/>
          </a:xfrm>
          <a:prstGeom prst="rect">
            <a:avLst/>
          </a:prstGeom>
        </p:spPr>
        <p:txBody>
          <a:bodyPr wrap="square">
            <a:spAutoFit/>
          </a:bodyPr>
          <a:lstStyle/>
          <a:p>
            <a:r>
              <a:rPr lang="ru-RU" b="1" dirty="0">
                <a:solidFill>
                  <a:schemeClr val="bg2">
                    <a:lumMod val="10000"/>
                  </a:schemeClr>
                </a:solidFill>
                <a:latin typeface="Century Gothic" panose="020B0502020202020204" pitchFamily="34" charset="0"/>
              </a:rPr>
              <a:t>Поддержка:</a:t>
            </a:r>
          </a:p>
          <a:p>
            <a:pPr marL="342900" indent="-342900" algn="ctr">
              <a:buFont typeface="Arial" panose="020B0604020202020204" pitchFamily="34" charset="0"/>
              <a:buChar char="•"/>
            </a:pPr>
            <a:endParaRPr lang="en-US" sz="800" b="1" u="sng" dirty="0">
              <a:solidFill>
                <a:schemeClr val="bg2">
                  <a:lumMod val="10000"/>
                </a:schemeClr>
              </a:solidFill>
              <a:latin typeface="Century Gothic" panose="020B0502020202020204" pitchFamily="34" charset="0"/>
            </a:endParaRPr>
          </a:p>
          <a:p>
            <a:pPr marL="342900" indent="-342900">
              <a:buFont typeface="Arial" panose="020B0604020202020204" pitchFamily="34" charset="0"/>
              <a:buChar char="•"/>
            </a:pPr>
            <a:r>
              <a:rPr lang="ru-RU" sz="2000" dirty="0">
                <a:solidFill>
                  <a:schemeClr val="bg2">
                    <a:lumMod val="10000"/>
                  </a:schemeClr>
                </a:solidFill>
                <a:latin typeface="Century Gothic" panose="020B0502020202020204" pitchFamily="34" charset="0"/>
              </a:rPr>
              <a:t>Члены семьи и друзья </a:t>
            </a:r>
          </a:p>
          <a:p>
            <a:pPr marL="342900" indent="-342900">
              <a:buFont typeface="Arial" panose="020B0604020202020204" pitchFamily="34" charset="0"/>
              <a:buChar char="•"/>
            </a:pPr>
            <a:r>
              <a:rPr lang="ru-RU" sz="2000" dirty="0">
                <a:solidFill>
                  <a:schemeClr val="bg2">
                    <a:lumMod val="10000"/>
                  </a:schemeClr>
                </a:solidFill>
                <a:latin typeface="Century Gothic" panose="020B0502020202020204" pitchFamily="34" charset="0"/>
              </a:rPr>
              <a:t>Координатор услуг</a:t>
            </a:r>
          </a:p>
          <a:p>
            <a:pPr marL="342900" indent="-342900">
              <a:buFont typeface="Arial" panose="020B0604020202020204" pitchFamily="34" charset="0"/>
              <a:buChar char="•"/>
            </a:pPr>
            <a:r>
              <a:rPr lang="ru-RU" sz="2000" dirty="0">
                <a:solidFill>
                  <a:schemeClr val="bg2">
                    <a:lumMod val="10000"/>
                  </a:schemeClr>
                </a:solidFill>
                <a:latin typeface="Century Gothic" panose="020B0502020202020204" pitchFamily="34" charset="0"/>
              </a:rPr>
              <a:t>Независимый координатор </a:t>
            </a:r>
          </a:p>
          <a:p>
            <a:pPr marL="342900" indent="-342900">
              <a:buFont typeface="Arial" panose="020B0604020202020204" pitchFamily="34" charset="0"/>
              <a:buChar char="•"/>
            </a:pPr>
            <a:r>
              <a:rPr lang="ru-RU" sz="2000" dirty="0">
                <a:solidFill>
                  <a:schemeClr val="bg2">
                    <a:lumMod val="10000"/>
                  </a:schemeClr>
                </a:solidFill>
                <a:latin typeface="Century Gothic" panose="020B0502020202020204" pitchFamily="34" charset="0"/>
              </a:rPr>
              <a:t>Служба FMS</a:t>
            </a:r>
          </a:p>
        </p:txBody>
      </p:sp>
      <p:sp>
        <p:nvSpPr>
          <p:cNvPr id="18" name="Rectangle 17"/>
          <p:cNvSpPr/>
          <p:nvPr/>
        </p:nvSpPr>
        <p:spPr>
          <a:xfrm>
            <a:off x="6272337" y="2620485"/>
            <a:ext cx="2735334" cy="2708434"/>
          </a:xfrm>
          <a:prstGeom prst="rect">
            <a:avLst/>
          </a:prstGeom>
        </p:spPr>
        <p:txBody>
          <a:bodyPr wrap="square">
            <a:spAutoFit/>
          </a:bodyPr>
          <a:lstStyle/>
          <a:p>
            <a:r>
              <a:rPr lang="ru-RU" sz="2000" b="1" dirty="0">
                <a:solidFill>
                  <a:schemeClr val="bg2">
                    <a:lumMod val="10000"/>
                  </a:schemeClr>
                </a:solidFill>
                <a:latin typeface="Century Gothic" panose="020B0502020202020204" pitchFamily="34" charset="0"/>
              </a:rPr>
              <a:t>Принятие</a:t>
            </a:r>
            <a:r>
              <a:rPr lang="en-US" sz="2000" b="1" dirty="0">
                <a:solidFill>
                  <a:schemeClr val="bg2">
                    <a:lumMod val="10000"/>
                  </a:schemeClr>
                </a:solidFill>
                <a:latin typeface="Century Gothic" panose="020B0502020202020204" pitchFamily="34" charset="0"/>
              </a:rPr>
              <a:t> </a:t>
            </a:r>
            <a:r>
              <a:rPr lang="ru-RU" sz="2000" b="1" dirty="0">
                <a:solidFill>
                  <a:schemeClr val="bg2">
                    <a:lumMod val="10000"/>
                  </a:schemeClr>
                </a:solidFill>
                <a:latin typeface="Century Gothic" panose="020B0502020202020204" pitchFamily="34" charset="0"/>
              </a:rPr>
              <a:t>решения:</a:t>
            </a:r>
          </a:p>
          <a:p>
            <a:endParaRPr lang="en-US" sz="800" b="1" dirty="0">
              <a:solidFill>
                <a:schemeClr val="bg2">
                  <a:lumMod val="10000"/>
                </a:schemeClr>
              </a:solidFill>
              <a:latin typeface="Century Gothic" panose="020B0502020202020204" pitchFamily="34" charset="0"/>
            </a:endParaRPr>
          </a:p>
          <a:p>
            <a:r>
              <a:rPr lang="ru-RU" sz="2000" b="1" dirty="0">
                <a:solidFill>
                  <a:schemeClr val="bg2">
                    <a:lumMod val="10000"/>
                  </a:schemeClr>
                </a:solidFill>
                <a:latin typeface="Century Gothic" panose="020B0502020202020204" pitchFamily="34" charset="0"/>
              </a:rPr>
              <a:t>Универсальные </a:t>
            </a:r>
            <a:r>
              <a:rPr lang="ru-RU" sz="2000" dirty="0">
                <a:solidFill>
                  <a:schemeClr val="bg2">
                    <a:lumMod val="10000"/>
                  </a:schemeClr>
                </a:solidFill>
                <a:latin typeface="Century Gothic" panose="020B0502020202020204" pitchFamily="34" charset="0"/>
              </a:rPr>
              <a:t>услуги. </a:t>
            </a:r>
            <a:endParaRPr lang="en-US" sz="800" dirty="0">
              <a:solidFill>
                <a:schemeClr val="bg2">
                  <a:lumMod val="10000"/>
                </a:schemeClr>
              </a:solidFill>
              <a:latin typeface="Century Gothic" panose="020B0502020202020204" pitchFamily="34" charset="0"/>
            </a:endParaRPr>
          </a:p>
          <a:p>
            <a:r>
              <a:rPr lang="ru-RU" sz="2000" dirty="0">
                <a:solidFill>
                  <a:schemeClr val="bg2">
                    <a:lumMod val="10000"/>
                  </a:schemeClr>
                </a:solidFill>
                <a:latin typeface="Century Gothic" panose="020B0502020202020204" pitchFamily="34" charset="0"/>
              </a:rPr>
              <a:t>Какие услуги </a:t>
            </a:r>
            <a:r>
              <a:rPr lang="ru-RU" sz="2000" b="1" u="sng" dirty="0">
                <a:solidFill>
                  <a:schemeClr val="bg2">
                    <a:lumMod val="10000"/>
                  </a:schemeClr>
                </a:solidFill>
                <a:latin typeface="Century Gothic" panose="020B0502020202020204" pitchFamily="34" charset="0"/>
              </a:rPr>
              <a:t>не</a:t>
            </a:r>
            <a:r>
              <a:rPr lang="ru-RU" sz="2000" dirty="0">
                <a:solidFill>
                  <a:schemeClr val="bg2">
                    <a:lumMod val="10000"/>
                  </a:schemeClr>
                </a:solidFill>
                <a:latin typeface="Century Gothic" panose="020B0502020202020204" pitchFamily="34" charset="0"/>
              </a:rPr>
              <a:t> будут оплачиваться из вашего индивидуального бюджета</a:t>
            </a:r>
            <a:r>
              <a:rPr lang="ru-RU" sz="2200" dirty="0">
                <a:solidFill>
                  <a:schemeClr val="bg2">
                    <a:lumMod val="10000"/>
                  </a:schemeClr>
                </a:solidFill>
                <a:latin typeface="Century Gothic" panose="020B0502020202020204" pitchFamily="34" charset="0"/>
              </a:rPr>
              <a:t>?  </a:t>
            </a:r>
          </a:p>
        </p:txBody>
      </p:sp>
      <p:sp>
        <p:nvSpPr>
          <p:cNvPr id="19" name="Rectangle 18"/>
          <p:cNvSpPr/>
          <p:nvPr/>
        </p:nvSpPr>
        <p:spPr>
          <a:xfrm>
            <a:off x="9207214" y="2620485"/>
            <a:ext cx="2904708" cy="2369880"/>
          </a:xfrm>
          <a:prstGeom prst="rect">
            <a:avLst/>
          </a:prstGeom>
        </p:spPr>
        <p:txBody>
          <a:bodyPr wrap="square">
            <a:spAutoFit/>
          </a:bodyPr>
          <a:lstStyle/>
          <a:p>
            <a:r>
              <a:rPr lang="ru-RU" sz="2000" b="1" dirty="0">
                <a:solidFill>
                  <a:schemeClr val="bg2">
                    <a:lumMod val="10000"/>
                  </a:schemeClr>
                </a:solidFill>
                <a:latin typeface="Century Gothic" panose="020B0502020202020204" pitchFamily="34" charset="0"/>
              </a:rPr>
              <a:t>Принятие</a:t>
            </a:r>
            <a:r>
              <a:rPr lang="en-US" sz="2000" b="1" dirty="0">
                <a:solidFill>
                  <a:schemeClr val="bg2">
                    <a:lumMod val="10000"/>
                  </a:schemeClr>
                </a:solidFill>
                <a:latin typeface="Century Gothic" panose="020B0502020202020204" pitchFamily="34" charset="0"/>
              </a:rPr>
              <a:t> </a:t>
            </a:r>
            <a:r>
              <a:rPr lang="ru-RU" sz="2000" b="1" dirty="0">
                <a:solidFill>
                  <a:schemeClr val="bg2">
                    <a:lumMod val="10000"/>
                  </a:schemeClr>
                </a:solidFill>
                <a:latin typeface="Century Gothic" panose="020B0502020202020204" pitchFamily="34" charset="0"/>
              </a:rPr>
              <a:t>решения:</a:t>
            </a:r>
          </a:p>
          <a:p>
            <a:endParaRPr lang="en-US" sz="800" dirty="0">
              <a:solidFill>
                <a:schemeClr val="bg2">
                  <a:lumMod val="10000"/>
                </a:schemeClr>
              </a:solidFill>
              <a:latin typeface="Century Gothic" panose="020B0502020202020204" pitchFamily="34" charset="0"/>
            </a:endParaRPr>
          </a:p>
          <a:p>
            <a:pPr marL="285750" indent="-285750">
              <a:buFont typeface="Arial" panose="020B0604020202020204" pitchFamily="34" charset="0"/>
              <a:buChar char="•"/>
            </a:pPr>
            <a:r>
              <a:rPr lang="ru-RU" sz="2000" dirty="0">
                <a:solidFill>
                  <a:schemeClr val="bg2">
                    <a:lumMod val="10000"/>
                  </a:schemeClr>
                </a:solidFill>
                <a:latin typeface="Century Gothic" panose="020B0502020202020204" pitchFamily="34" charset="0"/>
              </a:rPr>
              <a:t>Кто?</a:t>
            </a:r>
          </a:p>
          <a:p>
            <a:pPr marL="285750" indent="-285750">
              <a:buFont typeface="Arial" panose="020B0604020202020204" pitchFamily="34" charset="0"/>
              <a:buChar char="•"/>
            </a:pPr>
            <a:r>
              <a:rPr lang="ru-RU" sz="2000" dirty="0">
                <a:solidFill>
                  <a:schemeClr val="bg2">
                    <a:lumMod val="10000"/>
                  </a:schemeClr>
                </a:solidFill>
                <a:latin typeface="Century Gothic" panose="020B0502020202020204" pitchFamily="34" charset="0"/>
              </a:rPr>
              <a:t>Как часто?</a:t>
            </a:r>
          </a:p>
          <a:p>
            <a:pPr marL="285750" indent="-285750">
              <a:buFont typeface="Arial" panose="020B0604020202020204" pitchFamily="34" charset="0"/>
              <a:buChar char="•"/>
            </a:pPr>
            <a:r>
              <a:rPr lang="ru-RU" sz="2000" dirty="0">
                <a:solidFill>
                  <a:schemeClr val="bg2">
                    <a:lumMod val="10000"/>
                  </a:schemeClr>
                </a:solidFill>
                <a:latin typeface="Century Gothic" panose="020B0502020202020204" pitchFamily="34" charset="0"/>
              </a:rPr>
              <a:t>Когда? </a:t>
            </a:r>
          </a:p>
          <a:p>
            <a:pPr marL="285750" indent="-285750">
              <a:buFont typeface="Arial" panose="020B0604020202020204" pitchFamily="34" charset="0"/>
              <a:buChar char="•"/>
            </a:pPr>
            <a:r>
              <a:rPr lang="ru-RU" sz="2000" dirty="0">
                <a:solidFill>
                  <a:schemeClr val="bg2">
                    <a:lumMod val="10000"/>
                  </a:schemeClr>
                </a:solidFill>
                <a:latin typeface="Century Gothic" panose="020B0502020202020204" pitchFamily="34" charset="0"/>
              </a:rPr>
              <a:t>В течение какого времени?</a:t>
            </a:r>
          </a:p>
          <a:p>
            <a:pPr marL="285750" indent="-285750">
              <a:buFont typeface="Arial" panose="020B0604020202020204" pitchFamily="34" charset="0"/>
              <a:buChar char="•"/>
            </a:pPr>
            <a:r>
              <a:rPr lang="ru-RU" sz="2000" dirty="0">
                <a:solidFill>
                  <a:schemeClr val="bg2">
                    <a:lumMod val="10000"/>
                  </a:schemeClr>
                </a:solidFill>
                <a:latin typeface="Century Gothic" panose="020B0502020202020204" pitchFamily="34" charset="0"/>
              </a:rPr>
              <a:t>Стоимость?</a:t>
            </a:r>
          </a:p>
        </p:txBody>
      </p:sp>
      <p:sp>
        <p:nvSpPr>
          <p:cNvPr id="20" name="Text Placeholder 1">
            <a:extLst>
              <a:ext uri="{FF2B5EF4-FFF2-40B4-BE49-F238E27FC236}">
                <a16:creationId xmlns:a16="http://schemas.microsoft.com/office/drawing/2014/main" id="{3417B6EF-8405-2243-858E-F34CA53EEAE4}"/>
              </a:ext>
            </a:extLst>
          </p:cNvPr>
          <p:cNvSpPr>
            <a:spLocks noGrp="1"/>
          </p:cNvSpPr>
          <p:nvPr>
            <p:ph type="body" sz="quarter" idx="13"/>
          </p:nvPr>
        </p:nvSpPr>
        <p:spPr>
          <a:xfrm>
            <a:off x="105673" y="100837"/>
            <a:ext cx="9831429" cy="862561"/>
          </a:xfrm>
        </p:spPr>
        <p:txBody>
          <a:bodyPr/>
          <a:lstStyle/>
          <a:p>
            <a:r>
              <a:rPr lang="ru-RU" sz="2800" dirty="0"/>
              <a:t>ОПЛАТА УСЛУГ И СРЕДСТВ ПОДДЕРЖКИ</a:t>
            </a:r>
          </a:p>
        </p:txBody>
      </p:sp>
      <p:sp>
        <p:nvSpPr>
          <p:cNvPr id="21" name="TextBox 20">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ПЛАН РАСХОДОВ</a:t>
            </a: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11029" t="-18579" r="-6618" b="-14755"/>
          <a:stretch/>
        </p:blipFill>
        <p:spPr>
          <a:xfrm>
            <a:off x="7053218" y="5652030"/>
            <a:ext cx="1095721" cy="1059428"/>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84037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501745"/>
            <a:ext cx="12192000"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3200" b="1">
                <a:latin typeface="Century Gothic" panose="020B0502020202020204" pitchFamily="34" charset="0"/>
                <a:ea typeface="+mj-ea"/>
                <a:cs typeface="+mj-cs"/>
              </a:rPr>
              <a:t>Категории бюджета</a:t>
            </a:r>
          </a:p>
        </p:txBody>
      </p:sp>
      <p:grpSp>
        <p:nvGrpSpPr>
          <p:cNvPr id="6" name="Group 5"/>
          <p:cNvGrpSpPr/>
          <p:nvPr/>
        </p:nvGrpSpPr>
        <p:grpSpPr>
          <a:xfrm>
            <a:off x="339580" y="2743200"/>
            <a:ext cx="11430111" cy="3831457"/>
            <a:chOff x="6176889" y="2887669"/>
            <a:chExt cx="9147149" cy="4204613"/>
          </a:xfrm>
        </p:grpSpPr>
        <p:sp>
          <p:nvSpPr>
            <p:cNvPr id="11" name="Rectangle 10"/>
            <p:cNvSpPr/>
            <p:nvPr/>
          </p:nvSpPr>
          <p:spPr>
            <a:xfrm>
              <a:off x="6176889" y="2887669"/>
              <a:ext cx="3970245"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1172668" y="2887669"/>
              <a:ext cx="4151370"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15" descr="Category:Dollar sign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6606" y="1404006"/>
            <a:ext cx="1553316" cy="14607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xt Placeholder 1">
            <a:extLst>
              <a:ext uri="{FF2B5EF4-FFF2-40B4-BE49-F238E27FC236}">
                <a16:creationId xmlns:a16="http://schemas.microsoft.com/office/drawing/2014/main" id="{3417B6EF-8405-2243-858E-F34CA53EEAE4}"/>
              </a:ext>
            </a:extLst>
          </p:cNvPr>
          <p:cNvSpPr>
            <a:spLocks noGrp="1"/>
          </p:cNvSpPr>
          <p:nvPr>
            <p:ph type="body" sz="quarter" idx="13"/>
          </p:nvPr>
        </p:nvSpPr>
        <p:spPr>
          <a:xfrm>
            <a:off x="105673" y="100837"/>
            <a:ext cx="9682139" cy="862561"/>
          </a:xfrm>
        </p:spPr>
        <p:txBody>
          <a:bodyPr/>
          <a:lstStyle/>
          <a:p>
            <a:r>
              <a:rPr lang="ru-RU" sz="2800" dirty="0"/>
              <a:t>ОПЛАТА УСЛУГ И СРЕДСТВ ПОДДЕРЖКИ</a:t>
            </a:r>
          </a:p>
        </p:txBody>
      </p:sp>
      <p:sp>
        <p:nvSpPr>
          <p:cNvPr id="21" name="TextBox 20">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ПЛАН РАСХОДОВ</a:t>
            </a:r>
          </a:p>
        </p:txBody>
      </p:sp>
      <p:sp>
        <p:nvSpPr>
          <p:cNvPr id="3" name="TextBox 2"/>
          <p:cNvSpPr txBox="1"/>
          <p:nvPr/>
        </p:nvSpPr>
        <p:spPr>
          <a:xfrm>
            <a:off x="339580" y="2935302"/>
            <a:ext cx="4961146" cy="3170099"/>
          </a:xfrm>
          <a:prstGeom prst="rect">
            <a:avLst/>
          </a:prstGeom>
          <a:noFill/>
        </p:spPr>
        <p:txBody>
          <a:bodyPr wrap="square" rtlCol="0">
            <a:spAutoFit/>
          </a:bodyPr>
          <a:lstStyle/>
          <a:p>
            <a:endParaRPr lang="en-US" sz="2000" b="1" dirty="0">
              <a:solidFill>
                <a:schemeClr val="bg2">
                  <a:lumMod val="10000"/>
                </a:schemeClr>
              </a:solidFill>
              <a:latin typeface="Century Gothic" panose="020B0502020202020204" pitchFamily="34" charset="0"/>
            </a:endParaRPr>
          </a:p>
          <a:p>
            <a:pPr algn="ctr"/>
            <a:r>
              <a:rPr lang="ru-RU" sz="2000" b="1" u="sng">
                <a:solidFill>
                  <a:schemeClr val="bg2">
                    <a:lumMod val="10000"/>
                  </a:schemeClr>
                </a:solidFill>
                <a:latin typeface="Century Gothic" panose="020B0502020202020204" pitchFamily="34" charset="0"/>
              </a:rPr>
              <a:t>3 категории бюджета: </a:t>
            </a:r>
          </a:p>
          <a:p>
            <a:pPr algn="ctr"/>
            <a:endParaRPr lang="en-US" sz="2000" b="1" dirty="0">
              <a:solidFill>
                <a:schemeClr val="bg2">
                  <a:lumMod val="10000"/>
                </a:schemeClr>
              </a:solidFill>
              <a:latin typeface="Century Gothic" panose="020B0502020202020204" pitchFamily="34" charset="0"/>
            </a:endParaRPr>
          </a:p>
          <a:p>
            <a:pPr algn="ctr"/>
            <a:r>
              <a:rPr lang="ru-RU" sz="2000" b="1">
                <a:solidFill>
                  <a:schemeClr val="bg2">
                    <a:lumMod val="10000"/>
                  </a:schemeClr>
                </a:solidFill>
                <a:latin typeface="Century Gothic" panose="020B0502020202020204" pitchFamily="34" charset="0"/>
              </a:rPr>
              <a:t>Организация жизнедеятельности</a:t>
            </a:r>
          </a:p>
          <a:p>
            <a:pPr algn="ctr"/>
            <a:endParaRPr lang="en-US" sz="2000" b="1" dirty="0">
              <a:solidFill>
                <a:schemeClr val="bg2">
                  <a:lumMod val="10000"/>
                </a:schemeClr>
              </a:solidFill>
              <a:latin typeface="Century Gothic" panose="020B0502020202020204" pitchFamily="34" charset="0"/>
            </a:endParaRPr>
          </a:p>
          <a:p>
            <a:pPr algn="ctr"/>
            <a:r>
              <a:rPr lang="ru-RU" sz="2000" b="1">
                <a:solidFill>
                  <a:schemeClr val="bg2">
                    <a:lumMod val="10000"/>
                  </a:schemeClr>
                </a:solidFill>
                <a:latin typeface="Century Gothic" panose="020B0502020202020204" pitchFamily="34" charset="0"/>
              </a:rPr>
              <a:t>Трудоустройство и участие в жизни сообщества</a:t>
            </a:r>
          </a:p>
          <a:p>
            <a:pPr algn="ctr"/>
            <a:endParaRPr lang="en-US" sz="2000" b="1" dirty="0">
              <a:solidFill>
                <a:schemeClr val="bg2">
                  <a:lumMod val="10000"/>
                </a:schemeClr>
              </a:solidFill>
              <a:latin typeface="Century Gothic" panose="020B0502020202020204" pitchFamily="34" charset="0"/>
            </a:endParaRPr>
          </a:p>
          <a:p>
            <a:pPr algn="ctr"/>
            <a:r>
              <a:rPr lang="ru-RU" sz="2000" b="1">
                <a:solidFill>
                  <a:schemeClr val="bg2">
                    <a:lumMod val="10000"/>
                  </a:schemeClr>
                </a:solidFill>
                <a:latin typeface="Century Gothic" panose="020B0502020202020204" pitchFamily="34" charset="0"/>
              </a:rPr>
              <a:t>Здоровье и безопасность</a:t>
            </a:r>
          </a:p>
          <a:p>
            <a:endParaRPr lang="en-US" sz="2000" b="1" dirty="0">
              <a:solidFill>
                <a:schemeClr val="bg2">
                  <a:lumMod val="10000"/>
                </a:schemeClr>
              </a:solidFill>
              <a:latin typeface="Century Gothic" panose="020B0502020202020204" pitchFamily="34" charset="0"/>
            </a:endParaRPr>
          </a:p>
        </p:txBody>
      </p:sp>
      <p:sp>
        <p:nvSpPr>
          <p:cNvPr id="23" name="TextBox 22"/>
          <p:cNvSpPr txBox="1"/>
          <p:nvPr/>
        </p:nvSpPr>
        <p:spPr>
          <a:xfrm>
            <a:off x="6582215" y="2935302"/>
            <a:ext cx="5187476" cy="2554545"/>
          </a:xfrm>
          <a:prstGeom prst="rect">
            <a:avLst/>
          </a:prstGeom>
          <a:noFill/>
        </p:spPr>
        <p:txBody>
          <a:bodyPr wrap="square" rtlCol="0">
            <a:spAutoFit/>
          </a:bodyPr>
          <a:lstStyle/>
          <a:p>
            <a:endParaRPr lang="en-US" sz="2000" b="1" dirty="0">
              <a:solidFill>
                <a:schemeClr val="bg2">
                  <a:lumMod val="10000"/>
                </a:schemeClr>
              </a:solidFill>
              <a:latin typeface="Century Gothic" panose="020B0502020202020204" pitchFamily="34" charset="0"/>
            </a:endParaRPr>
          </a:p>
          <a:p>
            <a:pPr algn="ctr"/>
            <a:r>
              <a:rPr lang="ru-RU" sz="2000" b="1" u="sng">
                <a:solidFill>
                  <a:schemeClr val="bg2">
                    <a:lumMod val="10000"/>
                  </a:schemeClr>
                </a:solidFill>
                <a:latin typeface="Century Gothic" panose="020B0502020202020204" pitchFamily="34" charset="0"/>
              </a:rPr>
              <a:t>Изменение плана расходов:</a:t>
            </a:r>
          </a:p>
          <a:p>
            <a:pPr algn="ctr"/>
            <a:endParaRPr lang="en-US" sz="2000" b="1" dirty="0">
              <a:solidFill>
                <a:schemeClr val="bg2">
                  <a:lumMod val="10000"/>
                </a:schemeClr>
              </a:solidFill>
              <a:latin typeface="Century Gothic" panose="020B0502020202020204" pitchFamily="34" charset="0"/>
            </a:endParaRPr>
          </a:p>
          <a:p>
            <a:pPr algn="ctr"/>
            <a:r>
              <a:rPr lang="ru-RU" sz="2000" b="1">
                <a:solidFill>
                  <a:schemeClr val="bg2">
                    <a:lumMod val="10000"/>
                  </a:schemeClr>
                </a:solidFill>
                <a:latin typeface="Century Gothic" panose="020B0502020202020204" pitchFamily="34" charset="0"/>
              </a:rPr>
              <a:t>Перевод до 10% </a:t>
            </a:r>
          </a:p>
          <a:p>
            <a:pPr algn="ctr"/>
            <a:r>
              <a:rPr lang="ru-RU" sz="2000" b="1">
                <a:solidFill>
                  <a:schemeClr val="bg2">
                    <a:lumMod val="10000"/>
                  </a:schemeClr>
                </a:solidFill>
                <a:latin typeface="Century Gothic" panose="020B0502020202020204" pitchFamily="34" charset="0"/>
              </a:rPr>
              <a:t>между категориями</a:t>
            </a:r>
          </a:p>
          <a:p>
            <a:pPr algn="ctr"/>
            <a:endParaRPr lang="en-US" sz="2000" b="1" dirty="0">
              <a:solidFill>
                <a:schemeClr val="bg2">
                  <a:lumMod val="10000"/>
                </a:schemeClr>
              </a:solidFill>
              <a:latin typeface="Century Gothic" panose="020B0502020202020204" pitchFamily="34" charset="0"/>
            </a:endParaRPr>
          </a:p>
          <a:p>
            <a:pPr algn="ctr"/>
            <a:r>
              <a:rPr lang="ru-RU" sz="2000" b="1">
                <a:solidFill>
                  <a:schemeClr val="bg2">
                    <a:lumMod val="10000"/>
                  </a:schemeClr>
                </a:solidFill>
                <a:latin typeface="Century Gothic" panose="020B0502020202020204" pitchFamily="34" charset="0"/>
              </a:rPr>
              <a:t>Перевод свыше 10% </a:t>
            </a:r>
          </a:p>
          <a:p>
            <a:pPr algn="ctr"/>
            <a:r>
              <a:rPr lang="ru-RU" sz="2000" b="1">
                <a:solidFill>
                  <a:schemeClr val="bg2">
                    <a:lumMod val="10000"/>
                  </a:schemeClr>
                </a:solidFill>
                <a:latin typeface="Century Gothic" panose="020B0502020202020204" pitchFamily="34" charset="0"/>
              </a:rPr>
              <a:t>между категориями</a:t>
            </a:r>
          </a:p>
        </p:txBody>
      </p:sp>
      <p:sp>
        <p:nvSpPr>
          <p:cNvPr id="32" name="Oval 31"/>
          <p:cNvSpPr>
            <a:spLocks/>
          </p:cNvSpPr>
          <p:nvPr/>
        </p:nvSpPr>
        <p:spPr>
          <a:xfrm>
            <a:off x="8548914" y="1404006"/>
            <a:ext cx="1509486" cy="1460713"/>
          </a:xfrm>
          <a:prstGeom prst="ellipse">
            <a:avLst/>
          </a:prstGeom>
          <a:blipFill dpi="0" rotWithShape="1">
            <a:blip r:embed="rId4">
              <a:extLst>
                <a:ext uri="{BEBA8EAE-BF5A-486C-A8C5-ECC9F3942E4B}">
                  <a14:imgProps xmlns:a14="http://schemas.microsoft.com/office/drawing/2010/main">
                    <a14:imgLayer r:embed="rId5">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246050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059035" y="883691"/>
            <a:ext cx="3985375" cy="1131079"/>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75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Джейсон</a:t>
            </a:r>
            <a:r>
              <a:rPr lang="ru-RU" sz="20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grpSp>
        <p:nvGrpSpPr>
          <p:cNvPr id="17" name="Group 16"/>
          <p:cNvGrpSpPr/>
          <p:nvPr/>
        </p:nvGrpSpPr>
        <p:grpSpPr>
          <a:xfrm>
            <a:off x="534604" y="2057061"/>
            <a:ext cx="11096043" cy="1230630"/>
            <a:chOff x="436145" y="2414724"/>
            <a:chExt cx="11096043" cy="1230630"/>
          </a:xfrm>
        </p:grpSpPr>
        <p:pic>
          <p:nvPicPr>
            <p:cNvPr id="2" name="Picture 1" descr="Goal PNG Transparent Images | PNG All"/>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83698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Team:Berkeley/Methods/Protocols - 2013.igem.or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22878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Category:Dollar sign - Wikimedia Commons"/>
            <p:cNvPicPr>
              <a:picLocks/>
            </p:cNvPicPr>
            <p:nvPr/>
          </p:nvPicPr>
          <p:blipFill>
            <a:blip r:embed="rId5">
              <a:extLst>
                <a:ext uri="{28A0092B-C50C-407E-A947-70E740481C1C}">
                  <a14:useLocalDpi xmlns:a14="http://schemas.microsoft.com/office/drawing/2010/main" val="0"/>
                </a:ext>
              </a:extLst>
            </a:blip>
            <a:stretch>
              <a:fillRect/>
            </a:stretch>
          </p:blipFill>
          <p:spPr>
            <a:xfrm>
              <a:off x="6065745" y="245663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Proceso administrativo: Imagenes de cabecera"/>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436145" y="241472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descr="Connected Learning Initiative – Mathematics"/>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886965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Clipart - Simple Compute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748727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p:cNvSpPr>
              <a:spLocks/>
            </p:cNvSpPr>
            <p:nvPr/>
          </p:nvSpPr>
          <p:spPr>
            <a:xfrm>
              <a:off x="10252028" y="2433533"/>
              <a:ext cx="1280160" cy="1188720"/>
            </a:xfrm>
            <a:prstGeom prst="ellipse">
              <a:avLst/>
            </a:prstGeom>
            <a:blipFill dpi="0" rotWithShape="1">
              <a:blip r:embed="rId9">
                <a:extLst>
                  <a:ext uri="{BEBA8EAE-BF5A-486C-A8C5-ECC9F3942E4B}">
                    <a14:imgProps xmlns:a14="http://schemas.microsoft.com/office/drawing/2010/main">
                      <a14:imgLayer r:embed="rId10">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p:cNvGrpSpPr/>
          <p:nvPr/>
        </p:nvGrpSpPr>
        <p:grpSpPr>
          <a:xfrm>
            <a:off x="459412" y="3351982"/>
            <a:ext cx="11215073" cy="541344"/>
            <a:chOff x="441295" y="3810000"/>
            <a:chExt cx="11215073" cy="541344"/>
          </a:xfrm>
        </p:grpSpPr>
        <p:sp>
          <p:nvSpPr>
            <p:cNvPr id="18" name="TextBox 17"/>
            <p:cNvSpPr txBox="1"/>
            <p:nvPr/>
          </p:nvSpPr>
          <p:spPr>
            <a:xfrm>
              <a:off x="441295" y="3810000"/>
              <a:ext cx="1460438" cy="313932"/>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1600" dirty="0">
                  <a:solidFill>
                    <a:schemeClr val="accent5">
                      <a:lumMod val="50000"/>
                    </a:schemeClr>
                  </a:solidFill>
                  <a:latin typeface="Century Gothic" panose="020B0502020202020204" pitchFamily="34" charset="0"/>
                  <a:ea typeface="+mj-ea"/>
                  <a:cs typeface="+mj-cs"/>
                </a:rPr>
                <a:t>Команда</a:t>
              </a:r>
            </a:p>
          </p:txBody>
        </p:sp>
        <p:sp>
          <p:nvSpPr>
            <p:cNvPr id="19" name="TextBox 18"/>
            <p:cNvSpPr txBox="1"/>
            <p:nvPr/>
          </p:nvSpPr>
          <p:spPr>
            <a:xfrm>
              <a:off x="2105589" y="3810000"/>
              <a:ext cx="981444" cy="313932"/>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1600" dirty="0">
                  <a:solidFill>
                    <a:schemeClr val="accent5">
                      <a:lumMod val="50000"/>
                    </a:schemeClr>
                  </a:solidFill>
                  <a:latin typeface="Century Gothic" panose="020B0502020202020204" pitchFamily="34" charset="0"/>
                  <a:ea typeface="+mj-ea"/>
                  <a:cs typeface="+mj-cs"/>
                </a:rPr>
                <a:t>Цели</a:t>
              </a:r>
            </a:p>
          </p:txBody>
        </p:sp>
        <p:sp>
          <p:nvSpPr>
            <p:cNvPr id="20" name="TextBox 19"/>
            <p:cNvSpPr txBox="1"/>
            <p:nvPr/>
          </p:nvSpPr>
          <p:spPr>
            <a:xfrm>
              <a:off x="3554285" y="3815813"/>
              <a:ext cx="895350"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1600" dirty="0">
                  <a:solidFill>
                    <a:schemeClr val="accent5">
                      <a:lumMod val="50000"/>
                    </a:schemeClr>
                  </a:solidFill>
                  <a:latin typeface="Century Gothic" panose="020B0502020202020204" pitchFamily="34" charset="0"/>
                  <a:ea typeface="+mj-ea"/>
                  <a:cs typeface="+mj-cs"/>
                </a:rPr>
                <a:t>План IPP</a:t>
              </a:r>
            </a:p>
          </p:txBody>
        </p:sp>
        <p:sp>
          <p:nvSpPr>
            <p:cNvPr id="21" name="TextBox 20"/>
            <p:cNvSpPr txBox="1"/>
            <p:nvPr/>
          </p:nvSpPr>
          <p:spPr>
            <a:xfrm>
              <a:off x="6330335" y="3844794"/>
              <a:ext cx="1095911" cy="313932"/>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1600" dirty="0">
                  <a:solidFill>
                    <a:schemeClr val="accent5">
                      <a:lumMod val="50000"/>
                    </a:schemeClr>
                  </a:solidFill>
                  <a:latin typeface="Century Gothic" panose="020B0502020202020204" pitchFamily="34" charset="0"/>
                  <a:ea typeface="+mj-ea"/>
                  <a:cs typeface="+mj-cs"/>
                </a:rPr>
                <a:t>Расходы</a:t>
              </a:r>
            </a:p>
          </p:txBody>
        </p:sp>
        <p:sp>
          <p:nvSpPr>
            <p:cNvPr id="22" name="TextBox 21"/>
            <p:cNvSpPr txBox="1"/>
            <p:nvPr/>
          </p:nvSpPr>
          <p:spPr>
            <a:xfrm>
              <a:off x="4449635" y="3810717"/>
              <a:ext cx="1961040"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1600" dirty="0">
                  <a:solidFill>
                    <a:schemeClr val="accent5">
                      <a:lumMod val="50000"/>
                    </a:schemeClr>
                  </a:solidFill>
                  <a:latin typeface="Century Gothic" panose="020B0502020202020204" pitchFamily="34" charset="0"/>
                  <a:ea typeface="+mj-ea"/>
                  <a:cs typeface="+mj-cs"/>
                </a:rPr>
                <a:t>Универсальные услуги</a:t>
              </a:r>
            </a:p>
          </p:txBody>
        </p:sp>
        <p:sp>
          <p:nvSpPr>
            <p:cNvPr id="23" name="TextBox 22"/>
            <p:cNvSpPr txBox="1"/>
            <p:nvPr/>
          </p:nvSpPr>
          <p:spPr>
            <a:xfrm>
              <a:off x="7472707" y="3810000"/>
              <a:ext cx="1461693" cy="313932"/>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1600" dirty="0">
                  <a:solidFill>
                    <a:schemeClr val="accent5">
                      <a:lumMod val="50000"/>
                    </a:schemeClr>
                  </a:solidFill>
                  <a:latin typeface="Century Gothic" panose="020B0502020202020204" pitchFamily="34" charset="0"/>
                  <a:ea typeface="+mj-ea"/>
                  <a:cs typeface="+mj-cs"/>
                </a:rPr>
                <a:t>Анализ</a:t>
              </a:r>
            </a:p>
          </p:txBody>
        </p:sp>
        <p:sp>
          <p:nvSpPr>
            <p:cNvPr id="24" name="TextBox 23"/>
            <p:cNvSpPr txBox="1"/>
            <p:nvPr/>
          </p:nvSpPr>
          <p:spPr>
            <a:xfrm>
              <a:off x="9016773" y="3810000"/>
              <a:ext cx="1095911" cy="313932"/>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1600" dirty="0">
                  <a:solidFill>
                    <a:schemeClr val="accent5">
                      <a:lumMod val="50000"/>
                    </a:schemeClr>
                  </a:solidFill>
                  <a:latin typeface="Century Gothic" panose="020B0502020202020204" pitchFamily="34" charset="0"/>
                  <a:ea typeface="+mj-ea"/>
                  <a:cs typeface="+mj-cs"/>
                </a:rPr>
                <a:t>Расчеты</a:t>
              </a:r>
            </a:p>
          </p:txBody>
        </p:sp>
        <p:sp>
          <p:nvSpPr>
            <p:cNvPr id="25" name="TextBox 24"/>
            <p:cNvSpPr txBox="1"/>
            <p:nvPr/>
          </p:nvSpPr>
          <p:spPr>
            <a:xfrm>
              <a:off x="10280247" y="3810717"/>
              <a:ext cx="1376121"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1600" dirty="0">
                  <a:solidFill>
                    <a:schemeClr val="accent5">
                      <a:lumMod val="50000"/>
                    </a:schemeClr>
                  </a:solidFill>
                  <a:latin typeface="Century Gothic" panose="020B0502020202020204" pitchFamily="34" charset="0"/>
                  <a:ea typeface="+mj-ea"/>
                  <a:cs typeface="+mj-cs"/>
                </a:rPr>
                <a:t>План расходов</a:t>
              </a:r>
            </a:p>
          </p:txBody>
        </p:sp>
      </p:grpSp>
      <p:grpSp>
        <p:nvGrpSpPr>
          <p:cNvPr id="3" name="Group 2"/>
          <p:cNvGrpSpPr/>
          <p:nvPr/>
        </p:nvGrpSpPr>
        <p:grpSpPr>
          <a:xfrm>
            <a:off x="6060146" y="4368808"/>
            <a:ext cx="2495651" cy="2076451"/>
            <a:chOff x="6242998" y="4298283"/>
            <a:chExt cx="2495651" cy="2076451"/>
          </a:xfrm>
        </p:grpSpPr>
        <p:grpSp>
          <p:nvGrpSpPr>
            <p:cNvPr id="35" name="Group 34"/>
            <p:cNvGrpSpPr/>
            <p:nvPr/>
          </p:nvGrpSpPr>
          <p:grpSpPr>
            <a:xfrm>
              <a:off x="6242998" y="4298283"/>
              <a:ext cx="2495651" cy="2076451"/>
              <a:chOff x="1600099" y="4179332"/>
              <a:chExt cx="3334234" cy="2488169"/>
            </a:xfrm>
          </p:grpSpPr>
          <p:sp>
            <p:nvSpPr>
              <p:cNvPr id="36" name="Rectangle 35"/>
              <p:cNvSpPr/>
              <p:nvPr/>
            </p:nvSpPr>
            <p:spPr>
              <a:xfrm>
                <a:off x="1600099" y="4179332"/>
                <a:ext cx="3334234" cy="2488169"/>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1766298" y="4360449"/>
                <a:ext cx="2975629" cy="2151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 name="TextBox 40"/>
            <p:cNvSpPr txBox="1"/>
            <p:nvPr/>
          </p:nvSpPr>
          <p:spPr>
            <a:xfrm>
              <a:off x="6452795" y="5048263"/>
              <a:ext cx="2032034" cy="535531"/>
            </a:xfrm>
            <a:prstGeom prst="rect">
              <a:avLst/>
            </a:prstGeom>
            <a:noFill/>
          </p:spPr>
          <p:txBody>
            <a:bodyPr wrap="square" rtlCol="0">
              <a:spAutoFit/>
            </a:bodyPr>
            <a:lstStyle/>
            <a:p>
              <a:pPr algn="ctr">
                <a:lnSpc>
                  <a:spcPct val="90000"/>
                </a:lnSpc>
                <a:spcBef>
                  <a:spcPct val="0"/>
                </a:spcBef>
              </a:pPr>
              <a:r>
                <a:rPr lang="ru-RU" sz="1600" dirty="0">
                  <a:solidFill>
                    <a:schemeClr val="accent5">
                      <a:lumMod val="50000"/>
                    </a:schemeClr>
                  </a:solidFill>
                  <a:latin typeface="Century Gothic" panose="020B0502020202020204" pitchFamily="34" charset="0"/>
                  <a:ea typeface="+mj-ea"/>
                  <a:cs typeface="+mj-cs"/>
                </a:rPr>
                <a:t>ПЛАН</a:t>
              </a:r>
              <a:br>
                <a:rPr lang="en-US" sz="1600" dirty="0">
                  <a:solidFill>
                    <a:schemeClr val="accent5">
                      <a:lumMod val="50000"/>
                    </a:schemeClr>
                  </a:solidFill>
                  <a:latin typeface="Century Gothic" panose="020B0502020202020204" pitchFamily="34" charset="0"/>
                  <a:ea typeface="+mj-ea"/>
                  <a:cs typeface="+mj-cs"/>
                </a:rPr>
              </a:br>
              <a:r>
                <a:rPr lang="ru-RU" sz="1600" dirty="0">
                  <a:solidFill>
                    <a:schemeClr val="accent5">
                      <a:lumMod val="50000"/>
                    </a:schemeClr>
                  </a:solidFill>
                  <a:latin typeface="Century Gothic" panose="020B0502020202020204" pitchFamily="34" charset="0"/>
                  <a:ea typeface="+mj-ea"/>
                  <a:cs typeface="+mj-cs"/>
                </a:rPr>
                <a:t>РАСХОДОВ</a:t>
              </a:r>
            </a:p>
          </p:txBody>
        </p:sp>
      </p:grpSp>
      <p:sp>
        <p:nvSpPr>
          <p:cNvPr id="42" name="Equal 41"/>
          <p:cNvSpPr/>
          <p:nvPr/>
        </p:nvSpPr>
        <p:spPr>
          <a:xfrm>
            <a:off x="8627284" y="5069173"/>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TextBox 43"/>
          <p:cNvSpPr txBox="1"/>
          <p:nvPr/>
        </p:nvSpPr>
        <p:spPr>
          <a:xfrm>
            <a:off x="9604048" y="5056169"/>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ru-RU" sz="4400">
                <a:solidFill>
                  <a:schemeClr val="accent5">
                    <a:lumMod val="50000"/>
                  </a:schemeClr>
                </a:solidFill>
                <a:latin typeface="Century Gothic" panose="020B0502020202020204" pitchFamily="34" charset="0"/>
                <a:ea typeface="+mj-ea"/>
                <a:cs typeface="+mj-cs"/>
              </a:rPr>
              <a:t>$58,804</a:t>
            </a:r>
          </a:p>
        </p:txBody>
      </p:sp>
      <p:sp>
        <p:nvSpPr>
          <p:cNvPr id="40" name="Text Placeholder 1">
            <a:extLst>
              <a:ext uri="{FF2B5EF4-FFF2-40B4-BE49-F238E27FC236}">
                <a16:creationId xmlns:a16="http://schemas.microsoft.com/office/drawing/2014/main" id="{167A4F1E-8B5D-4447-84F7-A4CE43D054B5}"/>
              </a:ext>
            </a:extLst>
          </p:cNvPr>
          <p:cNvSpPr txBox="1">
            <a:spLocks/>
          </p:cNvSpPr>
          <p:nvPr/>
        </p:nvSpPr>
        <p:spPr>
          <a:xfrm>
            <a:off x="105673" y="100837"/>
            <a:ext cx="8450124"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dirty="0">
                <a:latin typeface="Century Gothic" panose="020B0502020202020204" pitchFamily="34" charset="0"/>
              </a:rPr>
              <a:t>ОПЛАТА УСЛУГ И СРЕДСТВ ПОДДЕРЖКИ</a:t>
            </a:r>
          </a:p>
          <a:p>
            <a:pPr marL="0" indent="0">
              <a:buNone/>
            </a:pPr>
            <a:endParaRPr lang="en-US" dirty="0"/>
          </a:p>
        </p:txBody>
      </p:sp>
      <p:sp>
        <p:nvSpPr>
          <p:cNvPr id="45" name="TextBox 44">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ПЛАН РАСХОДОВ</a:t>
            </a:r>
          </a:p>
        </p:txBody>
      </p:sp>
      <p:grpSp>
        <p:nvGrpSpPr>
          <p:cNvPr id="46" name="Group 45"/>
          <p:cNvGrpSpPr/>
          <p:nvPr/>
        </p:nvGrpSpPr>
        <p:grpSpPr>
          <a:xfrm>
            <a:off x="323344" y="4379560"/>
            <a:ext cx="2597825" cy="2019370"/>
            <a:chOff x="555056" y="4340884"/>
            <a:chExt cx="2481617" cy="2019370"/>
          </a:xfrm>
        </p:grpSpPr>
        <p:sp>
          <p:nvSpPr>
            <p:cNvPr id="47" name="Rectangle 46"/>
            <p:cNvSpPr/>
            <p:nvPr/>
          </p:nvSpPr>
          <p:spPr>
            <a:xfrm>
              <a:off x="555056" y="4340884"/>
              <a:ext cx="2481617" cy="201937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685036" y="4390907"/>
              <a:ext cx="2159191"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a:off x="685036" y="5064767"/>
              <a:ext cx="2209273" cy="535531"/>
            </a:xfrm>
            <a:prstGeom prst="rect">
              <a:avLst/>
            </a:prstGeom>
            <a:noFill/>
          </p:spPr>
          <p:txBody>
            <a:bodyPr wrap="square" rtlCol="0">
              <a:spAutoFit/>
            </a:bodyPr>
            <a:lstStyle/>
            <a:p>
              <a:pPr algn="ctr">
                <a:lnSpc>
                  <a:spcPct val="90000"/>
                </a:lnSpc>
                <a:spcBef>
                  <a:spcPct val="0"/>
                </a:spcBef>
              </a:pPr>
              <a:r>
                <a:rPr lang="ru-RU" sz="1600" dirty="0">
                  <a:solidFill>
                    <a:schemeClr val="accent5">
                      <a:lumMod val="50000"/>
                    </a:schemeClr>
                  </a:solidFill>
                  <a:latin typeface="Century Gothic" panose="020B0502020202020204" pitchFamily="34" charset="0"/>
                  <a:ea typeface="+mj-ea"/>
                  <a:cs typeface="+mj-cs"/>
                </a:rPr>
                <a:t>ИНДИВИДУАЛЬНЫЙ БЮДЖЕТ </a:t>
              </a:r>
            </a:p>
          </p:txBody>
        </p:sp>
      </p:grpSp>
      <p:sp>
        <p:nvSpPr>
          <p:cNvPr id="50" name="Equal 49"/>
          <p:cNvSpPr/>
          <p:nvPr/>
        </p:nvSpPr>
        <p:spPr>
          <a:xfrm>
            <a:off x="2881945" y="5056169"/>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 name="TextBox 50"/>
          <p:cNvSpPr txBox="1"/>
          <p:nvPr/>
        </p:nvSpPr>
        <p:spPr>
          <a:xfrm>
            <a:off x="3652791" y="5026929"/>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ru-RU" sz="4400">
                <a:solidFill>
                  <a:schemeClr val="accent5">
                    <a:lumMod val="50000"/>
                  </a:schemeClr>
                </a:solidFill>
                <a:latin typeface="Century Gothic" panose="020B0502020202020204" pitchFamily="34" charset="0"/>
                <a:ea typeface="+mj-ea"/>
                <a:cs typeface="+mj-cs"/>
              </a:rPr>
              <a:t>$63,100</a:t>
            </a:r>
          </a:p>
        </p:txBody>
      </p:sp>
      <p:pic>
        <p:nvPicPr>
          <p:cNvPr id="38" name="Picture 37"/>
          <p:cNvPicPr>
            <a:picLocks noChangeAspect="1"/>
          </p:cNvPicPr>
          <p:nvPr/>
        </p:nvPicPr>
        <p:blipFill rotWithShape="1">
          <a:blip r:embed="rId11">
            <a:extLst>
              <a:ext uri="{28A0092B-C50C-407E-A947-70E740481C1C}">
                <a14:useLocalDpi xmlns:a14="http://schemas.microsoft.com/office/drawing/2010/main" val="0"/>
              </a:ext>
            </a:extLst>
          </a:blip>
          <a:srcRect l="-11029" t="-18579" r="-6618" b="-14755"/>
          <a:stretch/>
        </p:blipFill>
        <p:spPr>
          <a:xfrm>
            <a:off x="4746647" y="2075870"/>
            <a:ext cx="1289580" cy="1230630"/>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268201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456634" y="1393834"/>
            <a:ext cx="3777817" cy="601457"/>
            <a:chOff x="6242998" y="4298283"/>
            <a:chExt cx="2495651" cy="2076451"/>
          </a:xfrm>
        </p:grpSpPr>
        <p:grpSp>
          <p:nvGrpSpPr>
            <p:cNvPr id="22" name="Group 21"/>
            <p:cNvGrpSpPr/>
            <p:nvPr/>
          </p:nvGrpSpPr>
          <p:grpSpPr>
            <a:xfrm>
              <a:off x="6242998" y="4298283"/>
              <a:ext cx="2495651" cy="2076451"/>
              <a:chOff x="1600099" y="4179332"/>
              <a:chExt cx="3334234" cy="2488169"/>
            </a:xfrm>
          </p:grpSpPr>
          <p:sp>
            <p:nvSpPr>
              <p:cNvPr id="24" name="Rectangle 23"/>
              <p:cNvSpPr/>
              <p:nvPr/>
            </p:nvSpPr>
            <p:spPr>
              <a:xfrm>
                <a:off x="1600099" y="4179332"/>
                <a:ext cx="3334234" cy="2488169"/>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1766298" y="4360449"/>
                <a:ext cx="2975629" cy="2151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a:hlinkClick r:id="rId3" action="ppaction://hlinkfile"/>
            </p:cNvPr>
            <p:cNvSpPr txBox="1"/>
            <p:nvPr/>
          </p:nvSpPr>
          <p:spPr>
            <a:xfrm>
              <a:off x="6464999" y="4736364"/>
              <a:ext cx="2032034" cy="1275070"/>
            </a:xfrm>
            <a:prstGeom prst="rect">
              <a:avLst/>
            </a:prstGeom>
            <a:noFill/>
          </p:spPr>
          <p:txBody>
            <a:bodyPr wrap="square" rtlCol="0" anchor="ctr">
              <a:spAutoFit/>
            </a:bodyPr>
            <a:lstStyle/>
            <a:p>
              <a:pPr algn="ctr">
                <a:lnSpc>
                  <a:spcPct val="90000"/>
                </a:lnSpc>
                <a:spcBef>
                  <a:spcPct val="0"/>
                </a:spcBef>
              </a:pPr>
              <a:r>
                <a:rPr lang="ru-RU" sz="2000">
                  <a:solidFill>
                    <a:schemeClr val="accent5">
                      <a:lumMod val="50000"/>
                    </a:schemeClr>
                  </a:solidFill>
                  <a:latin typeface="Century Gothic" panose="020B0502020202020204" pitchFamily="34" charset="0"/>
                  <a:ea typeface="+mj-ea"/>
                  <a:cs typeface="+mj-cs"/>
                  <a:hlinkClick r:id="rId4" action="ppaction://hlinkfile"/>
                </a:rPr>
                <a:t>*ПЛАН РАСХОДОВ</a:t>
              </a:r>
            </a:p>
          </p:txBody>
        </p:sp>
      </p:grpSp>
      <p:graphicFrame>
        <p:nvGraphicFramePr>
          <p:cNvPr id="8" name="Table 7"/>
          <p:cNvGraphicFramePr>
            <a:graphicFrameLocks noGrp="1"/>
          </p:cNvGraphicFramePr>
          <p:nvPr>
            <p:extLst>
              <p:ext uri="{D42A27DB-BD31-4B8C-83A1-F6EECF244321}">
                <p14:modId xmlns:p14="http://schemas.microsoft.com/office/powerpoint/2010/main" val="776917553"/>
              </p:ext>
            </p:extLst>
          </p:nvPr>
        </p:nvGraphicFramePr>
        <p:xfrm>
          <a:off x="435429" y="2101492"/>
          <a:ext cx="5820228" cy="4667599"/>
        </p:xfrm>
        <a:graphic>
          <a:graphicData uri="http://schemas.openxmlformats.org/drawingml/2006/table">
            <a:tbl>
              <a:tblPr firstRow="1" bandRow="1">
                <a:tableStyleId>{5C22544A-7EE6-4342-B048-85BDC9FD1C3A}</a:tableStyleId>
              </a:tblPr>
              <a:tblGrid>
                <a:gridCol w="4089918">
                  <a:extLst>
                    <a:ext uri="{9D8B030D-6E8A-4147-A177-3AD203B41FA5}">
                      <a16:colId xmlns:a16="http://schemas.microsoft.com/office/drawing/2014/main" val="20000"/>
                    </a:ext>
                  </a:extLst>
                </a:gridCol>
                <a:gridCol w="1730310">
                  <a:extLst>
                    <a:ext uri="{9D8B030D-6E8A-4147-A177-3AD203B41FA5}">
                      <a16:colId xmlns:a16="http://schemas.microsoft.com/office/drawing/2014/main" val="20001"/>
                    </a:ext>
                  </a:extLst>
                </a:gridCol>
              </a:tblGrid>
              <a:tr h="353213">
                <a:tc>
                  <a:txBody>
                    <a:bodyPr/>
                    <a:lstStyle/>
                    <a:p>
                      <a:r>
                        <a:rPr lang="ru-RU"/>
                        <a:t>УСЛУГА</a:t>
                      </a:r>
                    </a:p>
                  </a:txBody>
                  <a:tcPr marL="51435" marR="5143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ru-RU"/>
                        <a:t>СУММА</a:t>
                      </a:r>
                    </a:p>
                  </a:txBody>
                  <a:tcPr marL="51435" marR="5143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53213">
                <a:tc>
                  <a:txBody>
                    <a:bodyPr/>
                    <a:lstStyle/>
                    <a:p>
                      <a:r>
                        <a:rPr lang="ru-RU"/>
                        <a:t>Поддержка трудоустройства</a:t>
                      </a:r>
                    </a:p>
                  </a:txBody>
                  <a:tcPr marL="51435" marR="51435">
                    <a:lnL w="12700" cap="flat" cmpd="sng" algn="ctr">
                      <a:solidFill>
                        <a:schemeClr val="tx1"/>
                      </a:solidFill>
                      <a:prstDash val="solid"/>
                      <a:round/>
                      <a:headEnd type="none" w="med" len="med"/>
                      <a:tailEnd type="none" w="med" len="med"/>
                    </a:lnL>
                  </a:tcPr>
                </a:tc>
                <a:tc>
                  <a:txBody>
                    <a:bodyPr/>
                    <a:lstStyle/>
                    <a:p>
                      <a:r>
                        <a:rPr lang="ru-RU"/>
                        <a:t>$12,960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462638">
                <a:tc>
                  <a:txBody>
                    <a:bodyPr/>
                    <a:lstStyle/>
                    <a:p>
                      <a:r>
                        <a:rPr lang="ru-RU"/>
                        <a:t>Поддержка проживания в сообществе</a:t>
                      </a:r>
                    </a:p>
                  </a:txBody>
                  <a:tcPr marL="51435" marR="51435">
                    <a:lnL w="12700" cap="flat" cmpd="sng" algn="ctr">
                      <a:solidFill>
                        <a:schemeClr val="tx1"/>
                      </a:solidFill>
                      <a:prstDash val="solid"/>
                      <a:round/>
                      <a:headEnd type="none" w="med" len="med"/>
                      <a:tailEnd type="none" w="med" len="med"/>
                    </a:lnL>
                  </a:tcPr>
                </a:tc>
                <a:tc>
                  <a:txBody>
                    <a:bodyPr/>
                    <a:lstStyle/>
                    <a:p>
                      <a:r>
                        <a:rPr lang="ru-RU"/>
                        <a:t>$8,424</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509970">
                <a:tc>
                  <a:txBody>
                    <a:bodyPr/>
                    <a:lstStyle/>
                    <a:p>
                      <a:r>
                        <a:rPr lang="ru-RU" baseline="0"/>
                        <a:t>Поддержка интеграции в сообщество</a:t>
                      </a:r>
                    </a:p>
                  </a:txBody>
                  <a:tcPr marL="51435" marR="51435">
                    <a:lnL w="12700" cap="flat" cmpd="sng" algn="ctr">
                      <a:solidFill>
                        <a:schemeClr val="tx1"/>
                      </a:solidFill>
                      <a:prstDash val="solid"/>
                      <a:round/>
                      <a:headEnd type="none" w="med" len="med"/>
                      <a:tailEnd type="none" w="med" len="med"/>
                    </a:lnL>
                  </a:tcPr>
                </a:tc>
                <a:tc>
                  <a:txBody>
                    <a:bodyPr/>
                    <a:lstStyle/>
                    <a:p>
                      <a:r>
                        <a:rPr lang="ru-RU"/>
                        <a:t>$28,800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42530">
                <a:tc>
                  <a:txBody>
                    <a:bodyPr/>
                    <a:lstStyle/>
                    <a:p>
                      <a:r>
                        <a:rPr lang="ru-RU"/>
                        <a:t>Транспортировка, не связанная с медицинским обслуживанием</a:t>
                      </a:r>
                    </a:p>
                  </a:txBody>
                  <a:tcPr marL="51435" marR="51435">
                    <a:lnL w="12700" cap="flat" cmpd="sng" algn="ctr">
                      <a:solidFill>
                        <a:schemeClr val="tx1"/>
                      </a:solidFill>
                      <a:prstDash val="solid"/>
                      <a:round/>
                      <a:headEnd type="none" w="med" len="med"/>
                      <a:tailEnd type="none" w="med" len="med"/>
                    </a:lnL>
                  </a:tcPr>
                </a:tc>
                <a:tc>
                  <a:txBody>
                    <a:bodyPr/>
                    <a:lstStyle/>
                    <a:p>
                      <a:r>
                        <a:rPr lang="ru-RU"/>
                        <a:t>$1,200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509970">
                <a:tc>
                  <a:txBody>
                    <a:bodyPr/>
                    <a:lstStyle/>
                    <a:p>
                      <a:r>
                        <a:rPr lang="ru-RU"/>
                        <a:t>Поддержка интеграции в сообщество</a:t>
                      </a:r>
                    </a:p>
                  </a:txBody>
                  <a:tcPr marL="51435" marR="51435">
                    <a:lnL w="12700" cap="flat" cmpd="sng" algn="ctr">
                      <a:solidFill>
                        <a:schemeClr val="tx1"/>
                      </a:solidFill>
                      <a:prstDash val="solid"/>
                      <a:round/>
                      <a:headEnd type="none" w="med" len="med"/>
                      <a:tailEnd type="none" w="med" len="med"/>
                    </a:lnL>
                  </a:tcPr>
                </a:tc>
                <a:tc>
                  <a:txBody>
                    <a:bodyPr/>
                    <a:lstStyle/>
                    <a:p>
                      <a:r>
                        <a:rPr lang="ru-RU"/>
                        <a:t>$4,320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463778">
                <a:tc>
                  <a:txBody>
                    <a:bodyPr/>
                    <a:lstStyle/>
                    <a:p>
                      <a:r>
                        <a:rPr lang="ru-RU"/>
                        <a:t>Поддержка интеграции в сообщество</a:t>
                      </a:r>
                    </a:p>
                  </a:txBody>
                  <a:tcPr marL="51435" marR="51435">
                    <a:lnL w="12700" cap="flat" cmpd="sng" algn="ctr">
                      <a:solidFill>
                        <a:schemeClr val="tx1"/>
                      </a:solidFill>
                      <a:prstDash val="solid"/>
                      <a:round/>
                      <a:headEnd type="none" w="med" len="med"/>
                      <a:tailEnd type="none" w="med" len="med"/>
                    </a:lnL>
                  </a:tcPr>
                </a:tc>
                <a:tc>
                  <a:txBody>
                    <a:bodyPr/>
                    <a:lstStyle/>
                    <a:p>
                      <a:r>
                        <a:rPr lang="ru-RU"/>
                        <a:t>$120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53213">
                <a:tc>
                  <a:txBody>
                    <a:bodyPr/>
                    <a:lstStyle/>
                    <a:p>
                      <a:r>
                        <a:rPr lang="ru-RU"/>
                        <a:t>Независимый координатор</a:t>
                      </a:r>
                    </a:p>
                  </a:txBody>
                  <a:tcPr marL="51435" marR="51435">
                    <a:lnL w="12700" cap="flat" cmpd="sng" algn="ctr">
                      <a:solidFill>
                        <a:schemeClr val="tx1"/>
                      </a:solidFill>
                      <a:prstDash val="solid"/>
                      <a:round/>
                      <a:headEnd type="none" w="med" len="med"/>
                      <a:tailEnd type="none" w="med" len="med"/>
                    </a:lnL>
                  </a:tcPr>
                </a:tc>
                <a:tc>
                  <a:txBody>
                    <a:bodyPr/>
                    <a:lstStyle/>
                    <a:p>
                      <a:r>
                        <a:rPr lang="ru-RU"/>
                        <a:t>$1,000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618123">
                <a:tc>
                  <a:txBody>
                    <a:bodyPr/>
                    <a:lstStyle/>
                    <a:p>
                      <a:r>
                        <a:rPr lang="ru-RU"/>
                        <a:t>Служба финансового управления (FMS)</a:t>
                      </a:r>
                    </a:p>
                  </a:txBody>
                  <a:tcPr marL="51435" marR="51435">
                    <a:lnL w="12700" cap="flat" cmpd="sng" algn="ctr">
                      <a:solidFill>
                        <a:schemeClr val="tx1"/>
                      </a:solidFill>
                      <a:prstDash val="solid"/>
                      <a:round/>
                      <a:headEnd type="none" w="med" len="med"/>
                      <a:tailEnd type="none" w="med" len="med"/>
                    </a:lnL>
                  </a:tcPr>
                </a:tc>
                <a:tc>
                  <a:txBody>
                    <a:bodyPr/>
                    <a:lstStyle/>
                    <a:p>
                      <a:r>
                        <a:rPr lang="ru-RU"/>
                        <a:t>$1,980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53213">
                <a:tc>
                  <a:txBody>
                    <a:bodyPr/>
                    <a:lstStyle/>
                    <a:p>
                      <a:pPr marL="0" marR="0">
                        <a:spcBef>
                          <a:spcPts val="0"/>
                        </a:spcBef>
                        <a:spcAft>
                          <a:spcPts val="0"/>
                        </a:spcAft>
                      </a:pPr>
                      <a:r>
                        <a:rPr lang="ru-RU" sz="1800" b="1">
                          <a:latin typeface="Arial"/>
                          <a:ea typeface="Times New Roman"/>
                          <a:cs typeface="Times New Roman"/>
                        </a:rPr>
                        <a:t>Итого:</a:t>
                      </a:r>
                    </a:p>
                  </a:txBody>
                  <a:tcPr marL="51435" marR="51435">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ru-RU" sz="1800" b="1" dirty="0">
                          <a:latin typeface="Arial"/>
                          <a:ea typeface="Times New Roman"/>
                          <a:cs typeface="Times New Roman"/>
                        </a:rPr>
                        <a:t>$58,804</a:t>
                      </a:r>
                    </a:p>
                  </a:txBody>
                  <a:tcPr marL="51435" marR="51435">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pSp>
        <p:nvGrpSpPr>
          <p:cNvPr id="17" name="Group 16"/>
          <p:cNvGrpSpPr/>
          <p:nvPr/>
        </p:nvGrpSpPr>
        <p:grpSpPr>
          <a:xfrm>
            <a:off x="6591766" y="2338466"/>
            <a:ext cx="5284268" cy="1064762"/>
            <a:chOff x="6452618" y="2358345"/>
            <a:chExt cx="5284268" cy="1064762"/>
          </a:xfrm>
        </p:grpSpPr>
        <p:grpSp>
          <p:nvGrpSpPr>
            <p:cNvPr id="15" name="Group 14"/>
            <p:cNvGrpSpPr/>
            <p:nvPr/>
          </p:nvGrpSpPr>
          <p:grpSpPr>
            <a:xfrm>
              <a:off x="7877904" y="2358345"/>
              <a:ext cx="3858982" cy="1064762"/>
              <a:chOff x="4103918" y="1729141"/>
              <a:chExt cx="4288642" cy="1188720"/>
            </a:xfrm>
          </p:grpSpPr>
          <p:pic>
            <p:nvPicPr>
              <p:cNvPr id="11" name="Picture 10" descr="Clipart - Simple Compute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103918"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Connected Learning Initiative – Mathematics"/>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5608159"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Category:Dollar sign - Wikimedia Commons"/>
              <p:cNvPicPr>
                <a:picLocks/>
              </p:cNvPicPr>
              <p:nvPr/>
            </p:nvPicPr>
            <p:blipFill>
              <a:blip r:embed="rId7">
                <a:extLst>
                  <a:ext uri="{28A0092B-C50C-407E-A947-70E740481C1C}">
                    <a14:useLocalDpi xmlns:a14="http://schemas.microsoft.com/office/drawing/2010/main" val="0"/>
                  </a:ext>
                </a:extLst>
              </a:blip>
              <a:stretch>
                <a:fillRect/>
              </a:stretch>
            </p:blipFill>
            <p:spPr>
              <a:xfrm>
                <a:off x="7112400"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16" name="Picture 15" descr="Proceso administrativo: Imagenes de cabecera"/>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6452618" y="2358345"/>
              <a:ext cx="1223653" cy="10647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3" name="Text Placeholder 1">
            <a:extLst>
              <a:ext uri="{FF2B5EF4-FFF2-40B4-BE49-F238E27FC236}">
                <a16:creationId xmlns:a16="http://schemas.microsoft.com/office/drawing/2014/main" id="{6D80FEBD-E0B0-7640-81AF-F8B78501BBB7}"/>
              </a:ext>
            </a:extLst>
          </p:cNvPr>
          <p:cNvSpPr txBox="1">
            <a:spLocks/>
          </p:cNvSpPr>
          <p:nvPr/>
        </p:nvSpPr>
        <p:spPr>
          <a:xfrm>
            <a:off x="105673" y="100837"/>
            <a:ext cx="7911379"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dirty="0">
                <a:latin typeface="Century Gothic" panose="020B0502020202020204" pitchFamily="34" charset="0"/>
              </a:rPr>
              <a:t>ОПЛАТА УСЛУГ И СРЕДСТВ ПОДДЕРЖКИ</a:t>
            </a:r>
          </a:p>
          <a:p>
            <a:pPr marL="0" indent="0">
              <a:buNone/>
            </a:pPr>
            <a:endParaRPr lang="en-US" dirty="0"/>
          </a:p>
        </p:txBody>
      </p:sp>
      <p:sp>
        <p:nvSpPr>
          <p:cNvPr id="19" name="TextBox 18">
            <a:extLst>
              <a:ext uri="{FF2B5EF4-FFF2-40B4-BE49-F238E27FC236}">
                <a16:creationId xmlns:a16="http://schemas.microsoft.com/office/drawing/2014/main" id="{7A56D8D8-69A4-5F45-A013-7FCF6FC63D93}"/>
              </a:ext>
            </a:extLst>
          </p:cNvPr>
          <p:cNvSpPr txBox="1"/>
          <p:nvPr/>
        </p:nvSpPr>
        <p:spPr>
          <a:xfrm>
            <a:off x="8017052" y="1106167"/>
            <a:ext cx="3985375" cy="1089529"/>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7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Джейсон</a:t>
            </a:r>
            <a:r>
              <a:rPr lang="ru-RU" sz="7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sp>
        <p:nvSpPr>
          <p:cNvPr id="20" name="TextBox 19">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ПЛАН РАСХОДОВ</a:t>
            </a:r>
          </a:p>
        </p:txBody>
      </p:sp>
    </p:spTree>
    <p:extLst>
      <p:ext uri="{BB962C8B-B14F-4D97-AF65-F5344CB8AC3E}">
        <p14:creationId xmlns:p14="http://schemas.microsoft.com/office/powerpoint/2010/main" val="3660056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qual 14"/>
          <p:cNvSpPr/>
          <p:nvPr/>
        </p:nvSpPr>
        <p:spPr>
          <a:xfrm>
            <a:off x="8803970" y="5104230"/>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Equal 23"/>
          <p:cNvSpPr/>
          <p:nvPr/>
        </p:nvSpPr>
        <p:spPr>
          <a:xfrm>
            <a:off x="3207819" y="5021163"/>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TextBox 25"/>
          <p:cNvSpPr txBox="1"/>
          <p:nvPr/>
        </p:nvSpPr>
        <p:spPr>
          <a:xfrm>
            <a:off x="4127309" y="4971164"/>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ru-RU" sz="4400">
                <a:solidFill>
                  <a:schemeClr val="accent5">
                    <a:lumMod val="50000"/>
                  </a:schemeClr>
                </a:solidFill>
                <a:latin typeface="Century Gothic" panose="020B0502020202020204" pitchFamily="34" charset="0"/>
                <a:ea typeface="+mj-ea"/>
                <a:cs typeface="+mj-cs"/>
              </a:rPr>
              <a:t>$12,000</a:t>
            </a:r>
          </a:p>
        </p:txBody>
      </p:sp>
      <p:grpSp>
        <p:nvGrpSpPr>
          <p:cNvPr id="6" name="Group 5"/>
          <p:cNvGrpSpPr/>
          <p:nvPr/>
        </p:nvGrpSpPr>
        <p:grpSpPr>
          <a:xfrm>
            <a:off x="555056" y="4340884"/>
            <a:ext cx="2597825" cy="2019370"/>
            <a:chOff x="555056" y="4340884"/>
            <a:chExt cx="2481617" cy="2019370"/>
          </a:xfrm>
        </p:grpSpPr>
        <p:sp>
          <p:nvSpPr>
            <p:cNvPr id="44" name="Rectangle 43"/>
            <p:cNvSpPr/>
            <p:nvPr/>
          </p:nvSpPr>
          <p:spPr>
            <a:xfrm>
              <a:off x="555056" y="4340884"/>
              <a:ext cx="2481617" cy="201937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685036" y="4390907"/>
              <a:ext cx="2159191"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685036" y="4943464"/>
              <a:ext cx="2159191" cy="535531"/>
            </a:xfrm>
            <a:prstGeom prst="rect">
              <a:avLst/>
            </a:prstGeom>
            <a:noFill/>
          </p:spPr>
          <p:txBody>
            <a:bodyPr wrap="square" rtlCol="0">
              <a:spAutoFit/>
            </a:bodyPr>
            <a:lstStyle/>
            <a:p>
              <a:pPr algn="ctr">
                <a:lnSpc>
                  <a:spcPct val="90000"/>
                </a:lnSpc>
                <a:spcBef>
                  <a:spcPct val="0"/>
                </a:spcBef>
              </a:pPr>
              <a:r>
                <a:rPr lang="ru-RU" sz="1600" dirty="0">
                  <a:solidFill>
                    <a:schemeClr val="accent5">
                      <a:lumMod val="50000"/>
                    </a:schemeClr>
                  </a:solidFill>
                  <a:latin typeface="Century Gothic" panose="020B0502020202020204" pitchFamily="34" charset="0"/>
                  <a:ea typeface="+mj-ea"/>
                  <a:cs typeface="+mj-cs"/>
                </a:rPr>
                <a:t>ИНДИВИДУАЛЬНЫЙ БЮДЖЕТ </a:t>
              </a:r>
            </a:p>
          </p:txBody>
        </p:sp>
      </p:grpSp>
      <p:sp>
        <p:nvSpPr>
          <p:cNvPr id="28" name="Text Placeholder 1">
            <a:extLst>
              <a:ext uri="{FF2B5EF4-FFF2-40B4-BE49-F238E27FC236}">
                <a16:creationId xmlns:a16="http://schemas.microsoft.com/office/drawing/2014/main" id="{ACEACC2B-2F10-DF4A-BBA5-553F6A160165}"/>
              </a:ext>
            </a:extLst>
          </p:cNvPr>
          <p:cNvSpPr txBox="1">
            <a:spLocks/>
          </p:cNvSpPr>
          <p:nvPr/>
        </p:nvSpPr>
        <p:spPr>
          <a:xfrm>
            <a:off x="105673" y="100837"/>
            <a:ext cx="8451392"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dirty="0">
                <a:latin typeface="Century Gothic" panose="020B0502020202020204" pitchFamily="34" charset="0"/>
              </a:rPr>
              <a:t>ОПЛАТА УСЛУГ И СРЕДСТВ ПОДДЕРЖКИ</a:t>
            </a:r>
          </a:p>
          <a:p>
            <a:pPr marL="0" indent="0">
              <a:buNone/>
            </a:pPr>
            <a:endParaRPr lang="en-US" dirty="0"/>
          </a:p>
        </p:txBody>
      </p:sp>
      <p:grpSp>
        <p:nvGrpSpPr>
          <p:cNvPr id="5" name="Group 4"/>
          <p:cNvGrpSpPr/>
          <p:nvPr/>
        </p:nvGrpSpPr>
        <p:grpSpPr>
          <a:xfrm>
            <a:off x="6308319" y="4340884"/>
            <a:ext cx="2495651" cy="2076451"/>
            <a:chOff x="5705028" y="4351020"/>
            <a:chExt cx="2495651" cy="2076451"/>
          </a:xfrm>
        </p:grpSpPr>
        <p:sp>
          <p:nvSpPr>
            <p:cNvPr id="33" name="Rectangle 32"/>
            <p:cNvSpPr/>
            <p:nvPr/>
          </p:nvSpPr>
          <p:spPr>
            <a:xfrm>
              <a:off x="5705028" y="4351020"/>
              <a:ext cx="2495651" cy="2076451"/>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5829427" y="4502168"/>
              <a:ext cx="2227238" cy="17951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p:cNvSpPr txBox="1"/>
            <p:nvPr/>
          </p:nvSpPr>
          <p:spPr>
            <a:xfrm>
              <a:off x="5898494" y="5147500"/>
              <a:ext cx="2032034" cy="535531"/>
            </a:xfrm>
            <a:prstGeom prst="rect">
              <a:avLst/>
            </a:prstGeom>
            <a:noFill/>
          </p:spPr>
          <p:txBody>
            <a:bodyPr wrap="square" rtlCol="0">
              <a:spAutoFit/>
            </a:bodyPr>
            <a:lstStyle/>
            <a:p>
              <a:pPr algn="ctr">
                <a:lnSpc>
                  <a:spcPct val="90000"/>
                </a:lnSpc>
                <a:spcBef>
                  <a:spcPct val="0"/>
                </a:spcBef>
              </a:pPr>
              <a:r>
                <a:rPr lang="ru-RU" sz="1600" dirty="0">
                  <a:solidFill>
                    <a:schemeClr val="accent5">
                      <a:lumMod val="50000"/>
                    </a:schemeClr>
                  </a:solidFill>
                  <a:latin typeface="Century Gothic" panose="020B0502020202020204" pitchFamily="34" charset="0"/>
                  <a:ea typeface="+mj-ea"/>
                  <a:cs typeface="+mj-cs"/>
                </a:rPr>
                <a:t>ПЛАН</a:t>
              </a:r>
              <a:br>
                <a:rPr lang="en-US" sz="1600" dirty="0">
                  <a:solidFill>
                    <a:schemeClr val="accent5">
                      <a:lumMod val="50000"/>
                    </a:schemeClr>
                  </a:solidFill>
                  <a:latin typeface="Century Gothic" panose="020B0502020202020204" pitchFamily="34" charset="0"/>
                  <a:ea typeface="+mj-ea"/>
                  <a:cs typeface="+mj-cs"/>
                </a:rPr>
              </a:br>
              <a:r>
                <a:rPr lang="ru-RU" sz="1600" dirty="0">
                  <a:solidFill>
                    <a:schemeClr val="accent5">
                      <a:lumMod val="50000"/>
                    </a:schemeClr>
                  </a:solidFill>
                  <a:latin typeface="Century Gothic" panose="020B0502020202020204" pitchFamily="34" charset="0"/>
                  <a:ea typeface="+mj-ea"/>
                  <a:cs typeface="+mj-cs"/>
                </a:rPr>
                <a:t>РАСХОДОВ</a:t>
              </a:r>
            </a:p>
          </p:txBody>
        </p:sp>
      </p:grpSp>
      <p:sp>
        <p:nvSpPr>
          <p:cNvPr id="43" name="TextBox 42"/>
          <p:cNvSpPr txBox="1"/>
          <p:nvPr/>
        </p:nvSpPr>
        <p:spPr>
          <a:xfrm>
            <a:off x="9744714" y="5028243"/>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ru-RU" sz="4400">
                <a:solidFill>
                  <a:schemeClr val="accent5">
                    <a:lumMod val="50000"/>
                  </a:schemeClr>
                </a:solidFill>
                <a:latin typeface="Century Gothic" panose="020B0502020202020204" pitchFamily="34" charset="0"/>
                <a:ea typeface="+mj-ea"/>
                <a:cs typeface="+mj-cs"/>
              </a:rPr>
              <a:t>$8,900</a:t>
            </a:r>
          </a:p>
        </p:txBody>
      </p:sp>
      <p:grpSp>
        <p:nvGrpSpPr>
          <p:cNvPr id="45" name="Group 44"/>
          <p:cNvGrpSpPr/>
          <p:nvPr/>
        </p:nvGrpSpPr>
        <p:grpSpPr>
          <a:xfrm>
            <a:off x="691123" y="2393936"/>
            <a:ext cx="11096043" cy="1230630"/>
            <a:chOff x="436145" y="2414724"/>
            <a:chExt cx="11096043" cy="1230630"/>
          </a:xfrm>
        </p:grpSpPr>
        <p:pic>
          <p:nvPicPr>
            <p:cNvPr id="46" name="Picture 45" descr="Goal PNG Transparent Images | PNG All"/>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83698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7" name="Picture 46" descr="Team:Berkeley/Methods/Protocols - 2013.igem.or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22878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8" name="Picture 47" descr="Category:Dollar sign - Wikimedia Commons"/>
            <p:cNvPicPr>
              <a:picLocks/>
            </p:cNvPicPr>
            <p:nvPr/>
          </p:nvPicPr>
          <p:blipFill>
            <a:blip r:embed="rId5">
              <a:extLst>
                <a:ext uri="{28A0092B-C50C-407E-A947-70E740481C1C}">
                  <a14:useLocalDpi xmlns:a14="http://schemas.microsoft.com/office/drawing/2010/main" val="0"/>
                </a:ext>
              </a:extLst>
            </a:blip>
            <a:stretch>
              <a:fillRect/>
            </a:stretch>
          </p:blipFill>
          <p:spPr>
            <a:xfrm>
              <a:off x="6065745" y="245663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0" name="Picture 49" descr="Proceso administrativo: Imagenes de cabecera"/>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436145" y="241472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 name="Picture 50" descr="Connected Learning Initiative – Mathematics"/>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886965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2" name="Picture 51" descr="Clipart - Simple Compute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748727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3" name="Oval 52"/>
            <p:cNvSpPr>
              <a:spLocks/>
            </p:cNvSpPr>
            <p:nvPr/>
          </p:nvSpPr>
          <p:spPr>
            <a:xfrm>
              <a:off x="10252028" y="2433533"/>
              <a:ext cx="1280160" cy="1188720"/>
            </a:xfrm>
            <a:prstGeom prst="ellipse">
              <a:avLst/>
            </a:prstGeom>
            <a:blipFill dpi="0" rotWithShape="1">
              <a:blip r:embed="rId9">
                <a:extLst>
                  <a:ext uri="{BEBA8EAE-BF5A-486C-A8C5-ECC9F3942E4B}">
                    <a14:imgProps xmlns:a14="http://schemas.microsoft.com/office/drawing/2010/main">
                      <a14:imgLayer r:embed="rId10">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TextBox 53">
            <a:extLst>
              <a:ext uri="{FF2B5EF4-FFF2-40B4-BE49-F238E27FC236}">
                <a16:creationId xmlns:a16="http://schemas.microsoft.com/office/drawing/2014/main" id="{DC381D81-C176-EE4F-B615-2DB4E3D294B9}"/>
              </a:ext>
            </a:extLst>
          </p:cNvPr>
          <p:cNvSpPr txBox="1"/>
          <p:nvPr/>
        </p:nvSpPr>
        <p:spPr>
          <a:xfrm>
            <a:off x="7435248" y="1090198"/>
            <a:ext cx="4686300" cy="1089529"/>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7200" dirty="0">
                <a:solidFill>
                  <a:schemeClr val="accent5">
                    <a:lumMod val="50000"/>
                  </a:schemeClr>
                </a:solidFill>
                <a:latin typeface="Berlin Sans FB Demi" panose="020E0802020502020306" pitchFamily="34" charset="0"/>
                <a:ea typeface="+mj-ea"/>
                <a:cs typeface="+mj-cs"/>
              </a:rPr>
              <a:t>София </a:t>
            </a:r>
            <a:r>
              <a:rPr lang="ru-RU" sz="7200" dirty="0">
                <a:solidFill>
                  <a:schemeClr val="accent5">
                    <a:lumMod val="50000"/>
                  </a:schemeClr>
                </a:solidFill>
                <a:latin typeface="Century Gothic" panose="020B0502020202020204" pitchFamily="34" charset="0"/>
                <a:ea typeface="+mj-ea"/>
                <a:cs typeface="+mj-cs"/>
              </a:rPr>
              <a:t> </a:t>
            </a:r>
          </a:p>
        </p:txBody>
      </p:sp>
      <p:sp>
        <p:nvSpPr>
          <p:cNvPr id="55" name="TextBox 54">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ПЛАН РАСХОДОВ</a:t>
            </a:r>
          </a:p>
        </p:txBody>
      </p:sp>
      <p:pic>
        <p:nvPicPr>
          <p:cNvPr id="29" name="Picture 28"/>
          <p:cNvPicPr>
            <a:picLocks noChangeAspect="1"/>
          </p:cNvPicPr>
          <p:nvPr/>
        </p:nvPicPr>
        <p:blipFill rotWithShape="1">
          <a:blip r:embed="rId11">
            <a:extLst>
              <a:ext uri="{28A0092B-C50C-407E-A947-70E740481C1C}">
                <a14:useLocalDpi xmlns:a14="http://schemas.microsoft.com/office/drawing/2010/main" val="0"/>
              </a:ext>
            </a:extLst>
          </a:blip>
          <a:srcRect l="-11029" t="-18579" r="-6618" b="-14755"/>
          <a:stretch/>
        </p:blipFill>
        <p:spPr>
          <a:xfrm>
            <a:off x="4889774" y="2435846"/>
            <a:ext cx="1289580" cy="1230630"/>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480383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343761549"/>
              </p:ext>
            </p:extLst>
          </p:nvPr>
        </p:nvGraphicFramePr>
        <p:xfrm>
          <a:off x="695739" y="2569030"/>
          <a:ext cx="5516375" cy="4003979"/>
        </p:xfrm>
        <a:graphic>
          <a:graphicData uri="http://schemas.openxmlformats.org/drawingml/2006/table">
            <a:tbl>
              <a:tblPr firstRow="1" bandRow="1">
                <a:tableStyleId>{5C22544A-7EE6-4342-B048-85BDC9FD1C3A}</a:tableStyleId>
              </a:tblPr>
              <a:tblGrid>
                <a:gridCol w="3997559">
                  <a:extLst>
                    <a:ext uri="{9D8B030D-6E8A-4147-A177-3AD203B41FA5}">
                      <a16:colId xmlns:a16="http://schemas.microsoft.com/office/drawing/2014/main" val="20000"/>
                    </a:ext>
                  </a:extLst>
                </a:gridCol>
                <a:gridCol w="1518816">
                  <a:extLst>
                    <a:ext uri="{9D8B030D-6E8A-4147-A177-3AD203B41FA5}">
                      <a16:colId xmlns:a16="http://schemas.microsoft.com/office/drawing/2014/main" val="20001"/>
                    </a:ext>
                  </a:extLst>
                </a:gridCol>
              </a:tblGrid>
              <a:tr h="571997">
                <a:tc>
                  <a:txBody>
                    <a:bodyPr/>
                    <a:lstStyle/>
                    <a:p>
                      <a:r>
                        <a:rPr lang="ru-RU"/>
                        <a:t>УСЛУГА</a:t>
                      </a:r>
                    </a:p>
                  </a:txBody>
                  <a:tcPr marL="51435" marR="51435"/>
                </a:tc>
                <a:tc>
                  <a:txBody>
                    <a:bodyPr/>
                    <a:lstStyle/>
                    <a:p>
                      <a:r>
                        <a:rPr lang="ru-RU"/>
                        <a:t>СУММА</a:t>
                      </a:r>
                    </a:p>
                  </a:txBody>
                  <a:tcPr marL="51435" marR="51435"/>
                </a:tc>
                <a:extLst>
                  <a:ext uri="{0D108BD9-81ED-4DB2-BD59-A6C34878D82A}">
                    <a16:rowId xmlns:a16="http://schemas.microsoft.com/office/drawing/2014/main" val="10000"/>
                  </a:ext>
                </a:extLst>
              </a:tr>
              <a:tr h="571997">
                <a:tc>
                  <a:txBody>
                    <a:bodyPr/>
                    <a:lstStyle/>
                    <a:p>
                      <a:r>
                        <a:rPr lang="ru-RU"/>
                        <a:t>Поддержка интеграции в сообщество</a:t>
                      </a:r>
                    </a:p>
                  </a:txBody>
                  <a:tcPr marL="51435" marR="51435"/>
                </a:tc>
                <a:tc>
                  <a:txBody>
                    <a:bodyPr/>
                    <a:lstStyle/>
                    <a:p>
                      <a:r>
                        <a:rPr lang="ru-RU"/>
                        <a:t>$4,800</a:t>
                      </a:r>
                    </a:p>
                  </a:txBody>
                  <a:tcPr marL="51435" marR="51435"/>
                </a:tc>
                <a:extLst>
                  <a:ext uri="{0D108BD9-81ED-4DB2-BD59-A6C34878D82A}">
                    <a16:rowId xmlns:a16="http://schemas.microsoft.com/office/drawing/2014/main" val="10001"/>
                  </a:ext>
                </a:extLst>
              </a:tr>
              <a:tr h="571997">
                <a:tc>
                  <a:txBody>
                    <a:bodyPr/>
                    <a:lstStyle/>
                    <a:p>
                      <a:r>
                        <a:rPr lang="ru-RU"/>
                        <a:t>Услуги краткосрочного ухода</a:t>
                      </a:r>
                    </a:p>
                  </a:txBody>
                  <a:tcPr marL="51435" marR="51435"/>
                </a:tc>
                <a:tc>
                  <a:txBody>
                    <a:bodyPr/>
                    <a:lstStyle/>
                    <a:p>
                      <a:r>
                        <a:rPr lang="ru-RU"/>
                        <a:t>$2,000</a:t>
                      </a:r>
                    </a:p>
                  </a:txBody>
                  <a:tcPr marL="51435" marR="51435"/>
                </a:tc>
                <a:extLst>
                  <a:ext uri="{0D108BD9-81ED-4DB2-BD59-A6C34878D82A}">
                    <a16:rowId xmlns:a16="http://schemas.microsoft.com/office/drawing/2014/main" val="10002"/>
                  </a:ext>
                </a:extLst>
              </a:tr>
              <a:tr h="571997">
                <a:tc>
                  <a:txBody>
                    <a:bodyPr/>
                    <a:lstStyle/>
                    <a:p>
                      <a:r>
                        <a:rPr lang="ru-RU"/>
                        <a:t>Поддержка интеграции в сообщество</a:t>
                      </a:r>
                    </a:p>
                  </a:txBody>
                  <a:tcPr marL="51435" marR="51435"/>
                </a:tc>
                <a:tc>
                  <a:txBody>
                    <a:bodyPr/>
                    <a:lstStyle/>
                    <a:p>
                      <a:r>
                        <a:rPr lang="ru-RU"/>
                        <a:t>$200</a:t>
                      </a:r>
                    </a:p>
                  </a:txBody>
                  <a:tcPr marL="51435" marR="51435"/>
                </a:tc>
                <a:extLst>
                  <a:ext uri="{0D108BD9-81ED-4DB2-BD59-A6C34878D82A}">
                    <a16:rowId xmlns:a16="http://schemas.microsoft.com/office/drawing/2014/main" val="10003"/>
                  </a:ext>
                </a:extLst>
              </a:tr>
              <a:tr h="571997">
                <a:tc>
                  <a:txBody>
                    <a:bodyPr/>
                    <a:lstStyle/>
                    <a:p>
                      <a:r>
                        <a:rPr lang="ru-RU"/>
                        <a:t>Независимый координатор</a:t>
                      </a:r>
                    </a:p>
                  </a:txBody>
                  <a:tcPr marL="51435" marR="51435"/>
                </a:tc>
                <a:tc>
                  <a:txBody>
                    <a:bodyPr/>
                    <a:lstStyle/>
                    <a:p>
                      <a:r>
                        <a:rPr lang="ru-RU"/>
                        <a:t>$1,000</a:t>
                      </a:r>
                    </a:p>
                  </a:txBody>
                  <a:tcPr marL="51435" marR="51435"/>
                </a:tc>
                <a:extLst>
                  <a:ext uri="{0D108BD9-81ED-4DB2-BD59-A6C34878D82A}">
                    <a16:rowId xmlns:a16="http://schemas.microsoft.com/office/drawing/2014/main" val="10004"/>
                  </a:ext>
                </a:extLst>
              </a:tr>
              <a:tr h="571997">
                <a:tc>
                  <a:txBody>
                    <a:bodyPr/>
                    <a:lstStyle/>
                    <a:p>
                      <a:r>
                        <a:rPr lang="ru-RU"/>
                        <a:t>Служба финансового управления (FMS)</a:t>
                      </a:r>
                    </a:p>
                  </a:txBody>
                  <a:tcPr marL="51435" marR="51435"/>
                </a:tc>
                <a:tc>
                  <a:txBody>
                    <a:bodyPr/>
                    <a:lstStyle/>
                    <a:p>
                      <a:r>
                        <a:rPr lang="ru-RU"/>
                        <a:t>$900</a:t>
                      </a:r>
                    </a:p>
                  </a:txBody>
                  <a:tcPr marL="51435" marR="51435"/>
                </a:tc>
                <a:extLst>
                  <a:ext uri="{0D108BD9-81ED-4DB2-BD59-A6C34878D82A}">
                    <a16:rowId xmlns:a16="http://schemas.microsoft.com/office/drawing/2014/main" val="10005"/>
                  </a:ext>
                </a:extLst>
              </a:tr>
              <a:tr h="571997">
                <a:tc>
                  <a:txBody>
                    <a:bodyPr/>
                    <a:lstStyle/>
                    <a:p>
                      <a:pPr marL="0" marR="0">
                        <a:spcBef>
                          <a:spcPts val="0"/>
                        </a:spcBef>
                        <a:spcAft>
                          <a:spcPts val="0"/>
                        </a:spcAft>
                      </a:pPr>
                      <a:r>
                        <a:rPr lang="ru-RU" sz="1800" b="1">
                          <a:latin typeface="Arial"/>
                          <a:ea typeface="Times New Roman"/>
                          <a:cs typeface="Times New Roman"/>
                        </a:rPr>
                        <a:t>Итого:</a:t>
                      </a:r>
                    </a:p>
                  </a:txBody>
                  <a:tcPr marL="51435" marR="51435"/>
                </a:tc>
                <a:tc>
                  <a:txBody>
                    <a:bodyPr/>
                    <a:lstStyle/>
                    <a:p>
                      <a:pPr marL="0" marR="0">
                        <a:spcBef>
                          <a:spcPts val="0"/>
                        </a:spcBef>
                        <a:spcAft>
                          <a:spcPts val="0"/>
                        </a:spcAft>
                      </a:pPr>
                      <a:r>
                        <a:rPr lang="ru-RU" sz="1800" b="1" u="none" dirty="0">
                          <a:solidFill>
                            <a:schemeClr val="dk1"/>
                          </a:solidFill>
                          <a:latin typeface="+mn-lt"/>
                          <a:ea typeface="+mn-ea"/>
                          <a:cs typeface="+mn-cs"/>
                        </a:rPr>
                        <a:t>$8,</a:t>
                      </a:r>
                      <a:r>
                        <a:rPr lang="ru-RU" sz="1800" b="1" u="none" baseline="0" dirty="0">
                          <a:solidFill>
                            <a:schemeClr val="dk1"/>
                          </a:solidFill>
                          <a:latin typeface="+mn-lt"/>
                          <a:ea typeface="+mn-ea"/>
                          <a:cs typeface="+mn-cs"/>
                        </a:rPr>
                        <a:t>900</a:t>
                      </a:r>
                    </a:p>
                  </a:txBody>
                  <a:tcPr marL="51435" marR="51435"/>
                </a:tc>
                <a:extLst>
                  <a:ext uri="{0D108BD9-81ED-4DB2-BD59-A6C34878D82A}">
                    <a16:rowId xmlns:a16="http://schemas.microsoft.com/office/drawing/2014/main" val="10006"/>
                  </a:ext>
                </a:extLst>
              </a:tr>
            </a:tbl>
          </a:graphicData>
        </a:graphic>
      </p:graphicFrame>
      <p:sp>
        <p:nvSpPr>
          <p:cNvPr id="27" name="Text Placeholder 1">
            <a:extLst>
              <a:ext uri="{FF2B5EF4-FFF2-40B4-BE49-F238E27FC236}">
                <a16:creationId xmlns:a16="http://schemas.microsoft.com/office/drawing/2014/main" id="{7CCAE5B8-2EFF-C848-972C-F87BD2C551F6}"/>
              </a:ext>
            </a:extLst>
          </p:cNvPr>
          <p:cNvSpPr txBox="1">
            <a:spLocks/>
          </p:cNvSpPr>
          <p:nvPr/>
        </p:nvSpPr>
        <p:spPr>
          <a:xfrm>
            <a:off x="105673" y="100837"/>
            <a:ext cx="7599718"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dirty="0">
                <a:latin typeface="Century Gothic" panose="020B0502020202020204" pitchFamily="34" charset="0"/>
              </a:rPr>
              <a:t>ОПЛАТА УСЛУГ И СРЕДСТВ ПОДДЕРЖКИ</a:t>
            </a:r>
          </a:p>
          <a:p>
            <a:pPr marL="0" indent="0">
              <a:buNone/>
            </a:pPr>
            <a:endParaRPr lang="en-US" dirty="0"/>
          </a:p>
        </p:txBody>
      </p:sp>
      <p:grpSp>
        <p:nvGrpSpPr>
          <p:cNvPr id="29" name="Group 28"/>
          <p:cNvGrpSpPr/>
          <p:nvPr/>
        </p:nvGrpSpPr>
        <p:grpSpPr>
          <a:xfrm>
            <a:off x="1565017" y="1719136"/>
            <a:ext cx="3777817" cy="601457"/>
            <a:chOff x="6242998" y="4298283"/>
            <a:chExt cx="2495651" cy="2076451"/>
          </a:xfrm>
        </p:grpSpPr>
        <p:grpSp>
          <p:nvGrpSpPr>
            <p:cNvPr id="30" name="Group 29"/>
            <p:cNvGrpSpPr/>
            <p:nvPr/>
          </p:nvGrpSpPr>
          <p:grpSpPr>
            <a:xfrm>
              <a:off x="6242998" y="4298283"/>
              <a:ext cx="2495651" cy="2076451"/>
              <a:chOff x="1600099" y="4179332"/>
              <a:chExt cx="3334234" cy="2488169"/>
            </a:xfrm>
          </p:grpSpPr>
          <p:sp>
            <p:nvSpPr>
              <p:cNvPr id="32" name="Rectangle 31"/>
              <p:cNvSpPr/>
              <p:nvPr/>
            </p:nvSpPr>
            <p:spPr>
              <a:xfrm>
                <a:off x="1600099" y="4179332"/>
                <a:ext cx="3334234" cy="2488169"/>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1766298" y="4360449"/>
                <a:ext cx="2975629" cy="2151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hlinkClick r:id="rId3" action="ppaction://hlinkfile"/>
            </p:cNvPr>
            <p:cNvSpPr txBox="1"/>
            <p:nvPr/>
          </p:nvSpPr>
          <p:spPr>
            <a:xfrm>
              <a:off x="6464999" y="4736364"/>
              <a:ext cx="2032034" cy="1275070"/>
            </a:xfrm>
            <a:prstGeom prst="rect">
              <a:avLst/>
            </a:prstGeom>
            <a:noFill/>
          </p:spPr>
          <p:txBody>
            <a:bodyPr wrap="square" rtlCol="0" anchor="ctr">
              <a:spAutoFit/>
            </a:bodyPr>
            <a:lstStyle/>
            <a:p>
              <a:pPr algn="ctr">
                <a:lnSpc>
                  <a:spcPct val="90000"/>
                </a:lnSpc>
                <a:spcBef>
                  <a:spcPct val="0"/>
                </a:spcBef>
              </a:pPr>
              <a:r>
                <a:rPr lang="ru-RU" sz="2000">
                  <a:solidFill>
                    <a:schemeClr val="accent5">
                      <a:lumMod val="50000"/>
                    </a:schemeClr>
                  </a:solidFill>
                  <a:latin typeface="Century Gothic" panose="020B0502020202020204" pitchFamily="34" charset="0"/>
                  <a:ea typeface="+mj-ea"/>
                  <a:cs typeface="+mj-cs"/>
                  <a:hlinkClick r:id="rId4" action="ppaction://hlinkfile"/>
                </a:rPr>
                <a:t>*ПЛАН РАСХОДОВ</a:t>
              </a:r>
            </a:p>
          </p:txBody>
        </p:sp>
      </p:grpSp>
      <p:grpSp>
        <p:nvGrpSpPr>
          <p:cNvPr id="34" name="Group 33"/>
          <p:cNvGrpSpPr/>
          <p:nvPr/>
        </p:nvGrpSpPr>
        <p:grpSpPr>
          <a:xfrm>
            <a:off x="6519194" y="3354466"/>
            <a:ext cx="5284268" cy="1064762"/>
            <a:chOff x="6452618" y="2358345"/>
            <a:chExt cx="5284268" cy="1064762"/>
          </a:xfrm>
        </p:grpSpPr>
        <p:grpSp>
          <p:nvGrpSpPr>
            <p:cNvPr id="35" name="Group 34"/>
            <p:cNvGrpSpPr/>
            <p:nvPr/>
          </p:nvGrpSpPr>
          <p:grpSpPr>
            <a:xfrm>
              <a:off x="7877904" y="2358345"/>
              <a:ext cx="3858982" cy="1064762"/>
              <a:chOff x="4103918" y="1729141"/>
              <a:chExt cx="4288642" cy="1188720"/>
            </a:xfrm>
          </p:grpSpPr>
          <p:pic>
            <p:nvPicPr>
              <p:cNvPr id="37" name="Picture 36" descr="Clipart - Simple Compute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103918"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Picture 37" descr="Connected Learning Initiative – Mathematics"/>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5608159"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descr="Category:Dollar sign - Wikimedia Commons"/>
              <p:cNvPicPr>
                <a:picLocks/>
              </p:cNvPicPr>
              <p:nvPr/>
            </p:nvPicPr>
            <p:blipFill>
              <a:blip r:embed="rId7">
                <a:extLst>
                  <a:ext uri="{28A0092B-C50C-407E-A947-70E740481C1C}">
                    <a14:useLocalDpi xmlns:a14="http://schemas.microsoft.com/office/drawing/2010/main" val="0"/>
                  </a:ext>
                </a:extLst>
              </a:blip>
              <a:stretch>
                <a:fillRect/>
              </a:stretch>
            </p:blipFill>
            <p:spPr>
              <a:xfrm>
                <a:off x="7112400"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36" name="Picture 35" descr="Proceso administrativo: Imagenes de cabecera"/>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6452618" y="2358345"/>
              <a:ext cx="1223653" cy="10647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40" name="TextBox 39">
            <a:extLst>
              <a:ext uri="{FF2B5EF4-FFF2-40B4-BE49-F238E27FC236}">
                <a16:creationId xmlns:a16="http://schemas.microsoft.com/office/drawing/2014/main" id="{DC381D81-C176-EE4F-B615-2DB4E3D294B9}"/>
              </a:ext>
            </a:extLst>
          </p:cNvPr>
          <p:cNvSpPr txBox="1"/>
          <p:nvPr/>
        </p:nvSpPr>
        <p:spPr>
          <a:xfrm>
            <a:off x="7530821" y="1479501"/>
            <a:ext cx="4686300" cy="1089529"/>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7200" dirty="0">
                <a:solidFill>
                  <a:schemeClr val="accent5">
                    <a:lumMod val="50000"/>
                  </a:schemeClr>
                </a:solidFill>
                <a:latin typeface="Berlin Sans FB Demi" panose="020E0802020502020306" pitchFamily="34" charset="0"/>
                <a:ea typeface="+mj-ea"/>
                <a:cs typeface="+mj-cs"/>
              </a:rPr>
              <a:t>София </a:t>
            </a:r>
            <a:r>
              <a:rPr lang="ru-RU" sz="7200" dirty="0">
                <a:solidFill>
                  <a:schemeClr val="accent5">
                    <a:lumMod val="50000"/>
                  </a:schemeClr>
                </a:solidFill>
                <a:latin typeface="Century Gothic" panose="020B0502020202020204" pitchFamily="34" charset="0"/>
                <a:ea typeface="+mj-ea"/>
                <a:cs typeface="+mj-cs"/>
              </a:rPr>
              <a:t> </a:t>
            </a:r>
          </a:p>
        </p:txBody>
      </p:sp>
      <p:sp>
        <p:nvSpPr>
          <p:cNvPr id="41" name="TextBox 40">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ПЛАН РАСХОДОВ</a:t>
            </a:r>
          </a:p>
        </p:txBody>
      </p:sp>
    </p:spTree>
    <p:extLst>
      <p:ext uri="{BB962C8B-B14F-4D97-AF65-F5344CB8AC3E}">
        <p14:creationId xmlns:p14="http://schemas.microsoft.com/office/powerpoint/2010/main" val="18510921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lum/>
          </a:blip>
          <a:srcRect/>
          <a:stretch>
            <a:fillRect t="-8000" b="-8000"/>
          </a:stretch>
        </a:blipFill>
        <a:effectLst/>
      </p:bgPr>
    </p:bg>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9066319"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dirty="0">
                <a:latin typeface="Century Gothic" panose="020B0502020202020204" pitchFamily="34" charset="0"/>
              </a:rPr>
              <a:t>ОПЛАТА УСЛУГ И СРЕДСТВ ПОДДЕРЖКИ</a:t>
            </a:r>
          </a:p>
          <a:p>
            <a:pPr marL="0" indent="0">
              <a:buNone/>
            </a:pPr>
            <a:endParaRPr lang="en-US" dirty="0"/>
          </a:p>
        </p:txBody>
      </p:sp>
      <p:sp>
        <p:nvSpPr>
          <p:cNvPr id="10" name="TextBox 9">
            <a:hlinkClick r:id="rId4" action="ppaction://hlinkfile"/>
            <a:extLst>
              <a:ext uri="{FF2B5EF4-FFF2-40B4-BE49-F238E27FC236}">
                <a16:creationId xmlns:a16="http://schemas.microsoft.com/office/drawing/2014/main" id="{FD60D07C-AE66-5742-B7D2-221F610B5A95}"/>
              </a:ext>
            </a:extLst>
          </p:cNvPr>
          <p:cNvSpPr txBox="1"/>
          <p:nvPr/>
        </p:nvSpPr>
        <p:spPr>
          <a:xfrm>
            <a:off x="2155187" y="1205081"/>
            <a:ext cx="7852413" cy="978729"/>
          </a:xfrm>
          <a:prstGeom prst="rect">
            <a:avLst/>
          </a:prstGeom>
          <a:solidFill>
            <a:schemeClr val="bg1"/>
          </a:solidFill>
        </p:spPr>
        <p:txBody>
          <a:bodyPr wrap="square" rtlCol="0">
            <a:spAutoFit/>
          </a:bodyPr>
          <a:lstStyle/>
          <a:p>
            <a:pPr algn="ctr" defTabSz="914400" rtl="0" eaLnBrk="1" latinLnBrk="0" hangingPunct="1">
              <a:lnSpc>
                <a:spcPct val="90000"/>
              </a:lnSpc>
              <a:spcBef>
                <a:spcPct val="0"/>
              </a:spcBef>
              <a:buNone/>
            </a:pPr>
            <a:r>
              <a:rPr lang="ru-RU" sz="3200" b="1">
                <a:latin typeface="Century Gothic" panose="020B0502020202020204" pitchFamily="34" charset="0"/>
                <a:ea typeface="+mj-ea"/>
                <a:cs typeface="+mj-cs"/>
                <a:hlinkClick r:id="rId5" action="ppaction://hlinkfile"/>
              </a:rPr>
              <a:t>*План расходов</a:t>
            </a:r>
          </a:p>
          <a:p>
            <a:pPr algn="ctr" defTabSz="914400" rtl="0" eaLnBrk="1" latinLnBrk="0" hangingPunct="1">
              <a:lnSpc>
                <a:spcPct val="90000"/>
              </a:lnSpc>
              <a:spcBef>
                <a:spcPct val="0"/>
              </a:spcBef>
              <a:buNone/>
            </a:pPr>
            <a:r>
              <a:rPr lang="ru-RU" sz="3200" b="1">
                <a:latin typeface="Century Gothic" panose="020B0502020202020204" pitchFamily="34" charset="0"/>
                <a:ea typeface="+mj-ea"/>
                <a:cs typeface="+mj-cs"/>
                <a:hlinkClick r:id="rId5" action="ppaction://hlinkfile"/>
              </a:rPr>
              <a:t>УПРАЖНЕНИЕ </a:t>
            </a:r>
          </a:p>
        </p:txBody>
      </p:sp>
      <p:sp>
        <p:nvSpPr>
          <p:cNvPr id="6" name="Isosceles Triangle 5"/>
          <p:cNvSpPr/>
          <p:nvPr/>
        </p:nvSpPr>
        <p:spPr>
          <a:xfrm rot="9220213">
            <a:off x="-601181" y="4082031"/>
            <a:ext cx="15108068" cy="6918578"/>
          </a:xfrm>
          <a:prstGeom prst="triangle">
            <a:avLst>
              <a:gd name="adj" fmla="val 22555"/>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15455B2-E6F4-2E48-9636-7FE1E17B4F97}"/>
              </a:ext>
            </a:extLst>
          </p:cNvPr>
          <p:cNvSpPr/>
          <p:nvPr/>
        </p:nvSpPr>
        <p:spPr>
          <a:xfrm>
            <a:off x="1020109" y="2786673"/>
            <a:ext cx="10122568" cy="3776134"/>
          </a:xfrm>
          <a:prstGeom prst="rect">
            <a:avLst/>
          </a:prstGeom>
          <a:solidFill>
            <a:schemeClr val="bg2">
              <a:lumMod val="2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514350" indent="-514350">
              <a:buFont typeface="+mj-lt"/>
              <a:buAutoNum type="arabicParenR"/>
            </a:pPr>
            <a:r>
              <a:rPr lang="ru-RU" sz="2400" b="1">
                <a:latin typeface="Century Gothic" panose="020B0502020202020204" pitchFamily="34" charset="0"/>
              </a:rPr>
              <a:t>Подумайте об одной из ваших целей.</a:t>
            </a:r>
          </a:p>
          <a:p>
            <a:pPr marL="514350" indent="-514350">
              <a:buFont typeface="+mj-lt"/>
              <a:buAutoNum type="arabicParenR"/>
            </a:pPr>
            <a:endParaRPr lang="en-US" sz="2400" b="1" dirty="0">
              <a:latin typeface="Century Gothic" panose="020B0502020202020204" pitchFamily="34" charset="0"/>
            </a:endParaRPr>
          </a:p>
          <a:p>
            <a:pPr marL="514350" indent="-514350">
              <a:buFont typeface="+mj-lt"/>
              <a:buAutoNum type="arabicParenR"/>
            </a:pPr>
            <a:r>
              <a:rPr lang="ru-RU" sz="2400" b="1">
                <a:latin typeface="Century Gothic" panose="020B0502020202020204" pitchFamily="34" charset="0"/>
              </a:rPr>
              <a:t>Подумайте, как услуга может вам помочь достигнуть этой цели. </a:t>
            </a:r>
          </a:p>
          <a:p>
            <a:pPr marL="514350" indent="-514350">
              <a:buFont typeface="+mj-lt"/>
              <a:buAutoNum type="arabicParenR"/>
            </a:pPr>
            <a:endParaRPr lang="en-US" sz="2400" b="1" dirty="0">
              <a:latin typeface="Century Gothic" panose="020B0502020202020204" pitchFamily="34" charset="0"/>
            </a:endParaRPr>
          </a:p>
          <a:p>
            <a:pPr marL="514350" indent="-514350">
              <a:buFont typeface="+mj-lt"/>
              <a:buAutoNum type="arabicParenR"/>
            </a:pPr>
            <a:r>
              <a:rPr lang="ru-RU" sz="2400" b="1">
                <a:latin typeface="Century Gothic" panose="020B0502020202020204" pitchFamily="34" charset="0"/>
              </a:rPr>
              <a:t>Сколько может стоить такая услуга? </a:t>
            </a:r>
          </a:p>
          <a:p>
            <a:pPr marL="514350" indent="-514350">
              <a:buFont typeface="+mj-lt"/>
              <a:buAutoNum type="arabicParenR"/>
            </a:pPr>
            <a:endParaRPr lang="en-US" sz="2400" b="1" dirty="0">
              <a:latin typeface="Century Gothic" panose="020B0502020202020204" pitchFamily="34" charset="0"/>
            </a:endParaRPr>
          </a:p>
          <a:p>
            <a:pPr marL="514350" indent="-514350">
              <a:buFont typeface="+mj-lt"/>
              <a:buAutoNum type="arabicParenR"/>
            </a:pPr>
            <a:r>
              <a:rPr lang="ru-RU" sz="2400" b="1">
                <a:latin typeface="Century Gothic" panose="020B0502020202020204" pitchFamily="34" charset="0"/>
              </a:rPr>
              <a:t>Как часто? Час? Месяц? Год?</a:t>
            </a:r>
          </a:p>
          <a:p>
            <a:pPr marL="514350" indent="-514350">
              <a:buFont typeface="+mj-lt"/>
              <a:buAutoNum type="arabicParenR"/>
            </a:pPr>
            <a:endParaRPr lang="en-US" sz="2400" b="1" dirty="0">
              <a:latin typeface="Century Gothic" panose="020B0502020202020204" pitchFamily="34" charset="0"/>
            </a:endParaRPr>
          </a:p>
          <a:p>
            <a:pPr marL="514350" indent="-514350">
              <a:buFont typeface="+mj-lt"/>
              <a:buAutoNum type="arabicParenR"/>
            </a:pPr>
            <a:r>
              <a:rPr lang="ru-RU" sz="2400" b="1">
                <a:latin typeface="Century Gothic" panose="020B0502020202020204" pitchFamily="34" charset="0"/>
              </a:rPr>
              <a:t>Когда начнется и когда закончится обслуживание?</a:t>
            </a:r>
          </a:p>
        </p:txBody>
      </p:sp>
      <p:sp>
        <p:nvSpPr>
          <p:cNvPr id="7" name="TextBox 6">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ПЛАН РАСХОДОВ</a:t>
            </a:r>
          </a:p>
        </p:txBody>
      </p:sp>
    </p:spTree>
    <p:extLst>
      <p:ext uri="{BB962C8B-B14F-4D97-AF65-F5344CB8AC3E}">
        <p14:creationId xmlns:p14="http://schemas.microsoft.com/office/powerpoint/2010/main" val="26344977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7000"/>
            <a:lum/>
          </a:blip>
          <a:srcRect/>
          <a:stretch>
            <a:fillRect t="-4000" b="-5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4303E8-7374-644C-864A-99402142FC34}"/>
              </a:ext>
            </a:extLst>
          </p:cNvPr>
          <p:cNvGrpSpPr/>
          <p:nvPr/>
        </p:nvGrpSpPr>
        <p:grpSpPr>
          <a:xfrm>
            <a:off x="2121763" y="1817789"/>
            <a:ext cx="8279537" cy="3600031"/>
            <a:chOff x="7342149" y="4281112"/>
            <a:chExt cx="3579183" cy="3995009"/>
          </a:xfrm>
        </p:grpSpPr>
        <p:grpSp>
          <p:nvGrpSpPr>
            <p:cNvPr id="7" name="Group 6">
              <a:extLst>
                <a:ext uri="{FF2B5EF4-FFF2-40B4-BE49-F238E27FC236}">
                  <a16:creationId xmlns:a16="http://schemas.microsoft.com/office/drawing/2014/main" id="{64FE8BC6-2DD4-CA48-82FD-223E9964A902}"/>
                </a:ext>
              </a:extLst>
            </p:cNvPr>
            <p:cNvGrpSpPr/>
            <p:nvPr/>
          </p:nvGrpSpPr>
          <p:grpSpPr>
            <a:xfrm>
              <a:off x="7342149" y="4281112"/>
              <a:ext cx="3579183" cy="3995009"/>
              <a:chOff x="1775083" y="4842755"/>
              <a:chExt cx="3579183" cy="3567393"/>
            </a:xfrm>
          </p:grpSpPr>
          <p:sp>
            <p:nvSpPr>
              <p:cNvPr id="10" name="Rectangle 9">
                <a:extLst>
                  <a:ext uri="{FF2B5EF4-FFF2-40B4-BE49-F238E27FC236}">
                    <a16:creationId xmlns:a16="http://schemas.microsoft.com/office/drawing/2014/main" id="{02433F78-0CAE-4349-B18F-2997B88E9667}"/>
                  </a:ext>
                </a:extLst>
              </p:cNvPr>
              <p:cNvSpPr/>
              <p:nvPr/>
            </p:nvSpPr>
            <p:spPr>
              <a:xfrm>
                <a:off x="1775083" y="4842755"/>
                <a:ext cx="3579183" cy="3567393"/>
              </a:xfrm>
              <a:prstGeom prst="rect">
                <a:avLst/>
              </a:prstGeom>
              <a:solidFill>
                <a:schemeClr val="tx1">
                  <a:lumMod val="75000"/>
                  <a:lumOff val="2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E8E05B-5077-164F-A1E2-800A8C41689C}"/>
                  </a:ext>
                </a:extLst>
              </p:cNvPr>
              <p:cNvSpPr/>
              <p:nvPr/>
            </p:nvSpPr>
            <p:spPr>
              <a:xfrm>
                <a:off x="1919026" y="4925642"/>
                <a:ext cx="3291298" cy="3401621"/>
              </a:xfrm>
              <a:prstGeom prst="rect">
                <a:avLst/>
              </a:prstGeom>
              <a:solidFill>
                <a:schemeClr val="bg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71D8DC6B-9CF3-1C48-B60B-32ABF3DB7AC9}"/>
                </a:ext>
              </a:extLst>
            </p:cNvPr>
            <p:cNvSpPr txBox="1"/>
            <p:nvPr/>
          </p:nvSpPr>
          <p:spPr>
            <a:xfrm>
              <a:off x="7613800" y="4639457"/>
              <a:ext cx="3032380" cy="3497316"/>
            </a:xfrm>
            <a:prstGeom prst="rect">
              <a:avLst/>
            </a:prstGeom>
            <a:noFill/>
          </p:spPr>
          <p:txBody>
            <a:bodyPr wrap="square" rtlCol="0">
              <a:spAutoFit/>
            </a:bodyPr>
            <a:lstStyle/>
            <a:p>
              <a:pPr algn="ctr"/>
              <a:r>
                <a:rPr lang="ru-RU" sz="2400" b="1">
                  <a:latin typeface="Century Gothic" panose="020B0502020202020204" pitchFamily="34" charset="0"/>
                </a:rPr>
                <a:t>ОБЗОР ПЛАНА РАСХОДОВ</a:t>
              </a:r>
            </a:p>
            <a:p>
              <a:pPr algn="ctr"/>
              <a:endParaRPr lang="en-US" sz="2400" b="1" dirty="0">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ru-RU" sz="2400">
                  <a:solidFill>
                    <a:schemeClr val="tx2">
                      <a:lumMod val="50000"/>
                    </a:schemeClr>
                  </a:solidFill>
                  <a:latin typeface="Century Gothic" panose="020B0502020202020204" pitchFamily="34" charset="0"/>
                </a:rPr>
                <a:t>Разработка вашего плана расходов</a:t>
              </a:r>
            </a:p>
            <a:p>
              <a:pPr marL="342900" indent="-342900">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ru-RU" sz="2400">
                  <a:solidFill>
                    <a:schemeClr val="tx2">
                      <a:lumMod val="50000"/>
                    </a:schemeClr>
                  </a:solidFill>
                  <a:latin typeface="Century Gothic" panose="020B0502020202020204" pitchFamily="34" charset="0"/>
                </a:rPr>
                <a:t>Примеры с Джейсоном и Софией</a:t>
              </a:r>
            </a:p>
            <a:p>
              <a:pPr marL="342900" indent="-342900">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ru-RU" sz="2400">
                  <a:solidFill>
                    <a:schemeClr val="tx2">
                      <a:lumMod val="50000"/>
                    </a:schemeClr>
                  </a:solidFill>
                  <a:latin typeface="Century Gothic" panose="020B0502020202020204" pitchFamily="34" charset="0"/>
                </a:rPr>
                <a:t>Упражнение</a:t>
              </a:r>
            </a:p>
            <a:p>
              <a:pPr marL="285750" indent="-285750">
                <a:buFont typeface="Wingdings" panose="05000000000000000000" pitchFamily="2" charset="2"/>
                <a:buChar char="ü"/>
              </a:pPr>
              <a:endParaRPr lang="en-US" dirty="0">
                <a:latin typeface="Century Gothic" panose="020B0502020202020204" pitchFamily="34" charset="0"/>
              </a:endParaRPr>
            </a:p>
          </p:txBody>
        </p:sp>
      </p:grpSp>
      <p:sp>
        <p:nvSpPr>
          <p:cNvPr id="12"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9084980"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dirty="0">
                <a:latin typeface="Century Gothic" panose="020B0502020202020204" pitchFamily="34" charset="0"/>
              </a:rPr>
              <a:t>ОПЛАТА УСЛУГ И СРЕДСТВ ПОДДЕРЖКИ</a:t>
            </a:r>
          </a:p>
          <a:p>
            <a:pPr marL="0" indent="0">
              <a:buNone/>
            </a:pPr>
            <a:endParaRPr lang="en-US" dirty="0"/>
          </a:p>
        </p:txBody>
      </p:sp>
      <p:sp>
        <p:nvSpPr>
          <p:cNvPr id="13" name="TextBox 12">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ОБЗОР</a:t>
            </a:r>
          </a:p>
        </p:txBody>
      </p:sp>
    </p:spTree>
    <p:extLst>
      <p:ext uri="{BB962C8B-B14F-4D97-AF65-F5344CB8AC3E}">
        <p14:creationId xmlns:p14="http://schemas.microsoft.com/office/powerpoint/2010/main" val="19960352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8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919037" y="1925280"/>
            <a:ext cx="8277726" cy="4371288"/>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651106" y="1966081"/>
            <a:ext cx="6813587" cy="1588127"/>
          </a:xfrm>
          <a:prstGeom prst="rect">
            <a:avLst/>
          </a:prstGeom>
          <a:noFill/>
        </p:spPr>
        <p:txBody>
          <a:bodyPr wrap="square" rtlCol="0">
            <a:spAutoFit/>
          </a:bodyPr>
          <a:lstStyle/>
          <a:p>
            <a:pPr algn="ctr">
              <a:lnSpc>
                <a:spcPct val="90000"/>
              </a:lnSpc>
              <a:spcBef>
                <a:spcPct val="0"/>
              </a:spcBef>
            </a:pPr>
            <a:r>
              <a:rPr lang="ru-RU" sz="3600" b="1">
                <a:solidFill>
                  <a:schemeClr val="bg2">
                    <a:lumMod val="10000"/>
                  </a:schemeClr>
                </a:solidFill>
                <a:latin typeface="Century Gothic" panose="020B0502020202020204" pitchFamily="34" charset="0"/>
              </a:rPr>
              <a:t>СЛУЖБА ФИНАНСОВОГО УПРАВЛЕНИЯ (FMS)</a:t>
            </a:r>
          </a:p>
          <a:p>
            <a:pPr algn="ctr" defTabSz="914400" rtl="0" eaLnBrk="1" latinLnBrk="0" hangingPunct="1">
              <a:lnSpc>
                <a:spcPct val="90000"/>
              </a:lnSpc>
              <a:spcBef>
                <a:spcPct val="0"/>
              </a:spcBef>
              <a:buNone/>
            </a:pPr>
            <a:endParaRPr lang="en-US" sz="3600" b="1" kern="1200" dirty="0">
              <a:solidFill>
                <a:schemeClr val="accent5">
                  <a:lumMod val="50000"/>
                </a:schemeClr>
              </a:solidFill>
              <a:latin typeface="Century Gothic" panose="020B0502020202020204" pitchFamily="34" charset="0"/>
              <a:ea typeface="+mj-ea"/>
              <a:cs typeface="+mj-cs"/>
            </a:endParaRPr>
          </a:p>
        </p:txBody>
      </p:sp>
      <p:sp>
        <p:nvSpPr>
          <p:cNvPr id="15" name="TextBox 14"/>
          <p:cNvSpPr txBox="1"/>
          <p:nvPr/>
        </p:nvSpPr>
        <p:spPr>
          <a:xfrm>
            <a:off x="2034606" y="3130765"/>
            <a:ext cx="8046585" cy="3305520"/>
          </a:xfrm>
          <a:prstGeom prst="rect">
            <a:avLst/>
          </a:prstGeom>
          <a:noFill/>
        </p:spPr>
        <p:txBody>
          <a:bodyPr wrap="square" rtlCol="0">
            <a:spAutoFit/>
          </a:bodyPr>
          <a:lstStyle/>
          <a:p>
            <a:pPr marL="342900" indent="-342900" defTabSz="914400" rtl="0" eaLnBrk="1" latinLnBrk="0" hangingPunct="1">
              <a:lnSpc>
                <a:spcPct val="90000"/>
              </a:lnSpc>
              <a:spcBef>
                <a:spcPct val="0"/>
              </a:spcBef>
              <a:buFont typeface="Wingdings" panose="05000000000000000000" pitchFamily="2" charset="2"/>
              <a:buChar char="ü"/>
            </a:pPr>
            <a:r>
              <a:rPr lang="ru-RU" sz="2400" dirty="0">
                <a:solidFill>
                  <a:schemeClr val="tx2">
                    <a:lumMod val="50000"/>
                  </a:schemeClr>
                </a:solidFill>
                <a:latin typeface="Century Gothic" panose="020B0502020202020204" pitchFamily="34" charset="0"/>
                <a:ea typeface="+mj-ea"/>
                <a:cs typeface="+mj-cs"/>
              </a:rPr>
              <a:t>ОБЗОР СЛУЖБЫ FMS</a:t>
            </a:r>
          </a:p>
          <a:p>
            <a:pPr defTabSz="914400" rtl="0" eaLnBrk="1" latinLnBrk="0" hangingPunct="1">
              <a:lnSpc>
                <a:spcPct val="90000"/>
              </a:lnSpc>
              <a:spcBef>
                <a:spcPct val="0"/>
              </a:spcBef>
            </a:pPr>
            <a:endParaRPr lang="en-US" sz="1400" kern="12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ru-RU" sz="2400" dirty="0">
                <a:solidFill>
                  <a:schemeClr val="tx2">
                    <a:lumMod val="50000"/>
                  </a:schemeClr>
                </a:solidFill>
                <a:latin typeface="Century Gothic" panose="020B0502020202020204" pitchFamily="34" charset="0"/>
                <a:ea typeface="+mj-ea"/>
                <a:cs typeface="+mj-cs"/>
              </a:rPr>
              <a:t>ОПРЕДЕЛЕНИЕ ОТНОШЕНИЙ С ВАШЕЙ СЛУЖБОЙ FMS</a:t>
            </a:r>
          </a:p>
          <a:p>
            <a:pPr defTabSz="914400" rtl="0" eaLnBrk="1" latinLnBrk="0" hangingPunct="1">
              <a:lnSpc>
                <a:spcPct val="90000"/>
              </a:lnSpc>
              <a:spcBef>
                <a:spcPct val="0"/>
              </a:spcBef>
            </a:pPr>
            <a:endParaRPr lang="en-US" sz="16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ru-RU" sz="2400" dirty="0">
                <a:solidFill>
                  <a:schemeClr val="tx2">
                    <a:lumMod val="50000"/>
                  </a:schemeClr>
                </a:solidFill>
                <a:latin typeface="Century Gothic" panose="020B0502020202020204" pitchFamily="34" charset="0"/>
                <a:ea typeface="+mj-ea"/>
                <a:cs typeface="+mj-cs"/>
              </a:rPr>
              <a:t>3 МОДЕЛИ</a:t>
            </a:r>
          </a:p>
          <a:p>
            <a:pPr defTabSz="914400" rtl="0" eaLnBrk="1" latinLnBrk="0" hangingPunct="1">
              <a:lnSpc>
                <a:spcPct val="90000"/>
              </a:lnSpc>
              <a:spcBef>
                <a:spcPct val="0"/>
              </a:spcBef>
            </a:pPr>
            <a:r>
              <a:rPr lang="ru-RU" sz="2400" dirty="0">
                <a:solidFill>
                  <a:schemeClr val="tx2">
                    <a:lumMod val="50000"/>
                  </a:schemeClr>
                </a:solidFill>
                <a:latin typeface="Century Gothic" panose="020B0502020202020204" pitchFamily="34" charset="0"/>
                <a:ea typeface="+mj-ea"/>
                <a:cs typeface="+mj-cs"/>
              </a:rPr>
              <a:t> </a:t>
            </a:r>
            <a:endParaRPr lang="ru-RU" sz="14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ru-RU" sz="2400" dirty="0">
                <a:solidFill>
                  <a:schemeClr val="tx2">
                    <a:lumMod val="50000"/>
                  </a:schemeClr>
                </a:solidFill>
                <a:latin typeface="Century Gothic" panose="020B0502020202020204" pitchFamily="34" charset="0"/>
                <a:ea typeface="+mj-ea"/>
                <a:cs typeface="+mj-cs"/>
              </a:rPr>
              <a:t>РАСХОДЫ НА УСЛУГИ FMS</a:t>
            </a:r>
          </a:p>
          <a:p>
            <a:pPr marL="342900" indent="-342900" defTabSz="914400" rtl="0" eaLnBrk="1" latinLnBrk="0" hangingPunct="1">
              <a:lnSpc>
                <a:spcPct val="90000"/>
              </a:lnSpc>
              <a:spcBef>
                <a:spcPct val="0"/>
              </a:spcBef>
              <a:buFont typeface="Wingdings" panose="05000000000000000000" pitchFamily="2" charset="2"/>
              <a:buChar char="ü"/>
            </a:pPr>
            <a:endParaRPr lang="en-US" sz="14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ru-RU" sz="2400" dirty="0">
                <a:solidFill>
                  <a:schemeClr val="tx2">
                    <a:lumMod val="50000"/>
                  </a:schemeClr>
                </a:solidFill>
                <a:latin typeface="Century Gothic" panose="020B0502020202020204" pitchFamily="34" charset="0"/>
                <a:ea typeface="+mj-ea"/>
                <a:cs typeface="+mj-cs"/>
              </a:rPr>
              <a:t>ПРИМЕРЫ С ДЖЕЙСОНОМ И СОФИЕЙ</a:t>
            </a:r>
          </a:p>
          <a:p>
            <a:pPr marL="457200" indent="-457200" algn="ctr" defTabSz="914400" rtl="0" eaLnBrk="1" latinLnBrk="0" hangingPunct="1">
              <a:lnSpc>
                <a:spcPct val="90000"/>
              </a:lnSpc>
              <a:spcBef>
                <a:spcPct val="0"/>
              </a:spcBef>
              <a:buFont typeface="Wingdings" panose="05000000000000000000" pitchFamily="2" charset="2"/>
              <a:buChar char="ü"/>
            </a:pPr>
            <a:endParaRPr lang="en-US" sz="2000" u="sng" dirty="0">
              <a:solidFill>
                <a:schemeClr val="bg1">
                  <a:lumMod val="50000"/>
                </a:schemeClr>
              </a:solidFill>
              <a:latin typeface="Century Gothic" panose="020B0502020202020204" pitchFamily="34" charset="0"/>
              <a:ea typeface="+mj-ea"/>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9598164" cy="862561"/>
          </a:xfrm>
        </p:spPr>
        <p:txBody>
          <a:bodyPr/>
          <a:lstStyle/>
          <a:p>
            <a:r>
              <a:rPr lang="ru-RU" sz="2800" dirty="0"/>
              <a:t>ОПЛАТА УСЛУГ И СРЕДСТВ ПОДДЕРЖКИ</a:t>
            </a:r>
          </a:p>
        </p:txBody>
      </p:sp>
      <p:sp>
        <p:nvSpPr>
          <p:cNvPr id="12" name="TextBox 11">
            <a:extLst>
              <a:ext uri="{FF2B5EF4-FFF2-40B4-BE49-F238E27FC236}">
                <a16:creationId xmlns:a16="http://schemas.microsoft.com/office/drawing/2014/main" id="{F651A8D1-99B1-4845-B85F-CCE909696BC9}"/>
              </a:ext>
            </a:extLst>
          </p:cNvPr>
          <p:cNvSpPr txBox="1"/>
          <p:nvPr/>
        </p:nvSpPr>
        <p:spPr>
          <a:xfrm>
            <a:off x="0" y="610286"/>
            <a:ext cx="9078686"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СЛУЖБА ФИНАНСОВОГО УПРАВЛЕНИЯ</a:t>
            </a:r>
          </a:p>
        </p:txBody>
      </p:sp>
      <p:sp>
        <p:nvSpPr>
          <p:cNvPr id="9" name="TextBox 8"/>
          <p:cNvSpPr txBox="1"/>
          <p:nvPr/>
        </p:nvSpPr>
        <p:spPr>
          <a:xfrm>
            <a:off x="2651106" y="1367041"/>
            <a:ext cx="7165315"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3200" b="1">
                <a:latin typeface="Century Gothic" panose="020B0502020202020204" pitchFamily="34" charset="0"/>
                <a:ea typeface="+mj-ea"/>
                <a:cs typeface="+mj-cs"/>
              </a:rPr>
              <a:t>Обзор</a:t>
            </a:r>
          </a:p>
        </p:txBody>
      </p:sp>
    </p:spTree>
    <p:extLst>
      <p:ext uri="{BB962C8B-B14F-4D97-AF65-F5344CB8AC3E}">
        <p14:creationId xmlns:p14="http://schemas.microsoft.com/office/powerpoint/2010/main" val="339065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ru-RU"/>
              <a:t>Что такое </a:t>
            </a:r>
            <a:br>
              <a:rPr lang="ru-RU"/>
            </a:br>
            <a:r>
              <a:rPr lang="ru-RU"/>
              <a:t>самоопределение</a:t>
            </a:r>
          </a:p>
        </p:txBody>
      </p:sp>
      <p:grpSp>
        <p:nvGrpSpPr>
          <p:cNvPr id="10" name="Group 9">
            <a:extLst>
              <a:ext uri="{FF2B5EF4-FFF2-40B4-BE49-F238E27FC236}">
                <a16:creationId xmlns:a16="http://schemas.microsoft.com/office/drawing/2014/main" id="{DA2DBE59-EB23-064E-85E6-1619FE741698}"/>
              </a:ext>
            </a:extLst>
          </p:cNvPr>
          <p:cNvGrpSpPr/>
          <p:nvPr/>
        </p:nvGrpSpPr>
        <p:grpSpPr>
          <a:xfrm>
            <a:off x="7316332" y="2454667"/>
            <a:ext cx="3579183" cy="4646092"/>
            <a:chOff x="7316332" y="2967282"/>
            <a:chExt cx="3579183" cy="4646092"/>
          </a:xfrm>
        </p:grpSpPr>
        <p:grpSp>
          <p:nvGrpSpPr>
            <p:cNvPr id="12" name="Group 11">
              <a:extLst>
                <a:ext uri="{FF2B5EF4-FFF2-40B4-BE49-F238E27FC236}">
                  <a16:creationId xmlns:a16="http://schemas.microsoft.com/office/drawing/2014/main" id="{D3EDC601-C722-5F47-AFAF-31CF2B7DD951}"/>
                </a:ext>
              </a:extLst>
            </p:cNvPr>
            <p:cNvGrpSpPr/>
            <p:nvPr/>
          </p:nvGrpSpPr>
          <p:grpSpPr>
            <a:xfrm>
              <a:off x="7316332" y="2967282"/>
              <a:ext cx="3579183" cy="4646092"/>
              <a:chOff x="1763121" y="3966472"/>
              <a:chExt cx="3579183" cy="4148786"/>
            </a:xfrm>
          </p:grpSpPr>
          <p:sp>
            <p:nvSpPr>
              <p:cNvPr id="15" name="Rectangle 14">
                <a:extLst>
                  <a:ext uri="{FF2B5EF4-FFF2-40B4-BE49-F238E27FC236}">
                    <a16:creationId xmlns:a16="http://schemas.microsoft.com/office/drawing/2014/main" id="{ED0A372D-28CD-304E-B40E-CA2FF67FCE9D}"/>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696FD4E4-5AB9-F147-A2AE-D526242FCDE6}"/>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26B7E1CF-995D-9F48-BF93-1AB256D427EF}"/>
                </a:ext>
              </a:extLst>
            </p:cNvPr>
            <p:cNvSpPr txBox="1"/>
            <p:nvPr/>
          </p:nvSpPr>
          <p:spPr>
            <a:xfrm>
              <a:off x="7551338" y="4838955"/>
              <a:ext cx="3250567" cy="2363724"/>
            </a:xfrm>
            <a:prstGeom prst="rect">
              <a:avLst/>
            </a:prstGeom>
            <a:noFill/>
          </p:spPr>
          <p:txBody>
            <a:bodyPr wrap="square" rtlCol="0">
              <a:spAutoFit/>
            </a:bodyPr>
            <a:lstStyle/>
            <a:p>
              <a:pPr>
                <a:lnSpc>
                  <a:spcPct val="90000"/>
                </a:lnSpc>
                <a:spcBef>
                  <a:spcPct val="0"/>
                </a:spcBef>
              </a:pPr>
              <a:r>
                <a:rPr lang="ru-RU" b="1">
                  <a:solidFill>
                    <a:schemeClr val="accent5">
                      <a:lumMod val="50000"/>
                    </a:schemeClr>
                  </a:solidFill>
                  <a:latin typeface="Century Gothic" panose="020B0502020202020204" pitchFamily="34" charset="0"/>
                  <a:ea typeface="+mj-ea"/>
                  <a:cs typeface="+mj-cs"/>
                </a:rPr>
                <a:t>РОЛИ И ОБЯЗАННОСТИ </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Вы </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Семья/круг поддержки</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Координатор услуг</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Служба финансового управления </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Поставщик услуг</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Независимый координатор</a:t>
              </a: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14" name="TextBox 13">
              <a:extLst>
                <a:ext uri="{FF2B5EF4-FFF2-40B4-BE49-F238E27FC236}">
                  <a16:creationId xmlns:a16="http://schemas.microsoft.com/office/drawing/2014/main" id="{558A179E-A699-2245-920E-C80A0126BF0E}"/>
                </a:ext>
              </a:extLst>
            </p:cNvPr>
            <p:cNvSpPr txBox="1"/>
            <p:nvPr/>
          </p:nvSpPr>
          <p:spPr>
            <a:xfrm>
              <a:off x="7551338" y="3127359"/>
              <a:ext cx="3109170" cy="1837426"/>
            </a:xfrm>
            <a:prstGeom prst="rect">
              <a:avLst/>
            </a:prstGeom>
            <a:noFill/>
          </p:spPr>
          <p:txBody>
            <a:bodyPr wrap="square" rtlCol="0">
              <a:spAutoFit/>
            </a:bodyPr>
            <a:lstStyle/>
            <a:p>
              <a:r>
                <a:rPr lang="ru-RU" b="1">
                  <a:solidFill>
                    <a:schemeClr val="accent5">
                      <a:lumMod val="50000"/>
                    </a:schemeClr>
                  </a:solidFill>
                  <a:latin typeface="Century Gothic" panose="020B0502020202020204" pitchFamily="34" charset="0"/>
                </a:rPr>
                <a:t>5 ПРИНЦИПОВ</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Свобода</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Полномочия</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Поддержка </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Обязанности</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Подтверждение  </a:t>
              </a: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35925001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sosceles Triangle 15"/>
          <p:cNvSpPr/>
          <p:nvPr/>
        </p:nvSpPr>
        <p:spPr>
          <a:xfrm rot="9220213">
            <a:off x="-601182" y="4082031"/>
            <a:ext cx="15108068" cy="6918578"/>
          </a:xfrm>
          <a:prstGeom prst="triangle">
            <a:avLst>
              <a:gd name="adj" fmla="val 22555"/>
            </a:avLst>
          </a:prstGeom>
          <a:solidFill>
            <a:schemeClr val="bg2">
              <a:lumMod val="2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C5873B90-0C5D-9346-B9BD-B7719D64C7D8}"/>
              </a:ext>
            </a:extLst>
          </p:cNvPr>
          <p:cNvPicPr>
            <a:picLocks noChangeAspect="1"/>
          </p:cNvPicPr>
          <p:nvPr/>
        </p:nvPicPr>
        <p:blipFill>
          <a:blip r:embed="rId3">
            <a:alphaModFix amt="20000"/>
          </a:blip>
          <a:stretch>
            <a:fillRect/>
          </a:stretch>
        </p:blipFill>
        <p:spPr>
          <a:xfrm>
            <a:off x="-49505" y="1090416"/>
            <a:ext cx="12192000" cy="6858000"/>
          </a:xfrm>
          <a:prstGeom prst="rect">
            <a:avLst/>
          </a:prstGeom>
        </p:spPr>
      </p:pic>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10027372" cy="862561"/>
          </a:xfrm>
        </p:spPr>
        <p:txBody>
          <a:bodyPr/>
          <a:lstStyle/>
          <a:p>
            <a:r>
              <a:rPr lang="ru-RU" sz="2800" dirty="0"/>
              <a:t>ОПЛАТА УСЛУГ И СРЕДСТВ ПОДДЕРЖКИ</a:t>
            </a:r>
          </a:p>
        </p:txBody>
      </p:sp>
      <p:sp>
        <p:nvSpPr>
          <p:cNvPr id="12" name="TextBox 11">
            <a:extLst>
              <a:ext uri="{FF2B5EF4-FFF2-40B4-BE49-F238E27FC236}">
                <a16:creationId xmlns:a16="http://schemas.microsoft.com/office/drawing/2014/main" id="{F651A8D1-99B1-4845-B85F-CCE909696BC9}"/>
              </a:ext>
            </a:extLst>
          </p:cNvPr>
          <p:cNvSpPr txBox="1"/>
          <p:nvPr/>
        </p:nvSpPr>
        <p:spPr>
          <a:xfrm>
            <a:off x="105673" y="610286"/>
            <a:ext cx="7741372"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dirty="0">
                <a:solidFill>
                  <a:schemeClr val="bg2">
                    <a:lumMod val="10000"/>
                  </a:schemeClr>
                </a:solidFill>
                <a:latin typeface="Century Gothic" panose="020B0502020202020204" pitchFamily="34" charset="0"/>
                <a:ea typeface="+mj-ea"/>
                <a:cs typeface="+mj-cs"/>
              </a:rPr>
              <a:t>СЛУЖБА ФИНАНСОВОГО УПРАВЛЕНИЯ</a:t>
            </a:r>
          </a:p>
        </p:txBody>
      </p:sp>
      <p:sp>
        <p:nvSpPr>
          <p:cNvPr id="13" name="Rectangle 12"/>
          <p:cNvSpPr/>
          <p:nvPr/>
        </p:nvSpPr>
        <p:spPr>
          <a:xfrm>
            <a:off x="-49505" y="1774656"/>
            <a:ext cx="12241505" cy="457534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CB432CB1-C3BC-354D-A9B8-129FC577EF00}"/>
              </a:ext>
            </a:extLst>
          </p:cNvPr>
          <p:cNvGrpSpPr/>
          <p:nvPr/>
        </p:nvGrpSpPr>
        <p:grpSpPr>
          <a:xfrm>
            <a:off x="499532" y="2944806"/>
            <a:ext cx="11170087" cy="2295537"/>
            <a:chOff x="290143" y="2980530"/>
            <a:chExt cx="11360630" cy="2537781"/>
          </a:xfrm>
        </p:grpSpPr>
        <p:pic>
          <p:nvPicPr>
            <p:cNvPr id="10" name="Picture 9">
              <a:extLst>
                <a:ext uri="{FF2B5EF4-FFF2-40B4-BE49-F238E27FC236}">
                  <a16:creationId xmlns:a16="http://schemas.microsoft.com/office/drawing/2014/main" id="{3755F9E8-C864-9A47-B19C-14BF6450A206}"/>
                </a:ext>
              </a:extLst>
            </p:cNvPr>
            <p:cNvPicPr>
              <a:picLocks noChangeAspect="1"/>
            </p:cNvPicPr>
            <p:nvPr/>
          </p:nvPicPr>
          <p:blipFill>
            <a:blip r:embed="rId4"/>
            <a:stretch>
              <a:fillRect/>
            </a:stretch>
          </p:blipFill>
          <p:spPr>
            <a:xfrm>
              <a:off x="3280357" y="2994878"/>
              <a:ext cx="2501945" cy="25019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a:extLst>
                <a:ext uri="{FF2B5EF4-FFF2-40B4-BE49-F238E27FC236}">
                  <a16:creationId xmlns:a16="http://schemas.microsoft.com/office/drawing/2014/main" id="{00C7BF1F-25A8-2141-8C9A-6B58C8817612}"/>
                </a:ext>
              </a:extLst>
            </p:cNvPr>
            <p:cNvPicPr>
              <a:picLocks noChangeAspect="1"/>
            </p:cNvPicPr>
            <p:nvPr/>
          </p:nvPicPr>
          <p:blipFill>
            <a:blip r:embed="rId5"/>
            <a:stretch>
              <a:fillRect/>
            </a:stretch>
          </p:blipFill>
          <p:spPr>
            <a:xfrm>
              <a:off x="290143" y="2994379"/>
              <a:ext cx="2498209" cy="24982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FF209E9D-124D-6E48-9272-080022A7E678}"/>
                </a:ext>
              </a:extLst>
            </p:cNvPr>
            <p:cNvPicPr>
              <a:picLocks noChangeAspect="1"/>
            </p:cNvPicPr>
            <p:nvPr/>
          </p:nvPicPr>
          <p:blipFill rotWithShape="1">
            <a:blip r:embed="rId6"/>
            <a:srcRect l="-3448" t="-5172" r="-3448" b="1724"/>
            <a:stretch/>
          </p:blipFill>
          <p:spPr>
            <a:xfrm>
              <a:off x="9289003" y="2980530"/>
              <a:ext cx="2361770" cy="25120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a:extLst>
                <a:ext uri="{FF2B5EF4-FFF2-40B4-BE49-F238E27FC236}">
                  <a16:creationId xmlns:a16="http://schemas.microsoft.com/office/drawing/2014/main" id="{BE142614-2D2F-DC40-B63B-08082F4F9906}"/>
                </a:ext>
              </a:extLst>
            </p:cNvPr>
            <p:cNvPicPr>
              <a:picLocks noChangeAspect="1"/>
            </p:cNvPicPr>
            <p:nvPr/>
          </p:nvPicPr>
          <p:blipFill>
            <a:blip r:embed="rId7"/>
            <a:stretch>
              <a:fillRect/>
            </a:stretch>
          </p:blipFill>
          <p:spPr>
            <a:xfrm>
              <a:off x="6275198" y="2997402"/>
              <a:ext cx="2520909" cy="25209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4" name="TextBox 13"/>
          <p:cNvSpPr txBox="1"/>
          <p:nvPr/>
        </p:nvSpPr>
        <p:spPr>
          <a:xfrm>
            <a:off x="-99010" y="1855277"/>
            <a:ext cx="12291010" cy="563231"/>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3400" b="1" dirty="0">
                <a:latin typeface="Century Gothic" panose="020B0502020202020204" pitchFamily="34" charset="0"/>
                <a:ea typeface="+mj-ea"/>
                <a:cs typeface="+mj-cs"/>
              </a:rPr>
              <a:t>СЛУЖБА ФИНАНСОВОГО УПРАВЛЕНИЯ</a:t>
            </a:r>
            <a:r>
              <a:rPr lang="en-US" sz="3400" b="1" dirty="0">
                <a:latin typeface="Century Gothic" panose="020B0502020202020204" pitchFamily="34" charset="0"/>
                <a:ea typeface="+mj-ea"/>
                <a:cs typeface="+mj-cs"/>
              </a:rPr>
              <a:t> </a:t>
            </a:r>
            <a:r>
              <a:rPr lang="ru-RU" sz="3400" b="1" dirty="0">
                <a:latin typeface="Century Gothic" panose="020B0502020202020204" pitchFamily="34" charset="0"/>
                <a:ea typeface="+mj-ea"/>
                <a:cs typeface="+mj-cs"/>
              </a:rPr>
              <a:t>(FMS)</a:t>
            </a:r>
          </a:p>
        </p:txBody>
      </p:sp>
      <p:sp>
        <p:nvSpPr>
          <p:cNvPr id="4" name="TextBox 3">
            <a:extLst>
              <a:ext uri="{FF2B5EF4-FFF2-40B4-BE49-F238E27FC236}">
                <a16:creationId xmlns:a16="http://schemas.microsoft.com/office/drawing/2014/main" id="{1FEEF809-4372-D245-99EB-A6DA75C2C148}"/>
              </a:ext>
            </a:extLst>
          </p:cNvPr>
          <p:cNvSpPr txBox="1"/>
          <p:nvPr/>
        </p:nvSpPr>
        <p:spPr>
          <a:xfrm>
            <a:off x="673099" y="5260471"/>
            <a:ext cx="2109173" cy="757130"/>
          </a:xfrm>
          <a:prstGeom prst="rect">
            <a:avLst/>
          </a:prstGeom>
          <a:noFill/>
        </p:spPr>
        <p:txBody>
          <a:bodyPr wrap="square" rtlCol="0">
            <a:spAutoFit/>
          </a:bodyPr>
          <a:lstStyle/>
          <a:p>
            <a:pPr algn="ctr">
              <a:lnSpc>
                <a:spcPct val="90000"/>
              </a:lnSpc>
              <a:spcBef>
                <a:spcPct val="0"/>
              </a:spcBef>
            </a:pPr>
            <a:r>
              <a:rPr lang="ru-RU" sz="1600" dirty="0">
                <a:latin typeface="Century Gothic" panose="020B0502020202020204" pitchFamily="34" charset="0"/>
              </a:rPr>
              <a:t>Поддержка в составлении плана расходов </a:t>
            </a:r>
          </a:p>
        </p:txBody>
      </p:sp>
      <p:sp>
        <p:nvSpPr>
          <p:cNvPr id="20" name="TextBox 19">
            <a:extLst>
              <a:ext uri="{FF2B5EF4-FFF2-40B4-BE49-F238E27FC236}">
                <a16:creationId xmlns:a16="http://schemas.microsoft.com/office/drawing/2014/main" id="{7D999EB4-718C-5043-B233-CF6F5BA42695}"/>
              </a:ext>
            </a:extLst>
          </p:cNvPr>
          <p:cNvSpPr txBox="1"/>
          <p:nvPr/>
        </p:nvSpPr>
        <p:spPr>
          <a:xfrm>
            <a:off x="3586659" y="5341092"/>
            <a:ext cx="2165850" cy="757130"/>
          </a:xfrm>
          <a:prstGeom prst="rect">
            <a:avLst/>
          </a:prstGeom>
          <a:noFill/>
        </p:spPr>
        <p:txBody>
          <a:bodyPr wrap="square" rtlCol="0">
            <a:spAutoFit/>
          </a:bodyPr>
          <a:lstStyle/>
          <a:p>
            <a:pPr algn="ctr">
              <a:lnSpc>
                <a:spcPct val="90000"/>
              </a:lnSpc>
              <a:spcBef>
                <a:spcPct val="0"/>
              </a:spcBef>
            </a:pPr>
            <a:r>
              <a:rPr lang="ru-RU" sz="1600" dirty="0">
                <a:latin typeface="Century Gothic" panose="020B0502020202020204" pitchFamily="34" charset="0"/>
              </a:rPr>
              <a:t>Использование бюджета для оплаты услуг</a:t>
            </a:r>
          </a:p>
        </p:txBody>
      </p:sp>
      <p:sp>
        <p:nvSpPr>
          <p:cNvPr id="21" name="TextBox 20">
            <a:extLst>
              <a:ext uri="{FF2B5EF4-FFF2-40B4-BE49-F238E27FC236}">
                <a16:creationId xmlns:a16="http://schemas.microsoft.com/office/drawing/2014/main" id="{D1B4E3CF-386A-644E-B40A-DA9EAD99C893}"/>
              </a:ext>
            </a:extLst>
          </p:cNvPr>
          <p:cNvSpPr txBox="1"/>
          <p:nvPr/>
        </p:nvSpPr>
        <p:spPr>
          <a:xfrm>
            <a:off x="6540593" y="5294515"/>
            <a:ext cx="2165850" cy="757130"/>
          </a:xfrm>
          <a:prstGeom prst="rect">
            <a:avLst/>
          </a:prstGeom>
          <a:noFill/>
        </p:spPr>
        <p:txBody>
          <a:bodyPr wrap="square" rtlCol="0">
            <a:spAutoFit/>
          </a:bodyPr>
          <a:lstStyle/>
          <a:p>
            <a:pPr algn="ctr">
              <a:lnSpc>
                <a:spcPct val="90000"/>
              </a:lnSpc>
              <a:spcBef>
                <a:spcPct val="0"/>
              </a:spcBef>
            </a:pPr>
            <a:r>
              <a:rPr lang="ru-RU" sz="1600" dirty="0">
                <a:latin typeface="Century Gothic" panose="020B0502020202020204" pitchFamily="34" charset="0"/>
              </a:rPr>
              <a:t>Предоставление ежемесячных сводных отчетов</a:t>
            </a:r>
          </a:p>
        </p:txBody>
      </p:sp>
      <p:sp>
        <p:nvSpPr>
          <p:cNvPr id="22" name="TextBox 21">
            <a:extLst>
              <a:ext uri="{FF2B5EF4-FFF2-40B4-BE49-F238E27FC236}">
                <a16:creationId xmlns:a16="http://schemas.microsoft.com/office/drawing/2014/main" id="{0B0EDDE3-5078-254A-A7E5-9E0A07926586}"/>
              </a:ext>
            </a:extLst>
          </p:cNvPr>
          <p:cNvSpPr txBox="1"/>
          <p:nvPr/>
        </p:nvSpPr>
        <p:spPr>
          <a:xfrm>
            <a:off x="9125347" y="5277493"/>
            <a:ext cx="2766385" cy="1200329"/>
          </a:xfrm>
          <a:prstGeom prst="rect">
            <a:avLst/>
          </a:prstGeom>
          <a:noFill/>
        </p:spPr>
        <p:txBody>
          <a:bodyPr wrap="square" rtlCol="0">
            <a:spAutoFit/>
          </a:bodyPr>
          <a:lstStyle/>
          <a:p>
            <a:pPr algn="ctr">
              <a:lnSpc>
                <a:spcPct val="90000"/>
              </a:lnSpc>
              <a:spcBef>
                <a:spcPct val="0"/>
              </a:spcBef>
            </a:pPr>
            <a:r>
              <a:rPr lang="ru-RU" sz="1600" dirty="0">
                <a:latin typeface="Century Gothic" panose="020B0502020202020204" pitchFamily="34" charset="0"/>
              </a:rPr>
              <a:t>Проверка права на ведение профессиональной деятельности и квалификации</a:t>
            </a:r>
          </a:p>
        </p:txBody>
      </p:sp>
    </p:spTree>
    <p:extLst>
      <p:ext uri="{BB962C8B-B14F-4D97-AF65-F5344CB8AC3E}">
        <p14:creationId xmlns:p14="http://schemas.microsoft.com/office/powerpoint/2010/main" val="18527381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p:cNvSpPr/>
          <p:nvPr/>
        </p:nvSpPr>
        <p:spPr>
          <a:xfrm rot="9220213">
            <a:off x="-601181" y="4153588"/>
            <a:ext cx="15108068" cy="6918578"/>
          </a:xfrm>
          <a:prstGeom prst="triangle">
            <a:avLst>
              <a:gd name="adj" fmla="val 22555"/>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654623" y="3478032"/>
            <a:ext cx="4531003" cy="31748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25000"/>
                </a:schemeClr>
              </a:solidFill>
            </a:endParaRPr>
          </a:p>
        </p:txBody>
      </p:sp>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9346237" cy="862561"/>
          </a:xfrm>
        </p:spPr>
        <p:txBody>
          <a:bodyPr/>
          <a:lstStyle/>
          <a:p>
            <a:r>
              <a:rPr lang="ru-RU" sz="2800" dirty="0"/>
              <a:t>ОПЛАТА УСЛУГ И СРЕДСТВ ПОДДЕРЖКИ</a:t>
            </a:r>
          </a:p>
        </p:txBody>
      </p:sp>
      <p:sp>
        <p:nvSpPr>
          <p:cNvPr id="5" name="TextBox 4">
            <a:extLst>
              <a:ext uri="{FF2B5EF4-FFF2-40B4-BE49-F238E27FC236}">
                <a16:creationId xmlns:a16="http://schemas.microsoft.com/office/drawing/2014/main" id="{F651A8D1-99B1-4845-B85F-CCE909696BC9}"/>
              </a:ext>
            </a:extLst>
          </p:cNvPr>
          <p:cNvSpPr txBox="1"/>
          <p:nvPr/>
        </p:nvSpPr>
        <p:spPr>
          <a:xfrm>
            <a:off x="111971" y="610286"/>
            <a:ext cx="8434874"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dirty="0">
                <a:solidFill>
                  <a:schemeClr val="bg2">
                    <a:lumMod val="10000"/>
                  </a:schemeClr>
                </a:solidFill>
                <a:latin typeface="Century Gothic" panose="020B0502020202020204" pitchFamily="34" charset="0"/>
                <a:ea typeface="+mj-ea"/>
                <a:cs typeface="+mj-cs"/>
              </a:rPr>
              <a:t>СЛУЖБА ФИНАНСОВОГО УПРАВЛЕНИЯ</a:t>
            </a:r>
          </a:p>
        </p:txBody>
      </p:sp>
      <p:sp>
        <p:nvSpPr>
          <p:cNvPr id="14" name="TextBox 13"/>
          <p:cNvSpPr txBox="1"/>
          <p:nvPr/>
        </p:nvSpPr>
        <p:spPr>
          <a:xfrm>
            <a:off x="311617" y="1205081"/>
            <a:ext cx="11469755"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3200" b="1" dirty="0">
                <a:latin typeface="Century Gothic" panose="020B0502020202020204" pitchFamily="34" charset="0"/>
                <a:ea typeface="+mj-ea"/>
                <a:cs typeface="+mj-cs"/>
              </a:rPr>
              <a:t>Отношения с вашей службой FMS</a:t>
            </a:r>
          </a:p>
        </p:txBody>
      </p:sp>
      <p:sp>
        <p:nvSpPr>
          <p:cNvPr id="15" name="Rectangle 14"/>
          <p:cNvSpPr/>
          <p:nvPr/>
        </p:nvSpPr>
        <p:spPr>
          <a:xfrm>
            <a:off x="311617" y="1795394"/>
            <a:ext cx="11469756" cy="1496073"/>
          </a:xfrm>
          <a:prstGeom prst="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ru-RU" sz="2800" dirty="0">
                <a:latin typeface="Century Gothic" panose="020B0502020202020204" pitchFamily="34" charset="0"/>
              </a:rPr>
              <a:t>Служба FMS предоставляет услуги и средства поддержки исходя из</a:t>
            </a:r>
            <a:r>
              <a:rPr lang="en-US" sz="2800" dirty="0">
                <a:latin typeface="Century Gothic" panose="020B0502020202020204" pitchFamily="34" charset="0"/>
              </a:rPr>
              <a:t> </a:t>
            </a:r>
            <a:r>
              <a:rPr lang="ru-RU" sz="2800" dirty="0">
                <a:latin typeface="Century Gothic" panose="020B0502020202020204" pitchFamily="34" charset="0"/>
              </a:rPr>
              <a:t>ваших конкретных нужд. </a:t>
            </a:r>
          </a:p>
          <a:p>
            <a:pPr algn="ctr"/>
            <a:r>
              <a:rPr lang="ru-RU" sz="2800" b="1" dirty="0">
                <a:latin typeface="Century Gothic" panose="020B0502020202020204" pitchFamily="34" charset="0"/>
              </a:rPr>
              <a:t>Как вы определяете такие отношения? </a:t>
            </a:r>
          </a:p>
        </p:txBody>
      </p:sp>
      <p:sp>
        <p:nvSpPr>
          <p:cNvPr id="19" name="TextBox 18"/>
          <p:cNvSpPr txBox="1"/>
          <p:nvPr/>
        </p:nvSpPr>
        <p:spPr>
          <a:xfrm>
            <a:off x="1654623" y="3716982"/>
            <a:ext cx="4245236" cy="1144929"/>
          </a:xfrm>
          <a:prstGeom prst="rect">
            <a:avLst/>
          </a:prstGeom>
          <a:noFill/>
        </p:spPr>
        <p:txBody>
          <a:bodyPr wrap="square" rtlCol="0">
            <a:spAutoFit/>
          </a:bodyPr>
          <a:lstStyle/>
          <a:p>
            <a:pPr algn="ctr">
              <a:lnSpc>
                <a:spcPct val="90000"/>
              </a:lnSpc>
              <a:spcBef>
                <a:spcPct val="0"/>
              </a:spcBef>
            </a:pPr>
            <a:r>
              <a:rPr lang="ru-RU" sz="2800" b="1" dirty="0">
                <a:solidFill>
                  <a:schemeClr val="bg1"/>
                </a:solidFill>
                <a:latin typeface="Century Gothic" panose="020B0502020202020204" pitchFamily="34" charset="0"/>
              </a:rPr>
              <a:t>Захотите ли вы </a:t>
            </a:r>
            <a:br>
              <a:rPr lang="en-US" sz="2800" b="1" dirty="0">
                <a:solidFill>
                  <a:schemeClr val="bg1"/>
                </a:solidFill>
                <a:latin typeface="Century Gothic" panose="020B0502020202020204" pitchFamily="34" charset="0"/>
              </a:rPr>
            </a:br>
            <a:r>
              <a:rPr lang="ru-RU" sz="2800" b="1" dirty="0">
                <a:solidFill>
                  <a:schemeClr val="bg1"/>
                </a:solidFill>
                <a:latin typeface="Century Gothic" panose="020B0502020202020204" pitchFamily="34" charset="0"/>
              </a:rPr>
              <a:t>нанять работников?</a:t>
            </a:r>
          </a:p>
          <a:p>
            <a:pPr algn="l" defTabSz="914400" rtl="0" eaLnBrk="1" latinLnBrk="0" hangingPunct="1">
              <a:lnSpc>
                <a:spcPct val="90000"/>
              </a:lnSpc>
              <a:spcBef>
                <a:spcPct val="0"/>
              </a:spcBef>
              <a:buNone/>
            </a:pP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23" name="Rectangle 22"/>
          <p:cNvSpPr/>
          <p:nvPr/>
        </p:nvSpPr>
        <p:spPr>
          <a:xfrm>
            <a:off x="5926666" y="3478032"/>
            <a:ext cx="4357642" cy="3174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TextBox 20"/>
          <p:cNvSpPr txBox="1"/>
          <p:nvPr/>
        </p:nvSpPr>
        <p:spPr>
          <a:xfrm>
            <a:off x="5926666" y="3569676"/>
            <a:ext cx="4357641" cy="1532727"/>
          </a:xfrm>
          <a:prstGeom prst="rect">
            <a:avLst/>
          </a:prstGeom>
          <a:noFill/>
        </p:spPr>
        <p:txBody>
          <a:bodyPr wrap="square" rtlCol="0">
            <a:spAutoFit/>
          </a:bodyPr>
          <a:lstStyle/>
          <a:p>
            <a:pPr algn="ctr">
              <a:lnSpc>
                <a:spcPct val="90000"/>
              </a:lnSpc>
              <a:spcBef>
                <a:spcPct val="0"/>
              </a:spcBef>
            </a:pPr>
            <a:r>
              <a:rPr lang="ru-RU" sz="2800" b="1" dirty="0">
                <a:latin typeface="Century Gothic" panose="020B0502020202020204" pitchFamily="34" charset="0"/>
              </a:rPr>
              <a:t>Какими будут отношения с вашими работниками?</a:t>
            </a:r>
          </a:p>
          <a:p>
            <a:pPr algn="l" defTabSz="914400" rtl="0" eaLnBrk="1" latinLnBrk="0" hangingPunct="1">
              <a:lnSpc>
                <a:spcPct val="90000"/>
              </a:lnSpc>
              <a:spcBef>
                <a:spcPct val="0"/>
              </a:spcBef>
              <a:buNone/>
            </a:pP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11" name="Oval 10"/>
          <p:cNvSpPr/>
          <p:nvPr/>
        </p:nvSpPr>
        <p:spPr>
          <a:xfrm>
            <a:off x="3157591" y="4948964"/>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66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pic>
        <p:nvPicPr>
          <p:cNvPr id="12" name="Picture 11" descr="Icon Leader Leadership · Free image on Pixabay"/>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19219" y="4914295"/>
            <a:ext cx="1345729" cy="13320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498838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51A8D1-99B1-4845-B85F-CCE909696BC9}"/>
              </a:ext>
            </a:extLst>
          </p:cNvPr>
          <p:cNvSpPr txBox="1"/>
          <p:nvPr/>
        </p:nvSpPr>
        <p:spPr>
          <a:xfrm>
            <a:off x="111971" y="610286"/>
            <a:ext cx="8080311"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dirty="0">
                <a:solidFill>
                  <a:schemeClr val="bg2">
                    <a:lumMod val="10000"/>
                  </a:schemeClr>
                </a:solidFill>
                <a:latin typeface="Century Gothic" panose="020B0502020202020204" pitchFamily="34" charset="0"/>
                <a:ea typeface="+mj-ea"/>
                <a:cs typeface="+mj-cs"/>
              </a:rPr>
              <a:t>СЛУЖБА ФИНАНСОВОГО УПРАВЛЕНИЯ</a:t>
            </a:r>
          </a:p>
        </p:txBody>
      </p:sp>
      <p:sp>
        <p:nvSpPr>
          <p:cNvPr id="5"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9075649" cy="862561"/>
          </a:xfrm>
        </p:spPr>
        <p:txBody>
          <a:bodyPr/>
          <a:lstStyle/>
          <a:p>
            <a:r>
              <a:rPr lang="ru-RU" sz="2800" dirty="0"/>
              <a:t>ОПЛАТА УСЛУГ И СРЕДСТВ ПОДДЕРЖКИ</a:t>
            </a:r>
          </a:p>
        </p:txBody>
      </p:sp>
      <p:sp>
        <p:nvSpPr>
          <p:cNvPr id="7" name="Oval 6"/>
          <p:cNvSpPr/>
          <p:nvPr/>
        </p:nvSpPr>
        <p:spPr>
          <a:xfrm>
            <a:off x="5405361" y="1181261"/>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ru-RU" sz="6600" b="1">
                <a:solidFill>
                  <a:schemeClr val="tx1"/>
                </a:solidFill>
                <a:effectLst>
                  <a:outerShdw blurRad="38100" dist="38100" dir="2700000" algn="tl">
                    <a:srgbClr val="000000">
                      <a:alpha val="43137"/>
                    </a:srgbClr>
                  </a:outerShdw>
                </a:effectLst>
                <a:latin typeface="Century Gothic" panose="020B0502020202020204" pitchFamily="34" charset="0"/>
              </a:rPr>
              <a:t>?</a:t>
            </a:r>
          </a:p>
        </p:txBody>
      </p:sp>
      <p:pic>
        <p:nvPicPr>
          <p:cNvPr id="32" name="Picture 31" descr="Team:Berkeley/Methods/Protocols - 2013.igem.or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42599" y="1181261"/>
            <a:ext cx="1280160" cy="12454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3" name="Oval 32"/>
          <p:cNvSpPr>
            <a:spLocks/>
          </p:cNvSpPr>
          <p:nvPr/>
        </p:nvSpPr>
        <p:spPr>
          <a:xfrm>
            <a:off x="1931592" y="1194050"/>
            <a:ext cx="1280160" cy="1270239"/>
          </a:xfrm>
          <a:prstGeom prst="ellipse">
            <a:avLst/>
          </a:prstGeom>
          <a:blipFill dpi="0" rotWithShape="1">
            <a:blip r:embed="rId5">
              <a:extLst>
                <a:ext uri="{BEBA8EAE-BF5A-486C-A8C5-ECC9F3942E4B}">
                  <a14:imgProps xmlns:a14="http://schemas.microsoft.com/office/drawing/2010/main">
                    <a14:imgLayer r:embed="rId6">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ight Arrow 39"/>
          <p:cNvSpPr/>
          <p:nvPr/>
        </p:nvSpPr>
        <p:spPr>
          <a:xfrm>
            <a:off x="3423705" y="1582057"/>
            <a:ext cx="1830466" cy="391886"/>
          </a:xfrm>
          <a:prstGeom prst="rightArrow">
            <a:avLst>
              <a:gd name="adj1" fmla="val 50000"/>
              <a:gd name="adj2" fmla="val 96667"/>
            </a:avLst>
          </a:prstGeom>
          <a:solidFill>
            <a:schemeClr val="bg1">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cxnSp>
        <p:nvCxnSpPr>
          <p:cNvPr id="46" name="Straight Connector 45"/>
          <p:cNvCxnSpPr>
            <a:cxnSpLocks/>
          </p:cNvCxnSpPr>
          <p:nvPr/>
        </p:nvCxnSpPr>
        <p:spPr>
          <a:xfrm flipV="1">
            <a:off x="1198292" y="2176408"/>
            <a:ext cx="4266334" cy="314055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C986F49-94E2-B040-9132-ADC9FD030A69}"/>
              </a:ext>
            </a:extLst>
          </p:cNvPr>
          <p:cNvCxnSpPr>
            <a:cxnSpLocks/>
          </p:cNvCxnSpPr>
          <p:nvPr/>
        </p:nvCxnSpPr>
        <p:spPr>
          <a:xfrm>
            <a:off x="6740675" y="2135965"/>
            <a:ext cx="4060392" cy="32441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EED4357-DB00-AA46-9919-05FC2A268142}"/>
              </a:ext>
            </a:extLst>
          </p:cNvPr>
          <p:cNvCxnSpPr>
            <a:cxnSpLocks/>
            <a:stCxn id="52" idx="0"/>
          </p:cNvCxnSpPr>
          <p:nvPr/>
        </p:nvCxnSpPr>
        <p:spPr>
          <a:xfrm flipH="1" flipV="1">
            <a:off x="6079642" y="2464290"/>
            <a:ext cx="18432" cy="275351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997666" y="2687044"/>
            <a:ext cx="2199776" cy="2142018"/>
            <a:chOff x="7891707" y="3788113"/>
            <a:chExt cx="1984486" cy="1951007"/>
          </a:xfrm>
        </p:grpSpPr>
        <p:pic>
          <p:nvPicPr>
            <p:cNvPr id="17" name="Picture 16" descr="Office building icon | Flickr - Photo Sharing!"/>
            <p:cNvPicPr>
              <a:picLocks noChangeAspect="1"/>
            </p:cNvPicPr>
            <p:nvPr/>
          </p:nvPicPr>
          <p:blipFill rotWithShape="1">
            <a:blip r:embed="rId7"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File:Icon of three people in different shades of grey.svg - Wikimedia Common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sp>
        <p:nvSpPr>
          <p:cNvPr id="29" name="Oval 28"/>
          <p:cNvSpPr/>
          <p:nvPr/>
        </p:nvSpPr>
        <p:spPr>
          <a:xfrm>
            <a:off x="298994" y="5058374"/>
            <a:ext cx="1436499" cy="135842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solidFill>
                  <a:schemeClr val="tx1"/>
                </a:solidFill>
                <a:latin typeface="Arial Narrow" panose="020B0606020202030204" pitchFamily="34" charset="0"/>
              </a:rPr>
              <a:t>Плательщик</a:t>
            </a:r>
            <a:br>
              <a:rPr lang="en-US" sz="1200" b="1" dirty="0">
                <a:solidFill>
                  <a:schemeClr val="tx1"/>
                </a:solidFill>
                <a:latin typeface="Arial Narrow" panose="020B0606020202030204" pitchFamily="34" charset="0"/>
              </a:rPr>
            </a:br>
            <a:r>
              <a:rPr lang="ru-RU" sz="1200" b="1" dirty="0">
                <a:solidFill>
                  <a:schemeClr val="tx1"/>
                </a:solidFill>
                <a:latin typeface="Arial Narrow" panose="020B0606020202030204" pitchFamily="34" charset="0"/>
              </a:rPr>
              <a:t>по счетам</a:t>
            </a:r>
          </a:p>
        </p:txBody>
      </p:sp>
      <p:pic>
        <p:nvPicPr>
          <p:cNvPr id="24" name="Picture 23" descr="Icon Leader Leadership · Free image on Pixabay">
            <a:extLst>
              <a:ext uri="{FF2B5EF4-FFF2-40B4-BE49-F238E27FC236}">
                <a16:creationId xmlns:a16="http://schemas.microsoft.com/office/drawing/2014/main" id="{28491993-C6F1-D74A-B084-215D066B980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022330" y="2841064"/>
            <a:ext cx="2163968" cy="21420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5" name="Group 24">
            <a:extLst>
              <a:ext uri="{FF2B5EF4-FFF2-40B4-BE49-F238E27FC236}">
                <a16:creationId xmlns:a16="http://schemas.microsoft.com/office/drawing/2014/main" id="{6B472805-AC51-F746-ABBE-4687D0460810}"/>
              </a:ext>
            </a:extLst>
          </p:cNvPr>
          <p:cNvGrpSpPr/>
          <p:nvPr/>
        </p:nvGrpSpPr>
        <p:grpSpPr>
          <a:xfrm>
            <a:off x="7822332" y="2426662"/>
            <a:ext cx="2223903" cy="2251864"/>
            <a:chOff x="3197978" y="3371458"/>
            <a:chExt cx="2883507" cy="2811628"/>
          </a:xfrm>
        </p:grpSpPr>
        <p:grpSp>
          <p:nvGrpSpPr>
            <p:cNvPr id="26" name="Group 25">
              <a:extLst>
                <a:ext uri="{FF2B5EF4-FFF2-40B4-BE49-F238E27FC236}">
                  <a16:creationId xmlns:a16="http://schemas.microsoft.com/office/drawing/2014/main" id="{9A8572EF-C9AA-AC4B-99F6-CA5EB51B6D25}"/>
                </a:ext>
              </a:extLst>
            </p:cNvPr>
            <p:cNvGrpSpPr/>
            <p:nvPr/>
          </p:nvGrpSpPr>
          <p:grpSpPr>
            <a:xfrm>
              <a:off x="3197978" y="3371458"/>
              <a:ext cx="2883507" cy="2811628"/>
              <a:chOff x="1422400" y="3512457"/>
              <a:chExt cx="3077029" cy="2820740"/>
            </a:xfrm>
          </p:grpSpPr>
          <p:sp>
            <p:nvSpPr>
              <p:cNvPr id="30" name="Oval 29">
                <a:extLst>
                  <a:ext uri="{FF2B5EF4-FFF2-40B4-BE49-F238E27FC236}">
                    <a16:creationId xmlns:a16="http://schemas.microsoft.com/office/drawing/2014/main" id="{FC14B43B-18A3-F443-B4B4-098606D82CC8}"/>
                  </a:ext>
                </a:extLst>
              </p:cNvPr>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descr="Icon Leader Leadership · Free image on Pixabay">
                <a:extLst>
                  <a:ext uri="{FF2B5EF4-FFF2-40B4-BE49-F238E27FC236}">
                    <a16:creationId xmlns:a16="http://schemas.microsoft.com/office/drawing/2014/main" id="{33A3B143-3647-024E-9383-D1EB1B45F81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34" name="Picture 33" descr="Bulletproof Home Defense: Tactics You Can Enact Now to Secure Your Safety">
                <a:extLst>
                  <a:ext uri="{FF2B5EF4-FFF2-40B4-BE49-F238E27FC236}">
                    <a16:creationId xmlns:a16="http://schemas.microsoft.com/office/drawing/2014/main" id="{98991411-E611-9F42-876F-C7B89EF1D4A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27" name="&quot;No&quot; Symbol 26">
              <a:extLst>
                <a:ext uri="{FF2B5EF4-FFF2-40B4-BE49-F238E27FC236}">
                  <a16:creationId xmlns:a16="http://schemas.microsoft.com/office/drawing/2014/main" id="{1861849B-726D-F94C-83CE-EE4255B467B1}"/>
                </a:ext>
              </a:extLst>
            </p:cNvPr>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2" name="Oval 51">
            <a:extLst>
              <a:ext uri="{FF2B5EF4-FFF2-40B4-BE49-F238E27FC236}">
                <a16:creationId xmlns:a16="http://schemas.microsoft.com/office/drawing/2014/main" id="{8BDCC180-17D8-E447-AB38-3972474BADED}"/>
              </a:ext>
            </a:extLst>
          </p:cNvPr>
          <p:cNvSpPr/>
          <p:nvPr/>
        </p:nvSpPr>
        <p:spPr>
          <a:xfrm>
            <a:off x="5254171" y="5217804"/>
            <a:ext cx="1687805" cy="1596077"/>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1200" b="1" dirty="0">
                <a:solidFill>
                  <a:schemeClr val="tx1"/>
                </a:solidFill>
                <a:latin typeface="Arial Narrow" panose="020B0606020202030204" pitchFamily="34" charset="0"/>
              </a:rPr>
              <a:t>Индивидуальный работодатель</a:t>
            </a:r>
          </a:p>
        </p:txBody>
      </p:sp>
      <p:sp>
        <p:nvSpPr>
          <p:cNvPr id="53" name="Oval 52">
            <a:extLst>
              <a:ext uri="{FF2B5EF4-FFF2-40B4-BE49-F238E27FC236}">
                <a16:creationId xmlns:a16="http://schemas.microsoft.com/office/drawing/2014/main" id="{382EEE18-A9BF-E341-BA29-D2CA26D26300}"/>
              </a:ext>
            </a:extLst>
          </p:cNvPr>
          <p:cNvSpPr/>
          <p:nvPr/>
        </p:nvSpPr>
        <p:spPr>
          <a:xfrm>
            <a:off x="10643632" y="5150204"/>
            <a:ext cx="1284313" cy="126659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ru-RU" sz="1200" b="1" dirty="0">
                <a:solidFill>
                  <a:schemeClr val="tx1"/>
                </a:solidFill>
                <a:latin typeface="Arial Narrow" panose="020B0606020202030204" pitchFamily="34" charset="0"/>
              </a:rPr>
              <a:t>Частичный</a:t>
            </a:r>
          </a:p>
          <a:p>
            <a:pPr algn="ctr"/>
            <a:r>
              <a:rPr lang="ru-RU" sz="1200" b="1" dirty="0">
                <a:solidFill>
                  <a:schemeClr val="tx1"/>
                </a:solidFill>
                <a:latin typeface="Arial Narrow" panose="020B0606020202030204" pitchFamily="34" charset="0"/>
              </a:rPr>
              <a:t>работодатель</a:t>
            </a:r>
          </a:p>
        </p:txBody>
      </p:sp>
    </p:spTree>
    <p:extLst>
      <p:ext uri="{BB962C8B-B14F-4D97-AF65-F5344CB8AC3E}">
        <p14:creationId xmlns:p14="http://schemas.microsoft.com/office/powerpoint/2010/main" val="19087299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105673" y="1097906"/>
            <a:ext cx="11941184" cy="57600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8823723" cy="862561"/>
          </a:xfrm>
        </p:spPr>
        <p:txBody>
          <a:bodyPr/>
          <a:lstStyle/>
          <a:p>
            <a:r>
              <a:rPr lang="ru-RU" sz="2800" dirty="0"/>
              <a:t>ОПЛАТА УСЛУГ И СРЕДСТВ ПОДДЕРЖКИ</a:t>
            </a:r>
          </a:p>
        </p:txBody>
      </p:sp>
      <p:sp>
        <p:nvSpPr>
          <p:cNvPr id="2" name="Rectangle 1">
            <a:extLst>
              <a:ext uri="{FF2B5EF4-FFF2-40B4-BE49-F238E27FC236}">
                <a16:creationId xmlns:a16="http://schemas.microsoft.com/office/drawing/2014/main" id="{CE49A5DF-72AE-E748-A0A9-15A5E053D43D}"/>
              </a:ext>
            </a:extLst>
          </p:cNvPr>
          <p:cNvSpPr/>
          <p:nvPr/>
        </p:nvSpPr>
        <p:spPr>
          <a:xfrm>
            <a:off x="77706" y="631625"/>
            <a:ext cx="8314678" cy="466281"/>
          </a:xfrm>
          <a:prstGeom prst="rect">
            <a:avLst/>
          </a:prstGeom>
        </p:spPr>
        <p:txBody>
          <a:bodyPr wrap="square">
            <a:spAutoFit/>
          </a:bodyPr>
          <a:lstStyle/>
          <a:p>
            <a:pPr>
              <a:lnSpc>
                <a:spcPct val="90000"/>
              </a:lnSpc>
              <a:spcBef>
                <a:spcPct val="0"/>
              </a:spcBef>
            </a:pPr>
            <a:r>
              <a:rPr lang="ru-RU" sz="2700" b="1" dirty="0">
                <a:solidFill>
                  <a:schemeClr val="bg2">
                    <a:lumMod val="10000"/>
                  </a:schemeClr>
                </a:solidFill>
                <a:latin typeface="Century Gothic" panose="020B0502020202020204" pitchFamily="34" charset="0"/>
              </a:rPr>
              <a:t>СЛУЖБА ФИНАНСОВОГО УПРАВЛЕНИЯ</a:t>
            </a:r>
          </a:p>
        </p:txBody>
      </p:sp>
      <p:sp>
        <p:nvSpPr>
          <p:cNvPr id="4" name="Rectangle 3">
            <a:extLst>
              <a:ext uri="{FF2B5EF4-FFF2-40B4-BE49-F238E27FC236}">
                <a16:creationId xmlns:a16="http://schemas.microsoft.com/office/drawing/2014/main" id="{0C12B373-5528-9F42-9F1E-27DEBFD28349}"/>
              </a:ext>
            </a:extLst>
          </p:cNvPr>
          <p:cNvSpPr/>
          <p:nvPr/>
        </p:nvSpPr>
        <p:spPr>
          <a:xfrm>
            <a:off x="303068" y="1232414"/>
            <a:ext cx="11526073" cy="535707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5FDCB60-BB20-C14E-B8BE-0CDFAAE342F5}"/>
              </a:ext>
            </a:extLst>
          </p:cNvPr>
          <p:cNvSpPr txBox="1"/>
          <p:nvPr/>
        </p:nvSpPr>
        <p:spPr>
          <a:xfrm>
            <a:off x="362859" y="1327240"/>
            <a:ext cx="11356390"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4800" b="1" dirty="0">
                <a:latin typeface="Century Gothic" panose="020B0502020202020204" pitchFamily="34" charset="0"/>
                <a:ea typeface="+mj-ea"/>
                <a:cs typeface="+mj-cs"/>
              </a:rPr>
              <a:t>Плательщик по счетам</a:t>
            </a:r>
          </a:p>
        </p:txBody>
      </p:sp>
      <p:grpSp>
        <p:nvGrpSpPr>
          <p:cNvPr id="28" name="Group 27"/>
          <p:cNvGrpSpPr/>
          <p:nvPr/>
        </p:nvGrpSpPr>
        <p:grpSpPr>
          <a:xfrm>
            <a:off x="866238" y="2084370"/>
            <a:ext cx="10459731" cy="2066892"/>
            <a:chOff x="935645" y="2123004"/>
            <a:chExt cx="10459731" cy="2066892"/>
          </a:xfrm>
        </p:grpSpPr>
        <p:pic>
          <p:nvPicPr>
            <p:cNvPr id="10" name="Picture 9" descr="File:Starting-Online-Business.jpg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5238" y="2203997"/>
              <a:ext cx="1880138" cy="19008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4"/>
            <a:stretch>
              <a:fillRect/>
            </a:stretch>
          </p:blipFill>
          <p:spPr>
            <a:xfrm>
              <a:off x="935645" y="2123004"/>
              <a:ext cx="1988983" cy="19975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3" name="Group 12"/>
            <p:cNvGrpSpPr/>
            <p:nvPr/>
          </p:nvGrpSpPr>
          <p:grpSpPr>
            <a:xfrm>
              <a:off x="6608431" y="2176051"/>
              <a:ext cx="2060517" cy="2013845"/>
              <a:chOff x="1074637" y="1905596"/>
              <a:chExt cx="2852418" cy="2852418"/>
            </a:xfrm>
          </p:grpSpPr>
          <p:pic>
            <p:nvPicPr>
              <p:cNvPr id="3" name="Picture 2" descr="Icon Leader Leadership · Free image on Pixaba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637" y="1905596"/>
                <a:ext cx="2852418" cy="28524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quot;No&quot; Symbol 11"/>
              <p:cNvSpPr/>
              <p:nvPr/>
            </p:nvSpPr>
            <p:spPr>
              <a:xfrm>
                <a:off x="1361411" y="2031344"/>
                <a:ext cx="2278871" cy="2520036"/>
              </a:xfrm>
              <a:prstGeom prst="noSmoking">
                <a:avLst>
                  <a:gd name="adj" fmla="val 4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1" name="Group 20"/>
            <p:cNvGrpSpPr/>
            <p:nvPr/>
          </p:nvGrpSpPr>
          <p:grpSpPr>
            <a:xfrm>
              <a:off x="3774287" y="2154355"/>
              <a:ext cx="1984486" cy="1951007"/>
              <a:chOff x="2539174" y="2154178"/>
              <a:chExt cx="2743200" cy="2651760"/>
            </a:xfrm>
          </p:grpSpPr>
          <p:pic>
            <p:nvPicPr>
              <p:cNvPr id="11" name="Picture 10" descr="Office building icon | Flickr - Photo Sharing!"/>
              <p:cNvPicPr>
                <a:picLocks noChangeAspect="1"/>
              </p:cNvPicPr>
              <p:nvPr/>
            </p:nvPicPr>
            <p:blipFill rotWithShape="1">
              <a:blip r:embed="rId6" cstate="print">
                <a:extLst>
                  <a:ext uri="{28A0092B-C50C-407E-A947-70E740481C1C}">
                    <a14:useLocalDpi xmlns:a14="http://schemas.microsoft.com/office/drawing/2010/main" val="0"/>
                  </a:ext>
                </a:extLst>
              </a:blip>
              <a:srcRect l="-1" t="-2" r="-18152" b="-14215"/>
              <a:stretch/>
            </p:blipFill>
            <p:spPr>
              <a:xfrm>
                <a:off x="2539174" y="2154178"/>
                <a:ext cx="2743200" cy="26517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File:Icon of three people in different shades of grey.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3233" y="3018352"/>
                <a:ext cx="1527490" cy="1527490"/>
              </a:xfrm>
              <a:prstGeom prst="rect">
                <a:avLst/>
              </a:prstGeom>
            </p:spPr>
          </p:pic>
        </p:grpSp>
      </p:grpSp>
      <p:grpSp>
        <p:nvGrpSpPr>
          <p:cNvPr id="29" name="Group 28"/>
          <p:cNvGrpSpPr/>
          <p:nvPr/>
        </p:nvGrpSpPr>
        <p:grpSpPr>
          <a:xfrm>
            <a:off x="750124" y="4273522"/>
            <a:ext cx="10757731" cy="1498612"/>
            <a:chOff x="845187" y="4431670"/>
            <a:chExt cx="10757731" cy="1498612"/>
          </a:xfrm>
        </p:grpSpPr>
        <p:sp>
          <p:nvSpPr>
            <p:cNvPr id="22" name="TextBox 21"/>
            <p:cNvSpPr txBox="1"/>
            <p:nvPr/>
          </p:nvSpPr>
          <p:spPr>
            <a:xfrm>
              <a:off x="845187" y="4452954"/>
              <a:ext cx="2105097" cy="646331"/>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2000" b="1">
                  <a:effectLst>
                    <a:outerShdw blurRad="38100" dist="38100" dir="2700000" algn="tl">
                      <a:srgbClr val="000000">
                        <a:alpha val="43137"/>
                      </a:srgbClr>
                    </a:outerShdw>
                  </a:effectLst>
                  <a:latin typeface="Century Gothic" panose="020B0502020202020204" pitchFamily="34" charset="0"/>
                  <a:ea typeface="+mj-ea"/>
                  <a:cs typeface="+mj-cs"/>
                </a:rPr>
                <a:t>Служба FMS будет оплачивать счета. </a:t>
              </a:r>
            </a:p>
          </p:txBody>
        </p:sp>
        <p:sp>
          <p:nvSpPr>
            <p:cNvPr id="24" name="TextBox 23"/>
            <p:cNvSpPr txBox="1"/>
            <p:nvPr/>
          </p:nvSpPr>
          <p:spPr>
            <a:xfrm>
              <a:off x="3809044" y="4431670"/>
              <a:ext cx="2105097"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2000" b="1">
                  <a:effectLst>
                    <a:outerShdw blurRad="38100" dist="38100" dir="2700000" algn="tl">
                      <a:srgbClr val="000000">
                        <a:alpha val="43137"/>
                      </a:srgbClr>
                    </a:outerShdw>
                  </a:effectLst>
                  <a:latin typeface="Century Gothic" panose="020B0502020202020204" pitchFamily="34" charset="0"/>
                  <a:ea typeface="+mj-ea"/>
                  <a:cs typeface="+mj-cs"/>
                </a:rPr>
                <a:t>Помогающие вам лица уже работают в организации.</a:t>
              </a:r>
            </a:p>
          </p:txBody>
        </p:sp>
        <p:sp>
          <p:nvSpPr>
            <p:cNvPr id="25" name="TextBox 24"/>
            <p:cNvSpPr txBox="1"/>
            <p:nvPr/>
          </p:nvSpPr>
          <p:spPr>
            <a:xfrm>
              <a:off x="6634088" y="4431670"/>
              <a:ext cx="2390372" cy="1477328"/>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2000" b="1" dirty="0">
                  <a:effectLst>
                    <a:outerShdw blurRad="38100" dist="38100" dir="2700000" algn="tl">
                      <a:srgbClr val="000000">
                        <a:alpha val="43137"/>
                      </a:srgbClr>
                    </a:outerShdw>
                  </a:effectLst>
                  <a:latin typeface="Century Gothic" panose="020B0502020202020204" pitchFamily="34" charset="0"/>
                  <a:ea typeface="+mj-ea"/>
                  <a:cs typeface="+mj-cs"/>
                </a:rPr>
                <a:t>Вы НЕ хотите становиться работодателем для своих работников.</a:t>
              </a:r>
            </a:p>
          </p:txBody>
        </p:sp>
        <p:sp>
          <p:nvSpPr>
            <p:cNvPr id="27" name="TextBox 26"/>
            <p:cNvSpPr txBox="1"/>
            <p:nvPr/>
          </p:nvSpPr>
          <p:spPr>
            <a:xfrm>
              <a:off x="9497821" y="4452954"/>
              <a:ext cx="2105097" cy="1477328"/>
            </a:xfrm>
            <a:prstGeom prst="rect">
              <a:avLst/>
            </a:prstGeom>
            <a:noFill/>
          </p:spPr>
          <p:txBody>
            <a:bodyPr wrap="square" rtlCol="0">
              <a:spAutoFit/>
            </a:bodyPr>
            <a:lstStyle/>
            <a:p>
              <a:pPr algn="ctr">
                <a:lnSpc>
                  <a:spcPct val="90000"/>
                </a:lnSpc>
                <a:spcBef>
                  <a:spcPct val="0"/>
                </a:spcBef>
              </a:pPr>
              <a:r>
                <a:rPr lang="ru-RU" sz="2000" b="1">
                  <a:effectLst>
                    <a:outerShdw blurRad="38100" dist="38100" dir="2700000" algn="tl">
                      <a:srgbClr val="000000">
                        <a:alpha val="43137"/>
                      </a:srgbClr>
                    </a:outerShdw>
                  </a:effectLst>
                  <a:latin typeface="Century Gothic" panose="020B0502020202020204" pitchFamily="34" charset="0"/>
                  <a:ea typeface="+mj-ea"/>
                  <a:cs typeface="+mj-cs"/>
                </a:rPr>
                <a:t>Служба FMS будет приобретать для вас товары.</a:t>
              </a:r>
            </a:p>
          </p:txBody>
        </p:sp>
      </p:grpSp>
    </p:spTree>
    <p:extLst>
      <p:ext uri="{BB962C8B-B14F-4D97-AF65-F5344CB8AC3E}">
        <p14:creationId xmlns:p14="http://schemas.microsoft.com/office/powerpoint/2010/main" val="30360803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105673" y="1097906"/>
            <a:ext cx="11941184" cy="57600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8220172" cy="862561"/>
          </a:xfrm>
        </p:spPr>
        <p:txBody>
          <a:bodyPr/>
          <a:lstStyle/>
          <a:p>
            <a:r>
              <a:rPr lang="ru-RU" sz="2800" dirty="0"/>
              <a:t>ОПЛАТА УСЛУГ И СРЕДСТВ ПОДДЕРЖКИ</a:t>
            </a:r>
          </a:p>
        </p:txBody>
      </p:sp>
      <p:sp>
        <p:nvSpPr>
          <p:cNvPr id="2" name="Rectangle 1">
            <a:extLst>
              <a:ext uri="{FF2B5EF4-FFF2-40B4-BE49-F238E27FC236}">
                <a16:creationId xmlns:a16="http://schemas.microsoft.com/office/drawing/2014/main" id="{CE49A5DF-72AE-E748-A0A9-15A5E053D43D}"/>
              </a:ext>
            </a:extLst>
          </p:cNvPr>
          <p:cNvSpPr/>
          <p:nvPr/>
        </p:nvSpPr>
        <p:spPr>
          <a:xfrm>
            <a:off x="77706" y="631625"/>
            <a:ext cx="6780294" cy="466281"/>
          </a:xfrm>
          <a:prstGeom prst="rect">
            <a:avLst/>
          </a:prstGeom>
        </p:spPr>
        <p:txBody>
          <a:bodyPr wrap="square">
            <a:spAutoFit/>
          </a:bodyPr>
          <a:lstStyle/>
          <a:p>
            <a:pPr algn="r">
              <a:lnSpc>
                <a:spcPct val="90000"/>
              </a:lnSpc>
              <a:spcBef>
                <a:spcPct val="0"/>
              </a:spcBef>
            </a:pPr>
            <a:r>
              <a:rPr lang="ru-RU" sz="2700" b="1" dirty="0">
                <a:solidFill>
                  <a:schemeClr val="bg2">
                    <a:lumMod val="10000"/>
                  </a:schemeClr>
                </a:solidFill>
                <a:latin typeface="Century Gothic" panose="020B0502020202020204" pitchFamily="34" charset="0"/>
              </a:rPr>
              <a:t>СЛУЖБА ФИНАНСОВОГО УПРАВЛЕНИЯ</a:t>
            </a:r>
          </a:p>
        </p:txBody>
      </p:sp>
      <p:sp>
        <p:nvSpPr>
          <p:cNvPr id="4" name="Rectangle 3">
            <a:extLst>
              <a:ext uri="{FF2B5EF4-FFF2-40B4-BE49-F238E27FC236}">
                <a16:creationId xmlns:a16="http://schemas.microsoft.com/office/drawing/2014/main" id="{0C12B373-5528-9F42-9F1E-27DEBFD28349}"/>
              </a:ext>
            </a:extLst>
          </p:cNvPr>
          <p:cNvSpPr/>
          <p:nvPr/>
        </p:nvSpPr>
        <p:spPr>
          <a:xfrm>
            <a:off x="313227" y="1263207"/>
            <a:ext cx="11526073" cy="535707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5FDCB60-BB20-C14E-B8BE-0CDFAAE342F5}"/>
              </a:ext>
            </a:extLst>
          </p:cNvPr>
          <p:cNvSpPr txBox="1"/>
          <p:nvPr/>
        </p:nvSpPr>
        <p:spPr>
          <a:xfrm>
            <a:off x="360233" y="1329971"/>
            <a:ext cx="11463008"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4800" b="1" dirty="0">
                <a:latin typeface="Century Gothic" panose="020B0502020202020204" pitchFamily="34" charset="0"/>
                <a:ea typeface="+mj-ea"/>
                <a:cs typeface="+mj-cs"/>
              </a:rPr>
              <a:t>Индивидуальный работодатель</a:t>
            </a:r>
          </a:p>
        </p:txBody>
      </p:sp>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3"/>
          <a:stretch>
            <a:fillRect/>
          </a:stretch>
        </p:blipFill>
        <p:spPr>
          <a:xfrm>
            <a:off x="6547572" y="2384657"/>
            <a:ext cx="1451451" cy="14576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Icon Leader Leadership · Free image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129" y="2395870"/>
            <a:ext cx="1503305" cy="14352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6220748" y="3964864"/>
            <a:ext cx="2105097" cy="923330"/>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1500" b="1" dirty="0">
                <a:effectLst>
                  <a:outerShdw blurRad="38100" dist="38100" dir="2700000" algn="tl">
                    <a:srgbClr val="000000">
                      <a:alpha val="43137"/>
                    </a:srgbClr>
                  </a:outerShdw>
                </a:effectLst>
                <a:latin typeface="Century Gothic" panose="020B0502020202020204" pitchFamily="34" charset="0"/>
                <a:ea typeface="+mj-ea"/>
                <a:cs typeface="+mj-cs"/>
              </a:rPr>
              <a:t>Служба FMS </a:t>
            </a:r>
            <a:br>
              <a:rPr lang="en-US" sz="1500" b="1" dirty="0">
                <a:effectLst>
                  <a:outerShdw blurRad="38100" dist="38100" dir="2700000" algn="tl">
                    <a:srgbClr val="000000">
                      <a:alpha val="43137"/>
                    </a:srgbClr>
                  </a:outerShdw>
                </a:effectLst>
                <a:latin typeface="Century Gothic" panose="020B0502020202020204" pitchFamily="34" charset="0"/>
                <a:ea typeface="+mj-ea"/>
                <a:cs typeface="+mj-cs"/>
              </a:rPr>
            </a:br>
            <a:r>
              <a:rPr lang="ru-RU" sz="1500" b="1" dirty="0">
                <a:effectLst>
                  <a:outerShdw blurRad="38100" dist="38100" dir="2700000" algn="tl">
                    <a:srgbClr val="000000">
                      <a:alpha val="43137"/>
                    </a:srgbClr>
                  </a:outerShdw>
                </a:effectLst>
                <a:latin typeface="Century Gothic" panose="020B0502020202020204" pitchFamily="34" charset="0"/>
                <a:ea typeface="+mj-ea"/>
                <a:cs typeface="+mj-cs"/>
              </a:rPr>
              <a:t>будет </a:t>
            </a:r>
            <a:br>
              <a:rPr lang="en-US" sz="1500" b="1" dirty="0">
                <a:effectLst>
                  <a:outerShdw blurRad="38100" dist="38100" dir="2700000" algn="tl">
                    <a:srgbClr val="000000">
                      <a:alpha val="43137"/>
                    </a:srgbClr>
                  </a:outerShdw>
                </a:effectLst>
                <a:latin typeface="Century Gothic" panose="020B0502020202020204" pitchFamily="34" charset="0"/>
                <a:ea typeface="+mj-ea"/>
                <a:cs typeface="+mj-cs"/>
              </a:rPr>
            </a:br>
            <a:r>
              <a:rPr lang="ru-RU" sz="1500" b="1" dirty="0">
                <a:effectLst>
                  <a:outerShdw blurRad="38100" dist="38100" dir="2700000" algn="tl">
                    <a:srgbClr val="000000">
                      <a:alpha val="43137"/>
                    </a:srgbClr>
                  </a:outerShdw>
                </a:effectLst>
                <a:latin typeface="Century Gothic" panose="020B0502020202020204" pitchFamily="34" charset="0"/>
                <a:ea typeface="+mj-ea"/>
                <a:cs typeface="+mj-cs"/>
              </a:rPr>
              <a:t>оплачивать </a:t>
            </a:r>
            <a:br>
              <a:rPr lang="en-US" sz="1500" b="1" dirty="0">
                <a:effectLst>
                  <a:outerShdw blurRad="38100" dist="38100" dir="2700000" algn="tl">
                    <a:srgbClr val="000000">
                      <a:alpha val="43137"/>
                    </a:srgbClr>
                  </a:outerShdw>
                </a:effectLst>
                <a:latin typeface="Century Gothic" panose="020B0502020202020204" pitchFamily="34" charset="0"/>
                <a:ea typeface="+mj-ea"/>
                <a:cs typeface="+mj-cs"/>
              </a:rPr>
            </a:br>
            <a:r>
              <a:rPr lang="ru-RU" sz="1500" b="1" dirty="0">
                <a:effectLst>
                  <a:outerShdw blurRad="38100" dist="38100" dir="2700000" algn="tl">
                    <a:srgbClr val="000000">
                      <a:alpha val="43137"/>
                    </a:srgbClr>
                  </a:outerShdw>
                </a:effectLst>
                <a:latin typeface="Century Gothic" panose="020B0502020202020204" pitchFamily="34" charset="0"/>
                <a:ea typeface="+mj-ea"/>
                <a:cs typeface="+mj-cs"/>
              </a:rPr>
              <a:t>счета. </a:t>
            </a:r>
          </a:p>
        </p:txBody>
      </p:sp>
      <p:sp>
        <p:nvSpPr>
          <p:cNvPr id="25" name="TextBox 24"/>
          <p:cNvSpPr txBox="1"/>
          <p:nvPr/>
        </p:nvSpPr>
        <p:spPr>
          <a:xfrm>
            <a:off x="360232" y="3871662"/>
            <a:ext cx="2317654" cy="1131079"/>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1500" b="1" dirty="0">
                <a:effectLst>
                  <a:outerShdw blurRad="38100" dist="38100" dir="2700000" algn="tl">
                    <a:srgbClr val="000000">
                      <a:alpha val="43137"/>
                    </a:srgbClr>
                  </a:outerShdw>
                </a:effectLst>
                <a:latin typeface="Century Gothic" panose="020B0502020202020204" pitchFamily="34" charset="0"/>
                <a:ea typeface="+mj-ea"/>
                <a:cs typeface="+mj-cs"/>
              </a:rPr>
              <a:t>Вы </a:t>
            </a:r>
            <a:r>
              <a:rPr lang="ru-RU" sz="1500" b="1" u="sng" dirty="0">
                <a:effectLst>
                  <a:outerShdw blurRad="38100" dist="38100" dir="2700000" algn="tl">
                    <a:srgbClr val="000000">
                      <a:alpha val="43137"/>
                    </a:srgbClr>
                  </a:outerShdw>
                </a:effectLst>
                <a:latin typeface="Century Gothic" panose="020B0502020202020204" pitchFamily="34" charset="0"/>
                <a:ea typeface="+mj-ea"/>
                <a:cs typeface="+mj-cs"/>
              </a:rPr>
              <a:t>ХОТИТЕ</a:t>
            </a:r>
            <a:r>
              <a:rPr lang="ru-RU" sz="1500" b="1" dirty="0">
                <a:effectLst>
                  <a:outerShdw blurRad="38100" dist="38100" dir="2700000" algn="tl">
                    <a:srgbClr val="000000">
                      <a:alpha val="43137"/>
                    </a:srgbClr>
                  </a:outerShdw>
                </a:effectLst>
                <a:latin typeface="Century Gothic" panose="020B0502020202020204" pitchFamily="34" charset="0"/>
                <a:ea typeface="+mj-ea"/>
                <a:cs typeface="+mj-cs"/>
              </a:rPr>
              <a:t> </a:t>
            </a:r>
            <a:br>
              <a:rPr lang="en-US" sz="1500" b="1" dirty="0">
                <a:effectLst>
                  <a:outerShdw blurRad="38100" dist="38100" dir="2700000" algn="tl">
                    <a:srgbClr val="000000">
                      <a:alpha val="43137"/>
                    </a:srgbClr>
                  </a:outerShdw>
                </a:effectLst>
                <a:latin typeface="Century Gothic" panose="020B0502020202020204" pitchFamily="34" charset="0"/>
                <a:ea typeface="+mj-ea"/>
                <a:cs typeface="+mj-cs"/>
              </a:rPr>
            </a:br>
            <a:r>
              <a:rPr lang="ru-RU" sz="1500" b="1" dirty="0">
                <a:effectLst>
                  <a:outerShdw blurRad="38100" dist="38100" dir="2700000" algn="tl">
                    <a:srgbClr val="000000">
                      <a:alpha val="43137"/>
                    </a:srgbClr>
                  </a:outerShdw>
                </a:effectLst>
                <a:latin typeface="Century Gothic" panose="020B0502020202020204" pitchFamily="34" charset="0"/>
                <a:ea typeface="+mj-ea"/>
                <a:cs typeface="+mj-cs"/>
              </a:rPr>
              <a:t>стать работодателем </a:t>
            </a:r>
            <a:br>
              <a:rPr lang="en-US" sz="1500" b="1" dirty="0">
                <a:effectLst>
                  <a:outerShdw blurRad="38100" dist="38100" dir="2700000" algn="tl">
                    <a:srgbClr val="000000">
                      <a:alpha val="43137"/>
                    </a:srgbClr>
                  </a:outerShdw>
                </a:effectLst>
                <a:latin typeface="Century Gothic" panose="020B0502020202020204" pitchFamily="34" charset="0"/>
                <a:ea typeface="+mj-ea"/>
                <a:cs typeface="+mj-cs"/>
              </a:rPr>
            </a:br>
            <a:r>
              <a:rPr lang="ru-RU" sz="1500" b="1" dirty="0">
                <a:effectLst>
                  <a:outerShdw blurRad="38100" dist="38100" dir="2700000" algn="tl">
                    <a:srgbClr val="000000">
                      <a:alpha val="43137"/>
                    </a:srgbClr>
                  </a:outerShdw>
                </a:effectLst>
                <a:latin typeface="Century Gothic" panose="020B0502020202020204" pitchFamily="34" charset="0"/>
                <a:ea typeface="+mj-ea"/>
                <a:cs typeface="+mj-cs"/>
              </a:rPr>
              <a:t>для своих работников.</a:t>
            </a:r>
          </a:p>
        </p:txBody>
      </p:sp>
      <p:pic>
        <p:nvPicPr>
          <p:cNvPr id="8" name="Picture 7" descr="Bulletproof Home Defense: Tactics You Can Enact Now to Secure Your Safety"/>
          <p:cNvPicPr>
            <a:picLocks noChangeAspect="1"/>
          </p:cNvPicPr>
          <p:nvPr/>
        </p:nvPicPr>
        <p:blipFill rotWithShape="1">
          <a:blip r:embed="rId5">
            <a:extLst>
              <a:ext uri="{28A0092B-C50C-407E-A947-70E740481C1C}">
                <a14:useLocalDpi xmlns:a14="http://schemas.microsoft.com/office/drawing/2010/main" val="0"/>
              </a:ext>
            </a:extLst>
          </a:blip>
          <a:srcRect l="-12753" t="-28441" r="-12753" b="-28441"/>
          <a:stretch/>
        </p:blipFill>
        <p:spPr>
          <a:xfrm>
            <a:off x="2812635" y="2399218"/>
            <a:ext cx="1490915" cy="14285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Adobe-like counter | UICloud"/>
          <p:cNvPicPr>
            <a:picLocks noChangeAspect="1"/>
          </p:cNvPicPr>
          <p:nvPr/>
        </p:nvPicPr>
        <p:blipFill rotWithShape="1">
          <a:blip r:embed="rId6" cstate="print">
            <a:extLst>
              <a:ext uri="{28A0092B-C50C-407E-A947-70E740481C1C}">
                <a14:useLocalDpi xmlns:a14="http://schemas.microsoft.com/office/drawing/2010/main" val="0"/>
              </a:ext>
            </a:extLst>
          </a:blip>
          <a:srcRect l="-33" t="8927" r="10737" b="2847"/>
          <a:stretch/>
        </p:blipFill>
        <p:spPr>
          <a:xfrm>
            <a:off x="9945465" y="2372186"/>
            <a:ext cx="1491800" cy="14508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a:extLst>
              <a:ext uri="{FF2B5EF4-FFF2-40B4-BE49-F238E27FC236}">
                <a16:creationId xmlns:a16="http://schemas.microsoft.com/office/drawing/2014/main" id="{FF209E9D-124D-6E48-9272-080022A7E678}"/>
              </a:ext>
            </a:extLst>
          </p:cNvPr>
          <p:cNvPicPr>
            <a:picLocks noChangeAspect="1"/>
          </p:cNvPicPr>
          <p:nvPr/>
        </p:nvPicPr>
        <p:blipFill rotWithShape="1">
          <a:blip r:embed="rId7"/>
          <a:srcRect l="-3447" t="-4945" r="-12694" b="-21407"/>
          <a:stretch/>
        </p:blipFill>
        <p:spPr>
          <a:xfrm>
            <a:off x="8226344" y="2404993"/>
            <a:ext cx="1491800" cy="14240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TextBox 30"/>
          <p:cNvSpPr txBox="1"/>
          <p:nvPr/>
        </p:nvSpPr>
        <p:spPr>
          <a:xfrm>
            <a:off x="9718144" y="3957572"/>
            <a:ext cx="2105097" cy="1131079"/>
          </a:xfrm>
          <a:prstGeom prst="rect">
            <a:avLst/>
          </a:prstGeom>
          <a:noFill/>
        </p:spPr>
        <p:txBody>
          <a:bodyPr wrap="square" rtlCol="0">
            <a:spAutoFit/>
          </a:bodyPr>
          <a:lstStyle/>
          <a:p>
            <a:pPr algn="ctr">
              <a:lnSpc>
                <a:spcPct val="90000"/>
              </a:lnSpc>
              <a:spcBef>
                <a:spcPct val="0"/>
              </a:spcBef>
            </a:pPr>
            <a:r>
              <a:rPr lang="ru-RU" sz="1500" b="1" dirty="0">
                <a:effectLst>
                  <a:outerShdw blurRad="38100" dist="38100" dir="2700000" algn="tl">
                    <a:srgbClr val="000000">
                      <a:alpha val="43137"/>
                    </a:srgbClr>
                  </a:outerShdw>
                </a:effectLst>
                <a:latin typeface="Century Gothic" panose="020B0502020202020204" pitchFamily="34" charset="0"/>
                <a:ea typeface="+mj-ea"/>
                <a:cs typeface="+mj-cs"/>
              </a:rPr>
              <a:t>Помощь в соблюдении действующего трудового законодательства.</a:t>
            </a:r>
          </a:p>
        </p:txBody>
      </p:sp>
      <p:sp>
        <p:nvSpPr>
          <p:cNvPr id="33" name="TextBox 32"/>
          <p:cNvSpPr txBox="1"/>
          <p:nvPr/>
        </p:nvSpPr>
        <p:spPr>
          <a:xfrm>
            <a:off x="2478764" y="3871662"/>
            <a:ext cx="2311841" cy="1338828"/>
          </a:xfrm>
          <a:prstGeom prst="rect">
            <a:avLst/>
          </a:prstGeom>
          <a:noFill/>
        </p:spPr>
        <p:txBody>
          <a:bodyPr wrap="square" rtlCol="0">
            <a:spAutoFit/>
          </a:bodyPr>
          <a:lstStyle/>
          <a:p>
            <a:pPr algn="ctr">
              <a:lnSpc>
                <a:spcPct val="90000"/>
              </a:lnSpc>
              <a:spcBef>
                <a:spcPct val="0"/>
              </a:spcBef>
            </a:pPr>
            <a:r>
              <a:rPr lang="ru-RU" sz="1500" b="1" dirty="0">
                <a:effectLst>
                  <a:outerShdw blurRad="38100" dist="38100" dir="2700000" algn="tl">
                    <a:srgbClr val="000000">
                      <a:alpha val="43137"/>
                    </a:srgbClr>
                  </a:outerShdw>
                </a:effectLst>
                <a:latin typeface="Century Gothic" panose="020B0502020202020204" pitchFamily="34" charset="0"/>
                <a:ea typeface="+mj-ea"/>
                <a:cs typeface="+mj-cs"/>
              </a:rPr>
              <a:t>Необходимо оформить все необходимые страховки, связанные с трудоустройством.</a:t>
            </a:r>
          </a:p>
        </p:txBody>
      </p:sp>
      <p:sp>
        <p:nvSpPr>
          <p:cNvPr id="34" name="TextBox 33"/>
          <p:cNvSpPr txBox="1"/>
          <p:nvPr/>
        </p:nvSpPr>
        <p:spPr>
          <a:xfrm>
            <a:off x="7809721" y="3963594"/>
            <a:ext cx="2177747" cy="1131079"/>
          </a:xfrm>
          <a:prstGeom prst="rect">
            <a:avLst/>
          </a:prstGeom>
          <a:noFill/>
        </p:spPr>
        <p:txBody>
          <a:bodyPr wrap="square" rtlCol="0">
            <a:spAutoFit/>
          </a:bodyPr>
          <a:lstStyle/>
          <a:p>
            <a:pPr algn="ctr">
              <a:lnSpc>
                <a:spcPct val="90000"/>
              </a:lnSpc>
              <a:spcBef>
                <a:spcPct val="0"/>
              </a:spcBef>
            </a:pPr>
            <a:r>
              <a:rPr lang="ru-RU" sz="1500" b="1" dirty="0">
                <a:effectLst>
                  <a:outerShdw blurRad="38100" dist="38100" dir="2700000" algn="tl">
                    <a:srgbClr val="000000">
                      <a:alpha val="43137"/>
                    </a:srgbClr>
                  </a:outerShdw>
                </a:effectLst>
                <a:latin typeface="Century Gothic" panose="020B0502020202020204" pitchFamily="34" charset="0"/>
                <a:ea typeface="+mj-ea"/>
                <a:cs typeface="+mj-cs"/>
              </a:rPr>
              <a:t>Проверка права </a:t>
            </a:r>
            <a:br>
              <a:rPr lang="en-US" sz="1500" b="1" dirty="0">
                <a:effectLst>
                  <a:outerShdw blurRad="38100" dist="38100" dir="2700000" algn="tl">
                    <a:srgbClr val="000000">
                      <a:alpha val="43137"/>
                    </a:srgbClr>
                  </a:outerShdw>
                </a:effectLst>
                <a:latin typeface="Century Gothic" panose="020B0502020202020204" pitchFamily="34" charset="0"/>
                <a:ea typeface="+mj-ea"/>
                <a:cs typeface="+mj-cs"/>
              </a:rPr>
            </a:br>
            <a:r>
              <a:rPr lang="ru-RU" sz="1500" b="1" dirty="0">
                <a:effectLst>
                  <a:outerShdw blurRad="38100" dist="38100" dir="2700000" algn="tl">
                    <a:srgbClr val="000000">
                      <a:alpha val="43137"/>
                    </a:srgbClr>
                  </a:outerShdw>
                </a:effectLst>
                <a:latin typeface="Century Gothic" panose="020B0502020202020204" pitchFamily="34" charset="0"/>
                <a:ea typeface="+mj-ea"/>
                <a:cs typeface="+mj-cs"/>
              </a:rPr>
              <a:t>на ведение профессиональной деятельности и квалификации</a:t>
            </a:r>
          </a:p>
        </p:txBody>
      </p:sp>
      <p:sp>
        <p:nvSpPr>
          <p:cNvPr id="16" name="Rectangle 15"/>
          <p:cNvSpPr/>
          <p:nvPr/>
        </p:nvSpPr>
        <p:spPr>
          <a:xfrm>
            <a:off x="1028415" y="5512398"/>
            <a:ext cx="2873828" cy="92283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400" dirty="0">
                <a:latin typeface="Century Gothic" panose="020B0502020202020204" pitchFamily="34" charset="0"/>
              </a:rPr>
              <a:t>ВЫ</a:t>
            </a:r>
          </a:p>
        </p:txBody>
      </p:sp>
      <p:sp>
        <p:nvSpPr>
          <p:cNvPr id="36" name="Rectangle 35"/>
          <p:cNvSpPr/>
          <p:nvPr/>
        </p:nvSpPr>
        <p:spPr>
          <a:xfrm>
            <a:off x="7535329" y="5469672"/>
            <a:ext cx="2873828" cy="92283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400" dirty="0">
                <a:latin typeface="Century Gothic" panose="020B0502020202020204" pitchFamily="34" charset="0"/>
              </a:rPr>
              <a:t>Служба FMS</a:t>
            </a:r>
          </a:p>
        </p:txBody>
      </p:sp>
    </p:spTree>
    <p:extLst>
      <p:ext uri="{BB962C8B-B14F-4D97-AF65-F5344CB8AC3E}">
        <p14:creationId xmlns:p14="http://schemas.microsoft.com/office/powerpoint/2010/main" val="38360117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105673" y="1097906"/>
            <a:ext cx="11941184" cy="57600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8002629" cy="862561"/>
          </a:xfrm>
        </p:spPr>
        <p:txBody>
          <a:bodyPr/>
          <a:lstStyle/>
          <a:p>
            <a:r>
              <a:rPr lang="ru-RU" sz="2800" dirty="0"/>
              <a:t>ОПЛАТА УСЛУГ И СРЕДСТВ ПОДДЕРЖКИ</a:t>
            </a:r>
          </a:p>
        </p:txBody>
      </p:sp>
      <p:sp>
        <p:nvSpPr>
          <p:cNvPr id="2" name="Rectangle 1">
            <a:extLst>
              <a:ext uri="{FF2B5EF4-FFF2-40B4-BE49-F238E27FC236}">
                <a16:creationId xmlns:a16="http://schemas.microsoft.com/office/drawing/2014/main" id="{CE49A5DF-72AE-E748-A0A9-15A5E053D43D}"/>
              </a:ext>
            </a:extLst>
          </p:cNvPr>
          <p:cNvSpPr/>
          <p:nvPr/>
        </p:nvSpPr>
        <p:spPr>
          <a:xfrm>
            <a:off x="77706" y="631625"/>
            <a:ext cx="6808286" cy="466281"/>
          </a:xfrm>
          <a:prstGeom prst="rect">
            <a:avLst/>
          </a:prstGeom>
        </p:spPr>
        <p:txBody>
          <a:bodyPr wrap="square">
            <a:spAutoFit/>
          </a:bodyPr>
          <a:lstStyle/>
          <a:p>
            <a:pPr algn="r">
              <a:lnSpc>
                <a:spcPct val="90000"/>
              </a:lnSpc>
              <a:spcBef>
                <a:spcPct val="0"/>
              </a:spcBef>
            </a:pPr>
            <a:r>
              <a:rPr lang="ru-RU" sz="2700" b="1" dirty="0">
                <a:solidFill>
                  <a:schemeClr val="bg2">
                    <a:lumMod val="10000"/>
                  </a:schemeClr>
                </a:solidFill>
                <a:latin typeface="Century Gothic" panose="020B0502020202020204" pitchFamily="34" charset="0"/>
              </a:rPr>
              <a:t>СЛУЖБА ФИНАНСОВОГО УПРАВЛЕНИЯ</a:t>
            </a:r>
          </a:p>
        </p:txBody>
      </p:sp>
      <p:sp>
        <p:nvSpPr>
          <p:cNvPr id="4" name="Rectangle 3">
            <a:extLst>
              <a:ext uri="{FF2B5EF4-FFF2-40B4-BE49-F238E27FC236}">
                <a16:creationId xmlns:a16="http://schemas.microsoft.com/office/drawing/2014/main" id="{0C12B373-5528-9F42-9F1E-27DEBFD28349}"/>
              </a:ext>
            </a:extLst>
          </p:cNvPr>
          <p:cNvSpPr/>
          <p:nvPr/>
        </p:nvSpPr>
        <p:spPr>
          <a:xfrm>
            <a:off x="222783" y="1228955"/>
            <a:ext cx="11706957" cy="54877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5FDCB60-BB20-C14E-B8BE-0CDFAAE342F5}"/>
              </a:ext>
            </a:extLst>
          </p:cNvPr>
          <p:cNvSpPr txBox="1"/>
          <p:nvPr/>
        </p:nvSpPr>
        <p:spPr>
          <a:xfrm>
            <a:off x="354563" y="1329971"/>
            <a:ext cx="11467323"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4800" b="1" dirty="0">
                <a:latin typeface="Century Gothic" panose="020B0502020202020204" pitchFamily="34" charset="0"/>
                <a:ea typeface="+mj-ea"/>
                <a:cs typeface="+mj-cs"/>
              </a:rPr>
              <a:t>Частичные работодатели</a:t>
            </a:r>
          </a:p>
        </p:txBody>
      </p:sp>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3"/>
          <a:stretch>
            <a:fillRect/>
          </a:stretch>
        </p:blipFill>
        <p:spPr>
          <a:xfrm>
            <a:off x="9724755" y="409840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Icon Leader Leadership · Free image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9288" y="2073535"/>
            <a:ext cx="1682221" cy="16060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9198351" y="5121597"/>
            <a:ext cx="2105097" cy="480131"/>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1400" b="1">
                <a:effectLst>
                  <a:outerShdw blurRad="38100" dist="38100" dir="2700000" algn="tl">
                    <a:srgbClr val="000000">
                      <a:alpha val="43137"/>
                    </a:srgbClr>
                  </a:outerShdw>
                </a:effectLst>
                <a:latin typeface="Century Gothic" panose="020B0502020202020204" pitchFamily="34" charset="0"/>
                <a:ea typeface="+mj-ea"/>
                <a:cs typeface="+mj-cs"/>
              </a:rPr>
              <a:t>Служба FMS будет оплачивать счета. </a:t>
            </a:r>
          </a:p>
        </p:txBody>
      </p:sp>
      <p:sp>
        <p:nvSpPr>
          <p:cNvPr id="25" name="TextBox 24"/>
          <p:cNvSpPr txBox="1"/>
          <p:nvPr/>
        </p:nvSpPr>
        <p:spPr>
          <a:xfrm>
            <a:off x="1518041" y="3744837"/>
            <a:ext cx="2194861" cy="867930"/>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1400" b="1" dirty="0">
                <a:effectLst>
                  <a:outerShdw blurRad="38100" dist="38100" dir="2700000" algn="tl">
                    <a:srgbClr val="000000">
                      <a:alpha val="43137"/>
                    </a:srgbClr>
                  </a:outerShdw>
                </a:effectLst>
                <a:latin typeface="Century Gothic" panose="020B0502020202020204" pitchFamily="34" charset="0"/>
                <a:ea typeface="+mj-ea"/>
                <a:cs typeface="+mj-cs"/>
              </a:rPr>
              <a:t>Вы хотите </a:t>
            </a:r>
            <a:br>
              <a:rPr lang="en-US" sz="1400" b="1" dirty="0">
                <a:effectLst>
                  <a:outerShdw blurRad="38100" dist="38100" dir="2700000" algn="tl">
                    <a:srgbClr val="000000">
                      <a:alpha val="43137"/>
                    </a:srgbClr>
                  </a:outerShdw>
                </a:effectLst>
                <a:latin typeface="Century Gothic" panose="020B0502020202020204" pitchFamily="34" charset="0"/>
                <a:ea typeface="+mj-ea"/>
                <a:cs typeface="+mj-cs"/>
              </a:rPr>
            </a:br>
            <a:r>
              <a:rPr lang="ru-RU" sz="1400" b="1" u="sng" dirty="0">
                <a:effectLst>
                  <a:outerShdw blurRad="38100" dist="38100" dir="2700000" algn="tl">
                    <a:srgbClr val="000000">
                      <a:alpha val="43137"/>
                    </a:srgbClr>
                  </a:outerShdw>
                </a:effectLst>
                <a:latin typeface="Century Gothic" panose="020B0502020202020204" pitchFamily="34" charset="0"/>
                <a:ea typeface="+mj-ea"/>
                <a:cs typeface="+mj-cs"/>
              </a:rPr>
              <a:t>ЧАСТИЧНО</a:t>
            </a:r>
            <a:r>
              <a:rPr lang="ru-RU" sz="1400" b="1" dirty="0">
                <a:effectLst>
                  <a:outerShdw blurRad="38100" dist="38100" dir="2700000" algn="tl">
                    <a:srgbClr val="000000">
                      <a:alpha val="43137"/>
                    </a:srgbClr>
                  </a:outerShdw>
                </a:effectLst>
                <a:latin typeface="Century Gothic" panose="020B0502020202020204" pitchFamily="34" charset="0"/>
                <a:ea typeface="+mj-ea"/>
                <a:cs typeface="+mj-cs"/>
              </a:rPr>
              <a:t> стать работодателем для своих работников.</a:t>
            </a:r>
          </a:p>
        </p:txBody>
      </p:sp>
      <p:pic>
        <p:nvPicPr>
          <p:cNvPr id="8" name="Picture 7" descr="Bulletproof Home Defense: Tactics You Can Enact Now to Secure Your Safety"/>
          <p:cNvPicPr>
            <a:picLocks noChangeAspect="1"/>
          </p:cNvPicPr>
          <p:nvPr/>
        </p:nvPicPr>
        <p:blipFill rotWithShape="1">
          <a:blip r:embed="rId5">
            <a:extLst>
              <a:ext uri="{28A0092B-C50C-407E-A947-70E740481C1C}">
                <a14:useLocalDpi xmlns:a14="http://schemas.microsoft.com/office/drawing/2010/main" val="0"/>
              </a:ext>
            </a:extLst>
          </a:blip>
          <a:srcRect l="-12753" t="-28441" r="-12753" b="-28441"/>
          <a:stretch/>
        </p:blipFill>
        <p:spPr>
          <a:xfrm>
            <a:off x="8242697" y="2174034"/>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a:extLst>
              <a:ext uri="{FF2B5EF4-FFF2-40B4-BE49-F238E27FC236}">
                <a16:creationId xmlns:a16="http://schemas.microsoft.com/office/drawing/2014/main" id="{FF209E9D-124D-6E48-9272-080022A7E678}"/>
              </a:ext>
            </a:extLst>
          </p:cNvPr>
          <p:cNvPicPr>
            <a:picLocks noChangeAspect="1"/>
          </p:cNvPicPr>
          <p:nvPr/>
        </p:nvPicPr>
        <p:blipFill rotWithShape="1">
          <a:blip r:embed="rId6"/>
          <a:srcRect l="-3447" t="-4945" r="-12694" b="-21407"/>
          <a:stretch/>
        </p:blipFill>
        <p:spPr>
          <a:xfrm>
            <a:off x="10299394" y="2173746"/>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TextBox 30"/>
          <p:cNvSpPr txBox="1"/>
          <p:nvPr/>
        </p:nvSpPr>
        <p:spPr>
          <a:xfrm>
            <a:off x="5576432" y="3240832"/>
            <a:ext cx="2094220" cy="867930"/>
          </a:xfrm>
          <a:prstGeom prst="rect">
            <a:avLst/>
          </a:prstGeom>
          <a:noFill/>
        </p:spPr>
        <p:txBody>
          <a:bodyPr wrap="square" rtlCol="0">
            <a:spAutoFit/>
          </a:bodyPr>
          <a:lstStyle/>
          <a:p>
            <a:pPr algn="ctr">
              <a:lnSpc>
                <a:spcPct val="90000"/>
              </a:lnSpc>
              <a:spcBef>
                <a:spcPct val="0"/>
              </a:spcBef>
            </a:pPr>
            <a:r>
              <a:rPr lang="ru-RU" sz="1400" b="1">
                <a:effectLst>
                  <a:outerShdw blurRad="38100" dist="38100" dir="2700000" algn="tl">
                    <a:srgbClr val="000000">
                      <a:alpha val="43137"/>
                    </a:srgbClr>
                  </a:outerShdw>
                </a:effectLst>
                <a:latin typeface="Century Gothic" panose="020B0502020202020204" pitchFamily="34" charset="0"/>
                <a:ea typeface="+mj-ea"/>
                <a:cs typeface="+mj-cs"/>
              </a:rPr>
              <a:t>Соблюдение действующего трудового законодательства.</a:t>
            </a:r>
          </a:p>
        </p:txBody>
      </p:sp>
      <p:sp>
        <p:nvSpPr>
          <p:cNvPr id="33" name="TextBox 32"/>
          <p:cNvSpPr txBox="1"/>
          <p:nvPr/>
        </p:nvSpPr>
        <p:spPr>
          <a:xfrm>
            <a:off x="7420266" y="3240832"/>
            <a:ext cx="2513097" cy="867930"/>
          </a:xfrm>
          <a:prstGeom prst="rect">
            <a:avLst/>
          </a:prstGeom>
          <a:noFill/>
        </p:spPr>
        <p:txBody>
          <a:bodyPr wrap="square" rtlCol="0">
            <a:spAutoFit/>
          </a:bodyPr>
          <a:lstStyle/>
          <a:p>
            <a:pPr algn="ctr">
              <a:lnSpc>
                <a:spcPct val="90000"/>
              </a:lnSpc>
              <a:spcBef>
                <a:spcPct val="0"/>
              </a:spcBef>
            </a:pPr>
            <a:r>
              <a:rPr lang="ru-RU" sz="1400" b="1" dirty="0">
                <a:effectLst>
                  <a:outerShdw blurRad="38100" dist="38100" dir="2700000" algn="tl">
                    <a:srgbClr val="000000">
                      <a:alpha val="43137"/>
                    </a:srgbClr>
                  </a:outerShdw>
                </a:effectLst>
                <a:latin typeface="Century Gothic" panose="020B0502020202020204" pitchFamily="34" charset="0"/>
                <a:ea typeface="+mj-ea"/>
                <a:cs typeface="+mj-cs"/>
              </a:rPr>
              <a:t>Оформление </a:t>
            </a:r>
            <a:br>
              <a:rPr lang="en-US" sz="1400" b="1" dirty="0">
                <a:effectLst>
                  <a:outerShdw blurRad="38100" dist="38100" dir="2700000" algn="tl">
                    <a:srgbClr val="000000">
                      <a:alpha val="43137"/>
                    </a:srgbClr>
                  </a:outerShdw>
                </a:effectLst>
                <a:latin typeface="Century Gothic" panose="020B0502020202020204" pitchFamily="34" charset="0"/>
                <a:ea typeface="+mj-ea"/>
                <a:cs typeface="+mj-cs"/>
              </a:rPr>
            </a:br>
            <a:r>
              <a:rPr lang="ru-RU" sz="1400" b="1" dirty="0">
                <a:effectLst>
                  <a:outerShdw blurRad="38100" dist="38100" dir="2700000" algn="tl">
                    <a:srgbClr val="000000">
                      <a:alpha val="43137"/>
                    </a:srgbClr>
                  </a:outerShdw>
                </a:effectLst>
                <a:latin typeface="Century Gothic" panose="020B0502020202020204" pitchFamily="34" charset="0"/>
                <a:ea typeface="+mj-ea"/>
                <a:cs typeface="+mj-cs"/>
              </a:rPr>
              <a:t>всех необходимых страховок, связанных </a:t>
            </a:r>
            <a:br>
              <a:rPr lang="en-US" sz="1400" b="1" dirty="0">
                <a:effectLst>
                  <a:outerShdw blurRad="38100" dist="38100" dir="2700000" algn="tl">
                    <a:srgbClr val="000000">
                      <a:alpha val="43137"/>
                    </a:srgbClr>
                  </a:outerShdw>
                </a:effectLst>
                <a:latin typeface="Century Gothic" panose="020B0502020202020204" pitchFamily="34" charset="0"/>
                <a:ea typeface="+mj-ea"/>
                <a:cs typeface="+mj-cs"/>
              </a:rPr>
            </a:br>
            <a:r>
              <a:rPr lang="ru-RU" sz="1400" b="1" dirty="0">
                <a:effectLst>
                  <a:outerShdw blurRad="38100" dist="38100" dir="2700000" algn="tl">
                    <a:srgbClr val="000000">
                      <a:alpha val="43137"/>
                    </a:srgbClr>
                  </a:outerShdw>
                </a:effectLst>
                <a:latin typeface="Century Gothic" panose="020B0502020202020204" pitchFamily="34" charset="0"/>
                <a:ea typeface="+mj-ea"/>
                <a:cs typeface="+mj-cs"/>
              </a:rPr>
              <a:t>с трудоустройством.</a:t>
            </a:r>
          </a:p>
        </p:txBody>
      </p:sp>
      <p:sp>
        <p:nvSpPr>
          <p:cNvPr id="34" name="TextBox 33"/>
          <p:cNvSpPr txBox="1"/>
          <p:nvPr/>
        </p:nvSpPr>
        <p:spPr>
          <a:xfrm>
            <a:off x="6008915" y="5134598"/>
            <a:ext cx="3331028" cy="674031"/>
          </a:xfrm>
          <a:prstGeom prst="rect">
            <a:avLst/>
          </a:prstGeom>
          <a:noFill/>
        </p:spPr>
        <p:txBody>
          <a:bodyPr wrap="square" rtlCol="0">
            <a:spAutoFit/>
          </a:bodyPr>
          <a:lstStyle/>
          <a:p>
            <a:pPr algn="ctr">
              <a:lnSpc>
                <a:spcPct val="90000"/>
              </a:lnSpc>
              <a:spcBef>
                <a:spcPct val="0"/>
              </a:spcBef>
            </a:pPr>
            <a:r>
              <a:rPr lang="ru-RU" sz="1400" b="1" dirty="0">
                <a:effectLst>
                  <a:outerShdw blurRad="38100" dist="38100" dir="2700000" algn="tl">
                    <a:srgbClr val="000000">
                      <a:alpha val="43137"/>
                    </a:srgbClr>
                  </a:outerShdw>
                </a:effectLst>
                <a:latin typeface="Century Gothic" panose="020B0502020202020204" pitchFamily="34" charset="0"/>
                <a:ea typeface="+mj-ea"/>
                <a:cs typeface="+mj-cs"/>
              </a:rPr>
              <a:t>Проверка права на </a:t>
            </a:r>
            <a:br>
              <a:rPr lang="en-US" sz="1400" b="1" dirty="0">
                <a:effectLst>
                  <a:outerShdw blurRad="38100" dist="38100" dir="2700000" algn="tl">
                    <a:srgbClr val="000000">
                      <a:alpha val="43137"/>
                    </a:srgbClr>
                  </a:outerShdw>
                </a:effectLst>
                <a:latin typeface="Century Gothic" panose="020B0502020202020204" pitchFamily="34" charset="0"/>
                <a:ea typeface="+mj-ea"/>
                <a:cs typeface="+mj-cs"/>
              </a:rPr>
            </a:br>
            <a:r>
              <a:rPr lang="ru-RU" sz="1400" b="1" dirty="0">
                <a:effectLst>
                  <a:outerShdw blurRad="38100" dist="38100" dir="2700000" algn="tl">
                    <a:srgbClr val="000000">
                      <a:alpha val="43137"/>
                    </a:srgbClr>
                  </a:outerShdw>
                </a:effectLst>
                <a:latin typeface="Century Gothic" panose="020B0502020202020204" pitchFamily="34" charset="0"/>
                <a:ea typeface="+mj-ea"/>
                <a:cs typeface="+mj-cs"/>
              </a:rPr>
              <a:t>ведение профессиональной деятельности и квалификации.</a:t>
            </a:r>
          </a:p>
        </p:txBody>
      </p:sp>
      <p:sp>
        <p:nvSpPr>
          <p:cNvPr id="16" name="Rectangle 15"/>
          <p:cNvSpPr/>
          <p:nvPr/>
        </p:nvSpPr>
        <p:spPr>
          <a:xfrm>
            <a:off x="1178557" y="5875442"/>
            <a:ext cx="2873828" cy="64008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a:latin typeface="Century Gothic" panose="020B0502020202020204" pitchFamily="34" charset="0"/>
              </a:rPr>
              <a:t>ВЫ</a:t>
            </a:r>
          </a:p>
        </p:txBody>
      </p:sp>
      <p:sp>
        <p:nvSpPr>
          <p:cNvPr id="36" name="Rectangle 35"/>
          <p:cNvSpPr/>
          <p:nvPr/>
        </p:nvSpPr>
        <p:spPr>
          <a:xfrm>
            <a:off x="7420266" y="5886974"/>
            <a:ext cx="2851087" cy="64008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a:latin typeface="Century Gothic" panose="020B0502020202020204" pitchFamily="34" charset="0"/>
              </a:rPr>
              <a:t>Служба FMS</a:t>
            </a:r>
          </a:p>
        </p:txBody>
      </p:sp>
      <p:pic>
        <p:nvPicPr>
          <p:cNvPr id="20" name="Picture 19" descr="Icon Leader Leadership · Free image on Pixabay"/>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0531" y="411575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descr="Adobe-like counter | UICloud"/>
          <p:cNvPicPr>
            <a:picLocks noChangeAspect="1"/>
          </p:cNvPicPr>
          <p:nvPr/>
        </p:nvPicPr>
        <p:blipFill rotWithShape="1">
          <a:blip r:embed="rId8" cstate="print">
            <a:extLst>
              <a:ext uri="{28A0092B-C50C-407E-A947-70E740481C1C}">
                <a14:useLocalDpi xmlns:a14="http://schemas.microsoft.com/office/drawing/2010/main" val="0"/>
              </a:ext>
            </a:extLst>
          </a:blip>
          <a:srcRect l="-33" t="8927" r="10737" b="2847"/>
          <a:stretch/>
        </p:blipFill>
        <p:spPr>
          <a:xfrm>
            <a:off x="6186000" y="2173746"/>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TextBox 26"/>
          <p:cNvSpPr txBox="1"/>
          <p:nvPr/>
        </p:nvSpPr>
        <p:spPr>
          <a:xfrm>
            <a:off x="9794143" y="3281889"/>
            <a:ext cx="2105097" cy="867930"/>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1400" b="1" u="sng">
                <a:effectLst>
                  <a:outerShdw blurRad="38100" dist="38100" dir="2700000" algn="tl">
                    <a:srgbClr val="000000">
                      <a:alpha val="43137"/>
                    </a:srgbClr>
                  </a:outerShdw>
                </a:effectLst>
                <a:latin typeface="Century Gothic" panose="020B0502020202020204" pitchFamily="34" charset="0"/>
                <a:ea typeface="+mj-ea"/>
                <a:cs typeface="+mj-cs"/>
              </a:rPr>
              <a:t>ЧАСТИЧНО</a:t>
            </a:r>
            <a:r>
              <a:rPr lang="ru-RU" sz="1400" b="1">
                <a:effectLst>
                  <a:outerShdw blurRad="38100" dist="38100" dir="2700000" algn="tl">
                    <a:srgbClr val="000000">
                      <a:alpha val="43137"/>
                    </a:srgbClr>
                  </a:outerShdw>
                </a:effectLst>
                <a:latin typeface="Century Gothic" panose="020B0502020202020204" pitchFamily="34" charset="0"/>
                <a:ea typeface="+mj-ea"/>
                <a:cs typeface="+mj-cs"/>
              </a:rPr>
              <a:t>Е выполнение обязанностей работодателя.</a:t>
            </a:r>
          </a:p>
        </p:txBody>
      </p:sp>
    </p:spTree>
    <p:extLst>
      <p:ext uri="{BB962C8B-B14F-4D97-AF65-F5344CB8AC3E}">
        <p14:creationId xmlns:p14="http://schemas.microsoft.com/office/powerpoint/2010/main" val="616462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728EC6-6BFA-0742-9C0D-216CAB42CF45}"/>
              </a:ext>
            </a:extLst>
          </p:cNvPr>
          <p:cNvSpPr/>
          <p:nvPr/>
        </p:nvSpPr>
        <p:spPr>
          <a:xfrm>
            <a:off x="2093486" y="893414"/>
            <a:ext cx="7914660" cy="6137174"/>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1">
            <a:extLst>
              <a:ext uri="{FF2B5EF4-FFF2-40B4-BE49-F238E27FC236}">
                <a16:creationId xmlns:a16="http://schemas.microsoft.com/office/drawing/2014/main" id="{7CCAE5B8-2EFF-C848-972C-F87BD2C551F6}"/>
              </a:ext>
            </a:extLst>
          </p:cNvPr>
          <p:cNvSpPr txBox="1">
            <a:spLocks/>
          </p:cNvSpPr>
          <p:nvPr/>
        </p:nvSpPr>
        <p:spPr>
          <a:xfrm>
            <a:off x="105673" y="100837"/>
            <a:ext cx="757342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dirty="0">
                <a:latin typeface="Century Gothic" panose="020B0502020202020204" pitchFamily="34" charset="0"/>
              </a:rPr>
              <a:t>ОПЛАТА УСЛУГ И СРЕДСТВ ПОДДЕРЖКИ</a:t>
            </a:r>
          </a:p>
          <a:p>
            <a:pPr marL="0" indent="0">
              <a:buNone/>
            </a:pPr>
            <a:endParaRPr lang="en-US" dirty="0"/>
          </a:p>
        </p:txBody>
      </p:sp>
      <p:sp>
        <p:nvSpPr>
          <p:cNvPr id="29" name="Rectangle 28">
            <a:extLst>
              <a:ext uri="{FF2B5EF4-FFF2-40B4-BE49-F238E27FC236}">
                <a16:creationId xmlns:a16="http://schemas.microsoft.com/office/drawing/2014/main" id="{CE49A5DF-72AE-E748-A0A9-15A5E053D43D}"/>
              </a:ext>
            </a:extLst>
          </p:cNvPr>
          <p:cNvSpPr/>
          <p:nvPr/>
        </p:nvSpPr>
        <p:spPr>
          <a:xfrm>
            <a:off x="77706" y="631625"/>
            <a:ext cx="6780294" cy="466281"/>
          </a:xfrm>
          <a:prstGeom prst="rect">
            <a:avLst/>
          </a:prstGeom>
        </p:spPr>
        <p:txBody>
          <a:bodyPr wrap="square">
            <a:spAutoFit/>
          </a:bodyPr>
          <a:lstStyle/>
          <a:p>
            <a:pPr algn="r">
              <a:lnSpc>
                <a:spcPct val="90000"/>
              </a:lnSpc>
              <a:spcBef>
                <a:spcPct val="0"/>
              </a:spcBef>
            </a:pPr>
            <a:r>
              <a:rPr lang="ru-RU" sz="2700" b="1" dirty="0">
                <a:solidFill>
                  <a:schemeClr val="bg2">
                    <a:lumMod val="10000"/>
                  </a:schemeClr>
                </a:solidFill>
                <a:latin typeface="Century Gothic" panose="020B0502020202020204" pitchFamily="34" charset="0"/>
              </a:rPr>
              <a:t>СЛУЖБА ФИНАНСОВОГО УПРАВЛЕНИЯ</a:t>
            </a:r>
          </a:p>
        </p:txBody>
      </p:sp>
      <p:sp>
        <p:nvSpPr>
          <p:cNvPr id="45" name="TextBox 44">
            <a:extLst>
              <a:ext uri="{FF2B5EF4-FFF2-40B4-BE49-F238E27FC236}">
                <a16:creationId xmlns:a16="http://schemas.microsoft.com/office/drawing/2014/main" id="{7A56D8D8-69A4-5F45-A013-7FCF6FC63D93}"/>
              </a:ext>
            </a:extLst>
          </p:cNvPr>
          <p:cNvSpPr txBox="1"/>
          <p:nvPr/>
        </p:nvSpPr>
        <p:spPr>
          <a:xfrm>
            <a:off x="7447816" y="893414"/>
            <a:ext cx="4829829" cy="1089529"/>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7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София</a:t>
            </a:r>
            <a:r>
              <a:rPr lang="ru-RU" sz="7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grpSp>
        <p:nvGrpSpPr>
          <p:cNvPr id="9" name="Group 8"/>
          <p:cNvGrpSpPr/>
          <p:nvPr/>
        </p:nvGrpSpPr>
        <p:grpSpPr>
          <a:xfrm>
            <a:off x="595039" y="1259592"/>
            <a:ext cx="6852777" cy="5404818"/>
            <a:chOff x="2379236" y="1213696"/>
            <a:chExt cx="6852777" cy="5404818"/>
          </a:xfrm>
        </p:grpSpPr>
        <p:sp>
          <p:nvSpPr>
            <p:cNvPr id="20" name="Oval 19"/>
            <p:cNvSpPr/>
            <p:nvPr/>
          </p:nvSpPr>
          <p:spPr>
            <a:xfrm>
              <a:off x="2379236" y="1213696"/>
              <a:ext cx="1665128" cy="1440409"/>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21" name="Straight Connector 20"/>
            <p:cNvCxnSpPr/>
            <p:nvPr/>
          </p:nvCxnSpPr>
          <p:spPr>
            <a:xfrm flipH="1" flipV="1">
              <a:off x="3523919" y="2769895"/>
              <a:ext cx="1853208" cy="230988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927543" y="2317200"/>
              <a:ext cx="3470413" cy="97473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4928974" y="4324993"/>
              <a:ext cx="2352160" cy="2293521"/>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tx1"/>
                  </a:solidFill>
                  <a:latin typeface="Arial Narrow" panose="020B0606020202030204" pitchFamily="34" charset="0"/>
                </a:rPr>
                <a:t>Наличие/ отсутствие трудовых отношений «работодатель—работник»</a:t>
              </a:r>
            </a:p>
          </p:txBody>
        </p:sp>
        <p:sp>
          <p:nvSpPr>
            <p:cNvPr id="26" name="Oval 25"/>
            <p:cNvSpPr/>
            <p:nvPr/>
          </p:nvSpPr>
          <p:spPr>
            <a:xfrm>
              <a:off x="7281134" y="2578492"/>
              <a:ext cx="1950879" cy="187166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tx1"/>
                  </a:solidFill>
                  <a:latin typeface="Arial Narrow" panose="020B0606020202030204" pitchFamily="34" charset="0"/>
                </a:rPr>
                <a:t>Обращение в организации с целью найма их сотрудников для предоставления услуг </a:t>
              </a:r>
            </a:p>
          </p:txBody>
        </p:sp>
        <p:grpSp>
          <p:nvGrpSpPr>
            <p:cNvPr id="2" name="Group 1"/>
            <p:cNvGrpSpPr/>
            <p:nvPr/>
          </p:nvGrpSpPr>
          <p:grpSpPr>
            <a:xfrm>
              <a:off x="4905099" y="1930187"/>
              <a:ext cx="1710377" cy="1428017"/>
              <a:chOff x="3380331" y="2107621"/>
              <a:chExt cx="1984486" cy="1951007"/>
            </a:xfrm>
          </p:grpSpPr>
          <p:pic>
            <p:nvPicPr>
              <p:cNvPr id="38" name="Picture 37" descr="Office building icon | Flickr - Photo Sharing!"/>
              <p:cNvPicPr>
                <a:picLocks noChangeAspect="1"/>
              </p:cNvPicPr>
              <p:nvPr/>
            </p:nvPicPr>
            <p:blipFill rotWithShape="1">
              <a:blip r:embed="rId4" cstate="print">
                <a:extLst>
                  <a:ext uri="{28A0092B-C50C-407E-A947-70E740481C1C}">
                    <a14:useLocalDpi xmlns:a14="http://schemas.microsoft.com/office/drawing/2010/main" val="0"/>
                  </a:ext>
                </a:extLst>
              </a:blip>
              <a:srcRect l="-1" t="-2" r="-18152" b="-14215"/>
              <a:stretch/>
            </p:blipFill>
            <p:spPr>
              <a:xfrm>
                <a:off x="3380331" y="2107621"/>
                <a:ext cx="1984486" cy="195100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descr="File:Icon of three people in different shades of grey.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0143" y="2734570"/>
                <a:ext cx="1105017" cy="1123836"/>
              </a:xfrm>
              <a:prstGeom prst="rect">
                <a:avLst/>
              </a:prstGeom>
            </p:spPr>
          </p:pic>
        </p:grpSp>
        <p:grpSp>
          <p:nvGrpSpPr>
            <p:cNvPr id="5" name="Group 4"/>
            <p:cNvGrpSpPr/>
            <p:nvPr/>
          </p:nvGrpSpPr>
          <p:grpSpPr>
            <a:xfrm>
              <a:off x="3368031" y="2981789"/>
              <a:ext cx="1710377" cy="1468365"/>
              <a:chOff x="2804093" y="3298862"/>
              <a:chExt cx="1371600" cy="1287250"/>
            </a:xfrm>
          </p:grpSpPr>
          <p:pic>
            <p:nvPicPr>
              <p:cNvPr id="40" name="Picture 39" descr="Icon Leader Leadership · Free image on Pixaba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4093" y="3298862"/>
                <a:ext cx="1371600" cy="1287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1" name="&quot;No&quot; Symbol 40"/>
              <p:cNvSpPr/>
              <p:nvPr/>
            </p:nvSpPr>
            <p:spPr>
              <a:xfrm>
                <a:off x="2923928" y="3365877"/>
                <a:ext cx="1131930" cy="1128152"/>
              </a:xfrm>
              <a:prstGeom prst="noSmoking">
                <a:avLst>
                  <a:gd name="adj" fmla="val 4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
        <p:nvSpPr>
          <p:cNvPr id="19" name="Oval 18"/>
          <p:cNvSpPr/>
          <p:nvPr/>
        </p:nvSpPr>
        <p:spPr>
          <a:xfrm>
            <a:off x="9648271" y="4496051"/>
            <a:ext cx="1858322" cy="187572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tx1"/>
                </a:solidFill>
                <a:latin typeface="Arial Narrow" panose="020B0606020202030204" pitchFamily="34" charset="0"/>
              </a:rPr>
              <a:t>Модель «Плательщик по счетам»</a:t>
            </a:r>
          </a:p>
        </p:txBody>
      </p:sp>
      <p:sp>
        <p:nvSpPr>
          <p:cNvPr id="3" name="Right Arrow 2"/>
          <p:cNvSpPr/>
          <p:nvPr/>
        </p:nvSpPr>
        <p:spPr>
          <a:xfrm>
            <a:off x="6238706" y="5002392"/>
            <a:ext cx="2917372" cy="1030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57747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5BAD1003-CA3B-354A-B873-2C71C843D93C}"/>
              </a:ext>
            </a:extLst>
          </p:cNvPr>
          <p:cNvSpPr/>
          <p:nvPr/>
        </p:nvSpPr>
        <p:spPr>
          <a:xfrm>
            <a:off x="-437323" y="3201460"/>
            <a:ext cx="12841357" cy="3934835"/>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p:nvGrpSpPr>
        <p:grpSpPr>
          <a:xfrm rot="864413">
            <a:off x="6149690" y="1250278"/>
            <a:ext cx="5962858" cy="6303314"/>
            <a:chOff x="5152767" y="1270309"/>
            <a:chExt cx="5552985" cy="4872777"/>
          </a:xfrm>
        </p:grpSpPr>
        <p:sp>
          <p:nvSpPr>
            <p:cNvPr id="6" name="Oval 5"/>
            <p:cNvSpPr/>
            <p:nvPr/>
          </p:nvSpPr>
          <p:spPr>
            <a:xfrm>
              <a:off x="5152767" y="1270309"/>
              <a:ext cx="5552985" cy="4872777"/>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6"/>
              </a:endParaRPr>
            </a:p>
          </p:txBody>
        </p:sp>
        <p:grpSp>
          <p:nvGrpSpPr>
            <p:cNvPr id="3" name="Group 2"/>
            <p:cNvGrpSpPr/>
            <p:nvPr/>
          </p:nvGrpSpPr>
          <p:grpSpPr>
            <a:xfrm>
              <a:off x="5222286" y="2005649"/>
              <a:ext cx="5277853" cy="3313513"/>
              <a:chOff x="1891106" y="1276751"/>
              <a:chExt cx="8586546" cy="5679436"/>
            </a:xfrm>
          </p:grpSpPr>
          <p:sp>
            <p:nvSpPr>
              <p:cNvPr id="7" name="Oval 6"/>
              <p:cNvSpPr/>
              <p:nvPr/>
            </p:nvSpPr>
            <p:spPr>
              <a:xfrm>
                <a:off x="5405361" y="1276751"/>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ru-RU" sz="900" b="1">
                    <a:solidFill>
                      <a:schemeClr val="tx1"/>
                    </a:solidFill>
                    <a:effectLst>
                      <a:outerShdw blurRad="38100" dist="38100" dir="2700000" algn="tl">
                        <a:srgbClr val="000000">
                          <a:alpha val="43137"/>
                        </a:srgbClr>
                      </a:outerShdw>
                    </a:effectLst>
                    <a:latin typeface="Century Gothic" panose="020B0502020202020204" pitchFamily="34" charset="0"/>
                  </a:rPr>
                  <a:t>?</a:t>
                </a:r>
              </a:p>
            </p:txBody>
          </p:sp>
          <p:grpSp>
            <p:nvGrpSpPr>
              <p:cNvPr id="28" name="Group 27"/>
              <p:cNvGrpSpPr/>
              <p:nvPr/>
            </p:nvGrpSpPr>
            <p:grpSpPr>
              <a:xfrm>
                <a:off x="2625093" y="1868281"/>
                <a:ext cx="1335314" cy="1262743"/>
                <a:chOff x="2741266" y="1945838"/>
                <a:chExt cx="1335314" cy="1262743"/>
              </a:xfrm>
            </p:grpSpPr>
            <p:sp>
              <p:nvSpPr>
                <p:cNvPr id="8" name="Oval 7"/>
                <p:cNvSpPr/>
                <p:nvPr/>
              </p:nvSpPr>
              <p:spPr>
                <a:xfrm>
                  <a:off x="2741266" y="1945838"/>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quot;No&quot; Symbol 11"/>
                <p:cNvSpPr/>
                <p:nvPr/>
              </p:nvSpPr>
              <p:spPr>
                <a:xfrm>
                  <a:off x="2898149" y="2063321"/>
                  <a:ext cx="1021548" cy="1027778"/>
                </a:xfrm>
                <a:prstGeom prst="noSmoking">
                  <a:avLst>
                    <a:gd name="adj" fmla="val 721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19" name="Group 18"/>
              <p:cNvGrpSpPr/>
              <p:nvPr/>
            </p:nvGrpSpPr>
            <p:grpSpPr>
              <a:xfrm>
                <a:off x="4386309" y="2857906"/>
                <a:ext cx="1335314" cy="1297749"/>
                <a:chOff x="7891707" y="3788113"/>
                <a:chExt cx="1984486" cy="1951007"/>
              </a:xfrm>
            </p:grpSpPr>
            <p:pic>
              <p:nvPicPr>
                <p:cNvPr id="17" name="Picture 16" descr="Office building icon | Flickr - Photo Sharing!"/>
                <p:cNvPicPr>
                  <a:picLocks noChangeAspect="1"/>
                </p:cNvPicPr>
                <p:nvPr/>
              </p:nvPicPr>
              <p:blipFill rotWithShape="1">
                <a:blip r:embed="rId4"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File:Icon of three people in different shades of grey.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25" name="Group 24"/>
              <p:cNvGrpSpPr/>
              <p:nvPr/>
            </p:nvGrpSpPr>
            <p:grpSpPr>
              <a:xfrm>
                <a:off x="6562597" y="2770800"/>
                <a:ext cx="1361926" cy="1293698"/>
                <a:chOff x="3197978" y="3371458"/>
                <a:chExt cx="2883507" cy="2811628"/>
              </a:xfrm>
            </p:grpSpPr>
            <p:grpSp>
              <p:nvGrpSpPr>
                <p:cNvPr id="20" name="Group 19"/>
                <p:cNvGrpSpPr/>
                <p:nvPr/>
              </p:nvGrpSpPr>
              <p:grpSpPr>
                <a:xfrm>
                  <a:off x="3197978" y="3371458"/>
                  <a:ext cx="2883507" cy="2811628"/>
                  <a:chOff x="1422400" y="3512457"/>
                  <a:chExt cx="3077029" cy="2820740"/>
                </a:xfrm>
              </p:grpSpPr>
              <p:sp>
                <p:nvSpPr>
                  <p:cNvPr id="21" name="Oval 20"/>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23" name="Picture 22" descr="Bulletproof Home Defense: Tactics You Can Enact Now to Secure Your Safety"/>
                  <p:cNvPicPr>
                    <a:picLocks noChangeAspect="1"/>
                  </p:cNvPicPr>
                  <p:nvPr/>
                </p:nvPicPr>
                <p:blipFill rotWithShape="1">
                  <a:blip r:embed="rId7"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24" name="&quot;No&quot; Symbol 23"/>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13" name="Picture 12"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41815" y="1830352"/>
                <a:ext cx="1345729" cy="13320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9" name="Oval 28"/>
              <p:cNvSpPr/>
              <p:nvPr/>
            </p:nvSpPr>
            <p:spPr>
              <a:xfrm>
                <a:off x="1891106" y="4079841"/>
                <a:ext cx="1335314" cy="126274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a:solidFill>
                      <a:schemeClr val="tx1"/>
                    </a:solidFill>
                    <a:latin typeface="6"/>
                  </a:rPr>
                  <a:t>Плательщик по счетам</a:t>
                </a:r>
              </a:p>
            </p:txBody>
          </p:sp>
          <p:cxnSp>
            <p:nvCxnSpPr>
              <p:cNvPr id="42" name="Straight Connector 41"/>
              <p:cNvCxnSpPr/>
              <p:nvPr/>
            </p:nvCxnSpPr>
            <p:spPr>
              <a:xfrm>
                <a:off x="6770916" y="1951107"/>
                <a:ext cx="1360899" cy="206575"/>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5325710" y="2400033"/>
                <a:ext cx="314315" cy="38948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491829" y="2375545"/>
                <a:ext cx="435334" cy="46713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988734" y="1972383"/>
                <a:ext cx="1317365" cy="22904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2967921" y="3103507"/>
                <a:ext cx="152380" cy="1052148"/>
              </a:xfrm>
              <a:prstGeom prst="line">
                <a:avLst/>
              </a:prstGeom>
              <a:ln w="38100">
                <a:solidFill>
                  <a:srgbClr val="EE7EDE"/>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063878" y="3856548"/>
                <a:ext cx="1277023" cy="303490"/>
              </a:xfrm>
              <a:prstGeom prst="line">
                <a:avLst/>
              </a:prstGeom>
              <a:ln w="38100">
                <a:solidFill>
                  <a:srgbClr val="EE7EDE"/>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endCxn id="17" idx="4"/>
              </p:cNvCxnSpPr>
              <p:nvPr/>
            </p:nvCxnSpPr>
            <p:spPr>
              <a:xfrm flipH="1" flipV="1">
                <a:off x="5053966" y="4155655"/>
                <a:ext cx="3087030" cy="154417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1" idx="4"/>
              </p:cNvCxnSpPr>
              <p:nvPr/>
            </p:nvCxnSpPr>
            <p:spPr>
              <a:xfrm>
                <a:off x="7243560" y="4064498"/>
                <a:ext cx="897436" cy="162509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7636170" y="4058551"/>
                <a:ext cx="1626250" cy="325697"/>
              </a:xfrm>
              <a:prstGeom prst="line">
                <a:avLst/>
              </a:prstGeom>
              <a:ln w="38100">
                <a:solidFill>
                  <a:schemeClr val="accent5">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100" idx="1"/>
              </p:cNvCxnSpPr>
              <p:nvPr/>
            </p:nvCxnSpPr>
            <p:spPr>
              <a:xfrm flipH="1" flipV="1">
                <a:off x="9335208" y="2892202"/>
                <a:ext cx="46214" cy="1305089"/>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3399514" y="3151743"/>
                <a:ext cx="1909154" cy="2427766"/>
              </a:xfrm>
              <a:prstGeom prst="line">
                <a:avLst/>
              </a:prstGeom>
              <a:ln w="57150">
                <a:prstDash val="sysDash"/>
              </a:ln>
            </p:spPr>
            <p:style>
              <a:lnRef idx="1">
                <a:schemeClr val="accent4"/>
              </a:lnRef>
              <a:fillRef idx="0">
                <a:schemeClr val="accent4"/>
              </a:fillRef>
              <a:effectRef idx="0">
                <a:schemeClr val="accent4"/>
              </a:effectRef>
              <a:fontRef idx="minor">
                <a:schemeClr val="tx1"/>
              </a:fontRef>
            </p:style>
          </p:cxnSp>
          <p:cxnSp>
            <p:nvCxnSpPr>
              <p:cNvPr id="56" name="Straight Connector 55"/>
              <p:cNvCxnSpPr>
                <a:stCxn id="30" idx="0"/>
              </p:cNvCxnSpPr>
              <p:nvPr/>
            </p:nvCxnSpPr>
            <p:spPr>
              <a:xfrm flipV="1">
                <a:off x="5458323" y="4080757"/>
                <a:ext cx="1209435" cy="1608831"/>
              </a:xfrm>
              <a:prstGeom prst="line">
                <a:avLst/>
              </a:prstGeom>
              <a:ln w="57150">
                <a:prstDash val="sysDash"/>
              </a:ln>
            </p:spPr>
            <p:style>
              <a:lnRef idx="1">
                <a:schemeClr val="accent4"/>
              </a:lnRef>
              <a:fillRef idx="0">
                <a:schemeClr val="accent4"/>
              </a:fillRef>
              <a:effectRef idx="0">
                <a:schemeClr val="accent4"/>
              </a:effectRef>
              <a:fontRef idx="minor">
                <a:schemeClr val="tx1"/>
              </a:fontRef>
            </p:style>
          </p:cxnSp>
          <p:cxnSp>
            <p:nvCxnSpPr>
              <p:cNvPr id="61" name="Straight Connector 60"/>
              <p:cNvCxnSpPr/>
              <p:nvPr/>
            </p:nvCxnSpPr>
            <p:spPr>
              <a:xfrm flipV="1">
                <a:off x="7238317" y="3218030"/>
                <a:ext cx="1610092" cy="2361479"/>
              </a:xfrm>
              <a:prstGeom prst="line">
                <a:avLst/>
              </a:prstGeom>
              <a:ln w="57150">
                <a:solidFill>
                  <a:schemeClr val="accent6"/>
                </a:solidFill>
                <a:prstDash val="sysDash"/>
              </a:ln>
            </p:spPr>
            <p:style>
              <a:lnRef idx="1">
                <a:schemeClr val="accent4"/>
              </a:lnRef>
              <a:fillRef idx="0">
                <a:schemeClr val="accent4"/>
              </a:fillRef>
              <a:effectRef idx="0">
                <a:schemeClr val="accent4"/>
              </a:effectRef>
              <a:fontRef idx="minor">
                <a:schemeClr val="tx1"/>
              </a:fontRef>
            </p:style>
          </p:cxnSp>
          <p:cxnSp>
            <p:nvCxnSpPr>
              <p:cNvPr id="62" name="Straight Connector 61"/>
              <p:cNvCxnSpPr/>
              <p:nvPr/>
            </p:nvCxnSpPr>
            <p:spPr>
              <a:xfrm flipH="1" flipV="1">
                <a:off x="5461498" y="4072110"/>
                <a:ext cx="1392559" cy="1527712"/>
              </a:xfrm>
              <a:prstGeom prst="line">
                <a:avLst/>
              </a:prstGeom>
              <a:ln w="57150">
                <a:solidFill>
                  <a:schemeClr val="accent6"/>
                </a:solidFill>
                <a:prstDash val="sysDash"/>
              </a:ln>
            </p:spPr>
            <p:style>
              <a:lnRef idx="1">
                <a:schemeClr val="accent4"/>
              </a:lnRef>
              <a:fillRef idx="0">
                <a:schemeClr val="accent4"/>
              </a:fillRef>
              <a:effectRef idx="0">
                <a:schemeClr val="accent4"/>
              </a:effectRef>
              <a:fontRef idx="minor">
                <a:schemeClr val="tx1"/>
              </a:fontRef>
            </p:style>
          </p:cxnSp>
          <p:sp>
            <p:nvSpPr>
              <p:cNvPr id="30" name="Oval 29"/>
              <p:cNvSpPr/>
              <p:nvPr/>
            </p:nvSpPr>
            <p:spPr>
              <a:xfrm>
                <a:off x="4816166" y="5689588"/>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ru-RU" sz="900">
                    <a:solidFill>
                      <a:schemeClr val="tx1"/>
                    </a:solidFill>
                    <a:latin typeface="6"/>
                  </a:rPr>
                  <a:t>Частичный</a:t>
                </a:r>
              </a:p>
              <a:p>
                <a:pPr algn="ctr"/>
                <a:r>
                  <a:rPr lang="ru-RU" sz="900">
                    <a:solidFill>
                      <a:schemeClr val="tx1"/>
                    </a:solidFill>
                    <a:latin typeface="6"/>
                  </a:rPr>
                  <a:t>работодатель</a:t>
                </a:r>
              </a:p>
            </p:txBody>
          </p:sp>
          <p:sp>
            <p:nvSpPr>
              <p:cNvPr id="86" name="Oval 85"/>
              <p:cNvSpPr/>
              <p:nvPr/>
            </p:nvSpPr>
            <p:spPr>
              <a:xfrm>
                <a:off x="6459746" y="5569353"/>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ru-RU" sz="900">
                    <a:solidFill>
                      <a:schemeClr val="tx1"/>
                    </a:solidFill>
                    <a:latin typeface="6"/>
                  </a:rPr>
                  <a:t>Частичный</a:t>
                </a:r>
              </a:p>
              <a:p>
                <a:pPr algn="ctr"/>
                <a:r>
                  <a:rPr lang="ru-RU" sz="900">
                    <a:solidFill>
                      <a:schemeClr val="tx1"/>
                    </a:solidFill>
                    <a:latin typeface="6"/>
                  </a:rPr>
                  <a:t>работодатель</a:t>
                </a:r>
              </a:p>
            </p:txBody>
          </p:sp>
          <p:cxnSp>
            <p:nvCxnSpPr>
              <p:cNvPr id="90" name="Straight Connector 89"/>
              <p:cNvCxnSpPr/>
              <p:nvPr/>
            </p:nvCxnSpPr>
            <p:spPr>
              <a:xfrm flipH="1" flipV="1">
                <a:off x="3305835" y="3162434"/>
                <a:ext cx="477285" cy="2046463"/>
              </a:xfrm>
              <a:prstGeom prst="line">
                <a:avLst/>
              </a:prstGeom>
              <a:ln w="57150">
                <a:solidFill>
                  <a:srgbClr val="8A5C8A"/>
                </a:solidFill>
                <a:prstDash val="sysDash"/>
              </a:ln>
            </p:spPr>
            <p:style>
              <a:lnRef idx="1">
                <a:schemeClr val="accent4"/>
              </a:lnRef>
              <a:fillRef idx="0">
                <a:schemeClr val="accent4"/>
              </a:fillRef>
              <a:effectRef idx="0">
                <a:schemeClr val="accent4"/>
              </a:effectRef>
              <a:fontRef idx="minor">
                <a:schemeClr val="tx1"/>
              </a:fontRef>
            </p:style>
          </p:cxnSp>
          <p:cxnSp>
            <p:nvCxnSpPr>
              <p:cNvPr id="93" name="Straight Connector 92"/>
              <p:cNvCxnSpPr/>
              <p:nvPr/>
            </p:nvCxnSpPr>
            <p:spPr>
              <a:xfrm flipV="1">
                <a:off x="4492156" y="3177656"/>
                <a:ext cx="4667620" cy="2310696"/>
              </a:xfrm>
              <a:prstGeom prst="line">
                <a:avLst/>
              </a:prstGeom>
              <a:ln w="57150">
                <a:solidFill>
                  <a:srgbClr val="8A5C8A"/>
                </a:solidFill>
                <a:prstDash val="sysDash"/>
              </a:ln>
            </p:spPr>
            <p:style>
              <a:lnRef idx="1">
                <a:schemeClr val="accent4"/>
              </a:lnRef>
              <a:fillRef idx="0">
                <a:schemeClr val="accent4"/>
              </a:fillRef>
              <a:effectRef idx="0">
                <a:schemeClr val="accent4"/>
              </a:effectRef>
              <a:fontRef idx="minor">
                <a:schemeClr val="tx1"/>
              </a:fontRef>
            </p:style>
          </p:cxnSp>
          <p:sp>
            <p:nvSpPr>
              <p:cNvPr id="100" name="Oval 99"/>
              <p:cNvSpPr/>
              <p:nvPr/>
            </p:nvSpPr>
            <p:spPr>
              <a:xfrm>
                <a:off x="9193339" y="4011802"/>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ru-RU" sz="900">
                    <a:solidFill>
                      <a:schemeClr val="tx1"/>
                    </a:solidFill>
                    <a:latin typeface="6"/>
                  </a:rPr>
                  <a:t>Частичный</a:t>
                </a:r>
              </a:p>
              <a:p>
                <a:pPr algn="ctr"/>
                <a:r>
                  <a:rPr lang="ru-RU" sz="900">
                    <a:solidFill>
                      <a:schemeClr val="tx1"/>
                    </a:solidFill>
                    <a:latin typeface="6"/>
                  </a:rPr>
                  <a:t>работодатель</a:t>
                </a:r>
              </a:p>
            </p:txBody>
          </p:sp>
          <p:sp>
            <p:nvSpPr>
              <p:cNvPr id="101" name="Oval 100"/>
              <p:cNvSpPr/>
              <p:nvPr/>
            </p:nvSpPr>
            <p:spPr>
              <a:xfrm>
                <a:off x="3137807" y="5365267"/>
                <a:ext cx="1335314" cy="126274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a:solidFill>
                      <a:schemeClr val="tx1"/>
                    </a:solidFill>
                    <a:latin typeface="6"/>
                  </a:rPr>
                  <a:t>Плательщик по счетам</a:t>
                </a:r>
              </a:p>
            </p:txBody>
          </p:sp>
          <p:sp>
            <p:nvSpPr>
              <p:cNvPr id="109" name="Oval 108"/>
              <p:cNvSpPr/>
              <p:nvPr/>
            </p:nvSpPr>
            <p:spPr>
              <a:xfrm>
                <a:off x="8077110" y="5396384"/>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ru-RU" sz="900">
                    <a:solidFill>
                      <a:schemeClr val="tx1"/>
                    </a:solidFill>
                    <a:latin typeface="6"/>
                  </a:rPr>
                  <a:t>Частичный</a:t>
                </a:r>
              </a:p>
              <a:p>
                <a:pPr algn="ctr"/>
                <a:r>
                  <a:rPr lang="ru-RU" sz="900">
                    <a:solidFill>
                      <a:schemeClr val="tx1"/>
                    </a:solidFill>
                    <a:latin typeface="6"/>
                  </a:rPr>
                  <a:t>работодатель</a:t>
                </a:r>
              </a:p>
            </p:txBody>
          </p:sp>
        </p:grpSp>
      </p:grpSp>
      <p:sp>
        <p:nvSpPr>
          <p:cNvPr id="50" name="TextBox 49">
            <a:extLst>
              <a:ext uri="{FF2B5EF4-FFF2-40B4-BE49-F238E27FC236}">
                <a16:creationId xmlns:a16="http://schemas.microsoft.com/office/drawing/2014/main" id="{F651A8D1-99B1-4845-B85F-CCE909696BC9}"/>
              </a:ext>
            </a:extLst>
          </p:cNvPr>
          <p:cNvSpPr txBox="1"/>
          <p:nvPr/>
        </p:nvSpPr>
        <p:spPr>
          <a:xfrm>
            <a:off x="0" y="607589"/>
            <a:ext cx="6891717"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ru-RU" sz="2700" b="1" dirty="0">
                <a:solidFill>
                  <a:schemeClr val="bg2">
                    <a:lumMod val="10000"/>
                  </a:schemeClr>
                </a:solidFill>
                <a:latin typeface="Century Gothic" panose="020B0502020202020204" pitchFamily="34" charset="0"/>
                <a:ea typeface="+mj-ea"/>
                <a:cs typeface="+mj-cs"/>
              </a:rPr>
              <a:t>СЛУЖБА ФИНАНСОВОГО УПРАВЛЕНИЯ</a:t>
            </a:r>
          </a:p>
        </p:txBody>
      </p:sp>
      <p:sp>
        <p:nvSpPr>
          <p:cNvPr id="5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4" y="98140"/>
            <a:ext cx="8909425" cy="862561"/>
          </a:xfrm>
        </p:spPr>
        <p:txBody>
          <a:bodyPr/>
          <a:lstStyle/>
          <a:p>
            <a:r>
              <a:rPr lang="ru-RU" sz="2800" dirty="0"/>
              <a:t>ОПЛАТА УСЛУГ И СРЕДСТВ ПОДДЕРЖКИ</a:t>
            </a:r>
          </a:p>
        </p:txBody>
      </p:sp>
      <p:sp>
        <p:nvSpPr>
          <p:cNvPr id="52" name="Rectangle 51"/>
          <p:cNvSpPr/>
          <p:nvPr/>
        </p:nvSpPr>
        <p:spPr>
          <a:xfrm>
            <a:off x="295486" y="1259032"/>
            <a:ext cx="6891717" cy="1430431"/>
          </a:xfrm>
          <a:prstGeom prst="rect">
            <a:avLst/>
          </a:prstGeom>
          <a:solidFill>
            <a:schemeClr val="lt1">
              <a:alpha val="72000"/>
            </a:schemeClr>
          </a:solidFill>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ru-RU" sz="2600" dirty="0">
                <a:latin typeface="Century Gothic" panose="020B0502020202020204" pitchFamily="34" charset="0"/>
              </a:rPr>
              <a:t>Вы можете получать </a:t>
            </a:r>
            <a:br>
              <a:rPr lang="en-US" sz="2600" dirty="0">
                <a:latin typeface="Century Gothic" panose="020B0502020202020204" pitchFamily="34" charset="0"/>
              </a:rPr>
            </a:br>
            <a:r>
              <a:rPr lang="ru-RU" sz="2600" b="1" dirty="0">
                <a:latin typeface="Century Gothic" panose="020B0502020202020204" pitchFamily="34" charset="0"/>
              </a:rPr>
              <a:t>ЛЮБОЙ</a:t>
            </a:r>
            <a:r>
              <a:rPr lang="ru-RU" sz="2600" dirty="0">
                <a:latin typeface="Century Gothic" panose="020B0502020202020204" pitchFamily="34" charset="0"/>
              </a:rPr>
              <a:t> </a:t>
            </a:r>
            <a:r>
              <a:rPr lang="ru-RU" sz="2600" b="1" u="sng" dirty="0">
                <a:latin typeface="Century Gothic" panose="020B0502020202020204" pitchFamily="34" charset="0"/>
              </a:rPr>
              <a:t>комплекс</a:t>
            </a:r>
            <a:r>
              <a:rPr lang="ru-RU" sz="2600" dirty="0">
                <a:latin typeface="Century Gothic" panose="020B0502020202020204" pitchFamily="34" charset="0"/>
              </a:rPr>
              <a:t> услуг от вашей службы FMS.</a:t>
            </a:r>
          </a:p>
        </p:txBody>
      </p:sp>
      <p:sp>
        <p:nvSpPr>
          <p:cNvPr id="2" name="Rectangle 1">
            <a:extLst>
              <a:ext uri="{FF2B5EF4-FFF2-40B4-BE49-F238E27FC236}">
                <a16:creationId xmlns:a16="http://schemas.microsoft.com/office/drawing/2014/main" id="{AECE3FB6-15E8-9745-8BFE-96581B35003E}"/>
              </a:ext>
            </a:extLst>
          </p:cNvPr>
          <p:cNvSpPr/>
          <p:nvPr/>
        </p:nvSpPr>
        <p:spPr>
          <a:xfrm>
            <a:off x="746449" y="3694182"/>
            <a:ext cx="4313935" cy="1846659"/>
          </a:xfrm>
          <a:prstGeom prst="rect">
            <a:avLst/>
          </a:prstGeom>
        </p:spPr>
        <p:txBody>
          <a:bodyPr wrap="square">
            <a:spAutoFit/>
          </a:bodyPr>
          <a:lstStyle/>
          <a:p>
            <a:pPr algn="ctr"/>
            <a:r>
              <a:rPr lang="ru-RU" sz="3800" b="1" dirty="0">
                <a:latin typeface="Century Gothic" panose="020B0502020202020204" pitchFamily="34" charset="0"/>
              </a:rPr>
              <a:t>СТОП! </a:t>
            </a:r>
          </a:p>
          <a:p>
            <a:pPr algn="ctr"/>
            <a:r>
              <a:rPr lang="ru-RU" sz="3800" b="1" dirty="0">
                <a:latin typeface="Century Gothic" panose="020B0502020202020204" pitchFamily="34" charset="0"/>
              </a:rPr>
              <a:t>Какой моделью я воспользуюсь?</a:t>
            </a:r>
          </a:p>
        </p:txBody>
      </p:sp>
    </p:spTree>
    <p:extLst>
      <p:ext uri="{BB962C8B-B14F-4D97-AF65-F5344CB8AC3E}">
        <p14:creationId xmlns:p14="http://schemas.microsoft.com/office/powerpoint/2010/main" val="13028359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7685777" cy="862561"/>
          </a:xfrm>
        </p:spPr>
        <p:txBody>
          <a:bodyPr/>
          <a:lstStyle/>
          <a:p>
            <a:r>
              <a:rPr lang="ru-RU" sz="2800" dirty="0"/>
              <a:t>ОПЛАТА УСЛУГ И СРЕДСТВ ПОДДЕРЖКИ</a:t>
            </a:r>
          </a:p>
        </p:txBody>
      </p:sp>
      <p:sp>
        <p:nvSpPr>
          <p:cNvPr id="5" name="TextBox 4">
            <a:extLst>
              <a:ext uri="{FF2B5EF4-FFF2-40B4-BE49-F238E27FC236}">
                <a16:creationId xmlns:a16="http://schemas.microsoft.com/office/drawing/2014/main" id="{F651A8D1-99B1-4845-B85F-CCE909696BC9}"/>
              </a:ext>
            </a:extLst>
          </p:cNvPr>
          <p:cNvSpPr txBox="1"/>
          <p:nvPr/>
        </p:nvSpPr>
        <p:spPr>
          <a:xfrm>
            <a:off x="-1" y="610286"/>
            <a:ext cx="6858001"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ru-RU" sz="2700" b="1" dirty="0">
                <a:solidFill>
                  <a:schemeClr val="bg2">
                    <a:lumMod val="10000"/>
                  </a:schemeClr>
                </a:solidFill>
                <a:latin typeface="Century Gothic" panose="020B0502020202020204" pitchFamily="34" charset="0"/>
                <a:ea typeface="+mj-ea"/>
                <a:cs typeface="+mj-cs"/>
              </a:rPr>
              <a:t>СЛУЖБА ФИНАНСОВОГО УПРАВЛЕНИЯ</a:t>
            </a:r>
          </a:p>
        </p:txBody>
      </p:sp>
      <p:sp>
        <p:nvSpPr>
          <p:cNvPr id="6" name="Oval 5"/>
          <p:cNvSpPr/>
          <p:nvPr/>
        </p:nvSpPr>
        <p:spPr>
          <a:xfrm>
            <a:off x="560945" y="1156428"/>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sp>
        <p:nvSpPr>
          <p:cNvPr id="26" name="TextBox 25"/>
          <p:cNvSpPr txBox="1"/>
          <p:nvPr/>
        </p:nvSpPr>
        <p:spPr>
          <a:xfrm>
            <a:off x="7071520" y="1820799"/>
            <a:ext cx="3331071" cy="1255728"/>
          </a:xfrm>
          <a:prstGeom prst="rect">
            <a:avLst/>
          </a:prstGeom>
          <a:solidFill>
            <a:schemeClr val="bg1">
              <a:lumMod val="85000"/>
            </a:schemeClr>
          </a:solidFill>
        </p:spPr>
        <p:txBody>
          <a:bodyPr wrap="square" rtlCol="0">
            <a:spAutoFit/>
          </a:bodyPr>
          <a:lstStyle/>
          <a:p>
            <a:pPr algn="ctr">
              <a:lnSpc>
                <a:spcPct val="90000"/>
              </a:lnSpc>
              <a:spcBef>
                <a:spcPct val="0"/>
              </a:spcBef>
            </a:pPr>
            <a:r>
              <a:rPr lang="ru-RU" sz="1400" dirty="0">
                <a:solidFill>
                  <a:schemeClr val="accent5">
                    <a:lumMod val="50000"/>
                  </a:schemeClr>
                </a:solidFill>
                <a:latin typeface="Century Gothic" panose="020B0502020202020204" pitchFamily="34" charset="0"/>
                <a:ea typeface="+mj-ea"/>
                <a:cs typeface="+mj-cs"/>
              </a:rPr>
              <a:t>Джейсон нанимает своего соседа для получения от него поддержки в течение дня, а служба </a:t>
            </a:r>
            <a:r>
              <a:rPr lang="ru-RU" sz="1400" b="1" dirty="0">
                <a:solidFill>
                  <a:schemeClr val="accent5">
                    <a:lumMod val="50000"/>
                  </a:schemeClr>
                </a:solidFill>
                <a:latin typeface="Century Gothic" panose="020B0502020202020204" pitchFamily="34" charset="0"/>
                <a:ea typeface="+mj-ea"/>
                <a:cs typeface="+mj-cs"/>
              </a:rPr>
              <a:t>FMS</a:t>
            </a:r>
            <a:r>
              <a:rPr lang="ru-RU" sz="1400" dirty="0">
                <a:solidFill>
                  <a:schemeClr val="accent5">
                    <a:lumMod val="50000"/>
                  </a:schemeClr>
                </a:solidFill>
                <a:latin typeface="Century Gothic" panose="020B0502020202020204" pitchFamily="34" charset="0"/>
                <a:ea typeface="+mj-ea"/>
                <a:cs typeface="+mj-cs"/>
              </a:rPr>
              <a:t> берет на себя все вопросы, связанные </a:t>
            </a:r>
            <a:r>
              <a:rPr lang="ru-RU" sz="1400" b="1" dirty="0">
                <a:solidFill>
                  <a:schemeClr val="accent5">
                    <a:lumMod val="50000"/>
                  </a:schemeClr>
                </a:solidFill>
                <a:latin typeface="Century Gothic" panose="020B0502020202020204" pitchFamily="34" charset="0"/>
                <a:ea typeface="+mj-ea"/>
                <a:cs typeface="+mj-cs"/>
              </a:rPr>
              <a:t>деловыми отношениями </a:t>
            </a:r>
            <a:r>
              <a:rPr lang="ru-RU" sz="1400" dirty="0">
                <a:solidFill>
                  <a:schemeClr val="accent5">
                    <a:lumMod val="50000"/>
                  </a:schemeClr>
                </a:solidFill>
                <a:latin typeface="Century Gothic" panose="020B0502020202020204" pitchFamily="34" charset="0"/>
                <a:ea typeface="+mj-ea"/>
                <a:cs typeface="+mj-cs"/>
              </a:rPr>
              <a:t>и </a:t>
            </a:r>
            <a:r>
              <a:rPr lang="ru-RU" sz="1400" b="1" dirty="0">
                <a:solidFill>
                  <a:schemeClr val="accent5">
                    <a:lumMod val="50000"/>
                  </a:schemeClr>
                </a:solidFill>
                <a:latin typeface="Century Gothic" panose="020B0502020202020204" pitchFamily="34" charset="0"/>
                <a:ea typeface="+mj-ea"/>
                <a:cs typeface="+mj-cs"/>
              </a:rPr>
              <a:t>обязательствами.</a:t>
            </a:r>
          </a:p>
        </p:txBody>
      </p:sp>
      <p:sp>
        <p:nvSpPr>
          <p:cNvPr id="27" name="TextBox 26"/>
          <p:cNvSpPr txBox="1"/>
          <p:nvPr/>
        </p:nvSpPr>
        <p:spPr>
          <a:xfrm>
            <a:off x="5619350" y="3610907"/>
            <a:ext cx="2980509" cy="1643527"/>
          </a:xfrm>
          <a:prstGeom prst="rect">
            <a:avLst/>
          </a:prstGeom>
          <a:solidFill>
            <a:schemeClr val="bg1">
              <a:lumMod val="85000"/>
              <a:alpha val="78000"/>
            </a:schemeClr>
          </a:solidFill>
        </p:spPr>
        <p:txBody>
          <a:bodyPr wrap="square" rtlCol="0">
            <a:spAutoFit/>
          </a:bodyPr>
          <a:lstStyle/>
          <a:p>
            <a:pPr algn="ctr" defTabSz="914400" rtl="0" eaLnBrk="1" latinLnBrk="0" hangingPunct="1">
              <a:lnSpc>
                <a:spcPct val="90000"/>
              </a:lnSpc>
              <a:spcBef>
                <a:spcPct val="0"/>
              </a:spcBef>
              <a:buNone/>
            </a:pPr>
            <a:r>
              <a:rPr lang="ru-RU" sz="1400" dirty="0">
                <a:solidFill>
                  <a:schemeClr val="accent5">
                    <a:lumMod val="50000"/>
                  </a:schemeClr>
                </a:solidFill>
                <a:latin typeface="Century Gothic" panose="020B0502020202020204" pitchFamily="34" charset="0"/>
                <a:ea typeface="+mj-ea"/>
                <a:cs typeface="+mj-cs"/>
              </a:rPr>
              <a:t>Джейсон находит с инструктора по социально адаптации, проводит с ним собеседование и нанимает его, а служба </a:t>
            </a:r>
            <a:r>
              <a:rPr lang="ru-RU" sz="1400" b="1" dirty="0">
                <a:solidFill>
                  <a:schemeClr val="accent5">
                    <a:lumMod val="50000"/>
                  </a:schemeClr>
                </a:solidFill>
                <a:latin typeface="Century Gothic" panose="020B0502020202020204" pitchFamily="34" charset="0"/>
                <a:ea typeface="+mj-ea"/>
                <a:cs typeface="+mj-cs"/>
              </a:rPr>
              <a:t>FMS</a:t>
            </a:r>
            <a:r>
              <a:rPr lang="ru-RU" sz="1400" dirty="0">
                <a:solidFill>
                  <a:schemeClr val="accent5">
                    <a:lumMod val="50000"/>
                  </a:schemeClr>
                </a:solidFill>
                <a:latin typeface="Century Gothic" panose="020B0502020202020204" pitchFamily="34" charset="0"/>
                <a:ea typeface="+mj-ea"/>
                <a:cs typeface="+mj-cs"/>
              </a:rPr>
              <a:t> берет на себя все вопросы, связанные </a:t>
            </a:r>
            <a:r>
              <a:rPr lang="ru-RU" sz="1400" b="1" dirty="0">
                <a:solidFill>
                  <a:schemeClr val="accent5">
                    <a:lumMod val="50000"/>
                  </a:schemeClr>
                </a:solidFill>
                <a:latin typeface="Century Gothic" panose="020B0502020202020204" pitchFamily="34" charset="0"/>
                <a:ea typeface="+mj-ea"/>
                <a:cs typeface="+mj-cs"/>
              </a:rPr>
              <a:t>деловыми отношениями </a:t>
            </a:r>
            <a:r>
              <a:rPr lang="ru-RU" sz="1400" dirty="0">
                <a:solidFill>
                  <a:schemeClr val="accent5">
                    <a:lumMod val="50000"/>
                  </a:schemeClr>
                </a:solidFill>
                <a:latin typeface="Century Gothic" panose="020B0502020202020204" pitchFamily="34" charset="0"/>
                <a:ea typeface="+mj-ea"/>
                <a:cs typeface="+mj-cs"/>
              </a:rPr>
              <a:t>и </a:t>
            </a:r>
            <a:r>
              <a:rPr lang="ru-RU" sz="1400" b="1" dirty="0">
                <a:solidFill>
                  <a:schemeClr val="accent5">
                    <a:lumMod val="50000"/>
                  </a:schemeClr>
                </a:solidFill>
                <a:latin typeface="Century Gothic" panose="020B0502020202020204" pitchFamily="34" charset="0"/>
                <a:ea typeface="+mj-ea"/>
                <a:cs typeface="+mj-cs"/>
              </a:rPr>
              <a:t>обязательствами.</a:t>
            </a:r>
          </a:p>
        </p:txBody>
      </p:sp>
      <p:sp>
        <p:nvSpPr>
          <p:cNvPr id="28" name="TextBox 27"/>
          <p:cNvSpPr txBox="1"/>
          <p:nvPr/>
        </p:nvSpPr>
        <p:spPr>
          <a:xfrm>
            <a:off x="2432783" y="4921693"/>
            <a:ext cx="2905711" cy="1449628"/>
          </a:xfrm>
          <a:prstGeom prst="rect">
            <a:avLst/>
          </a:prstGeom>
          <a:solidFill>
            <a:schemeClr val="bg1">
              <a:lumMod val="85000"/>
            </a:schemeClr>
          </a:solidFill>
        </p:spPr>
        <p:txBody>
          <a:bodyPr wrap="square" rtlCol="0">
            <a:spAutoFit/>
          </a:bodyPr>
          <a:lstStyle/>
          <a:p>
            <a:pPr algn="ctr" defTabSz="914400" rtl="0" eaLnBrk="1" latinLnBrk="0" hangingPunct="1">
              <a:lnSpc>
                <a:spcPct val="90000"/>
              </a:lnSpc>
              <a:spcBef>
                <a:spcPct val="0"/>
              </a:spcBef>
              <a:buNone/>
            </a:pPr>
            <a:r>
              <a:rPr lang="ru-RU" sz="1400" dirty="0">
                <a:solidFill>
                  <a:schemeClr val="accent5">
                    <a:lumMod val="50000"/>
                  </a:schemeClr>
                </a:solidFill>
                <a:latin typeface="Century Gothic" panose="020B0502020202020204" pitchFamily="34" charset="0"/>
                <a:ea typeface="+mj-ea"/>
                <a:cs typeface="+mj-cs"/>
              </a:rPr>
              <a:t>Джейсон обращается в местную </a:t>
            </a:r>
            <a:r>
              <a:rPr lang="ru-RU" sz="1400" b="1" dirty="0">
                <a:solidFill>
                  <a:schemeClr val="accent5">
                    <a:lumMod val="50000"/>
                  </a:schemeClr>
                </a:solidFill>
                <a:latin typeface="Century Gothic" panose="020B0502020202020204" pitchFamily="34" charset="0"/>
                <a:ea typeface="+mj-ea"/>
                <a:cs typeface="+mj-cs"/>
              </a:rPr>
              <a:t>организацию</a:t>
            </a:r>
            <a:r>
              <a:rPr lang="ru-RU" sz="1400" dirty="0">
                <a:solidFill>
                  <a:schemeClr val="accent5">
                    <a:lumMod val="50000"/>
                  </a:schemeClr>
                </a:solidFill>
                <a:latin typeface="Century Gothic" panose="020B0502020202020204" pitchFamily="34" charset="0"/>
                <a:ea typeface="+mj-ea"/>
                <a:cs typeface="+mj-cs"/>
              </a:rPr>
              <a:t> для найма ее штатных инструкторов, специализирующихся на обучении работе его мечты — садоводству. </a:t>
            </a:r>
          </a:p>
        </p:txBody>
      </p:sp>
      <p:sp>
        <p:nvSpPr>
          <p:cNvPr id="31" name="TextBox 30"/>
          <p:cNvSpPr txBox="1"/>
          <p:nvPr/>
        </p:nvSpPr>
        <p:spPr>
          <a:xfrm>
            <a:off x="8288168" y="843426"/>
            <a:ext cx="3985375" cy="1089529"/>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7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Джейсон</a:t>
            </a:r>
            <a:r>
              <a:rPr lang="ru-RU" sz="7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cxnSp>
        <p:nvCxnSpPr>
          <p:cNvPr id="36" name="Straight Connector 35"/>
          <p:cNvCxnSpPr/>
          <p:nvPr/>
        </p:nvCxnSpPr>
        <p:spPr>
          <a:xfrm flipH="1" flipV="1">
            <a:off x="1418670" y="2499526"/>
            <a:ext cx="955178" cy="247397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1770342" y="2301851"/>
            <a:ext cx="3747905" cy="20270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26" idx="1"/>
            <a:endCxn id="6" idx="6"/>
          </p:cNvCxnSpPr>
          <p:nvPr/>
        </p:nvCxnSpPr>
        <p:spPr>
          <a:xfrm flipH="1" flipV="1">
            <a:off x="1896259" y="1787800"/>
            <a:ext cx="5175261" cy="660863"/>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123868" y="3159895"/>
            <a:ext cx="1335314" cy="1297749"/>
            <a:chOff x="7891707" y="3788113"/>
            <a:chExt cx="1984486" cy="1951007"/>
          </a:xfrm>
        </p:grpSpPr>
        <p:pic>
          <p:nvPicPr>
            <p:cNvPr id="8" name="Picture 7" descr="Office building icon | Flickr - Photo Sharing!"/>
            <p:cNvPicPr>
              <a:picLocks noChangeAspect="1"/>
            </p:cNvPicPr>
            <p:nvPr/>
          </p:nvPicPr>
          <p:blipFill rotWithShape="1">
            <a:blip r:embed="rId4"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File:Icon of three people in different shades of grey.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10" name="Group 9"/>
          <p:cNvGrpSpPr/>
          <p:nvPr/>
        </p:nvGrpSpPr>
        <p:grpSpPr>
          <a:xfrm>
            <a:off x="2963332" y="2680035"/>
            <a:ext cx="1361926" cy="1293698"/>
            <a:chOff x="3197978" y="3371458"/>
            <a:chExt cx="2883507" cy="2811628"/>
          </a:xfrm>
        </p:grpSpPr>
        <p:grpSp>
          <p:nvGrpSpPr>
            <p:cNvPr id="11" name="Group 10"/>
            <p:cNvGrpSpPr/>
            <p:nvPr/>
          </p:nvGrpSpPr>
          <p:grpSpPr>
            <a:xfrm>
              <a:off x="3197978" y="3371458"/>
              <a:ext cx="2883507" cy="2811628"/>
              <a:chOff x="1422400" y="3512457"/>
              <a:chExt cx="3077029" cy="2820740"/>
            </a:xfrm>
          </p:grpSpPr>
          <p:sp>
            <p:nvSpPr>
              <p:cNvPr id="13" name="Oval 12"/>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15" name="Picture 14" descr="Bulletproof Home Defense: Tactics You Can Enact Now to Secure Your Safety"/>
              <p:cNvPicPr>
                <a:picLocks noChangeAspect="1"/>
              </p:cNvPicPr>
              <p:nvPr/>
            </p:nvPicPr>
            <p:blipFill rotWithShape="1">
              <a:blip r:embed="rId7"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12" name="&quot;No&quot; Symbol 11"/>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9" name="Group 28"/>
          <p:cNvGrpSpPr/>
          <p:nvPr/>
        </p:nvGrpSpPr>
        <p:grpSpPr>
          <a:xfrm>
            <a:off x="4130439" y="1341607"/>
            <a:ext cx="1361926" cy="1293698"/>
            <a:chOff x="3197978" y="3371458"/>
            <a:chExt cx="2883507" cy="2811628"/>
          </a:xfrm>
        </p:grpSpPr>
        <p:grpSp>
          <p:nvGrpSpPr>
            <p:cNvPr id="30" name="Group 29"/>
            <p:cNvGrpSpPr/>
            <p:nvPr/>
          </p:nvGrpSpPr>
          <p:grpSpPr>
            <a:xfrm>
              <a:off x="3197978" y="3371458"/>
              <a:ext cx="2883507" cy="2811628"/>
              <a:chOff x="1422400" y="3512457"/>
              <a:chExt cx="3077029" cy="2820740"/>
            </a:xfrm>
          </p:grpSpPr>
          <p:sp>
            <p:nvSpPr>
              <p:cNvPr id="33" name="Oval 32"/>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35" name="Picture 34" descr="Bulletproof Home Defense: Tactics You Can Enact Now to Secure Your Safety"/>
              <p:cNvPicPr>
                <a:picLocks noChangeAspect="1"/>
              </p:cNvPicPr>
              <p:nvPr/>
            </p:nvPicPr>
            <p:blipFill rotWithShape="1">
              <a:blip r:embed="rId7"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32" name="&quot;No&quot; Symbol 31"/>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41" name="Oval 40"/>
          <p:cNvSpPr/>
          <p:nvPr/>
        </p:nvSpPr>
        <p:spPr>
          <a:xfrm>
            <a:off x="10207249" y="5088235"/>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1300" b="1" dirty="0">
                <a:solidFill>
                  <a:schemeClr val="tx1"/>
                </a:solidFill>
                <a:latin typeface="Arial Narrow" panose="020B0606020202030204" pitchFamily="34" charset="0"/>
              </a:rPr>
              <a:t>Частичный работодатель</a:t>
            </a:r>
          </a:p>
        </p:txBody>
      </p:sp>
      <p:sp>
        <p:nvSpPr>
          <p:cNvPr id="43" name="Right Arrow 42"/>
          <p:cNvSpPr/>
          <p:nvPr/>
        </p:nvSpPr>
        <p:spPr>
          <a:xfrm>
            <a:off x="6945884" y="5204349"/>
            <a:ext cx="2917372" cy="1030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41966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8085827" cy="862561"/>
          </a:xfrm>
        </p:spPr>
        <p:txBody>
          <a:bodyPr/>
          <a:lstStyle/>
          <a:p>
            <a:r>
              <a:rPr lang="ru-RU" sz="2800" dirty="0"/>
              <a:t>ОПЛАТА УСЛУГ И СРЕДСТВ ПОДДЕРЖКИ</a:t>
            </a:r>
          </a:p>
        </p:txBody>
      </p:sp>
      <p:sp>
        <p:nvSpPr>
          <p:cNvPr id="2" name="Rectangle 1">
            <a:extLst>
              <a:ext uri="{FF2B5EF4-FFF2-40B4-BE49-F238E27FC236}">
                <a16:creationId xmlns:a16="http://schemas.microsoft.com/office/drawing/2014/main" id="{CE49A5DF-72AE-E748-A0A9-15A5E053D43D}"/>
              </a:ext>
            </a:extLst>
          </p:cNvPr>
          <p:cNvSpPr/>
          <p:nvPr/>
        </p:nvSpPr>
        <p:spPr>
          <a:xfrm>
            <a:off x="77706" y="631625"/>
            <a:ext cx="6761244" cy="466281"/>
          </a:xfrm>
          <a:prstGeom prst="rect">
            <a:avLst/>
          </a:prstGeom>
        </p:spPr>
        <p:txBody>
          <a:bodyPr wrap="square">
            <a:spAutoFit/>
          </a:bodyPr>
          <a:lstStyle/>
          <a:p>
            <a:pPr algn="r">
              <a:lnSpc>
                <a:spcPct val="90000"/>
              </a:lnSpc>
              <a:spcBef>
                <a:spcPct val="0"/>
              </a:spcBef>
            </a:pPr>
            <a:r>
              <a:rPr lang="ru-RU" sz="2700" b="1" dirty="0">
                <a:solidFill>
                  <a:schemeClr val="bg2">
                    <a:lumMod val="10000"/>
                  </a:schemeClr>
                </a:solidFill>
                <a:latin typeface="Century Gothic" panose="020B0502020202020204" pitchFamily="34" charset="0"/>
              </a:rPr>
              <a:t>СЛУЖБА ФИНАНСОВОГО УПРАВЛЕНИЯ</a:t>
            </a:r>
          </a:p>
        </p:txBody>
      </p:sp>
      <p:sp>
        <p:nvSpPr>
          <p:cNvPr id="4" name="TextBox 3"/>
          <p:cNvSpPr txBox="1"/>
          <p:nvPr/>
        </p:nvSpPr>
        <p:spPr>
          <a:xfrm>
            <a:off x="1575323" y="1246264"/>
            <a:ext cx="9015663"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3200" b="1">
                <a:solidFill>
                  <a:schemeClr val="accent5">
                    <a:lumMod val="50000"/>
                  </a:schemeClr>
                </a:solidFill>
                <a:latin typeface="Century Gothic" panose="020B0502020202020204" pitchFamily="34" charset="0"/>
                <a:ea typeface="+mj-ea"/>
                <a:cs typeface="+mj-cs"/>
                <a:hlinkClick r:id="rId3" action="ppaction://hlinkfile"/>
              </a:rPr>
              <a:t>*Стоимость услуг FMS </a:t>
            </a:r>
          </a:p>
        </p:txBody>
      </p:sp>
      <p:sp>
        <p:nvSpPr>
          <p:cNvPr id="5" name="Equal 4"/>
          <p:cNvSpPr/>
          <p:nvPr/>
        </p:nvSpPr>
        <p:spPr>
          <a:xfrm>
            <a:off x="5515429" y="3172049"/>
            <a:ext cx="2206171" cy="1661208"/>
          </a:xfrm>
          <a:prstGeom prst="mathEqual">
            <a:avLst>
              <a:gd name="adj1" fmla="val 13035"/>
              <a:gd name="adj2" fmla="val 1176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3" name="Picture 12" descr="Category:Dollar sign - Wikimedia Commons">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8896" y="2548473"/>
            <a:ext cx="2850661" cy="2917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8" name="Group 17"/>
          <p:cNvGrpSpPr/>
          <p:nvPr/>
        </p:nvGrpSpPr>
        <p:grpSpPr>
          <a:xfrm>
            <a:off x="279845" y="1577036"/>
            <a:ext cx="5235584" cy="4851234"/>
            <a:chOff x="105673" y="1781795"/>
            <a:chExt cx="5235584" cy="4851234"/>
          </a:xfrm>
        </p:grpSpPr>
        <p:sp>
          <p:nvSpPr>
            <p:cNvPr id="3" name="Oval 2"/>
            <p:cNvSpPr/>
            <p:nvPr/>
          </p:nvSpPr>
          <p:spPr>
            <a:xfrm>
              <a:off x="105673" y="1781795"/>
              <a:ext cx="5235584" cy="48512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755F9E8-C864-9A47-B19C-14BF6450A206}"/>
                </a:ext>
              </a:extLst>
            </p:cNvPr>
            <p:cNvPicPr>
              <a:picLocks noChangeAspect="1"/>
            </p:cNvPicPr>
            <p:nvPr/>
          </p:nvPicPr>
          <p:blipFill>
            <a:blip r:embed="rId6"/>
            <a:stretch>
              <a:fillRect/>
            </a:stretch>
          </p:blipFill>
          <p:spPr>
            <a:xfrm>
              <a:off x="743655" y="266912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Bulletproof Home Defense: Tactics You Can Enact Now to Secure Your Safety"/>
            <p:cNvPicPr>
              <a:picLocks noChangeAspect="1"/>
            </p:cNvPicPr>
            <p:nvPr/>
          </p:nvPicPr>
          <p:blipFill rotWithShape="1">
            <a:blip r:embed="rId7">
              <a:extLst>
                <a:ext uri="{28A0092B-C50C-407E-A947-70E740481C1C}">
                  <a14:useLocalDpi xmlns:a14="http://schemas.microsoft.com/office/drawing/2010/main" val="0"/>
                </a:ext>
              </a:extLst>
            </a:blip>
            <a:srcRect l="-12753" t="-28441" r="-12753" b="-28441"/>
            <a:stretch/>
          </p:blipFill>
          <p:spPr>
            <a:xfrm>
              <a:off x="569483" y="400744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FF209E9D-124D-6E48-9272-080022A7E678}"/>
                </a:ext>
              </a:extLst>
            </p:cNvPr>
            <p:cNvPicPr>
              <a:picLocks noChangeAspect="1"/>
            </p:cNvPicPr>
            <p:nvPr/>
          </p:nvPicPr>
          <p:blipFill rotWithShape="1">
            <a:blip r:embed="rId8"/>
            <a:srcRect l="-3447" t="-4945" r="-12694" b="-21407"/>
            <a:stretch/>
          </p:blipFill>
          <p:spPr>
            <a:xfrm>
              <a:off x="3649162" y="266912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Icon Leader Leadership · Free image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72917" y="400744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Adobe-like counter | UICloud"/>
            <p:cNvPicPr>
              <a:picLocks noChangeAspect="1"/>
            </p:cNvPicPr>
            <p:nvPr/>
          </p:nvPicPr>
          <p:blipFill rotWithShape="1">
            <a:blip r:embed="rId10" cstate="print">
              <a:extLst>
                <a:ext uri="{28A0092B-C50C-407E-A947-70E740481C1C}">
                  <a14:useLocalDpi xmlns:a14="http://schemas.microsoft.com/office/drawing/2010/main" val="0"/>
                </a:ext>
              </a:extLst>
            </a:blip>
            <a:srcRect l="-33" t="8927" r="10737" b="2847"/>
            <a:stretch/>
          </p:blipFill>
          <p:spPr>
            <a:xfrm>
              <a:off x="3026343" y="527440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descr="File:Starting-Online-Business.jpg - Wikimedia Common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20545" y="2064661"/>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Office building icon | Flickr - Photo Sharing!"/>
            <p:cNvPicPr>
              <a:picLocks noChangeAspect="1"/>
            </p:cNvPicPr>
            <p:nvPr/>
          </p:nvPicPr>
          <p:blipFill rotWithShape="1">
            <a:blip r:embed="rId12" cstate="print">
              <a:extLst>
                <a:ext uri="{28A0092B-C50C-407E-A947-70E740481C1C}">
                  <a14:useLocalDpi xmlns:a14="http://schemas.microsoft.com/office/drawing/2010/main" val="0"/>
                </a:ext>
              </a:extLst>
            </a:blip>
            <a:srcRect l="-6212" t="-7113" r="6212" b="-7104"/>
            <a:stretch/>
          </p:blipFill>
          <p:spPr>
            <a:xfrm>
              <a:off x="1333935" y="527440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TextBox 16"/>
            <p:cNvSpPr txBox="1"/>
            <p:nvPr/>
          </p:nvSpPr>
          <p:spPr>
            <a:xfrm>
              <a:off x="1749495" y="3674969"/>
              <a:ext cx="2049250" cy="978729"/>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3200">
                  <a:latin typeface="Century Gothic" panose="020B0502020202020204" pitchFamily="34" charset="0"/>
                  <a:ea typeface="+mj-ea"/>
                  <a:cs typeface="+mj-cs"/>
                </a:rPr>
                <a:t>УСЛУГИ FMS</a:t>
              </a:r>
            </a:p>
          </p:txBody>
        </p:sp>
      </p:grpSp>
    </p:spTree>
    <p:extLst>
      <p:ext uri="{BB962C8B-B14F-4D97-AF65-F5344CB8AC3E}">
        <p14:creationId xmlns:p14="http://schemas.microsoft.com/office/powerpoint/2010/main" val="2117187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1000"/>
            <a:lum/>
          </a:blip>
          <a:srcRect/>
          <a:stretch>
            <a:fillRect l="-11000" t="-8000" r="-5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596644" y="4059998"/>
            <a:ext cx="15108068" cy="6918578"/>
          </a:xfrm>
          <a:prstGeom prst="triangle">
            <a:avLst>
              <a:gd name="adj" fmla="val 22555"/>
            </a:avLst>
          </a:prstGeom>
          <a:solidFill>
            <a:schemeClr val="bg1">
              <a:lumMod val="6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ru-RU" sz="2800"/>
              <a:t>ЧТО ТАКОЕ САМООПРЕДЕЛЕНИЕ</a:t>
            </a:r>
          </a:p>
        </p:txBody>
      </p:sp>
      <p:sp>
        <p:nvSpPr>
          <p:cNvPr id="5" name="TextBox 4">
            <a:extLst>
              <a:ext uri="{FF2B5EF4-FFF2-40B4-BE49-F238E27FC236}">
                <a16:creationId xmlns:a16="http://schemas.microsoft.com/office/drawing/2014/main" id="{C8153160-F310-5D4D-A1DD-28A1A99CE5B9}"/>
              </a:ext>
            </a:extLst>
          </p:cNvPr>
          <p:cNvSpPr txBox="1"/>
          <p:nvPr/>
        </p:nvSpPr>
        <p:spPr>
          <a:xfrm>
            <a:off x="-1499929" y="588254"/>
            <a:ext cx="2947729"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ru-RU" sz="2700" b="1" dirty="0">
                <a:solidFill>
                  <a:schemeClr val="bg2">
                    <a:lumMod val="10000"/>
                  </a:schemeClr>
                </a:solidFill>
                <a:latin typeface="Century Gothic" panose="020B0502020202020204" pitchFamily="34" charset="0"/>
                <a:ea typeface="+mj-ea"/>
                <a:cs typeface="+mj-cs"/>
              </a:rPr>
              <a:t>ОБЗОР</a:t>
            </a:r>
          </a:p>
        </p:txBody>
      </p:sp>
      <p:sp>
        <p:nvSpPr>
          <p:cNvPr id="2" name="Rectangle 1"/>
          <p:cNvSpPr/>
          <p:nvPr/>
        </p:nvSpPr>
        <p:spPr>
          <a:xfrm>
            <a:off x="2015804" y="1548514"/>
            <a:ext cx="8312019" cy="4829426"/>
          </a:xfrm>
          <a:prstGeom prst="rect">
            <a:avLst/>
          </a:prstGeom>
          <a:solidFill>
            <a:schemeClr val="bg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2129202" y="2000539"/>
            <a:ext cx="8085221"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3600" b="1">
                <a:latin typeface="Century Gothic" panose="020B0502020202020204" pitchFamily="34" charset="0"/>
                <a:ea typeface="+mj-ea"/>
                <a:cs typeface="+mj-cs"/>
              </a:rPr>
              <a:t>ЧТО ТАКОЕ САМООПРЕДЕЛЕНИЕ</a:t>
            </a:r>
          </a:p>
        </p:txBody>
      </p:sp>
      <p:sp>
        <p:nvSpPr>
          <p:cNvPr id="23" name="Rectangle 22">
            <a:extLst>
              <a:ext uri="{FF2B5EF4-FFF2-40B4-BE49-F238E27FC236}">
                <a16:creationId xmlns:a16="http://schemas.microsoft.com/office/drawing/2014/main" id="{B5CFF8F1-5862-DD4D-A8D0-C12E0E4E404F}"/>
              </a:ext>
            </a:extLst>
          </p:cNvPr>
          <p:cNvSpPr/>
          <p:nvPr/>
        </p:nvSpPr>
        <p:spPr>
          <a:xfrm>
            <a:off x="2029335" y="3071599"/>
            <a:ext cx="8462449" cy="2862322"/>
          </a:xfrm>
          <a:prstGeom prst="rect">
            <a:avLst/>
          </a:prstGeom>
        </p:spPr>
        <p:txBody>
          <a:bodyPr wrap="square">
            <a:spAutoFit/>
          </a:bodyPr>
          <a:lstStyle/>
          <a:p>
            <a:pPr marL="914400" lvl="1" indent="-457200">
              <a:buFont typeface="Wingdings" pitchFamily="2" charset="2"/>
              <a:buChar char="ü"/>
            </a:pPr>
            <a:r>
              <a:rPr lang="ru-RU" sz="2000">
                <a:latin typeface="Century Gothic" panose="020B0502020202020204" pitchFamily="34" charset="0"/>
              </a:rPr>
              <a:t>ОБЗОР ПРОГРАММЫ САМООПРЕДЕЛЕНИЯ</a:t>
            </a: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ru-RU" sz="2000">
                <a:latin typeface="Century Gothic" panose="020B0502020202020204" pitchFamily="34" charset="0"/>
              </a:rPr>
              <a:t>ИСТОРИЯ САМООПРЕДЕЛЕНИЯ </a:t>
            </a: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ru-RU" sz="2000">
                <a:latin typeface="Century Gothic" panose="020B0502020202020204" pitchFamily="34" charset="0"/>
              </a:rPr>
              <a:t>О ЧЕМ НУЖНО ПОМНИТЬ</a:t>
            </a: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ru-RU" sz="2000">
                <a:latin typeface="Century Gothic" panose="020B0502020202020204" pitchFamily="34" charset="0"/>
              </a:rPr>
              <a:t>5 ПРИНЦИПОВ САМООПРЕДЕЛЕНИЯ</a:t>
            </a: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ru-RU" sz="2000">
                <a:latin typeface="Century Gothic" panose="020B0502020202020204" pitchFamily="34" charset="0"/>
              </a:rPr>
              <a:t>ПЕРСОНИФИЦИРОВАННОЕ ПЛАНИРОВАНИЕ </a:t>
            </a:r>
          </a:p>
        </p:txBody>
      </p:sp>
    </p:spTree>
    <p:extLst>
      <p:ext uri="{BB962C8B-B14F-4D97-AF65-F5344CB8AC3E}">
        <p14:creationId xmlns:p14="http://schemas.microsoft.com/office/powerpoint/2010/main" val="25294501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8114402" cy="862561"/>
          </a:xfrm>
        </p:spPr>
        <p:txBody>
          <a:bodyPr/>
          <a:lstStyle/>
          <a:p>
            <a:r>
              <a:rPr lang="ru-RU" sz="2800" dirty="0"/>
              <a:t>ОПЛАТА УСЛУГ И СРЕДСТВ ПОДДЕРЖКИ</a:t>
            </a:r>
          </a:p>
        </p:txBody>
      </p:sp>
      <p:sp>
        <p:nvSpPr>
          <p:cNvPr id="5" name="TextBox 4">
            <a:extLst>
              <a:ext uri="{FF2B5EF4-FFF2-40B4-BE49-F238E27FC236}">
                <a16:creationId xmlns:a16="http://schemas.microsoft.com/office/drawing/2014/main" id="{F651A8D1-99B1-4845-B85F-CCE909696BC9}"/>
              </a:ext>
            </a:extLst>
          </p:cNvPr>
          <p:cNvSpPr txBox="1"/>
          <p:nvPr/>
        </p:nvSpPr>
        <p:spPr>
          <a:xfrm>
            <a:off x="-1" y="610286"/>
            <a:ext cx="6829426"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ru-RU" sz="2700" b="1" dirty="0">
                <a:solidFill>
                  <a:schemeClr val="bg2">
                    <a:lumMod val="10000"/>
                  </a:schemeClr>
                </a:solidFill>
                <a:latin typeface="Century Gothic" panose="020B0502020202020204" pitchFamily="34" charset="0"/>
                <a:ea typeface="+mj-ea"/>
                <a:cs typeface="+mj-cs"/>
              </a:rPr>
              <a:t>СЛУЖБА ФИНАНСОВОГО УПРАВЛЕНИЯ</a:t>
            </a:r>
          </a:p>
        </p:txBody>
      </p:sp>
      <p:sp>
        <p:nvSpPr>
          <p:cNvPr id="31" name="TextBox 30"/>
          <p:cNvSpPr txBox="1"/>
          <p:nvPr/>
        </p:nvSpPr>
        <p:spPr>
          <a:xfrm>
            <a:off x="8303053" y="1766618"/>
            <a:ext cx="3985375" cy="1089529"/>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7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Джейсон</a:t>
            </a:r>
            <a:r>
              <a:rPr lang="ru-RU" sz="7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grpSp>
        <p:nvGrpSpPr>
          <p:cNvPr id="30" name="Group 29"/>
          <p:cNvGrpSpPr/>
          <p:nvPr/>
        </p:nvGrpSpPr>
        <p:grpSpPr>
          <a:xfrm>
            <a:off x="9234532" y="4005409"/>
            <a:ext cx="1479569" cy="1415956"/>
            <a:chOff x="2318920" y="2484911"/>
            <a:chExt cx="1500337" cy="1443991"/>
          </a:xfrm>
        </p:grpSpPr>
        <p:sp>
          <p:nvSpPr>
            <p:cNvPr id="32" name="Oval 31"/>
            <p:cNvSpPr/>
            <p:nvPr/>
          </p:nvSpPr>
          <p:spPr>
            <a:xfrm>
              <a:off x="2318920" y="2484911"/>
              <a:ext cx="1500337" cy="1443991"/>
            </a:xfrm>
            <a:prstGeom prst="ellipse">
              <a:avLst/>
            </a:prstGeom>
            <a:blipFill dpi="0" rotWithShape="1">
              <a:blip r:embed="rId3"/>
              <a:srcRect/>
              <a:stretch>
                <a:fillRect r="-80000" b="-6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2499443" y="2736100"/>
              <a:ext cx="1229140" cy="941612"/>
            </a:xfrm>
            <a:prstGeom prst="rect">
              <a:avLst/>
            </a:prstGeom>
            <a:noFill/>
          </p:spPr>
          <p:txBody>
            <a:bodyPr wrap="square" rtlCol="0" anchor="ctr">
              <a:spAutoFit/>
            </a:bodyPr>
            <a:lstStyle/>
            <a:p>
              <a:pPr algn="ctr" defTabSz="914400" rtl="0" eaLnBrk="1" latinLnBrk="0" hangingPunct="1">
                <a:lnSpc>
                  <a:spcPct val="90000"/>
                </a:lnSpc>
                <a:spcBef>
                  <a:spcPct val="0"/>
                </a:spcBef>
                <a:buNone/>
              </a:pPr>
              <a:r>
                <a:rPr lang="ru-RU" sz="6000">
                  <a:effectLst>
                    <a:outerShdw blurRad="38100" dist="38100" dir="2700000" algn="tl">
                      <a:srgbClr val="000000">
                        <a:alpha val="43137"/>
                      </a:srgbClr>
                    </a:outerShdw>
                  </a:effectLst>
                  <a:latin typeface="Century Gothic" panose="020B0502020202020204" pitchFamily="34" charset="0"/>
                  <a:ea typeface="+mj-ea"/>
                  <a:cs typeface="+mj-cs"/>
                </a:rPr>
                <a:t>5+</a:t>
              </a:r>
            </a:p>
          </p:txBody>
        </p:sp>
      </p:grpSp>
      <p:sp>
        <p:nvSpPr>
          <p:cNvPr id="2" name="Donut 1"/>
          <p:cNvSpPr/>
          <p:nvPr/>
        </p:nvSpPr>
        <p:spPr>
          <a:xfrm>
            <a:off x="4953000" y="3607725"/>
            <a:ext cx="1993540" cy="1813641"/>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Donut 39"/>
          <p:cNvSpPr/>
          <p:nvPr/>
        </p:nvSpPr>
        <p:spPr>
          <a:xfrm>
            <a:off x="8798543" y="3463609"/>
            <a:ext cx="2440152" cy="2462305"/>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Oval 33"/>
          <p:cNvSpPr/>
          <p:nvPr/>
        </p:nvSpPr>
        <p:spPr>
          <a:xfrm>
            <a:off x="560945" y="1156428"/>
            <a:ext cx="1335314" cy="1262743"/>
          </a:xfrm>
          <a:prstGeom prst="ellipse">
            <a:avLst/>
          </a:prstGeom>
          <a:blipFill dpi="0" rotWithShape="1">
            <a:blip r:embed="rId4"/>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35" name="Straight Connector 34"/>
          <p:cNvCxnSpPr/>
          <p:nvPr/>
        </p:nvCxnSpPr>
        <p:spPr>
          <a:xfrm flipH="1" flipV="1">
            <a:off x="1359410" y="2419173"/>
            <a:ext cx="955178" cy="247397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endCxn id="34" idx="5"/>
          </p:cNvCxnSpPr>
          <p:nvPr/>
        </p:nvCxnSpPr>
        <p:spPr>
          <a:xfrm flipH="1" flipV="1">
            <a:off x="1700707" y="2234247"/>
            <a:ext cx="3747905" cy="20270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1896259" y="1866864"/>
            <a:ext cx="5050281" cy="73866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1123868" y="3159895"/>
            <a:ext cx="1335314" cy="1297749"/>
            <a:chOff x="7891707" y="3788113"/>
            <a:chExt cx="1984486" cy="1951007"/>
          </a:xfrm>
        </p:grpSpPr>
        <p:pic>
          <p:nvPicPr>
            <p:cNvPr id="43" name="Picture 42" descr="Office building icon | Flickr - Photo Sharing!"/>
            <p:cNvPicPr>
              <a:picLocks noChangeAspect="1"/>
            </p:cNvPicPr>
            <p:nvPr/>
          </p:nvPicPr>
          <p:blipFill rotWithShape="1">
            <a:blip r:embed="rId5"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4" name="Picture 43" descr="File:Icon of three people in different shades of grey.sv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45" name="Group 44"/>
          <p:cNvGrpSpPr/>
          <p:nvPr/>
        </p:nvGrpSpPr>
        <p:grpSpPr>
          <a:xfrm>
            <a:off x="2450590" y="2291029"/>
            <a:ext cx="1361926" cy="1293698"/>
            <a:chOff x="3197978" y="3371458"/>
            <a:chExt cx="2883507" cy="2811628"/>
          </a:xfrm>
        </p:grpSpPr>
        <p:grpSp>
          <p:nvGrpSpPr>
            <p:cNvPr id="49" name="Group 48"/>
            <p:cNvGrpSpPr/>
            <p:nvPr/>
          </p:nvGrpSpPr>
          <p:grpSpPr>
            <a:xfrm>
              <a:off x="3197978" y="3371458"/>
              <a:ext cx="2883507" cy="2811628"/>
              <a:chOff x="1422400" y="3512457"/>
              <a:chExt cx="3077029" cy="2820740"/>
            </a:xfrm>
          </p:grpSpPr>
          <p:sp>
            <p:nvSpPr>
              <p:cNvPr id="51" name="Oval 50"/>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descr="Icon Leader Leadership · Free image on Pixabay"/>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53" name="Picture 52" descr="Bulletproof Home Defense: Tactics You Can Enact Now to Secure Your Safety"/>
              <p:cNvPicPr>
                <a:picLocks noChangeAspect="1"/>
              </p:cNvPicPr>
              <p:nvPr/>
            </p:nvPicPr>
            <p:blipFill rotWithShape="1">
              <a:blip r:embed="rId8"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50" name="&quot;No&quot; Symbol 49"/>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5" name="Oval 54"/>
          <p:cNvSpPr/>
          <p:nvPr/>
        </p:nvSpPr>
        <p:spPr>
          <a:xfrm>
            <a:off x="1872511" y="4789994"/>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solidFill>
                  <a:schemeClr val="tx1"/>
                </a:solidFill>
                <a:latin typeface="Arial Narrow" panose="020B0606020202030204" pitchFamily="34" charset="0"/>
              </a:rPr>
              <a:t>Плательщик по счетам</a:t>
            </a:r>
          </a:p>
        </p:txBody>
      </p:sp>
      <p:sp>
        <p:nvSpPr>
          <p:cNvPr id="56" name="Oval 55"/>
          <p:cNvSpPr/>
          <p:nvPr/>
        </p:nvSpPr>
        <p:spPr>
          <a:xfrm>
            <a:off x="5340073" y="3825770"/>
            <a:ext cx="1284313" cy="126659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ru-RU" sz="1200" b="1" dirty="0">
                <a:solidFill>
                  <a:schemeClr val="tx1"/>
                </a:solidFill>
                <a:latin typeface="Arial Narrow" panose="020B0606020202030204" pitchFamily="34" charset="0"/>
              </a:rPr>
              <a:t>Частичный</a:t>
            </a:r>
          </a:p>
          <a:p>
            <a:pPr algn="ctr"/>
            <a:r>
              <a:rPr lang="ru-RU" sz="1200" b="1" dirty="0">
                <a:solidFill>
                  <a:schemeClr val="tx1"/>
                </a:solidFill>
                <a:latin typeface="Arial Narrow" panose="020B0606020202030204" pitchFamily="34" charset="0"/>
              </a:rPr>
              <a:t>работодатель</a:t>
            </a:r>
          </a:p>
        </p:txBody>
      </p:sp>
      <p:sp>
        <p:nvSpPr>
          <p:cNvPr id="57" name="Oval 56"/>
          <p:cNvSpPr/>
          <p:nvPr/>
        </p:nvSpPr>
        <p:spPr>
          <a:xfrm>
            <a:off x="6705296" y="2003428"/>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1200" b="1" dirty="0">
                <a:solidFill>
                  <a:schemeClr val="tx1"/>
                </a:solidFill>
                <a:latin typeface="Arial Narrow" panose="020B0606020202030204" pitchFamily="34" charset="0"/>
              </a:rPr>
              <a:t>Частичный работодатель</a:t>
            </a:r>
          </a:p>
        </p:txBody>
      </p:sp>
      <p:grpSp>
        <p:nvGrpSpPr>
          <p:cNvPr id="27" name="Group 26"/>
          <p:cNvGrpSpPr/>
          <p:nvPr/>
        </p:nvGrpSpPr>
        <p:grpSpPr>
          <a:xfrm>
            <a:off x="4109583" y="1372030"/>
            <a:ext cx="1361926" cy="1293698"/>
            <a:chOff x="3197978" y="3371458"/>
            <a:chExt cx="2883507" cy="2811628"/>
          </a:xfrm>
        </p:grpSpPr>
        <p:grpSp>
          <p:nvGrpSpPr>
            <p:cNvPr id="28" name="Group 27"/>
            <p:cNvGrpSpPr/>
            <p:nvPr/>
          </p:nvGrpSpPr>
          <p:grpSpPr>
            <a:xfrm>
              <a:off x="3197978" y="3371458"/>
              <a:ext cx="2883507" cy="2811628"/>
              <a:chOff x="1422400" y="3512457"/>
              <a:chExt cx="3077029" cy="2820740"/>
            </a:xfrm>
          </p:grpSpPr>
          <p:sp>
            <p:nvSpPr>
              <p:cNvPr id="36" name="Oval 35"/>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descr="Icon Leader Leadership · Free image on Pixabay"/>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42" name="Picture 41" descr="Bulletproof Home Defense: Tactics You Can Enact Now to Secure Your Safety"/>
              <p:cNvPicPr>
                <a:picLocks noChangeAspect="1"/>
              </p:cNvPicPr>
              <p:nvPr/>
            </p:nvPicPr>
            <p:blipFill rotWithShape="1">
              <a:blip r:embed="rId8"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29" name="&quot;No&quot; Symbol 28"/>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32820790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122" y="2016338"/>
            <a:ext cx="5981655" cy="4542460"/>
          </a:xfrm>
          <a:prstGeom prst="rect">
            <a:avLst/>
          </a:prstGeom>
          <a:ln w="38100">
            <a:solidFill>
              <a:schemeClr val="tx1"/>
            </a:solidFill>
          </a:ln>
        </p:spPr>
      </p:pic>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7771502" cy="862561"/>
          </a:xfrm>
        </p:spPr>
        <p:txBody>
          <a:bodyPr/>
          <a:lstStyle/>
          <a:p>
            <a:r>
              <a:rPr lang="ru-RU" sz="2800" dirty="0"/>
              <a:t>ОПЛАТА УСЛУГ И СРЕДСТВ ПОДДЕРЖКИ</a:t>
            </a:r>
          </a:p>
        </p:txBody>
      </p:sp>
      <p:sp>
        <p:nvSpPr>
          <p:cNvPr id="5" name="TextBox 4">
            <a:extLst>
              <a:ext uri="{FF2B5EF4-FFF2-40B4-BE49-F238E27FC236}">
                <a16:creationId xmlns:a16="http://schemas.microsoft.com/office/drawing/2014/main" id="{F651A8D1-99B1-4845-B85F-CCE909696BC9}"/>
              </a:ext>
            </a:extLst>
          </p:cNvPr>
          <p:cNvSpPr txBox="1"/>
          <p:nvPr/>
        </p:nvSpPr>
        <p:spPr>
          <a:xfrm>
            <a:off x="-1" y="610286"/>
            <a:ext cx="7419976"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dirty="0">
                <a:solidFill>
                  <a:schemeClr val="bg2">
                    <a:lumMod val="10000"/>
                  </a:schemeClr>
                </a:solidFill>
                <a:latin typeface="Century Gothic" panose="020B0502020202020204" pitchFamily="34" charset="0"/>
                <a:ea typeface="+mj-ea"/>
                <a:cs typeface="+mj-cs"/>
              </a:rPr>
              <a:t>СЛУЖБА ФИНАНСОВОГО УПРАВЛЕНИЯ</a:t>
            </a:r>
          </a:p>
        </p:txBody>
      </p:sp>
      <p:sp>
        <p:nvSpPr>
          <p:cNvPr id="31" name="TextBox 30"/>
          <p:cNvSpPr txBox="1"/>
          <p:nvPr/>
        </p:nvSpPr>
        <p:spPr>
          <a:xfrm>
            <a:off x="8292270" y="880484"/>
            <a:ext cx="3985375" cy="1089529"/>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7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Джейсон</a:t>
            </a:r>
            <a:r>
              <a:rPr lang="ru-RU" sz="7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grpSp>
        <p:nvGrpSpPr>
          <p:cNvPr id="30" name="Group 29"/>
          <p:cNvGrpSpPr/>
          <p:nvPr/>
        </p:nvGrpSpPr>
        <p:grpSpPr>
          <a:xfrm>
            <a:off x="3282709" y="5161193"/>
            <a:ext cx="1268973" cy="1251602"/>
            <a:chOff x="-3119703" y="2568101"/>
            <a:chExt cx="1500337" cy="1443989"/>
          </a:xfrm>
        </p:grpSpPr>
        <p:sp>
          <p:nvSpPr>
            <p:cNvPr id="32" name="Oval 31"/>
            <p:cNvSpPr/>
            <p:nvPr/>
          </p:nvSpPr>
          <p:spPr>
            <a:xfrm>
              <a:off x="-3119703" y="2568101"/>
              <a:ext cx="1500337" cy="1443989"/>
            </a:xfrm>
            <a:prstGeom prst="ellipse">
              <a:avLst/>
            </a:prstGeom>
            <a:blipFill dpi="0" rotWithShape="1">
              <a:blip r:embed="rId4"/>
              <a:srcRect/>
              <a:stretch>
                <a:fillRect r="-80000" b="-6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2941321" y="2899110"/>
              <a:ext cx="1229140" cy="873510"/>
            </a:xfrm>
            <a:prstGeom prst="rect">
              <a:avLst/>
            </a:prstGeom>
            <a:noFill/>
          </p:spPr>
          <p:txBody>
            <a:bodyPr wrap="square" rtlCol="0" anchor="ctr">
              <a:spAutoFit/>
            </a:bodyPr>
            <a:lstStyle/>
            <a:p>
              <a:pPr algn="ctr" defTabSz="914400" rtl="0" eaLnBrk="1" latinLnBrk="0" hangingPunct="1">
                <a:lnSpc>
                  <a:spcPct val="90000"/>
                </a:lnSpc>
                <a:spcBef>
                  <a:spcPct val="0"/>
                </a:spcBef>
                <a:buNone/>
              </a:pPr>
              <a:r>
                <a:rPr lang="ru-RU" sz="4800">
                  <a:effectLst>
                    <a:outerShdw blurRad="38100" dist="38100" dir="2700000" algn="tl">
                      <a:srgbClr val="000000">
                        <a:alpha val="43137"/>
                      </a:srgbClr>
                    </a:outerShdw>
                  </a:effectLst>
                  <a:latin typeface="Century Gothic" panose="020B0502020202020204" pitchFamily="34" charset="0"/>
                  <a:ea typeface="+mj-ea"/>
                  <a:cs typeface="+mj-cs"/>
                </a:rPr>
                <a:t>5+</a:t>
              </a:r>
            </a:p>
          </p:txBody>
        </p:sp>
      </p:grpSp>
      <p:sp>
        <p:nvSpPr>
          <p:cNvPr id="40" name="Donut 39"/>
          <p:cNvSpPr/>
          <p:nvPr/>
        </p:nvSpPr>
        <p:spPr>
          <a:xfrm>
            <a:off x="3039260" y="4804422"/>
            <a:ext cx="1809526" cy="1965143"/>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Donut 36">
            <a:extLst>
              <a:ext uri="{FF2B5EF4-FFF2-40B4-BE49-F238E27FC236}">
                <a16:creationId xmlns:a16="http://schemas.microsoft.com/office/drawing/2014/main" id="{EE0F96B6-365E-1A4F-868C-CA08F354BA58}"/>
              </a:ext>
            </a:extLst>
          </p:cNvPr>
          <p:cNvSpPr/>
          <p:nvPr/>
        </p:nvSpPr>
        <p:spPr>
          <a:xfrm>
            <a:off x="4438354" y="3646358"/>
            <a:ext cx="1877603" cy="1787101"/>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 name="Group 2"/>
          <p:cNvGrpSpPr/>
          <p:nvPr/>
        </p:nvGrpSpPr>
        <p:grpSpPr>
          <a:xfrm>
            <a:off x="159439" y="1303942"/>
            <a:ext cx="6430294" cy="4702643"/>
            <a:chOff x="560945" y="1156428"/>
            <a:chExt cx="6638176" cy="4896309"/>
          </a:xfrm>
        </p:grpSpPr>
        <p:sp>
          <p:nvSpPr>
            <p:cNvPr id="35" name="Oval 34"/>
            <p:cNvSpPr/>
            <p:nvPr/>
          </p:nvSpPr>
          <p:spPr>
            <a:xfrm>
              <a:off x="560945" y="1156428"/>
              <a:ext cx="1335314" cy="1262743"/>
            </a:xfrm>
            <a:prstGeom prst="ellipse">
              <a:avLst/>
            </a:prstGeom>
            <a:blipFill dpi="0" rotWithShape="1">
              <a:blip r:embed="rId5"/>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43" name="Straight Connector 42"/>
            <p:cNvCxnSpPr/>
            <p:nvPr/>
          </p:nvCxnSpPr>
          <p:spPr>
            <a:xfrm flipH="1" flipV="1">
              <a:off x="1359410" y="2419173"/>
              <a:ext cx="955178" cy="247397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35" idx="5"/>
            </p:cNvCxnSpPr>
            <p:nvPr/>
          </p:nvCxnSpPr>
          <p:spPr>
            <a:xfrm flipH="1" flipV="1">
              <a:off x="1700707" y="2234247"/>
              <a:ext cx="3747905" cy="20270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1896259" y="1866864"/>
              <a:ext cx="5050281" cy="73866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1123868" y="3159895"/>
              <a:ext cx="1335314" cy="1297749"/>
              <a:chOff x="7891707" y="3788113"/>
              <a:chExt cx="1984486" cy="1951007"/>
            </a:xfrm>
          </p:grpSpPr>
          <p:pic>
            <p:nvPicPr>
              <p:cNvPr id="50" name="Picture 49" descr="Office building icon | Flickr - Photo Sharing!"/>
              <p:cNvPicPr>
                <a:picLocks noChangeAspect="1"/>
              </p:cNvPicPr>
              <p:nvPr/>
            </p:nvPicPr>
            <p:blipFill rotWithShape="1">
              <a:blip r:embed="rId6"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 name="Picture 50" descr="File:Icon of three people in different shades of grey.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52" name="Group 51"/>
            <p:cNvGrpSpPr/>
            <p:nvPr/>
          </p:nvGrpSpPr>
          <p:grpSpPr>
            <a:xfrm>
              <a:off x="2450590" y="2291029"/>
              <a:ext cx="1361926" cy="1293698"/>
              <a:chOff x="3197978" y="3371458"/>
              <a:chExt cx="2883507" cy="2811628"/>
            </a:xfrm>
          </p:grpSpPr>
          <p:grpSp>
            <p:nvGrpSpPr>
              <p:cNvPr id="53" name="Group 52"/>
              <p:cNvGrpSpPr/>
              <p:nvPr/>
            </p:nvGrpSpPr>
            <p:grpSpPr>
              <a:xfrm>
                <a:off x="3197978" y="3371458"/>
                <a:ext cx="2883507" cy="2811628"/>
                <a:chOff x="1422400" y="3512457"/>
                <a:chExt cx="3077029" cy="2820740"/>
              </a:xfrm>
            </p:grpSpPr>
            <p:sp>
              <p:nvSpPr>
                <p:cNvPr id="55" name="Oval 54"/>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 name="Picture 55" descr="Icon Leader Leadership · Free image on Pixabay"/>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57" name="Picture 56" descr="Bulletproof Home Defense: Tactics You Can Enact Now to Secure Your Safety"/>
                <p:cNvPicPr>
                  <a:picLocks noChangeAspect="1"/>
                </p:cNvPicPr>
                <p:nvPr/>
              </p:nvPicPr>
              <p:blipFill rotWithShape="1">
                <a:blip r:embed="rId9"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54" name="&quot;No&quot; Symbol 53"/>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9" name="Oval 58"/>
            <p:cNvSpPr/>
            <p:nvPr/>
          </p:nvSpPr>
          <p:spPr>
            <a:xfrm>
              <a:off x="1872511" y="4789994"/>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spc="-40" dirty="0">
                  <a:solidFill>
                    <a:schemeClr val="tx1"/>
                  </a:solidFill>
                  <a:latin typeface="Arial Narrow" panose="020B0606020202030204" pitchFamily="34" charset="0"/>
                </a:rPr>
                <a:t>Плательщик по счетам</a:t>
              </a:r>
            </a:p>
          </p:txBody>
        </p:sp>
        <p:sp>
          <p:nvSpPr>
            <p:cNvPr id="60" name="Oval 59"/>
            <p:cNvSpPr/>
            <p:nvPr/>
          </p:nvSpPr>
          <p:spPr>
            <a:xfrm>
              <a:off x="5340073" y="3825770"/>
              <a:ext cx="1284313" cy="126659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ru-RU" sz="1200" b="1" spc="-40" dirty="0">
                  <a:solidFill>
                    <a:schemeClr val="tx1"/>
                  </a:solidFill>
                  <a:latin typeface="Arial Narrow" panose="020B0606020202030204" pitchFamily="34" charset="0"/>
                </a:rPr>
                <a:t>Частичный</a:t>
              </a:r>
            </a:p>
            <a:p>
              <a:pPr algn="ctr"/>
              <a:r>
                <a:rPr lang="ru-RU" sz="1200" b="1" spc="-40" dirty="0">
                  <a:solidFill>
                    <a:schemeClr val="tx1"/>
                  </a:solidFill>
                  <a:latin typeface="Arial Narrow" panose="020B0606020202030204" pitchFamily="34" charset="0"/>
                </a:rPr>
                <a:t>Работодатель</a:t>
              </a:r>
            </a:p>
          </p:txBody>
        </p:sp>
        <p:sp>
          <p:nvSpPr>
            <p:cNvPr id="61" name="Oval 60"/>
            <p:cNvSpPr/>
            <p:nvPr/>
          </p:nvSpPr>
          <p:spPr>
            <a:xfrm>
              <a:off x="5858047" y="1886607"/>
              <a:ext cx="134107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1200" b="1" spc="-40" dirty="0">
                  <a:solidFill>
                    <a:schemeClr val="tx1"/>
                  </a:solidFill>
                  <a:latin typeface="Arial Narrow" panose="020B0606020202030204" pitchFamily="34" charset="0"/>
                </a:rPr>
                <a:t>Частичный работодатель</a:t>
              </a:r>
            </a:p>
          </p:txBody>
        </p:sp>
      </p:grpSp>
      <p:sp>
        <p:nvSpPr>
          <p:cNvPr id="38" name="Donut 37">
            <a:extLst>
              <a:ext uri="{FF2B5EF4-FFF2-40B4-BE49-F238E27FC236}">
                <a16:creationId xmlns:a16="http://schemas.microsoft.com/office/drawing/2014/main" id="{5A9096C0-872D-504A-B3F8-1B42C12EEB41}"/>
              </a:ext>
            </a:extLst>
          </p:cNvPr>
          <p:cNvSpPr/>
          <p:nvPr/>
        </p:nvSpPr>
        <p:spPr>
          <a:xfrm>
            <a:off x="6268332" y="5305425"/>
            <a:ext cx="1997748" cy="1013845"/>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 name="Donut 40">
            <a:extLst>
              <a:ext uri="{FF2B5EF4-FFF2-40B4-BE49-F238E27FC236}">
                <a16:creationId xmlns:a16="http://schemas.microsoft.com/office/drawing/2014/main" id="{DD333C83-8675-C643-B456-4FF6FB2ECDDC}"/>
              </a:ext>
            </a:extLst>
          </p:cNvPr>
          <p:cNvSpPr/>
          <p:nvPr/>
        </p:nvSpPr>
        <p:spPr>
          <a:xfrm>
            <a:off x="10418561" y="6005416"/>
            <a:ext cx="1256941" cy="603535"/>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 name="Donut 61">
            <a:extLst>
              <a:ext uri="{FF2B5EF4-FFF2-40B4-BE49-F238E27FC236}">
                <a16:creationId xmlns:a16="http://schemas.microsoft.com/office/drawing/2014/main" id="{5A9096C0-872D-504A-B3F8-1B42C12EEB41}"/>
              </a:ext>
            </a:extLst>
          </p:cNvPr>
          <p:cNvSpPr/>
          <p:nvPr/>
        </p:nvSpPr>
        <p:spPr>
          <a:xfrm>
            <a:off x="8709816" y="6006585"/>
            <a:ext cx="937546" cy="521342"/>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9" name="Group 38"/>
          <p:cNvGrpSpPr/>
          <p:nvPr/>
        </p:nvGrpSpPr>
        <p:grpSpPr>
          <a:xfrm>
            <a:off x="3172112" y="1432734"/>
            <a:ext cx="1361926" cy="1293698"/>
            <a:chOff x="3197978" y="3371458"/>
            <a:chExt cx="2883507" cy="2811628"/>
          </a:xfrm>
        </p:grpSpPr>
        <p:grpSp>
          <p:nvGrpSpPr>
            <p:cNvPr id="42" name="Group 41"/>
            <p:cNvGrpSpPr/>
            <p:nvPr/>
          </p:nvGrpSpPr>
          <p:grpSpPr>
            <a:xfrm>
              <a:off x="3197978" y="3371458"/>
              <a:ext cx="2883507" cy="2811628"/>
              <a:chOff x="1422400" y="3512457"/>
              <a:chExt cx="3077029" cy="2820740"/>
            </a:xfrm>
          </p:grpSpPr>
          <p:sp>
            <p:nvSpPr>
              <p:cNvPr id="47" name="Oval 46"/>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descr="Icon Leader Leadership · Free image on Pixabay"/>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63" name="Picture 62" descr="Bulletproof Home Defense: Tactics You Can Enact Now to Secure Your Safety"/>
              <p:cNvPicPr>
                <a:picLocks noChangeAspect="1"/>
              </p:cNvPicPr>
              <p:nvPr/>
            </p:nvPicPr>
            <p:blipFill rotWithShape="1">
              <a:blip r:embed="rId9"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46" name="&quot;No&quot; Symbol 45"/>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64" name="Donut 63">
            <a:extLst>
              <a:ext uri="{FF2B5EF4-FFF2-40B4-BE49-F238E27FC236}">
                <a16:creationId xmlns:a16="http://schemas.microsoft.com/office/drawing/2014/main" id="{EE0F96B6-365E-1A4F-868C-CA08F354BA58}"/>
              </a:ext>
            </a:extLst>
          </p:cNvPr>
          <p:cNvSpPr/>
          <p:nvPr/>
        </p:nvSpPr>
        <p:spPr>
          <a:xfrm>
            <a:off x="5027360" y="1684356"/>
            <a:ext cx="1877603" cy="1787101"/>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3818547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344" y="1912091"/>
            <a:ext cx="6236987" cy="4736359"/>
          </a:xfrm>
          <a:prstGeom prst="rect">
            <a:avLst/>
          </a:prstGeom>
          <a:ln w="38100">
            <a:solidFill>
              <a:schemeClr val="tx1"/>
            </a:solidFill>
          </a:ln>
        </p:spPr>
      </p:pic>
      <p:sp>
        <p:nvSpPr>
          <p:cNvPr id="27" name="Text Placeholder 1">
            <a:extLst>
              <a:ext uri="{FF2B5EF4-FFF2-40B4-BE49-F238E27FC236}">
                <a16:creationId xmlns:a16="http://schemas.microsoft.com/office/drawing/2014/main" id="{7CCAE5B8-2EFF-C848-972C-F87BD2C551F6}"/>
              </a:ext>
            </a:extLst>
          </p:cNvPr>
          <p:cNvSpPr txBox="1">
            <a:spLocks/>
          </p:cNvSpPr>
          <p:nvPr/>
        </p:nvSpPr>
        <p:spPr>
          <a:xfrm>
            <a:off x="105673" y="100837"/>
            <a:ext cx="9124052"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dirty="0">
                <a:latin typeface="Century Gothic" panose="020B0502020202020204" pitchFamily="34" charset="0"/>
              </a:rPr>
              <a:t>ОПЛАТА УСЛУГ И СРЕДСТВ ПОДДЕРЖКИ</a:t>
            </a:r>
          </a:p>
          <a:p>
            <a:pPr marL="0" indent="0">
              <a:buNone/>
            </a:pPr>
            <a:endParaRPr lang="en-US" dirty="0"/>
          </a:p>
        </p:txBody>
      </p:sp>
      <p:sp>
        <p:nvSpPr>
          <p:cNvPr id="29" name="Rectangle 28">
            <a:extLst>
              <a:ext uri="{FF2B5EF4-FFF2-40B4-BE49-F238E27FC236}">
                <a16:creationId xmlns:a16="http://schemas.microsoft.com/office/drawing/2014/main" id="{CE49A5DF-72AE-E748-A0A9-15A5E053D43D}"/>
              </a:ext>
            </a:extLst>
          </p:cNvPr>
          <p:cNvSpPr/>
          <p:nvPr/>
        </p:nvSpPr>
        <p:spPr>
          <a:xfrm>
            <a:off x="84741" y="631625"/>
            <a:ext cx="6816290" cy="466281"/>
          </a:xfrm>
          <a:prstGeom prst="rect">
            <a:avLst/>
          </a:prstGeom>
        </p:spPr>
        <p:txBody>
          <a:bodyPr wrap="none">
            <a:spAutoFit/>
          </a:bodyPr>
          <a:lstStyle/>
          <a:p>
            <a:pPr>
              <a:lnSpc>
                <a:spcPct val="90000"/>
              </a:lnSpc>
              <a:spcBef>
                <a:spcPct val="0"/>
              </a:spcBef>
            </a:pPr>
            <a:r>
              <a:rPr lang="ru-RU" sz="2700" b="1" dirty="0">
                <a:solidFill>
                  <a:schemeClr val="bg2">
                    <a:lumMod val="10000"/>
                  </a:schemeClr>
                </a:solidFill>
                <a:latin typeface="Century Gothic" panose="020B0502020202020204" pitchFamily="34" charset="0"/>
              </a:rPr>
              <a:t>СЛУЖБА ФИНАНСОВОГО УПРАВЛЕНИЯ</a:t>
            </a:r>
          </a:p>
        </p:txBody>
      </p:sp>
      <p:sp>
        <p:nvSpPr>
          <p:cNvPr id="45" name="TextBox 44">
            <a:extLst>
              <a:ext uri="{FF2B5EF4-FFF2-40B4-BE49-F238E27FC236}">
                <a16:creationId xmlns:a16="http://schemas.microsoft.com/office/drawing/2014/main" id="{7A56D8D8-69A4-5F45-A013-7FCF6FC63D93}"/>
              </a:ext>
            </a:extLst>
          </p:cNvPr>
          <p:cNvSpPr txBox="1"/>
          <p:nvPr/>
        </p:nvSpPr>
        <p:spPr>
          <a:xfrm>
            <a:off x="7447816" y="775709"/>
            <a:ext cx="4829829" cy="1089529"/>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7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София</a:t>
            </a:r>
            <a:r>
              <a:rPr lang="ru-RU" sz="7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sp>
        <p:nvSpPr>
          <p:cNvPr id="46" name="Donut 45"/>
          <p:cNvSpPr/>
          <p:nvPr/>
        </p:nvSpPr>
        <p:spPr>
          <a:xfrm>
            <a:off x="8473279" y="3317691"/>
            <a:ext cx="1126460" cy="665117"/>
          </a:xfrm>
          <a:prstGeom prst="donut">
            <a:avLst>
              <a:gd name="adj" fmla="val 10398"/>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 name="Donut 46"/>
          <p:cNvSpPr/>
          <p:nvPr/>
        </p:nvSpPr>
        <p:spPr>
          <a:xfrm>
            <a:off x="5990057" y="3136890"/>
            <a:ext cx="2148473" cy="965427"/>
          </a:xfrm>
          <a:prstGeom prst="donut">
            <a:avLst>
              <a:gd name="adj" fmla="val 1240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 name="Donut 47"/>
          <p:cNvSpPr/>
          <p:nvPr/>
        </p:nvSpPr>
        <p:spPr>
          <a:xfrm>
            <a:off x="10553700" y="3357149"/>
            <a:ext cx="907690" cy="631334"/>
          </a:xfrm>
          <a:prstGeom prst="donut">
            <a:avLst>
              <a:gd name="adj" fmla="val 8806"/>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 name="Group 2"/>
          <p:cNvGrpSpPr/>
          <p:nvPr/>
        </p:nvGrpSpPr>
        <p:grpSpPr>
          <a:xfrm>
            <a:off x="4177900" y="4531616"/>
            <a:ext cx="1206102" cy="1239306"/>
            <a:chOff x="3449124" y="5087165"/>
            <a:chExt cx="1206102" cy="1239306"/>
          </a:xfrm>
        </p:grpSpPr>
        <p:sp>
          <p:nvSpPr>
            <p:cNvPr id="22" name="Oval 21">
              <a:extLst>
                <a:ext uri="{FF2B5EF4-FFF2-40B4-BE49-F238E27FC236}">
                  <a16:creationId xmlns:a16="http://schemas.microsoft.com/office/drawing/2014/main" id="{A88FE97F-6308-DF4A-AB4D-157B7063F56E}"/>
                </a:ext>
              </a:extLst>
            </p:cNvPr>
            <p:cNvSpPr/>
            <p:nvPr/>
          </p:nvSpPr>
          <p:spPr>
            <a:xfrm>
              <a:off x="3449124" y="5087165"/>
              <a:ext cx="1206102" cy="1239306"/>
            </a:xfrm>
            <a:prstGeom prst="ellipse">
              <a:avLst/>
            </a:prstGeom>
            <a:blipFill dpi="0" rotWithShape="1">
              <a:blip r:embed="rId4"/>
              <a:srcRect/>
              <a:stretch>
                <a:fillRect r="-80000" b="-6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5C8C71BD-D732-3443-9A26-476467A9EB0A}"/>
                </a:ext>
              </a:extLst>
            </p:cNvPr>
            <p:cNvSpPr txBox="1"/>
            <p:nvPr/>
          </p:nvSpPr>
          <p:spPr>
            <a:xfrm>
              <a:off x="3529263" y="5343364"/>
              <a:ext cx="988090" cy="701731"/>
            </a:xfrm>
            <a:prstGeom prst="rect">
              <a:avLst/>
            </a:prstGeom>
            <a:noFill/>
          </p:spPr>
          <p:txBody>
            <a:bodyPr wrap="square" rtlCol="0" anchor="ctr">
              <a:spAutoFit/>
            </a:bodyPr>
            <a:lstStyle/>
            <a:p>
              <a:pPr algn="ctr" defTabSz="914400" rtl="0" eaLnBrk="1" latinLnBrk="0" hangingPunct="1">
                <a:lnSpc>
                  <a:spcPct val="90000"/>
                </a:lnSpc>
                <a:spcBef>
                  <a:spcPct val="0"/>
                </a:spcBef>
                <a:buNone/>
              </a:pPr>
              <a:r>
                <a:rPr lang="ru-RU" sz="4400">
                  <a:effectLst>
                    <a:outerShdw blurRad="38100" dist="38100" dir="2700000" algn="tl">
                      <a:srgbClr val="000000">
                        <a:alpha val="43137"/>
                      </a:srgbClr>
                    </a:outerShdw>
                  </a:effectLst>
                  <a:latin typeface="Century Gothic" panose="020B0502020202020204" pitchFamily="34" charset="0"/>
                  <a:ea typeface="+mj-ea"/>
                  <a:cs typeface="+mj-cs"/>
                </a:rPr>
                <a:t>4-6</a:t>
              </a:r>
            </a:p>
          </p:txBody>
        </p:sp>
      </p:grpSp>
      <p:sp>
        <p:nvSpPr>
          <p:cNvPr id="33" name="Donut 32">
            <a:extLst>
              <a:ext uri="{FF2B5EF4-FFF2-40B4-BE49-F238E27FC236}">
                <a16:creationId xmlns:a16="http://schemas.microsoft.com/office/drawing/2014/main" id="{11C9B7CE-6EBD-5944-8360-0D4B745A8EF0}"/>
              </a:ext>
            </a:extLst>
          </p:cNvPr>
          <p:cNvSpPr/>
          <p:nvPr/>
        </p:nvSpPr>
        <p:spPr>
          <a:xfrm>
            <a:off x="3900007" y="4320650"/>
            <a:ext cx="1772059" cy="1709532"/>
          </a:xfrm>
          <a:prstGeom prst="donut">
            <a:avLst>
              <a:gd name="adj" fmla="val 52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Donut 33">
            <a:extLst>
              <a:ext uri="{FF2B5EF4-FFF2-40B4-BE49-F238E27FC236}">
                <a16:creationId xmlns:a16="http://schemas.microsoft.com/office/drawing/2014/main" id="{F892FA33-75B4-5C4C-992C-F5991A44D772}"/>
              </a:ext>
            </a:extLst>
          </p:cNvPr>
          <p:cNvSpPr/>
          <p:nvPr/>
        </p:nvSpPr>
        <p:spPr>
          <a:xfrm>
            <a:off x="2072679" y="4055032"/>
            <a:ext cx="1686817" cy="1572394"/>
          </a:xfrm>
          <a:prstGeom prst="donut">
            <a:avLst>
              <a:gd name="adj" fmla="val 52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Donut 34">
            <a:extLst>
              <a:ext uri="{FF2B5EF4-FFF2-40B4-BE49-F238E27FC236}">
                <a16:creationId xmlns:a16="http://schemas.microsoft.com/office/drawing/2014/main" id="{966D532D-9D2F-5545-86CA-F26A05105EC2}"/>
              </a:ext>
            </a:extLst>
          </p:cNvPr>
          <p:cNvSpPr/>
          <p:nvPr/>
        </p:nvSpPr>
        <p:spPr>
          <a:xfrm>
            <a:off x="3943876" y="2465498"/>
            <a:ext cx="1744542" cy="1636819"/>
          </a:xfrm>
          <a:prstGeom prst="donut">
            <a:avLst>
              <a:gd name="adj" fmla="val 52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0" name="Group 29"/>
          <p:cNvGrpSpPr/>
          <p:nvPr/>
        </p:nvGrpSpPr>
        <p:grpSpPr>
          <a:xfrm>
            <a:off x="276219" y="1165949"/>
            <a:ext cx="5167473" cy="4272435"/>
            <a:chOff x="2379236" y="1213696"/>
            <a:chExt cx="6567027" cy="4968443"/>
          </a:xfrm>
        </p:grpSpPr>
        <p:sp>
          <p:nvSpPr>
            <p:cNvPr id="32" name="Oval 31"/>
            <p:cNvSpPr/>
            <p:nvPr/>
          </p:nvSpPr>
          <p:spPr>
            <a:xfrm>
              <a:off x="2379236" y="1213696"/>
              <a:ext cx="1665128" cy="1440409"/>
            </a:xfrm>
            <a:prstGeom prst="ellipse">
              <a:avLst/>
            </a:prstGeom>
            <a:blipFill dpi="0" rotWithShape="1">
              <a:blip r:embed="rId5"/>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36" name="Straight Connector 35"/>
            <p:cNvCxnSpPr/>
            <p:nvPr/>
          </p:nvCxnSpPr>
          <p:spPr>
            <a:xfrm flipH="1" flipV="1">
              <a:off x="3523919" y="2769895"/>
              <a:ext cx="1853208" cy="230988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3927543" y="2317200"/>
              <a:ext cx="3470413" cy="97473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4901666" y="4741730"/>
              <a:ext cx="1665128" cy="144040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spc="-40" dirty="0">
                  <a:solidFill>
                    <a:schemeClr val="tx1"/>
                  </a:solidFill>
                  <a:latin typeface="Arial Narrow" panose="020B0606020202030204" pitchFamily="34" charset="0"/>
                </a:rPr>
                <a:t>Плательщик по счетам</a:t>
              </a:r>
            </a:p>
          </p:txBody>
        </p:sp>
        <p:sp>
          <p:nvSpPr>
            <p:cNvPr id="43" name="Oval 42"/>
            <p:cNvSpPr/>
            <p:nvPr/>
          </p:nvSpPr>
          <p:spPr>
            <a:xfrm>
              <a:off x="7281135" y="2887820"/>
              <a:ext cx="1665128" cy="144040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spc="-40" dirty="0">
                  <a:solidFill>
                    <a:schemeClr val="tx1"/>
                  </a:solidFill>
                  <a:latin typeface="Arial Narrow" panose="020B0606020202030204" pitchFamily="34" charset="0"/>
                </a:rPr>
                <a:t>Плательщик по счетам</a:t>
              </a:r>
            </a:p>
          </p:txBody>
        </p:sp>
        <p:grpSp>
          <p:nvGrpSpPr>
            <p:cNvPr id="44" name="Group 43"/>
            <p:cNvGrpSpPr/>
            <p:nvPr/>
          </p:nvGrpSpPr>
          <p:grpSpPr>
            <a:xfrm>
              <a:off x="4905099" y="1930187"/>
              <a:ext cx="1710377" cy="1428017"/>
              <a:chOff x="3380331" y="2107621"/>
              <a:chExt cx="1984486" cy="1951007"/>
            </a:xfrm>
          </p:grpSpPr>
          <p:pic>
            <p:nvPicPr>
              <p:cNvPr id="53" name="Picture 52" descr="Office building icon | Flickr - Photo Sharing!"/>
              <p:cNvPicPr>
                <a:picLocks noChangeAspect="1"/>
              </p:cNvPicPr>
              <p:nvPr/>
            </p:nvPicPr>
            <p:blipFill rotWithShape="1">
              <a:blip r:embed="rId6" cstate="print">
                <a:extLst>
                  <a:ext uri="{28A0092B-C50C-407E-A947-70E740481C1C}">
                    <a14:useLocalDpi xmlns:a14="http://schemas.microsoft.com/office/drawing/2010/main" val="0"/>
                  </a:ext>
                </a:extLst>
              </a:blip>
              <a:srcRect l="-1" t="-2" r="-18152" b="-14215"/>
              <a:stretch/>
            </p:blipFill>
            <p:spPr>
              <a:xfrm>
                <a:off x="3380331" y="2107621"/>
                <a:ext cx="1984486" cy="195100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4" name="Picture 53" descr="File:Icon of three people in different shades of grey.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0143" y="2734570"/>
                <a:ext cx="1105017" cy="1123836"/>
              </a:xfrm>
              <a:prstGeom prst="rect">
                <a:avLst/>
              </a:prstGeom>
            </p:spPr>
          </p:pic>
        </p:grpSp>
        <p:grpSp>
          <p:nvGrpSpPr>
            <p:cNvPr id="50" name="Group 49"/>
            <p:cNvGrpSpPr/>
            <p:nvPr/>
          </p:nvGrpSpPr>
          <p:grpSpPr>
            <a:xfrm>
              <a:off x="3368031" y="2981789"/>
              <a:ext cx="1710377" cy="1468365"/>
              <a:chOff x="2804093" y="3298862"/>
              <a:chExt cx="1371600" cy="1287250"/>
            </a:xfrm>
          </p:grpSpPr>
          <p:pic>
            <p:nvPicPr>
              <p:cNvPr id="51" name="Picture 50" descr="Icon Leader Leadership · Free image on Pixabay"/>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04093" y="3298862"/>
                <a:ext cx="1371600" cy="1287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2" name="&quot;No&quot; Symbol 51"/>
              <p:cNvSpPr/>
              <p:nvPr/>
            </p:nvSpPr>
            <p:spPr>
              <a:xfrm>
                <a:off x="2923928" y="3365877"/>
                <a:ext cx="1131930" cy="1128152"/>
              </a:xfrm>
              <a:prstGeom prst="noSmoking">
                <a:avLst>
                  <a:gd name="adj" fmla="val 4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Tree>
    <p:extLst>
      <p:ext uri="{BB962C8B-B14F-4D97-AF65-F5344CB8AC3E}">
        <p14:creationId xmlns:p14="http://schemas.microsoft.com/office/powerpoint/2010/main" val="26859518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8557065"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dirty="0">
                <a:latin typeface="Century Gothic" panose="020B0502020202020204" pitchFamily="34" charset="0"/>
              </a:rPr>
              <a:t>ОПЛАТА УСЛУГ И СРЕДСТВ ПОДДЕРЖКИ</a:t>
            </a:r>
          </a:p>
          <a:p>
            <a:pPr marL="0" indent="0">
              <a:buNone/>
            </a:pPr>
            <a:endParaRPr lang="en-US" dirty="0"/>
          </a:p>
        </p:txBody>
      </p:sp>
      <p:sp>
        <p:nvSpPr>
          <p:cNvPr id="6" name="Isosceles Triangle 5"/>
          <p:cNvSpPr/>
          <p:nvPr/>
        </p:nvSpPr>
        <p:spPr>
          <a:xfrm rot="9220213">
            <a:off x="-601181" y="4082031"/>
            <a:ext cx="15108068" cy="6918578"/>
          </a:xfrm>
          <a:prstGeom prst="triangle">
            <a:avLst>
              <a:gd name="adj" fmla="val 22555"/>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F0D6E2A-EFEF-A04D-94C3-255838FFCEFA}"/>
              </a:ext>
            </a:extLst>
          </p:cNvPr>
          <p:cNvSpPr txBox="1"/>
          <p:nvPr/>
        </p:nvSpPr>
        <p:spPr>
          <a:xfrm>
            <a:off x="0" y="610286"/>
            <a:ext cx="5206482"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ru-RU" sz="2700" b="1" dirty="0">
                <a:solidFill>
                  <a:schemeClr val="bg2">
                    <a:lumMod val="10000"/>
                  </a:schemeClr>
                </a:solidFill>
                <a:latin typeface="Century Gothic" panose="020B0502020202020204" pitchFamily="34" charset="0"/>
                <a:ea typeface="+mj-ea"/>
                <a:cs typeface="+mj-cs"/>
              </a:rPr>
              <a:t>ИНДИВИДУАЛЬНЫЙ БЮДЖЕТ</a:t>
            </a:r>
          </a:p>
        </p:txBody>
      </p:sp>
      <p:sp>
        <p:nvSpPr>
          <p:cNvPr id="10" name="TextBox 9">
            <a:extLst>
              <a:ext uri="{FF2B5EF4-FFF2-40B4-BE49-F238E27FC236}">
                <a16:creationId xmlns:a16="http://schemas.microsoft.com/office/drawing/2014/main" id="{FD60D07C-AE66-5742-B7D2-221F610B5A95}"/>
              </a:ext>
            </a:extLst>
          </p:cNvPr>
          <p:cNvSpPr txBox="1"/>
          <p:nvPr/>
        </p:nvSpPr>
        <p:spPr>
          <a:xfrm>
            <a:off x="2822842" y="1333101"/>
            <a:ext cx="6480813" cy="978729"/>
          </a:xfrm>
          <a:prstGeom prst="rect">
            <a:avLst/>
          </a:prstGeom>
          <a:solidFill>
            <a:schemeClr val="bg1">
              <a:lumMod val="95000"/>
            </a:schemeClr>
          </a:solidFill>
        </p:spPr>
        <p:txBody>
          <a:bodyPr wrap="square" rtlCol="0">
            <a:spAutoFit/>
          </a:bodyPr>
          <a:lstStyle/>
          <a:p>
            <a:pPr algn="ctr" defTabSz="914400" rtl="0" eaLnBrk="1" latinLnBrk="0" hangingPunct="1">
              <a:lnSpc>
                <a:spcPct val="90000"/>
              </a:lnSpc>
              <a:spcBef>
                <a:spcPct val="0"/>
              </a:spcBef>
              <a:buNone/>
            </a:pPr>
            <a:r>
              <a:rPr lang="ru-RU" sz="3200" b="1">
                <a:latin typeface="Century Gothic" panose="020B0502020202020204" pitchFamily="34" charset="0"/>
                <a:ea typeface="+mj-ea"/>
                <a:cs typeface="+mj-cs"/>
              </a:rPr>
              <a:t>Обсуждение службы FMS </a:t>
            </a:r>
          </a:p>
          <a:p>
            <a:pPr algn="ctr" defTabSz="914400" rtl="0" eaLnBrk="1" latinLnBrk="0" hangingPunct="1">
              <a:lnSpc>
                <a:spcPct val="90000"/>
              </a:lnSpc>
              <a:spcBef>
                <a:spcPct val="0"/>
              </a:spcBef>
              <a:buNone/>
            </a:pPr>
            <a:r>
              <a:rPr lang="ru-RU" sz="3200" b="1">
                <a:latin typeface="Century Gothic" panose="020B0502020202020204" pitchFamily="34" charset="0"/>
                <a:ea typeface="+mj-ea"/>
                <a:cs typeface="+mj-cs"/>
              </a:rPr>
              <a:t>УПРАЖНЕНИЕ </a:t>
            </a:r>
          </a:p>
        </p:txBody>
      </p:sp>
      <p:sp>
        <p:nvSpPr>
          <p:cNvPr id="11" name="Rectangle 10">
            <a:extLst>
              <a:ext uri="{FF2B5EF4-FFF2-40B4-BE49-F238E27FC236}">
                <a16:creationId xmlns:a16="http://schemas.microsoft.com/office/drawing/2014/main" id="{A15455B2-E6F4-2E48-9636-7FE1E17B4F97}"/>
              </a:ext>
            </a:extLst>
          </p:cNvPr>
          <p:cNvSpPr/>
          <p:nvPr/>
        </p:nvSpPr>
        <p:spPr>
          <a:xfrm>
            <a:off x="2404122" y="2554515"/>
            <a:ext cx="7318255" cy="3875314"/>
          </a:xfrm>
          <a:prstGeom prst="rect">
            <a:avLst/>
          </a:prstGeom>
          <a:solidFill>
            <a:schemeClr val="bg2">
              <a:lumMod val="2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Font typeface="+mj-lt"/>
              <a:buAutoNum type="arabicParenR"/>
            </a:pPr>
            <a:r>
              <a:rPr lang="ru-RU" sz="2400" b="1">
                <a:latin typeface="Century Gothic" panose="020B0502020202020204" pitchFamily="34" charset="0"/>
              </a:rPr>
              <a:t>Проанализируйте услуги, включенные в план расходов.</a:t>
            </a:r>
          </a:p>
          <a:p>
            <a:pPr marL="514350" indent="-514350">
              <a:buFont typeface="+mj-lt"/>
              <a:buAutoNum type="arabicParenR"/>
            </a:pPr>
            <a:endParaRPr lang="en-US" sz="2400" b="1" dirty="0">
              <a:latin typeface="Century Gothic" panose="020B0502020202020204" pitchFamily="34" charset="0"/>
            </a:endParaRPr>
          </a:p>
          <a:p>
            <a:pPr marL="514350" indent="-514350">
              <a:buFont typeface="+mj-lt"/>
              <a:buAutoNum type="arabicParenR"/>
            </a:pPr>
            <a:r>
              <a:rPr lang="ru-RU" sz="2400" b="1">
                <a:latin typeface="Century Gothic" panose="020B0502020202020204" pitchFamily="34" charset="0"/>
              </a:rPr>
              <a:t>Определите, будут ли у вас работники.</a:t>
            </a:r>
          </a:p>
          <a:p>
            <a:pPr marL="514350" indent="-514350">
              <a:buFont typeface="+mj-lt"/>
              <a:buAutoNum type="arabicParenR"/>
            </a:pPr>
            <a:endParaRPr lang="en-US" sz="2400" b="1" dirty="0">
              <a:latin typeface="Century Gothic" panose="020B0502020202020204" pitchFamily="34" charset="0"/>
            </a:endParaRPr>
          </a:p>
          <a:p>
            <a:pPr marL="514350" indent="-514350">
              <a:buFont typeface="+mj-lt"/>
              <a:buAutoNum type="arabicParenR"/>
            </a:pPr>
            <a:r>
              <a:rPr lang="ru-RU" sz="2400" b="1">
                <a:latin typeface="Century Gothic" panose="020B0502020202020204" pitchFamily="34" charset="0"/>
              </a:rPr>
              <a:t>Определите отношения с работниками. </a:t>
            </a:r>
          </a:p>
          <a:p>
            <a:pPr marL="514350" indent="-514350">
              <a:buFont typeface="+mj-lt"/>
              <a:buAutoNum type="arabicParenR"/>
            </a:pPr>
            <a:endParaRPr lang="en-US" sz="2400" b="1" dirty="0">
              <a:latin typeface="Century Gothic" panose="020B0502020202020204" pitchFamily="34" charset="0"/>
            </a:endParaRPr>
          </a:p>
          <a:p>
            <a:pPr marL="514350" indent="-514350">
              <a:buFont typeface="+mj-lt"/>
              <a:buAutoNum type="arabicParenR"/>
            </a:pPr>
            <a:r>
              <a:rPr lang="ru-RU" sz="2400" b="1">
                <a:latin typeface="Century Gothic" panose="020B0502020202020204" pitchFamily="34" charset="0"/>
              </a:rPr>
              <a:t>Какой тип службы FMS вы бы хотели использовать? Почему? </a:t>
            </a:r>
          </a:p>
          <a:p>
            <a:endParaRPr lang="en-US" sz="2400" dirty="0">
              <a:latin typeface="Century Gothic" panose="020B0502020202020204" pitchFamily="34" charset="0"/>
            </a:endParaRPr>
          </a:p>
        </p:txBody>
      </p:sp>
    </p:spTree>
    <p:extLst>
      <p:ext uri="{BB962C8B-B14F-4D97-AF65-F5344CB8AC3E}">
        <p14:creationId xmlns:p14="http://schemas.microsoft.com/office/powerpoint/2010/main" val="30317428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t="11000" b="-5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4303E8-7374-644C-864A-99402142FC34}"/>
              </a:ext>
            </a:extLst>
          </p:cNvPr>
          <p:cNvGrpSpPr/>
          <p:nvPr/>
        </p:nvGrpSpPr>
        <p:grpSpPr>
          <a:xfrm>
            <a:off x="1451114" y="1757681"/>
            <a:ext cx="9183756" cy="4426611"/>
            <a:chOff x="7440656" y="3299791"/>
            <a:chExt cx="3402433" cy="3728900"/>
          </a:xfrm>
        </p:grpSpPr>
        <p:grpSp>
          <p:nvGrpSpPr>
            <p:cNvPr id="7" name="Group 6">
              <a:extLst>
                <a:ext uri="{FF2B5EF4-FFF2-40B4-BE49-F238E27FC236}">
                  <a16:creationId xmlns:a16="http://schemas.microsoft.com/office/drawing/2014/main" id="{64FE8BC6-2DD4-CA48-82FD-223E9964A902}"/>
                </a:ext>
              </a:extLst>
            </p:cNvPr>
            <p:cNvGrpSpPr/>
            <p:nvPr/>
          </p:nvGrpSpPr>
          <p:grpSpPr>
            <a:xfrm>
              <a:off x="7440656" y="3299791"/>
              <a:ext cx="3402433" cy="3710341"/>
              <a:chOff x="1873590" y="3966472"/>
              <a:chExt cx="3402433" cy="3313195"/>
            </a:xfrm>
          </p:grpSpPr>
          <p:sp>
            <p:nvSpPr>
              <p:cNvPr id="10" name="Rectangle 9">
                <a:extLst>
                  <a:ext uri="{FF2B5EF4-FFF2-40B4-BE49-F238E27FC236}">
                    <a16:creationId xmlns:a16="http://schemas.microsoft.com/office/drawing/2014/main" id="{02433F78-0CAE-4349-B18F-2997B88E9667}"/>
                  </a:ext>
                </a:extLst>
              </p:cNvPr>
              <p:cNvSpPr/>
              <p:nvPr/>
            </p:nvSpPr>
            <p:spPr>
              <a:xfrm>
                <a:off x="1873590" y="3966472"/>
                <a:ext cx="3402433" cy="3313195"/>
              </a:xfrm>
              <a:prstGeom prst="rect">
                <a:avLst/>
              </a:prstGeom>
              <a:solidFill>
                <a:schemeClr val="tx1">
                  <a:lumMod val="75000"/>
                  <a:lumOff val="2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E8E05B-5077-164F-A1E2-800A8C41689C}"/>
                  </a:ext>
                </a:extLst>
              </p:cNvPr>
              <p:cNvSpPr/>
              <p:nvPr/>
            </p:nvSpPr>
            <p:spPr>
              <a:xfrm>
                <a:off x="1937929" y="4130889"/>
                <a:ext cx="3229566" cy="2958539"/>
              </a:xfrm>
              <a:prstGeom prst="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71D8DC6B-9CF3-1C48-B60B-32ABF3DB7AC9}"/>
                </a:ext>
              </a:extLst>
            </p:cNvPr>
            <p:cNvSpPr txBox="1"/>
            <p:nvPr/>
          </p:nvSpPr>
          <p:spPr>
            <a:xfrm>
              <a:off x="7625391" y="3627126"/>
              <a:ext cx="3109170" cy="3401565"/>
            </a:xfrm>
            <a:prstGeom prst="rect">
              <a:avLst/>
            </a:prstGeom>
            <a:noFill/>
          </p:spPr>
          <p:txBody>
            <a:bodyPr wrap="square" rtlCol="0">
              <a:spAutoFit/>
            </a:bodyPr>
            <a:lstStyle/>
            <a:p>
              <a:pPr algn="ctr"/>
              <a:r>
                <a:rPr lang="ru-RU" sz="3600" b="1">
                  <a:latin typeface="Century Gothic" panose="020B0502020202020204" pitchFamily="34" charset="0"/>
                </a:rPr>
                <a:t>ОБЗОР СЛУЖБЫ FMS</a:t>
              </a:r>
            </a:p>
            <a:p>
              <a:pPr algn="ctr"/>
              <a:endParaRPr lang="en-US" sz="800" b="1" dirty="0">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ru-RU" sz="2400">
                  <a:solidFill>
                    <a:schemeClr val="tx2">
                      <a:lumMod val="50000"/>
                    </a:schemeClr>
                  </a:solidFill>
                  <a:latin typeface="Century Gothic" panose="020B0502020202020204" pitchFamily="34" charset="0"/>
                </a:rPr>
                <a:t>Обзор службы финансового управления</a:t>
              </a:r>
            </a:p>
            <a:p>
              <a:pPr>
                <a:lnSpc>
                  <a:spcPct val="90000"/>
                </a:lnSpc>
                <a:spcBef>
                  <a:spcPct val="0"/>
                </a:spcBef>
              </a:pPr>
              <a:endParaRPr lang="en-US"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ru-RU" sz="2400">
                  <a:solidFill>
                    <a:schemeClr val="tx2">
                      <a:lumMod val="50000"/>
                    </a:schemeClr>
                  </a:solidFill>
                  <a:latin typeface="Century Gothic" panose="020B0502020202020204" pitchFamily="34" charset="0"/>
                </a:rPr>
                <a:t>Определение отношений с вашей службой FMS</a:t>
              </a:r>
            </a:p>
            <a:p>
              <a:pPr>
                <a:lnSpc>
                  <a:spcPct val="90000"/>
                </a:lnSpc>
                <a:spcBef>
                  <a:spcPct val="0"/>
                </a:spcBef>
              </a:pPr>
              <a:endParaRPr lang="en-US"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ru-RU" sz="2400">
                  <a:solidFill>
                    <a:schemeClr val="tx2">
                      <a:lumMod val="50000"/>
                    </a:schemeClr>
                  </a:solidFill>
                  <a:latin typeface="Century Gothic" panose="020B0502020202020204" pitchFamily="34" charset="0"/>
                </a:rPr>
                <a:t>3 модели</a:t>
              </a:r>
            </a:p>
            <a:p>
              <a:pPr>
                <a:lnSpc>
                  <a:spcPct val="90000"/>
                </a:lnSpc>
                <a:spcBef>
                  <a:spcPct val="0"/>
                </a:spcBef>
              </a:pPr>
              <a:r>
                <a:rPr lang="ru-RU" sz="2400">
                  <a:solidFill>
                    <a:schemeClr val="tx2">
                      <a:lumMod val="50000"/>
                    </a:schemeClr>
                  </a:solidFill>
                  <a:latin typeface="Century Gothic" panose="020B0502020202020204" pitchFamily="34" charset="0"/>
                </a:rPr>
                <a:t> </a:t>
              </a:r>
            </a:p>
            <a:p>
              <a:pPr marL="342900" indent="-342900">
                <a:lnSpc>
                  <a:spcPct val="90000"/>
                </a:lnSpc>
                <a:spcBef>
                  <a:spcPct val="0"/>
                </a:spcBef>
                <a:buFont typeface="Wingdings" panose="05000000000000000000" pitchFamily="2" charset="2"/>
                <a:buChar char="ü"/>
              </a:pPr>
              <a:r>
                <a:rPr lang="ru-RU" sz="2400">
                  <a:solidFill>
                    <a:schemeClr val="tx2">
                      <a:lumMod val="50000"/>
                    </a:schemeClr>
                  </a:solidFill>
                  <a:latin typeface="Century Gothic" panose="020B0502020202020204" pitchFamily="34" charset="0"/>
                </a:rPr>
                <a:t>Стоимость услуг FMS</a:t>
              </a:r>
            </a:p>
            <a:p>
              <a:pPr marL="342900" indent="-342900">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ru-RU" sz="2400">
                  <a:solidFill>
                    <a:schemeClr val="tx2">
                      <a:lumMod val="50000"/>
                    </a:schemeClr>
                  </a:solidFill>
                  <a:latin typeface="Century Gothic" panose="020B0502020202020204" pitchFamily="34" charset="0"/>
                </a:rPr>
                <a:t>Примеры с Джейсоном и Софией</a:t>
              </a:r>
            </a:p>
            <a:p>
              <a:pPr marL="285750" indent="-285750">
                <a:buFont typeface="Wingdings" panose="05000000000000000000" pitchFamily="2" charset="2"/>
                <a:buChar char="ü"/>
              </a:pPr>
              <a:endParaRPr lang="en-US" dirty="0">
                <a:latin typeface="Century Gothic" panose="020B0502020202020204" pitchFamily="34" charset="0"/>
              </a:endParaRPr>
            </a:p>
          </p:txBody>
        </p:sp>
      </p:grpSp>
      <p:sp>
        <p:nvSpPr>
          <p:cNvPr id="12"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773204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dirty="0">
                <a:latin typeface="Century Gothic" panose="020B0502020202020204" pitchFamily="34" charset="0"/>
              </a:rPr>
              <a:t>ОПЛАТА УСЛУГ И СРЕДСТВ ПОДДЕРЖКИ</a:t>
            </a:r>
          </a:p>
          <a:p>
            <a:pPr marL="0" indent="0">
              <a:buNone/>
            </a:pPr>
            <a:endParaRPr lang="en-US" dirty="0"/>
          </a:p>
        </p:txBody>
      </p:sp>
      <p:sp>
        <p:nvSpPr>
          <p:cNvPr id="13" name="TextBox 12">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ОБЗОР</a:t>
            </a:r>
          </a:p>
        </p:txBody>
      </p:sp>
    </p:spTree>
    <p:extLst>
      <p:ext uri="{BB962C8B-B14F-4D97-AF65-F5344CB8AC3E}">
        <p14:creationId xmlns:p14="http://schemas.microsoft.com/office/powerpoint/2010/main" val="33035362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ru-RU"/>
              <a:t>ВАШИ ПРАВА И БЕЗОПАСНОСТЬ </a:t>
            </a:r>
          </a:p>
        </p:txBody>
      </p:sp>
      <p:grpSp>
        <p:nvGrpSpPr>
          <p:cNvPr id="17" name="Group 16">
            <a:extLst>
              <a:ext uri="{FF2B5EF4-FFF2-40B4-BE49-F238E27FC236}">
                <a16:creationId xmlns:a16="http://schemas.microsoft.com/office/drawing/2014/main" id="{DE875EC0-7F04-0844-8B2D-FF365F1B0AA4}"/>
              </a:ext>
            </a:extLst>
          </p:cNvPr>
          <p:cNvGrpSpPr/>
          <p:nvPr/>
        </p:nvGrpSpPr>
        <p:grpSpPr>
          <a:xfrm>
            <a:off x="7316332" y="2454667"/>
            <a:ext cx="3579183" cy="4646092"/>
            <a:chOff x="7316332" y="2967282"/>
            <a:chExt cx="3579183" cy="4646092"/>
          </a:xfrm>
        </p:grpSpPr>
        <p:grpSp>
          <p:nvGrpSpPr>
            <p:cNvPr id="18" name="Group 17">
              <a:extLst>
                <a:ext uri="{FF2B5EF4-FFF2-40B4-BE49-F238E27FC236}">
                  <a16:creationId xmlns:a16="http://schemas.microsoft.com/office/drawing/2014/main" id="{2B95CF05-95C2-7B4E-A9F5-CDFD90BB4C15}"/>
                </a:ext>
              </a:extLst>
            </p:cNvPr>
            <p:cNvGrpSpPr/>
            <p:nvPr/>
          </p:nvGrpSpPr>
          <p:grpSpPr>
            <a:xfrm>
              <a:off x="7316332" y="2967282"/>
              <a:ext cx="3579183" cy="4646092"/>
              <a:chOff x="1763121" y="3966472"/>
              <a:chExt cx="3579183" cy="4148786"/>
            </a:xfrm>
          </p:grpSpPr>
          <p:sp>
            <p:nvSpPr>
              <p:cNvPr id="21" name="Rectangle 20">
                <a:extLst>
                  <a:ext uri="{FF2B5EF4-FFF2-40B4-BE49-F238E27FC236}">
                    <a16:creationId xmlns:a16="http://schemas.microsoft.com/office/drawing/2014/main" id="{D50863C5-8690-8640-9BB1-6D70662192E3}"/>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1689CBF-709D-154E-A2F4-04A6F6EAFE28}"/>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0B6B4811-CA2F-4A4E-9F3F-9DB55E920E46}"/>
                </a:ext>
              </a:extLst>
            </p:cNvPr>
            <p:cNvSpPr txBox="1"/>
            <p:nvPr/>
          </p:nvSpPr>
          <p:spPr>
            <a:xfrm>
              <a:off x="7551338" y="4838955"/>
              <a:ext cx="3250567" cy="2363724"/>
            </a:xfrm>
            <a:prstGeom prst="rect">
              <a:avLst/>
            </a:prstGeom>
            <a:noFill/>
          </p:spPr>
          <p:txBody>
            <a:bodyPr wrap="square" rtlCol="0">
              <a:spAutoFit/>
            </a:bodyPr>
            <a:lstStyle/>
            <a:p>
              <a:pPr>
                <a:lnSpc>
                  <a:spcPct val="90000"/>
                </a:lnSpc>
                <a:spcBef>
                  <a:spcPct val="0"/>
                </a:spcBef>
              </a:pPr>
              <a:r>
                <a:rPr lang="ru-RU" b="1">
                  <a:solidFill>
                    <a:schemeClr val="accent5">
                      <a:lumMod val="50000"/>
                    </a:schemeClr>
                  </a:solidFill>
                  <a:latin typeface="Century Gothic" panose="020B0502020202020204" pitchFamily="34" charset="0"/>
                  <a:ea typeface="+mj-ea"/>
                  <a:cs typeface="+mj-cs"/>
                </a:rPr>
                <a:t>РОЛИ И ОБЯЗАННОСТИ </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Вы </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Семья/круг поддержки</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Координатор услуг</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Служба финансового управления </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Поставщик услуг</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Независимый координатор</a:t>
              </a: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20" name="TextBox 19">
              <a:extLst>
                <a:ext uri="{FF2B5EF4-FFF2-40B4-BE49-F238E27FC236}">
                  <a16:creationId xmlns:a16="http://schemas.microsoft.com/office/drawing/2014/main" id="{5E8984B1-B00E-D846-96A4-C7B331685B18}"/>
                </a:ext>
              </a:extLst>
            </p:cNvPr>
            <p:cNvSpPr txBox="1"/>
            <p:nvPr/>
          </p:nvSpPr>
          <p:spPr>
            <a:xfrm>
              <a:off x="7551338" y="3127359"/>
              <a:ext cx="3109170" cy="1837426"/>
            </a:xfrm>
            <a:prstGeom prst="rect">
              <a:avLst/>
            </a:prstGeom>
            <a:noFill/>
          </p:spPr>
          <p:txBody>
            <a:bodyPr wrap="square" rtlCol="0">
              <a:spAutoFit/>
            </a:bodyPr>
            <a:lstStyle/>
            <a:p>
              <a:r>
                <a:rPr lang="ru-RU" b="1">
                  <a:solidFill>
                    <a:schemeClr val="accent5">
                      <a:lumMod val="50000"/>
                    </a:schemeClr>
                  </a:solidFill>
                  <a:latin typeface="Century Gothic" panose="020B0502020202020204" pitchFamily="34" charset="0"/>
                </a:rPr>
                <a:t>5 ПРИНЦИПОВ</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Свобода</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Полномочия</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Поддержка</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Обязанности </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Подтверждение  </a:t>
              </a: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21502220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256063" y="1555802"/>
            <a:ext cx="8041826" cy="4793223"/>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933701" y="1948514"/>
            <a:ext cx="6686550" cy="1089529"/>
          </a:xfrm>
          <a:prstGeom prst="rect">
            <a:avLst/>
          </a:prstGeom>
          <a:noFill/>
        </p:spPr>
        <p:txBody>
          <a:bodyPr wrap="square" rtlCol="0">
            <a:spAutoFit/>
          </a:bodyPr>
          <a:lstStyle/>
          <a:p>
            <a:pPr algn="ctr">
              <a:lnSpc>
                <a:spcPct val="90000"/>
              </a:lnSpc>
              <a:spcBef>
                <a:spcPct val="0"/>
              </a:spcBef>
            </a:pPr>
            <a:r>
              <a:rPr lang="ru-RU" sz="3600" b="1">
                <a:solidFill>
                  <a:schemeClr val="bg2">
                    <a:lumMod val="10000"/>
                  </a:schemeClr>
                </a:solidFill>
                <a:latin typeface="Century Gothic" panose="020B0502020202020204" pitchFamily="34" charset="0"/>
              </a:rPr>
              <a:t>ОБЗОР ВАШИХ ПРАВ И БЕЗОПАСНОСТИ </a:t>
            </a: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ru-RU" sz="2800"/>
              <a:t>ВАШИ ПРАВА И БЕЗОПАСНОСТЬ</a:t>
            </a:r>
          </a:p>
        </p:txBody>
      </p:sp>
      <p:sp>
        <p:nvSpPr>
          <p:cNvPr id="9" name="TextBox 8">
            <a:extLst>
              <a:ext uri="{FF2B5EF4-FFF2-40B4-BE49-F238E27FC236}">
                <a16:creationId xmlns:a16="http://schemas.microsoft.com/office/drawing/2014/main" id="{5D4FFC79-5BEB-3244-A84F-3E90F5C61842}"/>
              </a:ext>
            </a:extLst>
          </p:cNvPr>
          <p:cNvSpPr txBox="1"/>
          <p:nvPr/>
        </p:nvSpPr>
        <p:spPr>
          <a:xfrm>
            <a:off x="105672" y="595179"/>
            <a:ext cx="3104887"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dirty="0">
                <a:solidFill>
                  <a:schemeClr val="bg2">
                    <a:lumMod val="10000"/>
                  </a:schemeClr>
                </a:solidFill>
                <a:latin typeface="Century Gothic" panose="020B0502020202020204" pitchFamily="34" charset="0"/>
                <a:ea typeface="+mj-ea"/>
                <a:cs typeface="+mj-cs"/>
              </a:rPr>
              <a:t>ОБЗОР ПРАВ</a:t>
            </a:r>
          </a:p>
        </p:txBody>
      </p:sp>
      <p:sp>
        <p:nvSpPr>
          <p:cNvPr id="10" name="Rectangle 9">
            <a:extLst>
              <a:ext uri="{FF2B5EF4-FFF2-40B4-BE49-F238E27FC236}">
                <a16:creationId xmlns:a16="http://schemas.microsoft.com/office/drawing/2014/main" id="{8F85DE81-275F-4240-8577-4CE64808BEAB}"/>
              </a:ext>
            </a:extLst>
          </p:cNvPr>
          <p:cNvSpPr/>
          <p:nvPr/>
        </p:nvSpPr>
        <p:spPr>
          <a:xfrm>
            <a:off x="2558446" y="3101552"/>
            <a:ext cx="7437060" cy="1938992"/>
          </a:xfrm>
          <a:prstGeom prst="rect">
            <a:avLst/>
          </a:prstGeom>
        </p:spPr>
        <p:txBody>
          <a:bodyPr wrap="square">
            <a:spAutoFit/>
          </a:bodyPr>
          <a:lstStyle/>
          <a:p>
            <a:pPr marL="457200" indent="-457200">
              <a:buFont typeface="Wingdings" panose="05000000000000000000" pitchFamily="2" charset="2"/>
              <a:buChar char="ü"/>
            </a:pPr>
            <a:r>
              <a:rPr lang="ru-RU" sz="2400">
                <a:latin typeface="Century Gothic" panose="020B0502020202020204" pitchFamily="34" charset="0"/>
              </a:rPr>
              <a:t>ВАШИ ПРАВА </a:t>
            </a:r>
          </a:p>
          <a:p>
            <a:endParaRPr lang="en-US" sz="2400" dirty="0">
              <a:latin typeface="Century Gothic" panose="020B0502020202020204" pitchFamily="34" charset="0"/>
            </a:endParaRPr>
          </a:p>
          <a:p>
            <a:pPr marL="457200" indent="-457200">
              <a:buFont typeface="Wingdings" panose="05000000000000000000" pitchFamily="2" charset="2"/>
              <a:buChar char="ü"/>
            </a:pPr>
            <a:r>
              <a:rPr lang="ru-RU" sz="2400">
                <a:latin typeface="Century Gothic" panose="020B0502020202020204" pitchFamily="34" charset="0"/>
              </a:rPr>
              <a:t>ПРОВЕРКА НА НАЛИЧИЕ ПРАВОНАРУШЕНИЙ</a:t>
            </a:r>
          </a:p>
          <a:p>
            <a:endParaRPr lang="en-US" sz="2400" dirty="0">
              <a:latin typeface="Century Gothic" panose="020B0502020202020204" pitchFamily="34" charset="0"/>
            </a:endParaRPr>
          </a:p>
          <a:p>
            <a:pPr marL="457200" indent="-457200">
              <a:buFont typeface="Wingdings" panose="05000000000000000000" pitchFamily="2" charset="2"/>
              <a:buChar char="ü"/>
            </a:pPr>
            <a:r>
              <a:rPr lang="ru-RU" sz="2400">
                <a:latin typeface="Century Gothic" panose="020B0502020202020204" pitchFamily="34" charset="0"/>
              </a:rPr>
              <a:t>ОБНАРУЖЕНИЕ И СООБЩЕНИЕ О НАРУШЕНИЯХ</a:t>
            </a:r>
          </a:p>
        </p:txBody>
      </p:sp>
    </p:spTree>
    <p:extLst>
      <p:ext uri="{BB962C8B-B14F-4D97-AF65-F5344CB8AC3E}">
        <p14:creationId xmlns:p14="http://schemas.microsoft.com/office/powerpoint/2010/main" val="26536034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entagon 16"/>
          <p:cNvSpPr/>
          <p:nvPr/>
        </p:nvSpPr>
        <p:spPr>
          <a:xfrm rot="16200000">
            <a:off x="1957440" y="-1058481"/>
            <a:ext cx="8291087" cy="12530970"/>
          </a:xfrm>
          <a:prstGeom prst="homePlate">
            <a:avLst/>
          </a:prstGeom>
          <a:solidFill>
            <a:schemeClr val="bg1">
              <a:lumMod val="6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993054"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ПРАВА</a:t>
            </a:r>
          </a:p>
        </p:txBody>
      </p:sp>
      <p:sp>
        <p:nvSpPr>
          <p:cNvPr id="3" name="TextBox 2"/>
          <p:cNvSpPr txBox="1"/>
          <p:nvPr/>
        </p:nvSpPr>
        <p:spPr>
          <a:xfrm>
            <a:off x="631413" y="4963411"/>
            <a:ext cx="9387250" cy="2598820"/>
          </a:xfrm>
          <a:prstGeom prst="rect">
            <a:avLst/>
          </a:prstGeom>
          <a:noFill/>
        </p:spPr>
        <p:txBody>
          <a:bodyPr vert="wordArtVert" wrap="square" rtlCol="0">
            <a:spAutoFit/>
          </a:bodyPr>
          <a:lstStyle/>
          <a:p>
            <a:pPr algn="l" defTabSz="914400" rtl="0" eaLnBrk="1" latinLnBrk="0" hangingPunct="1">
              <a:lnSpc>
                <a:spcPct val="90000"/>
              </a:lnSpc>
              <a:spcBef>
                <a:spcPct val="0"/>
              </a:spcBef>
              <a:buNone/>
            </a:pPr>
            <a:endParaRPr lang="ru-RU" sz="10000" b="1" dirty="0">
              <a:ln w="0"/>
              <a:solidFill>
                <a:schemeClr val="bg2"/>
              </a:solidFill>
              <a:effectLst>
                <a:innerShdw blurRad="63500" dist="50800" dir="13500000">
                  <a:srgbClr val="000000">
                    <a:alpha val="50000"/>
                  </a:srgbClr>
                </a:innerShdw>
              </a:effectLst>
              <a:latin typeface="Franklin Gothic Heavy" panose="020B0903020102020204" pitchFamily="34" charset="0"/>
              <a:ea typeface="+mj-ea"/>
              <a:cs typeface="+mj-cs"/>
            </a:endParaRPr>
          </a:p>
          <a:p>
            <a:pPr algn="l" defTabSz="914400" rtl="0" eaLnBrk="1" latinLnBrk="0" hangingPunct="1">
              <a:lnSpc>
                <a:spcPct val="90000"/>
              </a:lnSpc>
              <a:spcBef>
                <a:spcPct val="0"/>
              </a:spcBef>
              <a:buNone/>
            </a:pPr>
            <a:r>
              <a:rPr lang="ru-RU" sz="10000" b="1" dirty="0">
                <a:ln w="0"/>
                <a:solidFill>
                  <a:schemeClr val="bg2"/>
                </a:solidFill>
                <a:effectLst>
                  <a:innerShdw blurRad="63500" dist="50800" dir="13500000">
                    <a:srgbClr val="000000">
                      <a:alpha val="50000"/>
                    </a:srgbClr>
                  </a:innerShdw>
                </a:effectLst>
                <a:latin typeface="Franklin Gothic Heavy" panose="020B0903020102020204" pitchFamily="34" charset="0"/>
                <a:ea typeface="+mj-ea"/>
                <a:cs typeface="+mj-cs"/>
              </a:rPr>
              <a:t>П</a:t>
            </a:r>
          </a:p>
          <a:p>
            <a:pPr algn="l" defTabSz="914400" rtl="0" eaLnBrk="1" latinLnBrk="0" hangingPunct="1">
              <a:lnSpc>
                <a:spcPct val="90000"/>
              </a:lnSpc>
              <a:spcBef>
                <a:spcPct val="0"/>
              </a:spcBef>
              <a:buNone/>
            </a:pPr>
            <a:r>
              <a:rPr lang="ru-RU" sz="10000" b="1" dirty="0">
                <a:ln w="0"/>
                <a:solidFill>
                  <a:schemeClr val="bg2"/>
                </a:solidFill>
                <a:effectLst>
                  <a:innerShdw blurRad="63500" dist="50800" dir="13500000">
                    <a:srgbClr val="000000">
                      <a:alpha val="50000"/>
                    </a:srgbClr>
                  </a:innerShdw>
                </a:effectLst>
                <a:latin typeface="Franklin Gothic Heavy" panose="020B0903020102020204" pitchFamily="34" charset="0"/>
                <a:ea typeface="+mj-ea"/>
                <a:cs typeface="+mj-cs"/>
              </a:rPr>
              <a:t>Р</a:t>
            </a:r>
          </a:p>
          <a:p>
            <a:pPr algn="l" defTabSz="914400" rtl="0" eaLnBrk="1" latinLnBrk="0" hangingPunct="1">
              <a:lnSpc>
                <a:spcPct val="90000"/>
              </a:lnSpc>
              <a:spcBef>
                <a:spcPct val="0"/>
              </a:spcBef>
              <a:buNone/>
            </a:pPr>
            <a:r>
              <a:rPr lang="ru-RU" sz="10000" b="1" dirty="0">
                <a:ln w="0"/>
                <a:solidFill>
                  <a:schemeClr val="bg2"/>
                </a:solidFill>
                <a:effectLst>
                  <a:innerShdw blurRad="63500" dist="50800" dir="13500000">
                    <a:srgbClr val="000000">
                      <a:alpha val="50000"/>
                    </a:srgbClr>
                  </a:innerShdw>
                </a:effectLst>
                <a:latin typeface="Franklin Gothic Heavy" panose="020B0903020102020204" pitchFamily="34" charset="0"/>
                <a:ea typeface="+mj-ea"/>
                <a:cs typeface="+mj-cs"/>
              </a:rPr>
              <a:t>А</a:t>
            </a:r>
          </a:p>
          <a:p>
            <a:pPr algn="l" defTabSz="914400" rtl="0" eaLnBrk="1" latinLnBrk="0" hangingPunct="1">
              <a:lnSpc>
                <a:spcPct val="90000"/>
              </a:lnSpc>
              <a:spcBef>
                <a:spcPct val="0"/>
              </a:spcBef>
              <a:buNone/>
            </a:pPr>
            <a:r>
              <a:rPr lang="ru-RU" sz="10000" b="1" dirty="0">
                <a:ln w="0"/>
                <a:solidFill>
                  <a:schemeClr val="bg2"/>
                </a:solidFill>
                <a:effectLst>
                  <a:innerShdw blurRad="63500" dist="50800" dir="13500000">
                    <a:srgbClr val="000000">
                      <a:alpha val="50000"/>
                    </a:srgbClr>
                  </a:innerShdw>
                </a:effectLst>
                <a:latin typeface="Franklin Gothic Heavy" panose="020B0903020102020204" pitchFamily="34" charset="0"/>
                <a:ea typeface="+mj-ea"/>
                <a:cs typeface="+mj-cs"/>
              </a:rPr>
              <a:t>ВА</a:t>
            </a:r>
          </a:p>
        </p:txBody>
      </p:sp>
      <p:sp>
        <p:nvSpPr>
          <p:cNvPr id="7" name="TextBox 6"/>
          <p:cNvSpPr txBox="1"/>
          <p:nvPr/>
        </p:nvSpPr>
        <p:spPr>
          <a:xfrm>
            <a:off x="2800027" y="3757403"/>
            <a:ext cx="6333850" cy="1771650"/>
          </a:xfrm>
          <a:prstGeom prst="rect">
            <a:avLst/>
          </a:prstGeom>
          <a:noFill/>
        </p:spPr>
        <p:txBody>
          <a:bodyPr vert="wordArtVert" wrap="square" rtlCol="0">
            <a:spAutoFit/>
          </a:bodyPr>
          <a:lstStyle/>
          <a:p>
            <a:pPr algn="ctr">
              <a:lnSpc>
                <a:spcPct val="90000"/>
              </a:lnSpc>
              <a:spcBef>
                <a:spcPct val="0"/>
              </a:spcBef>
            </a:pPr>
            <a:r>
              <a:rPr lang="ru-RU" sz="10000" b="1" dirty="0">
                <a:ln w="0"/>
                <a:solidFill>
                  <a:schemeClr val="bg2"/>
                </a:solidFill>
                <a:effectLst>
                  <a:innerShdw blurRad="63500" dist="50800" dir="13500000">
                    <a:srgbClr val="000000">
                      <a:alpha val="50000"/>
                    </a:srgbClr>
                  </a:innerShdw>
                </a:effectLst>
                <a:latin typeface="Franklin Gothic Heavy" panose="020B0903020102020204" pitchFamily="34" charset="0"/>
                <a:ea typeface="+mj-ea"/>
                <a:cs typeface="+mj-cs"/>
              </a:rPr>
              <a:t>ТЕ</a:t>
            </a:r>
            <a:r>
              <a:rPr lang="en-US" sz="10000" b="1" dirty="0">
                <a:ln w="0"/>
                <a:solidFill>
                  <a:schemeClr val="bg2"/>
                </a:solidFill>
                <a:effectLst>
                  <a:innerShdw blurRad="63500" dist="50800" dir="13500000">
                    <a:srgbClr val="000000">
                      <a:alpha val="50000"/>
                    </a:srgbClr>
                  </a:innerShdw>
                </a:effectLst>
                <a:latin typeface="Franklin Gothic Heavy" panose="020B0903020102020204" pitchFamily="34" charset="0"/>
                <a:ea typeface="+mj-ea"/>
                <a:cs typeface="+mj-cs"/>
              </a:rPr>
              <a:t> </a:t>
            </a:r>
            <a:r>
              <a:rPr lang="ru-RU" sz="10000" b="1" dirty="0">
                <a:ln w="0"/>
                <a:solidFill>
                  <a:schemeClr val="bg2"/>
                </a:solidFill>
                <a:effectLst>
                  <a:innerShdw blurRad="63500" dist="50800" dir="13500000">
                    <a:srgbClr val="000000">
                      <a:alpha val="50000"/>
                    </a:srgbClr>
                  </a:innerShdw>
                </a:effectLst>
                <a:latin typeface="Franklin Gothic Heavy" panose="020B0903020102020204" pitchFamily="34" charset="0"/>
              </a:rPr>
              <a:t> </a:t>
            </a:r>
            <a:r>
              <a:rPr lang="en-US" sz="10000" b="1" dirty="0">
                <a:ln w="0"/>
                <a:solidFill>
                  <a:schemeClr val="bg2"/>
                </a:solidFill>
                <a:effectLst>
                  <a:innerShdw blurRad="63500" dist="50800" dir="13500000">
                    <a:srgbClr val="000000">
                      <a:alpha val="50000"/>
                    </a:srgbClr>
                  </a:innerShdw>
                </a:effectLst>
                <a:latin typeface="Franklin Gothic Heavy" panose="020B0903020102020204" pitchFamily="34" charset="0"/>
              </a:rPr>
              <a:t>  </a:t>
            </a:r>
            <a:r>
              <a:rPr lang="ru-RU" sz="10000" b="1" dirty="0">
                <a:ln w="0"/>
                <a:solidFill>
                  <a:schemeClr val="bg2"/>
                </a:solidFill>
                <a:effectLst>
                  <a:innerShdw blurRad="63500" dist="50800" dir="13500000">
                    <a:srgbClr val="000000">
                      <a:alpha val="50000"/>
                    </a:srgbClr>
                  </a:innerShdw>
                </a:effectLst>
                <a:latin typeface="Franklin Gothic Heavy" panose="020B0903020102020204" pitchFamily="34" charset="0"/>
              </a:rPr>
              <a:t>ЖЕ</a:t>
            </a:r>
            <a:endParaRPr lang="ru-RU" sz="10000" b="1" dirty="0">
              <a:ln w="0"/>
              <a:solidFill>
                <a:schemeClr val="bg2"/>
              </a:solidFill>
              <a:effectLst>
                <a:innerShdw blurRad="63500" dist="50800" dir="13500000">
                  <a:srgbClr val="000000">
                    <a:alpha val="50000"/>
                  </a:srgbClr>
                </a:innerShdw>
              </a:effectLst>
              <a:latin typeface="Franklin Gothic Heavy" panose="020B0903020102020204" pitchFamily="34" charset="0"/>
              <a:ea typeface="+mj-ea"/>
              <a:cs typeface="+mj-cs"/>
            </a:endParaRPr>
          </a:p>
        </p:txBody>
      </p:sp>
      <p:sp>
        <p:nvSpPr>
          <p:cNvPr id="18" name="Rectangle 17"/>
          <p:cNvSpPr/>
          <p:nvPr/>
        </p:nvSpPr>
        <p:spPr>
          <a:xfrm rot="16200000">
            <a:off x="5567218" y="-3305386"/>
            <a:ext cx="1071532" cy="1288391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p:nvGrpSpPr>
        <p:grpSpPr>
          <a:xfrm>
            <a:off x="105673" y="2830431"/>
            <a:ext cx="11325181" cy="975346"/>
            <a:chOff x="105673" y="2951905"/>
            <a:chExt cx="11325181" cy="853872"/>
          </a:xfrm>
        </p:grpSpPr>
        <p:sp>
          <p:nvSpPr>
            <p:cNvPr id="8" name="Rectangle 7"/>
            <p:cNvSpPr/>
            <p:nvPr/>
          </p:nvSpPr>
          <p:spPr>
            <a:xfrm>
              <a:off x="105673" y="2974780"/>
              <a:ext cx="4186918" cy="830997"/>
            </a:xfrm>
            <a:prstGeom prst="rect">
              <a:avLst/>
            </a:prstGeom>
          </p:spPr>
          <p:txBody>
            <a:bodyPr wrap="square">
              <a:spAutoFit/>
            </a:bodyPr>
            <a:lstStyle/>
            <a:p>
              <a:pPr algn="ctr"/>
              <a:r>
                <a:rPr lang="ru-RU" sz="2400" dirty="0">
                  <a:effectLst>
                    <a:outerShdw blurRad="38100" dist="38100" dir="2700000" algn="tl">
                      <a:srgbClr val="000000">
                        <a:alpha val="43137"/>
                      </a:srgbClr>
                    </a:outerShdw>
                  </a:effectLst>
                  <a:latin typeface="Arial Narrow" panose="020B0606020202030204" pitchFamily="34" charset="0"/>
                </a:rPr>
                <a:t>Процедура составления</a:t>
              </a:r>
              <a:br>
                <a:rPr lang="en-US" sz="2400" dirty="0">
                  <a:effectLst>
                    <a:outerShdw blurRad="38100" dist="38100" dir="2700000" algn="tl">
                      <a:srgbClr val="000000">
                        <a:alpha val="43137"/>
                      </a:srgbClr>
                    </a:outerShdw>
                  </a:effectLst>
                  <a:latin typeface="Arial Narrow" panose="020B0606020202030204" pitchFamily="34" charset="0"/>
                </a:rPr>
              </a:br>
              <a:r>
                <a:rPr lang="ru-RU" sz="2400" dirty="0">
                  <a:effectLst>
                    <a:outerShdw blurRad="38100" dist="38100" dir="2700000" algn="tl">
                      <a:srgbClr val="000000">
                        <a:alpha val="43137"/>
                      </a:srgbClr>
                    </a:outerShdw>
                  </a:effectLst>
                  <a:latin typeface="Arial Narrow" panose="020B0606020202030204" pitchFamily="34" charset="0"/>
                </a:rPr>
                <a:t>плана IPP</a:t>
              </a:r>
            </a:p>
          </p:txBody>
        </p:sp>
        <p:sp>
          <p:nvSpPr>
            <p:cNvPr id="9" name="Rectangle 8"/>
            <p:cNvSpPr/>
            <p:nvPr/>
          </p:nvSpPr>
          <p:spPr>
            <a:xfrm>
              <a:off x="4463785" y="2963210"/>
              <a:ext cx="3088711" cy="727501"/>
            </a:xfrm>
            <a:prstGeom prst="rect">
              <a:avLst/>
            </a:prstGeom>
          </p:spPr>
          <p:txBody>
            <a:bodyPr wrap="square">
              <a:spAutoFit/>
            </a:bodyPr>
            <a:lstStyle/>
            <a:p>
              <a:pPr algn="ctr"/>
              <a:r>
                <a:rPr lang="ru-RU" sz="2400" dirty="0">
                  <a:effectLst>
                    <a:outerShdw blurRad="38100" dist="38100" dir="2700000" algn="tl">
                      <a:srgbClr val="000000">
                        <a:alpha val="43137"/>
                      </a:srgbClr>
                    </a:outerShdw>
                  </a:effectLst>
                  <a:latin typeface="Arial Narrow" panose="020B0606020202030204" pitchFamily="34" charset="0"/>
                </a:rPr>
                <a:t>Беспристрастное</a:t>
              </a:r>
              <a:br>
                <a:rPr lang="en-US" sz="2400" dirty="0">
                  <a:effectLst>
                    <a:outerShdw blurRad="38100" dist="38100" dir="2700000" algn="tl">
                      <a:srgbClr val="000000">
                        <a:alpha val="43137"/>
                      </a:srgbClr>
                    </a:outerShdw>
                  </a:effectLst>
                  <a:latin typeface="Arial Narrow" panose="020B0606020202030204" pitchFamily="34" charset="0"/>
                </a:rPr>
              </a:br>
              <a:r>
                <a:rPr lang="ru-RU" sz="2400" dirty="0">
                  <a:effectLst>
                    <a:outerShdw blurRad="38100" dist="38100" dir="2700000" algn="tl">
                      <a:srgbClr val="000000">
                        <a:alpha val="43137"/>
                      </a:srgbClr>
                    </a:outerShdw>
                  </a:effectLst>
                  <a:latin typeface="Arial Narrow" panose="020B0606020202030204" pitchFamily="34" charset="0"/>
                </a:rPr>
                <a:t>слушание</a:t>
              </a:r>
            </a:p>
          </p:txBody>
        </p:sp>
        <p:sp>
          <p:nvSpPr>
            <p:cNvPr id="10" name="Rectangle 9"/>
            <p:cNvSpPr/>
            <p:nvPr/>
          </p:nvSpPr>
          <p:spPr>
            <a:xfrm>
              <a:off x="8975135" y="2951905"/>
              <a:ext cx="1487908" cy="404167"/>
            </a:xfrm>
            <a:prstGeom prst="rect">
              <a:avLst/>
            </a:prstGeom>
          </p:spPr>
          <p:txBody>
            <a:bodyPr wrap="none">
              <a:spAutoFit/>
            </a:bodyPr>
            <a:lstStyle/>
            <a:p>
              <a:pPr algn="ctr"/>
              <a:r>
                <a:rPr lang="ru-RU" sz="2400" dirty="0">
                  <a:effectLst>
                    <a:outerShdw blurRad="38100" dist="38100" dir="2700000" algn="tl">
                      <a:srgbClr val="000000">
                        <a:alpha val="43137"/>
                      </a:srgbClr>
                    </a:outerShdw>
                  </a:effectLst>
                  <a:latin typeface="Arial Narrow" panose="020B0606020202030204" pitchFamily="34" charset="0"/>
                </a:rPr>
                <a:t>Апелляции</a:t>
              </a:r>
            </a:p>
          </p:txBody>
        </p:sp>
        <p:sp>
          <p:nvSpPr>
            <p:cNvPr id="11" name="Oval 10"/>
            <p:cNvSpPr/>
            <p:nvPr/>
          </p:nvSpPr>
          <p:spPr>
            <a:xfrm>
              <a:off x="315157" y="3055402"/>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dirty="0"/>
            </a:p>
          </p:txBody>
        </p:sp>
        <p:sp>
          <p:nvSpPr>
            <p:cNvPr id="12" name="Oval 11"/>
            <p:cNvSpPr/>
            <p:nvPr/>
          </p:nvSpPr>
          <p:spPr>
            <a:xfrm>
              <a:off x="3933827" y="3051777"/>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4" name="Oval 13"/>
            <p:cNvSpPr/>
            <p:nvPr/>
          </p:nvSpPr>
          <p:spPr>
            <a:xfrm>
              <a:off x="8085872" y="3051777"/>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5" name="Oval 14"/>
            <p:cNvSpPr/>
            <p:nvPr/>
          </p:nvSpPr>
          <p:spPr>
            <a:xfrm>
              <a:off x="11254391" y="3051777"/>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16" name="Text Placeholder 1">
            <a:extLst>
              <a:ext uri="{FF2B5EF4-FFF2-40B4-BE49-F238E27FC236}">
                <a16:creationId xmlns:a16="http://schemas.microsoft.com/office/drawing/2014/main" id="{EDE77B79-7AE1-5F44-85A6-58A585922D91}"/>
              </a:ext>
            </a:extLst>
          </p:cNvPr>
          <p:cNvSpPr>
            <a:spLocks noGrp="1"/>
          </p:cNvSpPr>
          <p:nvPr>
            <p:ph type="body" sz="quarter" idx="13"/>
          </p:nvPr>
        </p:nvSpPr>
        <p:spPr>
          <a:xfrm>
            <a:off x="105673" y="100837"/>
            <a:ext cx="6847181" cy="862561"/>
          </a:xfrm>
        </p:spPr>
        <p:txBody>
          <a:bodyPr/>
          <a:lstStyle/>
          <a:p>
            <a:r>
              <a:rPr lang="ru-RU" sz="2800"/>
              <a:t>ВАШИ ПРАВА И БЕЗОПАСНОСТЬ</a:t>
            </a:r>
          </a:p>
        </p:txBody>
      </p:sp>
      <p:sp>
        <p:nvSpPr>
          <p:cNvPr id="4" name="Rectangle 3"/>
          <p:cNvSpPr/>
          <p:nvPr/>
        </p:nvSpPr>
        <p:spPr>
          <a:xfrm>
            <a:off x="3088433" y="6486047"/>
            <a:ext cx="5952930" cy="369332"/>
          </a:xfrm>
          <a:prstGeom prst="rect">
            <a:avLst/>
          </a:prstGeom>
        </p:spPr>
        <p:txBody>
          <a:bodyPr wrap="square">
            <a:spAutoFit/>
          </a:bodyPr>
          <a:lstStyle/>
          <a:p>
            <a:r>
              <a:rPr lang="ru-RU" b="1" dirty="0">
                <a:latin typeface="Century Gothic" panose="020B0502020202020204" pitchFamily="34" charset="0"/>
                <a:hlinkClick r:id="rId3" action="ppaction://hlinkfile"/>
              </a:rPr>
              <a:t>*Подробнее см. на веб-сайте Управления (DDS)  </a:t>
            </a:r>
          </a:p>
        </p:txBody>
      </p:sp>
    </p:spTree>
    <p:extLst>
      <p:ext uri="{BB962C8B-B14F-4D97-AF65-F5344CB8AC3E}">
        <p14:creationId xmlns:p14="http://schemas.microsoft.com/office/powerpoint/2010/main" val="25376754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10" y="595179"/>
            <a:ext cx="4368800"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ПРОВЕРКА ДАННЫХ</a:t>
            </a:r>
          </a:p>
        </p:txBody>
      </p:sp>
      <p:sp>
        <p:nvSpPr>
          <p:cNvPr id="6" name="TextBox 5">
            <a:extLst>
              <a:ext uri="{FF2B5EF4-FFF2-40B4-BE49-F238E27FC236}">
                <a16:creationId xmlns:a16="http://schemas.microsoft.com/office/drawing/2014/main" id="{DD0F4C9F-A51E-654A-802B-68C6BCA5E40A}"/>
              </a:ext>
            </a:extLst>
          </p:cNvPr>
          <p:cNvSpPr txBox="1"/>
          <p:nvPr/>
        </p:nvSpPr>
        <p:spPr>
          <a:xfrm>
            <a:off x="124528" y="4681693"/>
            <a:ext cx="12067472" cy="1938992"/>
          </a:xfrm>
          <a:prstGeom prst="rect">
            <a:avLst/>
          </a:prstGeom>
          <a:noFill/>
        </p:spPr>
        <p:txBody>
          <a:bodyPr wrap="square" rtlCol="0">
            <a:spAutoFit/>
          </a:bodyPr>
          <a:lstStyle/>
          <a:p>
            <a:r>
              <a:rPr lang="ru-RU" sz="2000" dirty="0">
                <a:latin typeface="Century Gothic" panose="020B0502020202020204" pitchFamily="34" charset="0"/>
              </a:rPr>
              <a:t>Обязательно для:</a:t>
            </a:r>
          </a:p>
          <a:p>
            <a:pPr marL="457200" indent="-457200">
              <a:buFont typeface="Arial" panose="020B0604020202020204" pitchFamily="34" charset="0"/>
              <a:buChar char="•"/>
            </a:pPr>
            <a:r>
              <a:rPr lang="ru-RU" sz="2000" dirty="0">
                <a:latin typeface="Century Gothic" panose="020B0502020202020204" pitchFamily="34" charset="0"/>
              </a:rPr>
              <a:t>Поставщиков услуг непосредственного персонального ухода</a:t>
            </a:r>
          </a:p>
          <a:p>
            <a:pPr marL="457200" indent="-457200">
              <a:buFont typeface="Arial" panose="020B0604020202020204" pitchFamily="34" charset="0"/>
              <a:buChar char="•"/>
            </a:pPr>
            <a:r>
              <a:rPr lang="ru-RU" sz="2000" dirty="0">
                <a:latin typeface="Century Gothic" panose="020B0502020202020204" pitchFamily="34" charset="0"/>
              </a:rPr>
              <a:t>Любых других поставщиков, услуги которых </a:t>
            </a:r>
            <a:r>
              <a:rPr lang="ru-RU" sz="2000" b="1" i="1" dirty="0">
                <a:latin typeface="Century Gothic" panose="020B0502020202020204" pitchFamily="34" charset="0"/>
              </a:rPr>
              <a:t>ВЫ</a:t>
            </a:r>
            <a:r>
              <a:rPr lang="ru-RU" sz="2000" dirty="0">
                <a:latin typeface="Century Gothic" panose="020B0502020202020204" pitchFamily="34" charset="0"/>
              </a:rPr>
              <a:t> запрашиваете как клиент</a:t>
            </a:r>
          </a:p>
          <a:p>
            <a:endParaRPr lang="en-US" sz="2000" dirty="0">
              <a:latin typeface="Century Gothic" panose="020B0502020202020204" pitchFamily="34" charset="0"/>
            </a:endParaRPr>
          </a:p>
          <a:p>
            <a:pPr lvl="0" algn="ctr"/>
            <a:r>
              <a:rPr lang="ru-RU" sz="2000" dirty="0">
                <a:latin typeface="Century Gothic" panose="020B0502020202020204" pitchFamily="34" charset="0"/>
              </a:rPr>
              <a:t>Вопросы, касающиеся проверки данных можно направлять по адресу </a:t>
            </a:r>
            <a:r>
              <a:rPr lang="ru-RU" sz="2000" dirty="0">
                <a:latin typeface="Century Gothic" panose="020B0502020202020204" pitchFamily="34" charset="0"/>
                <a:hlinkClick r:id="rId3"/>
              </a:rPr>
              <a:t>sdpbackground@dds.ca.gov</a:t>
            </a:r>
            <a:r>
              <a:rPr lang="ru-RU" sz="2000" dirty="0">
                <a:latin typeface="Century Gothic" panose="020B0502020202020204" pitchFamily="34" charset="0"/>
              </a:rPr>
              <a:t> </a:t>
            </a:r>
          </a:p>
        </p:txBody>
      </p:sp>
      <p:grpSp>
        <p:nvGrpSpPr>
          <p:cNvPr id="22" name="Group 21">
            <a:extLst>
              <a:ext uri="{FF2B5EF4-FFF2-40B4-BE49-F238E27FC236}">
                <a16:creationId xmlns:a16="http://schemas.microsoft.com/office/drawing/2014/main" id="{0DD87F7E-3D47-3444-9910-1C825F46D3E4}"/>
              </a:ext>
            </a:extLst>
          </p:cNvPr>
          <p:cNvGrpSpPr/>
          <p:nvPr/>
        </p:nvGrpSpPr>
        <p:grpSpPr>
          <a:xfrm>
            <a:off x="-235735" y="1784844"/>
            <a:ext cx="12460941" cy="1196832"/>
            <a:chOff x="-256394" y="1801901"/>
            <a:chExt cx="12460941" cy="1196832"/>
          </a:xfrm>
        </p:grpSpPr>
        <p:sp>
          <p:nvSpPr>
            <p:cNvPr id="19" name="Right Arrow 18">
              <a:extLst>
                <a:ext uri="{FF2B5EF4-FFF2-40B4-BE49-F238E27FC236}">
                  <a16:creationId xmlns:a16="http://schemas.microsoft.com/office/drawing/2014/main" id="{F283E5B3-A575-994C-99E1-306BAC740D47}"/>
                </a:ext>
              </a:extLst>
            </p:cNvPr>
            <p:cNvSpPr/>
            <p:nvPr/>
          </p:nvSpPr>
          <p:spPr>
            <a:xfrm>
              <a:off x="-256394" y="2097157"/>
              <a:ext cx="12460941" cy="555812"/>
            </a:xfrm>
            <a:prstGeom prst="rightArrow">
              <a:avLst>
                <a:gd name="adj1" fmla="val 50000"/>
                <a:gd name="adj2" fmla="val 13064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Category:Dollar sign - Wikimedia Commons">
              <a:extLst>
                <a:ext uri="{FF2B5EF4-FFF2-40B4-BE49-F238E27FC236}">
                  <a16:creationId xmlns:a16="http://schemas.microsoft.com/office/drawing/2014/main" id="{1970714C-2F98-7A45-9C64-268BA8887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613" y="1801901"/>
              <a:ext cx="1139635" cy="10716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8C21A2BA-E550-8646-AA10-3D35D59E93EA}"/>
                </a:ext>
              </a:extLst>
            </p:cNvPr>
            <p:cNvPicPr>
              <a:picLocks noChangeAspect="1"/>
            </p:cNvPicPr>
            <p:nvPr/>
          </p:nvPicPr>
          <p:blipFill rotWithShape="1">
            <a:blip r:embed="rId5"/>
            <a:srcRect l="-3448" t="-5172" r="-3448" b="1724"/>
            <a:stretch/>
          </p:blipFill>
          <p:spPr>
            <a:xfrm>
              <a:off x="2360961" y="1825556"/>
              <a:ext cx="1118185" cy="10716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a:extLst>
                <a:ext uri="{FF2B5EF4-FFF2-40B4-BE49-F238E27FC236}">
                  <a16:creationId xmlns:a16="http://schemas.microsoft.com/office/drawing/2014/main" id="{F39223AC-6A79-5E41-A3EE-CA6A430AE501}"/>
                </a:ext>
              </a:extLst>
            </p:cNvPr>
            <p:cNvPicPr>
              <a:picLocks noChangeAspect="1"/>
            </p:cNvPicPr>
            <p:nvPr/>
          </p:nvPicPr>
          <p:blipFill>
            <a:blip r:embed="rId6"/>
            <a:stretch>
              <a:fillRect/>
            </a:stretch>
          </p:blipFill>
          <p:spPr>
            <a:xfrm>
              <a:off x="4206868" y="1842724"/>
              <a:ext cx="1142827" cy="108605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2FA0AEB1-3E38-674B-A6A6-4822AB3F5D75}"/>
                </a:ext>
              </a:extLst>
            </p:cNvPr>
            <p:cNvPicPr>
              <a:picLocks noChangeAspect="1"/>
            </p:cNvPicPr>
            <p:nvPr/>
          </p:nvPicPr>
          <p:blipFill>
            <a:blip r:embed="rId7"/>
            <a:stretch>
              <a:fillRect/>
            </a:stretch>
          </p:blipFill>
          <p:spPr>
            <a:xfrm>
              <a:off x="7922112" y="1832287"/>
              <a:ext cx="1186601" cy="1128674"/>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D84352AD-934C-DC42-A881-D462A4D2EFA9}"/>
                </a:ext>
              </a:extLst>
            </p:cNvPr>
            <p:cNvPicPr>
              <a:picLocks noChangeAspect="1"/>
            </p:cNvPicPr>
            <p:nvPr/>
          </p:nvPicPr>
          <p:blipFill>
            <a:blip r:embed="rId8"/>
            <a:stretch>
              <a:fillRect/>
            </a:stretch>
          </p:blipFill>
          <p:spPr>
            <a:xfrm>
              <a:off x="9827023" y="1835702"/>
              <a:ext cx="1230376" cy="11630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quot;No&quot; Symbol 13">
              <a:extLst>
                <a:ext uri="{FF2B5EF4-FFF2-40B4-BE49-F238E27FC236}">
                  <a16:creationId xmlns:a16="http://schemas.microsoft.com/office/drawing/2014/main" id="{ED59E1F8-73BF-854E-8C27-1520DF74AC52}"/>
                </a:ext>
              </a:extLst>
            </p:cNvPr>
            <p:cNvSpPr/>
            <p:nvPr/>
          </p:nvSpPr>
          <p:spPr>
            <a:xfrm>
              <a:off x="4279859" y="1951689"/>
              <a:ext cx="962565" cy="868123"/>
            </a:xfrm>
            <a:prstGeom prst="noSmoking">
              <a:avLst>
                <a:gd name="adj" fmla="val 512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1" name="Picture 20">
              <a:extLst>
                <a:ext uri="{FF2B5EF4-FFF2-40B4-BE49-F238E27FC236}">
                  <a16:creationId xmlns:a16="http://schemas.microsoft.com/office/drawing/2014/main" id="{11A5756C-28B0-9C49-BB22-F89E07BBDBED}"/>
                </a:ext>
              </a:extLst>
            </p:cNvPr>
            <p:cNvPicPr>
              <a:picLocks noChangeAspect="1"/>
            </p:cNvPicPr>
            <p:nvPr/>
          </p:nvPicPr>
          <p:blipFill>
            <a:blip r:embed="rId9"/>
            <a:stretch>
              <a:fillRect/>
            </a:stretch>
          </p:blipFill>
          <p:spPr>
            <a:xfrm>
              <a:off x="6053987" y="1835702"/>
              <a:ext cx="1149524" cy="11495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quot;No&quot; Symbol 12">
              <a:extLst>
                <a:ext uri="{FF2B5EF4-FFF2-40B4-BE49-F238E27FC236}">
                  <a16:creationId xmlns:a16="http://schemas.microsoft.com/office/drawing/2014/main" id="{1D820CEF-2FCE-1846-9875-66B936E03A56}"/>
                </a:ext>
              </a:extLst>
            </p:cNvPr>
            <p:cNvSpPr/>
            <p:nvPr/>
          </p:nvSpPr>
          <p:spPr>
            <a:xfrm>
              <a:off x="6148682" y="1951689"/>
              <a:ext cx="964721" cy="868123"/>
            </a:xfrm>
            <a:prstGeom prst="noSmoking">
              <a:avLst>
                <a:gd name="adj" fmla="val 512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3" name="TextBox 22">
            <a:extLst>
              <a:ext uri="{FF2B5EF4-FFF2-40B4-BE49-F238E27FC236}">
                <a16:creationId xmlns:a16="http://schemas.microsoft.com/office/drawing/2014/main" id="{EA104281-425B-744A-B920-09DE923E7B60}"/>
              </a:ext>
            </a:extLst>
          </p:cNvPr>
          <p:cNvSpPr txBox="1"/>
          <p:nvPr/>
        </p:nvSpPr>
        <p:spPr>
          <a:xfrm>
            <a:off x="289311" y="2943904"/>
            <a:ext cx="1398495" cy="830997"/>
          </a:xfrm>
          <a:prstGeom prst="rect">
            <a:avLst/>
          </a:prstGeom>
          <a:noFill/>
        </p:spPr>
        <p:txBody>
          <a:bodyPr wrap="square" rtlCol="0">
            <a:spAutoFit/>
          </a:bodyPr>
          <a:lstStyle/>
          <a:p>
            <a:pPr lvl="0" algn="ctr"/>
            <a:r>
              <a:rPr lang="ru-RU" sz="1200" dirty="0">
                <a:latin typeface="Century Gothic" panose="020B0502020202020204" pitchFamily="34" charset="0"/>
              </a:rPr>
              <a:t>Поставщик услуг оплачивает расходы</a:t>
            </a:r>
          </a:p>
        </p:txBody>
      </p:sp>
      <p:sp>
        <p:nvSpPr>
          <p:cNvPr id="24" name="TextBox 23">
            <a:extLst>
              <a:ext uri="{FF2B5EF4-FFF2-40B4-BE49-F238E27FC236}">
                <a16:creationId xmlns:a16="http://schemas.microsoft.com/office/drawing/2014/main" id="{F6BDD3CB-5F69-5543-850A-6CD80D0144AC}"/>
              </a:ext>
            </a:extLst>
          </p:cNvPr>
          <p:cNvSpPr txBox="1"/>
          <p:nvPr/>
        </p:nvSpPr>
        <p:spPr>
          <a:xfrm>
            <a:off x="2248060" y="2929262"/>
            <a:ext cx="1398495" cy="1015663"/>
          </a:xfrm>
          <a:prstGeom prst="rect">
            <a:avLst/>
          </a:prstGeom>
          <a:noFill/>
        </p:spPr>
        <p:txBody>
          <a:bodyPr wrap="square" rtlCol="0">
            <a:spAutoFit/>
          </a:bodyPr>
          <a:lstStyle/>
          <a:p>
            <a:pPr lvl="0" algn="ctr"/>
            <a:r>
              <a:rPr lang="ru-RU" sz="1200">
                <a:latin typeface="Century Gothic" panose="020B0502020202020204" pitchFamily="34" charset="0"/>
              </a:rPr>
              <a:t>Результаты проверки отправляются в вашу службу FMS</a:t>
            </a:r>
          </a:p>
        </p:txBody>
      </p:sp>
      <p:sp>
        <p:nvSpPr>
          <p:cNvPr id="25" name="TextBox 24">
            <a:extLst>
              <a:ext uri="{FF2B5EF4-FFF2-40B4-BE49-F238E27FC236}">
                <a16:creationId xmlns:a16="http://schemas.microsoft.com/office/drawing/2014/main" id="{C33BCDC3-4B27-D24E-ACCD-C16B0DF99E3C}"/>
              </a:ext>
            </a:extLst>
          </p:cNvPr>
          <p:cNvSpPr txBox="1"/>
          <p:nvPr/>
        </p:nvSpPr>
        <p:spPr>
          <a:xfrm>
            <a:off x="3794235" y="2968169"/>
            <a:ext cx="1902372" cy="1938992"/>
          </a:xfrm>
          <a:prstGeom prst="rect">
            <a:avLst/>
          </a:prstGeom>
          <a:noFill/>
        </p:spPr>
        <p:txBody>
          <a:bodyPr wrap="square" rtlCol="0">
            <a:spAutoFit/>
          </a:bodyPr>
          <a:lstStyle/>
          <a:p>
            <a:pPr lvl="0" algn="ctr"/>
            <a:r>
              <a:rPr lang="ru-RU" sz="1200" dirty="0">
                <a:latin typeface="Century Gothic" panose="020B0502020202020204" pitchFamily="34" charset="0"/>
              </a:rPr>
              <a:t>Поставщик был признан виновным в совершении преступления </a:t>
            </a:r>
            <a:r>
              <a:rPr lang="ru-RU" sz="1200" b="1" dirty="0">
                <a:latin typeface="Century Gothic" panose="020B0502020202020204" pitchFamily="34" charset="0"/>
              </a:rPr>
              <a:t>небольшой</a:t>
            </a:r>
            <a:r>
              <a:rPr lang="ru-RU" sz="1200" dirty="0">
                <a:latin typeface="Century Gothic" panose="020B0502020202020204" pitchFamily="34" charset="0"/>
              </a:rPr>
              <a:t> тяжести?</a:t>
            </a:r>
          </a:p>
          <a:p>
            <a:pPr lvl="0" algn="ctr"/>
            <a:r>
              <a:rPr lang="ru-RU" sz="1200" dirty="0">
                <a:latin typeface="Century Gothic" panose="020B0502020202020204" pitchFamily="34" charset="0"/>
              </a:rPr>
              <a:t>До начала обслуживания необходимо получить одобрение от </a:t>
            </a:r>
            <a:r>
              <a:rPr lang="ru-RU" sz="1200" b="1" dirty="0">
                <a:latin typeface="Century Gothic" panose="020B0502020202020204" pitchFamily="34" charset="0"/>
              </a:rPr>
              <a:t>Управления DDS</a:t>
            </a:r>
          </a:p>
        </p:txBody>
      </p:sp>
      <p:sp>
        <p:nvSpPr>
          <p:cNvPr id="26" name="TextBox 25">
            <a:extLst>
              <a:ext uri="{FF2B5EF4-FFF2-40B4-BE49-F238E27FC236}">
                <a16:creationId xmlns:a16="http://schemas.microsoft.com/office/drawing/2014/main" id="{CD2D728A-BA66-734E-BE31-E7602B5798B1}"/>
              </a:ext>
            </a:extLst>
          </p:cNvPr>
          <p:cNvSpPr txBox="1"/>
          <p:nvPr/>
        </p:nvSpPr>
        <p:spPr>
          <a:xfrm>
            <a:off x="5734162" y="2998733"/>
            <a:ext cx="1801755" cy="1754326"/>
          </a:xfrm>
          <a:prstGeom prst="rect">
            <a:avLst/>
          </a:prstGeom>
          <a:noFill/>
        </p:spPr>
        <p:txBody>
          <a:bodyPr wrap="square" rtlCol="0">
            <a:spAutoFit/>
          </a:bodyPr>
          <a:lstStyle/>
          <a:p>
            <a:pPr lvl="0" algn="ctr"/>
            <a:r>
              <a:rPr lang="ru-RU" sz="1200" dirty="0">
                <a:latin typeface="Century Gothic" panose="020B0502020202020204" pitchFamily="34" charset="0"/>
              </a:rPr>
              <a:t>Поставщик был признан виновным в совершении </a:t>
            </a:r>
            <a:r>
              <a:rPr lang="ru-RU" sz="1200" b="1" dirty="0">
                <a:latin typeface="Century Gothic" panose="020B0502020202020204" pitchFamily="34" charset="0"/>
              </a:rPr>
              <a:t>тяжкого</a:t>
            </a:r>
            <a:r>
              <a:rPr lang="ru-RU" sz="1200" dirty="0">
                <a:latin typeface="Century Gothic" panose="020B0502020202020204" pitchFamily="34" charset="0"/>
              </a:rPr>
              <a:t> преступления?</a:t>
            </a:r>
          </a:p>
          <a:p>
            <a:pPr lvl="0" algn="ctr"/>
            <a:r>
              <a:rPr lang="ru-RU" sz="1200" dirty="0">
                <a:latin typeface="Century Gothic" panose="020B0502020202020204" pitchFamily="34" charset="0"/>
              </a:rPr>
              <a:t>Такие поставщики </a:t>
            </a:r>
            <a:r>
              <a:rPr lang="ru-RU" sz="1200" b="1" u="sng" dirty="0">
                <a:latin typeface="Century Gothic" panose="020B0502020202020204" pitchFamily="34" charset="0"/>
              </a:rPr>
              <a:t>не могут</a:t>
            </a:r>
            <a:r>
              <a:rPr lang="ru-RU" sz="1200" dirty="0">
                <a:latin typeface="Century Gothic" panose="020B0502020202020204" pitchFamily="34" charset="0"/>
              </a:rPr>
              <a:t> предоставлять вам свои услуги</a:t>
            </a:r>
          </a:p>
        </p:txBody>
      </p:sp>
      <p:sp>
        <p:nvSpPr>
          <p:cNvPr id="27" name="TextBox 26">
            <a:extLst>
              <a:ext uri="{FF2B5EF4-FFF2-40B4-BE49-F238E27FC236}">
                <a16:creationId xmlns:a16="http://schemas.microsoft.com/office/drawing/2014/main" id="{00D0E8D1-E6B7-DC4F-8B05-6DD485859C64}"/>
              </a:ext>
            </a:extLst>
          </p:cNvPr>
          <p:cNvSpPr txBox="1"/>
          <p:nvPr/>
        </p:nvSpPr>
        <p:spPr>
          <a:xfrm>
            <a:off x="7743395" y="2985226"/>
            <a:ext cx="1544033" cy="830997"/>
          </a:xfrm>
          <a:prstGeom prst="rect">
            <a:avLst/>
          </a:prstGeom>
          <a:noFill/>
        </p:spPr>
        <p:txBody>
          <a:bodyPr wrap="square" rtlCol="0">
            <a:spAutoFit/>
          </a:bodyPr>
          <a:lstStyle/>
          <a:p>
            <a:pPr lvl="0" algn="ctr"/>
            <a:r>
              <a:rPr lang="ru-RU" sz="1200">
                <a:latin typeface="Century Gothic" panose="020B0502020202020204" pitchFamily="34" charset="0"/>
              </a:rPr>
              <a:t>Проверка данных выполнена и все вопросы улажены</a:t>
            </a:r>
          </a:p>
        </p:txBody>
      </p:sp>
      <p:sp>
        <p:nvSpPr>
          <p:cNvPr id="28" name="TextBox 27">
            <a:extLst>
              <a:ext uri="{FF2B5EF4-FFF2-40B4-BE49-F238E27FC236}">
                <a16:creationId xmlns:a16="http://schemas.microsoft.com/office/drawing/2014/main" id="{B0F1F4EF-911F-D149-BEEB-F90DECFC7899}"/>
              </a:ext>
            </a:extLst>
          </p:cNvPr>
          <p:cNvSpPr txBox="1"/>
          <p:nvPr/>
        </p:nvSpPr>
        <p:spPr>
          <a:xfrm>
            <a:off x="9742963" y="2998733"/>
            <a:ext cx="1398495" cy="830997"/>
          </a:xfrm>
          <a:prstGeom prst="rect">
            <a:avLst/>
          </a:prstGeom>
          <a:noFill/>
        </p:spPr>
        <p:txBody>
          <a:bodyPr wrap="square" rtlCol="0">
            <a:spAutoFit/>
          </a:bodyPr>
          <a:lstStyle/>
          <a:p>
            <a:pPr lvl="0" algn="ctr"/>
            <a:r>
              <a:rPr lang="ru-RU" sz="1200">
                <a:latin typeface="Century Gothic" panose="020B0502020202020204" pitchFamily="34" charset="0"/>
              </a:rPr>
              <a:t>Поставщик может приступить к обслуживанию</a:t>
            </a:r>
          </a:p>
        </p:txBody>
      </p:sp>
      <p:sp>
        <p:nvSpPr>
          <p:cNvPr id="29" name="Rectangle 28">
            <a:extLst>
              <a:ext uri="{FF2B5EF4-FFF2-40B4-BE49-F238E27FC236}">
                <a16:creationId xmlns:a16="http://schemas.microsoft.com/office/drawing/2014/main" id="{CB9E5FDB-9BA7-AF41-A641-824CE6E9DCA2}"/>
              </a:ext>
            </a:extLst>
          </p:cNvPr>
          <p:cNvSpPr/>
          <p:nvPr/>
        </p:nvSpPr>
        <p:spPr>
          <a:xfrm>
            <a:off x="124528" y="1161323"/>
            <a:ext cx="11773182" cy="369332"/>
          </a:xfrm>
          <a:prstGeom prst="rect">
            <a:avLst/>
          </a:prstGeom>
        </p:spPr>
        <p:txBody>
          <a:bodyPr wrap="square">
            <a:spAutoFit/>
          </a:bodyPr>
          <a:lstStyle/>
          <a:p>
            <a:r>
              <a:rPr lang="ru-RU" dirty="0">
                <a:latin typeface="Century Gothic" panose="020B0502020202020204" pitchFamily="34" charset="0"/>
              </a:rPr>
              <a:t>Служба FMS помогает обеспечивать вашу безопасность в рамках Программы самоопределения</a:t>
            </a:r>
          </a:p>
        </p:txBody>
      </p:sp>
      <p:sp>
        <p:nvSpPr>
          <p:cNvPr id="32" name="Text Placeholder 1">
            <a:extLst>
              <a:ext uri="{FF2B5EF4-FFF2-40B4-BE49-F238E27FC236}">
                <a16:creationId xmlns:a16="http://schemas.microsoft.com/office/drawing/2014/main" id="{C689D564-B238-4747-B446-7B30D104494D}"/>
              </a:ext>
            </a:extLst>
          </p:cNvPr>
          <p:cNvSpPr>
            <a:spLocks noGrp="1"/>
          </p:cNvSpPr>
          <p:nvPr>
            <p:ph type="body" sz="quarter" idx="13"/>
          </p:nvPr>
        </p:nvSpPr>
        <p:spPr>
          <a:xfrm>
            <a:off x="105673" y="100837"/>
            <a:ext cx="8777070" cy="862561"/>
          </a:xfrm>
        </p:spPr>
        <p:txBody>
          <a:bodyPr/>
          <a:lstStyle/>
          <a:p>
            <a:r>
              <a:rPr lang="ru-RU" sz="2800" dirty="0"/>
              <a:t>ВАШИ ПРАВА И БЕЗОПАСНОСТЬ</a:t>
            </a:r>
          </a:p>
        </p:txBody>
      </p:sp>
    </p:spTree>
    <p:extLst>
      <p:ext uri="{BB962C8B-B14F-4D97-AF65-F5344CB8AC3E}">
        <p14:creationId xmlns:p14="http://schemas.microsoft.com/office/powerpoint/2010/main" val="8157859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10" y="595179"/>
            <a:ext cx="5680990"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dirty="0">
                <a:solidFill>
                  <a:schemeClr val="bg2">
                    <a:lumMod val="10000"/>
                  </a:schemeClr>
                </a:solidFill>
                <a:latin typeface="Century Gothic" panose="020B0502020202020204" pitchFamily="34" charset="0"/>
                <a:ea typeface="+mj-ea"/>
                <a:cs typeface="+mj-cs"/>
              </a:rPr>
              <a:t>ВЫЯВЛЕНИЕ СЛУЧАЕВ НАСИЛИЯ</a:t>
            </a:r>
          </a:p>
        </p:txBody>
      </p:sp>
      <p:sp>
        <p:nvSpPr>
          <p:cNvPr id="6" name="TextBox 5">
            <a:extLst>
              <a:ext uri="{FF2B5EF4-FFF2-40B4-BE49-F238E27FC236}">
                <a16:creationId xmlns:a16="http://schemas.microsoft.com/office/drawing/2014/main" id="{02825242-945C-8A4F-9AAB-AF9F25B8AEBC}"/>
              </a:ext>
            </a:extLst>
          </p:cNvPr>
          <p:cNvSpPr txBox="1"/>
          <p:nvPr/>
        </p:nvSpPr>
        <p:spPr>
          <a:xfrm>
            <a:off x="4213504" y="1116977"/>
            <a:ext cx="7655089" cy="461665"/>
          </a:xfrm>
          <a:prstGeom prst="rect">
            <a:avLst/>
          </a:prstGeom>
          <a:noFill/>
        </p:spPr>
        <p:txBody>
          <a:bodyPr wrap="square" rtlCol="0">
            <a:spAutoFit/>
          </a:bodyPr>
          <a:lstStyle/>
          <a:p>
            <a:r>
              <a:rPr lang="ru-RU" sz="2400" dirty="0">
                <a:latin typeface="Century Gothic" panose="020B0502020202020204" pitchFamily="34" charset="0"/>
              </a:rPr>
              <a:t>Существует </a:t>
            </a:r>
            <a:r>
              <a:rPr lang="ru-RU" sz="2400" b="1" dirty="0">
                <a:latin typeface="Century Gothic" panose="020B0502020202020204" pitchFamily="34" charset="0"/>
              </a:rPr>
              <a:t>много</a:t>
            </a:r>
            <a:r>
              <a:rPr lang="ru-RU" sz="2400" dirty="0">
                <a:latin typeface="Century Gothic" panose="020B0502020202020204" pitchFamily="34" charset="0"/>
              </a:rPr>
              <a:t> разных видов насилия.</a:t>
            </a:r>
          </a:p>
        </p:txBody>
      </p:sp>
      <p:sp>
        <p:nvSpPr>
          <p:cNvPr id="9" name="Rectangle 8">
            <a:extLst>
              <a:ext uri="{FF2B5EF4-FFF2-40B4-BE49-F238E27FC236}">
                <a16:creationId xmlns:a16="http://schemas.microsoft.com/office/drawing/2014/main" id="{E9D5FB43-11B6-9E43-947B-0FAEC0776462}"/>
              </a:ext>
            </a:extLst>
          </p:cNvPr>
          <p:cNvSpPr/>
          <p:nvPr/>
        </p:nvSpPr>
        <p:spPr>
          <a:xfrm>
            <a:off x="435608" y="1403350"/>
            <a:ext cx="3331922" cy="5314083"/>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262C3CD-EE1D-5546-8022-A001E4C193A1}"/>
              </a:ext>
            </a:extLst>
          </p:cNvPr>
          <p:cNvPicPr>
            <a:picLocks noChangeAspect="1"/>
          </p:cNvPicPr>
          <p:nvPr/>
        </p:nvPicPr>
        <p:blipFill>
          <a:blip r:embed="rId3"/>
          <a:stretch>
            <a:fillRect/>
          </a:stretch>
        </p:blipFill>
        <p:spPr>
          <a:xfrm>
            <a:off x="1271675" y="1612465"/>
            <a:ext cx="1709269" cy="1709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C6ACDAAD-A2B9-4141-8A24-B695940392C7}"/>
              </a:ext>
            </a:extLst>
          </p:cNvPr>
          <p:cNvSpPr/>
          <p:nvPr/>
        </p:nvSpPr>
        <p:spPr>
          <a:xfrm>
            <a:off x="713232" y="3530849"/>
            <a:ext cx="2820568" cy="294124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latin typeface="Century Gothic" panose="020B0502020202020204" pitchFamily="34" charset="0"/>
            </a:endParaRPr>
          </a:p>
          <a:p>
            <a:r>
              <a:rPr lang="ru-RU" sz="1400" dirty="0">
                <a:solidFill>
                  <a:schemeClr val="bg2">
                    <a:lumMod val="25000"/>
                  </a:schemeClr>
                </a:solidFill>
                <a:latin typeface="Century Gothic" panose="020B0502020202020204" pitchFamily="34" charset="0"/>
              </a:rPr>
              <a:t>Вам и вашей команде необходимо:</a:t>
            </a:r>
          </a:p>
          <a:p>
            <a:endParaRPr lang="en-US" sz="1400" dirty="0">
              <a:solidFill>
                <a:schemeClr val="bg2">
                  <a:lumMod val="25000"/>
                </a:schemeClr>
              </a:solidFill>
              <a:latin typeface="Century Gothic" panose="020B0502020202020204" pitchFamily="34" charset="0"/>
            </a:endParaRPr>
          </a:p>
          <a:p>
            <a:r>
              <a:rPr lang="ru-RU" sz="1400" dirty="0">
                <a:solidFill>
                  <a:schemeClr val="bg2">
                    <a:lumMod val="25000"/>
                  </a:schemeClr>
                </a:solidFill>
                <a:latin typeface="Century Gothic" panose="020B0502020202020204" pitchFamily="34" charset="0"/>
              </a:rPr>
              <a:t>Понимать, </a:t>
            </a:r>
            <a:r>
              <a:rPr lang="ru-RU" sz="1400" b="1" dirty="0">
                <a:solidFill>
                  <a:schemeClr val="bg2">
                    <a:lumMod val="25000"/>
                  </a:schemeClr>
                </a:solidFill>
                <a:latin typeface="Century Gothic" panose="020B0502020202020204" pitchFamily="34" charset="0"/>
              </a:rPr>
              <a:t>что такое</a:t>
            </a:r>
            <a:r>
              <a:rPr lang="ru-RU" sz="1400" dirty="0">
                <a:solidFill>
                  <a:schemeClr val="bg2">
                    <a:lumMod val="25000"/>
                  </a:schemeClr>
                </a:solidFill>
                <a:latin typeface="Century Gothic" panose="020B0502020202020204" pitchFamily="34" charset="0"/>
              </a:rPr>
              <a:t> насилие.</a:t>
            </a:r>
          </a:p>
          <a:p>
            <a:endParaRPr lang="en-US" sz="1400" dirty="0">
              <a:solidFill>
                <a:schemeClr val="bg2">
                  <a:lumMod val="25000"/>
                </a:schemeClr>
              </a:solidFill>
              <a:latin typeface="Century Gothic" panose="020B0502020202020204" pitchFamily="34" charset="0"/>
            </a:endParaRPr>
          </a:p>
          <a:p>
            <a:r>
              <a:rPr lang="ru-RU" sz="1400" dirty="0">
                <a:solidFill>
                  <a:schemeClr val="bg2">
                    <a:lumMod val="25000"/>
                  </a:schemeClr>
                </a:solidFill>
                <a:latin typeface="Century Gothic" panose="020B0502020202020204" pitchFamily="34" charset="0"/>
              </a:rPr>
              <a:t>Научиться понимать, когда </a:t>
            </a:r>
            <a:r>
              <a:rPr lang="ru-RU" sz="1400" b="1" dirty="0">
                <a:solidFill>
                  <a:schemeClr val="bg2">
                    <a:lumMod val="25000"/>
                  </a:schemeClr>
                </a:solidFill>
                <a:latin typeface="Century Gothic" panose="020B0502020202020204" pitchFamily="34" charset="0"/>
              </a:rPr>
              <a:t>происходят</a:t>
            </a:r>
            <a:r>
              <a:rPr lang="ru-RU" sz="1400" dirty="0">
                <a:solidFill>
                  <a:schemeClr val="bg2">
                    <a:lumMod val="25000"/>
                  </a:schemeClr>
                </a:solidFill>
                <a:latin typeface="Century Gothic" panose="020B0502020202020204" pitchFamily="34" charset="0"/>
              </a:rPr>
              <a:t>случаи насилия.</a:t>
            </a:r>
          </a:p>
          <a:p>
            <a:endParaRPr lang="en-US" sz="1400" dirty="0">
              <a:solidFill>
                <a:schemeClr val="bg2">
                  <a:lumMod val="25000"/>
                </a:schemeClr>
              </a:solidFill>
              <a:latin typeface="Century Gothic" panose="020B0502020202020204" pitchFamily="34" charset="0"/>
            </a:endParaRPr>
          </a:p>
          <a:p>
            <a:r>
              <a:rPr lang="ru-RU" sz="1400" dirty="0">
                <a:solidFill>
                  <a:schemeClr val="bg2">
                    <a:lumMod val="25000"/>
                  </a:schemeClr>
                </a:solidFill>
                <a:latin typeface="Century Gothic" panose="020B0502020202020204" pitchFamily="34" charset="0"/>
              </a:rPr>
              <a:t>Какие действия следует </a:t>
            </a:r>
            <a:r>
              <a:rPr lang="ru-RU" sz="1400" b="1" dirty="0">
                <a:solidFill>
                  <a:schemeClr val="bg2">
                    <a:lumMod val="25000"/>
                  </a:schemeClr>
                </a:solidFill>
                <a:latin typeface="Century Gothic" panose="020B0502020202020204" pitchFamily="34" charset="0"/>
              </a:rPr>
              <a:t>предпринять,</a:t>
            </a:r>
            <a:r>
              <a:rPr lang="ru-RU" sz="1400" dirty="0">
                <a:solidFill>
                  <a:schemeClr val="bg2">
                    <a:lumMod val="25000"/>
                  </a:schemeClr>
                </a:solidFill>
                <a:latin typeface="Century Gothic" panose="020B0502020202020204" pitchFamily="34" charset="0"/>
              </a:rPr>
              <a:t> если вы считаете, что произошел случай насилия.</a:t>
            </a:r>
          </a:p>
          <a:p>
            <a:endParaRPr lang="en-US" sz="1400" dirty="0"/>
          </a:p>
        </p:txBody>
      </p:sp>
      <p:sp>
        <p:nvSpPr>
          <p:cNvPr id="11" name="Rectangle 10">
            <a:extLst>
              <a:ext uri="{FF2B5EF4-FFF2-40B4-BE49-F238E27FC236}">
                <a16:creationId xmlns:a16="http://schemas.microsoft.com/office/drawing/2014/main" id="{12962DB7-0FE4-744C-B0F6-018CCF4CF193}"/>
              </a:ext>
            </a:extLst>
          </p:cNvPr>
          <p:cNvSpPr/>
          <p:nvPr/>
        </p:nvSpPr>
        <p:spPr>
          <a:xfrm>
            <a:off x="3879630" y="6008565"/>
            <a:ext cx="7813352" cy="400110"/>
          </a:xfrm>
          <a:prstGeom prst="rect">
            <a:avLst/>
          </a:prstGeom>
        </p:spPr>
        <p:txBody>
          <a:bodyPr wrap="square">
            <a:spAutoFit/>
          </a:bodyPr>
          <a:lstStyle/>
          <a:p>
            <a:r>
              <a:rPr lang="ru-RU" sz="2000" b="1" dirty="0">
                <a:latin typeface="Century Gothic" panose="020B0502020202020204" pitchFamily="34" charset="0"/>
              </a:rPr>
              <a:t>РАССКАЖИТЕ</a:t>
            </a:r>
            <a:r>
              <a:rPr lang="ru-RU" sz="2000" dirty="0">
                <a:latin typeface="Century Gothic" panose="020B0502020202020204" pitchFamily="34" charset="0"/>
              </a:rPr>
              <a:t> ОБ ЭТОМ ЛЮДЯМ, КОТОРЫМ ВЫ </a:t>
            </a:r>
            <a:r>
              <a:rPr lang="ru-RU" sz="2000" b="1" dirty="0">
                <a:latin typeface="Century Gothic" panose="020B0502020202020204" pitchFamily="34" charset="0"/>
              </a:rPr>
              <a:t>ДОВЕРЯЕТЕ</a:t>
            </a:r>
            <a:r>
              <a:rPr lang="ru-RU" sz="2000" dirty="0">
                <a:latin typeface="Century Gothic" panose="020B0502020202020204" pitchFamily="34" charset="0"/>
              </a:rPr>
              <a:t>!</a:t>
            </a:r>
          </a:p>
        </p:txBody>
      </p:sp>
      <p:sp>
        <p:nvSpPr>
          <p:cNvPr id="12" name="Rectangle 11">
            <a:extLst>
              <a:ext uri="{FF2B5EF4-FFF2-40B4-BE49-F238E27FC236}">
                <a16:creationId xmlns:a16="http://schemas.microsoft.com/office/drawing/2014/main" id="{41797564-D5DA-D741-ACDA-4B0B0B28E85E}"/>
              </a:ext>
            </a:extLst>
          </p:cNvPr>
          <p:cNvSpPr/>
          <p:nvPr/>
        </p:nvSpPr>
        <p:spPr>
          <a:xfrm>
            <a:off x="7135946" y="3064774"/>
            <a:ext cx="1292040" cy="523220"/>
          </a:xfrm>
          <a:prstGeom prst="rect">
            <a:avLst/>
          </a:prstGeom>
        </p:spPr>
        <p:txBody>
          <a:bodyPr wrap="square">
            <a:spAutoFit/>
          </a:bodyPr>
          <a:lstStyle/>
          <a:p>
            <a:pPr algn="ctr"/>
            <a:r>
              <a:rPr lang="ru-RU" sz="1400" dirty="0">
                <a:latin typeface="Century Gothic" panose="020B0502020202020204" pitchFamily="34" charset="0"/>
              </a:rPr>
              <a:t>Физическое насилие</a:t>
            </a:r>
          </a:p>
        </p:txBody>
      </p:sp>
      <p:sp>
        <p:nvSpPr>
          <p:cNvPr id="13" name="Rectangle 12">
            <a:extLst>
              <a:ext uri="{FF2B5EF4-FFF2-40B4-BE49-F238E27FC236}">
                <a16:creationId xmlns:a16="http://schemas.microsoft.com/office/drawing/2014/main" id="{960AE755-9B6B-1C4C-AF3E-E076D6C31526}"/>
              </a:ext>
            </a:extLst>
          </p:cNvPr>
          <p:cNvSpPr/>
          <p:nvPr/>
        </p:nvSpPr>
        <p:spPr>
          <a:xfrm>
            <a:off x="8944590" y="3299486"/>
            <a:ext cx="1447832" cy="523220"/>
          </a:xfrm>
          <a:prstGeom prst="rect">
            <a:avLst/>
          </a:prstGeom>
        </p:spPr>
        <p:txBody>
          <a:bodyPr wrap="none">
            <a:spAutoFit/>
          </a:bodyPr>
          <a:lstStyle/>
          <a:p>
            <a:pPr algn="ctr"/>
            <a:r>
              <a:rPr lang="ru-RU" sz="1400" dirty="0">
                <a:latin typeface="Century Gothic" panose="020B0502020202020204" pitchFamily="34" charset="0"/>
              </a:rPr>
              <a:t>Сексуальное </a:t>
            </a:r>
            <a:br>
              <a:rPr lang="en-US" sz="1400" dirty="0">
                <a:latin typeface="Century Gothic" panose="020B0502020202020204" pitchFamily="34" charset="0"/>
              </a:rPr>
            </a:br>
            <a:r>
              <a:rPr lang="ru-RU" sz="1400" dirty="0">
                <a:latin typeface="Century Gothic" panose="020B0502020202020204" pitchFamily="34" charset="0"/>
              </a:rPr>
              <a:t>насилие</a:t>
            </a:r>
          </a:p>
        </p:txBody>
      </p:sp>
      <p:sp>
        <p:nvSpPr>
          <p:cNvPr id="14" name="Rectangle 13">
            <a:extLst>
              <a:ext uri="{FF2B5EF4-FFF2-40B4-BE49-F238E27FC236}">
                <a16:creationId xmlns:a16="http://schemas.microsoft.com/office/drawing/2014/main" id="{3B71F698-0FF0-0042-93A7-1FBA30521102}"/>
              </a:ext>
            </a:extLst>
          </p:cNvPr>
          <p:cNvSpPr/>
          <p:nvPr/>
        </p:nvSpPr>
        <p:spPr>
          <a:xfrm>
            <a:off x="5259863" y="3299486"/>
            <a:ext cx="1667444" cy="738664"/>
          </a:xfrm>
          <a:prstGeom prst="rect">
            <a:avLst/>
          </a:prstGeom>
        </p:spPr>
        <p:txBody>
          <a:bodyPr wrap="none">
            <a:spAutoFit/>
          </a:bodyPr>
          <a:lstStyle/>
          <a:p>
            <a:pPr algn="ctr"/>
            <a:r>
              <a:rPr lang="ru-RU" sz="1400" dirty="0">
                <a:latin typeface="Century Gothic" panose="020B0502020202020204" pitchFamily="34" charset="0"/>
              </a:rPr>
              <a:t>Насилие в</a:t>
            </a:r>
            <a:br>
              <a:rPr lang="en-US" sz="1400" dirty="0">
                <a:latin typeface="Century Gothic" panose="020B0502020202020204" pitchFamily="34" charset="0"/>
              </a:rPr>
            </a:br>
            <a:r>
              <a:rPr lang="ru-RU" sz="1400" dirty="0">
                <a:latin typeface="Century Gothic" panose="020B0502020202020204" pitchFamily="34" charset="0"/>
              </a:rPr>
              <a:t>форме</a:t>
            </a:r>
            <a:br>
              <a:rPr lang="en-US" sz="1400" dirty="0">
                <a:latin typeface="Century Gothic" panose="020B0502020202020204" pitchFamily="34" charset="0"/>
              </a:rPr>
            </a:br>
            <a:r>
              <a:rPr lang="ru-RU" sz="1400" dirty="0">
                <a:latin typeface="Century Gothic" panose="020B0502020202020204" pitchFamily="34" charset="0"/>
              </a:rPr>
              <a:t>пренебрежения</a:t>
            </a:r>
          </a:p>
        </p:txBody>
      </p:sp>
      <p:sp>
        <p:nvSpPr>
          <p:cNvPr id="15" name="Rectangle 14">
            <a:extLst>
              <a:ext uri="{FF2B5EF4-FFF2-40B4-BE49-F238E27FC236}">
                <a16:creationId xmlns:a16="http://schemas.microsoft.com/office/drawing/2014/main" id="{AFBF134B-0937-874A-885A-464F83B720CB}"/>
              </a:ext>
            </a:extLst>
          </p:cNvPr>
          <p:cNvSpPr/>
          <p:nvPr/>
        </p:nvSpPr>
        <p:spPr>
          <a:xfrm>
            <a:off x="9995681" y="3875725"/>
            <a:ext cx="2068784" cy="523220"/>
          </a:xfrm>
          <a:prstGeom prst="rect">
            <a:avLst/>
          </a:prstGeom>
        </p:spPr>
        <p:txBody>
          <a:bodyPr wrap="square">
            <a:spAutoFit/>
          </a:bodyPr>
          <a:lstStyle/>
          <a:p>
            <a:pPr algn="ctr"/>
            <a:r>
              <a:rPr lang="ru-RU" sz="1400" dirty="0">
                <a:latin typeface="Century Gothic" panose="020B0502020202020204" pitchFamily="34" charset="0"/>
              </a:rPr>
              <a:t>Эмоциональное</a:t>
            </a:r>
            <a:br>
              <a:rPr lang="en-US" sz="1400" dirty="0">
                <a:latin typeface="Century Gothic" panose="020B0502020202020204" pitchFamily="34" charset="0"/>
              </a:rPr>
            </a:br>
            <a:r>
              <a:rPr lang="ru-RU" sz="1400" dirty="0">
                <a:latin typeface="Century Gothic" panose="020B0502020202020204" pitchFamily="34" charset="0"/>
              </a:rPr>
              <a:t>насилие </a:t>
            </a:r>
          </a:p>
        </p:txBody>
      </p:sp>
      <p:sp>
        <p:nvSpPr>
          <p:cNvPr id="16" name="Rectangle 15">
            <a:extLst>
              <a:ext uri="{FF2B5EF4-FFF2-40B4-BE49-F238E27FC236}">
                <a16:creationId xmlns:a16="http://schemas.microsoft.com/office/drawing/2014/main" id="{3D35FC9B-B96D-024A-91F0-DDA829D054F3}"/>
              </a:ext>
            </a:extLst>
          </p:cNvPr>
          <p:cNvSpPr/>
          <p:nvPr/>
        </p:nvSpPr>
        <p:spPr>
          <a:xfrm>
            <a:off x="3991278" y="3959945"/>
            <a:ext cx="1390124" cy="523220"/>
          </a:xfrm>
          <a:prstGeom prst="rect">
            <a:avLst/>
          </a:prstGeom>
        </p:spPr>
        <p:txBody>
          <a:bodyPr wrap="none">
            <a:spAutoFit/>
          </a:bodyPr>
          <a:lstStyle/>
          <a:p>
            <a:pPr algn="ctr"/>
            <a:r>
              <a:rPr lang="ru-RU" sz="1400" dirty="0">
                <a:latin typeface="Century Gothic" panose="020B0502020202020204" pitchFamily="34" charset="0"/>
              </a:rPr>
              <a:t>Финансовое </a:t>
            </a:r>
            <a:br>
              <a:rPr lang="en-US" sz="1400" dirty="0">
                <a:latin typeface="Century Gothic" panose="020B0502020202020204" pitchFamily="34" charset="0"/>
              </a:rPr>
            </a:br>
            <a:r>
              <a:rPr lang="ru-RU" sz="1400" dirty="0">
                <a:latin typeface="Century Gothic" panose="020B0502020202020204" pitchFamily="34" charset="0"/>
              </a:rPr>
              <a:t>насилие</a:t>
            </a:r>
          </a:p>
        </p:txBody>
      </p:sp>
      <p:pic>
        <p:nvPicPr>
          <p:cNvPr id="21" name="Picture 20">
            <a:extLst>
              <a:ext uri="{FF2B5EF4-FFF2-40B4-BE49-F238E27FC236}">
                <a16:creationId xmlns:a16="http://schemas.microsoft.com/office/drawing/2014/main" id="{3F5F14CA-D577-6C49-850F-A02BFC0F253B}"/>
              </a:ext>
            </a:extLst>
          </p:cNvPr>
          <p:cNvPicPr>
            <a:picLocks noChangeAspect="1"/>
          </p:cNvPicPr>
          <p:nvPr/>
        </p:nvPicPr>
        <p:blipFill>
          <a:blip r:embed="rId4"/>
          <a:stretch>
            <a:fillRect/>
          </a:stretch>
        </p:blipFill>
        <p:spPr>
          <a:xfrm>
            <a:off x="3879630" y="2477677"/>
            <a:ext cx="1373317" cy="13826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a:extLst>
              <a:ext uri="{FF2B5EF4-FFF2-40B4-BE49-F238E27FC236}">
                <a16:creationId xmlns:a16="http://schemas.microsoft.com/office/drawing/2014/main" id="{BA677556-878C-CA4F-BA2F-41AD1F916565}"/>
              </a:ext>
            </a:extLst>
          </p:cNvPr>
          <p:cNvPicPr>
            <a:picLocks noChangeAspect="1"/>
          </p:cNvPicPr>
          <p:nvPr/>
        </p:nvPicPr>
        <p:blipFill>
          <a:blip r:embed="rId5"/>
          <a:stretch>
            <a:fillRect/>
          </a:stretch>
        </p:blipFill>
        <p:spPr>
          <a:xfrm>
            <a:off x="10319664" y="2467099"/>
            <a:ext cx="1373318" cy="13940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22">
            <a:extLst>
              <a:ext uri="{FF2B5EF4-FFF2-40B4-BE49-F238E27FC236}">
                <a16:creationId xmlns:a16="http://schemas.microsoft.com/office/drawing/2014/main" id="{41348FF6-2B54-E14D-90C9-F6F07499AEF4}"/>
              </a:ext>
            </a:extLst>
          </p:cNvPr>
          <p:cNvPicPr>
            <a:picLocks noChangeAspect="1"/>
          </p:cNvPicPr>
          <p:nvPr/>
        </p:nvPicPr>
        <p:blipFill>
          <a:blip r:embed="rId6"/>
          <a:stretch>
            <a:fillRect/>
          </a:stretch>
        </p:blipFill>
        <p:spPr>
          <a:xfrm>
            <a:off x="5292901" y="1877575"/>
            <a:ext cx="1373317" cy="13718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a:extLst>
              <a:ext uri="{FF2B5EF4-FFF2-40B4-BE49-F238E27FC236}">
                <a16:creationId xmlns:a16="http://schemas.microsoft.com/office/drawing/2014/main" id="{DDF024B0-1A1F-B645-BCC4-0764845CEC4F}"/>
              </a:ext>
            </a:extLst>
          </p:cNvPr>
          <p:cNvPicPr>
            <a:picLocks noChangeAspect="1"/>
          </p:cNvPicPr>
          <p:nvPr/>
        </p:nvPicPr>
        <p:blipFill>
          <a:blip r:embed="rId7"/>
          <a:stretch>
            <a:fillRect/>
          </a:stretch>
        </p:blipFill>
        <p:spPr>
          <a:xfrm>
            <a:off x="8822052" y="1877575"/>
            <a:ext cx="1373317" cy="14219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a:extLst>
              <a:ext uri="{FF2B5EF4-FFF2-40B4-BE49-F238E27FC236}">
                <a16:creationId xmlns:a16="http://schemas.microsoft.com/office/drawing/2014/main" id="{C6EF1552-784D-5645-949E-826264E1F619}"/>
              </a:ext>
            </a:extLst>
          </p:cNvPr>
          <p:cNvPicPr>
            <a:picLocks noChangeAspect="1"/>
          </p:cNvPicPr>
          <p:nvPr/>
        </p:nvPicPr>
        <p:blipFill>
          <a:blip r:embed="rId8"/>
          <a:stretch>
            <a:fillRect/>
          </a:stretch>
        </p:blipFill>
        <p:spPr>
          <a:xfrm>
            <a:off x="7043541" y="1682176"/>
            <a:ext cx="1373316" cy="13698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25">
            <a:extLst>
              <a:ext uri="{FF2B5EF4-FFF2-40B4-BE49-F238E27FC236}">
                <a16:creationId xmlns:a16="http://schemas.microsoft.com/office/drawing/2014/main" id="{7E980534-29B9-FC4A-960F-D6874497CAA3}"/>
              </a:ext>
            </a:extLst>
          </p:cNvPr>
          <p:cNvPicPr>
            <a:picLocks noChangeAspect="1"/>
          </p:cNvPicPr>
          <p:nvPr/>
        </p:nvPicPr>
        <p:blipFill rotWithShape="1">
          <a:blip r:embed="rId9"/>
          <a:srcRect l="-24541" t="-12826" r="-25459" b="-12826"/>
          <a:stretch/>
        </p:blipFill>
        <p:spPr>
          <a:xfrm>
            <a:off x="6960082" y="3903664"/>
            <a:ext cx="1970396" cy="1980659"/>
          </a:xfrm>
          <a:prstGeom prst="ellipse">
            <a:avLst/>
          </a:prstGeom>
          <a:solidFill>
            <a:schemeClr val="accent3">
              <a:lumMod val="20000"/>
              <a:lumOff val="80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30" name="Straight Arrow Connector 29">
            <a:extLst>
              <a:ext uri="{FF2B5EF4-FFF2-40B4-BE49-F238E27FC236}">
                <a16:creationId xmlns:a16="http://schemas.microsoft.com/office/drawing/2014/main" id="{ECC2B58E-2E45-2E47-9667-B1B3083869B7}"/>
              </a:ext>
            </a:extLst>
          </p:cNvPr>
          <p:cNvCxnSpPr/>
          <p:nvPr/>
        </p:nvCxnSpPr>
        <p:spPr>
          <a:xfrm flipH="1" flipV="1">
            <a:off x="5693732" y="4144611"/>
            <a:ext cx="1051269" cy="409101"/>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31" name="Straight Arrow Connector 30">
            <a:extLst>
              <a:ext uri="{FF2B5EF4-FFF2-40B4-BE49-F238E27FC236}">
                <a16:creationId xmlns:a16="http://schemas.microsoft.com/office/drawing/2014/main" id="{D9A794C0-D6FD-9D44-8630-4B69D75F9205}"/>
              </a:ext>
            </a:extLst>
          </p:cNvPr>
          <p:cNvCxnSpPr>
            <a:cxnSpLocks/>
          </p:cNvCxnSpPr>
          <p:nvPr/>
        </p:nvCxnSpPr>
        <p:spPr>
          <a:xfrm flipH="1" flipV="1">
            <a:off x="6666218" y="3289382"/>
            <a:ext cx="522278" cy="644193"/>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35" name="Straight Arrow Connector 34">
            <a:extLst>
              <a:ext uri="{FF2B5EF4-FFF2-40B4-BE49-F238E27FC236}">
                <a16:creationId xmlns:a16="http://schemas.microsoft.com/office/drawing/2014/main" id="{B99BDD63-E4EE-E54C-9BDF-2183B6E9247E}"/>
              </a:ext>
            </a:extLst>
          </p:cNvPr>
          <p:cNvCxnSpPr>
            <a:cxnSpLocks/>
          </p:cNvCxnSpPr>
          <p:nvPr/>
        </p:nvCxnSpPr>
        <p:spPr>
          <a:xfrm flipV="1">
            <a:off x="9057444" y="4144611"/>
            <a:ext cx="928642" cy="429846"/>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40" name="Straight Arrow Connector 39">
            <a:extLst>
              <a:ext uri="{FF2B5EF4-FFF2-40B4-BE49-F238E27FC236}">
                <a16:creationId xmlns:a16="http://schemas.microsoft.com/office/drawing/2014/main" id="{B53CED09-8C00-AB4A-83CF-6235CFFD57BF}"/>
              </a:ext>
            </a:extLst>
          </p:cNvPr>
          <p:cNvCxnSpPr>
            <a:cxnSpLocks/>
          </p:cNvCxnSpPr>
          <p:nvPr/>
        </p:nvCxnSpPr>
        <p:spPr>
          <a:xfrm flipV="1">
            <a:off x="8480536" y="3463542"/>
            <a:ext cx="353555" cy="440122"/>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43" name="Straight Arrow Connector 42">
            <a:extLst>
              <a:ext uri="{FF2B5EF4-FFF2-40B4-BE49-F238E27FC236}">
                <a16:creationId xmlns:a16="http://schemas.microsoft.com/office/drawing/2014/main" id="{BD28B75C-0D37-3043-9C79-ACC29E308F93}"/>
              </a:ext>
            </a:extLst>
          </p:cNvPr>
          <p:cNvCxnSpPr>
            <a:cxnSpLocks/>
            <a:endCxn id="12" idx="2"/>
          </p:cNvCxnSpPr>
          <p:nvPr/>
        </p:nvCxnSpPr>
        <p:spPr>
          <a:xfrm flipV="1">
            <a:off x="7699871" y="3587994"/>
            <a:ext cx="82095" cy="123652"/>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50" name="Text Placeholder 1">
            <a:extLst>
              <a:ext uri="{FF2B5EF4-FFF2-40B4-BE49-F238E27FC236}">
                <a16:creationId xmlns:a16="http://schemas.microsoft.com/office/drawing/2014/main" id="{8EC47DC5-ADAE-CE43-8A4F-FF13A025058C}"/>
              </a:ext>
            </a:extLst>
          </p:cNvPr>
          <p:cNvSpPr>
            <a:spLocks noGrp="1"/>
          </p:cNvSpPr>
          <p:nvPr>
            <p:ph type="body" sz="quarter" idx="13"/>
          </p:nvPr>
        </p:nvSpPr>
        <p:spPr>
          <a:xfrm>
            <a:off x="105673" y="100837"/>
            <a:ext cx="9122410" cy="862561"/>
          </a:xfrm>
        </p:spPr>
        <p:txBody>
          <a:bodyPr/>
          <a:lstStyle/>
          <a:p>
            <a:r>
              <a:rPr lang="ru-RU" sz="2800" dirty="0"/>
              <a:t>ВАШИ ПРАВА И БЕЗОПАСНОСТЬ</a:t>
            </a:r>
          </a:p>
        </p:txBody>
      </p:sp>
    </p:spTree>
    <p:extLst>
      <p:ext uri="{BB962C8B-B14F-4D97-AF65-F5344CB8AC3E}">
        <p14:creationId xmlns:p14="http://schemas.microsoft.com/office/powerpoint/2010/main" val="4242031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Isosceles Triangle 15"/>
          <p:cNvSpPr/>
          <p:nvPr/>
        </p:nvSpPr>
        <p:spPr>
          <a:xfrm rot="9220213">
            <a:off x="-596644" y="4059998"/>
            <a:ext cx="15108068" cy="6918578"/>
          </a:xfrm>
          <a:prstGeom prst="triangle">
            <a:avLst>
              <a:gd name="adj" fmla="val 22555"/>
            </a:avLst>
          </a:prstGeom>
          <a:solidFill>
            <a:schemeClr val="bg1">
              <a:lumMod val="6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ru-RU" sz="2800"/>
              <a:t>ЧТО ТАКОЕ САМООПРЕДЕЛЕНИЕ</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09" y="617019"/>
            <a:ext cx="7362645"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ОБЗОР ПРОГРАММЫ САМООПРЕДЕЛЕНИЯ</a:t>
            </a:r>
          </a:p>
        </p:txBody>
      </p:sp>
      <p:pic>
        <p:nvPicPr>
          <p:cNvPr id="11" name="Picture 10">
            <a:extLst>
              <a:ext uri="{FF2B5EF4-FFF2-40B4-BE49-F238E27FC236}">
                <a16:creationId xmlns:a16="http://schemas.microsoft.com/office/drawing/2014/main" id="{574A726E-F654-CD48-A80D-5C7565DB991C}"/>
              </a:ext>
            </a:extLst>
          </p:cNvPr>
          <p:cNvPicPr>
            <a:picLocks noChangeAspect="1"/>
          </p:cNvPicPr>
          <p:nvPr/>
        </p:nvPicPr>
        <p:blipFill>
          <a:blip r:embed="rId3"/>
          <a:stretch>
            <a:fillRect/>
          </a:stretch>
        </p:blipFill>
        <p:spPr>
          <a:xfrm>
            <a:off x="406444" y="1372400"/>
            <a:ext cx="1743913" cy="154051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851A4228-57B5-D046-8408-89E43C6FADC6}"/>
              </a:ext>
            </a:extLst>
          </p:cNvPr>
          <p:cNvPicPr>
            <a:picLocks noChangeAspect="1"/>
          </p:cNvPicPr>
          <p:nvPr/>
        </p:nvPicPr>
        <p:blipFill>
          <a:blip r:embed="rId4"/>
          <a:stretch>
            <a:fillRect/>
          </a:stretch>
        </p:blipFill>
        <p:spPr>
          <a:xfrm>
            <a:off x="2851437" y="1323363"/>
            <a:ext cx="1706961" cy="156352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81CF052D-2FAD-5648-BA6B-FF61234AB8A2}"/>
              </a:ext>
            </a:extLst>
          </p:cNvPr>
          <p:cNvPicPr>
            <a:picLocks noChangeAspect="1"/>
          </p:cNvPicPr>
          <p:nvPr/>
        </p:nvPicPr>
        <p:blipFill>
          <a:blip r:embed="rId5"/>
          <a:stretch>
            <a:fillRect/>
          </a:stretch>
        </p:blipFill>
        <p:spPr>
          <a:xfrm>
            <a:off x="10019713" y="1323363"/>
            <a:ext cx="1743913" cy="162787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Proceso administrativo: Imagenes de cabecera">
            <a:extLst>
              <a:ext uri="{FF2B5EF4-FFF2-40B4-BE49-F238E27FC236}">
                <a16:creationId xmlns:a16="http://schemas.microsoft.com/office/drawing/2014/main" id="{2BE76552-FB13-6647-9790-1F80E197C51A}"/>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653203" y="1372400"/>
            <a:ext cx="1710846" cy="155623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Category:Dollar sign - Wikimedia Commons">
            <a:extLst>
              <a:ext uri="{FF2B5EF4-FFF2-40B4-BE49-F238E27FC236}">
                <a16:creationId xmlns:a16="http://schemas.microsoft.com/office/drawing/2014/main" id="{CEE5FE38-DD91-744A-A82E-DB38DA823C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0430" y="1328892"/>
            <a:ext cx="1706961" cy="155246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TextBox 16">
            <a:extLst>
              <a:ext uri="{FF2B5EF4-FFF2-40B4-BE49-F238E27FC236}">
                <a16:creationId xmlns:a16="http://schemas.microsoft.com/office/drawing/2014/main" id="{61990A78-9491-7140-B9BB-5B98219D6C41}"/>
              </a:ext>
            </a:extLst>
          </p:cNvPr>
          <p:cNvSpPr txBox="1"/>
          <p:nvPr/>
        </p:nvSpPr>
        <p:spPr>
          <a:xfrm>
            <a:off x="160882" y="2967659"/>
            <a:ext cx="2254869" cy="978729"/>
          </a:xfrm>
          <a:prstGeom prst="rect">
            <a:avLst/>
          </a:prstGeom>
          <a:noFill/>
        </p:spPr>
        <p:txBody>
          <a:bodyPr wrap="square" rtlCol="0" anchor="t">
            <a:spAutoFit/>
          </a:bodyPr>
          <a:lstStyle/>
          <a:p>
            <a:pPr algn="ctr">
              <a:lnSpc>
                <a:spcPct val="90000"/>
              </a:lnSpc>
              <a:spcBef>
                <a:spcPct val="0"/>
              </a:spcBef>
            </a:pPr>
            <a:r>
              <a:rPr lang="ru-RU" sz="1600" dirty="0">
                <a:solidFill>
                  <a:schemeClr val="accent5">
                    <a:lumMod val="50000"/>
                  </a:schemeClr>
                </a:solidFill>
                <a:latin typeface="Century Gothic" panose="020B0502020202020204" pitchFamily="34" charset="0"/>
                <a:ea typeface="+mj-ea"/>
                <a:cs typeface="+mj-cs"/>
              </a:rPr>
              <a:t>ПРИНЯТИЕ РЕШЕНИЯ, КОНТРОЛЬ И ОБЯЗАННОСТИ</a:t>
            </a:r>
          </a:p>
        </p:txBody>
      </p:sp>
      <p:sp>
        <p:nvSpPr>
          <p:cNvPr id="18" name="TextBox 17">
            <a:extLst>
              <a:ext uri="{FF2B5EF4-FFF2-40B4-BE49-F238E27FC236}">
                <a16:creationId xmlns:a16="http://schemas.microsoft.com/office/drawing/2014/main" id="{B16A1061-00F2-8245-AA64-8B4185441036}"/>
              </a:ext>
            </a:extLst>
          </p:cNvPr>
          <p:cNvSpPr txBox="1"/>
          <p:nvPr/>
        </p:nvSpPr>
        <p:spPr>
          <a:xfrm>
            <a:off x="2443935" y="2967659"/>
            <a:ext cx="2461440" cy="1200329"/>
          </a:xfrm>
          <a:prstGeom prst="rect">
            <a:avLst/>
          </a:prstGeom>
          <a:noFill/>
        </p:spPr>
        <p:txBody>
          <a:bodyPr wrap="square" rtlCol="0" anchor="t">
            <a:spAutoFit/>
          </a:bodyPr>
          <a:lstStyle/>
          <a:p>
            <a:pPr algn="ctr">
              <a:lnSpc>
                <a:spcPct val="90000"/>
              </a:lnSpc>
              <a:spcBef>
                <a:spcPct val="0"/>
              </a:spcBef>
            </a:pPr>
            <a:r>
              <a:rPr lang="ru-RU" sz="1600" dirty="0">
                <a:solidFill>
                  <a:schemeClr val="accent5">
                    <a:lumMod val="50000"/>
                  </a:schemeClr>
                </a:solidFill>
                <a:latin typeface="Century Gothic" panose="020B0502020202020204" pitchFamily="34" charset="0"/>
                <a:ea typeface="+mj-ea"/>
                <a:cs typeface="+mj-cs"/>
              </a:rPr>
              <a:t>УСЛУГИ И СРЕДСТВА ПОДДЕРЖКИ, НЕОБХОДИМЫЕ ВАМ ДЛЯ ПОЛНОЦЕННОЙ ЖИЗНЕДЕЯТЕЛЬНОСТИ</a:t>
            </a:r>
          </a:p>
        </p:txBody>
      </p:sp>
      <p:sp>
        <p:nvSpPr>
          <p:cNvPr id="19" name="TextBox 18">
            <a:extLst>
              <a:ext uri="{FF2B5EF4-FFF2-40B4-BE49-F238E27FC236}">
                <a16:creationId xmlns:a16="http://schemas.microsoft.com/office/drawing/2014/main" id="{3CB568AB-96E8-0043-B909-B69F2910A773}"/>
              </a:ext>
            </a:extLst>
          </p:cNvPr>
          <p:cNvSpPr txBox="1"/>
          <p:nvPr/>
        </p:nvSpPr>
        <p:spPr>
          <a:xfrm>
            <a:off x="4714593" y="2951238"/>
            <a:ext cx="2758261" cy="674031"/>
          </a:xfrm>
          <a:prstGeom prst="rect">
            <a:avLst/>
          </a:prstGeom>
          <a:noFill/>
        </p:spPr>
        <p:txBody>
          <a:bodyPr wrap="square" rtlCol="0" anchor="t">
            <a:spAutoFit/>
          </a:bodyPr>
          <a:lstStyle/>
          <a:p>
            <a:pPr algn="ctr">
              <a:lnSpc>
                <a:spcPct val="90000"/>
              </a:lnSpc>
              <a:spcBef>
                <a:spcPct val="0"/>
              </a:spcBef>
            </a:pPr>
            <a:r>
              <a:rPr lang="ru-RU" sz="1400" dirty="0">
                <a:solidFill>
                  <a:schemeClr val="accent5">
                    <a:lumMod val="50000"/>
                  </a:schemeClr>
                </a:solidFill>
                <a:latin typeface="Century Gothic" panose="020B0502020202020204" pitchFamily="34" charset="0"/>
                <a:ea typeface="+mj-ea"/>
                <a:cs typeface="+mj-cs"/>
              </a:rPr>
              <a:t>РЕШЕНИЯ, КАСАЮЩИЕСЯ ИСПОЛЬЗОВАНИЯ БЮДЖЕТНЫХ СРЕДСТВ</a:t>
            </a:r>
          </a:p>
        </p:txBody>
      </p:sp>
      <p:sp>
        <p:nvSpPr>
          <p:cNvPr id="20" name="TextBox 19">
            <a:extLst>
              <a:ext uri="{FF2B5EF4-FFF2-40B4-BE49-F238E27FC236}">
                <a16:creationId xmlns:a16="http://schemas.microsoft.com/office/drawing/2014/main" id="{BFB1BD14-3A89-6B40-B3AD-65241D3FEA1D}"/>
              </a:ext>
            </a:extLst>
          </p:cNvPr>
          <p:cNvSpPr txBox="1"/>
          <p:nvPr/>
        </p:nvSpPr>
        <p:spPr>
          <a:xfrm>
            <a:off x="7653203" y="3000275"/>
            <a:ext cx="1878433" cy="480131"/>
          </a:xfrm>
          <a:prstGeom prst="rect">
            <a:avLst/>
          </a:prstGeom>
          <a:noFill/>
        </p:spPr>
        <p:txBody>
          <a:bodyPr wrap="square" rtlCol="0" anchor="t">
            <a:spAutoFit/>
          </a:bodyPr>
          <a:lstStyle/>
          <a:p>
            <a:pPr algn="ctr">
              <a:lnSpc>
                <a:spcPct val="90000"/>
              </a:lnSpc>
              <a:spcBef>
                <a:spcPct val="0"/>
              </a:spcBef>
            </a:pPr>
            <a:r>
              <a:rPr lang="ru-RU" sz="1400" dirty="0">
                <a:solidFill>
                  <a:schemeClr val="accent5">
                    <a:lumMod val="50000"/>
                  </a:schemeClr>
                </a:solidFill>
                <a:latin typeface="Century Gothic" panose="020B0502020202020204" pitchFamily="34" charset="0"/>
                <a:ea typeface="+mj-ea"/>
                <a:cs typeface="+mj-cs"/>
              </a:rPr>
              <a:t>ИНТЕНСИВНАЯ ПОДДЕРЖКА</a:t>
            </a:r>
          </a:p>
        </p:txBody>
      </p:sp>
      <p:sp>
        <p:nvSpPr>
          <p:cNvPr id="21" name="TextBox 20">
            <a:extLst>
              <a:ext uri="{FF2B5EF4-FFF2-40B4-BE49-F238E27FC236}">
                <a16:creationId xmlns:a16="http://schemas.microsoft.com/office/drawing/2014/main" id="{CEAE631F-F885-6F45-941E-ED3BE699CF13}"/>
              </a:ext>
            </a:extLst>
          </p:cNvPr>
          <p:cNvSpPr txBox="1"/>
          <p:nvPr/>
        </p:nvSpPr>
        <p:spPr>
          <a:xfrm>
            <a:off x="9895521" y="3000275"/>
            <a:ext cx="1991930" cy="286232"/>
          </a:xfrm>
          <a:prstGeom prst="rect">
            <a:avLst/>
          </a:prstGeom>
          <a:noFill/>
        </p:spPr>
        <p:txBody>
          <a:bodyPr wrap="square" rtlCol="0" anchor="t">
            <a:spAutoFit/>
          </a:bodyPr>
          <a:lstStyle/>
          <a:p>
            <a:pPr algn="ctr" defTabSz="914400" rtl="0" eaLnBrk="1" latinLnBrk="0" hangingPunct="1">
              <a:lnSpc>
                <a:spcPct val="90000"/>
              </a:lnSpc>
              <a:spcBef>
                <a:spcPct val="0"/>
              </a:spcBef>
              <a:buNone/>
            </a:pPr>
            <a:r>
              <a:rPr lang="ru-RU" sz="1400" dirty="0">
                <a:solidFill>
                  <a:schemeClr val="accent5">
                    <a:lumMod val="50000"/>
                  </a:schemeClr>
                </a:solidFill>
                <a:latin typeface="Century Gothic" panose="020B0502020202020204" pitchFamily="34" charset="0"/>
                <a:ea typeface="+mj-ea"/>
                <a:cs typeface="+mj-cs"/>
              </a:rPr>
              <a:t>ПЕРСОНИФИКАЦИЯ</a:t>
            </a:r>
          </a:p>
        </p:txBody>
      </p:sp>
      <p:pic>
        <p:nvPicPr>
          <p:cNvPr id="10" name="Picture 9">
            <a:extLst>
              <a:ext uri="{FF2B5EF4-FFF2-40B4-BE49-F238E27FC236}">
                <a16:creationId xmlns:a16="http://schemas.microsoft.com/office/drawing/2014/main" id="{9F2B2AE2-D9AC-9B49-B683-AEE3859588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58398" y="3917272"/>
            <a:ext cx="2758261" cy="275826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498443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10" y="595179"/>
            <a:ext cx="5744052"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dirty="0">
                <a:solidFill>
                  <a:schemeClr val="bg2">
                    <a:lumMod val="10000"/>
                  </a:schemeClr>
                </a:solidFill>
                <a:latin typeface="Century Gothic" panose="020B0502020202020204" pitchFamily="34" charset="0"/>
                <a:ea typeface="+mj-ea"/>
                <a:cs typeface="+mj-cs"/>
              </a:rPr>
              <a:t>ВЫЯВЛЕНИЕ СЛУЧАЕВ НАСИЛИЯ</a:t>
            </a:r>
          </a:p>
        </p:txBody>
      </p:sp>
      <p:sp>
        <p:nvSpPr>
          <p:cNvPr id="16" name="Rectangle 15">
            <a:extLst>
              <a:ext uri="{FF2B5EF4-FFF2-40B4-BE49-F238E27FC236}">
                <a16:creationId xmlns:a16="http://schemas.microsoft.com/office/drawing/2014/main" id="{E4DB350B-E184-AD40-A270-635BB34133CD}"/>
              </a:ext>
            </a:extLst>
          </p:cNvPr>
          <p:cNvSpPr/>
          <p:nvPr/>
        </p:nvSpPr>
        <p:spPr>
          <a:xfrm>
            <a:off x="587829" y="1149859"/>
            <a:ext cx="10816045" cy="400110"/>
          </a:xfrm>
          <a:prstGeom prst="rect">
            <a:avLst/>
          </a:prstGeom>
        </p:spPr>
        <p:txBody>
          <a:bodyPr wrap="square">
            <a:spAutoFit/>
          </a:bodyPr>
          <a:lstStyle/>
          <a:p>
            <a:r>
              <a:rPr lang="ru-RU" sz="2000" dirty="0">
                <a:latin typeface="Century Gothic" panose="020B0502020202020204" pitchFamily="34" charset="0"/>
              </a:rPr>
              <a:t>Важно уметь </a:t>
            </a:r>
            <a:r>
              <a:rPr lang="ru-RU" sz="2000" b="1" dirty="0">
                <a:latin typeface="Century Gothic" panose="020B0502020202020204" pitchFamily="34" charset="0"/>
              </a:rPr>
              <a:t>распознавать</a:t>
            </a:r>
            <a:r>
              <a:rPr lang="ru-RU" sz="2000" dirty="0">
                <a:latin typeface="Century Gothic" panose="020B0502020202020204" pitchFamily="34" charset="0"/>
              </a:rPr>
              <a:t> возможные </a:t>
            </a:r>
            <a:r>
              <a:rPr lang="ru-RU" sz="2000" u="sng" dirty="0">
                <a:latin typeface="Century Gothic" panose="020B0502020202020204" pitchFamily="34" charset="0"/>
              </a:rPr>
              <a:t>признаки</a:t>
            </a:r>
            <a:r>
              <a:rPr lang="ru-RU" sz="2000" dirty="0">
                <a:latin typeface="Century Gothic" panose="020B0502020202020204" pitchFamily="34" charset="0"/>
              </a:rPr>
              <a:t> и </a:t>
            </a:r>
            <a:r>
              <a:rPr lang="ru-RU" sz="2000" u="sng" dirty="0">
                <a:latin typeface="Century Gothic" panose="020B0502020202020204" pitchFamily="34" charset="0"/>
              </a:rPr>
              <a:t>симптомы</a:t>
            </a:r>
            <a:r>
              <a:rPr lang="ru-RU" sz="2000" dirty="0">
                <a:latin typeface="Century Gothic" panose="020B0502020202020204" pitchFamily="34" charset="0"/>
              </a:rPr>
              <a:t> насилия. </a:t>
            </a:r>
          </a:p>
        </p:txBody>
      </p:sp>
      <p:graphicFrame>
        <p:nvGraphicFramePr>
          <p:cNvPr id="18" name="Diagram 17">
            <a:extLst>
              <a:ext uri="{FF2B5EF4-FFF2-40B4-BE49-F238E27FC236}">
                <a16:creationId xmlns:a16="http://schemas.microsoft.com/office/drawing/2014/main" id="{2C68D764-D385-5443-A59D-CFD3CCED233C}"/>
              </a:ext>
            </a:extLst>
          </p:cNvPr>
          <p:cNvGraphicFramePr/>
          <p:nvPr>
            <p:extLst>
              <p:ext uri="{D42A27DB-BD31-4B8C-83A1-F6EECF244321}">
                <p14:modId xmlns:p14="http://schemas.microsoft.com/office/powerpoint/2010/main" val="3432459911"/>
              </p:ext>
            </p:extLst>
          </p:nvPr>
        </p:nvGraphicFramePr>
        <p:xfrm>
          <a:off x="1183612" y="1611524"/>
          <a:ext cx="9825763" cy="5186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F286BAE1-D9CB-2148-B1DD-93479630B601}"/>
              </a:ext>
            </a:extLst>
          </p:cNvPr>
          <p:cNvPicPr>
            <a:picLocks noChangeAspect="1"/>
          </p:cNvPicPr>
          <p:nvPr/>
        </p:nvPicPr>
        <p:blipFill>
          <a:blip r:embed="rId8"/>
          <a:stretch>
            <a:fillRect/>
          </a:stretch>
        </p:blipFill>
        <p:spPr>
          <a:xfrm>
            <a:off x="1187648" y="1782598"/>
            <a:ext cx="822960" cy="78554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06717B4F-842A-E44D-8F32-555898CC7861}"/>
              </a:ext>
            </a:extLst>
          </p:cNvPr>
          <p:cNvPicPr>
            <a:picLocks noChangeAspect="1"/>
          </p:cNvPicPr>
          <p:nvPr/>
        </p:nvPicPr>
        <p:blipFill>
          <a:blip r:embed="rId9"/>
          <a:stretch>
            <a:fillRect/>
          </a:stretch>
        </p:blipFill>
        <p:spPr>
          <a:xfrm>
            <a:off x="1612308" y="2557277"/>
            <a:ext cx="822960" cy="81341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C9860B55-98C2-294C-89F4-C64C3F4192D2}"/>
              </a:ext>
            </a:extLst>
          </p:cNvPr>
          <p:cNvPicPr>
            <a:picLocks noChangeAspect="1"/>
          </p:cNvPicPr>
          <p:nvPr/>
        </p:nvPicPr>
        <p:blipFill>
          <a:blip r:embed="rId10"/>
          <a:stretch>
            <a:fillRect/>
          </a:stretch>
        </p:blipFill>
        <p:spPr>
          <a:xfrm>
            <a:off x="1859163" y="3425791"/>
            <a:ext cx="781309" cy="76281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03439508-429B-DD40-865B-2ADF58862A79}"/>
              </a:ext>
            </a:extLst>
          </p:cNvPr>
          <p:cNvPicPr>
            <a:picLocks noChangeAspect="1"/>
          </p:cNvPicPr>
          <p:nvPr/>
        </p:nvPicPr>
        <p:blipFill>
          <a:blip r:embed="rId11"/>
          <a:stretch>
            <a:fillRect/>
          </a:stretch>
        </p:blipFill>
        <p:spPr>
          <a:xfrm>
            <a:off x="1817512" y="4211944"/>
            <a:ext cx="822960" cy="8149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8CB0F079-9081-3F40-A89F-1A9004073BC4}"/>
              </a:ext>
            </a:extLst>
          </p:cNvPr>
          <p:cNvPicPr>
            <a:picLocks noChangeAspect="1"/>
          </p:cNvPicPr>
          <p:nvPr/>
        </p:nvPicPr>
        <p:blipFill>
          <a:blip r:embed="rId12"/>
          <a:stretch>
            <a:fillRect/>
          </a:stretch>
        </p:blipFill>
        <p:spPr>
          <a:xfrm>
            <a:off x="1232823" y="5852779"/>
            <a:ext cx="868747" cy="83775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a:extLst>
              <a:ext uri="{FF2B5EF4-FFF2-40B4-BE49-F238E27FC236}">
                <a16:creationId xmlns:a16="http://schemas.microsoft.com/office/drawing/2014/main" id="{60BE1782-B6F0-9747-B1FD-C910032C2741}"/>
              </a:ext>
            </a:extLst>
          </p:cNvPr>
          <p:cNvPicPr>
            <a:picLocks noChangeAspect="1"/>
          </p:cNvPicPr>
          <p:nvPr/>
        </p:nvPicPr>
        <p:blipFill>
          <a:blip r:embed="rId13"/>
          <a:stretch>
            <a:fillRect/>
          </a:stretch>
        </p:blipFill>
        <p:spPr>
          <a:xfrm>
            <a:off x="1595092" y="5050232"/>
            <a:ext cx="822960" cy="81985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 Placeholder 1">
            <a:extLst>
              <a:ext uri="{FF2B5EF4-FFF2-40B4-BE49-F238E27FC236}">
                <a16:creationId xmlns:a16="http://schemas.microsoft.com/office/drawing/2014/main" id="{AB7F9F45-F725-CE45-BB93-E1D60CFCF029}"/>
              </a:ext>
            </a:extLst>
          </p:cNvPr>
          <p:cNvSpPr>
            <a:spLocks noGrp="1"/>
          </p:cNvSpPr>
          <p:nvPr>
            <p:ph type="body" sz="quarter" idx="13"/>
          </p:nvPr>
        </p:nvSpPr>
        <p:spPr>
          <a:xfrm>
            <a:off x="105673" y="100837"/>
            <a:ext cx="6847181" cy="862561"/>
          </a:xfrm>
        </p:spPr>
        <p:txBody>
          <a:bodyPr/>
          <a:lstStyle/>
          <a:p>
            <a:r>
              <a:rPr lang="ru-RU" sz="2800"/>
              <a:t>ВАШИ ПРАВА И БЕЗОПАСНОСТЬ</a:t>
            </a:r>
          </a:p>
        </p:txBody>
      </p:sp>
    </p:spTree>
    <p:extLst>
      <p:ext uri="{BB962C8B-B14F-4D97-AF65-F5344CB8AC3E}">
        <p14:creationId xmlns:p14="http://schemas.microsoft.com/office/powerpoint/2010/main" val="5365827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quot;No&quot; Symbol 36">
            <a:hlinkClick r:id="rId3" action="ppaction://hlinkfile"/>
            <a:extLst>
              <a:ext uri="{FF2B5EF4-FFF2-40B4-BE49-F238E27FC236}">
                <a16:creationId xmlns:a16="http://schemas.microsoft.com/office/drawing/2014/main" id="{4E953B49-D192-1A46-90F0-88D97E718F2F}"/>
              </a:ext>
            </a:extLst>
          </p:cNvPr>
          <p:cNvSpPr/>
          <p:nvPr/>
        </p:nvSpPr>
        <p:spPr>
          <a:xfrm>
            <a:off x="2750461" y="1042410"/>
            <a:ext cx="6528816" cy="5678519"/>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4">
            <a:extLst>
              <a:ext uri="{FF2B5EF4-FFF2-40B4-BE49-F238E27FC236}">
                <a16:creationId xmlns:a16="http://schemas.microsoft.com/office/drawing/2014/main" id="{5D4FFC79-5BEB-3244-A84F-3E90F5C61842}"/>
              </a:ext>
            </a:extLst>
          </p:cNvPr>
          <p:cNvSpPr txBox="1"/>
          <p:nvPr/>
        </p:nvSpPr>
        <p:spPr>
          <a:xfrm>
            <a:off x="110209" y="595179"/>
            <a:ext cx="5723031"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dirty="0">
                <a:solidFill>
                  <a:schemeClr val="bg2">
                    <a:lumMod val="10000"/>
                  </a:schemeClr>
                </a:solidFill>
                <a:latin typeface="Century Gothic" panose="020B0502020202020204" pitchFamily="34" charset="0"/>
                <a:ea typeface="+mj-ea"/>
                <a:cs typeface="+mj-cs"/>
              </a:rPr>
              <a:t>ВЫЯВЛЕНИЕ СЛУЧАЕВ НАСИЛИЯ</a:t>
            </a:r>
          </a:p>
        </p:txBody>
      </p:sp>
      <p:sp>
        <p:nvSpPr>
          <p:cNvPr id="20" name="Rectangle 19">
            <a:extLst>
              <a:ext uri="{FF2B5EF4-FFF2-40B4-BE49-F238E27FC236}">
                <a16:creationId xmlns:a16="http://schemas.microsoft.com/office/drawing/2014/main" id="{F7B9ABD1-F31C-EB49-A774-0733B540240F}"/>
              </a:ext>
            </a:extLst>
          </p:cNvPr>
          <p:cNvSpPr/>
          <p:nvPr/>
        </p:nvSpPr>
        <p:spPr>
          <a:xfrm>
            <a:off x="1114098" y="5350153"/>
            <a:ext cx="9564412" cy="923330"/>
          </a:xfrm>
          <a:prstGeom prst="rect">
            <a:avLst/>
          </a:prstGeom>
        </p:spPr>
        <p:txBody>
          <a:bodyPr wrap="square">
            <a:spAutoFit/>
          </a:bodyPr>
          <a:lstStyle/>
          <a:p>
            <a:pPr algn="ctr"/>
            <a:r>
              <a:rPr lang="ru-RU" sz="5400" dirty="0">
                <a:latin typeface="Century Gothic" panose="020B0502020202020204" pitchFamily="34" charset="0"/>
              </a:rPr>
              <a:t>ЭТО </a:t>
            </a:r>
            <a:r>
              <a:rPr lang="ru-RU" sz="5400" b="1" dirty="0">
                <a:latin typeface="Century Gothic" panose="020B0502020202020204" pitchFamily="34" charset="0"/>
              </a:rPr>
              <a:t>НЕ</a:t>
            </a:r>
            <a:r>
              <a:rPr lang="ru-RU" sz="5400" dirty="0">
                <a:latin typeface="Century Gothic" panose="020B0502020202020204" pitchFamily="34" charset="0"/>
              </a:rPr>
              <a:t> НОРМАЛЬНО!</a:t>
            </a:r>
          </a:p>
        </p:txBody>
      </p:sp>
      <p:grpSp>
        <p:nvGrpSpPr>
          <p:cNvPr id="41" name="Group 40">
            <a:extLst>
              <a:ext uri="{FF2B5EF4-FFF2-40B4-BE49-F238E27FC236}">
                <a16:creationId xmlns:a16="http://schemas.microsoft.com/office/drawing/2014/main" id="{F6EC727C-BB57-E645-9CF5-B777C9323D20}"/>
              </a:ext>
            </a:extLst>
          </p:cNvPr>
          <p:cNvGrpSpPr/>
          <p:nvPr/>
        </p:nvGrpSpPr>
        <p:grpSpPr>
          <a:xfrm>
            <a:off x="366260" y="2453251"/>
            <a:ext cx="11522161" cy="2261640"/>
            <a:chOff x="581124" y="2356811"/>
            <a:chExt cx="9142032" cy="2799261"/>
          </a:xfrm>
        </p:grpSpPr>
        <p:sp>
          <p:nvSpPr>
            <p:cNvPr id="28" name="Freeform 27">
              <a:extLst>
                <a:ext uri="{FF2B5EF4-FFF2-40B4-BE49-F238E27FC236}">
                  <a16:creationId xmlns:a16="http://schemas.microsoft.com/office/drawing/2014/main" id="{62E7673A-16A5-A346-8A79-F12554982679}"/>
                </a:ext>
              </a:extLst>
            </p:cNvPr>
            <p:cNvSpPr/>
            <p:nvPr/>
          </p:nvSpPr>
          <p:spPr>
            <a:xfrm>
              <a:off x="581124" y="2356811"/>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ru-RU" sz="1400" b="1" dirty="0">
                  <a:effectLst>
                    <a:outerShdw blurRad="38100" dist="38100" dir="2700000" algn="tl">
                      <a:srgbClr val="000000">
                        <a:alpha val="43137"/>
                      </a:srgbClr>
                    </a:outerShdw>
                  </a:effectLst>
                  <a:latin typeface="Century Gothic" panose="020B0502020202020204" pitchFamily="34" charset="0"/>
                </a:rPr>
                <a:t>Если кто-то причиняет вам боль или игнорирует вас</a:t>
              </a:r>
            </a:p>
          </p:txBody>
        </p:sp>
        <p:sp>
          <p:nvSpPr>
            <p:cNvPr id="29" name="Freeform 28">
              <a:extLst>
                <a:ext uri="{FF2B5EF4-FFF2-40B4-BE49-F238E27FC236}">
                  <a16:creationId xmlns:a16="http://schemas.microsoft.com/office/drawing/2014/main" id="{475E276D-AC86-844F-859D-CB327C2A627E}"/>
                </a:ext>
              </a:extLst>
            </p:cNvPr>
            <p:cNvSpPr/>
            <p:nvPr/>
          </p:nvSpPr>
          <p:spPr>
            <a:xfrm>
              <a:off x="2107050" y="2833496"/>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ru-RU" sz="1400" b="1">
                  <a:effectLst>
                    <a:outerShdw blurRad="38100" dist="38100" dir="2700000" algn="tl">
                      <a:srgbClr val="000000">
                        <a:alpha val="43137"/>
                      </a:srgbClr>
                    </a:outerShdw>
                  </a:effectLst>
                  <a:latin typeface="Century Gothic" panose="020B0502020202020204" pitchFamily="34" charset="0"/>
                </a:rPr>
                <a:t>Если кто-то заставляет вас испытывать негативные эмоции</a:t>
              </a:r>
            </a:p>
          </p:txBody>
        </p:sp>
        <p:sp>
          <p:nvSpPr>
            <p:cNvPr id="31" name="Freeform 30">
              <a:extLst>
                <a:ext uri="{FF2B5EF4-FFF2-40B4-BE49-F238E27FC236}">
                  <a16:creationId xmlns:a16="http://schemas.microsoft.com/office/drawing/2014/main" id="{8C01F934-AE55-F041-9FD6-D0110A7ACF4C}"/>
                </a:ext>
              </a:extLst>
            </p:cNvPr>
            <p:cNvSpPr/>
            <p:nvPr/>
          </p:nvSpPr>
          <p:spPr>
            <a:xfrm>
              <a:off x="3656656" y="2356811"/>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ru-RU" sz="1400" b="1">
                  <a:effectLst>
                    <a:outerShdw blurRad="38100" dist="38100" dir="2700000" algn="tl">
                      <a:srgbClr val="000000">
                        <a:alpha val="43137"/>
                      </a:srgbClr>
                    </a:outerShdw>
                  </a:effectLst>
                  <a:latin typeface="Century Gothic" panose="020B0502020202020204" pitchFamily="34" charset="0"/>
                </a:rPr>
                <a:t>Если кто-то слишком близко подходит к вам, и вам это не нравится</a:t>
              </a:r>
            </a:p>
          </p:txBody>
        </p:sp>
        <p:sp>
          <p:nvSpPr>
            <p:cNvPr id="32" name="Freeform 31">
              <a:extLst>
                <a:ext uri="{FF2B5EF4-FFF2-40B4-BE49-F238E27FC236}">
                  <a16:creationId xmlns:a16="http://schemas.microsoft.com/office/drawing/2014/main" id="{F66034CA-BC45-B844-98B5-51E3FF1C046E}"/>
                </a:ext>
              </a:extLst>
            </p:cNvPr>
            <p:cNvSpPr/>
            <p:nvPr/>
          </p:nvSpPr>
          <p:spPr>
            <a:xfrm>
              <a:off x="5230294" y="2833496"/>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ru-RU" sz="1400" b="1">
                  <a:effectLst>
                    <a:outerShdw blurRad="38100" dist="38100" dir="2700000" algn="tl">
                      <a:srgbClr val="000000">
                        <a:alpha val="43137"/>
                      </a:srgbClr>
                    </a:outerShdw>
                  </a:effectLst>
                  <a:latin typeface="Century Gothic" panose="020B0502020202020204" pitchFamily="34" charset="0"/>
                </a:rPr>
                <a:t>Если кто-то заставляет вас испытывать дискомфорт</a:t>
              </a:r>
            </a:p>
          </p:txBody>
        </p:sp>
        <p:sp>
          <p:nvSpPr>
            <p:cNvPr id="33" name="Freeform 32">
              <a:extLst>
                <a:ext uri="{FF2B5EF4-FFF2-40B4-BE49-F238E27FC236}">
                  <a16:creationId xmlns:a16="http://schemas.microsoft.com/office/drawing/2014/main" id="{0A724B82-800D-AA42-97C1-D973145AF4A9}"/>
                </a:ext>
              </a:extLst>
            </p:cNvPr>
            <p:cNvSpPr/>
            <p:nvPr/>
          </p:nvSpPr>
          <p:spPr>
            <a:xfrm>
              <a:off x="6773602" y="2412675"/>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ru-RU" sz="1400" b="1">
                  <a:effectLst>
                    <a:outerShdw blurRad="38100" dist="38100" dir="2700000" algn="tl">
                      <a:srgbClr val="000000">
                        <a:alpha val="43137"/>
                      </a:srgbClr>
                    </a:outerShdw>
                  </a:effectLst>
                  <a:latin typeface="Century Gothic" panose="020B0502020202020204" pitchFamily="34" charset="0"/>
                </a:rPr>
                <a:t>Если кто-то берет ваши вещи</a:t>
              </a:r>
            </a:p>
          </p:txBody>
        </p:sp>
        <p:sp>
          <p:nvSpPr>
            <p:cNvPr id="34" name="Freeform 33">
              <a:extLst>
                <a:ext uri="{FF2B5EF4-FFF2-40B4-BE49-F238E27FC236}">
                  <a16:creationId xmlns:a16="http://schemas.microsoft.com/office/drawing/2014/main" id="{BA2FF2E1-F630-5E42-BAA9-81DACF176BF7}"/>
                </a:ext>
              </a:extLst>
            </p:cNvPr>
            <p:cNvSpPr/>
            <p:nvPr/>
          </p:nvSpPr>
          <p:spPr>
            <a:xfrm>
              <a:off x="8316910" y="2833496"/>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ru-RU" sz="1400" b="1">
                  <a:effectLst>
                    <a:outerShdw blurRad="38100" dist="38100" dir="2700000" algn="tl">
                      <a:srgbClr val="000000">
                        <a:alpha val="43137"/>
                      </a:srgbClr>
                    </a:outerShdw>
                  </a:effectLst>
                  <a:latin typeface="Century Gothic" panose="020B0502020202020204" pitchFamily="34" charset="0"/>
                </a:rPr>
                <a:t>Если кто-то дотрагивается до вас, и вам это не неприятно</a:t>
              </a:r>
            </a:p>
          </p:txBody>
        </p:sp>
      </p:grpSp>
      <p:sp>
        <p:nvSpPr>
          <p:cNvPr id="36" name="Rectangle 35">
            <a:extLst>
              <a:ext uri="{FF2B5EF4-FFF2-40B4-BE49-F238E27FC236}">
                <a16:creationId xmlns:a16="http://schemas.microsoft.com/office/drawing/2014/main" id="{52A51B7A-6185-5544-859D-29E4EE898A28}"/>
              </a:ext>
            </a:extLst>
          </p:cNvPr>
          <p:cNvSpPr/>
          <p:nvPr/>
        </p:nvSpPr>
        <p:spPr>
          <a:xfrm>
            <a:off x="893380" y="1489069"/>
            <a:ext cx="9900744" cy="646331"/>
          </a:xfrm>
          <a:prstGeom prst="rect">
            <a:avLst/>
          </a:prstGeom>
        </p:spPr>
        <p:txBody>
          <a:bodyPr wrap="square">
            <a:spAutoFit/>
          </a:bodyPr>
          <a:lstStyle/>
          <a:p>
            <a:r>
              <a:rPr lang="ru-RU" sz="3600" b="1" dirty="0">
                <a:latin typeface="Century Gothic" panose="020B0502020202020204" pitchFamily="34" charset="0"/>
              </a:rPr>
              <a:t>ОБРАЩАЙТЕ ВНИМАНИЕ НА СЛЕДУЮЩЕЕ </a:t>
            </a:r>
          </a:p>
        </p:txBody>
      </p:sp>
      <p:sp>
        <p:nvSpPr>
          <p:cNvPr id="40" name="Text Placeholder 1">
            <a:extLst>
              <a:ext uri="{FF2B5EF4-FFF2-40B4-BE49-F238E27FC236}">
                <a16:creationId xmlns:a16="http://schemas.microsoft.com/office/drawing/2014/main" id="{DDED18B9-1618-274D-A72A-6C02D7D64CDF}"/>
              </a:ext>
            </a:extLst>
          </p:cNvPr>
          <p:cNvSpPr>
            <a:spLocks noGrp="1"/>
          </p:cNvSpPr>
          <p:nvPr>
            <p:ph type="body" sz="quarter" idx="13"/>
          </p:nvPr>
        </p:nvSpPr>
        <p:spPr>
          <a:xfrm>
            <a:off x="105673" y="100837"/>
            <a:ext cx="6847181" cy="862561"/>
          </a:xfrm>
        </p:spPr>
        <p:txBody>
          <a:bodyPr/>
          <a:lstStyle/>
          <a:p>
            <a:r>
              <a:rPr lang="ru-RU" sz="2800"/>
              <a:t>ВАШИ ПРАВА И БЕЗОПАСНОСТЬ</a:t>
            </a:r>
          </a:p>
        </p:txBody>
      </p:sp>
      <p:sp>
        <p:nvSpPr>
          <p:cNvPr id="3" name="TextBox 2"/>
          <p:cNvSpPr txBox="1"/>
          <p:nvPr/>
        </p:nvSpPr>
        <p:spPr>
          <a:xfrm>
            <a:off x="11582400" y="1086543"/>
            <a:ext cx="609600" cy="840230"/>
          </a:xfrm>
          <a:prstGeom prst="rect">
            <a:avLst/>
          </a:prstGeom>
          <a:noFill/>
        </p:spPr>
        <p:txBody>
          <a:bodyPr wrap="square" rtlCol="0">
            <a:spAutoFit/>
          </a:bodyPr>
          <a:lstStyle/>
          <a:p>
            <a:pPr algn="l" defTabSz="914400" rtl="0" eaLnBrk="1" latinLnBrk="0" hangingPunct="1">
              <a:lnSpc>
                <a:spcPct val="90000"/>
              </a:lnSpc>
              <a:spcBef>
                <a:spcPct val="0"/>
              </a:spcBef>
              <a:buNone/>
            </a:pPr>
            <a:r>
              <a:rPr lang="ru-RU" sz="5400">
                <a:solidFill>
                  <a:schemeClr val="accent5">
                    <a:lumMod val="50000"/>
                  </a:schemeClr>
                </a:solidFill>
                <a:latin typeface="Century Gothic" panose="020B0502020202020204" pitchFamily="34" charset="0"/>
                <a:ea typeface="+mj-ea"/>
                <a:cs typeface="+mj-cs"/>
                <a:hlinkClick r:id="rId3" action="ppaction://hlinkfile"/>
              </a:rPr>
              <a:t>*</a:t>
            </a:r>
          </a:p>
        </p:txBody>
      </p:sp>
    </p:spTree>
    <p:extLst>
      <p:ext uri="{BB962C8B-B14F-4D97-AF65-F5344CB8AC3E}">
        <p14:creationId xmlns:p14="http://schemas.microsoft.com/office/powerpoint/2010/main" val="9809211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F8A105-7986-C441-A229-8431FCD68F70}"/>
              </a:ext>
            </a:extLst>
          </p:cNvPr>
          <p:cNvSpPr/>
          <p:nvPr/>
        </p:nvSpPr>
        <p:spPr>
          <a:xfrm>
            <a:off x="-58200" y="1058491"/>
            <a:ext cx="6097929" cy="71911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BAA1B02-AF27-734D-80A3-5E851FC94B40}"/>
              </a:ext>
            </a:extLst>
          </p:cNvPr>
          <p:cNvSpPr txBox="1"/>
          <p:nvPr/>
        </p:nvSpPr>
        <p:spPr>
          <a:xfrm>
            <a:off x="110210" y="595179"/>
            <a:ext cx="6732024"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dirty="0">
                <a:solidFill>
                  <a:schemeClr val="bg2">
                    <a:lumMod val="10000"/>
                  </a:schemeClr>
                </a:solidFill>
                <a:latin typeface="Century Gothic" panose="020B0502020202020204" pitchFamily="34" charset="0"/>
                <a:ea typeface="+mj-ea"/>
                <a:cs typeface="+mj-cs"/>
              </a:rPr>
              <a:t>СООБЩЕНИЕ О СЛУЧАЯХ НАСИЛИЯ</a:t>
            </a:r>
          </a:p>
        </p:txBody>
      </p:sp>
      <p:sp>
        <p:nvSpPr>
          <p:cNvPr id="3" name="Rectangle 2">
            <a:extLst>
              <a:ext uri="{FF2B5EF4-FFF2-40B4-BE49-F238E27FC236}">
                <a16:creationId xmlns:a16="http://schemas.microsoft.com/office/drawing/2014/main" id="{3FD3F1FA-DD3E-F447-8627-416AA5496DED}"/>
              </a:ext>
            </a:extLst>
          </p:cNvPr>
          <p:cNvSpPr/>
          <p:nvPr/>
        </p:nvSpPr>
        <p:spPr>
          <a:xfrm>
            <a:off x="256032" y="1278436"/>
            <a:ext cx="5394960" cy="1261884"/>
          </a:xfrm>
          <a:prstGeom prst="rect">
            <a:avLst/>
          </a:prstGeom>
        </p:spPr>
        <p:txBody>
          <a:bodyPr wrap="square">
            <a:spAutoFit/>
          </a:bodyPr>
          <a:lstStyle/>
          <a:p>
            <a:pPr algn="ctr"/>
            <a:r>
              <a:rPr lang="ru-RU" sz="2400" b="1" dirty="0">
                <a:latin typeface="Century Gothic" panose="020B0502020202020204" pitchFamily="34" charset="0"/>
              </a:rPr>
              <a:t>Расскажите об этом людям, которым вы </a:t>
            </a:r>
            <a:r>
              <a:rPr lang="ru-RU" sz="2400" b="1" u="sng" dirty="0">
                <a:latin typeface="Century Gothic" panose="020B0502020202020204" pitchFamily="34" charset="0"/>
              </a:rPr>
              <a:t>доверяете</a:t>
            </a:r>
            <a:r>
              <a:rPr lang="ru-RU" sz="2400" dirty="0">
                <a:latin typeface="Century Gothic" panose="020B0502020202020204" pitchFamily="34" charset="0"/>
              </a:rPr>
              <a:t>:</a:t>
            </a:r>
          </a:p>
          <a:p>
            <a:endParaRPr lang="en-US" sz="2800" i="1" dirty="0">
              <a:latin typeface="Century Gothic" panose="020B0502020202020204" pitchFamily="34" charset="0"/>
            </a:endParaRPr>
          </a:p>
        </p:txBody>
      </p:sp>
      <p:sp>
        <p:nvSpPr>
          <p:cNvPr id="7" name="Rectangle 6">
            <a:extLst>
              <a:ext uri="{FF2B5EF4-FFF2-40B4-BE49-F238E27FC236}">
                <a16:creationId xmlns:a16="http://schemas.microsoft.com/office/drawing/2014/main" id="{CB027F2D-2195-7840-AD88-DB9664484309}"/>
              </a:ext>
            </a:extLst>
          </p:cNvPr>
          <p:cNvSpPr/>
          <p:nvPr/>
        </p:nvSpPr>
        <p:spPr>
          <a:xfrm>
            <a:off x="256032" y="1866483"/>
            <a:ext cx="5475152" cy="2585323"/>
          </a:xfrm>
          <a:prstGeom prst="rect">
            <a:avLst/>
          </a:prstGeom>
        </p:spPr>
        <p:txBody>
          <a:bodyPr wrap="square">
            <a:spAutoFit/>
          </a:bodyPr>
          <a:lstStyle/>
          <a:p>
            <a:endParaRPr lang="en-US" dirty="0">
              <a:latin typeface="Century Gothic" panose="020B0502020202020204" pitchFamily="34" charset="0"/>
            </a:endParaRPr>
          </a:p>
          <a:p>
            <a:pPr marL="457200" indent="-457200">
              <a:buFont typeface="Arial" panose="020B0604020202020204" pitchFamily="34" charset="0"/>
              <a:buChar char="•"/>
            </a:pPr>
            <a:r>
              <a:rPr lang="ru-RU" dirty="0">
                <a:latin typeface="Century Gothic" panose="020B0502020202020204" pitchFamily="34" charset="0"/>
              </a:rPr>
              <a:t>Семья </a:t>
            </a:r>
          </a:p>
          <a:p>
            <a:pPr marL="457200" indent="-457200">
              <a:buFont typeface="Arial" panose="020B0604020202020204" pitchFamily="34" charset="0"/>
              <a:buChar char="•"/>
            </a:pPr>
            <a:r>
              <a:rPr lang="ru-RU" dirty="0">
                <a:latin typeface="Century Gothic" panose="020B0502020202020204" pitchFamily="34" charset="0"/>
              </a:rPr>
              <a:t>Друзья</a:t>
            </a:r>
          </a:p>
          <a:p>
            <a:pPr marL="457200" indent="-457200">
              <a:buFont typeface="Arial" panose="020B0604020202020204" pitchFamily="34" charset="0"/>
              <a:buChar char="•"/>
            </a:pPr>
            <a:r>
              <a:rPr lang="ru-RU" dirty="0">
                <a:latin typeface="Century Gothic" panose="020B0502020202020204" pitchFamily="34" charset="0"/>
              </a:rPr>
              <a:t>Люди из вашей школы</a:t>
            </a:r>
          </a:p>
          <a:p>
            <a:pPr marL="457200" indent="-457200">
              <a:buFont typeface="Arial" panose="020B0604020202020204" pitchFamily="34" charset="0"/>
              <a:buChar char="•"/>
            </a:pPr>
            <a:r>
              <a:rPr lang="ru-RU" dirty="0">
                <a:latin typeface="Century Gothic" panose="020B0502020202020204" pitchFamily="34" charset="0"/>
              </a:rPr>
              <a:t>Коллеги по работе </a:t>
            </a:r>
          </a:p>
          <a:p>
            <a:pPr marL="457200" indent="-457200">
              <a:buFont typeface="Arial" panose="020B0604020202020204" pitchFamily="34" charset="0"/>
              <a:buChar char="•"/>
            </a:pPr>
            <a:r>
              <a:rPr lang="ru-RU" dirty="0">
                <a:latin typeface="Century Gothic" panose="020B0502020202020204" pitchFamily="34" charset="0"/>
              </a:rPr>
              <a:t>Независимый координатор</a:t>
            </a:r>
          </a:p>
          <a:p>
            <a:pPr marL="457200" indent="-457200">
              <a:buFont typeface="Arial" panose="020B0604020202020204" pitchFamily="34" charset="0"/>
              <a:buChar char="•"/>
            </a:pPr>
            <a:r>
              <a:rPr lang="ru-RU" dirty="0">
                <a:latin typeface="Century Gothic" panose="020B0502020202020204" pitchFamily="34" charset="0"/>
              </a:rPr>
              <a:t>Ваш координатор обслуживания</a:t>
            </a:r>
          </a:p>
          <a:p>
            <a:pPr marL="457200" indent="-457200">
              <a:buFont typeface="Arial" panose="020B0604020202020204" pitchFamily="34" charset="0"/>
              <a:buChar char="•"/>
            </a:pPr>
            <a:r>
              <a:rPr lang="ru-RU" dirty="0">
                <a:latin typeface="Century Gothic" panose="020B0502020202020204" pitchFamily="34" charset="0"/>
              </a:rPr>
              <a:t>Медицинские специалисты</a:t>
            </a:r>
          </a:p>
          <a:p>
            <a:pPr marL="457200" indent="-457200">
              <a:buFont typeface="Arial" panose="020B0604020202020204" pitchFamily="34" charset="0"/>
              <a:buChar char="•"/>
            </a:pPr>
            <a:endParaRPr lang="en-US" dirty="0">
              <a:latin typeface="Century Gothic" panose="020B0502020202020204" pitchFamily="34" charset="0"/>
            </a:endParaRPr>
          </a:p>
        </p:txBody>
      </p:sp>
      <p:sp>
        <p:nvSpPr>
          <p:cNvPr id="5" name="Rectangle 4">
            <a:extLst>
              <a:ext uri="{FF2B5EF4-FFF2-40B4-BE49-F238E27FC236}">
                <a16:creationId xmlns:a16="http://schemas.microsoft.com/office/drawing/2014/main" id="{93EA284F-E1A7-C141-BC3B-7CB2A64BF911}"/>
              </a:ext>
            </a:extLst>
          </p:cNvPr>
          <p:cNvSpPr/>
          <p:nvPr/>
        </p:nvSpPr>
        <p:spPr>
          <a:xfrm>
            <a:off x="6555857" y="2067821"/>
            <a:ext cx="6096000" cy="2031325"/>
          </a:xfrm>
          <a:prstGeom prst="rect">
            <a:avLst/>
          </a:prstGeom>
        </p:spPr>
        <p:txBody>
          <a:bodyPr>
            <a:spAutoFit/>
          </a:bodyPr>
          <a:lstStyle/>
          <a:p>
            <a:pPr marL="457200" indent="-457200">
              <a:buFont typeface="Arial" panose="020B0604020202020204" pitchFamily="34" charset="0"/>
              <a:buChar char="•"/>
            </a:pPr>
            <a:r>
              <a:rPr lang="ru-RU" dirty="0">
                <a:latin typeface="Century Gothic" panose="020B0502020202020204" pitchFamily="34" charset="0"/>
              </a:rPr>
              <a:t>Убедиться в том, что вы в безопасности</a:t>
            </a:r>
          </a:p>
          <a:p>
            <a:pPr marL="457200" indent="-457200">
              <a:buFont typeface="Arial" panose="020B0604020202020204" pitchFamily="34" charset="0"/>
              <a:buChar char="•"/>
            </a:pPr>
            <a:r>
              <a:rPr lang="ru-RU" dirty="0">
                <a:latin typeface="Century Gothic" panose="020B0502020202020204" pitchFamily="34" charset="0"/>
              </a:rPr>
              <a:t>Сообщить соответствующим лицам, </a:t>
            </a:r>
            <a:br>
              <a:rPr lang="en-US" dirty="0">
                <a:latin typeface="Century Gothic" panose="020B0502020202020204" pitchFamily="34" charset="0"/>
              </a:rPr>
            </a:br>
            <a:r>
              <a:rPr lang="ru-RU" dirty="0">
                <a:latin typeface="Century Gothic" panose="020B0502020202020204" pitchFamily="34" charset="0"/>
              </a:rPr>
              <a:t>которые занимаются этими вопросами</a:t>
            </a:r>
          </a:p>
          <a:p>
            <a:pPr marL="914400" lvl="1" indent="-457200">
              <a:buFont typeface="Arial" panose="020B0604020202020204" pitchFamily="34" charset="0"/>
              <a:buChar char="•"/>
            </a:pPr>
            <a:r>
              <a:rPr lang="ru-RU" dirty="0">
                <a:latin typeface="Century Gothic" panose="020B0502020202020204" pitchFamily="34" charset="0"/>
              </a:rPr>
              <a:t>Служба по защите прав взрослых</a:t>
            </a:r>
          </a:p>
          <a:p>
            <a:pPr marL="914400" lvl="1" indent="-457200">
              <a:buFont typeface="Arial" panose="020B0604020202020204" pitchFamily="34" charset="0"/>
              <a:buChar char="•"/>
            </a:pPr>
            <a:r>
              <a:rPr lang="ru-RU" dirty="0">
                <a:latin typeface="Century Gothic" panose="020B0502020202020204" pitchFamily="34" charset="0"/>
              </a:rPr>
              <a:t>Служба по защите прав детей</a:t>
            </a:r>
          </a:p>
          <a:p>
            <a:pPr marL="914400" lvl="1" indent="-457200">
              <a:buFont typeface="Arial" panose="020B0604020202020204" pitchFamily="34" charset="0"/>
              <a:buChar char="•"/>
            </a:pPr>
            <a:r>
              <a:rPr lang="ru-RU" dirty="0">
                <a:latin typeface="Century Gothic" panose="020B0502020202020204" pitchFamily="34" charset="0"/>
              </a:rPr>
              <a:t>Местные правоохранительные органы</a:t>
            </a:r>
          </a:p>
          <a:p>
            <a:pPr marL="914400" lvl="1" indent="-457200">
              <a:buFont typeface="Arial" panose="020B0604020202020204" pitchFamily="34" charset="0"/>
              <a:buChar char="•"/>
            </a:pPr>
            <a:r>
              <a:rPr lang="ru-RU" dirty="0">
                <a:latin typeface="Century Gothic" panose="020B0502020202020204" pitchFamily="34" charset="0"/>
              </a:rPr>
              <a:t>Ваш региональный центр</a:t>
            </a:r>
          </a:p>
        </p:txBody>
      </p:sp>
      <p:sp>
        <p:nvSpPr>
          <p:cNvPr id="8" name="Rectangle 7">
            <a:extLst>
              <a:ext uri="{FF2B5EF4-FFF2-40B4-BE49-F238E27FC236}">
                <a16:creationId xmlns:a16="http://schemas.microsoft.com/office/drawing/2014/main" id="{FEB0E9DF-DDDE-7C4C-BAD0-C2310B355D13}"/>
              </a:ext>
            </a:extLst>
          </p:cNvPr>
          <p:cNvSpPr/>
          <p:nvPr/>
        </p:nvSpPr>
        <p:spPr>
          <a:xfrm>
            <a:off x="6580040" y="1278436"/>
            <a:ext cx="3290717" cy="461665"/>
          </a:xfrm>
          <a:prstGeom prst="rect">
            <a:avLst/>
          </a:prstGeom>
        </p:spPr>
        <p:txBody>
          <a:bodyPr wrap="square">
            <a:spAutoFit/>
          </a:bodyPr>
          <a:lstStyle/>
          <a:p>
            <a:r>
              <a:rPr lang="ru-RU" sz="2400" b="1" dirty="0">
                <a:latin typeface="Century Gothic" panose="020B0502020202020204" pitchFamily="34" charset="0"/>
              </a:rPr>
              <a:t>Вам </a:t>
            </a:r>
            <a:r>
              <a:rPr lang="ru-RU" sz="2400" b="1" u="sng" dirty="0">
                <a:latin typeface="Century Gothic" panose="020B0502020202020204" pitchFamily="34" charset="0"/>
              </a:rPr>
              <a:t>помогут</a:t>
            </a:r>
            <a:r>
              <a:rPr lang="ru-RU" sz="2400" b="1" dirty="0">
                <a:latin typeface="Century Gothic" panose="020B0502020202020204" pitchFamily="34" charset="0"/>
              </a:rPr>
              <a:t>:</a:t>
            </a:r>
          </a:p>
        </p:txBody>
      </p:sp>
      <p:pic>
        <p:nvPicPr>
          <p:cNvPr id="9" name="Picture 8">
            <a:extLst>
              <a:ext uri="{FF2B5EF4-FFF2-40B4-BE49-F238E27FC236}">
                <a16:creationId xmlns:a16="http://schemas.microsoft.com/office/drawing/2014/main" id="{29E9BA0D-C05D-C048-A6CD-B4BE57FEB951}"/>
              </a:ext>
            </a:extLst>
          </p:cNvPr>
          <p:cNvPicPr>
            <a:picLocks noChangeAspect="1"/>
          </p:cNvPicPr>
          <p:nvPr/>
        </p:nvPicPr>
        <p:blipFill rotWithShape="1">
          <a:blip r:embed="rId3"/>
          <a:srcRect l="-24541" t="-12826" r="-25459" b="-12826"/>
          <a:stretch/>
        </p:blipFill>
        <p:spPr>
          <a:xfrm>
            <a:off x="-253943" y="4474787"/>
            <a:ext cx="4193868" cy="392377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AC2B08C2-32AF-1540-AD74-2EE7A05138FC}"/>
              </a:ext>
            </a:extLst>
          </p:cNvPr>
          <p:cNvSpPr txBox="1"/>
          <p:nvPr/>
        </p:nvSpPr>
        <p:spPr>
          <a:xfrm>
            <a:off x="5650992" y="5888736"/>
            <a:ext cx="184731" cy="369332"/>
          </a:xfrm>
          <a:prstGeom prst="rect">
            <a:avLst/>
          </a:prstGeom>
          <a:noFill/>
        </p:spPr>
        <p:txBody>
          <a:bodyPr wrap="none" rtlCol="0">
            <a:spAutoFit/>
          </a:bodyPr>
          <a:lstStyle/>
          <a:p>
            <a:pPr algn="l" defTabSz="914400" rtl="0" eaLnBrk="1" latinLnBrk="0" hangingPunct="1">
              <a:lnSpc>
                <a:spcPct val="90000"/>
              </a:lnSpc>
              <a:spcBef>
                <a:spcPct val="0"/>
              </a:spcBef>
              <a:buNone/>
            </a:pPr>
            <a:endParaRPr lang="en-US" sz="2000" kern="1200" dirty="0">
              <a:solidFill>
                <a:schemeClr val="accent5">
                  <a:lumMod val="50000"/>
                </a:schemeClr>
              </a:solidFill>
              <a:latin typeface="Century Gothic" panose="020B0502020202020204" pitchFamily="34" charset="0"/>
              <a:ea typeface="+mj-ea"/>
              <a:cs typeface="+mj-cs"/>
            </a:endParaRPr>
          </a:p>
        </p:txBody>
      </p:sp>
      <p:pic>
        <p:nvPicPr>
          <p:cNvPr id="12" name="Picture 11">
            <a:extLst>
              <a:ext uri="{FF2B5EF4-FFF2-40B4-BE49-F238E27FC236}">
                <a16:creationId xmlns:a16="http://schemas.microsoft.com/office/drawing/2014/main" id="{07CA6F97-75C9-0E41-B8D7-A5E1192B7BB3}"/>
              </a:ext>
            </a:extLst>
          </p:cNvPr>
          <p:cNvPicPr>
            <a:picLocks noChangeAspect="1"/>
          </p:cNvPicPr>
          <p:nvPr/>
        </p:nvPicPr>
        <p:blipFill rotWithShape="1">
          <a:blip r:embed="rId4"/>
          <a:srcRect l="-23000" t="-11017" r="-23000" b="-58719"/>
          <a:stretch/>
        </p:blipFill>
        <p:spPr>
          <a:xfrm>
            <a:off x="3970460" y="4365800"/>
            <a:ext cx="4254939" cy="3957364"/>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 Placeholder 1">
            <a:extLst>
              <a:ext uri="{FF2B5EF4-FFF2-40B4-BE49-F238E27FC236}">
                <a16:creationId xmlns:a16="http://schemas.microsoft.com/office/drawing/2014/main" id="{EACEAF32-0B05-D049-A1D6-FD175FC6E8F3}"/>
              </a:ext>
            </a:extLst>
          </p:cNvPr>
          <p:cNvSpPr>
            <a:spLocks noGrp="1"/>
          </p:cNvSpPr>
          <p:nvPr>
            <p:ph type="body" sz="quarter" idx="13"/>
          </p:nvPr>
        </p:nvSpPr>
        <p:spPr>
          <a:xfrm>
            <a:off x="105673" y="100838"/>
            <a:ext cx="6847181" cy="494342"/>
          </a:xfrm>
        </p:spPr>
        <p:txBody>
          <a:bodyPr/>
          <a:lstStyle/>
          <a:p>
            <a:r>
              <a:rPr lang="ru-RU" sz="2800"/>
              <a:t>ВАШИ ПРАВА И БЕЗОПАСНОСТЬ</a:t>
            </a:r>
          </a:p>
        </p:txBody>
      </p:sp>
      <p:pic>
        <p:nvPicPr>
          <p:cNvPr id="2" name="Picture 1" descr="File:Emoji u1f693.svg - Wiktionary"/>
          <p:cNvPicPr>
            <a:picLocks noChangeAspect="1"/>
          </p:cNvPicPr>
          <p:nvPr/>
        </p:nvPicPr>
        <p:blipFill rotWithShape="1">
          <a:blip r:embed="rId5">
            <a:extLst>
              <a:ext uri="{28A0092B-C50C-407E-A947-70E740481C1C}">
                <a14:useLocalDpi xmlns:a14="http://schemas.microsoft.com/office/drawing/2010/main" val="0"/>
              </a:ext>
            </a:extLst>
          </a:blip>
          <a:srcRect l="-3952" t="9618" r="-6420" b="-22942"/>
          <a:stretch/>
        </p:blipFill>
        <p:spPr>
          <a:xfrm>
            <a:off x="8255934" y="4416033"/>
            <a:ext cx="3936066" cy="40412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757061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t="12000" b="-5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993054"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ОБЗОР</a:t>
            </a:r>
          </a:p>
        </p:txBody>
      </p:sp>
      <p:sp>
        <p:nvSpPr>
          <p:cNvPr id="10" name="Rectangle 9">
            <a:extLst>
              <a:ext uri="{FF2B5EF4-FFF2-40B4-BE49-F238E27FC236}">
                <a16:creationId xmlns:a16="http://schemas.microsoft.com/office/drawing/2014/main" id="{02433F78-0CAE-4349-B18F-2997B88E9667}"/>
              </a:ext>
            </a:extLst>
          </p:cNvPr>
          <p:cNvSpPr/>
          <p:nvPr/>
        </p:nvSpPr>
        <p:spPr>
          <a:xfrm>
            <a:off x="1956817" y="1555802"/>
            <a:ext cx="8539733" cy="4619929"/>
          </a:xfrm>
          <a:prstGeom prst="rect">
            <a:avLst/>
          </a:prstGeom>
          <a:solidFill>
            <a:schemeClr val="tx1">
              <a:lumMod val="75000"/>
              <a:lumOff val="2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
            <a:extLst>
              <a:ext uri="{FF2B5EF4-FFF2-40B4-BE49-F238E27FC236}">
                <a16:creationId xmlns:a16="http://schemas.microsoft.com/office/drawing/2014/main" id="{51C37F5F-3D14-9E42-979A-5CAC4CC9596F}"/>
              </a:ext>
            </a:extLst>
          </p:cNvPr>
          <p:cNvSpPr>
            <a:spLocks noGrp="1"/>
          </p:cNvSpPr>
          <p:nvPr>
            <p:ph type="body" sz="quarter" idx="13"/>
          </p:nvPr>
        </p:nvSpPr>
        <p:spPr>
          <a:xfrm>
            <a:off x="105673" y="100837"/>
            <a:ext cx="6847181" cy="862561"/>
          </a:xfrm>
        </p:spPr>
        <p:txBody>
          <a:bodyPr/>
          <a:lstStyle/>
          <a:p>
            <a:r>
              <a:rPr lang="ru-RU" sz="2800"/>
              <a:t>ВАШИ ПРАВА И БЕЗОПАСНОСТЬ</a:t>
            </a:r>
          </a:p>
        </p:txBody>
      </p:sp>
      <p:sp>
        <p:nvSpPr>
          <p:cNvPr id="13" name="Rectangle 12"/>
          <p:cNvSpPr/>
          <p:nvPr/>
        </p:nvSpPr>
        <p:spPr>
          <a:xfrm>
            <a:off x="2103264" y="1832331"/>
            <a:ext cx="8194625" cy="4106339"/>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265292" y="1929596"/>
            <a:ext cx="6354958" cy="1089529"/>
          </a:xfrm>
          <a:prstGeom prst="rect">
            <a:avLst/>
          </a:prstGeom>
          <a:noFill/>
        </p:spPr>
        <p:txBody>
          <a:bodyPr wrap="square" rtlCol="0">
            <a:spAutoFit/>
          </a:bodyPr>
          <a:lstStyle/>
          <a:p>
            <a:pPr algn="ctr">
              <a:lnSpc>
                <a:spcPct val="90000"/>
              </a:lnSpc>
              <a:spcBef>
                <a:spcPct val="0"/>
              </a:spcBef>
            </a:pPr>
            <a:r>
              <a:rPr lang="ru-RU" sz="3600" b="1">
                <a:solidFill>
                  <a:schemeClr val="bg2">
                    <a:lumMod val="10000"/>
                  </a:schemeClr>
                </a:solidFill>
                <a:latin typeface="Century Gothic" panose="020B0502020202020204" pitchFamily="34" charset="0"/>
              </a:rPr>
              <a:t>ОБЩИЙ ОБЗОР ВАШИХ ПРАВ И БЕЗОПАСНОСТИ</a:t>
            </a:r>
          </a:p>
        </p:txBody>
      </p:sp>
      <p:sp>
        <p:nvSpPr>
          <p:cNvPr id="15" name="Rectangle 14">
            <a:extLst>
              <a:ext uri="{FF2B5EF4-FFF2-40B4-BE49-F238E27FC236}">
                <a16:creationId xmlns:a16="http://schemas.microsoft.com/office/drawing/2014/main" id="{8F85DE81-275F-4240-8577-4CE64808BEAB}"/>
              </a:ext>
            </a:extLst>
          </p:cNvPr>
          <p:cNvSpPr/>
          <p:nvPr/>
        </p:nvSpPr>
        <p:spPr>
          <a:xfrm>
            <a:off x="2463196" y="2721531"/>
            <a:ext cx="7557104" cy="2677656"/>
          </a:xfrm>
          <a:prstGeom prst="rect">
            <a:avLst/>
          </a:prstGeom>
        </p:spPr>
        <p:txBody>
          <a:bodyPr wrap="square">
            <a:spAutoFit/>
          </a:bodyPr>
          <a:lstStyle/>
          <a:p>
            <a:pPr marL="457200" indent="-457200">
              <a:buFont typeface="Wingdings" panose="05000000000000000000" pitchFamily="2" charset="2"/>
              <a:buChar char="ü"/>
            </a:pPr>
            <a:endParaRPr lang="en-US" sz="2400" dirty="0">
              <a:latin typeface="Century Gothic" panose="020B0502020202020204" pitchFamily="34" charset="0"/>
            </a:endParaRPr>
          </a:p>
          <a:p>
            <a:pPr marL="457200" indent="-457200">
              <a:buFont typeface="Wingdings" panose="05000000000000000000" pitchFamily="2" charset="2"/>
              <a:buChar char="ü"/>
            </a:pPr>
            <a:r>
              <a:rPr lang="ru-RU" sz="2400" dirty="0">
                <a:latin typeface="Century Gothic" panose="020B0502020202020204" pitchFamily="34" charset="0"/>
              </a:rPr>
              <a:t>ВАШИ ПРАВА </a:t>
            </a:r>
          </a:p>
          <a:p>
            <a:endParaRPr lang="en-US" sz="2400" dirty="0">
              <a:latin typeface="Century Gothic" panose="020B0502020202020204" pitchFamily="34" charset="0"/>
            </a:endParaRPr>
          </a:p>
          <a:p>
            <a:pPr marL="457200" indent="-457200">
              <a:buFont typeface="Wingdings" panose="05000000000000000000" pitchFamily="2" charset="2"/>
              <a:buChar char="ü"/>
            </a:pPr>
            <a:r>
              <a:rPr lang="ru-RU" sz="2400" dirty="0">
                <a:latin typeface="Century Gothic" panose="020B0502020202020204" pitchFamily="34" charset="0"/>
              </a:rPr>
              <a:t>ПРОВЕРКА НА НАЛИЧИЕ ПРАВОНАРУШЕНИЙ</a:t>
            </a:r>
          </a:p>
          <a:p>
            <a:endParaRPr lang="en-US" sz="2400" dirty="0">
              <a:latin typeface="Century Gothic" panose="020B0502020202020204" pitchFamily="34" charset="0"/>
            </a:endParaRPr>
          </a:p>
          <a:p>
            <a:pPr marL="457200" indent="-457200">
              <a:buFont typeface="Wingdings" panose="05000000000000000000" pitchFamily="2" charset="2"/>
              <a:buChar char="ü"/>
            </a:pPr>
            <a:r>
              <a:rPr lang="ru-RU" sz="2400" dirty="0">
                <a:latin typeface="Century Gothic" panose="020B0502020202020204" pitchFamily="34" charset="0"/>
              </a:rPr>
              <a:t>ВЫЯВЛЕНИЕ И СООБЩЕНИЕ О СЛУЧАЯХ НАСИЛИЯ</a:t>
            </a:r>
          </a:p>
        </p:txBody>
      </p:sp>
    </p:spTree>
    <p:extLst>
      <p:ext uri="{BB962C8B-B14F-4D97-AF65-F5344CB8AC3E}">
        <p14:creationId xmlns:p14="http://schemas.microsoft.com/office/powerpoint/2010/main" val="1330663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7253730" cy="1460500"/>
          </a:xfrm>
        </p:spPr>
        <p:txBody>
          <a:bodyPr>
            <a:noAutofit/>
          </a:bodyPr>
          <a:lstStyle/>
          <a:p>
            <a:r>
              <a:rPr lang="ru-RU" dirty="0"/>
              <a:t>ДАЛЬНЕЙШИЕ ДЕЙСТВИЯ</a:t>
            </a:r>
          </a:p>
        </p:txBody>
      </p:sp>
      <p:grpSp>
        <p:nvGrpSpPr>
          <p:cNvPr id="17" name="Group 16">
            <a:extLst>
              <a:ext uri="{FF2B5EF4-FFF2-40B4-BE49-F238E27FC236}">
                <a16:creationId xmlns:a16="http://schemas.microsoft.com/office/drawing/2014/main" id="{B3F0C6E6-8224-3A42-ADBF-AB728E989F86}"/>
              </a:ext>
            </a:extLst>
          </p:cNvPr>
          <p:cNvGrpSpPr/>
          <p:nvPr/>
        </p:nvGrpSpPr>
        <p:grpSpPr>
          <a:xfrm>
            <a:off x="7316332" y="2454667"/>
            <a:ext cx="3579183" cy="4646092"/>
            <a:chOff x="7316332" y="2967282"/>
            <a:chExt cx="3579183" cy="4646092"/>
          </a:xfrm>
        </p:grpSpPr>
        <p:grpSp>
          <p:nvGrpSpPr>
            <p:cNvPr id="18" name="Group 17">
              <a:extLst>
                <a:ext uri="{FF2B5EF4-FFF2-40B4-BE49-F238E27FC236}">
                  <a16:creationId xmlns:a16="http://schemas.microsoft.com/office/drawing/2014/main" id="{321819CE-00D7-0E4A-A959-467B9F5C5291}"/>
                </a:ext>
              </a:extLst>
            </p:cNvPr>
            <p:cNvGrpSpPr/>
            <p:nvPr/>
          </p:nvGrpSpPr>
          <p:grpSpPr>
            <a:xfrm>
              <a:off x="7316332" y="2967282"/>
              <a:ext cx="3579183" cy="4646092"/>
              <a:chOff x="1763121" y="3966472"/>
              <a:chExt cx="3579183" cy="4148786"/>
            </a:xfrm>
          </p:grpSpPr>
          <p:sp>
            <p:nvSpPr>
              <p:cNvPr id="21" name="Rectangle 20">
                <a:extLst>
                  <a:ext uri="{FF2B5EF4-FFF2-40B4-BE49-F238E27FC236}">
                    <a16:creationId xmlns:a16="http://schemas.microsoft.com/office/drawing/2014/main" id="{8A1E20E6-3A2B-0C46-B8FA-AC6E3EAAB3AC}"/>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2E6E64A-CF6B-914F-845D-4E122F858F2A}"/>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B274BE86-85AA-AC4D-BEA7-320C3DDF4B00}"/>
                </a:ext>
              </a:extLst>
            </p:cNvPr>
            <p:cNvSpPr txBox="1"/>
            <p:nvPr/>
          </p:nvSpPr>
          <p:spPr>
            <a:xfrm>
              <a:off x="7551338" y="4838955"/>
              <a:ext cx="3250567" cy="2363724"/>
            </a:xfrm>
            <a:prstGeom prst="rect">
              <a:avLst/>
            </a:prstGeom>
            <a:noFill/>
          </p:spPr>
          <p:txBody>
            <a:bodyPr wrap="square" rtlCol="0">
              <a:spAutoFit/>
            </a:bodyPr>
            <a:lstStyle/>
            <a:p>
              <a:pPr>
                <a:lnSpc>
                  <a:spcPct val="90000"/>
                </a:lnSpc>
                <a:spcBef>
                  <a:spcPct val="0"/>
                </a:spcBef>
              </a:pPr>
              <a:r>
                <a:rPr lang="ru-RU" b="1">
                  <a:solidFill>
                    <a:schemeClr val="accent5">
                      <a:lumMod val="50000"/>
                    </a:schemeClr>
                  </a:solidFill>
                  <a:latin typeface="Century Gothic" panose="020B0502020202020204" pitchFamily="34" charset="0"/>
                  <a:ea typeface="+mj-ea"/>
                  <a:cs typeface="+mj-cs"/>
                </a:rPr>
                <a:t>РОЛИ И ОБЯЗАННОСТИ </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Вы </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Семья/круг поддержки</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Координатор услуг</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Служба финансового управления </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Поставщик услуг</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Независимый координатор</a:t>
              </a: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20" name="TextBox 19">
              <a:extLst>
                <a:ext uri="{FF2B5EF4-FFF2-40B4-BE49-F238E27FC236}">
                  <a16:creationId xmlns:a16="http://schemas.microsoft.com/office/drawing/2014/main" id="{1718428E-8A16-E540-9060-6D39DEF33BA6}"/>
                </a:ext>
              </a:extLst>
            </p:cNvPr>
            <p:cNvSpPr txBox="1"/>
            <p:nvPr/>
          </p:nvSpPr>
          <p:spPr>
            <a:xfrm>
              <a:off x="7551338" y="3127359"/>
              <a:ext cx="3109170" cy="1837426"/>
            </a:xfrm>
            <a:prstGeom prst="rect">
              <a:avLst/>
            </a:prstGeom>
            <a:noFill/>
          </p:spPr>
          <p:txBody>
            <a:bodyPr wrap="square" rtlCol="0">
              <a:spAutoFit/>
            </a:bodyPr>
            <a:lstStyle/>
            <a:p>
              <a:r>
                <a:rPr lang="ru-RU" b="1">
                  <a:solidFill>
                    <a:schemeClr val="accent5">
                      <a:lumMod val="50000"/>
                    </a:schemeClr>
                  </a:solidFill>
                  <a:latin typeface="Century Gothic" panose="020B0502020202020204" pitchFamily="34" charset="0"/>
                </a:rPr>
                <a:t>5 ПРИНЦИПОВ</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Свобода</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Полномочия</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Поддержка </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Обязанности </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Подтверждение  </a:t>
              </a: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42163614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838737" y="2007261"/>
            <a:ext cx="8945217" cy="467752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4762623" y="2007261"/>
            <a:ext cx="2630530" cy="590931"/>
          </a:xfrm>
          <a:prstGeom prst="rect">
            <a:avLst/>
          </a:prstGeom>
          <a:noFill/>
        </p:spPr>
        <p:txBody>
          <a:bodyPr wrap="square" rtlCol="0">
            <a:spAutoFit/>
          </a:bodyPr>
          <a:lstStyle/>
          <a:p>
            <a:pPr algn="ctr">
              <a:lnSpc>
                <a:spcPct val="90000"/>
              </a:lnSpc>
              <a:spcBef>
                <a:spcPct val="0"/>
              </a:spcBef>
            </a:pPr>
            <a:r>
              <a:rPr lang="ru-RU" sz="3600" b="1">
                <a:solidFill>
                  <a:schemeClr val="bg2">
                    <a:lumMod val="10000"/>
                  </a:schemeClr>
                </a:solidFill>
                <a:latin typeface="Century Gothic" panose="020B0502020202020204" pitchFamily="34" charset="0"/>
              </a:rPr>
              <a:t>ОБЗОР </a:t>
            </a: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ru-RU" sz="2800"/>
              <a:t>ДАЛЬНЕЙШИЕ ДЕЙСТВИЯ</a:t>
            </a:r>
          </a:p>
        </p:txBody>
      </p:sp>
      <p:sp>
        <p:nvSpPr>
          <p:cNvPr id="9" name="TextBox 8">
            <a:extLst>
              <a:ext uri="{FF2B5EF4-FFF2-40B4-BE49-F238E27FC236}">
                <a16:creationId xmlns:a16="http://schemas.microsoft.com/office/drawing/2014/main" id="{5D4FFC79-5BEB-3244-A84F-3E90F5C61842}"/>
              </a:ext>
            </a:extLst>
          </p:cNvPr>
          <p:cNvSpPr txBox="1"/>
          <p:nvPr/>
        </p:nvSpPr>
        <p:spPr>
          <a:xfrm>
            <a:off x="0" y="595179"/>
            <a:ext cx="3210560"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ОБЗОР</a:t>
            </a:r>
          </a:p>
        </p:txBody>
      </p:sp>
      <p:sp>
        <p:nvSpPr>
          <p:cNvPr id="12" name="Rectangle 11">
            <a:extLst>
              <a:ext uri="{FF2B5EF4-FFF2-40B4-BE49-F238E27FC236}">
                <a16:creationId xmlns:a16="http://schemas.microsoft.com/office/drawing/2014/main" id="{B1579C8F-716D-B34E-A7F6-4CF9A41B7784}"/>
              </a:ext>
            </a:extLst>
          </p:cNvPr>
          <p:cNvSpPr/>
          <p:nvPr/>
        </p:nvSpPr>
        <p:spPr>
          <a:xfrm>
            <a:off x="2092183" y="2871776"/>
            <a:ext cx="8438323" cy="3539430"/>
          </a:xfrm>
          <a:prstGeom prst="rect">
            <a:avLst/>
          </a:prstGeom>
        </p:spPr>
        <p:txBody>
          <a:bodyPr wrap="square">
            <a:spAutoFit/>
          </a:bodyPr>
          <a:lstStyle/>
          <a:p>
            <a:pPr marL="457200" indent="-457200">
              <a:buFont typeface="Wingdings" panose="05000000000000000000" pitchFamily="2" charset="2"/>
              <a:buChar char="ü"/>
            </a:pPr>
            <a:r>
              <a:rPr lang="ru-RU" sz="2800">
                <a:latin typeface="Century Gothic" panose="020B0502020202020204" pitchFamily="34" charset="0"/>
              </a:rPr>
              <a:t>ПЛАНЫ РЕГИОНАЛЬНОГО ЦЕНТРА</a:t>
            </a:r>
          </a:p>
          <a:p>
            <a:endParaRPr lang="en-US" sz="2800" dirty="0">
              <a:latin typeface="Century Gothic" panose="020B0502020202020204" pitchFamily="34" charset="0"/>
            </a:endParaRPr>
          </a:p>
          <a:p>
            <a:pPr marL="457200" indent="-457200">
              <a:buFont typeface="Wingdings" panose="05000000000000000000" pitchFamily="2" charset="2"/>
              <a:buChar char="ü"/>
            </a:pPr>
            <a:r>
              <a:rPr lang="ru-RU" sz="2800">
                <a:latin typeface="Century Gothic" panose="020B0502020202020204" pitchFamily="34" charset="0"/>
              </a:rPr>
              <a:t>МЕСТНЫЙ КОНСУЛЬТАТИВНЫЙ КОМИТЕТ</a:t>
            </a:r>
          </a:p>
          <a:p>
            <a:endParaRPr lang="en-US" sz="2800" dirty="0">
              <a:latin typeface="Century Gothic" panose="020B0502020202020204" pitchFamily="34" charset="0"/>
            </a:endParaRPr>
          </a:p>
          <a:p>
            <a:pPr marL="457200" indent="-457200">
              <a:buFont typeface="Wingdings" panose="05000000000000000000" pitchFamily="2" charset="2"/>
              <a:buChar char="ü"/>
            </a:pPr>
            <a:r>
              <a:rPr lang="ru-RU" sz="2800">
                <a:latin typeface="Century Gothic" panose="020B0502020202020204" pitchFamily="34" charset="0"/>
              </a:rPr>
              <a:t>РЕСУРСЫ ДЛЯ САМООПРЕДЕЛЕНИЯ</a:t>
            </a:r>
          </a:p>
          <a:p>
            <a:endParaRPr lang="en-US" sz="2800" dirty="0">
              <a:latin typeface="Century Gothic" panose="020B0502020202020204" pitchFamily="34" charset="0"/>
            </a:endParaRPr>
          </a:p>
          <a:p>
            <a:pPr marL="457200" indent="-457200">
              <a:buFont typeface="Wingdings" panose="05000000000000000000" pitchFamily="2" charset="2"/>
              <a:buChar char="ü"/>
            </a:pPr>
            <a:r>
              <a:rPr lang="ru-RU" sz="2800">
                <a:latin typeface="Century Gothic" panose="020B0502020202020204" pitchFamily="34" charset="0"/>
              </a:rPr>
              <a:t>РЕСУРСЫ СООБЩЕСТВА ДЛЯ САМООПРЕДЕЛЕНИЯ</a:t>
            </a:r>
          </a:p>
        </p:txBody>
      </p:sp>
    </p:spTree>
    <p:extLst>
      <p:ext uri="{BB962C8B-B14F-4D97-AF65-F5344CB8AC3E}">
        <p14:creationId xmlns:p14="http://schemas.microsoft.com/office/powerpoint/2010/main" val="28795118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ru-RU" sz="2800"/>
              <a:t>ДАЛЬНЕЙШИЕ ДЕЙСТВИЯ</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5754562"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dirty="0">
                <a:solidFill>
                  <a:schemeClr val="bg2">
                    <a:lumMod val="10000"/>
                  </a:schemeClr>
                </a:solidFill>
                <a:latin typeface="Century Gothic" panose="020B0502020202020204" pitchFamily="34" charset="0"/>
                <a:ea typeface="+mj-ea"/>
                <a:cs typeface="+mj-cs"/>
              </a:rPr>
              <a:t>ПЛАН РЕГИОНАЛЬНОГО ЦЕНТРА</a:t>
            </a:r>
          </a:p>
        </p:txBody>
      </p:sp>
      <p:sp>
        <p:nvSpPr>
          <p:cNvPr id="3" name="Rectangle 2">
            <a:extLst>
              <a:ext uri="{FF2B5EF4-FFF2-40B4-BE49-F238E27FC236}">
                <a16:creationId xmlns:a16="http://schemas.microsoft.com/office/drawing/2014/main" id="{C0F880C3-6EAC-4A47-B470-9DBC129BDBDE}"/>
              </a:ext>
            </a:extLst>
          </p:cNvPr>
          <p:cNvSpPr/>
          <p:nvPr/>
        </p:nvSpPr>
        <p:spPr>
          <a:xfrm>
            <a:off x="458844" y="2178549"/>
            <a:ext cx="11125160" cy="1323439"/>
          </a:xfrm>
          <a:prstGeom prst="rect">
            <a:avLst/>
          </a:prstGeom>
        </p:spPr>
        <p:txBody>
          <a:bodyPr wrap="none">
            <a:spAutoFit/>
          </a:bodyPr>
          <a:lstStyle/>
          <a:p>
            <a:pPr algn="ctr"/>
            <a:r>
              <a:rPr lang="ru-RU" sz="4000" dirty="0">
                <a:latin typeface="Century Gothic" panose="020B0502020202020204" pitchFamily="34" charset="0"/>
              </a:rPr>
              <a:t>МЕТКА-ЗАПОЛНИТЕЛЬ </a:t>
            </a:r>
          </a:p>
          <a:p>
            <a:pPr algn="ctr"/>
            <a:r>
              <a:rPr lang="ru-RU" sz="4000" dirty="0">
                <a:latin typeface="Century Gothic" panose="020B0502020202020204" pitchFamily="34" charset="0"/>
              </a:rPr>
              <a:t>Планы для каждого регионального центра</a:t>
            </a:r>
          </a:p>
        </p:txBody>
      </p:sp>
    </p:spTree>
    <p:extLst>
      <p:ext uri="{BB962C8B-B14F-4D97-AF65-F5344CB8AC3E}">
        <p14:creationId xmlns:p14="http://schemas.microsoft.com/office/powerpoint/2010/main" val="39631463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ru-RU" sz="2800"/>
              <a:t>ДАЛЬНЕЙШИЕ ДЕЙСТВИЯ</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1892604" cy="397032"/>
          </a:xfrm>
          <a:prstGeom prst="rect">
            <a:avLst/>
          </a:prstGeom>
          <a:noFill/>
        </p:spPr>
        <p:txBody>
          <a:bodyPr wrap="square" rtlCol="0">
            <a:spAutoFit/>
          </a:bodyPr>
          <a:lstStyle/>
          <a:p>
            <a:pPr defTabSz="914400" rtl="0" eaLnBrk="1" latinLnBrk="0" hangingPunct="1">
              <a:lnSpc>
                <a:spcPct val="90000"/>
              </a:lnSpc>
              <a:spcBef>
                <a:spcPct val="0"/>
              </a:spcBef>
              <a:buNone/>
            </a:pPr>
            <a:r>
              <a:rPr lang="ru-RU" sz="2200" b="1" dirty="0">
                <a:solidFill>
                  <a:schemeClr val="bg2">
                    <a:lumMod val="10000"/>
                  </a:schemeClr>
                </a:solidFill>
                <a:latin typeface="Century Gothic" panose="020B0502020202020204" pitchFamily="34" charset="0"/>
                <a:ea typeface="+mj-ea"/>
                <a:cs typeface="+mj-cs"/>
              </a:rPr>
              <a:t>МЕСТНЫЕ КОНСУЛЬТАТИВНЫЕ ГРУППЫ, ДЕЙСТВУЮЩИЕ В РАМКАХ ПРОГРАММЫ SDP</a:t>
            </a:r>
          </a:p>
        </p:txBody>
      </p:sp>
      <p:sp>
        <p:nvSpPr>
          <p:cNvPr id="6" name="Content Placeholder 2">
            <a:extLst>
              <a:ext uri="{FF2B5EF4-FFF2-40B4-BE49-F238E27FC236}">
                <a16:creationId xmlns:a16="http://schemas.microsoft.com/office/drawing/2014/main" id="{99F5C76E-F8C3-2C43-9C9D-5EE7BA85C0A4}"/>
              </a:ext>
            </a:extLst>
          </p:cNvPr>
          <p:cNvSpPr txBox="1">
            <a:spLocks/>
          </p:cNvSpPr>
          <p:nvPr/>
        </p:nvSpPr>
        <p:spPr>
          <a:xfrm>
            <a:off x="638629" y="5065224"/>
            <a:ext cx="10900227" cy="1449450"/>
          </a:xfrm>
          <a:prstGeom prst="rect">
            <a:avLst/>
          </a:prstGeom>
          <a:ln w="38100">
            <a:solidFill>
              <a:schemeClr val="bg2">
                <a:lumMod val="75000"/>
              </a:schemeClr>
            </a:solidFill>
          </a:ln>
        </p:spPr>
        <p:txBody>
          <a:bodyPr anchor="t">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sz="6800" dirty="0">
                <a:latin typeface="Century Gothic" panose="020B0502020202020204" pitchFamily="34" charset="0"/>
              </a:rPr>
              <a:t>Заседания нашего местного консультативного комитета по вопросам самоопределения пройдут</a:t>
            </a:r>
          </a:p>
          <a:p>
            <a:pPr marL="0" indent="0">
              <a:buFont typeface="Arial" panose="020B0604020202020204" pitchFamily="34" charset="0"/>
              <a:buNone/>
            </a:pPr>
            <a:r>
              <a:rPr lang="ru-RU" sz="7600" dirty="0">
                <a:latin typeface="Century Gothic" panose="020B0502020202020204" pitchFamily="34" charset="0"/>
              </a:rPr>
              <a:t>	ДАТА:</a:t>
            </a:r>
          </a:p>
          <a:p>
            <a:pPr marL="0" indent="0">
              <a:buFont typeface="Arial" panose="020B0604020202020204" pitchFamily="34" charset="0"/>
              <a:buNone/>
            </a:pPr>
            <a:r>
              <a:rPr lang="ru-RU" sz="7600" dirty="0">
                <a:latin typeface="Century Gothic" panose="020B0502020202020204" pitchFamily="34" charset="0"/>
              </a:rPr>
              <a:t>	МЕСТО:</a:t>
            </a:r>
          </a:p>
          <a:p>
            <a:pPr marL="0" indent="0">
              <a:buFont typeface="Arial" panose="020B0604020202020204" pitchFamily="34" charset="0"/>
              <a:buNone/>
            </a:pPr>
            <a:endParaRPr lang="en-US" sz="4300" dirty="0">
              <a:latin typeface="Century Gothic" panose="020B0502020202020204" pitchFamily="34" charset="0"/>
            </a:endParaRPr>
          </a:p>
          <a:p>
            <a:pPr algn="ctr">
              <a:buFont typeface="Arial" panose="020B0604020202020204" pitchFamily="34" charset="0"/>
              <a:buNone/>
            </a:pPr>
            <a:endParaRPr lang="en-US" b="1" dirty="0"/>
          </a:p>
          <a:p>
            <a:endParaRPr lang="en-US" dirty="0"/>
          </a:p>
          <a:p>
            <a:endParaRPr lang="en-US" dirty="0"/>
          </a:p>
        </p:txBody>
      </p:sp>
      <p:sp>
        <p:nvSpPr>
          <p:cNvPr id="10" name="TextBox 9"/>
          <p:cNvSpPr txBox="1"/>
          <p:nvPr/>
        </p:nvSpPr>
        <p:spPr>
          <a:xfrm>
            <a:off x="1986455" y="1232735"/>
            <a:ext cx="7835395" cy="523220"/>
          </a:xfrm>
          <a:prstGeom prst="rect">
            <a:avLst/>
          </a:prstGeom>
          <a:noFill/>
        </p:spPr>
        <p:txBody>
          <a:bodyPr wrap="square" rtlCol="0">
            <a:spAutoFit/>
          </a:bodyPr>
          <a:lstStyle/>
          <a:p>
            <a:pPr algn="ctr"/>
            <a:r>
              <a:rPr lang="ru-RU" sz="2800" dirty="0">
                <a:latin typeface="Century Gothic" panose="020B0502020202020204" pitchFamily="34" charset="0"/>
              </a:rPr>
              <a:t>Свяжитесь с местной группой </a:t>
            </a:r>
            <a:r>
              <a:rPr lang="ru-RU" sz="2800" i="1" dirty="0">
                <a:solidFill>
                  <a:srgbClr val="FF0000"/>
                </a:solidFill>
                <a:latin typeface="Century Gothic" panose="020B0502020202020204" pitchFamily="34" charset="0"/>
              </a:rPr>
              <a:t>поддержки</a:t>
            </a:r>
            <a:r>
              <a:rPr lang="ru-RU" sz="2800" dirty="0">
                <a:latin typeface="Century Gothic" panose="020B0502020202020204" pitchFamily="34" charset="0"/>
              </a:rPr>
              <a:t>!</a:t>
            </a:r>
          </a:p>
        </p:txBody>
      </p:sp>
      <p:pic>
        <p:nvPicPr>
          <p:cNvPr id="2" name="Picture 1" descr="CLE Help and Training | UCSF Library Tech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799" y="1866287"/>
            <a:ext cx="1136123" cy="10321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File:Circle-icons-magnifyingglass.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4705" y="1850985"/>
            <a:ext cx="1142229" cy="10626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7" name="Group 16"/>
          <p:cNvGrpSpPr/>
          <p:nvPr/>
        </p:nvGrpSpPr>
        <p:grpSpPr>
          <a:xfrm>
            <a:off x="9888124" y="1855790"/>
            <a:ext cx="1223291" cy="1062632"/>
            <a:chOff x="2857500" y="2400221"/>
            <a:chExt cx="3340100" cy="3667371"/>
          </a:xfrm>
        </p:grpSpPr>
        <p:sp>
          <p:nvSpPr>
            <p:cNvPr id="16" name="Oval 15"/>
            <p:cNvSpPr/>
            <p:nvPr/>
          </p:nvSpPr>
          <p:spPr>
            <a:xfrm>
              <a:off x="2857500" y="2400221"/>
              <a:ext cx="3340100" cy="3667371"/>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Business Growth Chart PNG Transparent Images | PNG Al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2735" y="3144917"/>
              <a:ext cx="2692550" cy="2504915"/>
            </a:xfrm>
            <a:prstGeom prst="rect">
              <a:avLst/>
            </a:prstGeom>
            <a:ln>
              <a:noFill/>
            </a:ln>
            <a:effectLst>
              <a:outerShdw blurRad="292100" dist="139700" dir="2700000" algn="tl" rotWithShape="0">
                <a:srgbClr val="333333">
                  <a:alpha val="65000"/>
                </a:srgbClr>
              </a:outerShdw>
            </a:effectLst>
          </p:spPr>
        </p:pic>
        <p:pic>
          <p:nvPicPr>
            <p:cNvPr id="3" name="Picture 2" descr="Migrating PS 2010 to PS 2013 Walkthrough | epmsour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3724" y="2764864"/>
              <a:ext cx="2109273" cy="2016686"/>
            </a:xfrm>
            <a:prstGeom prst="rect">
              <a:avLst/>
            </a:prstGeom>
            <a:ln>
              <a:noFill/>
            </a:ln>
            <a:effectLst>
              <a:outerShdw blurRad="292100" dist="139700" dir="2700000" algn="tl" rotWithShape="0">
                <a:srgbClr val="333333">
                  <a:alpha val="65000"/>
                </a:srgbClr>
              </a:outerShdw>
            </a:effectLst>
          </p:spPr>
        </p:pic>
      </p:grpSp>
      <p:sp>
        <p:nvSpPr>
          <p:cNvPr id="18" name="TextBox 17"/>
          <p:cNvSpPr txBox="1"/>
          <p:nvPr/>
        </p:nvSpPr>
        <p:spPr>
          <a:xfrm>
            <a:off x="8912759" y="2968874"/>
            <a:ext cx="3165054" cy="978729"/>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1600">
                <a:solidFill>
                  <a:schemeClr val="accent5">
                    <a:lumMod val="50000"/>
                  </a:schemeClr>
                </a:solidFill>
                <a:latin typeface="Century Gothic" panose="020B0502020202020204" pitchFamily="34" charset="0"/>
                <a:ea typeface="+mj-ea"/>
                <a:cs typeface="+mj-cs"/>
              </a:rPr>
              <a:t>Предоставление рекомендаций касательно улучшений на текущий момент. </a:t>
            </a:r>
          </a:p>
        </p:txBody>
      </p:sp>
      <p:sp>
        <p:nvSpPr>
          <p:cNvPr id="19" name="TextBox 18"/>
          <p:cNvSpPr txBox="1"/>
          <p:nvPr/>
        </p:nvSpPr>
        <p:spPr>
          <a:xfrm>
            <a:off x="6070268" y="2968874"/>
            <a:ext cx="3165054"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1600">
                <a:solidFill>
                  <a:schemeClr val="accent5">
                    <a:lumMod val="50000"/>
                  </a:schemeClr>
                </a:solidFill>
                <a:latin typeface="Century Gothic" panose="020B0502020202020204" pitchFamily="34" charset="0"/>
                <a:ea typeface="+mj-ea"/>
                <a:cs typeface="+mj-cs"/>
              </a:rPr>
              <a:t>Возможность предоставления</a:t>
            </a:r>
          </a:p>
          <a:p>
            <a:pPr algn="ctr" defTabSz="914400" rtl="0" eaLnBrk="1" latinLnBrk="0" hangingPunct="1">
              <a:lnSpc>
                <a:spcPct val="90000"/>
              </a:lnSpc>
              <a:spcBef>
                <a:spcPct val="0"/>
              </a:spcBef>
              <a:buNone/>
            </a:pPr>
            <a:r>
              <a:rPr lang="ru-RU" sz="1600">
                <a:solidFill>
                  <a:schemeClr val="accent5">
                    <a:lumMod val="50000"/>
                  </a:schemeClr>
                </a:solidFill>
                <a:latin typeface="Century Gothic" panose="020B0502020202020204" pitchFamily="34" charset="0"/>
                <a:ea typeface="+mj-ea"/>
                <a:cs typeface="+mj-cs"/>
              </a:rPr>
              <a:t> информационной поддержки и </a:t>
            </a:r>
          </a:p>
          <a:p>
            <a:pPr algn="ctr" defTabSz="914400" rtl="0" eaLnBrk="1" latinLnBrk="0" hangingPunct="1">
              <a:lnSpc>
                <a:spcPct val="90000"/>
              </a:lnSpc>
              <a:spcBef>
                <a:spcPct val="0"/>
              </a:spcBef>
              <a:buNone/>
            </a:pPr>
            <a:r>
              <a:rPr lang="ru-RU" sz="1600">
                <a:solidFill>
                  <a:schemeClr val="accent5">
                    <a:lumMod val="50000"/>
                  </a:schemeClr>
                </a:solidFill>
                <a:latin typeface="Century Gothic" panose="020B0502020202020204" pitchFamily="34" charset="0"/>
                <a:ea typeface="+mj-ea"/>
                <a:cs typeface="+mj-cs"/>
              </a:rPr>
              <a:t>обучения.</a:t>
            </a:r>
          </a:p>
        </p:txBody>
      </p:sp>
      <p:sp>
        <p:nvSpPr>
          <p:cNvPr id="20" name="TextBox 19"/>
          <p:cNvSpPr txBox="1"/>
          <p:nvPr/>
        </p:nvSpPr>
        <p:spPr>
          <a:xfrm>
            <a:off x="3223292" y="2949070"/>
            <a:ext cx="3165054" cy="978729"/>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1600">
                <a:solidFill>
                  <a:schemeClr val="accent5">
                    <a:lumMod val="50000"/>
                  </a:schemeClr>
                </a:solidFill>
                <a:latin typeface="Century Gothic" panose="020B0502020202020204" pitchFamily="34" charset="0"/>
                <a:ea typeface="+mj-ea"/>
                <a:cs typeface="+mj-cs"/>
              </a:rPr>
              <a:t>Отслеживание темпов развития и текущих результатов </a:t>
            </a:r>
          </a:p>
          <a:p>
            <a:pPr algn="ctr" defTabSz="914400" rtl="0" eaLnBrk="1" latinLnBrk="0" hangingPunct="1">
              <a:lnSpc>
                <a:spcPct val="90000"/>
              </a:lnSpc>
              <a:spcBef>
                <a:spcPct val="0"/>
              </a:spcBef>
              <a:buNone/>
            </a:pPr>
            <a:r>
              <a:rPr lang="ru-RU" sz="1600">
                <a:solidFill>
                  <a:schemeClr val="accent5">
                    <a:lumMod val="50000"/>
                  </a:schemeClr>
                </a:solidFill>
                <a:latin typeface="Century Gothic" panose="020B0502020202020204" pitchFamily="34" charset="0"/>
                <a:ea typeface="+mj-ea"/>
                <a:cs typeface="+mj-cs"/>
              </a:rPr>
              <a:t>участия в программе.</a:t>
            </a:r>
          </a:p>
        </p:txBody>
      </p:sp>
      <p:pic>
        <p:nvPicPr>
          <p:cNvPr id="23" name="Picture 22" descr="Team:Michigan Software - 2016.igem.or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9092" y="1883463"/>
            <a:ext cx="1150748" cy="10301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4" name="TextBox 23"/>
          <p:cNvSpPr txBox="1"/>
          <p:nvPr/>
        </p:nvSpPr>
        <p:spPr>
          <a:xfrm>
            <a:off x="0" y="2995147"/>
            <a:ext cx="3545855" cy="1815882"/>
          </a:xfrm>
          <a:prstGeom prst="rect">
            <a:avLst/>
          </a:prstGeom>
          <a:noFill/>
        </p:spPr>
        <p:txBody>
          <a:bodyPr wrap="square" rtlCol="0">
            <a:spAutoFit/>
          </a:bodyPr>
          <a:lstStyle/>
          <a:p>
            <a:pPr algn="ctr"/>
            <a:r>
              <a:rPr lang="ru-RU" sz="1600" dirty="0">
                <a:solidFill>
                  <a:schemeClr val="accent5">
                    <a:lumMod val="50000"/>
                  </a:schemeClr>
                </a:solidFill>
                <a:latin typeface="Century Gothic" panose="020B0502020202020204" pitchFamily="34" charset="0"/>
                <a:ea typeface="+mj-ea"/>
                <a:cs typeface="+mj-cs"/>
              </a:rPr>
              <a:t>Встречи с целью сотрудничества /общения могут посещать участники программы, члены их семей,</a:t>
            </a:r>
          </a:p>
          <a:p>
            <a:pPr algn="ctr"/>
            <a:r>
              <a:rPr lang="ru-RU" sz="1600" dirty="0">
                <a:solidFill>
                  <a:schemeClr val="accent5">
                    <a:lumMod val="50000"/>
                  </a:schemeClr>
                </a:solidFill>
                <a:latin typeface="Century Gothic" panose="020B0502020202020204" pitchFamily="34" charset="0"/>
                <a:ea typeface="+mj-ea"/>
                <a:cs typeface="+mj-cs"/>
              </a:rPr>
              <a:t>независимые координаторы, представители FMS и поставщики услуг.</a:t>
            </a:r>
          </a:p>
        </p:txBody>
      </p:sp>
    </p:spTree>
    <p:extLst>
      <p:ext uri="{BB962C8B-B14F-4D97-AF65-F5344CB8AC3E}">
        <p14:creationId xmlns:p14="http://schemas.microsoft.com/office/powerpoint/2010/main" val="30822691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me - Comparative Regional Governanc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7862" y="1061460"/>
            <a:ext cx="6508811" cy="6291840"/>
          </a:xfrm>
          <a:prstGeom prst="rect">
            <a:avLst/>
          </a:prstGeom>
        </p:spPr>
      </p:pic>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ru-RU" sz="2800"/>
              <a:t>ДАЛЬНЕЙШИЕ ДЕЙСТВИЯ</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210560"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РЕСУРСЫ</a:t>
            </a:r>
          </a:p>
        </p:txBody>
      </p:sp>
      <p:sp>
        <p:nvSpPr>
          <p:cNvPr id="7" name="TextBox 6"/>
          <p:cNvSpPr txBox="1"/>
          <p:nvPr/>
        </p:nvSpPr>
        <p:spPr>
          <a:xfrm>
            <a:off x="3802713" y="2443867"/>
            <a:ext cx="7277100" cy="341632"/>
          </a:xfrm>
          <a:prstGeom prst="rect">
            <a:avLst/>
          </a:prstGeom>
          <a:noFill/>
        </p:spPr>
        <p:txBody>
          <a:bodyPr wrap="square" rtlCol="0">
            <a:spAutoFit/>
          </a:bodyPr>
          <a:lstStyle/>
          <a:p>
            <a:pPr>
              <a:lnSpc>
                <a:spcPct val="90000"/>
              </a:lnSpc>
              <a:spcBef>
                <a:spcPct val="0"/>
              </a:spcBef>
            </a:pPr>
            <a:r>
              <a:rPr lang="ru-RU">
                <a:latin typeface="Century Gothic" panose="020B0502020202020204" pitchFamily="34" charset="0"/>
              </a:rPr>
              <a:t>Центр самоопределения: self-determination.com</a:t>
            </a:r>
          </a:p>
        </p:txBody>
      </p:sp>
      <p:sp>
        <p:nvSpPr>
          <p:cNvPr id="9" name="TextBox 8"/>
          <p:cNvSpPr txBox="1"/>
          <p:nvPr/>
        </p:nvSpPr>
        <p:spPr>
          <a:xfrm>
            <a:off x="3847937" y="4083957"/>
            <a:ext cx="8161954" cy="590931"/>
          </a:xfrm>
          <a:prstGeom prst="rect">
            <a:avLst/>
          </a:prstGeom>
          <a:noFill/>
        </p:spPr>
        <p:txBody>
          <a:bodyPr wrap="square" rtlCol="0">
            <a:spAutoFit/>
          </a:bodyPr>
          <a:lstStyle/>
          <a:p>
            <a:pPr>
              <a:lnSpc>
                <a:spcPct val="90000"/>
              </a:lnSpc>
              <a:spcBef>
                <a:spcPct val="0"/>
              </a:spcBef>
            </a:pPr>
            <a:r>
              <a:rPr lang="ru-RU">
                <a:latin typeface="Century Gothic" panose="020B0502020202020204" pitchFamily="34" charset="0"/>
              </a:rPr>
              <a:t>Обновления, касающиеся программы SDP в штате Калифорния: dds.ca.gov/SDP и </a:t>
            </a:r>
            <a:r>
              <a:rPr lang="ru-RU" i="1">
                <a:latin typeface="Century Gothic" panose="020B0502020202020204" pitchFamily="34" charset="0"/>
              </a:rPr>
              <a:t>[указать веб-сайт регионального центра]</a:t>
            </a:r>
          </a:p>
        </p:txBody>
      </p:sp>
      <p:sp>
        <p:nvSpPr>
          <p:cNvPr id="11" name="TextBox 10"/>
          <p:cNvSpPr txBox="1"/>
          <p:nvPr/>
        </p:nvSpPr>
        <p:spPr>
          <a:xfrm>
            <a:off x="3367100" y="5724047"/>
            <a:ext cx="8699780" cy="646331"/>
          </a:xfrm>
          <a:prstGeom prst="rect">
            <a:avLst/>
          </a:prstGeom>
          <a:noFill/>
        </p:spPr>
        <p:txBody>
          <a:bodyPr wrap="square" rtlCol="0">
            <a:spAutoFit/>
          </a:bodyPr>
          <a:lstStyle/>
          <a:p>
            <a:r>
              <a:rPr lang="ru-RU" dirty="0">
                <a:latin typeface="Century Gothic" panose="020B0502020202020204" pitchFamily="34" charset="0"/>
              </a:rPr>
              <a:t>Программа It’s My Choice: </a:t>
            </a:r>
            <a:br>
              <a:rPr lang="en-US" dirty="0">
                <a:latin typeface="Century Gothic" panose="020B0502020202020204" pitchFamily="34" charset="0"/>
              </a:rPr>
            </a:br>
            <a:r>
              <a:rPr lang="ru-RU" dirty="0">
                <a:latin typeface="Century Gothic" panose="020B0502020202020204" pitchFamily="34" charset="0"/>
              </a:rPr>
              <a:t>mn.gov/mnddc/extra/publications/Its-My-Choice.pdf</a:t>
            </a:r>
          </a:p>
        </p:txBody>
      </p:sp>
    </p:spTree>
    <p:extLst>
      <p:ext uri="{BB962C8B-B14F-4D97-AF65-F5344CB8AC3E}">
        <p14:creationId xmlns:p14="http://schemas.microsoft.com/office/powerpoint/2010/main" val="16616255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9000" b="-50000"/>
          </a:stretch>
        </a:blipFill>
        <a:effectLst/>
      </p:bgPr>
    </p:bg>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ru-RU" sz="2800"/>
              <a:t>ДАЛЬНЕЙШИЕ ДЕЙСТВИЯ</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210560"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ОБЗОР</a:t>
            </a:r>
          </a:p>
        </p:txBody>
      </p:sp>
      <p:grpSp>
        <p:nvGrpSpPr>
          <p:cNvPr id="6" name="Group 5"/>
          <p:cNvGrpSpPr/>
          <p:nvPr/>
        </p:nvGrpSpPr>
        <p:grpSpPr>
          <a:xfrm>
            <a:off x="1562100" y="1985341"/>
            <a:ext cx="9048751" cy="3995009"/>
            <a:chOff x="1763121" y="3966472"/>
            <a:chExt cx="3534537" cy="3567393"/>
          </a:xfrm>
        </p:grpSpPr>
        <p:sp>
          <p:nvSpPr>
            <p:cNvPr id="7" name="Rectangle 6"/>
            <p:cNvSpPr/>
            <p:nvPr/>
          </p:nvSpPr>
          <p:spPr>
            <a:xfrm>
              <a:off x="1763121" y="3966472"/>
              <a:ext cx="3534537" cy="3567393"/>
            </a:xfrm>
            <a:prstGeom prst="rect">
              <a:avLst/>
            </a:prstGeom>
            <a:solidFill>
              <a:schemeClr val="tx1">
                <a:lumMod val="75000"/>
                <a:lumOff val="2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861352" y="4049357"/>
              <a:ext cx="3337009" cy="3401621"/>
            </a:xfrm>
            <a:prstGeom prst="rect">
              <a:avLst/>
            </a:prstGeom>
            <a:solidFill>
              <a:schemeClr val="bg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p:cNvSpPr txBox="1"/>
          <p:nvPr/>
        </p:nvSpPr>
        <p:spPr>
          <a:xfrm>
            <a:off x="2164479" y="3048000"/>
            <a:ext cx="8058150" cy="2677656"/>
          </a:xfrm>
          <a:prstGeom prst="rect">
            <a:avLst/>
          </a:prstGeom>
          <a:noFill/>
        </p:spPr>
        <p:txBody>
          <a:bodyPr wrap="square" rtlCol="0">
            <a:spAutoFit/>
          </a:bodyPr>
          <a:lstStyle/>
          <a:p>
            <a:pPr marL="457200" indent="-457200">
              <a:buFont typeface="Wingdings" panose="05000000000000000000" pitchFamily="2" charset="2"/>
              <a:buChar char="ü"/>
            </a:pPr>
            <a:r>
              <a:rPr lang="ru-RU" sz="2400">
                <a:latin typeface="Century Gothic" panose="020B0502020202020204" pitchFamily="34" charset="0"/>
              </a:rPr>
              <a:t>Планы регионального центра</a:t>
            </a:r>
          </a:p>
          <a:p>
            <a:endParaRPr lang="en-US" sz="2400" dirty="0">
              <a:latin typeface="Century Gothic" panose="020B0502020202020204" pitchFamily="34" charset="0"/>
            </a:endParaRPr>
          </a:p>
          <a:p>
            <a:pPr marL="457200" indent="-457200">
              <a:buFont typeface="Wingdings" panose="05000000000000000000" pitchFamily="2" charset="2"/>
              <a:buChar char="ü"/>
            </a:pPr>
            <a:r>
              <a:rPr lang="ru-RU" sz="2400">
                <a:latin typeface="Century Gothic" panose="020B0502020202020204" pitchFamily="34" charset="0"/>
              </a:rPr>
              <a:t>Местный консультативный комитет</a:t>
            </a:r>
          </a:p>
          <a:p>
            <a:endParaRPr lang="en-US" sz="2400" dirty="0">
              <a:latin typeface="Century Gothic" panose="020B0502020202020204" pitchFamily="34" charset="0"/>
            </a:endParaRPr>
          </a:p>
          <a:p>
            <a:pPr marL="457200" indent="-457200">
              <a:buFont typeface="Wingdings" panose="05000000000000000000" pitchFamily="2" charset="2"/>
              <a:buChar char="ü"/>
            </a:pPr>
            <a:r>
              <a:rPr lang="ru-RU" sz="2400">
                <a:latin typeface="Century Gothic" panose="020B0502020202020204" pitchFamily="34" charset="0"/>
              </a:rPr>
              <a:t>Ресурсы для самоопределения</a:t>
            </a:r>
          </a:p>
          <a:p>
            <a:endParaRPr lang="en-US" sz="2400" dirty="0">
              <a:latin typeface="Century Gothic" panose="020B0502020202020204" pitchFamily="34" charset="0"/>
            </a:endParaRPr>
          </a:p>
          <a:p>
            <a:pPr marL="457200" indent="-457200">
              <a:buFont typeface="Wingdings" panose="05000000000000000000" pitchFamily="2" charset="2"/>
              <a:buChar char="ü"/>
            </a:pPr>
            <a:r>
              <a:rPr lang="ru-RU" sz="2400">
                <a:latin typeface="Century Gothic" panose="020B0502020202020204" pitchFamily="34" charset="0"/>
              </a:rPr>
              <a:t>Ресурсы сообщества для самоопределения</a:t>
            </a:r>
          </a:p>
        </p:txBody>
      </p:sp>
      <p:sp>
        <p:nvSpPr>
          <p:cNvPr id="9" name="TextBox 8"/>
          <p:cNvSpPr txBox="1"/>
          <p:nvPr/>
        </p:nvSpPr>
        <p:spPr>
          <a:xfrm>
            <a:off x="1835358" y="2267615"/>
            <a:ext cx="8521284" cy="590931"/>
          </a:xfrm>
          <a:prstGeom prst="rect">
            <a:avLst/>
          </a:prstGeom>
          <a:noFill/>
        </p:spPr>
        <p:txBody>
          <a:bodyPr wrap="square" rtlCol="0">
            <a:spAutoFit/>
          </a:bodyPr>
          <a:lstStyle/>
          <a:p>
            <a:pPr algn="ctr">
              <a:lnSpc>
                <a:spcPct val="90000"/>
              </a:lnSpc>
              <a:spcBef>
                <a:spcPct val="0"/>
              </a:spcBef>
            </a:pPr>
            <a:r>
              <a:rPr lang="ru-RU" sz="3600" b="1" dirty="0">
                <a:solidFill>
                  <a:schemeClr val="bg2">
                    <a:lumMod val="10000"/>
                  </a:schemeClr>
                </a:solidFill>
                <a:latin typeface="Century Gothic" panose="020B0502020202020204" pitchFamily="34" charset="0"/>
              </a:rPr>
              <a:t>ОБЗОР ДАЛЬНЕЙШИХ ДЕЙСТВИЙ</a:t>
            </a:r>
          </a:p>
        </p:txBody>
      </p:sp>
    </p:spTree>
    <p:extLst>
      <p:ext uri="{BB962C8B-B14F-4D97-AF65-F5344CB8AC3E}">
        <p14:creationId xmlns:p14="http://schemas.microsoft.com/office/powerpoint/2010/main" val="895281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ru-RU" sz="2800"/>
              <a:t>ЧТО ТАКОЕ САМООПРЕДЕЛЕНИЕ</a:t>
            </a:r>
          </a:p>
        </p:txBody>
      </p:sp>
      <p:sp>
        <p:nvSpPr>
          <p:cNvPr id="7" name="TextBox 6">
            <a:extLst>
              <a:ext uri="{FF2B5EF4-FFF2-40B4-BE49-F238E27FC236}">
                <a16:creationId xmlns:a16="http://schemas.microsoft.com/office/drawing/2014/main" id="{C8153160-F310-5D4D-A1DD-28A1A99CE5B9}"/>
              </a:ext>
            </a:extLst>
          </p:cNvPr>
          <p:cNvSpPr txBox="1"/>
          <p:nvPr/>
        </p:nvSpPr>
        <p:spPr>
          <a:xfrm>
            <a:off x="110210" y="617019"/>
            <a:ext cx="7646424"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ОБЗОР ПРОГРАММЫ САМООПРЕДЕЛЕНИЯ</a:t>
            </a:r>
          </a:p>
        </p:txBody>
      </p:sp>
      <p:sp>
        <p:nvSpPr>
          <p:cNvPr id="9" name="Rectangle 8"/>
          <p:cNvSpPr/>
          <p:nvPr/>
        </p:nvSpPr>
        <p:spPr>
          <a:xfrm>
            <a:off x="344556" y="1772019"/>
            <a:ext cx="5102087" cy="4735920"/>
          </a:xfrm>
          <a:prstGeom prst="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6708278" y="1757645"/>
            <a:ext cx="5102087" cy="4735920"/>
          </a:xfrm>
          <a:prstGeom prst="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606191" y="1963974"/>
            <a:ext cx="2578818"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2000" b="1" u="sng">
                <a:solidFill>
                  <a:schemeClr val="accent5">
                    <a:lumMod val="50000"/>
                  </a:schemeClr>
                </a:solidFill>
                <a:latin typeface="Century Gothic" panose="020B0502020202020204" pitchFamily="34" charset="0"/>
                <a:ea typeface="+mj-ea"/>
                <a:cs typeface="+mj-cs"/>
              </a:rPr>
              <a:t>Традиционное обслуживание </a:t>
            </a:r>
          </a:p>
        </p:txBody>
      </p:sp>
      <p:sp>
        <p:nvSpPr>
          <p:cNvPr id="12" name="TextBox 11"/>
          <p:cNvSpPr txBox="1"/>
          <p:nvPr/>
        </p:nvSpPr>
        <p:spPr>
          <a:xfrm>
            <a:off x="7416647" y="1963974"/>
            <a:ext cx="3673366"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ru-RU" sz="2000" b="1" u="sng">
                <a:solidFill>
                  <a:schemeClr val="accent5">
                    <a:lumMod val="50000"/>
                  </a:schemeClr>
                </a:solidFill>
                <a:latin typeface="Century Gothic" panose="020B0502020202020204" pitchFamily="34" charset="0"/>
                <a:ea typeface="+mj-ea"/>
                <a:cs typeface="+mj-cs"/>
              </a:rPr>
              <a:t>Программа самоопределения</a:t>
            </a:r>
          </a:p>
        </p:txBody>
      </p:sp>
      <p:sp>
        <p:nvSpPr>
          <p:cNvPr id="13" name="TextBox 12"/>
          <p:cNvSpPr txBox="1"/>
          <p:nvPr/>
        </p:nvSpPr>
        <p:spPr>
          <a:xfrm>
            <a:off x="517619" y="2915786"/>
            <a:ext cx="4642210" cy="1865126"/>
          </a:xfrm>
          <a:prstGeom prst="rect">
            <a:avLst/>
          </a:prstGeom>
          <a:noFill/>
        </p:spPr>
        <p:txBody>
          <a:bodyPr wrap="square" rtlCol="0">
            <a:spAutoFit/>
          </a:bodyPr>
          <a:lstStyle/>
          <a:p>
            <a:pPr marL="342900" indent="-342900">
              <a:lnSpc>
                <a:spcPct val="90000"/>
              </a:lnSpc>
              <a:spcBef>
                <a:spcPct val="0"/>
              </a:spcBef>
              <a:buFont typeface="Arial" panose="020B0604020202020204" pitchFamily="34" charset="0"/>
              <a:buChar char="•"/>
            </a:pPr>
            <a:r>
              <a:rPr lang="ru-RU" sz="1600" dirty="0">
                <a:solidFill>
                  <a:schemeClr val="accent5">
                    <a:lumMod val="50000"/>
                  </a:schemeClr>
                </a:solidFill>
                <a:latin typeface="Century Gothic" panose="020B0502020202020204" pitchFamily="34" charset="0"/>
                <a:ea typeface="+mj-ea"/>
                <a:cs typeface="+mj-cs"/>
              </a:rPr>
              <a:t>Персонифицированное планирование</a:t>
            </a:r>
          </a:p>
          <a:p>
            <a:pPr marL="342900" indent="-342900" algn="l" defTabSz="914400" rtl="0" eaLnBrk="1" latinLnBrk="0" hangingPunct="1">
              <a:lnSpc>
                <a:spcPct val="90000"/>
              </a:lnSpc>
              <a:spcBef>
                <a:spcPct val="0"/>
              </a:spcBef>
              <a:buFont typeface="Arial" panose="020B0604020202020204" pitchFamily="34" charset="0"/>
              <a:buChar char="•"/>
            </a:pPr>
            <a:endParaRPr lang="en-US" sz="16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ru-RU" sz="1600" dirty="0">
                <a:solidFill>
                  <a:schemeClr val="accent5">
                    <a:lumMod val="50000"/>
                  </a:schemeClr>
                </a:solidFill>
                <a:latin typeface="Century Gothic" panose="020B0502020202020204" pitchFamily="34" charset="0"/>
                <a:ea typeface="+mj-ea"/>
                <a:cs typeface="+mj-cs"/>
              </a:rPr>
              <a:t>Индивидуальный план выполнения программы (IPP) </a:t>
            </a:r>
          </a:p>
          <a:p>
            <a:pPr marL="342900" indent="-342900" algn="l" defTabSz="914400" rtl="0" eaLnBrk="1" latinLnBrk="0" hangingPunct="1">
              <a:lnSpc>
                <a:spcPct val="90000"/>
              </a:lnSpc>
              <a:spcBef>
                <a:spcPct val="0"/>
              </a:spcBef>
              <a:buFont typeface="Arial" panose="020B0604020202020204" pitchFamily="34" charset="0"/>
              <a:buChar char="•"/>
            </a:pPr>
            <a:endParaRPr lang="en-US" sz="16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ru-RU" sz="1600" dirty="0">
                <a:solidFill>
                  <a:schemeClr val="accent5">
                    <a:lumMod val="50000"/>
                  </a:schemeClr>
                </a:solidFill>
                <a:latin typeface="Century Gothic" panose="020B0502020202020204" pitchFamily="34" charset="0"/>
                <a:ea typeface="+mj-ea"/>
                <a:cs typeface="+mj-cs"/>
              </a:rPr>
              <a:t>Региональный центр</a:t>
            </a:r>
          </a:p>
          <a:p>
            <a:pPr marL="342900" indent="-342900" algn="l" defTabSz="914400" rtl="0" eaLnBrk="1" latinLnBrk="0" hangingPunct="1">
              <a:lnSpc>
                <a:spcPct val="90000"/>
              </a:lnSpc>
              <a:spcBef>
                <a:spcPct val="0"/>
              </a:spcBef>
              <a:buFont typeface="Arial" panose="020B0604020202020204" pitchFamily="34" charset="0"/>
              <a:buChar char="•"/>
            </a:pPr>
            <a:endParaRPr lang="en-US" sz="16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ru-RU" sz="1600" dirty="0">
                <a:solidFill>
                  <a:schemeClr val="accent5">
                    <a:lumMod val="50000"/>
                  </a:schemeClr>
                </a:solidFill>
                <a:latin typeface="Century Gothic" panose="020B0502020202020204" pitchFamily="34" charset="0"/>
                <a:ea typeface="+mj-ea"/>
                <a:cs typeface="+mj-cs"/>
              </a:rPr>
              <a:t>Официальные поставщики услуг</a:t>
            </a:r>
          </a:p>
        </p:txBody>
      </p:sp>
      <p:sp>
        <p:nvSpPr>
          <p:cNvPr id="15" name="TextBox 14"/>
          <p:cNvSpPr txBox="1"/>
          <p:nvPr/>
        </p:nvSpPr>
        <p:spPr>
          <a:xfrm>
            <a:off x="6957391" y="2930160"/>
            <a:ext cx="4642210" cy="3416320"/>
          </a:xfrm>
          <a:prstGeom prst="rect">
            <a:avLst/>
          </a:prstGeom>
          <a:noFill/>
        </p:spPr>
        <p:txBody>
          <a:bodyPr wrap="square" rtlCol="0">
            <a:spAutoFit/>
          </a:bodyPr>
          <a:lstStyle/>
          <a:p>
            <a:pPr marL="342900" indent="-342900" algn="l" defTabSz="914400" rtl="0" eaLnBrk="1" latinLnBrk="0" hangingPunct="1">
              <a:lnSpc>
                <a:spcPct val="90000"/>
              </a:lnSpc>
              <a:spcBef>
                <a:spcPct val="0"/>
              </a:spcBef>
              <a:buFont typeface="Arial" panose="020B0604020202020204" pitchFamily="34" charset="0"/>
              <a:buChar char="•"/>
            </a:pPr>
            <a:r>
              <a:rPr lang="ru-RU" sz="1600" dirty="0">
                <a:solidFill>
                  <a:schemeClr val="accent5">
                    <a:lumMod val="50000"/>
                  </a:schemeClr>
                </a:solidFill>
                <a:latin typeface="Century Gothic" panose="020B0502020202020204" pitchFamily="34" charset="0"/>
                <a:ea typeface="+mj-ea"/>
                <a:cs typeface="+mj-cs"/>
              </a:rPr>
              <a:t>Персонифицированное планирование</a:t>
            </a:r>
          </a:p>
          <a:p>
            <a:pPr marL="342900" indent="-342900" algn="l" defTabSz="914400" rtl="0" eaLnBrk="1" latinLnBrk="0" hangingPunct="1">
              <a:lnSpc>
                <a:spcPct val="90000"/>
              </a:lnSpc>
              <a:spcBef>
                <a:spcPct val="0"/>
              </a:spcBef>
              <a:buFont typeface="Arial" panose="020B0604020202020204" pitchFamily="34" charset="0"/>
              <a:buChar char="•"/>
            </a:pPr>
            <a:endParaRPr lang="en-US" sz="16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ru-RU" sz="1600" dirty="0">
                <a:solidFill>
                  <a:schemeClr val="accent5">
                    <a:lumMod val="50000"/>
                  </a:schemeClr>
                </a:solidFill>
                <a:latin typeface="Century Gothic" panose="020B0502020202020204" pitchFamily="34" charset="0"/>
                <a:ea typeface="+mj-ea"/>
                <a:cs typeface="+mj-cs"/>
              </a:rPr>
              <a:t>Индивидуальный план выполнения программы (IPP)</a:t>
            </a:r>
          </a:p>
          <a:p>
            <a:pPr marL="342900" indent="-342900" algn="l" defTabSz="914400" rtl="0" eaLnBrk="1" latinLnBrk="0" hangingPunct="1">
              <a:lnSpc>
                <a:spcPct val="90000"/>
              </a:lnSpc>
              <a:spcBef>
                <a:spcPct val="0"/>
              </a:spcBef>
              <a:buFont typeface="Arial" panose="020B0604020202020204" pitchFamily="34" charset="0"/>
              <a:buChar char="•"/>
            </a:pPr>
            <a:endParaRPr lang="en-US" sz="16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ru-RU" sz="1600" dirty="0">
                <a:solidFill>
                  <a:schemeClr val="accent5">
                    <a:lumMod val="50000"/>
                  </a:schemeClr>
                </a:solidFill>
                <a:latin typeface="Century Gothic" panose="020B0502020202020204" pitchFamily="34" charset="0"/>
                <a:ea typeface="+mj-ea"/>
                <a:cs typeface="+mj-cs"/>
              </a:rPr>
              <a:t>Региональный центр</a:t>
            </a:r>
          </a:p>
          <a:p>
            <a:pPr marL="342900" indent="-342900" algn="l" defTabSz="914400" rtl="0" eaLnBrk="1" latinLnBrk="0" hangingPunct="1">
              <a:lnSpc>
                <a:spcPct val="90000"/>
              </a:lnSpc>
              <a:spcBef>
                <a:spcPct val="0"/>
              </a:spcBef>
              <a:buFont typeface="Arial" panose="020B0604020202020204" pitchFamily="34" charset="0"/>
              <a:buChar char="•"/>
            </a:pPr>
            <a:endParaRPr lang="en-US" sz="16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ru-RU" sz="1600" dirty="0">
                <a:solidFill>
                  <a:schemeClr val="accent5">
                    <a:lumMod val="50000"/>
                  </a:schemeClr>
                </a:solidFill>
                <a:latin typeface="Century Gothic" panose="020B0502020202020204" pitchFamily="34" charset="0"/>
                <a:ea typeface="+mj-ea"/>
                <a:cs typeface="+mj-cs"/>
              </a:rPr>
              <a:t>Официальные и неофициальные поставщики услуг</a:t>
            </a:r>
          </a:p>
          <a:p>
            <a:pPr marL="342900" indent="-342900" algn="l" defTabSz="914400" rtl="0" eaLnBrk="1" latinLnBrk="0" hangingPunct="1">
              <a:lnSpc>
                <a:spcPct val="90000"/>
              </a:lnSpc>
              <a:spcBef>
                <a:spcPct val="0"/>
              </a:spcBef>
              <a:buFont typeface="Arial" panose="020B0604020202020204" pitchFamily="34" charset="0"/>
              <a:buChar char="•"/>
            </a:pPr>
            <a:endParaRPr lang="en-US" sz="16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ru-RU" sz="1600" dirty="0">
                <a:solidFill>
                  <a:schemeClr val="accent5">
                    <a:lumMod val="50000"/>
                  </a:schemeClr>
                </a:solidFill>
                <a:latin typeface="Century Gothic" panose="020B0502020202020204" pitchFamily="34" charset="0"/>
                <a:ea typeface="+mj-ea"/>
                <a:cs typeface="+mj-cs"/>
              </a:rPr>
              <a:t>Индивидуальный бюджет</a:t>
            </a:r>
          </a:p>
          <a:p>
            <a:pPr marL="342900" indent="-342900" algn="l" defTabSz="914400" rtl="0" eaLnBrk="1" latinLnBrk="0" hangingPunct="1">
              <a:lnSpc>
                <a:spcPct val="90000"/>
              </a:lnSpc>
              <a:spcBef>
                <a:spcPct val="0"/>
              </a:spcBef>
              <a:buFont typeface="Arial" panose="020B0604020202020204" pitchFamily="34" charset="0"/>
              <a:buChar char="•"/>
            </a:pPr>
            <a:endParaRPr lang="en-US" sz="16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ru-RU" sz="1600" dirty="0">
                <a:solidFill>
                  <a:schemeClr val="accent5">
                    <a:lumMod val="50000"/>
                  </a:schemeClr>
                </a:solidFill>
                <a:latin typeface="Century Gothic" panose="020B0502020202020204" pitchFamily="34" charset="0"/>
                <a:ea typeface="+mj-ea"/>
                <a:cs typeface="+mj-cs"/>
              </a:rPr>
              <a:t>Независимый координатор</a:t>
            </a:r>
          </a:p>
          <a:p>
            <a:pPr marL="342900" indent="-342900" algn="l" defTabSz="914400" rtl="0" eaLnBrk="1" latinLnBrk="0" hangingPunct="1">
              <a:lnSpc>
                <a:spcPct val="90000"/>
              </a:lnSpc>
              <a:spcBef>
                <a:spcPct val="0"/>
              </a:spcBef>
              <a:buFont typeface="Arial" panose="020B0604020202020204" pitchFamily="34" charset="0"/>
              <a:buChar char="•"/>
            </a:pPr>
            <a:endParaRPr lang="en-US" sz="16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ru-RU" sz="1600" dirty="0">
                <a:solidFill>
                  <a:schemeClr val="accent5">
                    <a:lumMod val="50000"/>
                  </a:schemeClr>
                </a:solidFill>
                <a:latin typeface="Century Gothic" panose="020B0502020202020204" pitchFamily="34" charset="0"/>
                <a:ea typeface="+mj-ea"/>
                <a:cs typeface="+mj-cs"/>
              </a:rPr>
              <a:t>Служба финансового управления</a:t>
            </a:r>
          </a:p>
        </p:txBody>
      </p:sp>
    </p:spTree>
    <p:extLst>
      <p:ext uri="{BB962C8B-B14F-4D97-AF65-F5344CB8AC3E}">
        <p14:creationId xmlns:p14="http://schemas.microsoft.com/office/powerpoint/2010/main" val="38798799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8084048" cy="1460500"/>
          </a:xfrm>
        </p:spPr>
        <p:txBody>
          <a:bodyPr>
            <a:noAutofit/>
          </a:bodyPr>
          <a:lstStyle/>
          <a:p>
            <a:r>
              <a:rPr lang="ru-RU" dirty="0"/>
              <a:t>ЗАКЛЮЧИТЕЛЬНЫЕ ВЫВОДЫ</a:t>
            </a:r>
          </a:p>
        </p:txBody>
      </p:sp>
      <p:grpSp>
        <p:nvGrpSpPr>
          <p:cNvPr id="10" name="Group 9">
            <a:extLst>
              <a:ext uri="{FF2B5EF4-FFF2-40B4-BE49-F238E27FC236}">
                <a16:creationId xmlns:a16="http://schemas.microsoft.com/office/drawing/2014/main" id="{16892F87-C89B-A64A-8BD7-CF997F787A6E}"/>
              </a:ext>
            </a:extLst>
          </p:cNvPr>
          <p:cNvGrpSpPr/>
          <p:nvPr/>
        </p:nvGrpSpPr>
        <p:grpSpPr>
          <a:xfrm>
            <a:off x="7316332" y="2454667"/>
            <a:ext cx="3579183" cy="4646092"/>
            <a:chOff x="7316332" y="2967282"/>
            <a:chExt cx="3579183" cy="4646092"/>
          </a:xfrm>
        </p:grpSpPr>
        <p:grpSp>
          <p:nvGrpSpPr>
            <p:cNvPr id="12" name="Group 11">
              <a:extLst>
                <a:ext uri="{FF2B5EF4-FFF2-40B4-BE49-F238E27FC236}">
                  <a16:creationId xmlns:a16="http://schemas.microsoft.com/office/drawing/2014/main" id="{04E7CF7A-28B2-D540-8EF8-6B7312A30C6C}"/>
                </a:ext>
              </a:extLst>
            </p:cNvPr>
            <p:cNvGrpSpPr/>
            <p:nvPr/>
          </p:nvGrpSpPr>
          <p:grpSpPr>
            <a:xfrm>
              <a:off x="7316332" y="2967282"/>
              <a:ext cx="3579183" cy="4646092"/>
              <a:chOff x="1763121" y="3966472"/>
              <a:chExt cx="3579183" cy="4148786"/>
            </a:xfrm>
          </p:grpSpPr>
          <p:sp>
            <p:nvSpPr>
              <p:cNvPr id="15" name="Rectangle 14">
                <a:extLst>
                  <a:ext uri="{FF2B5EF4-FFF2-40B4-BE49-F238E27FC236}">
                    <a16:creationId xmlns:a16="http://schemas.microsoft.com/office/drawing/2014/main" id="{6FF57D07-C5C0-CB40-BAC3-F76382E61633}"/>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BEE3754-D788-E841-8DE0-2635FF6F7F52}"/>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D09DB38D-0F37-7044-8A22-914588685CC2}"/>
                </a:ext>
              </a:extLst>
            </p:cNvPr>
            <p:cNvSpPr txBox="1"/>
            <p:nvPr/>
          </p:nvSpPr>
          <p:spPr>
            <a:xfrm>
              <a:off x="7551338" y="4838955"/>
              <a:ext cx="3250567" cy="2363724"/>
            </a:xfrm>
            <a:prstGeom prst="rect">
              <a:avLst/>
            </a:prstGeom>
            <a:noFill/>
          </p:spPr>
          <p:txBody>
            <a:bodyPr wrap="square" rtlCol="0">
              <a:spAutoFit/>
            </a:bodyPr>
            <a:lstStyle/>
            <a:p>
              <a:pPr>
                <a:lnSpc>
                  <a:spcPct val="90000"/>
                </a:lnSpc>
                <a:spcBef>
                  <a:spcPct val="0"/>
                </a:spcBef>
              </a:pPr>
              <a:r>
                <a:rPr lang="ru-RU" b="1">
                  <a:solidFill>
                    <a:schemeClr val="accent5">
                      <a:lumMod val="50000"/>
                    </a:schemeClr>
                  </a:solidFill>
                  <a:latin typeface="Century Gothic" panose="020B0502020202020204" pitchFamily="34" charset="0"/>
                  <a:ea typeface="+mj-ea"/>
                  <a:cs typeface="+mj-cs"/>
                </a:rPr>
                <a:t>РОЛИ И ОБЯЗАННОСТИ </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Вы </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Семья/круг поддержки</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Координатор услуг</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Служба финансового управления </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Поставщик услуг</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Независимый координатор</a:t>
              </a: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14" name="TextBox 13">
              <a:extLst>
                <a:ext uri="{FF2B5EF4-FFF2-40B4-BE49-F238E27FC236}">
                  <a16:creationId xmlns:a16="http://schemas.microsoft.com/office/drawing/2014/main" id="{3D33E524-8F71-084B-B354-6047A2137964}"/>
                </a:ext>
              </a:extLst>
            </p:cNvPr>
            <p:cNvSpPr txBox="1"/>
            <p:nvPr/>
          </p:nvSpPr>
          <p:spPr>
            <a:xfrm>
              <a:off x="7551338" y="3127359"/>
              <a:ext cx="3109170" cy="1837426"/>
            </a:xfrm>
            <a:prstGeom prst="rect">
              <a:avLst/>
            </a:prstGeom>
            <a:noFill/>
          </p:spPr>
          <p:txBody>
            <a:bodyPr wrap="square" rtlCol="0">
              <a:spAutoFit/>
            </a:bodyPr>
            <a:lstStyle/>
            <a:p>
              <a:r>
                <a:rPr lang="ru-RU" b="1">
                  <a:solidFill>
                    <a:schemeClr val="accent5">
                      <a:lumMod val="50000"/>
                    </a:schemeClr>
                  </a:solidFill>
                  <a:latin typeface="Century Gothic" panose="020B0502020202020204" pitchFamily="34" charset="0"/>
                </a:rPr>
                <a:t>5 ПРИНЦИПОВ</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Свобода</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Полномочия</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Поддержка </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Обязанности </a:t>
              </a:r>
            </a:p>
            <a:p>
              <a:pPr marL="342900" indent="-342900">
                <a:lnSpc>
                  <a:spcPct val="90000"/>
                </a:lnSpc>
                <a:spcBef>
                  <a:spcPct val="0"/>
                </a:spcBef>
                <a:buFont typeface="Wingdings" panose="05000000000000000000" pitchFamily="2" charset="2"/>
                <a:buChar char="ü"/>
              </a:pPr>
              <a:r>
                <a:rPr lang="ru-RU">
                  <a:solidFill>
                    <a:schemeClr val="accent5">
                      <a:lumMod val="50000"/>
                    </a:schemeClr>
                  </a:solidFill>
                  <a:latin typeface="Century Gothic" panose="020B0502020202020204" pitchFamily="34" charset="0"/>
                  <a:ea typeface="+mj-ea"/>
                  <a:cs typeface="+mj-cs"/>
                </a:rPr>
                <a:t>Подтверждение  </a:t>
              </a: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35687699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ru-RU" sz="2800"/>
              <a:t>ЗАКЛЮЧИТЕЛЬНЫЕ ВЫВОДЫ</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5607418"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dirty="0">
                <a:solidFill>
                  <a:schemeClr val="bg2">
                    <a:lumMod val="10000"/>
                  </a:schemeClr>
                </a:solidFill>
                <a:latin typeface="Century Gothic" panose="020B0502020202020204" pitchFamily="34" charset="0"/>
                <a:ea typeface="+mj-ea"/>
                <a:cs typeface="+mj-cs"/>
              </a:rPr>
              <a:t>ЗАКЛЮЧИТЕЛЬНЫЙ ВЫВОД</a:t>
            </a:r>
          </a:p>
        </p:txBody>
      </p:sp>
      <p:sp>
        <p:nvSpPr>
          <p:cNvPr id="6" name="TextBox 5"/>
          <p:cNvSpPr txBox="1"/>
          <p:nvPr/>
        </p:nvSpPr>
        <p:spPr>
          <a:xfrm>
            <a:off x="825736" y="828319"/>
            <a:ext cx="10810119" cy="5078313"/>
          </a:xfrm>
          <a:prstGeom prst="rect">
            <a:avLst/>
          </a:prstGeom>
          <a:noFill/>
        </p:spPr>
        <p:txBody>
          <a:bodyPr wrap="square" rtlCol="0">
            <a:spAutoFit/>
          </a:bodyPr>
          <a:lstStyle/>
          <a:p>
            <a:pPr algn="l" defTabSz="914400" rtl="0" eaLnBrk="1" latinLnBrk="0" hangingPunct="1">
              <a:lnSpc>
                <a:spcPct val="90000"/>
              </a:lnSpc>
              <a:spcBef>
                <a:spcPct val="0"/>
              </a:spcBef>
              <a:buNone/>
            </a:pPr>
            <a:r>
              <a:rPr lang="ru-RU" sz="36000">
                <a:solidFill>
                  <a:schemeClr val="accent5">
                    <a:lumMod val="50000"/>
                  </a:schemeClr>
                </a:solidFill>
                <a:effectLst>
                  <a:outerShdw blurRad="38100" dist="38100" dir="2700000" algn="tl">
                    <a:srgbClr val="000000">
                      <a:alpha val="43137"/>
                    </a:srgbClr>
                  </a:outerShdw>
                </a:effectLst>
                <a:latin typeface="Bauhaus 93" pitchFamily="82" charset="77"/>
                <a:ea typeface="+mj-ea"/>
                <a:cs typeface="+mj-cs"/>
              </a:rPr>
              <a:t>ВАС!</a:t>
            </a:r>
          </a:p>
        </p:txBody>
      </p:sp>
      <p:sp>
        <p:nvSpPr>
          <p:cNvPr id="3" name="Rectangle 2">
            <a:extLst>
              <a:ext uri="{FF2B5EF4-FFF2-40B4-BE49-F238E27FC236}">
                <a16:creationId xmlns:a16="http://schemas.microsoft.com/office/drawing/2014/main" id="{E3335E51-F430-4E46-B94F-CB36D64B28DD}"/>
              </a:ext>
            </a:extLst>
          </p:cNvPr>
          <p:cNvSpPr/>
          <p:nvPr/>
        </p:nvSpPr>
        <p:spPr>
          <a:xfrm>
            <a:off x="110210" y="1025382"/>
            <a:ext cx="6561412" cy="646331"/>
          </a:xfrm>
          <a:prstGeom prst="rect">
            <a:avLst/>
          </a:prstGeom>
        </p:spPr>
        <p:txBody>
          <a:bodyPr wrap="none">
            <a:spAutoFit/>
          </a:bodyPr>
          <a:lstStyle/>
          <a:p>
            <a:r>
              <a:rPr lang="ru-RU" sz="3600" b="1" dirty="0">
                <a:latin typeface="Century Gothic" panose="020B0502020202020204" pitchFamily="34" charset="0"/>
              </a:rPr>
              <a:t>Ваше будущее зависит от </a:t>
            </a:r>
          </a:p>
        </p:txBody>
      </p:sp>
      <p:sp>
        <p:nvSpPr>
          <p:cNvPr id="7" name="Content Placeholder 2">
            <a:extLst>
              <a:ext uri="{FF2B5EF4-FFF2-40B4-BE49-F238E27FC236}">
                <a16:creationId xmlns:a16="http://schemas.microsoft.com/office/drawing/2014/main" id="{9DA8DFC3-24EA-D745-B088-CD09444EF7CD}"/>
              </a:ext>
            </a:extLst>
          </p:cNvPr>
          <p:cNvSpPr txBox="1">
            <a:spLocks/>
          </p:cNvSpPr>
          <p:nvPr/>
        </p:nvSpPr>
        <p:spPr>
          <a:xfrm>
            <a:off x="203030" y="3976914"/>
            <a:ext cx="11770419" cy="2634861"/>
          </a:xfrm>
          <a:prstGeom prst="rect">
            <a:avLst/>
          </a:prstGeom>
          <a:solidFill>
            <a:schemeClr val="bg1">
              <a:lumMod val="95000"/>
              <a:alpha val="71000"/>
            </a:schemeClr>
          </a:solidFill>
          <a:ln>
            <a:noFill/>
          </a:ln>
        </p:spPr>
        <p:txBody>
          <a:bodyPr>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marL="0" indent="0" algn="ctr">
              <a:buFont typeface="Arial" panose="020B0604020202020204" pitchFamily="34" charset="0"/>
              <a:buNone/>
            </a:pPr>
            <a:r>
              <a:rPr lang="ru-RU" sz="8000">
                <a:latin typeface="Century Gothic" panose="020B0502020202020204" pitchFamily="34" charset="0"/>
              </a:rPr>
              <a:t>Составьте ваш личный план, который поможет вам в достижении поставленных целей!</a:t>
            </a:r>
          </a:p>
          <a:p>
            <a:pPr marL="0" indent="0" algn="ctr">
              <a:buFont typeface="Arial" panose="020B0604020202020204" pitchFamily="34" charset="0"/>
              <a:buNone/>
            </a:pPr>
            <a:endParaRPr lang="en-US" sz="8000" dirty="0">
              <a:latin typeface="Century Gothic" panose="020B0502020202020204" pitchFamily="34" charset="0"/>
            </a:endParaRPr>
          </a:p>
          <a:p>
            <a:pPr marL="0" indent="0" algn="ctr">
              <a:buFont typeface="Arial" panose="020B0604020202020204" pitchFamily="34" charset="0"/>
              <a:buNone/>
            </a:pPr>
            <a:r>
              <a:rPr lang="ru-RU" sz="8000">
                <a:latin typeface="Century Gothic" panose="020B0502020202020204" pitchFamily="34" charset="0"/>
              </a:rPr>
              <a:t>     Получайте услуги от лиц, которых выбираете вы сами.</a:t>
            </a:r>
          </a:p>
          <a:p>
            <a:pPr marL="0" indent="0" algn="ctr">
              <a:buFont typeface="Arial" panose="020B0604020202020204" pitchFamily="34" charset="0"/>
              <a:buNone/>
            </a:pPr>
            <a:r>
              <a:rPr lang="ru-RU" sz="8000">
                <a:latin typeface="Century Gothic" panose="020B0502020202020204" pitchFamily="34" charset="0"/>
              </a:rPr>
              <a:t>            Живите в сообществе и занимайтесь тем, что вам нравится!</a:t>
            </a:r>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39065027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3" name="Rectangle 2"/>
          <p:cNvSpPr/>
          <p:nvPr/>
        </p:nvSpPr>
        <p:spPr>
          <a:xfrm>
            <a:off x="3931920" y="1272869"/>
            <a:ext cx="3886971" cy="835581"/>
          </a:xfrm>
          <a:prstGeom prst="rect">
            <a:avLst/>
          </a:pr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ru-RU" sz="2800"/>
              <a:t>ЗАКЛЮЧИТЕЛЬНЫЕ ВЫВОДЫ</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210560" cy="466281"/>
          </a:xfrm>
          <a:prstGeom prst="rect">
            <a:avLst/>
          </a:prstGeom>
          <a:noFill/>
        </p:spPr>
        <p:txBody>
          <a:bodyPr wrap="square" rtlCol="0">
            <a:spAutoFit/>
          </a:bodyPr>
          <a:lstStyle/>
          <a:p>
            <a:pPr defTabSz="914400" rtl="0" eaLnBrk="1" latinLnBrk="0" hangingPunct="1">
              <a:lnSpc>
                <a:spcPct val="90000"/>
              </a:lnSpc>
              <a:spcBef>
                <a:spcPct val="0"/>
              </a:spcBef>
              <a:buNone/>
            </a:pPr>
            <a:r>
              <a:rPr lang="ru-RU" sz="2700" b="1">
                <a:solidFill>
                  <a:schemeClr val="bg2">
                    <a:lumMod val="10000"/>
                  </a:schemeClr>
                </a:solidFill>
                <a:latin typeface="Century Gothic" panose="020B0502020202020204" pitchFamily="34" charset="0"/>
                <a:ea typeface="+mj-ea"/>
                <a:cs typeface="+mj-cs"/>
              </a:rPr>
              <a:t>ВОПРОСЫ</a:t>
            </a:r>
          </a:p>
        </p:txBody>
      </p:sp>
      <p:grpSp>
        <p:nvGrpSpPr>
          <p:cNvPr id="10" name="Group 9"/>
          <p:cNvGrpSpPr/>
          <p:nvPr/>
        </p:nvGrpSpPr>
        <p:grpSpPr>
          <a:xfrm rot="5400000">
            <a:off x="4188303" y="619109"/>
            <a:ext cx="3579183" cy="6722812"/>
            <a:chOff x="883578" y="3883053"/>
            <a:chExt cx="3579183" cy="3567393"/>
          </a:xfrm>
        </p:grpSpPr>
        <p:sp>
          <p:nvSpPr>
            <p:cNvPr id="11" name="Rectangle 10"/>
            <p:cNvSpPr/>
            <p:nvPr/>
          </p:nvSpPr>
          <p:spPr>
            <a:xfrm>
              <a:off x="883578" y="3883053"/>
              <a:ext cx="3579183" cy="3567393"/>
            </a:xfrm>
            <a:prstGeom prst="rect">
              <a:avLst/>
            </a:prstGeom>
            <a:solidFill>
              <a:schemeClr val="tx1">
                <a:lumMod val="75000"/>
                <a:lumOff val="2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027520" y="3965938"/>
              <a:ext cx="3291298" cy="3401621"/>
            </a:xfrm>
            <a:prstGeom prst="rect">
              <a:avLst/>
            </a:prstGeom>
            <a:solidFill>
              <a:schemeClr val="bg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DD4E743B-7162-0148-A5DF-FD1B9AA442B5}"/>
              </a:ext>
            </a:extLst>
          </p:cNvPr>
          <p:cNvSpPr/>
          <p:nvPr/>
        </p:nvSpPr>
        <p:spPr>
          <a:xfrm>
            <a:off x="2870200" y="2490728"/>
            <a:ext cx="6096000" cy="2585323"/>
          </a:xfrm>
          <a:prstGeom prst="rect">
            <a:avLst/>
          </a:prstGeom>
        </p:spPr>
        <p:txBody>
          <a:bodyPr>
            <a:spAutoFit/>
          </a:bodyPr>
          <a:lstStyle/>
          <a:p>
            <a:pPr algn="ctr"/>
            <a:r>
              <a:rPr lang="ru-RU" dirty="0">
                <a:latin typeface="Century Gothic" panose="020B0502020202020204" pitchFamily="34" charset="0"/>
              </a:rPr>
              <a:t>Местный региональный центр (вставить ссылку на веб-сайт с информацией о программе SDP)</a:t>
            </a:r>
          </a:p>
          <a:p>
            <a:pPr algn="ctr"/>
            <a:endParaRPr lang="en-US" dirty="0">
              <a:latin typeface="Century Gothic" panose="020B0502020202020204" pitchFamily="34" charset="0"/>
            </a:endParaRPr>
          </a:p>
          <a:p>
            <a:pPr algn="ctr"/>
            <a:r>
              <a:rPr lang="ru-RU" dirty="0">
                <a:latin typeface="Century Gothic" panose="020B0502020202020204" pitchFamily="34" charset="0"/>
              </a:rPr>
              <a:t>Местный консультативный комитет (вставить ссылку на веб-сайт или контактную информацию)</a:t>
            </a:r>
          </a:p>
          <a:p>
            <a:pPr algn="ctr"/>
            <a:endParaRPr lang="en-US" dirty="0">
              <a:latin typeface="Century Gothic" panose="020B0502020202020204" pitchFamily="34" charset="0"/>
            </a:endParaRPr>
          </a:p>
          <a:p>
            <a:pPr algn="ctr"/>
            <a:r>
              <a:rPr lang="ru-RU" dirty="0">
                <a:latin typeface="Century Gothic" panose="020B0502020202020204" pitchFamily="34" charset="0"/>
              </a:rPr>
              <a:t>Веб-сайт Управления DDS: </a:t>
            </a:r>
            <a:r>
              <a:rPr lang="ru-RU" dirty="0">
                <a:latin typeface="Century Gothic" panose="020B0502020202020204" pitchFamily="34" charset="0"/>
                <a:hlinkClick r:id="rId4"/>
              </a:rPr>
              <a:t>www.dds.ca.gov/sdp</a:t>
            </a:r>
          </a:p>
          <a:p>
            <a:pPr algn="ctr"/>
            <a:endParaRPr lang="en-US" dirty="0">
              <a:latin typeface="Century Gothic" panose="020B0502020202020204" pitchFamily="34" charset="0"/>
            </a:endParaRPr>
          </a:p>
          <a:p>
            <a:pPr algn="ctr"/>
            <a:r>
              <a:rPr lang="ru-RU" dirty="0">
                <a:latin typeface="Century Gothic" panose="020B0502020202020204" pitchFamily="34" charset="0"/>
              </a:rPr>
              <a:t>Адрес эл. почты Управления DDS: </a:t>
            </a:r>
            <a:r>
              <a:rPr lang="ru-RU" dirty="0">
                <a:latin typeface="Century Gothic" panose="020B0502020202020204" pitchFamily="34" charset="0"/>
                <a:hlinkClick r:id="rId5"/>
              </a:rPr>
              <a:t>sdp@dds.ca.gov</a:t>
            </a:r>
          </a:p>
        </p:txBody>
      </p:sp>
      <p:sp>
        <p:nvSpPr>
          <p:cNvPr id="13" name="Title 2"/>
          <p:cNvSpPr txBox="1">
            <a:spLocks/>
          </p:cNvSpPr>
          <p:nvPr/>
        </p:nvSpPr>
        <p:spPr>
          <a:xfrm>
            <a:off x="4182609" y="1361414"/>
            <a:ext cx="3636282" cy="73560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rPr>
              <a:t>ВОПРОСЫ?</a:t>
            </a:r>
          </a:p>
        </p:txBody>
      </p:sp>
    </p:spTree>
    <p:extLst>
      <p:ext uri="{BB962C8B-B14F-4D97-AF65-F5344CB8AC3E}">
        <p14:creationId xmlns:p14="http://schemas.microsoft.com/office/powerpoint/2010/main" val="1304750029"/>
      </p:ext>
    </p:extLst>
  </p:cSld>
  <p:clrMapOvr>
    <a:masterClrMapping/>
  </p:clrMapOvr>
</p:sld>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11068</TotalTime>
  <Words>11216</Words>
  <Application>Microsoft Office PowerPoint</Application>
  <PresentationFormat>Widescreen</PresentationFormat>
  <Paragraphs>1839</Paragraphs>
  <Slides>92</Slides>
  <Notes>92</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92</vt:i4>
      </vt:variant>
    </vt:vector>
  </HeadingPairs>
  <TitlesOfParts>
    <vt:vector size="108" baseType="lpstr">
      <vt:lpstr>6</vt:lpstr>
      <vt:lpstr>Arial</vt:lpstr>
      <vt:lpstr>Arial Narrow</vt:lpstr>
      <vt:lpstr>Bauhaus 93</vt:lpstr>
      <vt:lpstr>Berlin Sans FB Demi</vt:lpstr>
      <vt:lpstr>Calibri</vt:lpstr>
      <vt:lpstr>Calibri Light</vt:lpstr>
      <vt:lpstr>Century Gothic</vt:lpstr>
      <vt:lpstr>Franklin Gothic Heavy</vt:lpstr>
      <vt:lpstr>Symbol</vt:lpstr>
      <vt:lpstr>Times New Roman</vt:lpstr>
      <vt:lpstr>Wingdings</vt:lpstr>
      <vt:lpstr>3_Custom Design</vt:lpstr>
      <vt:lpstr>2_Custom Design</vt:lpstr>
      <vt:lpstr>1_Custom Design</vt:lpstr>
      <vt:lpstr>Custom Design</vt:lpstr>
      <vt:lpstr>Курс по ознакомлению с Программой самоопределения Подготовка инструктора</vt:lpstr>
      <vt:lpstr>PowerPoint Presentation</vt:lpstr>
      <vt:lpstr>Ознакомление с Программой самоопределения </vt:lpstr>
      <vt:lpstr>PowerPoint Presentation</vt:lpstr>
      <vt:lpstr>PowerPoint Presentation</vt:lpstr>
      <vt:lpstr>Что такое  самоопределение</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РОЛИ И ОБЯЗАННОСТИ</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ПЛАНИРОВАНИЕ</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ОПЛАТА УСЛУГ И СРЕДСТВ ПОДДЕРЖКИ</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ВАШИ ПРАВА И БЕЗОПАСНОСТЬ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ДАЛЬНЕЙШИЕ ДЕЙСТВИЯ</vt:lpstr>
      <vt:lpstr>PowerPoint Presentation</vt:lpstr>
      <vt:lpstr>PowerPoint Presentation</vt:lpstr>
      <vt:lpstr>PowerPoint Presentation</vt:lpstr>
      <vt:lpstr>PowerPoint Presentation</vt:lpstr>
      <vt:lpstr>PowerPoint Presentation</vt:lpstr>
      <vt:lpstr>ЗАКЛЮЧИТЕЛЬНЫЕ ВЫВОДЫ</vt:lpstr>
      <vt:lpstr>PowerPoint Presentation</vt:lpstr>
      <vt:lpstr>PowerPoint Presentation</vt:lpstr>
    </vt:vector>
  </TitlesOfParts>
  <Company>Dept. of Developmental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SDP Orientation PowerPoint</dc:title>
  <dc:subject>SDP</dc:subject>
  <dc:creator>DDS</dc:creator>
  <cp:keywords>SDP</cp:keywords>
  <cp:lastModifiedBy>Parsons, Jennifer@DDS</cp:lastModifiedBy>
  <cp:revision>572</cp:revision>
  <cp:lastPrinted>2019-02-20T21:31:36Z</cp:lastPrinted>
  <dcterms:created xsi:type="dcterms:W3CDTF">2019-01-24T16:19:20Z</dcterms:created>
  <dcterms:modified xsi:type="dcterms:W3CDTF">2019-04-17T22:42:26Z</dcterms:modified>
</cp:coreProperties>
</file>