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7" r:id="rId2"/>
    <p:sldMasterId id="2147483685" r:id="rId3"/>
    <p:sldMasterId id="2147483673" r:id="rId4"/>
    <p:sldMasterId id="2147483660" r:id="rId5"/>
  </p:sldMasterIdLst>
  <p:notesMasterIdLst>
    <p:notesMasterId r:id="rId98"/>
  </p:notesMasterIdLst>
  <p:handoutMasterIdLst>
    <p:handoutMasterId r:id="rId99"/>
  </p:handoutMasterIdLst>
  <p:sldIdLst>
    <p:sldId id="508" r:id="rId6"/>
    <p:sldId id="510" r:id="rId7"/>
    <p:sldId id="256" r:id="rId8"/>
    <p:sldId id="511" r:id="rId9"/>
    <p:sldId id="512" r:id="rId10"/>
    <p:sldId id="488" r:id="rId11"/>
    <p:sldId id="513" r:id="rId12"/>
    <p:sldId id="294" r:id="rId13"/>
    <p:sldId id="527" r:id="rId14"/>
    <p:sldId id="295" r:id="rId15"/>
    <p:sldId id="296" r:id="rId16"/>
    <p:sldId id="297" r:id="rId17"/>
    <p:sldId id="298" r:id="rId18"/>
    <p:sldId id="514" r:id="rId19"/>
    <p:sldId id="489" r:id="rId20"/>
    <p:sldId id="502" r:id="rId21"/>
    <p:sldId id="454" r:id="rId22"/>
    <p:sldId id="455" r:id="rId23"/>
    <p:sldId id="456" r:id="rId24"/>
    <p:sldId id="457" r:id="rId25"/>
    <p:sldId id="507" r:id="rId26"/>
    <p:sldId id="467" r:id="rId27"/>
    <p:sldId id="459" r:id="rId28"/>
    <p:sldId id="468" r:id="rId29"/>
    <p:sldId id="469" r:id="rId30"/>
    <p:sldId id="516" r:id="rId31"/>
    <p:sldId id="515" r:id="rId32"/>
    <p:sldId id="490" r:id="rId33"/>
    <p:sldId id="497" r:id="rId34"/>
    <p:sldId id="300" r:id="rId35"/>
    <p:sldId id="528" r:id="rId36"/>
    <p:sldId id="529" r:id="rId37"/>
    <p:sldId id="301" r:id="rId38"/>
    <p:sldId id="302" r:id="rId39"/>
    <p:sldId id="303" r:id="rId40"/>
    <p:sldId id="304" r:id="rId41"/>
    <p:sldId id="452" r:id="rId42"/>
    <p:sldId id="462" r:id="rId43"/>
    <p:sldId id="257" r:id="rId44"/>
    <p:sldId id="258" r:id="rId45"/>
    <p:sldId id="261" r:id="rId46"/>
    <p:sldId id="259" r:id="rId47"/>
    <p:sldId id="262" r:id="rId48"/>
    <p:sldId id="264" r:id="rId49"/>
    <p:sldId id="265" r:id="rId50"/>
    <p:sldId id="287" r:id="rId51"/>
    <p:sldId id="288" r:id="rId52"/>
    <p:sldId id="289" r:id="rId53"/>
    <p:sldId id="526" r:id="rId54"/>
    <p:sldId id="498" r:id="rId55"/>
    <p:sldId id="263" r:id="rId56"/>
    <p:sldId id="530" r:id="rId57"/>
    <p:sldId id="268" r:id="rId58"/>
    <p:sldId id="266" r:id="rId59"/>
    <p:sldId id="267" r:id="rId60"/>
    <p:sldId id="269" r:id="rId61"/>
    <p:sldId id="270" r:id="rId62"/>
    <p:sldId id="495" r:id="rId63"/>
    <p:sldId id="499" r:id="rId64"/>
    <p:sldId id="271" r:id="rId65"/>
    <p:sldId id="290" r:id="rId66"/>
    <p:sldId id="524" r:id="rId67"/>
    <p:sldId id="273" r:id="rId68"/>
    <p:sldId id="281" r:id="rId69"/>
    <p:sldId id="521" r:id="rId70"/>
    <p:sldId id="286" r:id="rId71"/>
    <p:sldId id="293" r:id="rId72"/>
    <p:sldId id="291" r:id="rId73"/>
    <p:sldId id="274" r:id="rId74"/>
    <p:sldId id="517" r:id="rId75"/>
    <p:sldId id="523" r:id="rId76"/>
    <p:sldId id="518" r:id="rId77"/>
    <p:sldId id="284" r:id="rId78"/>
    <p:sldId id="525" r:id="rId79"/>
    <p:sldId id="491" r:id="rId80"/>
    <p:sldId id="500" r:id="rId81"/>
    <p:sldId id="473" r:id="rId82"/>
    <p:sldId id="475" r:id="rId83"/>
    <p:sldId id="476" r:id="rId84"/>
    <p:sldId id="505" r:id="rId85"/>
    <p:sldId id="506" r:id="rId86"/>
    <p:sldId id="477" r:id="rId87"/>
    <p:sldId id="479" r:id="rId88"/>
    <p:sldId id="492" r:id="rId89"/>
    <p:sldId id="501" r:id="rId90"/>
    <p:sldId id="481" r:id="rId91"/>
    <p:sldId id="482" r:id="rId92"/>
    <p:sldId id="483" r:id="rId93"/>
    <p:sldId id="485" r:id="rId94"/>
    <p:sldId id="493" r:id="rId95"/>
    <p:sldId id="486" r:id="rId96"/>
    <p:sldId id="503" r:id="rId9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欢迎来到SDP培训师培训" id="{AD440188-F937-1A41-882F-067EA0713834}">
          <p14:sldIdLst>
            <p14:sldId id="508"/>
            <p14:sldId id="510"/>
          </p14:sldIdLst>
        </p14:section>
        <p14:section name="SDP简介" id="{8418886A-3C75-430B-A04D-8AE601CE42C1}">
          <p14:sldIdLst>
            <p14:sldId id="256"/>
          </p14:sldIdLst>
        </p14:section>
        <p14:section name="流程、工具、杂务" id="{2B0B88C6-8F82-2846-AEEB-9A784E53A18B}">
          <p14:sldIdLst>
            <p14:sldId id="511"/>
            <p14:sldId id="512"/>
          </p14:sldIdLst>
        </p14:section>
        <p14:section name="什么是自决" id="{4645CEDA-9638-EC47-BC9E-8738D179C018}">
          <p14:sldIdLst>
            <p14:sldId id="488"/>
            <p14:sldId id="513"/>
            <p14:sldId id="294"/>
            <p14:sldId id="527"/>
            <p14:sldId id="295"/>
            <p14:sldId id="296"/>
            <p14:sldId id="297"/>
            <p14:sldId id="298"/>
            <p14:sldId id="514"/>
          </p14:sldIdLst>
        </p14:section>
        <p14:section name="角色和责任" id="{82D3F220-A5E1-1D40-8577-209473351EC4}">
          <p14:sldIdLst>
            <p14:sldId id="489"/>
            <p14:sldId id="502"/>
            <p14:sldId id="454"/>
            <p14:sldId id="455"/>
            <p14:sldId id="456"/>
            <p14:sldId id="457"/>
            <p14:sldId id="507"/>
            <p14:sldId id="467"/>
            <p14:sldId id="459"/>
            <p14:sldId id="468"/>
            <p14:sldId id="469"/>
            <p14:sldId id="516"/>
            <p14:sldId id="515"/>
          </p14:sldIdLst>
        </p14:section>
        <p14:section name="规划" id="{D790195C-2D54-FB4D-A84B-DB803B902A6A}">
          <p14:sldIdLst>
            <p14:sldId id="490"/>
            <p14:sldId id="497"/>
            <p14:sldId id="300"/>
            <p14:sldId id="528"/>
            <p14:sldId id="529"/>
            <p14:sldId id="301"/>
            <p14:sldId id="302"/>
            <p14:sldId id="303"/>
            <p14:sldId id="304"/>
            <p14:sldId id="452"/>
            <p14:sldId id="462"/>
          </p14:sldIdLst>
        </p14:section>
        <p14:section name="为服务和支持付费" id="{B380A920-816F-4B6E-A200-327B44C965DC}">
          <p14:sldIdLst>
            <p14:sldId id="257"/>
            <p14:sldId id="258"/>
          </p14:sldIdLst>
        </p14:section>
        <p14:section name="个人预算" id="{548A8604-E41F-4918-A1CB-A0A7F4B44483}">
          <p14:sldIdLst>
            <p14:sldId id="261"/>
            <p14:sldId id="259"/>
            <p14:sldId id="262"/>
            <p14:sldId id="264"/>
            <p14:sldId id="265"/>
            <p14:sldId id="287"/>
            <p14:sldId id="288"/>
            <p14:sldId id="289"/>
            <p14:sldId id="526"/>
          </p14:sldIdLst>
        </p14:section>
        <p14:section name="支付计划" id="{69FFBE36-72CE-4566-A100-3966C0943CB2}">
          <p14:sldIdLst>
            <p14:sldId id="498"/>
            <p14:sldId id="263"/>
            <p14:sldId id="530"/>
            <p14:sldId id="268"/>
            <p14:sldId id="266"/>
            <p14:sldId id="267"/>
            <p14:sldId id="269"/>
            <p14:sldId id="270"/>
            <p14:sldId id="495"/>
          </p14:sldIdLst>
        </p14:section>
        <p14:section name="FMS" id="{C818263F-FCAB-45CE-8852-B549EFD20F67}">
          <p14:sldIdLst>
            <p14:sldId id="499"/>
            <p14:sldId id="271"/>
            <p14:sldId id="290"/>
            <p14:sldId id="524"/>
            <p14:sldId id="273"/>
            <p14:sldId id="281"/>
            <p14:sldId id="521"/>
            <p14:sldId id="286"/>
            <p14:sldId id="293"/>
            <p14:sldId id="291"/>
            <p14:sldId id="274"/>
            <p14:sldId id="517"/>
            <p14:sldId id="523"/>
            <p14:sldId id="518"/>
            <p14:sldId id="284"/>
            <p14:sldId id="525"/>
          </p14:sldIdLst>
        </p14:section>
        <p14:section name="您的权利和安全" id="{C7B2C8B9-B88E-4B0A-A1C5-CF90BE9C3546}">
          <p14:sldIdLst>
            <p14:sldId id="491"/>
            <p14:sldId id="500"/>
            <p14:sldId id="473"/>
            <p14:sldId id="475"/>
            <p14:sldId id="476"/>
            <p14:sldId id="505"/>
            <p14:sldId id="506"/>
            <p14:sldId id="477"/>
            <p14:sldId id="479"/>
          </p14:sldIdLst>
        </p14:section>
        <p14:section name="后续步骤" id="{3E1E7C71-15FA-1848-926D-EBB90F076C0D}">
          <p14:sldIdLst>
            <p14:sldId id="492"/>
            <p14:sldId id="501"/>
            <p14:sldId id="481"/>
            <p14:sldId id="482"/>
            <p14:sldId id="483"/>
            <p14:sldId id="485"/>
          </p14:sldIdLst>
        </p14:section>
        <p14:section name="最后的一些想法" id="{BCDBF101-5D27-D04F-BE9B-1FF63F4945F2}">
          <p14:sldIdLst>
            <p14:sldId id="493"/>
            <p14:sldId id="486"/>
            <p14:sldId id="50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5C8A"/>
    <a:srgbClr val="6AA65A"/>
    <a:srgbClr val="EE7EDE"/>
    <a:srgbClr val="5CC0D4"/>
    <a:srgbClr val="75D3D6"/>
    <a:srgbClr val="7991D3"/>
    <a:srgbClr val="79B1D3"/>
    <a:srgbClr val="32A8C0"/>
    <a:srgbClr val="60CD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187" autoAdjust="0"/>
    <p:restoredTop sz="48799" autoAdjust="0"/>
  </p:normalViewPr>
  <p:slideViewPr>
    <p:cSldViewPr snapToGrid="0">
      <p:cViewPr varScale="1">
        <p:scale>
          <a:sx n="60" d="100"/>
          <a:sy n="60" d="100"/>
        </p:scale>
        <p:origin x="84" y="210"/>
      </p:cViewPr>
      <p:guideLst/>
    </p:cSldViewPr>
  </p:slideViewPr>
  <p:outlineViewPr>
    <p:cViewPr>
      <p:scale>
        <a:sx n="33" d="100"/>
        <a:sy n="33" d="100"/>
      </p:scale>
      <p:origin x="0" y="-9186"/>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notesMaster" Target="notesMasters/notesMaster1.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2D0AE8-C54E-E243-8FBE-82D80CDF313F}" type="doc">
      <dgm:prSet loTypeId="urn:microsoft.com/office/officeart/2008/layout/VerticalCurvedList" loCatId="" qsTypeId="urn:microsoft.com/office/officeart/2005/8/quickstyle/simple1" qsCatId="simple" csTypeId="urn:microsoft.com/office/officeart/2005/8/colors/accent3_3" csCatId="accent3" phldr="1"/>
      <dgm:spPr/>
      <dgm:t>
        <a:bodyPr/>
        <a:lstStyle/>
        <a:p>
          <a:endParaRPr lang="en-US"/>
        </a:p>
      </dgm:t>
    </dgm:pt>
    <dgm:pt modelId="{75321750-4D86-6743-B00A-D24C62EFD4C2}">
      <dgm:prSet phldrT="[Text]"/>
      <dgm:spPr/>
      <dgm:t>
        <a:bodyPr/>
        <a:lstStyle/>
        <a:p>
          <a:pPr>
            <a:buFont typeface="Arial" panose="020B0604020202020204" pitchFamily="34" charset="0"/>
            <a:buNone/>
          </a:pPr>
          <a:r>
            <a:rPr lang="zh-CN" altLang="en-US" dirty="0">
              <a:latin typeface="微软雅黑" panose="020B0503020204020204" pitchFamily="34" charset="-122"/>
              <a:ea typeface="微软雅黑" panose="020B0503020204020204" pitchFamily="34" charset="-122"/>
            </a:rPr>
            <a:t>长时间感到或表现得非常沮丧</a:t>
          </a:r>
          <a:endParaRPr lang="en-US" dirty="0">
            <a:latin typeface="微软雅黑" panose="020B0503020204020204" pitchFamily="34" charset="-122"/>
            <a:ea typeface="微软雅黑" panose="020B0503020204020204" pitchFamily="34" charset="-122"/>
          </a:endParaRPr>
        </a:p>
      </dgm:t>
    </dgm:pt>
    <dgm:pt modelId="{33532BAF-4634-0B45-8037-A25783B760D7}" type="parTrans" cxnId="{C659E6A2-7BE5-4247-A8A0-5F5C98EBBF90}">
      <dgm:prSet/>
      <dgm:spPr/>
      <dgm:t>
        <a:bodyPr/>
        <a:lstStyle/>
        <a:p>
          <a:endParaRPr lang="en-US"/>
        </a:p>
      </dgm:t>
    </dgm:pt>
    <dgm:pt modelId="{22EC4A41-ADD4-3149-B1A2-3CD330A78C0D}" type="sibTrans" cxnId="{C659E6A2-7BE5-4247-A8A0-5F5C98EBBF90}">
      <dgm:prSet/>
      <dgm:spPr/>
      <dgm:t>
        <a:bodyPr/>
        <a:lstStyle/>
        <a:p>
          <a:endParaRPr lang="en-US"/>
        </a:p>
      </dgm:t>
    </dgm:pt>
    <dgm:pt modelId="{3624839D-AB27-0640-86A8-C5DB2E4964E9}">
      <dgm:prSet phldrT="[Text]"/>
      <dgm:spPr/>
      <dgm:t>
        <a:bodyPr/>
        <a:lstStyle/>
        <a:p>
          <a:pPr>
            <a:buFont typeface="Arial" panose="020B0604020202020204" pitchFamily="34" charset="0"/>
            <a:buNone/>
          </a:pPr>
          <a:r>
            <a:rPr lang="zh-CN" altLang="en-US" dirty="0">
              <a:latin typeface="微软雅黑" panose="020B0503020204020204" pitchFamily="34" charset="-122"/>
              <a:ea typeface="微软雅黑" panose="020B0503020204020204" pitchFamily="34" charset="-122"/>
            </a:rPr>
            <a:t>失去技能或信心</a:t>
          </a:r>
          <a:endParaRPr lang="en-US" dirty="0">
            <a:latin typeface="微软雅黑" panose="020B0503020204020204" pitchFamily="34" charset="-122"/>
            <a:ea typeface="微软雅黑" panose="020B0503020204020204" pitchFamily="34" charset="-122"/>
          </a:endParaRPr>
        </a:p>
      </dgm:t>
    </dgm:pt>
    <dgm:pt modelId="{5D5165F5-8B3D-F24A-BB16-B29CADB645A7}" type="parTrans" cxnId="{DC20E4A1-3CC9-1247-A650-EBD65E07DE54}">
      <dgm:prSet/>
      <dgm:spPr/>
      <dgm:t>
        <a:bodyPr/>
        <a:lstStyle/>
        <a:p>
          <a:endParaRPr lang="en-US"/>
        </a:p>
      </dgm:t>
    </dgm:pt>
    <dgm:pt modelId="{82AE4E75-3715-D74E-9C3E-169DA52BE176}" type="sibTrans" cxnId="{DC20E4A1-3CC9-1247-A650-EBD65E07DE54}">
      <dgm:prSet/>
      <dgm:spPr/>
      <dgm:t>
        <a:bodyPr/>
        <a:lstStyle/>
        <a:p>
          <a:endParaRPr lang="en-US"/>
        </a:p>
      </dgm:t>
    </dgm:pt>
    <dgm:pt modelId="{56EFB916-0B00-2D43-B0CF-F17BFACCF546}">
      <dgm:prSet phldrT="[Text]"/>
      <dgm:spPr/>
      <dgm:t>
        <a:bodyPr/>
        <a:lstStyle/>
        <a:p>
          <a:pPr>
            <a:buFont typeface="Arial" panose="020B0604020202020204" pitchFamily="34" charset="0"/>
            <a:buNone/>
          </a:pPr>
          <a:r>
            <a:rPr lang="zh-CN" altLang="en-US" dirty="0">
              <a:latin typeface="微软雅黑" panose="020B0503020204020204" pitchFamily="34" charset="-122"/>
              <a:ea typeface="微软雅黑" panose="020B0503020204020204" pitchFamily="34" charset="-122"/>
            </a:rPr>
            <a:t>不想和任何人说话</a:t>
          </a:r>
          <a:endParaRPr lang="en-US" dirty="0">
            <a:latin typeface="微软雅黑" panose="020B0503020204020204" pitchFamily="34" charset="-122"/>
            <a:ea typeface="微软雅黑" panose="020B0503020204020204" pitchFamily="34" charset="-122"/>
          </a:endParaRPr>
        </a:p>
      </dgm:t>
    </dgm:pt>
    <dgm:pt modelId="{18EFDD01-D789-E54C-9CAB-81B24D71907B}" type="parTrans" cxnId="{DA09B3C4-2348-D54A-873A-2A60B291A071}">
      <dgm:prSet/>
      <dgm:spPr/>
      <dgm:t>
        <a:bodyPr/>
        <a:lstStyle/>
        <a:p>
          <a:endParaRPr lang="en-US"/>
        </a:p>
      </dgm:t>
    </dgm:pt>
    <dgm:pt modelId="{8D6CEB97-3267-DB49-B0DE-48C009AFCBC2}" type="sibTrans" cxnId="{DA09B3C4-2348-D54A-873A-2A60B291A071}">
      <dgm:prSet/>
      <dgm:spPr/>
      <dgm:t>
        <a:bodyPr/>
        <a:lstStyle/>
        <a:p>
          <a:endParaRPr lang="en-US"/>
        </a:p>
      </dgm:t>
    </dgm:pt>
    <dgm:pt modelId="{89D51CB2-504B-0E42-AB84-635C8C85E5A9}">
      <dgm:prSet phldrT="[Text]"/>
      <dgm:spPr/>
      <dgm:t>
        <a:bodyPr/>
        <a:lstStyle/>
        <a:p>
          <a:pPr>
            <a:buFont typeface="Arial" panose="020B0604020202020204" pitchFamily="34" charset="0"/>
            <a:buNone/>
          </a:pPr>
          <a:r>
            <a:rPr lang="zh-CN" altLang="en-US" dirty="0">
              <a:latin typeface="微软雅黑" panose="020B0503020204020204" pitchFamily="34" charset="-122"/>
              <a:ea typeface="微软雅黑" panose="020B0503020204020204" pitchFamily="34" charset="-122"/>
            </a:rPr>
            <a:t>改变行为或情绪</a:t>
          </a:r>
          <a:endParaRPr lang="en-US" dirty="0">
            <a:latin typeface="微软雅黑" panose="020B0503020204020204" pitchFamily="34" charset="-122"/>
            <a:ea typeface="微软雅黑" panose="020B0503020204020204" pitchFamily="34" charset="-122"/>
          </a:endParaRPr>
        </a:p>
      </dgm:t>
    </dgm:pt>
    <dgm:pt modelId="{DB46A3F5-FB55-104D-80F2-6AA9AB9BB520}" type="parTrans" cxnId="{EB40BB06-59DE-1F40-8F90-E234952B82ED}">
      <dgm:prSet/>
      <dgm:spPr/>
      <dgm:t>
        <a:bodyPr/>
        <a:lstStyle/>
        <a:p>
          <a:endParaRPr lang="en-US"/>
        </a:p>
      </dgm:t>
    </dgm:pt>
    <dgm:pt modelId="{D56879EF-9E38-1649-AF9D-96609996A6B6}" type="sibTrans" cxnId="{EB40BB06-59DE-1F40-8F90-E234952B82ED}">
      <dgm:prSet/>
      <dgm:spPr/>
      <dgm:t>
        <a:bodyPr/>
        <a:lstStyle/>
        <a:p>
          <a:endParaRPr lang="en-US"/>
        </a:p>
      </dgm:t>
    </dgm:pt>
    <dgm:pt modelId="{67763D97-7212-6F41-9148-D12B169706D8}">
      <dgm:prSet/>
      <dgm:spPr/>
      <dgm:t>
        <a:bodyPr/>
        <a:lstStyle/>
        <a:p>
          <a:r>
            <a:rPr lang="zh-CN" altLang="en-US" dirty="0">
              <a:latin typeface="微软雅黑" panose="020B0503020204020204" pitchFamily="34" charset="-122"/>
              <a:ea typeface="微软雅黑" panose="020B0503020204020204" pitchFamily="34" charset="-122"/>
            </a:rPr>
            <a:t>变得烦躁或好斗</a:t>
          </a:r>
          <a:endParaRPr lang="en-US" dirty="0">
            <a:latin typeface="微软雅黑" panose="020B0503020204020204" pitchFamily="34" charset="-122"/>
            <a:ea typeface="微软雅黑" panose="020B0503020204020204" pitchFamily="34" charset="-122"/>
          </a:endParaRPr>
        </a:p>
      </dgm:t>
    </dgm:pt>
    <dgm:pt modelId="{94514F23-830D-274B-8A18-25E6414F9A8B}" type="parTrans" cxnId="{FF7EC3F9-3636-A04D-94B5-14C6AECF9B61}">
      <dgm:prSet/>
      <dgm:spPr/>
      <dgm:t>
        <a:bodyPr/>
        <a:lstStyle/>
        <a:p>
          <a:endParaRPr lang="en-US"/>
        </a:p>
      </dgm:t>
    </dgm:pt>
    <dgm:pt modelId="{337277E3-518E-EC44-973D-A7F55C21237D}" type="sibTrans" cxnId="{FF7EC3F9-3636-A04D-94B5-14C6AECF9B61}">
      <dgm:prSet/>
      <dgm:spPr/>
      <dgm:t>
        <a:bodyPr/>
        <a:lstStyle/>
        <a:p>
          <a:endParaRPr lang="en-US"/>
        </a:p>
      </dgm:t>
    </dgm:pt>
    <dgm:pt modelId="{6F167C2F-0EFE-6D41-8D47-76F7D9C4B58C}">
      <dgm:prSet/>
      <dgm:spPr/>
      <dgm:t>
        <a:bodyPr/>
        <a:lstStyle/>
        <a:p>
          <a:r>
            <a:rPr lang="zh-CN" altLang="en-US" dirty="0">
              <a:latin typeface="微软雅黑" panose="020B0503020204020204" pitchFamily="34" charset="-122"/>
              <a:ea typeface="微软雅黑" panose="020B0503020204020204" pitchFamily="34" charset="-122"/>
            </a:rPr>
            <a:t>似乎害怕某些人或某些情形</a:t>
          </a:r>
          <a:endParaRPr lang="en-US" dirty="0">
            <a:latin typeface="微软雅黑" panose="020B0503020204020204" pitchFamily="34" charset="-122"/>
            <a:ea typeface="微软雅黑" panose="020B0503020204020204" pitchFamily="34" charset="-122"/>
          </a:endParaRPr>
        </a:p>
      </dgm:t>
    </dgm:pt>
    <dgm:pt modelId="{23AB6A5E-AF82-944A-AF16-72248A85D218}" type="parTrans" cxnId="{6B7F60B4-09CF-F640-9008-48E9DD5D16AB}">
      <dgm:prSet/>
      <dgm:spPr/>
      <dgm:t>
        <a:bodyPr/>
        <a:lstStyle/>
        <a:p>
          <a:endParaRPr lang="en-US"/>
        </a:p>
      </dgm:t>
    </dgm:pt>
    <dgm:pt modelId="{CD871FC4-6C6C-2F43-B71E-54AF4B156026}" type="sibTrans" cxnId="{6B7F60B4-09CF-F640-9008-48E9DD5D16AB}">
      <dgm:prSet/>
      <dgm:spPr/>
      <dgm:t>
        <a:bodyPr/>
        <a:lstStyle/>
        <a:p>
          <a:endParaRPr lang="en-US"/>
        </a:p>
      </dgm:t>
    </dgm:pt>
    <dgm:pt modelId="{30A4430D-FD00-E441-9023-26F598FEA8ED}" type="pres">
      <dgm:prSet presAssocID="{542D0AE8-C54E-E243-8FBE-82D80CDF313F}" presName="Name0" presStyleCnt="0">
        <dgm:presLayoutVars>
          <dgm:chMax val="7"/>
          <dgm:chPref val="7"/>
          <dgm:dir/>
        </dgm:presLayoutVars>
      </dgm:prSet>
      <dgm:spPr/>
    </dgm:pt>
    <dgm:pt modelId="{DE9B137E-5F3C-304E-92B8-14BD948CE703}" type="pres">
      <dgm:prSet presAssocID="{542D0AE8-C54E-E243-8FBE-82D80CDF313F}" presName="Name1" presStyleCnt="0"/>
      <dgm:spPr/>
    </dgm:pt>
    <dgm:pt modelId="{4F1001D4-0B89-BF44-98F8-F87657D2398F}" type="pres">
      <dgm:prSet presAssocID="{542D0AE8-C54E-E243-8FBE-82D80CDF313F}" presName="cycle" presStyleCnt="0"/>
      <dgm:spPr/>
    </dgm:pt>
    <dgm:pt modelId="{C047924E-46A0-EB46-862C-252836C2F3E4}" type="pres">
      <dgm:prSet presAssocID="{542D0AE8-C54E-E243-8FBE-82D80CDF313F}" presName="srcNode" presStyleLbl="node1" presStyleIdx="0" presStyleCnt="6"/>
      <dgm:spPr/>
    </dgm:pt>
    <dgm:pt modelId="{F69EB91C-7F74-874E-A54D-06D9410D9EC2}" type="pres">
      <dgm:prSet presAssocID="{542D0AE8-C54E-E243-8FBE-82D80CDF313F}" presName="conn" presStyleLbl="parChTrans1D2" presStyleIdx="0" presStyleCnt="1"/>
      <dgm:spPr/>
    </dgm:pt>
    <dgm:pt modelId="{4988238E-3C29-9240-AB8C-A178B028A303}" type="pres">
      <dgm:prSet presAssocID="{542D0AE8-C54E-E243-8FBE-82D80CDF313F}" presName="extraNode" presStyleLbl="node1" presStyleIdx="0" presStyleCnt="6"/>
      <dgm:spPr/>
    </dgm:pt>
    <dgm:pt modelId="{F49B1BB7-4F4D-754F-A1DA-EE3035C9A33E}" type="pres">
      <dgm:prSet presAssocID="{542D0AE8-C54E-E243-8FBE-82D80CDF313F}" presName="dstNode" presStyleLbl="node1" presStyleIdx="0" presStyleCnt="6"/>
      <dgm:spPr/>
    </dgm:pt>
    <dgm:pt modelId="{CDDC0783-9466-DB4C-A819-B56212759158}" type="pres">
      <dgm:prSet presAssocID="{75321750-4D86-6743-B00A-D24C62EFD4C2}" presName="text_1" presStyleLbl="node1" presStyleIdx="0" presStyleCnt="6">
        <dgm:presLayoutVars>
          <dgm:bulletEnabled val="1"/>
        </dgm:presLayoutVars>
      </dgm:prSet>
      <dgm:spPr/>
    </dgm:pt>
    <dgm:pt modelId="{B6DAECB3-4C97-8648-80C1-92B29FC4DDE2}" type="pres">
      <dgm:prSet presAssocID="{75321750-4D86-6743-B00A-D24C62EFD4C2}" presName="accent_1" presStyleCnt="0"/>
      <dgm:spPr/>
    </dgm:pt>
    <dgm:pt modelId="{FB23A57E-D295-2746-BD14-B27F1DFDE062}" type="pres">
      <dgm:prSet presAssocID="{75321750-4D86-6743-B00A-D24C62EFD4C2}" presName="accentRepeatNode" presStyleLbl="solidFgAcc1" presStyleIdx="0" presStyleCnt="6" custScaleX="113609" custScaleY="123765"/>
      <dgm:spPr/>
    </dgm:pt>
    <dgm:pt modelId="{0B87E80B-C05E-6249-AE59-D9C5B14E8DB4}" type="pres">
      <dgm:prSet presAssocID="{3624839D-AB27-0640-86A8-C5DB2E4964E9}" presName="text_2" presStyleLbl="node1" presStyleIdx="1" presStyleCnt="6">
        <dgm:presLayoutVars>
          <dgm:bulletEnabled val="1"/>
        </dgm:presLayoutVars>
      </dgm:prSet>
      <dgm:spPr/>
    </dgm:pt>
    <dgm:pt modelId="{A69596D3-3C96-7347-8504-B2E91128E760}" type="pres">
      <dgm:prSet presAssocID="{3624839D-AB27-0640-86A8-C5DB2E4964E9}" presName="accent_2" presStyleCnt="0"/>
      <dgm:spPr/>
    </dgm:pt>
    <dgm:pt modelId="{8BAD4592-97DE-484A-9630-A95B225696AA}" type="pres">
      <dgm:prSet presAssocID="{3624839D-AB27-0640-86A8-C5DB2E4964E9}" presName="accentRepeatNode" presStyleLbl="solidFgAcc1" presStyleIdx="1" presStyleCnt="6" custScaleX="113609" custScaleY="123765"/>
      <dgm:spPr/>
    </dgm:pt>
    <dgm:pt modelId="{A19397F0-B30F-1A42-9C6A-432A3EC9E538}" type="pres">
      <dgm:prSet presAssocID="{89D51CB2-504B-0E42-AB84-635C8C85E5A9}" presName="text_3" presStyleLbl="node1" presStyleIdx="2" presStyleCnt="6">
        <dgm:presLayoutVars>
          <dgm:bulletEnabled val="1"/>
        </dgm:presLayoutVars>
      </dgm:prSet>
      <dgm:spPr/>
    </dgm:pt>
    <dgm:pt modelId="{7C26E9C7-D62B-B04E-98DF-FFD1BACBEC4B}" type="pres">
      <dgm:prSet presAssocID="{89D51CB2-504B-0E42-AB84-635C8C85E5A9}" presName="accent_3" presStyleCnt="0"/>
      <dgm:spPr/>
    </dgm:pt>
    <dgm:pt modelId="{9864E858-E899-BA43-A61D-BB9F1FF0F6A6}" type="pres">
      <dgm:prSet presAssocID="{89D51CB2-504B-0E42-AB84-635C8C85E5A9}" presName="accentRepeatNode" presStyleLbl="solidFgAcc1" presStyleIdx="2" presStyleCnt="6" custScaleX="113609" custScaleY="123765"/>
      <dgm:spPr/>
    </dgm:pt>
    <dgm:pt modelId="{1CBE7B6A-792F-554C-B726-3917564834F8}" type="pres">
      <dgm:prSet presAssocID="{6F167C2F-0EFE-6D41-8D47-76F7D9C4B58C}" presName="text_4" presStyleLbl="node1" presStyleIdx="3" presStyleCnt="6">
        <dgm:presLayoutVars>
          <dgm:bulletEnabled val="1"/>
        </dgm:presLayoutVars>
      </dgm:prSet>
      <dgm:spPr/>
    </dgm:pt>
    <dgm:pt modelId="{B428EB6A-BB78-F242-B2A3-403E839FDB5B}" type="pres">
      <dgm:prSet presAssocID="{6F167C2F-0EFE-6D41-8D47-76F7D9C4B58C}" presName="accent_4" presStyleCnt="0"/>
      <dgm:spPr/>
    </dgm:pt>
    <dgm:pt modelId="{073CA24C-9DDD-F444-91F1-D417E08F0A65}" type="pres">
      <dgm:prSet presAssocID="{6F167C2F-0EFE-6D41-8D47-76F7D9C4B58C}" presName="accentRepeatNode" presStyleLbl="solidFgAcc1" presStyleIdx="3" presStyleCnt="6" custScaleX="113609" custScaleY="123765"/>
      <dgm:spPr/>
    </dgm:pt>
    <dgm:pt modelId="{6310C46B-343D-7F42-97D2-8C6F3608DD80}" type="pres">
      <dgm:prSet presAssocID="{67763D97-7212-6F41-9148-D12B169706D8}" presName="text_5" presStyleLbl="node1" presStyleIdx="4" presStyleCnt="6">
        <dgm:presLayoutVars>
          <dgm:bulletEnabled val="1"/>
        </dgm:presLayoutVars>
      </dgm:prSet>
      <dgm:spPr/>
    </dgm:pt>
    <dgm:pt modelId="{5BCA0B84-899E-474C-9486-FDA8C5C08A22}" type="pres">
      <dgm:prSet presAssocID="{67763D97-7212-6F41-9148-D12B169706D8}" presName="accent_5" presStyleCnt="0"/>
      <dgm:spPr/>
    </dgm:pt>
    <dgm:pt modelId="{75389E1D-4E79-944F-A65E-AF4802F8D297}" type="pres">
      <dgm:prSet presAssocID="{67763D97-7212-6F41-9148-D12B169706D8}" presName="accentRepeatNode" presStyleLbl="solidFgAcc1" presStyleIdx="4" presStyleCnt="6" custScaleX="113609" custScaleY="123765"/>
      <dgm:spPr/>
    </dgm:pt>
    <dgm:pt modelId="{8DDBA8C9-BFEB-5C40-8D11-C83BEA27E5F3}" type="pres">
      <dgm:prSet presAssocID="{56EFB916-0B00-2D43-B0CF-F17BFACCF546}" presName="text_6" presStyleLbl="node1" presStyleIdx="5" presStyleCnt="6" custLinFactNeighborX="4119" custLinFactNeighborY="2004">
        <dgm:presLayoutVars>
          <dgm:bulletEnabled val="1"/>
        </dgm:presLayoutVars>
      </dgm:prSet>
      <dgm:spPr/>
    </dgm:pt>
    <dgm:pt modelId="{D1F5E1C7-7AF7-4147-B826-680F1746055A}" type="pres">
      <dgm:prSet presAssocID="{56EFB916-0B00-2D43-B0CF-F17BFACCF546}" presName="accent_6" presStyleCnt="0"/>
      <dgm:spPr/>
    </dgm:pt>
    <dgm:pt modelId="{5B76F7C8-A40D-5549-A642-D57F10A6E93D}" type="pres">
      <dgm:prSet presAssocID="{56EFB916-0B00-2D43-B0CF-F17BFACCF546}" presName="accentRepeatNode" presStyleLbl="solidFgAcc1" presStyleIdx="5" presStyleCnt="6" custScaleX="113609" custScaleY="123765"/>
      <dgm:spPr/>
    </dgm:pt>
  </dgm:ptLst>
  <dgm:cxnLst>
    <dgm:cxn modelId="{EB40BB06-59DE-1F40-8F90-E234952B82ED}" srcId="{542D0AE8-C54E-E243-8FBE-82D80CDF313F}" destId="{89D51CB2-504B-0E42-AB84-635C8C85E5A9}" srcOrd="2" destOrd="0" parTransId="{DB46A3F5-FB55-104D-80F2-6AA9AB9BB520}" sibTransId="{D56879EF-9E38-1649-AF9D-96609996A6B6}"/>
    <dgm:cxn modelId="{D9498215-C93F-A24C-8919-1029CA676453}" type="presOf" srcId="{3624839D-AB27-0640-86A8-C5DB2E4964E9}" destId="{0B87E80B-C05E-6249-AE59-D9C5B14E8DB4}" srcOrd="0" destOrd="0" presId="urn:microsoft.com/office/officeart/2008/layout/VerticalCurvedList"/>
    <dgm:cxn modelId="{F2771220-B759-8F4B-BDD8-BC217C4A07FB}" type="presOf" srcId="{75321750-4D86-6743-B00A-D24C62EFD4C2}" destId="{CDDC0783-9466-DB4C-A819-B56212759158}" srcOrd="0" destOrd="0" presId="urn:microsoft.com/office/officeart/2008/layout/VerticalCurvedList"/>
    <dgm:cxn modelId="{80FC6D36-BFB0-3245-9353-385AFE365A3F}" type="presOf" srcId="{67763D97-7212-6F41-9148-D12B169706D8}" destId="{6310C46B-343D-7F42-97D2-8C6F3608DD80}" srcOrd="0" destOrd="0" presId="urn:microsoft.com/office/officeart/2008/layout/VerticalCurvedList"/>
    <dgm:cxn modelId="{9C059348-8F37-5748-AF6A-4A3B85FBAF6C}" type="presOf" srcId="{56EFB916-0B00-2D43-B0CF-F17BFACCF546}" destId="{8DDBA8C9-BFEB-5C40-8D11-C83BEA27E5F3}" srcOrd="0" destOrd="0" presId="urn:microsoft.com/office/officeart/2008/layout/VerticalCurvedList"/>
    <dgm:cxn modelId="{09DCBF4C-EDB1-6344-99B8-E667F65A4F8E}" type="presOf" srcId="{6F167C2F-0EFE-6D41-8D47-76F7D9C4B58C}" destId="{1CBE7B6A-792F-554C-B726-3917564834F8}" srcOrd="0" destOrd="0" presId="urn:microsoft.com/office/officeart/2008/layout/VerticalCurvedList"/>
    <dgm:cxn modelId="{DC20E4A1-3CC9-1247-A650-EBD65E07DE54}" srcId="{542D0AE8-C54E-E243-8FBE-82D80CDF313F}" destId="{3624839D-AB27-0640-86A8-C5DB2E4964E9}" srcOrd="1" destOrd="0" parTransId="{5D5165F5-8B3D-F24A-BB16-B29CADB645A7}" sibTransId="{82AE4E75-3715-D74E-9C3E-169DA52BE176}"/>
    <dgm:cxn modelId="{C659E6A2-7BE5-4247-A8A0-5F5C98EBBF90}" srcId="{542D0AE8-C54E-E243-8FBE-82D80CDF313F}" destId="{75321750-4D86-6743-B00A-D24C62EFD4C2}" srcOrd="0" destOrd="0" parTransId="{33532BAF-4634-0B45-8037-A25783B760D7}" sibTransId="{22EC4A41-ADD4-3149-B1A2-3CD330A78C0D}"/>
    <dgm:cxn modelId="{6B7F60B4-09CF-F640-9008-48E9DD5D16AB}" srcId="{542D0AE8-C54E-E243-8FBE-82D80CDF313F}" destId="{6F167C2F-0EFE-6D41-8D47-76F7D9C4B58C}" srcOrd="3" destOrd="0" parTransId="{23AB6A5E-AF82-944A-AF16-72248A85D218}" sibTransId="{CD871FC4-6C6C-2F43-B71E-54AF4B156026}"/>
    <dgm:cxn modelId="{DBB047B9-7E01-044A-B617-AC72C9F1A273}" type="presOf" srcId="{542D0AE8-C54E-E243-8FBE-82D80CDF313F}" destId="{30A4430D-FD00-E441-9023-26F598FEA8ED}" srcOrd="0" destOrd="0" presId="urn:microsoft.com/office/officeart/2008/layout/VerticalCurvedList"/>
    <dgm:cxn modelId="{DA09B3C4-2348-D54A-873A-2A60B291A071}" srcId="{542D0AE8-C54E-E243-8FBE-82D80CDF313F}" destId="{56EFB916-0B00-2D43-B0CF-F17BFACCF546}" srcOrd="5" destOrd="0" parTransId="{18EFDD01-D789-E54C-9CAB-81B24D71907B}" sibTransId="{8D6CEB97-3267-DB49-B0DE-48C009AFCBC2}"/>
    <dgm:cxn modelId="{FF7EC3F9-3636-A04D-94B5-14C6AECF9B61}" srcId="{542D0AE8-C54E-E243-8FBE-82D80CDF313F}" destId="{67763D97-7212-6F41-9148-D12B169706D8}" srcOrd="4" destOrd="0" parTransId="{94514F23-830D-274B-8A18-25E6414F9A8B}" sibTransId="{337277E3-518E-EC44-973D-A7F55C21237D}"/>
    <dgm:cxn modelId="{219D85FB-2E00-B443-99C6-9F592B70DBF8}" type="presOf" srcId="{22EC4A41-ADD4-3149-B1A2-3CD330A78C0D}" destId="{F69EB91C-7F74-874E-A54D-06D9410D9EC2}" srcOrd="0" destOrd="0" presId="urn:microsoft.com/office/officeart/2008/layout/VerticalCurvedList"/>
    <dgm:cxn modelId="{9ED011FF-1D5B-1646-9630-D275E300B192}" type="presOf" srcId="{89D51CB2-504B-0E42-AB84-635C8C85E5A9}" destId="{A19397F0-B30F-1A42-9C6A-432A3EC9E538}" srcOrd="0" destOrd="0" presId="urn:microsoft.com/office/officeart/2008/layout/VerticalCurvedList"/>
    <dgm:cxn modelId="{0C468FB5-4451-9D44-82AC-0B4650E06160}" type="presParOf" srcId="{30A4430D-FD00-E441-9023-26F598FEA8ED}" destId="{DE9B137E-5F3C-304E-92B8-14BD948CE703}" srcOrd="0" destOrd="0" presId="urn:microsoft.com/office/officeart/2008/layout/VerticalCurvedList"/>
    <dgm:cxn modelId="{B825CA85-63EE-BF4F-A79E-645C7A367683}" type="presParOf" srcId="{DE9B137E-5F3C-304E-92B8-14BD948CE703}" destId="{4F1001D4-0B89-BF44-98F8-F87657D2398F}" srcOrd="0" destOrd="0" presId="urn:microsoft.com/office/officeart/2008/layout/VerticalCurvedList"/>
    <dgm:cxn modelId="{F83CA9E9-6B7B-0A4E-8A82-AA83F92DFF1E}" type="presParOf" srcId="{4F1001D4-0B89-BF44-98F8-F87657D2398F}" destId="{C047924E-46A0-EB46-862C-252836C2F3E4}" srcOrd="0" destOrd="0" presId="urn:microsoft.com/office/officeart/2008/layout/VerticalCurvedList"/>
    <dgm:cxn modelId="{4366D4EA-3149-4542-98AF-80E36F15FE11}" type="presParOf" srcId="{4F1001D4-0B89-BF44-98F8-F87657D2398F}" destId="{F69EB91C-7F74-874E-A54D-06D9410D9EC2}" srcOrd="1" destOrd="0" presId="urn:microsoft.com/office/officeart/2008/layout/VerticalCurvedList"/>
    <dgm:cxn modelId="{012528EF-90A0-4A4D-9C4D-94B05F81C913}" type="presParOf" srcId="{4F1001D4-0B89-BF44-98F8-F87657D2398F}" destId="{4988238E-3C29-9240-AB8C-A178B028A303}" srcOrd="2" destOrd="0" presId="urn:microsoft.com/office/officeart/2008/layout/VerticalCurvedList"/>
    <dgm:cxn modelId="{EDD29A91-465B-4148-9091-9CD6D376E119}" type="presParOf" srcId="{4F1001D4-0B89-BF44-98F8-F87657D2398F}" destId="{F49B1BB7-4F4D-754F-A1DA-EE3035C9A33E}" srcOrd="3" destOrd="0" presId="urn:microsoft.com/office/officeart/2008/layout/VerticalCurvedList"/>
    <dgm:cxn modelId="{3EB5641E-02DD-7441-8B51-F6CB15415B88}" type="presParOf" srcId="{DE9B137E-5F3C-304E-92B8-14BD948CE703}" destId="{CDDC0783-9466-DB4C-A819-B56212759158}" srcOrd="1" destOrd="0" presId="urn:microsoft.com/office/officeart/2008/layout/VerticalCurvedList"/>
    <dgm:cxn modelId="{272B1470-4F68-A344-8A55-BCA340D65CC7}" type="presParOf" srcId="{DE9B137E-5F3C-304E-92B8-14BD948CE703}" destId="{B6DAECB3-4C97-8648-80C1-92B29FC4DDE2}" srcOrd="2" destOrd="0" presId="urn:microsoft.com/office/officeart/2008/layout/VerticalCurvedList"/>
    <dgm:cxn modelId="{CC02DF98-1653-6242-817F-A1A16A5A626E}" type="presParOf" srcId="{B6DAECB3-4C97-8648-80C1-92B29FC4DDE2}" destId="{FB23A57E-D295-2746-BD14-B27F1DFDE062}" srcOrd="0" destOrd="0" presId="urn:microsoft.com/office/officeart/2008/layout/VerticalCurvedList"/>
    <dgm:cxn modelId="{55B289B1-5D63-1347-B92A-4BE7E746F9EF}" type="presParOf" srcId="{DE9B137E-5F3C-304E-92B8-14BD948CE703}" destId="{0B87E80B-C05E-6249-AE59-D9C5B14E8DB4}" srcOrd="3" destOrd="0" presId="urn:microsoft.com/office/officeart/2008/layout/VerticalCurvedList"/>
    <dgm:cxn modelId="{3FB27EEF-4B32-1247-BC06-2DA003738F68}" type="presParOf" srcId="{DE9B137E-5F3C-304E-92B8-14BD948CE703}" destId="{A69596D3-3C96-7347-8504-B2E91128E760}" srcOrd="4" destOrd="0" presId="urn:microsoft.com/office/officeart/2008/layout/VerticalCurvedList"/>
    <dgm:cxn modelId="{45C976A4-710D-0147-B660-645FE9BC5DD5}" type="presParOf" srcId="{A69596D3-3C96-7347-8504-B2E91128E760}" destId="{8BAD4592-97DE-484A-9630-A95B225696AA}" srcOrd="0" destOrd="0" presId="urn:microsoft.com/office/officeart/2008/layout/VerticalCurvedList"/>
    <dgm:cxn modelId="{6B3DF0E0-9EBD-3346-9328-0DC907AD95E6}" type="presParOf" srcId="{DE9B137E-5F3C-304E-92B8-14BD948CE703}" destId="{A19397F0-B30F-1A42-9C6A-432A3EC9E538}" srcOrd="5" destOrd="0" presId="urn:microsoft.com/office/officeart/2008/layout/VerticalCurvedList"/>
    <dgm:cxn modelId="{AF640776-E6B5-624F-8C33-F3D7AEC1F458}" type="presParOf" srcId="{DE9B137E-5F3C-304E-92B8-14BD948CE703}" destId="{7C26E9C7-D62B-B04E-98DF-FFD1BACBEC4B}" srcOrd="6" destOrd="0" presId="urn:microsoft.com/office/officeart/2008/layout/VerticalCurvedList"/>
    <dgm:cxn modelId="{BFCD907D-5978-DC40-A24B-57AF02F3E87A}" type="presParOf" srcId="{7C26E9C7-D62B-B04E-98DF-FFD1BACBEC4B}" destId="{9864E858-E899-BA43-A61D-BB9F1FF0F6A6}" srcOrd="0" destOrd="0" presId="urn:microsoft.com/office/officeart/2008/layout/VerticalCurvedList"/>
    <dgm:cxn modelId="{DA5AAF16-8DE7-1F40-BA32-08EF98A28446}" type="presParOf" srcId="{DE9B137E-5F3C-304E-92B8-14BD948CE703}" destId="{1CBE7B6A-792F-554C-B726-3917564834F8}" srcOrd="7" destOrd="0" presId="urn:microsoft.com/office/officeart/2008/layout/VerticalCurvedList"/>
    <dgm:cxn modelId="{371EB131-C178-FC46-8A36-0B2AF7EA9647}" type="presParOf" srcId="{DE9B137E-5F3C-304E-92B8-14BD948CE703}" destId="{B428EB6A-BB78-F242-B2A3-403E839FDB5B}" srcOrd="8" destOrd="0" presId="urn:microsoft.com/office/officeart/2008/layout/VerticalCurvedList"/>
    <dgm:cxn modelId="{7445EBF8-AFC7-4848-AE83-582C3EB1FE49}" type="presParOf" srcId="{B428EB6A-BB78-F242-B2A3-403E839FDB5B}" destId="{073CA24C-9DDD-F444-91F1-D417E08F0A65}" srcOrd="0" destOrd="0" presId="urn:microsoft.com/office/officeart/2008/layout/VerticalCurvedList"/>
    <dgm:cxn modelId="{1B2D162B-97EB-4447-99D1-4C22D2419A3E}" type="presParOf" srcId="{DE9B137E-5F3C-304E-92B8-14BD948CE703}" destId="{6310C46B-343D-7F42-97D2-8C6F3608DD80}" srcOrd="9" destOrd="0" presId="urn:microsoft.com/office/officeart/2008/layout/VerticalCurvedList"/>
    <dgm:cxn modelId="{56B20504-3D6D-E147-9135-E89AF716A078}" type="presParOf" srcId="{DE9B137E-5F3C-304E-92B8-14BD948CE703}" destId="{5BCA0B84-899E-474C-9486-FDA8C5C08A22}" srcOrd="10" destOrd="0" presId="urn:microsoft.com/office/officeart/2008/layout/VerticalCurvedList"/>
    <dgm:cxn modelId="{F7FD0868-7CA2-3740-A562-E096235E37DE}" type="presParOf" srcId="{5BCA0B84-899E-474C-9486-FDA8C5C08A22}" destId="{75389E1D-4E79-944F-A65E-AF4802F8D297}" srcOrd="0" destOrd="0" presId="urn:microsoft.com/office/officeart/2008/layout/VerticalCurvedList"/>
    <dgm:cxn modelId="{5807F0E4-5CBA-CD4A-B403-8A4805CBB521}" type="presParOf" srcId="{DE9B137E-5F3C-304E-92B8-14BD948CE703}" destId="{8DDBA8C9-BFEB-5C40-8D11-C83BEA27E5F3}" srcOrd="11" destOrd="0" presId="urn:microsoft.com/office/officeart/2008/layout/VerticalCurvedList"/>
    <dgm:cxn modelId="{111544FF-145C-EB47-84D3-966E245F2819}" type="presParOf" srcId="{DE9B137E-5F3C-304E-92B8-14BD948CE703}" destId="{D1F5E1C7-7AF7-4147-B826-680F1746055A}" srcOrd="12" destOrd="0" presId="urn:microsoft.com/office/officeart/2008/layout/VerticalCurvedList"/>
    <dgm:cxn modelId="{1C467619-FD83-1C45-82FE-876B196E75C7}" type="presParOf" srcId="{D1F5E1C7-7AF7-4147-B826-680F1746055A}" destId="{5B76F7C8-A40D-5549-A642-D57F10A6E93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9EB91C-7F74-874E-A54D-06D9410D9EC2}">
      <dsp:nvSpPr>
        <dsp:cNvPr id="0" name=""/>
        <dsp:cNvSpPr/>
      </dsp:nvSpPr>
      <dsp:spPr>
        <a:xfrm>
          <a:off x="-5842075" y="-897476"/>
          <a:ext cx="6981447" cy="6981447"/>
        </a:xfrm>
        <a:prstGeom prst="blockArc">
          <a:avLst>
            <a:gd name="adj1" fmla="val 18900000"/>
            <a:gd name="adj2" fmla="val 2700000"/>
            <a:gd name="adj3" fmla="val 309"/>
          </a:avLst>
        </a:prstGeom>
        <a:no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DC0783-9466-DB4C-A819-B56212759158}">
      <dsp:nvSpPr>
        <dsp:cNvPr id="0" name=""/>
        <dsp:cNvSpPr/>
      </dsp:nvSpPr>
      <dsp:spPr>
        <a:xfrm>
          <a:off x="438400" y="273120"/>
          <a:ext cx="9336676" cy="546034"/>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53340" rIns="53340" bIns="53340" numCol="1" spcCol="1270" anchor="ctr" anchorCtr="0">
          <a:noAutofit/>
        </a:bodyPr>
        <a:lstStyle/>
        <a:p>
          <a:pPr marL="0" lvl="0" indent="0" algn="l" defTabSz="933450">
            <a:lnSpc>
              <a:spcPct val="90000"/>
            </a:lnSpc>
            <a:spcBef>
              <a:spcPct val="0"/>
            </a:spcBef>
            <a:spcAft>
              <a:spcPct val="35000"/>
            </a:spcAft>
            <a:buFont typeface="Arial" panose="020B0604020202020204" pitchFamily="34" charset="0"/>
            <a:buNone/>
          </a:pPr>
          <a:r>
            <a:rPr lang="zh-CN" altLang="en-US" sz="2100" kern="1200" dirty="0">
              <a:latin typeface="微软雅黑" panose="020B0503020204020204" pitchFamily="34" charset="-122"/>
              <a:ea typeface="微软雅黑" panose="020B0503020204020204" pitchFamily="34" charset="-122"/>
            </a:rPr>
            <a:t>长时间感到或表现得非常沮丧</a:t>
          </a:r>
          <a:endParaRPr lang="en-US" sz="2100" kern="1200" dirty="0">
            <a:latin typeface="微软雅黑" panose="020B0503020204020204" pitchFamily="34" charset="-122"/>
            <a:ea typeface="微软雅黑" panose="020B0503020204020204" pitchFamily="34" charset="-122"/>
          </a:endParaRPr>
        </a:p>
      </dsp:txBody>
      <dsp:txXfrm>
        <a:off x="438400" y="273120"/>
        <a:ext cx="9336676" cy="546034"/>
      </dsp:txXfrm>
    </dsp:sp>
    <dsp:sp modelId="{FB23A57E-D295-2746-BD14-B27F1DFDE062}">
      <dsp:nvSpPr>
        <dsp:cNvPr id="0" name=""/>
        <dsp:cNvSpPr/>
      </dsp:nvSpPr>
      <dsp:spPr>
        <a:xfrm>
          <a:off x="50685" y="123763"/>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87E80B-C05E-6249-AE59-D9C5B14E8DB4}">
      <dsp:nvSpPr>
        <dsp:cNvPr id="0" name=""/>
        <dsp:cNvSpPr/>
      </dsp:nvSpPr>
      <dsp:spPr>
        <a:xfrm>
          <a:off x="887551" y="1092068"/>
          <a:ext cx="8887526" cy="546034"/>
        </a:xfrm>
        <a:prstGeom prst="rect">
          <a:avLst/>
        </a:prstGeom>
        <a:solidFill>
          <a:schemeClr val="accent3">
            <a:shade val="80000"/>
            <a:hueOff val="0"/>
            <a:satOff val="0"/>
            <a:lumOff val="38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53340" rIns="53340" bIns="53340" numCol="1" spcCol="1270" anchor="ctr" anchorCtr="0">
          <a:noAutofit/>
        </a:bodyPr>
        <a:lstStyle/>
        <a:p>
          <a:pPr marL="0" lvl="0" indent="0" algn="l" defTabSz="933450">
            <a:lnSpc>
              <a:spcPct val="90000"/>
            </a:lnSpc>
            <a:spcBef>
              <a:spcPct val="0"/>
            </a:spcBef>
            <a:spcAft>
              <a:spcPct val="35000"/>
            </a:spcAft>
            <a:buFont typeface="Arial" panose="020B0604020202020204" pitchFamily="34" charset="0"/>
            <a:buNone/>
          </a:pPr>
          <a:r>
            <a:rPr lang="zh-CN" altLang="en-US" sz="2100" kern="1200" dirty="0">
              <a:latin typeface="微软雅黑" panose="020B0503020204020204" pitchFamily="34" charset="-122"/>
              <a:ea typeface="微软雅黑" panose="020B0503020204020204" pitchFamily="34" charset="-122"/>
            </a:rPr>
            <a:t>失去技能或信心</a:t>
          </a:r>
          <a:endParaRPr lang="en-US" sz="2100" kern="1200" dirty="0">
            <a:latin typeface="微软雅黑" panose="020B0503020204020204" pitchFamily="34" charset="-122"/>
            <a:ea typeface="微软雅黑" panose="020B0503020204020204" pitchFamily="34" charset="-122"/>
          </a:endParaRPr>
        </a:p>
      </dsp:txBody>
      <dsp:txXfrm>
        <a:off x="887551" y="1092068"/>
        <a:ext cx="8887526" cy="546034"/>
      </dsp:txXfrm>
    </dsp:sp>
    <dsp:sp modelId="{8BAD4592-97DE-484A-9630-A95B225696AA}">
      <dsp:nvSpPr>
        <dsp:cNvPr id="0" name=""/>
        <dsp:cNvSpPr/>
      </dsp:nvSpPr>
      <dsp:spPr>
        <a:xfrm>
          <a:off x="499836" y="942710"/>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3818"/>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9397F0-B30F-1A42-9C6A-432A3EC9E538}">
      <dsp:nvSpPr>
        <dsp:cNvPr id="0" name=""/>
        <dsp:cNvSpPr/>
      </dsp:nvSpPr>
      <dsp:spPr>
        <a:xfrm>
          <a:off x="1092936" y="1911015"/>
          <a:ext cx="8682141" cy="546034"/>
        </a:xfrm>
        <a:prstGeom prst="rect">
          <a:avLst/>
        </a:prstGeom>
        <a:solidFill>
          <a:schemeClr val="accent3">
            <a:shade val="80000"/>
            <a:hueOff val="0"/>
            <a:satOff val="0"/>
            <a:lumOff val="76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53340" rIns="53340" bIns="53340" numCol="1" spcCol="1270" anchor="ctr" anchorCtr="0">
          <a:noAutofit/>
        </a:bodyPr>
        <a:lstStyle/>
        <a:p>
          <a:pPr marL="0" lvl="0" indent="0" algn="l" defTabSz="933450">
            <a:lnSpc>
              <a:spcPct val="90000"/>
            </a:lnSpc>
            <a:spcBef>
              <a:spcPct val="0"/>
            </a:spcBef>
            <a:spcAft>
              <a:spcPct val="35000"/>
            </a:spcAft>
            <a:buFont typeface="Arial" panose="020B0604020202020204" pitchFamily="34" charset="0"/>
            <a:buNone/>
          </a:pPr>
          <a:r>
            <a:rPr lang="zh-CN" altLang="en-US" sz="2100" kern="1200" dirty="0">
              <a:latin typeface="微软雅黑" panose="020B0503020204020204" pitchFamily="34" charset="-122"/>
              <a:ea typeface="微软雅黑" panose="020B0503020204020204" pitchFamily="34" charset="-122"/>
            </a:rPr>
            <a:t>改变行为或情绪</a:t>
          </a:r>
          <a:endParaRPr lang="en-US" sz="2100" kern="1200" dirty="0">
            <a:latin typeface="微软雅黑" panose="020B0503020204020204" pitchFamily="34" charset="-122"/>
            <a:ea typeface="微软雅黑" panose="020B0503020204020204" pitchFamily="34" charset="-122"/>
          </a:endParaRPr>
        </a:p>
      </dsp:txBody>
      <dsp:txXfrm>
        <a:off x="1092936" y="1911015"/>
        <a:ext cx="8682141" cy="546034"/>
      </dsp:txXfrm>
    </dsp:sp>
    <dsp:sp modelId="{9864E858-E899-BA43-A61D-BB9F1FF0F6A6}">
      <dsp:nvSpPr>
        <dsp:cNvPr id="0" name=""/>
        <dsp:cNvSpPr/>
      </dsp:nvSpPr>
      <dsp:spPr>
        <a:xfrm>
          <a:off x="705221" y="1761658"/>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7637"/>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BE7B6A-792F-554C-B726-3917564834F8}">
      <dsp:nvSpPr>
        <dsp:cNvPr id="0" name=""/>
        <dsp:cNvSpPr/>
      </dsp:nvSpPr>
      <dsp:spPr>
        <a:xfrm>
          <a:off x="1092936" y="2729444"/>
          <a:ext cx="8682141" cy="546034"/>
        </a:xfrm>
        <a:prstGeom prst="rect">
          <a:avLst/>
        </a:prstGeom>
        <a:solidFill>
          <a:schemeClr val="accent3">
            <a:shade val="80000"/>
            <a:hueOff val="0"/>
            <a:satOff val="0"/>
            <a:lumOff val="114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53340" rIns="53340" bIns="53340" numCol="1" spcCol="1270" anchor="ctr" anchorCtr="0">
          <a:noAutofit/>
        </a:bodyPr>
        <a:lstStyle/>
        <a:p>
          <a:pPr marL="0" lvl="0" indent="0" algn="l" defTabSz="933450">
            <a:lnSpc>
              <a:spcPct val="90000"/>
            </a:lnSpc>
            <a:spcBef>
              <a:spcPct val="0"/>
            </a:spcBef>
            <a:spcAft>
              <a:spcPct val="35000"/>
            </a:spcAft>
            <a:buNone/>
          </a:pPr>
          <a:r>
            <a:rPr lang="zh-CN" altLang="en-US" sz="2100" kern="1200" dirty="0">
              <a:latin typeface="微软雅黑" panose="020B0503020204020204" pitchFamily="34" charset="-122"/>
              <a:ea typeface="微软雅黑" panose="020B0503020204020204" pitchFamily="34" charset="-122"/>
            </a:rPr>
            <a:t>似乎害怕某些人或某些情形</a:t>
          </a:r>
          <a:endParaRPr lang="en-US" sz="2100" kern="1200" dirty="0">
            <a:latin typeface="微软雅黑" panose="020B0503020204020204" pitchFamily="34" charset="-122"/>
            <a:ea typeface="微软雅黑" panose="020B0503020204020204" pitchFamily="34" charset="-122"/>
          </a:endParaRPr>
        </a:p>
      </dsp:txBody>
      <dsp:txXfrm>
        <a:off x="1092936" y="2729444"/>
        <a:ext cx="8682141" cy="546034"/>
      </dsp:txXfrm>
    </dsp:sp>
    <dsp:sp modelId="{073CA24C-9DDD-F444-91F1-D417E08F0A65}">
      <dsp:nvSpPr>
        <dsp:cNvPr id="0" name=""/>
        <dsp:cNvSpPr/>
      </dsp:nvSpPr>
      <dsp:spPr>
        <a:xfrm>
          <a:off x="705221" y="2580086"/>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11455"/>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10C46B-343D-7F42-97D2-8C6F3608DD80}">
      <dsp:nvSpPr>
        <dsp:cNvPr id="0" name=""/>
        <dsp:cNvSpPr/>
      </dsp:nvSpPr>
      <dsp:spPr>
        <a:xfrm>
          <a:off x="887551" y="3548391"/>
          <a:ext cx="8887526" cy="546034"/>
        </a:xfrm>
        <a:prstGeom prst="rect">
          <a:avLst/>
        </a:prstGeom>
        <a:solidFill>
          <a:schemeClr val="accent3">
            <a:shade val="80000"/>
            <a:hueOff val="0"/>
            <a:satOff val="0"/>
            <a:lumOff val="15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53340" rIns="53340" bIns="53340" numCol="1" spcCol="1270" anchor="ctr" anchorCtr="0">
          <a:noAutofit/>
        </a:bodyPr>
        <a:lstStyle/>
        <a:p>
          <a:pPr marL="0" lvl="0" indent="0" algn="l" defTabSz="933450">
            <a:lnSpc>
              <a:spcPct val="90000"/>
            </a:lnSpc>
            <a:spcBef>
              <a:spcPct val="0"/>
            </a:spcBef>
            <a:spcAft>
              <a:spcPct val="35000"/>
            </a:spcAft>
            <a:buNone/>
          </a:pPr>
          <a:r>
            <a:rPr lang="zh-CN" altLang="en-US" sz="2100" kern="1200" dirty="0">
              <a:latin typeface="微软雅黑" panose="020B0503020204020204" pitchFamily="34" charset="-122"/>
              <a:ea typeface="微软雅黑" panose="020B0503020204020204" pitchFamily="34" charset="-122"/>
            </a:rPr>
            <a:t>变得烦躁或好斗</a:t>
          </a:r>
          <a:endParaRPr lang="en-US" sz="2100" kern="1200" dirty="0">
            <a:latin typeface="微软雅黑" panose="020B0503020204020204" pitchFamily="34" charset="-122"/>
            <a:ea typeface="微软雅黑" panose="020B0503020204020204" pitchFamily="34" charset="-122"/>
          </a:endParaRPr>
        </a:p>
      </dsp:txBody>
      <dsp:txXfrm>
        <a:off x="887551" y="3548391"/>
        <a:ext cx="8887526" cy="546034"/>
      </dsp:txXfrm>
    </dsp:sp>
    <dsp:sp modelId="{75389E1D-4E79-944F-A65E-AF4802F8D297}">
      <dsp:nvSpPr>
        <dsp:cNvPr id="0" name=""/>
        <dsp:cNvSpPr/>
      </dsp:nvSpPr>
      <dsp:spPr>
        <a:xfrm>
          <a:off x="499836" y="3399034"/>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15274"/>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DBA8C9-BFEB-5C40-8D11-C83BEA27E5F3}">
      <dsp:nvSpPr>
        <dsp:cNvPr id="0" name=""/>
        <dsp:cNvSpPr/>
      </dsp:nvSpPr>
      <dsp:spPr>
        <a:xfrm>
          <a:off x="489086" y="4378281"/>
          <a:ext cx="9336676" cy="546034"/>
        </a:xfrm>
        <a:prstGeom prst="rect">
          <a:avLst/>
        </a:prstGeom>
        <a:solidFill>
          <a:schemeClr val="accent3">
            <a:shade val="80000"/>
            <a:hueOff val="0"/>
            <a:satOff val="0"/>
            <a:lumOff val="190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53340" rIns="53340" bIns="53340" numCol="1" spcCol="1270" anchor="ctr" anchorCtr="0">
          <a:noAutofit/>
        </a:bodyPr>
        <a:lstStyle/>
        <a:p>
          <a:pPr marL="0" lvl="0" indent="0" algn="l" defTabSz="933450">
            <a:lnSpc>
              <a:spcPct val="90000"/>
            </a:lnSpc>
            <a:spcBef>
              <a:spcPct val="0"/>
            </a:spcBef>
            <a:spcAft>
              <a:spcPct val="35000"/>
            </a:spcAft>
            <a:buFont typeface="Arial" panose="020B0604020202020204" pitchFamily="34" charset="0"/>
            <a:buNone/>
          </a:pPr>
          <a:r>
            <a:rPr lang="zh-CN" altLang="en-US" sz="2100" kern="1200" dirty="0">
              <a:latin typeface="微软雅黑" panose="020B0503020204020204" pitchFamily="34" charset="-122"/>
              <a:ea typeface="微软雅黑" panose="020B0503020204020204" pitchFamily="34" charset="-122"/>
            </a:rPr>
            <a:t>不想和任何人说话</a:t>
          </a:r>
          <a:endParaRPr lang="en-US" sz="2100" kern="1200" dirty="0">
            <a:latin typeface="微软雅黑" panose="020B0503020204020204" pitchFamily="34" charset="-122"/>
            <a:ea typeface="微软雅黑" panose="020B0503020204020204" pitchFamily="34" charset="-122"/>
          </a:endParaRPr>
        </a:p>
      </dsp:txBody>
      <dsp:txXfrm>
        <a:off x="489086" y="4378281"/>
        <a:ext cx="9336676" cy="546034"/>
      </dsp:txXfrm>
    </dsp:sp>
    <dsp:sp modelId="{5B76F7C8-A40D-5549-A642-D57F10A6E93D}">
      <dsp:nvSpPr>
        <dsp:cNvPr id="0" name=""/>
        <dsp:cNvSpPr/>
      </dsp:nvSpPr>
      <dsp:spPr>
        <a:xfrm>
          <a:off x="50685" y="4217981"/>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1909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B2C386DC-5A19-4A9E-80F7-42351EA7165E}" type="datetimeFigureOut">
              <a:rPr lang="en-US" smtClean="0"/>
              <a:t>4/17/2019</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ACB5FA2-6F6B-452D-89CF-DCAD9C8CA4AD}" type="slidenum">
              <a:rPr lang="en-US" smtClean="0"/>
              <a:t>‹#›</a:t>
            </a:fld>
            <a:endParaRPr lang="en-US"/>
          </a:p>
        </p:txBody>
      </p:sp>
    </p:spTree>
    <p:extLst>
      <p:ext uri="{BB962C8B-B14F-4D97-AF65-F5344CB8AC3E}">
        <p14:creationId xmlns:p14="http://schemas.microsoft.com/office/powerpoint/2010/main" val="17860233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DB554EE-1D7F-4CC2-926D-0DE54C4593A1}" type="datetimeFigureOut">
              <a:rPr lang="en-US" smtClean="0"/>
              <a:t>4/17/2019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C78673E-F29B-4593-BE77-BC78070867BB}" type="slidenum">
              <a:rPr lang="en-US" smtClean="0"/>
              <a:t>‹#›</a:t>
            </a:fld>
            <a:endParaRPr lang="en-US" dirty="0"/>
          </a:p>
        </p:txBody>
      </p:sp>
    </p:spTree>
    <p:extLst>
      <p:ext uri="{BB962C8B-B14F-4D97-AF65-F5344CB8AC3E}">
        <p14:creationId xmlns:p14="http://schemas.microsoft.com/office/powerpoint/2010/main" val="2699758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1</a:t>
            </a:fld>
            <a:endParaRPr lang="en-US" dirty="0"/>
          </a:p>
        </p:txBody>
      </p:sp>
    </p:spTree>
    <p:extLst>
      <p:ext uri="{BB962C8B-B14F-4D97-AF65-F5344CB8AC3E}">
        <p14:creationId xmlns:p14="http://schemas.microsoft.com/office/powerpoint/2010/main" val="639019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r>
              <a:rPr lang="zh-CN" altLang="en-US" sz="1200" baseline="0" dirty="0">
                <a:solidFill>
                  <a:schemeClr val="tx1"/>
                </a:solidFill>
                <a:latin typeface="+mn-lt"/>
                <a:cs typeface="Arial" panose="020B0604020202020204" pitchFamily="34" charset="0"/>
              </a:rPr>
              <a:t>国际自决运动的体现：</a:t>
            </a:r>
            <a:endParaRPr lang="en-US" sz="1200" baseline="0" dirty="0">
              <a:solidFill>
                <a:schemeClr val="tx1"/>
              </a:solidFill>
              <a:latin typeface="+mn-lt"/>
              <a:cs typeface="Arial" panose="020B0604020202020204" pitchFamily="34" charset="0"/>
            </a:endParaRPr>
          </a:p>
          <a:p>
            <a:pPr marL="628650" lvl="1" indent="-171450">
              <a:buFont typeface="Arial" panose="020B0604020202020204" pitchFamily="34" charset="0"/>
              <a:buChar char="•"/>
            </a:pPr>
            <a:r>
              <a:rPr lang="zh-CN" altLang="en-US" sz="1200" strike="noStrike" baseline="0" dirty="0">
                <a:solidFill>
                  <a:schemeClr val="tx1"/>
                </a:solidFill>
                <a:latin typeface="+mn-lt"/>
                <a:cs typeface="Arial" panose="020B0604020202020204" pitchFamily="34" charset="0"/>
              </a:rPr>
              <a:t>各团体间联系的加强；</a:t>
            </a:r>
            <a:endParaRPr lang="en-US" sz="1200" strike="noStrike" baseline="0" dirty="0">
              <a:solidFill>
                <a:schemeClr val="tx1"/>
              </a:solidFill>
              <a:latin typeface="+mn-lt"/>
              <a:cs typeface="Arial" panose="020B0604020202020204" pitchFamily="34" charset="0"/>
            </a:endParaRPr>
          </a:p>
          <a:p>
            <a:pPr marL="628650" lvl="1" indent="-171450">
              <a:buFont typeface="Arial" panose="020B0604020202020204" pitchFamily="34" charset="0"/>
              <a:buChar char="•"/>
            </a:pPr>
            <a:r>
              <a:rPr lang="zh-CN" altLang="en-US" sz="1200" baseline="0" dirty="0">
                <a:solidFill>
                  <a:schemeClr val="tx1"/>
                </a:solidFill>
                <a:latin typeface="+mn-lt"/>
                <a:cs typeface="Arial" panose="020B0604020202020204" pitchFamily="34" charset="0"/>
              </a:rPr>
              <a:t>人们设计和接受其服务之方式的改变；</a:t>
            </a:r>
            <a:endParaRPr lang="en-US" sz="1200" baseline="0" dirty="0">
              <a:solidFill>
                <a:schemeClr val="tx1"/>
              </a:solidFill>
              <a:latin typeface="+mn-lt"/>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baseline="0" dirty="0">
                <a:solidFill>
                  <a:schemeClr val="tx1"/>
                </a:solidFill>
                <a:latin typeface="+mn-lt"/>
                <a:cs typeface="Arial" panose="020B0604020202020204" pitchFamily="34" charset="0"/>
              </a:rPr>
              <a:t>对取得积极成果的服务的期望；</a:t>
            </a:r>
            <a:endParaRPr lang="en-US" sz="1200" baseline="0" dirty="0">
              <a:solidFill>
                <a:schemeClr val="tx1"/>
              </a:solidFill>
              <a:latin typeface="+mn-lt"/>
              <a:cs typeface="Arial" panose="020B0604020202020204" pitchFamily="34" charset="0"/>
            </a:endParaRPr>
          </a:p>
          <a:p>
            <a:pPr marL="628650" lvl="1" indent="-171450">
              <a:buFont typeface="Arial" panose="020B0604020202020204" pitchFamily="34" charset="0"/>
              <a:buChar char="•"/>
            </a:pPr>
            <a:r>
              <a:rPr lang="zh-CN" altLang="en-US" sz="1200" baseline="0" dirty="0">
                <a:solidFill>
                  <a:schemeClr val="tx1"/>
                </a:solidFill>
                <a:latin typeface="+mn-lt"/>
                <a:cs typeface="Arial" panose="020B0604020202020204" pitchFamily="34" charset="0"/>
              </a:rPr>
              <a:t>个人生活的组织化是围绕一套原则而不是一系列干预或计划。</a:t>
            </a:r>
            <a:endParaRPr lang="en-US" sz="1200" baseline="0" dirty="0">
              <a:solidFill>
                <a:schemeClr val="tx1"/>
              </a:solidFill>
              <a:latin typeface="+mn-lt"/>
              <a:cs typeface="Arial" panose="020B0604020202020204" pitchFamily="34" charset="0"/>
            </a:endParaRPr>
          </a:p>
          <a:p>
            <a:pPr>
              <a:buFont typeface="Arial"/>
              <a:buChar char="•"/>
            </a:pPr>
            <a:r>
              <a:rPr lang="en-US" altLang="zh-CN" sz="1200" baseline="0" dirty="0">
                <a:solidFill>
                  <a:schemeClr val="tx1"/>
                </a:solidFill>
                <a:latin typeface="+mn-lt"/>
                <a:cs typeface="Arial" panose="020B0604020202020204" pitchFamily="34" charset="0"/>
              </a:rPr>
              <a:t>California50</a:t>
            </a:r>
            <a:r>
              <a:rPr lang="zh-CN" altLang="en-US" sz="1200" baseline="0" dirty="0">
                <a:solidFill>
                  <a:schemeClr val="tx1"/>
                </a:solidFill>
                <a:latin typeface="+mn-lt"/>
                <a:cs typeface="Arial" panose="020B0604020202020204" pitchFamily="34" charset="0"/>
              </a:rPr>
              <a:t>多年前通过了</a:t>
            </a:r>
            <a:r>
              <a:rPr lang="en-US" altLang="zh-CN" sz="1200" baseline="0" dirty="0" err="1">
                <a:solidFill>
                  <a:schemeClr val="tx1"/>
                </a:solidFill>
                <a:latin typeface="+mn-lt"/>
                <a:cs typeface="Arial" panose="020B0604020202020204" pitchFamily="34" charset="0"/>
              </a:rPr>
              <a:t>Lanterman</a:t>
            </a:r>
            <a:r>
              <a:rPr lang="zh-CN" altLang="en-US" sz="1200" baseline="0" dirty="0">
                <a:solidFill>
                  <a:schemeClr val="tx1"/>
                </a:solidFill>
                <a:latin typeface="+mn-lt"/>
                <a:cs typeface="Arial" panose="020B0604020202020204" pitchFamily="34" charset="0"/>
              </a:rPr>
              <a:t>法案。在该法律中，出现了自决的概念。</a:t>
            </a:r>
            <a:endParaRPr lang="en-US" sz="1200" baseline="0" dirty="0">
              <a:solidFill>
                <a:schemeClr val="tx1"/>
              </a:solidFill>
              <a:latin typeface="+mn-lt"/>
              <a:cs typeface="Arial" panose="020B0604020202020204" pitchFamily="34" charset="0"/>
            </a:endParaRPr>
          </a:p>
          <a:p>
            <a:pPr>
              <a:buFont typeface="Arial"/>
              <a:buChar char="•"/>
            </a:pPr>
            <a:r>
              <a:rPr lang="en-US" altLang="zh-CN" sz="1200" baseline="0" dirty="0">
                <a:solidFill>
                  <a:schemeClr val="tx1"/>
                </a:solidFill>
                <a:latin typeface="+mn-lt"/>
                <a:cs typeface="Arial" panose="020B0604020202020204" pitchFamily="34" charset="0"/>
              </a:rPr>
              <a:t>1998</a:t>
            </a:r>
            <a:r>
              <a:rPr lang="zh-CN" altLang="en-US" sz="1200" baseline="0" dirty="0">
                <a:solidFill>
                  <a:schemeClr val="tx1"/>
                </a:solidFill>
                <a:latin typeface="+mn-lt"/>
                <a:cs typeface="Arial" panose="020B0604020202020204" pitchFamily="34" charset="0"/>
              </a:rPr>
              <a:t>年，</a:t>
            </a:r>
            <a:r>
              <a:rPr lang="en-US" altLang="zh-CN" sz="1200" baseline="0" dirty="0">
                <a:solidFill>
                  <a:schemeClr val="tx1"/>
                </a:solidFill>
                <a:latin typeface="+mn-lt"/>
                <a:cs typeface="Arial" panose="020B0604020202020204" pitchFamily="34" charset="0"/>
              </a:rPr>
              <a:t>California</a:t>
            </a:r>
            <a:r>
              <a:rPr lang="zh-CN" altLang="en-US" sz="1200" baseline="0" dirty="0">
                <a:solidFill>
                  <a:schemeClr val="tx1"/>
                </a:solidFill>
                <a:latin typeface="+mn-lt"/>
                <a:cs typeface="Arial" panose="020B0604020202020204" pitchFamily="34" charset="0"/>
              </a:rPr>
              <a:t>在全州</a:t>
            </a:r>
            <a:r>
              <a:rPr lang="en-US" altLang="zh-CN" sz="1200" baseline="0" dirty="0">
                <a:solidFill>
                  <a:schemeClr val="tx1"/>
                </a:solidFill>
                <a:latin typeface="+mn-lt"/>
                <a:cs typeface="Arial" panose="020B0604020202020204" pitchFamily="34" charset="0"/>
              </a:rPr>
              <a:t>5</a:t>
            </a:r>
            <a:r>
              <a:rPr lang="zh-CN" altLang="en-US" sz="1200" baseline="0" dirty="0">
                <a:solidFill>
                  <a:schemeClr val="tx1"/>
                </a:solidFill>
                <a:latin typeface="+mn-lt"/>
                <a:cs typeface="Arial" panose="020B0604020202020204" pitchFamily="34" charset="0"/>
              </a:rPr>
              <a:t>个区域中心建立了自决试点项目。有</a:t>
            </a:r>
            <a:r>
              <a:rPr lang="en-US" altLang="zh-CN" sz="1200" baseline="0" dirty="0">
                <a:solidFill>
                  <a:schemeClr val="tx1"/>
                </a:solidFill>
                <a:latin typeface="+mn-lt"/>
                <a:cs typeface="Arial" panose="020B0604020202020204" pitchFamily="34" charset="0"/>
              </a:rPr>
              <a:t>200</a:t>
            </a:r>
            <a:r>
              <a:rPr lang="zh-CN" altLang="en-US" sz="1200" baseline="0" dirty="0">
                <a:solidFill>
                  <a:schemeClr val="tx1"/>
                </a:solidFill>
                <a:latin typeface="+mn-lt"/>
                <a:cs typeface="Arial" panose="020B0604020202020204" pitchFamily="34" charset="0"/>
              </a:rPr>
              <a:t>个人发起了这次项目。</a:t>
            </a:r>
            <a:endParaRPr lang="en-US" sz="1200" baseline="0" dirty="0">
              <a:solidFill>
                <a:schemeClr val="tx1"/>
              </a:solidFill>
              <a:latin typeface="+mn-lt"/>
              <a:cs typeface="Arial" panose="020B0604020202020204" pitchFamily="34" charset="0"/>
            </a:endParaRPr>
          </a:p>
          <a:p>
            <a:pPr>
              <a:buFont typeface="Arial"/>
              <a:buChar char="•"/>
            </a:pPr>
            <a:r>
              <a:rPr lang="en-US" altLang="zh-CN" sz="1200" baseline="0" dirty="0">
                <a:solidFill>
                  <a:schemeClr val="tx1"/>
                </a:solidFill>
                <a:latin typeface="+mn-lt"/>
                <a:cs typeface="Arial" panose="020B0604020202020204" pitchFamily="34" charset="0"/>
              </a:rPr>
              <a:t>2013</a:t>
            </a:r>
            <a:r>
              <a:rPr lang="zh-CN" altLang="en-US" sz="1200" baseline="0" dirty="0">
                <a:solidFill>
                  <a:schemeClr val="tx1"/>
                </a:solidFill>
                <a:latin typeface="+mn-lt"/>
                <a:cs typeface="Arial" panose="020B0604020202020204" pitchFamily="34" charset="0"/>
              </a:rPr>
              <a:t>年，</a:t>
            </a:r>
            <a:r>
              <a:rPr lang="en-US" altLang="zh-CN" sz="1200" baseline="0" dirty="0">
                <a:solidFill>
                  <a:schemeClr val="tx1"/>
                </a:solidFill>
                <a:latin typeface="+mn-lt"/>
                <a:cs typeface="Arial" panose="020B0604020202020204" pitchFamily="34" charset="0"/>
              </a:rPr>
              <a:t>California</a:t>
            </a:r>
            <a:r>
              <a:rPr lang="zh-CN" altLang="en-US" sz="1200" baseline="0" dirty="0">
                <a:solidFill>
                  <a:schemeClr val="tx1"/>
                </a:solidFill>
                <a:latin typeface="+mn-lt"/>
                <a:cs typeface="Arial" panose="020B0604020202020204" pitchFamily="34" charset="0"/>
              </a:rPr>
              <a:t>议会通过并由</a:t>
            </a:r>
            <a:r>
              <a:rPr lang="en-US" altLang="zh-CN" sz="1200" baseline="0" dirty="0">
                <a:solidFill>
                  <a:schemeClr val="tx1"/>
                </a:solidFill>
                <a:latin typeface="+mn-lt"/>
                <a:cs typeface="Arial" panose="020B0604020202020204" pitchFamily="34" charset="0"/>
              </a:rPr>
              <a:t>Brown</a:t>
            </a:r>
            <a:r>
              <a:rPr lang="zh-CN" altLang="en-US" sz="1200" baseline="0" dirty="0">
                <a:solidFill>
                  <a:schemeClr val="tx1"/>
                </a:solidFill>
                <a:latin typeface="+mn-lt"/>
                <a:cs typeface="Arial" panose="020B0604020202020204" pitchFamily="34" charset="0"/>
              </a:rPr>
              <a:t>州长签署了在所有区域中心提供自决活动的自决法。它得到了全</a:t>
            </a:r>
            <a:r>
              <a:rPr lang="en-US" altLang="zh-CN" sz="1200" baseline="0" dirty="0">
                <a:solidFill>
                  <a:schemeClr val="tx1"/>
                </a:solidFill>
                <a:latin typeface="+mn-lt"/>
                <a:cs typeface="Arial" panose="020B0604020202020204" pitchFamily="34" charset="0"/>
              </a:rPr>
              <a:t>California</a:t>
            </a:r>
            <a:r>
              <a:rPr lang="zh-CN" altLang="en-US" sz="1200" baseline="0" dirty="0">
                <a:solidFill>
                  <a:schemeClr val="tx1"/>
                </a:solidFill>
                <a:latin typeface="+mn-lt"/>
                <a:cs typeface="Arial" panose="020B0604020202020204" pitchFamily="34" charset="0"/>
              </a:rPr>
              <a:t>自我拥护和家庭组织的支持。</a:t>
            </a:r>
            <a:endParaRPr lang="en-US" sz="1200" baseline="0" dirty="0">
              <a:solidFill>
                <a:schemeClr val="tx1"/>
              </a:solidFill>
              <a:latin typeface="+mn-lt"/>
              <a:cs typeface="Arial" panose="020B0604020202020204" pitchFamily="34" charset="0"/>
            </a:endParaRPr>
          </a:p>
          <a:p>
            <a:pPr>
              <a:buFont typeface="Arial"/>
              <a:buChar char="•"/>
            </a:pPr>
            <a:r>
              <a:rPr lang="zh-CN" altLang="en-US" sz="1200" baseline="0" dirty="0">
                <a:solidFill>
                  <a:schemeClr val="tx1"/>
                </a:solidFill>
                <a:latin typeface="+mn-lt"/>
                <a:cs typeface="Arial" panose="020B0604020202020204" pitchFamily="34" charset="0"/>
              </a:rPr>
              <a:t>在过去的</a:t>
            </a:r>
            <a:r>
              <a:rPr lang="en-US" altLang="zh-CN" sz="1200" baseline="0" dirty="0">
                <a:solidFill>
                  <a:schemeClr val="tx1"/>
                </a:solidFill>
                <a:latin typeface="+mn-lt"/>
                <a:cs typeface="Arial" panose="020B0604020202020204" pitchFamily="34" charset="0"/>
              </a:rPr>
              <a:t>5</a:t>
            </a:r>
            <a:r>
              <a:rPr lang="zh-CN" altLang="en-US" sz="1200" baseline="0" dirty="0">
                <a:solidFill>
                  <a:schemeClr val="tx1"/>
                </a:solidFill>
                <a:latin typeface="+mn-lt"/>
                <a:cs typeface="Arial" panose="020B0604020202020204" pitchFamily="34" charset="0"/>
              </a:rPr>
              <a:t>年里，一个工作组一直在建议州政府启动该项目。这体现了自我拥护方、家庭拥护方、供应方、区域中心和其他各方之间的良好合作。</a:t>
            </a:r>
            <a:endParaRPr lang="en-US" sz="1200" baseline="0" dirty="0">
              <a:solidFill>
                <a:schemeClr val="tx1"/>
              </a:solidFill>
              <a:latin typeface="+mn-lt"/>
              <a:cs typeface="Arial" panose="020B0604020202020204" pitchFamily="34" charset="0"/>
            </a:endParaRPr>
          </a:p>
          <a:p>
            <a:pPr>
              <a:buFont typeface="Arial"/>
              <a:buChar char="•"/>
            </a:pPr>
            <a:r>
              <a:rPr lang="zh-CN" altLang="en-US" sz="1200" baseline="0" dirty="0">
                <a:solidFill>
                  <a:schemeClr val="tx1"/>
                </a:solidFill>
                <a:latin typeface="+mn-lt"/>
                <a:cs typeface="Arial" panose="020B0604020202020204" pitchFamily="34" charset="0"/>
              </a:rPr>
              <a:t>在头三年里，参加自决计划的只有</a:t>
            </a:r>
            <a:r>
              <a:rPr lang="en-US" altLang="zh-CN" sz="1200" baseline="0" dirty="0">
                <a:solidFill>
                  <a:schemeClr val="tx1"/>
                </a:solidFill>
                <a:latin typeface="+mn-lt"/>
                <a:cs typeface="Arial" panose="020B0604020202020204" pitchFamily="34" charset="0"/>
              </a:rPr>
              <a:t>2500</a:t>
            </a:r>
            <a:r>
              <a:rPr lang="zh-CN" altLang="en-US" sz="1200" baseline="0" dirty="0">
                <a:solidFill>
                  <a:schemeClr val="tx1"/>
                </a:solidFill>
                <a:latin typeface="+mn-lt"/>
                <a:cs typeface="Arial" panose="020B0604020202020204" pitchFamily="34" charset="0"/>
              </a:rPr>
              <a:t>人。您出现在这里，是因为您被选为</a:t>
            </a:r>
            <a:r>
              <a:rPr lang="en-US" altLang="zh-CN" sz="1200" baseline="0" dirty="0">
                <a:solidFill>
                  <a:schemeClr val="tx1"/>
                </a:solidFill>
                <a:latin typeface="+mn-lt"/>
                <a:cs typeface="Arial" panose="020B0604020202020204" pitchFamily="34" charset="0"/>
              </a:rPr>
              <a:t>2500</a:t>
            </a:r>
            <a:r>
              <a:rPr lang="zh-CN" altLang="en-US" sz="1200" baseline="0" dirty="0">
                <a:solidFill>
                  <a:schemeClr val="tx1"/>
                </a:solidFill>
                <a:latin typeface="+mn-lt"/>
                <a:cs typeface="Arial" panose="020B0604020202020204" pitchFamily="34" charset="0"/>
              </a:rPr>
              <a:t>位首批参与者之一。</a:t>
            </a:r>
            <a:endParaRPr lang="en-US" sz="1200" baseline="0" dirty="0">
              <a:solidFill>
                <a:schemeClr val="tx1"/>
              </a:solidFill>
              <a:latin typeface="+mn-lt"/>
              <a:cs typeface="Arial" panose="020B0604020202020204" pitchFamily="34" charset="0"/>
            </a:endParaRPr>
          </a:p>
          <a:p>
            <a:pPr>
              <a:buFont typeface="Arial"/>
              <a:buChar char="•"/>
            </a:pPr>
            <a:endParaRPr lang="en-US" sz="1200"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zh-CN" altLang="en-US" sz="1200" b="1" baseline="0" dirty="0">
                <a:solidFill>
                  <a:schemeClr val="tx1"/>
                </a:solidFill>
                <a:latin typeface="+mn-lt"/>
                <a:cs typeface="Arial" panose="020B0604020202020204" pitchFamily="34" charset="0"/>
              </a:rPr>
              <a:t>培训提示！在这张幻灯片上耐心停留。利用这一机会，将重点放在合作关系上，即区域中心与其服务对象同心协力时才会取得成功。体系依此设计。自决就是建立在这个前提之上的。</a:t>
            </a:r>
            <a:endParaRPr lang="en-US" sz="1200" b="1" baseline="0" dirty="0">
              <a:solidFill>
                <a:schemeClr val="tx1"/>
              </a:solidFill>
              <a:latin typeface="+mn-lt"/>
              <a:cs typeface="Arial" panose="020B0604020202020204" pitchFamily="34" charset="0"/>
            </a:endParaRPr>
          </a:p>
          <a:p>
            <a:pPr>
              <a:buFont typeface="Arial"/>
              <a:buChar char="•"/>
            </a:pPr>
            <a:endParaRPr lang="en-US" sz="1200" baseline="0" dirty="0">
              <a:solidFill>
                <a:schemeClr val="tx1"/>
              </a:solidFill>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10</a:t>
            </a:fld>
            <a:endParaRPr lang="en-US" dirty="0"/>
          </a:p>
        </p:txBody>
      </p:sp>
    </p:spTree>
    <p:extLst>
      <p:ext uri="{BB962C8B-B14F-4D97-AF65-F5344CB8AC3E}">
        <p14:creationId xmlns:p14="http://schemas.microsoft.com/office/powerpoint/2010/main" val="3730615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i="0" baseline="0" dirty="0">
                <a:solidFill>
                  <a:schemeClr val="tx1"/>
                </a:solidFill>
                <a:latin typeface="+mn-lt"/>
                <a:cs typeface="Arial" panose="020B0604020202020204" pitchFamily="34" charset="0"/>
              </a:rPr>
              <a:t>自决计划是一项自愿计划。您可以选择加入这个计划或者退出这个计划。但是如果您决定退出，在</a:t>
            </a:r>
            <a:r>
              <a:rPr lang="en-US" altLang="zh-CN" sz="1200" i="0" baseline="0" dirty="0">
                <a:solidFill>
                  <a:schemeClr val="tx1"/>
                </a:solidFill>
                <a:latin typeface="+mn-lt"/>
                <a:cs typeface="Arial" panose="020B0604020202020204" pitchFamily="34" charset="0"/>
              </a:rPr>
              <a:t>12</a:t>
            </a:r>
            <a:r>
              <a:rPr lang="zh-CN" altLang="en-US" sz="1200" i="0" baseline="0" dirty="0">
                <a:solidFill>
                  <a:schemeClr val="tx1"/>
                </a:solidFill>
                <a:latin typeface="+mn-lt"/>
                <a:cs typeface="Arial" panose="020B0604020202020204" pitchFamily="34" charset="0"/>
              </a:rPr>
              <a:t>个月内您将无法再参加这个计划。</a:t>
            </a:r>
            <a:r>
              <a:rPr lang="zh-CN" altLang="en-US" sz="1200" i="1" baseline="0" dirty="0">
                <a:solidFill>
                  <a:schemeClr val="tx1"/>
                </a:solidFill>
                <a:latin typeface="+mn-lt"/>
                <a:cs typeface="Arial" panose="020B0604020202020204" pitchFamily="34" charset="0"/>
              </a:rPr>
              <a:t>（注意：在前三年，如果您选择不加入该计划，在之后决定回来继续参加，那么只有在窗口依然开放的情况下，您才会再次被添加到</a:t>
            </a:r>
            <a:r>
              <a:rPr lang="en-US" altLang="zh-CN" sz="1200" i="1" baseline="0" dirty="0">
                <a:solidFill>
                  <a:schemeClr val="tx1"/>
                </a:solidFill>
                <a:latin typeface="+mn-lt"/>
                <a:cs typeface="Arial" panose="020B0604020202020204" pitchFamily="34" charset="0"/>
              </a:rPr>
              <a:t>DDS</a:t>
            </a:r>
            <a:r>
              <a:rPr lang="zh-CN" altLang="en-US" sz="1200" i="1" baseline="0" dirty="0">
                <a:solidFill>
                  <a:schemeClr val="tx1"/>
                </a:solidFill>
                <a:latin typeface="+mn-lt"/>
                <a:cs typeface="Arial" panose="020B0604020202020204" pitchFamily="34" charset="0"/>
              </a:rPr>
              <a:t>名单中以进行后续选拔。）</a:t>
            </a:r>
            <a:endParaRPr lang="en-US" sz="1200" i="1" baseline="0" dirty="0">
              <a:solidFill>
                <a:schemeClr val="tx1"/>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solidFill>
                  <a:schemeClr val="tx1"/>
                </a:solidFill>
                <a:latin typeface="+mn-lt"/>
                <a:cs typeface="Arial" panose="020B0604020202020204" pitchFamily="34" charset="0"/>
              </a:rPr>
              <a:t>如果您搬家了，无论您从哪个区域中心获得服务，您都可以留在自决计划中。</a:t>
            </a:r>
            <a:endParaRPr lang="en-US" sz="1200" dirty="0">
              <a:solidFill>
                <a:schemeClr val="tx1"/>
              </a:solidFill>
              <a:latin typeface="+mn-lt"/>
              <a:cs typeface="Arial" panose="020B0604020202020204" pitchFamily="34" charset="0"/>
            </a:endParaRPr>
          </a:p>
          <a:p>
            <a:pPr marL="171450" indent="-171450">
              <a:buFont typeface="Arial" panose="020B0604020202020204" pitchFamily="34" charset="0"/>
              <a:buChar char="•"/>
            </a:pPr>
            <a:r>
              <a:rPr lang="zh-CN" altLang="en-US" sz="1200" baseline="0" dirty="0">
                <a:solidFill>
                  <a:schemeClr val="tx1"/>
                </a:solidFill>
                <a:latin typeface="+mn-lt"/>
                <a:cs typeface="Arial" panose="020B0604020202020204" pitchFamily="34" charset="0"/>
              </a:rPr>
              <a:t>您必须住在社区里。例如，除非您已经确认您将在</a:t>
            </a:r>
            <a:r>
              <a:rPr lang="en-US" altLang="zh-CN" sz="1200" baseline="0" dirty="0">
                <a:solidFill>
                  <a:schemeClr val="tx1"/>
                </a:solidFill>
                <a:latin typeface="+mn-lt"/>
                <a:cs typeface="Arial" panose="020B0604020202020204" pitchFamily="34" charset="0"/>
              </a:rPr>
              <a:t>90</a:t>
            </a:r>
            <a:r>
              <a:rPr lang="zh-CN" altLang="en-US" sz="1200" baseline="0" dirty="0">
                <a:solidFill>
                  <a:schemeClr val="tx1"/>
                </a:solidFill>
                <a:latin typeface="+mn-lt"/>
                <a:cs typeface="Arial" panose="020B0604020202020204" pitchFamily="34" charset="0"/>
              </a:rPr>
              <a:t>天内搬入社区，否则您不能入住持照的长期医疗机构或发展中心。</a:t>
            </a:r>
            <a:endParaRPr lang="en-US" sz="1200" baseline="0" dirty="0">
              <a:solidFill>
                <a:schemeClr val="tx1"/>
              </a:solidFill>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11</a:t>
            </a:fld>
            <a:endParaRPr lang="en-US" dirty="0"/>
          </a:p>
        </p:txBody>
      </p:sp>
    </p:spTree>
    <p:extLst>
      <p:ext uri="{BB962C8B-B14F-4D97-AF65-F5344CB8AC3E}">
        <p14:creationId xmlns:p14="http://schemas.microsoft.com/office/powerpoint/2010/main" val="2680389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b="0" i="1" u="none" dirty="0">
                <a:solidFill>
                  <a:schemeClr val="tx1"/>
                </a:solidFill>
              </a:rPr>
              <a:t>讲义</a:t>
            </a:r>
            <a:r>
              <a:rPr lang="en-US" altLang="zh-CN" b="0" i="1" u="none" dirty="0">
                <a:solidFill>
                  <a:schemeClr val="tx1"/>
                </a:solidFill>
              </a:rPr>
              <a:t>- </a:t>
            </a:r>
            <a:r>
              <a:rPr lang="zh-CN" altLang="en-US" b="1" i="0" u="none" dirty="0">
                <a:solidFill>
                  <a:schemeClr val="tx1"/>
                </a:solidFill>
              </a:rPr>
              <a:t>自决的</a:t>
            </a:r>
            <a:r>
              <a:rPr lang="en-US" altLang="zh-CN" b="1" i="0" u="none" dirty="0">
                <a:solidFill>
                  <a:schemeClr val="tx1"/>
                </a:solidFill>
              </a:rPr>
              <a:t>5</a:t>
            </a:r>
            <a:r>
              <a:rPr lang="zh-CN" altLang="en-US" b="1" i="0" u="none" dirty="0">
                <a:solidFill>
                  <a:schemeClr val="tx1"/>
                </a:solidFill>
              </a:rPr>
              <a:t>个原则</a:t>
            </a:r>
            <a:endParaRPr lang="en-US" b="1" i="0" u="none" dirty="0">
              <a:solidFill>
                <a:schemeClr val="tx1"/>
              </a:solidFill>
            </a:endParaRPr>
          </a:p>
          <a:p>
            <a:endParaRPr lang="en-US" u="sng" dirty="0">
              <a:solidFill>
                <a:schemeClr val="tx1"/>
              </a:solidFill>
            </a:endParaRPr>
          </a:p>
          <a:p>
            <a:r>
              <a:rPr lang="zh-CN" altLang="en-US" u="sng" dirty="0">
                <a:solidFill>
                  <a:schemeClr val="tx1"/>
                </a:solidFill>
              </a:rPr>
              <a:t>自由</a:t>
            </a:r>
            <a:r>
              <a:rPr lang="zh-CN" altLang="en-US" dirty="0">
                <a:solidFill>
                  <a:schemeClr val="tx1"/>
                </a:solidFill>
              </a:rPr>
              <a:t>行使与所有人相同的权利；以自由选择的支持来建立家庭、结识朋友、决定您想住在哪里、您想和谁一起生活、您的时间将如何分配以及接受谁的支持；</a:t>
            </a:r>
            <a:endParaRPr lang="en-US" dirty="0">
              <a:solidFill>
                <a:schemeClr val="tx1"/>
              </a:solidFill>
            </a:endParaRPr>
          </a:p>
          <a:p>
            <a:r>
              <a:rPr lang="zh-CN" altLang="en-US" dirty="0">
                <a:solidFill>
                  <a:schemeClr val="tx1"/>
                </a:solidFill>
              </a:rPr>
              <a:t>有</a:t>
            </a:r>
            <a:r>
              <a:rPr lang="zh-CN" altLang="en-US" u="sng" dirty="0">
                <a:solidFill>
                  <a:schemeClr val="tx1"/>
                </a:solidFill>
              </a:rPr>
              <a:t>权限</a:t>
            </a:r>
            <a:r>
              <a:rPr lang="zh-CN" altLang="en-US" dirty="0">
                <a:solidFill>
                  <a:schemeClr val="tx1"/>
                </a:solidFill>
              </a:rPr>
              <a:t>控制预算以购买您选择的服务和支持；</a:t>
            </a:r>
            <a:endParaRPr lang="en-US" dirty="0">
              <a:solidFill>
                <a:schemeClr val="tx1"/>
              </a:solidFill>
            </a:endParaRPr>
          </a:p>
          <a:p>
            <a:r>
              <a:rPr lang="zh-CN" altLang="en-US" u="sng" dirty="0">
                <a:solidFill>
                  <a:schemeClr val="tx1"/>
                </a:solidFill>
              </a:rPr>
              <a:t>支持</a:t>
            </a:r>
            <a:r>
              <a:rPr lang="zh-CN" altLang="en-US" dirty="0">
                <a:solidFill>
                  <a:schemeClr val="tx1"/>
                </a:solidFill>
              </a:rPr>
              <a:t>，包括安排资源和人员的能力，这将使您能够更适应地生活在自己选择的社区中；</a:t>
            </a:r>
            <a:endParaRPr lang="en-US" dirty="0">
              <a:solidFill>
                <a:schemeClr val="tx1"/>
              </a:solidFill>
            </a:endParaRPr>
          </a:p>
          <a:p>
            <a:r>
              <a:rPr lang="zh-CN" altLang="en-US" u="sng" dirty="0">
                <a:solidFill>
                  <a:schemeClr val="tx1"/>
                </a:solidFill>
              </a:rPr>
              <a:t>责任</a:t>
            </a:r>
            <a:r>
              <a:rPr lang="zh-CN" altLang="en-US" dirty="0">
                <a:solidFill>
                  <a:schemeClr val="tx1"/>
                </a:solidFill>
              </a:rPr>
              <a:t>，包括有机会为在自己生活中做出的决定承担责任，对公共资金的使用负责，并接受社区中有价值的身份角色，以及</a:t>
            </a:r>
            <a:endParaRPr lang="en-US" dirty="0">
              <a:solidFill>
                <a:schemeClr val="tx1"/>
              </a:solidFill>
            </a:endParaRPr>
          </a:p>
          <a:p>
            <a:r>
              <a:rPr lang="zh-CN" altLang="en-US" u="sng" dirty="0">
                <a:solidFill>
                  <a:schemeClr val="tx1"/>
                </a:solidFill>
              </a:rPr>
              <a:t>确认</a:t>
            </a:r>
            <a:r>
              <a:rPr lang="zh-CN" altLang="en-US" dirty="0">
                <a:solidFill>
                  <a:schemeClr val="tx1"/>
                </a:solidFill>
              </a:rPr>
              <a:t>您和您的家人在您自己生活中做出决定以及设计和安排您所依赖的服务方面所起的关键作用。“没有我，就什么都没有”即来自于确认的理念。</a:t>
            </a:r>
            <a:endParaRPr lang="en-US" dirty="0">
              <a:solidFill>
                <a:schemeClr val="tx1"/>
              </a:solidFill>
            </a:endParaRPr>
          </a:p>
          <a:p>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dirty="0">
                <a:solidFill>
                  <a:schemeClr val="tx1"/>
                </a:solidFill>
              </a:rPr>
              <a:t>正如我们今天谈论的自决计划，这些原则中的每一个都将不断出现。这就是自决计划的全部内容。</a:t>
            </a:r>
            <a:endParaRPr lang="en-US"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solidFill>
                  <a:schemeClr val="tx1"/>
                </a:solidFill>
              </a:rPr>
              <a:t>培训提示！您可能想指出，本地咨询委员会是行动中确认原则的一个很好的例子，并邀请参与者参加会议。</a:t>
            </a:r>
            <a:endParaRPr lang="en-US" b="1"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12</a:t>
            </a:fld>
            <a:endParaRPr lang="en-US" dirty="0"/>
          </a:p>
        </p:txBody>
      </p:sp>
    </p:spTree>
    <p:extLst>
      <p:ext uri="{BB962C8B-B14F-4D97-AF65-F5344CB8AC3E}">
        <p14:creationId xmlns:p14="http://schemas.microsoft.com/office/powerpoint/2010/main" val="1125503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baseline="0" dirty="0"/>
              <a:t>什么是以人为本的规划？</a:t>
            </a:r>
            <a:endParaRPr lang="en-US" baseline="0" dirty="0"/>
          </a:p>
          <a:p>
            <a:endParaRPr lang="en-US" baseline="0" dirty="0"/>
          </a:p>
          <a:p>
            <a:pPr marL="171450" indent="-171450">
              <a:buFont typeface="Arial" panose="020B0604020202020204" pitchFamily="34" charset="0"/>
              <a:buChar char="•"/>
            </a:pPr>
            <a:r>
              <a:rPr lang="zh-CN" altLang="en-US" baseline="0" dirty="0"/>
              <a:t>在</a:t>
            </a:r>
            <a:r>
              <a:rPr lang="en-US" altLang="zh-CN" baseline="0" dirty="0"/>
              <a:t>SDP</a:t>
            </a:r>
            <a:r>
              <a:rPr lang="zh-CN" altLang="en-US" baseline="0" dirty="0"/>
              <a:t>中</a:t>
            </a:r>
            <a:r>
              <a:rPr lang="en-US" altLang="zh-CN" baseline="0" dirty="0"/>
              <a:t>——</a:t>
            </a:r>
            <a:r>
              <a:rPr lang="zh-CN" altLang="en-US" baseline="0" dirty="0"/>
              <a:t>您的</a:t>
            </a:r>
            <a:r>
              <a:rPr lang="en-US" altLang="zh-CN" baseline="0" dirty="0"/>
              <a:t>IPP</a:t>
            </a:r>
            <a:r>
              <a:rPr lang="zh-CN" altLang="en-US" baseline="0" dirty="0"/>
              <a:t>必须通过以人为本的规划来制定。</a:t>
            </a:r>
            <a:endParaRPr lang="en-US" baseline="0" dirty="0"/>
          </a:p>
          <a:p>
            <a:pPr marL="171450" indent="-171450">
              <a:buFont typeface="Arial" panose="020B0604020202020204" pitchFamily="34" charset="0"/>
              <a:buChar char="•"/>
            </a:pPr>
            <a:r>
              <a:rPr lang="zh-CN" altLang="en-US" baseline="0" dirty="0"/>
              <a:t>以人为本的规划是一个了解您的过程。您引导着规划过程朝着您对未来的设想而前进。</a:t>
            </a: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aseline="0" dirty="0"/>
              <a:t>您是您的规划的中心，由您来指导您要求向您提供支持的人；建立您的优势和能力，来帮助您自己规划您的未来。</a:t>
            </a: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dirty="0"/>
              <a:t>通过以人为本的规划，您来决定</a:t>
            </a:r>
            <a:r>
              <a:rPr lang="zh-CN" altLang="en-US" u="sng" dirty="0"/>
              <a:t>有何物</a:t>
            </a:r>
            <a:r>
              <a:rPr lang="zh-CN" altLang="en-US" dirty="0"/>
              <a:t>对您拥有充实、满足的生活是重要的，</a:t>
            </a:r>
            <a:r>
              <a:rPr lang="zh-CN" altLang="en-US" u="sng" dirty="0"/>
              <a:t>做何事</a:t>
            </a:r>
            <a:r>
              <a:rPr lang="zh-CN" altLang="en-US" dirty="0"/>
              <a:t>对您感觉健康和安全是重要的。</a:t>
            </a:r>
            <a:endParaRPr lang="en-US" dirty="0"/>
          </a:p>
          <a:p>
            <a:r>
              <a:rPr lang="zh-CN" altLang="en-US" b="1" dirty="0"/>
              <a:t>培训提示！花点时间，通过让参与者回顾自己的生活实景，让其思考一下</a:t>
            </a:r>
            <a:r>
              <a:rPr lang="zh-CN" altLang="en-US" b="1" u="sng" dirty="0"/>
              <a:t>有何</a:t>
            </a:r>
            <a:r>
              <a:rPr lang="zh-CN" altLang="en-US" b="1" dirty="0"/>
              <a:t>重要之物与</a:t>
            </a:r>
            <a:r>
              <a:rPr lang="zh-CN" altLang="en-US" b="1" u="sng" dirty="0"/>
              <a:t>做何</a:t>
            </a:r>
            <a:r>
              <a:rPr lang="zh-CN" altLang="en-US" b="1" dirty="0"/>
              <a:t>重要之事之间区别的重要概念。</a:t>
            </a:r>
            <a:r>
              <a:rPr lang="zh-CN" altLang="en-US" b="1" u="sng" dirty="0"/>
              <a:t>有</a:t>
            </a:r>
            <a:r>
              <a:rPr lang="zh-CN" altLang="en-US" b="1" dirty="0"/>
              <a:t>什么对您很重要？</a:t>
            </a:r>
            <a:r>
              <a:rPr lang="zh-CN" altLang="en-US" b="1" u="sng" dirty="0"/>
              <a:t>做</a:t>
            </a:r>
            <a:r>
              <a:rPr lang="zh-CN" altLang="en-US" b="1" dirty="0"/>
              <a:t>什么对您很重要？给出您自己的例子。稍后在规划的幻灯片中，您可以将他们带回到这一区别上来。给大约</a:t>
            </a:r>
            <a:r>
              <a:rPr lang="en-US" altLang="zh-CN" b="1" dirty="0"/>
              <a:t>5</a:t>
            </a:r>
            <a:r>
              <a:rPr lang="zh-CN" altLang="en-US" b="1" dirty="0"/>
              <a:t>分钟时间，然后问“您理解其中的区别了吗？“但不一定要寻求具体的答案。让人们分享其能够判别的例子。</a:t>
            </a:r>
            <a:endParaRPr lang="en-US" b="1" dirty="0"/>
          </a:p>
        </p:txBody>
      </p:sp>
      <p:sp>
        <p:nvSpPr>
          <p:cNvPr id="4" name="Slide Number Placeholder 3"/>
          <p:cNvSpPr>
            <a:spLocks noGrp="1"/>
          </p:cNvSpPr>
          <p:nvPr>
            <p:ph type="sldNum" sz="quarter" idx="5"/>
          </p:nvPr>
        </p:nvSpPr>
        <p:spPr/>
        <p:txBody>
          <a:bodyPr/>
          <a:lstStyle/>
          <a:p>
            <a:fld id="{1C78673E-F29B-4593-BE77-BC78070867BB}" type="slidenum">
              <a:rPr lang="en-US" smtClean="0"/>
              <a:t>13</a:t>
            </a:fld>
            <a:endParaRPr lang="en-US" dirty="0"/>
          </a:p>
        </p:txBody>
      </p:sp>
    </p:spTree>
    <p:extLst>
      <p:ext uri="{BB962C8B-B14F-4D97-AF65-F5344CB8AC3E}">
        <p14:creationId xmlns:p14="http://schemas.microsoft.com/office/powerpoint/2010/main" val="3369771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buFont typeface="Wingdings" pitchFamily="2" charset="2"/>
              <a:buChar char="ü"/>
            </a:pPr>
            <a:r>
              <a:rPr lang="zh-CN" altLang="en-US" sz="1200" dirty="0">
                <a:latin typeface="+mn-lt"/>
              </a:rPr>
              <a:t>自决使您成为自己的主宰！您在服务和支持方面有更多的选择！！</a:t>
            </a:r>
            <a:endParaRPr lang="en-US" sz="1200" dirty="0">
              <a:latin typeface="+mn-lt"/>
            </a:endParaRPr>
          </a:p>
          <a:p>
            <a:pPr lvl="1"/>
            <a:endParaRPr lang="en-US" sz="1200" dirty="0">
              <a:latin typeface="+mn-lt"/>
            </a:endParaRPr>
          </a:p>
          <a:p>
            <a:pPr marL="914400" lvl="1" indent="-457200">
              <a:buFont typeface="Wingdings" pitchFamily="2" charset="2"/>
              <a:buChar char="ü"/>
            </a:pPr>
            <a:r>
              <a:rPr lang="zh-CN" altLang="en-US" sz="1200" dirty="0">
                <a:latin typeface="+mn-lt"/>
              </a:rPr>
              <a:t>自决计划从您和其他</a:t>
            </a:r>
            <a:r>
              <a:rPr lang="en-US" altLang="zh-CN" sz="1200" dirty="0">
                <a:latin typeface="+mn-lt"/>
              </a:rPr>
              <a:t>2500</a:t>
            </a:r>
            <a:r>
              <a:rPr lang="zh-CN" altLang="en-US" sz="1200" dirty="0">
                <a:latin typeface="+mn-lt"/>
              </a:rPr>
              <a:t>人开始！</a:t>
            </a:r>
            <a:endParaRPr lang="en-US" sz="1200" dirty="0">
              <a:latin typeface="+mn-lt"/>
            </a:endParaRPr>
          </a:p>
          <a:p>
            <a:pPr marL="914400" lvl="1" indent="-457200">
              <a:buFont typeface="Wingdings" pitchFamily="2" charset="2"/>
              <a:buChar char="ü"/>
            </a:pPr>
            <a:endParaRPr lang="en-US" sz="1200" dirty="0">
              <a:latin typeface="+mn-lt"/>
            </a:endParaRPr>
          </a:p>
          <a:p>
            <a:pPr marL="914400" lvl="1" indent="-457200">
              <a:buFont typeface="Wingdings" pitchFamily="2" charset="2"/>
              <a:buChar char="ü"/>
            </a:pPr>
            <a:r>
              <a:rPr lang="zh-CN" altLang="en-US" sz="1200" dirty="0">
                <a:solidFill>
                  <a:schemeClr val="tx1"/>
                </a:solidFill>
                <a:latin typeface="+mn-lt"/>
              </a:rPr>
              <a:t>这是自愿的，您随时都可以退出。如果您搬家了，您仍可以留在这个计划里。如果您住在社区里。</a:t>
            </a:r>
            <a:endParaRPr lang="en-US" sz="1200" dirty="0">
              <a:solidFill>
                <a:schemeClr val="tx1"/>
              </a:solidFill>
              <a:latin typeface="+mn-lt"/>
            </a:endParaRPr>
          </a:p>
          <a:p>
            <a:pPr marL="914400" lvl="1" indent="-457200">
              <a:buFont typeface="Wingdings" pitchFamily="2" charset="2"/>
              <a:buChar char="ü"/>
            </a:pPr>
            <a:endParaRPr lang="en-US" sz="1200" dirty="0">
              <a:latin typeface="+mn-lt"/>
            </a:endParaRPr>
          </a:p>
          <a:p>
            <a:pPr marL="914400" lvl="1" indent="-457200">
              <a:buFont typeface="Wingdings" pitchFamily="2" charset="2"/>
              <a:buChar char="ü"/>
            </a:pPr>
            <a:r>
              <a:rPr lang="zh-CN" altLang="en-US" sz="1200" dirty="0">
                <a:latin typeface="+mn-lt"/>
              </a:rPr>
              <a:t>自决的</a:t>
            </a:r>
            <a:r>
              <a:rPr lang="en-US" altLang="zh-CN" sz="1200" dirty="0">
                <a:latin typeface="+mn-lt"/>
              </a:rPr>
              <a:t>5</a:t>
            </a:r>
            <a:r>
              <a:rPr lang="zh-CN" altLang="en-US" sz="1200" dirty="0">
                <a:latin typeface="+mn-lt"/>
              </a:rPr>
              <a:t>大原则是</a:t>
            </a:r>
            <a:r>
              <a:rPr lang="en-US" altLang="zh-CN" sz="1200" dirty="0">
                <a:latin typeface="+mn-lt"/>
              </a:rPr>
              <a:t>SDP</a:t>
            </a:r>
            <a:r>
              <a:rPr lang="zh-CN" altLang="en-US" sz="1200" dirty="0">
                <a:latin typeface="+mn-lt"/>
              </a:rPr>
              <a:t>的基础</a:t>
            </a:r>
            <a:endParaRPr lang="en-US" sz="1200" dirty="0">
              <a:latin typeface="+mn-lt"/>
            </a:endParaRPr>
          </a:p>
          <a:p>
            <a:pPr marL="914400" lvl="1" indent="-457200">
              <a:buFont typeface="Wingdings" pitchFamily="2" charset="2"/>
              <a:buChar char="ü"/>
            </a:pPr>
            <a:endParaRPr lang="en-US" sz="1200" dirty="0">
              <a:latin typeface="+mn-lt"/>
            </a:endParaRPr>
          </a:p>
          <a:p>
            <a:pPr marL="914400" lvl="1" indent="-457200">
              <a:buFont typeface="Wingdings" pitchFamily="2" charset="2"/>
              <a:buChar char="ü"/>
            </a:pPr>
            <a:r>
              <a:rPr lang="zh-CN" altLang="en-US" sz="1200" dirty="0">
                <a:latin typeface="+mn-lt"/>
              </a:rPr>
              <a:t>您是您的规划的中心</a:t>
            </a:r>
            <a:r>
              <a:rPr lang="en-US" altLang="zh-CN" sz="1200" dirty="0">
                <a:latin typeface="+mn-lt"/>
              </a:rPr>
              <a:t>——</a:t>
            </a:r>
            <a:r>
              <a:rPr lang="zh-CN" altLang="en-US" sz="1200" dirty="0">
                <a:latin typeface="+mn-lt"/>
              </a:rPr>
              <a:t>以人为本的规划与您息息相关！！！！！</a:t>
            </a:r>
            <a:endParaRPr lang="en-US" sz="1200" dirty="0">
              <a:latin typeface="+mn-lt"/>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14</a:t>
            </a:fld>
            <a:endParaRPr lang="en-US" dirty="0"/>
          </a:p>
        </p:txBody>
      </p:sp>
    </p:spTree>
    <p:extLst>
      <p:ext uri="{BB962C8B-B14F-4D97-AF65-F5344CB8AC3E}">
        <p14:creationId xmlns:p14="http://schemas.microsoft.com/office/powerpoint/2010/main" val="2881161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15</a:t>
            </a:fld>
            <a:endParaRPr lang="en-US" dirty="0"/>
          </a:p>
        </p:txBody>
      </p:sp>
    </p:spTree>
    <p:extLst>
      <p:ext uri="{BB962C8B-B14F-4D97-AF65-F5344CB8AC3E}">
        <p14:creationId xmlns:p14="http://schemas.microsoft.com/office/powerpoint/2010/main" val="1734853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16</a:t>
            </a:fld>
            <a:endParaRPr lang="en-US" dirty="0"/>
          </a:p>
        </p:txBody>
      </p:sp>
    </p:spTree>
    <p:extLst>
      <p:ext uri="{BB962C8B-B14F-4D97-AF65-F5344CB8AC3E}">
        <p14:creationId xmlns:p14="http://schemas.microsoft.com/office/powerpoint/2010/main" val="860258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zh-CN" altLang="en-US" dirty="0"/>
              <a:t>为了加入自决计划，您需同意遵守法律规定。</a:t>
            </a:r>
            <a:endParaRPr lang="en-US" altLang="zh-CN" dirty="0"/>
          </a:p>
          <a:p>
            <a:pPr marL="0" indent="0">
              <a:buFont typeface="Arial" panose="020B0604020202020204" pitchFamily="34" charset="0"/>
              <a:buNone/>
            </a:pPr>
            <a:endParaRPr lang="en-US" baseline="0"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zh-CN" altLang="en-US" baseline="0" dirty="0"/>
              <a:t>您必须参加一次授训。</a:t>
            </a:r>
            <a:endParaRPr lang="en-US" baseline="0" dirty="0"/>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zh-CN" altLang="en-US" baseline="0" dirty="0"/>
              <a:t>您可以选择获得尽可能多的或尽可能少的所需帮助，以便于以一种以人为本的方式来设计您的服务。有关规划的更多信息将在接下来的幻灯片中介绍。</a:t>
            </a:r>
            <a:endParaRPr lang="en-US" baseline="0"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zh-CN" altLang="en-US" baseline="0" dirty="0"/>
              <a:t>您将建立一个购买您实现目标所需支持和服务的支出计划。</a:t>
            </a:r>
            <a:endParaRPr lang="en-US" baseline="0"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zh-CN" altLang="en-US" dirty="0"/>
              <a:t>您必须选择一家财务管理服务供应方，以帮助您管理您的支出计划并支付服务和支持费用。</a:t>
            </a:r>
            <a:endParaRPr lang="en-US" dirty="0"/>
          </a:p>
          <a:p>
            <a:pPr>
              <a:buFont typeface="Arial"/>
              <a:buNone/>
            </a:pPr>
            <a:endParaRPr lang="en-US" baseline="0" dirty="0"/>
          </a:p>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17</a:t>
            </a:fld>
            <a:endParaRPr lang="en-US" dirty="0"/>
          </a:p>
        </p:txBody>
      </p:sp>
    </p:spTree>
    <p:extLst>
      <p:ext uri="{BB962C8B-B14F-4D97-AF65-F5344CB8AC3E}">
        <p14:creationId xmlns:p14="http://schemas.microsoft.com/office/powerpoint/2010/main" val="2066934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zh-CN" altLang="en-US" baseline="0" dirty="0"/>
              <a:t>您生活中那些您信任的人和最了解您的人，应该参与您的规划。</a:t>
            </a:r>
            <a:endParaRPr lang="en-US" baseline="0" dirty="0"/>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zh-CN" altLang="en-US" baseline="0" dirty="0"/>
              <a:t>选择那些您生活中最了解您想做什么的人，并请他们成为您规划的一部分。</a:t>
            </a:r>
            <a:endParaRPr lang="en-US" baseline="0" dirty="0"/>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zh-CN" altLang="en-US" baseline="0" dirty="0"/>
              <a:t>考虑那些善于帮助您思考对您重要之事的人，以及那些在您为未来规划时能够支持您的人。</a:t>
            </a:r>
            <a:endParaRPr lang="en-US" baseline="0"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zh-CN" altLang="en-US" dirty="0"/>
              <a:t>从要求报酬和不要求报酬的人那里，您都可以寻求其支持。</a:t>
            </a:r>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18</a:t>
            </a:fld>
            <a:endParaRPr lang="en-US" dirty="0"/>
          </a:p>
        </p:txBody>
      </p:sp>
    </p:spTree>
    <p:extLst>
      <p:ext uri="{BB962C8B-B14F-4D97-AF65-F5344CB8AC3E}">
        <p14:creationId xmlns:p14="http://schemas.microsoft.com/office/powerpoint/2010/main" val="3433451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a:buChar char="•"/>
            </a:pPr>
            <a:r>
              <a:rPr lang="zh-CN" altLang="en-US" baseline="0" dirty="0"/>
              <a:t>您的服务协调员是您团队的成员，该团队将把您的以人为本的目标纳入</a:t>
            </a:r>
            <a:r>
              <a:rPr lang="en-US" altLang="zh-CN" baseline="0" dirty="0"/>
              <a:t>IPP</a:t>
            </a:r>
            <a:r>
              <a:rPr lang="zh-CN" altLang="en-US" baseline="0" dirty="0"/>
              <a:t>文件中。</a:t>
            </a:r>
            <a:endParaRPr lang="en-US" baseline="0" dirty="0"/>
          </a:p>
          <a:p>
            <a:pPr marL="228600" indent="-228600">
              <a:buFont typeface="Arial"/>
              <a:buChar char="•"/>
            </a:pPr>
            <a:endParaRPr lang="en-US" baseline="0" dirty="0"/>
          </a:p>
          <a:p>
            <a:pPr marL="228600" indent="-228600">
              <a:buFont typeface="Arial"/>
              <a:buChar char="•"/>
            </a:pPr>
            <a:r>
              <a:rPr lang="zh-CN" altLang="en-US" dirty="0"/>
              <a:t>您的服务协调员能够帮助确定您的个人预算内容，并且必须证明您的个人预算金额。</a:t>
            </a:r>
            <a:endParaRPr lang="en-US" dirty="0"/>
          </a:p>
          <a:p>
            <a:pPr marL="228600" indent="-228600">
              <a:buFont typeface="Arial"/>
              <a:buChar char="•"/>
            </a:pPr>
            <a:endParaRPr lang="en-US" baseline="0" dirty="0"/>
          </a:p>
          <a:p>
            <a:pPr marL="228600" indent="-228600">
              <a:buFont typeface="Arial"/>
              <a:buChar char="•"/>
            </a:pPr>
            <a:r>
              <a:rPr lang="zh-CN" altLang="en-US" baseline="0" dirty="0"/>
              <a:t>您的所有服务必须使您有机会成为社区的一份子；它们必须帮助您实现</a:t>
            </a:r>
            <a:r>
              <a:rPr lang="en-US" altLang="zh-CN" baseline="0" dirty="0"/>
              <a:t>IPP</a:t>
            </a:r>
            <a:r>
              <a:rPr lang="zh-CN" altLang="en-US" baseline="0" dirty="0"/>
              <a:t>目标；它们必须是联邦政府认可的自决计划服务。您的服务协调员将帮助您遍览所有这些内容。</a:t>
            </a:r>
            <a:endParaRPr lang="en-US" baseline="0" dirty="0"/>
          </a:p>
          <a:p>
            <a:pPr marL="228600" indent="-228600">
              <a:buFont typeface="Arial"/>
              <a:buChar char="•"/>
            </a:pPr>
            <a:endParaRPr lang="en-US" baseline="0" dirty="0"/>
          </a:p>
          <a:p>
            <a:pPr marL="228600" indent="-228600">
              <a:buFont typeface="Arial"/>
              <a:buChar char="•"/>
            </a:pPr>
            <a:r>
              <a:rPr lang="zh-CN" altLang="en-US" baseline="0" dirty="0"/>
              <a:t>一如既往，您的服务协调员会帮助您保持健康和安全。</a:t>
            </a:r>
            <a:endParaRPr lang="en-US" baseline="0" dirty="0"/>
          </a:p>
          <a:p>
            <a:pPr marL="228600" indent="-228600">
              <a:buFont typeface="Arial"/>
              <a:buChar char="•"/>
            </a:pPr>
            <a:endParaRPr lang="en-US" baseline="0" dirty="0"/>
          </a:p>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19</a:t>
            </a:fld>
            <a:endParaRPr lang="en-US" dirty="0"/>
          </a:p>
        </p:txBody>
      </p:sp>
    </p:spTree>
    <p:extLst>
      <p:ext uri="{BB962C8B-B14F-4D97-AF65-F5344CB8AC3E}">
        <p14:creationId xmlns:p14="http://schemas.microsoft.com/office/powerpoint/2010/main" val="2584366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zh-CN" altLang="en-US" sz="1200" baseline="0" dirty="0">
                <a:solidFill>
                  <a:schemeClr val="tx1"/>
                </a:solidFill>
                <a:latin typeface="+mn-lt"/>
                <a:cs typeface="Arial" panose="020B0604020202020204" pitchFamily="34" charset="0"/>
              </a:rPr>
              <a:t>自我介绍和介绍其他人</a:t>
            </a:r>
            <a:endParaRPr lang="en-US" sz="1200" baseline="0" dirty="0">
              <a:solidFill>
                <a:schemeClr val="tx1"/>
              </a:solidFill>
              <a:latin typeface="+mn-lt"/>
              <a:cs typeface="Arial" panose="020B0604020202020204" pitchFamily="34" charset="0"/>
            </a:endParaRPr>
          </a:p>
          <a:p>
            <a:pPr marL="228600" indent="-228600">
              <a:buAutoNum type="arabicParenR"/>
            </a:pPr>
            <a:r>
              <a:rPr lang="zh-CN" altLang="en-US" sz="1200" baseline="0" dirty="0">
                <a:solidFill>
                  <a:schemeClr val="tx1"/>
                </a:solidFill>
                <a:latin typeface="+mn-lt"/>
                <a:cs typeface="Arial" panose="020B0604020202020204" pitchFamily="34" charset="0"/>
              </a:rPr>
              <a:t>要求和规定开展</a:t>
            </a:r>
            <a:r>
              <a:rPr lang="en-US" sz="1200" baseline="0" dirty="0">
                <a:solidFill>
                  <a:schemeClr val="tx1"/>
                </a:solidFill>
                <a:latin typeface="+mn-lt"/>
                <a:cs typeface="Arial" panose="020B0604020202020204" pitchFamily="34" charset="0"/>
              </a:rPr>
              <a:t>SDP</a:t>
            </a:r>
            <a:r>
              <a:rPr lang="zh-CN" altLang="en-US" sz="1200" baseline="0" dirty="0">
                <a:solidFill>
                  <a:schemeClr val="tx1"/>
                </a:solidFill>
                <a:latin typeface="+mn-lt"/>
                <a:cs typeface="Arial" panose="020B0604020202020204" pitchFamily="34" charset="0"/>
              </a:rPr>
              <a:t>授训的法律。</a:t>
            </a:r>
            <a:endParaRPr lang="en-US" sz="1200" baseline="0" dirty="0">
              <a:solidFill>
                <a:schemeClr val="tx1"/>
              </a:solidFill>
              <a:latin typeface="+mn-lt"/>
              <a:cs typeface="Arial" panose="020B0604020202020204" pitchFamily="34" charset="0"/>
            </a:endParaRPr>
          </a:p>
          <a:p>
            <a:pPr marL="228600" indent="-228600">
              <a:buAutoNum type="arabicParenR"/>
            </a:pPr>
            <a:r>
              <a:rPr lang="zh-CN" altLang="en-US" sz="1200" baseline="0" dirty="0">
                <a:solidFill>
                  <a:schemeClr val="tx1"/>
                </a:solidFill>
                <a:latin typeface="+mn-lt"/>
                <a:cs typeface="Arial" panose="020B0604020202020204" pitchFamily="34" charset="0"/>
              </a:rPr>
              <a:t>回顾授训中需要涉及的主题。这是一个重要的过程，也是一次学习之旅，对我们而言，在座的每一位都至关重要。</a:t>
            </a:r>
            <a:endParaRPr lang="en-US" sz="1200" baseline="0" dirty="0">
              <a:solidFill>
                <a:schemeClr val="tx1"/>
              </a:solidFill>
              <a:latin typeface="+mn-lt"/>
              <a:cs typeface="Arial" panose="020B0604020202020204" pitchFamily="34" charset="0"/>
            </a:endParaRPr>
          </a:p>
          <a:p>
            <a:pPr marL="228600" indent="-228600">
              <a:buAutoNum type="arabicParenR"/>
            </a:pPr>
            <a:r>
              <a:rPr lang="zh-CN" altLang="en-US" sz="1200" baseline="0" dirty="0">
                <a:solidFill>
                  <a:schemeClr val="tx1"/>
                </a:solidFill>
                <a:latin typeface="+mn-lt"/>
                <a:cs typeface="Arial" panose="020B0604020202020204" pitchFamily="34" charset="0"/>
              </a:rPr>
              <a:t>区域中心的作用十分有价值。它们将帮助其他人进行学习和掌握，并将能够帮助</a:t>
            </a:r>
            <a:r>
              <a:rPr lang="en-US" altLang="zh-CN" sz="1200" baseline="0" dirty="0">
                <a:solidFill>
                  <a:schemeClr val="tx1"/>
                </a:solidFill>
                <a:latin typeface="+mn-lt"/>
                <a:cs typeface="Arial" panose="020B0604020202020204" pitchFamily="34" charset="0"/>
              </a:rPr>
              <a:t>DDS</a:t>
            </a:r>
            <a:r>
              <a:rPr lang="zh-CN" altLang="en-US" sz="1200" baseline="0" dirty="0">
                <a:solidFill>
                  <a:schemeClr val="tx1"/>
                </a:solidFill>
                <a:latin typeface="+mn-lt"/>
                <a:cs typeface="Arial" panose="020B0604020202020204" pitchFamily="34" charset="0"/>
              </a:rPr>
              <a:t>在此过程中学习和塑造项目。</a:t>
            </a:r>
            <a:endParaRPr lang="en-US" sz="1200" baseline="0" dirty="0">
              <a:solidFill>
                <a:schemeClr val="tx1"/>
              </a:solidFill>
              <a:latin typeface="+mn-lt"/>
              <a:cs typeface="Arial" panose="020B0604020202020204" pitchFamily="34" charset="0"/>
            </a:endParaRPr>
          </a:p>
          <a:p>
            <a:pPr marL="228600" indent="-228600">
              <a:buAutoNum type="arabicParenR"/>
            </a:pPr>
            <a:r>
              <a:rPr lang="zh-CN" altLang="en-US" sz="1200" baseline="0" dirty="0">
                <a:solidFill>
                  <a:schemeClr val="tx1"/>
                </a:solidFill>
                <a:latin typeface="+mn-lt"/>
                <a:cs typeface="Arial" panose="020B0604020202020204" pitchFamily="34" charset="0"/>
              </a:rPr>
              <a:t>今天的培训将是</a:t>
            </a:r>
            <a:r>
              <a:rPr lang="en-US" altLang="zh-CN" sz="1200" baseline="0" dirty="0">
                <a:solidFill>
                  <a:schemeClr val="tx1"/>
                </a:solidFill>
                <a:latin typeface="+mn-lt"/>
                <a:cs typeface="Arial" panose="020B0604020202020204" pitchFamily="34" charset="0"/>
              </a:rPr>
              <a:t>SDP</a:t>
            </a:r>
            <a:r>
              <a:rPr lang="zh-CN" altLang="en-US" sz="1200" baseline="0" dirty="0">
                <a:solidFill>
                  <a:schemeClr val="tx1"/>
                </a:solidFill>
                <a:latin typeface="+mn-lt"/>
                <a:cs typeface="Arial" panose="020B0604020202020204" pitchFamily="34" charset="0"/>
              </a:rPr>
              <a:t>授训所需环节的一个模板。我们以此为范例，进入今天的主题，你们在此过程中的角色就是接收信息的用户。</a:t>
            </a:r>
            <a:endParaRPr lang="en-US" sz="1200" baseline="0" dirty="0">
              <a:solidFill>
                <a:schemeClr val="tx1"/>
              </a:solidFill>
              <a:latin typeface="+mn-lt"/>
              <a:cs typeface="Arial" panose="020B0604020202020204" pitchFamily="34" charset="0"/>
            </a:endParaRPr>
          </a:p>
          <a:p>
            <a:pPr marL="228600" indent="-228600">
              <a:buAutoNum type="arabicParenR"/>
            </a:pPr>
            <a:r>
              <a:rPr lang="zh-CN" altLang="en-US" sz="1200" baseline="0" dirty="0">
                <a:solidFill>
                  <a:schemeClr val="tx1"/>
                </a:solidFill>
                <a:latin typeface="+mn-lt"/>
                <a:cs typeface="Arial" panose="020B0604020202020204" pitchFamily="34" charset="0"/>
              </a:rPr>
              <a:t>请尽可能的提出问题！！！</a:t>
            </a:r>
            <a:endParaRPr lang="en-US" sz="1200" baseline="0" dirty="0">
              <a:solidFill>
                <a:schemeClr val="tx1"/>
              </a:solidFill>
              <a:latin typeface="+mn-lt"/>
              <a:cs typeface="Arial" panose="020B0604020202020204" pitchFamily="34" charset="0"/>
            </a:endParaRPr>
          </a:p>
          <a:p>
            <a:pPr marL="228600" indent="-228600">
              <a:buAutoNum type="arabicParenR"/>
            </a:pPr>
            <a:r>
              <a:rPr lang="zh-CN" altLang="en-US" sz="1200" dirty="0">
                <a:solidFill>
                  <a:schemeClr val="tx1"/>
                </a:solidFill>
                <a:latin typeface="+mn-lt"/>
                <a:cs typeface="Arial" panose="020B0604020202020204" pitchFamily="34" charset="0"/>
              </a:rPr>
              <a:t>杂务：卫生间、手机、休息、午餐、提问、结束</a:t>
            </a:r>
            <a:endParaRPr lang="en-US" sz="1200" dirty="0">
              <a:solidFill>
                <a:schemeClr val="tx1"/>
              </a:solidFill>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2</a:t>
            </a:fld>
            <a:endParaRPr lang="en-US" dirty="0"/>
          </a:p>
        </p:txBody>
      </p:sp>
    </p:spTree>
    <p:extLst>
      <p:ext uri="{BB962C8B-B14F-4D97-AF65-F5344CB8AC3E}">
        <p14:creationId xmlns:p14="http://schemas.microsoft.com/office/powerpoint/2010/main" val="2870901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ü"/>
            </a:pPr>
            <a:r>
              <a:rPr lang="zh-CN" altLang="en-US" baseline="0" dirty="0">
                <a:solidFill>
                  <a:schemeClr val="tx1"/>
                </a:solidFill>
              </a:rPr>
              <a:t>独立协调方是您所选择帮助您落实计划的人。</a:t>
            </a:r>
            <a:endParaRPr lang="en-US" baseline="0" dirty="0">
              <a:solidFill>
                <a:schemeClr val="tx1"/>
              </a:solidFill>
            </a:endParaRPr>
          </a:p>
          <a:p>
            <a:pPr marL="171450" indent="-171450">
              <a:buFont typeface="Wingdings" pitchFamily="2" charset="2"/>
              <a:buChar char="ü"/>
            </a:pPr>
            <a:endParaRPr lang="en-US" dirty="0">
              <a:solidFill>
                <a:schemeClr val="tx1"/>
              </a:solidFill>
            </a:endParaRPr>
          </a:p>
          <a:p>
            <a:pPr marL="171450" indent="-171450">
              <a:buFont typeface="Wingdings" pitchFamily="2" charset="2"/>
              <a:buChar char="ü"/>
            </a:pPr>
            <a:r>
              <a:rPr lang="zh-CN" altLang="en-US" baseline="0" dirty="0">
                <a:solidFill>
                  <a:schemeClr val="tx1"/>
                </a:solidFill>
              </a:rPr>
              <a:t>您不一定要有一个独立协调方，但如果有，他们可以在很多方面为您提供很多支持。</a:t>
            </a:r>
            <a:endParaRPr lang="en-US" baseline="0" dirty="0">
              <a:solidFill>
                <a:schemeClr val="tx1"/>
              </a:solidFill>
            </a:endParaRPr>
          </a:p>
          <a:p>
            <a:pPr marL="171450" indent="-171450">
              <a:buFont typeface="Wingdings" pitchFamily="2" charset="2"/>
              <a:buChar char="ü"/>
            </a:pPr>
            <a:endParaRPr lang="en-US" baseline="0" dirty="0">
              <a:solidFill>
                <a:schemeClr val="tx1"/>
              </a:solidFill>
            </a:endParaRPr>
          </a:p>
          <a:p>
            <a:pPr marL="171450" indent="-171450">
              <a:buFont typeface="Wingdings" pitchFamily="2" charset="2"/>
              <a:buChar char="ü"/>
            </a:pPr>
            <a:r>
              <a:rPr lang="zh-CN" altLang="en-US" baseline="0" dirty="0">
                <a:solidFill>
                  <a:schemeClr val="tx1"/>
                </a:solidFill>
              </a:rPr>
              <a:t>这是一项特别的自决服务。试点中的一些人雇用他们只是为了启动计划，而试点中的其他人则一直使用他们。</a:t>
            </a:r>
            <a:endParaRPr lang="en-US" baseline="0" dirty="0">
              <a:solidFill>
                <a:schemeClr val="tx1"/>
              </a:solidFill>
            </a:endParaRPr>
          </a:p>
          <a:p>
            <a:pPr marL="171450" indent="-171450">
              <a:buFont typeface="Wingdings" pitchFamily="2" charset="2"/>
              <a:buChar char="ü"/>
            </a:pPr>
            <a:endParaRPr lang="en-US" baseline="0" dirty="0">
              <a:solidFill>
                <a:schemeClr val="tx1"/>
              </a:solidFill>
            </a:endParaRPr>
          </a:p>
          <a:p>
            <a:pPr marL="171450" indent="-171450">
              <a:buFont typeface="Wingdings" pitchFamily="2" charset="2"/>
              <a:buChar char="ü"/>
            </a:pPr>
            <a:r>
              <a:rPr lang="zh-CN" altLang="en-US" baseline="0" dirty="0">
                <a:solidFill>
                  <a:schemeClr val="tx1"/>
                </a:solidFill>
              </a:rPr>
              <a:t>如果您决定要拥有一位独立协调方，您要确定您希望他们为您做什么。</a:t>
            </a:r>
            <a:endParaRPr lang="en-US"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altLang="en-US" u="sng" baseline="0" dirty="0">
                <a:solidFill>
                  <a:schemeClr val="tx1"/>
                </a:solidFill>
              </a:rPr>
              <a:t>关于独立协调方的其他重要内容</a:t>
            </a:r>
            <a:r>
              <a:rPr lang="en-US" altLang="zh-CN" u="sng" baseline="0" dirty="0">
                <a:solidFill>
                  <a:schemeClr val="tx1"/>
                </a:solidFill>
              </a:rPr>
              <a:t>……</a:t>
            </a:r>
            <a:endParaRPr lang="en-US" u="sng"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CN" altLang="en-US" baseline="0" dirty="0">
                <a:solidFill>
                  <a:schemeClr val="tx1"/>
                </a:solidFill>
              </a:rPr>
              <a:t>独立协调方必须接受培训：</a:t>
            </a: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aseline="0" dirty="0">
                <a:solidFill>
                  <a:schemeClr val="tx1"/>
                </a:solidFill>
              </a:rPr>
              <a:t>自决原则</a:t>
            </a: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aseline="0" dirty="0">
                <a:solidFill>
                  <a:schemeClr val="tx1"/>
                </a:solidFill>
              </a:rPr>
              <a:t>以人为本的规划</a:t>
            </a: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aseline="0" dirty="0">
                <a:solidFill>
                  <a:schemeClr val="tx1"/>
                </a:solidFill>
              </a:rPr>
              <a:t>受您雇用的其他职责</a:t>
            </a:r>
            <a:endParaRPr lang="en-US"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solidFill>
                <a:schemeClr val="tx1"/>
              </a:solidFill>
            </a:endParaRPr>
          </a:p>
          <a:p>
            <a:pPr>
              <a:buFont typeface="Arial"/>
              <a:buChar char="•"/>
            </a:pPr>
            <a:r>
              <a:rPr lang="zh-CN" altLang="en-US" baseline="0" dirty="0">
                <a:solidFill>
                  <a:schemeClr val="tx1"/>
                </a:solidFill>
              </a:rPr>
              <a:t>他们</a:t>
            </a:r>
            <a:r>
              <a:rPr lang="zh-CN" altLang="en-US" b="1" baseline="0" dirty="0">
                <a:solidFill>
                  <a:schemeClr val="tx1"/>
                </a:solidFill>
              </a:rPr>
              <a:t>不是一定要有培训证书</a:t>
            </a:r>
            <a:r>
              <a:rPr lang="zh-CN" altLang="en-US" baseline="0" dirty="0">
                <a:solidFill>
                  <a:schemeClr val="tx1"/>
                </a:solidFill>
              </a:rPr>
              <a:t>，但有些人可能会有。您不一定要选择有培训证书的人。</a:t>
            </a: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CN" altLang="en-US" baseline="0" dirty="0">
                <a:solidFill>
                  <a:schemeClr val="tx1"/>
                </a:solidFill>
              </a:rPr>
              <a:t>他们接受的任何培训都需要</a:t>
            </a:r>
            <a:r>
              <a:rPr lang="zh-CN" altLang="en-US" b="1" baseline="0" dirty="0">
                <a:solidFill>
                  <a:schemeClr val="tx1"/>
                </a:solidFill>
              </a:rPr>
              <a:t>自行付费</a:t>
            </a:r>
            <a:r>
              <a:rPr lang="zh-CN" altLang="en-US" baseline="0" dirty="0">
                <a:solidFill>
                  <a:schemeClr val="tx1"/>
                </a:solidFill>
              </a:rPr>
              <a:t>。</a:t>
            </a: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CN" altLang="en-US" baseline="0" dirty="0">
                <a:solidFill>
                  <a:schemeClr val="tx1"/>
                </a:solidFill>
              </a:rPr>
              <a:t>如果独立协调方提供志愿服务（如家庭成员或朋友），则</a:t>
            </a:r>
            <a:r>
              <a:rPr lang="zh-CN" altLang="en-US" b="1" baseline="0" dirty="0">
                <a:solidFill>
                  <a:schemeClr val="tx1"/>
                </a:solidFill>
              </a:rPr>
              <a:t>无需支付费用</a:t>
            </a:r>
            <a:r>
              <a:rPr lang="zh-CN" altLang="en-US" baseline="0" dirty="0">
                <a:solidFill>
                  <a:schemeClr val="tx1"/>
                </a:solidFill>
              </a:rPr>
              <a:t>。如果您决定向一位独立协调方付费，那么这笔钱应来自您的个人预算。</a:t>
            </a: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CN" altLang="en-US" baseline="0" dirty="0">
                <a:solidFill>
                  <a:schemeClr val="tx1"/>
                </a:solidFill>
              </a:rPr>
              <a:t>作为您</a:t>
            </a:r>
            <a:r>
              <a:rPr lang="en-US" altLang="zh-CN" baseline="0" dirty="0">
                <a:solidFill>
                  <a:schemeClr val="tx1"/>
                </a:solidFill>
              </a:rPr>
              <a:t>IPP</a:t>
            </a:r>
            <a:r>
              <a:rPr lang="zh-CN" altLang="en-US" baseline="0" dirty="0">
                <a:solidFill>
                  <a:schemeClr val="tx1"/>
                </a:solidFill>
              </a:rPr>
              <a:t>的一部分，独立协调方不能为您提供任何其他服务，也不能为向您提供服务的机构工作。他们作为您独立协调方所提供的服务必须独立于您的其他服务，或者与其没有冲突。</a:t>
            </a: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en-US" u="none"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CN" altLang="en-US" u="none" baseline="0" dirty="0">
                <a:solidFill>
                  <a:schemeClr val="tx1"/>
                </a:solidFill>
              </a:rPr>
              <a:t>如果您选择不雇用独立协调方，您可以用您的服务协调员来替代这一角色。</a:t>
            </a:r>
            <a:endParaRPr lang="en-US" u="none"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CN" altLang="en-US" baseline="0" dirty="0">
                <a:solidFill>
                  <a:schemeClr val="tx1"/>
                </a:solidFill>
              </a:rPr>
              <a:t>家庭成员可以是有薪或无薪的独立协调方。但是，未成年参与者的父母或参与者配偶都不能作为独立协调方而收取报酬（他们是法律责任实体，没有资格根据</a:t>
            </a:r>
            <a:r>
              <a:rPr lang="en-US" altLang="zh-CN" baseline="0" dirty="0">
                <a:solidFill>
                  <a:schemeClr val="tx1"/>
                </a:solidFill>
              </a:rPr>
              <a:t>SDP</a:t>
            </a:r>
            <a:r>
              <a:rPr lang="zh-CN" altLang="en-US" baseline="0" dirty="0">
                <a:solidFill>
                  <a:schemeClr val="tx1"/>
                </a:solidFill>
              </a:rPr>
              <a:t>提供付费服务）。</a:t>
            </a:r>
            <a:endParaRPr lang="en-US" baseline="0"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20</a:t>
            </a:fld>
            <a:endParaRPr lang="en-US" dirty="0"/>
          </a:p>
        </p:txBody>
      </p:sp>
    </p:spTree>
    <p:extLst>
      <p:ext uri="{BB962C8B-B14F-4D97-AF65-F5344CB8AC3E}">
        <p14:creationId xmlns:p14="http://schemas.microsoft.com/office/powerpoint/2010/main" val="2938368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i="1" baseline="0" dirty="0">
                <a:solidFill>
                  <a:schemeClr val="tx1"/>
                </a:solidFill>
              </a:rPr>
              <a:t>讲义：</a:t>
            </a:r>
            <a:r>
              <a:rPr lang="zh-CN" altLang="en-US" b="1" i="0" baseline="0" dirty="0">
                <a:solidFill>
                  <a:schemeClr val="tx1"/>
                </a:solidFill>
              </a:rPr>
              <a:t>雇用服务供应方模板</a:t>
            </a:r>
            <a:r>
              <a:rPr lang="zh-CN" altLang="en-US" b="0" i="1" baseline="0" dirty="0">
                <a:solidFill>
                  <a:schemeClr val="tx1"/>
                </a:solidFill>
              </a:rPr>
              <a:t>（向您可能雇用的供应方包括独立协调方提问的示例问题）</a:t>
            </a:r>
            <a:endParaRPr lang="en-US" b="0" i="1" baseline="0" dirty="0">
              <a:solidFill>
                <a:schemeClr val="tx1"/>
              </a:solidFill>
            </a:endParaRPr>
          </a:p>
          <a:p>
            <a:pPr>
              <a:buFont typeface="Arial"/>
              <a:buNone/>
            </a:pPr>
            <a:endParaRPr lang="en-US" baseline="0" dirty="0">
              <a:solidFill>
                <a:schemeClr val="tx1"/>
              </a:solidFill>
            </a:endParaRPr>
          </a:p>
          <a:p>
            <a:pPr>
              <a:buFont typeface="Arial"/>
              <a:buChar char="•"/>
            </a:pPr>
            <a:r>
              <a:rPr lang="zh-CN" altLang="en-US" baseline="0" dirty="0">
                <a:solidFill>
                  <a:schemeClr val="tx1"/>
                </a:solidFill>
              </a:rPr>
              <a:t>您可以请您所希望尽可能多的人来帮助您，并且用您的支出计划来支付。</a:t>
            </a:r>
            <a:endParaRPr lang="en-US" baseline="0" dirty="0">
              <a:solidFill>
                <a:schemeClr val="tx1"/>
              </a:solidFill>
            </a:endParaRPr>
          </a:p>
          <a:p>
            <a:pPr>
              <a:buFont typeface="Arial"/>
              <a:buChar char="•"/>
            </a:pPr>
            <a:r>
              <a:rPr lang="zh-CN" altLang="en-US" baseline="0" dirty="0">
                <a:solidFill>
                  <a:schemeClr val="tx1"/>
                </a:solidFill>
              </a:rPr>
              <a:t>对独立协调方而言，没有固定的费率。</a:t>
            </a:r>
            <a:endParaRPr lang="en-US" baseline="0" dirty="0">
              <a:solidFill>
                <a:schemeClr val="tx1"/>
              </a:solidFill>
            </a:endParaRPr>
          </a:p>
          <a:p>
            <a:pPr>
              <a:buFont typeface="Arial"/>
              <a:buChar char="•"/>
            </a:pPr>
            <a:r>
              <a:rPr lang="en-US" altLang="zh-CN" baseline="0" dirty="0">
                <a:solidFill>
                  <a:schemeClr val="tx1"/>
                </a:solidFill>
              </a:rPr>
              <a:t>DDS</a:t>
            </a:r>
            <a:r>
              <a:rPr lang="zh-CN" altLang="en-US" baseline="0" dirty="0">
                <a:solidFill>
                  <a:schemeClr val="tx1"/>
                </a:solidFill>
              </a:rPr>
              <a:t>和区域中心不会保存独立协调方的名单，因为他们未经官方签约（未签订合约）。</a:t>
            </a:r>
            <a:endParaRPr lang="en-US" baseline="0" dirty="0">
              <a:solidFill>
                <a:schemeClr val="tx1"/>
              </a:solidFill>
            </a:endParaRPr>
          </a:p>
          <a:p>
            <a:pPr>
              <a:buFont typeface="Arial"/>
              <a:buNone/>
            </a:pPr>
            <a:r>
              <a:rPr lang="zh-CN" altLang="en-US" b="1" baseline="0" dirty="0">
                <a:solidFill>
                  <a:schemeClr val="tx1"/>
                </a:solidFill>
              </a:rPr>
              <a:t>培训提示！这是一个可以用来展示关于自决计划存在何种不同的时刻。每个区域中心可能提供或可能不提供独立协调方培训，也可能有或可能没有独立协调方的名单</a:t>
            </a:r>
            <a:r>
              <a:rPr lang="en-US" altLang="zh-CN" b="1" baseline="0" dirty="0">
                <a:solidFill>
                  <a:schemeClr val="tx1"/>
                </a:solidFill>
              </a:rPr>
              <a:t>——</a:t>
            </a:r>
            <a:r>
              <a:rPr lang="zh-CN" altLang="en-US" b="1" baseline="0" dirty="0">
                <a:solidFill>
                  <a:schemeClr val="tx1"/>
                </a:solidFill>
              </a:rPr>
              <a:t>这将由每个区域中心及其本地咨询委员会决定。请记住，如果区域中心开展了培训，对独立协调方进行了认证，并提供其名单，那么这与二次官方签约非常相似（或区域中心</a:t>
            </a:r>
            <a:r>
              <a:rPr lang="en-US" altLang="zh-CN" b="1" baseline="0" dirty="0">
                <a:solidFill>
                  <a:schemeClr val="tx1"/>
                </a:solidFill>
              </a:rPr>
              <a:t>2.0</a:t>
            </a:r>
            <a:r>
              <a:rPr lang="zh-CN" altLang="en-US" b="1" baseline="0" dirty="0">
                <a:solidFill>
                  <a:schemeClr val="tx1"/>
                </a:solidFill>
              </a:rPr>
              <a:t>）。参加者可以自由雇用他们喜欢的任何人作为他们的独立协调方。他们可能想雇一位邻居。重要的是，邻居应找到一个可提供独立协调方培训的地方并接受培训。区域中心的作用是帮助人们思考他们想要什么样的独立协调方，而不仅仅是提供现有名单。</a:t>
            </a:r>
            <a:endParaRPr lang="en-US" b="1" baseline="0"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21</a:t>
            </a:fld>
            <a:endParaRPr lang="en-US" dirty="0"/>
          </a:p>
        </p:txBody>
      </p:sp>
    </p:spTree>
    <p:extLst>
      <p:ext uri="{BB962C8B-B14F-4D97-AF65-F5344CB8AC3E}">
        <p14:creationId xmlns:p14="http://schemas.microsoft.com/office/powerpoint/2010/main" val="1389258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i="1" baseline="0" dirty="0">
                <a:solidFill>
                  <a:schemeClr val="tx1"/>
                </a:solidFill>
              </a:rPr>
              <a:t>讲义：</a:t>
            </a:r>
            <a:r>
              <a:rPr lang="zh-CN" altLang="en-US" b="1" i="0" baseline="0" dirty="0">
                <a:solidFill>
                  <a:schemeClr val="tx1"/>
                </a:solidFill>
              </a:rPr>
              <a:t>雇用服务供应方模板</a:t>
            </a:r>
            <a:r>
              <a:rPr lang="zh-CN" altLang="en-US" i="1" baseline="0" dirty="0">
                <a:solidFill>
                  <a:schemeClr val="tx1"/>
                </a:solidFill>
              </a:rPr>
              <a:t>（向您可能雇用的供应方提问的示例问题）</a:t>
            </a:r>
            <a:endParaRPr lang="en-US" i="1" baseline="0" dirty="0">
              <a:solidFill>
                <a:schemeClr val="tx1"/>
              </a:solidFill>
            </a:endParaRPr>
          </a:p>
          <a:p>
            <a:endParaRPr lang="en-US" baseline="0" dirty="0">
              <a:solidFill>
                <a:schemeClr val="tx1"/>
              </a:solidFill>
            </a:endParaRPr>
          </a:p>
          <a:p>
            <a:pPr marL="171450" indent="-171450">
              <a:buFont typeface="Arial" panose="020B0604020202020204" pitchFamily="34" charset="0"/>
              <a:buChar char="•"/>
            </a:pPr>
            <a:r>
              <a:rPr lang="zh-CN" altLang="en-US" baseline="0" dirty="0">
                <a:solidFill>
                  <a:schemeClr val="tx1"/>
                </a:solidFill>
              </a:rPr>
              <a:t>您可以从您的家人或您的独立协调方那里得到帮助，以找到合适的人来为您提供服务。</a:t>
            </a:r>
            <a:endParaRPr lang="en-US" baseline="0" dirty="0">
              <a:solidFill>
                <a:schemeClr val="tx1"/>
              </a:solidFill>
            </a:endParaRPr>
          </a:p>
          <a:p>
            <a:pPr marL="171450" indent="-171450">
              <a:buFont typeface="Arial" panose="020B0604020202020204" pitchFamily="34" charset="0"/>
              <a:buChar char="•"/>
            </a:pPr>
            <a:endParaRPr lang="en-US" baseline="0" dirty="0">
              <a:solidFill>
                <a:schemeClr val="tx1"/>
              </a:solidFill>
            </a:endParaRPr>
          </a:p>
          <a:p>
            <a:pPr marL="171450" indent="-171450">
              <a:buFont typeface="Arial" panose="020B0604020202020204" pitchFamily="34" charset="0"/>
              <a:buChar char="•"/>
            </a:pPr>
            <a:r>
              <a:rPr lang="zh-CN" altLang="en-US" baseline="0" dirty="0">
                <a:solidFill>
                  <a:schemeClr val="tx1"/>
                </a:solidFill>
              </a:rPr>
              <a:t>与您可能雇用的供应方沟通，探讨其如何支持您之类的重要事项。</a:t>
            </a:r>
            <a:endParaRPr lang="en-US" baseline="0" dirty="0">
              <a:solidFill>
                <a:schemeClr val="tx1"/>
              </a:solidFill>
            </a:endParaRPr>
          </a:p>
          <a:p>
            <a:pPr marL="171450" indent="-171450">
              <a:buFont typeface="Arial" panose="020B0604020202020204" pitchFamily="34" charset="0"/>
              <a:buChar char="•"/>
            </a:pPr>
            <a:endParaRPr lang="en-US" baseline="0" dirty="0">
              <a:solidFill>
                <a:schemeClr val="tx1"/>
              </a:solidFill>
            </a:endParaRPr>
          </a:p>
          <a:p>
            <a:pPr marL="171450" indent="-171450">
              <a:buFont typeface="Arial" panose="020B0604020202020204" pitchFamily="34" charset="0"/>
              <a:buChar char="•"/>
            </a:pPr>
            <a:r>
              <a:rPr lang="zh-CN" altLang="en-US" baseline="0" dirty="0">
                <a:solidFill>
                  <a:schemeClr val="tx1"/>
                </a:solidFill>
              </a:rPr>
              <a:t>您可以从一位独立协调方那里得到谈判帮助。</a:t>
            </a:r>
            <a:endParaRPr lang="en-US" baseline="0" dirty="0">
              <a:solidFill>
                <a:schemeClr val="tx1"/>
              </a:solidFill>
            </a:endParaRPr>
          </a:p>
          <a:p>
            <a:pPr marL="171450" indent="-171450">
              <a:buFont typeface="Arial" panose="020B0604020202020204" pitchFamily="34" charset="0"/>
              <a:buChar char="•"/>
            </a:pPr>
            <a:endParaRPr lang="en-US" baseline="0" dirty="0">
              <a:solidFill>
                <a:schemeClr val="tx1"/>
              </a:solidFill>
            </a:endParaRPr>
          </a:p>
          <a:p>
            <a:pPr marL="171450" indent="-171450">
              <a:buFont typeface="Arial" panose="020B0604020202020204" pitchFamily="34" charset="0"/>
              <a:buChar char="•"/>
            </a:pPr>
            <a:r>
              <a:rPr lang="zh-CN" altLang="en-US" baseline="0" dirty="0">
                <a:solidFill>
                  <a:schemeClr val="tx1"/>
                </a:solidFill>
              </a:rPr>
              <a:t>联系其他</a:t>
            </a:r>
            <a:r>
              <a:rPr lang="en-US" altLang="zh-CN" baseline="0" dirty="0">
                <a:solidFill>
                  <a:schemeClr val="tx1"/>
                </a:solidFill>
              </a:rPr>
              <a:t>SDP</a:t>
            </a:r>
            <a:r>
              <a:rPr lang="zh-CN" altLang="en-US" baseline="0" dirty="0">
                <a:solidFill>
                  <a:schemeClr val="tx1"/>
                </a:solidFill>
              </a:rPr>
              <a:t>参与者，询问他们支付了多少钱。</a:t>
            </a:r>
            <a:endParaRPr lang="en-US" baseline="0" dirty="0">
              <a:solidFill>
                <a:schemeClr val="tx1"/>
              </a:solidFill>
            </a:endParaRPr>
          </a:p>
          <a:p>
            <a:pPr marL="171450" indent="-171450">
              <a:buFont typeface="Arial" panose="020B0604020202020204" pitchFamily="34" charset="0"/>
              <a:buChar char="•"/>
            </a:pPr>
            <a:endParaRPr lang="en-US" baseline="0" dirty="0">
              <a:solidFill>
                <a:schemeClr val="tx1"/>
              </a:solidFill>
            </a:endParaRPr>
          </a:p>
          <a:p>
            <a:pPr marL="171450" indent="-171450">
              <a:buFont typeface="Arial" panose="020B0604020202020204" pitchFamily="34" charset="0"/>
              <a:buChar char="•"/>
            </a:pPr>
            <a:r>
              <a:rPr lang="zh-CN" altLang="en-US" dirty="0">
                <a:solidFill>
                  <a:schemeClr val="tx1"/>
                </a:solidFill>
              </a:rPr>
              <a:t>以及，您可以询问您的区域中心，询问他们为传统体系中的类似服务支付了多少费用。</a:t>
            </a: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baseline="0" dirty="0">
                <a:solidFill>
                  <a:schemeClr val="tx1"/>
                </a:solidFill>
              </a:rPr>
              <a:t>培训提示！这是一个很好的点，可以指出这张幻灯片中确定的</a:t>
            </a:r>
            <a:r>
              <a:rPr lang="zh-CN" altLang="en-US" b="1" u="sng" baseline="0" dirty="0">
                <a:solidFill>
                  <a:schemeClr val="tx1"/>
                </a:solidFill>
              </a:rPr>
              <a:t>想要</a:t>
            </a:r>
            <a:r>
              <a:rPr lang="zh-CN" altLang="en-US" b="1" baseline="0" dirty="0">
                <a:solidFill>
                  <a:schemeClr val="tx1"/>
                </a:solidFill>
              </a:rPr>
              <a:t>和</a:t>
            </a:r>
            <a:r>
              <a:rPr lang="zh-CN" altLang="en-US" b="1" u="sng" baseline="0" dirty="0">
                <a:solidFill>
                  <a:schemeClr val="tx1"/>
                </a:solidFill>
              </a:rPr>
              <a:t>需要</a:t>
            </a:r>
            <a:r>
              <a:rPr lang="zh-CN" altLang="en-US" b="1" baseline="0" dirty="0">
                <a:solidFill>
                  <a:schemeClr val="tx1"/>
                </a:solidFill>
              </a:rPr>
              <a:t>有点像</a:t>
            </a:r>
            <a:r>
              <a:rPr lang="zh-CN" altLang="en-US" b="1" u="sng" baseline="0" dirty="0">
                <a:solidFill>
                  <a:schemeClr val="tx1"/>
                </a:solidFill>
              </a:rPr>
              <a:t>有何重要之物</a:t>
            </a:r>
            <a:r>
              <a:rPr lang="zh-CN" altLang="en-US" b="1" baseline="0" dirty="0">
                <a:solidFill>
                  <a:schemeClr val="tx1"/>
                </a:solidFill>
              </a:rPr>
              <a:t>和</a:t>
            </a:r>
            <a:r>
              <a:rPr lang="zh-CN" altLang="en-US" b="1" u="sng" baseline="0" dirty="0">
                <a:solidFill>
                  <a:schemeClr val="tx1"/>
                </a:solidFill>
              </a:rPr>
              <a:t>做何重要之事</a:t>
            </a:r>
            <a:r>
              <a:rPr lang="zh-CN" altLang="en-US" b="1" baseline="0" dirty="0">
                <a:solidFill>
                  <a:schemeClr val="tx1"/>
                </a:solidFill>
              </a:rPr>
              <a:t>这一对概念</a:t>
            </a:r>
            <a:r>
              <a:rPr lang="en-US" altLang="zh-CN" b="1" baseline="0" dirty="0">
                <a:solidFill>
                  <a:schemeClr val="tx1"/>
                </a:solidFill>
              </a:rPr>
              <a:t>——</a:t>
            </a:r>
            <a:r>
              <a:rPr lang="zh-CN" altLang="en-US" b="1" baseline="0" dirty="0">
                <a:solidFill>
                  <a:schemeClr val="tx1"/>
                </a:solidFill>
              </a:rPr>
              <a:t>与以人为本方法的价值联系在一起，并阐明您希望从供应方那里得到什么样的支持。</a:t>
            </a:r>
            <a:endParaRPr lang="en-US" b="1" baseline="0"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22</a:t>
            </a:fld>
            <a:endParaRPr lang="en-US" dirty="0"/>
          </a:p>
        </p:txBody>
      </p:sp>
    </p:spTree>
    <p:extLst>
      <p:ext uri="{BB962C8B-B14F-4D97-AF65-F5344CB8AC3E}">
        <p14:creationId xmlns:p14="http://schemas.microsoft.com/office/powerpoint/2010/main" val="2602947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solidFill>
                  <a:schemeClr val="tx1"/>
                </a:solidFill>
                <a:latin typeface="+mn-lt"/>
                <a:cs typeface="Arial" panose="020B0604020202020204" pitchFamily="34" charset="0"/>
              </a:rPr>
              <a:t>财务管理服务，或</a:t>
            </a:r>
            <a:r>
              <a:rPr lang="en-US" altLang="zh-CN" sz="1200" dirty="0">
                <a:solidFill>
                  <a:schemeClr val="tx1"/>
                </a:solidFill>
                <a:latin typeface="+mn-lt"/>
                <a:cs typeface="Arial" panose="020B0604020202020204" pitchFamily="34" charset="0"/>
              </a:rPr>
              <a:t>FMS</a:t>
            </a:r>
            <a:r>
              <a:rPr lang="zh-CN" altLang="en-US" sz="1200" dirty="0">
                <a:solidFill>
                  <a:schemeClr val="tx1"/>
                </a:solidFill>
                <a:latin typeface="+mn-lt"/>
                <a:cs typeface="Arial" panose="020B0604020202020204" pitchFamily="34" charset="0"/>
              </a:rPr>
              <a:t>，是您在自决计划中唯一必须选择的服务，。</a:t>
            </a:r>
            <a:endParaRPr lang="en-US" sz="1200" dirty="0">
              <a:solidFill>
                <a:schemeClr val="tx1"/>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baseline="0" dirty="0">
                <a:solidFill>
                  <a:schemeClr val="tx1"/>
                </a:solidFill>
                <a:latin typeface="+mn-lt"/>
                <a:cs typeface="Arial" panose="020B0604020202020204" pitchFamily="34" charset="0"/>
              </a:rPr>
              <a:t>它也是唯一一个被要求必须经官方签约的供应方。</a:t>
            </a:r>
            <a:endParaRPr lang="en-US" sz="1200" baseline="0" dirty="0">
              <a:solidFill>
                <a:schemeClr val="tx1"/>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baseline="0" dirty="0">
                <a:solidFill>
                  <a:schemeClr val="tx1"/>
                </a:solidFill>
                <a:latin typeface="+mn-lt"/>
                <a:cs typeface="Arial" panose="020B0604020202020204" pitchFamily="34" charset="0"/>
              </a:rPr>
              <a:t>他们帮助您确保您所选择的工作人员有资格提供您雇用他们时希望得到的服务。</a:t>
            </a:r>
            <a:endParaRPr lang="en-US" sz="1200" baseline="0" dirty="0">
              <a:solidFill>
                <a:schemeClr val="tx1"/>
              </a:solidFill>
              <a:latin typeface="+mn-lt"/>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baseline="0" dirty="0">
                <a:solidFill>
                  <a:schemeClr val="tx1"/>
                </a:solidFill>
                <a:latin typeface="+mn-lt"/>
                <a:cs typeface="Arial" panose="020B0604020202020204" pitchFamily="34" charset="0"/>
              </a:rPr>
              <a:t>例如，</a:t>
            </a:r>
            <a:r>
              <a:rPr lang="en-US" altLang="zh-CN" sz="1200" baseline="0" dirty="0">
                <a:solidFill>
                  <a:schemeClr val="tx1"/>
                </a:solidFill>
                <a:latin typeface="+mn-lt"/>
                <a:cs typeface="Arial" panose="020B0604020202020204" pitchFamily="34" charset="0"/>
              </a:rPr>
              <a:t>FMS</a:t>
            </a:r>
            <a:r>
              <a:rPr lang="zh-CN" altLang="en-US" sz="1200" baseline="0" dirty="0">
                <a:solidFill>
                  <a:schemeClr val="tx1"/>
                </a:solidFill>
                <a:latin typeface="+mn-lt"/>
                <a:cs typeface="Arial" panose="020B0604020202020204" pitchFamily="34" charset="0"/>
              </a:rPr>
              <a:t>会验证任何所需的执照和培训要求。</a:t>
            </a:r>
            <a:endParaRPr lang="en-US" sz="1200" baseline="0" dirty="0">
              <a:solidFill>
                <a:schemeClr val="tx1"/>
              </a:solidFill>
              <a:latin typeface="+mn-lt"/>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baseline="0" dirty="0">
                <a:solidFill>
                  <a:schemeClr val="tx1"/>
                </a:solidFill>
                <a:latin typeface="+mn-lt"/>
                <a:cs typeface="Arial" panose="020B0604020202020204" pitchFamily="34" charset="0"/>
              </a:rPr>
              <a:t>如果需要，他们会帮助对您的工作人员进行犯罪背景调查。</a:t>
            </a:r>
            <a:endParaRPr lang="en-US" sz="1200" baseline="0" dirty="0">
              <a:solidFill>
                <a:schemeClr val="tx1"/>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200" baseline="0" dirty="0">
                <a:solidFill>
                  <a:schemeClr val="tx1"/>
                </a:solidFill>
                <a:latin typeface="+mn-lt"/>
                <a:cs typeface="Arial" panose="020B0604020202020204" pitchFamily="34" charset="0"/>
              </a:rPr>
              <a:t>FMS</a:t>
            </a:r>
            <a:r>
              <a:rPr lang="zh-CN" altLang="en-US" sz="1200" baseline="0" dirty="0">
                <a:solidFill>
                  <a:schemeClr val="tx1"/>
                </a:solidFill>
                <a:latin typeface="+mn-lt"/>
                <a:cs typeface="Arial" panose="020B0604020202020204" pitchFamily="34" charset="0"/>
              </a:rPr>
              <a:t>供应方每月向您和您的区域中心提供一份关于您的支出计划的月度报告，以便您了解您已经花了多少钱，还剩下多少。</a:t>
            </a:r>
            <a:endParaRPr lang="en-US" sz="1200" baseline="0" dirty="0">
              <a:solidFill>
                <a:schemeClr val="tx1"/>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baseline="0" dirty="0">
                <a:solidFill>
                  <a:schemeClr val="tx1"/>
                </a:solidFill>
                <a:latin typeface="+mn-lt"/>
                <a:cs typeface="Arial" panose="020B0604020202020204" pitchFamily="34" charset="0"/>
              </a:rPr>
              <a:t>您的区域中心或独立协调方可以帮助您找到可供选择的</a:t>
            </a:r>
            <a:r>
              <a:rPr lang="en-US" altLang="zh-CN" sz="1200" baseline="0" dirty="0">
                <a:solidFill>
                  <a:schemeClr val="tx1"/>
                </a:solidFill>
                <a:latin typeface="+mn-lt"/>
                <a:cs typeface="Arial" panose="020B0604020202020204" pitchFamily="34" charset="0"/>
              </a:rPr>
              <a:t>FMS</a:t>
            </a:r>
            <a:r>
              <a:rPr lang="zh-CN" altLang="en-US" sz="1200" baseline="0" dirty="0">
                <a:solidFill>
                  <a:schemeClr val="tx1"/>
                </a:solidFill>
                <a:latin typeface="+mn-lt"/>
                <a:cs typeface="Arial" panose="020B0604020202020204" pitchFamily="34" charset="0"/>
              </a:rPr>
              <a:t>供应方。</a:t>
            </a:r>
            <a:endParaRPr lang="en-US" sz="1200" baseline="0" dirty="0">
              <a:solidFill>
                <a:schemeClr val="tx1"/>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200" baseline="0" dirty="0">
                <a:solidFill>
                  <a:schemeClr val="tx1"/>
                </a:solidFill>
                <a:latin typeface="+mn-lt"/>
                <a:cs typeface="Arial" panose="020B0604020202020204" pitchFamily="34" charset="0"/>
              </a:rPr>
              <a:t>FMS</a:t>
            </a:r>
            <a:r>
              <a:rPr lang="zh-CN" altLang="en-US" sz="1200" baseline="0" dirty="0">
                <a:solidFill>
                  <a:schemeClr val="tx1"/>
                </a:solidFill>
                <a:latin typeface="+mn-lt"/>
                <a:cs typeface="Arial" panose="020B0604020202020204" pitchFamily="34" charset="0"/>
              </a:rPr>
              <a:t>服务的费用来自您的支出计划。我们将在以后的授训中讨论</a:t>
            </a:r>
            <a:r>
              <a:rPr lang="en-US" altLang="zh-CN" sz="1200" baseline="0" dirty="0">
                <a:solidFill>
                  <a:schemeClr val="tx1"/>
                </a:solidFill>
                <a:latin typeface="+mn-lt"/>
                <a:cs typeface="Arial" panose="020B0604020202020204" pitchFamily="34" charset="0"/>
              </a:rPr>
              <a:t>FMS</a:t>
            </a:r>
            <a:r>
              <a:rPr lang="zh-CN" altLang="en-US" sz="1200" baseline="0" dirty="0">
                <a:solidFill>
                  <a:schemeClr val="tx1"/>
                </a:solidFill>
                <a:latin typeface="+mn-lt"/>
                <a:cs typeface="Arial" panose="020B0604020202020204" pitchFamily="34" charset="0"/>
              </a:rPr>
              <a:t>服务的费用和不同类型。</a:t>
            </a:r>
            <a:endParaRPr lang="en-US" sz="1200"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altLang="en-US" sz="1200" b="1" baseline="0" dirty="0">
                <a:solidFill>
                  <a:schemeClr val="tx1"/>
                </a:solidFill>
                <a:latin typeface="+mn-lt"/>
                <a:cs typeface="Arial" panose="020B0604020202020204" pitchFamily="34" charset="0"/>
              </a:rPr>
              <a:t>培训提示！</a:t>
            </a:r>
            <a:r>
              <a:rPr lang="en-US" altLang="zh-CN" sz="1200" b="1" baseline="0" dirty="0">
                <a:solidFill>
                  <a:schemeClr val="tx1"/>
                </a:solidFill>
                <a:latin typeface="+mn-lt"/>
                <a:cs typeface="Arial" panose="020B0604020202020204" pitchFamily="34" charset="0"/>
              </a:rPr>
              <a:t>FMS</a:t>
            </a:r>
            <a:r>
              <a:rPr lang="zh-CN" altLang="en-US" sz="1200" b="1" baseline="0" dirty="0">
                <a:solidFill>
                  <a:schemeClr val="tx1"/>
                </a:solidFill>
                <a:latin typeface="+mn-lt"/>
                <a:cs typeface="Arial" panose="020B0604020202020204" pitchFamily="34" charset="0"/>
              </a:rPr>
              <a:t>供应方必须遵守第</a:t>
            </a:r>
            <a:r>
              <a:rPr lang="en-US" altLang="zh-CN" sz="1200" b="1" baseline="0" dirty="0">
                <a:solidFill>
                  <a:schemeClr val="tx1"/>
                </a:solidFill>
                <a:latin typeface="+mn-lt"/>
                <a:cs typeface="Arial" panose="020B0604020202020204" pitchFamily="34" charset="0"/>
              </a:rPr>
              <a:t>17</a:t>
            </a:r>
            <a:r>
              <a:rPr lang="zh-CN" altLang="en-US" sz="1200" b="1" baseline="0" dirty="0">
                <a:solidFill>
                  <a:schemeClr val="tx1"/>
                </a:solidFill>
                <a:latin typeface="+mn-lt"/>
                <a:cs typeface="Arial" panose="020B0604020202020204" pitchFamily="34" charset="0"/>
              </a:rPr>
              <a:t>篇第</a:t>
            </a:r>
            <a:r>
              <a:rPr lang="en-US" altLang="zh-CN" sz="1200" b="1" baseline="0" dirty="0">
                <a:solidFill>
                  <a:schemeClr val="tx1"/>
                </a:solidFill>
                <a:latin typeface="+mn-lt"/>
                <a:cs typeface="Arial" panose="020B0604020202020204" pitchFamily="34" charset="0"/>
              </a:rPr>
              <a:t>54327</a:t>
            </a:r>
            <a:r>
              <a:rPr lang="zh-CN" altLang="en-US" sz="1200" b="1" baseline="0" dirty="0">
                <a:solidFill>
                  <a:schemeClr val="tx1"/>
                </a:solidFill>
                <a:latin typeface="+mn-lt"/>
                <a:cs typeface="Arial" panose="020B0604020202020204" pitchFamily="34" charset="0"/>
              </a:rPr>
              <a:t>节中概述的所有供应方要求，包括向区域中心报告任何特殊事件，该特殊事件如该节中所定义，且已由</a:t>
            </a:r>
            <a:r>
              <a:rPr lang="en-US" altLang="zh-CN" sz="1200" b="1" baseline="0" dirty="0">
                <a:solidFill>
                  <a:schemeClr val="tx1"/>
                </a:solidFill>
                <a:latin typeface="+mn-lt"/>
                <a:cs typeface="Arial" panose="020B0604020202020204" pitchFamily="34" charset="0"/>
              </a:rPr>
              <a:t>FMS</a:t>
            </a:r>
            <a:r>
              <a:rPr lang="zh-CN" altLang="en-US" sz="1200" b="1" baseline="0" dirty="0">
                <a:solidFill>
                  <a:schemeClr val="tx1"/>
                </a:solidFill>
                <a:latin typeface="+mn-lt"/>
                <a:cs typeface="Arial" panose="020B0604020202020204" pitchFamily="34" charset="0"/>
              </a:rPr>
              <a:t>知晓或已由参与者、服务供应方或其他人向</a:t>
            </a:r>
            <a:r>
              <a:rPr lang="en-US" altLang="zh-CN" sz="1200" b="1" baseline="0" dirty="0">
                <a:solidFill>
                  <a:schemeClr val="tx1"/>
                </a:solidFill>
                <a:latin typeface="+mn-lt"/>
                <a:cs typeface="Arial" panose="020B0604020202020204" pitchFamily="34" charset="0"/>
              </a:rPr>
              <a:t>FMS</a:t>
            </a:r>
            <a:r>
              <a:rPr lang="zh-CN" altLang="en-US" sz="1200" b="1" baseline="0" dirty="0">
                <a:solidFill>
                  <a:schemeClr val="tx1"/>
                </a:solidFill>
                <a:latin typeface="+mn-lt"/>
                <a:cs typeface="Arial" panose="020B0604020202020204" pitchFamily="34" charset="0"/>
              </a:rPr>
              <a:t>报告。</a:t>
            </a:r>
            <a:endParaRPr lang="en-US" sz="1200" b="1"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altLang="en-US" sz="1200" b="1" baseline="0" dirty="0">
                <a:solidFill>
                  <a:schemeClr val="tx1"/>
                </a:solidFill>
                <a:latin typeface="+mn-lt"/>
                <a:cs typeface="Arial" panose="020B0604020202020204" pitchFamily="34" charset="0"/>
              </a:rPr>
              <a:t>培训提示</a:t>
            </a:r>
            <a:r>
              <a:rPr lang="en-US" altLang="zh-CN" sz="1200" b="1" baseline="0" dirty="0">
                <a:solidFill>
                  <a:schemeClr val="tx1"/>
                </a:solidFill>
                <a:latin typeface="+mn-lt"/>
                <a:cs typeface="Arial" panose="020B0604020202020204" pitchFamily="34" charset="0"/>
              </a:rPr>
              <a:t>#2</a:t>
            </a:r>
            <a:r>
              <a:rPr lang="zh-CN" altLang="en-US" sz="1200" b="1" baseline="0" dirty="0">
                <a:solidFill>
                  <a:schemeClr val="tx1"/>
                </a:solidFill>
                <a:latin typeface="+mn-lt"/>
                <a:cs typeface="Arial" panose="020B0604020202020204" pitchFamily="34" charset="0"/>
              </a:rPr>
              <a:t>！此外，</a:t>
            </a:r>
            <a:r>
              <a:rPr lang="en-US" altLang="zh-CN" sz="1200" b="1" baseline="0" dirty="0">
                <a:solidFill>
                  <a:schemeClr val="tx1"/>
                </a:solidFill>
                <a:latin typeface="+mn-lt"/>
                <a:cs typeface="Arial" panose="020B0604020202020204" pitchFamily="34" charset="0"/>
              </a:rPr>
              <a:t>FMS</a:t>
            </a:r>
            <a:r>
              <a:rPr lang="zh-CN" altLang="en-US" sz="1200" b="1" baseline="0" dirty="0">
                <a:solidFill>
                  <a:schemeClr val="tx1"/>
                </a:solidFill>
                <a:latin typeface="+mn-lt"/>
                <a:cs typeface="Arial" panose="020B0604020202020204" pitchFamily="34" charset="0"/>
              </a:rPr>
              <a:t>相关主题的授训中往往会产生最多的问题。让参与者放心，您将在稍后的课程中对此进行更深入的讨论，包括有关选择</a:t>
            </a:r>
            <a:r>
              <a:rPr lang="en-US" altLang="zh-CN" sz="1200" b="1" baseline="0" dirty="0">
                <a:solidFill>
                  <a:schemeClr val="tx1"/>
                </a:solidFill>
                <a:latin typeface="+mn-lt"/>
                <a:cs typeface="Arial" panose="020B0604020202020204" pitchFamily="34" charset="0"/>
              </a:rPr>
              <a:t>FMS</a:t>
            </a:r>
            <a:r>
              <a:rPr lang="zh-CN" altLang="en-US" sz="1200" b="1" baseline="0" dirty="0">
                <a:solidFill>
                  <a:schemeClr val="tx1"/>
                </a:solidFill>
                <a:latin typeface="+mn-lt"/>
                <a:cs typeface="Arial" panose="020B0604020202020204" pitchFamily="34" charset="0"/>
              </a:rPr>
              <a:t>供应方的信息。</a:t>
            </a:r>
            <a:endParaRPr lang="en-US" sz="1200" b="1" baseline="0" dirty="0">
              <a:solidFill>
                <a:schemeClr val="tx1"/>
              </a:solidFill>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23</a:t>
            </a:fld>
            <a:endParaRPr lang="en-US" dirty="0"/>
          </a:p>
        </p:txBody>
      </p:sp>
    </p:spTree>
    <p:extLst>
      <p:ext uri="{BB962C8B-B14F-4D97-AF65-F5344CB8AC3E}">
        <p14:creationId xmlns:p14="http://schemas.microsoft.com/office/powerpoint/2010/main" val="3579422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i="1" dirty="0">
                <a:solidFill>
                  <a:schemeClr val="tx1"/>
                </a:solidFill>
                <a:latin typeface="+mn-lt"/>
                <a:cs typeface="Arial" panose="020B0604020202020204" pitchFamily="34" charset="0"/>
              </a:rPr>
              <a:t>讲义</a:t>
            </a:r>
            <a:r>
              <a:rPr lang="zh-CN" altLang="en-US" sz="1200" dirty="0">
                <a:solidFill>
                  <a:schemeClr val="tx1"/>
                </a:solidFill>
                <a:latin typeface="+mn-lt"/>
                <a:cs typeface="Arial" panose="020B0604020202020204" pitchFamily="34" charset="0"/>
              </a:rPr>
              <a:t>：</a:t>
            </a:r>
            <a:r>
              <a:rPr lang="zh-CN" altLang="en-US" sz="1200" b="1" dirty="0">
                <a:solidFill>
                  <a:schemeClr val="tx1"/>
                </a:solidFill>
                <a:latin typeface="+mn-lt"/>
                <a:cs typeface="Arial" panose="020B0604020202020204" pitchFamily="34" charset="0"/>
              </a:rPr>
              <a:t>雇用服务供应方模板</a:t>
            </a:r>
            <a:r>
              <a:rPr lang="zh-CN" altLang="en-US" sz="1200" i="1" u="none" dirty="0">
                <a:solidFill>
                  <a:schemeClr val="tx1"/>
                </a:solidFill>
                <a:latin typeface="+mn-lt"/>
                <a:cs typeface="Arial" panose="020B0604020202020204" pitchFamily="34" charset="0"/>
              </a:rPr>
              <a:t>（向您可能雇用的供应方包括可能雇用的</a:t>
            </a:r>
            <a:r>
              <a:rPr lang="en-US" altLang="zh-CN" sz="1200" i="1" u="none" dirty="0">
                <a:solidFill>
                  <a:schemeClr val="tx1"/>
                </a:solidFill>
                <a:latin typeface="+mn-lt"/>
                <a:cs typeface="Arial" panose="020B0604020202020204" pitchFamily="34" charset="0"/>
              </a:rPr>
              <a:t>FMS</a:t>
            </a:r>
            <a:r>
              <a:rPr lang="zh-CN" altLang="en-US" sz="1200" i="1" u="none" dirty="0">
                <a:solidFill>
                  <a:schemeClr val="tx1"/>
                </a:solidFill>
                <a:latin typeface="+mn-lt"/>
                <a:cs typeface="Arial" panose="020B0604020202020204" pitchFamily="34" charset="0"/>
              </a:rPr>
              <a:t>供应方提问的示例问题）</a:t>
            </a:r>
            <a:endParaRPr lang="en-US" sz="1200" i="1" u="none" dirty="0">
              <a:solidFill>
                <a:schemeClr val="tx1"/>
              </a:solidFill>
              <a:latin typeface="+mn-lt"/>
              <a:cs typeface="Arial" panose="020B0604020202020204" pitchFamily="34" charset="0"/>
            </a:endParaRPr>
          </a:p>
          <a:p>
            <a:endParaRPr lang="en-US" baseline="0" dirty="0">
              <a:solidFill>
                <a:schemeClr val="tx1"/>
              </a:solidFill>
            </a:endParaRPr>
          </a:p>
          <a:p>
            <a:pPr>
              <a:buFont typeface="Arial"/>
              <a:buChar char="•"/>
            </a:pPr>
            <a:r>
              <a:rPr lang="zh-CN" altLang="en-US" baseline="0" dirty="0">
                <a:solidFill>
                  <a:schemeClr val="tx1"/>
                </a:solidFill>
              </a:rPr>
              <a:t>您需要更多的帮助或提醒来确保不超出预算吗？还是您只想让他们支付账单并给您寄对账单？</a:t>
            </a:r>
            <a:endParaRPr lang="en-US" baseline="0" dirty="0">
              <a:solidFill>
                <a:schemeClr val="tx1"/>
              </a:solidFill>
            </a:endParaRPr>
          </a:p>
          <a:p>
            <a:pPr>
              <a:buFont typeface="Arial"/>
              <a:buChar char="•"/>
            </a:pPr>
            <a:endParaRPr lang="en-US" baseline="0" dirty="0">
              <a:solidFill>
                <a:schemeClr val="tx1"/>
              </a:solidFill>
            </a:endParaRPr>
          </a:p>
          <a:p>
            <a:pPr>
              <a:buFont typeface="Arial"/>
              <a:buChar char="•"/>
            </a:pPr>
            <a:r>
              <a:rPr lang="zh-CN" altLang="en-US" baseline="0" dirty="0">
                <a:solidFill>
                  <a:schemeClr val="tx1"/>
                </a:solidFill>
              </a:rPr>
              <a:t>您可以从您的家人、您的服务协调员或您的独立协调方那里获得帮助，以找到合适的</a:t>
            </a:r>
            <a:r>
              <a:rPr lang="en-US" altLang="zh-CN" baseline="0" dirty="0">
                <a:solidFill>
                  <a:schemeClr val="tx1"/>
                </a:solidFill>
              </a:rPr>
              <a:t>FMS</a:t>
            </a:r>
            <a:r>
              <a:rPr lang="zh-CN" altLang="en-US" baseline="0" dirty="0">
                <a:solidFill>
                  <a:schemeClr val="tx1"/>
                </a:solidFill>
              </a:rPr>
              <a:t>。</a:t>
            </a:r>
            <a:endParaRPr lang="en-US" baseline="0" dirty="0">
              <a:solidFill>
                <a:schemeClr val="tx1"/>
              </a:solidFill>
            </a:endParaRPr>
          </a:p>
          <a:p>
            <a:pPr>
              <a:buFont typeface="Arial"/>
              <a:buChar char="•"/>
            </a:pPr>
            <a:endParaRPr lang="en-US"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a:buChar char="•"/>
              <a:tabLst/>
              <a:defRPr/>
            </a:pPr>
            <a:r>
              <a:rPr lang="zh-CN" altLang="en-US" baseline="0" dirty="0">
                <a:solidFill>
                  <a:schemeClr val="tx1"/>
                </a:solidFill>
              </a:rPr>
              <a:t>向其他</a:t>
            </a:r>
            <a:r>
              <a:rPr lang="en-US" altLang="zh-CN" baseline="0" dirty="0">
                <a:solidFill>
                  <a:schemeClr val="tx1"/>
                </a:solidFill>
              </a:rPr>
              <a:t>SDP</a:t>
            </a:r>
            <a:r>
              <a:rPr lang="zh-CN" altLang="en-US" baseline="0" dirty="0">
                <a:solidFill>
                  <a:schemeClr val="tx1"/>
                </a:solidFill>
              </a:rPr>
              <a:t>参与者征求建议或致电推荐人。</a:t>
            </a:r>
            <a:endParaRPr lang="en-US"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a:buChar char="•"/>
              <a:tabLst/>
              <a:defRPr/>
            </a:pPr>
            <a:endParaRPr lang="en-US"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a:buChar char="•"/>
              <a:tabLst/>
              <a:defRPr/>
            </a:pPr>
            <a:r>
              <a:rPr lang="zh-CN" altLang="en-US" dirty="0">
                <a:solidFill>
                  <a:schemeClr val="tx1"/>
                </a:solidFill>
              </a:rPr>
              <a:t>访视每家机构</a:t>
            </a:r>
            <a:r>
              <a:rPr lang="en-US" altLang="zh-CN" dirty="0">
                <a:solidFill>
                  <a:schemeClr val="tx1"/>
                </a:solidFill>
              </a:rPr>
              <a:t>——</a:t>
            </a:r>
            <a:r>
              <a:rPr lang="zh-CN" altLang="en-US" dirty="0">
                <a:solidFill>
                  <a:schemeClr val="tx1"/>
                </a:solidFill>
              </a:rPr>
              <a:t>需要时寻求帮助</a:t>
            </a: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a:buChar char="•"/>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a:buChar char="•"/>
              <a:tabLst/>
              <a:defRPr/>
            </a:pPr>
            <a:r>
              <a:rPr lang="zh-CN" altLang="en-US" dirty="0">
                <a:solidFill>
                  <a:schemeClr val="tx1"/>
                </a:solidFill>
              </a:rPr>
              <a:t>已设置最高费率</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24</a:t>
            </a:fld>
            <a:endParaRPr lang="en-US" dirty="0"/>
          </a:p>
        </p:txBody>
      </p:sp>
    </p:spTree>
    <p:extLst>
      <p:ext uri="{BB962C8B-B14F-4D97-AF65-F5344CB8AC3E}">
        <p14:creationId xmlns:p14="http://schemas.microsoft.com/office/powerpoint/2010/main" val="2599246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b="0" i="1" u="none" kern="1200" dirty="0">
                <a:solidFill>
                  <a:schemeClr val="tx1"/>
                </a:solidFill>
                <a:effectLst/>
                <a:latin typeface="+mn-lt"/>
                <a:ea typeface="+mn-ea"/>
                <a:cs typeface="+mn-cs"/>
              </a:rPr>
              <a:t>讲义：</a:t>
            </a:r>
            <a:r>
              <a:rPr lang="zh-CN" altLang="en-US" sz="1200" b="1" u="sng" kern="1200" dirty="0">
                <a:solidFill>
                  <a:schemeClr val="tx1"/>
                </a:solidFill>
                <a:effectLst/>
                <a:latin typeface="+mn-lt"/>
                <a:ea typeface="+mn-ea"/>
                <a:cs typeface="+mn-cs"/>
              </a:rPr>
              <a:t>服务供应方协议模板</a:t>
            </a:r>
            <a:endParaRPr lang="en-US" sz="1200" b="1" u="sng" kern="1200" dirty="0">
              <a:solidFill>
                <a:schemeClr val="tx1"/>
              </a:solidFill>
              <a:effectLst/>
              <a:latin typeface="+mn-lt"/>
              <a:ea typeface="+mn-ea"/>
              <a:cs typeface="+mn-cs"/>
            </a:endParaRPr>
          </a:p>
          <a:p>
            <a:endParaRPr lang="en-US" b="1" baseline="0" dirty="0">
              <a:solidFill>
                <a:schemeClr val="tx1"/>
              </a:solidFill>
            </a:endParaRP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0" baseline="0" dirty="0">
                <a:solidFill>
                  <a:schemeClr val="tx1"/>
                </a:solidFill>
              </a:rPr>
              <a:t>在服务开始之前，您和您的服务供应方需要就服务达成一致。考虑上面的问题。</a:t>
            </a:r>
            <a:endParaRPr lang="en-US" b="0" baseline="0" dirty="0">
              <a:solidFill>
                <a:schemeClr val="tx1"/>
              </a:solidFill>
            </a:endParaRP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0" baseline="0" dirty="0">
                <a:solidFill>
                  <a:schemeClr val="tx1"/>
                </a:solidFill>
              </a:rPr>
              <a:t>这里有一个模板可以与供应方一起使用，以显示你们对所做决定的一致性。</a:t>
            </a:r>
            <a:endParaRPr lang="en-US" b="0" baseline="0" dirty="0">
              <a:solidFill>
                <a:schemeClr val="tx1"/>
              </a:solidFill>
            </a:endParaRP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0" baseline="0" dirty="0">
                <a:solidFill>
                  <a:schemeClr val="tx1"/>
                </a:solidFill>
              </a:rPr>
              <a:t>在你们的协议中，细节要清楚。</a:t>
            </a:r>
            <a:endParaRPr lang="en-US" b="0" baseline="0" dirty="0">
              <a:solidFill>
                <a:schemeClr val="tx1"/>
              </a:solidFill>
            </a:endParaRP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0" baseline="0" dirty="0">
                <a:solidFill>
                  <a:schemeClr val="tx1"/>
                </a:solidFill>
              </a:rPr>
              <a:t>您可以向您的规划团队、您的独立协调方和</a:t>
            </a:r>
            <a:r>
              <a:rPr lang="en-US" altLang="zh-CN" b="0" baseline="0" dirty="0">
                <a:solidFill>
                  <a:schemeClr val="tx1"/>
                </a:solidFill>
              </a:rPr>
              <a:t>/</a:t>
            </a:r>
            <a:r>
              <a:rPr lang="zh-CN" altLang="en-US" b="0" baseline="0" dirty="0">
                <a:solidFill>
                  <a:schemeClr val="tx1"/>
                </a:solidFill>
              </a:rPr>
              <a:t>或您的</a:t>
            </a:r>
            <a:r>
              <a:rPr lang="en-US" altLang="zh-CN" b="0" baseline="0" dirty="0">
                <a:solidFill>
                  <a:schemeClr val="tx1"/>
                </a:solidFill>
              </a:rPr>
              <a:t>FMS</a:t>
            </a:r>
            <a:r>
              <a:rPr lang="zh-CN" altLang="en-US" b="0" baseline="0" dirty="0">
                <a:solidFill>
                  <a:schemeClr val="tx1"/>
                </a:solidFill>
              </a:rPr>
              <a:t>报告这些协议。</a:t>
            </a:r>
            <a:endParaRPr lang="en-US" b="0" baseline="0" dirty="0">
              <a:solidFill>
                <a:schemeClr val="tx1"/>
              </a:solidFill>
            </a:endParaRP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dirty="0">
                <a:solidFill>
                  <a:schemeClr val="tx1"/>
                </a:solidFill>
              </a:rPr>
              <a:t>同样，您也可以得到您团队的支持，所以如果您觉得需要帮助的话，可以发出请求。</a:t>
            </a:r>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25</a:t>
            </a:fld>
            <a:endParaRPr lang="en-US" dirty="0"/>
          </a:p>
        </p:txBody>
      </p:sp>
    </p:spTree>
    <p:extLst>
      <p:ext uri="{BB962C8B-B14F-4D97-AF65-F5344CB8AC3E}">
        <p14:creationId xmlns:p14="http://schemas.microsoft.com/office/powerpoint/2010/main" val="3874925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早些时候，我们通过例子讨论了培训和学习的工具。</a:t>
            </a:r>
            <a:endParaRPr lang="en-US" dirty="0"/>
          </a:p>
          <a:p>
            <a:r>
              <a:rPr lang="en-US" altLang="zh-CN" dirty="0"/>
              <a:t>Jason</a:t>
            </a:r>
            <a:r>
              <a:rPr lang="zh-CN" altLang="en-US" baseline="0" dirty="0"/>
              <a:t>和</a:t>
            </a:r>
            <a:r>
              <a:rPr lang="en-US" altLang="zh-CN" dirty="0"/>
              <a:t>Sofia</a:t>
            </a:r>
            <a:r>
              <a:rPr lang="zh-CN" altLang="en-US" baseline="0" dirty="0"/>
              <a:t>是我们在授训过程中为帮助学习而虚构的人。</a:t>
            </a:r>
            <a:endParaRPr lang="en-US" baseline="0" dirty="0"/>
          </a:p>
          <a:p>
            <a:r>
              <a:rPr lang="zh-CN" altLang="en-US" b="1" u="sng" baseline="0" dirty="0"/>
              <a:t>您有一份题为“</a:t>
            </a:r>
            <a:r>
              <a:rPr lang="en-US" altLang="zh-CN" b="1" u="sng" baseline="0" dirty="0"/>
              <a:t>Jason</a:t>
            </a:r>
            <a:r>
              <a:rPr lang="zh-CN" altLang="en-US" b="1" u="sng" baseline="0" dirty="0"/>
              <a:t>和</a:t>
            </a:r>
            <a:r>
              <a:rPr lang="en-US" altLang="zh-CN" b="1" u="sng" baseline="0" dirty="0"/>
              <a:t>Sofia</a:t>
            </a:r>
            <a:r>
              <a:rPr lang="zh-CN" altLang="en-US" b="1" u="sng" baseline="0" dirty="0"/>
              <a:t>的案例”的讲义。</a:t>
            </a:r>
            <a:endParaRPr lang="en-US" b="1" u="sng" baseline="0" dirty="0"/>
          </a:p>
          <a:p>
            <a:r>
              <a:rPr lang="zh-CN" altLang="en-US" baseline="0" dirty="0"/>
              <a:t>我们将参考此讲义，了解这次授训中的各种概念。</a:t>
            </a:r>
            <a:endParaRPr lang="en-US" baseline="0" dirty="0"/>
          </a:p>
          <a:p>
            <a:r>
              <a:rPr lang="zh-CN" altLang="en-US" b="1" baseline="0" dirty="0"/>
              <a:t>第一页</a:t>
            </a:r>
            <a:r>
              <a:rPr lang="zh-CN" altLang="en-US" baseline="0" dirty="0"/>
              <a:t>告诉我们一些信息，让我们了解他们是谁以及他们生活中的人。</a:t>
            </a:r>
            <a:endParaRPr lang="en-US" baseline="0" dirty="0"/>
          </a:p>
          <a:p>
            <a:endParaRPr lang="en-US" dirty="0"/>
          </a:p>
          <a:p>
            <a:r>
              <a:rPr lang="en-US" altLang="zh-CN" dirty="0"/>
              <a:t>SDP</a:t>
            </a:r>
            <a:r>
              <a:rPr lang="zh-CN" altLang="en-US" dirty="0"/>
              <a:t>增加了</a:t>
            </a:r>
            <a:r>
              <a:rPr lang="en-US" altLang="zh-CN" dirty="0"/>
              <a:t>Jason</a:t>
            </a:r>
            <a:r>
              <a:rPr lang="zh-CN" altLang="en-US" dirty="0"/>
              <a:t>和</a:t>
            </a:r>
            <a:r>
              <a:rPr lang="en-US" altLang="zh-CN" dirty="0"/>
              <a:t>Sofia</a:t>
            </a:r>
            <a:r>
              <a:rPr lang="zh-CN" altLang="en-US" dirty="0"/>
              <a:t>接受</a:t>
            </a:r>
            <a:r>
              <a:rPr lang="en-US" altLang="zh-CN" dirty="0"/>
              <a:t>FMS</a:t>
            </a:r>
            <a:r>
              <a:rPr lang="zh-CN" altLang="en-US" dirty="0"/>
              <a:t>支持以及他们选择独立协调方的内容。</a:t>
            </a:r>
            <a:endParaRPr lang="en-US" dirty="0"/>
          </a:p>
          <a:p>
            <a:endParaRPr lang="en-US" dirty="0"/>
          </a:p>
          <a:p>
            <a:r>
              <a:rPr lang="zh-CN" altLang="en-US" baseline="0" dirty="0"/>
              <a:t>在整个授训过程中，您将看到</a:t>
            </a:r>
            <a:r>
              <a:rPr lang="en-US" altLang="zh-CN" baseline="0" dirty="0"/>
              <a:t>Jason</a:t>
            </a:r>
            <a:r>
              <a:rPr lang="zh-CN" altLang="en-US" baseline="0" dirty="0"/>
              <a:t>和</a:t>
            </a:r>
            <a:r>
              <a:rPr lang="en-US" altLang="zh-CN" baseline="0" dirty="0"/>
              <a:t>Sofia</a:t>
            </a:r>
            <a:r>
              <a:rPr lang="zh-CN" altLang="en-US" baseline="0" dirty="0"/>
              <a:t>在加入</a:t>
            </a:r>
            <a:r>
              <a:rPr lang="en-US" altLang="zh-CN" baseline="0" dirty="0"/>
              <a:t>SDP</a:t>
            </a:r>
            <a:r>
              <a:rPr lang="zh-CN" altLang="en-US" baseline="0" dirty="0"/>
              <a:t>时所经历的一系列事件。</a:t>
            </a:r>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26</a:t>
            </a:fld>
            <a:endParaRPr lang="en-US" dirty="0"/>
          </a:p>
        </p:txBody>
      </p:sp>
    </p:spTree>
    <p:extLst>
      <p:ext uri="{BB962C8B-B14F-4D97-AF65-F5344CB8AC3E}">
        <p14:creationId xmlns:p14="http://schemas.microsoft.com/office/powerpoint/2010/main" val="3932372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buFont typeface="Wingdings" pitchFamily="2" charset="2"/>
              <a:buChar char="ü"/>
            </a:pPr>
            <a:r>
              <a:rPr lang="zh-CN" altLang="en-US" sz="1200" dirty="0">
                <a:latin typeface="+mn-lt"/>
              </a:rPr>
              <a:t>您参加此授训，通过以人为本的规划来制定您的</a:t>
            </a:r>
            <a:r>
              <a:rPr lang="en-US" altLang="zh-CN" sz="1200" dirty="0">
                <a:latin typeface="+mn-lt"/>
              </a:rPr>
              <a:t>IPP</a:t>
            </a:r>
            <a:r>
              <a:rPr lang="zh-CN" altLang="en-US" sz="1200" dirty="0">
                <a:latin typeface="+mn-lt"/>
              </a:rPr>
              <a:t>，接受</a:t>
            </a:r>
            <a:r>
              <a:rPr lang="en-US" altLang="zh-CN" sz="1200" dirty="0">
                <a:latin typeface="+mn-lt"/>
              </a:rPr>
              <a:t>FMS</a:t>
            </a:r>
            <a:r>
              <a:rPr lang="zh-CN" altLang="en-US" sz="1200" dirty="0">
                <a:latin typeface="+mn-lt"/>
              </a:rPr>
              <a:t>支持并与其合作以承担财务责任。</a:t>
            </a:r>
            <a:endParaRPr lang="en-US" sz="1200" dirty="0">
              <a:latin typeface="+mn-lt"/>
            </a:endParaRPr>
          </a:p>
          <a:p>
            <a:pPr lvl="1"/>
            <a:endParaRPr lang="en-US" sz="1200" dirty="0">
              <a:latin typeface="+mn-lt"/>
            </a:endParaRPr>
          </a:p>
          <a:p>
            <a:pPr marL="914400" lvl="1" indent="-457200">
              <a:buFont typeface="Wingdings" pitchFamily="2" charset="2"/>
              <a:buChar char="ü"/>
            </a:pPr>
            <a:r>
              <a:rPr lang="zh-CN" altLang="en-US" sz="1200" dirty="0">
                <a:latin typeface="+mn-lt"/>
              </a:rPr>
              <a:t>您可以选择生活中的人，以您想要和需要的方式参与对您的支持。</a:t>
            </a:r>
            <a:endParaRPr lang="en-US" sz="1200" dirty="0">
              <a:latin typeface="+mn-lt"/>
            </a:endParaRPr>
          </a:p>
          <a:p>
            <a:pPr marL="914400" lvl="1" indent="-457200">
              <a:buFont typeface="Wingdings" pitchFamily="2" charset="2"/>
              <a:buChar char="ü"/>
            </a:pPr>
            <a:endParaRPr lang="en-US" sz="1200" dirty="0">
              <a:latin typeface="+mn-lt"/>
            </a:endParaRPr>
          </a:p>
          <a:p>
            <a:pPr marL="914400" lvl="1" indent="-457200">
              <a:buFont typeface="Wingdings" pitchFamily="2" charset="2"/>
              <a:buChar char="ü"/>
            </a:pPr>
            <a:r>
              <a:rPr lang="zh-CN" altLang="en-US" sz="1200" dirty="0">
                <a:latin typeface="+mn-lt"/>
              </a:rPr>
              <a:t>您的区域中心服务协调员仍然是一个被需要和有价值的人，他可以帮助您规划服务并支持您所需！</a:t>
            </a:r>
            <a:endParaRPr lang="en-US" sz="1200" dirty="0">
              <a:latin typeface="+mn-lt"/>
            </a:endParaRPr>
          </a:p>
          <a:p>
            <a:pPr marL="914400" lvl="1" indent="-457200">
              <a:buFont typeface="Wingdings" pitchFamily="2" charset="2"/>
              <a:buChar char="ü"/>
            </a:pPr>
            <a:endParaRPr lang="en-US" sz="1200" dirty="0">
              <a:latin typeface="+mn-lt"/>
            </a:endParaRPr>
          </a:p>
          <a:p>
            <a:pPr marL="914400" lvl="1" indent="-457200">
              <a:buFont typeface="Wingdings" pitchFamily="2" charset="2"/>
              <a:buChar char="ü"/>
            </a:pPr>
            <a:r>
              <a:rPr lang="zh-CN" altLang="en-US" sz="1200" dirty="0">
                <a:latin typeface="+mn-lt"/>
              </a:rPr>
              <a:t>您可以选择雇用一名独立协调方来帮助您遍览和规划您的服务和支持。</a:t>
            </a:r>
            <a:endParaRPr lang="en-US" sz="1200" dirty="0">
              <a:latin typeface="+mn-lt"/>
            </a:endParaRPr>
          </a:p>
          <a:p>
            <a:pPr lvl="1"/>
            <a:endParaRPr lang="en-US" sz="1200" dirty="0">
              <a:latin typeface="+mn-lt"/>
            </a:endParaRPr>
          </a:p>
          <a:p>
            <a:pPr marL="914400" lvl="1" indent="-457200">
              <a:buFont typeface="Wingdings" pitchFamily="2" charset="2"/>
              <a:buChar char="ü"/>
            </a:pPr>
            <a:r>
              <a:rPr lang="zh-CN" altLang="en-US" sz="1200" dirty="0">
                <a:latin typeface="+mn-lt"/>
              </a:rPr>
              <a:t>您可以决定您与服务供应方的关系，以及您从他们那里想要得到什么和需要得到什么。</a:t>
            </a:r>
            <a:endParaRPr lang="en-US" sz="1200" dirty="0">
              <a:latin typeface="+mn-lt"/>
            </a:endParaRPr>
          </a:p>
          <a:p>
            <a:pPr marL="914400" lvl="1" indent="-457200">
              <a:buFont typeface="Wingdings" pitchFamily="2" charset="2"/>
              <a:buChar char="ü"/>
            </a:pPr>
            <a:endParaRPr lang="en-US" sz="1200" dirty="0">
              <a:latin typeface="+mn-lt"/>
            </a:endParaRPr>
          </a:p>
          <a:p>
            <a:pPr marL="914400" lvl="1" indent="-457200">
              <a:buFont typeface="Wingdings" pitchFamily="2" charset="2"/>
              <a:buChar char="ü"/>
            </a:pPr>
            <a:r>
              <a:rPr lang="zh-CN" altLang="en-US" sz="1200" dirty="0">
                <a:latin typeface="+mn-lt"/>
              </a:rPr>
              <a:t>财务管理服务是必需的，它将支付您的账单，并帮助您管理您的支出计划。他们必须得到区域中心的官方签约。您可以选择与他们建立什么样的关系，选择最少需要多少帮助，或者最多需要多少帮助！</a:t>
            </a:r>
            <a:endParaRPr lang="en-US" sz="1200" dirty="0">
              <a:latin typeface="+mn-lt"/>
            </a:endParaRPr>
          </a:p>
          <a:p>
            <a:pPr marL="457200" lvl="1" indent="0">
              <a:buFont typeface="Wingdings" pitchFamily="2" charset="2"/>
              <a:buNone/>
            </a:pPr>
            <a:endParaRPr lang="en-US" sz="1200" dirty="0">
              <a:latin typeface="+mn-lt"/>
            </a:endParaRPr>
          </a:p>
          <a:p>
            <a:pPr marL="457200" marR="0" lvl="1" indent="0" algn="l" defTabSz="914400" rtl="0" eaLnBrk="1" fontAlgn="auto" latinLnBrk="0" hangingPunct="1">
              <a:lnSpc>
                <a:spcPct val="100000"/>
              </a:lnSpc>
              <a:spcBef>
                <a:spcPts val="0"/>
              </a:spcBef>
              <a:spcAft>
                <a:spcPts val="0"/>
              </a:spcAft>
              <a:buClrTx/>
              <a:buSzTx/>
              <a:buFont typeface="Wingdings" pitchFamily="2" charset="2"/>
              <a:buNone/>
              <a:tabLst/>
              <a:defRPr/>
            </a:pPr>
            <a:r>
              <a:rPr lang="zh-CN" altLang="en-US" sz="1200" b="1" kern="1200" dirty="0">
                <a:solidFill>
                  <a:schemeClr val="tx1"/>
                </a:solidFill>
                <a:effectLst/>
                <a:latin typeface="+mn-lt"/>
                <a:ea typeface="+mn-ea"/>
                <a:cs typeface="+mn-cs"/>
              </a:rPr>
              <a:t>培训提示！看完此张回顾幻灯片后，请尝试此活动。“让我们回到第</a:t>
            </a:r>
            <a:r>
              <a:rPr lang="en-US" altLang="zh-CN" sz="1200" b="1" kern="1200" dirty="0">
                <a:solidFill>
                  <a:schemeClr val="tx1"/>
                </a:solidFill>
                <a:effectLst/>
                <a:latin typeface="+mn-lt"/>
                <a:ea typeface="+mn-ea"/>
                <a:cs typeface="+mn-cs"/>
              </a:rPr>
              <a:t>18</a:t>
            </a:r>
            <a:r>
              <a:rPr lang="zh-CN" altLang="en-US" sz="1200" b="1" kern="1200" dirty="0">
                <a:solidFill>
                  <a:schemeClr val="tx1"/>
                </a:solidFill>
                <a:effectLst/>
                <a:latin typeface="+mn-lt"/>
                <a:ea typeface="+mn-ea"/>
                <a:cs typeface="+mn-cs"/>
              </a:rPr>
              <a:t>张幻灯片，开始思考关于支持圈的内容。与某人合作，每个人轮流分享您的个人支持圈。如果您必须组建一个团队，您会想到谁？为什么？如果您有时间的话，想一想您不想要的人以及为什么。让我们花上</a:t>
            </a:r>
            <a:r>
              <a:rPr lang="en-US" altLang="zh-CN" sz="1200" b="1" kern="1200" dirty="0">
                <a:solidFill>
                  <a:schemeClr val="tx1"/>
                </a:solidFill>
                <a:effectLst/>
                <a:latin typeface="+mn-lt"/>
                <a:ea typeface="+mn-ea"/>
                <a:cs typeface="+mn-cs"/>
              </a:rPr>
              <a:t>5</a:t>
            </a:r>
            <a:r>
              <a:rPr lang="zh-CN" altLang="en-US" sz="1200" b="1" kern="1200" dirty="0">
                <a:solidFill>
                  <a:schemeClr val="tx1"/>
                </a:solidFill>
                <a:effectLst/>
                <a:latin typeface="+mn-lt"/>
                <a:ea typeface="+mn-ea"/>
                <a:cs typeface="+mn-cs"/>
              </a:rPr>
              <a:t>分钟。”</a:t>
            </a:r>
            <a:r>
              <a:rPr lang="en-US" altLang="zh-CN" sz="1200" b="1" kern="1200" dirty="0">
                <a:solidFill>
                  <a:schemeClr val="tx1"/>
                </a:solidFill>
                <a:effectLst/>
                <a:latin typeface="+mn-lt"/>
                <a:ea typeface="+mn-ea"/>
                <a:cs typeface="+mn-cs"/>
              </a:rPr>
              <a:t>5</a:t>
            </a:r>
            <a:r>
              <a:rPr lang="zh-CN" altLang="en-US" sz="1200" b="1" kern="1200" dirty="0">
                <a:solidFill>
                  <a:schemeClr val="tx1"/>
                </a:solidFill>
                <a:effectLst/>
                <a:latin typeface="+mn-lt"/>
                <a:ea typeface="+mn-ea"/>
                <a:cs typeface="+mn-cs"/>
              </a:rPr>
              <a:t>分钟后，培训师问</a:t>
            </a:r>
            <a:r>
              <a:rPr lang="en-US" altLang="zh-CN" sz="1200" b="1" kern="1200" dirty="0">
                <a:solidFill>
                  <a:schemeClr val="tx1"/>
                </a:solidFill>
                <a:effectLst/>
                <a:latin typeface="+mn-lt"/>
                <a:ea typeface="+mn-ea"/>
                <a:cs typeface="+mn-cs"/>
              </a:rPr>
              <a:t>/</a:t>
            </a:r>
            <a:r>
              <a:rPr lang="zh-CN" altLang="en-US" sz="1200" b="1" kern="1200" dirty="0">
                <a:solidFill>
                  <a:schemeClr val="tx1"/>
                </a:solidFill>
                <a:effectLst/>
                <a:latin typeface="+mn-lt"/>
                <a:ea typeface="+mn-ea"/>
                <a:cs typeface="+mn-cs"/>
              </a:rPr>
              <a:t>说：“我希望这让人得到启发。我也充满希望，因为您思考和分享了您的团队成员，您真的觉得那很有用。对于我们接下来要讨论的规划，来自于您真正想要团队的强烈的支持感是启动一个良好而有意义之规划的基础。</a:t>
            </a:r>
            <a:endParaRPr lang="en-US" sz="1200" b="1" kern="1200" dirty="0">
              <a:solidFill>
                <a:schemeClr val="tx1"/>
              </a:solidFill>
              <a:effectLst/>
              <a:latin typeface="+mn-lt"/>
              <a:ea typeface="+mn-ea"/>
              <a:cs typeface="+mn-cs"/>
            </a:endParaRPr>
          </a:p>
          <a:p>
            <a:pPr marL="457200" lvl="1" indent="0">
              <a:buFont typeface="Wingdings" pitchFamily="2" charset="2"/>
              <a:buNone/>
            </a:pPr>
            <a:endParaRPr lang="en-US" sz="1200" dirty="0">
              <a:latin typeface="+mn-lt"/>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27</a:t>
            </a:fld>
            <a:endParaRPr lang="en-US" dirty="0"/>
          </a:p>
        </p:txBody>
      </p:sp>
    </p:spTree>
    <p:extLst>
      <p:ext uri="{BB962C8B-B14F-4D97-AF65-F5344CB8AC3E}">
        <p14:creationId xmlns:p14="http://schemas.microsoft.com/office/powerpoint/2010/main" val="2059621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28</a:t>
            </a:fld>
            <a:endParaRPr lang="en-US" dirty="0"/>
          </a:p>
        </p:txBody>
      </p:sp>
    </p:spTree>
    <p:extLst>
      <p:ext uri="{BB962C8B-B14F-4D97-AF65-F5344CB8AC3E}">
        <p14:creationId xmlns:p14="http://schemas.microsoft.com/office/powerpoint/2010/main" val="3503686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29</a:t>
            </a:fld>
            <a:endParaRPr lang="en-US" dirty="0"/>
          </a:p>
        </p:txBody>
      </p:sp>
    </p:spTree>
    <p:extLst>
      <p:ext uri="{BB962C8B-B14F-4D97-AF65-F5344CB8AC3E}">
        <p14:creationId xmlns:p14="http://schemas.microsoft.com/office/powerpoint/2010/main" val="2834198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3</a:t>
            </a:fld>
            <a:endParaRPr lang="en-US" dirty="0"/>
          </a:p>
        </p:txBody>
      </p:sp>
    </p:spTree>
    <p:extLst>
      <p:ext uri="{BB962C8B-B14F-4D97-AF65-F5344CB8AC3E}">
        <p14:creationId xmlns:p14="http://schemas.microsoft.com/office/powerpoint/2010/main" val="3755491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r>
              <a:rPr lang="zh-CN" altLang="en-US" baseline="0" dirty="0">
                <a:solidFill>
                  <a:schemeClr val="tx1"/>
                </a:solidFill>
                <a:latin typeface="+mn-lt"/>
              </a:rPr>
              <a:t>以人为本的规划侧重于：</a:t>
            </a:r>
            <a:endParaRPr lang="en-US" baseline="0" dirty="0">
              <a:solidFill>
                <a:schemeClr val="tx1"/>
              </a:solidFill>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solidFill>
                  <a:schemeClr val="tx1"/>
                </a:solidFill>
                <a:latin typeface="+mn-lt"/>
              </a:rPr>
              <a:t>确定您的希望和梦想。</a:t>
            </a:r>
            <a:endParaRPr lang="en-US" sz="1200" dirty="0">
              <a:solidFill>
                <a:schemeClr val="tx1"/>
              </a:solidFill>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solidFill>
                  <a:schemeClr val="tx1"/>
                </a:solidFill>
                <a:latin typeface="+mn-lt"/>
              </a:rPr>
              <a:t>确定您喜欢什么和擅长什么。</a:t>
            </a:r>
            <a:endParaRPr lang="en-US" sz="1200" dirty="0">
              <a:solidFill>
                <a:schemeClr val="tx1"/>
              </a:solidFill>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solidFill>
                  <a:schemeClr val="tx1"/>
                </a:solidFill>
                <a:latin typeface="+mn-lt"/>
              </a:rPr>
              <a:t>识别并为您的生活设定有意义的目标。</a:t>
            </a:r>
            <a:endParaRPr lang="en-US" sz="1200" dirty="0">
              <a:solidFill>
                <a:schemeClr val="tx1"/>
              </a:solidFill>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dirty="0">
                <a:solidFill>
                  <a:schemeClr val="tx1"/>
                </a:solidFill>
                <a:latin typeface="+mn-lt"/>
              </a:rPr>
              <a:t>选择由谁为您提供服务。</a:t>
            </a:r>
            <a:endParaRPr lang="en-US" sz="1200" dirty="0">
              <a:solidFill>
                <a:schemeClr val="tx1"/>
              </a:solidFill>
              <a:latin typeface="+mn-lt"/>
            </a:endParaRPr>
          </a:p>
          <a:p>
            <a:pPr marL="171450" indent="-171450">
              <a:buFont typeface="Wingdings" pitchFamily="2" charset="2"/>
              <a:buChar char="ü"/>
            </a:pPr>
            <a:r>
              <a:rPr lang="zh-CN" altLang="en-US" baseline="0" dirty="0">
                <a:solidFill>
                  <a:schemeClr val="tx1"/>
                </a:solidFill>
                <a:latin typeface="+mn-lt"/>
              </a:rPr>
              <a:t>您的规划过程可能和别人的不同，但这没关系。</a:t>
            </a:r>
            <a:endParaRPr lang="en-US" baseline="0" dirty="0">
              <a:solidFill>
                <a:schemeClr val="tx1"/>
              </a:solidFill>
              <a:latin typeface="+mn-lt"/>
            </a:endParaRPr>
          </a:p>
          <a:p>
            <a:pPr>
              <a:buFont typeface="Arial"/>
              <a:buNone/>
            </a:pPr>
            <a:r>
              <a:rPr lang="zh-CN" altLang="en-US" baseline="0" dirty="0">
                <a:solidFill>
                  <a:schemeClr val="tx1"/>
                </a:solidFill>
                <a:latin typeface="+mn-lt"/>
              </a:rPr>
              <a:t>记住：</a:t>
            </a:r>
            <a:endParaRPr lang="en-US" baseline="0" dirty="0">
              <a:solidFill>
                <a:schemeClr val="tx1"/>
              </a:solidFill>
              <a:latin typeface="+mn-lt"/>
            </a:endParaRPr>
          </a:p>
          <a:p>
            <a:pPr lvl="1">
              <a:buFont typeface="Arial"/>
              <a:buChar char="•"/>
            </a:pPr>
            <a:r>
              <a:rPr lang="zh-CN" altLang="en-US" baseline="0" dirty="0">
                <a:solidFill>
                  <a:schemeClr val="tx1"/>
                </a:solidFill>
                <a:latin typeface="+mn-lt"/>
              </a:rPr>
              <a:t>每个人都可以用自己的方式表达自己喜欢和不喜欢的东西。</a:t>
            </a:r>
            <a:endParaRPr lang="en-US" baseline="0" dirty="0">
              <a:solidFill>
                <a:schemeClr val="tx1"/>
              </a:solidFill>
              <a:latin typeface="+mn-lt"/>
            </a:endParaRPr>
          </a:p>
          <a:p>
            <a:pPr lvl="1">
              <a:buFont typeface="Arial"/>
              <a:buChar char="•"/>
            </a:pPr>
            <a:r>
              <a:rPr lang="zh-CN" altLang="en-US" baseline="0" dirty="0">
                <a:solidFill>
                  <a:schemeClr val="tx1"/>
                </a:solidFill>
                <a:latin typeface="+mn-lt"/>
              </a:rPr>
              <a:t>通过微笑、打字、使用图片</a:t>
            </a:r>
            <a:r>
              <a:rPr lang="en-US" altLang="zh-CN" baseline="0" dirty="0">
                <a:solidFill>
                  <a:schemeClr val="tx1"/>
                </a:solidFill>
                <a:latin typeface="+mn-lt"/>
              </a:rPr>
              <a:t>……</a:t>
            </a:r>
            <a:r>
              <a:rPr lang="zh-CN" altLang="en-US" baseline="0" dirty="0">
                <a:solidFill>
                  <a:schemeClr val="tx1"/>
                </a:solidFill>
                <a:latin typeface="+mn-lt"/>
              </a:rPr>
              <a:t>每个人都有权做出选择，并将这些选择传达给他们的团队。</a:t>
            </a:r>
            <a:endParaRPr lang="en-US" baseline="0" dirty="0">
              <a:solidFill>
                <a:schemeClr val="tx1"/>
              </a:solidFill>
              <a:latin typeface="+mn-lt"/>
            </a:endParaRPr>
          </a:p>
          <a:p>
            <a:pPr marL="457200" marR="0" lvl="2" indent="0" algn="l" defTabSz="914400" rtl="0" eaLnBrk="1" fontAlgn="auto" latinLnBrk="0" hangingPunct="1">
              <a:lnSpc>
                <a:spcPct val="100000"/>
              </a:lnSpc>
              <a:spcBef>
                <a:spcPts val="0"/>
              </a:spcBef>
              <a:spcAft>
                <a:spcPts val="0"/>
              </a:spcAft>
              <a:buClrTx/>
              <a:buSzTx/>
              <a:buFont typeface="Arial"/>
              <a:buChar char="•"/>
              <a:tabLst/>
              <a:defRPr/>
            </a:pPr>
            <a:r>
              <a:rPr lang="zh-CN" altLang="en-US" baseline="0" dirty="0">
                <a:solidFill>
                  <a:schemeClr val="tx1"/>
                </a:solidFill>
                <a:latin typeface="+mn-lt"/>
              </a:rPr>
              <a:t>行为是一种交流方式。</a:t>
            </a:r>
            <a:endParaRPr lang="en-US" baseline="0" dirty="0">
              <a:solidFill>
                <a:schemeClr val="tx1"/>
              </a:solidFill>
              <a:latin typeface="+mn-lt"/>
            </a:endParaRPr>
          </a:p>
          <a:p>
            <a:pPr lvl="1">
              <a:buFont typeface="Arial"/>
              <a:buChar char="•"/>
            </a:pPr>
            <a:r>
              <a:rPr lang="zh-CN" altLang="en-US" u="none" baseline="0" dirty="0">
                <a:solidFill>
                  <a:schemeClr val="tx1"/>
                </a:solidFill>
                <a:latin typeface="+mn-lt"/>
              </a:rPr>
              <a:t>每个人都有权选择自己的生活</a:t>
            </a:r>
            <a:r>
              <a:rPr lang="en-US" altLang="zh-CN" u="none" baseline="0" dirty="0">
                <a:solidFill>
                  <a:schemeClr val="tx1"/>
                </a:solidFill>
                <a:latin typeface="+mn-lt"/>
              </a:rPr>
              <a:t>——</a:t>
            </a:r>
            <a:r>
              <a:rPr lang="zh-CN" altLang="en-US" u="none" baseline="0" dirty="0">
                <a:solidFill>
                  <a:schemeClr val="tx1"/>
                </a:solidFill>
                <a:latin typeface="+mn-lt"/>
              </a:rPr>
              <a:t>在社区里和他们所选择的人在一起。</a:t>
            </a:r>
            <a:endParaRPr lang="en-US" u="none" baseline="0" dirty="0">
              <a:solidFill>
                <a:schemeClr val="tx1"/>
              </a:solidFill>
              <a:latin typeface="+mn-lt"/>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altLang="zh-CN" sz="1200" kern="1200" baseline="0" dirty="0">
                <a:solidFill>
                  <a:schemeClr val="tx1"/>
                </a:solidFill>
                <a:effectLst/>
                <a:latin typeface="+mn-lt"/>
                <a:ea typeface="+mn-ea"/>
                <a:cs typeface="+mn-cs"/>
              </a:rPr>
              <a:t>SDP</a:t>
            </a:r>
            <a:r>
              <a:rPr lang="zh-CN" altLang="en-US" sz="1200" kern="1200" baseline="0" dirty="0">
                <a:solidFill>
                  <a:schemeClr val="tx1"/>
                </a:solidFill>
                <a:effectLst/>
                <a:latin typeface="+mn-lt"/>
                <a:ea typeface="+mn-ea"/>
                <a:cs typeface="+mn-cs"/>
              </a:rPr>
              <a:t>将为您提供为目标进行规划以及您如何决定实现这些目标的自由和支持。</a:t>
            </a: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30</a:t>
            </a:fld>
            <a:endParaRPr lang="en-US" dirty="0"/>
          </a:p>
        </p:txBody>
      </p:sp>
    </p:spTree>
    <p:extLst>
      <p:ext uri="{BB962C8B-B14F-4D97-AF65-F5344CB8AC3E}">
        <p14:creationId xmlns:p14="http://schemas.microsoft.com/office/powerpoint/2010/main" val="36980717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zh-CN" altLang="en-US" sz="1200" i="1" kern="1200" baseline="0" dirty="0">
                <a:solidFill>
                  <a:schemeClr val="tx1"/>
                </a:solidFill>
                <a:effectLst/>
                <a:latin typeface="+mn-lt"/>
                <a:ea typeface="+mn-ea"/>
                <a:cs typeface="+mn-cs"/>
              </a:rPr>
              <a:t>讲义：</a:t>
            </a:r>
            <a:r>
              <a:rPr lang="zh-CN" altLang="en-US" sz="1200" b="1" kern="1200" baseline="0" dirty="0">
                <a:solidFill>
                  <a:schemeClr val="tx1"/>
                </a:solidFill>
                <a:effectLst/>
                <a:latin typeface="+mn-lt"/>
                <a:ea typeface="+mn-ea"/>
                <a:cs typeface="+mn-cs"/>
              </a:rPr>
              <a:t>以人为本的规划资源</a:t>
            </a:r>
            <a:endParaRPr lang="en-US"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zh-CN" altLang="en-US" sz="1200" kern="1200" baseline="0" dirty="0">
                <a:solidFill>
                  <a:schemeClr val="tx1"/>
                </a:solidFill>
                <a:effectLst/>
                <a:latin typeface="+mn-lt"/>
                <a:ea typeface="+mn-ea"/>
                <a:cs typeface="+mn-cs"/>
              </a:rPr>
              <a:t>启动之前，有很多需要考虑的步骤。您应该从哪里开始？</a:t>
            </a: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zh-CN" altLang="en-US" sz="1200" kern="1200" baseline="0" dirty="0">
                <a:solidFill>
                  <a:schemeClr val="tx1"/>
                </a:solidFill>
                <a:effectLst/>
                <a:latin typeface="+mn-lt"/>
                <a:ea typeface="+mn-ea"/>
                <a:cs typeface="+mn-cs"/>
              </a:rPr>
              <a:t>过渡到</a:t>
            </a:r>
            <a:r>
              <a:rPr lang="en-US" altLang="zh-CN" sz="1200" kern="1200" baseline="0" dirty="0">
                <a:solidFill>
                  <a:schemeClr val="tx1"/>
                </a:solidFill>
                <a:effectLst/>
                <a:latin typeface="+mn-lt"/>
                <a:ea typeface="+mn-ea"/>
                <a:cs typeface="+mn-cs"/>
              </a:rPr>
              <a:t>SDP</a:t>
            </a:r>
            <a:r>
              <a:rPr lang="zh-CN" altLang="en-US" sz="1200" kern="1200" baseline="0" dirty="0">
                <a:solidFill>
                  <a:schemeClr val="tx1"/>
                </a:solidFill>
                <a:effectLst/>
                <a:latin typeface="+mn-lt"/>
                <a:ea typeface="+mn-ea"/>
                <a:cs typeface="+mn-cs"/>
              </a:rPr>
              <a:t>需要时间、信息和支持来解决所有这些问题。您可能需要资源来了解您喜欢哪种进行规划的方式。作为您规划过程的一部分，您可能想要一个以人为本的方案。</a:t>
            </a:r>
            <a:endParaRPr lang="en-US"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kern="1200" baseline="0" dirty="0">
                <a:solidFill>
                  <a:schemeClr val="tx1"/>
                </a:solidFill>
                <a:effectLst/>
                <a:latin typeface="+mn-lt"/>
                <a:ea typeface="+mn-ea"/>
                <a:cs typeface="+mn-cs"/>
              </a:rPr>
              <a:t>以人为本的方案是一个更深入、更彻底和更广泛的规划过程的书面结果，这个过程可以帮助您与区域中心一起推动您</a:t>
            </a:r>
            <a:r>
              <a:rPr lang="en-US" altLang="zh-CN" sz="1200" kern="1200" baseline="0" dirty="0">
                <a:solidFill>
                  <a:schemeClr val="tx1"/>
                </a:solidFill>
                <a:effectLst/>
                <a:latin typeface="+mn-lt"/>
                <a:ea typeface="+mn-ea"/>
                <a:cs typeface="+mn-cs"/>
              </a:rPr>
              <a:t>IPP</a:t>
            </a:r>
            <a:r>
              <a:rPr lang="zh-CN" altLang="en-US" sz="1200" kern="1200" baseline="0" dirty="0">
                <a:solidFill>
                  <a:schemeClr val="tx1"/>
                </a:solidFill>
                <a:effectLst/>
                <a:latin typeface="+mn-lt"/>
                <a:ea typeface="+mn-ea"/>
                <a:cs typeface="+mn-cs"/>
              </a:rPr>
              <a:t>的制定或推动其他服务供应方一起完成您的计划。</a:t>
            </a: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altLang="en-US" sz="1200" kern="1200" baseline="0" dirty="0">
                <a:solidFill>
                  <a:schemeClr val="tx1"/>
                </a:solidFill>
                <a:effectLst/>
                <a:latin typeface="+mn-lt"/>
                <a:ea typeface="+mn-ea"/>
                <a:cs typeface="+mn-cs"/>
              </a:rPr>
              <a:t>在您的资料包中有一份出版物、在线资源和以人为本</a:t>
            </a:r>
            <a:r>
              <a:rPr lang="zh-CN" altLang="en-US" sz="1200" u="sng" kern="1200" baseline="0" dirty="0">
                <a:solidFill>
                  <a:schemeClr val="tx1"/>
                </a:solidFill>
                <a:effectLst/>
                <a:latin typeface="+mn-lt"/>
                <a:ea typeface="+mn-ea"/>
                <a:cs typeface="+mn-cs"/>
              </a:rPr>
              <a:t>规划</a:t>
            </a:r>
            <a:r>
              <a:rPr lang="zh-CN" altLang="en-US" sz="1200" kern="1200" baseline="0" dirty="0">
                <a:solidFill>
                  <a:schemeClr val="tx1"/>
                </a:solidFill>
                <a:effectLst/>
                <a:latin typeface="+mn-lt"/>
                <a:ea typeface="+mn-ea"/>
                <a:cs typeface="+mn-cs"/>
              </a:rPr>
              <a:t>相关视频的列表，以及可用于了解更多详情的以人为本</a:t>
            </a:r>
            <a:r>
              <a:rPr lang="zh-CN" altLang="en-US" sz="1200" u="sng" kern="1200" baseline="0" dirty="0">
                <a:solidFill>
                  <a:schemeClr val="tx1"/>
                </a:solidFill>
                <a:effectLst/>
                <a:latin typeface="+mn-lt"/>
                <a:ea typeface="+mn-ea"/>
                <a:cs typeface="+mn-cs"/>
              </a:rPr>
              <a:t>方案</a:t>
            </a:r>
            <a:r>
              <a:rPr lang="zh-CN" altLang="en-US" sz="1200" kern="1200" baseline="0" dirty="0">
                <a:solidFill>
                  <a:schemeClr val="tx1"/>
                </a:solidFill>
                <a:effectLst/>
                <a:latin typeface="+mn-lt"/>
                <a:ea typeface="+mn-ea"/>
                <a:cs typeface="+mn-cs"/>
              </a:rPr>
              <a:t>。网上和书店里也有很多其他可用内容。</a:t>
            </a:r>
            <a:endParaRPr lang="en-US" sz="1200" kern="1200" baseline="0" dirty="0">
              <a:solidFill>
                <a:schemeClr val="tx1"/>
              </a:solidFill>
              <a:effectLst/>
              <a:latin typeface="+mn-lt"/>
              <a:ea typeface="+mn-ea"/>
              <a:cs typeface="+mn-cs"/>
            </a:endParaRP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u="none" strike="noStrike" kern="1200" baseline="0" dirty="0">
                <a:solidFill>
                  <a:schemeClr val="tx1"/>
                </a:solidFill>
                <a:latin typeface="+mn-lt"/>
                <a:ea typeface="+mn-ea"/>
                <a:cs typeface="+mn-cs"/>
              </a:rPr>
              <a:t>被选中参加</a:t>
            </a:r>
            <a:r>
              <a:rPr lang="en-US" altLang="zh-CN" sz="1200" kern="1200" baseline="0" dirty="0">
                <a:solidFill>
                  <a:schemeClr val="tx1"/>
                </a:solidFill>
                <a:effectLst/>
                <a:latin typeface="+mn-lt"/>
                <a:ea typeface="+mn-ea"/>
                <a:cs typeface="+mn-cs"/>
              </a:rPr>
              <a:t>SDP</a:t>
            </a:r>
            <a:r>
              <a:rPr lang="zh-CN" altLang="en-US" sz="1200" b="0" i="0" u="none" strike="noStrike" kern="1200" baseline="0" dirty="0">
                <a:solidFill>
                  <a:schemeClr val="tx1"/>
                </a:solidFill>
                <a:latin typeface="+mn-lt"/>
                <a:ea typeface="+mn-ea"/>
                <a:cs typeface="+mn-cs"/>
              </a:rPr>
              <a:t>的人员在从传统服务转向</a:t>
            </a:r>
            <a:r>
              <a:rPr lang="en-US" altLang="zh-CN" sz="1200" b="0" i="0" u="none" strike="noStrike" kern="1200" baseline="0" dirty="0">
                <a:solidFill>
                  <a:schemeClr val="tx1"/>
                </a:solidFill>
                <a:latin typeface="+mn-lt"/>
                <a:ea typeface="+mn-ea"/>
                <a:cs typeface="+mn-cs"/>
              </a:rPr>
              <a:t>SDP</a:t>
            </a:r>
            <a:r>
              <a:rPr lang="zh-CN" altLang="en-US" sz="1200" b="0" i="0" u="none" strike="noStrike" kern="1200" baseline="0" dirty="0">
                <a:solidFill>
                  <a:schemeClr val="tx1"/>
                </a:solidFill>
                <a:latin typeface="+mn-lt"/>
                <a:ea typeface="+mn-ea"/>
                <a:cs typeface="+mn-cs"/>
              </a:rPr>
              <a:t>的过程中，可以向其区域中心请求以人为本规划的援助。这些以人为本规划的服务是区域中心提供的额外服务，可用于帮助进行</a:t>
            </a:r>
            <a:r>
              <a:rPr lang="en-US" altLang="zh-CN" sz="1200" b="0" i="0" u="none" strike="noStrike" kern="1200" baseline="0" dirty="0">
                <a:solidFill>
                  <a:schemeClr val="tx1"/>
                </a:solidFill>
                <a:latin typeface="+mn-lt"/>
                <a:ea typeface="+mn-ea"/>
                <a:cs typeface="+mn-cs"/>
              </a:rPr>
              <a:t>SDP</a:t>
            </a:r>
            <a:r>
              <a:rPr lang="zh-CN" altLang="en-US" sz="1200" b="0" i="0" u="none" strike="noStrike" kern="1200" baseline="0" dirty="0">
                <a:solidFill>
                  <a:schemeClr val="tx1"/>
                </a:solidFill>
                <a:latin typeface="+mn-lt"/>
                <a:ea typeface="+mn-ea"/>
                <a:cs typeface="+mn-cs"/>
              </a:rPr>
              <a:t>的综合规划。您在这项援助中的所获可用于推动您</a:t>
            </a:r>
            <a:r>
              <a:rPr lang="en-US" altLang="zh-CN" sz="1200" b="0" i="0" u="none" strike="noStrike" kern="1200" baseline="0" dirty="0">
                <a:solidFill>
                  <a:schemeClr val="tx1"/>
                </a:solidFill>
                <a:latin typeface="+mn-lt"/>
                <a:ea typeface="+mn-ea"/>
                <a:cs typeface="+mn-cs"/>
              </a:rPr>
              <a:t>IPP</a:t>
            </a:r>
            <a:r>
              <a:rPr lang="zh-CN" altLang="en-US" sz="1200" b="0" i="0" u="none" strike="noStrike" kern="1200" baseline="0" dirty="0">
                <a:solidFill>
                  <a:schemeClr val="tx1"/>
                </a:solidFill>
                <a:latin typeface="+mn-lt"/>
                <a:ea typeface="+mn-ea"/>
                <a:cs typeface="+mn-cs"/>
              </a:rPr>
              <a:t>的制定。区域中心可以从以下机构购买初始的以人为本规划服务：</a:t>
            </a: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zh-CN" altLang="en-US" sz="1200" b="0" i="0" u="none" strike="noStrike" kern="1200" baseline="0" dirty="0">
                <a:solidFill>
                  <a:schemeClr val="tx1"/>
                </a:solidFill>
                <a:latin typeface="+mn-lt"/>
                <a:ea typeface="+mn-ea"/>
                <a:cs typeface="+mn-cs"/>
              </a:rPr>
              <a:t>以人为本规划服务的官方签约供应方；或</a:t>
            </a: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zh-CN" altLang="en-US" sz="1200" b="0" i="0" u="none" strike="noStrike" kern="1200" baseline="0" dirty="0">
                <a:solidFill>
                  <a:schemeClr val="tx1"/>
                </a:solidFill>
                <a:latin typeface="+mn-lt"/>
                <a:ea typeface="+mn-ea"/>
                <a:cs typeface="+mn-cs"/>
              </a:rPr>
              <a:t>证明其在以人为本规划</a:t>
            </a:r>
            <a:r>
              <a:rPr lang="en-US" altLang="zh-CN" sz="1200" b="0" i="0" u="none" strike="noStrike" kern="1200" baseline="0" dirty="0">
                <a:solidFill>
                  <a:schemeClr val="tx1"/>
                </a:solidFill>
                <a:latin typeface="+mn-lt"/>
                <a:ea typeface="+mn-ea"/>
                <a:cs typeface="+mn-cs"/>
              </a:rPr>
              <a:t>/</a:t>
            </a:r>
            <a:r>
              <a:rPr lang="zh-CN" altLang="en-US" sz="1200" b="0" i="0" u="none" strike="noStrike" kern="1200" baseline="0" dirty="0">
                <a:solidFill>
                  <a:schemeClr val="tx1"/>
                </a:solidFill>
                <a:latin typeface="+mn-lt"/>
                <a:ea typeface="+mn-ea"/>
                <a:cs typeface="+mn-cs"/>
              </a:rPr>
              <a:t>促进过程中接受过培训或认证的非官方签约供应方。向非官方签约供应方的付款应以“购买报销”的形式而进行（服务代码</a:t>
            </a:r>
            <a:r>
              <a:rPr lang="en-US" altLang="zh-CN" sz="1200" b="0" i="0" u="none" strike="noStrike" kern="1200" baseline="0" dirty="0">
                <a:solidFill>
                  <a:schemeClr val="tx1"/>
                </a:solidFill>
                <a:latin typeface="+mn-lt"/>
                <a:ea typeface="+mn-ea"/>
                <a:cs typeface="+mn-cs"/>
              </a:rPr>
              <a:t>024</a:t>
            </a:r>
            <a:r>
              <a:rPr lang="zh-CN" altLang="en-US" sz="1200" b="0" i="0" u="none" strike="noStrike" kern="1200" baseline="0" dirty="0">
                <a:solidFill>
                  <a:schemeClr val="tx1"/>
                </a:solidFill>
                <a:latin typeface="+mn-lt"/>
                <a:ea typeface="+mn-ea"/>
                <a:cs typeface="+mn-cs"/>
              </a:rPr>
              <a:t>）。</a:t>
            </a: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zh-CN" altLang="en-US" sz="1200" kern="1200" baseline="0" dirty="0">
                <a:solidFill>
                  <a:schemeClr val="tx1"/>
                </a:solidFill>
                <a:effectLst/>
                <a:latin typeface="+mn-lt"/>
                <a:ea typeface="+mn-ea"/>
                <a:cs typeface="+mn-cs"/>
              </a:rPr>
              <a:t>完善的以人为本的规划，包括对您来说</a:t>
            </a:r>
            <a:r>
              <a:rPr lang="zh-CN" altLang="en-US" sz="1200" b="1" kern="1200" baseline="0" dirty="0">
                <a:solidFill>
                  <a:schemeClr val="tx1"/>
                </a:solidFill>
                <a:effectLst/>
                <a:latin typeface="+mn-lt"/>
                <a:ea typeface="+mn-ea"/>
                <a:cs typeface="+mn-cs"/>
              </a:rPr>
              <a:t>所需有的重要之物</a:t>
            </a:r>
            <a:r>
              <a:rPr lang="zh-CN" altLang="en-US" sz="1200" kern="1200" baseline="0" dirty="0">
                <a:solidFill>
                  <a:schemeClr val="tx1"/>
                </a:solidFill>
                <a:effectLst/>
                <a:latin typeface="+mn-lt"/>
                <a:ea typeface="+mn-ea"/>
                <a:cs typeface="+mn-cs"/>
              </a:rPr>
              <a:t>和</a:t>
            </a:r>
            <a:r>
              <a:rPr lang="zh-CN" altLang="en-US" sz="1200" b="1" kern="1200" baseline="0" dirty="0">
                <a:solidFill>
                  <a:schemeClr val="tx1"/>
                </a:solidFill>
                <a:effectLst/>
                <a:latin typeface="+mn-lt"/>
                <a:ea typeface="+mn-ea"/>
                <a:cs typeface="+mn-cs"/>
              </a:rPr>
              <a:t>所需做的重要之事</a:t>
            </a:r>
            <a:r>
              <a:rPr lang="zh-CN" altLang="en-US" sz="1200" kern="1200" baseline="0" dirty="0">
                <a:solidFill>
                  <a:schemeClr val="tx1"/>
                </a:solidFill>
                <a:effectLst/>
                <a:latin typeface="+mn-lt"/>
                <a:ea typeface="+mn-ea"/>
                <a:cs typeface="+mn-cs"/>
              </a:rPr>
              <a:t>在内，对于成功参与</a:t>
            </a:r>
            <a:r>
              <a:rPr lang="en-US" altLang="zh-CN" sz="1200" kern="1200" baseline="0" dirty="0">
                <a:solidFill>
                  <a:schemeClr val="tx1"/>
                </a:solidFill>
                <a:effectLst/>
                <a:latin typeface="+mn-lt"/>
                <a:ea typeface="+mn-ea"/>
                <a:cs typeface="+mn-cs"/>
              </a:rPr>
              <a:t>SDP</a:t>
            </a:r>
            <a:r>
              <a:rPr lang="zh-CN" altLang="en-US" sz="1200" kern="1200" baseline="0" dirty="0">
                <a:solidFill>
                  <a:schemeClr val="tx1"/>
                </a:solidFill>
                <a:effectLst/>
                <a:latin typeface="+mn-lt"/>
                <a:ea typeface="+mn-ea"/>
                <a:cs typeface="+mn-cs"/>
              </a:rPr>
              <a:t>至关重要。</a:t>
            </a: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31</a:t>
            </a:fld>
            <a:endParaRPr lang="en-US" dirty="0"/>
          </a:p>
        </p:txBody>
      </p:sp>
    </p:spTree>
    <p:extLst>
      <p:ext uri="{BB962C8B-B14F-4D97-AF65-F5344CB8AC3E}">
        <p14:creationId xmlns:p14="http://schemas.microsoft.com/office/powerpoint/2010/main" val="30724923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i="1" baseline="0" dirty="0">
                <a:solidFill>
                  <a:schemeClr val="tx1"/>
                </a:solidFill>
              </a:rPr>
              <a:t>讲义：</a:t>
            </a:r>
            <a:r>
              <a:rPr lang="en-US" altLang="zh-CN" b="1" i="0" baseline="0" dirty="0">
                <a:solidFill>
                  <a:schemeClr val="tx1"/>
                </a:solidFill>
              </a:rPr>
              <a:t>Jason</a:t>
            </a:r>
            <a:r>
              <a:rPr lang="zh-CN" altLang="en-US" b="1" i="0" baseline="0" dirty="0">
                <a:solidFill>
                  <a:schemeClr val="tx1"/>
                </a:solidFill>
              </a:rPr>
              <a:t>和</a:t>
            </a:r>
            <a:r>
              <a:rPr lang="en-US" altLang="zh-CN" b="1" i="0" baseline="0" dirty="0">
                <a:solidFill>
                  <a:schemeClr val="tx1"/>
                </a:solidFill>
              </a:rPr>
              <a:t>Sofia</a:t>
            </a:r>
            <a:r>
              <a:rPr lang="zh-CN" altLang="en-US" b="1" i="0" baseline="0" dirty="0">
                <a:solidFill>
                  <a:schemeClr val="tx1"/>
                </a:solidFill>
              </a:rPr>
              <a:t>资料包</a:t>
            </a:r>
            <a:r>
              <a:rPr lang="zh-CN" altLang="en-US" i="1" baseline="0" dirty="0">
                <a:solidFill>
                  <a:schemeClr val="tx1"/>
                </a:solidFill>
              </a:rPr>
              <a:t>（第</a:t>
            </a:r>
            <a:r>
              <a:rPr lang="en-US" altLang="zh-CN" i="1" baseline="0" dirty="0">
                <a:solidFill>
                  <a:schemeClr val="tx1"/>
                </a:solidFill>
              </a:rPr>
              <a:t>2</a:t>
            </a:r>
            <a:r>
              <a:rPr lang="zh-CN" altLang="en-US" i="1" baseline="0" dirty="0">
                <a:solidFill>
                  <a:schemeClr val="tx1"/>
                </a:solidFill>
              </a:rPr>
              <a:t>、</a:t>
            </a:r>
            <a:r>
              <a:rPr lang="en-US" altLang="zh-CN" i="1" baseline="0" dirty="0">
                <a:solidFill>
                  <a:schemeClr val="tx1"/>
                </a:solidFill>
              </a:rPr>
              <a:t>3</a:t>
            </a:r>
            <a:r>
              <a:rPr lang="zh-CN" altLang="en-US" i="1" baseline="0" dirty="0">
                <a:solidFill>
                  <a:schemeClr val="tx1"/>
                </a:solidFill>
              </a:rPr>
              <a:t>和</a:t>
            </a:r>
            <a:r>
              <a:rPr lang="en-US" altLang="zh-CN" i="1" baseline="0" dirty="0">
                <a:solidFill>
                  <a:schemeClr val="tx1"/>
                </a:solidFill>
              </a:rPr>
              <a:t>4</a:t>
            </a:r>
            <a:r>
              <a:rPr lang="zh-CN" altLang="en-US" i="1" baseline="0" dirty="0">
                <a:solidFill>
                  <a:schemeClr val="tx1"/>
                </a:solidFill>
              </a:rPr>
              <a:t>页）</a:t>
            </a:r>
            <a:endParaRPr lang="en-US" i="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i="1" baseline="0" dirty="0"/>
              <a:t>培训提示！一定要花时间回顾这些例子。将</a:t>
            </a:r>
            <a:r>
              <a:rPr lang="en-US" altLang="zh-CN" b="1" i="1" baseline="0" dirty="0">
                <a:solidFill>
                  <a:schemeClr val="tx1"/>
                </a:solidFill>
              </a:rPr>
              <a:t>Jason</a:t>
            </a:r>
            <a:r>
              <a:rPr lang="zh-CN" altLang="en-US" b="1" i="1" baseline="0" dirty="0"/>
              <a:t>和</a:t>
            </a:r>
            <a:r>
              <a:rPr lang="en-US" altLang="zh-CN" b="1" i="1" baseline="0" dirty="0">
                <a:solidFill>
                  <a:schemeClr val="tx1"/>
                </a:solidFill>
              </a:rPr>
              <a:t>Sofia</a:t>
            </a:r>
            <a:r>
              <a:rPr lang="zh-CN" altLang="en-US" b="1" i="1" baseline="0" dirty="0"/>
              <a:t>当成真正有天赋、有才能、有梦想的真人，去关注他们。它将帮助参与者将以人为本规划的重要性与</a:t>
            </a:r>
            <a:r>
              <a:rPr lang="en-US" altLang="zh-CN" b="1" i="1" baseline="0" dirty="0"/>
              <a:t>SDP</a:t>
            </a:r>
            <a:r>
              <a:rPr lang="zh-CN" altLang="en-US" b="1" i="1" baseline="0" dirty="0"/>
              <a:t>的全部机遇联系起来。</a:t>
            </a:r>
            <a:endParaRPr lang="en-US" b="1" i="1"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32</a:t>
            </a:fld>
            <a:endParaRPr lang="en-US" dirty="0"/>
          </a:p>
        </p:txBody>
      </p:sp>
    </p:spTree>
    <p:extLst>
      <p:ext uri="{BB962C8B-B14F-4D97-AF65-F5344CB8AC3E}">
        <p14:creationId xmlns:p14="http://schemas.microsoft.com/office/powerpoint/2010/main" val="19275040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baseline="0" dirty="0">
                <a:solidFill>
                  <a:schemeClr val="tx1"/>
                </a:solidFill>
                <a:effectLst/>
                <a:latin typeface="+mn-lt"/>
                <a:ea typeface="+mn-ea"/>
                <a:cs typeface="+mn-cs"/>
              </a:rPr>
              <a:t>所有以人为本的规划都将用于制定您的</a:t>
            </a:r>
            <a:r>
              <a:rPr lang="en-US" altLang="zh-CN" sz="1200" kern="1200" baseline="0" dirty="0">
                <a:solidFill>
                  <a:schemeClr val="tx1"/>
                </a:solidFill>
                <a:effectLst/>
                <a:latin typeface="+mn-lt"/>
                <a:ea typeface="+mn-ea"/>
                <a:cs typeface="+mn-cs"/>
              </a:rPr>
              <a:t>IPP</a:t>
            </a:r>
            <a:r>
              <a:rPr lang="zh-CN" altLang="en-US" sz="1200" kern="1200" baseline="0" dirty="0">
                <a:solidFill>
                  <a:schemeClr val="tx1"/>
                </a:solidFill>
                <a:effectLst/>
                <a:latin typeface="+mn-lt"/>
                <a:ea typeface="+mn-ea"/>
                <a:cs typeface="+mn-cs"/>
              </a:rPr>
              <a:t>。</a:t>
            </a: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chemeClr val="tx1"/>
                </a:solidFill>
              </a:rPr>
              <a:t>就像您现在的</a:t>
            </a:r>
            <a:r>
              <a:rPr lang="en-US" altLang="zh-CN" dirty="0">
                <a:solidFill>
                  <a:schemeClr val="tx1"/>
                </a:solidFill>
              </a:rPr>
              <a:t>IPP</a:t>
            </a:r>
            <a:r>
              <a:rPr lang="zh-CN" altLang="en-US" dirty="0">
                <a:solidFill>
                  <a:schemeClr val="tx1"/>
                </a:solidFill>
              </a:rPr>
              <a:t>一样，</a:t>
            </a:r>
            <a:r>
              <a:rPr lang="en-US" altLang="zh-CN" dirty="0">
                <a:solidFill>
                  <a:schemeClr val="tx1"/>
                </a:solidFill>
              </a:rPr>
              <a:t>SDP</a:t>
            </a:r>
            <a:r>
              <a:rPr lang="zh-CN" altLang="en-US" dirty="0">
                <a:solidFill>
                  <a:schemeClr val="tx1"/>
                </a:solidFill>
              </a:rPr>
              <a:t>中的</a:t>
            </a:r>
            <a:r>
              <a:rPr lang="en-US" altLang="zh-CN" dirty="0">
                <a:solidFill>
                  <a:schemeClr val="tx1"/>
                </a:solidFill>
              </a:rPr>
              <a:t>IPP</a:t>
            </a:r>
            <a:r>
              <a:rPr lang="zh-CN" altLang="en-US" dirty="0">
                <a:solidFill>
                  <a:schemeClr val="tx1"/>
                </a:solidFill>
              </a:rPr>
              <a:t>是一个由您和您所请求向您提供帮助之人制动的服务方案。</a:t>
            </a: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solidFill>
                  <a:schemeClr val="tx1"/>
                </a:solidFill>
              </a:rPr>
              <a:t>IPP</a:t>
            </a:r>
            <a:r>
              <a:rPr lang="zh-CN" altLang="en-US" baseline="0" dirty="0">
                <a:solidFill>
                  <a:schemeClr val="tx1"/>
                </a:solidFill>
              </a:rPr>
              <a:t>是一项服务方案，将：</a:t>
            </a:r>
            <a:endParaRPr lang="en-US" baseline="0" dirty="0">
              <a:solidFill>
                <a:schemeClr val="tx1"/>
              </a:solidFill>
            </a:endParaRPr>
          </a:p>
          <a:p>
            <a:pPr marL="228600" marR="0" lvl="0"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CN" altLang="en-US" sz="1200" kern="1200" baseline="0" dirty="0">
                <a:solidFill>
                  <a:schemeClr val="tx1"/>
                </a:solidFill>
                <a:effectLst/>
                <a:latin typeface="+mn-lt"/>
                <a:ea typeface="+mn-ea"/>
                <a:cs typeface="+mn-cs"/>
              </a:rPr>
              <a:t>识别您通过以人为本规划而确定的目标</a:t>
            </a:r>
            <a:endParaRPr lang="en-US" sz="1200" kern="1200" baseline="0" dirty="0">
              <a:solidFill>
                <a:schemeClr val="tx1"/>
              </a:solidFill>
              <a:effectLst/>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CN" altLang="en-US" sz="1200" kern="1200" baseline="0" dirty="0">
                <a:solidFill>
                  <a:schemeClr val="tx1"/>
                </a:solidFill>
                <a:effectLst/>
                <a:latin typeface="+mn-lt"/>
                <a:ea typeface="+mn-ea"/>
                <a:cs typeface="+mn-cs"/>
              </a:rPr>
              <a:t>目标将以您的需求、偏好和生活选择为基础。</a:t>
            </a:r>
            <a:endParaRPr lang="en-US" sz="1200" kern="1200" baseline="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CN" altLang="en-US" baseline="0" dirty="0">
                <a:solidFill>
                  <a:schemeClr val="tx1"/>
                </a:solidFill>
              </a:rPr>
              <a:t>识别您实现这些目标所需的支持</a:t>
            </a:r>
            <a:endParaRPr lang="en-US" baseline="0" dirty="0">
              <a:solidFill>
                <a:schemeClr val="tx1"/>
              </a:solidFill>
            </a:endParaRPr>
          </a:p>
          <a:p>
            <a:pPr marL="228600" marR="0" lvl="0"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CN" altLang="en-US" baseline="0" dirty="0">
                <a:solidFill>
                  <a:schemeClr val="tx1"/>
                </a:solidFill>
              </a:rPr>
              <a:t>识别您实现这些目标所需的服务</a:t>
            </a:r>
            <a:endParaRPr lang="en-US" baseline="0" dirty="0">
              <a:solidFill>
                <a:schemeClr val="tx1"/>
              </a:solidFill>
            </a:endParaRPr>
          </a:p>
          <a:p>
            <a:pPr marL="228600" marR="0" lvl="0"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CN" altLang="en-US" baseline="0" dirty="0">
                <a:solidFill>
                  <a:schemeClr val="tx1"/>
                </a:solidFill>
              </a:rPr>
              <a:t>以及由谁为您提供这些服务和支持</a:t>
            </a:r>
            <a:endParaRPr lang="en-US" baseline="0" dirty="0">
              <a:solidFill>
                <a:schemeClr val="tx1"/>
              </a:solidFill>
            </a:endParaRPr>
          </a:p>
          <a:p>
            <a:pPr marL="685800" marR="0" lvl="1"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CN" altLang="en-US" baseline="0" dirty="0">
                <a:solidFill>
                  <a:schemeClr val="tx1"/>
                </a:solidFill>
              </a:rPr>
              <a:t>为满足您需求而选择的服务的种类或名称</a:t>
            </a:r>
            <a:endParaRPr lang="en-US" baseline="0" dirty="0">
              <a:solidFill>
                <a:schemeClr val="tx1"/>
              </a:solidFill>
            </a:endParaRPr>
          </a:p>
          <a:p>
            <a:pPr marL="685800" marR="0" lvl="1"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CN" altLang="en-US" baseline="0" dirty="0">
                <a:solidFill>
                  <a:schemeClr val="tx1"/>
                </a:solidFill>
              </a:rPr>
              <a:t>这些服务中有多少是您需要的，或者这些服务多久向您提供一次</a:t>
            </a:r>
            <a:endParaRPr lang="en-US" baseline="0" dirty="0">
              <a:solidFill>
                <a:schemeClr val="tx1"/>
              </a:solidFill>
            </a:endParaRPr>
          </a:p>
          <a:p>
            <a:pPr marL="685800" marR="0" lvl="1"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CN" altLang="en-US" baseline="0" dirty="0">
                <a:solidFill>
                  <a:schemeClr val="tx1"/>
                </a:solidFill>
              </a:rPr>
              <a:t>由谁为您提供这些服务，以及如何向其支付这些服务的费用</a:t>
            </a:r>
            <a:endParaRPr lang="en-US" baseline="0" dirty="0">
              <a:solidFill>
                <a:schemeClr val="tx1"/>
              </a:solidFill>
            </a:endParaRPr>
          </a:p>
          <a:p>
            <a:pPr marL="1143000" marR="0" lvl="2"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CN" altLang="en-US" baseline="0" dirty="0">
                <a:solidFill>
                  <a:schemeClr val="tx1"/>
                </a:solidFill>
              </a:rPr>
              <a:t>区域中心供应商</a:t>
            </a:r>
            <a:endParaRPr lang="en-US" baseline="0" dirty="0">
              <a:solidFill>
                <a:schemeClr val="tx1"/>
              </a:solidFill>
            </a:endParaRPr>
          </a:p>
          <a:p>
            <a:pPr marL="1143000" marR="0" lvl="2"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CN" altLang="en-US" baseline="0" dirty="0">
                <a:solidFill>
                  <a:schemeClr val="tx1"/>
                </a:solidFill>
              </a:rPr>
              <a:t>您决定雇用的人，或您决定与之签订合同的未获区域中心官方签约的人。</a:t>
            </a:r>
            <a:endParaRPr lang="en-US" baseline="0" dirty="0">
              <a:solidFill>
                <a:schemeClr val="tx1"/>
              </a:solidFill>
            </a:endParaRPr>
          </a:p>
          <a:p>
            <a:pPr marL="1143000" marR="0" lvl="2"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CN" altLang="en-US" baseline="0" dirty="0">
                <a:solidFill>
                  <a:schemeClr val="tx1"/>
                </a:solidFill>
              </a:rPr>
              <a:t>通用服务</a:t>
            </a:r>
            <a:endParaRPr lang="en-US" baseline="0" dirty="0">
              <a:solidFill>
                <a:schemeClr val="tx1"/>
              </a:solidFill>
            </a:endParaRPr>
          </a:p>
          <a:p>
            <a:pPr marL="1143000" marR="0" lvl="2"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CN" altLang="en-US" baseline="0" dirty="0">
                <a:solidFill>
                  <a:schemeClr val="tx1"/>
                </a:solidFill>
              </a:rPr>
              <a:t>您在生活中可能已经拥有的自然支持</a:t>
            </a:r>
            <a:endParaRPr lang="en-US" baseline="0" dirty="0">
              <a:solidFill>
                <a:schemeClr val="tx1"/>
              </a:solidFill>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aseline="0" dirty="0">
                <a:solidFill>
                  <a:schemeClr val="tx1"/>
                </a:solidFill>
              </a:rPr>
              <a:t>您在</a:t>
            </a:r>
            <a:r>
              <a:rPr lang="en-US" altLang="zh-CN" baseline="0" dirty="0">
                <a:solidFill>
                  <a:schemeClr val="tx1"/>
                </a:solidFill>
              </a:rPr>
              <a:t>SDP</a:t>
            </a:r>
            <a:r>
              <a:rPr lang="zh-CN" altLang="en-US" baseline="0" dirty="0">
                <a:solidFill>
                  <a:schemeClr val="tx1"/>
                </a:solidFill>
              </a:rPr>
              <a:t>中的</a:t>
            </a:r>
            <a:r>
              <a:rPr lang="en-US" altLang="zh-CN" baseline="0" dirty="0">
                <a:solidFill>
                  <a:schemeClr val="tx1"/>
                </a:solidFill>
              </a:rPr>
              <a:t>IPP</a:t>
            </a:r>
            <a:r>
              <a:rPr lang="zh-CN" altLang="en-US" baseline="0" dirty="0">
                <a:solidFill>
                  <a:schemeClr val="tx1"/>
                </a:solidFill>
              </a:rPr>
              <a:t>将附上您的个人预算，预算里会显示您的支出计划。它列出了那些您已经决定的服务以及它们的费用。</a:t>
            </a: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kern="1200" baseline="0" dirty="0">
                <a:solidFill>
                  <a:schemeClr val="tx1"/>
                </a:solidFill>
                <a:effectLst/>
                <a:latin typeface="+mn-lt"/>
                <a:ea typeface="+mn-ea"/>
                <a:cs typeface="+mn-cs"/>
              </a:rPr>
              <a:t>如果您决定将以人为本方案作为规划过程的一部分，那么，您可以使用它来制定您的</a:t>
            </a:r>
            <a:r>
              <a:rPr lang="en-US" altLang="zh-CN" sz="1200" kern="1200" baseline="0" dirty="0">
                <a:solidFill>
                  <a:schemeClr val="tx1"/>
                </a:solidFill>
                <a:effectLst/>
                <a:latin typeface="+mn-lt"/>
                <a:ea typeface="+mn-ea"/>
                <a:cs typeface="+mn-cs"/>
              </a:rPr>
              <a:t>IPP</a:t>
            </a:r>
            <a:r>
              <a:rPr lang="zh-CN" altLang="en-US" sz="1200" kern="1200" baseline="0" dirty="0">
                <a:solidFill>
                  <a:schemeClr val="tx1"/>
                </a:solidFill>
                <a:effectLst/>
                <a:latin typeface="+mn-lt"/>
                <a:ea typeface="+mn-ea"/>
                <a:cs typeface="+mn-cs"/>
              </a:rPr>
              <a:t>。</a:t>
            </a:r>
            <a:endParaRPr lang="en-US"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dirty="0">
                <a:solidFill>
                  <a:schemeClr val="tx1"/>
                </a:solidFill>
              </a:rPr>
              <a:t>以人为本的规划是自决的关键，也是</a:t>
            </a:r>
            <a:r>
              <a:rPr lang="en-US" altLang="zh-CN" dirty="0">
                <a:solidFill>
                  <a:schemeClr val="tx1"/>
                </a:solidFill>
              </a:rPr>
              <a:t>5</a:t>
            </a:r>
            <a:r>
              <a:rPr lang="zh-CN" altLang="en-US" dirty="0">
                <a:solidFill>
                  <a:schemeClr val="tx1"/>
                </a:solidFill>
              </a:rPr>
              <a:t>大原则中每一原则的关键。</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33</a:t>
            </a:fld>
            <a:endParaRPr lang="en-US" dirty="0"/>
          </a:p>
        </p:txBody>
      </p:sp>
    </p:spTree>
    <p:extLst>
      <p:ext uri="{BB962C8B-B14F-4D97-AF65-F5344CB8AC3E}">
        <p14:creationId xmlns:p14="http://schemas.microsoft.com/office/powerpoint/2010/main" val="23743703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1" baseline="0" dirty="0">
                <a:solidFill>
                  <a:schemeClr val="tx1"/>
                </a:solidFill>
              </a:rPr>
              <a:t>讲义：</a:t>
            </a:r>
            <a:r>
              <a:rPr lang="zh-CN" altLang="en-US" b="1" i="0" baseline="0" dirty="0">
                <a:solidFill>
                  <a:schemeClr val="tx1"/>
                </a:solidFill>
              </a:rPr>
              <a:t>按预算类别划分的</a:t>
            </a:r>
            <a:r>
              <a:rPr lang="en-US" altLang="zh-CN" b="1" i="0" baseline="0" dirty="0">
                <a:solidFill>
                  <a:schemeClr val="tx1"/>
                </a:solidFill>
              </a:rPr>
              <a:t>SDP</a:t>
            </a:r>
            <a:r>
              <a:rPr lang="zh-CN" altLang="en-US" b="1" i="0" baseline="0" dirty="0">
                <a:solidFill>
                  <a:schemeClr val="tx1"/>
                </a:solidFill>
              </a:rPr>
              <a:t>服务定义和</a:t>
            </a:r>
            <a:r>
              <a:rPr lang="en-US" altLang="zh-CN" b="1" i="0" baseline="0" dirty="0">
                <a:solidFill>
                  <a:schemeClr val="tx1"/>
                </a:solidFill>
              </a:rPr>
              <a:t>SDP</a:t>
            </a:r>
            <a:r>
              <a:rPr lang="zh-CN" altLang="en-US" b="1" i="0" baseline="0" dirty="0">
                <a:solidFill>
                  <a:schemeClr val="tx1"/>
                </a:solidFill>
              </a:rPr>
              <a:t>服务代码</a:t>
            </a:r>
            <a:endParaRPr lang="en-US" b="1" i="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dirty="0">
                <a:solidFill>
                  <a:schemeClr val="tx1"/>
                </a:solidFill>
              </a:rPr>
              <a:t>识别您实现目标所需的支持。</a:t>
            </a:r>
            <a:endParaRPr lang="en-US"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dirty="0">
                <a:solidFill>
                  <a:schemeClr val="tx1"/>
                </a:solidFill>
              </a:rPr>
              <a:t>和那些您请求在规划中支持您的人谈谈您需要什么。这可以包括您的独立协调方或区域中心服务协调员。</a:t>
            </a:r>
            <a:endParaRPr lang="en-US"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chemeClr val="tx1"/>
                </a:solidFill>
              </a:rPr>
              <a:t>识别这些服务和支持可以来自何处。其中一些是免费提供给您的，而另一些将使用您的</a:t>
            </a:r>
            <a:r>
              <a:rPr lang="en-US" altLang="zh-CN" dirty="0">
                <a:solidFill>
                  <a:schemeClr val="tx1"/>
                </a:solidFill>
              </a:rPr>
              <a:t>SDP</a:t>
            </a:r>
            <a:r>
              <a:rPr lang="zh-CN" altLang="en-US" dirty="0">
                <a:solidFill>
                  <a:schemeClr val="tx1"/>
                </a:solidFill>
              </a:rPr>
              <a:t>支出计划进行支付。</a:t>
            </a: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dirty="0">
                <a:solidFill>
                  <a:schemeClr val="tx1"/>
                </a:solidFill>
              </a:rPr>
              <a:t>以您的支出计划支付的所有服务</a:t>
            </a:r>
            <a:r>
              <a:rPr lang="en-US" altLang="zh-CN" baseline="0" dirty="0">
                <a:solidFill>
                  <a:schemeClr val="tx1"/>
                </a:solidFill>
              </a:rPr>
              <a:t>:</a:t>
            </a: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aseline="0" dirty="0">
                <a:solidFill>
                  <a:schemeClr val="tx1"/>
                </a:solidFill>
              </a:rPr>
              <a:t>联邦政府已经认可这些服务和定义，并批准它们用于该计划；这些是</a:t>
            </a:r>
            <a:r>
              <a:rPr lang="en-US" altLang="zh-CN" baseline="0" dirty="0">
                <a:solidFill>
                  <a:schemeClr val="tx1"/>
                </a:solidFill>
              </a:rPr>
              <a:t>SDP</a:t>
            </a:r>
            <a:r>
              <a:rPr lang="zh-CN" altLang="en-US" baseline="0" dirty="0">
                <a:solidFill>
                  <a:schemeClr val="tx1"/>
                </a:solidFill>
              </a:rPr>
              <a:t>中提供给您的服务</a:t>
            </a: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aseline="0" dirty="0">
                <a:solidFill>
                  <a:schemeClr val="tx1"/>
                </a:solidFill>
              </a:rPr>
              <a:t>必须由有资格提供该服务的人提供</a:t>
            </a: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aseline="0" dirty="0">
                <a:solidFill>
                  <a:schemeClr val="tx1"/>
                </a:solidFill>
              </a:rPr>
              <a:t>其环境必须能为您在社区中提供选择和融入；也就是说，这种环境要符合最终规则。</a:t>
            </a:r>
            <a:endParaRPr lang="en-US" altLang="zh-CN"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aseline="0" dirty="0">
                <a:solidFill>
                  <a:schemeClr val="tx1"/>
                </a:solidFill>
              </a:rPr>
              <a:t>可以由任何经</a:t>
            </a:r>
            <a:r>
              <a:rPr lang="en-US" altLang="zh-CN" baseline="0" dirty="0">
                <a:solidFill>
                  <a:schemeClr val="tx1"/>
                </a:solidFill>
              </a:rPr>
              <a:t>FMS</a:t>
            </a:r>
            <a:r>
              <a:rPr lang="zh-CN" altLang="en-US" baseline="0" dirty="0">
                <a:solidFill>
                  <a:schemeClr val="tx1"/>
                </a:solidFill>
              </a:rPr>
              <a:t>验证的有资格提供服务的人提供，而不仅仅是那些获得您区域中心官方签约的人。</a:t>
            </a:r>
            <a:endParaRPr lang="en-US" baseline="0" dirty="0">
              <a:solidFill>
                <a:schemeClr val="tx1"/>
              </a:solidFill>
            </a:endParaRPr>
          </a:p>
          <a:p>
            <a:endParaRPr lang="en-US" dirty="0">
              <a:solidFill>
                <a:schemeClr val="tx1"/>
              </a:solidFill>
            </a:endParaRPr>
          </a:p>
          <a:p>
            <a:r>
              <a:rPr lang="zh-CN" altLang="en-US" baseline="0" dirty="0">
                <a:solidFill>
                  <a:schemeClr val="tx1"/>
                </a:solidFill>
              </a:rPr>
              <a:t>让我们来看看通用资源和最终规则，以便更好地理解它们在</a:t>
            </a:r>
            <a:r>
              <a:rPr lang="en-US" altLang="zh-CN" baseline="0" dirty="0">
                <a:solidFill>
                  <a:schemeClr val="tx1"/>
                </a:solidFill>
              </a:rPr>
              <a:t>SDP</a:t>
            </a:r>
            <a:r>
              <a:rPr lang="zh-CN" altLang="en-US" baseline="0" dirty="0">
                <a:solidFill>
                  <a:schemeClr val="tx1"/>
                </a:solidFill>
              </a:rPr>
              <a:t>中的含义。</a:t>
            </a:r>
            <a:endParaRPr lang="en-US" baseline="0" dirty="0">
              <a:solidFill>
                <a:schemeClr val="tx1"/>
              </a:solidFill>
            </a:endParaRPr>
          </a:p>
          <a:p>
            <a:endParaRPr lang="en-US" baseline="0" dirty="0">
              <a:solidFill>
                <a:schemeClr val="tx1"/>
              </a:solidFill>
            </a:endParaRPr>
          </a:p>
          <a:p>
            <a:r>
              <a:rPr lang="zh-CN" altLang="en-US" b="1" dirty="0">
                <a:solidFill>
                  <a:schemeClr val="tx1"/>
                </a:solidFill>
              </a:rPr>
              <a:t>培训提示！指出此幻灯片的内容是关于</a:t>
            </a:r>
            <a:r>
              <a:rPr lang="zh-CN" altLang="en-US" b="1" u="sng" dirty="0">
                <a:solidFill>
                  <a:schemeClr val="tx1"/>
                </a:solidFill>
              </a:rPr>
              <a:t>需做的重要之事</a:t>
            </a:r>
            <a:r>
              <a:rPr lang="zh-CN" altLang="en-US" b="1" dirty="0">
                <a:solidFill>
                  <a:schemeClr val="tx1"/>
                </a:solidFill>
              </a:rPr>
              <a:t>。这意味着对您来说，参与</a:t>
            </a:r>
            <a:r>
              <a:rPr lang="en-US" altLang="zh-CN" b="1" dirty="0">
                <a:solidFill>
                  <a:schemeClr val="tx1"/>
                </a:solidFill>
              </a:rPr>
              <a:t>SDP</a:t>
            </a:r>
            <a:r>
              <a:rPr lang="zh-CN" altLang="en-US" b="1" u="sng" dirty="0">
                <a:solidFill>
                  <a:schemeClr val="tx1"/>
                </a:solidFill>
              </a:rPr>
              <a:t>非常重要</a:t>
            </a:r>
            <a:r>
              <a:rPr lang="zh-CN" altLang="en-US" b="1" dirty="0">
                <a:solidFill>
                  <a:schemeClr val="tx1"/>
                </a:solidFill>
              </a:rPr>
              <a:t>，这样您就可以以一种特别的方式安排服务，并且为了能够参与</a:t>
            </a:r>
            <a:r>
              <a:rPr lang="en-US" altLang="zh-CN" b="1" dirty="0">
                <a:solidFill>
                  <a:schemeClr val="tx1"/>
                </a:solidFill>
              </a:rPr>
              <a:t>SDP</a:t>
            </a:r>
            <a:r>
              <a:rPr lang="zh-CN" altLang="en-US" b="1" dirty="0">
                <a:solidFill>
                  <a:schemeClr val="tx1"/>
                </a:solidFill>
              </a:rPr>
              <a:t>，您对这些服务规划要求的遵守也很</a:t>
            </a:r>
            <a:r>
              <a:rPr lang="zh-CN" altLang="en-US" b="1" u="sng" dirty="0">
                <a:solidFill>
                  <a:schemeClr val="tx1"/>
                </a:solidFill>
              </a:rPr>
              <a:t>重要</a:t>
            </a:r>
            <a:r>
              <a:rPr lang="zh-CN" altLang="en-US" b="1" dirty="0">
                <a:solidFill>
                  <a:schemeClr val="tx1"/>
                </a:solidFill>
              </a:rPr>
              <a:t>。</a:t>
            </a:r>
            <a:endParaRPr lang="en-US" b="1"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34</a:t>
            </a:fld>
            <a:endParaRPr lang="en-US" dirty="0"/>
          </a:p>
        </p:txBody>
      </p:sp>
    </p:spTree>
    <p:extLst>
      <p:ext uri="{BB962C8B-B14F-4D97-AF65-F5344CB8AC3E}">
        <p14:creationId xmlns:p14="http://schemas.microsoft.com/office/powerpoint/2010/main" val="119872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err="1"/>
              <a:t>Lanterman</a:t>
            </a:r>
            <a:r>
              <a:rPr lang="zh-CN" altLang="en-US" baseline="0" dirty="0"/>
              <a:t>法案规定，区域中心是保底付款人。就像您现在接收服务的方式一样，在</a:t>
            </a:r>
            <a:r>
              <a:rPr lang="en-US" altLang="zh-CN" baseline="0" dirty="0"/>
              <a:t>SDP</a:t>
            </a:r>
            <a:r>
              <a:rPr lang="zh-CN" altLang="en-US" baseline="0" dirty="0"/>
              <a:t>中，您必须先通过其他通用资源进行支付。</a:t>
            </a:r>
            <a:endParaRPr lang="en-US" baseline="0" dirty="0"/>
          </a:p>
        </p:txBody>
      </p:sp>
      <p:sp>
        <p:nvSpPr>
          <p:cNvPr id="4" name="Slide Number Placeholder 3"/>
          <p:cNvSpPr>
            <a:spLocks noGrp="1"/>
          </p:cNvSpPr>
          <p:nvPr>
            <p:ph type="sldNum" sz="quarter" idx="5"/>
          </p:nvPr>
        </p:nvSpPr>
        <p:spPr/>
        <p:txBody>
          <a:bodyPr/>
          <a:lstStyle/>
          <a:p>
            <a:fld id="{1C78673E-F29B-4593-BE77-BC78070867BB}" type="slidenum">
              <a:rPr lang="en-US" smtClean="0"/>
              <a:t>35</a:t>
            </a:fld>
            <a:endParaRPr lang="en-US" dirty="0"/>
          </a:p>
        </p:txBody>
      </p:sp>
    </p:spTree>
    <p:extLst>
      <p:ext uri="{BB962C8B-B14F-4D97-AF65-F5344CB8AC3E}">
        <p14:creationId xmlns:p14="http://schemas.microsoft.com/office/powerpoint/2010/main" val="2981569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i="1" u="none" dirty="0"/>
              <a:t>讲义</a:t>
            </a:r>
            <a:r>
              <a:rPr lang="en-US" altLang="zh-CN" i="1" u="none" dirty="0"/>
              <a:t>:</a:t>
            </a:r>
            <a:r>
              <a:rPr lang="en-US" altLang="zh-CN" b="1" i="0" u="none" dirty="0"/>
              <a:t>HCBS</a:t>
            </a:r>
            <a:r>
              <a:rPr lang="zh-CN" altLang="en-US" b="1" i="0" u="none" dirty="0"/>
              <a:t>最终规则</a:t>
            </a:r>
            <a:endParaRPr lang="en-US" b="1" i="0"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SDP</a:t>
            </a:r>
            <a:r>
              <a:rPr lang="zh-CN" altLang="en-US" dirty="0"/>
              <a:t>的设计目的是为了让您融入您的社区。您在</a:t>
            </a:r>
            <a:r>
              <a:rPr lang="en-US" altLang="zh-CN" dirty="0"/>
              <a:t>SDP</a:t>
            </a:r>
            <a:r>
              <a:rPr lang="zh-CN" altLang="en-US" dirty="0"/>
              <a:t>中选择的服务和支持必须可以使您在生活、工作和娱乐的地方有所选择，允许您决定如何安排您的时间以及与谁一起。</a:t>
            </a:r>
            <a:endParaRPr lang="en-US" dirty="0"/>
          </a:p>
          <a:p>
            <a:r>
              <a:rPr lang="zh-CN" altLang="en-US" baseline="0" dirty="0"/>
              <a:t>这些也是联邦政府通过家庭与社区服务</a:t>
            </a:r>
            <a:r>
              <a:rPr lang="en-US" altLang="zh-CN" baseline="0" dirty="0"/>
              <a:t>(</a:t>
            </a:r>
            <a:r>
              <a:rPr lang="zh-CN" altLang="en-US" baseline="0" dirty="0"/>
              <a:t>或</a:t>
            </a:r>
            <a:r>
              <a:rPr lang="en-US" altLang="zh-CN" baseline="0" dirty="0"/>
              <a:t>HCBS)</a:t>
            </a:r>
            <a:r>
              <a:rPr lang="zh-CN" altLang="en-US" baseline="0" dirty="0"/>
              <a:t>最终规则所要求的。</a:t>
            </a:r>
            <a:endParaRPr lang="en-US" baseline="0" dirty="0"/>
          </a:p>
          <a:p>
            <a:endParaRPr lang="en-US" dirty="0"/>
          </a:p>
          <a:p>
            <a:r>
              <a:rPr lang="zh-CN" altLang="en-US" i="0" baseline="0" dirty="0"/>
              <a:t>让我们看看关于</a:t>
            </a:r>
            <a:r>
              <a:rPr lang="en-US" altLang="zh-CN" i="0" baseline="0" dirty="0"/>
              <a:t>HCBS</a:t>
            </a:r>
            <a:r>
              <a:rPr lang="zh-CN" altLang="en-US" i="0" baseline="0" dirty="0"/>
              <a:t>最终规则的讲义。</a:t>
            </a:r>
            <a:r>
              <a:rPr lang="en-US" altLang="zh-CN" i="1" baseline="0" dirty="0"/>
              <a:t>(</a:t>
            </a:r>
            <a:r>
              <a:rPr lang="zh-CN" altLang="en-US" i="1" baseline="0" dirty="0"/>
              <a:t>回顾讲义“对用户和家庭而言”</a:t>
            </a:r>
            <a:r>
              <a:rPr lang="en-US" altLang="zh-CN" i="1" baseline="0" dirty="0"/>
              <a:t>)</a:t>
            </a:r>
            <a:endParaRPr lang="en-US" i="1" baseline="0" dirty="0"/>
          </a:p>
          <a:p>
            <a:endParaRPr lang="en-US" dirty="0"/>
          </a:p>
          <a:p>
            <a:r>
              <a:rPr lang="zh-CN" altLang="en-US" dirty="0"/>
              <a:t>到</a:t>
            </a:r>
            <a:r>
              <a:rPr lang="en-US" altLang="zh-CN" dirty="0"/>
              <a:t>2022</a:t>
            </a:r>
            <a:r>
              <a:rPr lang="zh-CN" altLang="en-US" dirty="0"/>
              <a:t>年</a:t>
            </a:r>
            <a:r>
              <a:rPr lang="en-US" altLang="zh-CN" dirty="0"/>
              <a:t>3</a:t>
            </a:r>
            <a:r>
              <a:rPr lang="zh-CN" altLang="en-US" dirty="0"/>
              <a:t>月，所有区域中心的官方签约服务都将满足这些要求。州、区域中心和官方签约供应方正在努力完成这一转变，并将完成评估和现场访视，以证明所有服务在</a:t>
            </a:r>
            <a:r>
              <a:rPr lang="en-US" altLang="zh-CN" dirty="0"/>
              <a:t>2022</a:t>
            </a:r>
            <a:r>
              <a:rPr lang="zh-CN" altLang="en-US" dirty="0"/>
              <a:t>年</a:t>
            </a:r>
            <a:r>
              <a:rPr lang="en-US" altLang="zh-CN" dirty="0"/>
              <a:t>3</a:t>
            </a:r>
            <a:r>
              <a:rPr lang="zh-CN" altLang="en-US" dirty="0"/>
              <a:t>月之前都能符合要求。</a:t>
            </a:r>
            <a:endParaRPr lang="en-US" dirty="0"/>
          </a:p>
          <a:p>
            <a:endParaRPr lang="en-US" dirty="0"/>
          </a:p>
          <a:p>
            <a:r>
              <a:rPr lang="zh-CN" altLang="en-US" baseline="0" dirty="0"/>
              <a:t>作为</a:t>
            </a:r>
            <a:r>
              <a:rPr lang="en-US" altLang="zh-CN" baseline="0" dirty="0"/>
              <a:t>SDP</a:t>
            </a:r>
            <a:r>
              <a:rPr lang="zh-CN" altLang="en-US" baseline="0" dirty="0"/>
              <a:t>的一部分，这对您来说意味着什么</a:t>
            </a:r>
            <a:r>
              <a:rPr lang="en-US" altLang="zh-CN" baseline="0" dirty="0"/>
              <a:t>?</a:t>
            </a:r>
            <a:endParaRPr lang="en-US" baseline="0" dirty="0"/>
          </a:p>
          <a:p>
            <a:endParaRPr lang="en-US" baseline="0" dirty="0"/>
          </a:p>
          <a:p>
            <a:r>
              <a:rPr lang="zh-CN" altLang="en-US" dirty="0"/>
              <a:t>如果您选择使用您的</a:t>
            </a:r>
            <a:r>
              <a:rPr lang="en-US" altLang="zh-CN" dirty="0"/>
              <a:t>SDP</a:t>
            </a:r>
            <a:r>
              <a:rPr lang="zh-CN" altLang="en-US" dirty="0"/>
              <a:t>个人预算在一个主要面向残疾人的地方，和</a:t>
            </a:r>
            <a:r>
              <a:rPr lang="en-US" altLang="zh-CN" dirty="0"/>
              <a:t>/</a:t>
            </a:r>
            <a:r>
              <a:rPr lang="zh-CN" altLang="en-US" dirty="0"/>
              <a:t>或您与一群其他残疾人一起接受服务的地方，支付服务费用，则该环境（或您接受这些服务的地方）必须被评估，以确保您在那儿开始接受服务前，其能够符合</a:t>
            </a:r>
            <a:r>
              <a:rPr lang="en-US" altLang="zh-CN" dirty="0"/>
              <a:t>HCBS</a:t>
            </a:r>
            <a:r>
              <a:rPr lang="zh-CN" altLang="en-US" dirty="0"/>
              <a:t>最终规则。</a:t>
            </a:r>
            <a:endParaRPr lang="en-US" altLang="zh-CN" dirty="0"/>
          </a:p>
          <a:p>
            <a:endParaRPr lang="en-US" dirty="0"/>
          </a:p>
          <a:p>
            <a:r>
              <a:rPr lang="zh-CN" altLang="en-US" dirty="0"/>
              <a:t>您在</a:t>
            </a:r>
            <a:r>
              <a:rPr lang="en-US" altLang="zh-CN" dirty="0"/>
              <a:t>SDP</a:t>
            </a:r>
            <a:r>
              <a:rPr lang="zh-CN" altLang="en-US" dirty="0"/>
              <a:t>中选择的大多数服务将不需要进行此评估，因为您不会与其他残疾人分到一组。但是，如果您选择了上述服务，您、您的服务协调员和服务供应方都将遵循此流程，以确保环境的合规性。</a:t>
            </a:r>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36</a:t>
            </a:fld>
            <a:endParaRPr lang="en-US" dirty="0"/>
          </a:p>
        </p:txBody>
      </p:sp>
    </p:spTree>
    <p:extLst>
      <p:ext uri="{BB962C8B-B14F-4D97-AF65-F5344CB8AC3E}">
        <p14:creationId xmlns:p14="http://schemas.microsoft.com/office/powerpoint/2010/main" val="5609486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aseline="0" dirty="0"/>
              <a:t>再重申一次，</a:t>
            </a:r>
            <a:r>
              <a:rPr lang="zh-CN" altLang="en-US" dirty="0"/>
              <a:t>如果您选择使用您的</a:t>
            </a:r>
            <a:r>
              <a:rPr lang="en-US" altLang="zh-CN" dirty="0"/>
              <a:t>SDP</a:t>
            </a:r>
            <a:r>
              <a:rPr lang="zh-CN" altLang="en-US" dirty="0"/>
              <a:t>个人预算在一个主要面向残疾人的地方，和</a:t>
            </a:r>
            <a:r>
              <a:rPr lang="en-US" altLang="zh-CN" dirty="0"/>
              <a:t>/</a:t>
            </a:r>
            <a:r>
              <a:rPr lang="zh-CN" altLang="en-US" dirty="0"/>
              <a:t>或您与一群其他残疾人一起接受服务的地方，支付服务费用，则该环境（或您接受这些服务的地方）必须被评估，以确保您在那儿开始接受服务前，其能够符合</a:t>
            </a:r>
            <a:r>
              <a:rPr lang="en-US" altLang="zh-CN" dirty="0"/>
              <a:t>HCBS</a:t>
            </a:r>
            <a:r>
              <a:rPr lang="zh-CN" altLang="en-US" dirty="0"/>
              <a:t>最终规则。</a:t>
            </a: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aseline="0" dirty="0"/>
              <a:t>将使用一个工具来帮助您、您的区域中心和您的服务供应方完成此过程。</a:t>
            </a: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aseline="0" dirty="0"/>
              <a:t>工具中有一块自我评估部分供您的服务供应方填写。</a:t>
            </a: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dirty="0"/>
              <a:t>您和您的区域中心将前往您接受此服务之处，并查看服务供应方填写的自我评估工具，确保环境符合</a:t>
            </a:r>
            <a:r>
              <a:rPr lang="en-US" altLang="zh-CN" dirty="0"/>
              <a:t>HCBS</a:t>
            </a:r>
            <a:r>
              <a:rPr lang="zh-CN" altLang="en-US" dirty="0"/>
              <a:t>最终规则。</a:t>
            </a:r>
            <a:endParaRPr lang="en-US" dirty="0"/>
          </a:p>
          <a:p>
            <a:pPr marL="171450" indent="-171450">
              <a:buFont typeface="Arial" panose="020B0604020202020204" pitchFamily="34" charset="0"/>
              <a:buChar char="•"/>
            </a:pPr>
            <a:r>
              <a:rPr lang="zh-CN" altLang="en-US" sz="1200" b="0" i="0" u="none" strike="noStrike" kern="1200" dirty="0">
                <a:solidFill>
                  <a:schemeClr val="tx1"/>
                </a:solidFill>
                <a:effectLst/>
                <a:latin typeface="+mn-lt"/>
                <a:ea typeface="+mn-ea"/>
                <a:cs typeface="+mn-cs"/>
              </a:rPr>
              <a:t>如果需要进行一些更改使环境满足</a:t>
            </a:r>
            <a:r>
              <a:rPr lang="en-US" altLang="zh-CN" sz="1200" b="0" i="0" u="none" strike="noStrike" kern="1200" dirty="0">
                <a:solidFill>
                  <a:schemeClr val="tx1"/>
                </a:solidFill>
                <a:effectLst/>
                <a:latin typeface="+mn-lt"/>
                <a:ea typeface="+mn-ea"/>
                <a:cs typeface="+mn-cs"/>
              </a:rPr>
              <a:t>HCBS</a:t>
            </a:r>
            <a:r>
              <a:rPr lang="zh-CN" altLang="en-US" sz="1200" b="0" i="0" u="none" strike="noStrike" kern="1200" dirty="0">
                <a:solidFill>
                  <a:schemeClr val="tx1"/>
                </a:solidFill>
                <a:effectLst/>
                <a:latin typeface="+mn-lt"/>
                <a:ea typeface="+mn-ea"/>
                <a:cs typeface="+mn-cs"/>
              </a:rPr>
              <a:t>最终规则，那么区域中心、您和服务供应方应该讨论可以做些什么更改。更改的目标是同心协力使您选择的地方能够符合</a:t>
            </a:r>
            <a:r>
              <a:rPr lang="en-US" altLang="zh-CN" sz="1200" b="0" i="0" u="none" strike="noStrike" kern="1200" dirty="0">
                <a:solidFill>
                  <a:schemeClr val="tx1"/>
                </a:solidFill>
                <a:effectLst/>
                <a:latin typeface="+mn-lt"/>
                <a:ea typeface="+mn-ea"/>
                <a:cs typeface="+mn-cs"/>
              </a:rPr>
              <a:t>HCBS</a:t>
            </a:r>
            <a:r>
              <a:rPr lang="zh-CN" altLang="en-US" sz="1200" b="0" i="0" u="none" strike="noStrike" kern="1200" dirty="0">
                <a:solidFill>
                  <a:schemeClr val="tx1"/>
                </a:solidFill>
                <a:effectLst/>
                <a:latin typeface="+mn-lt"/>
                <a:ea typeface="+mn-ea"/>
                <a:cs typeface="+mn-cs"/>
              </a:rPr>
              <a:t>最终规则。</a:t>
            </a: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zh-CN" altLang="en-US" sz="1200" b="0" i="0" u="none" strike="noStrike" kern="1200" dirty="0">
                <a:solidFill>
                  <a:schemeClr val="tx1"/>
                </a:solidFill>
                <a:effectLst/>
                <a:latin typeface="+mn-lt"/>
                <a:ea typeface="+mn-ea"/>
                <a:cs typeface="+mn-cs"/>
              </a:rPr>
              <a:t>如果环境不符合</a:t>
            </a:r>
            <a:r>
              <a:rPr lang="en-US" altLang="zh-CN" sz="1200" b="0" i="0" u="none" strike="noStrike" kern="1200" dirty="0">
                <a:solidFill>
                  <a:schemeClr val="tx1"/>
                </a:solidFill>
                <a:effectLst/>
                <a:latin typeface="+mn-lt"/>
                <a:ea typeface="+mn-ea"/>
                <a:cs typeface="+mn-cs"/>
              </a:rPr>
              <a:t>HCBS</a:t>
            </a:r>
            <a:r>
              <a:rPr lang="zh-CN" altLang="en-US" sz="1200" b="0" i="0" u="none" strike="noStrike" kern="1200" dirty="0">
                <a:solidFill>
                  <a:schemeClr val="tx1"/>
                </a:solidFill>
                <a:effectLst/>
                <a:latin typeface="+mn-lt"/>
                <a:ea typeface="+mn-ea"/>
                <a:cs typeface="+mn-cs"/>
              </a:rPr>
              <a:t>最终规则，则您不能选择接受在这种环境中提供的服务。</a:t>
            </a: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zh-CN" altLang="en-US" sz="1200" b="0" i="0" u="none" strike="noStrike" kern="1200" dirty="0">
                <a:solidFill>
                  <a:schemeClr val="tx1"/>
                </a:solidFill>
                <a:effectLst/>
                <a:latin typeface="+mn-lt"/>
                <a:ea typeface="+mn-ea"/>
                <a:cs typeface="+mn-cs"/>
              </a:rPr>
              <a:t>一旦环境的评估完成，您的</a:t>
            </a:r>
            <a:r>
              <a:rPr lang="en-US" altLang="zh-CN" sz="1200" b="0" i="0" u="none" strike="noStrike" kern="1200" dirty="0">
                <a:solidFill>
                  <a:schemeClr val="tx1"/>
                </a:solidFill>
                <a:effectLst/>
                <a:latin typeface="+mn-lt"/>
                <a:ea typeface="+mn-ea"/>
                <a:cs typeface="+mn-cs"/>
              </a:rPr>
              <a:t>FMS</a:t>
            </a:r>
            <a:r>
              <a:rPr lang="zh-CN" altLang="en-US" sz="1200" b="0" i="0" u="none" strike="noStrike" kern="1200" dirty="0">
                <a:solidFill>
                  <a:schemeClr val="tx1"/>
                </a:solidFill>
                <a:effectLst/>
                <a:latin typeface="+mn-lt"/>
                <a:ea typeface="+mn-ea"/>
                <a:cs typeface="+mn-cs"/>
              </a:rPr>
              <a:t>供应方将验证评估过程的完成情况。</a:t>
            </a:r>
            <a:endParaRPr lang="en-US" sz="1200" b="0" i="0" u="none" strike="noStrike" kern="1200" dirty="0">
              <a:solidFill>
                <a:schemeClr val="tx1"/>
              </a:solidFill>
              <a:effectLst/>
              <a:latin typeface="+mn-lt"/>
              <a:ea typeface="+mn-ea"/>
              <a:cs typeface="+mn-cs"/>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B0280E34-E57D-49A8-A50A-2D1279D1EA20}" type="slidenum">
              <a:rPr lang="en-US" smtClean="0"/>
              <a:pPr/>
              <a:t>37</a:t>
            </a:fld>
            <a:endParaRPr lang="en-US" dirty="0"/>
          </a:p>
        </p:txBody>
      </p:sp>
    </p:spTree>
    <p:extLst>
      <p:ext uri="{BB962C8B-B14F-4D97-AF65-F5344CB8AC3E}">
        <p14:creationId xmlns:p14="http://schemas.microsoft.com/office/powerpoint/2010/main" val="25362747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dirty="0">
              <a:latin typeface="+mn-lt"/>
            </a:endParaRPr>
          </a:p>
          <a:p>
            <a:pPr marL="285750" indent="-285750">
              <a:buFont typeface="Wingdings" panose="05000000000000000000" pitchFamily="2" charset="2"/>
              <a:buChar char="ü"/>
            </a:pPr>
            <a:r>
              <a:rPr lang="zh-CN" altLang="en-US" sz="1200" dirty="0">
                <a:latin typeface="+mn-lt"/>
              </a:rPr>
              <a:t>以人为本的规划指导您和您的团队朝着您的目标、梦想和未来前进。</a:t>
            </a:r>
            <a:endParaRPr lang="en-US" sz="1200" dirty="0">
              <a:latin typeface="+mn-lt"/>
            </a:endParaRPr>
          </a:p>
          <a:p>
            <a:pPr marL="285750" indent="-285750">
              <a:buFont typeface="Wingdings" panose="05000000000000000000" pitchFamily="2" charset="2"/>
              <a:buChar char="ü"/>
            </a:pPr>
            <a:endParaRPr lang="en-US" sz="1200" dirty="0">
              <a:latin typeface="+mn-lt"/>
            </a:endParaRPr>
          </a:p>
          <a:p>
            <a:pPr marL="285750" indent="-285750">
              <a:buFont typeface="Wingdings" panose="05000000000000000000" pitchFamily="2" charset="2"/>
              <a:buChar char="ü"/>
            </a:pPr>
            <a:r>
              <a:rPr lang="en-US" altLang="zh-CN" sz="1200" dirty="0">
                <a:latin typeface="+mn-lt"/>
              </a:rPr>
              <a:t>IPP</a:t>
            </a:r>
            <a:r>
              <a:rPr lang="zh-CN" altLang="en-US" sz="1200" dirty="0">
                <a:latin typeface="+mn-lt"/>
              </a:rPr>
              <a:t>将记录所有的服务和支持，包括您的个人预算。</a:t>
            </a:r>
            <a:endParaRPr lang="en-US" sz="1200" dirty="0">
              <a:latin typeface="+mn-lt"/>
            </a:endParaRPr>
          </a:p>
          <a:p>
            <a:pPr marL="285750" indent="-285750">
              <a:buFont typeface="Wingdings" panose="05000000000000000000" pitchFamily="2" charset="2"/>
              <a:buChar char="ü"/>
            </a:pPr>
            <a:endParaRPr lang="en-US" sz="1200" dirty="0">
              <a:latin typeface="+mn-lt"/>
            </a:endParaRPr>
          </a:p>
          <a:p>
            <a:pPr marL="285750" indent="-285750">
              <a:buFont typeface="Wingdings" panose="05000000000000000000" pitchFamily="2" charset="2"/>
              <a:buChar char="ü"/>
            </a:pPr>
            <a:r>
              <a:rPr lang="en-US" altLang="zh-CN" sz="1200" dirty="0">
                <a:latin typeface="+mn-lt"/>
              </a:rPr>
              <a:t>IPP</a:t>
            </a:r>
            <a:r>
              <a:rPr lang="zh-CN" altLang="en-US" sz="1200" dirty="0">
                <a:latin typeface="+mn-lt"/>
              </a:rPr>
              <a:t>的服务必须是联邦认可的、来自合格人员的、支持社区融入的服务，这些服务可以来自官方签约和非官方签约供应方。</a:t>
            </a:r>
            <a:endParaRPr lang="en-US" sz="1200" dirty="0">
              <a:latin typeface="+mn-lt"/>
            </a:endParaRPr>
          </a:p>
          <a:p>
            <a:pPr marL="285750" indent="-285750">
              <a:buFont typeface="Wingdings" panose="05000000000000000000" pitchFamily="2" charset="2"/>
              <a:buChar char="ü"/>
            </a:pPr>
            <a:endParaRPr lang="en-US" sz="1200" b="1" dirty="0">
              <a:solidFill>
                <a:schemeClr val="accent5">
                  <a:lumMod val="50000"/>
                </a:schemeClr>
              </a:solidFill>
              <a:latin typeface="+mn-lt"/>
            </a:endParaRPr>
          </a:p>
          <a:p>
            <a:pPr marL="285750" indent="-285750">
              <a:buFont typeface="Wingdings" panose="05000000000000000000" pitchFamily="2" charset="2"/>
              <a:buChar char="ü"/>
            </a:pPr>
            <a:r>
              <a:rPr lang="zh-CN" altLang="en-US" sz="1200" dirty="0">
                <a:latin typeface="+mn-lt"/>
              </a:rPr>
              <a:t>必须首先使用通用服务。</a:t>
            </a:r>
            <a:endParaRPr lang="en-US" sz="1200" dirty="0">
              <a:latin typeface="+mn-lt"/>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38</a:t>
            </a:fld>
            <a:endParaRPr lang="en-US" dirty="0"/>
          </a:p>
        </p:txBody>
      </p:sp>
    </p:spTree>
    <p:extLst>
      <p:ext uri="{BB962C8B-B14F-4D97-AF65-F5344CB8AC3E}">
        <p14:creationId xmlns:p14="http://schemas.microsoft.com/office/powerpoint/2010/main" val="5256452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39</a:t>
            </a:fld>
            <a:endParaRPr lang="en-US" dirty="0"/>
          </a:p>
        </p:txBody>
      </p:sp>
    </p:spTree>
    <p:extLst>
      <p:ext uri="{BB962C8B-B14F-4D97-AF65-F5344CB8AC3E}">
        <p14:creationId xmlns:p14="http://schemas.microsoft.com/office/powerpoint/2010/main" val="2327106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b="1" dirty="0"/>
              <a:t>培训提示！通过感谢参与者在州推出这一新计划时做第一个吃螃蟹的人，来迅速建立“共同学习”的伙伴关系。承认以下观点，随着我们学习如何在全州范围内落实自决，此过程中最初的几年可能会非常坎坷。同样要感谢他们花时间来完成这项耗时耗力的授训，他们中的大多数人可能会耽误工作、家庭事务和</a:t>
            </a:r>
            <a:r>
              <a:rPr lang="en-US" altLang="zh-CN" b="1" dirty="0"/>
              <a:t>/</a:t>
            </a:r>
            <a:r>
              <a:rPr lang="zh-CN" altLang="en-US" b="1" dirty="0"/>
              <a:t>或对儿童保育的安排。承认这些观点并建立这种合作关系，将有助于您将此课程开展下去。</a:t>
            </a:r>
            <a:endParaRPr lang="en-US" b="1" dirty="0"/>
          </a:p>
        </p:txBody>
      </p:sp>
      <p:sp>
        <p:nvSpPr>
          <p:cNvPr id="4" name="Slide Number Placeholder 3"/>
          <p:cNvSpPr>
            <a:spLocks noGrp="1"/>
          </p:cNvSpPr>
          <p:nvPr>
            <p:ph type="sldNum" sz="quarter" idx="10"/>
          </p:nvPr>
        </p:nvSpPr>
        <p:spPr/>
        <p:txBody>
          <a:bodyPr/>
          <a:lstStyle/>
          <a:p>
            <a:fld id="{1C78673E-F29B-4593-BE77-BC78070867BB}" type="slidenum">
              <a:rPr lang="en-US" smtClean="0"/>
              <a:t>4</a:t>
            </a:fld>
            <a:endParaRPr lang="en-US" dirty="0"/>
          </a:p>
        </p:txBody>
      </p:sp>
    </p:spTree>
    <p:extLst>
      <p:ext uri="{BB962C8B-B14F-4D97-AF65-F5344CB8AC3E}">
        <p14:creationId xmlns:p14="http://schemas.microsoft.com/office/powerpoint/2010/main" val="5289258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这些是我们将涉及到的关于为服务和支持付费的领域。</a:t>
            </a:r>
            <a:endParaRPr lang="en-US" dirty="0"/>
          </a:p>
          <a:p>
            <a:endParaRPr lang="en-US" dirty="0"/>
          </a:p>
          <a:p>
            <a:r>
              <a:rPr lang="zh-CN" altLang="en-US" b="1" dirty="0"/>
              <a:t>培训提示</a:t>
            </a:r>
            <a:r>
              <a:rPr lang="en-US" altLang="zh-CN" b="1" dirty="0"/>
              <a:t>!</a:t>
            </a:r>
            <a:r>
              <a:rPr lang="zh-CN" altLang="en-US" b="1" dirty="0"/>
              <a:t>这可能会让人们感到困惑，因为信息量太大。仔细阅读</a:t>
            </a:r>
            <a:r>
              <a:rPr lang="en-US" altLang="zh-CN" b="1" dirty="0"/>
              <a:t>2019</a:t>
            </a:r>
            <a:r>
              <a:rPr lang="zh-CN" altLang="en-US" b="1" dirty="0"/>
              <a:t>年</a:t>
            </a:r>
            <a:r>
              <a:rPr lang="en-US" altLang="zh-CN" b="1" dirty="0"/>
              <a:t>11</a:t>
            </a:r>
            <a:r>
              <a:rPr lang="zh-CN" altLang="en-US" b="1" dirty="0"/>
              <a:t>月</a:t>
            </a:r>
            <a:r>
              <a:rPr lang="en-US" altLang="zh-CN" b="1" dirty="0"/>
              <a:t>1</a:t>
            </a:r>
            <a:r>
              <a:rPr lang="zh-CN" altLang="en-US" b="1" dirty="0"/>
              <a:t>日的</a:t>
            </a:r>
            <a:r>
              <a:rPr lang="en-US" altLang="zh-CN" b="1" dirty="0"/>
              <a:t>DDS</a:t>
            </a:r>
            <a:r>
              <a:rPr lang="zh-CN" altLang="en-US" b="1" dirty="0"/>
              <a:t>指令，该指令定义了个人预算和支出计划。在这一点上指出基本的不同之处，并向参与者保证我们将详细地解读这些幻灯片，以便其清楚了解。</a:t>
            </a:r>
            <a:endParaRPr lang="en-US" b="1" dirty="0"/>
          </a:p>
        </p:txBody>
      </p:sp>
      <p:sp>
        <p:nvSpPr>
          <p:cNvPr id="4" name="Slide Number Placeholder 3"/>
          <p:cNvSpPr>
            <a:spLocks noGrp="1"/>
          </p:cNvSpPr>
          <p:nvPr>
            <p:ph type="sldNum" sz="quarter" idx="10"/>
          </p:nvPr>
        </p:nvSpPr>
        <p:spPr/>
        <p:txBody>
          <a:bodyPr/>
          <a:lstStyle/>
          <a:p>
            <a:fld id="{1C78673E-F29B-4593-BE77-BC78070867BB}" type="slidenum">
              <a:rPr lang="en-US" smtClean="0"/>
              <a:t>40</a:t>
            </a:fld>
            <a:endParaRPr lang="en-US" dirty="0"/>
          </a:p>
        </p:txBody>
      </p:sp>
    </p:spTree>
    <p:extLst>
      <p:ext uri="{BB962C8B-B14F-4D97-AF65-F5344CB8AC3E}">
        <p14:creationId xmlns:p14="http://schemas.microsoft.com/office/powerpoint/2010/main" val="22201723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41</a:t>
            </a:fld>
            <a:endParaRPr lang="en-US" dirty="0"/>
          </a:p>
        </p:txBody>
      </p:sp>
    </p:spTree>
    <p:extLst>
      <p:ext uri="{BB962C8B-B14F-4D97-AF65-F5344CB8AC3E}">
        <p14:creationId xmlns:p14="http://schemas.microsoft.com/office/powerpoint/2010/main" val="40200790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zh-CN" altLang="en-US" baseline="0" dirty="0">
                <a:solidFill>
                  <a:schemeClr val="tx1"/>
                </a:solidFill>
              </a:rPr>
              <a:t>个人预算金额以区域中心过去</a:t>
            </a:r>
            <a:r>
              <a:rPr lang="en-US" altLang="zh-CN" baseline="0" dirty="0">
                <a:solidFill>
                  <a:schemeClr val="tx1"/>
                </a:solidFill>
              </a:rPr>
              <a:t>12</a:t>
            </a:r>
            <a:r>
              <a:rPr lang="zh-CN" altLang="en-US" baseline="0" dirty="0">
                <a:solidFill>
                  <a:schemeClr val="tx1"/>
                </a:solidFill>
              </a:rPr>
              <a:t>个月在您的服务上花费的金额为基础。</a:t>
            </a:r>
            <a:endParaRPr lang="en-US" baseline="0" dirty="0">
              <a:solidFill>
                <a:schemeClr val="tx1"/>
              </a:solidFill>
            </a:endParaRPr>
          </a:p>
          <a:p>
            <a:pPr marL="171450" indent="-171450">
              <a:buFont typeface="Arial" panose="020B0604020202020204" pitchFamily="34" charset="0"/>
              <a:buChar char="•"/>
            </a:pPr>
            <a:r>
              <a:rPr lang="zh-CN" altLang="en-US" dirty="0">
                <a:solidFill>
                  <a:schemeClr val="tx1"/>
                </a:solidFill>
              </a:rPr>
              <a:t>这不是为服务授权的金额，而是支出的金额。</a:t>
            </a:r>
            <a:endParaRPr lang="en-US" dirty="0">
              <a:solidFill>
                <a:schemeClr val="tx1"/>
              </a:solidFill>
            </a:endParaRPr>
          </a:p>
          <a:p>
            <a:pPr marL="171450" indent="-171450">
              <a:buFont typeface="Arial" panose="020B0604020202020204" pitchFamily="34" charset="0"/>
              <a:buChar char="•"/>
            </a:pPr>
            <a:r>
              <a:rPr lang="zh-CN" altLang="en-US" dirty="0">
                <a:solidFill>
                  <a:schemeClr val="tx1"/>
                </a:solidFill>
              </a:rPr>
              <a:t>您在</a:t>
            </a:r>
            <a:r>
              <a:rPr lang="en-US" altLang="zh-CN" dirty="0">
                <a:solidFill>
                  <a:schemeClr val="tx1"/>
                </a:solidFill>
              </a:rPr>
              <a:t>IPP</a:t>
            </a:r>
            <a:r>
              <a:rPr lang="zh-CN" altLang="en-US" dirty="0">
                <a:solidFill>
                  <a:schemeClr val="tx1"/>
                </a:solidFill>
              </a:rPr>
              <a:t>中所拥有的未使用的服务将不会出现在过去</a:t>
            </a:r>
            <a:r>
              <a:rPr lang="en-US" altLang="zh-CN" dirty="0">
                <a:solidFill>
                  <a:schemeClr val="tx1"/>
                </a:solidFill>
              </a:rPr>
              <a:t>12</a:t>
            </a:r>
            <a:r>
              <a:rPr lang="zh-CN" altLang="en-US" dirty="0">
                <a:solidFill>
                  <a:schemeClr val="tx1"/>
                </a:solidFill>
              </a:rPr>
              <a:t>个月的支出中。</a:t>
            </a:r>
            <a:endParaRPr lang="en-US" dirty="0">
              <a:solidFill>
                <a:schemeClr val="tx1"/>
              </a:solidFill>
            </a:endParaRPr>
          </a:p>
          <a:p>
            <a:pPr marL="171450" indent="-171450">
              <a:buFont typeface="Arial" panose="020B0604020202020204" pitchFamily="34" charset="0"/>
              <a:buChar char="•"/>
            </a:pPr>
            <a:r>
              <a:rPr lang="zh-CN" altLang="en-US" dirty="0">
                <a:solidFill>
                  <a:schemeClr val="tx1"/>
                </a:solidFill>
              </a:rPr>
              <a:t>一份题为年度费用报表的报告将显示这一金额。它也可以采用其他名称，如“已提供服务报表”等。您可以向您的服务协调员索取。</a:t>
            </a:r>
            <a:endParaRPr lang="en-US" dirty="0">
              <a:solidFill>
                <a:schemeClr val="tx1"/>
              </a:solidFill>
            </a:endParaRPr>
          </a:p>
          <a:p>
            <a:pPr marL="171450" indent="-171450">
              <a:buFont typeface="Arial" panose="020B0604020202020204" pitchFamily="34" charset="0"/>
              <a:buChar char="•"/>
            </a:pPr>
            <a:r>
              <a:rPr lang="zh-CN" altLang="en-US" baseline="0" dirty="0">
                <a:solidFill>
                  <a:schemeClr val="tx1"/>
                </a:solidFill>
              </a:rPr>
              <a:t>有些支出金额可能不会出现在您的费用报表上，比如团队接受交通服务的费用。这是一个团体费率，不会反映在此报表中。</a:t>
            </a:r>
            <a:endParaRPr lang="en-US" baseline="0" dirty="0">
              <a:solidFill>
                <a:schemeClr val="tx1"/>
              </a:solidFill>
            </a:endParaRPr>
          </a:p>
          <a:p>
            <a:pPr marL="640594" lvl="1" indent="-174708">
              <a:buFont typeface="Arial" panose="020B0604020202020204" pitchFamily="34" charset="0"/>
              <a:buChar char="•"/>
            </a:pPr>
            <a:r>
              <a:rPr lang="zh-CN" altLang="en-US" baseline="0" dirty="0">
                <a:solidFill>
                  <a:schemeClr val="tx1"/>
                </a:solidFill>
              </a:rPr>
              <a:t>与您的服务协调员交谈，确定报表是否反映了所有服务。</a:t>
            </a:r>
            <a:endParaRPr lang="en-US" baseline="0" dirty="0">
              <a:solidFill>
                <a:schemeClr val="tx1"/>
              </a:solidFill>
            </a:endParaRPr>
          </a:p>
          <a:p>
            <a:pPr marL="640594" lvl="1" indent="-174708">
              <a:buFont typeface="Arial" panose="020B0604020202020204" pitchFamily="34" charset="0"/>
              <a:buChar char="•"/>
            </a:pPr>
            <a:r>
              <a:rPr lang="zh-CN" altLang="en-US" dirty="0">
                <a:solidFill>
                  <a:schemeClr val="tx1"/>
                </a:solidFill>
              </a:rPr>
              <a:t>如果不是，您的服务协调员将帮助您说明花费在您服务上的那些金额。</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42</a:t>
            </a:fld>
            <a:endParaRPr lang="en-US" dirty="0"/>
          </a:p>
        </p:txBody>
      </p:sp>
    </p:spTree>
    <p:extLst>
      <p:ext uri="{BB962C8B-B14F-4D97-AF65-F5344CB8AC3E}">
        <p14:creationId xmlns:p14="http://schemas.microsoft.com/office/powerpoint/2010/main" val="505460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16860" lvl="1" indent="-168235"/>
            <a:endParaRPr lang="en-US" dirty="0">
              <a:solidFill>
                <a:schemeClr val="tx1"/>
              </a:solidFill>
            </a:endParaRPr>
          </a:p>
          <a:p>
            <a:pPr defTabSz="931774">
              <a:defRPr/>
            </a:pPr>
            <a:r>
              <a:rPr lang="zh-CN" altLang="en-US" b="1" i="1" dirty="0">
                <a:solidFill>
                  <a:schemeClr val="tx1"/>
                </a:solidFill>
              </a:rPr>
              <a:t>对于新的区域中心用户或服务期少于</a:t>
            </a:r>
            <a:r>
              <a:rPr lang="en-US" altLang="zh-CN" b="1" i="1" dirty="0">
                <a:solidFill>
                  <a:schemeClr val="tx1"/>
                </a:solidFill>
              </a:rPr>
              <a:t>12</a:t>
            </a:r>
            <a:r>
              <a:rPr lang="zh-CN" altLang="en-US" b="1" i="1" dirty="0">
                <a:solidFill>
                  <a:schemeClr val="tx1"/>
                </a:solidFill>
              </a:rPr>
              <a:t>个月的用户：</a:t>
            </a:r>
            <a:endParaRPr lang="en-US" b="1" i="1" dirty="0">
              <a:solidFill>
                <a:schemeClr val="tx1"/>
              </a:solidFill>
            </a:endParaRPr>
          </a:p>
          <a:p>
            <a:pPr defTabSz="931774">
              <a:defRPr/>
            </a:pPr>
            <a:endParaRPr lang="en-US" b="1" i="1" dirty="0">
              <a:solidFill>
                <a:schemeClr val="tx1"/>
              </a:solidFill>
            </a:endParaRPr>
          </a:p>
          <a:p>
            <a:pPr marL="228600" indent="-228600" defTabSz="931774">
              <a:buFont typeface="+mj-lt"/>
              <a:buAutoNum type="arabicParenR"/>
              <a:defRPr/>
            </a:pPr>
            <a:r>
              <a:rPr lang="zh-CN" altLang="en-US" dirty="0">
                <a:solidFill>
                  <a:schemeClr val="tx1"/>
                </a:solidFill>
              </a:rPr>
              <a:t>如果您未接受满</a:t>
            </a:r>
            <a:r>
              <a:rPr lang="en-US" altLang="zh-CN" dirty="0">
                <a:solidFill>
                  <a:schemeClr val="tx1"/>
                </a:solidFill>
              </a:rPr>
              <a:t>12</a:t>
            </a:r>
            <a:r>
              <a:rPr lang="zh-CN" altLang="en-US" dirty="0">
                <a:solidFill>
                  <a:schemeClr val="tx1"/>
                </a:solidFill>
              </a:rPr>
              <a:t>个月的区域中心服务，您的预算将以您原本应通过传统体系使用的服务和支持为基础。</a:t>
            </a:r>
            <a:endParaRPr lang="en-US" dirty="0">
              <a:solidFill>
                <a:schemeClr val="tx1"/>
              </a:solidFill>
            </a:endParaRPr>
          </a:p>
          <a:p>
            <a:pPr marL="228600" indent="-228600" defTabSz="931774">
              <a:buFont typeface="+mj-lt"/>
              <a:buAutoNum type="arabicParenR"/>
              <a:defRPr/>
            </a:pPr>
            <a:endParaRPr lang="en-US" dirty="0">
              <a:solidFill>
                <a:schemeClr val="tx1"/>
              </a:solidFill>
            </a:endParaRPr>
          </a:p>
          <a:p>
            <a:pPr marL="228600" marR="0" lvl="0" indent="-228600" algn="l" defTabSz="931774" rtl="0" eaLnBrk="1" fontAlgn="auto" latinLnBrk="0" hangingPunct="1">
              <a:lnSpc>
                <a:spcPct val="100000"/>
              </a:lnSpc>
              <a:spcBef>
                <a:spcPts val="0"/>
              </a:spcBef>
              <a:spcAft>
                <a:spcPts val="0"/>
              </a:spcAft>
              <a:buClrTx/>
              <a:buSzTx/>
              <a:buFont typeface="+mj-lt"/>
              <a:buAutoNum type="arabicParenR"/>
              <a:tabLst/>
              <a:defRPr/>
            </a:pPr>
            <a:r>
              <a:rPr lang="zh-CN" altLang="en-US" sz="1200" b="0" i="0" u="none" strike="noStrike" kern="1200" baseline="0" dirty="0">
                <a:solidFill>
                  <a:schemeClr val="tx1"/>
                </a:solidFill>
                <a:latin typeface="+mn-lt"/>
                <a:ea typeface="+mn-ea"/>
                <a:cs typeface="+mn-cs"/>
              </a:rPr>
              <a:t>区域中心计算了原本应为您提供所需服务和支持的费用。</a:t>
            </a:r>
            <a:endParaRPr lang="en-US" sz="1200" b="0" i="0" u="none" strike="noStrike" kern="1200" baseline="0" dirty="0">
              <a:solidFill>
                <a:schemeClr val="tx1"/>
              </a:solidFill>
              <a:latin typeface="+mn-lt"/>
              <a:ea typeface="+mn-ea"/>
              <a:cs typeface="+mn-cs"/>
            </a:endParaRP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b="0" i="0" u="none" strike="noStrike" kern="1200" baseline="0" dirty="0">
                <a:solidFill>
                  <a:schemeClr val="tx1"/>
                </a:solidFill>
                <a:latin typeface="+mn-lt"/>
                <a:ea typeface="+mn-ea"/>
                <a:cs typeface="+mn-cs"/>
              </a:rPr>
              <a:t>费用的计算使用了原本应为每项已识别服务和支持支付的平均费用，以及每项服务或支持所需的确定频率。</a:t>
            </a:r>
            <a:endParaRPr lang="en-US" sz="1200" b="0" i="0" u="none" strike="noStrike" kern="1200" baseline="0" dirty="0">
              <a:solidFill>
                <a:schemeClr val="tx1"/>
              </a:solidFill>
              <a:latin typeface="+mn-lt"/>
              <a:ea typeface="+mn-ea"/>
              <a:cs typeface="+mn-cs"/>
            </a:endParaRP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dirty="0">
                <a:solidFill>
                  <a:schemeClr val="tx1"/>
                </a:solidFill>
              </a:rPr>
              <a:t>如果区域中心确定参与者有特别需求，从而导致更高或更低的费用，则可以对费用进行调整。特别需求可能包括但不限于语言偏好、对行为</a:t>
            </a:r>
            <a:r>
              <a:rPr lang="en-US" altLang="zh-CN" dirty="0">
                <a:solidFill>
                  <a:schemeClr val="tx1"/>
                </a:solidFill>
              </a:rPr>
              <a:t>/</a:t>
            </a:r>
            <a:r>
              <a:rPr lang="zh-CN" altLang="en-US" dirty="0">
                <a:solidFill>
                  <a:schemeClr val="tx1"/>
                </a:solidFill>
              </a:rPr>
              <a:t>医疗需求的支持以及可用服务的地点。</a:t>
            </a:r>
            <a:endParaRPr lang="en-US" dirty="0">
              <a:solidFill>
                <a:schemeClr val="tx1"/>
              </a:solidFill>
            </a:endParaRPr>
          </a:p>
          <a:p>
            <a:pPr marL="0" indent="0" defTabSz="931774">
              <a:buFont typeface="+mj-lt"/>
              <a:buNone/>
              <a:defRPr/>
            </a:pPr>
            <a:r>
              <a:rPr lang="zh-CN" altLang="en-US" dirty="0">
                <a:solidFill>
                  <a:schemeClr val="tx1"/>
                </a:solidFill>
              </a:rPr>
              <a:t>再重申一次，这样做是为了确定本应花费在</a:t>
            </a:r>
            <a:r>
              <a:rPr lang="zh-CN" altLang="en-US" u="sng" dirty="0">
                <a:solidFill>
                  <a:schemeClr val="tx1"/>
                </a:solidFill>
              </a:rPr>
              <a:t>您</a:t>
            </a:r>
            <a:r>
              <a:rPr lang="zh-CN" altLang="en-US" dirty="0">
                <a:solidFill>
                  <a:schemeClr val="tx1"/>
                </a:solidFill>
              </a:rPr>
              <a:t>身上的服务和支持的费用，因此平均费用应对应于</a:t>
            </a:r>
            <a:r>
              <a:rPr lang="zh-CN" altLang="en-US" u="sng" dirty="0">
                <a:solidFill>
                  <a:schemeClr val="tx1"/>
                </a:solidFill>
              </a:rPr>
              <a:t>您</a:t>
            </a:r>
            <a:r>
              <a:rPr lang="zh-CN" altLang="en-US" dirty="0">
                <a:solidFill>
                  <a:schemeClr val="tx1"/>
                </a:solidFill>
              </a:rPr>
              <a:t>原本在传统服务体系中用于已识别需求的服务和支持。</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43</a:t>
            </a:fld>
            <a:endParaRPr lang="en-US" dirty="0"/>
          </a:p>
        </p:txBody>
      </p:sp>
    </p:spTree>
    <p:extLst>
      <p:ext uri="{BB962C8B-B14F-4D97-AF65-F5344CB8AC3E}">
        <p14:creationId xmlns:p14="http://schemas.microsoft.com/office/powerpoint/2010/main" val="36155013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zh-CN" altLang="en-US" b="1" dirty="0">
                <a:solidFill>
                  <a:schemeClr val="tx1"/>
                </a:solidFill>
              </a:rPr>
              <a:t>需求未被满足：</a:t>
            </a:r>
            <a:endParaRPr lang="en-US" dirty="0">
              <a:solidFill>
                <a:schemeClr val="tx1"/>
              </a:solidFill>
            </a:endParaRPr>
          </a:p>
          <a:p>
            <a:r>
              <a:rPr lang="zh-CN" altLang="en-US" dirty="0">
                <a:solidFill>
                  <a:schemeClr val="tx1"/>
                </a:solidFill>
              </a:rPr>
              <a:t>需求未被满足的一些例子可包括：</a:t>
            </a:r>
            <a:endParaRPr lang="en-US" dirty="0">
              <a:solidFill>
                <a:schemeClr val="tx1"/>
              </a:solidFill>
            </a:endParaRPr>
          </a:p>
          <a:p>
            <a:pPr marL="171450" indent="-171450">
              <a:buFont typeface="Arial" panose="020B0604020202020204" pitchFamily="34" charset="0"/>
              <a:buChar char="•"/>
            </a:pPr>
            <a:r>
              <a:rPr lang="zh-CN" altLang="en-US" baseline="0" dirty="0">
                <a:solidFill>
                  <a:schemeClr val="tx1"/>
                </a:solidFill>
              </a:rPr>
              <a:t>供应方没有会说您所用语言的工作人员，所以您无法使用该服务。</a:t>
            </a:r>
            <a:endParaRPr lang="en-US" baseline="0" dirty="0">
              <a:solidFill>
                <a:schemeClr val="tx1"/>
              </a:solidFill>
            </a:endParaRPr>
          </a:p>
          <a:p>
            <a:pPr marL="171450" indent="-171450">
              <a:buFont typeface="Arial" panose="020B0604020202020204" pitchFamily="34" charset="0"/>
              <a:buChar char="•"/>
            </a:pPr>
            <a:r>
              <a:rPr lang="zh-CN" altLang="en-US" baseline="0" dirty="0">
                <a:solidFill>
                  <a:schemeClr val="tx1"/>
                </a:solidFill>
              </a:rPr>
              <a:t>供应方离您的家很远，所以很难使用该服务。</a:t>
            </a:r>
            <a:endParaRPr lang="en-US" baseline="0" dirty="0">
              <a:solidFill>
                <a:schemeClr val="tx1"/>
              </a:solidFill>
            </a:endParaRPr>
          </a:p>
          <a:p>
            <a:pPr marL="171450" indent="-171450">
              <a:buFont typeface="Arial" panose="020B0604020202020204" pitchFamily="34" charset="0"/>
              <a:buChar char="•"/>
            </a:pPr>
            <a:r>
              <a:rPr lang="zh-CN" altLang="en-US" baseline="0" dirty="0">
                <a:solidFill>
                  <a:schemeClr val="tx1"/>
                </a:solidFill>
              </a:rPr>
              <a:t>您正在等待供应方在其计划中安排时间。</a:t>
            </a:r>
            <a:endParaRPr lang="en-US" altLang="zh-CN" baseline="0" dirty="0">
              <a:solidFill>
                <a:schemeClr val="tx1"/>
              </a:solidFill>
            </a:endParaRPr>
          </a:p>
          <a:p>
            <a:pPr marL="171450" indent="-171450">
              <a:buFont typeface="Arial" panose="020B0604020202020204" pitchFamily="34" charset="0"/>
              <a:buChar char="•"/>
            </a:pPr>
            <a:r>
              <a:rPr lang="zh-CN" altLang="en-US" dirty="0">
                <a:solidFill>
                  <a:schemeClr val="tx1"/>
                </a:solidFill>
              </a:rPr>
              <a:t>您找不到一个能在您有空的时间段里开展工作的供应方。</a:t>
            </a:r>
            <a:endParaRPr lang="en-US" dirty="0">
              <a:solidFill>
                <a:schemeClr val="tx1"/>
              </a:solidFill>
            </a:endParaRPr>
          </a:p>
          <a:p>
            <a:r>
              <a:rPr lang="zh-CN" altLang="en-US" b="1" dirty="0">
                <a:solidFill>
                  <a:schemeClr val="tx1"/>
                </a:solidFill>
              </a:rPr>
              <a:t>境况变化：</a:t>
            </a:r>
            <a:endParaRPr lang="en-US" b="1" dirty="0">
              <a:solidFill>
                <a:schemeClr val="tx1"/>
              </a:solidFill>
            </a:endParaRPr>
          </a:p>
          <a:p>
            <a:pPr marL="224312" indent="-224312"/>
            <a:r>
              <a:rPr lang="zh-CN" altLang="en-US" dirty="0">
                <a:solidFill>
                  <a:schemeClr val="tx1"/>
                </a:solidFill>
              </a:rPr>
              <a:t>境况变化的一些例子可包括：</a:t>
            </a:r>
            <a:endParaRPr lang="en-US" dirty="0">
              <a:solidFill>
                <a:schemeClr val="tx1"/>
              </a:solidFill>
            </a:endParaRPr>
          </a:p>
          <a:p>
            <a:pPr marL="224312" indent="-224312">
              <a:buFont typeface="Arial" panose="020B0604020202020204" pitchFamily="34" charset="0"/>
              <a:buChar char="•"/>
            </a:pPr>
            <a:r>
              <a:rPr lang="zh-CN" altLang="en-US" dirty="0">
                <a:solidFill>
                  <a:schemeClr val="tx1"/>
                </a:solidFill>
              </a:rPr>
              <a:t>离校或入校。</a:t>
            </a:r>
            <a:endParaRPr lang="en-US" dirty="0">
              <a:solidFill>
                <a:schemeClr val="tx1"/>
              </a:solidFill>
            </a:endParaRPr>
          </a:p>
          <a:p>
            <a:pPr marL="224312" indent="-224312">
              <a:buFont typeface="Arial" panose="020B0604020202020204" pitchFamily="34" charset="0"/>
              <a:buChar char="•"/>
            </a:pPr>
            <a:r>
              <a:rPr lang="zh-CN" altLang="en-US" dirty="0">
                <a:solidFill>
                  <a:schemeClr val="tx1"/>
                </a:solidFill>
              </a:rPr>
              <a:t>失业或就业。</a:t>
            </a:r>
            <a:endParaRPr lang="en-US" dirty="0">
              <a:solidFill>
                <a:schemeClr val="tx1"/>
              </a:solidFill>
            </a:endParaRPr>
          </a:p>
          <a:p>
            <a:pPr marL="224312" indent="-224312">
              <a:buFont typeface="Arial" panose="020B0604020202020204" pitchFamily="34" charset="0"/>
              <a:buChar char="•"/>
            </a:pPr>
            <a:r>
              <a:rPr lang="zh-CN" altLang="en-US" dirty="0">
                <a:solidFill>
                  <a:schemeClr val="tx1"/>
                </a:solidFill>
              </a:rPr>
              <a:t>重病或好转。</a:t>
            </a:r>
            <a:endParaRPr lang="en-US" dirty="0">
              <a:solidFill>
                <a:schemeClr val="tx1"/>
              </a:solidFill>
            </a:endParaRPr>
          </a:p>
          <a:p>
            <a:pPr marL="224312" indent="-224312">
              <a:buFont typeface="Arial" panose="020B0604020202020204" pitchFamily="34" charset="0"/>
              <a:buChar char="•"/>
            </a:pPr>
            <a:r>
              <a:rPr lang="zh-CN" altLang="en-US" dirty="0">
                <a:solidFill>
                  <a:schemeClr val="tx1"/>
                </a:solidFill>
              </a:rPr>
              <a:t>搬进您自己的公寓或者搬回来和家人一起住。</a:t>
            </a:r>
            <a:endParaRPr lang="en-US" dirty="0">
              <a:solidFill>
                <a:schemeClr val="tx1"/>
              </a:solidFill>
            </a:endParaRPr>
          </a:p>
          <a:p>
            <a:pPr marL="224312" indent="-224312">
              <a:buFont typeface="Arial" panose="020B0604020202020204" pitchFamily="34" charset="0"/>
              <a:buChar char="•"/>
            </a:pPr>
            <a:r>
              <a:rPr lang="zh-CN" altLang="en-US" dirty="0">
                <a:solidFill>
                  <a:schemeClr val="tx1"/>
                </a:solidFill>
              </a:rPr>
              <a:t>通过以人为本的规划，您确定了对之前未识别服务的需求。</a:t>
            </a:r>
            <a:endParaRPr lang="en-US" dirty="0">
              <a:solidFill>
                <a:schemeClr val="tx1"/>
              </a:solidFill>
            </a:endParaRPr>
          </a:p>
          <a:p>
            <a:pPr marL="224312" indent="-224312">
              <a:buFont typeface="Arial" panose="020B0604020202020204" pitchFamily="34" charset="0"/>
              <a:buChar char="•"/>
            </a:pPr>
            <a:r>
              <a:rPr lang="zh-CN" altLang="en-US" dirty="0">
                <a:solidFill>
                  <a:schemeClr val="tx1"/>
                </a:solidFill>
              </a:rPr>
              <a:t>或者，您识别了您以前拥有但不再需要的服务。</a:t>
            </a:r>
            <a:endParaRPr lang="en-US" dirty="0">
              <a:solidFill>
                <a:schemeClr val="tx1"/>
              </a:solidFill>
            </a:endParaRPr>
          </a:p>
          <a:p>
            <a:pPr marL="171450" indent="-171450">
              <a:buFont typeface="Wingdings" pitchFamily="2" charset="2"/>
              <a:buChar char="ü"/>
            </a:pPr>
            <a:r>
              <a:rPr lang="zh-CN" altLang="en-US" dirty="0">
                <a:solidFill>
                  <a:schemeClr val="tx1"/>
                </a:solidFill>
              </a:rPr>
              <a:t>根据未满足需求或境况变化的定义来确定个人预算金额是否会发生变化。</a:t>
            </a:r>
            <a:endParaRPr lang="en-US" dirty="0">
              <a:solidFill>
                <a:schemeClr val="tx1"/>
              </a:solidFill>
            </a:endParaRPr>
          </a:p>
          <a:p>
            <a:pPr marL="171450" indent="-171450">
              <a:buFont typeface="Wingdings" pitchFamily="2" charset="2"/>
              <a:buChar char="ü"/>
            </a:pPr>
            <a:r>
              <a:rPr lang="zh-CN" altLang="en-US" dirty="0">
                <a:solidFill>
                  <a:schemeClr val="tx1"/>
                </a:solidFill>
              </a:rPr>
              <a:t>大多数预算不会发生变化，但如果发生了，您的服务协调员将帮助您确保增加应用于未满足需求的金额，并通过增加或减少已确定费用来说明您境况的任何变化。</a:t>
            </a:r>
            <a:endParaRPr lang="en-US" dirty="0">
              <a:solidFill>
                <a:schemeClr val="tx1"/>
              </a:solidFill>
            </a:endParaRPr>
          </a:p>
          <a:p>
            <a:pPr marL="171450" indent="-171450">
              <a:buFont typeface="Wingdings" pitchFamily="2" charset="2"/>
              <a:buChar char="ü"/>
            </a:pPr>
            <a:r>
              <a:rPr lang="zh-CN" altLang="en-US" dirty="0">
                <a:solidFill>
                  <a:schemeClr val="tx1"/>
                </a:solidFill>
              </a:rPr>
              <a:t>您的服务协调员将能够解释这是如何变化的。从本质上讲，他们确定了将花费多少钱来应对任何调整。</a:t>
            </a:r>
            <a:endParaRPr lang="en-US" dirty="0">
              <a:solidFill>
                <a:schemeClr val="tx1"/>
              </a:solidFill>
            </a:endParaRPr>
          </a:p>
          <a:p>
            <a:pPr marL="171450" indent="-171450" defTabSz="931774">
              <a:buFont typeface="Wingdings" pitchFamily="2" charset="2"/>
              <a:buChar char="ü"/>
              <a:defRPr/>
            </a:pPr>
            <a:r>
              <a:rPr lang="zh-CN" altLang="en-US" dirty="0">
                <a:solidFill>
                  <a:schemeClr val="tx1"/>
                </a:solidFill>
              </a:rPr>
              <a:t>请相信</a:t>
            </a:r>
            <a:r>
              <a:rPr lang="en-US" altLang="zh-CN" dirty="0">
                <a:solidFill>
                  <a:schemeClr val="tx1"/>
                </a:solidFill>
              </a:rPr>
              <a:t>——</a:t>
            </a:r>
            <a:r>
              <a:rPr lang="zh-CN" altLang="en-US" dirty="0">
                <a:solidFill>
                  <a:schemeClr val="tx1"/>
                </a:solidFill>
              </a:rPr>
              <a:t>这不是您回顾您需求和预算的唯一机会。如果您的生活有了变化，您的团队会和您一起回过头来进行审视并支持您的需求。</a:t>
            </a:r>
            <a:endParaRPr lang="en-US" dirty="0">
              <a:solidFill>
                <a:schemeClr val="tx1"/>
              </a:solidFill>
            </a:endParaRPr>
          </a:p>
          <a:p>
            <a:pPr defTabSz="931774">
              <a:defRPr/>
            </a:pPr>
            <a:r>
              <a:rPr lang="zh-CN" altLang="en-US" dirty="0">
                <a:solidFill>
                  <a:schemeClr val="tx1"/>
                </a:solidFill>
              </a:rPr>
              <a:t>个人预算金额：</a:t>
            </a:r>
            <a:endParaRPr lang="en-US" dirty="0">
              <a:solidFill>
                <a:schemeClr val="tx1"/>
              </a:solidFill>
            </a:endParaRPr>
          </a:p>
          <a:p>
            <a:pPr marL="174708" indent="-174708" defTabSz="931774">
              <a:buFont typeface="Arial" panose="020B0604020202020204" pitchFamily="34" charset="0"/>
              <a:buChar char="•"/>
              <a:defRPr/>
            </a:pPr>
            <a:r>
              <a:rPr lang="zh-CN" altLang="en-US" baseline="0" dirty="0">
                <a:solidFill>
                  <a:schemeClr val="tx1"/>
                </a:solidFill>
              </a:rPr>
              <a:t>首先考虑区域中心在过去</a:t>
            </a:r>
            <a:r>
              <a:rPr lang="en-US" altLang="zh-CN" baseline="0" dirty="0">
                <a:solidFill>
                  <a:schemeClr val="tx1"/>
                </a:solidFill>
              </a:rPr>
              <a:t>12</a:t>
            </a:r>
            <a:r>
              <a:rPr lang="zh-CN" altLang="en-US" baseline="0" dirty="0">
                <a:solidFill>
                  <a:schemeClr val="tx1"/>
                </a:solidFill>
              </a:rPr>
              <a:t>个月内为您的服务所支出的金额；</a:t>
            </a:r>
            <a:endParaRPr lang="en-US" baseline="0" dirty="0">
              <a:solidFill>
                <a:schemeClr val="tx1"/>
              </a:solidFill>
            </a:endParaRPr>
          </a:p>
          <a:p>
            <a:pPr marL="174708" indent="-174708" defTabSz="931774">
              <a:buFont typeface="Arial" panose="020B0604020202020204" pitchFamily="34" charset="0"/>
              <a:buChar char="•"/>
              <a:defRPr/>
            </a:pPr>
            <a:r>
              <a:rPr lang="zh-CN" altLang="en-US" baseline="0" dirty="0">
                <a:solidFill>
                  <a:schemeClr val="tx1"/>
                </a:solidFill>
              </a:rPr>
              <a:t>反映本应用于任何未满足需求的任何额外费用；以及</a:t>
            </a:r>
            <a:endParaRPr lang="en-US" baseline="0" dirty="0">
              <a:solidFill>
                <a:schemeClr val="tx1"/>
              </a:solidFill>
            </a:endParaRPr>
          </a:p>
          <a:p>
            <a:pPr marL="174708" indent="-174708" defTabSz="931774">
              <a:buFont typeface="Arial" panose="020B0604020202020204" pitchFamily="34" charset="0"/>
              <a:buChar char="•"/>
              <a:defRPr/>
            </a:pPr>
            <a:r>
              <a:rPr lang="zh-CN" altLang="en-US" baseline="0" dirty="0">
                <a:solidFill>
                  <a:schemeClr val="tx1"/>
                </a:solidFill>
              </a:rPr>
              <a:t>反映由于您的境况变化而导致的服务费用的增加或减少。</a:t>
            </a:r>
            <a:endParaRPr lang="en-US" baseline="0" dirty="0">
              <a:solidFill>
                <a:schemeClr val="tx1"/>
              </a:solidFill>
            </a:endParaRPr>
          </a:p>
          <a:p>
            <a:pPr marL="174708" indent="-174708" defTabSz="931774">
              <a:buFont typeface="Arial" panose="020B0604020202020204" pitchFamily="34" charset="0"/>
              <a:buChar char="•"/>
              <a:defRPr/>
            </a:pPr>
            <a:endParaRPr lang="en-US" baseline="0" dirty="0">
              <a:solidFill>
                <a:schemeClr val="tx1"/>
              </a:solidFill>
            </a:endParaRPr>
          </a:p>
          <a:p>
            <a:pPr marL="0" indent="0" defTabSz="931774">
              <a:buFont typeface="Arial" panose="020B0604020202020204" pitchFamily="34" charset="0"/>
              <a:buNone/>
              <a:defRPr/>
            </a:pPr>
            <a:r>
              <a:rPr lang="zh-CN" altLang="en-US" baseline="0" dirty="0">
                <a:solidFill>
                  <a:schemeClr val="tx1"/>
                </a:solidFill>
              </a:rPr>
              <a:t>无论您是否选择参与</a:t>
            </a:r>
            <a:r>
              <a:rPr lang="en-US" altLang="zh-CN" baseline="0" dirty="0">
                <a:solidFill>
                  <a:schemeClr val="tx1"/>
                </a:solidFill>
              </a:rPr>
              <a:t>SDP</a:t>
            </a:r>
            <a:r>
              <a:rPr lang="zh-CN" altLang="en-US" baseline="0" dirty="0">
                <a:solidFill>
                  <a:schemeClr val="tx1"/>
                </a:solidFill>
              </a:rPr>
              <a:t>，对您个人预算的更改反映了区域中心原本应支出的内容，包括未被满足的需求和境况变化。</a:t>
            </a:r>
            <a:endParaRPr lang="en-US" baseline="0"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44</a:t>
            </a:fld>
            <a:endParaRPr lang="en-US" dirty="0"/>
          </a:p>
        </p:txBody>
      </p:sp>
    </p:spTree>
    <p:extLst>
      <p:ext uri="{BB962C8B-B14F-4D97-AF65-F5344CB8AC3E}">
        <p14:creationId xmlns:p14="http://schemas.microsoft.com/office/powerpoint/2010/main" val="21685934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zh-CN" altLang="en-US" sz="1200" dirty="0">
                <a:solidFill>
                  <a:schemeClr val="tx1"/>
                </a:solidFill>
                <a:latin typeface="+mn-lt"/>
              </a:rPr>
              <a:t>根据</a:t>
            </a:r>
            <a:r>
              <a:rPr lang="en-US" altLang="zh-CN" sz="1200" dirty="0">
                <a:solidFill>
                  <a:schemeClr val="tx1"/>
                </a:solidFill>
                <a:latin typeface="+mn-lt"/>
              </a:rPr>
              <a:t>SDP</a:t>
            </a:r>
            <a:r>
              <a:rPr lang="zh-CN" altLang="en-US" sz="1200" dirty="0">
                <a:solidFill>
                  <a:schemeClr val="tx1"/>
                </a:solidFill>
                <a:latin typeface="+mn-lt"/>
              </a:rPr>
              <a:t>法律，有些事情不能被认为是未满足的需求或境况变化，因此不能因这些事情增加您的个人预算。</a:t>
            </a:r>
            <a:endParaRPr lang="en-US" sz="1200" dirty="0">
              <a:solidFill>
                <a:schemeClr val="tx1"/>
              </a:solidFill>
              <a:latin typeface="+mn-lt"/>
            </a:endParaRPr>
          </a:p>
          <a:p>
            <a:pPr marL="457200" indent="-457200">
              <a:lnSpc>
                <a:spcPct val="90000"/>
              </a:lnSpc>
              <a:spcBef>
                <a:spcPct val="0"/>
              </a:spcBef>
              <a:buFont typeface="Wingdings" panose="05000000000000000000" pitchFamily="2" charset="2"/>
              <a:buChar char="ü"/>
            </a:pPr>
            <a:r>
              <a:rPr lang="zh-CN" altLang="en-US" sz="1200" dirty="0">
                <a:solidFill>
                  <a:schemeClr val="tx1"/>
                </a:solidFill>
                <a:latin typeface="+mn-lt"/>
              </a:rPr>
              <a:t>为您的财务管理服务付费</a:t>
            </a:r>
            <a:endParaRPr lang="en-US" sz="1200" dirty="0">
              <a:solidFill>
                <a:schemeClr val="tx1"/>
              </a:solidFill>
              <a:latin typeface="+mn-lt"/>
            </a:endParaRPr>
          </a:p>
          <a:p>
            <a:pPr marL="457200" indent="-457200">
              <a:lnSpc>
                <a:spcPct val="90000"/>
              </a:lnSpc>
              <a:spcBef>
                <a:spcPct val="0"/>
              </a:spcBef>
              <a:buFont typeface="Wingdings" panose="05000000000000000000" pitchFamily="2" charset="2"/>
              <a:buChar char="ü"/>
            </a:pPr>
            <a:r>
              <a:rPr lang="zh-CN" altLang="en-US" sz="1200" kern="1200" dirty="0">
                <a:solidFill>
                  <a:schemeClr val="tx1"/>
                </a:solidFill>
                <a:latin typeface="+mn-lt"/>
                <a:ea typeface="+mn-ea"/>
                <a:cs typeface="+mn-cs"/>
              </a:rPr>
              <a:t>为独立协调方付费</a:t>
            </a:r>
            <a:r>
              <a:rPr lang="en-US" altLang="zh-CN" sz="1200" kern="1200" dirty="0">
                <a:solidFill>
                  <a:schemeClr val="tx1"/>
                </a:solidFill>
                <a:latin typeface="+mn-lt"/>
                <a:ea typeface="+mn-ea"/>
                <a:cs typeface="+mn-cs"/>
              </a:rPr>
              <a:t>(</a:t>
            </a:r>
            <a:r>
              <a:rPr lang="zh-CN" altLang="en-US" sz="1200" kern="1200" dirty="0">
                <a:solidFill>
                  <a:schemeClr val="tx1"/>
                </a:solidFill>
                <a:latin typeface="+mn-lt"/>
                <a:ea typeface="+mn-ea"/>
                <a:cs typeface="+mn-cs"/>
              </a:rPr>
              <a:t>如果雇用的话</a:t>
            </a:r>
            <a:r>
              <a:rPr lang="en-US" altLang="zh-CN" sz="1200" kern="1200" dirty="0">
                <a:solidFill>
                  <a:schemeClr val="tx1"/>
                </a:solidFill>
                <a:latin typeface="+mn-lt"/>
                <a:ea typeface="+mn-ea"/>
                <a:cs typeface="+mn-cs"/>
              </a:rPr>
              <a:t>)</a:t>
            </a:r>
            <a:r>
              <a:rPr lang="zh-CN" altLang="en-US" sz="1200" kern="1200" dirty="0">
                <a:solidFill>
                  <a:schemeClr val="tx1"/>
                </a:solidFill>
                <a:latin typeface="+mn-lt"/>
                <a:ea typeface="+mn-ea"/>
                <a:cs typeface="+mn-cs"/>
              </a:rPr>
              <a:t>。</a:t>
            </a:r>
            <a:endParaRPr lang="en-US" sz="1200" kern="1200" dirty="0">
              <a:solidFill>
                <a:schemeClr val="tx1"/>
              </a:solidFill>
              <a:latin typeface="+mn-lt"/>
              <a:ea typeface="+mn-ea"/>
              <a:cs typeface="+mn-cs"/>
            </a:endParaRPr>
          </a:p>
          <a:p>
            <a:pPr marL="0" indent="0">
              <a:lnSpc>
                <a:spcPct val="90000"/>
              </a:lnSpc>
              <a:spcBef>
                <a:spcPct val="0"/>
              </a:spcBef>
              <a:buFont typeface="Wingdings" panose="05000000000000000000" pitchFamily="2" charset="2"/>
              <a:buNone/>
            </a:pPr>
            <a:r>
              <a:rPr lang="zh-CN" altLang="en-US" sz="1200" dirty="0">
                <a:solidFill>
                  <a:schemeClr val="tx1"/>
                </a:solidFill>
                <a:latin typeface="+mn-lt"/>
              </a:rPr>
              <a:t>无法通过传统服务体系获得的服务不能被当成导致个人预算金额更改的未满足需求。对于这些项目，您可以在</a:t>
            </a:r>
            <a:r>
              <a:rPr lang="en-US" altLang="zh-CN" sz="1200" dirty="0">
                <a:solidFill>
                  <a:schemeClr val="tx1"/>
                </a:solidFill>
                <a:latin typeface="+mn-lt"/>
              </a:rPr>
              <a:t>SDP</a:t>
            </a:r>
            <a:r>
              <a:rPr lang="zh-CN" altLang="en-US" sz="1200" dirty="0">
                <a:solidFill>
                  <a:schemeClr val="tx1"/>
                </a:solidFill>
                <a:latin typeface="+mn-lt"/>
              </a:rPr>
              <a:t>中为这些服务付费，但是您不能调整您的预算来将其涵盖在内。</a:t>
            </a:r>
            <a:endParaRPr lang="en-US" sz="1200" dirty="0">
              <a:solidFill>
                <a:schemeClr val="tx1"/>
              </a:solidFill>
              <a:latin typeface="+mn-lt"/>
            </a:endParaRPr>
          </a:p>
          <a:p>
            <a:pPr marL="457200" indent="-457200">
              <a:lnSpc>
                <a:spcPct val="90000"/>
              </a:lnSpc>
              <a:spcBef>
                <a:spcPct val="0"/>
              </a:spcBef>
              <a:buFont typeface="Wingdings" panose="05000000000000000000" pitchFamily="2" charset="2"/>
              <a:buChar char="ü"/>
            </a:pPr>
            <a:r>
              <a:rPr lang="zh-CN" altLang="en-US" sz="1200" dirty="0">
                <a:solidFill>
                  <a:schemeClr val="tx1"/>
                </a:solidFill>
                <a:latin typeface="+mn-lt"/>
              </a:rPr>
              <a:t>区域中心必须证明您的个人预算。</a:t>
            </a:r>
            <a:endParaRPr lang="en-US" sz="1200" dirty="0">
              <a:solidFill>
                <a:schemeClr val="tx1"/>
              </a:solidFill>
              <a:latin typeface="+mn-lt"/>
            </a:endParaRPr>
          </a:p>
          <a:p>
            <a:pPr marL="914400" lvl="1" indent="-457200">
              <a:lnSpc>
                <a:spcPct val="90000"/>
              </a:lnSpc>
              <a:spcBef>
                <a:spcPct val="0"/>
              </a:spcBef>
              <a:buFont typeface="Wingdings" panose="05000000000000000000" pitchFamily="2" charset="2"/>
              <a:buChar char="ü"/>
            </a:pPr>
            <a:r>
              <a:rPr lang="zh-CN" altLang="en-US" sz="1200" dirty="0">
                <a:solidFill>
                  <a:schemeClr val="tx1"/>
                </a:solidFill>
                <a:latin typeface="+mn-lt"/>
              </a:rPr>
              <a:t>这意味着，无论您是否选择参与</a:t>
            </a:r>
            <a:r>
              <a:rPr lang="en-US" altLang="zh-CN" sz="1200" dirty="0">
                <a:solidFill>
                  <a:schemeClr val="tx1"/>
                </a:solidFill>
                <a:latin typeface="+mn-lt"/>
              </a:rPr>
              <a:t>SDP</a:t>
            </a:r>
            <a:r>
              <a:rPr lang="zh-CN" altLang="en-US" sz="1200" dirty="0">
                <a:solidFill>
                  <a:schemeClr val="tx1"/>
                </a:solidFill>
                <a:latin typeface="+mn-lt"/>
              </a:rPr>
              <a:t>，您的区域中心都必须证明：个人预算金额将由区域中心支出，包括因未满足需求或境况变化而导致的任何调整。</a:t>
            </a:r>
            <a:r>
              <a:rPr lang="en-US" sz="1200" dirty="0">
                <a:solidFill>
                  <a:schemeClr val="tx1"/>
                </a:solidFill>
                <a:latin typeface="+mn-lt"/>
              </a:rPr>
              <a:t> </a:t>
            </a:r>
          </a:p>
        </p:txBody>
      </p:sp>
      <p:sp>
        <p:nvSpPr>
          <p:cNvPr id="4" name="Slide Number Placeholder 3"/>
          <p:cNvSpPr>
            <a:spLocks noGrp="1"/>
          </p:cNvSpPr>
          <p:nvPr>
            <p:ph type="sldNum" sz="quarter" idx="10"/>
          </p:nvPr>
        </p:nvSpPr>
        <p:spPr/>
        <p:txBody>
          <a:bodyPr/>
          <a:lstStyle/>
          <a:p>
            <a:fld id="{1C78673E-F29B-4593-BE77-BC78070867BB}" type="slidenum">
              <a:rPr lang="en-US" smtClean="0"/>
              <a:t>45</a:t>
            </a:fld>
            <a:endParaRPr lang="en-US" dirty="0"/>
          </a:p>
        </p:txBody>
      </p:sp>
    </p:spTree>
    <p:extLst>
      <p:ext uri="{BB962C8B-B14F-4D97-AF65-F5344CB8AC3E}">
        <p14:creationId xmlns:p14="http://schemas.microsoft.com/office/powerpoint/2010/main" val="15931833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altLang="en-US" b="0" i="1" dirty="0">
                <a:solidFill>
                  <a:schemeClr val="tx1"/>
                </a:solidFill>
              </a:rPr>
              <a:t>讲义</a:t>
            </a:r>
            <a:r>
              <a:rPr lang="en-US" altLang="zh-CN" b="0" i="1" dirty="0">
                <a:solidFill>
                  <a:schemeClr val="tx1"/>
                </a:solidFill>
              </a:rPr>
              <a:t>——</a:t>
            </a:r>
            <a:r>
              <a:rPr lang="en-US" altLang="zh-CN" b="1" dirty="0">
                <a:solidFill>
                  <a:schemeClr val="tx1"/>
                </a:solidFill>
              </a:rPr>
              <a:t>Jason </a:t>
            </a:r>
            <a:r>
              <a:rPr lang="zh-CN" altLang="en-US" b="1" dirty="0">
                <a:solidFill>
                  <a:schemeClr val="tx1"/>
                </a:solidFill>
              </a:rPr>
              <a:t>和</a:t>
            </a:r>
            <a:r>
              <a:rPr lang="en-US" altLang="zh-CN" b="1" dirty="0">
                <a:solidFill>
                  <a:schemeClr val="tx1"/>
                </a:solidFill>
              </a:rPr>
              <a:t> Sofia</a:t>
            </a:r>
            <a:r>
              <a:rPr lang="zh-CN" altLang="en-US" b="1" dirty="0">
                <a:solidFill>
                  <a:schemeClr val="tx1"/>
                </a:solidFill>
              </a:rPr>
              <a:t>的个人预算</a:t>
            </a:r>
            <a:r>
              <a:rPr lang="en-US" altLang="zh-CN" b="1" dirty="0">
                <a:solidFill>
                  <a:schemeClr val="tx1"/>
                </a:solidFill>
              </a:rPr>
              <a:t>(</a:t>
            </a:r>
            <a:r>
              <a:rPr lang="zh-CN" altLang="en-US" b="1" dirty="0">
                <a:solidFill>
                  <a:schemeClr val="tx1"/>
                </a:solidFill>
              </a:rPr>
              <a:t>资料第</a:t>
            </a:r>
            <a:r>
              <a:rPr lang="en-US" altLang="zh-CN" b="1" dirty="0">
                <a:solidFill>
                  <a:schemeClr val="tx1"/>
                </a:solidFill>
              </a:rPr>
              <a:t>5</a:t>
            </a:r>
            <a:r>
              <a:rPr lang="zh-CN" altLang="en-US" b="1" dirty="0">
                <a:solidFill>
                  <a:schemeClr val="tx1"/>
                </a:solidFill>
              </a:rPr>
              <a:t>页</a:t>
            </a:r>
            <a:r>
              <a:rPr lang="en-US" altLang="zh-CN" b="1" dirty="0">
                <a:solidFill>
                  <a:schemeClr val="tx1"/>
                </a:solidFill>
              </a:rPr>
              <a:t>)</a:t>
            </a:r>
            <a:endParaRPr lang="en-US" b="1"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dirty="0">
                <a:solidFill>
                  <a:schemeClr val="tx1"/>
                </a:solidFill>
              </a:rPr>
              <a:t>让我们看看</a:t>
            </a:r>
            <a:r>
              <a:rPr lang="en-US" altLang="zh-CN" dirty="0">
                <a:solidFill>
                  <a:schemeClr val="tx1"/>
                </a:solidFill>
              </a:rPr>
              <a:t>Jason</a:t>
            </a:r>
            <a:r>
              <a:rPr lang="zh-CN" altLang="en-US" dirty="0">
                <a:solidFill>
                  <a:schemeClr val="tx1"/>
                </a:solidFill>
              </a:rPr>
              <a:t>是怎么做的。在过去的</a:t>
            </a:r>
            <a:r>
              <a:rPr lang="en-US" altLang="zh-CN" dirty="0">
                <a:solidFill>
                  <a:schemeClr val="tx1"/>
                </a:solidFill>
              </a:rPr>
              <a:t>12</a:t>
            </a:r>
            <a:r>
              <a:rPr lang="zh-CN" altLang="en-US" dirty="0">
                <a:solidFill>
                  <a:schemeClr val="tx1"/>
                </a:solidFill>
              </a:rPr>
              <a:t>个月里，区域中心在他的服务上花费了</a:t>
            </a:r>
            <a:r>
              <a:rPr lang="en-US" altLang="zh-CN" dirty="0">
                <a:solidFill>
                  <a:schemeClr val="tx1"/>
                </a:solidFill>
              </a:rPr>
              <a:t>63,100</a:t>
            </a:r>
            <a:r>
              <a:rPr lang="zh-CN" altLang="en-US" dirty="0">
                <a:solidFill>
                  <a:schemeClr val="tx1"/>
                </a:solidFill>
              </a:rPr>
              <a:t>美元。</a:t>
            </a:r>
            <a:endParaRPr lang="en-US"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dirty="0">
                <a:solidFill>
                  <a:schemeClr val="tx1"/>
                </a:solidFill>
              </a:rPr>
              <a:t>这些服务包括他的日间计划、私人助理时间和独立生活技能培训。</a:t>
            </a:r>
            <a:endParaRPr lang="en-US"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dirty="0">
                <a:solidFill>
                  <a:schemeClr val="tx1"/>
                </a:solidFill>
              </a:rPr>
              <a:t>他没有未被满足的需求，他的也保持不变。</a:t>
            </a:r>
            <a:endParaRPr lang="en-US"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dirty="0">
                <a:solidFill>
                  <a:schemeClr val="tx1"/>
                </a:solidFill>
              </a:rPr>
              <a:t>他的个人预算是</a:t>
            </a:r>
            <a:r>
              <a:rPr lang="en-US" altLang="zh-CN" dirty="0">
                <a:solidFill>
                  <a:schemeClr val="tx1"/>
                </a:solidFill>
              </a:rPr>
              <a:t>63,100</a:t>
            </a:r>
            <a:r>
              <a:rPr lang="zh-CN" altLang="en-US" dirty="0">
                <a:solidFill>
                  <a:schemeClr val="tx1"/>
                </a:solidFill>
              </a:rPr>
              <a:t>美元。</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46</a:t>
            </a:fld>
            <a:endParaRPr lang="en-US" dirty="0"/>
          </a:p>
        </p:txBody>
      </p:sp>
    </p:spTree>
    <p:extLst>
      <p:ext uri="{BB962C8B-B14F-4D97-AF65-F5344CB8AC3E}">
        <p14:creationId xmlns:p14="http://schemas.microsoft.com/office/powerpoint/2010/main" val="37457813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zh-CN" altLang="en-US" dirty="0">
                <a:solidFill>
                  <a:schemeClr val="tx1"/>
                </a:solidFill>
              </a:rPr>
              <a:t>现在，让我们看看</a:t>
            </a:r>
            <a:r>
              <a:rPr lang="en-US" altLang="zh-CN" dirty="0">
                <a:solidFill>
                  <a:schemeClr val="tx1"/>
                </a:solidFill>
              </a:rPr>
              <a:t>Sofia</a:t>
            </a:r>
            <a:r>
              <a:rPr lang="zh-CN" altLang="en-US" dirty="0">
                <a:solidFill>
                  <a:schemeClr val="tx1"/>
                </a:solidFill>
              </a:rPr>
              <a:t>。在过去的</a:t>
            </a:r>
            <a:r>
              <a:rPr lang="en-US" altLang="zh-CN" dirty="0">
                <a:solidFill>
                  <a:schemeClr val="tx1"/>
                </a:solidFill>
              </a:rPr>
              <a:t>12</a:t>
            </a:r>
            <a:r>
              <a:rPr lang="zh-CN" altLang="en-US" dirty="0">
                <a:solidFill>
                  <a:schemeClr val="tx1"/>
                </a:solidFill>
              </a:rPr>
              <a:t>个月里，区域中心在她的服务上花费了</a:t>
            </a:r>
            <a:r>
              <a:rPr lang="en-US" altLang="zh-CN" dirty="0">
                <a:solidFill>
                  <a:schemeClr val="tx1"/>
                </a:solidFill>
              </a:rPr>
              <a:t>2,100</a:t>
            </a:r>
            <a:r>
              <a:rPr lang="zh-CN" altLang="en-US" dirty="0">
                <a:solidFill>
                  <a:schemeClr val="tx1"/>
                </a:solidFill>
              </a:rPr>
              <a:t>美元。</a:t>
            </a:r>
            <a:endParaRPr lang="en-US" dirty="0">
              <a:solidFill>
                <a:schemeClr val="tx1"/>
              </a:solidFill>
            </a:endParaRPr>
          </a:p>
          <a:p>
            <a:pPr marL="171450" lvl="0" indent="-171450">
              <a:buFont typeface="Arial" panose="020B0604020202020204" pitchFamily="34" charset="0"/>
              <a:buChar char="•"/>
            </a:pPr>
            <a:r>
              <a:rPr lang="zh-CN" altLang="en-US" dirty="0">
                <a:solidFill>
                  <a:schemeClr val="tx1"/>
                </a:solidFill>
              </a:rPr>
              <a:t>这笔钱花在了她每月</a:t>
            </a:r>
            <a:r>
              <a:rPr lang="en-US" altLang="zh-CN" dirty="0">
                <a:solidFill>
                  <a:schemeClr val="tx1"/>
                </a:solidFill>
              </a:rPr>
              <a:t>7</a:t>
            </a:r>
            <a:r>
              <a:rPr lang="zh-CN" altLang="en-US" dirty="0">
                <a:solidFill>
                  <a:schemeClr val="tx1"/>
                </a:solidFill>
              </a:rPr>
              <a:t>小时的暂托服务上。</a:t>
            </a:r>
            <a:endParaRPr lang="en-US" dirty="0">
              <a:solidFill>
                <a:schemeClr val="tx1"/>
              </a:solidFill>
            </a:endParaRPr>
          </a:p>
          <a:p>
            <a:pPr marL="171450" lvl="0" indent="-171450">
              <a:buFont typeface="Arial" panose="020B0604020202020204" pitchFamily="34" charset="0"/>
              <a:buChar char="•"/>
            </a:pPr>
            <a:r>
              <a:rPr lang="en-US" altLang="zh-CN" dirty="0">
                <a:solidFill>
                  <a:schemeClr val="tx1"/>
                </a:solidFill>
              </a:rPr>
              <a:t>Sofia</a:t>
            </a:r>
            <a:r>
              <a:rPr lang="zh-CN" altLang="en-US" dirty="0">
                <a:solidFill>
                  <a:schemeClr val="tx1"/>
                </a:solidFill>
              </a:rPr>
              <a:t>以前的</a:t>
            </a:r>
            <a:r>
              <a:rPr lang="en-US" altLang="zh-CN" dirty="0">
                <a:solidFill>
                  <a:schemeClr val="tx1"/>
                </a:solidFill>
              </a:rPr>
              <a:t>IPP</a:t>
            </a:r>
            <a:r>
              <a:rPr lang="zh-CN" altLang="en-US" dirty="0">
                <a:solidFill>
                  <a:schemeClr val="tx1"/>
                </a:solidFill>
              </a:rPr>
              <a:t>反映她每月需要</a:t>
            </a:r>
            <a:r>
              <a:rPr lang="en-US" altLang="zh-CN" dirty="0">
                <a:solidFill>
                  <a:schemeClr val="tx1"/>
                </a:solidFill>
              </a:rPr>
              <a:t>40</a:t>
            </a:r>
            <a:r>
              <a:rPr lang="zh-CN" altLang="en-US" dirty="0">
                <a:solidFill>
                  <a:schemeClr val="tx1"/>
                </a:solidFill>
              </a:rPr>
              <a:t>小时的暂托。</a:t>
            </a:r>
            <a:endParaRPr lang="en-US" dirty="0">
              <a:solidFill>
                <a:schemeClr val="tx1"/>
              </a:solidFill>
            </a:endParaRPr>
          </a:p>
          <a:p>
            <a:pPr marL="171450" lvl="0" indent="-171450">
              <a:buFont typeface="Arial" panose="020B0604020202020204" pitchFamily="34" charset="0"/>
              <a:buChar char="•"/>
            </a:pPr>
            <a:r>
              <a:rPr lang="en-US" altLang="zh-CN" dirty="0">
                <a:solidFill>
                  <a:schemeClr val="tx1"/>
                </a:solidFill>
              </a:rPr>
              <a:t>Sofia</a:t>
            </a:r>
            <a:r>
              <a:rPr lang="zh-CN" altLang="en-US" dirty="0">
                <a:solidFill>
                  <a:schemeClr val="tx1"/>
                </a:solidFill>
              </a:rPr>
              <a:t>的家人并没有使用所有的暂托时数，因为她的祖母</a:t>
            </a:r>
            <a:r>
              <a:rPr lang="en-US" altLang="zh-CN" dirty="0">
                <a:solidFill>
                  <a:schemeClr val="tx1"/>
                </a:solidFill>
              </a:rPr>
              <a:t>——</a:t>
            </a:r>
            <a:r>
              <a:rPr lang="zh-CN" altLang="en-US" dirty="0">
                <a:solidFill>
                  <a:schemeClr val="tx1"/>
                </a:solidFill>
              </a:rPr>
              <a:t>供应方无法提供服务了。</a:t>
            </a:r>
            <a:endParaRPr lang="en-US" dirty="0">
              <a:solidFill>
                <a:schemeClr val="tx1"/>
              </a:solidFill>
            </a:endParaRPr>
          </a:p>
          <a:p>
            <a:pPr marL="171450" lvl="0" indent="-171450">
              <a:buFont typeface="Arial" panose="020B0604020202020204" pitchFamily="34" charset="0"/>
              <a:buChar char="•"/>
            </a:pPr>
            <a:r>
              <a:rPr lang="zh-CN" altLang="en-US" dirty="0">
                <a:solidFill>
                  <a:schemeClr val="tx1"/>
                </a:solidFill>
              </a:rPr>
              <a:t>他们认为每月不能使用的暂托时数是一个未被满足的需求。</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47</a:t>
            </a:fld>
            <a:endParaRPr lang="en-US" dirty="0"/>
          </a:p>
        </p:txBody>
      </p:sp>
    </p:spTree>
    <p:extLst>
      <p:ext uri="{BB962C8B-B14F-4D97-AF65-F5344CB8AC3E}">
        <p14:creationId xmlns:p14="http://schemas.microsoft.com/office/powerpoint/2010/main" val="24710297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altLang="en-US" i="1" dirty="0">
                <a:solidFill>
                  <a:schemeClr val="tx1"/>
                </a:solidFill>
              </a:rPr>
              <a:t>讲义</a:t>
            </a:r>
            <a:r>
              <a:rPr lang="en-US" altLang="zh-CN" dirty="0">
                <a:solidFill>
                  <a:schemeClr val="tx1"/>
                </a:solidFill>
              </a:rPr>
              <a:t>——</a:t>
            </a:r>
            <a:r>
              <a:rPr lang="en-US" altLang="zh-CN" b="1" dirty="0">
                <a:solidFill>
                  <a:schemeClr val="tx1"/>
                </a:solidFill>
              </a:rPr>
              <a:t>Jason</a:t>
            </a:r>
            <a:r>
              <a:rPr lang="zh-CN" altLang="en-US" b="1" dirty="0">
                <a:solidFill>
                  <a:schemeClr val="tx1"/>
                </a:solidFill>
              </a:rPr>
              <a:t>和</a:t>
            </a:r>
            <a:r>
              <a:rPr lang="en-US" altLang="zh-CN" b="1" dirty="0">
                <a:solidFill>
                  <a:schemeClr val="tx1"/>
                </a:solidFill>
              </a:rPr>
              <a:t>Sofia</a:t>
            </a:r>
            <a:r>
              <a:rPr lang="zh-CN" altLang="en-US" b="1" dirty="0">
                <a:solidFill>
                  <a:schemeClr val="tx1"/>
                </a:solidFill>
              </a:rPr>
              <a:t>个人预算（资料中的第</a:t>
            </a:r>
            <a:r>
              <a:rPr lang="en-US" altLang="zh-CN" b="1" dirty="0">
                <a:solidFill>
                  <a:schemeClr val="tx1"/>
                </a:solidFill>
              </a:rPr>
              <a:t>5</a:t>
            </a:r>
            <a:r>
              <a:rPr lang="zh-CN" altLang="en-US" b="1" dirty="0">
                <a:solidFill>
                  <a:schemeClr val="tx1"/>
                </a:solidFill>
              </a:rPr>
              <a:t>页）</a:t>
            </a:r>
            <a:endParaRPr lang="en-US" b="1" dirty="0">
              <a:solidFill>
                <a:schemeClr val="tx1"/>
              </a:solidFill>
            </a:endParaRPr>
          </a:p>
          <a:p>
            <a:pPr marL="171450" lvl="0" indent="-171450">
              <a:buFont typeface="Arial" panose="020B0604020202020204" pitchFamily="34" charset="0"/>
              <a:buChar char="•"/>
            </a:pPr>
            <a:endParaRPr lang="en-US" dirty="0">
              <a:solidFill>
                <a:schemeClr val="tx1"/>
              </a:solidFill>
            </a:endParaRPr>
          </a:p>
          <a:p>
            <a:pPr marL="171450" lvl="0" indent="-171450">
              <a:buFont typeface="Arial" panose="020B0604020202020204" pitchFamily="34" charset="0"/>
              <a:buChar char="•"/>
            </a:pPr>
            <a:r>
              <a:rPr lang="en-US" altLang="zh-CN" dirty="0">
                <a:solidFill>
                  <a:schemeClr val="tx1"/>
                </a:solidFill>
              </a:rPr>
              <a:t>Sofia</a:t>
            </a:r>
            <a:r>
              <a:rPr lang="zh-CN" altLang="en-US" dirty="0">
                <a:solidFill>
                  <a:schemeClr val="tx1"/>
                </a:solidFill>
              </a:rPr>
              <a:t>的祖母是她暂托的供应方，已无法为</a:t>
            </a:r>
            <a:r>
              <a:rPr lang="en-US" altLang="zh-CN" dirty="0">
                <a:solidFill>
                  <a:schemeClr val="tx1"/>
                </a:solidFill>
              </a:rPr>
              <a:t>Sofia</a:t>
            </a:r>
            <a:r>
              <a:rPr lang="zh-CN" altLang="en-US" dirty="0">
                <a:solidFill>
                  <a:schemeClr val="tx1"/>
                </a:solidFill>
              </a:rPr>
              <a:t>提供她每个月需要的所有暂托时间。</a:t>
            </a:r>
            <a:endParaRPr lang="en-US" dirty="0">
              <a:solidFill>
                <a:schemeClr val="tx1"/>
              </a:solidFill>
            </a:endParaRPr>
          </a:p>
          <a:p>
            <a:pPr marL="171450" lvl="0" indent="-171450">
              <a:buFont typeface="Arial" panose="020B0604020202020204" pitchFamily="34" charset="0"/>
              <a:buChar char="•"/>
            </a:pPr>
            <a:r>
              <a:rPr lang="en-US" altLang="zh-CN" dirty="0">
                <a:solidFill>
                  <a:schemeClr val="tx1"/>
                </a:solidFill>
              </a:rPr>
              <a:t>Sofia</a:t>
            </a:r>
            <a:r>
              <a:rPr lang="zh-CN" altLang="en-US" dirty="0">
                <a:solidFill>
                  <a:schemeClr val="tx1"/>
                </a:solidFill>
              </a:rPr>
              <a:t>和她的家人每月仍然需要</a:t>
            </a:r>
            <a:r>
              <a:rPr lang="en-US" altLang="zh-CN" dirty="0">
                <a:solidFill>
                  <a:schemeClr val="tx1"/>
                </a:solidFill>
              </a:rPr>
              <a:t>40</a:t>
            </a:r>
            <a:r>
              <a:rPr lang="zh-CN" altLang="en-US" dirty="0">
                <a:solidFill>
                  <a:schemeClr val="tx1"/>
                </a:solidFill>
              </a:rPr>
              <a:t>个小时，所以这被识别是一个未被满足的需求。</a:t>
            </a:r>
            <a:endParaRPr lang="en-US" dirty="0">
              <a:solidFill>
                <a:schemeClr val="tx1"/>
              </a:solidFill>
            </a:endParaRPr>
          </a:p>
          <a:p>
            <a:pPr marL="171450" lvl="0" indent="-171450">
              <a:buFont typeface="Arial" panose="020B0604020202020204" pitchFamily="34" charset="0"/>
              <a:buChar char="•"/>
            </a:pPr>
            <a:r>
              <a:rPr lang="en-US" altLang="zh-CN" dirty="0">
                <a:solidFill>
                  <a:schemeClr val="tx1"/>
                </a:solidFill>
              </a:rPr>
              <a:t>Sofia</a:t>
            </a:r>
            <a:r>
              <a:rPr lang="zh-CN" altLang="en-US" dirty="0">
                <a:solidFill>
                  <a:schemeClr val="tx1"/>
                </a:solidFill>
              </a:rPr>
              <a:t>的服务协调员确定了</a:t>
            </a:r>
            <a:r>
              <a:rPr lang="en-US" altLang="zh-CN" dirty="0">
                <a:solidFill>
                  <a:schemeClr val="tx1"/>
                </a:solidFill>
              </a:rPr>
              <a:t>Sofia</a:t>
            </a:r>
            <a:r>
              <a:rPr lang="zh-CN" altLang="en-US" dirty="0">
                <a:solidFill>
                  <a:schemeClr val="tx1"/>
                </a:solidFill>
              </a:rPr>
              <a:t>的暂托服务将支出多少钱。</a:t>
            </a:r>
            <a:endParaRPr lang="en-US" dirty="0">
              <a:solidFill>
                <a:schemeClr val="tx1"/>
              </a:solidFill>
            </a:endParaRPr>
          </a:p>
          <a:p>
            <a:pPr marL="171450" lvl="0" indent="-171450">
              <a:buFont typeface="Arial" panose="020B0604020202020204" pitchFamily="34" charset="0"/>
              <a:buChar char="•"/>
            </a:pPr>
            <a:r>
              <a:rPr lang="zh-CN" altLang="en-US" dirty="0">
                <a:solidFill>
                  <a:schemeClr val="tx1"/>
                </a:solidFill>
              </a:rPr>
              <a:t>以下是数学计算过程：</a:t>
            </a:r>
            <a:endParaRPr lang="en-US" dirty="0">
              <a:solidFill>
                <a:schemeClr val="tx1"/>
              </a:solidFill>
            </a:endParaRPr>
          </a:p>
          <a:p>
            <a:pPr lvl="0"/>
            <a:r>
              <a:rPr lang="zh-CN" altLang="en-US" b="0" dirty="0">
                <a:solidFill>
                  <a:schemeClr val="tx1"/>
                </a:solidFill>
              </a:rPr>
              <a:t>每月需要</a:t>
            </a:r>
            <a:r>
              <a:rPr lang="en-US" altLang="zh-CN" b="0" dirty="0">
                <a:solidFill>
                  <a:schemeClr val="tx1"/>
                </a:solidFill>
              </a:rPr>
              <a:t>40</a:t>
            </a:r>
            <a:r>
              <a:rPr lang="zh-CN" altLang="en-US" b="0" dirty="0">
                <a:solidFill>
                  <a:schemeClr val="tx1"/>
                </a:solidFill>
              </a:rPr>
              <a:t>小时</a:t>
            </a:r>
            <a:r>
              <a:rPr lang="en-US" altLang="zh-CN" b="0" dirty="0">
                <a:solidFill>
                  <a:schemeClr val="tx1"/>
                </a:solidFill>
              </a:rPr>
              <a:t>–</a:t>
            </a:r>
            <a:r>
              <a:rPr lang="zh-CN" altLang="en-US" b="0" dirty="0">
                <a:solidFill>
                  <a:schemeClr val="tx1"/>
                </a:solidFill>
              </a:rPr>
              <a:t>每月使用</a:t>
            </a:r>
            <a:r>
              <a:rPr lang="en-US" altLang="zh-CN" b="0" dirty="0">
                <a:solidFill>
                  <a:schemeClr val="tx1"/>
                </a:solidFill>
              </a:rPr>
              <a:t>7</a:t>
            </a:r>
            <a:r>
              <a:rPr lang="zh-CN" altLang="en-US" b="0" dirty="0">
                <a:solidFill>
                  <a:schemeClr val="tx1"/>
                </a:solidFill>
              </a:rPr>
              <a:t>小时</a:t>
            </a:r>
            <a:r>
              <a:rPr lang="en-US" altLang="zh-CN" b="0" dirty="0">
                <a:solidFill>
                  <a:schemeClr val="tx1"/>
                </a:solidFill>
              </a:rPr>
              <a:t>=</a:t>
            </a:r>
            <a:r>
              <a:rPr lang="en-US" altLang="zh-CN" b="1" dirty="0">
                <a:solidFill>
                  <a:schemeClr val="tx1"/>
                </a:solidFill>
              </a:rPr>
              <a:t>33</a:t>
            </a:r>
            <a:r>
              <a:rPr lang="zh-CN" altLang="en-US" b="1" dirty="0">
                <a:solidFill>
                  <a:schemeClr val="tx1"/>
                </a:solidFill>
              </a:rPr>
              <a:t>小时未使用</a:t>
            </a:r>
            <a:endParaRPr lang="en-US" b="1" dirty="0">
              <a:solidFill>
                <a:schemeClr val="tx1"/>
              </a:solidFill>
            </a:endParaRPr>
          </a:p>
          <a:p>
            <a:pPr lvl="0"/>
            <a:r>
              <a:rPr lang="en-US" altLang="zh-CN" dirty="0">
                <a:solidFill>
                  <a:schemeClr val="tx1"/>
                </a:solidFill>
              </a:rPr>
              <a:t>33</a:t>
            </a:r>
            <a:r>
              <a:rPr lang="zh-CN" altLang="en-US" dirty="0">
                <a:solidFill>
                  <a:schemeClr val="tx1"/>
                </a:solidFill>
              </a:rPr>
              <a:t>小时未使用</a:t>
            </a:r>
            <a:r>
              <a:rPr lang="en-US" altLang="zh-CN" dirty="0">
                <a:solidFill>
                  <a:schemeClr val="tx1"/>
                </a:solidFill>
              </a:rPr>
              <a:t>x25</a:t>
            </a:r>
            <a:r>
              <a:rPr lang="zh-CN" altLang="en-US" dirty="0">
                <a:solidFill>
                  <a:schemeClr val="tx1"/>
                </a:solidFill>
              </a:rPr>
              <a:t>美元每小时</a:t>
            </a:r>
            <a:r>
              <a:rPr lang="en-US" altLang="zh-CN" dirty="0">
                <a:solidFill>
                  <a:schemeClr val="tx1"/>
                </a:solidFill>
              </a:rPr>
              <a:t>=825</a:t>
            </a:r>
            <a:r>
              <a:rPr lang="zh-CN" altLang="en-US" dirty="0">
                <a:solidFill>
                  <a:schemeClr val="tx1"/>
                </a:solidFill>
              </a:rPr>
              <a:t>美元每月未使用</a:t>
            </a:r>
            <a:endParaRPr lang="en-US" dirty="0">
              <a:solidFill>
                <a:schemeClr val="tx1"/>
              </a:solidFill>
            </a:endParaRPr>
          </a:p>
          <a:p>
            <a:pPr lvl="0"/>
            <a:r>
              <a:rPr lang="en-US" altLang="zh-CN" dirty="0">
                <a:solidFill>
                  <a:schemeClr val="tx1"/>
                </a:solidFill>
              </a:rPr>
              <a:t>825</a:t>
            </a:r>
            <a:r>
              <a:rPr lang="zh-CN" altLang="en-US" dirty="0">
                <a:solidFill>
                  <a:schemeClr val="tx1"/>
                </a:solidFill>
              </a:rPr>
              <a:t>美元每月</a:t>
            </a:r>
            <a:r>
              <a:rPr lang="en-US" altLang="zh-CN" dirty="0">
                <a:solidFill>
                  <a:schemeClr val="tx1"/>
                </a:solidFill>
              </a:rPr>
              <a:t>x12</a:t>
            </a:r>
            <a:r>
              <a:rPr lang="zh-CN" altLang="en-US" dirty="0">
                <a:solidFill>
                  <a:schemeClr val="tx1"/>
                </a:solidFill>
              </a:rPr>
              <a:t>个月</a:t>
            </a:r>
            <a:r>
              <a:rPr lang="en-US" altLang="zh-CN" dirty="0">
                <a:solidFill>
                  <a:schemeClr val="tx1"/>
                </a:solidFill>
              </a:rPr>
              <a:t>=</a:t>
            </a:r>
            <a:r>
              <a:rPr lang="zh-CN" altLang="en-US" dirty="0">
                <a:solidFill>
                  <a:schemeClr val="tx1"/>
                </a:solidFill>
              </a:rPr>
              <a:t>去年未支出但有需求的</a:t>
            </a:r>
            <a:r>
              <a:rPr lang="en-US" altLang="zh-CN" dirty="0">
                <a:solidFill>
                  <a:schemeClr val="tx1"/>
                </a:solidFill>
              </a:rPr>
              <a:t>9,900</a:t>
            </a:r>
            <a:r>
              <a:rPr lang="zh-CN" altLang="en-US" dirty="0">
                <a:solidFill>
                  <a:schemeClr val="tx1"/>
                </a:solidFill>
              </a:rPr>
              <a:t>美元</a:t>
            </a:r>
            <a:r>
              <a:rPr lang="en-US" altLang="zh-CN" dirty="0">
                <a:solidFill>
                  <a:schemeClr val="tx1"/>
                </a:solidFill>
              </a:rPr>
              <a:t> </a:t>
            </a:r>
            <a:endParaRPr lang="en-US" dirty="0">
              <a:solidFill>
                <a:schemeClr val="tx1"/>
              </a:solidFill>
            </a:endParaRPr>
          </a:p>
          <a:p>
            <a:pPr marL="171450" lvl="0" indent="-171450">
              <a:buFont typeface="Arial" panose="020B0604020202020204" pitchFamily="34" charset="0"/>
              <a:buChar char="•"/>
            </a:pPr>
            <a:r>
              <a:rPr lang="zh-CN" altLang="en-US" dirty="0">
                <a:solidFill>
                  <a:schemeClr val="tx1"/>
                </a:solidFill>
              </a:rPr>
              <a:t>这反映了</a:t>
            </a:r>
            <a:r>
              <a:rPr lang="en-US" altLang="zh-CN" dirty="0">
                <a:solidFill>
                  <a:schemeClr val="tx1"/>
                </a:solidFill>
              </a:rPr>
              <a:t>Sofia</a:t>
            </a:r>
            <a:r>
              <a:rPr lang="zh-CN" altLang="en-US" dirty="0">
                <a:solidFill>
                  <a:schemeClr val="tx1"/>
                </a:solidFill>
              </a:rPr>
              <a:t>无法使用的暂托时间。</a:t>
            </a:r>
            <a:endParaRPr lang="en-US" dirty="0">
              <a:solidFill>
                <a:schemeClr val="tx1"/>
              </a:solidFill>
            </a:endParaRPr>
          </a:p>
          <a:p>
            <a:pPr marL="171450" lvl="0" indent="-171450">
              <a:buFont typeface="Arial" panose="020B0604020202020204" pitchFamily="34" charset="0"/>
              <a:buChar char="•"/>
            </a:pPr>
            <a:r>
              <a:rPr lang="en-US" altLang="zh-CN" dirty="0">
                <a:solidFill>
                  <a:schemeClr val="tx1"/>
                </a:solidFill>
              </a:rPr>
              <a:t>Sofia</a:t>
            </a:r>
            <a:r>
              <a:rPr lang="zh-CN" altLang="en-US" dirty="0">
                <a:solidFill>
                  <a:schemeClr val="tx1"/>
                </a:solidFill>
              </a:rPr>
              <a:t>的个人预算增加了</a:t>
            </a:r>
            <a:r>
              <a:rPr lang="en-US" altLang="zh-CN" dirty="0">
                <a:solidFill>
                  <a:schemeClr val="tx1"/>
                </a:solidFill>
              </a:rPr>
              <a:t>9,900</a:t>
            </a:r>
            <a:r>
              <a:rPr lang="zh-CN" altLang="en-US" dirty="0">
                <a:solidFill>
                  <a:schemeClr val="tx1"/>
                </a:solidFill>
              </a:rPr>
              <a:t>美元</a:t>
            </a:r>
            <a:r>
              <a:rPr lang="en-US" altLang="zh-CN" dirty="0">
                <a:solidFill>
                  <a:schemeClr val="tx1"/>
                </a:solidFill>
              </a:rPr>
              <a:t> </a:t>
            </a:r>
            <a:r>
              <a:rPr lang="zh-CN" altLang="en-US" dirty="0">
                <a:solidFill>
                  <a:schemeClr val="tx1"/>
                </a:solidFill>
              </a:rPr>
              <a:t>，以对应如果她能够使用这项服务的话原本应支付的暂托时间。</a:t>
            </a:r>
            <a:endParaRPr lang="en-US" dirty="0">
              <a:solidFill>
                <a:schemeClr val="tx1"/>
              </a:solidFill>
            </a:endParaRPr>
          </a:p>
          <a:p>
            <a:pPr marL="171450" lvl="0" indent="-171450">
              <a:buFont typeface="Arial" panose="020B0604020202020204" pitchFamily="34" charset="0"/>
              <a:buChar char="•"/>
            </a:pPr>
            <a:r>
              <a:rPr lang="zh-CN" altLang="en-US" dirty="0">
                <a:solidFill>
                  <a:schemeClr val="tx1"/>
                </a:solidFill>
              </a:rPr>
              <a:t>她调整后的个人预算是</a:t>
            </a:r>
            <a:r>
              <a:rPr lang="en-US" altLang="zh-CN" dirty="0">
                <a:solidFill>
                  <a:schemeClr val="tx1"/>
                </a:solidFill>
              </a:rPr>
              <a:t>12,000</a:t>
            </a:r>
            <a:r>
              <a:rPr lang="zh-CN" altLang="en-US" dirty="0">
                <a:solidFill>
                  <a:schemeClr val="tx1"/>
                </a:solidFill>
              </a:rPr>
              <a:t>美元。这是她和她的家人未来用于购买</a:t>
            </a:r>
            <a:r>
              <a:rPr lang="en-US" altLang="zh-CN" dirty="0">
                <a:solidFill>
                  <a:schemeClr val="tx1"/>
                </a:solidFill>
              </a:rPr>
              <a:t>SDP</a:t>
            </a:r>
            <a:r>
              <a:rPr lang="zh-CN" altLang="en-US" dirty="0">
                <a:solidFill>
                  <a:schemeClr val="tx1"/>
                </a:solidFill>
              </a:rPr>
              <a:t>服务和支持其</a:t>
            </a:r>
            <a:r>
              <a:rPr lang="en-US" altLang="zh-CN" dirty="0">
                <a:solidFill>
                  <a:schemeClr val="tx1"/>
                </a:solidFill>
              </a:rPr>
              <a:t>IPP</a:t>
            </a:r>
            <a:r>
              <a:rPr lang="zh-CN" altLang="en-US" dirty="0">
                <a:solidFill>
                  <a:schemeClr val="tx1"/>
                </a:solidFill>
              </a:rPr>
              <a:t>需求的金额。</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48</a:t>
            </a:fld>
            <a:endParaRPr lang="en-US" dirty="0"/>
          </a:p>
        </p:txBody>
      </p:sp>
    </p:spTree>
    <p:extLst>
      <p:ext uri="{BB962C8B-B14F-4D97-AF65-F5344CB8AC3E}">
        <p14:creationId xmlns:p14="http://schemas.microsoft.com/office/powerpoint/2010/main" val="938406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49</a:t>
            </a:fld>
            <a:endParaRPr lang="en-US" dirty="0"/>
          </a:p>
        </p:txBody>
      </p:sp>
    </p:spTree>
    <p:extLst>
      <p:ext uri="{BB962C8B-B14F-4D97-AF65-F5344CB8AC3E}">
        <p14:creationId xmlns:p14="http://schemas.microsoft.com/office/powerpoint/2010/main" val="1753912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是的，提出问题是一种培训工具！是的，我不可能无所不知，但我们将一起学习。</a:t>
            </a:r>
            <a:endParaRPr lang="en-US" dirty="0"/>
          </a:p>
          <a:p>
            <a:endParaRPr lang="en-US" dirty="0"/>
          </a:p>
          <a:p>
            <a:r>
              <a:rPr lang="zh-CN" altLang="en-US" b="1" dirty="0"/>
              <a:t>培训提示！还有一个未列出的工具是评估。提出以下观点，把评估与我们还在摸索自决计划如何运作甚至授训如何运作的事实联系起来。因此，参与者分享其对今日授训成效和不足的反馈是非常重要的。</a:t>
            </a:r>
            <a:endParaRPr lang="en-US" b="1" dirty="0"/>
          </a:p>
        </p:txBody>
      </p:sp>
      <p:sp>
        <p:nvSpPr>
          <p:cNvPr id="4" name="Slide Number Placeholder 3"/>
          <p:cNvSpPr>
            <a:spLocks noGrp="1"/>
          </p:cNvSpPr>
          <p:nvPr>
            <p:ph type="sldNum" sz="quarter" idx="10"/>
          </p:nvPr>
        </p:nvSpPr>
        <p:spPr/>
        <p:txBody>
          <a:bodyPr/>
          <a:lstStyle/>
          <a:p>
            <a:fld id="{1C78673E-F29B-4593-BE77-BC78070867BB}" type="slidenum">
              <a:rPr lang="en-US" smtClean="0"/>
              <a:t>5</a:t>
            </a:fld>
            <a:endParaRPr lang="en-US" dirty="0"/>
          </a:p>
        </p:txBody>
      </p:sp>
    </p:spTree>
    <p:extLst>
      <p:ext uri="{BB962C8B-B14F-4D97-AF65-F5344CB8AC3E}">
        <p14:creationId xmlns:p14="http://schemas.microsoft.com/office/powerpoint/2010/main" val="8446963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solidFill>
                  <a:schemeClr val="tx1"/>
                </a:solidFill>
              </a:rPr>
              <a:t>您已经确定了您的个人预算。现在，您要制定支出计划。</a:t>
            </a:r>
            <a:endParaRPr lang="en-US" dirty="0">
              <a:solidFill>
                <a:schemeClr val="tx1"/>
              </a:solidFill>
            </a:endParaRPr>
          </a:p>
          <a:p>
            <a:r>
              <a:rPr lang="zh-CN" altLang="en-US" dirty="0">
                <a:solidFill>
                  <a:schemeClr val="tx1"/>
                </a:solidFill>
              </a:rPr>
              <a:t>支出计划详细说明了个人预算中的可用资金将如何用于购买您在</a:t>
            </a:r>
            <a:r>
              <a:rPr lang="en-US" altLang="zh-CN" dirty="0">
                <a:solidFill>
                  <a:schemeClr val="tx1"/>
                </a:solidFill>
              </a:rPr>
              <a:t>IPP</a:t>
            </a:r>
            <a:r>
              <a:rPr lang="zh-CN" altLang="en-US" dirty="0">
                <a:solidFill>
                  <a:schemeClr val="tx1"/>
                </a:solidFill>
              </a:rPr>
              <a:t>中所需的服务和支持。</a:t>
            </a:r>
            <a:endParaRPr lang="en-US" dirty="0">
              <a:solidFill>
                <a:schemeClr val="tx1"/>
              </a:solidFill>
            </a:endParaRPr>
          </a:p>
          <a:p>
            <a:r>
              <a:rPr lang="zh-CN" altLang="en-US" baseline="0" dirty="0">
                <a:solidFill>
                  <a:schemeClr val="tx1"/>
                </a:solidFill>
              </a:rPr>
              <a:t>您的支出计划将只用于支付服务和支持费用，这些服务和支持将帮助您实现通过以人为本规划过程所识别的目标，并会在您的</a:t>
            </a:r>
            <a:r>
              <a:rPr lang="en-US" altLang="zh-CN" baseline="0" dirty="0">
                <a:solidFill>
                  <a:schemeClr val="tx1"/>
                </a:solidFill>
              </a:rPr>
              <a:t>IPP</a:t>
            </a:r>
            <a:r>
              <a:rPr lang="zh-CN" altLang="en-US" baseline="0" dirty="0">
                <a:solidFill>
                  <a:schemeClr val="tx1"/>
                </a:solidFill>
              </a:rPr>
              <a:t>中列出。</a:t>
            </a:r>
            <a:endParaRPr lang="en-US" baseline="0" dirty="0">
              <a:solidFill>
                <a:schemeClr val="tx1"/>
              </a:solidFill>
            </a:endParaRPr>
          </a:p>
          <a:p>
            <a:r>
              <a:rPr lang="zh-CN" altLang="en-US" baseline="0" dirty="0">
                <a:solidFill>
                  <a:schemeClr val="tx1"/>
                </a:solidFill>
              </a:rPr>
              <a:t>在支出政府资金的过程中，您应承担责任，并必须遵守我们讨论过的规则：</a:t>
            </a:r>
            <a:endParaRPr lang="en-US" baseline="0" dirty="0">
              <a:solidFill>
                <a:schemeClr val="tx1"/>
              </a:solidFill>
            </a:endParaRPr>
          </a:p>
          <a:p>
            <a:pPr marL="174708" indent="-174708">
              <a:buFont typeface="Arial" panose="020B0604020202020204" pitchFamily="34" charset="0"/>
              <a:buChar char="•"/>
            </a:pPr>
            <a:r>
              <a:rPr lang="zh-CN" altLang="en-US" baseline="0" dirty="0">
                <a:solidFill>
                  <a:schemeClr val="tx1"/>
                </a:solidFill>
              </a:rPr>
              <a:t>需要首先使用通用的或免费的服务</a:t>
            </a:r>
            <a:endParaRPr lang="en-US" baseline="0" dirty="0">
              <a:solidFill>
                <a:schemeClr val="tx1"/>
              </a:solidFill>
            </a:endParaRPr>
          </a:p>
          <a:p>
            <a:pPr marL="174708" indent="-174708">
              <a:buFont typeface="Arial" panose="020B0604020202020204" pitchFamily="34" charset="0"/>
              <a:buChar char="•"/>
            </a:pPr>
            <a:r>
              <a:rPr lang="zh-CN" altLang="en-US" baseline="0" dirty="0">
                <a:solidFill>
                  <a:schemeClr val="tx1"/>
                </a:solidFill>
              </a:rPr>
              <a:t>您只能为联邦政府认可的</a:t>
            </a:r>
            <a:r>
              <a:rPr lang="en-US" altLang="zh-CN" baseline="0" dirty="0">
                <a:solidFill>
                  <a:schemeClr val="tx1"/>
                </a:solidFill>
              </a:rPr>
              <a:t>SDP</a:t>
            </a:r>
            <a:r>
              <a:rPr lang="zh-CN" altLang="en-US" baseline="0" dirty="0">
                <a:solidFill>
                  <a:schemeClr val="tx1"/>
                </a:solidFill>
              </a:rPr>
              <a:t>服务付费。</a:t>
            </a:r>
            <a:endParaRPr lang="en-US" baseline="0" dirty="0">
              <a:solidFill>
                <a:schemeClr val="tx1"/>
              </a:solidFill>
            </a:endParaRPr>
          </a:p>
          <a:p>
            <a:pPr marL="174708" indent="-174708">
              <a:buFont typeface="Arial" panose="020B0604020202020204" pitchFamily="34" charset="0"/>
              <a:buChar char="•"/>
            </a:pPr>
            <a:r>
              <a:rPr lang="zh-CN" altLang="en-US" baseline="0" dirty="0">
                <a:solidFill>
                  <a:schemeClr val="tx1"/>
                </a:solidFill>
              </a:rPr>
              <a:t>您的服务必须符合</a:t>
            </a:r>
            <a:r>
              <a:rPr lang="en-US" altLang="zh-CN" baseline="0" dirty="0">
                <a:solidFill>
                  <a:schemeClr val="tx1"/>
                </a:solidFill>
              </a:rPr>
              <a:t>HCBS</a:t>
            </a:r>
            <a:r>
              <a:rPr lang="zh-CN" altLang="en-US" baseline="0" dirty="0">
                <a:solidFill>
                  <a:schemeClr val="tx1"/>
                </a:solidFill>
              </a:rPr>
              <a:t>的最终规则。</a:t>
            </a:r>
            <a:endParaRPr lang="en-US" baseline="0" dirty="0">
              <a:solidFill>
                <a:schemeClr val="tx1"/>
              </a:solidFill>
            </a:endParaRPr>
          </a:p>
          <a:p>
            <a:r>
              <a:rPr lang="zh-CN" altLang="en-US" baseline="0" dirty="0">
                <a:solidFill>
                  <a:schemeClr val="tx1"/>
                </a:solidFill>
              </a:rPr>
              <a:t>在以人为本的规划中，向您的独立协调方、服务协调员或其他合作方寻求帮助，讨论您需要以支出计划付费的服务。</a:t>
            </a:r>
            <a:endParaRPr lang="en-US" baseline="0"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50</a:t>
            </a:fld>
            <a:endParaRPr lang="en-US" dirty="0"/>
          </a:p>
        </p:txBody>
      </p:sp>
    </p:spTree>
    <p:extLst>
      <p:ext uri="{BB962C8B-B14F-4D97-AF65-F5344CB8AC3E}">
        <p14:creationId xmlns:p14="http://schemas.microsoft.com/office/powerpoint/2010/main" val="13581328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zh-CN" altLang="en-US" dirty="0">
                <a:solidFill>
                  <a:schemeClr val="tx1"/>
                </a:solidFill>
              </a:rPr>
              <a:t>您和支持您的人将确定以您</a:t>
            </a:r>
            <a:r>
              <a:rPr lang="en-US" altLang="zh-CN" dirty="0">
                <a:solidFill>
                  <a:schemeClr val="tx1"/>
                </a:solidFill>
              </a:rPr>
              <a:t>IPP</a:t>
            </a:r>
            <a:r>
              <a:rPr lang="zh-CN" altLang="en-US" dirty="0">
                <a:solidFill>
                  <a:schemeClr val="tx1"/>
                </a:solidFill>
              </a:rPr>
              <a:t>支出计划支付的每项服务的具体金额。</a:t>
            </a:r>
            <a:endParaRPr lang="en-US" dirty="0">
              <a:solidFill>
                <a:schemeClr val="tx1"/>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zh-CN" altLang="en-US" dirty="0">
                <a:solidFill>
                  <a:schemeClr val="tx1"/>
                </a:solidFill>
              </a:rPr>
              <a:t>您和您的团队需要识别可以接受哪些免费服务或支持。同样，这些服务被称为“通用服务”，它们对任何有资格使用它们的人都是免费的，而不仅仅是从区域中心接受服务的人。</a:t>
            </a:r>
            <a:endParaRPr lang="en-US" dirty="0">
              <a:solidFill>
                <a:schemeClr val="tx1"/>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zh-CN" altLang="en-US" dirty="0">
                <a:solidFill>
                  <a:schemeClr val="tx1"/>
                </a:solidFill>
              </a:rPr>
              <a:t>确定您将从您的</a:t>
            </a:r>
            <a:r>
              <a:rPr lang="en-US" altLang="zh-CN" dirty="0">
                <a:solidFill>
                  <a:schemeClr val="tx1"/>
                </a:solidFill>
              </a:rPr>
              <a:t>SDP</a:t>
            </a:r>
            <a:r>
              <a:rPr lang="zh-CN" altLang="en-US" dirty="0">
                <a:solidFill>
                  <a:schemeClr val="tx1"/>
                </a:solidFill>
              </a:rPr>
              <a:t>个人预算中为哪些服务付费。您的服务协调员将帮助您查看您选择的服务，并确定它们是否是联邦认可的</a:t>
            </a:r>
            <a:r>
              <a:rPr lang="en-US" altLang="zh-CN" dirty="0">
                <a:solidFill>
                  <a:schemeClr val="tx1"/>
                </a:solidFill>
              </a:rPr>
              <a:t>SDP</a:t>
            </a:r>
            <a:r>
              <a:rPr lang="zh-CN" altLang="en-US" dirty="0">
                <a:solidFill>
                  <a:schemeClr val="tx1"/>
                </a:solidFill>
              </a:rPr>
              <a:t>服务。他们将使用与您讲义中相同的</a:t>
            </a:r>
            <a:r>
              <a:rPr lang="en-US" altLang="zh-CN" dirty="0">
                <a:solidFill>
                  <a:schemeClr val="tx1"/>
                </a:solidFill>
              </a:rPr>
              <a:t>SDP</a:t>
            </a:r>
            <a:r>
              <a:rPr lang="zh-CN" altLang="en-US" dirty="0">
                <a:solidFill>
                  <a:schemeClr val="tx1"/>
                </a:solidFill>
              </a:rPr>
              <a:t>服务和定义列表。</a:t>
            </a:r>
            <a:endParaRPr lang="en-US" dirty="0">
              <a:solidFill>
                <a:schemeClr val="tx1"/>
              </a:solidFill>
            </a:endParaRPr>
          </a:p>
          <a:p>
            <a:r>
              <a:rPr lang="zh-CN" altLang="en-US" dirty="0">
                <a:solidFill>
                  <a:schemeClr val="tx1"/>
                </a:solidFill>
              </a:rPr>
              <a:t>对于您希望以个人预算支付的部分，请明确：</a:t>
            </a:r>
            <a:endParaRPr lang="en-US" dirty="0">
              <a:solidFill>
                <a:schemeClr val="tx1"/>
              </a:solidFill>
            </a:endParaRPr>
          </a:p>
          <a:p>
            <a:pPr marL="174708" indent="-174708">
              <a:buFont typeface="Arial" panose="020B0604020202020204" pitchFamily="34" charset="0"/>
              <a:buChar char="•"/>
            </a:pPr>
            <a:r>
              <a:rPr lang="zh-CN" altLang="en-US" baseline="0" dirty="0">
                <a:solidFill>
                  <a:schemeClr val="tx1"/>
                </a:solidFill>
              </a:rPr>
              <a:t>谁来提供服务？</a:t>
            </a:r>
            <a:endParaRPr lang="en-US" baseline="0" dirty="0">
              <a:solidFill>
                <a:schemeClr val="tx1"/>
              </a:solidFill>
            </a:endParaRPr>
          </a:p>
          <a:p>
            <a:pPr marL="174708" indent="-174708">
              <a:buFont typeface="Arial" panose="020B0604020202020204" pitchFamily="34" charset="0"/>
              <a:buChar char="•"/>
            </a:pPr>
            <a:r>
              <a:rPr lang="zh-CN" altLang="en-US" baseline="0" dirty="0">
                <a:solidFill>
                  <a:schemeClr val="tx1"/>
                </a:solidFill>
              </a:rPr>
              <a:t>多长时间提供一次这种服务？</a:t>
            </a:r>
            <a:endParaRPr lang="en-US" baseline="0" dirty="0">
              <a:solidFill>
                <a:schemeClr val="tx1"/>
              </a:solidFill>
            </a:endParaRPr>
          </a:p>
          <a:p>
            <a:pPr marL="174708" indent="-174708">
              <a:buFont typeface="Arial" panose="020B0604020202020204" pitchFamily="34" charset="0"/>
              <a:buChar char="•"/>
            </a:pPr>
            <a:r>
              <a:rPr lang="zh-CN" altLang="en-US" baseline="0" dirty="0">
                <a:solidFill>
                  <a:schemeClr val="tx1"/>
                </a:solidFill>
              </a:rPr>
              <a:t>什么时候开始？</a:t>
            </a:r>
            <a:endParaRPr lang="en-US" baseline="0" dirty="0">
              <a:solidFill>
                <a:schemeClr val="tx1"/>
              </a:solidFill>
            </a:endParaRPr>
          </a:p>
          <a:p>
            <a:pPr marL="174708" indent="-174708">
              <a:buFont typeface="Arial" panose="020B0604020202020204" pitchFamily="34" charset="0"/>
              <a:buChar char="•"/>
            </a:pPr>
            <a:r>
              <a:rPr lang="zh-CN" altLang="en-US" baseline="0" dirty="0">
                <a:solidFill>
                  <a:schemeClr val="tx1"/>
                </a:solidFill>
              </a:rPr>
              <a:t>到下一年的服务期限是多久？</a:t>
            </a:r>
            <a:endParaRPr lang="en-US" baseline="0" dirty="0">
              <a:solidFill>
                <a:schemeClr val="tx1"/>
              </a:solidFill>
            </a:endParaRPr>
          </a:p>
          <a:p>
            <a:pPr marL="174708" indent="-174708">
              <a:buFont typeface="Arial" panose="020B0604020202020204" pitchFamily="34" charset="0"/>
              <a:buChar char="•"/>
            </a:pPr>
            <a:r>
              <a:rPr lang="zh-CN" altLang="en-US" baseline="0" dirty="0">
                <a:solidFill>
                  <a:schemeClr val="tx1"/>
                </a:solidFill>
              </a:rPr>
              <a:t>要花费多少钱？</a:t>
            </a:r>
            <a:endParaRPr lang="en-US" baseline="0" dirty="0">
              <a:solidFill>
                <a:schemeClr val="tx1"/>
              </a:solidFill>
            </a:endParaRPr>
          </a:p>
          <a:p>
            <a:pPr marL="672938" lvl="1" indent="-224312">
              <a:buFont typeface="Arial"/>
              <a:buChar char="•"/>
            </a:pPr>
            <a:r>
              <a:rPr lang="zh-CN" altLang="en-US" i="1" dirty="0">
                <a:solidFill>
                  <a:schemeClr val="tx1"/>
                </a:solidFill>
              </a:rPr>
              <a:t>是总费用还是每小时</a:t>
            </a:r>
            <a:r>
              <a:rPr lang="en-US" altLang="zh-CN" i="1" dirty="0">
                <a:solidFill>
                  <a:schemeClr val="tx1"/>
                </a:solidFill>
              </a:rPr>
              <a:t>/</a:t>
            </a:r>
            <a:r>
              <a:rPr lang="zh-CN" altLang="en-US" i="1" dirty="0">
                <a:solidFill>
                  <a:schemeClr val="tx1"/>
                </a:solidFill>
              </a:rPr>
              <a:t>天</a:t>
            </a:r>
            <a:r>
              <a:rPr lang="en-US" altLang="zh-CN" i="1" dirty="0">
                <a:solidFill>
                  <a:schemeClr val="tx1"/>
                </a:solidFill>
              </a:rPr>
              <a:t>/</a:t>
            </a:r>
            <a:r>
              <a:rPr lang="zh-CN" altLang="en-US" i="1" dirty="0">
                <a:solidFill>
                  <a:schemeClr val="tx1"/>
                </a:solidFill>
              </a:rPr>
              <a:t>月的费用？</a:t>
            </a:r>
            <a:endParaRPr lang="en-US" i="1" dirty="0">
              <a:solidFill>
                <a:schemeClr val="tx1"/>
              </a:solidFill>
            </a:endParaRPr>
          </a:p>
          <a:p>
            <a:pPr marL="174708" indent="-174708" defTabSz="931774">
              <a:buFont typeface="Arial" panose="020B0604020202020204" pitchFamily="34" charset="0"/>
              <a:buChar char="•"/>
              <a:defRPr/>
            </a:pPr>
            <a:r>
              <a:rPr lang="zh-CN" altLang="en-US" dirty="0">
                <a:solidFill>
                  <a:schemeClr val="tx1"/>
                </a:solidFill>
              </a:rPr>
              <a:t>对于您想雇用的人，记住要算上税和保险费用。与您的</a:t>
            </a:r>
            <a:r>
              <a:rPr lang="en-US" altLang="zh-CN" dirty="0">
                <a:solidFill>
                  <a:schemeClr val="tx1"/>
                </a:solidFill>
              </a:rPr>
              <a:t>FMS</a:t>
            </a:r>
            <a:r>
              <a:rPr lang="zh-CN" altLang="en-US" dirty="0">
                <a:solidFill>
                  <a:schemeClr val="tx1"/>
                </a:solidFill>
              </a:rPr>
              <a:t>合作，遵守劳动法规，并在您的支出计划中说明这些项目的费用。</a:t>
            </a:r>
            <a:endParaRPr lang="en-US" dirty="0">
              <a:solidFill>
                <a:schemeClr val="tx1"/>
              </a:solidFill>
            </a:endParaRPr>
          </a:p>
          <a:p>
            <a:r>
              <a:rPr lang="zh-CN" altLang="en-US" dirty="0">
                <a:solidFill>
                  <a:schemeClr val="tx1"/>
                </a:solidFill>
              </a:rPr>
              <a:t>您的区域中心和财务管理服务供应方或</a:t>
            </a:r>
            <a:r>
              <a:rPr lang="en-US" altLang="zh-CN" dirty="0">
                <a:solidFill>
                  <a:schemeClr val="tx1"/>
                </a:solidFill>
              </a:rPr>
              <a:t>FMS</a:t>
            </a:r>
            <a:r>
              <a:rPr lang="zh-CN" altLang="en-US" dirty="0">
                <a:solidFill>
                  <a:schemeClr val="tx1"/>
                </a:solidFill>
              </a:rPr>
              <a:t>可以帮助您解决这些类型的问题。</a:t>
            </a: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chemeClr val="tx1"/>
                </a:solidFill>
              </a:rPr>
              <a:t>试着充分利用您的资金！记住，您的支出计划制定后会一整年都对您生效！</a:t>
            </a:r>
            <a:endParaRPr lang="en-US" dirty="0">
              <a:solidFill>
                <a:schemeClr val="tx1"/>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arenR" startAt="4"/>
              <a:tabLst/>
              <a:defRPr/>
            </a:pPr>
            <a:r>
              <a:rPr lang="zh-CN" altLang="en-US" dirty="0">
                <a:solidFill>
                  <a:schemeClr val="tx1"/>
                </a:solidFill>
              </a:rPr>
              <a:t>您确定的以个人预算支付的服务将在您的支出计划中列出。</a:t>
            </a:r>
            <a:endParaRPr lang="en-US" dirty="0">
              <a:solidFill>
                <a:schemeClr val="tx1"/>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arenR" startAt="4"/>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solidFill>
                  <a:schemeClr val="tx1"/>
                </a:solidFill>
              </a:rPr>
              <a:t>培训提示！规划这部分内容需要一些时间，请安抚您的授训对象。请记住，当试点项目开始时，人们会花费相当多的时间来确定他们的服务和制定他们的支出计划。</a:t>
            </a:r>
            <a:endParaRPr lang="en-US" b="1"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51</a:t>
            </a:fld>
            <a:endParaRPr lang="en-US" dirty="0"/>
          </a:p>
        </p:txBody>
      </p:sp>
    </p:spTree>
    <p:extLst>
      <p:ext uri="{BB962C8B-B14F-4D97-AF65-F5344CB8AC3E}">
        <p14:creationId xmlns:p14="http://schemas.microsoft.com/office/powerpoint/2010/main" val="162808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r>
              <a:rPr lang="zh-CN" altLang="en-US" sz="1200" i="0" u="none" baseline="0" dirty="0"/>
              <a:t>尽管您对所需服务的选择具有很大的灵活性，但区域中心仍然需要能够报告资金怎样花费于服务。这是联邦政府的要求。</a:t>
            </a:r>
            <a:endParaRPr lang="en-US" sz="1200" i="0" u="none" baseline="0" dirty="0"/>
          </a:p>
          <a:p>
            <a:pPr>
              <a:buFont typeface="Arial"/>
              <a:buNone/>
            </a:pPr>
            <a:r>
              <a:rPr lang="zh-CN" altLang="en-US" sz="1200" b="0" i="0" u="none" baseline="0" dirty="0"/>
              <a:t>您的区域中心将为您支出计划中的每项服务分配一个服务代码。每个服务代码都属于一个根据服务自身类型而将服务分为一组的预算类别。</a:t>
            </a:r>
            <a:endParaRPr lang="en-US" sz="1200" b="0" i="0" u="none" baseline="0" dirty="0"/>
          </a:p>
          <a:p>
            <a:pPr>
              <a:buFont typeface="Arial"/>
              <a:buNone/>
            </a:pPr>
            <a:r>
              <a:rPr lang="zh-CN" altLang="en-US" sz="1200" b="0" i="0" u="none" baseline="0" dirty="0"/>
              <a:t>三种预算类别是：</a:t>
            </a:r>
            <a:endParaRPr lang="en-US" sz="1200" b="0" i="0" u="none" baseline="0" dirty="0"/>
          </a:p>
          <a:p>
            <a:pPr>
              <a:buFont typeface="Arial"/>
              <a:buNone/>
            </a:pPr>
            <a:r>
              <a:rPr lang="zh-CN" altLang="en-US" sz="1200" b="1" u="none" dirty="0"/>
              <a:t>生活安排</a:t>
            </a:r>
            <a:r>
              <a:rPr lang="en-US" altLang="zh-CN" sz="1200" b="0" u="none" dirty="0"/>
              <a:t>——</a:t>
            </a:r>
            <a:r>
              <a:rPr lang="zh-CN" altLang="en-US" sz="1200" b="0" u="none" dirty="0"/>
              <a:t>在家里为您提供所需支持</a:t>
            </a:r>
            <a:endParaRPr lang="en-US" sz="1200" b="0" u="none" dirty="0"/>
          </a:p>
          <a:p>
            <a:pPr>
              <a:buFont typeface="Arial"/>
              <a:buNone/>
            </a:pPr>
            <a:r>
              <a:rPr lang="zh-CN" altLang="en-US" sz="1200" b="1" u="none" baseline="0" dirty="0"/>
              <a:t>就业和社区参与</a:t>
            </a:r>
            <a:r>
              <a:rPr lang="en-US" altLang="zh-CN" sz="1200" b="0" u="none" baseline="0" dirty="0"/>
              <a:t>——</a:t>
            </a:r>
            <a:r>
              <a:rPr lang="zh-CN" altLang="en-US" sz="1200" b="0" u="none" baseline="0" dirty="0"/>
              <a:t>您融入社区所需的服务和事情</a:t>
            </a:r>
            <a:endParaRPr lang="en-US" sz="1200" b="0" u="none" baseline="0" dirty="0"/>
          </a:p>
          <a:p>
            <a:pPr>
              <a:buFont typeface="Arial"/>
              <a:buNone/>
            </a:pPr>
            <a:r>
              <a:rPr lang="zh-CN" altLang="en-US" sz="1200" b="1" u="none" baseline="0" dirty="0"/>
              <a:t>健康与安全</a:t>
            </a:r>
            <a:r>
              <a:rPr lang="en-US" altLang="zh-CN" sz="1200" b="0" u="none" baseline="0" dirty="0"/>
              <a:t>——</a:t>
            </a:r>
            <a:r>
              <a:rPr lang="zh-CN" altLang="en-US" sz="1200" u="none" baseline="0" dirty="0"/>
              <a:t>这些服务与任何有助于保持健康和安全的事物有关。</a:t>
            </a:r>
            <a:endParaRPr lang="en-US" sz="1200" u="none" baseline="0" dirty="0"/>
          </a:p>
          <a:p>
            <a:pPr>
              <a:buFont typeface="Arial"/>
              <a:buNone/>
            </a:pPr>
            <a:endParaRPr lang="en-US" sz="1200" u="none" baseline="0" dirty="0"/>
          </a:p>
          <a:p>
            <a:pPr>
              <a:buFont typeface="Arial"/>
              <a:buNone/>
            </a:pPr>
            <a:r>
              <a:rPr lang="zh-CN" altLang="en-US" sz="1200" b="0" u="none" baseline="0" dirty="0"/>
              <a:t>在一年的过程中，您可能需要改变预算的使用方式。这将带来支出计划的变更。</a:t>
            </a:r>
            <a:endParaRPr lang="en-US" sz="1200" b="0" u="none" baseline="0" dirty="0"/>
          </a:p>
          <a:p>
            <a:pPr>
              <a:buFont typeface="Arial"/>
              <a:buNone/>
            </a:pPr>
            <a:r>
              <a:rPr lang="zh-CN" altLang="en-US" sz="1200" b="0" u="none" baseline="0" dirty="0"/>
              <a:t>无须经区域中心或</a:t>
            </a:r>
            <a:r>
              <a:rPr lang="en-US" altLang="zh-CN" sz="1200" b="0" u="none" baseline="0" dirty="0"/>
              <a:t>IPP</a:t>
            </a:r>
            <a:r>
              <a:rPr lang="zh-CN" altLang="en-US" sz="1200" b="0" u="none" baseline="0" dirty="0"/>
              <a:t>团队批准，每年您可以将原来属于任何预算类别的资金的</a:t>
            </a:r>
            <a:r>
              <a:rPr lang="en-US" altLang="zh-CN" sz="1200" b="0" u="none" baseline="0" dirty="0"/>
              <a:t>10%</a:t>
            </a:r>
            <a:r>
              <a:rPr lang="zh-CN" altLang="en-US" sz="1200" b="0" u="none" baseline="0" dirty="0"/>
              <a:t>转移给另一个或多个预算类别。超过预算类别资金</a:t>
            </a:r>
            <a:r>
              <a:rPr lang="en-US" altLang="zh-CN" sz="1200" b="0" u="none" baseline="0" dirty="0"/>
              <a:t>10%</a:t>
            </a:r>
            <a:r>
              <a:rPr lang="zh-CN" altLang="en-US" sz="1200" b="0" u="none" baseline="0" dirty="0"/>
              <a:t>的转移需要得到区域中心或</a:t>
            </a:r>
            <a:r>
              <a:rPr lang="en-US" altLang="zh-CN" sz="1200" b="0" u="none" baseline="0" dirty="0"/>
              <a:t>IPP</a:t>
            </a:r>
            <a:r>
              <a:rPr lang="zh-CN" altLang="en-US" sz="1200" b="0" u="none" baseline="0" dirty="0"/>
              <a:t>团队的批准</a:t>
            </a:r>
            <a:r>
              <a:rPr lang="en-US" altLang="zh-CN" sz="1200" b="0" u="none" baseline="0" dirty="0"/>
              <a:t>/</a:t>
            </a:r>
            <a:r>
              <a:rPr lang="zh-CN" altLang="en-US" sz="1200" b="0" u="none" baseline="0" dirty="0"/>
              <a:t>同意。</a:t>
            </a:r>
            <a:endParaRPr lang="en-US" sz="1200" b="0" u="none" baseline="0" dirty="0"/>
          </a:p>
          <a:p>
            <a:pPr>
              <a:buFont typeface="Arial"/>
              <a:buNone/>
            </a:pPr>
            <a:endParaRPr lang="en-US" sz="1200" b="0" u="none" baseline="0" dirty="0"/>
          </a:p>
          <a:p>
            <a:pPr>
              <a:buFont typeface="Arial"/>
              <a:buNone/>
            </a:pPr>
            <a:r>
              <a:rPr lang="zh-CN" altLang="en-US" sz="1200" b="0" u="none" baseline="0" dirty="0"/>
              <a:t>信息量很大，但您现在需要记住的是，如果您需要进行变更，您可以在您的支出计划中进行转移。您的服务协调员、</a:t>
            </a:r>
            <a:r>
              <a:rPr lang="en-US" altLang="zh-CN" sz="1200" b="0" u="none" baseline="0" dirty="0"/>
              <a:t>FMS</a:t>
            </a:r>
            <a:r>
              <a:rPr lang="zh-CN" altLang="en-US" sz="1200" b="0" u="none" baseline="0" dirty="0"/>
              <a:t>和独立协调方可以帮助您解决这一问题。</a:t>
            </a:r>
            <a:endParaRPr lang="en-US" sz="1200" b="0" u="none"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52</a:t>
            </a:fld>
            <a:endParaRPr lang="en-US" dirty="0"/>
          </a:p>
        </p:txBody>
      </p:sp>
    </p:spTree>
    <p:extLst>
      <p:ext uri="{BB962C8B-B14F-4D97-AF65-F5344CB8AC3E}">
        <p14:creationId xmlns:p14="http://schemas.microsoft.com/office/powerpoint/2010/main" val="24905226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251">
              <a:defRPr/>
            </a:pPr>
            <a:r>
              <a:rPr lang="zh-CN" altLang="en-US" b="0" i="0" dirty="0">
                <a:solidFill>
                  <a:schemeClr val="tx1"/>
                </a:solidFill>
              </a:rPr>
              <a:t>让我们从</a:t>
            </a:r>
            <a:r>
              <a:rPr lang="en-US" altLang="zh-CN" b="0" i="0" dirty="0">
                <a:solidFill>
                  <a:schemeClr val="tx1"/>
                </a:solidFill>
              </a:rPr>
              <a:t>Jason</a:t>
            </a:r>
            <a:r>
              <a:rPr lang="zh-CN" altLang="en-US" b="0" i="0" dirty="0">
                <a:solidFill>
                  <a:schemeClr val="tx1"/>
                </a:solidFill>
              </a:rPr>
              <a:t>开始，看看他的支出计划是如何制定的。</a:t>
            </a:r>
            <a:endParaRPr lang="en-US" b="0" i="0" dirty="0">
              <a:solidFill>
                <a:schemeClr val="tx1"/>
              </a:solidFill>
            </a:endParaRPr>
          </a:p>
          <a:p>
            <a:pPr defTabSz="897251">
              <a:defRPr/>
            </a:pPr>
            <a:r>
              <a:rPr lang="en-US" altLang="zh-CN" b="0" i="0" dirty="0">
                <a:solidFill>
                  <a:schemeClr val="tx1"/>
                </a:solidFill>
              </a:rPr>
              <a:t>Jason</a:t>
            </a:r>
            <a:r>
              <a:rPr lang="zh-CN" altLang="en-US" b="0" i="0" dirty="0">
                <a:solidFill>
                  <a:schemeClr val="tx1"/>
                </a:solidFill>
              </a:rPr>
              <a:t>和他的规划团队</a:t>
            </a:r>
            <a:endParaRPr lang="en-US" b="0" i="0" dirty="0">
              <a:solidFill>
                <a:schemeClr val="tx1"/>
              </a:solidFill>
            </a:endParaRPr>
          </a:p>
          <a:p>
            <a:pPr marL="228600" indent="-228600" defTabSz="897251">
              <a:buAutoNum type="arabicParenR"/>
              <a:defRPr/>
            </a:pPr>
            <a:r>
              <a:rPr lang="zh-CN" altLang="en-US" b="0" i="0" dirty="0">
                <a:solidFill>
                  <a:schemeClr val="tx1"/>
                </a:solidFill>
              </a:rPr>
              <a:t>识别其目标和实现这些目标所需的服务。</a:t>
            </a:r>
            <a:endParaRPr lang="en-US" b="0" i="0" dirty="0">
              <a:solidFill>
                <a:schemeClr val="tx1"/>
              </a:solidFill>
            </a:endParaRPr>
          </a:p>
          <a:p>
            <a:pPr marL="228600" indent="-228600" defTabSz="897251">
              <a:buAutoNum type="arabicParenR"/>
              <a:defRPr/>
            </a:pPr>
            <a:r>
              <a:rPr lang="zh-CN" altLang="en-US" b="0" i="0" dirty="0">
                <a:solidFill>
                  <a:schemeClr val="tx1"/>
                </a:solidFill>
              </a:rPr>
              <a:t>他们确保目标和服务都被记录在</a:t>
            </a:r>
            <a:r>
              <a:rPr lang="en-US" altLang="zh-CN" b="0" i="0" dirty="0">
                <a:solidFill>
                  <a:schemeClr val="tx1"/>
                </a:solidFill>
              </a:rPr>
              <a:t>IPP</a:t>
            </a:r>
            <a:r>
              <a:rPr lang="zh-CN" altLang="en-US" b="0" i="0" dirty="0">
                <a:solidFill>
                  <a:schemeClr val="tx1"/>
                </a:solidFill>
              </a:rPr>
              <a:t>中。</a:t>
            </a:r>
            <a:endParaRPr lang="en-US" b="0" i="0" dirty="0">
              <a:solidFill>
                <a:schemeClr val="tx1"/>
              </a:solidFill>
            </a:endParaRPr>
          </a:p>
          <a:p>
            <a:pPr marL="228600" indent="-228600" defTabSz="897251">
              <a:buAutoNum type="arabicParenR"/>
              <a:defRPr/>
            </a:pPr>
            <a:r>
              <a:rPr lang="zh-CN" altLang="en-US" b="0" i="0" dirty="0">
                <a:solidFill>
                  <a:schemeClr val="tx1"/>
                </a:solidFill>
              </a:rPr>
              <a:t>他们查询了哪些服务是免费</a:t>
            </a:r>
            <a:r>
              <a:rPr lang="en-US" altLang="zh-CN" b="0" i="0" dirty="0">
                <a:solidFill>
                  <a:schemeClr val="tx1"/>
                </a:solidFill>
              </a:rPr>
              <a:t>/</a:t>
            </a:r>
            <a:r>
              <a:rPr lang="zh-CN" altLang="en-US" b="0" i="0" dirty="0">
                <a:solidFill>
                  <a:schemeClr val="tx1"/>
                </a:solidFill>
              </a:rPr>
              <a:t>通用的</a:t>
            </a:r>
            <a:endParaRPr lang="en-US" b="0" i="0" dirty="0">
              <a:solidFill>
                <a:schemeClr val="tx1"/>
              </a:solidFill>
            </a:endParaRPr>
          </a:p>
          <a:p>
            <a:pPr marL="228600" indent="-228600" defTabSz="897251">
              <a:buAutoNum type="arabicParenR"/>
              <a:defRPr/>
            </a:pPr>
            <a:r>
              <a:rPr lang="zh-CN" altLang="en-US" b="0" i="0" dirty="0">
                <a:solidFill>
                  <a:schemeClr val="tx1"/>
                </a:solidFill>
              </a:rPr>
              <a:t>他们确定哪些服务需要付费</a:t>
            </a:r>
            <a:endParaRPr lang="en-US" b="0" i="0" dirty="0">
              <a:solidFill>
                <a:schemeClr val="tx1"/>
              </a:solidFill>
            </a:endParaRPr>
          </a:p>
          <a:p>
            <a:pPr marL="228600" indent="-228600" defTabSz="897251">
              <a:buAutoNum type="arabicParenR"/>
              <a:defRPr/>
            </a:pPr>
            <a:r>
              <a:rPr lang="zh-CN" altLang="en-US" b="0" i="0" dirty="0">
                <a:solidFill>
                  <a:schemeClr val="tx1"/>
                </a:solidFill>
              </a:rPr>
              <a:t>他们进行了研究以确定：</a:t>
            </a:r>
            <a:endParaRPr lang="en-US" b="0" i="0" dirty="0">
              <a:solidFill>
                <a:schemeClr val="tx1"/>
              </a:solidFill>
            </a:endParaRPr>
          </a:p>
          <a:p>
            <a:pPr marL="174708" marR="0" lvl="0" indent="-174708" algn="l" defTabSz="89725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1" baseline="0" dirty="0">
                <a:solidFill>
                  <a:schemeClr val="tx1"/>
                </a:solidFill>
              </a:rPr>
              <a:t>谁来提供服务</a:t>
            </a:r>
            <a:endParaRPr lang="en-US" b="1" i="0" dirty="0">
              <a:solidFill>
                <a:schemeClr val="tx1"/>
              </a:solidFill>
            </a:endParaRPr>
          </a:p>
          <a:p>
            <a:pPr marL="174708" marR="0" lvl="0" indent="-174708" algn="l" defTabSz="89725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1" baseline="0" dirty="0">
                <a:solidFill>
                  <a:schemeClr val="tx1"/>
                </a:solidFill>
              </a:rPr>
              <a:t>多长时间提供一次这种服务</a:t>
            </a:r>
            <a:endParaRPr lang="en-US" altLang="zh-CN" b="1" baseline="0" dirty="0">
              <a:solidFill>
                <a:schemeClr val="tx1"/>
              </a:solidFill>
            </a:endParaRPr>
          </a:p>
          <a:p>
            <a:pPr marL="174708" marR="0" lvl="0" indent="-174708" algn="l" defTabSz="89725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1" baseline="0" dirty="0">
                <a:solidFill>
                  <a:schemeClr val="tx1"/>
                </a:solidFill>
              </a:rPr>
              <a:t>什么时候开始</a:t>
            </a:r>
            <a:endParaRPr lang="en-US" altLang="zh-CN" b="1" baseline="0" dirty="0">
              <a:solidFill>
                <a:schemeClr val="tx1"/>
              </a:solidFill>
            </a:endParaRPr>
          </a:p>
          <a:p>
            <a:pPr marL="174708" marR="0" lvl="0" indent="-174708" algn="l" defTabSz="89725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1" baseline="0" dirty="0">
                <a:solidFill>
                  <a:schemeClr val="tx1"/>
                </a:solidFill>
              </a:rPr>
              <a:t>这一年的服务期限是多久</a:t>
            </a:r>
            <a:endParaRPr lang="en-US" altLang="zh-CN" b="1" baseline="0" dirty="0">
              <a:solidFill>
                <a:schemeClr val="tx1"/>
              </a:solidFill>
            </a:endParaRPr>
          </a:p>
          <a:p>
            <a:pPr marL="174708" marR="0" lvl="0" indent="-174708" algn="l" defTabSz="89725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1" baseline="0" dirty="0">
                <a:solidFill>
                  <a:schemeClr val="tx1"/>
                </a:solidFill>
              </a:rPr>
              <a:t>要花费多少钱</a:t>
            </a:r>
            <a:endParaRPr lang="en-US" altLang="zh-CN" b="1" baseline="0" dirty="0">
              <a:solidFill>
                <a:schemeClr val="tx1"/>
              </a:solidFill>
            </a:endParaRPr>
          </a:p>
          <a:p>
            <a:pPr marL="174708" indent="-174708" defTabSz="897251">
              <a:buFont typeface="Arial" panose="020B0604020202020204" pitchFamily="34" charset="0"/>
              <a:buChar char="•"/>
              <a:defRPr/>
            </a:pPr>
            <a:r>
              <a:rPr lang="zh-CN" altLang="en-US" b="1" i="0" baseline="0" dirty="0">
                <a:solidFill>
                  <a:schemeClr val="tx1"/>
                </a:solidFill>
              </a:rPr>
              <a:t>如何支付</a:t>
            </a:r>
            <a:endParaRPr lang="en-US" b="1" i="0" baseline="0" dirty="0">
              <a:solidFill>
                <a:schemeClr val="tx1"/>
              </a:solidFill>
            </a:endParaRPr>
          </a:p>
          <a:p>
            <a:pPr marL="174708" indent="-174708" defTabSz="897251">
              <a:buFont typeface="Arial" panose="020B0604020202020204" pitchFamily="34" charset="0"/>
              <a:buChar char="•"/>
              <a:defRPr/>
            </a:pPr>
            <a:r>
              <a:rPr lang="zh-CN" altLang="en-US" b="1" i="0" dirty="0">
                <a:solidFill>
                  <a:schemeClr val="tx1"/>
                </a:solidFill>
              </a:rPr>
              <a:t>谁来支付</a:t>
            </a:r>
            <a:endParaRPr lang="en-US" b="1" i="0" dirty="0">
              <a:solidFill>
                <a:schemeClr val="tx1"/>
              </a:solidFill>
            </a:endParaRPr>
          </a:p>
          <a:p>
            <a:pPr marL="0" indent="0" defTabSz="897251">
              <a:buFont typeface="Arial" panose="020B0604020202020204" pitchFamily="34" charset="0"/>
              <a:buNone/>
              <a:defRPr/>
            </a:pPr>
            <a:r>
              <a:rPr lang="en-US" altLang="zh-CN" b="0" i="0" dirty="0">
                <a:solidFill>
                  <a:schemeClr val="tx1"/>
                </a:solidFill>
              </a:rPr>
              <a:t>6) </a:t>
            </a:r>
            <a:r>
              <a:rPr lang="zh-CN" altLang="en-US" b="0" i="0" dirty="0">
                <a:solidFill>
                  <a:schemeClr val="tx1"/>
                </a:solidFill>
              </a:rPr>
              <a:t>他们计算了费用。</a:t>
            </a:r>
            <a:endParaRPr lang="en-US" b="0" i="0" dirty="0">
              <a:solidFill>
                <a:schemeClr val="tx1"/>
              </a:solidFill>
            </a:endParaRPr>
          </a:p>
          <a:p>
            <a:pPr marL="0" indent="0" defTabSz="897251">
              <a:buFont typeface="Arial" panose="020B0604020202020204" pitchFamily="34" charset="0"/>
              <a:buNone/>
              <a:defRPr/>
            </a:pPr>
            <a:r>
              <a:rPr lang="en-US" b="0" i="0" dirty="0">
                <a:solidFill>
                  <a:schemeClr val="tx1"/>
                </a:solidFill>
              </a:rPr>
              <a:t>7) </a:t>
            </a:r>
            <a:r>
              <a:rPr lang="zh-CN" altLang="en-US" b="0" i="0" dirty="0">
                <a:solidFill>
                  <a:schemeClr val="tx1"/>
                </a:solidFill>
              </a:rPr>
              <a:t>他们制定了其支出计划</a:t>
            </a:r>
            <a:endParaRPr lang="en-US" b="0" i="0" dirty="0">
              <a:solidFill>
                <a:schemeClr val="tx1"/>
              </a:solidFill>
            </a:endParaRPr>
          </a:p>
          <a:p>
            <a:pPr defTabSz="897251">
              <a:defRPr/>
            </a:pPr>
            <a:r>
              <a:rPr lang="en-US" altLang="zh-CN" b="0" i="0" dirty="0">
                <a:solidFill>
                  <a:schemeClr val="tx1"/>
                </a:solidFill>
              </a:rPr>
              <a:t>Jason</a:t>
            </a:r>
            <a:r>
              <a:rPr lang="zh-CN" altLang="en-US" b="0" i="0" dirty="0">
                <a:solidFill>
                  <a:schemeClr val="tx1"/>
                </a:solidFill>
              </a:rPr>
              <a:t>将使用自然支持、通用服务和一些他将雇用的供应方来实现他的目标。</a:t>
            </a:r>
            <a:endParaRPr lang="en-US" b="0" i="0" dirty="0">
              <a:solidFill>
                <a:schemeClr val="tx1"/>
              </a:solidFill>
            </a:endParaRPr>
          </a:p>
          <a:p>
            <a:pPr marL="171450" indent="-171450" defTabSz="897251">
              <a:buFont typeface="Wingdings" panose="05000000000000000000" pitchFamily="2" charset="2"/>
              <a:buChar char="ü"/>
              <a:defRPr/>
            </a:pPr>
            <a:r>
              <a:rPr lang="zh-CN" altLang="en-US" b="0" i="0" baseline="0" dirty="0">
                <a:solidFill>
                  <a:schemeClr val="tx1"/>
                </a:solidFill>
              </a:rPr>
              <a:t>个人预算（过去</a:t>
            </a:r>
            <a:r>
              <a:rPr lang="en-US" altLang="zh-CN" b="0" i="0" baseline="0" dirty="0">
                <a:solidFill>
                  <a:schemeClr val="tx1"/>
                </a:solidFill>
              </a:rPr>
              <a:t>12</a:t>
            </a:r>
            <a:r>
              <a:rPr lang="zh-CN" altLang="en-US" b="0" i="0" baseline="0" dirty="0">
                <a:solidFill>
                  <a:schemeClr val="tx1"/>
                </a:solidFill>
              </a:rPr>
              <a:t>个月</a:t>
            </a:r>
            <a:r>
              <a:rPr lang="en-US" altLang="zh-CN" b="0" i="0" baseline="0" dirty="0">
                <a:solidFill>
                  <a:schemeClr val="tx1"/>
                </a:solidFill>
              </a:rPr>
              <a:t>Jason</a:t>
            </a:r>
            <a:r>
              <a:rPr lang="zh-CN" altLang="en-US" b="0" i="0" baseline="0" dirty="0">
                <a:solidFill>
                  <a:schemeClr val="tx1"/>
                </a:solidFill>
              </a:rPr>
              <a:t>的服务支出金额）为</a:t>
            </a:r>
            <a:r>
              <a:rPr lang="en-US" altLang="zh-CN" b="0" i="0" baseline="0" dirty="0">
                <a:solidFill>
                  <a:schemeClr val="tx1"/>
                </a:solidFill>
              </a:rPr>
              <a:t>63,100</a:t>
            </a:r>
            <a:r>
              <a:rPr lang="zh-CN" altLang="en-US" b="0" i="0" baseline="0" dirty="0">
                <a:solidFill>
                  <a:schemeClr val="tx1"/>
                </a:solidFill>
              </a:rPr>
              <a:t>美元。</a:t>
            </a:r>
            <a:endParaRPr lang="en-US" b="0" i="0" baseline="0" dirty="0">
              <a:solidFill>
                <a:schemeClr val="tx1"/>
              </a:solidFill>
            </a:endParaRPr>
          </a:p>
          <a:p>
            <a:pPr marL="171450" indent="-171450" defTabSz="897251">
              <a:buFont typeface="Wingdings" panose="05000000000000000000" pitchFamily="2" charset="2"/>
              <a:buChar char="ü"/>
              <a:defRPr/>
            </a:pPr>
            <a:r>
              <a:rPr lang="en-US" altLang="zh-CN" b="0" i="0" baseline="0" dirty="0">
                <a:solidFill>
                  <a:schemeClr val="tx1"/>
                </a:solidFill>
              </a:rPr>
              <a:t>Jason</a:t>
            </a:r>
            <a:r>
              <a:rPr lang="zh-CN" altLang="en-US" b="0" i="0" baseline="0" dirty="0">
                <a:solidFill>
                  <a:schemeClr val="tx1"/>
                </a:solidFill>
              </a:rPr>
              <a:t>用他的个人预算来支付他的一些服务。</a:t>
            </a:r>
            <a:endParaRPr lang="en-US" b="0" i="0" baseline="0" dirty="0">
              <a:solidFill>
                <a:schemeClr val="tx1"/>
              </a:solidFill>
            </a:endParaRPr>
          </a:p>
          <a:p>
            <a:pPr marL="171450" indent="-171450" defTabSz="897251">
              <a:buFont typeface="Wingdings" panose="05000000000000000000" pitchFamily="2" charset="2"/>
              <a:buChar char="ü"/>
              <a:defRPr/>
            </a:pPr>
            <a:r>
              <a:rPr lang="zh-CN" altLang="en-US" b="0" i="0" baseline="0" dirty="0">
                <a:solidFill>
                  <a:schemeClr val="tx1"/>
                </a:solidFill>
              </a:rPr>
              <a:t>基于他制定的</a:t>
            </a:r>
            <a:r>
              <a:rPr lang="en-US" altLang="zh-CN" b="0" i="0" baseline="0" dirty="0">
                <a:solidFill>
                  <a:schemeClr val="tx1"/>
                </a:solidFill>
              </a:rPr>
              <a:t>IPP</a:t>
            </a:r>
            <a:r>
              <a:rPr lang="zh-CN" altLang="en-US" b="0" i="0" baseline="0" dirty="0">
                <a:solidFill>
                  <a:schemeClr val="tx1"/>
                </a:solidFill>
              </a:rPr>
              <a:t>和支出计划中的信息，他使用了</a:t>
            </a:r>
            <a:r>
              <a:rPr lang="en-US" altLang="zh-CN" b="0" i="0" baseline="0" dirty="0">
                <a:solidFill>
                  <a:schemeClr val="tx1"/>
                </a:solidFill>
              </a:rPr>
              <a:t>58,804</a:t>
            </a:r>
            <a:r>
              <a:rPr lang="zh-CN" altLang="en-US" b="0" i="0" baseline="0" dirty="0">
                <a:solidFill>
                  <a:schemeClr val="tx1"/>
                </a:solidFill>
              </a:rPr>
              <a:t>美元。</a:t>
            </a:r>
            <a:endParaRPr lang="en-US" b="0" i="0" baseline="0"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53</a:t>
            </a:fld>
            <a:endParaRPr lang="en-US" dirty="0"/>
          </a:p>
        </p:txBody>
      </p:sp>
    </p:spTree>
    <p:extLst>
      <p:ext uri="{BB962C8B-B14F-4D97-AF65-F5344CB8AC3E}">
        <p14:creationId xmlns:p14="http://schemas.microsoft.com/office/powerpoint/2010/main" val="34570092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b="0" i="1" u="none" baseline="0" dirty="0"/>
              <a:t>讲义：</a:t>
            </a:r>
            <a:r>
              <a:rPr lang="en-US" altLang="zh-CN" b="1" i="0" u="none" baseline="0" dirty="0"/>
              <a:t>Jason</a:t>
            </a:r>
            <a:r>
              <a:rPr lang="zh-CN" altLang="en-US" b="1" i="0" u="none" baseline="0" dirty="0"/>
              <a:t>和</a:t>
            </a:r>
            <a:r>
              <a:rPr lang="en-US" altLang="zh-CN" b="1" i="0" u="none" baseline="0" dirty="0"/>
              <a:t>Sofia</a:t>
            </a:r>
            <a:r>
              <a:rPr lang="zh-CN" altLang="en-US" b="1" i="0" u="none" baseline="0" dirty="0"/>
              <a:t>资料包：支出计划</a:t>
            </a:r>
            <a:r>
              <a:rPr lang="zh-CN" altLang="en-US" b="0" i="0" u="none" baseline="0" dirty="0"/>
              <a:t>（第</a:t>
            </a:r>
            <a:r>
              <a:rPr lang="en-US" altLang="zh-CN" b="0" i="0" u="none" baseline="0" dirty="0"/>
              <a:t>6</a:t>
            </a:r>
            <a:r>
              <a:rPr lang="zh-CN" altLang="en-US" b="0" i="0" u="none" baseline="0" dirty="0"/>
              <a:t>页和第</a:t>
            </a:r>
            <a:r>
              <a:rPr lang="en-US" altLang="zh-CN" b="0" i="0" u="none" baseline="0" dirty="0"/>
              <a:t>7</a:t>
            </a:r>
            <a:r>
              <a:rPr lang="zh-CN" altLang="en-US" b="0" i="0" u="none" baseline="0" dirty="0"/>
              <a:t>页）</a:t>
            </a:r>
            <a:endParaRPr lang="en-US" b="0" i="0" u="none" baseline="0" dirty="0"/>
          </a:p>
          <a:p>
            <a:endParaRPr lang="en-US" i="0" dirty="0"/>
          </a:p>
          <a:p>
            <a:pPr marL="228600" indent="-228600">
              <a:buAutoNum type="arabicParenR"/>
            </a:pPr>
            <a:r>
              <a:rPr lang="en-US" altLang="zh-CN" i="0" baseline="0" dirty="0"/>
              <a:t>Jason</a:t>
            </a:r>
            <a:r>
              <a:rPr lang="zh-CN" altLang="en-US" i="0" baseline="0" dirty="0"/>
              <a:t>和他的团队根据</a:t>
            </a:r>
            <a:r>
              <a:rPr lang="en-US" altLang="zh-CN" i="0" baseline="0" dirty="0"/>
              <a:t>SDP</a:t>
            </a:r>
            <a:r>
              <a:rPr lang="zh-CN" altLang="en-US" i="0" baseline="0" dirty="0"/>
              <a:t>服务及其定义，确定了如何命名其服务。</a:t>
            </a:r>
            <a:endParaRPr lang="en-US" i="0" baseline="0" dirty="0"/>
          </a:p>
          <a:p>
            <a:pPr marL="685800" lvl="1" indent="-228600">
              <a:buFont typeface="Arial" panose="020B0604020202020204" pitchFamily="34" charset="0"/>
              <a:buChar char="•"/>
            </a:pPr>
            <a:r>
              <a:rPr lang="zh-CN" altLang="en-US" i="0" baseline="0" dirty="0"/>
              <a:t>第</a:t>
            </a:r>
            <a:r>
              <a:rPr lang="en-US" altLang="zh-CN" i="0" baseline="0" dirty="0"/>
              <a:t>6</a:t>
            </a:r>
            <a:r>
              <a:rPr lang="zh-CN" altLang="en-US" i="0" baseline="0" dirty="0"/>
              <a:t>页显示了</a:t>
            </a:r>
            <a:r>
              <a:rPr lang="en-US" altLang="zh-CN" i="0" baseline="0" dirty="0"/>
              <a:t>Jason</a:t>
            </a:r>
            <a:r>
              <a:rPr lang="zh-CN" altLang="en-US" i="0" baseline="0" dirty="0"/>
              <a:t>和他的团队在规划中如何命名其服务。</a:t>
            </a:r>
            <a:endParaRPr lang="en-US" i="0" baseline="0" dirty="0"/>
          </a:p>
          <a:p>
            <a:pPr marL="685800" lvl="1" indent="-228600">
              <a:buFont typeface="Arial" panose="020B0604020202020204" pitchFamily="34" charset="0"/>
              <a:buChar char="•"/>
            </a:pPr>
            <a:r>
              <a:rPr lang="zh-CN" altLang="en-US" i="0" dirty="0"/>
              <a:t>第</a:t>
            </a:r>
            <a:r>
              <a:rPr lang="en-US" altLang="zh-CN" i="0" dirty="0"/>
              <a:t>7</a:t>
            </a:r>
            <a:r>
              <a:rPr lang="zh-CN" altLang="en-US" i="0" dirty="0"/>
              <a:t>页显示了写明</a:t>
            </a:r>
            <a:r>
              <a:rPr lang="en-US" altLang="zh-CN" i="0" dirty="0"/>
              <a:t>SDP</a:t>
            </a:r>
            <a:r>
              <a:rPr lang="zh-CN" altLang="en-US" i="0" dirty="0"/>
              <a:t>服务和相关计算内容的支出计划</a:t>
            </a:r>
            <a:endParaRPr lang="en-US" i="0" dirty="0"/>
          </a:p>
          <a:p>
            <a:r>
              <a:rPr lang="en-US" altLang="zh-CN" i="0" dirty="0"/>
              <a:t>2) </a:t>
            </a:r>
            <a:r>
              <a:rPr lang="zh-CN" altLang="en-US" i="0" dirty="0"/>
              <a:t>他们应当要研究一些费用问题，或者将其作为会议的一部分一起进行研究。</a:t>
            </a:r>
            <a:endParaRPr lang="en-US" i="0" dirty="0"/>
          </a:p>
          <a:p>
            <a:r>
              <a:rPr lang="en-US" i="0" dirty="0"/>
              <a:t>3) </a:t>
            </a:r>
            <a:r>
              <a:rPr lang="en-US" altLang="zh-CN" i="0" dirty="0"/>
              <a:t>Jason</a:t>
            </a:r>
            <a:r>
              <a:rPr lang="zh-CN" altLang="en-US" i="0" dirty="0"/>
              <a:t>和他的团队坐下来进行金额的计算。</a:t>
            </a:r>
            <a:endParaRPr lang="en-US" i="0" dirty="0"/>
          </a:p>
          <a:p>
            <a:r>
              <a:rPr lang="zh-CN" altLang="en-US" i="0" dirty="0"/>
              <a:t>以下是服务名称和计算：</a:t>
            </a:r>
            <a:endParaRPr lang="en-US" i="0" dirty="0"/>
          </a:p>
          <a:p>
            <a:pPr marL="171450" indent="-171450">
              <a:buFont typeface="Arial" panose="020B0604020202020204" pitchFamily="34" charset="0"/>
              <a:buChar char="•"/>
            </a:pPr>
            <a:r>
              <a:rPr lang="zh-CN" altLang="en-US" dirty="0"/>
              <a:t>园艺教练服务是就业支持</a:t>
            </a:r>
            <a:r>
              <a:rPr lang="en-US" altLang="zh-CN" dirty="0"/>
              <a:t>——</a:t>
            </a:r>
            <a:r>
              <a:rPr lang="zh-CN" altLang="en-US" dirty="0"/>
              <a:t>在工作现场培训</a:t>
            </a:r>
            <a:r>
              <a:rPr lang="en-US" altLang="zh-CN" dirty="0"/>
              <a:t>12</a:t>
            </a:r>
            <a:r>
              <a:rPr lang="zh-CN" altLang="en-US" dirty="0"/>
              <a:t>个月，</a:t>
            </a:r>
            <a:r>
              <a:rPr lang="en-US" altLang="zh-CN" dirty="0"/>
              <a:t>40</a:t>
            </a:r>
            <a:r>
              <a:rPr lang="zh-CN" altLang="en-US" dirty="0"/>
              <a:t>小时</a:t>
            </a:r>
            <a:r>
              <a:rPr lang="en-US" altLang="zh-CN" dirty="0"/>
              <a:t>/</a:t>
            </a:r>
            <a:r>
              <a:rPr lang="zh-CN" altLang="en-US" dirty="0"/>
              <a:t>月，</a:t>
            </a:r>
            <a:r>
              <a:rPr lang="en-US" altLang="zh-CN" dirty="0"/>
              <a:t>27</a:t>
            </a:r>
            <a:r>
              <a:rPr lang="zh-CN" altLang="en-US" dirty="0"/>
              <a:t>美元</a:t>
            </a:r>
            <a:r>
              <a:rPr lang="en-US" altLang="zh-CN" dirty="0"/>
              <a:t>/</a:t>
            </a:r>
            <a:r>
              <a:rPr lang="zh-CN" altLang="en-US" dirty="0"/>
              <a:t>小时（包括税收</a:t>
            </a:r>
            <a:r>
              <a:rPr lang="en-US" altLang="zh-CN" dirty="0"/>
              <a:t>/</a:t>
            </a:r>
            <a:r>
              <a:rPr lang="zh-CN" altLang="en-US" dirty="0"/>
              <a:t>补助）</a:t>
            </a:r>
            <a:endParaRPr lang="en-US" dirty="0"/>
          </a:p>
          <a:p>
            <a:pPr marL="171450" indent="-171450">
              <a:buFont typeface="Arial" panose="020B0604020202020204" pitchFamily="34" charset="0"/>
              <a:buChar char="•"/>
            </a:pPr>
            <a:r>
              <a:rPr lang="zh-CN" altLang="en-US" dirty="0"/>
              <a:t>家庭技能培训是社区生活支持</a:t>
            </a:r>
            <a:r>
              <a:rPr lang="en-US" altLang="zh-CN" dirty="0"/>
              <a:t>——</a:t>
            </a:r>
            <a:r>
              <a:rPr lang="zh-CN" altLang="en-US" dirty="0"/>
              <a:t>约</a:t>
            </a:r>
            <a:r>
              <a:rPr lang="en-US" altLang="zh-CN" dirty="0"/>
              <a:t>6</a:t>
            </a:r>
            <a:r>
              <a:rPr lang="zh-CN" altLang="en-US" dirty="0"/>
              <a:t>小时</a:t>
            </a:r>
            <a:r>
              <a:rPr lang="en-US" altLang="zh-CN" dirty="0"/>
              <a:t>/</a:t>
            </a:r>
            <a:r>
              <a:rPr lang="zh-CN" altLang="en-US" dirty="0"/>
              <a:t>周（约</a:t>
            </a:r>
            <a:r>
              <a:rPr lang="en-US" altLang="zh-CN" dirty="0"/>
              <a:t>26</a:t>
            </a:r>
            <a:r>
              <a:rPr lang="zh-CN" altLang="en-US" dirty="0"/>
              <a:t>小时</a:t>
            </a:r>
            <a:r>
              <a:rPr lang="en-US" altLang="zh-CN" dirty="0"/>
              <a:t>/</a:t>
            </a:r>
            <a:r>
              <a:rPr lang="zh-CN" altLang="en-US" dirty="0"/>
              <a:t>月），</a:t>
            </a:r>
            <a:r>
              <a:rPr lang="en-US" altLang="zh-CN" dirty="0"/>
              <a:t>12</a:t>
            </a:r>
            <a:r>
              <a:rPr lang="zh-CN" altLang="en-US" dirty="0"/>
              <a:t>个月，</a:t>
            </a:r>
            <a:r>
              <a:rPr lang="en-US" altLang="zh-CN" dirty="0"/>
              <a:t>27</a:t>
            </a:r>
            <a:r>
              <a:rPr lang="zh-CN" altLang="en-US" dirty="0"/>
              <a:t>美元</a:t>
            </a:r>
            <a:r>
              <a:rPr lang="en-US" altLang="zh-CN" dirty="0"/>
              <a:t>/</a:t>
            </a:r>
            <a:r>
              <a:rPr lang="zh-CN" altLang="en-US" dirty="0"/>
              <a:t>小时，含税</a:t>
            </a:r>
            <a:endParaRPr lang="en-US" dirty="0"/>
          </a:p>
          <a:p>
            <a:pPr marL="171450" indent="-171450">
              <a:buFont typeface="Arial" panose="020B0604020202020204" pitchFamily="34" charset="0"/>
              <a:buChar char="•"/>
            </a:pPr>
            <a:r>
              <a:rPr lang="zh-CN" altLang="en-US" dirty="0"/>
              <a:t>用以支持多个目标的工作人员；公寓的寻找</a:t>
            </a:r>
            <a:r>
              <a:rPr lang="en-US" altLang="zh-CN" dirty="0"/>
              <a:t>/</a:t>
            </a:r>
            <a:r>
              <a:rPr lang="zh-CN" altLang="en-US" dirty="0"/>
              <a:t>研究、教堂活动的支持、体育活动的支持和学习使用公共交通的支持，以上都是社区融入支持</a:t>
            </a:r>
            <a:r>
              <a:rPr lang="en-US" altLang="zh-CN" dirty="0"/>
              <a:t>——100</a:t>
            </a:r>
            <a:r>
              <a:rPr lang="zh-CN" altLang="en-US" dirty="0"/>
              <a:t>小时</a:t>
            </a:r>
            <a:r>
              <a:rPr lang="en-US" altLang="zh-CN" dirty="0"/>
              <a:t>/</a:t>
            </a:r>
            <a:r>
              <a:rPr lang="zh-CN" altLang="en-US" dirty="0"/>
              <a:t>月，</a:t>
            </a:r>
            <a:r>
              <a:rPr lang="en-US" altLang="zh-CN" dirty="0"/>
              <a:t>24</a:t>
            </a:r>
            <a:r>
              <a:rPr lang="zh-CN" altLang="en-US" dirty="0"/>
              <a:t>美元</a:t>
            </a:r>
            <a:r>
              <a:rPr lang="en-US" altLang="zh-CN" dirty="0"/>
              <a:t>/</a:t>
            </a:r>
            <a:r>
              <a:rPr lang="zh-CN" altLang="en-US" dirty="0"/>
              <a:t>小时，含税</a:t>
            </a:r>
            <a:endParaRPr lang="en-US" dirty="0"/>
          </a:p>
          <a:p>
            <a:pPr marL="171450" indent="-171450">
              <a:buFont typeface="Arial" panose="020B0604020202020204" pitchFamily="34" charset="0"/>
              <a:buChar char="•"/>
            </a:pPr>
            <a:r>
              <a:rPr lang="zh-CN" altLang="en-US" dirty="0"/>
              <a:t>交通是非医疗交通</a:t>
            </a:r>
            <a:r>
              <a:rPr lang="en-US" altLang="zh-CN" dirty="0"/>
              <a:t>——Uber</a:t>
            </a:r>
            <a:r>
              <a:rPr lang="zh-CN" altLang="en-US" dirty="0"/>
              <a:t>、公共交通和</a:t>
            </a:r>
            <a:r>
              <a:rPr lang="en-US" altLang="zh-CN" dirty="0"/>
              <a:t>ACCESS</a:t>
            </a:r>
            <a:r>
              <a:rPr lang="zh-CN" altLang="en-US" dirty="0"/>
              <a:t>，</a:t>
            </a:r>
            <a:r>
              <a:rPr lang="en-US" altLang="zh-CN" dirty="0"/>
              <a:t>100</a:t>
            </a:r>
            <a:r>
              <a:rPr lang="zh-CN" altLang="en-US" dirty="0"/>
              <a:t>美元</a:t>
            </a:r>
            <a:r>
              <a:rPr lang="en-US" altLang="zh-CN" dirty="0"/>
              <a:t>/</a:t>
            </a:r>
            <a:r>
              <a:rPr lang="zh-CN" altLang="en-US" dirty="0"/>
              <a:t>月</a:t>
            </a:r>
            <a:endParaRPr lang="en-US" dirty="0"/>
          </a:p>
          <a:p>
            <a:pPr marL="171450" indent="-171450">
              <a:buFont typeface="Arial" panose="020B0604020202020204" pitchFamily="34" charset="0"/>
              <a:buChar char="•"/>
            </a:pPr>
            <a:r>
              <a:rPr lang="zh-CN" altLang="en-US" dirty="0"/>
              <a:t>社交教练</a:t>
            </a:r>
            <a:r>
              <a:rPr lang="en-US" altLang="zh-CN" dirty="0"/>
              <a:t>/</a:t>
            </a:r>
            <a:r>
              <a:rPr lang="zh-CN" altLang="en-US" dirty="0"/>
              <a:t>联络员是社区融入支持</a:t>
            </a:r>
            <a:r>
              <a:rPr lang="en-US" altLang="zh-CN" dirty="0"/>
              <a:t>——12</a:t>
            </a:r>
            <a:r>
              <a:rPr lang="zh-CN" altLang="en-US" dirty="0"/>
              <a:t>小时</a:t>
            </a:r>
            <a:r>
              <a:rPr lang="en-US" altLang="zh-CN" dirty="0"/>
              <a:t>/</a:t>
            </a:r>
            <a:r>
              <a:rPr lang="zh-CN" altLang="en-US" dirty="0"/>
              <a:t>月，</a:t>
            </a:r>
            <a:r>
              <a:rPr lang="en-US" altLang="zh-CN" dirty="0"/>
              <a:t>30</a:t>
            </a:r>
            <a:r>
              <a:rPr lang="zh-CN" altLang="en-US" dirty="0"/>
              <a:t>美元</a:t>
            </a:r>
            <a:r>
              <a:rPr lang="en-US" altLang="zh-CN" dirty="0"/>
              <a:t>/</a:t>
            </a:r>
            <a:r>
              <a:rPr lang="zh-CN" altLang="en-US" dirty="0"/>
              <a:t>小时，含税</a:t>
            </a:r>
            <a:endParaRPr lang="en-US" dirty="0"/>
          </a:p>
          <a:p>
            <a:pPr marL="171450" indent="-171450">
              <a:buFont typeface="Arial" panose="020B0604020202020204" pitchFamily="34" charset="0"/>
              <a:buChar char="•"/>
            </a:pPr>
            <a:r>
              <a:rPr lang="zh-CN" altLang="en-US" dirty="0"/>
              <a:t>体育活动是社区融入支持</a:t>
            </a:r>
            <a:r>
              <a:rPr lang="en-US" altLang="zh-CN" dirty="0"/>
              <a:t>——10</a:t>
            </a:r>
            <a:r>
              <a:rPr lang="zh-CN" altLang="en-US" dirty="0"/>
              <a:t>美元</a:t>
            </a:r>
            <a:r>
              <a:rPr lang="en-US" altLang="zh-CN" dirty="0"/>
              <a:t>/</a:t>
            </a:r>
            <a:r>
              <a:rPr lang="zh-CN" altLang="en-US" dirty="0"/>
              <a:t>月</a:t>
            </a:r>
            <a:endParaRPr lang="en-US" dirty="0"/>
          </a:p>
          <a:p>
            <a:pPr marL="171450" indent="-171450">
              <a:buFont typeface="Arial" panose="020B0604020202020204" pitchFamily="34" charset="0"/>
              <a:buChar char="•"/>
            </a:pPr>
            <a:r>
              <a:rPr lang="zh-CN" altLang="en-US" baseline="0" dirty="0"/>
              <a:t>独立协调方</a:t>
            </a:r>
            <a:r>
              <a:rPr lang="en-US" altLang="zh-CN" baseline="0" dirty="0"/>
              <a:t>——</a:t>
            </a:r>
            <a:r>
              <a:rPr lang="zh-CN" altLang="en-US" baseline="0" dirty="0"/>
              <a:t>预估</a:t>
            </a:r>
            <a:r>
              <a:rPr lang="en-US" altLang="zh-CN" baseline="0" dirty="0"/>
              <a:t>50</a:t>
            </a:r>
            <a:r>
              <a:rPr lang="zh-CN" altLang="en-US" baseline="0" dirty="0"/>
              <a:t>小时，</a:t>
            </a:r>
            <a:r>
              <a:rPr lang="en-US" altLang="zh-CN" baseline="0" dirty="0"/>
              <a:t>20</a:t>
            </a:r>
            <a:r>
              <a:rPr lang="zh-CN" altLang="en-US" baseline="0" dirty="0"/>
              <a:t>美元</a:t>
            </a:r>
            <a:r>
              <a:rPr lang="en-US" altLang="zh-CN" baseline="0" dirty="0"/>
              <a:t>/</a:t>
            </a:r>
            <a:r>
              <a:rPr lang="zh-CN" altLang="en-US" baseline="0" dirty="0"/>
              <a:t>小时（含税），以在</a:t>
            </a:r>
            <a:r>
              <a:rPr lang="en-US" altLang="zh-CN" baseline="0" dirty="0"/>
              <a:t>Jason</a:t>
            </a:r>
            <a:r>
              <a:rPr lang="zh-CN" altLang="en-US" baseline="0" dirty="0"/>
              <a:t>的方案开始时帮助设定服务和支持。</a:t>
            </a:r>
            <a:endParaRPr lang="en-US" baseline="0" dirty="0"/>
          </a:p>
          <a:p>
            <a:pPr marL="171450" indent="-171450">
              <a:buFont typeface="Arial" panose="020B0604020202020204" pitchFamily="34" charset="0"/>
              <a:buChar char="•"/>
            </a:pPr>
            <a:r>
              <a:rPr lang="en-US" dirty="0"/>
              <a:t>FMS</a:t>
            </a:r>
            <a:r>
              <a:rPr lang="en-US" altLang="zh-CN" dirty="0"/>
              <a:t>——</a:t>
            </a:r>
            <a:r>
              <a:rPr lang="en-US" dirty="0"/>
              <a:t>12</a:t>
            </a:r>
            <a:r>
              <a:rPr lang="zh-CN" altLang="en-US" dirty="0"/>
              <a:t>个月，</a:t>
            </a:r>
            <a:r>
              <a:rPr lang="en-US" altLang="zh-CN" dirty="0"/>
              <a:t>165</a:t>
            </a:r>
            <a:r>
              <a:rPr lang="zh-CN" altLang="en-US" dirty="0"/>
              <a:t>美元</a:t>
            </a:r>
            <a:r>
              <a:rPr lang="en-US" altLang="zh-CN" dirty="0"/>
              <a:t>/</a:t>
            </a:r>
            <a:r>
              <a:rPr lang="zh-CN" altLang="en-US" dirty="0"/>
              <a:t>月</a:t>
            </a:r>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54</a:t>
            </a:fld>
            <a:endParaRPr lang="en-US" dirty="0"/>
          </a:p>
        </p:txBody>
      </p:sp>
    </p:spTree>
    <p:extLst>
      <p:ext uri="{BB962C8B-B14F-4D97-AF65-F5344CB8AC3E}">
        <p14:creationId xmlns:p14="http://schemas.microsoft.com/office/powerpoint/2010/main" val="5600206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zh-CN" dirty="0"/>
              <a:t>Sofia</a:t>
            </a:r>
            <a:r>
              <a:rPr lang="zh-CN" altLang="en-US" b="0" i="0" dirty="0">
                <a:solidFill>
                  <a:schemeClr val="tx1"/>
                </a:solidFill>
              </a:rPr>
              <a:t>调整后的个人预算金额为</a:t>
            </a:r>
            <a:r>
              <a:rPr lang="en-US" altLang="zh-CN" b="0" i="0" dirty="0">
                <a:solidFill>
                  <a:schemeClr val="tx1"/>
                </a:solidFill>
              </a:rPr>
              <a:t>12,000</a:t>
            </a:r>
            <a:r>
              <a:rPr lang="zh-CN" altLang="en-US" b="0" i="0" dirty="0">
                <a:solidFill>
                  <a:schemeClr val="tx1"/>
                </a:solidFill>
              </a:rPr>
              <a:t>美元。这是她和她的家人用于购买其</a:t>
            </a:r>
            <a:r>
              <a:rPr lang="en-US" altLang="zh-CN" b="0" i="0" dirty="0">
                <a:solidFill>
                  <a:schemeClr val="tx1"/>
                </a:solidFill>
              </a:rPr>
              <a:t>IPP</a:t>
            </a:r>
            <a:r>
              <a:rPr lang="zh-CN" altLang="en-US" b="0" i="0" dirty="0">
                <a:solidFill>
                  <a:schemeClr val="tx1"/>
                </a:solidFill>
              </a:rPr>
              <a:t>中所需</a:t>
            </a:r>
            <a:r>
              <a:rPr lang="en-US" altLang="zh-CN" b="0" i="0" dirty="0">
                <a:solidFill>
                  <a:schemeClr val="tx1"/>
                </a:solidFill>
              </a:rPr>
              <a:t>SDP</a:t>
            </a:r>
            <a:r>
              <a:rPr lang="zh-CN" altLang="en-US" b="0" i="0" dirty="0">
                <a:solidFill>
                  <a:schemeClr val="tx1"/>
                </a:solidFill>
              </a:rPr>
              <a:t>服务和支持的金额。</a:t>
            </a:r>
            <a:endParaRPr lang="en-US" b="0" i="0" dirty="0">
              <a:solidFill>
                <a:schemeClr val="tx1"/>
              </a:solidFill>
            </a:endParaRPr>
          </a:p>
          <a:p>
            <a:pPr defTabSz="897251">
              <a:defRPr/>
            </a:pPr>
            <a:r>
              <a:rPr lang="en-US" altLang="zh-CN" b="0" i="0" dirty="0">
                <a:solidFill>
                  <a:schemeClr val="tx1"/>
                </a:solidFill>
              </a:rPr>
              <a:t>Sofia</a:t>
            </a:r>
            <a:r>
              <a:rPr lang="zh-CN" altLang="en-US" b="0" i="0" dirty="0">
                <a:solidFill>
                  <a:schemeClr val="tx1"/>
                </a:solidFill>
              </a:rPr>
              <a:t>，她的家人和团队</a:t>
            </a:r>
            <a:endParaRPr lang="en-US" b="0" i="0" dirty="0">
              <a:solidFill>
                <a:schemeClr val="tx1"/>
              </a:solidFill>
            </a:endParaRPr>
          </a:p>
          <a:p>
            <a:pPr marL="228600" indent="-228600" defTabSz="897251">
              <a:buAutoNum type="arabicParenR"/>
              <a:defRPr/>
            </a:pPr>
            <a:r>
              <a:rPr lang="zh-CN" altLang="en-US" b="0" i="0" dirty="0">
                <a:solidFill>
                  <a:schemeClr val="tx1"/>
                </a:solidFill>
              </a:rPr>
              <a:t>识别了她的目标和实现这些目标所需的服务</a:t>
            </a:r>
            <a:endParaRPr lang="en-US" b="0" i="0" dirty="0">
              <a:solidFill>
                <a:schemeClr val="tx1"/>
              </a:solidFill>
            </a:endParaRPr>
          </a:p>
          <a:p>
            <a:pPr marL="228600" indent="-228600" defTabSz="897251">
              <a:buAutoNum type="arabicParenR"/>
              <a:defRPr/>
            </a:pPr>
            <a:r>
              <a:rPr lang="zh-CN" altLang="en-US" b="0" i="0" dirty="0">
                <a:solidFill>
                  <a:schemeClr val="tx1"/>
                </a:solidFill>
              </a:rPr>
              <a:t>他们确保目标和服务都被记录在她的</a:t>
            </a:r>
            <a:r>
              <a:rPr lang="en-US" altLang="zh-CN" b="0" i="0" dirty="0">
                <a:solidFill>
                  <a:schemeClr val="tx1"/>
                </a:solidFill>
              </a:rPr>
              <a:t>IPP</a:t>
            </a:r>
            <a:r>
              <a:rPr lang="zh-CN" altLang="en-US" b="0" i="0" dirty="0">
                <a:solidFill>
                  <a:schemeClr val="tx1"/>
                </a:solidFill>
              </a:rPr>
              <a:t>中。</a:t>
            </a:r>
            <a:endParaRPr lang="en-US" b="0" i="0" dirty="0">
              <a:solidFill>
                <a:schemeClr val="tx1"/>
              </a:solidFill>
            </a:endParaRPr>
          </a:p>
          <a:p>
            <a:pPr marL="228600" indent="-228600" defTabSz="897251">
              <a:buAutoNum type="arabicParenR"/>
              <a:defRPr/>
            </a:pPr>
            <a:r>
              <a:rPr lang="zh-CN" altLang="en-US" b="0" i="0" dirty="0">
                <a:solidFill>
                  <a:schemeClr val="tx1"/>
                </a:solidFill>
              </a:rPr>
              <a:t>他们查询了哪些服务是免费</a:t>
            </a:r>
            <a:r>
              <a:rPr lang="en-US" altLang="zh-CN" b="0" i="0" dirty="0">
                <a:solidFill>
                  <a:schemeClr val="tx1"/>
                </a:solidFill>
              </a:rPr>
              <a:t>/</a:t>
            </a:r>
            <a:r>
              <a:rPr lang="zh-CN" altLang="en-US" b="0" i="0" dirty="0">
                <a:solidFill>
                  <a:schemeClr val="tx1"/>
                </a:solidFill>
              </a:rPr>
              <a:t>通用的</a:t>
            </a:r>
            <a:endParaRPr lang="en-US" b="0" i="0" dirty="0">
              <a:solidFill>
                <a:schemeClr val="tx1"/>
              </a:solidFill>
            </a:endParaRPr>
          </a:p>
          <a:p>
            <a:pPr marL="228600" marR="0" lvl="0" indent="-228600" algn="l" defTabSz="897251" rtl="0" eaLnBrk="1" fontAlgn="auto" latinLnBrk="0" hangingPunct="1">
              <a:lnSpc>
                <a:spcPct val="100000"/>
              </a:lnSpc>
              <a:spcBef>
                <a:spcPts val="0"/>
              </a:spcBef>
              <a:spcAft>
                <a:spcPts val="0"/>
              </a:spcAft>
              <a:buClrTx/>
              <a:buSzTx/>
              <a:buFontTx/>
              <a:buAutoNum type="arabicParenR"/>
              <a:tabLst/>
              <a:defRPr/>
            </a:pPr>
            <a:r>
              <a:rPr lang="zh-CN" altLang="en-US" b="0" i="0" dirty="0">
                <a:solidFill>
                  <a:schemeClr val="tx1"/>
                </a:solidFill>
              </a:rPr>
              <a:t>他们确定哪些服务需要付费</a:t>
            </a:r>
            <a:endParaRPr lang="en-US" altLang="zh-CN" b="0" i="0" dirty="0">
              <a:solidFill>
                <a:schemeClr val="tx1"/>
              </a:solidFill>
            </a:endParaRPr>
          </a:p>
          <a:p>
            <a:pPr marL="228600" marR="0" lvl="0" indent="-228600" algn="l" defTabSz="897251" rtl="0" eaLnBrk="1" fontAlgn="auto" latinLnBrk="0" hangingPunct="1">
              <a:lnSpc>
                <a:spcPct val="100000"/>
              </a:lnSpc>
              <a:spcBef>
                <a:spcPts val="0"/>
              </a:spcBef>
              <a:spcAft>
                <a:spcPts val="0"/>
              </a:spcAft>
              <a:buClrTx/>
              <a:buSzTx/>
              <a:buFontTx/>
              <a:buAutoNum type="arabicParenR"/>
              <a:tabLst/>
              <a:defRPr/>
            </a:pPr>
            <a:r>
              <a:rPr lang="zh-CN" altLang="en-US" b="0" i="0" dirty="0">
                <a:solidFill>
                  <a:schemeClr val="tx1"/>
                </a:solidFill>
              </a:rPr>
              <a:t>他们进行了研究以确定：</a:t>
            </a:r>
            <a:endParaRPr lang="en-US" altLang="zh-CN" b="0" i="0" dirty="0">
              <a:solidFill>
                <a:schemeClr val="tx1"/>
              </a:solidFill>
            </a:endParaRPr>
          </a:p>
          <a:p>
            <a:pPr marL="174708" marR="0" lvl="0" indent="-174708" algn="l" defTabSz="89725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1" baseline="0" dirty="0">
                <a:solidFill>
                  <a:schemeClr val="tx1"/>
                </a:solidFill>
              </a:rPr>
              <a:t>谁来提供服务</a:t>
            </a:r>
            <a:endParaRPr lang="en-US" altLang="zh-CN" b="1" i="0" dirty="0">
              <a:solidFill>
                <a:schemeClr val="tx1"/>
              </a:solidFill>
            </a:endParaRPr>
          </a:p>
          <a:p>
            <a:pPr marL="174708" marR="0" lvl="0" indent="-174708" algn="l" defTabSz="89725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1" baseline="0" dirty="0">
                <a:solidFill>
                  <a:schemeClr val="tx1"/>
                </a:solidFill>
              </a:rPr>
              <a:t>多长时间提供一次这种服务</a:t>
            </a:r>
            <a:endParaRPr lang="en-US" altLang="zh-CN" b="1" baseline="0" dirty="0">
              <a:solidFill>
                <a:schemeClr val="tx1"/>
              </a:solidFill>
            </a:endParaRPr>
          </a:p>
          <a:p>
            <a:pPr marL="174708" marR="0" lvl="0" indent="-174708" algn="l" defTabSz="89725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1" baseline="0" dirty="0">
                <a:solidFill>
                  <a:schemeClr val="tx1"/>
                </a:solidFill>
              </a:rPr>
              <a:t>什么时候开始</a:t>
            </a:r>
            <a:endParaRPr lang="en-US" altLang="zh-CN" b="1" baseline="0" dirty="0">
              <a:solidFill>
                <a:schemeClr val="tx1"/>
              </a:solidFill>
            </a:endParaRPr>
          </a:p>
          <a:p>
            <a:pPr marL="174708" marR="0" lvl="0" indent="-174708" algn="l" defTabSz="89725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1" baseline="0" dirty="0">
                <a:solidFill>
                  <a:schemeClr val="tx1"/>
                </a:solidFill>
              </a:rPr>
              <a:t>这一年的服务期限是多久</a:t>
            </a:r>
            <a:endParaRPr lang="en-US" altLang="zh-CN" b="1" baseline="0" dirty="0">
              <a:solidFill>
                <a:schemeClr val="tx1"/>
              </a:solidFill>
            </a:endParaRPr>
          </a:p>
          <a:p>
            <a:pPr marL="174708" marR="0" lvl="0" indent="-174708" algn="l" defTabSz="89725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1" baseline="0" dirty="0">
                <a:solidFill>
                  <a:schemeClr val="tx1"/>
                </a:solidFill>
              </a:rPr>
              <a:t>要花费多少钱</a:t>
            </a:r>
            <a:endParaRPr lang="en-US" altLang="zh-CN" b="1" baseline="0" dirty="0">
              <a:solidFill>
                <a:schemeClr val="tx1"/>
              </a:solidFill>
            </a:endParaRPr>
          </a:p>
          <a:p>
            <a:pPr marL="174708" marR="0" lvl="0" indent="-174708" algn="l" defTabSz="89725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1" i="0" baseline="0" dirty="0">
                <a:solidFill>
                  <a:schemeClr val="tx1"/>
                </a:solidFill>
              </a:rPr>
              <a:t>如何支付</a:t>
            </a:r>
            <a:endParaRPr lang="en-US" altLang="zh-CN" b="1" i="0" baseline="0" dirty="0">
              <a:solidFill>
                <a:schemeClr val="tx1"/>
              </a:solidFill>
            </a:endParaRPr>
          </a:p>
          <a:p>
            <a:pPr marL="174708" marR="0" lvl="0" indent="-174708" algn="l" defTabSz="89725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1" i="0" dirty="0">
                <a:solidFill>
                  <a:schemeClr val="tx1"/>
                </a:solidFill>
              </a:rPr>
              <a:t>谁来支付</a:t>
            </a:r>
            <a:endParaRPr lang="en-US" altLang="zh-CN" b="1" i="0" dirty="0">
              <a:solidFill>
                <a:schemeClr val="tx1"/>
              </a:solidFill>
            </a:endParaRPr>
          </a:p>
          <a:p>
            <a:pPr marL="0" marR="0" lvl="0" indent="0" algn="l" defTabSz="89725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b="0" i="0" dirty="0">
                <a:solidFill>
                  <a:schemeClr val="tx1"/>
                </a:solidFill>
              </a:rPr>
              <a:t>6) </a:t>
            </a:r>
            <a:r>
              <a:rPr lang="zh-CN" altLang="en-US" b="0" i="0" dirty="0">
                <a:solidFill>
                  <a:schemeClr val="tx1"/>
                </a:solidFill>
              </a:rPr>
              <a:t>他们计算了费用。</a:t>
            </a:r>
            <a:endParaRPr lang="en-US" altLang="zh-CN" b="0" i="0" dirty="0">
              <a:solidFill>
                <a:schemeClr val="tx1"/>
              </a:solidFill>
            </a:endParaRPr>
          </a:p>
          <a:p>
            <a:pPr marL="0" indent="0" defTabSz="897251">
              <a:buFont typeface="Arial" panose="020B0604020202020204" pitchFamily="34" charset="0"/>
              <a:buNone/>
              <a:defRPr/>
            </a:pPr>
            <a:r>
              <a:rPr lang="en-US" altLang="zh-CN" b="0" i="0" dirty="0">
                <a:solidFill>
                  <a:schemeClr val="tx1"/>
                </a:solidFill>
              </a:rPr>
              <a:t>7)</a:t>
            </a:r>
            <a:r>
              <a:rPr lang="zh-CN" altLang="en-US" b="0" i="0" dirty="0">
                <a:solidFill>
                  <a:schemeClr val="tx1"/>
                </a:solidFill>
              </a:rPr>
              <a:t> 他们制定了其支出计划</a:t>
            </a:r>
            <a:endParaRPr lang="en-US" b="0" i="0" dirty="0">
              <a:solidFill>
                <a:schemeClr val="tx1"/>
              </a:solidFill>
            </a:endParaRPr>
          </a:p>
          <a:p>
            <a:pPr marL="171450" marR="0" lvl="0" indent="-171450" algn="l" defTabSz="897251"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altLang="zh-CN" b="0" i="0" dirty="0">
                <a:solidFill>
                  <a:schemeClr val="tx1"/>
                </a:solidFill>
              </a:rPr>
              <a:t>Sofia</a:t>
            </a:r>
            <a:r>
              <a:rPr lang="zh-CN" altLang="en-US" b="0" i="0" dirty="0">
                <a:solidFill>
                  <a:schemeClr val="tx1"/>
                </a:solidFill>
              </a:rPr>
              <a:t>将使用免费服务和一些她家庭将雇用的供应方来实现她的目标。</a:t>
            </a:r>
            <a:endParaRPr lang="en-US" b="0" i="0" baseline="0" dirty="0">
              <a:solidFill>
                <a:schemeClr val="tx1"/>
              </a:solidFill>
            </a:endParaRPr>
          </a:p>
          <a:p>
            <a:pPr marL="171450" indent="-171450" defTabSz="897251">
              <a:buFont typeface="Wingdings" panose="05000000000000000000" pitchFamily="2" charset="2"/>
              <a:buChar char="ü"/>
              <a:defRPr/>
            </a:pPr>
            <a:r>
              <a:rPr lang="zh-CN" altLang="en-US" b="0" i="0" baseline="0" dirty="0">
                <a:solidFill>
                  <a:schemeClr val="tx1"/>
                </a:solidFill>
              </a:rPr>
              <a:t>基于她的</a:t>
            </a:r>
            <a:r>
              <a:rPr lang="en-US" altLang="zh-CN" b="0" i="0" baseline="0" dirty="0">
                <a:solidFill>
                  <a:schemeClr val="tx1"/>
                </a:solidFill>
              </a:rPr>
              <a:t>IPP</a:t>
            </a:r>
            <a:r>
              <a:rPr lang="zh-CN" altLang="en-US" b="0" i="0" baseline="0" dirty="0">
                <a:solidFill>
                  <a:schemeClr val="tx1"/>
                </a:solidFill>
              </a:rPr>
              <a:t>和支出计划中的信息，</a:t>
            </a:r>
            <a:r>
              <a:rPr lang="en-US" altLang="zh-CN" b="0" i="0" baseline="0" dirty="0">
                <a:solidFill>
                  <a:schemeClr val="tx1"/>
                </a:solidFill>
              </a:rPr>
              <a:t>Sofia</a:t>
            </a:r>
            <a:r>
              <a:rPr lang="zh-CN" altLang="en-US" b="0" i="0" baseline="0" dirty="0">
                <a:solidFill>
                  <a:schemeClr val="tx1"/>
                </a:solidFill>
              </a:rPr>
              <a:t>使用了</a:t>
            </a:r>
            <a:r>
              <a:rPr lang="en-US" altLang="zh-CN" b="0" i="0" baseline="0" dirty="0">
                <a:solidFill>
                  <a:schemeClr val="tx1"/>
                </a:solidFill>
              </a:rPr>
              <a:t>8,900</a:t>
            </a:r>
            <a:r>
              <a:rPr lang="zh-CN" altLang="en-US" b="0" i="0" baseline="0" dirty="0">
                <a:solidFill>
                  <a:schemeClr val="tx1"/>
                </a:solidFill>
              </a:rPr>
              <a:t>美元。</a:t>
            </a:r>
            <a:endParaRPr lang="en-US" b="0" i="0" baseline="0"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55</a:t>
            </a:fld>
            <a:endParaRPr lang="en-US" dirty="0"/>
          </a:p>
        </p:txBody>
      </p:sp>
    </p:spTree>
    <p:extLst>
      <p:ext uri="{BB962C8B-B14F-4D97-AF65-F5344CB8AC3E}">
        <p14:creationId xmlns:p14="http://schemas.microsoft.com/office/powerpoint/2010/main" val="7261625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1" u="none" baseline="0" dirty="0"/>
              <a:t>讲义：</a:t>
            </a:r>
            <a:r>
              <a:rPr lang="en-US" altLang="zh-CN" b="1" i="0" u="none" baseline="0" dirty="0"/>
              <a:t>Jason</a:t>
            </a:r>
            <a:r>
              <a:rPr lang="zh-CN" altLang="en-US" b="1" i="0" u="none" baseline="0" dirty="0"/>
              <a:t>和</a:t>
            </a:r>
            <a:r>
              <a:rPr lang="en-US" altLang="zh-CN" b="1" i="0" u="none" baseline="0" dirty="0"/>
              <a:t>Sofia</a:t>
            </a:r>
            <a:r>
              <a:rPr lang="zh-CN" altLang="en-US" b="1" i="0" u="none" baseline="0" dirty="0"/>
              <a:t>资料包：支出计划</a:t>
            </a:r>
            <a:r>
              <a:rPr lang="zh-CN" altLang="en-US" b="0" i="0" u="none" baseline="0" dirty="0"/>
              <a:t>（第</a:t>
            </a:r>
            <a:r>
              <a:rPr lang="en-US" altLang="zh-CN" b="0" i="0" u="none" baseline="0" dirty="0"/>
              <a:t>8</a:t>
            </a:r>
            <a:r>
              <a:rPr lang="zh-CN" altLang="en-US" b="0" i="0" u="none" baseline="0" dirty="0"/>
              <a:t>页和第</a:t>
            </a:r>
            <a:r>
              <a:rPr lang="en-US" altLang="zh-CN" b="0" i="0" u="none" baseline="0" dirty="0"/>
              <a:t>9</a:t>
            </a:r>
            <a:r>
              <a:rPr lang="zh-CN" altLang="en-US" b="0" i="0" u="none" baseline="0" dirty="0"/>
              <a:t>页）</a:t>
            </a:r>
            <a:endParaRPr lang="en-US" altLang="zh-CN" b="0" i="0"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altLang="zh-CN" i="0" dirty="0"/>
              <a:t>Sofia</a:t>
            </a:r>
            <a:r>
              <a:rPr lang="zh-CN" altLang="en-US" i="0" baseline="0" dirty="0"/>
              <a:t>和她的团队根据</a:t>
            </a:r>
            <a:r>
              <a:rPr lang="en-US" altLang="zh-CN" i="0" baseline="0" dirty="0"/>
              <a:t>SDP</a:t>
            </a:r>
            <a:r>
              <a:rPr lang="zh-CN" altLang="en-US" i="0" baseline="0" dirty="0"/>
              <a:t>服务及其定义，确定了如何命名其服务。</a:t>
            </a:r>
            <a:endParaRPr lang="en-US" altLang="zh-CN" i="0" baseline="0" dirty="0"/>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i="0" baseline="0" dirty="0"/>
              <a:t>第</a:t>
            </a:r>
            <a:r>
              <a:rPr lang="en-US" altLang="zh-CN" i="0" baseline="0" dirty="0"/>
              <a:t>8</a:t>
            </a:r>
            <a:r>
              <a:rPr lang="zh-CN" altLang="en-US" i="0" baseline="0" dirty="0"/>
              <a:t>页显示了</a:t>
            </a:r>
            <a:r>
              <a:rPr lang="en-US" altLang="zh-CN" i="0" baseline="0" dirty="0"/>
              <a:t>Sofia</a:t>
            </a:r>
            <a:r>
              <a:rPr lang="zh-CN" altLang="en-US" i="0" baseline="0" dirty="0"/>
              <a:t>和她的团队在规划中如何命名其服务。</a:t>
            </a:r>
            <a:endParaRPr lang="en-US" altLang="zh-CN" i="0" baseline="0" dirty="0"/>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i="0" dirty="0"/>
              <a:t>第</a:t>
            </a:r>
            <a:r>
              <a:rPr lang="en-US" altLang="zh-CN" i="0" dirty="0"/>
              <a:t>9</a:t>
            </a:r>
            <a:r>
              <a:rPr lang="zh-CN" altLang="en-US" i="0" dirty="0"/>
              <a:t>页显示了写明</a:t>
            </a:r>
            <a:r>
              <a:rPr lang="en-US" altLang="zh-CN" i="0" dirty="0"/>
              <a:t>SDP</a:t>
            </a:r>
            <a:r>
              <a:rPr lang="zh-CN" altLang="en-US" i="0" dirty="0"/>
              <a:t>服务和相关计算内容的支出计划</a:t>
            </a:r>
            <a:endParaRPr lang="en-US" altLang="zh-CN"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i="0" dirty="0"/>
              <a:t>2) </a:t>
            </a:r>
            <a:r>
              <a:rPr lang="zh-CN" altLang="en-US" i="0" dirty="0"/>
              <a:t>他们应当要研究一些费用问题，或者将其作为会议的一部分一起进行研究。</a:t>
            </a:r>
            <a:endParaRPr lang="en-US" altLang="zh-CN"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i="0" dirty="0"/>
              <a:t>3) Sofia</a:t>
            </a:r>
            <a:r>
              <a:rPr lang="zh-CN" altLang="en-US" i="0" dirty="0"/>
              <a:t>、她的家人和支持他们的人坐下来进行金额的计算。</a:t>
            </a:r>
            <a:endParaRPr lang="en-US" altLang="zh-CN" i="0" dirty="0"/>
          </a:p>
          <a:p>
            <a:r>
              <a:rPr lang="zh-CN" altLang="en-US" dirty="0"/>
              <a:t>然后，他们确定了以下内容：</a:t>
            </a:r>
            <a:endParaRPr lang="en-US" dirty="0"/>
          </a:p>
          <a:p>
            <a:pPr marL="171450" indent="-171450">
              <a:buFont typeface="Arial" panose="020B0604020202020204" pitchFamily="34" charset="0"/>
              <a:buChar char="•"/>
            </a:pPr>
            <a:r>
              <a:rPr lang="zh-CN" altLang="en-US" dirty="0"/>
              <a:t>在放学后与朋友社交</a:t>
            </a:r>
            <a:r>
              <a:rPr lang="en-US" altLang="zh-CN" dirty="0"/>
              <a:t>/</a:t>
            </a:r>
            <a:r>
              <a:rPr lang="zh-CN" altLang="en-US" dirty="0"/>
              <a:t>外出时的工作人员支持和在艺术课上的工作人员支持是社区融入支持</a:t>
            </a:r>
            <a:r>
              <a:rPr lang="en-US" altLang="zh-CN" dirty="0"/>
              <a:t>——5</a:t>
            </a:r>
            <a:r>
              <a:rPr lang="zh-CN" altLang="en-US" dirty="0"/>
              <a:t>小时</a:t>
            </a:r>
            <a:r>
              <a:rPr lang="en-US" altLang="zh-CN" dirty="0"/>
              <a:t>/</a:t>
            </a:r>
            <a:r>
              <a:rPr lang="zh-CN" altLang="en-US" dirty="0"/>
              <a:t>周，</a:t>
            </a:r>
            <a:r>
              <a:rPr lang="en-US" altLang="zh-CN" dirty="0"/>
              <a:t>32</a:t>
            </a:r>
            <a:r>
              <a:rPr lang="zh-CN" altLang="en-US" dirty="0"/>
              <a:t>周</a:t>
            </a:r>
            <a:r>
              <a:rPr lang="en-US" altLang="zh-CN" dirty="0"/>
              <a:t>/</a:t>
            </a:r>
            <a:r>
              <a:rPr lang="zh-CN" altLang="en-US" dirty="0"/>
              <a:t>年，</a:t>
            </a:r>
            <a:r>
              <a:rPr lang="en-US" altLang="zh-CN" dirty="0"/>
              <a:t>20</a:t>
            </a:r>
            <a:r>
              <a:rPr lang="zh-CN" altLang="en-US" dirty="0"/>
              <a:t>美元</a:t>
            </a:r>
            <a:r>
              <a:rPr lang="en-US" altLang="zh-CN" dirty="0"/>
              <a:t>/</a:t>
            </a:r>
            <a:r>
              <a:rPr lang="zh-CN" altLang="en-US" dirty="0"/>
              <a:t>小时，总计</a:t>
            </a:r>
            <a:r>
              <a:rPr lang="en-US" altLang="zh-CN" dirty="0"/>
              <a:t>3,200</a:t>
            </a:r>
            <a:r>
              <a:rPr lang="zh-CN" altLang="en-US" dirty="0"/>
              <a:t>美元</a:t>
            </a:r>
            <a:endParaRPr lang="en-US" dirty="0"/>
          </a:p>
          <a:p>
            <a:pPr marL="171450" indent="-171450">
              <a:buFont typeface="Arial" panose="020B0604020202020204" pitchFamily="34" charset="0"/>
              <a:buChar char="•"/>
            </a:pPr>
            <a:r>
              <a:rPr lang="zh-CN" altLang="en-US" dirty="0"/>
              <a:t>暑假期间与朋友社交</a:t>
            </a:r>
            <a:r>
              <a:rPr lang="en-US" altLang="zh-CN" dirty="0"/>
              <a:t>/</a:t>
            </a:r>
            <a:r>
              <a:rPr lang="zh-CN" altLang="en-US" dirty="0"/>
              <a:t>外出时的工作人员支持也是社区融入支持</a:t>
            </a:r>
            <a:r>
              <a:rPr lang="en-US" altLang="zh-CN" dirty="0"/>
              <a:t>——20</a:t>
            </a:r>
            <a:r>
              <a:rPr lang="zh-CN" altLang="en-US" dirty="0"/>
              <a:t>小时</a:t>
            </a:r>
            <a:r>
              <a:rPr lang="en-US" altLang="zh-CN" dirty="0"/>
              <a:t>/</a:t>
            </a:r>
            <a:r>
              <a:rPr lang="zh-CN" altLang="en-US" dirty="0"/>
              <a:t>周，</a:t>
            </a:r>
            <a:r>
              <a:rPr lang="en-US" altLang="zh-CN" dirty="0"/>
              <a:t>4</a:t>
            </a:r>
            <a:r>
              <a:rPr lang="zh-CN" altLang="en-US" dirty="0"/>
              <a:t>周，</a:t>
            </a:r>
            <a:r>
              <a:rPr lang="en-US" altLang="zh-CN" dirty="0"/>
              <a:t>20</a:t>
            </a:r>
            <a:r>
              <a:rPr lang="zh-CN" altLang="en-US" dirty="0"/>
              <a:t>美元</a:t>
            </a:r>
            <a:r>
              <a:rPr lang="en-US" altLang="zh-CN" dirty="0"/>
              <a:t>/</a:t>
            </a:r>
            <a:r>
              <a:rPr lang="zh-CN" altLang="en-US" dirty="0"/>
              <a:t>小时，总计</a:t>
            </a:r>
            <a:r>
              <a:rPr lang="en-US" altLang="zh-CN" dirty="0"/>
              <a:t>1,600</a:t>
            </a:r>
            <a:r>
              <a:rPr lang="zh-CN" altLang="en-US" dirty="0"/>
              <a:t>美元</a:t>
            </a:r>
            <a:endParaRPr lang="en-US" dirty="0"/>
          </a:p>
          <a:p>
            <a:pPr marL="628650" lvl="1" indent="-171450">
              <a:buFont typeface="Arial" panose="020B0604020202020204" pitchFamily="34" charset="0"/>
              <a:buChar char="•"/>
            </a:pPr>
            <a:r>
              <a:rPr lang="zh-CN" altLang="en-US" u="none" dirty="0"/>
              <a:t>所以这一块合计</a:t>
            </a:r>
            <a:r>
              <a:rPr lang="en-US" altLang="zh-CN" u="sng" dirty="0"/>
              <a:t>4,800</a:t>
            </a:r>
            <a:r>
              <a:rPr lang="zh-CN" altLang="en-US" u="sng" dirty="0"/>
              <a:t>美元</a:t>
            </a:r>
            <a:endParaRPr lang="en-US" u="sng" dirty="0"/>
          </a:p>
          <a:p>
            <a:pPr marL="171450" indent="-171450">
              <a:buFont typeface="Arial" panose="020B0604020202020204" pitchFamily="34" charset="0"/>
              <a:buChar char="•"/>
            </a:pPr>
            <a:r>
              <a:rPr lang="zh-CN" altLang="en-US" dirty="0"/>
              <a:t>夏令营是暂托服务</a:t>
            </a:r>
            <a:endParaRPr lang="en-US" dirty="0"/>
          </a:p>
          <a:p>
            <a:pPr marL="171450" indent="-171450">
              <a:buFont typeface="Arial" panose="020B0604020202020204" pitchFamily="34" charset="0"/>
              <a:buChar char="•"/>
            </a:pPr>
            <a:r>
              <a:rPr lang="zh-CN" altLang="en-US" dirty="0"/>
              <a:t>艺术课是社区融入支持</a:t>
            </a:r>
            <a:r>
              <a:rPr lang="en-US" altLang="zh-CN" dirty="0"/>
              <a:t>——</a:t>
            </a:r>
            <a:r>
              <a:rPr lang="zh-CN" altLang="en-US" dirty="0"/>
              <a:t>通过她所在地区的公园和娱乐设施开展本地课程的费用</a:t>
            </a:r>
            <a:endParaRPr lang="en-US" dirty="0"/>
          </a:p>
          <a:p>
            <a:pPr marL="171450" indent="-171450">
              <a:buFont typeface="Arial" panose="020B0604020202020204" pitchFamily="34" charset="0"/>
              <a:buChar char="•"/>
            </a:pPr>
            <a:r>
              <a:rPr lang="zh-CN" altLang="en-US" baseline="0" dirty="0"/>
              <a:t>独立协调方</a:t>
            </a:r>
            <a:r>
              <a:rPr lang="en-US" altLang="zh-CN" baseline="0" dirty="0"/>
              <a:t>——</a:t>
            </a:r>
            <a:r>
              <a:rPr lang="zh-CN" altLang="en-US" baseline="0" dirty="0"/>
              <a:t>预估</a:t>
            </a:r>
            <a:r>
              <a:rPr lang="en-US" altLang="zh-CN" baseline="0" dirty="0"/>
              <a:t>50</a:t>
            </a:r>
            <a:r>
              <a:rPr lang="zh-CN" altLang="en-US" baseline="0" dirty="0"/>
              <a:t>小时，</a:t>
            </a:r>
            <a:r>
              <a:rPr lang="en-US" altLang="zh-CN" baseline="0" dirty="0"/>
              <a:t>20</a:t>
            </a:r>
            <a:r>
              <a:rPr lang="zh-CN" altLang="en-US" baseline="0" dirty="0"/>
              <a:t>美元</a:t>
            </a:r>
            <a:r>
              <a:rPr lang="en-US" altLang="zh-CN" baseline="0" dirty="0"/>
              <a:t>/</a:t>
            </a:r>
            <a:r>
              <a:rPr lang="zh-CN" altLang="en-US" baseline="0" dirty="0"/>
              <a:t>小时（含税），用于制定以人为本的方案，以及用于在其</a:t>
            </a:r>
            <a:r>
              <a:rPr lang="en-US" altLang="zh-CN" baseline="0" dirty="0"/>
              <a:t>IPP</a:t>
            </a:r>
            <a:r>
              <a:rPr lang="zh-CN" altLang="en-US" baseline="0" dirty="0"/>
              <a:t>、</a:t>
            </a:r>
            <a:r>
              <a:rPr lang="en-US" altLang="zh-CN" baseline="0" dirty="0"/>
              <a:t>IEP</a:t>
            </a:r>
            <a:r>
              <a:rPr lang="zh-CN" altLang="en-US" baseline="0" dirty="0"/>
              <a:t>期间获得服务及获得公共福利机构服务。</a:t>
            </a:r>
            <a:endParaRPr lang="en-US" baseline="0" dirty="0"/>
          </a:p>
          <a:p>
            <a:pPr marL="171450" indent="-171450">
              <a:buFont typeface="Arial" panose="020B0604020202020204" pitchFamily="34" charset="0"/>
              <a:buChar char="•"/>
            </a:pPr>
            <a:r>
              <a:rPr lang="en-US" altLang="zh-CN" baseline="0" dirty="0"/>
              <a:t>FMS——12</a:t>
            </a:r>
            <a:r>
              <a:rPr lang="zh-CN" altLang="en-US" baseline="0" dirty="0"/>
              <a:t>个月，</a:t>
            </a:r>
            <a:r>
              <a:rPr lang="en-US" altLang="zh-CN" baseline="0" dirty="0"/>
              <a:t>75</a:t>
            </a:r>
            <a:r>
              <a:rPr lang="zh-CN" altLang="en-US" baseline="0" dirty="0"/>
              <a:t>美元</a:t>
            </a:r>
            <a:r>
              <a:rPr lang="en-US" altLang="zh-CN" baseline="0" dirty="0"/>
              <a:t>/</a:t>
            </a:r>
            <a:r>
              <a:rPr lang="zh-CN" altLang="en-US" baseline="0" dirty="0"/>
              <a:t>月</a:t>
            </a:r>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56</a:t>
            </a:fld>
            <a:endParaRPr lang="en-US" dirty="0"/>
          </a:p>
        </p:txBody>
      </p:sp>
    </p:spTree>
    <p:extLst>
      <p:ext uri="{BB962C8B-B14F-4D97-AF65-F5344CB8AC3E}">
        <p14:creationId xmlns:p14="http://schemas.microsoft.com/office/powerpoint/2010/main" val="39943939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zh-CN" altLang="en-US" i="1" dirty="0">
                <a:solidFill>
                  <a:schemeClr val="tx1"/>
                </a:solidFill>
              </a:rPr>
              <a:t>讲义：</a:t>
            </a:r>
            <a:r>
              <a:rPr lang="zh-CN" altLang="en-US" b="1" i="0" dirty="0">
                <a:solidFill>
                  <a:schemeClr val="tx1"/>
                </a:solidFill>
              </a:rPr>
              <a:t>支出计划活动</a:t>
            </a:r>
            <a:r>
              <a:rPr lang="zh-CN" altLang="en-US" i="1" dirty="0">
                <a:solidFill>
                  <a:schemeClr val="tx1"/>
                </a:solidFill>
              </a:rPr>
              <a:t>（大约耗时</a:t>
            </a:r>
            <a:r>
              <a:rPr lang="en-US" altLang="zh-CN" i="1" dirty="0">
                <a:solidFill>
                  <a:schemeClr val="tx1"/>
                </a:solidFill>
              </a:rPr>
              <a:t>15</a:t>
            </a:r>
            <a:r>
              <a:rPr lang="zh-CN" altLang="en-US" i="1" dirty="0">
                <a:solidFill>
                  <a:schemeClr val="tx1"/>
                </a:solidFill>
              </a:rPr>
              <a:t>分钟）</a:t>
            </a:r>
            <a:r>
              <a:rPr lang="zh-CN" altLang="en-US" i="0" dirty="0">
                <a:solidFill>
                  <a:schemeClr val="tx1"/>
                </a:solidFill>
              </a:rPr>
              <a:t>。</a:t>
            </a:r>
            <a:endParaRPr lang="en-US" i="0" dirty="0">
              <a:solidFill>
                <a:schemeClr val="tx1"/>
              </a:solidFill>
            </a:endParaRPr>
          </a:p>
          <a:p>
            <a:endParaRPr lang="en-US" i="0" dirty="0">
              <a:solidFill>
                <a:schemeClr val="tx1"/>
              </a:solidFill>
            </a:endParaRPr>
          </a:p>
          <a:p>
            <a:r>
              <a:rPr lang="zh-CN" altLang="en-US" i="0" dirty="0">
                <a:solidFill>
                  <a:schemeClr val="tx1"/>
                </a:solidFill>
              </a:rPr>
              <a:t>现在我们将使用一张工作表来帮助您思考您的</a:t>
            </a:r>
            <a:r>
              <a:rPr lang="en-US" altLang="zh-CN" i="0" dirty="0">
                <a:solidFill>
                  <a:schemeClr val="tx1"/>
                </a:solidFill>
              </a:rPr>
              <a:t>SDP</a:t>
            </a:r>
            <a:r>
              <a:rPr lang="zh-CN" altLang="en-US" i="0" dirty="0">
                <a:solidFill>
                  <a:schemeClr val="tx1"/>
                </a:solidFill>
              </a:rPr>
              <a:t>个人预算。</a:t>
            </a:r>
            <a:endParaRPr lang="en-US" i="0" dirty="0">
              <a:solidFill>
                <a:schemeClr val="tx1"/>
              </a:solidFill>
            </a:endParaRPr>
          </a:p>
          <a:p>
            <a:pPr lvl="0">
              <a:buFont typeface="Arial"/>
              <a:buChar char="•"/>
            </a:pPr>
            <a:r>
              <a:rPr lang="zh-CN" altLang="en-US" dirty="0">
                <a:solidFill>
                  <a:schemeClr val="tx1"/>
                </a:solidFill>
              </a:rPr>
              <a:t>想想您可能在</a:t>
            </a:r>
            <a:r>
              <a:rPr lang="en-US" altLang="zh-CN" dirty="0">
                <a:solidFill>
                  <a:schemeClr val="tx1"/>
                </a:solidFill>
              </a:rPr>
              <a:t>SDP</a:t>
            </a:r>
            <a:r>
              <a:rPr lang="zh-CN" altLang="en-US" dirty="0">
                <a:solidFill>
                  <a:schemeClr val="tx1"/>
                </a:solidFill>
              </a:rPr>
              <a:t>中拥有的目标之一。</a:t>
            </a:r>
            <a:endParaRPr lang="en-US" dirty="0">
              <a:solidFill>
                <a:schemeClr val="tx1"/>
              </a:solidFill>
            </a:endParaRPr>
          </a:p>
          <a:p>
            <a:pPr lvl="0">
              <a:buFont typeface="Arial"/>
              <a:buChar char="•"/>
            </a:pPr>
            <a:r>
              <a:rPr lang="zh-CN" altLang="en-US" dirty="0">
                <a:solidFill>
                  <a:schemeClr val="tx1"/>
                </a:solidFill>
              </a:rPr>
              <a:t>您可以使用什么服务来实现这一目标。</a:t>
            </a:r>
            <a:endParaRPr lang="en-US" dirty="0">
              <a:solidFill>
                <a:schemeClr val="tx1"/>
              </a:solidFill>
            </a:endParaRPr>
          </a:p>
          <a:p>
            <a:pPr lvl="0">
              <a:buFont typeface="Arial"/>
              <a:buChar char="•"/>
            </a:pPr>
            <a:r>
              <a:rPr lang="zh-CN" altLang="en-US" dirty="0">
                <a:solidFill>
                  <a:schemeClr val="tx1"/>
                </a:solidFill>
              </a:rPr>
              <a:t>想想这项服务可能要花多少钱。您可以对这项活动做出您最佳的猜测。在实际规划过程中，当您计算费用时，您会得到帮助。</a:t>
            </a:r>
            <a:endParaRPr lang="en-US" dirty="0">
              <a:solidFill>
                <a:schemeClr val="tx1"/>
              </a:solidFill>
            </a:endParaRPr>
          </a:p>
          <a:p>
            <a:pPr lvl="0">
              <a:buFont typeface="Arial"/>
              <a:buChar char="•"/>
            </a:pPr>
            <a:r>
              <a:rPr lang="zh-CN" altLang="en-US" dirty="0">
                <a:solidFill>
                  <a:schemeClr val="tx1"/>
                </a:solidFill>
              </a:rPr>
              <a:t>您是付费给一个人吗？按小时计算？每周需要多少小时？每年需要多少周？</a:t>
            </a:r>
            <a:endParaRPr lang="en-US" dirty="0">
              <a:solidFill>
                <a:schemeClr val="tx1"/>
              </a:solidFill>
            </a:endParaRPr>
          </a:p>
          <a:p>
            <a:pPr lvl="0">
              <a:buFont typeface="Arial"/>
              <a:buChar char="•"/>
            </a:pPr>
            <a:r>
              <a:rPr lang="zh-CN" altLang="en-US" dirty="0">
                <a:solidFill>
                  <a:schemeClr val="tx1"/>
                </a:solidFill>
              </a:rPr>
              <a:t>一次性收费吗？按月收费？</a:t>
            </a:r>
            <a:endParaRPr lang="en-US" dirty="0">
              <a:solidFill>
                <a:schemeClr val="tx1"/>
              </a:solidFill>
            </a:endParaRPr>
          </a:p>
          <a:p>
            <a:pPr lvl="0">
              <a:buFont typeface="Arial"/>
              <a:buChar char="•"/>
            </a:pPr>
            <a:r>
              <a:rPr lang="zh-CN" altLang="en-US" dirty="0">
                <a:solidFill>
                  <a:schemeClr val="tx1"/>
                </a:solidFill>
              </a:rPr>
              <a:t>服务什么时候开始？服务什么时候结束？</a:t>
            </a:r>
            <a:endParaRPr lang="en-US" dirty="0">
              <a:solidFill>
                <a:schemeClr val="tx1"/>
              </a:solidFill>
            </a:endParaRPr>
          </a:p>
          <a:p>
            <a:pPr lvl="0">
              <a:buFont typeface="Arial"/>
              <a:buNone/>
            </a:pPr>
            <a:r>
              <a:rPr lang="zh-CN" altLang="en-US" baseline="0" dirty="0">
                <a:solidFill>
                  <a:schemeClr val="tx1"/>
                </a:solidFill>
              </a:rPr>
              <a:t>让我们花几分钟时间看看能不能解决这个问题。</a:t>
            </a:r>
            <a:endParaRPr lang="en-US" baseline="0" dirty="0">
              <a:solidFill>
                <a:schemeClr val="tx1"/>
              </a:solidFill>
            </a:endParaRPr>
          </a:p>
          <a:p>
            <a:pPr lvl="0">
              <a:buFont typeface="Arial"/>
              <a:buNone/>
            </a:pPr>
            <a:endParaRPr lang="en-US" baseline="0" dirty="0">
              <a:solidFill>
                <a:schemeClr val="tx1"/>
              </a:solidFill>
            </a:endParaRPr>
          </a:p>
          <a:p>
            <a:pPr lvl="0">
              <a:buFont typeface="Arial"/>
              <a:buNone/>
            </a:pPr>
            <a:r>
              <a:rPr lang="zh-CN" altLang="en-US" b="1" dirty="0">
                <a:solidFill>
                  <a:schemeClr val="tx1"/>
                </a:solidFill>
              </a:rPr>
              <a:t>培训提示！不要太拘泥于细节。通过让参与者只关注一项服务或支持，帮助他们了解此项概念。告诉他们这里只是预估。这里的目标是帮助他们建立制定支出计划的概念，而不是具体准确地填写工作表。</a:t>
            </a:r>
            <a:endParaRPr lang="en-US" b="1"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57</a:t>
            </a:fld>
            <a:endParaRPr lang="en-US" dirty="0"/>
          </a:p>
        </p:txBody>
      </p:sp>
    </p:spTree>
    <p:extLst>
      <p:ext uri="{BB962C8B-B14F-4D97-AF65-F5344CB8AC3E}">
        <p14:creationId xmlns:p14="http://schemas.microsoft.com/office/powerpoint/2010/main" val="15902099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b="1" dirty="0">
              <a:solidFill>
                <a:schemeClr val="tx1"/>
              </a:solidFill>
              <a:latin typeface="+mn-lt"/>
            </a:endParaRPr>
          </a:p>
          <a:p>
            <a:pPr marL="342900" indent="-342900">
              <a:buFont typeface="Wingdings" panose="05000000000000000000" pitchFamily="2" charset="2"/>
              <a:buChar char="ü"/>
            </a:pPr>
            <a:r>
              <a:rPr lang="zh-CN" altLang="en-US" sz="1200" dirty="0">
                <a:solidFill>
                  <a:schemeClr val="tx1"/>
                </a:solidFill>
                <a:latin typeface="+mn-lt"/>
              </a:rPr>
              <a:t>服务将以人为本，并在</a:t>
            </a:r>
            <a:r>
              <a:rPr lang="en-US" altLang="zh-CN" sz="1200" dirty="0">
                <a:solidFill>
                  <a:schemeClr val="tx1"/>
                </a:solidFill>
                <a:latin typeface="+mn-lt"/>
              </a:rPr>
              <a:t>IPP</a:t>
            </a:r>
            <a:r>
              <a:rPr lang="zh-CN" altLang="en-US" sz="1200" dirty="0">
                <a:solidFill>
                  <a:schemeClr val="tx1"/>
                </a:solidFill>
                <a:latin typeface="+mn-lt"/>
              </a:rPr>
              <a:t>中列出。</a:t>
            </a:r>
            <a:endParaRPr lang="en-US" sz="1200" dirty="0">
              <a:solidFill>
                <a:schemeClr val="tx1"/>
              </a:solidFill>
              <a:latin typeface="+mn-lt"/>
            </a:endParaRPr>
          </a:p>
          <a:p>
            <a:endParaRPr lang="en-US" sz="1200" dirty="0">
              <a:solidFill>
                <a:schemeClr val="tx1"/>
              </a:solidFill>
              <a:latin typeface="+mn-lt"/>
            </a:endParaRPr>
          </a:p>
          <a:p>
            <a:pPr marL="342900" indent="-342900">
              <a:buFont typeface="Wingdings" panose="05000000000000000000" pitchFamily="2" charset="2"/>
              <a:buChar char="ü"/>
            </a:pPr>
            <a:r>
              <a:rPr lang="zh-CN" altLang="en-US" sz="1200" dirty="0">
                <a:solidFill>
                  <a:schemeClr val="tx1"/>
                </a:solidFill>
                <a:latin typeface="+mn-lt"/>
              </a:rPr>
              <a:t>您和您的支持人员</a:t>
            </a:r>
            <a:r>
              <a:rPr lang="en-US" altLang="zh-CN" sz="1200" dirty="0">
                <a:solidFill>
                  <a:schemeClr val="tx1"/>
                </a:solidFill>
                <a:latin typeface="+mn-lt"/>
              </a:rPr>
              <a:t>/</a:t>
            </a:r>
            <a:r>
              <a:rPr lang="zh-CN" altLang="en-US" sz="1200" dirty="0">
                <a:solidFill>
                  <a:schemeClr val="tx1"/>
                </a:solidFill>
                <a:latin typeface="+mn-lt"/>
              </a:rPr>
              <a:t>团队将确定您需要哪些服务来实现您的目标。</a:t>
            </a:r>
            <a:endParaRPr lang="en-US" sz="1200" dirty="0">
              <a:solidFill>
                <a:schemeClr val="tx1"/>
              </a:solidFill>
              <a:latin typeface="+mn-lt"/>
            </a:endParaRPr>
          </a:p>
          <a:p>
            <a:endParaRPr lang="en-US" sz="1200" dirty="0">
              <a:solidFill>
                <a:schemeClr val="tx1"/>
              </a:solidFill>
              <a:latin typeface="+mn-lt"/>
            </a:endParaRPr>
          </a:p>
          <a:p>
            <a:pPr marL="342900" indent="-342900">
              <a:buFont typeface="Wingdings" panose="05000000000000000000" pitchFamily="2" charset="2"/>
              <a:buChar char="ü"/>
            </a:pPr>
            <a:r>
              <a:rPr lang="zh-CN" altLang="en-US" sz="1200" dirty="0">
                <a:solidFill>
                  <a:schemeClr val="tx1"/>
                </a:solidFill>
                <a:latin typeface="+mn-lt"/>
              </a:rPr>
              <a:t>您将首先确定哪些通用服务对您可用。</a:t>
            </a:r>
            <a:endParaRPr lang="en-US" sz="1200" dirty="0">
              <a:solidFill>
                <a:schemeClr val="tx1"/>
              </a:solidFill>
              <a:latin typeface="+mn-lt"/>
            </a:endParaRPr>
          </a:p>
          <a:p>
            <a:endParaRPr lang="en-US" sz="1200" dirty="0">
              <a:solidFill>
                <a:schemeClr val="tx1"/>
              </a:solidFill>
              <a:latin typeface="+mn-lt"/>
            </a:endParaRPr>
          </a:p>
          <a:p>
            <a:pPr marL="342900" indent="-342900">
              <a:buFont typeface="Wingdings" panose="05000000000000000000" pitchFamily="2" charset="2"/>
              <a:buChar char="ü"/>
            </a:pPr>
            <a:r>
              <a:rPr lang="zh-CN" altLang="en-US" sz="1200" dirty="0">
                <a:solidFill>
                  <a:schemeClr val="tx1"/>
                </a:solidFill>
                <a:latin typeface="+mn-lt"/>
              </a:rPr>
              <a:t>您将研究和计算您支出计划中其他服务和支持的费用。</a:t>
            </a:r>
            <a:endParaRPr lang="en-US" sz="1200" dirty="0">
              <a:solidFill>
                <a:schemeClr val="tx1"/>
              </a:solidFill>
              <a:latin typeface="+mn-lt"/>
            </a:endParaRPr>
          </a:p>
          <a:p>
            <a:pPr marL="342900" indent="-342900">
              <a:buFont typeface="Wingdings" panose="05000000000000000000" pitchFamily="2" charset="2"/>
              <a:buChar char="ü"/>
            </a:pPr>
            <a:endParaRPr lang="en-US" sz="1200" dirty="0">
              <a:solidFill>
                <a:schemeClr val="tx1"/>
              </a:solidFill>
              <a:latin typeface="+mn-lt"/>
            </a:endParaRPr>
          </a:p>
          <a:p>
            <a:pPr marL="0" indent="0">
              <a:buFont typeface="Wingdings" panose="05000000000000000000" pitchFamily="2" charset="2"/>
              <a:buNone/>
            </a:pPr>
            <a:r>
              <a:rPr lang="zh-CN" altLang="en-US" sz="1200" b="1" dirty="0">
                <a:solidFill>
                  <a:schemeClr val="tx1"/>
                </a:solidFill>
                <a:latin typeface="+mn-lt"/>
              </a:rPr>
              <a:t>培训提示！关于</a:t>
            </a:r>
            <a:r>
              <a:rPr lang="en-US" altLang="zh-CN" sz="1200" b="1" dirty="0">
                <a:solidFill>
                  <a:schemeClr val="tx1"/>
                </a:solidFill>
                <a:latin typeface="+mn-lt"/>
              </a:rPr>
              <a:t>FMS</a:t>
            </a:r>
            <a:r>
              <a:rPr lang="zh-CN" altLang="en-US" sz="1200" b="1" dirty="0">
                <a:solidFill>
                  <a:schemeClr val="tx1"/>
                </a:solidFill>
                <a:latin typeface="+mn-lt"/>
              </a:rPr>
              <a:t>的下一部分内容相当丰富，请考虑在这里休息一下，或者至少在进入</a:t>
            </a:r>
            <a:r>
              <a:rPr lang="en-US" altLang="zh-CN" sz="1200" b="1" dirty="0">
                <a:solidFill>
                  <a:schemeClr val="tx1"/>
                </a:solidFill>
                <a:latin typeface="+mn-lt"/>
              </a:rPr>
              <a:t>FMS</a:t>
            </a:r>
            <a:r>
              <a:rPr lang="zh-CN" altLang="en-US" sz="1200" b="1" dirty="0">
                <a:solidFill>
                  <a:schemeClr val="tx1"/>
                </a:solidFill>
                <a:latin typeface="+mn-lt"/>
              </a:rPr>
              <a:t>之前休息一下。</a:t>
            </a:r>
            <a:endParaRPr lang="en-US" sz="1200" b="1" dirty="0">
              <a:solidFill>
                <a:schemeClr val="tx1"/>
              </a:solidFill>
              <a:latin typeface="+mn-lt"/>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58</a:t>
            </a:fld>
            <a:endParaRPr lang="en-US" dirty="0"/>
          </a:p>
        </p:txBody>
      </p:sp>
    </p:spTree>
    <p:extLst>
      <p:ext uri="{BB962C8B-B14F-4D97-AF65-F5344CB8AC3E}">
        <p14:creationId xmlns:p14="http://schemas.microsoft.com/office/powerpoint/2010/main" val="8988565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59</a:t>
            </a:fld>
            <a:endParaRPr lang="en-US" dirty="0"/>
          </a:p>
        </p:txBody>
      </p:sp>
    </p:spTree>
    <p:extLst>
      <p:ext uri="{BB962C8B-B14F-4D97-AF65-F5344CB8AC3E}">
        <p14:creationId xmlns:p14="http://schemas.microsoft.com/office/powerpoint/2010/main" val="3073114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6</a:t>
            </a:fld>
            <a:endParaRPr lang="en-US" dirty="0"/>
          </a:p>
        </p:txBody>
      </p:sp>
    </p:spTree>
    <p:extLst>
      <p:ext uri="{BB962C8B-B14F-4D97-AF65-F5344CB8AC3E}">
        <p14:creationId xmlns:p14="http://schemas.microsoft.com/office/powerpoint/2010/main" val="36424098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defRPr/>
            </a:pPr>
            <a:r>
              <a:rPr lang="zh-CN" altLang="en-US" baseline="0" dirty="0">
                <a:solidFill>
                  <a:schemeClr val="tx1"/>
                </a:solidFill>
                <a:latin typeface="+mn-lt"/>
              </a:rPr>
              <a:t>对您最大的支持之一是您的财务管理服务（</a:t>
            </a:r>
            <a:r>
              <a:rPr lang="en-US" altLang="zh-CN" baseline="0" dirty="0">
                <a:solidFill>
                  <a:schemeClr val="tx1"/>
                </a:solidFill>
                <a:latin typeface="+mn-lt"/>
              </a:rPr>
              <a:t>FMS</a:t>
            </a:r>
            <a:r>
              <a:rPr lang="zh-CN" altLang="en-US" baseline="0" dirty="0">
                <a:solidFill>
                  <a:schemeClr val="tx1"/>
                </a:solidFill>
                <a:latin typeface="+mn-lt"/>
              </a:rPr>
              <a:t>）。</a:t>
            </a:r>
            <a:endParaRPr lang="en-US" baseline="0" dirty="0">
              <a:solidFill>
                <a:schemeClr val="tx1"/>
              </a:solidFill>
              <a:latin typeface="+mn-lt"/>
            </a:endParaRPr>
          </a:p>
          <a:p>
            <a:pPr marL="174708" indent="-174708" defTabSz="931774">
              <a:defRPr/>
            </a:pPr>
            <a:r>
              <a:rPr lang="en-US" altLang="zh-CN" baseline="0" dirty="0">
                <a:solidFill>
                  <a:schemeClr val="tx1"/>
                </a:solidFill>
                <a:latin typeface="+mn-lt"/>
              </a:rPr>
              <a:t>FMS</a:t>
            </a:r>
            <a:r>
              <a:rPr lang="zh-CN" altLang="en-US" baseline="0" dirty="0">
                <a:solidFill>
                  <a:schemeClr val="tx1"/>
                </a:solidFill>
                <a:latin typeface="+mn-lt"/>
              </a:rPr>
              <a:t>是</a:t>
            </a:r>
            <a:r>
              <a:rPr lang="zh-CN" altLang="en-US" b="1" baseline="0" dirty="0">
                <a:solidFill>
                  <a:schemeClr val="tx1"/>
                </a:solidFill>
                <a:latin typeface="+mn-lt"/>
              </a:rPr>
              <a:t>唯一必须经区域中心官方签约的服务供应方</a:t>
            </a:r>
            <a:r>
              <a:rPr lang="zh-CN" altLang="en-US" baseline="0" dirty="0">
                <a:solidFill>
                  <a:schemeClr val="tx1"/>
                </a:solidFill>
                <a:latin typeface="+mn-lt"/>
              </a:rPr>
              <a:t>，也是您唯一必须拥有的服务。</a:t>
            </a:r>
            <a:endParaRPr lang="en-US" baseline="0" dirty="0">
              <a:solidFill>
                <a:schemeClr val="tx1"/>
              </a:solidFill>
              <a:latin typeface="+mn-lt"/>
            </a:endParaRPr>
          </a:p>
          <a:p>
            <a:pPr marL="174708" indent="-174708" defTabSz="931774">
              <a:buFont typeface="Arial" panose="020B0604020202020204" pitchFamily="34" charset="0"/>
              <a:buChar char="•"/>
              <a:defRPr/>
            </a:pPr>
            <a:r>
              <a:rPr lang="en-US" altLang="zh-CN" baseline="0" dirty="0">
                <a:solidFill>
                  <a:schemeClr val="tx1"/>
                </a:solidFill>
                <a:latin typeface="+mn-lt"/>
              </a:rPr>
              <a:t>FMS</a:t>
            </a:r>
            <a:r>
              <a:rPr lang="zh-CN" altLang="en-US" baseline="0" dirty="0">
                <a:solidFill>
                  <a:schemeClr val="tx1"/>
                </a:solidFill>
                <a:latin typeface="+mn-lt"/>
              </a:rPr>
              <a:t>使用您的支出计划支付</a:t>
            </a:r>
            <a:r>
              <a:rPr lang="en-US" altLang="zh-CN" baseline="0" dirty="0">
                <a:solidFill>
                  <a:schemeClr val="tx1"/>
                </a:solidFill>
                <a:latin typeface="+mn-lt"/>
              </a:rPr>
              <a:t>IPP</a:t>
            </a:r>
            <a:r>
              <a:rPr lang="zh-CN" altLang="en-US" baseline="0" dirty="0">
                <a:solidFill>
                  <a:schemeClr val="tx1"/>
                </a:solidFill>
                <a:latin typeface="+mn-lt"/>
              </a:rPr>
              <a:t>中的服务和支持。</a:t>
            </a:r>
            <a:endParaRPr lang="en-US" baseline="0" dirty="0">
              <a:solidFill>
                <a:schemeClr val="tx1"/>
              </a:solidFill>
              <a:latin typeface="+mn-lt"/>
            </a:endParaRPr>
          </a:p>
          <a:p>
            <a:pPr marL="174708" marR="0" lvl="0" indent="-174708"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aseline="0" dirty="0">
                <a:solidFill>
                  <a:schemeClr val="tx1"/>
                </a:solidFill>
                <a:latin typeface="+mn-lt"/>
              </a:rPr>
              <a:t>他们每月向您和您的区域中心发送有关您支出计划的摘要。</a:t>
            </a:r>
            <a:endParaRPr lang="en-US" baseline="0" dirty="0">
              <a:solidFill>
                <a:schemeClr val="tx1"/>
              </a:solidFill>
              <a:latin typeface="+mn-lt"/>
            </a:endParaRPr>
          </a:p>
          <a:p>
            <a:pPr marL="174708" indent="-174708" defTabSz="931774">
              <a:buFont typeface="Arial" panose="020B0604020202020204" pitchFamily="34" charset="0"/>
              <a:buChar char="•"/>
              <a:defRPr/>
            </a:pPr>
            <a:r>
              <a:rPr lang="zh-CN" altLang="en-US" baseline="0" dirty="0">
                <a:solidFill>
                  <a:schemeClr val="tx1"/>
                </a:solidFill>
                <a:latin typeface="+mn-lt"/>
              </a:rPr>
              <a:t>他们会帮助您确保不会超支。</a:t>
            </a:r>
            <a:endParaRPr lang="en-US" baseline="0" dirty="0">
              <a:solidFill>
                <a:schemeClr val="tx1"/>
              </a:solidFill>
              <a:latin typeface="+mn-lt"/>
            </a:endParaRPr>
          </a:p>
          <a:p>
            <a:pPr marL="174708" indent="-174708" defTabSz="931774">
              <a:buFont typeface="Arial" panose="020B0604020202020204" pitchFamily="34" charset="0"/>
              <a:buChar char="•"/>
              <a:defRPr/>
            </a:pPr>
            <a:r>
              <a:rPr lang="en-US" altLang="zh-CN" baseline="0" dirty="0">
                <a:solidFill>
                  <a:schemeClr val="tx1"/>
                </a:solidFill>
                <a:latin typeface="+mn-lt"/>
              </a:rPr>
              <a:t>FMS</a:t>
            </a:r>
            <a:r>
              <a:rPr lang="zh-CN" altLang="en-US" baseline="0" dirty="0">
                <a:solidFill>
                  <a:schemeClr val="tx1"/>
                </a:solidFill>
                <a:latin typeface="+mn-lt"/>
              </a:rPr>
              <a:t>将确保您所选择的为您工作的人员有资格提供他们所被雇用的服务。</a:t>
            </a:r>
            <a:endParaRPr lang="en-US" baseline="0" dirty="0">
              <a:solidFill>
                <a:schemeClr val="tx1"/>
              </a:solidFill>
              <a:latin typeface="+mn-lt"/>
            </a:endParaRPr>
          </a:p>
          <a:p>
            <a:pPr marL="174708" indent="-174708" defTabSz="931774">
              <a:buFont typeface="Arial" panose="020B0604020202020204" pitchFamily="34" charset="0"/>
              <a:buChar char="•"/>
              <a:defRPr/>
            </a:pPr>
            <a:r>
              <a:rPr lang="zh-CN" altLang="en-US" dirty="0">
                <a:solidFill>
                  <a:schemeClr val="tx1"/>
                </a:solidFill>
                <a:latin typeface="+mn-lt"/>
              </a:rPr>
              <a:t>如果需要，他们将帮助您对可能雇用的工作人员完成背景调查。</a:t>
            </a:r>
            <a:endParaRPr lang="en-US" dirty="0">
              <a:solidFill>
                <a:schemeClr val="tx1"/>
              </a:solidFill>
              <a:latin typeface="+mn-lt"/>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60</a:t>
            </a:fld>
            <a:endParaRPr lang="en-US" dirty="0"/>
          </a:p>
        </p:txBody>
      </p:sp>
    </p:spTree>
    <p:extLst>
      <p:ext uri="{BB962C8B-B14F-4D97-AF65-F5344CB8AC3E}">
        <p14:creationId xmlns:p14="http://schemas.microsoft.com/office/powerpoint/2010/main" val="3482961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接下来的几张幻灯片将介绍如何决定您需要哪些</a:t>
            </a:r>
            <a:r>
              <a:rPr lang="en-US" altLang="zh-CN" dirty="0"/>
              <a:t>FMS</a:t>
            </a:r>
            <a:r>
              <a:rPr lang="zh-CN" altLang="en-US" dirty="0"/>
              <a:t>关系来提供支出计划中的服务和支持。</a:t>
            </a:r>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61</a:t>
            </a:fld>
            <a:endParaRPr lang="en-US" dirty="0"/>
          </a:p>
        </p:txBody>
      </p:sp>
    </p:spTree>
    <p:extLst>
      <p:ext uri="{BB962C8B-B14F-4D97-AF65-F5344CB8AC3E}">
        <p14:creationId xmlns:p14="http://schemas.microsoft.com/office/powerpoint/2010/main" val="42389265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baseline="0" dirty="0"/>
              <a:t>您拥有显示您所选择服务和支持的</a:t>
            </a:r>
            <a:r>
              <a:rPr lang="en-US" altLang="zh-CN" baseline="0" dirty="0"/>
              <a:t>IPP</a:t>
            </a:r>
            <a:r>
              <a:rPr lang="zh-CN" altLang="en-US" baseline="0" dirty="0"/>
              <a:t>和支出计划，。</a:t>
            </a:r>
            <a:endParaRPr lang="en-US" baseline="0" dirty="0"/>
          </a:p>
          <a:p>
            <a:r>
              <a:rPr lang="zh-CN" altLang="en-US" baseline="0" dirty="0"/>
              <a:t>要确定您与</a:t>
            </a:r>
            <a:r>
              <a:rPr lang="en-US" altLang="zh-CN" baseline="0" dirty="0"/>
              <a:t>FMS</a:t>
            </a:r>
            <a:r>
              <a:rPr lang="zh-CN" altLang="en-US" baseline="0" dirty="0"/>
              <a:t>的关系，首先问问您自己，您的计划中是否会拥有雇员。如果您会拥有雇员，谁将与他们有雇主关系。</a:t>
            </a:r>
            <a:endParaRPr lang="en-US" baseline="0" dirty="0"/>
          </a:p>
          <a:p>
            <a:r>
              <a:rPr lang="zh-CN" altLang="en-US" baseline="0" dirty="0"/>
              <a:t>让我们看看回答这些问题的不同方式。</a:t>
            </a:r>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62</a:t>
            </a:fld>
            <a:endParaRPr lang="en-US" dirty="0"/>
          </a:p>
        </p:txBody>
      </p:sp>
    </p:spTree>
    <p:extLst>
      <p:ext uri="{BB962C8B-B14F-4D97-AF65-F5344CB8AC3E}">
        <p14:creationId xmlns:p14="http://schemas.microsoft.com/office/powerpoint/2010/main" val="7100098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chemeClr val="tx1"/>
                </a:solidFill>
              </a:rPr>
              <a:t>您有您的</a:t>
            </a:r>
            <a:r>
              <a:rPr lang="en-US" altLang="zh-CN" dirty="0">
                <a:solidFill>
                  <a:schemeClr val="tx1"/>
                </a:solidFill>
              </a:rPr>
              <a:t>IPP</a:t>
            </a:r>
            <a:r>
              <a:rPr lang="zh-CN" altLang="en-US" dirty="0">
                <a:solidFill>
                  <a:schemeClr val="tx1"/>
                </a:solidFill>
              </a:rPr>
              <a:t>和支出计划，显示了您所选择的服务和支持。</a:t>
            </a:r>
            <a:endParaRPr lang="en-US" dirty="0">
              <a:solidFill>
                <a:schemeClr val="tx1"/>
              </a:solidFill>
            </a:endParaRPr>
          </a:p>
          <a:p>
            <a:r>
              <a:rPr lang="zh-CN" altLang="en-US" dirty="0">
                <a:solidFill>
                  <a:schemeClr val="tx1"/>
                </a:solidFill>
              </a:rPr>
              <a:t>所以，您提出一个问题，“我会拥有雇员吗？“</a:t>
            </a:r>
            <a:endParaRPr lang="en-US" dirty="0">
              <a:solidFill>
                <a:schemeClr val="tx1"/>
              </a:solidFill>
            </a:endParaRPr>
          </a:p>
          <a:p>
            <a:pPr marL="0" indent="0">
              <a:buFont typeface="Arial" panose="020B0604020202020204" pitchFamily="34" charset="0"/>
              <a:buNone/>
            </a:pPr>
            <a:r>
              <a:rPr lang="zh-CN" altLang="en-US" dirty="0">
                <a:solidFill>
                  <a:schemeClr val="tx1"/>
                </a:solidFill>
              </a:rPr>
              <a:t>不</a:t>
            </a:r>
            <a:r>
              <a:rPr lang="en-US" altLang="zh-CN" dirty="0">
                <a:solidFill>
                  <a:schemeClr val="tx1"/>
                </a:solidFill>
              </a:rPr>
              <a:t>——</a:t>
            </a:r>
            <a:r>
              <a:rPr lang="zh-CN" altLang="en-US" dirty="0">
                <a:solidFill>
                  <a:schemeClr val="tx1"/>
                </a:solidFill>
              </a:rPr>
              <a:t>没有雇员。</a:t>
            </a:r>
            <a:endParaRPr lang="en-US" dirty="0">
              <a:solidFill>
                <a:schemeClr val="tx1"/>
              </a:solidFill>
            </a:endParaRPr>
          </a:p>
          <a:p>
            <a:pPr marL="628650" lvl="1" indent="-171450">
              <a:buFont typeface="Arial" panose="020B0604020202020204" pitchFamily="34" charset="0"/>
              <a:buChar char="•"/>
            </a:pPr>
            <a:r>
              <a:rPr lang="zh-CN" altLang="en-US" dirty="0">
                <a:solidFill>
                  <a:schemeClr val="tx1"/>
                </a:solidFill>
              </a:rPr>
              <a:t>我只购买商品</a:t>
            </a:r>
            <a:endParaRPr lang="en-US" dirty="0">
              <a:solidFill>
                <a:schemeClr val="tx1"/>
              </a:solidFill>
            </a:endParaRPr>
          </a:p>
          <a:p>
            <a:pPr marL="628650" lvl="1" indent="-171450">
              <a:buFont typeface="Arial" panose="020B0604020202020204" pitchFamily="34" charset="0"/>
              <a:buChar char="•"/>
            </a:pPr>
            <a:r>
              <a:rPr lang="zh-CN" altLang="en-US" dirty="0">
                <a:solidFill>
                  <a:schemeClr val="tx1"/>
                </a:solidFill>
              </a:rPr>
              <a:t>我不会拥有雇员，因为我雇用了一家机构</a:t>
            </a:r>
            <a:r>
              <a:rPr lang="en-US" altLang="zh-CN" dirty="0">
                <a:solidFill>
                  <a:schemeClr val="tx1"/>
                </a:solidFill>
              </a:rPr>
              <a:t>/</a:t>
            </a:r>
            <a:r>
              <a:rPr lang="zh-CN" altLang="en-US" dirty="0">
                <a:solidFill>
                  <a:schemeClr val="tx1"/>
                </a:solidFill>
              </a:rPr>
              <a:t>公司来提供与我合作的人员。我与帮助我的人没有雇主</a:t>
            </a:r>
            <a:r>
              <a:rPr lang="en-US" altLang="zh-CN" dirty="0">
                <a:solidFill>
                  <a:schemeClr val="tx1"/>
                </a:solidFill>
              </a:rPr>
              <a:t>/</a:t>
            </a:r>
            <a:r>
              <a:rPr lang="zh-CN" altLang="en-US" dirty="0">
                <a:solidFill>
                  <a:schemeClr val="tx1"/>
                </a:solidFill>
              </a:rPr>
              <a:t>雇员关系。我雇了一家机构</a:t>
            </a:r>
            <a:r>
              <a:rPr lang="en-US" altLang="zh-CN" dirty="0">
                <a:solidFill>
                  <a:schemeClr val="tx1"/>
                </a:solidFill>
              </a:rPr>
              <a:t>/</a:t>
            </a:r>
            <a:r>
              <a:rPr lang="zh-CN" altLang="en-US" dirty="0">
                <a:solidFill>
                  <a:schemeClr val="tx1"/>
                </a:solidFill>
              </a:rPr>
              <a:t>公司，帮助我的人受雇于该机构</a:t>
            </a:r>
            <a:r>
              <a:rPr lang="en-US" altLang="zh-CN" dirty="0">
                <a:solidFill>
                  <a:schemeClr val="tx1"/>
                </a:solidFill>
              </a:rPr>
              <a:t>/</a:t>
            </a:r>
            <a:r>
              <a:rPr lang="zh-CN" altLang="en-US" dirty="0">
                <a:solidFill>
                  <a:schemeClr val="tx1"/>
                </a:solidFill>
              </a:rPr>
              <a:t>公司。</a:t>
            </a:r>
            <a:endParaRPr lang="en-US" dirty="0">
              <a:solidFill>
                <a:schemeClr val="tx1"/>
              </a:solidFill>
            </a:endParaRPr>
          </a:p>
          <a:p>
            <a:pPr marL="0" indent="0" defTabSz="931774">
              <a:buFont typeface="+mj-lt"/>
              <a:buNone/>
              <a:defRPr/>
            </a:pPr>
            <a:r>
              <a:rPr lang="zh-CN" altLang="en-US" b="1" dirty="0">
                <a:solidFill>
                  <a:schemeClr val="tx1"/>
                </a:solidFill>
              </a:rPr>
              <a:t>这将是账单付款人模式：</a:t>
            </a:r>
            <a:endParaRPr lang="en-US" b="1" dirty="0">
              <a:solidFill>
                <a:schemeClr val="tx1"/>
              </a:solidFill>
            </a:endParaRPr>
          </a:p>
          <a:p>
            <a:pPr marL="228600" indent="-228600" defTabSz="931774">
              <a:buFont typeface="+mj-lt"/>
              <a:buAutoNum type="arabicParenR"/>
              <a:defRPr/>
            </a:pPr>
            <a:r>
              <a:rPr lang="zh-CN" altLang="en-US" dirty="0">
                <a:solidFill>
                  <a:schemeClr val="tx1"/>
                </a:solidFill>
              </a:rPr>
              <a:t>提供这些服务的</a:t>
            </a:r>
            <a:r>
              <a:rPr lang="en-US" altLang="zh-CN" dirty="0">
                <a:solidFill>
                  <a:schemeClr val="tx1"/>
                </a:solidFill>
              </a:rPr>
              <a:t>FMS</a:t>
            </a:r>
            <a:r>
              <a:rPr lang="zh-CN" altLang="en-US" dirty="0">
                <a:solidFill>
                  <a:schemeClr val="tx1"/>
                </a:solidFill>
              </a:rPr>
              <a:t>代表您为</a:t>
            </a:r>
            <a:r>
              <a:rPr lang="en-US" altLang="zh-CN" dirty="0">
                <a:solidFill>
                  <a:schemeClr val="tx1"/>
                </a:solidFill>
              </a:rPr>
              <a:t>IPP</a:t>
            </a:r>
            <a:r>
              <a:rPr lang="zh-CN" altLang="en-US" dirty="0">
                <a:solidFill>
                  <a:schemeClr val="tx1"/>
                </a:solidFill>
              </a:rPr>
              <a:t>中列出的服务和支持填写支票和付款。</a:t>
            </a:r>
            <a:endParaRPr lang="en-US" dirty="0">
              <a:solidFill>
                <a:schemeClr val="tx1"/>
              </a:solidFill>
            </a:endParaRPr>
          </a:p>
          <a:p>
            <a:pPr marL="228600" indent="-228600" defTabSz="931774">
              <a:buFont typeface="+mj-lt"/>
              <a:buAutoNum type="arabicParenR"/>
              <a:defRPr/>
            </a:pPr>
            <a:r>
              <a:rPr lang="en-US" altLang="zh-CN" dirty="0">
                <a:solidFill>
                  <a:schemeClr val="tx1"/>
                </a:solidFill>
              </a:rPr>
              <a:t>FMS</a:t>
            </a:r>
            <a:r>
              <a:rPr lang="zh-CN" altLang="en-US" dirty="0">
                <a:solidFill>
                  <a:schemeClr val="tx1"/>
                </a:solidFill>
              </a:rPr>
              <a:t>、服务供应方或参与者之间不存在雇主</a:t>
            </a:r>
            <a:r>
              <a:rPr lang="en-US" altLang="zh-CN" dirty="0">
                <a:solidFill>
                  <a:schemeClr val="tx1"/>
                </a:solidFill>
              </a:rPr>
              <a:t>/</a:t>
            </a:r>
            <a:r>
              <a:rPr lang="zh-CN" altLang="en-US" dirty="0">
                <a:solidFill>
                  <a:schemeClr val="tx1"/>
                </a:solidFill>
              </a:rPr>
              <a:t>雇员关系。</a:t>
            </a:r>
            <a:endParaRPr lang="en-US" dirty="0">
              <a:solidFill>
                <a:schemeClr val="tx1"/>
              </a:solidFill>
            </a:endParaRPr>
          </a:p>
          <a:p>
            <a:pPr marL="228600" indent="-228600" defTabSz="931774">
              <a:buFont typeface="+mj-lt"/>
              <a:buAutoNum type="arabicParenR"/>
              <a:defRPr/>
            </a:pPr>
            <a:r>
              <a:rPr lang="zh-CN" altLang="en-US" dirty="0">
                <a:solidFill>
                  <a:schemeClr val="tx1"/>
                </a:solidFill>
              </a:rPr>
              <a:t>只有在购买商品或从机构或公司购买服务和支持时，参与者才可以选择这种模式的</a:t>
            </a:r>
            <a:r>
              <a:rPr lang="en-US" altLang="zh-CN" dirty="0">
                <a:solidFill>
                  <a:schemeClr val="tx1"/>
                </a:solidFill>
              </a:rPr>
              <a:t>FMS</a:t>
            </a:r>
            <a:r>
              <a:rPr lang="zh-CN" altLang="en-US" dirty="0">
                <a:solidFill>
                  <a:schemeClr val="tx1"/>
                </a:solidFill>
              </a:rPr>
              <a:t>供应方。</a:t>
            </a:r>
            <a:endParaRPr lang="en-US" dirty="0">
              <a:solidFill>
                <a:schemeClr val="tx1"/>
              </a:solidFill>
            </a:endParaRPr>
          </a:p>
          <a:p>
            <a:pPr marL="228600" indent="-228600" defTabSz="931774">
              <a:buFont typeface="+mj-lt"/>
              <a:buAutoNum type="arabicParenR"/>
              <a:defRPr/>
            </a:pPr>
            <a:r>
              <a:rPr lang="zh-CN" altLang="en-US" dirty="0">
                <a:solidFill>
                  <a:schemeClr val="tx1"/>
                </a:solidFill>
              </a:rPr>
              <a:t>机构或公司负责提供商品和</a:t>
            </a:r>
            <a:r>
              <a:rPr lang="en-US" altLang="zh-CN" dirty="0">
                <a:solidFill>
                  <a:schemeClr val="tx1"/>
                </a:solidFill>
              </a:rPr>
              <a:t>/</a:t>
            </a:r>
            <a:r>
              <a:rPr lang="zh-CN" altLang="en-US" dirty="0">
                <a:solidFill>
                  <a:schemeClr val="tx1"/>
                </a:solidFill>
              </a:rPr>
              <a:t>或工人，而</a:t>
            </a:r>
            <a:r>
              <a:rPr lang="en-US" altLang="zh-CN" dirty="0">
                <a:solidFill>
                  <a:schemeClr val="tx1"/>
                </a:solidFill>
              </a:rPr>
              <a:t>FMS</a:t>
            </a:r>
            <a:r>
              <a:rPr lang="zh-CN" altLang="en-US" dirty="0">
                <a:solidFill>
                  <a:schemeClr val="tx1"/>
                </a:solidFill>
              </a:rPr>
              <a:t>供应方负责填写所提供服务和支持的支票。</a:t>
            </a:r>
            <a:endParaRPr lang="en-US" dirty="0">
              <a:solidFill>
                <a:schemeClr val="tx1"/>
              </a:solidFill>
            </a:endParaRPr>
          </a:p>
          <a:p>
            <a:pPr marL="228600" indent="-228600" defTabSz="931774">
              <a:buFont typeface="+mj-lt"/>
              <a:buAutoNum type="arabicParenR"/>
              <a:defRPr/>
            </a:pPr>
            <a:r>
              <a:rPr lang="zh-CN" altLang="en-US" dirty="0">
                <a:solidFill>
                  <a:schemeClr val="tx1"/>
                </a:solidFill>
              </a:rPr>
              <a:t>这是与工作人员有雇主</a:t>
            </a:r>
            <a:r>
              <a:rPr lang="en-US" altLang="zh-CN" dirty="0">
                <a:solidFill>
                  <a:schemeClr val="tx1"/>
                </a:solidFill>
              </a:rPr>
              <a:t>/</a:t>
            </a:r>
            <a:r>
              <a:rPr lang="zh-CN" altLang="en-US" dirty="0">
                <a:solidFill>
                  <a:schemeClr val="tx1"/>
                </a:solidFill>
              </a:rPr>
              <a:t>雇员关系的机构或公司，因此其负责所有适用的雇用法律和税收，并购买适当的保险（即工伤赔偿）。</a:t>
            </a:r>
            <a:endParaRPr lang="en-US" dirty="0">
              <a:solidFill>
                <a:schemeClr val="tx1"/>
              </a:solidFill>
            </a:endParaRPr>
          </a:p>
          <a:p>
            <a:pPr defTabSz="931774">
              <a:defRPr/>
            </a:pPr>
            <a:r>
              <a:rPr lang="zh-CN" altLang="en-US" dirty="0">
                <a:solidFill>
                  <a:schemeClr val="tx1"/>
                </a:solidFill>
              </a:rPr>
              <a:t>例子：</a:t>
            </a:r>
            <a:endParaRPr lang="en-US" dirty="0">
              <a:solidFill>
                <a:schemeClr val="tx1"/>
              </a:solidFill>
            </a:endParaRPr>
          </a:p>
          <a:p>
            <a:pPr marL="174708" indent="-174708" defTabSz="931774">
              <a:buFont typeface="Arial" panose="020B0604020202020204" pitchFamily="34" charset="0"/>
              <a:buChar char="•"/>
              <a:defRPr/>
            </a:pPr>
            <a:r>
              <a:rPr lang="zh-CN" altLang="en-US" dirty="0">
                <a:solidFill>
                  <a:schemeClr val="tx1"/>
                </a:solidFill>
              </a:rPr>
              <a:t>从公园和娱乐部门处接受课程</a:t>
            </a:r>
            <a:endParaRPr lang="en-US" dirty="0">
              <a:solidFill>
                <a:schemeClr val="tx1"/>
              </a:solidFill>
            </a:endParaRPr>
          </a:p>
          <a:p>
            <a:pPr marL="174708" indent="-174708" defTabSz="931774">
              <a:buFont typeface="Arial" panose="020B0604020202020204" pitchFamily="34" charset="0"/>
              <a:buChar char="•"/>
              <a:defRPr/>
            </a:pPr>
            <a:r>
              <a:rPr lang="zh-CN" altLang="en-US" dirty="0">
                <a:solidFill>
                  <a:schemeClr val="tx1"/>
                </a:solidFill>
              </a:rPr>
              <a:t>从公司购买计算机</a:t>
            </a:r>
            <a:endParaRPr lang="en-US" dirty="0">
              <a:solidFill>
                <a:schemeClr val="tx1"/>
              </a:solidFill>
            </a:endParaRPr>
          </a:p>
          <a:p>
            <a:pPr marL="174708" indent="-174708" defTabSz="931774">
              <a:buFont typeface="Arial" panose="020B0604020202020204" pitchFamily="34" charset="0"/>
              <a:buChar char="•"/>
              <a:defRPr/>
            </a:pPr>
            <a:r>
              <a:rPr lang="zh-CN" altLang="en-US" dirty="0">
                <a:solidFill>
                  <a:schemeClr val="tx1"/>
                </a:solidFill>
              </a:rPr>
              <a:t>支付到公司的交通费</a:t>
            </a:r>
            <a:endParaRPr lang="en-US" dirty="0">
              <a:solidFill>
                <a:schemeClr val="tx1"/>
              </a:solidFill>
            </a:endParaRPr>
          </a:p>
          <a:p>
            <a:pPr marL="174708" indent="-174708" defTabSz="931774">
              <a:buFont typeface="Arial" panose="020B0604020202020204" pitchFamily="34" charset="0"/>
              <a:buChar char="•"/>
              <a:defRPr/>
            </a:pPr>
            <a:r>
              <a:rPr lang="zh-CN" altLang="en-US" dirty="0">
                <a:solidFill>
                  <a:schemeClr val="tx1"/>
                </a:solidFill>
              </a:rPr>
              <a:t>雇用一家公司为您提供工作人员上门服务</a:t>
            </a:r>
            <a:endParaRPr lang="en-US" dirty="0">
              <a:solidFill>
                <a:schemeClr val="tx1"/>
              </a:solidFill>
            </a:endParaRPr>
          </a:p>
          <a:p>
            <a:pPr marL="174708" indent="-174708" defTabSz="931774">
              <a:buFont typeface="Arial" panose="020B0604020202020204" pitchFamily="34" charset="0"/>
              <a:buChar char="•"/>
              <a:defRPr/>
            </a:pPr>
            <a:r>
              <a:rPr lang="zh-CN" altLang="en-US" dirty="0">
                <a:solidFill>
                  <a:schemeClr val="tx1"/>
                </a:solidFill>
              </a:rPr>
              <a:t>与一家机构合作，帮助您申请一份工作</a:t>
            </a:r>
            <a:endParaRPr lang="en-US" dirty="0">
              <a:solidFill>
                <a:schemeClr val="tx1"/>
              </a:solidFill>
            </a:endParaRPr>
          </a:p>
          <a:p>
            <a:pPr marL="174708" indent="-174708" defTabSz="931774">
              <a:buFont typeface="Arial" panose="020B0604020202020204" pitchFamily="34" charset="0"/>
              <a:buChar char="•"/>
              <a:defRPr/>
            </a:pPr>
            <a:r>
              <a:rPr lang="zh-CN" altLang="en-US" baseline="0" dirty="0">
                <a:solidFill>
                  <a:schemeClr val="tx1"/>
                </a:solidFill>
                <a:cs typeface="Arial" panose="020B0604020202020204" pitchFamily="34" charset="0"/>
              </a:rPr>
              <a:t>已经与您的区域中心合作的供应方</a:t>
            </a:r>
            <a:endParaRPr lang="en-US" baseline="0" dirty="0">
              <a:solidFill>
                <a:schemeClr val="tx1"/>
              </a:solidFill>
              <a:cs typeface="Arial" panose="020B0604020202020204" pitchFamily="34" charset="0"/>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63</a:t>
            </a:fld>
            <a:endParaRPr lang="en-US" dirty="0"/>
          </a:p>
        </p:txBody>
      </p:sp>
    </p:spTree>
    <p:extLst>
      <p:ext uri="{BB962C8B-B14F-4D97-AF65-F5344CB8AC3E}">
        <p14:creationId xmlns:p14="http://schemas.microsoft.com/office/powerpoint/2010/main" val="37227372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chemeClr val="tx1"/>
                </a:solidFill>
              </a:rPr>
              <a:t>所以，回到问题的提出，“我会拥有雇员吗？“</a:t>
            </a:r>
            <a:endParaRPr lang="en-US" dirty="0">
              <a:solidFill>
                <a:schemeClr val="tx1"/>
              </a:solidFill>
            </a:endParaRPr>
          </a:p>
          <a:p>
            <a:endParaRPr lang="en-US" baseline="0" dirty="0">
              <a:solidFill>
                <a:schemeClr val="tx1"/>
              </a:solidFill>
            </a:endParaRPr>
          </a:p>
          <a:p>
            <a:r>
              <a:rPr lang="zh-CN" altLang="en-US" u="none" dirty="0">
                <a:solidFill>
                  <a:schemeClr val="tx1"/>
                </a:solidFill>
              </a:rPr>
              <a:t>是</a:t>
            </a:r>
            <a:r>
              <a:rPr lang="en-US" altLang="zh-CN" u="none" dirty="0">
                <a:solidFill>
                  <a:schemeClr val="tx1"/>
                </a:solidFill>
              </a:rPr>
              <a:t>——</a:t>
            </a:r>
            <a:r>
              <a:rPr lang="zh-CN" altLang="en-US" u="none" dirty="0">
                <a:solidFill>
                  <a:schemeClr val="tx1"/>
                </a:solidFill>
              </a:rPr>
              <a:t>我会拥有直接为我工作的人员，我想在</a:t>
            </a:r>
            <a:r>
              <a:rPr lang="en-US" altLang="zh-CN" u="none" dirty="0">
                <a:solidFill>
                  <a:schemeClr val="tx1"/>
                </a:solidFill>
              </a:rPr>
              <a:t>FMS</a:t>
            </a:r>
            <a:r>
              <a:rPr lang="zh-CN" altLang="en-US" u="none" dirty="0">
                <a:solidFill>
                  <a:schemeClr val="tx1"/>
                </a:solidFill>
              </a:rPr>
              <a:t>对我遵守雇用法律的支持下，作为雇主承担全部责任和义务。</a:t>
            </a:r>
            <a:endParaRPr lang="en-US" u="none" dirty="0">
              <a:solidFill>
                <a:schemeClr val="tx1"/>
              </a:solidFill>
            </a:endParaRPr>
          </a:p>
          <a:p>
            <a:pPr defTabSz="931774">
              <a:defRPr/>
            </a:pPr>
            <a:r>
              <a:rPr lang="zh-CN" altLang="en-US" b="1" dirty="0">
                <a:solidFill>
                  <a:schemeClr val="tx1"/>
                </a:solidFill>
              </a:rPr>
              <a:t>这将是独立雇主模式：</a:t>
            </a:r>
            <a:endParaRPr lang="en-US" b="1" dirty="0">
              <a:solidFill>
                <a:schemeClr val="tx1"/>
              </a:solidFill>
            </a:endParaRPr>
          </a:p>
          <a:p>
            <a:pPr defTabSz="931774">
              <a:defRPr/>
            </a:pPr>
            <a:r>
              <a:rPr lang="zh-CN" altLang="en-US" dirty="0">
                <a:solidFill>
                  <a:schemeClr val="tx1"/>
                </a:solidFill>
              </a:rPr>
              <a:t>如果参与者想成为提供服务的人员的直接雇主，他可以选择这种模式。</a:t>
            </a:r>
            <a:endParaRPr lang="en-US" dirty="0">
              <a:solidFill>
                <a:schemeClr val="tx1"/>
              </a:solidFill>
            </a:endParaRPr>
          </a:p>
          <a:p>
            <a:pPr defTabSz="931774">
              <a:defRPr/>
            </a:pPr>
            <a:r>
              <a:rPr lang="zh-CN" altLang="en-US" dirty="0">
                <a:solidFill>
                  <a:schemeClr val="tx1"/>
                </a:solidFill>
              </a:rPr>
              <a:t>在此模式下提供服务的</a:t>
            </a:r>
            <a:r>
              <a:rPr lang="en-US" altLang="zh-CN" dirty="0">
                <a:solidFill>
                  <a:schemeClr val="tx1"/>
                </a:solidFill>
              </a:rPr>
              <a:t>FMS</a:t>
            </a:r>
            <a:r>
              <a:rPr lang="zh-CN" altLang="en-US" dirty="0">
                <a:solidFill>
                  <a:schemeClr val="tx1"/>
                </a:solidFill>
              </a:rPr>
              <a:t>通过以下方式帮助参与者：</a:t>
            </a:r>
            <a:endParaRPr lang="en-US" dirty="0">
              <a:solidFill>
                <a:schemeClr val="tx1"/>
              </a:solidFill>
            </a:endParaRPr>
          </a:p>
          <a:p>
            <a:pPr marL="228600" indent="-228600" defTabSz="931774">
              <a:buFont typeface="+mj-lt"/>
              <a:buAutoNum type="arabicParenR"/>
              <a:defRPr/>
            </a:pPr>
            <a:r>
              <a:rPr lang="zh-CN" altLang="en-US" dirty="0">
                <a:solidFill>
                  <a:schemeClr val="tx1"/>
                </a:solidFill>
              </a:rPr>
              <a:t>帮助他们遵守所有适用的雇用法律</a:t>
            </a:r>
            <a:endParaRPr lang="en-US" dirty="0">
              <a:solidFill>
                <a:schemeClr val="tx1"/>
              </a:solidFill>
            </a:endParaRPr>
          </a:p>
          <a:p>
            <a:pPr marL="228600" indent="-228600" defTabSz="931774">
              <a:buFont typeface="+mj-lt"/>
              <a:buAutoNum type="arabicParenR"/>
              <a:defRPr/>
            </a:pPr>
            <a:r>
              <a:rPr lang="zh-CN" altLang="en-US" dirty="0">
                <a:solidFill>
                  <a:schemeClr val="tx1"/>
                </a:solidFill>
              </a:rPr>
              <a:t>验证供应方资格并进行背景调查</a:t>
            </a:r>
            <a:endParaRPr lang="en-US" dirty="0">
              <a:solidFill>
                <a:schemeClr val="tx1"/>
              </a:solidFill>
            </a:endParaRPr>
          </a:p>
          <a:p>
            <a:pPr marL="228600" indent="-228600" defTabSz="931774">
              <a:buFont typeface="+mj-lt"/>
              <a:buAutoNum type="arabicParenR"/>
              <a:defRPr/>
            </a:pPr>
            <a:r>
              <a:rPr lang="zh-CN" altLang="en-US" dirty="0">
                <a:solidFill>
                  <a:schemeClr val="tx1"/>
                </a:solidFill>
              </a:rPr>
              <a:t>处理工资单。</a:t>
            </a:r>
            <a:endParaRPr lang="en-US" dirty="0">
              <a:solidFill>
                <a:schemeClr val="tx1"/>
              </a:solidFill>
            </a:endParaRPr>
          </a:p>
          <a:p>
            <a:pPr marL="0" indent="0" defTabSz="931774">
              <a:buFont typeface="+mj-lt"/>
              <a:buNone/>
              <a:defRPr/>
            </a:pPr>
            <a:r>
              <a:rPr lang="zh-CN" altLang="en-US" dirty="0">
                <a:solidFill>
                  <a:schemeClr val="tx1"/>
                </a:solidFill>
              </a:rPr>
              <a:t>参与者必须保持主要雇主责任，并将：</a:t>
            </a:r>
            <a:endParaRPr lang="en-US" dirty="0">
              <a:solidFill>
                <a:schemeClr val="tx1"/>
              </a:solidFill>
            </a:endParaRPr>
          </a:p>
          <a:p>
            <a:pPr marL="228600" indent="-228600" defTabSz="931774">
              <a:buFont typeface="+mj-lt"/>
              <a:buAutoNum type="arabicParenR"/>
              <a:defRPr/>
            </a:pPr>
            <a:r>
              <a:rPr lang="zh-CN" altLang="en-US" dirty="0">
                <a:solidFill>
                  <a:schemeClr val="tx1"/>
                </a:solidFill>
              </a:rPr>
              <a:t>以您的支出计划支付购买与雇用相关的任何必要保险（即工伤赔偿）。这些费用会增加至您决定支付给雇员的每小时工资中。（记住，这相当于我们在支出计划活动中用作示例</a:t>
            </a:r>
            <a:r>
              <a:rPr lang="en-US" altLang="zh-CN" dirty="0">
                <a:solidFill>
                  <a:schemeClr val="tx1"/>
                </a:solidFill>
              </a:rPr>
              <a:t>/</a:t>
            </a:r>
            <a:r>
              <a:rPr lang="zh-CN" altLang="en-US" dirty="0">
                <a:solidFill>
                  <a:schemeClr val="tx1"/>
                </a:solidFill>
              </a:rPr>
              <a:t>预估的</a:t>
            </a:r>
            <a:r>
              <a:rPr lang="en-US" altLang="zh-CN" dirty="0">
                <a:solidFill>
                  <a:schemeClr val="tx1"/>
                </a:solidFill>
              </a:rPr>
              <a:t>18%</a:t>
            </a:r>
            <a:r>
              <a:rPr lang="zh-CN" altLang="en-US" dirty="0">
                <a:solidFill>
                  <a:schemeClr val="tx1"/>
                </a:solidFill>
              </a:rPr>
              <a:t>。）</a:t>
            </a:r>
            <a:endParaRPr lang="en-US" dirty="0">
              <a:solidFill>
                <a:schemeClr val="tx1"/>
              </a:solidFill>
            </a:endParaRPr>
          </a:p>
          <a:p>
            <a:pPr defTabSz="931774">
              <a:defRPr/>
            </a:pPr>
            <a:r>
              <a:rPr lang="zh-CN" altLang="en-US" dirty="0">
                <a:solidFill>
                  <a:schemeClr val="tx1"/>
                </a:solidFill>
              </a:rPr>
              <a:t>如果您希望对您的服务和支持拥有更多的控制权，并且希望在</a:t>
            </a:r>
            <a:r>
              <a:rPr lang="en-US" altLang="zh-CN" dirty="0">
                <a:solidFill>
                  <a:schemeClr val="tx1"/>
                </a:solidFill>
              </a:rPr>
              <a:t>FMS</a:t>
            </a:r>
            <a:r>
              <a:rPr lang="zh-CN" altLang="en-US" dirty="0">
                <a:solidFill>
                  <a:schemeClr val="tx1"/>
                </a:solidFill>
              </a:rPr>
              <a:t>的支持下担任雇主的角色，则可以选择此模式。</a:t>
            </a:r>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64</a:t>
            </a:fld>
            <a:endParaRPr lang="en-US" dirty="0"/>
          </a:p>
        </p:txBody>
      </p:sp>
    </p:spTree>
    <p:extLst>
      <p:ext uri="{BB962C8B-B14F-4D97-AF65-F5344CB8AC3E}">
        <p14:creationId xmlns:p14="http://schemas.microsoft.com/office/powerpoint/2010/main" val="27954997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chemeClr val="tx1"/>
                </a:solidFill>
              </a:rPr>
              <a:t>所以，回到问题的提出，“我会拥有雇员吗？“</a:t>
            </a: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chemeClr val="tx1"/>
                </a:solidFill>
              </a:rPr>
              <a:t>是</a:t>
            </a:r>
            <a:r>
              <a:rPr lang="en-US" altLang="zh-CN" dirty="0">
                <a:solidFill>
                  <a:schemeClr val="tx1"/>
                </a:solidFill>
              </a:rPr>
              <a:t>——</a:t>
            </a:r>
            <a:r>
              <a:rPr lang="zh-CN" altLang="en-US" dirty="0">
                <a:solidFill>
                  <a:schemeClr val="tx1"/>
                </a:solidFill>
              </a:rPr>
              <a:t>并且我想和我的</a:t>
            </a:r>
            <a:r>
              <a:rPr lang="en-US" altLang="zh-CN" dirty="0">
                <a:solidFill>
                  <a:schemeClr val="tx1"/>
                </a:solidFill>
              </a:rPr>
              <a:t>FMS</a:t>
            </a:r>
            <a:r>
              <a:rPr lang="zh-CN" altLang="en-US" dirty="0">
                <a:solidFill>
                  <a:schemeClr val="tx1"/>
                </a:solidFill>
              </a:rPr>
              <a:t>一起分担作为雇主的责任。</a:t>
            </a: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u="none" dirty="0">
                <a:solidFill>
                  <a:schemeClr val="tx1"/>
                </a:solidFill>
                <a:latin typeface="+mn-lt"/>
              </a:rPr>
              <a:t>这将是共同雇主模式：</a:t>
            </a:r>
            <a:endParaRPr lang="en-US" b="1" u="none" dirty="0">
              <a:solidFill>
                <a:schemeClr val="tx1"/>
              </a:solidFill>
              <a:latin typeface="+mn-lt"/>
            </a:endParaRPr>
          </a:p>
          <a:p>
            <a:pPr marL="228600" indent="-228600">
              <a:buFont typeface="+mj-lt"/>
              <a:buAutoNum type="arabicParenR"/>
            </a:pPr>
            <a:r>
              <a:rPr lang="zh-CN" altLang="en-US" dirty="0">
                <a:solidFill>
                  <a:schemeClr val="tx1"/>
                </a:solidFill>
                <a:latin typeface="+mn-lt"/>
              </a:rPr>
              <a:t>如果参与者希望与</a:t>
            </a:r>
            <a:r>
              <a:rPr lang="en-US" altLang="zh-CN" dirty="0">
                <a:solidFill>
                  <a:schemeClr val="tx1"/>
                </a:solidFill>
                <a:latin typeface="+mn-lt"/>
              </a:rPr>
              <a:t>FMS</a:t>
            </a:r>
            <a:r>
              <a:rPr lang="zh-CN" altLang="en-US" dirty="0">
                <a:solidFill>
                  <a:schemeClr val="tx1"/>
                </a:solidFill>
                <a:latin typeface="+mn-lt"/>
              </a:rPr>
              <a:t>分享雇主的一些角色和责任，他们可以选择这种模式。</a:t>
            </a:r>
            <a:endParaRPr lang="en-US" dirty="0">
              <a:solidFill>
                <a:schemeClr val="tx1"/>
              </a:solidFill>
              <a:latin typeface="+mn-lt"/>
            </a:endParaRPr>
          </a:p>
          <a:p>
            <a:pPr marL="228600" indent="-228600">
              <a:buFont typeface="+mj-lt"/>
              <a:buAutoNum type="arabicParenR"/>
            </a:pPr>
            <a:r>
              <a:rPr lang="zh-CN" altLang="en-US" dirty="0">
                <a:solidFill>
                  <a:schemeClr val="tx1"/>
                </a:solidFill>
                <a:latin typeface="+mn-lt"/>
              </a:rPr>
              <a:t>虽然该模式中的</a:t>
            </a:r>
            <a:r>
              <a:rPr lang="en-US" altLang="zh-CN" dirty="0">
                <a:solidFill>
                  <a:schemeClr val="tx1"/>
                </a:solidFill>
                <a:latin typeface="+mn-lt"/>
              </a:rPr>
              <a:t>FMS</a:t>
            </a:r>
            <a:r>
              <a:rPr lang="zh-CN" altLang="en-US" dirty="0">
                <a:solidFill>
                  <a:schemeClr val="tx1"/>
                </a:solidFill>
                <a:latin typeface="+mn-lt"/>
              </a:rPr>
              <a:t>供应方是登记的雇主，但参与者仍可以根据</a:t>
            </a:r>
            <a:r>
              <a:rPr lang="en-US" altLang="zh-CN" dirty="0">
                <a:solidFill>
                  <a:schemeClr val="tx1"/>
                </a:solidFill>
                <a:latin typeface="+mn-lt"/>
              </a:rPr>
              <a:t>FMS</a:t>
            </a:r>
            <a:r>
              <a:rPr lang="zh-CN" altLang="en-US" dirty="0">
                <a:solidFill>
                  <a:schemeClr val="tx1"/>
                </a:solidFill>
                <a:latin typeface="+mn-lt"/>
              </a:rPr>
              <a:t>供应方的意见雇用和解雇雇员。</a:t>
            </a:r>
            <a:endParaRPr lang="en-US" dirty="0">
              <a:solidFill>
                <a:schemeClr val="tx1"/>
              </a:solidFill>
              <a:latin typeface="+mn-lt"/>
            </a:endParaRPr>
          </a:p>
          <a:p>
            <a:pPr marL="228600" indent="-228600">
              <a:buFont typeface="+mj-lt"/>
              <a:buAutoNum type="arabicParenR"/>
            </a:pPr>
            <a:r>
              <a:rPr lang="en-US" altLang="zh-CN" dirty="0">
                <a:solidFill>
                  <a:schemeClr val="tx1"/>
                </a:solidFill>
                <a:latin typeface="+mn-lt"/>
              </a:rPr>
              <a:t>FMS</a:t>
            </a:r>
            <a:r>
              <a:rPr lang="zh-CN" altLang="en-US" dirty="0">
                <a:solidFill>
                  <a:schemeClr val="tx1"/>
                </a:solidFill>
                <a:latin typeface="+mn-lt"/>
              </a:rPr>
              <a:t>供应方承担主要雇主责任。</a:t>
            </a:r>
            <a:endParaRPr lang="en-US" dirty="0">
              <a:solidFill>
                <a:schemeClr val="tx1"/>
              </a:solidFill>
              <a:latin typeface="+mn-lt"/>
            </a:endParaRP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dirty="0">
                <a:solidFill>
                  <a:schemeClr val="tx1"/>
                </a:solidFill>
              </a:rPr>
              <a:t>FMS</a:t>
            </a:r>
            <a:r>
              <a:rPr lang="zh-CN" altLang="en-US" dirty="0">
                <a:solidFill>
                  <a:schemeClr val="tx1"/>
                </a:solidFill>
              </a:rPr>
              <a:t>将以您的支出计划支付购买与雇用相关的任何必要保险（即工伤赔偿）。这些费用会增加至您决定支付给雇员的每小时工资中。（记住，这相当于我们在支出计划活动中用作示例</a:t>
            </a:r>
            <a:r>
              <a:rPr lang="en-US" altLang="zh-CN" dirty="0">
                <a:solidFill>
                  <a:schemeClr val="tx1"/>
                </a:solidFill>
              </a:rPr>
              <a:t>/</a:t>
            </a:r>
            <a:r>
              <a:rPr lang="zh-CN" altLang="en-US" dirty="0">
                <a:solidFill>
                  <a:schemeClr val="tx1"/>
                </a:solidFill>
              </a:rPr>
              <a:t>预估的</a:t>
            </a:r>
            <a:r>
              <a:rPr lang="en-US" altLang="zh-CN" dirty="0">
                <a:solidFill>
                  <a:schemeClr val="tx1"/>
                </a:solidFill>
              </a:rPr>
              <a:t>18%</a:t>
            </a:r>
            <a:r>
              <a:rPr lang="zh-CN" altLang="en-US" dirty="0">
                <a:solidFill>
                  <a:schemeClr val="tx1"/>
                </a:solidFill>
              </a:rPr>
              <a:t>。）</a:t>
            </a:r>
            <a:endParaRPr lang="en-US" dirty="0">
              <a:solidFill>
                <a:schemeClr val="tx1"/>
              </a:solidFill>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lang="en-US" altLang="zh-CN" dirty="0">
                <a:solidFill>
                  <a:schemeClr val="tx1"/>
                </a:solidFill>
              </a:rPr>
              <a:t>FMS</a:t>
            </a:r>
            <a:r>
              <a:rPr lang="zh-CN" altLang="en-US" dirty="0">
                <a:solidFill>
                  <a:schemeClr val="tx1"/>
                </a:solidFill>
              </a:rPr>
              <a:t>还会通过验证供应方资格、背景调查和处理工资单来提供帮助。</a:t>
            </a:r>
            <a:endParaRPr lang="en-US" dirty="0">
              <a:solidFill>
                <a:schemeClr val="tx1"/>
              </a:solidFill>
            </a:endParaRPr>
          </a:p>
          <a:p>
            <a:pPr marL="228600" indent="-228600">
              <a:buFont typeface="+mj-lt"/>
              <a:buAutoNum type="arabicParenR"/>
            </a:pPr>
            <a:endParaRPr lang="en-US" dirty="0">
              <a:solidFill>
                <a:schemeClr val="tx1"/>
              </a:solidFill>
              <a:latin typeface="+mn-lt"/>
              <a:cs typeface="Arial" panose="020B0604020202020204" pitchFamily="34" charset="0"/>
            </a:endParaRPr>
          </a:p>
          <a:p>
            <a:endParaRPr lang="en-US" dirty="0">
              <a:solidFill>
                <a:schemeClr val="tx1"/>
              </a:solidFill>
              <a:latin typeface="+mn-lt"/>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65</a:t>
            </a:fld>
            <a:endParaRPr lang="en-US" dirty="0"/>
          </a:p>
        </p:txBody>
      </p:sp>
    </p:spTree>
    <p:extLst>
      <p:ext uri="{BB962C8B-B14F-4D97-AF65-F5344CB8AC3E}">
        <p14:creationId xmlns:p14="http://schemas.microsoft.com/office/powerpoint/2010/main" val="2166009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zh-CN" altLang="en-US" dirty="0">
                <a:solidFill>
                  <a:schemeClr val="tx1"/>
                </a:solidFill>
              </a:rPr>
              <a:t>在</a:t>
            </a:r>
            <a:r>
              <a:rPr lang="en-US" dirty="0">
                <a:solidFill>
                  <a:schemeClr val="tx1"/>
                </a:solidFill>
              </a:rPr>
              <a:t>Sofia</a:t>
            </a:r>
            <a:r>
              <a:rPr lang="zh-CN" altLang="en-US" dirty="0">
                <a:solidFill>
                  <a:schemeClr val="tx1"/>
                </a:solidFill>
              </a:rPr>
              <a:t>的例子中，她的家庭将使用账单付款人模式，因为</a:t>
            </a:r>
            <a:r>
              <a:rPr lang="en-US" altLang="zh-CN" dirty="0">
                <a:solidFill>
                  <a:schemeClr val="tx1"/>
                </a:solidFill>
              </a:rPr>
              <a:t>:</a:t>
            </a:r>
            <a:endParaRPr lang="en-US" dirty="0">
              <a:solidFill>
                <a:schemeClr val="tx1"/>
              </a:solidFill>
            </a:endParaRPr>
          </a:p>
          <a:p>
            <a:pPr marL="171450" indent="-171450" defTabSz="931774">
              <a:buFont typeface="Arial" panose="020B0604020202020204" pitchFamily="34" charset="0"/>
              <a:buChar char="•"/>
              <a:defRPr/>
            </a:pPr>
            <a:r>
              <a:rPr lang="zh-CN" altLang="en-US" baseline="0" dirty="0">
                <a:solidFill>
                  <a:schemeClr val="tx1"/>
                </a:solidFill>
              </a:rPr>
              <a:t>她的服务都是由公司或机构提供的。她的独立协调方和支持工作人员与</a:t>
            </a:r>
            <a:r>
              <a:rPr lang="en-US" altLang="zh-CN" baseline="0" dirty="0">
                <a:solidFill>
                  <a:schemeClr val="tx1"/>
                </a:solidFill>
              </a:rPr>
              <a:t>Sofia</a:t>
            </a:r>
            <a:r>
              <a:rPr lang="zh-CN" altLang="en-US" baseline="0" dirty="0">
                <a:solidFill>
                  <a:schemeClr val="tx1"/>
                </a:solidFill>
              </a:rPr>
              <a:t>及其家人雇用的机构建立了雇员</a:t>
            </a:r>
            <a:r>
              <a:rPr lang="en-US" altLang="zh-CN" baseline="0" dirty="0">
                <a:solidFill>
                  <a:schemeClr val="tx1"/>
                </a:solidFill>
              </a:rPr>
              <a:t>/</a:t>
            </a:r>
            <a:r>
              <a:rPr lang="zh-CN" altLang="en-US" baseline="0" dirty="0">
                <a:solidFill>
                  <a:schemeClr val="tx1"/>
                </a:solidFill>
              </a:rPr>
              <a:t>雇主关系。她和</a:t>
            </a:r>
            <a:r>
              <a:rPr lang="en-US" altLang="zh-CN" baseline="0" dirty="0">
                <a:solidFill>
                  <a:schemeClr val="tx1"/>
                </a:solidFill>
              </a:rPr>
              <a:t>FMS</a:t>
            </a:r>
            <a:r>
              <a:rPr lang="zh-CN" altLang="en-US" baseline="0" dirty="0">
                <a:solidFill>
                  <a:schemeClr val="tx1"/>
                </a:solidFill>
              </a:rPr>
              <a:t>与她支出计划中提供服务的人没有雇员</a:t>
            </a:r>
            <a:r>
              <a:rPr lang="en-US" altLang="zh-CN" baseline="0" dirty="0">
                <a:solidFill>
                  <a:schemeClr val="tx1"/>
                </a:solidFill>
              </a:rPr>
              <a:t>/</a:t>
            </a:r>
            <a:r>
              <a:rPr lang="zh-CN" altLang="en-US" baseline="0" dirty="0">
                <a:solidFill>
                  <a:schemeClr val="tx1"/>
                </a:solidFill>
              </a:rPr>
              <a:t>雇主关系。她的其他服务、她的艺术课和营地活动都是由机构提供。</a:t>
            </a:r>
            <a:endParaRPr lang="en-US" baseline="0" dirty="0">
              <a:solidFill>
                <a:schemeClr val="tx1"/>
              </a:solidFill>
            </a:endParaRPr>
          </a:p>
          <a:p>
            <a:pPr marL="171450" indent="-171450" defTabSz="931774">
              <a:buFont typeface="Arial" panose="020B0604020202020204" pitchFamily="34" charset="0"/>
              <a:buChar char="•"/>
              <a:defRPr/>
            </a:pPr>
            <a:r>
              <a:rPr lang="en-US" altLang="zh-CN" dirty="0">
                <a:solidFill>
                  <a:schemeClr val="tx1"/>
                </a:solidFill>
              </a:rPr>
              <a:t>FMS</a:t>
            </a:r>
            <a:r>
              <a:rPr lang="zh-CN" altLang="en-US" dirty="0">
                <a:solidFill>
                  <a:schemeClr val="tx1"/>
                </a:solidFill>
              </a:rPr>
              <a:t>供应方只需向公司或机构开具支票。</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66</a:t>
            </a:fld>
            <a:endParaRPr lang="en-US" dirty="0"/>
          </a:p>
        </p:txBody>
      </p:sp>
    </p:spTree>
    <p:extLst>
      <p:ext uri="{BB962C8B-B14F-4D97-AF65-F5344CB8AC3E}">
        <p14:creationId xmlns:p14="http://schemas.microsoft.com/office/powerpoint/2010/main" val="40225158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dirty="0">
                <a:solidFill>
                  <a:schemeClr val="tx1"/>
                </a:solidFill>
              </a:rPr>
              <a:t>在</a:t>
            </a:r>
            <a:r>
              <a:rPr lang="en-US" altLang="zh-CN" dirty="0">
                <a:solidFill>
                  <a:schemeClr val="tx1"/>
                </a:solidFill>
              </a:rPr>
              <a:t>Sofia</a:t>
            </a:r>
            <a:r>
              <a:rPr lang="zh-CN" altLang="en-US" dirty="0">
                <a:solidFill>
                  <a:schemeClr val="tx1"/>
                </a:solidFill>
              </a:rPr>
              <a:t>的案例里</a:t>
            </a:r>
            <a:r>
              <a:rPr lang="zh-CN" altLang="en-US" baseline="0" dirty="0">
                <a:solidFill>
                  <a:schemeClr val="tx1"/>
                </a:solidFill>
              </a:rPr>
              <a:t>，她不拥有雇员。任何为她工作的人员都将由一家机构或公司提供。</a:t>
            </a:r>
            <a:endParaRPr lang="en-US"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chemeClr val="tx1"/>
                </a:solidFill>
              </a:rPr>
              <a:t>但是，如果存在服务组合呢？如果您拥有机构和雇员，您会直接雇用他们吗？</a:t>
            </a: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chemeClr val="tx1"/>
                </a:solidFill>
              </a:rPr>
              <a:t>当您设计您的</a:t>
            </a:r>
            <a:r>
              <a:rPr lang="en-US" altLang="zh-CN" dirty="0">
                <a:solidFill>
                  <a:schemeClr val="tx1"/>
                </a:solidFill>
              </a:rPr>
              <a:t>IPP</a:t>
            </a:r>
            <a:r>
              <a:rPr lang="zh-CN" altLang="en-US" dirty="0">
                <a:solidFill>
                  <a:schemeClr val="tx1"/>
                </a:solidFill>
              </a:rPr>
              <a:t>服务和支持时，它们可能符合我们刚才讨论过的</a:t>
            </a:r>
            <a:r>
              <a:rPr lang="en-US" altLang="zh-CN" dirty="0">
                <a:solidFill>
                  <a:schemeClr val="tx1"/>
                </a:solidFill>
              </a:rPr>
              <a:t>FMS</a:t>
            </a:r>
            <a:r>
              <a:rPr lang="zh-CN" altLang="en-US" dirty="0">
                <a:solidFill>
                  <a:schemeClr val="tx1"/>
                </a:solidFill>
              </a:rPr>
              <a:t>模式的多个描述。</a:t>
            </a:r>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67</a:t>
            </a:fld>
            <a:endParaRPr lang="en-US" dirty="0"/>
          </a:p>
        </p:txBody>
      </p:sp>
    </p:spTree>
    <p:extLst>
      <p:ext uri="{BB962C8B-B14F-4D97-AF65-F5344CB8AC3E}">
        <p14:creationId xmlns:p14="http://schemas.microsoft.com/office/powerpoint/2010/main" val="1421897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Jason</a:t>
            </a:r>
            <a:r>
              <a:rPr lang="zh-CN" altLang="en-US" dirty="0"/>
              <a:t>在其支出计划中存在这种服务组合。他将从一家机构雇用员工担任园艺的工作教练，他将直接雇用员工担任社交教练，并满足他在社区的其他工作人员需求。</a:t>
            </a:r>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68</a:t>
            </a:fld>
            <a:endParaRPr lang="en-US" dirty="0"/>
          </a:p>
        </p:txBody>
      </p:sp>
    </p:spTree>
    <p:extLst>
      <p:ext uri="{BB962C8B-B14F-4D97-AF65-F5344CB8AC3E}">
        <p14:creationId xmlns:p14="http://schemas.microsoft.com/office/powerpoint/2010/main" val="29242955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zh-CN" altLang="en-US" b="0" i="1" dirty="0">
                <a:solidFill>
                  <a:schemeClr val="tx1"/>
                </a:solidFill>
              </a:rPr>
              <a:t>讲义：</a:t>
            </a:r>
            <a:r>
              <a:rPr lang="en-US" altLang="zh-CN" b="1" i="0" dirty="0">
                <a:solidFill>
                  <a:schemeClr val="tx1"/>
                </a:solidFill>
              </a:rPr>
              <a:t>FMS</a:t>
            </a:r>
            <a:r>
              <a:rPr lang="zh-CN" altLang="en-US" b="1" i="0" dirty="0">
                <a:solidFill>
                  <a:schemeClr val="tx1"/>
                </a:solidFill>
              </a:rPr>
              <a:t>最高供应方费率</a:t>
            </a:r>
            <a:endParaRPr lang="en-US" b="1" i="0" dirty="0">
              <a:solidFill>
                <a:schemeClr val="tx1"/>
              </a:solidFill>
            </a:endParaRPr>
          </a:p>
          <a:p>
            <a:pPr defTabSz="931774">
              <a:defRPr/>
            </a:pPr>
            <a:endParaRPr lang="en-US" dirty="0">
              <a:solidFill>
                <a:schemeClr val="tx1"/>
              </a:solidFill>
            </a:endParaRPr>
          </a:p>
          <a:p>
            <a:pPr defTabSz="931774">
              <a:defRPr/>
            </a:pPr>
            <a:r>
              <a:rPr lang="zh-CN" altLang="en-US" dirty="0">
                <a:solidFill>
                  <a:schemeClr val="tx1"/>
                </a:solidFill>
              </a:rPr>
              <a:t>您的</a:t>
            </a:r>
            <a:r>
              <a:rPr lang="en-US" altLang="zh-CN" dirty="0">
                <a:solidFill>
                  <a:schemeClr val="tx1"/>
                </a:solidFill>
              </a:rPr>
              <a:t>FMS</a:t>
            </a:r>
            <a:r>
              <a:rPr lang="zh-CN" altLang="en-US" dirty="0">
                <a:solidFill>
                  <a:schemeClr val="tx1"/>
                </a:solidFill>
              </a:rPr>
              <a:t>服务费率将以您组合模式的</a:t>
            </a:r>
            <a:r>
              <a:rPr lang="zh-CN" altLang="en-US" b="1" dirty="0">
                <a:solidFill>
                  <a:schemeClr val="tx1"/>
                </a:solidFill>
              </a:rPr>
              <a:t>最高费率</a:t>
            </a:r>
            <a:r>
              <a:rPr lang="zh-CN" altLang="en-US" dirty="0">
                <a:solidFill>
                  <a:schemeClr val="tx1"/>
                </a:solidFill>
              </a:rPr>
              <a:t>为基础，这意味着</a:t>
            </a:r>
            <a:r>
              <a:rPr lang="en-US" altLang="zh-CN" dirty="0">
                <a:solidFill>
                  <a:schemeClr val="tx1"/>
                </a:solidFill>
              </a:rPr>
              <a:t>FMS</a:t>
            </a:r>
            <a:r>
              <a:rPr lang="zh-CN" altLang="en-US" dirty="0">
                <a:solidFill>
                  <a:schemeClr val="tx1"/>
                </a:solidFill>
              </a:rPr>
              <a:t>在与您合作时将承担</a:t>
            </a:r>
            <a:r>
              <a:rPr lang="zh-CN" altLang="en-US" b="1" dirty="0">
                <a:solidFill>
                  <a:schemeClr val="tx1"/>
                </a:solidFill>
              </a:rPr>
              <a:t>最高责任</a:t>
            </a:r>
            <a:r>
              <a:rPr lang="zh-CN" altLang="en-US" dirty="0">
                <a:solidFill>
                  <a:schemeClr val="tx1"/>
                </a:solidFill>
              </a:rPr>
              <a:t>。</a:t>
            </a:r>
            <a:endParaRPr lang="en-US" dirty="0">
              <a:solidFill>
                <a:schemeClr val="tx1"/>
              </a:solidFill>
            </a:endParaRPr>
          </a:p>
          <a:p>
            <a:pPr defTabSz="931774">
              <a:defRPr/>
            </a:pPr>
            <a:r>
              <a:rPr lang="zh-CN" altLang="en-US" dirty="0">
                <a:solidFill>
                  <a:schemeClr val="tx1"/>
                </a:solidFill>
              </a:rPr>
              <a:t>例如，如果您的某些服务遵循账单付款人模式，而某些服务遵循共同雇主模式，则您的最高费率将基于共同雇主模式。</a:t>
            </a:r>
            <a:endParaRPr lang="en-US" dirty="0">
              <a:solidFill>
                <a:schemeClr val="tx1"/>
              </a:solidFill>
            </a:endParaRPr>
          </a:p>
          <a:p>
            <a:pPr defTabSz="931774">
              <a:defRPr/>
            </a:pPr>
            <a:r>
              <a:rPr lang="en-US" dirty="0">
                <a:solidFill>
                  <a:schemeClr val="tx1"/>
                </a:solidFill>
              </a:rPr>
              <a:t>FMS</a:t>
            </a:r>
            <a:r>
              <a:rPr lang="zh-CN" altLang="en-US" dirty="0">
                <a:solidFill>
                  <a:schemeClr val="tx1"/>
                </a:solidFill>
              </a:rPr>
              <a:t>费率为：</a:t>
            </a:r>
            <a:endParaRPr lang="en-US" dirty="0">
              <a:solidFill>
                <a:schemeClr val="tx1"/>
              </a:solidFill>
            </a:endParaRPr>
          </a:p>
          <a:p>
            <a:pPr marL="171450" indent="-171450" defTabSz="931774">
              <a:buFont typeface="Arial" panose="020B0604020202020204" pitchFamily="34" charset="0"/>
              <a:buChar char="•"/>
              <a:defRPr/>
            </a:pPr>
            <a:r>
              <a:rPr lang="zh-CN" altLang="en-US" dirty="0">
                <a:solidFill>
                  <a:schemeClr val="tx1"/>
                </a:solidFill>
              </a:rPr>
              <a:t>最高费率</a:t>
            </a:r>
            <a:endParaRPr lang="en-US" dirty="0">
              <a:solidFill>
                <a:schemeClr val="tx1"/>
              </a:solidFill>
            </a:endParaRPr>
          </a:p>
          <a:p>
            <a:pPr marL="171450" indent="-171450" defTabSz="931774">
              <a:buFont typeface="Arial" panose="020B0604020202020204" pitchFamily="34" charset="0"/>
              <a:buChar char="•"/>
              <a:defRPr/>
            </a:pPr>
            <a:r>
              <a:rPr lang="zh-CN" altLang="en-US" i="0" dirty="0">
                <a:solidFill>
                  <a:schemeClr val="tx1"/>
                </a:solidFill>
              </a:rPr>
              <a:t>基于您支出计划支付的服务数量</a:t>
            </a:r>
            <a:endParaRPr lang="en-US" i="0" dirty="0">
              <a:solidFill>
                <a:schemeClr val="tx1"/>
              </a:solidFill>
            </a:endParaRPr>
          </a:p>
          <a:p>
            <a:pPr defTabSz="931774">
              <a:defRPr/>
            </a:pPr>
            <a:r>
              <a:rPr lang="zh-CN" altLang="en-US" dirty="0">
                <a:solidFill>
                  <a:schemeClr val="tx1"/>
                </a:solidFill>
              </a:rPr>
              <a:t>如果您想谈成低于前述价格的价格，可以与您的</a:t>
            </a:r>
            <a:r>
              <a:rPr lang="en-US" altLang="zh-CN" dirty="0">
                <a:solidFill>
                  <a:schemeClr val="tx1"/>
                </a:solidFill>
              </a:rPr>
              <a:t>FMS</a:t>
            </a:r>
            <a:r>
              <a:rPr lang="zh-CN" altLang="en-US" dirty="0">
                <a:solidFill>
                  <a:schemeClr val="tx1"/>
                </a:solidFill>
              </a:rPr>
              <a:t>供应方协商。</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69</a:t>
            </a:fld>
            <a:endParaRPr lang="en-US" dirty="0"/>
          </a:p>
        </p:txBody>
      </p:sp>
    </p:spTree>
    <p:extLst>
      <p:ext uri="{BB962C8B-B14F-4D97-AF65-F5344CB8AC3E}">
        <p14:creationId xmlns:p14="http://schemas.microsoft.com/office/powerpoint/2010/main" val="3534926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现在，有些内容是回顾，因为你们之前都参加了一个信息课程。但是，在此授训课程中，我们将获得更深入和更详细的信息。</a:t>
            </a:r>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7</a:t>
            </a:fld>
            <a:endParaRPr lang="en-US" dirty="0"/>
          </a:p>
        </p:txBody>
      </p:sp>
    </p:spTree>
    <p:extLst>
      <p:ext uri="{BB962C8B-B14F-4D97-AF65-F5344CB8AC3E}">
        <p14:creationId xmlns:p14="http://schemas.microsoft.com/office/powerpoint/2010/main" val="7903896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zh-CN" altLang="en-US" dirty="0">
                <a:solidFill>
                  <a:schemeClr val="tx1"/>
                </a:solidFill>
              </a:rPr>
              <a:t>我们在</a:t>
            </a:r>
            <a:r>
              <a:rPr lang="en-US" altLang="zh-CN" dirty="0">
                <a:solidFill>
                  <a:schemeClr val="tx1"/>
                </a:solidFill>
              </a:rPr>
              <a:t>Jason</a:t>
            </a:r>
            <a:r>
              <a:rPr lang="zh-CN" altLang="en-US" dirty="0">
                <a:solidFill>
                  <a:schemeClr val="tx1"/>
                </a:solidFill>
              </a:rPr>
              <a:t>的案例中看到，他拥有多种服务；他将直接雇用员工，</a:t>
            </a:r>
            <a:r>
              <a:rPr lang="zh-CN" altLang="en-US" u="sng" dirty="0">
                <a:solidFill>
                  <a:schemeClr val="tx1"/>
                </a:solidFill>
              </a:rPr>
              <a:t>并</a:t>
            </a:r>
            <a:r>
              <a:rPr lang="zh-CN" altLang="en-US" dirty="0">
                <a:solidFill>
                  <a:schemeClr val="tx1"/>
                </a:solidFill>
              </a:rPr>
              <a:t>向公司付款。</a:t>
            </a:r>
            <a:endParaRPr lang="en-US" dirty="0">
              <a:solidFill>
                <a:schemeClr val="tx1"/>
              </a:solidFill>
            </a:endParaRPr>
          </a:p>
          <a:p>
            <a:r>
              <a:rPr lang="zh-CN" altLang="en-US" dirty="0">
                <a:solidFill>
                  <a:schemeClr val="tx1"/>
                </a:solidFill>
              </a:rPr>
              <a:t>在</a:t>
            </a:r>
            <a:r>
              <a:rPr lang="en-US" altLang="zh-CN" dirty="0">
                <a:solidFill>
                  <a:schemeClr val="tx1"/>
                </a:solidFill>
              </a:rPr>
              <a:t>SDP</a:t>
            </a:r>
            <a:r>
              <a:rPr lang="zh-CN" altLang="en-US" dirty="0">
                <a:solidFill>
                  <a:schemeClr val="tx1"/>
                </a:solidFill>
              </a:rPr>
              <a:t>中，如果</a:t>
            </a:r>
            <a:r>
              <a:rPr lang="en-US" altLang="zh-CN" dirty="0">
                <a:solidFill>
                  <a:schemeClr val="tx1"/>
                </a:solidFill>
              </a:rPr>
              <a:t>FMS</a:t>
            </a:r>
            <a:r>
              <a:rPr lang="zh-CN" altLang="en-US" dirty="0">
                <a:solidFill>
                  <a:schemeClr val="tx1"/>
                </a:solidFill>
              </a:rPr>
              <a:t>通过多个模式提供付款，那么您的最高费率不能超过服务总数的最高费用模式。</a:t>
            </a:r>
            <a:endParaRPr lang="en-US" dirty="0">
              <a:solidFill>
                <a:schemeClr val="tx1"/>
              </a:solidFill>
            </a:endParaRPr>
          </a:p>
          <a:p>
            <a:pPr defTabSz="931774">
              <a:defRPr/>
            </a:pPr>
            <a:r>
              <a:rPr lang="en-US" altLang="zh-CN" dirty="0">
                <a:solidFill>
                  <a:schemeClr val="tx1"/>
                </a:solidFill>
              </a:rPr>
              <a:t>Jason</a:t>
            </a:r>
            <a:r>
              <a:rPr lang="zh-CN" altLang="en-US" dirty="0">
                <a:solidFill>
                  <a:schemeClr val="tx1"/>
                </a:solidFill>
              </a:rPr>
              <a:t>与其</a:t>
            </a:r>
            <a:r>
              <a:rPr lang="en-US" altLang="zh-CN" dirty="0">
                <a:solidFill>
                  <a:schemeClr val="tx1"/>
                </a:solidFill>
              </a:rPr>
              <a:t>FMS</a:t>
            </a:r>
            <a:r>
              <a:rPr lang="zh-CN" altLang="en-US" dirty="0">
                <a:solidFill>
                  <a:schemeClr val="tx1"/>
                </a:solidFill>
              </a:rPr>
              <a:t>的关系将基于共同雇主模式，因为他拥有雇员，而且拥有其</a:t>
            </a:r>
            <a:r>
              <a:rPr lang="en-US" altLang="zh-CN" dirty="0">
                <a:solidFill>
                  <a:schemeClr val="tx1"/>
                </a:solidFill>
              </a:rPr>
              <a:t>FMS</a:t>
            </a:r>
            <a:r>
              <a:rPr lang="zh-CN" altLang="en-US" dirty="0">
                <a:solidFill>
                  <a:schemeClr val="tx1"/>
                </a:solidFill>
              </a:rPr>
              <a:t>将直接向公司付款的服务。</a:t>
            </a:r>
            <a:endParaRPr lang="en-US" dirty="0">
              <a:solidFill>
                <a:schemeClr val="tx1"/>
              </a:solidFill>
            </a:endParaRPr>
          </a:p>
          <a:p>
            <a:pPr defTabSz="931774">
              <a:defRPr/>
            </a:pPr>
            <a:r>
              <a:rPr lang="en-US" altLang="zh-CN" dirty="0">
                <a:solidFill>
                  <a:schemeClr val="tx1"/>
                </a:solidFill>
              </a:rPr>
              <a:t>Jason</a:t>
            </a:r>
            <a:r>
              <a:rPr lang="zh-CN" altLang="en-US" dirty="0">
                <a:solidFill>
                  <a:schemeClr val="tx1"/>
                </a:solidFill>
              </a:rPr>
              <a:t>拥有</a:t>
            </a:r>
            <a:r>
              <a:rPr lang="en-US" altLang="zh-CN" dirty="0">
                <a:solidFill>
                  <a:schemeClr val="tx1"/>
                </a:solidFill>
              </a:rPr>
              <a:t>5</a:t>
            </a:r>
            <a:r>
              <a:rPr lang="zh-CN" altLang="en-US" dirty="0">
                <a:solidFill>
                  <a:schemeClr val="tx1"/>
                </a:solidFill>
              </a:rPr>
              <a:t>个以上的服务。</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70</a:t>
            </a:fld>
            <a:endParaRPr lang="en-US" dirty="0"/>
          </a:p>
        </p:txBody>
      </p:sp>
    </p:spTree>
    <p:extLst>
      <p:ext uri="{BB962C8B-B14F-4D97-AF65-F5344CB8AC3E}">
        <p14:creationId xmlns:p14="http://schemas.microsoft.com/office/powerpoint/2010/main" val="2374524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dirty="0">
                <a:solidFill>
                  <a:schemeClr val="tx1"/>
                </a:solidFill>
              </a:rPr>
              <a:t>根据我们的图表，超过</a:t>
            </a:r>
            <a:r>
              <a:rPr lang="en-US" altLang="zh-CN" baseline="0" dirty="0">
                <a:solidFill>
                  <a:schemeClr val="tx1"/>
                </a:solidFill>
              </a:rPr>
              <a:t>5</a:t>
            </a:r>
            <a:r>
              <a:rPr lang="zh-CN" altLang="en-US" baseline="0" dirty="0">
                <a:solidFill>
                  <a:schemeClr val="tx1"/>
                </a:solidFill>
              </a:rPr>
              <a:t>项服务的共同雇主模式使他每月的最高</a:t>
            </a:r>
            <a:r>
              <a:rPr lang="en-US" altLang="zh-CN" baseline="0" dirty="0">
                <a:solidFill>
                  <a:schemeClr val="tx1"/>
                </a:solidFill>
              </a:rPr>
              <a:t>FMS</a:t>
            </a:r>
            <a:r>
              <a:rPr lang="zh-CN" altLang="en-US" baseline="0" dirty="0">
                <a:solidFill>
                  <a:schemeClr val="tx1"/>
                </a:solidFill>
              </a:rPr>
              <a:t>费率为</a:t>
            </a:r>
            <a:r>
              <a:rPr lang="en-US" altLang="zh-CN" baseline="0" dirty="0">
                <a:solidFill>
                  <a:schemeClr val="tx1"/>
                </a:solidFill>
              </a:rPr>
              <a:t>165</a:t>
            </a:r>
            <a:r>
              <a:rPr lang="zh-CN" altLang="en-US" baseline="0" dirty="0">
                <a:solidFill>
                  <a:schemeClr val="tx1"/>
                </a:solidFill>
              </a:rPr>
              <a:t>美元。</a:t>
            </a:r>
            <a:endParaRPr lang="en-US" baseline="0" dirty="0">
              <a:solidFill>
                <a:schemeClr val="tx1"/>
              </a:solidFill>
            </a:endParaRPr>
          </a:p>
          <a:p>
            <a:pPr marL="228600" indent="-228600">
              <a:buAutoNum type="arabicParenR"/>
            </a:pPr>
            <a:r>
              <a:rPr lang="zh-CN" altLang="en-US" baseline="0" dirty="0">
                <a:solidFill>
                  <a:schemeClr val="tx1"/>
                </a:solidFill>
              </a:rPr>
              <a:t>确定每项关系</a:t>
            </a:r>
            <a:endParaRPr lang="en-US" baseline="0" dirty="0">
              <a:solidFill>
                <a:schemeClr val="tx1"/>
              </a:solidFill>
            </a:endParaRPr>
          </a:p>
          <a:p>
            <a:pPr marL="228600" indent="-228600">
              <a:buAutoNum type="arabicParenR"/>
            </a:pPr>
            <a:r>
              <a:rPr lang="zh-CN" altLang="en-US" baseline="0" dirty="0">
                <a:solidFill>
                  <a:schemeClr val="tx1"/>
                </a:solidFill>
              </a:rPr>
              <a:t>确定组合中哪种模式最贵（</a:t>
            </a:r>
            <a:r>
              <a:rPr lang="en-US" altLang="zh-CN" baseline="0" dirty="0">
                <a:solidFill>
                  <a:schemeClr val="tx1"/>
                </a:solidFill>
              </a:rPr>
              <a:t>FMS</a:t>
            </a:r>
            <a:r>
              <a:rPr lang="zh-CN" altLang="en-US" baseline="0" dirty="0">
                <a:solidFill>
                  <a:schemeClr val="tx1"/>
                </a:solidFill>
              </a:rPr>
              <a:t>的最高责任和职责）</a:t>
            </a:r>
            <a:endParaRPr lang="en-US" baseline="0" dirty="0">
              <a:solidFill>
                <a:schemeClr val="tx1"/>
              </a:solidFill>
            </a:endParaRPr>
          </a:p>
          <a:p>
            <a:pPr marL="228600" indent="-228600">
              <a:buAutoNum type="arabicParenR"/>
            </a:pPr>
            <a:r>
              <a:rPr lang="zh-CN" altLang="en-US" baseline="0" dirty="0">
                <a:solidFill>
                  <a:schemeClr val="tx1"/>
                </a:solidFill>
              </a:rPr>
              <a:t>根据支出计划统计服务</a:t>
            </a:r>
            <a:endParaRPr lang="en-US" altLang="zh-CN" baseline="0" dirty="0">
              <a:solidFill>
                <a:schemeClr val="tx1"/>
              </a:solidFill>
            </a:endParaRPr>
          </a:p>
          <a:p>
            <a:pPr marL="228600" indent="-228600">
              <a:buAutoNum type="arabicParenR" startAt="4"/>
            </a:pPr>
            <a:r>
              <a:rPr lang="zh-CN" altLang="en-US" sz="1200" b="0" i="0" u="none" strike="noStrike" kern="1200" baseline="0" dirty="0">
                <a:solidFill>
                  <a:schemeClr val="tx1"/>
                </a:solidFill>
                <a:latin typeface="+mn-lt"/>
                <a:ea typeface="+mn-ea"/>
                <a:cs typeface="+mn-cs"/>
              </a:rPr>
              <a:t>参考</a:t>
            </a:r>
            <a:r>
              <a:rPr lang="zh-CN" altLang="en-US" sz="1200" b="1" i="0" u="none" strike="noStrike" kern="1200" baseline="0" dirty="0">
                <a:solidFill>
                  <a:schemeClr val="tx1"/>
                </a:solidFill>
                <a:latin typeface="+mn-lt"/>
                <a:ea typeface="+mn-ea"/>
                <a:cs typeface="+mn-cs"/>
              </a:rPr>
              <a:t>最高财务管理服务（</a:t>
            </a:r>
            <a:r>
              <a:rPr lang="en-US" altLang="zh-CN" sz="1200" b="1" i="0" u="none" strike="noStrike" kern="1200" baseline="0" dirty="0">
                <a:solidFill>
                  <a:schemeClr val="tx1"/>
                </a:solidFill>
                <a:latin typeface="+mn-lt"/>
                <a:ea typeface="+mn-ea"/>
                <a:cs typeface="+mn-cs"/>
              </a:rPr>
              <a:t>FMS</a:t>
            </a:r>
            <a:r>
              <a:rPr lang="zh-CN" altLang="en-US" sz="1200" b="1" i="0" u="none" strike="noStrike" kern="1200" baseline="0" dirty="0">
                <a:solidFill>
                  <a:schemeClr val="tx1"/>
                </a:solidFill>
                <a:latin typeface="+mn-lt"/>
                <a:ea typeface="+mn-ea"/>
                <a:cs typeface="+mn-cs"/>
              </a:rPr>
              <a:t>）费率工作表</a:t>
            </a:r>
            <a:r>
              <a:rPr lang="zh-CN" altLang="en-US" sz="1200" b="0" i="0" u="none" strike="noStrike" kern="1200" baseline="0" dirty="0">
                <a:solidFill>
                  <a:schemeClr val="tx1"/>
                </a:solidFill>
                <a:latin typeface="+mn-lt"/>
                <a:ea typeface="+mn-ea"/>
                <a:cs typeface="+mn-cs"/>
              </a:rPr>
              <a:t>以确定您的</a:t>
            </a:r>
            <a:r>
              <a:rPr lang="en-US" altLang="zh-CN" sz="1200" b="0" i="0" u="none" strike="noStrike" kern="1200" baseline="0" dirty="0">
                <a:solidFill>
                  <a:schemeClr val="tx1"/>
                </a:solidFill>
                <a:latin typeface="+mn-lt"/>
                <a:ea typeface="+mn-ea"/>
                <a:cs typeface="+mn-cs"/>
              </a:rPr>
              <a:t>FMS</a:t>
            </a:r>
            <a:r>
              <a:rPr lang="zh-CN" altLang="en-US" sz="1200" b="0" i="0" u="none" strike="noStrike" kern="1200" baseline="0" dirty="0">
                <a:solidFill>
                  <a:schemeClr val="tx1"/>
                </a:solidFill>
                <a:latin typeface="+mn-lt"/>
                <a:ea typeface="+mn-ea"/>
                <a:cs typeface="+mn-cs"/>
              </a:rPr>
              <a:t>费用</a:t>
            </a:r>
            <a:endParaRPr lang="en-US" sz="1200" b="0" i="0" u="none" strike="noStrike" kern="1200" baseline="0" dirty="0">
              <a:solidFill>
                <a:schemeClr val="tx1"/>
              </a:solidFill>
              <a:latin typeface="+mn-lt"/>
              <a:ea typeface="+mn-ea"/>
              <a:cs typeface="+mn-cs"/>
            </a:endParaRPr>
          </a:p>
          <a:p>
            <a:pPr marL="228600" indent="-228600">
              <a:buAutoNum type="arabicParenR" startAt="4"/>
            </a:pPr>
            <a:endParaRPr lang="en-US" sz="1200" b="0" i="0" u="none" strike="noStrike" kern="1200" baseline="0" dirty="0">
              <a:solidFill>
                <a:schemeClr val="tx1"/>
              </a:solidFill>
              <a:latin typeface="+mn-lt"/>
              <a:ea typeface="+mn-ea"/>
              <a:cs typeface="+mn-cs"/>
            </a:endParaRPr>
          </a:p>
          <a:p>
            <a:pPr marL="0" indent="0">
              <a:buNone/>
            </a:pPr>
            <a:r>
              <a:rPr lang="zh-CN" altLang="en-US" sz="1200" b="1" i="0" u="none" strike="noStrike" kern="1200" baseline="0" dirty="0">
                <a:solidFill>
                  <a:schemeClr val="tx1"/>
                </a:solidFill>
                <a:latin typeface="+mn-lt"/>
                <a:ea typeface="+mn-ea"/>
                <a:cs typeface="+mn-cs"/>
              </a:rPr>
              <a:t>******（最高费率模式</a:t>
            </a:r>
            <a:r>
              <a:rPr lang="en-US" sz="1200" b="1" i="0" u="none" strike="noStrike" kern="1200" baseline="0" dirty="0">
                <a:solidFill>
                  <a:schemeClr val="tx1"/>
                </a:solidFill>
                <a:latin typeface="+mn-lt"/>
                <a:ea typeface="+mn-ea"/>
                <a:cs typeface="+mn-cs"/>
              </a:rPr>
              <a:t>+</a:t>
            </a:r>
            <a:r>
              <a:rPr lang="zh-CN" altLang="en-US" sz="1200" b="1" i="0" u="none" strike="noStrike" kern="1200" baseline="0" dirty="0">
                <a:solidFill>
                  <a:schemeClr val="tx1"/>
                </a:solidFill>
                <a:latin typeface="+mn-lt"/>
                <a:ea typeface="+mn-ea"/>
                <a:cs typeface="+mn-cs"/>
              </a:rPr>
              <a:t>服务总数</a:t>
            </a:r>
            <a:r>
              <a:rPr lang="en-US" altLang="zh-CN" sz="1200" b="1" i="0" u="none" strike="noStrike" kern="1200" baseline="0" dirty="0">
                <a:solidFill>
                  <a:schemeClr val="tx1"/>
                </a:solidFill>
                <a:latin typeface="+mn-lt"/>
                <a:ea typeface="+mn-ea"/>
                <a:cs typeface="+mn-cs"/>
              </a:rPr>
              <a:t>=</a:t>
            </a:r>
            <a:r>
              <a:rPr lang="zh-CN" altLang="en-US" sz="1200" b="1" i="0" u="none" strike="noStrike" kern="1200" baseline="0" dirty="0">
                <a:solidFill>
                  <a:schemeClr val="tx1"/>
                </a:solidFill>
                <a:latin typeface="+mn-lt"/>
                <a:ea typeface="+mn-ea"/>
                <a:cs typeface="+mn-cs"/>
              </a:rPr>
              <a:t>费用）******</a:t>
            </a:r>
            <a:endParaRPr lang="en-US" sz="1200" b="1" i="0" u="none" strike="noStrike" kern="1200" baseline="0" dirty="0">
              <a:solidFill>
                <a:schemeClr val="tx1"/>
              </a:solidFill>
              <a:latin typeface="+mn-lt"/>
              <a:ea typeface="+mn-ea"/>
              <a:cs typeface="+mn-cs"/>
            </a:endParaRPr>
          </a:p>
          <a:p>
            <a:pPr marL="0" indent="0">
              <a:buNone/>
            </a:pPr>
            <a:endParaRPr lang="en-US" sz="1200" b="1"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chemeClr val="tx1"/>
                </a:solidFill>
              </a:rPr>
              <a:t>在</a:t>
            </a:r>
            <a:r>
              <a:rPr lang="en-US" altLang="zh-CN" dirty="0">
                <a:solidFill>
                  <a:schemeClr val="tx1"/>
                </a:solidFill>
              </a:rPr>
              <a:t>SDP</a:t>
            </a:r>
            <a:r>
              <a:rPr lang="zh-CN" altLang="en-US" dirty="0">
                <a:solidFill>
                  <a:schemeClr val="tx1"/>
                </a:solidFill>
              </a:rPr>
              <a:t>中，如果</a:t>
            </a:r>
            <a:r>
              <a:rPr lang="en-US" altLang="zh-CN" dirty="0">
                <a:solidFill>
                  <a:schemeClr val="tx1"/>
                </a:solidFill>
              </a:rPr>
              <a:t>FMS</a:t>
            </a:r>
            <a:r>
              <a:rPr lang="zh-CN" altLang="en-US" dirty="0">
                <a:solidFill>
                  <a:schemeClr val="tx1"/>
                </a:solidFill>
              </a:rPr>
              <a:t>通过多个模式提供付款，那么您的最高费率不能超过服务总数的最高费用模式。</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71</a:t>
            </a:fld>
            <a:endParaRPr lang="en-US" dirty="0"/>
          </a:p>
        </p:txBody>
      </p:sp>
    </p:spTree>
    <p:extLst>
      <p:ext uri="{BB962C8B-B14F-4D97-AF65-F5344CB8AC3E}">
        <p14:creationId xmlns:p14="http://schemas.microsoft.com/office/powerpoint/2010/main" val="16898911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dirty="0">
                <a:solidFill>
                  <a:schemeClr val="tx1"/>
                </a:solidFill>
              </a:rPr>
              <a:t>根据我们的图表，</a:t>
            </a:r>
            <a:r>
              <a:rPr lang="en-US" altLang="zh-CN" baseline="0" dirty="0">
                <a:solidFill>
                  <a:schemeClr val="tx1"/>
                </a:solidFill>
              </a:rPr>
              <a:t>4-6</a:t>
            </a:r>
            <a:r>
              <a:rPr lang="zh-CN" altLang="en-US" baseline="0" dirty="0">
                <a:solidFill>
                  <a:schemeClr val="tx1"/>
                </a:solidFill>
              </a:rPr>
              <a:t>种服务的账单付款人模式使得</a:t>
            </a:r>
            <a:r>
              <a:rPr lang="en-US" altLang="zh-CN" dirty="0">
                <a:solidFill>
                  <a:schemeClr val="tx1"/>
                </a:solidFill>
              </a:rPr>
              <a:t>Sofia</a:t>
            </a:r>
            <a:r>
              <a:rPr lang="zh-CN" altLang="en-US" baseline="0" dirty="0">
                <a:solidFill>
                  <a:schemeClr val="tx1"/>
                </a:solidFill>
              </a:rPr>
              <a:t>每月的最高</a:t>
            </a:r>
            <a:r>
              <a:rPr lang="en-US" altLang="zh-CN" baseline="0" dirty="0">
                <a:solidFill>
                  <a:schemeClr val="tx1"/>
                </a:solidFill>
              </a:rPr>
              <a:t>FMS</a:t>
            </a:r>
            <a:r>
              <a:rPr lang="zh-CN" altLang="en-US" baseline="0" dirty="0">
                <a:solidFill>
                  <a:schemeClr val="tx1"/>
                </a:solidFill>
              </a:rPr>
              <a:t>费率为</a:t>
            </a:r>
            <a:r>
              <a:rPr lang="en-US" altLang="zh-CN" baseline="0" dirty="0">
                <a:solidFill>
                  <a:schemeClr val="tx1"/>
                </a:solidFill>
              </a:rPr>
              <a:t>75</a:t>
            </a:r>
            <a:r>
              <a:rPr lang="zh-CN" altLang="en-US" baseline="0" dirty="0">
                <a:solidFill>
                  <a:schemeClr val="tx1"/>
                </a:solidFill>
              </a:rPr>
              <a:t>美元。</a:t>
            </a:r>
            <a:endParaRPr lang="en-US" baseline="0" dirty="0">
              <a:solidFill>
                <a:schemeClr val="tx1"/>
              </a:solidFill>
            </a:endParaRPr>
          </a:p>
          <a:p>
            <a:pPr marL="228600" indent="-228600">
              <a:buAutoNum type="arabicParenR"/>
            </a:pPr>
            <a:r>
              <a:rPr lang="zh-CN" altLang="en-US" baseline="0" dirty="0">
                <a:solidFill>
                  <a:schemeClr val="tx1"/>
                </a:solidFill>
              </a:rPr>
              <a:t>确定每项关系</a:t>
            </a:r>
            <a:endParaRPr lang="en-US" baseline="0" dirty="0">
              <a:solidFill>
                <a:schemeClr val="tx1"/>
              </a:solidFill>
            </a:endParaRPr>
          </a:p>
          <a:p>
            <a:pPr marL="228600" indent="-228600">
              <a:buAutoNum type="arabicParenR"/>
            </a:pPr>
            <a:r>
              <a:rPr lang="zh-CN" altLang="en-US" baseline="0" dirty="0">
                <a:solidFill>
                  <a:schemeClr val="tx1"/>
                </a:solidFill>
              </a:rPr>
              <a:t>她组合中的哪种模式最贵（</a:t>
            </a:r>
            <a:r>
              <a:rPr lang="en-US" altLang="zh-CN" baseline="0" dirty="0">
                <a:solidFill>
                  <a:schemeClr val="tx1"/>
                </a:solidFill>
              </a:rPr>
              <a:t>FMS</a:t>
            </a:r>
            <a:r>
              <a:rPr lang="zh-CN" altLang="en-US" baseline="0" dirty="0">
                <a:solidFill>
                  <a:schemeClr val="tx1"/>
                </a:solidFill>
              </a:rPr>
              <a:t>的最高责任和职责）</a:t>
            </a:r>
            <a:endParaRPr lang="en-US" baseline="0" dirty="0">
              <a:solidFill>
                <a:schemeClr val="tx1"/>
              </a:solidFill>
            </a:endParaRPr>
          </a:p>
          <a:p>
            <a:pPr marL="228600" indent="-228600">
              <a:buAutoNum type="arabicParenR"/>
            </a:pPr>
            <a:r>
              <a:rPr lang="zh-CN" altLang="en-US" baseline="0" dirty="0">
                <a:solidFill>
                  <a:schemeClr val="tx1"/>
                </a:solidFill>
              </a:rPr>
              <a:t>根据支出计划统计服务</a:t>
            </a:r>
            <a:endParaRPr lang="en-US" baseline="0" dirty="0">
              <a:solidFill>
                <a:schemeClr val="tx1"/>
              </a:solidFill>
            </a:endParaRPr>
          </a:p>
          <a:p>
            <a:pPr marL="228600" indent="-228600">
              <a:buAutoNum type="arabicParenR" startAt="4"/>
            </a:pPr>
            <a:r>
              <a:rPr lang="zh-CN" altLang="en-US" sz="1200" b="0" i="0" u="none" strike="noStrike" kern="1200" baseline="0" dirty="0">
                <a:solidFill>
                  <a:schemeClr val="tx1"/>
                </a:solidFill>
                <a:latin typeface="+mn-lt"/>
                <a:ea typeface="+mn-ea"/>
                <a:cs typeface="+mn-cs"/>
              </a:rPr>
              <a:t>参考</a:t>
            </a:r>
            <a:r>
              <a:rPr lang="zh-CN" altLang="en-US" sz="1200" b="1" i="0" u="none" strike="noStrike" kern="1200" baseline="0" dirty="0">
                <a:solidFill>
                  <a:schemeClr val="tx1"/>
                </a:solidFill>
                <a:latin typeface="+mn-lt"/>
                <a:ea typeface="+mn-ea"/>
                <a:cs typeface="+mn-cs"/>
              </a:rPr>
              <a:t>最高财务管理服务（</a:t>
            </a:r>
            <a:r>
              <a:rPr lang="en-US" altLang="zh-CN" sz="1200" b="1" i="0" u="none" strike="noStrike" kern="1200" baseline="0" dirty="0">
                <a:solidFill>
                  <a:schemeClr val="tx1"/>
                </a:solidFill>
                <a:latin typeface="+mn-lt"/>
                <a:ea typeface="+mn-ea"/>
                <a:cs typeface="+mn-cs"/>
              </a:rPr>
              <a:t>FMS</a:t>
            </a:r>
            <a:r>
              <a:rPr lang="zh-CN" altLang="en-US" sz="1200" b="1" i="0" u="none" strike="noStrike" kern="1200" baseline="0" dirty="0">
                <a:solidFill>
                  <a:schemeClr val="tx1"/>
                </a:solidFill>
                <a:latin typeface="+mn-lt"/>
                <a:ea typeface="+mn-ea"/>
                <a:cs typeface="+mn-cs"/>
              </a:rPr>
              <a:t>）费率</a:t>
            </a:r>
            <a:r>
              <a:rPr lang="zh-CN" altLang="en-US" sz="1200" b="0" i="0" u="none" strike="noStrike" kern="1200" baseline="0" dirty="0">
                <a:solidFill>
                  <a:schemeClr val="tx1"/>
                </a:solidFill>
                <a:latin typeface="+mn-lt"/>
                <a:ea typeface="+mn-ea"/>
                <a:cs typeface="+mn-cs"/>
              </a:rPr>
              <a:t>工作表以确定您的</a:t>
            </a:r>
            <a:r>
              <a:rPr lang="en-US" altLang="zh-CN" sz="1200" b="0" i="0" u="none" strike="noStrike" kern="1200" baseline="0" dirty="0">
                <a:solidFill>
                  <a:schemeClr val="tx1"/>
                </a:solidFill>
                <a:latin typeface="+mn-lt"/>
                <a:ea typeface="+mn-ea"/>
                <a:cs typeface="+mn-cs"/>
              </a:rPr>
              <a:t>FMS</a:t>
            </a:r>
            <a:r>
              <a:rPr lang="zh-CN" altLang="en-US" sz="1200" b="0" i="0" u="none" strike="noStrike" kern="1200" baseline="0" dirty="0">
                <a:solidFill>
                  <a:schemeClr val="tx1"/>
                </a:solidFill>
                <a:latin typeface="+mn-lt"/>
                <a:ea typeface="+mn-ea"/>
                <a:cs typeface="+mn-cs"/>
              </a:rPr>
              <a:t>费用</a:t>
            </a:r>
            <a:endParaRPr lang="en-US" sz="1200" b="0" i="0" u="none" strike="noStrike" kern="1200" baseline="0" dirty="0">
              <a:solidFill>
                <a:schemeClr val="tx1"/>
              </a:solidFill>
              <a:latin typeface="+mn-lt"/>
              <a:ea typeface="+mn-ea"/>
              <a:cs typeface="+mn-cs"/>
            </a:endParaRPr>
          </a:p>
          <a:p>
            <a:pPr marL="228600" indent="-228600">
              <a:buAutoNum type="arabicParenR" startAt="4"/>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u="none" strike="noStrike" kern="1200" baseline="0" dirty="0">
                <a:solidFill>
                  <a:schemeClr val="tx1"/>
                </a:solidFill>
                <a:latin typeface="+mn-lt"/>
                <a:ea typeface="+mn-ea"/>
                <a:cs typeface="+mn-cs"/>
              </a:rPr>
              <a:t>******（最高费率模式</a:t>
            </a:r>
            <a:r>
              <a:rPr lang="en-US" altLang="zh-CN" sz="1200" b="1" i="0" u="none" strike="noStrike" kern="1200" baseline="0" dirty="0">
                <a:solidFill>
                  <a:schemeClr val="tx1"/>
                </a:solidFill>
                <a:latin typeface="+mn-lt"/>
                <a:ea typeface="+mn-ea"/>
                <a:cs typeface="+mn-cs"/>
              </a:rPr>
              <a:t>+</a:t>
            </a:r>
            <a:r>
              <a:rPr lang="zh-CN" altLang="en-US" sz="1200" b="1" i="0" u="none" strike="noStrike" kern="1200" baseline="0" dirty="0">
                <a:solidFill>
                  <a:schemeClr val="tx1"/>
                </a:solidFill>
                <a:latin typeface="+mn-lt"/>
                <a:ea typeface="+mn-ea"/>
                <a:cs typeface="+mn-cs"/>
              </a:rPr>
              <a:t>服务总数</a:t>
            </a:r>
            <a:r>
              <a:rPr lang="en-US" altLang="zh-CN" sz="1200" b="1" i="0" u="none" strike="noStrike" kern="1200" baseline="0" dirty="0">
                <a:solidFill>
                  <a:schemeClr val="tx1"/>
                </a:solidFill>
                <a:latin typeface="+mn-lt"/>
                <a:ea typeface="+mn-ea"/>
                <a:cs typeface="+mn-cs"/>
              </a:rPr>
              <a:t>=</a:t>
            </a:r>
            <a:r>
              <a:rPr lang="zh-CN" altLang="en-US" sz="1200" b="1" i="0" u="none" strike="noStrike" kern="1200" baseline="0" dirty="0">
                <a:solidFill>
                  <a:schemeClr val="tx1"/>
                </a:solidFill>
                <a:latin typeface="+mn-lt"/>
                <a:ea typeface="+mn-ea"/>
                <a:cs typeface="+mn-cs"/>
              </a:rPr>
              <a:t>费用）******</a:t>
            </a:r>
            <a:endParaRPr lang="en-US" altLang="zh-CN" sz="1200" b="1" i="0" u="none" strike="noStrike" kern="1200" baseline="0" dirty="0">
              <a:solidFill>
                <a:schemeClr val="tx1"/>
              </a:solidFill>
              <a:latin typeface="+mn-lt"/>
              <a:ea typeface="+mn-ea"/>
              <a:cs typeface="+mn-cs"/>
            </a:endParaRPr>
          </a:p>
          <a:p>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chemeClr val="tx1"/>
                </a:solidFill>
              </a:rPr>
              <a:t>在</a:t>
            </a:r>
            <a:r>
              <a:rPr lang="en-US" altLang="zh-CN" dirty="0">
                <a:solidFill>
                  <a:schemeClr val="tx1"/>
                </a:solidFill>
              </a:rPr>
              <a:t>SDP</a:t>
            </a:r>
            <a:r>
              <a:rPr lang="zh-CN" altLang="en-US" dirty="0">
                <a:solidFill>
                  <a:schemeClr val="tx1"/>
                </a:solidFill>
              </a:rPr>
              <a:t>中，如果</a:t>
            </a:r>
            <a:r>
              <a:rPr lang="en-US" altLang="zh-CN" dirty="0">
                <a:solidFill>
                  <a:schemeClr val="tx1"/>
                </a:solidFill>
              </a:rPr>
              <a:t>FMS</a:t>
            </a:r>
            <a:r>
              <a:rPr lang="zh-CN" altLang="en-US" dirty="0">
                <a:solidFill>
                  <a:schemeClr val="tx1"/>
                </a:solidFill>
              </a:rPr>
              <a:t>通过多个模式提供付款，那么您的最高费率不能超过服务总数的最高费用模式。</a:t>
            </a:r>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72</a:t>
            </a:fld>
            <a:endParaRPr lang="en-US" dirty="0"/>
          </a:p>
        </p:txBody>
      </p:sp>
    </p:spTree>
    <p:extLst>
      <p:ext uri="{BB962C8B-B14F-4D97-AF65-F5344CB8AC3E}">
        <p14:creationId xmlns:p14="http://schemas.microsoft.com/office/powerpoint/2010/main" val="25719939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i="1" baseline="0" dirty="0">
                <a:solidFill>
                  <a:schemeClr val="tx1"/>
                </a:solidFill>
              </a:rPr>
              <a:t>让人们结对讨论以下内容，或与他们讨论计划中的服务类型，并要求人们确定可能使用的</a:t>
            </a:r>
            <a:r>
              <a:rPr lang="en-US" altLang="zh-CN" i="1" baseline="0" dirty="0">
                <a:solidFill>
                  <a:schemeClr val="tx1"/>
                </a:solidFill>
              </a:rPr>
              <a:t>FMS</a:t>
            </a:r>
            <a:r>
              <a:rPr lang="zh-CN" altLang="en-US" i="1" baseline="0" dirty="0">
                <a:solidFill>
                  <a:schemeClr val="tx1"/>
                </a:solidFill>
              </a:rPr>
              <a:t>类型和原因。大约耗时</a:t>
            </a:r>
            <a:r>
              <a:rPr lang="en-US" altLang="zh-CN" i="1" baseline="0" dirty="0">
                <a:solidFill>
                  <a:schemeClr val="tx1"/>
                </a:solidFill>
              </a:rPr>
              <a:t>5-10</a:t>
            </a:r>
            <a:r>
              <a:rPr lang="zh-CN" altLang="en-US" i="1" baseline="0" dirty="0">
                <a:solidFill>
                  <a:schemeClr val="tx1"/>
                </a:solidFill>
              </a:rPr>
              <a:t>分钟。</a:t>
            </a:r>
            <a:endParaRPr lang="en-US" i="1" baseline="0" dirty="0">
              <a:solidFill>
                <a:schemeClr val="tx1"/>
              </a:solidFill>
            </a:endParaRPr>
          </a:p>
          <a:p>
            <a:pPr>
              <a:buFont typeface="Arial"/>
              <a:buChar char="•"/>
            </a:pPr>
            <a:endParaRPr lang="en-US" baseline="0" dirty="0">
              <a:solidFill>
                <a:schemeClr val="tx1"/>
              </a:solidFill>
            </a:endParaRPr>
          </a:p>
          <a:p>
            <a:pPr>
              <a:buFont typeface="Arial"/>
              <a:buChar char="•"/>
            </a:pPr>
            <a:r>
              <a:rPr lang="zh-CN" altLang="en-US" baseline="0" dirty="0">
                <a:solidFill>
                  <a:schemeClr val="tx1"/>
                </a:solidFill>
              </a:rPr>
              <a:t>您会直接雇用工作人员吗？</a:t>
            </a:r>
            <a:endParaRPr lang="en-US" baseline="0" dirty="0">
              <a:solidFill>
                <a:schemeClr val="tx1"/>
              </a:solidFill>
            </a:endParaRPr>
          </a:p>
          <a:p>
            <a:pPr>
              <a:buFont typeface="Arial"/>
              <a:buChar char="•"/>
            </a:pPr>
            <a:r>
              <a:rPr lang="zh-CN" altLang="en-US" baseline="0" dirty="0">
                <a:solidFill>
                  <a:schemeClr val="tx1"/>
                </a:solidFill>
              </a:rPr>
              <a:t>如果是，您想拥有所有的责任或控制权，还是想与</a:t>
            </a:r>
            <a:r>
              <a:rPr lang="en-US" altLang="zh-CN" baseline="0" dirty="0">
                <a:solidFill>
                  <a:schemeClr val="tx1"/>
                </a:solidFill>
              </a:rPr>
              <a:t>FMS</a:t>
            </a:r>
            <a:r>
              <a:rPr lang="zh-CN" altLang="en-US" baseline="0" dirty="0">
                <a:solidFill>
                  <a:schemeClr val="tx1"/>
                </a:solidFill>
              </a:rPr>
              <a:t>分享？</a:t>
            </a:r>
            <a:endParaRPr lang="en-US" baseline="0" dirty="0">
              <a:solidFill>
                <a:schemeClr val="tx1"/>
              </a:solidFill>
            </a:endParaRPr>
          </a:p>
          <a:p>
            <a:pPr>
              <a:buFont typeface="Arial"/>
              <a:buChar char="•"/>
            </a:pPr>
            <a:r>
              <a:rPr lang="zh-CN" altLang="en-US" baseline="0" dirty="0">
                <a:solidFill>
                  <a:schemeClr val="tx1"/>
                </a:solidFill>
              </a:rPr>
              <a:t>您会只雇用那些为机构工作的人或只打算购买商品吗？</a:t>
            </a:r>
            <a:endParaRPr lang="en-US" baseline="0"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73</a:t>
            </a:fld>
            <a:endParaRPr lang="en-US" dirty="0"/>
          </a:p>
        </p:txBody>
      </p:sp>
    </p:spTree>
    <p:extLst>
      <p:ext uri="{BB962C8B-B14F-4D97-AF65-F5344CB8AC3E}">
        <p14:creationId xmlns:p14="http://schemas.microsoft.com/office/powerpoint/2010/main" val="4247336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l">
              <a:buFont typeface="+mj-lt"/>
              <a:buAutoNum type="arabicParenR"/>
            </a:pPr>
            <a:r>
              <a:rPr lang="en-US" sz="1200" b="0" dirty="0">
                <a:solidFill>
                  <a:schemeClr val="tx1"/>
                </a:solidFill>
                <a:latin typeface="+mn-lt"/>
              </a:rPr>
              <a:t>FMS</a:t>
            </a:r>
            <a:r>
              <a:rPr lang="zh-CN" altLang="en-US" sz="1200" b="0" dirty="0">
                <a:solidFill>
                  <a:schemeClr val="tx1"/>
                </a:solidFill>
                <a:latin typeface="+mn-lt"/>
              </a:rPr>
              <a:t>必须：</a:t>
            </a:r>
            <a:endParaRPr lang="en-US" sz="1200" b="0" dirty="0">
              <a:solidFill>
                <a:schemeClr val="tx1"/>
              </a:solidFill>
              <a:latin typeface="+mn-lt"/>
            </a:endParaRPr>
          </a:p>
          <a:p>
            <a:pPr marL="174708" indent="-174708" defTabSz="931774">
              <a:buFont typeface="Arial" panose="020B0604020202020204" pitchFamily="34" charset="0"/>
              <a:buChar char="•"/>
              <a:defRPr/>
            </a:pPr>
            <a:r>
              <a:rPr lang="zh-CN" altLang="en-US" baseline="0" dirty="0">
                <a:solidFill>
                  <a:schemeClr val="tx1"/>
                </a:solidFill>
                <a:latin typeface="+mn-lt"/>
              </a:rPr>
              <a:t>获得区域中心</a:t>
            </a:r>
            <a:r>
              <a:rPr lang="zh-CN" altLang="en-US" b="1" baseline="0" dirty="0">
                <a:solidFill>
                  <a:schemeClr val="tx1"/>
                </a:solidFill>
                <a:latin typeface="+mn-lt"/>
              </a:rPr>
              <a:t>官方签约</a:t>
            </a:r>
            <a:endParaRPr lang="en-US" b="1" baseline="0" dirty="0">
              <a:solidFill>
                <a:schemeClr val="tx1"/>
              </a:solidFill>
              <a:latin typeface="+mn-lt"/>
            </a:endParaRPr>
          </a:p>
          <a:p>
            <a:pPr marL="174708" indent="-174708" defTabSz="931774">
              <a:buFont typeface="Arial" panose="020B0604020202020204" pitchFamily="34" charset="0"/>
              <a:buChar char="•"/>
              <a:defRPr/>
            </a:pPr>
            <a:r>
              <a:rPr lang="zh-CN" altLang="en-US" baseline="0" dirty="0">
                <a:solidFill>
                  <a:schemeClr val="tx1"/>
                </a:solidFill>
                <a:latin typeface="+mn-lt"/>
              </a:rPr>
              <a:t>使用您的支出计划</a:t>
            </a:r>
            <a:r>
              <a:rPr lang="zh-CN" altLang="en-US" b="1" baseline="0" dirty="0">
                <a:solidFill>
                  <a:schemeClr val="tx1"/>
                </a:solidFill>
                <a:latin typeface="+mn-lt"/>
              </a:rPr>
              <a:t>支付</a:t>
            </a:r>
            <a:r>
              <a:rPr lang="en-US" altLang="zh-CN" baseline="0" dirty="0">
                <a:solidFill>
                  <a:schemeClr val="tx1"/>
                </a:solidFill>
                <a:latin typeface="+mn-lt"/>
              </a:rPr>
              <a:t>IPP</a:t>
            </a:r>
            <a:r>
              <a:rPr lang="zh-CN" altLang="en-US" baseline="0" dirty="0">
                <a:solidFill>
                  <a:schemeClr val="tx1"/>
                </a:solidFill>
                <a:latin typeface="+mn-lt"/>
              </a:rPr>
              <a:t>中的服务和支持</a:t>
            </a:r>
            <a:endParaRPr lang="en-US" baseline="0" dirty="0">
              <a:solidFill>
                <a:schemeClr val="tx1"/>
              </a:solidFill>
              <a:latin typeface="+mn-lt"/>
            </a:endParaRP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aseline="0" dirty="0">
                <a:solidFill>
                  <a:schemeClr val="tx1"/>
                </a:solidFill>
                <a:latin typeface="+mn-lt"/>
              </a:rPr>
              <a:t>每月向您和您的区域中心发送有关您支出计划的摘要</a:t>
            </a:r>
            <a:endParaRPr lang="en-US" baseline="0" dirty="0">
              <a:solidFill>
                <a:schemeClr val="tx1"/>
              </a:solidFill>
              <a:latin typeface="+mn-lt"/>
            </a:endParaRPr>
          </a:p>
          <a:p>
            <a:pPr marL="171450" marR="0" lvl="0" indent="-171450" algn="l" defTabSz="931774"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baseline="0" dirty="0">
                <a:solidFill>
                  <a:schemeClr val="tx1"/>
                </a:solidFill>
                <a:latin typeface="+mn-lt"/>
              </a:rPr>
              <a:t>FMS</a:t>
            </a:r>
            <a:r>
              <a:rPr lang="zh-CN" altLang="en-US" baseline="0" dirty="0">
                <a:solidFill>
                  <a:schemeClr val="tx1"/>
                </a:solidFill>
                <a:latin typeface="+mn-lt"/>
              </a:rPr>
              <a:t>是</a:t>
            </a:r>
            <a:r>
              <a:rPr lang="en-US" baseline="0" dirty="0">
                <a:solidFill>
                  <a:schemeClr val="tx1"/>
                </a:solidFill>
                <a:latin typeface="+mn-lt"/>
              </a:rPr>
              <a:t>SDP</a:t>
            </a:r>
            <a:r>
              <a:rPr lang="zh-CN" altLang="en-US" baseline="0" dirty="0">
                <a:solidFill>
                  <a:schemeClr val="tx1"/>
                </a:solidFill>
                <a:latin typeface="+mn-lt"/>
              </a:rPr>
              <a:t>中必须选择的服务</a:t>
            </a:r>
            <a:endParaRPr lang="en-US" baseline="0" dirty="0">
              <a:solidFill>
                <a:schemeClr val="tx1"/>
              </a:solidFill>
              <a:latin typeface="+mn-lt"/>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baseline="0" dirty="0">
                <a:solidFill>
                  <a:schemeClr val="tx1"/>
                </a:solidFill>
                <a:latin typeface="+mn-lt"/>
              </a:rPr>
              <a:t>2) </a:t>
            </a:r>
            <a:r>
              <a:rPr lang="zh-CN" altLang="en-US" baseline="0" dirty="0">
                <a:solidFill>
                  <a:schemeClr val="tx1"/>
                </a:solidFill>
                <a:latin typeface="+mn-lt"/>
              </a:rPr>
              <a:t>您与雇员的关系，如果存在，将决定您的</a:t>
            </a:r>
            <a:r>
              <a:rPr lang="en-US" altLang="zh-CN" baseline="0" dirty="0">
                <a:solidFill>
                  <a:schemeClr val="tx1"/>
                </a:solidFill>
                <a:latin typeface="+mn-lt"/>
              </a:rPr>
              <a:t>FMS</a:t>
            </a:r>
            <a:r>
              <a:rPr lang="zh-CN" altLang="en-US" baseline="0" dirty="0">
                <a:solidFill>
                  <a:schemeClr val="tx1"/>
                </a:solidFill>
                <a:latin typeface="+mn-lt"/>
              </a:rPr>
              <a:t>关系。</a:t>
            </a:r>
            <a:endParaRPr lang="en-US" baseline="0" dirty="0">
              <a:solidFill>
                <a:schemeClr val="tx1"/>
              </a:solidFill>
              <a:latin typeface="+mn-lt"/>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solidFill>
                <a:schemeClr val="tx1"/>
              </a:solidFill>
              <a:latin typeface="+mn-lt"/>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baseline="0" dirty="0">
                <a:solidFill>
                  <a:schemeClr val="tx1"/>
                </a:solidFill>
                <a:latin typeface="+mn-lt"/>
              </a:rPr>
              <a:t>3) </a:t>
            </a:r>
            <a:r>
              <a:rPr lang="zh-CN" altLang="en-US" baseline="0" dirty="0">
                <a:solidFill>
                  <a:schemeClr val="tx1"/>
                </a:solidFill>
                <a:latin typeface="+mn-lt"/>
              </a:rPr>
              <a:t>这种关系有三种模式。</a:t>
            </a:r>
            <a:endParaRPr lang="en-US" baseline="0" dirty="0">
              <a:solidFill>
                <a:schemeClr val="tx1"/>
              </a:solidFill>
              <a:latin typeface="+mn-lt"/>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solidFill>
                <a:schemeClr val="tx1"/>
              </a:solidFill>
              <a:latin typeface="+mn-lt"/>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baseline="0" dirty="0">
                <a:solidFill>
                  <a:schemeClr val="tx1"/>
                </a:solidFill>
                <a:latin typeface="+mn-lt"/>
              </a:rPr>
              <a:t>4) </a:t>
            </a:r>
            <a:r>
              <a:rPr lang="zh-CN" altLang="en-US" baseline="0" dirty="0">
                <a:solidFill>
                  <a:schemeClr val="tx1"/>
                </a:solidFill>
                <a:latin typeface="+mn-lt"/>
              </a:rPr>
              <a:t>根据您支出计划您拥有的服务模式和数量决定了</a:t>
            </a:r>
            <a:r>
              <a:rPr lang="en-US" altLang="zh-CN" baseline="0" dirty="0">
                <a:solidFill>
                  <a:schemeClr val="tx1"/>
                </a:solidFill>
                <a:latin typeface="+mn-lt"/>
              </a:rPr>
              <a:t>FMS</a:t>
            </a:r>
            <a:r>
              <a:rPr lang="zh-CN" altLang="en-US" baseline="0" dirty="0">
                <a:solidFill>
                  <a:schemeClr val="tx1"/>
                </a:solidFill>
                <a:latin typeface="+mn-lt"/>
              </a:rPr>
              <a:t>费用。</a:t>
            </a:r>
            <a:endParaRPr lang="en-US" baseline="0" dirty="0">
              <a:solidFill>
                <a:schemeClr val="tx1"/>
              </a:solidFill>
              <a:latin typeface="+mn-lt"/>
            </a:endParaRPr>
          </a:p>
          <a:p>
            <a:pPr algn="l"/>
            <a:endParaRPr lang="en-US" sz="1200" b="0" dirty="0">
              <a:solidFill>
                <a:schemeClr val="tx1"/>
              </a:solidFill>
              <a:latin typeface="+mn-lt"/>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74</a:t>
            </a:fld>
            <a:endParaRPr lang="en-US" dirty="0"/>
          </a:p>
        </p:txBody>
      </p:sp>
    </p:spTree>
    <p:extLst>
      <p:ext uri="{BB962C8B-B14F-4D97-AF65-F5344CB8AC3E}">
        <p14:creationId xmlns:p14="http://schemas.microsoft.com/office/powerpoint/2010/main" val="4277819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75</a:t>
            </a:fld>
            <a:endParaRPr lang="en-US" dirty="0"/>
          </a:p>
        </p:txBody>
      </p:sp>
    </p:spTree>
    <p:extLst>
      <p:ext uri="{BB962C8B-B14F-4D97-AF65-F5344CB8AC3E}">
        <p14:creationId xmlns:p14="http://schemas.microsoft.com/office/powerpoint/2010/main" val="8621322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76</a:t>
            </a:fld>
            <a:endParaRPr lang="en-US" dirty="0"/>
          </a:p>
        </p:txBody>
      </p:sp>
    </p:spTree>
    <p:extLst>
      <p:ext uri="{BB962C8B-B14F-4D97-AF65-F5344CB8AC3E}">
        <p14:creationId xmlns:p14="http://schemas.microsoft.com/office/powerpoint/2010/main" val="539830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zh-CN" altLang="en-US" baseline="0" dirty="0">
                <a:solidFill>
                  <a:schemeClr val="tx1"/>
                </a:solidFill>
              </a:rPr>
              <a:t>在</a:t>
            </a:r>
            <a:r>
              <a:rPr lang="en-US" altLang="zh-CN" baseline="0" dirty="0">
                <a:solidFill>
                  <a:schemeClr val="tx1"/>
                </a:solidFill>
              </a:rPr>
              <a:t>SDP</a:t>
            </a:r>
            <a:r>
              <a:rPr lang="zh-CN" altLang="en-US" baseline="0" dirty="0">
                <a:solidFill>
                  <a:schemeClr val="tx1"/>
                </a:solidFill>
              </a:rPr>
              <a:t>中，您将拥有与现在相同的权利。</a:t>
            </a:r>
            <a:endParaRPr lang="en-US" baseline="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 typeface="Arial"/>
              <a:buNone/>
              <a:tabLst/>
              <a:defRPr/>
            </a:pPr>
            <a:r>
              <a:rPr lang="zh-CN" altLang="en-US" baseline="0" dirty="0">
                <a:solidFill>
                  <a:schemeClr val="tx1"/>
                </a:solidFill>
              </a:rPr>
              <a:t>其中包括以下权利：</a:t>
            </a:r>
            <a:endParaRPr lang="en-US" baseline="0" dirty="0">
              <a:solidFill>
                <a:schemeClr val="tx1"/>
              </a:solidFil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baseline="0" dirty="0">
                <a:solidFill>
                  <a:schemeClr val="tx1"/>
                </a:solidFill>
              </a:rPr>
              <a:t>IPP</a:t>
            </a:r>
            <a:r>
              <a:rPr lang="zh-CN" altLang="en-US" baseline="0" dirty="0">
                <a:solidFill>
                  <a:schemeClr val="tx1"/>
                </a:solidFill>
              </a:rPr>
              <a:t>流程</a:t>
            </a:r>
            <a:endParaRPr lang="en-US" baseline="0" dirty="0">
              <a:solidFill>
                <a:schemeClr val="tx1"/>
              </a:solidFil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aseline="0" dirty="0">
                <a:solidFill>
                  <a:schemeClr val="tx1"/>
                </a:solidFill>
              </a:rPr>
              <a:t>公平听证</a:t>
            </a:r>
            <a:endParaRPr lang="en-US" baseline="0" dirty="0">
              <a:solidFill>
                <a:schemeClr val="tx1"/>
              </a:solidFil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aseline="0" dirty="0">
                <a:solidFill>
                  <a:schemeClr val="tx1"/>
                </a:solidFill>
              </a:rPr>
              <a:t>申诉</a:t>
            </a:r>
            <a:endParaRPr lang="en-US" baseline="0" dirty="0">
              <a:solidFill>
                <a:schemeClr val="tx1"/>
              </a:solidFill>
            </a:endParaRPr>
          </a:p>
          <a:p>
            <a:pPr>
              <a:buFont typeface="Arial"/>
              <a:buNone/>
            </a:pPr>
            <a:r>
              <a:rPr lang="zh-CN" altLang="en-US" dirty="0">
                <a:solidFill>
                  <a:schemeClr val="tx1"/>
                </a:solidFill>
              </a:rPr>
              <a:t>与您的团队成员一起解决问题，坚持您今天用心倾听的</a:t>
            </a:r>
            <a:r>
              <a:rPr lang="en-US" altLang="zh-CN" dirty="0">
                <a:solidFill>
                  <a:schemeClr val="tx1"/>
                </a:solidFill>
              </a:rPr>
              <a:t>5</a:t>
            </a:r>
            <a:r>
              <a:rPr lang="zh-CN" altLang="en-US" dirty="0">
                <a:solidFill>
                  <a:schemeClr val="tx1"/>
                </a:solidFill>
              </a:rPr>
              <a:t>大原则、以人为本的规划流程和规则。</a:t>
            </a:r>
            <a:endParaRPr lang="en-US" dirty="0">
              <a:solidFill>
                <a:schemeClr val="tx1"/>
              </a:solidFill>
            </a:endParaRPr>
          </a:p>
          <a:p>
            <a:pPr>
              <a:buFont typeface="Arial"/>
              <a:buNone/>
            </a:pPr>
            <a:endParaRPr lang="en-US" dirty="0">
              <a:solidFill>
                <a:schemeClr val="tx1"/>
              </a:solidFill>
            </a:endParaRPr>
          </a:p>
          <a:p>
            <a:pPr>
              <a:buFont typeface="Arial"/>
              <a:buNone/>
            </a:pPr>
            <a:r>
              <a:rPr lang="zh-CN" altLang="en-US" baseline="0" dirty="0">
                <a:solidFill>
                  <a:schemeClr val="tx1"/>
                </a:solidFill>
              </a:rPr>
              <a:t>鉴于我们正在共同学习，如果您需要帮助，您的区域中心将为您提供支持。此外，您或您的区域中心也可以通过电子邮箱</a:t>
            </a:r>
            <a:r>
              <a:rPr lang="en-US" altLang="zh-CN" baseline="0" dirty="0">
                <a:solidFill>
                  <a:schemeClr val="tx1"/>
                </a:solidFill>
              </a:rPr>
              <a:t>sdp@dds.ca.gov</a:t>
            </a:r>
            <a:r>
              <a:rPr lang="zh-CN" altLang="en-US" baseline="0" dirty="0">
                <a:solidFill>
                  <a:schemeClr val="tx1"/>
                </a:solidFill>
              </a:rPr>
              <a:t>与</a:t>
            </a:r>
            <a:r>
              <a:rPr lang="en-US" baseline="0" dirty="0">
                <a:solidFill>
                  <a:schemeClr val="tx1"/>
                </a:solidFill>
              </a:rPr>
              <a:t>DDS</a:t>
            </a:r>
            <a:r>
              <a:rPr lang="zh-CN" altLang="en-US" baseline="0" dirty="0">
                <a:solidFill>
                  <a:schemeClr val="tx1"/>
                </a:solidFill>
              </a:rPr>
              <a:t>沟通</a:t>
            </a:r>
            <a:r>
              <a:rPr lang="en-US" baseline="0" dirty="0">
                <a:solidFill>
                  <a:schemeClr val="tx1"/>
                </a:solidFill>
              </a:rPr>
              <a:t>。</a:t>
            </a:r>
          </a:p>
          <a:p>
            <a:pPr>
              <a:buFont typeface="Arial"/>
              <a:buNone/>
            </a:pPr>
            <a:endParaRPr lang="en-US" baseline="0" dirty="0">
              <a:solidFill>
                <a:schemeClr val="tx1"/>
              </a:solidFill>
            </a:endParaRPr>
          </a:p>
          <a:p>
            <a:pPr>
              <a:buFont typeface="Arial"/>
              <a:buNone/>
            </a:pPr>
            <a:r>
              <a:rPr lang="zh-CN" altLang="en-US" dirty="0">
                <a:solidFill>
                  <a:schemeClr val="tx1"/>
                </a:solidFill>
              </a:rPr>
              <a:t>您可以在</a:t>
            </a:r>
            <a:r>
              <a:rPr lang="en-US" dirty="0">
                <a:solidFill>
                  <a:schemeClr val="tx1"/>
                </a:solidFill>
              </a:rPr>
              <a:t>DDS</a:t>
            </a:r>
            <a:r>
              <a:rPr lang="zh-CN" altLang="en-US" dirty="0">
                <a:solidFill>
                  <a:schemeClr val="tx1"/>
                </a:solidFill>
              </a:rPr>
              <a:t>网站</a:t>
            </a:r>
            <a:r>
              <a:rPr lang="en-US" dirty="0">
                <a:solidFill>
                  <a:schemeClr val="tx1"/>
                </a:solidFill>
              </a:rPr>
              <a:t>www.dds.ca.gov</a:t>
            </a:r>
            <a:r>
              <a:rPr lang="zh-CN" altLang="en-US" dirty="0">
                <a:solidFill>
                  <a:schemeClr val="tx1"/>
                </a:solidFill>
              </a:rPr>
              <a:t>上查阅关于您权利的更多信息。</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77</a:t>
            </a:fld>
            <a:endParaRPr lang="en-US" dirty="0"/>
          </a:p>
        </p:txBody>
      </p:sp>
    </p:spTree>
    <p:extLst>
      <p:ext uri="{BB962C8B-B14F-4D97-AF65-F5344CB8AC3E}">
        <p14:creationId xmlns:p14="http://schemas.microsoft.com/office/powerpoint/2010/main" val="13828890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zh-CN" altLang="en-US" sz="1200" dirty="0">
                <a:solidFill>
                  <a:schemeClr val="tx1"/>
                </a:solidFill>
                <a:latin typeface="+mn-lt"/>
                <a:cs typeface="Arial" panose="020B0604020202020204" pitchFamily="34" charset="0"/>
              </a:rPr>
              <a:t>关键点</a:t>
            </a:r>
            <a:endParaRPr lang="en-US" sz="1200" dirty="0">
              <a:solidFill>
                <a:schemeClr val="tx1"/>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CN" altLang="en-US" sz="1200" baseline="0" dirty="0">
                <a:solidFill>
                  <a:schemeClr val="tx1"/>
                </a:solidFill>
                <a:latin typeface="+mn-lt"/>
                <a:cs typeface="Arial" panose="020B0604020202020204" pitchFamily="34" charset="0"/>
              </a:rPr>
              <a:t>您雇用的一些供应方将被要求进行犯罪背景调查。这是</a:t>
            </a:r>
            <a:r>
              <a:rPr lang="en-US" altLang="zh-CN" sz="1200" baseline="0" dirty="0">
                <a:solidFill>
                  <a:schemeClr val="tx1"/>
                </a:solidFill>
                <a:latin typeface="+mn-lt"/>
                <a:cs typeface="Arial" panose="020B0604020202020204" pitchFamily="34" charset="0"/>
              </a:rPr>
              <a:t>SDP</a:t>
            </a:r>
            <a:r>
              <a:rPr lang="zh-CN" altLang="en-US" sz="1200" baseline="0" dirty="0">
                <a:solidFill>
                  <a:schemeClr val="tx1"/>
                </a:solidFill>
                <a:latin typeface="+mn-lt"/>
                <a:cs typeface="Arial" panose="020B0604020202020204" pitchFamily="34" charset="0"/>
              </a:rPr>
              <a:t>的一项重要安全措施。</a:t>
            </a:r>
            <a:endParaRPr lang="en-US" sz="1200" baseline="0" dirty="0">
              <a:solidFill>
                <a:schemeClr val="tx1"/>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CN" altLang="en-US" sz="1200" b="0" i="0" u="none" strike="noStrike" kern="1200" baseline="0" dirty="0">
                <a:solidFill>
                  <a:schemeClr val="tx1"/>
                </a:solidFill>
                <a:latin typeface="+mn-lt"/>
                <a:ea typeface="+mn-ea"/>
                <a:cs typeface="+mn-cs"/>
              </a:rPr>
              <a:t>需要对向您提供直接个人护理并从您的支出计划中获得报酬的人（包括家庭成员和朋友）进行犯罪背景调查。直接个人护理是指对穿衣、梳洗、沐浴或您个人卫生服务的帮助。</a:t>
            </a:r>
            <a:endParaRPr lang="en-US" sz="1200" b="0"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CN" altLang="en-US" sz="1200" b="0" i="0" u="none" strike="noStrike" kern="1200" baseline="0" dirty="0">
                <a:solidFill>
                  <a:schemeClr val="tx1"/>
                </a:solidFill>
                <a:latin typeface="+mn-lt"/>
                <a:ea typeface="+mn-ea"/>
                <a:cs typeface="+mn-cs"/>
              </a:rPr>
              <a:t>您或您的</a:t>
            </a:r>
            <a:r>
              <a:rPr lang="en-US" altLang="zh-CN" sz="1200" b="0" i="0" u="none" strike="noStrike" kern="1200" baseline="0" dirty="0">
                <a:solidFill>
                  <a:schemeClr val="tx1"/>
                </a:solidFill>
                <a:latin typeface="+mn-lt"/>
                <a:ea typeface="+mn-ea"/>
                <a:cs typeface="+mn-cs"/>
              </a:rPr>
              <a:t>FMS</a:t>
            </a:r>
            <a:r>
              <a:rPr lang="zh-CN" altLang="en-US" sz="1200" b="0" i="0" u="none" strike="noStrike" kern="1200" baseline="0" dirty="0">
                <a:solidFill>
                  <a:schemeClr val="tx1"/>
                </a:solidFill>
                <a:latin typeface="+mn-lt"/>
                <a:ea typeface="+mn-ea"/>
                <a:cs typeface="+mn-cs"/>
              </a:rPr>
              <a:t>也可能要求任何其他服务供应方接受背景调查。在某些情况下，这对您或您的</a:t>
            </a:r>
            <a:r>
              <a:rPr lang="en-US" altLang="zh-CN" sz="1200" b="0" i="0" u="none" strike="noStrike" kern="1200" baseline="0" dirty="0">
                <a:solidFill>
                  <a:schemeClr val="tx1"/>
                </a:solidFill>
                <a:latin typeface="+mn-lt"/>
                <a:ea typeface="+mn-ea"/>
                <a:cs typeface="+mn-cs"/>
              </a:rPr>
              <a:t>FMS</a:t>
            </a:r>
            <a:r>
              <a:rPr lang="zh-CN" altLang="en-US" sz="1200" b="0" i="0" u="none" strike="noStrike" kern="1200" baseline="0" dirty="0">
                <a:solidFill>
                  <a:schemeClr val="tx1"/>
                </a:solidFill>
                <a:latin typeface="+mn-lt"/>
                <a:ea typeface="+mn-ea"/>
                <a:cs typeface="+mn-cs"/>
              </a:rPr>
              <a:t>供应方很重要。</a:t>
            </a:r>
            <a:endParaRPr lang="en-US" sz="1200" b="0"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CN" altLang="en-US" sz="1200" b="0" i="0" u="none" strike="noStrike" kern="1200" baseline="0" dirty="0">
                <a:solidFill>
                  <a:schemeClr val="tx1"/>
                </a:solidFill>
                <a:latin typeface="+mn-lt"/>
                <a:ea typeface="+mn-ea"/>
                <a:cs typeface="+mn-cs"/>
              </a:rPr>
              <a:t>您的</a:t>
            </a:r>
            <a:r>
              <a:rPr lang="en-US" altLang="zh-CN" sz="1200" b="0" i="0" u="none" strike="noStrike" kern="1200" baseline="0" dirty="0">
                <a:solidFill>
                  <a:schemeClr val="tx1"/>
                </a:solidFill>
                <a:latin typeface="+mn-lt"/>
                <a:ea typeface="+mn-ea"/>
                <a:cs typeface="+mn-cs"/>
              </a:rPr>
              <a:t>FMS</a:t>
            </a:r>
            <a:r>
              <a:rPr lang="zh-CN" altLang="en-US" sz="1200" b="0" i="0" u="none" strike="noStrike" kern="1200" baseline="0" dirty="0">
                <a:solidFill>
                  <a:schemeClr val="tx1"/>
                </a:solidFill>
                <a:latin typeface="+mn-lt"/>
                <a:ea typeface="+mn-ea"/>
                <a:cs typeface="+mn-cs"/>
              </a:rPr>
              <a:t>确保背景调查得以完成。</a:t>
            </a:r>
            <a:endParaRPr lang="en-US" sz="1200" b="0"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CN" altLang="en-US" baseline="0" dirty="0">
                <a:solidFill>
                  <a:schemeClr val="tx1"/>
                </a:solidFill>
                <a:latin typeface="+mn-lt"/>
                <a:cs typeface="Arial" panose="020B0604020202020204" pitchFamily="34" charset="0"/>
              </a:rPr>
              <a:t>即使服务供应方或工作人员已经在提供其他服务（即：</a:t>
            </a:r>
            <a:r>
              <a:rPr lang="en-US" altLang="zh-CN" baseline="0" dirty="0">
                <a:solidFill>
                  <a:schemeClr val="tx1"/>
                </a:solidFill>
                <a:latin typeface="+mn-lt"/>
                <a:cs typeface="Arial" panose="020B0604020202020204" pitchFamily="34" charset="0"/>
              </a:rPr>
              <a:t>IHSS</a:t>
            </a:r>
            <a:r>
              <a:rPr lang="zh-CN" altLang="en-US" baseline="0" dirty="0">
                <a:solidFill>
                  <a:schemeClr val="tx1"/>
                </a:solidFill>
                <a:latin typeface="+mn-lt"/>
                <a:cs typeface="Arial" panose="020B0604020202020204" pitchFamily="34" charset="0"/>
              </a:rPr>
              <a:t>）时接受了背景调查，他们也必须接受来自于</a:t>
            </a:r>
            <a:r>
              <a:rPr lang="en-US" altLang="zh-CN" baseline="0" dirty="0">
                <a:solidFill>
                  <a:schemeClr val="tx1"/>
                </a:solidFill>
                <a:latin typeface="+mn-lt"/>
                <a:cs typeface="Arial" panose="020B0604020202020204" pitchFamily="34" charset="0"/>
              </a:rPr>
              <a:t>DDS</a:t>
            </a:r>
            <a:r>
              <a:rPr lang="zh-CN" altLang="en-US" baseline="0" dirty="0">
                <a:solidFill>
                  <a:schemeClr val="tx1"/>
                </a:solidFill>
                <a:latin typeface="+mn-lt"/>
                <a:cs typeface="Arial" panose="020B0604020202020204" pitchFamily="34" charset="0"/>
              </a:rPr>
              <a:t>的新背景调查。他们必须接受</a:t>
            </a:r>
            <a:r>
              <a:rPr lang="en-US" altLang="zh-CN" baseline="0" dirty="0">
                <a:solidFill>
                  <a:schemeClr val="tx1"/>
                </a:solidFill>
                <a:latin typeface="+mn-lt"/>
                <a:cs typeface="Arial" panose="020B0604020202020204" pitchFamily="34" charset="0"/>
              </a:rPr>
              <a:t>DDS</a:t>
            </a:r>
            <a:r>
              <a:rPr lang="zh-CN" altLang="en-US" baseline="0" dirty="0">
                <a:solidFill>
                  <a:schemeClr val="tx1"/>
                </a:solidFill>
                <a:latin typeface="+mn-lt"/>
                <a:cs typeface="Arial" panose="020B0604020202020204" pitchFamily="34" charset="0"/>
              </a:rPr>
              <a:t>背景调查。</a:t>
            </a:r>
            <a:endParaRPr lang="en-US" baseline="0" dirty="0">
              <a:solidFill>
                <a:schemeClr val="tx1"/>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zh-CN" altLang="en-US" baseline="0" dirty="0">
                <a:solidFill>
                  <a:schemeClr val="tx1"/>
                </a:solidFill>
                <a:latin typeface="+mn-lt"/>
                <a:cs typeface="Arial" panose="020B0604020202020204" pitchFamily="34" charset="0"/>
              </a:rPr>
              <a:t>即使供应方服务于多个参与者，</a:t>
            </a:r>
            <a:r>
              <a:rPr lang="en-US" altLang="zh-CN" baseline="0" dirty="0">
                <a:solidFill>
                  <a:schemeClr val="tx1"/>
                </a:solidFill>
                <a:latin typeface="+mn-lt"/>
                <a:cs typeface="Arial" panose="020B0604020202020204" pitchFamily="34" charset="0"/>
              </a:rPr>
              <a:t>SDP</a:t>
            </a:r>
            <a:r>
              <a:rPr lang="zh-CN" altLang="en-US" baseline="0" dirty="0">
                <a:solidFill>
                  <a:schemeClr val="tx1"/>
                </a:solidFill>
                <a:latin typeface="+mn-lt"/>
                <a:cs typeface="Arial" panose="020B0604020202020204" pitchFamily="34" charset="0"/>
              </a:rPr>
              <a:t>也只需要一次背景调查。</a:t>
            </a:r>
            <a:endParaRPr lang="en-US" baseline="0" dirty="0">
              <a:solidFill>
                <a:schemeClr val="tx1"/>
              </a:solidFill>
              <a:latin typeface="+mn-lt"/>
              <a:cs typeface="Arial" panose="020B0604020202020204" pitchFamily="34" charset="0"/>
            </a:endParaRPr>
          </a:p>
          <a:p>
            <a:endParaRPr lang="en-US"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zh-CN" altLang="en-US" baseline="0" dirty="0">
                <a:solidFill>
                  <a:schemeClr val="tx1"/>
                </a:solidFill>
                <a:latin typeface="+mn-lt"/>
                <a:cs typeface="Arial" panose="020B0604020202020204" pitchFamily="34" charset="0"/>
              </a:rPr>
              <a:t>流程如何实施：</a:t>
            </a:r>
            <a:endParaRPr lang="en-US" baseline="0" dirty="0">
              <a:solidFill>
                <a:schemeClr val="tx1"/>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aseline="0" dirty="0">
                <a:solidFill>
                  <a:schemeClr val="tx1"/>
                </a:solidFill>
                <a:latin typeface="+mn-lt"/>
                <a:cs typeface="Arial" panose="020B0604020202020204" pitchFamily="34" charset="0"/>
              </a:rPr>
              <a:t>您的</a:t>
            </a:r>
            <a:r>
              <a:rPr lang="en-US" altLang="zh-CN" baseline="0" dirty="0">
                <a:solidFill>
                  <a:schemeClr val="tx1"/>
                </a:solidFill>
                <a:latin typeface="+mn-lt"/>
                <a:cs typeface="Arial" panose="020B0604020202020204" pitchFamily="34" charset="0"/>
              </a:rPr>
              <a:t>FMS</a:t>
            </a:r>
            <a:r>
              <a:rPr lang="zh-CN" altLang="en-US" baseline="0" dirty="0">
                <a:solidFill>
                  <a:schemeClr val="tx1"/>
                </a:solidFill>
                <a:latin typeface="+mn-lt"/>
                <a:cs typeface="Arial" panose="020B0604020202020204" pitchFamily="34" charset="0"/>
              </a:rPr>
              <a:t>可以帮助您的供应方找到提取指纹的场所。此类场所遍布</a:t>
            </a:r>
            <a:r>
              <a:rPr lang="en-US" altLang="zh-CN" baseline="0" dirty="0">
                <a:solidFill>
                  <a:schemeClr val="tx1"/>
                </a:solidFill>
                <a:latin typeface="+mn-lt"/>
                <a:cs typeface="Arial" panose="020B0604020202020204" pitchFamily="34" charset="0"/>
              </a:rPr>
              <a:t>California</a:t>
            </a:r>
            <a:r>
              <a:rPr lang="zh-CN" altLang="en-US" baseline="0" dirty="0">
                <a:solidFill>
                  <a:schemeClr val="tx1"/>
                </a:solidFill>
                <a:latin typeface="+mn-lt"/>
                <a:cs typeface="Arial" panose="020B0604020202020204" pitchFamily="34" charset="0"/>
              </a:rPr>
              <a:t>州。</a:t>
            </a:r>
            <a:endParaRPr lang="en-US" baseline="0" dirty="0">
              <a:solidFill>
                <a:schemeClr val="tx1"/>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aseline="0" dirty="0">
                <a:solidFill>
                  <a:schemeClr val="tx1"/>
                </a:solidFill>
                <a:latin typeface="+mn-lt"/>
                <a:cs typeface="Arial" panose="020B0604020202020204" pitchFamily="34" charset="0"/>
              </a:rPr>
              <a:t>您的</a:t>
            </a:r>
            <a:r>
              <a:rPr lang="en-US" altLang="zh-CN" baseline="0" dirty="0">
                <a:solidFill>
                  <a:schemeClr val="tx1"/>
                </a:solidFill>
                <a:latin typeface="+mn-lt"/>
                <a:cs typeface="Arial" panose="020B0604020202020204" pitchFamily="34" charset="0"/>
              </a:rPr>
              <a:t>FMS</a:t>
            </a:r>
            <a:r>
              <a:rPr lang="zh-CN" altLang="en-US" baseline="0" dirty="0">
                <a:solidFill>
                  <a:schemeClr val="tx1"/>
                </a:solidFill>
                <a:latin typeface="+mn-lt"/>
                <a:cs typeface="Arial" panose="020B0604020202020204" pitchFamily="34" charset="0"/>
              </a:rPr>
              <a:t>将提供指纹提取所需的文件。</a:t>
            </a:r>
            <a:endParaRPr lang="en-US" baseline="0" dirty="0">
              <a:solidFill>
                <a:schemeClr val="tx1"/>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aseline="0" dirty="0">
                <a:solidFill>
                  <a:schemeClr val="tx1"/>
                </a:solidFill>
                <a:latin typeface="+mn-lt"/>
                <a:cs typeface="Arial" panose="020B0604020202020204" pitchFamily="34" charset="0"/>
              </a:rPr>
              <a:t>指纹提取的费用由您可能雇用的供应方支付。</a:t>
            </a:r>
            <a:endParaRPr lang="en-US" baseline="0" dirty="0">
              <a:solidFill>
                <a:schemeClr val="tx1"/>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aseline="0" dirty="0">
                <a:solidFill>
                  <a:schemeClr val="tx1"/>
                </a:solidFill>
                <a:latin typeface="+mn-lt"/>
                <a:cs typeface="Arial" panose="020B0604020202020204" pitchFamily="34" charset="0"/>
              </a:rPr>
              <a:t>结果通常在</a:t>
            </a:r>
            <a:r>
              <a:rPr lang="en-US" altLang="zh-CN" baseline="0" dirty="0">
                <a:solidFill>
                  <a:schemeClr val="tx1"/>
                </a:solidFill>
                <a:latin typeface="+mn-lt"/>
                <a:cs typeface="Arial" panose="020B0604020202020204" pitchFamily="34" charset="0"/>
              </a:rPr>
              <a:t>48</a:t>
            </a:r>
            <a:r>
              <a:rPr lang="zh-CN" altLang="en-US" baseline="0" dirty="0">
                <a:solidFill>
                  <a:schemeClr val="tx1"/>
                </a:solidFill>
                <a:latin typeface="+mn-lt"/>
                <a:cs typeface="Arial" panose="020B0604020202020204" pitchFamily="34" charset="0"/>
              </a:rPr>
              <a:t>小时内发至</a:t>
            </a:r>
            <a:r>
              <a:rPr lang="en-US" altLang="zh-CN" baseline="0" dirty="0">
                <a:solidFill>
                  <a:schemeClr val="tx1"/>
                </a:solidFill>
                <a:latin typeface="+mn-lt"/>
                <a:cs typeface="Arial" panose="020B0604020202020204" pitchFamily="34" charset="0"/>
              </a:rPr>
              <a:t>California</a:t>
            </a:r>
            <a:r>
              <a:rPr lang="zh-CN" altLang="en-US" baseline="0" dirty="0">
                <a:solidFill>
                  <a:schemeClr val="tx1"/>
                </a:solidFill>
                <a:latin typeface="+mn-lt"/>
                <a:cs typeface="Arial" panose="020B0604020202020204" pitchFamily="34" charset="0"/>
              </a:rPr>
              <a:t>州（司法部和</a:t>
            </a:r>
            <a:r>
              <a:rPr lang="en-US" altLang="zh-CN" baseline="0" dirty="0">
                <a:solidFill>
                  <a:schemeClr val="tx1"/>
                </a:solidFill>
                <a:latin typeface="+mn-lt"/>
                <a:cs typeface="Arial" panose="020B0604020202020204" pitchFamily="34" charset="0"/>
              </a:rPr>
              <a:t>DDS</a:t>
            </a:r>
            <a:r>
              <a:rPr lang="zh-CN" altLang="en-US" baseline="0" dirty="0">
                <a:solidFill>
                  <a:schemeClr val="tx1"/>
                </a:solidFill>
                <a:latin typeface="+mn-lt"/>
                <a:cs typeface="Arial" panose="020B0604020202020204" pitchFamily="34" charset="0"/>
              </a:rPr>
              <a:t>）</a:t>
            </a:r>
            <a:endParaRPr lang="en-US" baseline="0" dirty="0">
              <a:solidFill>
                <a:schemeClr val="tx1"/>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baseline="0" dirty="0">
                <a:solidFill>
                  <a:schemeClr val="tx1"/>
                </a:solidFill>
                <a:latin typeface="+mn-lt"/>
                <a:cs typeface="Arial" panose="020B0604020202020204" pitchFamily="34" charset="0"/>
              </a:rPr>
              <a:t>FMS</a:t>
            </a:r>
            <a:r>
              <a:rPr lang="zh-CN" altLang="en-US" baseline="0" dirty="0">
                <a:solidFill>
                  <a:schemeClr val="tx1"/>
                </a:solidFill>
                <a:latin typeface="+mn-lt"/>
                <a:cs typeface="Arial" panose="020B0604020202020204" pitchFamily="34" charset="0"/>
              </a:rPr>
              <a:t>将收到</a:t>
            </a:r>
            <a:r>
              <a:rPr lang="en-US" altLang="zh-CN" baseline="0" dirty="0">
                <a:solidFill>
                  <a:schemeClr val="tx1"/>
                </a:solidFill>
                <a:latin typeface="+mn-lt"/>
                <a:cs typeface="Arial" panose="020B0604020202020204" pitchFamily="34" charset="0"/>
              </a:rPr>
              <a:t>DDS</a:t>
            </a:r>
            <a:r>
              <a:rPr lang="zh-CN" altLang="en-US" baseline="0" dirty="0">
                <a:solidFill>
                  <a:schemeClr val="tx1"/>
                </a:solidFill>
                <a:latin typeface="+mn-lt"/>
                <a:cs typeface="Arial" panose="020B0604020202020204" pitchFamily="34" charset="0"/>
              </a:rPr>
              <a:t>背景调查结果，但不接收具体细节。</a:t>
            </a:r>
            <a:endParaRPr lang="en-US" baseline="0" dirty="0">
              <a:solidFill>
                <a:schemeClr val="tx1"/>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aseline="0" dirty="0">
                <a:solidFill>
                  <a:schemeClr val="tx1"/>
                </a:solidFill>
                <a:latin typeface="+mn-lt"/>
                <a:cs typeface="Arial" panose="020B0604020202020204" pitchFamily="34" charset="0"/>
              </a:rPr>
              <a:t>如果您可能雇用的供应方被判</a:t>
            </a:r>
            <a:r>
              <a:rPr lang="zh-CN" altLang="en-US" b="1" baseline="0" dirty="0">
                <a:solidFill>
                  <a:schemeClr val="tx1"/>
                </a:solidFill>
                <a:latin typeface="+mn-lt"/>
                <a:cs typeface="Arial" panose="020B0604020202020204" pitchFamily="34" charset="0"/>
              </a:rPr>
              <a:t>轻罪</a:t>
            </a:r>
            <a:r>
              <a:rPr lang="zh-CN" altLang="en-US" baseline="0" dirty="0">
                <a:solidFill>
                  <a:schemeClr val="tx1"/>
                </a:solidFill>
                <a:latin typeface="+mn-lt"/>
                <a:cs typeface="Arial" panose="020B0604020202020204" pitchFamily="34" charset="0"/>
              </a:rPr>
              <a:t>？</a:t>
            </a:r>
            <a:r>
              <a:rPr lang="en-US" altLang="zh-CN" b="1" baseline="0" dirty="0">
                <a:solidFill>
                  <a:schemeClr val="tx1"/>
                </a:solidFill>
                <a:latin typeface="+mn-lt"/>
                <a:cs typeface="Arial" panose="020B0604020202020204" pitchFamily="34" charset="0"/>
              </a:rPr>
              <a:t>DDS</a:t>
            </a:r>
            <a:r>
              <a:rPr lang="zh-CN" altLang="en-US" baseline="0" dirty="0">
                <a:solidFill>
                  <a:schemeClr val="tx1"/>
                </a:solidFill>
                <a:latin typeface="+mn-lt"/>
                <a:cs typeface="Arial" panose="020B0604020202020204" pitchFamily="34" charset="0"/>
              </a:rPr>
              <a:t>在其开始服务之前需要进行审批</a:t>
            </a:r>
            <a:endParaRPr lang="en-US" baseline="0" dirty="0">
              <a:solidFill>
                <a:schemeClr val="tx1"/>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aseline="0" dirty="0">
                <a:solidFill>
                  <a:schemeClr val="tx1"/>
                </a:solidFill>
                <a:latin typeface="+mn-lt"/>
                <a:cs typeface="Arial" panose="020B0604020202020204" pitchFamily="34" charset="0"/>
              </a:rPr>
              <a:t>如果您可能雇用的供应方被逮捕或被判犯有</a:t>
            </a:r>
            <a:r>
              <a:rPr lang="zh-CN" altLang="en-US" b="1" baseline="0" dirty="0">
                <a:solidFill>
                  <a:schemeClr val="tx1"/>
                </a:solidFill>
                <a:latin typeface="+mn-lt"/>
                <a:cs typeface="Arial" panose="020B0604020202020204" pitchFamily="34" charset="0"/>
              </a:rPr>
              <a:t>重罪</a:t>
            </a:r>
            <a:r>
              <a:rPr lang="zh-CN" altLang="en-US" baseline="0" dirty="0">
                <a:solidFill>
                  <a:schemeClr val="tx1"/>
                </a:solidFill>
                <a:latin typeface="+mn-lt"/>
                <a:cs typeface="Arial" panose="020B0604020202020204" pitchFamily="34" charset="0"/>
              </a:rPr>
              <a:t>，他们将无法获得许可。</a:t>
            </a:r>
            <a:endParaRPr lang="en-US" baseline="0" dirty="0">
              <a:solidFill>
                <a:schemeClr val="tx1"/>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zh-CN" altLang="en-US" b="1" u="sng" baseline="0" dirty="0">
                <a:solidFill>
                  <a:schemeClr val="tx1"/>
                </a:solidFill>
                <a:latin typeface="+mn-lt"/>
                <a:cs typeface="Arial" panose="020B0604020202020204" pitchFamily="34" charset="0"/>
              </a:rPr>
              <a:t>重罪包括</a:t>
            </a:r>
            <a:r>
              <a:rPr lang="zh-CN" altLang="en-US" b="1" u="none" baseline="0" dirty="0">
                <a:solidFill>
                  <a:schemeClr val="tx1"/>
                </a:solidFill>
                <a:latin typeface="+mn-lt"/>
                <a:cs typeface="Arial" panose="020B0604020202020204" pitchFamily="34" charset="0"/>
              </a:rPr>
              <a:t>该人已被定罪或正在等待审判；谋杀或企图谋杀；对儿童、老人或受抚养成人进行虐待；强奸或性暴力；抢劫；纵火；绑架；劫车；敲诈。</a:t>
            </a:r>
            <a:endParaRPr lang="en-US" b="1" u="none"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b="0"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zh-CN" altLang="en-US" b="0" baseline="0" dirty="0">
                <a:solidFill>
                  <a:schemeClr val="tx1"/>
                </a:solidFill>
                <a:latin typeface="+mn-lt"/>
                <a:cs typeface="Arial" panose="020B0604020202020204" pitchFamily="34" charset="0"/>
              </a:rPr>
              <a:t>您的</a:t>
            </a:r>
            <a:r>
              <a:rPr lang="en-US" altLang="zh-CN" b="0" baseline="0" dirty="0">
                <a:solidFill>
                  <a:schemeClr val="tx1"/>
                </a:solidFill>
                <a:latin typeface="+mn-lt"/>
                <a:cs typeface="Arial" panose="020B0604020202020204" pitchFamily="34" charset="0"/>
              </a:rPr>
              <a:t>FMS</a:t>
            </a:r>
            <a:r>
              <a:rPr lang="zh-CN" altLang="en-US" b="0" baseline="0" dirty="0">
                <a:solidFill>
                  <a:schemeClr val="tx1"/>
                </a:solidFill>
                <a:latin typeface="+mn-lt"/>
                <a:cs typeface="Arial" panose="020B0604020202020204" pitchFamily="34" charset="0"/>
              </a:rPr>
              <a:t>会告诉您，他们的背景调查中有一些问题，他们没有资格为您提供</a:t>
            </a:r>
            <a:r>
              <a:rPr lang="en-US" altLang="zh-CN" b="0" baseline="0" dirty="0">
                <a:solidFill>
                  <a:schemeClr val="tx1"/>
                </a:solidFill>
                <a:latin typeface="+mn-lt"/>
                <a:cs typeface="Arial" panose="020B0604020202020204" pitchFamily="34" charset="0"/>
              </a:rPr>
              <a:t>SDP</a:t>
            </a:r>
            <a:r>
              <a:rPr lang="zh-CN" altLang="en-US" b="0" baseline="0" dirty="0">
                <a:solidFill>
                  <a:schemeClr val="tx1"/>
                </a:solidFill>
                <a:latin typeface="+mn-lt"/>
                <a:cs typeface="Arial" panose="020B0604020202020204" pitchFamily="34" charset="0"/>
              </a:rPr>
              <a:t>付费服务。</a:t>
            </a:r>
            <a:endParaRPr lang="en-US" b="0"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zh-CN" altLang="en-US" sz="1200" dirty="0">
                <a:solidFill>
                  <a:schemeClr val="tx1"/>
                </a:solidFill>
                <a:latin typeface="+mn-lt"/>
              </a:rPr>
              <a:t>重申，当您开始配置服务时，有关背景调查的任何问题都可以发至</a:t>
            </a:r>
            <a:r>
              <a:rPr lang="en-US" sz="1200" dirty="0">
                <a:solidFill>
                  <a:schemeClr val="tx1"/>
                </a:solidFill>
                <a:latin typeface="+mn-lt"/>
              </a:rPr>
              <a:t>sdpbackground@dds.ca.gov。</a:t>
            </a:r>
          </a:p>
        </p:txBody>
      </p:sp>
      <p:sp>
        <p:nvSpPr>
          <p:cNvPr id="4" name="Slide Number Placeholder 3"/>
          <p:cNvSpPr>
            <a:spLocks noGrp="1"/>
          </p:cNvSpPr>
          <p:nvPr>
            <p:ph type="sldNum" sz="quarter" idx="5"/>
          </p:nvPr>
        </p:nvSpPr>
        <p:spPr/>
        <p:txBody>
          <a:bodyPr/>
          <a:lstStyle/>
          <a:p>
            <a:fld id="{1C78673E-F29B-4593-BE77-BC78070867BB}" type="slidenum">
              <a:rPr lang="en-US" smtClean="0"/>
              <a:t>78</a:t>
            </a:fld>
            <a:endParaRPr lang="en-US" dirty="0"/>
          </a:p>
        </p:txBody>
      </p:sp>
    </p:spTree>
    <p:extLst>
      <p:ext uri="{BB962C8B-B14F-4D97-AF65-F5344CB8AC3E}">
        <p14:creationId xmlns:p14="http://schemas.microsoft.com/office/powerpoint/2010/main" val="1879421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baseline="0" dirty="0"/>
              <a:t>保证安全的很大一部分内容是识别和防止虐待。我们将在接下来的几张幻灯片中讨论虐待的相关内容。</a:t>
            </a:r>
            <a:endParaRPr lang="en-US" sz="1200" baseline="0" dirty="0"/>
          </a:p>
          <a:p>
            <a:r>
              <a:rPr lang="zh-CN" altLang="en-US" sz="1200" baseline="0" dirty="0"/>
              <a:t>重要的是，您、您的家人以及为您提供服务和支持的人要了解什么是虐待、如何判断某人是否被虐待，以及如果有理由相信某人被虐待，该怎么做。</a:t>
            </a:r>
            <a:endParaRPr lang="en-US" sz="1200" baseline="0" dirty="0"/>
          </a:p>
          <a:p>
            <a:r>
              <a:rPr lang="zh-CN" altLang="en-US" sz="1200" baseline="0" dirty="0"/>
              <a:t>虐待有多种形式：</a:t>
            </a:r>
            <a:endParaRPr lang="en-US" sz="1200" baseline="0" dirty="0"/>
          </a:p>
          <a:p>
            <a:pPr marL="171450" indent="-171450">
              <a:buFont typeface="Arial" panose="020B0604020202020204" pitchFamily="34" charset="0"/>
              <a:buChar char="•"/>
            </a:pPr>
            <a:r>
              <a:rPr lang="zh-CN" altLang="en-US" sz="1200" baseline="0" dirty="0"/>
              <a:t>生理虐待</a:t>
            </a:r>
            <a:endParaRPr lang="en-US" sz="1200" baseline="0" dirty="0"/>
          </a:p>
          <a:p>
            <a:pPr marL="171450" indent="-171450">
              <a:buFont typeface="Arial" panose="020B0604020202020204" pitchFamily="34" charset="0"/>
              <a:buChar char="•"/>
            </a:pPr>
            <a:r>
              <a:rPr lang="zh-CN" altLang="en-US" sz="1200" baseline="0" dirty="0"/>
              <a:t>性虐待</a:t>
            </a:r>
            <a:endParaRPr lang="en-US" sz="1200" baseline="0" dirty="0"/>
          </a:p>
          <a:p>
            <a:pPr marL="171450" indent="-171450">
              <a:buFont typeface="Arial" panose="020B0604020202020204" pitchFamily="34" charset="0"/>
              <a:buChar char="•"/>
            </a:pPr>
            <a:r>
              <a:rPr lang="zh-CN" altLang="en-US" sz="1200" baseline="0" dirty="0"/>
              <a:t>通过忽视进行虐待</a:t>
            </a:r>
            <a:endParaRPr lang="en-US" sz="1200" baseline="0" dirty="0"/>
          </a:p>
          <a:p>
            <a:pPr marL="171450" indent="-171450">
              <a:buFont typeface="Arial" panose="020B0604020202020204" pitchFamily="34" charset="0"/>
              <a:buChar char="•"/>
            </a:pPr>
            <a:r>
              <a:rPr lang="zh-CN" altLang="en-US" sz="1200" baseline="0" dirty="0"/>
              <a:t>情感虐待</a:t>
            </a:r>
            <a:endParaRPr lang="en-US" sz="1200" baseline="0" dirty="0"/>
          </a:p>
          <a:p>
            <a:pPr marL="171450" indent="-171450">
              <a:buFont typeface="Arial" panose="020B0604020202020204" pitchFamily="34" charset="0"/>
              <a:buChar char="•"/>
            </a:pPr>
            <a:r>
              <a:rPr lang="zh-CN" altLang="en-US" sz="1200" baseline="0" dirty="0"/>
              <a:t>财务虐待</a:t>
            </a:r>
            <a:endParaRPr lang="en-US" sz="1200" baseline="0" dirty="0"/>
          </a:p>
          <a:p>
            <a:pPr marL="0" indent="0">
              <a:buFont typeface="Arial" panose="020B0604020202020204" pitchFamily="34" charset="0"/>
              <a:buNone/>
            </a:pPr>
            <a:r>
              <a:rPr lang="zh-CN" altLang="en-US" sz="1200" baseline="0" dirty="0"/>
              <a:t>这些事情可以由陌生人或您认识的人来实施，有时很难判断您是否受到了虐待。如果您对别人对待您的方式感到不舒服，您应该告诉您所信任的人。</a:t>
            </a:r>
            <a:endParaRPr lang="en-US" sz="1200" baseline="0" dirty="0"/>
          </a:p>
          <a:p>
            <a:pPr marL="0" indent="0">
              <a:buFont typeface="Arial" panose="020B0604020202020204" pitchFamily="34" charset="0"/>
              <a:buNone/>
            </a:pPr>
            <a:endParaRPr lang="en-US" sz="1200" baseline="0" dirty="0"/>
          </a:p>
          <a:p>
            <a:pPr marL="0" indent="0">
              <a:buFont typeface="Arial" panose="020B0604020202020204" pitchFamily="34" charset="0"/>
              <a:buNone/>
            </a:pPr>
            <a:r>
              <a:rPr lang="zh-CN" altLang="en-US" sz="1200" b="1" baseline="0" dirty="0"/>
              <a:t>培训提示！在提供授训和讨论虐待时要做好准备，您可能会看到有人分享他们的经历。准备好倾听并酌情跟进。</a:t>
            </a:r>
            <a:endParaRPr lang="en-US" sz="1200" b="1" baseline="0" dirty="0"/>
          </a:p>
        </p:txBody>
      </p:sp>
      <p:sp>
        <p:nvSpPr>
          <p:cNvPr id="4" name="Slide Number Placeholder 3"/>
          <p:cNvSpPr>
            <a:spLocks noGrp="1"/>
          </p:cNvSpPr>
          <p:nvPr>
            <p:ph type="sldNum" sz="quarter" idx="5"/>
          </p:nvPr>
        </p:nvSpPr>
        <p:spPr/>
        <p:txBody>
          <a:bodyPr/>
          <a:lstStyle/>
          <a:p>
            <a:fld id="{1C78673E-F29B-4593-BE77-BC78070867BB}" type="slidenum">
              <a:rPr lang="en-US" smtClean="0"/>
              <a:t>79</a:t>
            </a:fld>
            <a:endParaRPr lang="en-US" dirty="0"/>
          </a:p>
        </p:txBody>
      </p:sp>
    </p:spTree>
    <p:extLst>
      <p:ext uri="{BB962C8B-B14F-4D97-AF65-F5344CB8AC3E}">
        <p14:creationId xmlns:p14="http://schemas.microsoft.com/office/powerpoint/2010/main" val="3771068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baseline="0" dirty="0">
                <a:solidFill>
                  <a:schemeClr val="tx1"/>
                </a:solidFill>
                <a:latin typeface="+mn-lt"/>
                <a:cs typeface="Arial" panose="020B0604020202020204" pitchFamily="34" charset="0"/>
              </a:rPr>
              <a:t>那么，什么是自决计划？</a:t>
            </a:r>
            <a:endParaRPr lang="en-US" sz="1200" baseline="0" dirty="0">
              <a:solidFill>
                <a:schemeClr val="tx1"/>
              </a:solidFill>
              <a:latin typeface="+mn-lt"/>
              <a:cs typeface="Arial" panose="020B0604020202020204" pitchFamily="34" charset="0"/>
            </a:endParaRPr>
          </a:p>
          <a:p>
            <a:pPr>
              <a:buFont typeface="Arial"/>
              <a:buNone/>
            </a:pPr>
            <a:r>
              <a:rPr lang="en-US" altLang="zh-CN" sz="1200" dirty="0">
                <a:solidFill>
                  <a:schemeClr val="tx1"/>
                </a:solidFill>
                <a:latin typeface="+mn-lt"/>
                <a:cs typeface="Arial" panose="020B0604020202020204" pitchFamily="34" charset="0"/>
              </a:rPr>
              <a:t>California</a:t>
            </a:r>
            <a:r>
              <a:rPr kumimoji="0" lang="zh-CN" alt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自决计划（</a:t>
            </a:r>
            <a:r>
              <a:rPr kumimoji="0" lang="en-US" altLang="zh-CN"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SDP</a:t>
            </a:r>
            <a:r>
              <a:rPr kumimoji="0" lang="zh-CN" alt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）是通过区域中心获得服务与支持的另一种方式。</a:t>
            </a:r>
            <a:endPar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kern="1200" dirty="0">
                <a:solidFill>
                  <a:schemeClr val="tx1"/>
                </a:solidFill>
                <a:latin typeface="+mn-lt"/>
                <a:ea typeface="+mn-ea"/>
                <a:cs typeface="Arial" panose="020B0604020202020204" pitchFamily="34" charset="0"/>
              </a:rPr>
              <a:t>选择、控制和责任</a:t>
            </a:r>
            <a:endParaRPr lang="en-US" sz="1200" kern="1200" dirty="0">
              <a:solidFill>
                <a:schemeClr val="tx1"/>
              </a:solidFill>
              <a:latin typeface="+mn-lt"/>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kern="1200" dirty="0">
                <a:solidFill>
                  <a:schemeClr val="tx1"/>
                </a:solidFill>
                <a:latin typeface="+mn-lt"/>
                <a:ea typeface="+mn-ea"/>
                <a:cs typeface="Arial" panose="020B0604020202020204" pitchFamily="34" charset="0"/>
              </a:rPr>
              <a:t>适合您生活的服务和支持</a:t>
            </a:r>
            <a:endParaRPr lang="en-US" sz="1200" kern="1200" dirty="0">
              <a:solidFill>
                <a:schemeClr val="tx1"/>
              </a:solidFill>
              <a:latin typeface="+mn-lt"/>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kern="1200" dirty="0">
                <a:solidFill>
                  <a:schemeClr val="tx1"/>
                </a:solidFill>
                <a:latin typeface="+mn-lt"/>
                <a:ea typeface="+mn-ea"/>
                <a:cs typeface="Arial" panose="020B0604020202020204" pitchFamily="34" charset="0"/>
              </a:rPr>
              <a:t>决定如何使用您的预算</a:t>
            </a:r>
            <a:endParaRPr lang="en-US" sz="1200" kern="1200" dirty="0">
              <a:solidFill>
                <a:schemeClr val="tx1"/>
              </a:solidFill>
              <a:latin typeface="+mn-lt"/>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kern="1200" dirty="0">
                <a:solidFill>
                  <a:schemeClr val="tx1"/>
                </a:solidFill>
                <a:latin typeface="+mn-lt"/>
                <a:ea typeface="+mn-ea"/>
                <a:cs typeface="Arial" panose="020B0604020202020204" pitchFamily="34" charset="0"/>
              </a:rPr>
              <a:t>大量支持</a:t>
            </a:r>
            <a:endParaRPr lang="en-US" sz="1200" kern="1200" dirty="0">
              <a:solidFill>
                <a:schemeClr val="tx1"/>
              </a:solidFill>
              <a:latin typeface="+mn-lt"/>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以人为本</a:t>
            </a:r>
            <a:endPar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altLang="en-US" sz="1200" dirty="0">
                <a:solidFill>
                  <a:schemeClr val="tx1"/>
                </a:solidFill>
                <a:latin typeface="+mn-lt"/>
                <a:cs typeface="Arial" panose="020B0604020202020204" pitchFamily="34" charset="0"/>
              </a:rPr>
              <a:t>自决计划的某些内容将与传统服务体系相同，而有些内容将有所不同。</a:t>
            </a:r>
            <a:endParaRPr lang="en-US" sz="1200" dirty="0">
              <a:solidFill>
                <a:schemeClr val="tx1"/>
              </a:solidFill>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8</a:t>
            </a:fld>
            <a:endParaRPr lang="en-US" dirty="0"/>
          </a:p>
        </p:txBody>
      </p:sp>
    </p:spTree>
    <p:extLst>
      <p:ext uri="{BB962C8B-B14F-4D97-AF65-F5344CB8AC3E}">
        <p14:creationId xmlns:p14="http://schemas.microsoft.com/office/powerpoint/2010/main" val="5571232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sz="1200" baseline="0" dirty="0"/>
          </a:p>
          <a:p>
            <a:endParaRPr lang="en-US" sz="1200" baseline="0" dirty="0"/>
          </a:p>
          <a:p>
            <a:endParaRPr lang="en-US" sz="1200" dirty="0"/>
          </a:p>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80</a:t>
            </a:fld>
            <a:endParaRPr lang="en-US" dirty="0"/>
          </a:p>
        </p:txBody>
      </p:sp>
    </p:spTree>
    <p:extLst>
      <p:ext uri="{BB962C8B-B14F-4D97-AF65-F5344CB8AC3E}">
        <p14:creationId xmlns:p14="http://schemas.microsoft.com/office/powerpoint/2010/main" val="41865501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altLang="en-US" sz="1200" i="1" baseline="0" dirty="0"/>
              <a:t>讲义：</a:t>
            </a:r>
            <a:r>
              <a:rPr lang="zh-CN" altLang="en-US" sz="1200" b="1" baseline="0" dirty="0"/>
              <a:t>如何保护自己</a:t>
            </a:r>
            <a:r>
              <a:rPr lang="en-US" altLang="zh-CN" sz="1200" b="1" baseline="0" dirty="0"/>
              <a:t>——</a:t>
            </a:r>
            <a:r>
              <a:rPr lang="zh-CN" altLang="en-US" sz="1200" b="1" baseline="0" dirty="0"/>
              <a:t>反击！</a:t>
            </a:r>
            <a:r>
              <a:rPr lang="zh-CN" altLang="en-US" sz="1200" baseline="0" dirty="0"/>
              <a:t>：</a:t>
            </a:r>
            <a:r>
              <a:rPr lang="en-US" altLang="zh-CN" sz="1200" b="1" i="1" baseline="0" dirty="0"/>
              <a:t>TipSheet_HowtoDefendYourself_v6</a:t>
            </a:r>
            <a:endParaRPr lang="en-US" sz="1200" baseline="0" dirty="0"/>
          </a:p>
          <a:p>
            <a:pPr marL="0" indent="0">
              <a:buFont typeface="Arial" panose="020B0604020202020204" pitchFamily="34" charset="0"/>
              <a:buNone/>
            </a:pPr>
            <a:endParaRPr lang="en-US" sz="1200" baseline="0" dirty="0"/>
          </a:p>
          <a:p>
            <a:pPr marL="0" indent="0">
              <a:buFont typeface="Arial" panose="020B0604020202020204" pitchFamily="34" charset="0"/>
              <a:buNone/>
            </a:pPr>
            <a:r>
              <a:rPr lang="zh-CN" altLang="en-US" sz="1200" baseline="0" dirty="0"/>
              <a:t>您得到许多人的支持，在生活中您也是对朋友和其他人的支持。重申，跟您所信任的人谈谈。</a:t>
            </a:r>
            <a:endParaRPr lang="en-US" sz="1200" baseline="0" dirty="0"/>
          </a:p>
          <a:p>
            <a:r>
              <a:rPr lang="zh-CN" altLang="en-US" sz="1200" dirty="0"/>
              <a:t>没有人可以：</a:t>
            </a:r>
            <a:endParaRPr lang="en-US" sz="1200" dirty="0"/>
          </a:p>
          <a:p>
            <a:pPr marL="171450" indent="-171450">
              <a:buFont typeface="Arial" panose="020B0604020202020204" pitchFamily="34" charset="0"/>
              <a:buChar char="•"/>
            </a:pPr>
            <a:r>
              <a:rPr lang="zh-CN" altLang="en-US" sz="1200" dirty="0"/>
              <a:t>让您觉得不舒服</a:t>
            </a:r>
            <a:endParaRPr lang="en-US" sz="1200" dirty="0"/>
          </a:p>
          <a:p>
            <a:pPr marL="171450" indent="-171450">
              <a:buFont typeface="Arial" panose="020B0604020202020204" pitchFamily="34" charset="0"/>
              <a:buChar char="•"/>
            </a:pPr>
            <a:r>
              <a:rPr lang="zh-CN" altLang="en-US" sz="1200" dirty="0"/>
              <a:t>拿走属于您的东西</a:t>
            </a:r>
            <a:endParaRPr lang="en-US" sz="1200" dirty="0"/>
          </a:p>
          <a:p>
            <a:pPr marL="171450" indent="-171450">
              <a:buFont typeface="Arial" panose="020B0604020202020204" pitchFamily="34" charset="0"/>
              <a:buChar char="•"/>
            </a:pPr>
            <a:r>
              <a:rPr lang="zh-CN" altLang="en-US" sz="1200" baseline="0" dirty="0"/>
              <a:t>靠近您或触摸您，除非您同意他们这么做。</a:t>
            </a:r>
            <a:endParaRPr lang="en-US" sz="1200" baseline="0" dirty="0"/>
          </a:p>
          <a:p>
            <a:r>
              <a:rPr lang="zh-CN" altLang="en-US" sz="1200" baseline="0" dirty="0"/>
              <a:t>不要忽视您的感受。和您所信任的人谈谈。</a:t>
            </a:r>
            <a:endParaRPr lang="en-US" sz="1200" baseline="0" dirty="0"/>
          </a:p>
          <a:p>
            <a:r>
              <a:rPr lang="zh-CN" altLang="en-US" sz="1200" baseline="0" dirty="0"/>
              <a:t>如果您处于不安全的情况下，您应该怎么做</a:t>
            </a:r>
            <a:r>
              <a:rPr lang="en-US" altLang="zh-CN" sz="1200" baseline="0" dirty="0"/>
              <a:t>……</a:t>
            </a:r>
            <a:r>
              <a:rPr lang="zh-CN" altLang="en-US" sz="1200" baseline="0" dirty="0"/>
              <a:t>您应该立即采取行动，确保您能到达一个安全的地方。</a:t>
            </a:r>
            <a:endParaRPr lang="en-US" sz="1200" baseline="0" dirty="0"/>
          </a:p>
          <a:p>
            <a:r>
              <a:rPr lang="zh-CN" altLang="en-US" sz="1200" baseline="0" dirty="0"/>
              <a:t>您的资料包中有一份讲义，它提供了一些关于如何处理不舒服或潜在危险情况的建议。</a:t>
            </a:r>
            <a:endParaRPr lang="en-US" sz="1200" baseline="0" dirty="0"/>
          </a:p>
          <a:p>
            <a:r>
              <a:rPr lang="zh-CN" altLang="en-US" sz="1200" b="1" dirty="0"/>
              <a:t>培训提示！这是一个停下来让您的授训对象自己想想他们会告诉谁的好时机。他们不需要大声分享，而只是想一想这个以这种方式支持他们的人可能是谁。</a:t>
            </a:r>
            <a:endParaRPr lang="en-US" sz="1200" b="1" dirty="0"/>
          </a:p>
        </p:txBody>
      </p:sp>
      <p:sp>
        <p:nvSpPr>
          <p:cNvPr id="4" name="Slide Number Placeholder 3"/>
          <p:cNvSpPr>
            <a:spLocks noGrp="1"/>
          </p:cNvSpPr>
          <p:nvPr>
            <p:ph type="sldNum" sz="quarter" idx="5"/>
          </p:nvPr>
        </p:nvSpPr>
        <p:spPr/>
        <p:txBody>
          <a:bodyPr/>
          <a:lstStyle/>
          <a:p>
            <a:fld id="{1C78673E-F29B-4593-BE77-BC78070867BB}" type="slidenum">
              <a:rPr lang="en-US" smtClean="0"/>
              <a:t>81</a:t>
            </a:fld>
            <a:endParaRPr lang="en-US" dirty="0"/>
          </a:p>
        </p:txBody>
      </p:sp>
    </p:spTree>
    <p:extLst>
      <p:ext uri="{BB962C8B-B14F-4D97-AF65-F5344CB8AC3E}">
        <p14:creationId xmlns:p14="http://schemas.microsoft.com/office/powerpoint/2010/main" val="29595109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aseline="0" dirty="0"/>
              <a:t>您的团队、家人和朋友都会支持您的安全和健康，并帮助您确保与周围的人相处安全和舒适。</a:t>
            </a:r>
            <a:endParaRPr lang="en-US" sz="1200" baseline="0" dirty="0"/>
          </a:p>
          <a:p>
            <a:r>
              <a:rPr lang="zh-CN" altLang="en-US" sz="1200" dirty="0"/>
              <a:t>当您经历、目击、被告知或怀疑虐待的发生时，您应该怎么做？</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mn-lt"/>
              </a:rPr>
              <a:t>将其告诉您所信任的人！</a:t>
            </a:r>
            <a:endParaRPr lang="en-US" sz="1200" dirty="0">
              <a:latin typeface="+mn-lt"/>
            </a:endParaRPr>
          </a:p>
          <a:p>
            <a:pPr marL="171450" indent="-171450">
              <a:buFont typeface="Wingdings" pitchFamily="2" charset="2"/>
              <a:buChar char="ü"/>
            </a:pPr>
            <a:r>
              <a:rPr lang="zh-CN" altLang="en-US" sz="1200" baseline="0" dirty="0">
                <a:latin typeface="+mn-lt"/>
              </a:rPr>
              <a:t>如果您有充分的理由相信您或您认识的人被虐待，立即采取行动，确保您和</a:t>
            </a:r>
            <a:r>
              <a:rPr lang="en-US" altLang="zh-CN" sz="1200" baseline="0" dirty="0">
                <a:latin typeface="+mn-lt"/>
              </a:rPr>
              <a:t>/</a:t>
            </a:r>
            <a:r>
              <a:rPr lang="zh-CN" altLang="en-US" sz="1200" baseline="0" dirty="0">
                <a:latin typeface="+mn-lt"/>
              </a:rPr>
              <a:t>或受害者的安全。</a:t>
            </a:r>
            <a:endParaRPr lang="en-US" sz="1200" baseline="0" dirty="0">
              <a:latin typeface="+mn-lt"/>
            </a:endParaRPr>
          </a:p>
          <a:p>
            <a:pPr marL="171450" indent="-171450">
              <a:buFont typeface="Wingdings" pitchFamily="2" charset="2"/>
              <a:buChar char="ü"/>
            </a:pPr>
            <a:r>
              <a:rPr lang="zh-CN" altLang="en-US" sz="1200" baseline="0" dirty="0">
                <a:latin typeface="+mn-lt"/>
              </a:rPr>
              <a:t>然后将可疑的虐待事件向您所信任的人进行报告。您可以告诉任何您认为能帮助您的人。</a:t>
            </a:r>
            <a:endParaRPr lang="en-US" sz="1200" baseline="0" dirty="0">
              <a:latin typeface="+mn-lt"/>
            </a:endParaRPr>
          </a:p>
          <a:p>
            <a:pPr marL="171450" indent="-171450">
              <a:buFont typeface="Wingdings" pitchFamily="2" charset="2"/>
              <a:buChar char="ü"/>
            </a:pPr>
            <a:endParaRPr lang="en-US" sz="1200" baseline="0" dirty="0">
              <a:latin typeface="+mn-lt"/>
            </a:endParaRPr>
          </a:p>
          <a:p>
            <a:r>
              <a:rPr lang="zh-CN" altLang="en-US" i="1" dirty="0">
                <a:latin typeface="+mn-lt"/>
                <a:ea typeface="Calibri" panose="020F0502020204030204" pitchFamily="34" charset="0"/>
              </a:rPr>
              <a:t>在授训期间，区域中心此时可以将以下信息也放进来：</a:t>
            </a:r>
            <a:endParaRPr lang="en-US" i="1" dirty="0">
              <a:latin typeface="+mn-l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zh-CN" altLang="en-US" i="1" dirty="0">
                <a:latin typeface="+mn-lt"/>
                <a:ea typeface="Calibri" panose="020F0502020204030204" pitchFamily="34" charset="0"/>
              </a:rPr>
              <a:t>举报机构的本地资源</a:t>
            </a:r>
            <a:endParaRPr lang="en-US" i="1" dirty="0">
              <a:latin typeface="+mn-l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zh-CN" altLang="en-US" i="1" dirty="0">
                <a:latin typeface="+mn-lt"/>
                <a:ea typeface="Calibri" panose="020F0502020204030204" pitchFamily="34" charset="0"/>
              </a:rPr>
              <a:t>虐待幸存者的本地资源</a:t>
            </a:r>
            <a:endParaRPr lang="en-US" i="1" dirty="0">
              <a:latin typeface="+mn-lt"/>
              <a:ea typeface="Calibri" panose="020F0502020204030204" pitchFamily="34" charset="0"/>
            </a:endParaRPr>
          </a:p>
          <a:p>
            <a:pPr marL="0" indent="0">
              <a:buFont typeface="Wingdings" pitchFamily="2" charset="2"/>
              <a:buNone/>
            </a:pPr>
            <a:endParaRPr lang="en-US" sz="1200" baseline="0" dirty="0"/>
          </a:p>
        </p:txBody>
      </p:sp>
      <p:sp>
        <p:nvSpPr>
          <p:cNvPr id="4" name="Slide Number Placeholder 3"/>
          <p:cNvSpPr>
            <a:spLocks noGrp="1"/>
          </p:cNvSpPr>
          <p:nvPr>
            <p:ph type="sldNum" sz="quarter" idx="5"/>
          </p:nvPr>
        </p:nvSpPr>
        <p:spPr/>
        <p:txBody>
          <a:bodyPr/>
          <a:lstStyle/>
          <a:p>
            <a:fld id="{1C78673E-F29B-4593-BE77-BC78070867BB}" type="slidenum">
              <a:rPr lang="en-US" smtClean="0"/>
              <a:t>82</a:t>
            </a:fld>
            <a:endParaRPr lang="en-US" dirty="0"/>
          </a:p>
        </p:txBody>
      </p:sp>
    </p:spTree>
    <p:extLst>
      <p:ext uri="{BB962C8B-B14F-4D97-AF65-F5344CB8AC3E}">
        <p14:creationId xmlns:p14="http://schemas.microsoft.com/office/powerpoint/2010/main" val="2787891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83</a:t>
            </a:fld>
            <a:endParaRPr lang="en-US" dirty="0"/>
          </a:p>
        </p:txBody>
      </p:sp>
    </p:spTree>
    <p:extLst>
      <p:ext uri="{BB962C8B-B14F-4D97-AF65-F5344CB8AC3E}">
        <p14:creationId xmlns:p14="http://schemas.microsoft.com/office/powerpoint/2010/main" val="27200794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84</a:t>
            </a:fld>
            <a:endParaRPr lang="en-US" dirty="0"/>
          </a:p>
        </p:txBody>
      </p:sp>
    </p:spTree>
    <p:extLst>
      <p:ext uri="{BB962C8B-B14F-4D97-AF65-F5344CB8AC3E}">
        <p14:creationId xmlns:p14="http://schemas.microsoft.com/office/powerpoint/2010/main" val="4724550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85</a:t>
            </a:fld>
            <a:endParaRPr lang="en-US" dirty="0"/>
          </a:p>
        </p:txBody>
      </p:sp>
    </p:spTree>
    <p:extLst>
      <p:ext uri="{BB962C8B-B14F-4D97-AF65-F5344CB8AC3E}">
        <p14:creationId xmlns:p14="http://schemas.microsoft.com/office/powerpoint/2010/main" val="1380461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i="1" dirty="0"/>
              <a:t>在这里，每家</a:t>
            </a:r>
            <a:r>
              <a:rPr lang="en-US" altLang="zh-CN" i="1" dirty="0"/>
              <a:t>RC</a:t>
            </a:r>
            <a:r>
              <a:rPr lang="zh-CN" altLang="en-US" i="1" dirty="0"/>
              <a:t>都可以插入其方案，用于后续将要发生之情形。</a:t>
            </a:r>
            <a:endParaRPr lang="en-US" i="1" dirty="0"/>
          </a:p>
          <a:p>
            <a:endParaRPr lang="en-US" dirty="0"/>
          </a:p>
          <a:p>
            <a:r>
              <a:rPr lang="zh-CN" altLang="en-US" i="1" dirty="0"/>
              <a:t>是否每个人都会立即与他们的服务协调员会面，或者短期内召开会议？</a:t>
            </a:r>
            <a:endParaRPr lang="en-US" i="1" dirty="0"/>
          </a:p>
          <a:p>
            <a:r>
              <a:rPr lang="zh-CN" altLang="en-US" i="1" dirty="0"/>
              <a:t>每个人都会得到一份年度费用报表的副本来了解其个人预算吗？</a:t>
            </a:r>
            <a:endParaRPr lang="en-US" i="1" dirty="0"/>
          </a:p>
          <a:p>
            <a:r>
              <a:rPr lang="zh-CN" altLang="en-US" i="1" dirty="0"/>
              <a:t>由于</a:t>
            </a:r>
            <a:r>
              <a:rPr lang="en-US" altLang="zh-CN" i="1" dirty="0"/>
              <a:t>FMS</a:t>
            </a:r>
            <a:r>
              <a:rPr lang="zh-CN" altLang="en-US" i="1" dirty="0"/>
              <a:t>是唯一必须选择的官方签约服务，</a:t>
            </a:r>
            <a:r>
              <a:rPr lang="en-US" altLang="zh-CN" i="1" dirty="0"/>
              <a:t>RC</a:t>
            </a:r>
            <a:r>
              <a:rPr lang="zh-CN" altLang="en-US" i="1" dirty="0"/>
              <a:t>将如何帮助他们找到一个</a:t>
            </a:r>
            <a:r>
              <a:rPr lang="en-US" altLang="zh-CN" i="1" dirty="0"/>
              <a:t>FMS</a:t>
            </a:r>
            <a:r>
              <a:rPr lang="zh-CN" altLang="en-US" i="1" dirty="0"/>
              <a:t>？</a:t>
            </a:r>
            <a:endParaRPr lang="en-US" i="1" dirty="0"/>
          </a:p>
          <a:p>
            <a:endParaRPr lang="en-US" i="1" dirty="0"/>
          </a:p>
          <a:p>
            <a:endParaRPr lang="en-US" i="1" dirty="0"/>
          </a:p>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86</a:t>
            </a:fld>
            <a:endParaRPr lang="en-US" dirty="0"/>
          </a:p>
        </p:txBody>
      </p:sp>
    </p:spTree>
    <p:extLst>
      <p:ext uri="{BB962C8B-B14F-4D97-AF65-F5344CB8AC3E}">
        <p14:creationId xmlns:p14="http://schemas.microsoft.com/office/powerpoint/2010/main" val="5950342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baseline="0" dirty="0"/>
              <a:t>您的区域中心是来支持您的，但是还有来自当地志愿者咨询委员会的其他本地支持。</a:t>
            </a:r>
            <a:endParaRPr lang="en-US" baseline="0" dirty="0"/>
          </a:p>
          <a:p>
            <a:endParaRPr lang="en-US" baseline="0" dirty="0"/>
          </a:p>
          <a:p>
            <a:r>
              <a:rPr lang="zh-CN" altLang="en-US" baseline="0" dirty="0"/>
              <a:t>本地自决委员会监督项目的开展和持续进程。</a:t>
            </a:r>
            <a:endParaRPr lang="en-US" baseline="0" dirty="0"/>
          </a:p>
          <a:p>
            <a:endParaRPr lang="en-US" dirty="0"/>
          </a:p>
          <a:p>
            <a:r>
              <a:rPr lang="zh-CN" altLang="en-US" i="0" dirty="0"/>
              <a:t>参加会议并与其他被选中参加</a:t>
            </a:r>
            <a:r>
              <a:rPr lang="en-US" altLang="zh-CN" i="0" dirty="0"/>
              <a:t>SDP</a:t>
            </a:r>
            <a:r>
              <a:rPr lang="zh-CN" altLang="en-US" i="0" dirty="0"/>
              <a:t>的家庭和参与者建立关系网。提出改进建议。谈谈您的计划和自决生活会发生什么好的转变！</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i="1" dirty="0"/>
              <a:t>这些都是</a:t>
            </a:r>
            <a:r>
              <a:rPr lang="en-US" altLang="zh-CN" i="1" baseline="0" dirty="0"/>
              <a:t>RC/LVAC</a:t>
            </a:r>
            <a:r>
              <a:rPr lang="zh-CN" altLang="en-US" i="1" dirty="0"/>
              <a:t>要填写的待添加内容。</a:t>
            </a:r>
            <a:endParaRPr lang="en-US" i="1" dirty="0"/>
          </a:p>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87</a:t>
            </a:fld>
            <a:endParaRPr lang="en-US" dirty="0"/>
          </a:p>
        </p:txBody>
      </p:sp>
    </p:spTree>
    <p:extLst>
      <p:ext uri="{BB962C8B-B14F-4D97-AF65-F5344CB8AC3E}">
        <p14:creationId xmlns:p14="http://schemas.microsoft.com/office/powerpoint/2010/main" val="6209491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i="1" dirty="0"/>
              <a:t>区域中心可以提供额外的讲义，以帮助在社区中找到更多的本地支持。</a:t>
            </a:r>
            <a:endParaRPr lang="en-US" i="1" dirty="0"/>
          </a:p>
        </p:txBody>
      </p:sp>
      <p:sp>
        <p:nvSpPr>
          <p:cNvPr id="4" name="Slide Number Placeholder 3"/>
          <p:cNvSpPr>
            <a:spLocks noGrp="1"/>
          </p:cNvSpPr>
          <p:nvPr>
            <p:ph type="sldNum" sz="quarter" idx="5"/>
          </p:nvPr>
        </p:nvSpPr>
        <p:spPr/>
        <p:txBody>
          <a:bodyPr/>
          <a:lstStyle/>
          <a:p>
            <a:fld id="{1C78673E-F29B-4593-BE77-BC78070867BB}" type="slidenum">
              <a:rPr lang="en-US" smtClean="0"/>
              <a:t>88</a:t>
            </a:fld>
            <a:endParaRPr lang="en-US" dirty="0"/>
          </a:p>
        </p:txBody>
      </p:sp>
    </p:spTree>
    <p:extLst>
      <p:ext uri="{BB962C8B-B14F-4D97-AF65-F5344CB8AC3E}">
        <p14:creationId xmlns:p14="http://schemas.microsoft.com/office/powerpoint/2010/main" val="20113058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defTabSz="914400" rtl="0" eaLnBrk="1" latinLnBrk="0" hangingPunct="1">
              <a:lnSpc>
                <a:spcPct val="90000"/>
              </a:lnSpc>
              <a:spcBef>
                <a:spcPct val="0"/>
              </a:spcBef>
              <a:buFont typeface="Wingdings" panose="05000000000000000000" pitchFamily="2" charset="2"/>
              <a:buChar char="ü"/>
            </a:pPr>
            <a:r>
              <a:rPr lang="zh-CN" altLang="en-US" sz="1200" kern="1200" dirty="0">
                <a:solidFill>
                  <a:schemeClr val="tx1"/>
                </a:solidFill>
                <a:latin typeface="+mn-lt"/>
                <a:ea typeface="+mn-ea"/>
                <a:cs typeface="+mn-cs"/>
              </a:rPr>
              <a:t>区域中心将指导您的后续步骤。</a:t>
            </a:r>
            <a:endParaRPr lang="en-US" sz="1200" kern="1200" dirty="0">
              <a:solidFill>
                <a:schemeClr val="tx1"/>
              </a:solidFill>
              <a:latin typeface="+mn-lt"/>
              <a:ea typeface="+mn-ea"/>
              <a:cs typeface="+mn-cs"/>
            </a:endParaRPr>
          </a:p>
          <a:p>
            <a:pPr marL="342900" indent="-342900" algn="l" defTabSz="914400" rtl="0" eaLnBrk="1" latinLnBrk="0" hangingPunct="1">
              <a:lnSpc>
                <a:spcPct val="90000"/>
              </a:lnSpc>
              <a:spcBef>
                <a:spcPct val="0"/>
              </a:spcBef>
              <a:buFont typeface="Wingdings" panose="05000000000000000000" pitchFamily="2" charset="2"/>
              <a:buChar char="ü"/>
            </a:pPr>
            <a:endParaRPr lang="en-US" sz="1200" kern="1200" dirty="0">
              <a:solidFill>
                <a:schemeClr val="tx1"/>
              </a:solidFill>
              <a:latin typeface="+mn-lt"/>
              <a:ea typeface="+mn-ea"/>
              <a:cs typeface="+mn-cs"/>
            </a:endParaRPr>
          </a:p>
          <a:p>
            <a:pPr marL="342900" indent="-342900" algn="l" defTabSz="914400" rtl="0" eaLnBrk="1" latinLnBrk="0" hangingPunct="1">
              <a:lnSpc>
                <a:spcPct val="90000"/>
              </a:lnSpc>
              <a:spcBef>
                <a:spcPct val="0"/>
              </a:spcBef>
              <a:buFont typeface="Wingdings" panose="05000000000000000000" pitchFamily="2" charset="2"/>
              <a:buChar char="ü"/>
            </a:pPr>
            <a:r>
              <a:rPr lang="zh-CN" altLang="en-US" sz="1200" kern="1200" dirty="0">
                <a:solidFill>
                  <a:schemeClr val="tx1"/>
                </a:solidFill>
                <a:latin typeface="+mn-lt"/>
                <a:ea typeface="+mn-ea"/>
                <a:cs typeface="+mn-cs"/>
              </a:rPr>
              <a:t>加入您的</a:t>
            </a:r>
            <a:r>
              <a:rPr lang="en-US" altLang="zh-CN" sz="1200" kern="1200" dirty="0">
                <a:solidFill>
                  <a:schemeClr val="tx1"/>
                </a:solidFill>
                <a:latin typeface="+mn-lt"/>
                <a:ea typeface="+mn-ea"/>
                <a:cs typeface="+mn-cs"/>
              </a:rPr>
              <a:t>SDP</a:t>
            </a:r>
            <a:r>
              <a:rPr lang="zh-CN" altLang="en-US" sz="1200" kern="1200" dirty="0">
                <a:solidFill>
                  <a:schemeClr val="tx1"/>
                </a:solidFill>
                <a:latin typeface="+mn-lt"/>
                <a:ea typeface="+mn-ea"/>
                <a:cs typeface="+mn-cs"/>
              </a:rPr>
              <a:t>本地咨询小组，确保持续参与，并且您在开展</a:t>
            </a:r>
            <a:r>
              <a:rPr lang="en-US" altLang="zh-CN" sz="1200" kern="1200" dirty="0">
                <a:solidFill>
                  <a:schemeClr val="tx1"/>
                </a:solidFill>
                <a:latin typeface="+mn-lt"/>
                <a:ea typeface="+mn-ea"/>
                <a:cs typeface="+mn-cs"/>
              </a:rPr>
              <a:t>SDP</a:t>
            </a:r>
            <a:r>
              <a:rPr lang="zh-CN" altLang="en-US" sz="1200" kern="1200" dirty="0">
                <a:solidFill>
                  <a:schemeClr val="tx1"/>
                </a:solidFill>
                <a:latin typeface="+mn-lt"/>
                <a:ea typeface="+mn-ea"/>
                <a:cs typeface="+mn-cs"/>
              </a:rPr>
              <a:t>方面拥有发言权。</a:t>
            </a:r>
            <a:endParaRPr lang="en-US" sz="1200" kern="1200" dirty="0">
              <a:solidFill>
                <a:schemeClr val="tx1"/>
              </a:solidFill>
              <a:latin typeface="+mn-lt"/>
              <a:ea typeface="+mn-ea"/>
              <a:cs typeface="+mn-cs"/>
            </a:endParaRPr>
          </a:p>
          <a:p>
            <a:pPr marL="342900" indent="-342900" algn="l" defTabSz="914400" rtl="0" eaLnBrk="1" latinLnBrk="0" hangingPunct="1">
              <a:lnSpc>
                <a:spcPct val="90000"/>
              </a:lnSpc>
              <a:spcBef>
                <a:spcPct val="0"/>
              </a:spcBef>
              <a:buFont typeface="Wingdings" panose="05000000000000000000" pitchFamily="2" charset="2"/>
              <a:buChar char="ü"/>
            </a:pPr>
            <a:endParaRPr lang="en-US" sz="1200" kern="1200" dirty="0">
              <a:solidFill>
                <a:schemeClr val="tx1"/>
              </a:solidFill>
              <a:latin typeface="+mn-lt"/>
              <a:ea typeface="+mn-ea"/>
              <a:cs typeface="+mn-cs"/>
            </a:endParaRPr>
          </a:p>
          <a:p>
            <a:pPr marL="342900" indent="-342900" algn="l" defTabSz="914400" rtl="0" eaLnBrk="1" latinLnBrk="0" hangingPunct="1">
              <a:lnSpc>
                <a:spcPct val="90000"/>
              </a:lnSpc>
              <a:spcBef>
                <a:spcPct val="0"/>
              </a:spcBef>
              <a:buFont typeface="Wingdings" panose="05000000000000000000" pitchFamily="2" charset="2"/>
              <a:buChar char="ü"/>
            </a:pPr>
            <a:r>
              <a:rPr lang="zh-CN" altLang="en-US" sz="1200" kern="1200" dirty="0">
                <a:solidFill>
                  <a:schemeClr val="tx1"/>
                </a:solidFill>
                <a:latin typeface="+mn-lt"/>
                <a:ea typeface="+mn-ea"/>
                <a:cs typeface="+mn-cs"/>
              </a:rPr>
              <a:t>有关更多详情，请浏览所提供的网址链接，以了解有关</a:t>
            </a:r>
            <a:r>
              <a:rPr lang="en-US" altLang="zh-CN" sz="1200" kern="1200" dirty="0">
                <a:solidFill>
                  <a:schemeClr val="tx1"/>
                </a:solidFill>
                <a:latin typeface="+mn-lt"/>
                <a:ea typeface="+mn-ea"/>
                <a:cs typeface="+mn-cs"/>
              </a:rPr>
              <a:t>SDP</a:t>
            </a:r>
            <a:r>
              <a:rPr lang="zh-CN" altLang="en-US" sz="1200" kern="1200" dirty="0">
                <a:solidFill>
                  <a:schemeClr val="tx1"/>
                </a:solidFill>
                <a:latin typeface="+mn-lt"/>
                <a:ea typeface="+mn-ea"/>
                <a:cs typeface="+mn-cs"/>
              </a:rPr>
              <a:t>、您的权利和您的选择的更多信息！</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89</a:t>
            </a:fld>
            <a:endParaRPr lang="en-US" dirty="0"/>
          </a:p>
        </p:txBody>
      </p:sp>
    </p:spTree>
    <p:extLst>
      <p:ext uri="{BB962C8B-B14F-4D97-AF65-F5344CB8AC3E}">
        <p14:creationId xmlns:p14="http://schemas.microsoft.com/office/powerpoint/2010/main" val="181878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baseline="0" dirty="0"/>
              <a:t>乍一看，您会发现</a:t>
            </a:r>
            <a:r>
              <a:rPr lang="en-US" altLang="zh-CN" baseline="0" dirty="0"/>
              <a:t>SDP</a:t>
            </a:r>
            <a:r>
              <a:rPr lang="zh-CN" altLang="en-US" baseline="0" dirty="0"/>
              <a:t>中的某些内容可能看起来是相同的。</a:t>
            </a:r>
            <a:endParaRPr lang="en-US" baseline="0" dirty="0"/>
          </a:p>
          <a:p>
            <a:endParaRPr lang="en-US" baseline="0" dirty="0"/>
          </a:p>
          <a:p>
            <a:r>
              <a:rPr lang="zh-CN" altLang="en-US" baseline="0" dirty="0"/>
              <a:t>然而，我们将了解到看起来相同的内容实际上可能有点不同。</a:t>
            </a:r>
            <a:endParaRPr lang="en-US" baseline="0" dirty="0"/>
          </a:p>
          <a:p>
            <a:endParaRPr lang="en-US" baseline="0" dirty="0"/>
          </a:p>
          <a:p>
            <a:r>
              <a:rPr lang="zh-CN" altLang="en-US" baseline="0" dirty="0"/>
              <a:t>让我们从以人为本的规划开始。以人为本的规划是传统模式和</a:t>
            </a:r>
            <a:r>
              <a:rPr lang="en-US" altLang="zh-CN" baseline="0" dirty="0"/>
              <a:t>SDP</a:t>
            </a:r>
            <a:r>
              <a:rPr lang="zh-CN" altLang="en-US" baseline="0" dirty="0"/>
              <a:t>模式的基石。在自决中，强有力的、有效的、以人为本的规划是必不可少的，其结果是有针对性的、明确的和有意义的。有了明确的结果，您和您的支持圈可以识别实现这些目标所需的具体服务和支持。这对制定准确的支出计划至关重要。以人为本的规划会生成书面的</a:t>
            </a:r>
            <a:r>
              <a:rPr lang="en-US" altLang="zh-CN" baseline="0" dirty="0"/>
              <a:t>IPP</a:t>
            </a:r>
            <a:r>
              <a:rPr lang="zh-CN" altLang="en-US" baseline="0" dirty="0"/>
              <a:t>，通过以人为本的规划，您将决定是否要使用官方签约或非官方签约供应方；您将决定如何使用您的个人预算来购买服务和支持您的需求（及其费用）；您可能需要一个独立协调方的帮助；以及您需要财务管理服务供应方提供什么样的支持。</a:t>
            </a:r>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9</a:t>
            </a:fld>
            <a:endParaRPr lang="en-US" dirty="0"/>
          </a:p>
        </p:txBody>
      </p:sp>
    </p:spTree>
    <p:extLst>
      <p:ext uri="{BB962C8B-B14F-4D97-AF65-F5344CB8AC3E}">
        <p14:creationId xmlns:p14="http://schemas.microsoft.com/office/powerpoint/2010/main" val="337128361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90</a:t>
            </a:fld>
            <a:endParaRPr lang="en-US" dirty="0"/>
          </a:p>
        </p:txBody>
      </p:sp>
    </p:spTree>
    <p:extLst>
      <p:ext uri="{BB962C8B-B14F-4D97-AF65-F5344CB8AC3E}">
        <p14:creationId xmlns:p14="http://schemas.microsoft.com/office/powerpoint/2010/main" val="13149755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91</a:t>
            </a:fld>
            <a:endParaRPr lang="en-US" dirty="0"/>
          </a:p>
        </p:txBody>
      </p:sp>
    </p:spTree>
    <p:extLst>
      <p:ext uri="{BB962C8B-B14F-4D97-AF65-F5344CB8AC3E}">
        <p14:creationId xmlns:p14="http://schemas.microsoft.com/office/powerpoint/2010/main" val="38449986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92</a:t>
            </a:fld>
            <a:endParaRPr lang="en-US" dirty="0"/>
          </a:p>
        </p:txBody>
      </p:sp>
    </p:spTree>
    <p:extLst>
      <p:ext uri="{BB962C8B-B14F-4D97-AF65-F5344CB8AC3E}">
        <p14:creationId xmlns:p14="http://schemas.microsoft.com/office/powerpoint/2010/main" val="723970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71000">
              <a:schemeClr val="bg1">
                <a:tint val="93000"/>
                <a:satMod val="150000"/>
                <a:shade val="98000"/>
                <a:lumMod val="102000"/>
                <a:alpha val="25000"/>
              </a:schemeClr>
            </a:gs>
            <a:gs pos="50000">
              <a:schemeClr val="bg1">
                <a:tint val="98000"/>
                <a:satMod val="130000"/>
                <a:shade val="90000"/>
                <a:lumMod val="103000"/>
              </a:schemeClr>
            </a:gs>
            <a:gs pos="100000">
              <a:schemeClr val="bg1">
                <a:shade val="63000"/>
                <a:satMod val="120000"/>
              </a:schemeClr>
            </a:gs>
          </a:gsLst>
          <a:lin ang="2700000" scaled="1"/>
          <a:tileRect/>
        </a:gradFill>
        <a:effectLst/>
      </p:bgPr>
    </p:bg>
    <p:spTree>
      <p:nvGrpSpPr>
        <p:cNvPr id="1" name=""/>
        <p:cNvGrpSpPr/>
        <p:nvPr/>
      </p:nvGrpSpPr>
      <p:grpSpPr>
        <a:xfrm>
          <a:off x="0" y="0"/>
          <a:ext cx="0" cy="0"/>
          <a:chOff x="0" y="0"/>
          <a:chExt cx="0" cy="0"/>
        </a:xfrm>
      </p:grpSpPr>
      <p:sp>
        <p:nvSpPr>
          <p:cNvPr id="8" name="Rectangle 7"/>
          <p:cNvSpPr/>
          <p:nvPr userDrawn="1"/>
        </p:nvSpPr>
        <p:spPr>
          <a:xfrm rot="19877302">
            <a:off x="-1060741" y="3284594"/>
            <a:ext cx="16912804" cy="8459895"/>
          </a:xfrm>
          <a:custGeom>
            <a:avLst/>
            <a:gdLst>
              <a:gd name="connsiteX0" fmla="*/ 0 w 16912804"/>
              <a:gd name="connsiteY0" fmla="*/ 0 h 8459895"/>
              <a:gd name="connsiteX1" fmla="*/ 16912804 w 16912804"/>
              <a:gd name="connsiteY1" fmla="*/ 0 h 8459895"/>
              <a:gd name="connsiteX2" fmla="*/ 16912804 w 16912804"/>
              <a:gd name="connsiteY2" fmla="*/ 8459895 h 8459895"/>
              <a:gd name="connsiteX3" fmla="*/ 0 w 16912804"/>
              <a:gd name="connsiteY3" fmla="*/ 8459895 h 8459895"/>
              <a:gd name="connsiteX4" fmla="*/ 0 w 16912804"/>
              <a:gd name="connsiteY4" fmla="*/ 0 h 8459895"/>
              <a:gd name="connsiteX0" fmla="*/ 0 w 16912804"/>
              <a:gd name="connsiteY0" fmla="*/ 0 h 8459895"/>
              <a:gd name="connsiteX1" fmla="*/ 16912804 w 16912804"/>
              <a:gd name="connsiteY1" fmla="*/ 0 h 8459895"/>
              <a:gd name="connsiteX2" fmla="*/ 16912804 w 16912804"/>
              <a:gd name="connsiteY2" fmla="*/ 8459895 h 8459895"/>
              <a:gd name="connsiteX3" fmla="*/ 7311075 w 16912804"/>
              <a:gd name="connsiteY3" fmla="*/ 3777999 h 8459895"/>
              <a:gd name="connsiteX4" fmla="*/ 0 w 16912804"/>
              <a:gd name="connsiteY4" fmla="*/ 0 h 8459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2804" h="8459895">
                <a:moveTo>
                  <a:pt x="0" y="0"/>
                </a:moveTo>
                <a:lnTo>
                  <a:pt x="16912804" y="0"/>
                </a:lnTo>
                <a:lnTo>
                  <a:pt x="16912804" y="8459895"/>
                </a:lnTo>
                <a:lnTo>
                  <a:pt x="7311075" y="3777999"/>
                </a:lnTo>
                <a:lnTo>
                  <a:pt x="0" y="0"/>
                </a:lnTo>
                <a:close/>
              </a:path>
            </a:pathLst>
          </a:cu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1251284" y="1443789"/>
            <a:ext cx="9785684" cy="433136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1524000" y="2202820"/>
            <a:ext cx="9144000" cy="1679907"/>
          </a:xfrm>
        </p:spPr>
        <p:txBody>
          <a:bodyPr anchor="t"/>
          <a:lstStyle>
            <a:lvl1pPr algn="ctr">
              <a:defRPr sz="6000" baseline="0"/>
            </a:lvl1pPr>
          </a:lstStyle>
          <a:p>
            <a:r>
              <a:rPr lang="en-US" dirty="0"/>
              <a:t>Main Title Page</a:t>
            </a:r>
          </a:p>
        </p:txBody>
      </p:sp>
      <p:sp>
        <p:nvSpPr>
          <p:cNvPr id="3" name="Subtitle 2"/>
          <p:cNvSpPr>
            <a:spLocks noGrp="1"/>
          </p:cNvSpPr>
          <p:nvPr>
            <p:ph type="subTitle" idx="1" hasCustomPrompt="1"/>
          </p:nvPr>
        </p:nvSpPr>
        <p:spPr>
          <a:xfrm>
            <a:off x="1524000" y="4290976"/>
            <a:ext cx="9144000" cy="366823"/>
          </a:xfrm>
        </p:spPr>
        <p:txBody>
          <a:bodyPr/>
          <a:lstStyle>
            <a:lvl1pPr marL="0" indent="0" algn="ctr">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NAME</a:t>
            </a:r>
          </a:p>
        </p:txBody>
      </p:sp>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Subtitle 2"/>
          <p:cNvSpPr txBox="1">
            <a:spLocks/>
          </p:cNvSpPr>
          <p:nvPr userDrawn="1"/>
        </p:nvSpPr>
        <p:spPr>
          <a:xfrm>
            <a:off x="1524000" y="1596965"/>
            <a:ext cx="9144000" cy="366823"/>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WELCOME</a:t>
            </a:r>
          </a:p>
        </p:txBody>
      </p:sp>
    </p:spTree>
    <p:extLst>
      <p:ext uri="{BB962C8B-B14F-4D97-AF65-F5344CB8AC3E}">
        <p14:creationId xmlns:p14="http://schemas.microsoft.com/office/powerpoint/2010/main" val="214639268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3423886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619350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2400857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4033626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2303680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FBB82-675B-485F-8854-E8FFBEB56334}" type="datetime1">
              <a:rPr lang="en-US" smtClean="0"/>
              <a:t>4/17/2019</a:t>
            </a:fld>
            <a:endParaRPr lang="en-US" dirty="0"/>
          </a:p>
        </p:txBody>
      </p:sp>
      <p:sp>
        <p:nvSpPr>
          <p:cNvPr id="5" name="Footer Placeholder 4"/>
          <p:cNvSpPr>
            <a:spLocks noGrp="1"/>
          </p:cNvSpPr>
          <p:nvPr>
            <p:ph type="ftr" sz="quarter" idx="11"/>
          </p:nvPr>
        </p:nvSpPr>
        <p:spPr/>
        <p:txBody>
          <a:bodyPr/>
          <a:lstStyle/>
          <a:p>
            <a:r>
              <a:rPr lang="en-US" dirty="0"/>
              <a:t>DRAFT</a:t>
            </a:r>
          </a:p>
        </p:txBody>
      </p:sp>
      <p:sp>
        <p:nvSpPr>
          <p:cNvPr id="6" name="Slide Number Placeholder 5"/>
          <p:cNvSpPr>
            <a:spLocks noGrp="1"/>
          </p:cNvSpPr>
          <p:nvPr>
            <p:ph type="sldNum" sz="quarter" idx="12"/>
          </p:nvPr>
        </p:nvSpPr>
        <p:spPr/>
        <p:txBody>
          <a:bodyPr/>
          <a:lstStyle/>
          <a:p>
            <a:fld id="{AD2C7FAB-02E7-4817-83F3-8A1DEB39E7BF}" type="slidenum">
              <a:rPr lang="en-US" smtClean="0"/>
              <a:pPr/>
              <a:t>‹#›</a:t>
            </a:fld>
            <a:endParaRPr lang="en-US" dirty="0"/>
          </a:p>
        </p:txBody>
      </p:sp>
    </p:spTree>
    <p:extLst>
      <p:ext uri="{BB962C8B-B14F-4D97-AF65-F5344CB8AC3E}">
        <p14:creationId xmlns:p14="http://schemas.microsoft.com/office/powerpoint/2010/main" val="12734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4148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1038077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270643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115947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blipFill dpi="0" rotWithShape="1">
            <a:blip r:embed="rId2">
              <a:alphaModFix amt="4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11" name="Rectangle 7">
            <a:extLst>
              <a:ext uri="{FF2B5EF4-FFF2-40B4-BE49-F238E27FC236}">
                <a16:creationId xmlns:a16="http://schemas.microsoft.com/office/drawing/2014/main" id="{EE39C345-4674-7D42-8448-18E5A2FEA754}"/>
              </a:ext>
            </a:extLst>
          </p:cNvPr>
          <p:cNvSpPr/>
          <p:nvPr userDrawn="1"/>
        </p:nvSpPr>
        <p:spPr>
          <a:xfrm rot="19877302">
            <a:off x="-1332590" y="3395807"/>
            <a:ext cx="16912804" cy="8459895"/>
          </a:xfrm>
          <a:custGeom>
            <a:avLst/>
            <a:gdLst>
              <a:gd name="connsiteX0" fmla="*/ 0 w 16912804"/>
              <a:gd name="connsiteY0" fmla="*/ 0 h 8459895"/>
              <a:gd name="connsiteX1" fmla="*/ 16912804 w 16912804"/>
              <a:gd name="connsiteY1" fmla="*/ 0 h 8459895"/>
              <a:gd name="connsiteX2" fmla="*/ 16912804 w 16912804"/>
              <a:gd name="connsiteY2" fmla="*/ 8459895 h 8459895"/>
              <a:gd name="connsiteX3" fmla="*/ 0 w 16912804"/>
              <a:gd name="connsiteY3" fmla="*/ 8459895 h 8459895"/>
              <a:gd name="connsiteX4" fmla="*/ 0 w 16912804"/>
              <a:gd name="connsiteY4" fmla="*/ 0 h 8459895"/>
              <a:gd name="connsiteX0" fmla="*/ 0 w 16912804"/>
              <a:gd name="connsiteY0" fmla="*/ 0 h 8459895"/>
              <a:gd name="connsiteX1" fmla="*/ 16912804 w 16912804"/>
              <a:gd name="connsiteY1" fmla="*/ 0 h 8459895"/>
              <a:gd name="connsiteX2" fmla="*/ 16912804 w 16912804"/>
              <a:gd name="connsiteY2" fmla="*/ 8459895 h 8459895"/>
              <a:gd name="connsiteX3" fmla="*/ 7311075 w 16912804"/>
              <a:gd name="connsiteY3" fmla="*/ 3777999 h 8459895"/>
              <a:gd name="connsiteX4" fmla="*/ 0 w 16912804"/>
              <a:gd name="connsiteY4" fmla="*/ 0 h 8459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2804" h="8459895">
                <a:moveTo>
                  <a:pt x="0" y="0"/>
                </a:moveTo>
                <a:lnTo>
                  <a:pt x="16912804" y="0"/>
                </a:lnTo>
                <a:lnTo>
                  <a:pt x="16912804" y="8459895"/>
                </a:lnTo>
                <a:lnTo>
                  <a:pt x="7311075" y="3777999"/>
                </a:lnTo>
                <a:lnTo>
                  <a:pt x="0" y="0"/>
                </a:lnTo>
                <a:close/>
              </a:path>
            </a:pathLst>
          </a:cu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96036" y="676254"/>
            <a:ext cx="10836322" cy="5592029"/>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5792342" y="1047175"/>
            <a:ext cx="5457967" cy="1460500"/>
          </a:xfrm>
        </p:spPr>
        <p:txBody>
          <a:bodyPr/>
          <a:lstStyle>
            <a:lvl1pPr>
              <a:defRPr>
                <a:solidFill>
                  <a:schemeClr val="accent5">
                    <a:lumMod val="50000"/>
                  </a:schemeClr>
                </a:solidFill>
                <a:latin typeface="Century Gothic" panose="020B0502020202020204" pitchFamily="34" charset="0"/>
              </a:defRPr>
            </a:lvl1pPr>
          </a:lstStyle>
          <a:p>
            <a:r>
              <a:rPr lang="en-US" dirty="0"/>
              <a:t>Main Section Slide</a:t>
            </a:r>
          </a:p>
        </p:txBody>
      </p:sp>
      <p:sp>
        <p:nvSpPr>
          <p:cNvPr id="16" name="Text Placeholder 15"/>
          <p:cNvSpPr>
            <a:spLocks noGrp="1"/>
          </p:cNvSpPr>
          <p:nvPr>
            <p:ph type="body" sz="quarter" idx="13" hasCustomPrompt="1"/>
          </p:nvPr>
        </p:nvSpPr>
        <p:spPr>
          <a:xfrm>
            <a:off x="838200" y="3466532"/>
            <a:ext cx="5098576" cy="2517162"/>
          </a:xfrm>
        </p:spPr>
        <p:txBody>
          <a:bodyPr>
            <a:normAutofit/>
          </a:bodyPr>
          <a:lstStyle>
            <a:lvl1pPr marL="0" indent="0">
              <a:buNone/>
              <a:defRPr lang="en-US" sz="2000" kern="1200" baseline="0" dirty="0" smtClean="0">
                <a:solidFill>
                  <a:schemeClr val="accent5">
                    <a:lumMod val="50000"/>
                  </a:schemeClr>
                </a:solidFill>
                <a:latin typeface="Century Gothic" panose="020B0502020202020204" pitchFamily="34" charset="0"/>
                <a:ea typeface="+mj-ea"/>
                <a:cs typeface="+mj-cs"/>
              </a:defRPr>
            </a:lvl1pPr>
          </a:lstStyle>
          <a:p>
            <a:pPr lvl="0"/>
            <a:r>
              <a:rPr lang="en-US" sz="2000" dirty="0"/>
              <a:t>5 PRINCIPELS</a:t>
            </a:r>
          </a:p>
          <a:p>
            <a:pPr lvl="0"/>
            <a:endParaRPr lang="en-US" sz="2000" dirty="0"/>
          </a:p>
          <a:p>
            <a:pPr lvl="0"/>
            <a:r>
              <a:rPr lang="en-US" sz="2000" dirty="0"/>
              <a:t>ROLES AND RESPONSABILITY</a:t>
            </a:r>
            <a:endParaRPr lang="en-US" dirty="0"/>
          </a:p>
        </p:txBody>
      </p:sp>
    </p:spTree>
    <p:extLst>
      <p:ext uri="{BB962C8B-B14F-4D97-AF65-F5344CB8AC3E}">
        <p14:creationId xmlns:p14="http://schemas.microsoft.com/office/powerpoint/2010/main" val="17972692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1514864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60511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12123415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3178999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33774521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1636527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3751939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4151685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4743154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1534016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Rectangle 6"/>
          <p:cNvSpPr/>
          <p:nvPr userDrawn="1"/>
        </p:nvSpPr>
        <p:spPr>
          <a:xfrm>
            <a:off x="-88475" y="-109202"/>
            <a:ext cx="12445231"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88475" y="630751"/>
            <a:ext cx="12445231"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p:cNvSpPr>
            <a:spLocks noGrp="1"/>
          </p:cNvSpPr>
          <p:nvPr>
            <p:ph type="body" sz="quarter" idx="13" hasCustomPrompt="1"/>
          </p:nvPr>
        </p:nvSpPr>
        <p:spPr>
          <a:xfrm>
            <a:off x="311489" y="65055"/>
            <a:ext cx="5689516" cy="649408"/>
          </a:xfrm>
        </p:spPr>
        <p:txBody>
          <a:bodyPr>
            <a:noAutofit/>
          </a:bodyPr>
          <a:lstStyle>
            <a:lvl1pPr marL="0" indent="0" algn="l">
              <a:buNone/>
              <a:defRPr sz="3200" baseline="0">
                <a:solidFill>
                  <a:schemeClr val="tx2">
                    <a:lumMod val="50000"/>
                  </a:schemeClr>
                </a:solidFill>
                <a:latin typeface="Century Gothic" panose="020B0502020202020204" pitchFamily="34" charset="0"/>
              </a:defRPr>
            </a:lvl1pPr>
          </a:lstStyle>
          <a:p>
            <a:pPr lvl="0"/>
            <a:r>
              <a:rPr lang="en-US" dirty="0"/>
              <a:t>SECTION TITLE HERE</a:t>
            </a:r>
          </a:p>
        </p:txBody>
      </p:sp>
      <p:sp>
        <p:nvSpPr>
          <p:cNvPr id="14" name="Text Placeholder 13"/>
          <p:cNvSpPr>
            <a:spLocks noGrp="1"/>
          </p:cNvSpPr>
          <p:nvPr>
            <p:ph type="body" sz="quarter" idx="14"/>
          </p:nvPr>
        </p:nvSpPr>
        <p:spPr>
          <a:xfrm>
            <a:off x="311489" y="630751"/>
            <a:ext cx="5689600" cy="515937"/>
          </a:xfrm>
        </p:spPr>
        <p:txBody>
          <a:bodyPr>
            <a:normAutofit/>
          </a:bodyPr>
          <a:lstStyle>
            <a:lvl1pPr marL="0" indent="0" algn="l">
              <a:buNone/>
              <a:defRPr sz="20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25072351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7355900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3237971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4165595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40763477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15134639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1401315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5528493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7530804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18749258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3211495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7991D3">
            <a:alpha val="11000"/>
          </a:srgb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Rectangle 6"/>
          <p:cNvSpPr/>
          <p:nvPr userDrawn="1"/>
        </p:nvSpPr>
        <p:spPr>
          <a:xfrm>
            <a:off x="-88474" y="-68998"/>
            <a:ext cx="6489274" cy="1897798"/>
          </a:xfrm>
          <a:prstGeom prst="rect">
            <a:avLst/>
          </a:prstGeom>
          <a:solidFill>
            <a:schemeClr val="bg1">
              <a:lumMod val="85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88474" y="1312557"/>
            <a:ext cx="6489274" cy="516243"/>
          </a:xfrm>
          <a:prstGeom prst="rect">
            <a:avLst/>
          </a:prstGeom>
          <a:solidFill>
            <a:schemeClr val="bg1">
              <a:alpha val="72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p:cNvSpPr>
            <a:spLocks noGrp="1"/>
          </p:cNvSpPr>
          <p:nvPr>
            <p:ph type="body" sz="quarter" idx="13" hasCustomPrompt="1"/>
          </p:nvPr>
        </p:nvSpPr>
        <p:spPr>
          <a:xfrm>
            <a:off x="311405" y="338292"/>
            <a:ext cx="5689516" cy="649408"/>
          </a:xfrm>
        </p:spPr>
        <p:txBody>
          <a:bodyPr>
            <a:noAutofit/>
          </a:bodyPr>
          <a:lstStyle>
            <a:lvl1pPr marL="0" indent="0" algn="l">
              <a:buNone/>
              <a:defRPr sz="3200" baseline="0">
                <a:solidFill>
                  <a:schemeClr val="tx2">
                    <a:lumMod val="50000"/>
                  </a:schemeClr>
                </a:solidFill>
                <a:latin typeface="Century Gothic" panose="020B0502020202020204" pitchFamily="34" charset="0"/>
              </a:defRPr>
            </a:lvl1pPr>
          </a:lstStyle>
          <a:p>
            <a:pPr lvl="0"/>
            <a:r>
              <a:rPr lang="en-US" dirty="0"/>
              <a:t>SECTION TITLE HERE</a:t>
            </a:r>
          </a:p>
        </p:txBody>
      </p:sp>
      <p:sp>
        <p:nvSpPr>
          <p:cNvPr id="14" name="Text Placeholder 13"/>
          <p:cNvSpPr>
            <a:spLocks noGrp="1"/>
          </p:cNvSpPr>
          <p:nvPr>
            <p:ph type="body" sz="quarter" idx="14"/>
          </p:nvPr>
        </p:nvSpPr>
        <p:spPr>
          <a:xfrm>
            <a:off x="246063" y="1312863"/>
            <a:ext cx="5689600" cy="515937"/>
          </a:xfrm>
        </p:spPr>
        <p:txBody>
          <a:bodyPr>
            <a:normAutofit/>
          </a:bodyPr>
          <a:lstStyle>
            <a:lvl1pPr marL="0" indent="0" algn="l">
              <a:buNone/>
              <a:defRPr sz="20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21616663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12677665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21148683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33146676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13264143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35837095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25090377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41787036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25740172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2392551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2837274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11" name="Rectangle 10">
            <a:extLst>
              <a:ext uri="{FF2B5EF4-FFF2-40B4-BE49-F238E27FC236}">
                <a16:creationId xmlns:a16="http://schemas.microsoft.com/office/drawing/2014/main" id="{193A02F2-02DA-5948-BBDE-996CD9F9DD30}"/>
              </a:ext>
            </a:extLst>
          </p:cNvPr>
          <p:cNvSpPr/>
          <p:nvPr userDrawn="1"/>
        </p:nvSpPr>
        <p:spPr>
          <a:xfrm>
            <a:off x="-88475" y="-109202"/>
            <a:ext cx="12445231"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540DB9C-6CB1-394C-A52B-BA5480B353FD}"/>
              </a:ext>
            </a:extLst>
          </p:cNvPr>
          <p:cNvSpPr/>
          <p:nvPr userDrawn="1"/>
        </p:nvSpPr>
        <p:spPr>
          <a:xfrm>
            <a:off x="-88475" y="630751"/>
            <a:ext cx="12445231"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79944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33000428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35550795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20780609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22167441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3826413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28966389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7684211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1676651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9645714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3833525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3014993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584861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2915923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3338271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B4C624-C215-4F46-989F-825EB1364343}" type="datetimeFigureOut">
              <a:rPr lang="en-US" smtClean="0"/>
              <a:t>4/17/2019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7E5609-FE4C-4FDE-AD6F-D3A3F5CE6A5C}" type="slidenum">
              <a:rPr lang="en-US" smtClean="0"/>
              <a:t>‹#›</a:t>
            </a:fld>
            <a:endParaRPr lang="en-US" dirty="0"/>
          </a:p>
        </p:txBody>
      </p:sp>
    </p:spTree>
    <p:extLst>
      <p:ext uri="{BB962C8B-B14F-4D97-AF65-F5344CB8AC3E}">
        <p14:creationId xmlns:p14="http://schemas.microsoft.com/office/powerpoint/2010/main" val="1279075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709" r:id="rId4"/>
    <p:sldLayoutId id="2147483710" r:id="rId5"/>
    <p:sldLayoutId id="2147483672"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71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C191A6-7933-4FEF-A60A-5AD232CF24C2}" type="datetimeFigureOut">
              <a:rPr lang="en-US" smtClean="0"/>
              <a:t>4/17/2019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3AA242-6459-4B68-A5EC-8CF36921BE5C}" type="slidenum">
              <a:rPr lang="en-US" smtClean="0"/>
              <a:t>‹#›</a:t>
            </a:fld>
            <a:endParaRPr lang="en-US" dirty="0"/>
          </a:p>
        </p:txBody>
      </p:sp>
    </p:spTree>
    <p:extLst>
      <p:ext uri="{BB962C8B-B14F-4D97-AF65-F5344CB8AC3E}">
        <p14:creationId xmlns:p14="http://schemas.microsoft.com/office/powerpoint/2010/main" val="201296576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E896F-0BA9-4805-835B-4223AA28C600}" type="datetimeFigureOut">
              <a:rPr lang="en-US" smtClean="0"/>
              <a:t>4/17/2019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BB18D-4911-42F2-86C9-C71540308B27}" type="slidenum">
              <a:rPr lang="en-US" smtClean="0"/>
              <a:t>‹#›</a:t>
            </a:fld>
            <a:endParaRPr lang="en-US" dirty="0"/>
          </a:p>
        </p:txBody>
      </p:sp>
    </p:spTree>
    <p:extLst>
      <p:ext uri="{BB962C8B-B14F-4D97-AF65-F5344CB8AC3E}">
        <p14:creationId xmlns:p14="http://schemas.microsoft.com/office/powerpoint/2010/main" val="1864959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35C736-1284-4020-AC12-F46539FDCA1B}" type="datetimeFigureOut">
              <a:rPr lang="en-US" smtClean="0"/>
              <a:t>4/17/2019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59518-436B-4CE0-A5E5-CB2270939032}" type="slidenum">
              <a:rPr lang="en-US" smtClean="0"/>
              <a:t>‹#›</a:t>
            </a:fld>
            <a:endParaRPr lang="en-US" dirty="0"/>
          </a:p>
        </p:txBody>
      </p:sp>
    </p:spTree>
    <p:extLst>
      <p:ext uri="{BB962C8B-B14F-4D97-AF65-F5344CB8AC3E}">
        <p14:creationId xmlns:p14="http://schemas.microsoft.com/office/powerpoint/2010/main" val="138576679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29B025-3C67-45BB-A2EC-8DCD27A9772B}" type="datetimeFigureOut">
              <a:rPr lang="en-US" smtClean="0"/>
              <a:t>4/17/2019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F15F5D-7513-423B-9028-154BADED397B}" type="slidenum">
              <a:rPr lang="en-US" smtClean="0"/>
              <a:t>‹#›</a:t>
            </a:fld>
            <a:endParaRPr lang="en-US" dirty="0"/>
          </a:p>
        </p:txBody>
      </p:sp>
    </p:spTree>
    <p:extLst>
      <p:ext uri="{BB962C8B-B14F-4D97-AF65-F5344CB8AC3E}">
        <p14:creationId xmlns:p14="http://schemas.microsoft.com/office/powerpoint/2010/main" val="28116022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4.tiff"/><Relationship Id="rId4" Type="http://schemas.openxmlformats.org/officeDocument/2006/relationships/image" Target="../media/image13.tiff"/></Relationships>
</file>

<file path=ppt/slides/_rels/slide12.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12.xml"/><Relationship Id="rId16" Type="http://schemas.openxmlformats.org/officeDocument/2006/relationships/hyperlink" Target="DO%20NOT%20MOVE-SDP%20Orientation%20Handouts%20LINKS/The%205%20Principles.docx" TargetMode="External"/><Relationship Id="rId1" Type="http://schemas.openxmlformats.org/officeDocument/2006/relationships/slideLayout" Target="../slideLayouts/slideLayout3.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hyperlink" Target="DO%20NOT%20MOVE-SDP%20Orientation%20Handouts%20LINKS/H1%20Draft%20Principles%206%204%2018.docx" TargetMode="External"/><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8.tiff"/><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0.gif"/><Relationship Id="rId5" Type="http://schemas.openxmlformats.org/officeDocument/2006/relationships/image" Target="../media/image29.sv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5.tiff"/></Relationships>
</file>

<file path=ppt/slides/_rels/slide21.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hyperlink" Target="DO%20NOT%20MOVE-SDP%20Orientation%20Handouts%20LINKS/H10%20Hiring%20Service%20Providers%20DRAFT.doc" TargetMode="External"/><Relationship Id="rId4" Type="http://schemas.openxmlformats.org/officeDocument/2006/relationships/image" Target="../media/image35.tiff"/></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DO%20NOT%20MOVE-SDP%20Orientation%20Handouts%20LINKS/H10%20Hiring%20Service%20Providers%20DRAFT.doc"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hyperlink" Target="DO%20NOT%20MOVE-SDP%20Orientation%20Handouts%20LINKS/Hiring%20Service%20Providers%20TEMPLATE.doc" TargetMode="Externa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hyperlink" Target="DO%20NOT%20MOVE-SDP%20Orientation%20Handouts%20LINKS"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DO%20NOT%20MOVE-SDP%20Orientation%20Handouts%20LINKS/Meet%20Jason%20&amp;%20Sofia.docx" TargetMode="External"/><Relationship Id="rId7"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3.tiff"/><Relationship Id="rId5" Type="http://schemas.openxmlformats.org/officeDocument/2006/relationships/image" Target="../media/image34.tiff"/><Relationship Id="rId10" Type="http://schemas.openxmlformats.org/officeDocument/2006/relationships/image" Target="../media/image42.png"/><Relationship Id="rId4" Type="http://schemas.openxmlformats.org/officeDocument/2006/relationships/image" Target="../media/image9.png"/><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tiff"/><Relationship Id="rId7"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hyperlink" Target="DO%20NOT%20MOVE-SDP%20Orientation%20Handouts%20LINKS/PCP%20Resources.docx" TargetMode="External"/><Relationship Id="rId4" Type="http://schemas.openxmlformats.org/officeDocument/2006/relationships/image" Target="../media/image46.tiff"/></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DO%20NOT%20MOVE-SDP%20Orientation%20Handouts%20LINKS/Jason%20&amp;%20Sofia%20Planning.docx" TargetMode="External"/><Relationship Id="rId7" Type="http://schemas.openxmlformats.org/officeDocument/2006/relationships/image" Target="../media/image33.tiff"/><Relationship Id="rId12"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48.jpg"/><Relationship Id="rId5" Type="http://schemas.openxmlformats.org/officeDocument/2006/relationships/image" Target="../media/image36.jpg"/><Relationship Id="rId10" Type="http://schemas.openxmlformats.org/officeDocument/2006/relationships/image" Target="../media/image47.png"/><Relationship Id="rId4" Type="http://schemas.openxmlformats.org/officeDocument/2006/relationships/image" Target="../media/image34.tiff"/><Relationship Id="rId9" Type="http://schemas.openxmlformats.org/officeDocument/2006/relationships/image" Target="../media/image9.png"/></Relationships>
</file>

<file path=ppt/slides/_rels/slide3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image" Target="../media/image51.tif"/><Relationship Id="rId9"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48.jpg"/><Relationship Id="rId4" Type="http://schemas.openxmlformats.org/officeDocument/2006/relationships/image" Target="../media/image13.tiff"/></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61.tiff"/><Relationship Id="rId5" Type="http://schemas.openxmlformats.org/officeDocument/2006/relationships/image" Target="../media/image60.tiff"/><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4.jp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42.png"/><Relationship Id="rId4" Type="http://schemas.microsoft.com/office/2007/relationships/hdphoto" Target="../media/hdphoto3.wdp"/></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10.gif"/><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0.png"/><Relationship Id="rId7"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49.png"/><Relationship Id="rId5" Type="http://schemas.openxmlformats.org/officeDocument/2006/relationships/image" Target="../media/image10.gif"/><Relationship Id="rId10" Type="http://schemas.microsoft.com/office/2007/relationships/hdphoto" Target="../media/hdphoto4.wdp"/><Relationship Id="rId4" Type="http://schemas.openxmlformats.org/officeDocument/2006/relationships/image" Target="../media/image59.png"/><Relationship Id="rId9" Type="http://schemas.openxmlformats.org/officeDocument/2006/relationships/image" Target="../media/image69.png"/></Relationships>
</file>

<file path=ppt/slides/_rels/slide54.xml.rels><?xml version="1.0" encoding="UTF-8" standalone="yes"?>
<Relationships xmlns="http://schemas.openxmlformats.org/package/2006/relationships"><Relationship Id="rId3" Type="http://schemas.openxmlformats.org/officeDocument/2006/relationships/hyperlink" Target="DO%20NOT%20MOVE-SDP%20Orientation%20Handouts%20LINKS/H2%20Jason%20and%20Sofia%20Packet%201%207%2019.doc" TargetMode="External"/><Relationship Id="rId7" Type="http://schemas.openxmlformats.org/officeDocument/2006/relationships/image" Target="../media/image75.pn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10.gif"/><Relationship Id="rId5" Type="http://schemas.openxmlformats.org/officeDocument/2006/relationships/image" Target="../media/image74.png"/><Relationship Id="rId4" Type="http://schemas.openxmlformats.org/officeDocument/2006/relationships/image" Target="../media/image73.png"/></Relationships>
</file>

<file path=ppt/slides/_rels/slide5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0.png"/><Relationship Id="rId7"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49.png"/><Relationship Id="rId5" Type="http://schemas.openxmlformats.org/officeDocument/2006/relationships/image" Target="../media/image10.gif"/><Relationship Id="rId10" Type="http://schemas.microsoft.com/office/2007/relationships/hdphoto" Target="../media/hdphoto4.wdp"/><Relationship Id="rId4" Type="http://schemas.openxmlformats.org/officeDocument/2006/relationships/image" Target="../media/image59.png"/><Relationship Id="rId9" Type="http://schemas.openxmlformats.org/officeDocument/2006/relationships/image" Target="../media/image69.png"/></Relationships>
</file>

<file path=ppt/slides/_rels/slide56.xml.rels><?xml version="1.0" encoding="UTF-8" standalone="yes"?>
<Relationships xmlns="http://schemas.openxmlformats.org/package/2006/relationships"><Relationship Id="rId3" Type="http://schemas.openxmlformats.org/officeDocument/2006/relationships/hyperlink" Target="DO%20NOT%20MOVE-SDP%20Orientation%20Handouts%20LINKS/H2%20Jason%20and%20Sofia%20Packet%201%207%2019.doc" TargetMode="External"/><Relationship Id="rId7" Type="http://schemas.openxmlformats.org/officeDocument/2006/relationships/image" Target="../media/image75.png"/><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image" Target="../media/image10.gif"/><Relationship Id="rId5" Type="http://schemas.openxmlformats.org/officeDocument/2006/relationships/image" Target="../media/image74.png"/><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hyperlink" Target="DO%20NOT%20MOVE-SDP%20Orientation%20Handouts%20LINKS/Spending%20Plan%20Activity.doc" TargetMode="External"/><Relationship Id="rId4" Type="http://schemas.openxmlformats.org/officeDocument/2006/relationships/hyperlink" Target="DO%20NOT%20MOVE-SDP%20Orientation%20Handouts%20LINKS/H6%20Spending%20Plan%20Activity.doc"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7.tiff"/><Relationship Id="rId7" Type="http://schemas.openxmlformats.org/officeDocument/2006/relationships/image" Target="../media/image81.tiff"/><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80.tiff"/><Relationship Id="rId5" Type="http://schemas.openxmlformats.org/officeDocument/2006/relationships/image" Target="../media/image79.tiff"/><Relationship Id="rId4" Type="http://schemas.openxmlformats.org/officeDocument/2006/relationships/image" Target="../media/image78.tiff"/></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83.jpeg"/></Relationships>
</file>

<file path=ppt/slides/_rels/slide6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2.png"/><Relationship Id="rId7" Type="http://schemas.openxmlformats.org/officeDocument/2006/relationships/image" Target="../media/image84.jpe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69.png"/><Relationship Id="rId10" Type="http://schemas.openxmlformats.org/officeDocument/2006/relationships/image" Target="../media/image86.png"/><Relationship Id="rId4" Type="http://schemas.openxmlformats.org/officeDocument/2006/relationships/image" Target="../media/image59.png"/><Relationship Id="rId9" Type="http://schemas.openxmlformats.org/officeDocument/2006/relationships/image" Target="../media/image83.jpeg"/></Relationships>
</file>

<file path=ppt/slides/_rels/slide63.xml.rels><?xml version="1.0" encoding="UTF-8" standalone="yes"?>
<Relationships xmlns="http://schemas.openxmlformats.org/package/2006/relationships"><Relationship Id="rId3" Type="http://schemas.openxmlformats.org/officeDocument/2006/relationships/image" Target="../media/image87.jpg"/><Relationship Id="rId7" Type="http://schemas.openxmlformats.org/officeDocument/2006/relationships/image" Target="../media/image90.pn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78.tiff"/></Relationships>
</file>

<file path=ppt/slides/_rels/slide64.xml.rels><?xml version="1.0" encoding="UTF-8" standalone="yes"?>
<Relationships xmlns="http://schemas.openxmlformats.org/package/2006/relationships"><Relationship Id="rId3" Type="http://schemas.openxmlformats.org/officeDocument/2006/relationships/image" Target="../media/image78.tiff"/><Relationship Id="rId7" Type="http://schemas.openxmlformats.org/officeDocument/2006/relationships/image" Target="../media/image80.tiff"/><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92.jpg"/><Relationship Id="rId5" Type="http://schemas.openxmlformats.org/officeDocument/2006/relationships/image" Target="../media/image86.png"/><Relationship Id="rId4" Type="http://schemas.openxmlformats.org/officeDocument/2006/relationships/image" Target="../media/image91.jpeg"/></Relationships>
</file>

<file path=ppt/slides/_rels/slide65.xml.rels><?xml version="1.0" encoding="UTF-8" standalone="yes"?>
<Relationships xmlns="http://schemas.openxmlformats.org/package/2006/relationships"><Relationship Id="rId8" Type="http://schemas.openxmlformats.org/officeDocument/2006/relationships/image" Target="../media/image92.jpg"/><Relationship Id="rId3" Type="http://schemas.openxmlformats.org/officeDocument/2006/relationships/image" Target="../media/image78.tiff"/><Relationship Id="rId7" Type="http://schemas.openxmlformats.org/officeDocument/2006/relationships/image" Target="../media/image94.jpeg"/><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80.tiff"/><Relationship Id="rId5" Type="http://schemas.openxmlformats.org/officeDocument/2006/relationships/image" Target="../media/image86.png"/><Relationship Id="rId4" Type="http://schemas.openxmlformats.org/officeDocument/2006/relationships/image" Target="../media/image93.jpeg"/></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jpeg"/></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image" Target="../media/image83.jpeg"/><Relationship Id="rId5" Type="http://schemas.openxmlformats.org/officeDocument/2006/relationships/image" Target="../media/image99.png"/><Relationship Id="rId4" Type="http://schemas.openxmlformats.org/officeDocument/2006/relationships/image" Target="../media/image98.jpeg"/></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83.jpeg"/><Relationship Id="rId5" Type="http://schemas.openxmlformats.org/officeDocument/2006/relationships/image" Target="../media/image85.png"/><Relationship Id="rId4" Type="http://schemas.openxmlformats.org/officeDocument/2006/relationships/image" Target="../media/image84.jpeg"/></Relationships>
</file>

<file path=ppt/slides/_rels/slide69.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hyperlink" Target="DO%20NOT%20MOVE-SDP%20Orientation%20Handouts%20LINKS/SDP%20FMS%20Rates.pdf" TargetMode="External"/><Relationship Id="rId7" Type="http://schemas.openxmlformats.org/officeDocument/2006/relationships/image" Target="../media/image80.tiff"/><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86.png"/><Relationship Id="rId11" Type="http://schemas.openxmlformats.org/officeDocument/2006/relationships/image" Target="../media/image101.jpeg"/><Relationship Id="rId5" Type="http://schemas.openxmlformats.org/officeDocument/2006/relationships/image" Target="../media/image78.tiff"/><Relationship Id="rId10" Type="http://schemas.openxmlformats.org/officeDocument/2006/relationships/image" Target="../media/image100.jpeg"/><Relationship Id="rId4" Type="http://schemas.openxmlformats.org/officeDocument/2006/relationships/image" Target="../media/image10.gif"/><Relationship Id="rId9" Type="http://schemas.openxmlformats.org/officeDocument/2006/relationships/image" Target="../media/image92.jp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69.png"/><Relationship Id="rId7" Type="http://schemas.openxmlformats.org/officeDocument/2006/relationships/image" Target="../media/image83.jpeg"/><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2.png"/></Relationships>
</file>

<file path=ppt/slides/_rels/slide71.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102.png"/><Relationship Id="rId7" Type="http://schemas.openxmlformats.org/officeDocument/2006/relationships/image" Target="../media/image85.png"/><Relationship Id="rId2" Type="http://schemas.openxmlformats.org/officeDocument/2006/relationships/notesSlide" Target="../notesSlides/notesSlide71.xml"/><Relationship Id="rId1" Type="http://schemas.openxmlformats.org/officeDocument/2006/relationships/slideLayout" Target="../slideLayouts/slideLayout3.xml"/><Relationship Id="rId6" Type="http://schemas.openxmlformats.org/officeDocument/2006/relationships/image" Target="../media/image103.jpeg"/><Relationship Id="rId5" Type="http://schemas.openxmlformats.org/officeDocument/2006/relationships/image" Target="../media/image82.png"/><Relationship Id="rId4" Type="http://schemas.openxmlformats.org/officeDocument/2006/relationships/image" Target="../media/image69.png"/><Relationship Id="rId9" Type="http://schemas.openxmlformats.org/officeDocument/2006/relationships/image" Target="../media/image86.png"/></Relationships>
</file>

<file path=ppt/slides/_rels/slide72.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2.png"/><Relationship Id="rId7" Type="http://schemas.openxmlformats.org/officeDocument/2006/relationships/image" Target="../media/image96.png"/><Relationship Id="rId2" Type="http://schemas.openxmlformats.org/officeDocument/2006/relationships/notesSlide" Target="../notesSlides/notesSlide72.xml"/><Relationship Id="rId1" Type="http://schemas.openxmlformats.org/officeDocument/2006/relationships/slideLayout" Target="../slideLayouts/slideLayout5.xml"/><Relationship Id="rId6" Type="http://schemas.openxmlformats.org/officeDocument/2006/relationships/image" Target="../media/image104.jpeg"/><Relationship Id="rId5" Type="http://schemas.openxmlformats.org/officeDocument/2006/relationships/image" Target="../media/image82.png"/><Relationship Id="rId4" Type="http://schemas.openxmlformats.org/officeDocument/2006/relationships/image" Target="../media/image69.png"/></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8" Type="http://schemas.openxmlformats.org/officeDocument/2006/relationships/image" Target="../media/image46.tiff"/><Relationship Id="rId3" Type="http://schemas.openxmlformats.org/officeDocument/2006/relationships/hyperlink" Target="mailto:sdpbackground@dds.ca.gov" TargetMode="External"/><Relationship Id="rId7" Type="http://schemas.openxmlformats.org/officeDocument/2006/relationships/image" Target="../media/image107.tiff"/><Relationship Id="rId2" Type="http://schemas.openxmlformats.org/officeDocument/2006/relationships/notesSlide" Target="../notesSlides/notesSlide78.xml"/><Relationship Id="rId1" Type="http://schemas.openxmlformats.org/officeDocument/2006/relationships/slideLayout" Target="../slideLayouts/slideLayout3.xml"/><Relationship Id="rId6" Type="http://schemas.openxmlformats.org/officeDocument/2006/relationships/image" Target="../media/image106.tiff"/><Relationship Id="rId5" Type="http://schemas.openxmlformats.org/officeDocument/2006/relationships/image" Target="../media/image80.tiff"/><Relationship Id="rId4" Type="http://schemas.openxmlformats.org/officeDocument/2006/relationships/image" Target="../media/image10.gif"/><Relationship Id="rId9" Type="http://schemas.openxmlformats.org/officeDocument/2006/relationships/image" Target="../media/image108.tiff"/></Relationships>
</file>

<file path=ppt/slides/_rels/slide79.xml.rels><?xml version="1.0" encoding="UTF-8" standalone="yes"?>
<Relationships xmlns="http://schemas.openxmlformats.org/package/2006/relationships"><Relationship Id="rId8" Type="http://schemas.openxmlformats.org/officeDocument/2006/relationships/image" Target="../media/image114.tiff"/><Relationship Id="rId3" Type="http://schemas.openxmlformats.org/officeDocument/2006/relationships/image" Target="../media/image109.tiff"/><Relationship Id="rId7" Type="http://schemas.openxmlformats.org/officeDocument/2006/relationships/image" Target="../media/image113.tiff"/><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image" Target="../media/image112.tiff"/><Relationship Id="rId5" Type="http://schemas.openxmlformats.org/officeDocument/2006/relationships/image" Target="../media/image111.tiff"/><Relationship Id="rId4" Type="http://schemas.openxmlformats.org/officeDocument/2006/relationships/image" Target="../media/image110.tiff"/><Relationship Id="rId9" Type="http://schemas.openxmlformats.org/officeDocument/2006/relationships/image" Target="../media/image115.tiff"/></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tiff"/><Relationship Id="rId7"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tiff"/><Relationship Id="rId4" Type="http://schemas.openxmlformats.org/officeDocument/2006/relationships/image" Target="../media/image7.tiff"/></Relationships>
</file>

<file path=ppt/slides/_rels/slide80.xml.rels><?xml version="1.0" encoding="UTF-8" standalone="yes"?>
<Relationships xmlns="http://schemas.openxmlformats.org/package/2006/relationships"><Relationship Id="rId8" Type="http://schemas.openxmlformats.org/officeDocument/2006/relationships/image" Target="../media/image116.tiff"/><Relationship Id="rId13" Type="http://schemas.openxmlformats.org/officeDocument/2006/relationships/image" Target="../media/image121.tiff"/><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20.tiff"/><Relationship Id="rId2" Type="http://schemas.openxmlformats.org/officeDocument/2006/relationships/notesSlide" Target="../notesSlides/notesSlide80.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image" Target="../media/image119.tiff"/><Relationship Id="rId5" Type="http://schemas.openxmlformats.org/officeDocument/2006/relationships/diagramQuickStyle" Target="../diagrams/quickStyle1.xml"/><Relationship Id="rId10" Type="http://schemas.openxmlformats.org/officeDocument/2006/relationships/image" Target="../media/image118.tiff"/><Relationship Id="rId4" Type="http://schemas.openxmlformats.org/officeDocument/2006/relationships/diagramLayout" Target="../diagrams/layout1.xml"/><Relationship Id="rId9" Type="http://schemas.openxmlformats.org/officeDocument/2006/relationships/image" Target="../media/image117.tiff"/></Relationships>
</file>

<file path=ppt/slides/_rels/slide81.xml.rels><?xml version="1.0" encoding="UTF-8" standalone="yes"?>
<Relationships xmlns="http://schemas.openxmlformats.org/package/2006/relationships"><Relationship Id="rId3" Type="http://schemas.openxmlformats.org/officeDocument/2006/relationships/hyperlink" Target="DO%20NOT%20MOVE-SDP%20Orientation%20Handouts%20LINKS/TipSheet_HowtoDefendYourself_v6.pdf" TargetMode="External"/><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15.tiff"/><Relationship Id="rId2" Type="http://schemas.openxmlformats.org/officeDocument/2006/relationships/notesSlide" Target="../notesSlides/notesSlide82.xml"/><Relationship Id="rId1" Type="http://schemas.openxmlformats.org/officeDocument/2006/relationships/slideLayout" Target="../slideLayouts/slideLayout3.xml"/><Relationship Id="rId5" Type="http://schemas.openxmlformats.org/officeDocument/2006/relationships/image" Target="../media/image123.png"/><Relationship Id="rId4" Type="http://schemas.openxmlformats.org/officeDocument/2006/relationships/image" Target="../media/image122.tiff"/></Relationships>
</file>

<file path=ppt/slides/_rels/slide8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87.xml"/><Relationship Id="rId1" Type="http://schemas.openxmlformats.org/officeDocument/2006/relationships/slideLayout" Target="../slideLayouts/slideLayout3.xml"/><Relationship Id="rId6" Type="http://schemas.openxmlformats.org/officeDocument/2006/relationships/image" Target="../media/image127.gif"/><Relationship Id="rId5" Type="http://schemas.openxmlformats.org/officeDocument/2006/relationships/image" Target="../media/image126.png"/><Relationship Id="rId4" Type="http://schemas.openxmlformats.org/officeDocument/2006/relationships/image" Target="../media/image125.png"/></Relationships>
</file>

<file path=ppt/slides/_rels/slide8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2.xml"/><Relationship Id="rId1" Type="http://schemas.openxmlformats.org/officeDocument/2006/relationships/slideLayout" Target="../slideLayouts/slideLayout3.xml"/><Relationship Id="rId5" Type="http://schemas.openxmlformats.org/officeDocument/2006/relationships/hyperlink" Target="mailto:sdp@dds.ca.gov" TargetMode="External"/><Relationship Id="rId4" Type="http://schemas.openxmlformats.org/officeDocument/2006/relationships/hyperlink" Target="http://www.dds.ca.gov/sd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3000"/>
            <a:lum/>
          </a:blip>
          <a:srcRect/>
          <a:stretch>
            <a:fillRect l="-2000" t="-42000" r="-2000" b="-53000"/>
          </a:stretch>
        </a:blipFill>
        <a:effectLst/>
      </p:bgPr>
    </p:bg>
    <p:spTree>
      <p:nvGrpSpPr>
        <p:cNvPr id="1" name=""/>
        <p:cNvGrpSpPr/>
        <p:nvPr/>
      </p:nvGrpSpPr>
      <p:grpSpPr>
        <a:xfrm>
          <a:off x="0" y="0"/>
          <a:ext cx="0" cy="0"/>
          <a:chOff x="0" y="0"/>
          <a:chExt cx="0" cy="0"/>
        </a:xfrm>
      </p:grpSpPr>
      <p:sp>
        <p:nvSpPr>
          <p:cNvPr id="5" name="Isosceles Triangle 4"/>
          <p:cNvSpPr/>
          <p:nvPr/>
        </p:nvSpPr>
        <p:spPr>
          <a:xfrm rot="9174234">
            <a:off x="910008" y="2426712"/>
            <a:ext cx="15967750" cy="10541308"/>
          </a:xfrm>
          <a:prstGeom prst="triangle">
            <a:avLst/>
          </a:prstGeom>
          <a:solidFill>
            <a:schemeClr val="accent1">
              <a:lumMod val="50000"/>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957136" y="1777868"/>
            <a:ext cx="8807116" cy="4010526"/>
          </a:xfrm>
          <a:prstGeom prst="rect">
            <a:avLst/>
          </a:prstGeom>
          <a:solidFill>
            <a:schemeClr val="bg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4294967295"/>
          </p:nvPr>
        </p:nvSpPr>
        <p:spPr>
          <a:xfrm>
            <a:off x="1788694" y="5087579"/>
            <a:ext cx="9144000" cy="366713"/>
          </a:xfrm>
        </p:spPr>
        <p:txBody>
          <a:bodyPr>
            <a:noAutofit/>
          </a:bodyPr>
          <a:lstStyle/>
          <a:p>
            <a:pPr marL="0" indent="0" algn="ctr">
              <a:buNone/>
            </a:pPr>
            <a:r>
              <a:rPr lang="en-US" dirty="0">
                <a:latin typeface="Century Gothic" panose="020B0502020202020204" pitchFamily="34" charset="0"/>
              </a:rPr>
              <a:t>ELIZABETH HARRELL</a:t>
            </a:r>
          </a:p>
        </p:txBody>
      </p:sp>
      <p:sp>
        <p:nvSpPr>
          <p:cNvPr id="2" name="Title 1"/>
          <p:cNvSpPr>
            <a:spLocks noGrp="1"/>
          </p:cNvSpPr>
          <p:nvPr>
            <p:ph type="ctrTitle" idx="4294967295"/>
          </p:nvPr>
        </p:nvSpPr>
        <p:spPr>
          <a:xfrm>
            <a:off x="3015915" y="2342388"/>
            <a:ext cx="6689558" cy="2428875"/>
          </a:xfrm>
        </p:spPr>
        <p:txBody>
          <a:bodyPr>
            <a:normAutofit/>
          </a:bodyPr>
          <a:lstStyle/>
          <a:p>
            <a:pPr algn="ctr"/>
            <a:r>
              <a:rPr lang="zh-CN" altLang="en-US" dirty="0">
                <a:latin typeface="微软雅黑" panose="020B0503020204020204" pitchFamily="34" charset="-122"/>
                <a:ea typeface="微软雅黑" panose="020B0503020204020204" pitchFamily="34" charset="-122"/>
              </a:rPr>
              <a:t>自决计划授训</a:t>
            </a:r>
            <a:br>
              <a:rPr lang="en-US" altLang="zh-CN" dirty="0">
                <a:latin typeface="微软雅黑" panose="020B0503020204020204" pitchFamily="34" charset="-122"/>
                <a:ea typeface="微软雅黑" panose="020B0503020204020204" pitchFamily="34" charset="-122"/>
              </a:rPr>
            </a:br>
            <a:br>
              <a:rPr lang="en-US" dirty="0">
                <a:latin typeface="微软雅黑" panose="020B0503020204020204" pitchFamily="34" charset="-122"/>
                <a:ea typeface="微软雅黑" panose="020B0503020204020204" pitchFamily="34" charset="-122"/>
              </a:rPr>
            </a:br>
            <a:r>
              <a:rPr lang="zh-CN" altLang="en-US" b="1" dirty="0">
                <a:latin typeface="微软雅黑" panose="020B0503020204020204" pitchFamily="34" charset="-122"/>
                <a:ea typeface="微软雅黑" panose="020B0503020204020204" pitchFamily="34" charset="-122"/>
              </a:rPr>
              <a:t>对培训师的培训</a:t>
            </a:r>
            <a:endParaRPr lang="en-US" b="1" dirty="0">
              <a:latin typeface="微软雅黑" panose="020B0503020204020204" pitchFamily="34" charset="-122"/>
              <a:ea typeface="微软雅黑" panose="020B0503020204020204" pitchFamily="34" charset="-122"/>
            </a:endParaRPr>
          </a:p>
        </p:txBody>
      </p:sp>
      <p:sp>
        <p:nvSpPr>
          <p:cNvPr id="7" name="Subtitle 2"/>
          <p:cNvSpPr txBox="1">
            <a:spLocks/>
          </p:cNvSpPr>
          <p:nvPr/>
        </p:nvSpPr>
        <p:spPr>
          <a:xfrm>
            <a:off x="1788694" y="2102542"/>
            <a:ext cx="9144000" cy="36671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zh-CN" altLang="en-US" dirty="0">
                <a:latin typeface="微软雅黑" panose="020B0503020204020204" pitchFamily="34" charset="-122"/>
                <a:ea typeface="微软雅黑" panose="020B0503020204020204" pitchFamily="34" charset="-122"/>
              </a:rPr>
              <a:t>欢迎</a:t>
            </a:r>
            <a:endParaRPr 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02035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236537" y="1448049"/>
            <a:ext cx="13198557" cy="4881044"/>
          </a:xfrm>
          <a:prstGeom prst="homePlate">
            <a:avLst>
              <a:gd name="adj" fmla="val 93712"/>
            </a:avLst>
          </a:prstGeom>
          <a:solidFill>
            <a:schemeClr val="bg2">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zh-CN" altLang="en-US" sz="2800" dirty="0">
                <a:latin typeface="微软雅黑" panose="020B0503020204020204" pitchFamily="34" charset="-122"/>
                <a:ea typeface="微软雅黑" panose="020B0503020204020204" pitchFamily="34" charset="-122"/>
              </a:rPr>
              <a:t>什么是自决</a:t>
            </a:r>
            <a:endParaRPr lang="en-US" sz="2800" dirty="0">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C8153160-F310-5D4D-A1DD-28A1A99CE5B9}"/>
              </a:ext>
            </a:extLst>
          </p:cNvPr>
          <p:cNvSpPr txBox="1"/>
          <p:nvPr/>
        </p:nvSpPr>
        <p:spPr>
          <a:xfrm>
            <a:off x="46313" y="630972"/>
            <a:ext cx="7245410"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CN" altLang="en-US" sz="2700" b="1" kern="1200" dirty="0">
                <a:solidFill>
                  <a:schemeClr val="bg2">
                    <a:lumMod val="10000"/>
                  </a:schemeClr>
                </a:solidFill>
                <a:latin typeface="微软雅黑" panose="020B0503020204020204" pitchFamily="34" charset="-122"/>
                <a:ea typeface="微软雅黑" panose="020B0503020204020204" pitchFamily="34" charset="-122"/>
                <a:cs typeface="+mj-cs"/>
              </a:rPr>
              <a:t>自决的历史</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grpSp>
        <p:nvGrpSpPr>
          <p:cNvPr id="53" name="Group 52">
            <a:extLst>
              <a:ext uri="{FF2B5EF4-FFF2-40B4-BE49-F238E27FC236}">
                <a16:creationId xmlns:a16="http://schemas.microsoft.com/office/drawing/2014/main" id="{3DAC962A-E0BB-824D-872F-17AE972A4E82}"/>
              </a:ext>
            </a:extLst>
          </p:cNvPr>
          <p:cNvGrpSpPr/>
          <p:nvPr/>
        </p:nvGrpSpPr>
        <p:grpSpPr>
          <a:xfrm>
            <a:off x="283929" y="3522829"/>
            <a:ext cx="11789359" cy="1352486"/>
            <a:chOff x="110210" y="3219514"/>
            <a:chExt cx="11351031" cy="820025"/>
          </a:xfrm>
        </p:grpSpPr>
        <p:grpSp>
          <p:nvGrpSpPr>
            <p:cNvPr id="51" name="Group 50">
              <a:extLst>
                <a:ext uri="{FF2B5EF4-FFF2-40B4-BE49-F238E27FC236}">
                  <a16:creationId xmlns:a16="http://schemas.microsoft.com/office/drawing/2014/main" id="{832538E9-D18F-644C-8386-61A8EAC61E48}"/>
                </a:ext>
              </a:extLst>
            </p:cNvPr>
            <p:cNvGrpSpPr/>
            <p:nvPr/>
          </p:nvGrpSpPr>
          <p:grpSpPr>
            <a:xfrm>
              <a:off x="110210" y="3219514"/>
              <a:ext cx="2177769" cy="811917"/>
              <a:chOff x="710109" y="4951942"/>
              <a:chExt cx="2447993" cy="1233093"/>
            </a:xfrm>
            <a:solidFill>
              <a:schemeClr val="bg1">
                <a:lumMod val="95000"/>
              </a:schemeClr>
            </a:solidFill>
          </p:grpSpPr>
          <p:sp>
            <p:nvSpPr>
              <p:cNvPr id="34" name="Rounded Rectangle 33">
                <a:extLst>
                  <a:ext uri="{FF2B5EF4-FFF2-40B4-BE49-F238E27FC236}">
                    <a16:creationId xmlns:a16="http://schemas.microsoft.com/office/drawing/2014/main" id="{375EAA9E-77FE-7F40-B09D-42DC27F6D8D7}"/>
                  </a:ext>
                </a:extLst>
              </p:cNvPr>
              <p:cNvSpPr/>
              <p:nvPr/>
            </p:nvSpPr>
            <p:spPr>
              <a:xfrm>
                <a:off x="710109" y="4951942"/>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36" name="TextBox 35">
                <a:extLst>
                  <a:ext uri="{FF2B5EF4-FFF2-40B4-BE49-F238E27FC236}">
                    <a16:creationId xmlns:a16="http://schemas.microsoft.com/office/drawing/2014/main" id="{1228BD20-7C93-7143-AFDD-0E3EDDF6B0BC}"/>
                  </a:ext>
                </a:extLst>
              </p:cNvPr>
              <p:cNvSpPr txBox="1"/>
              <p:nvPr/>
            </p:nvSpPr>
            <p:spPr>
              <a:xfrm>
                <a:off x="957827" y="5361041"/>
                <a:ext cx="2065791" cy="314584"/>
              </a:xfrm>
              <a:prstGeom prst="rect">
                <a:avLst/>
              </a:prstGeom>
              <a:grpFill/>
              <a:ln>
                <a:noFill/>
              </a:ln>
            </p:spPr>
            <p:txBody>
              <a:bodyPr wrap="square" rtlCol="0" anchor="ctr">
                <a:spAutoFit/>
              </a:bodyPr>
              <a:lstStyle/>
              <a:p>
                <a:pPr algn="ctr" defTabSz="914400" rtl="0" eaLnBrk="1" latinLnBrk="0" hangingPunct="1">
                  <a:lnSpc>
                    <a:spcPct val="90000"/>
                  </a:lnSpc>
                  <a:spcBef>
                    <a:spcPct val="0"/>
                  </a:spcBef>
                  <a:buNone/>
                </a:pPr>
                <a:r>
                  <a:rPr lang="zh-CN" altLang="en-US" b="1" kern="1200" dirty="0">
                    <a:solidFill>
                      <a:schemeClr val="bg2">
                        <a:lumMod val="25000"/>
                      </a:schemeClr>
                    </a:solidFill>
                    <a:latin typeface="微软雅黑" panose="020B0503020204020204" pitchFamily="34" charset="-122"/>
                    <a:ea typeface="微软雅黑" panose="020B0503020204020204" pitchFamily="34" charset="-122"/>
                    <a:cs typeface="+mj-cs"/>
                  </a:rPr>
                  <a:t>国际背景</a:t>
                </a:r>
                <a:endParaRPr lang="en-US" b="1" kern="1200" dirty="0">
                  <a:solidFill>
                    <a:schemeClr val="bg2">
                      <a:lumMod val="25000"/>
                    </a:schemeClr>
                  </a:solidFill>
                  <a:latin typeface="微软雅黑" panose="020B0503020204020204" pitchFamily="34" charset="-122"/>
                  <a:ea typeface="微软雅黑" panose="020B0503020204020204" pitchFamily="34" charset="-122"/>
                  <a:cs typeface="+mj-cs"/>
                </a:endParaRPr>
              </a:p>
            </p:txBody>
          </p:sp>
        </p:grpSp>
        <p:grpSp>
          <p:nvGrpSpPr>
            <p:cNvPr id="50" name="Group 49">
              <a:extLst>
                <a:ext uri="{FF2B5EF4-FFF2-40B4-BE49-F238E27FC236}">
                  <a16:creationId xmlns:a16="http://schemas.microsoft.com/office/drawing/2014/main" id="{5D535D4E-C6EB-D649-9FCC-25B4A04C946B}"/>
                </a:ext>
              </a:extLst>
            </p:cNvPr>
            <p:cNvGrpSpPr/>
            <p:nvPr/>
          </p:nvGrpSpPr>
          <p:grpSpPr>
            <a:xfrm>
              <a:off x="2404397" y="3227621"/>
              <a:ext cx="2177770" cy="811917"/>
              <a:chOff x="2582109" y="5139439"/>
              <a:chExt cx="2447993" cy="1233093"/>
            </a:xfrm>
            <a:solidFill>
              <a:schemeClr val="bg1">
                <a:lumMod val="95000"/>
              </a:schemeClr>
            </a:solidFill>
          </p:grpSpPr>
          <p:sp>
            <p:nvSpPr>
              <p:cNvPr id="40" name="Rounded Rectangle 39">
                <a:extLst>
                  <a:ext uri="{FF2B5EF4-FFF2-40B4-BE49-F238E27FC236}">
                    <a16:creationId xmlns:a16="http://schemas.microsoft.com/office/drawing/2014/main" id="{6847F428-467B-3849-A8B1-DB829F5F2660}"/>
                  </a:ext>
                </a:extLst>
              </p:cNvPr>
              <p:cNvSpPr/>
              <p:nvPr/>
            </p:nvSpPr>
            <p:spPr>
              <a:xfrm>
                <a:off x="2582109" y="5139439"/>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39" name="TextBox 38">
                <a:extLst>
                  <a:ext uri="{FF2B5EF4-FFF2-40B4-BE49-F238E27FC236}">
                    <a16:creationId xmlns:a16="http://schemas.microsoft.com/office/drawing/2014/main" id="{16ECF1D9-89B8-4048-97EB-448A25ABA18A}"/>
                  </a:ext>
                </a:extLst>
              </p:cNvPr>
              <p:cNvSpPr txBox="1"/>
              <p:nvPr/>
            </p:nvSpPr>
            <p:spPr>
              <a:xfrm>
                <a:off x="2954005" y="5594680"/>
                <a:ext cx="1704201" cy="314584"/>
              </a:xfrm>
              <a:prstGeom prst="rect">
                <a:avLst/>
              </a:prstGeom>
              <a:grpFill/>
              <a:ln>
                <a:noFill/>
              </a:ln>
            </p:spPr>
            <p:txBody>
              <a:bodyPr wrap="square" rtlCol="0" anchor="ctr">
                <a:spAutoFit/>
              </a:bodyPr>
              <a:lstStyle/>
              <a:p>
                <a:pPr algn="ctr">
                  <a:lnSpc>
                    <a:spcPct val="90000"/>
                  </a:lnSpc>
                  <a:spcBef>
                    <a:spcPct val="0"/>
                  </a:spcBef>
                </a:pPr>
                <a:r>
                  <a:rPr lang="zh-CN" altLang="en-US" b="1" dirty="0">
                    <a:solidFill>
                      <a:schemeClr val="bg2">
                        <a:lumMod val="25000"/>
                      </a:schemeClr>
                    </a:solidFill>
                    <a:latin typeface="微软雅黑" panose="020B0503020204020204" pitchFamily="34" charset="-122"/>
                    <a:ea typeface="微软雅黑" panose="020B0503020204020204" pitchFamily="34" charset="-122"/>
                  </a:rPr>
                  <a:t>民权运动</a:t>
                </a:r>
                <a:endParaRPr lang="en-US" sz="1600" b="1" kern="1200" dirty="0">
                  <a:solidFill>
                    <a:schemeClr val="bg2">
                      <a:lumMod val="25000"/>
                    </a:schemeClr>
                  </a:solidFill>
                  <a:latin typeface="微软雅黑" panose="020B0503020204020204" pitchFamily="34" charset="-122"/>
                  <a:ea typeface="微软雅黑" panose="020B0503020204020204" pitchFamily="34" charset="-122"/>
                  <a:cs typeface="+mj-cs"/>
                </a:endParaRPr>
              </a:p>
            </p:txBody>
          </p:sp>
        </p:grpSp>
        <p:grpSp>
          <p:nvGrpSpPr>
            <p:cNvPr id="47" name="Group 46">
              <a:extLst>
                <a:ext uri="{FF2B5EF4-FFF2-40B4-BE49-F238E27FC236}">
                  <a16:creationId xmlns:a16="http://schemas.microsoft.com/office/drawing/2014/main" id="{A3377039-C2BE-5F46-AD20-75A76D01DB1F}"/>
                </a:ext>
              </a:extLst>
            </p:cNvPr>
            <p:cNvGrpSpPr/>
            <p:nvPr/>
          </p:nvGrpSpPr>
          <p:grpSpPr>
            <a:xfrm>
              <a:off x="4701045" y="3221459"/>
              <a:ext cx="2177769" cy="811917"/>
              <a:chOff x="898777" y="2027574"/>
              <a:chExt cx="2447993" cy="1233093"/>
            </a:xfrm>
            <a:solidFill>
              <a:schemeClr val="bg1">
                <a:lumMod val="95000"/>
              </a:schemeClr>
            </a:solidFill>
          </p:grpSpPr>
          <p:sp>
            <p:nvSpPr>
              <p:cNvPr id="41" name="Rounded Rectangle 40">
                <a:extLst>
                  <a:ext uri="{FF2B5EF4-FFF2-40B4-BE49-F238E27FC236}">
                    <a16:creationId xmlns:a16="http://schemas.microsoft.com/office/drawing/2014/main" id="{8BBBF0F2-7F9F-E64C-9D9C-A24A713CF3F2}"/>
                  </a:ext>
                </a:extLst>
              </p:cNvPr>
              <p:cNvSpPr/>
              <p:nvPr/>
            </p:nvSpPr>
            <p:spPr>
              <a:xfrm>
                <a:off x="898777" y="2027574"/>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21" name="TextBox 20">
                <a:extLst>
                  <a:ext uri="{FF2B5EF4-FFF2-40B4-BE49-F238E27FC236}">
                    <a16:creationId xmlns:a16="http://schemas.microsoft.com/office/drawing/2014/main" id="{7A13F326-132D-9C4D-A07B-17FE8642632D}"/>
                  </a:ext>
                </a:extLst>
              </p:cNvPr>
              <p:cNvSpPr txBox="1"/>
              <p:nvPr/>
            </p:nvSpPr>
            <p:spPr>
              <a:xfrm>
                <a:off x="1241539" y="2372047"/>
                <a:ext cx="1838175" cy="544146"/>
              </a:xfrm>
              <a:prstGeom prst="rect">
                <a:avLst/>
              </a:prstGeom>
              <a:grpFill/>
              <a:ln>
                <a:noFill/>
              </a:ln>
            </p:spPr>
            <p:txBody>
              <a:bodyPr wrap="square" rtlCol="0" anchor="ctr">
                <a:spAutoFit/>
              </a:bodyPr>
              <a:lstStyle/>
              <a:p>
                <a:pPr algn="ctr" defTabSz="914400" rtl="0" eaLnBrk="1" latinLnBrk="0" hangingPunct="1">
                  <a:lnSpc>
                    <a:spcPct val="90000"/>
                  </a:lnSpc>
                  <a:spcBef>
                    <a:spcPct val="0"/>
                  </a:spcBef>
                  <a:buNone/>
                </a:pPr>
                <a:r>
                  <a:rPr lang="en-US" b="1" kern="1200" dirty="0">
                    <a:solidFill>
                      <a:schemeClr val="bg2">
                        <a:lumMod val="25000"/>
                      </a:schemeClr>
                    </a:solidFill>
                    <a:latin typeface="微软雅黑" panose="020B0503020204020204" pitchFamily="34" charset="-122"/>
                    <a:ea typeface="微软雅黑" panose="020B0503020204020204" pitchFamily="34" charset="-122"/>
                    <a:cs typeface="+mj-cs"/>
                  </a:rPr>
                  <a:t>LANTERMAN</a:t>
                </a:r>
                <a:r>
                  <a:rPr lang="zh-CN" altLang="en-US" b="1" kern="1200" dirty="0">
                    <a:solidFill>
                      <a:schemeClr val="bg2">
                        <a:lumMod val="25000"/>
                      </a:schemeClr>
                    </a:solidFill>
                    <a:latin typeface="微软雅黑" panose="020B0503020204020204" pitchFamily="34" charset="-122"/>
                    <a:ea typeface="微软雅黑" panose="020B0503020204020204" pitchFamily="34" charset="-122"/>
                    <a:cs typeface="+mj-cs"/>
                  </a:rPr>
                  <a:t>法案</a:t>
                </a:r>
                <a:endParaRPr lang="en-US" sz="1600" kern="1200" dirty="0">
                  <a:solidFill>
                    <a:schemeClr val="bg2">
                      <a:lumMod val="25000"/>
                    </a:schemeClr>
                  </a:solidFill>
                  <a:latin typeface="微软雅黑" panose="020B0503020204020204" pitchFamily="34" charset="-122"/>
                  <a:ea typeface="微软雅黑" panose="020B0503020204020204" pitchFamily="34" charset="-122"/>
                  <a:cs typeface="+mj-cs"/>
                </a:endParaRPr>
              </a:p>
            </p:txBody>
          </p:sp>
        </p:grpSp>
        <p:grpSp>
          <p:nvGrpSpPr>
            <p:cNvPr id="48" name="Group 47">
              <a:extLst>
                <a:ext uri="{FF2B5EF4-FFF2-40B4-BE49-F238E27FC236}">
                  <a16:creationId xmlns:a16="http://schemas.microsoft.com/office/drawing/2014/main" id="{A8DD80E3-A6A0-8D41-88EB-39AD0131D826}"/>
                </a:ext>
              </a:extLst>
            </p:cNvPr>
            <p:cNvGrpSpPr/>
            <p:nvPr/>
          </p:nvGrpSpPr>
          <p:grpSpPr>
            <a:xfrm>
              <a:off x="9283472" y="3227621"/>
              <a:ext cx="2177769" cy="811918"/>
              <a:chOff x="4074122" y="2316760"/>
              <a:chExt cx="2447993" cy="1233093"/>
            </a:xfrm>
            <a:solidFill>
              <a:schemeClr val="bg1">
                <a:lumMod val="95000"/>
              </a:schemeClr>
            </a:solidFill>
          </p:grpSpPr>
          <p:sp>
            <p:nvSpPr>
              <p:cNvPr id="43" name="Rounded Rectangle 42">
                <a:extLst>
                  <a:ext uri="{FF2B5EF4-FFF2-40B4-BE49-F238E27FC236}">
                    <a16:creationId xmlns:a16="http://schemas.microsoft.com/office/drawing/2014/main" id="{75D180F5-8FBB-2440-BF26-377906032B75}"/>
                  </a:ext>
                </a:extLst>
              </p:cNvPr>
              <p:cNvSpPr/>
              <p:nvPr/>
            </p:nvSpPr>
            <p:spPr>
              <a:xfrm>
                <a:off x="4074122" y="2316760"/>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44" name="TextBox 43">
                <a:extLst>
                  <a:ext uri="{FF2B5EF4-FFF2-40B4-BE49-F238E27FC236}">
                    <a16:creationId xmlns:a16="http://schemas.microsoft.com/office/drawing/2014/main" id="{DA535543-4730-754C-B3CC-8F65728D8E2A}"/>
                  </a:ext>
                </a:extLst>
              </p:cNvPr>
              <p:cNvSpPr txBox="1"/>
              <p:nvPr/>
            </p:nvSpPr>
            <p:spPr>
              <a:xfrm>
                <a:off x="4201640" y="2665246"/>
                <a:ext cx="2192956" cy="544145"/>
              </a:xfrm>
              <a:prstGeom prst="rect">
                <a:avLst/>
              </a:prstGeom>
              <a:grpFill/>
              <a:ln>
                <a:noFill/>
              </a:ln>
            </p:spPr>
            <p:txBody>
              <a:bodyPr wrap="square" rtlCol="0" anchor="ctr">
                <a:spAutoFit/>
              </a:bodyPr>
              <a:lstStyle/>
              <a:p>
                <a:pPr algn="ctr">
                  <a:lnSpc>
                    <a:spcPct val="90000"/>
                  </a:lnSpc>
                  <a:spcBef>
                    <a:spcPct val="0"/>
                  </a:spcBef>
                </a:pPr>
                <a:r>
                  <a:rPr lang="en-US" altLang="zh-CN" b="1" dirty="0">
                    <a:solidFill>
                      <a:schemeClr val="bg2">
                        <a:lumMod val="25000"/>
                      </a:schemeClr>
                    </a:solidFill>
                    <a:latin typeface="微软雅黑" panose="020B0503020204020204" pitchFamily="34" charset="-122"/>
                    <a:ea typeface="微软雅黑" panose="020B0503020204020204" pitchFamily="34" charset="-122"/>
                  </a:rPr>
                  <a:t>California </a:t>
                </a:r>
                <a:r>
                  <a:rPr lang="zh-CN" altLang="en-US" b="1" dirty="0">
                    <a:solidFill>
                      <a:schemeClr val="bg2">
                        <a:lumMod val="25000"/>
                      </a:schemeClr>
                    </a:solidFill>
                    <a:latin typeface="微软雅黑" panose="020B0503020204020204" pitchFamily="34" charset="-122"/>
                    <a:ea typeface="微软雅黑" panose="020B0503020204020204" pitchFamily="34" charset="-122"/>
                  </a:rPr>
                  <a:t>州的自决运动</a:t>
                </a:r>
                <a:endParaRPr lang="en-US" sz="1600" b="1" kern="1200" dirty="0">
                  <a:solidFill>
                    <a:schemeClr val="bg2">
                      <a:lumMod val="25000"/>
                    </a:schemeClr>
                  </a:solidFill>
                  <a:latin typeface="微软雅黑" panose="020B0503020204020204" pitchFamily="34" charset="-122"/>
                  <a:ea typeface="微软雅黑" panose="020B0503020204020204" pitchFamily="34" charset="-122"/>
                  <a:cs typeface="+mj-cs"/>
                </a:endParaRPr>
              </a:p>
            </p:txBody>
          </p:sp>
        </p:grpSp>
        <p:grpSp>
          <p:nvGrpSpPr>
            <p:cNvPr id="49" name="Group 48">
              <a:extLst>
                <a:ext uri="{FF2B5EF4-FFF2-40B4-BE49-F238E27FC236}">
                  <a16:creationId xmlns:a16="http://schemas.microsoft.com/office/drawing/2014/main" id="{30F7FAA0-AFBC-154A-ADD8-B0DD8454B781}"/>
                </a:ext>
              </a:extLst>
            </p:cNvPr>
            <p:cNvGrpSpPr/>
            <p:nvPr/>
          </p:nvGrpSpPr>
          <p:grpSpPr>
            <a:xfrm>
              <a:off x="6992258" y="3219514"/>
              <a:ext cx="2177770" cy="811917"/>
              <a:chOff x="4211029" y="4047623"/>
              <a:chExt cx="2447993" cy="1233093"/>
            </a:xfrm>
            <a:solidFill>
              <a:schemeClr val="bg1">
                <a:lumMod val="95000"/>
              </a:schemeClr>
            </a:solidFill>
          </p:grpSpPr>
          <p:sp>
            <p:nvSpPr>
              <p:cNvPr id="42" name="Rounded Rectangle 41">
                <a:extLst>
                  <a:ext uri="{FF2B5EF4-FFF2-40B4-BE49-F238E27FC236}">
                    <a16:creationId xmlns:a16="http://schemas.microsoft.com/office/drawing/2014/main" id="{E88CBDE7-C8BC-994A-8B39-49B95D12B600}"/>
                  </a:ext>
                </a:extLst>
              </p:cNvPr>
              <p:cNvSpPr/>
              <p:nvPr/>
            </p:nvSpPr>
            <p:spPr>
              <a:xfrm>
                <a:off x="4211029" y="4047623"/>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45" name="TextBox 44">
                <a:extLst>
                  <a:ext uri="{FF2B5EF4-FFF2-40B4-BE49-F238E27FC236}">
                    <a16:creationId xmlns:a16="http://schemas.microsoft.com/office/drawing/2014/main" id="{46A50976-B0A1-C047-B280-A69CD4F22202}"/>
                  </a:ext>
                </a:extLst>
              </p:cNvPr>
              <p:cNvSpPr txBox="1"/>
              <p:nvPr/>
            </p:nvSpPr>
            <p:spPr>
              <a:xfrm>
                <a:off x="4280906" y="4502865"/>
                <a:ext cx="2308238" cy="314584"/>
              </a:xfrm>
              <a:prstGeom prst="rect">
                <a:avLst/>
              </a:prstGeom>
              <a:grpFill/>
              <a:ln>
                <a:noFill/>
              </a:ln>
            </p:spPr>
            <p:txBody>
              <a:bodyPr wrap="square" rtlCol="0" anchor="ctr">
                <a:spAutoFit/>
              </a:bodyPr>
              <a:lstStyle/>
              <a:p>
                <a:pPr algn="ctr">
                  <a:lnSpc>
                    <a:spcPct val="90000"/>
                  </a:lnSpc>
                  <a:spcBef>
                    <a:spcPct val="0"/>
                  </a:spcBef>
                </a:pPr>
                <a:r>
                  <a:rPr lang="zh-CN" altLang="en-US" b="1" dirty="0">
                    <a:solidFill>
                      <a:schemeClr val="bg2">
                        <a:lumMod val="25000"/>
                      </a:schemeClr>
                    </a:solidFill>
                    <a:latin typeface="微软雅黑" panose="020B0503020204020204" pitchFamily="34" charset="-122"/>
                    <a:ea typeface="微软雅黑" panose="020B0503020204020204" pitchFamily="34" charset="-122"/>
                  </a:rPr>
                  <a:t>自决试点项目</a:t>
                </a:r>
                <a:endParaRPr lang="en-US" sz="1600" b="1" kern="1200" dirty="0">
                  <a:solidFill>
                    <a:schemeClr val="bg2">
                      <a:lumMod val="25000"/>
                    </a:schemeClr>
                  </a:solidFill>
                  <a:latin typeface="微软雅黑" panose="020B0503020204020204" pitchFamily="34" charset="-122"/>
                  <a:ea typeface="微软雅黑" panose="020B0503020204020204" pitchFamily="34" charset="-122"/>
                  <a:cs typeface="+mj-cs"/>
                </a:endParaRPr>
              </a:p>
            </p:txBody>
          </p:sp>
        </p:grpSp>
      </p:grpSp>
      <p:sp>
        <p:nvSpPr>
          <p:cNvPr id="57" name="Right Arrow 56">
            <a:extLst>
              <a:ext uri="{FF2B5EF4-FFF2-40B4-BE49-F238E27FC236}">
                <a16:creationId xmlns:a16="http://schemas.microsoft.com/office/drawing/2014/main" id="{B9518B3E-6F48-3D43-A46C-4E9EA4555088}"/>
              </a:ext>
            </a:extLst>
          </p:cNvPr>
          <p:cNvSpPr/>
          <p:nvPr/>
        </p:nvSpPr>
        <p:spPr>
          <a:xfrm rot="5400000">
            <a:off x="75720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Rectangle 55">
            <a:extLst>
              <a:ext uri="{FF2B5EF4-FFF2-40B4-BE49-F238E27FC236}">
                <a16:creationId xmlns:a16="http://schemas.microsoft.com/office/drawing/2014/main" id="{AE68B6B5-E570-324C-9913-ADC2FF023C76}"/>
              </a:ext>
            </a:extLst>
          </p:cNvPr>
          <p:cNvSpPr/>
          <p:nvPr/>
        </p:nvSpPr>
        <p:spPr>
          <a:xfrm>
            <a:off x="-572719" y="2418080"/>
            <a:ext cx="13414959" cy="3251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8" name="Right Arrow 57">
            <a:extLst>
              <a:ext uri="{FF2B5EF4-FFF2-40B4-BE49-F238E27FC236}">
                <a16:creationId xmlns:a16="http://schemas.microsoft.com/office/drawing/2014/main" id="{A8DF3A8D-1E27-4C4D-9AB8-323684EE3F71}"/>
              </a:ext>
            </a:extLst>
          </p:cNvPr>
          <p:cNvSpPr/>
          <p:nvPr/>
        </p:nvSpPr>
        <p:spPr>
          <a:xfrm rot="5400000">
            <a:off x="314690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9" name="Right Arrow 58">
            <a:extLst>
              <a:ext uri="{FF2B5EF4-FFF2-40B4-BE49-F238E27FC236}">
                <a16:creationId xmlns:a16="http://schemas.microsoft.com/office/drawing/2014/main" id="{F6E00B64-9838-9A4C-81A3-FF9227F7CC0C}"/>
              </a:ext>
            </a:extLst>
          </p:cNvPr>
          <p:cNvSpPr/>
          <p:nvPr/>
        </p:nvSpPr>
        <p:spPr>
          <a:xfrm rot="5400000">
            <a:off x="5561571" y="254728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Right Arrow 59">
            <a:extLst>
              <a:ext uri="{FF2B5EF4-FFF2-40B4-BE49-F238E27FC236}">
                <a16:creationId xmlns:a16="http://schemas.microsoft.com/office/drawing/2014/main" id="{D3A171EB-2B8D-284F-A27C-514D01C363DC}"/>
              </a:ext>
            </a:extLst>
          </p:cNvPr>
          <p:cNvSpPr/>
          <p:nvPr/>
        </p:nvSpPr>
        <p:spPr>
          <a:xfrm rot="5400000">
            <a:off x="790710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1" name="Right Arrow 60">
            <a:extLst>
              <a:ext uri="{FF2B5EF4-FFF2-40B4-BE49-F238E27FC236}">
                <a16:creationId xmlns:a16="http://schemas.microsoft.com/office/drawing/2014/main" id="{AEC561FB-7393-1246-AEA2-4CB2AE1DFFB3}"/>
              </a:ext>
            </a:extLst>
          </p:cNvPr>
          <p:cNvSpPr/>
          <p:nvPr/>
        </p:nvSpPr>
        <p:spPr>
          <a:xfrm rot="5400000">
            <a:off x="1028597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569555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zh-CN" altLang="en-US" sz="2800" dirty="0">
                <a:latin typeface="微软雅黑" panose="020B0503020204020204" pitchFamily="34" charset="-122"/>
                <a:ea typeface="微软雅黑" panose="020B0503020204020204" pitchFamily="34" charset="-122"/>
              </a:rPr>
              <a:t>什么是自决</a:t>
            </a:r>
            <a:endParaRPr lang="en-US" sz="2800" dirty="0">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88254"/>
            <a:ext cx="3877590"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CN" altLang="en-US" sz="2700" b="1" kern="1200" dirty="0">
                <a:solidFill>
                  <a:schemeClr val="bg2">
                    <a:lumMod val="10000"/>
                  </a:schemeClr>
                </a:solidFill>
                <a:latin typeface="微软雅黑" panose="020B0503020204020204" pitchFamily="34" charset="-122"/>
                <a:ea typeface="微软雅黑" panose="020B0503020204020204" pitchFamily="34" charset="-122"/>
                <a:cs typeface="+mj-cs"/>
              </a:rPr>
              <a:t>需记住的要点</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grpSp>
        <p:nvGrpSpPr>
          <p:cNvPr id="3" name="Group 2">
            <a:extLst>
              <a:ext uri="{FF2B5EF4-FFF2-40B4-BE49-F238E27FC236}">
                <a16:creationId xmlns:a16="http://schemas.microsoft.com/office/drawing/2014/main" id="{16704EDF-18D2-E74E-8EB5-73A2B6C4DA6C}"/>
              </a:ext>
            </a:extLst>
          </p:cNvPr>
          <p:cNvGrpSpPr/>
          <p:nvPr/>
        </p:nvGrpSpPr>
        <p:grpSpPr>
          <a:xfrm>
            <a:off x="1879600" y="1612465"/>
            <a:ext cx="8229600" cy="4826000"/>
            <a:chOff x="1752600" y="1295400"/>
            <a:chExt cx="8229600" cy="4826000"/>
          </a:xfrm>
        </p:grpSpPr>
        <p:sp>
          <p:nvSpPr>
            <p:cNvPr id="2" name="Rectangle 1">
              <a:extLst>
                <a:ext uri="{FF2B5EF4-FFF2-40B4-BE49-F238E27FC236}">
                  <a16:creationId xmlns:a16="http://schemas.microsoft.com/office/drawing/2014/main" id="{B8790109-C262-0A41-8C1A-2FEF40657D84}"/>
                </a:ext>
              </a:extLst>
            </p:cNvPr>
            <p:cNvSpPr/>
            <p:nvPr/>
          </p:nvSpPr>
          <p:spPr>
            <a:xfrm>
              <a:off x="1752600" y="1295400"/>
              <a:ext cx="8229600" cy="4826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6540208-64FF-954F-9CA4-D0D0A03A1B7D}"/>
                </a:ext>
              </a:extLst>
            </p:cNvPr>
            <p:cNvSpPr/>
            <p:nvPr/>
          </p:nvSpPr>
          <p:spPr>
            <a:xfrm>
              <a:off x="2446233" y="1639272"/>
              <a:ext cx="2113279" cy="399208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微软雅黑" panose="020B0503020204020204" pitchFamily="34" charset="-122"/>
                <a:ea typeface="微软雅黑" panose="020B0503020204020204" pitchFamily="34" charset="-122"/>
              </a:endParaRPr>
            </a:p>
            <a:p>
              <a:pPr algn="ctr"/>
              <a:endParaRPr lang="en-US" sz="2400" dirty="0">
                <a:latin typeface="微软雅黑" panose="020B0503020204020204" pitchFamily="34" charset="-122"/>
                <a:ea typeface="微软雅黑" panose="020B0503020204020204" pitchFamily="34" charset="-122"/>
              </a:endParaRPr>
            </a:p>
            <a:p>
              <a:pPr algn="ctr"/>
              <a:r>
                <a:rPr lang="zh-CN" altLang="en-US" sz="2400" dirty="0">
                  <a:latin typeface="微软雅黑" panose="020B0503020204020204" pitchFamily="34" charset="-122"/>
                  <a:ea typeface="微软雅黑" panose="020B0503020204020204" pitchFamily="34" charset="-122"/>
                </a:rPr>
                <a:t>自愿计划</a:t>
              </a:r>
              <a:endParaRPr lang="en-US" sz="2400" dirty="0">
                <a:latin typeface="微软雅黑" panose="020B0503020204020204" pitchFamily="34" charset="-122"/>
                <a:ea typeface="微软雅黑" panose="020B0503020204020204" pitchFamily="34" charset="-122"/>
              </a:endParaRPr>
            </a:p>
          </p:txBody>
        </p:sp>
        <p:sp>
          <p:nvSpPr>
            <p:cNvPr id="18" name="Rectangle 17">
              <a:extLst>
                <a:ext uri="{FF2B5EF4-FFF2-40B4-BE49-F238E27FC236}">
                  <a16:creationId xmlns:a16="http://schemas.microsoft.com/office/drawing/2014/main" id="{CB32FCA5-C5EE-E748-A6D3-411CD9853BB0}"/>
                </a:ext>
              </a:extLst>
            </p:cNvPr>
            <p:cNvSpPr/>
            <p:nvPr/>
          </p:nvSpPr>
          <p:spPr>
            <a:xfrm>
              <a:off x="4837208" y="1639272"/>
              <a:ext cx="2113279" cy="399208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微软雅黑" panose="020B0503020204020204" pitchFamily="34" charset="-122"/>
                <a:ea typeface="微软雅黑" panose="020B0503020204020204" pitchFamily="34" charset="-122"/>
              </a:endParaRPr>
            </a:p>
            <a:p>
              <a:pPr algn="ctr"/>
              <a:endParaRPr lang="en-US" sz="2400" dirty="0">
                <a:latin typeface="微软雅黑" panose="020B0503020204020204" pitchFamily="34" charset="-122"/>
                <a:ea typeface="微软雅黑" panose="020B0503020204020204" pitchFamily="34" charset="-122"/>
              </a:endParaRPr>
            </a:p>
            <a:p>
              <a:pPr algn="ctr"/>
              <a:endParaRPr lang="en-US" sz="2400" dirty="0">
                <a:latin typeface="微软雅黑" panose="020B0503020204020204" pitchFamily="34" charset="-122"/>
                <a:ea typeface="微软雅黑" panose="020B0503020204020204" pitchFamily="34" charset="-122"/>
              </a:endParaRPr>
            </a:p>
            <a:p>
              <a:pPr algn="ctr"/>
              <a:r>
                <a:rPr lang="zh-CN" altLang="en-US" sz="2400" dirty="0">
                  <a:latin typeface="微软雅黑" panose="020B0503020204020204" pitchFamily="34" charset="-122"/>
                  <a:ea typeface="微软雅黑" panose="020B0503020204020204" pitchFamily="34" charset="-122"/>
                </a:rPr>
                <a:t>搬家后仍留在计划中</a:t>
              </a:r>
              <a:endParaRPr lang="en-US" sz="2400" dirty="0">
                <a:latin typeface="微软雅黑" panose="020B0503020204020204" pitchFamily="34" charset="-122"/>
                <a:ea typeface="微软雅黑" panose="020B0503020204020204" pitchFamily="34" charset="-122"/>
              </a:endParaRPr>
            </a:p>
          </p:txBody>
        </p:sp>
        <p:sp>
          <p:nvSpPr>
            <p:cNvPr id="19" name="Rectangle 18">
              <a:extLst>
                <a:ext uri="{FF2B5EF4-FFF2-40B4-BE49-F238E27FC236}">
                  <a16:creationId xmlns:a16="http://schemas.microsoft.com/office/drawing/2014/main" id="{58BC5CFA-CFC7-1B46-A89E-CED77F7EA27A}"/>
                </a:ext>
              </a:extLst>
            </p:cNvPr>
            <p:cNvSpPr/>
            <p:nvPr/>
          </p:nvSpPr>
          <p:spPr>
            <a:xfrm>
              <a:off x="7198046" y="1639272"/>
              <a:ext cx="2113279" cy="399208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微软雅黑" panose="020B0503020204020204" pitchFamily="34" charset="-122"/>
                <a:ea typeface="微软雅黑" panose="020B0503020204020204" pitchFamily="34" charset="-122"/>
              </a:endParaRPr>
            </a:p>
            <a:p>
              <a:pPr algn="ctr"/>
              <a:endParaRPr lang="en-US" sz="2400" dirty="0">
                <a:latin typeface="微软雅黑" panose="020B0503020204020204" pitchFamily="34" charset="-122"/>
                <a:ea typeface="微软雅黑" panose="020B0503020204020204" pitchFamily="34" charset="-122"/>
              </a:endParaRPr>
            </a:p>
            <a:p>
              <a:pPr algn="ctr"/>
              <a:endParaRPr lang="en-US" sz="2400" dirty="0">
                <a:latin typeface="微软雅黑" panose="020B0503020204020204" pitchFamily="34" charset="-122"/>
                <a:ea typeface="微软雅黑" panose="020B0503020204020204" pitchFamily="34" charset="-122"/>
              </a:endParaRPr>
            </a:p>
            <a:p>
              <a:pPr algn="ctr"/>
              <a:r>
                <a:rPr lang="zh-CN" altLang="en-US" sz="2400" dirty="0">
                  <a:latin typeface="微软雅黑" panose="020B0503020204020204" pitchFamily="34" charset="-122"/>
                  <a:ea typeface="微软雅黑" panose="020B0503020204020204" pitchFamily="34" charset="-122"/>
                </a:rPr>
                <a:t>必须住在社区里</a:t>
              </a:r>
              <a:endParaRPr lang="en-US" sz="2400" dirty="0">
                <a:latin typeface="微软雅黑" panose="020B0503020204020204" pitchFamily="34" charset="-122"/>
                <a:ea typeface="微软雅黑" panose="020B0503020204020204" pitchFamily="34" charset="-122"/>
              </a:endParaRPr>
            </a:p>
          </p:txBody>
        </p:sp>
        <p:grpSp>
          <p:nvGrpSpPr>
            <p:cNvPr id="20" name="Group 19">
              <a:extLst>
                <a:ext uri="{FF2B5EF4-FFF2-40B4-BE49-F238E27FC236}">
                  <a16:creationId xmlns:a16="http://schemas.microsoft.com/office/drawing/2014/main" id="{87C5D3CD-FA5D-3348-8552-DAD63EB9043C}"/>
                </a:ext>
              </a:extLst>
            </p:cNvPr>
            <p:cNvGrpSpPr/>
            <p:nvPr/>
          </p:nvGrpSpPr>
          <p:grpSpPr>
            <a:xfrm>
              <a:off x="3005228" y="1597585"/>
              <a:ext cx="5860059" cy="1570985"/>
              <a:chOff x="5424794" y="1355095"/>
              <a:chExt cx="5860059" cy="1570985"/>
            </a:xfrm>
          </p:grpSpPr>
          <p:pic>
            <p:nvPicPr>
              <p:cNvPr id="7" name="Picture 6">
                <a:extLst>
                  <a:ext uri="{FF2B5EF4-FFF2-40B4-BE49-F238E27FC236}">
                    <a16:creationId xmlns:a16="http://schemas.microsoft.com/office/drawing/2014/main" id="{ADB50016-58DE-904F-BEF4-D7BCB1604147}"/>
                  </a:ext>
                </a:extLst>
              </p:cNvPr>
              <p:cNvPicPr>
                <a:picLocks noChangeAspect="1"/>
              </p:cNvPicPr>
              <p:nvPr/>
            </p:nvPicPr>
            <p:blipFill rotWithShape="1">
              <a:blip r:embed="rId3">
                <a:extLst>
                  <a:ext uri="{BEBA8EAE-BF5A-486C-A8C5-ECC9F3942E4B}">
                    <a14:imgProps xmlns:a14="http://schemas.microsoft.com/office/drawing/2010/main">
                      <a14:imgLayer>
                        <a14:imgEffect>
                          <a14:colorTemperature colorTemp="4782"/>
                        </a14:imgEffect>
                        <a14:imgEffect>
                          <a14:saturation sat="400000"/>
                        </a14:imgEffect>
                      </a14:imgLayer>
                    </a14:imgProps>
                  </a:ext>
                </a:extLst>
              </a:blip>
              <a:srcRect l="-11658" r="-11658"/>
              <a:stretch/>
            </p:blipFill>
            <p:spPr>
              <a:xfrm>
                <a:off x="7642855" y="1355095"/>
                <a:ext cx="1341119" cy="1341119"/>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7F84B865-9B1D-484A-A239-0003B0C84A8C}"/>
                  </a:ext>
                </a:extLst>
              </p:cNvPr>
              <p:cNvPicPr>
                <a:picLocks/>
              </p:cNvPicPr>
              <p:nvPr/>
            </p:nvPicPr>
            <p:blipFill rotWithShape="1">
              <a:blip r:embed="rId4"/>
              <a:srcRect l="-3831" t="-11111" r="-3831" b="-11111"/>
              <a:stretch/>
            </p:blipFill>
            <p:spPr>
              <a:xfrm>
                <a:off x="10063648" y="1396782"/>
                <a:ext cx="1221205" cy="1529298"/>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978CEA2F-FEFA-E14E-B6B5-ECA3D1C79551}"/>
                  </a:ext>
                </a:extLst>
              </p:cNvPr>
              <p:cNvPicPr>
                <a:picLocks noChangeAspect="1"/>
              </p:cNvPicPr>
              <p:nvPr/>
            </p:nvPicPr>
            <p:blipFill>
              <a:blip r:embed="rId5"/>
              <a:stretch>
                <a:fillRect/>
              </a:stretch>
            </p:blipFill>
            <p:spPr>
              <a:xfrm>
                <a:off x="5424794" y="1489078"/>
                <a:ext cx="1075304" cy="1075304"/>
              </a:xfrm>
              <a:prstGeom prst="rect">
                <a:avLst/>
              </a:prstGeom>
              <a:ln>
                <a:noFill/>
              </a:ln>
              <a:effectLst>
                <a:outerShdw blurRad="292100" dist="139700" dir="2700000" algn="tl" rotWithShape="0">
                  <a:srgbClr val="333333">
                    <a:alpha val="65000"/>
                  </a:srgbClr>
                </a:outerShdw>
              </a:effectLst>
            </p:spPr>
          </p:pic>
        </p:grpSp>
      </p:grpSp>
    </p:spTree>
    <p:extLst>
      <p:ext uri="{BB962C8B-B14F-4D97-AF65-F5344CB8AC3E}">
        <p14:creationId xmlns:p14="http://schemas.microsoft.com/office/powerpoint/2010/main" val="4076995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019A6781-438E-0D4B-A677-BE267F9BFBA1}"/>
              </a:ext>
            </a:extLst>
          </p:cNvPr>
          <p:cNvGrpSpPr/>
          <p:nvPr/>
        </p:nvGrpSpPr>
        <p:grpSpPr>
          <a:xfrm>
            <a:off x="5034233" y="4315558"/>
            <a:ext cx="1863355" cy="2635334"/>
            <a:chOff x="159163" y="2850150"/>
            <a:chExt cx="3978252" cy="5048304"/>
          </a:xfrm>
        </p:grpSpPr>
        <p:sp>
          <p:nvSpPr>
            <p:cNvPr id="27" name="Freeform 26">
              <a:extLst>
                <a:ext uri="{FF2B5EF4-FFF2-40B4-BE49-F238E27FC236}">
                  <a16:creationId xmlns:a16="http://schemas.microsoft.com/office/drawing/2014/main" id="{A4033DDD-F7CC-2548-95F3-EEFCA5B65D0D}"/>
                </a:ext>
              </a:extLst>
            </p:cNvPr>
            <p:cNvSpPr/>
            <p:nvPr/>
          </p:nvSpPr>
          <p:spPr>
            <a:xfrm>
              <a:off x="159163" y="2850150"/>
              <a:ext cx="3978252" cy="5048304"/>
            </a:xfrm>
            <a:custGeom>
              <a:avLst/>
              <a:gdLst>
                <a:gd name="connsiteX0" fmla="*/ 605952 w 1211904"/>
                <a:gd name="connsiteY0" fmla="*/ 814155 h 1704171"/>
                <a:gd name="connsiteX1" fmla="*/ 1211904 w 1211904"/>
                <a:gd name="connsiteY1" fmla="*/ 962520 h 1704171"/>
                <a:gd name="connsiteX2" fmla="*/ 1211904 w 1211904"/>
                <a:gd name="connsiteY2" fmla="*/ 1704171 h 1704171"/>
                <a:gd name="connsiteX3" fmla="*/ 605952 w 1211904"/>
                <a:gd name="connsiteY3" fmla="*/ 1555805 h 1704171"/>
                <a:gd name="connsiteX4" fmla="*/ 0 w 1211904"/>
                <a:gd name="connsiteY4" fmla="*/ 1704171 h 1704171"/>
                <a:gd name="connsiteX5" fmla="*/ 0 w 1211904"/>
                <a:gd name="connsiteY5" fmla="*/ 962520 h 1704171"/>
                <a:gd name="connsiteX6" fmla="*/ 605952 w 1211904"/>
                <a:gd name="connsiteY6" fmla="*/ 814155 h 1704171"/>
                <a:gd name="connsiteX7" fmla="*/ 589429 w 1211904"/>
                <a:gd name="connsiteY7" fmla="*/ 0 h 1704171"/>
                <a:gd name="connsiteX8" fmla="*/ 955189 w 1211904"/>
                <a:gd name="connsiteY8" fmla="*/ 407077 h 1704171"/>
                <a:gd name="connsiteX9" fmla="*/ 589429 w 1211904"/>
                <a:gd name="connsiteY9" fmla="*/ 814154 h 1704171"/>
                <a:gd name="connsiteX10" fmla="*/ 223669 w 1211904"/>
                <a:gd name="connsiteY10" fmla="*/ 407077 h 1704171"/>
                <a:gd name="connsiteX11" fmla="*/ 589429 w 1211904"/>
                <a:gd name="connsiteY11" fmla="*/ 0 h 17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904" h="1704171">
                  <a:moveTo>
                    <a:pt x="605952" y="814155"/>
                  </a:moveTo>
                  <a:cubicBezTo>
                    <a:pt x="940559" y="814155"/>
                    <a:pt x="1211904" y="880550"/>
                    <a:pt x="1211904" y="962520"/>
                  </a:cubicBezTo>
                  <a:lnTo>
                    <a:pt x="1211904" y="1704171"/>
                  </a:lnTo>
                  <a:cubicBezTo>
                    <a:pt x="1211904" y="1622200"/>
                    <a:pt x="940559" y="1555805"/>
                    <a:pt x="605952" y="1555805"/>
                  </a:cubicBezTo>
                  <a:cubicBezTo>
                    <a:pt x="271346" y="1555805"/>
                    <a:pt x="0" y="1622200"/>
                    <a:pt x="0" y="1704171"/>
                  </a:cubicBezTo>
                  <a:lnTo>
                    <a:pt x="0" y="962520"/>
                  </a:lnTo>
                  <a:cubicBezTo>
                    <a:pt x="0" y="880550"/>
                    <a:pt x="271346" y="814155"/>
                    <a:pt x="605952" y="814155"/>
                  </a:cubicBezTo>
                  <a:close/>
                  <a:moveTo>
                    <a:pt x="589429" y="0"/>
                  </a:moveTo>
                  <a:cubicBezTo>
                    <a:pt x="791433" y="0"/>
                    <a:pt x="955189" y="182255"/>
                    <a:pt x="955189" y="407077"/>
                  </a:cubicBezTo>
                  <a:cubicBezTo>
                    <a:pt x="955189" y="631899"/>
                    <a:pt x="791433" y="814154"/>
                    <a:pt x="589429" y="814154"/>
                  </a:cubicBezTo>
                  <a:cubicBezTo>
                    <a:pt x="387425" y="814154"/>
                    <a:pt x="223669" y="631899"/>
                    <a:pt x="223669" y="407077"/>
                  </a:cubicBezTo>
                  <a:cubicBezTo>
                    <a:pt x="223669" y="182255"/>
                    <a:pt x="387425" y="0"/>
                    <a:pt x="589429"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3045AA2B-4D7A-6141-BA33-62577D720081}"/>
                </a:ext>
              </a:extLst>
            </p:cNvPr>
            <p:cNvGrpSpPr/>
            <p:nvPr/>
          </p:nvGrpSpPr>
          <p:grpSpPr>
            <a:xfrm rot="21131918">
              <a:off x="1649430" y="5421900"/>
              <a:ext cx="2184360" cy="2002079"/>
              <a:chOff x="1516778" y="3927466"/>
              <a:chExt cx="3679963" cy="3245308"/>
            </a:xfrm>
          </p:grpSpPr>
          <p:pic>
            <p:nvPicPr>
              <p:cNvPr id="20" name="Graphic 19" descr="Light bulb">
                <a:extLst>
                  <a:ext uri="{FF2B5EF4-FFF2-40B4-BE49-F238E27FC236}">
                    <a16:creationId xmlns:a16="http://schemas.microsoft.com/office/drawing/2014/main" id="{C00CF4ED-E5A8-AD43-B9A5-A59958A7A0C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3023110">
                <a:off x="3539622" y="4937890"/>
                <a:ext cx="1053454" cy="1053454"/>
              </a:xfrm>
              <a:prstGeom prst="rect">
                <a:avLst/>
              </a:prstGeom>
            </p:spPr>
          </p:pic>
          <p:grpSp>
            <p:nvGrpSpPr>
              <p:cNvPr id="25" name="Group 24">
                <a:extLst>
                  <a:ext uri="{FF2B5EF4-FFF2-40B4-BE49-F238E27FC236}">
                    <a16:creationId xmlns:a16="http://schemas.microsoft.com/office/drawing/2014/main" id="{88FEA7EC-2478-B145-AA7D-2ED4E9C68F52}"/>
                  </a:ext>
                </a:extLst>
              </p:cNvPr>
              <p:cNvGrpSpPr/>
              <p:nvPr/>
            </p:nvGrpSpPr>
            <p:grpSpPr>
              <a:xfrm>
                <a:off x="1516778" y="3927466"/>
                <a:ext cx="3679963" cy="3245308"/>
                <a:chOff x="1406006" y="4732920"/>
                <a:chExt cx="2876296" cy="2367331"/>
              </a:xfrm>
            </p:grpSpPr>
            <p:sp>
              <p:nvSpPr>
                <p:cNvPr id="8" name="Heart 7">
                  <a:extLst>
                    <a:ext uri="{FF2B5EF4-FFF2-40B4-BE49-F238E27FC236}">
                      <a16:creationId xmlns:a16="http://schemas.microsoft.com/office/drawing/2014/main" id="{FF042437-8740-E34D-94B5-073E9B445CC4}"/>
                    </a:ext>
                  </a:extLst>
                </p:cNvPr>
                <p:cNvSpPr/>
                <p:nvPr/>
              </p:nvSpPr>
              <p:spPr>
                <a:xfrm rot="1709704">
                  <a:off x="1406006" y="4931894"/>
                  <a:ext cx="2876296" cy="2168357"/>
                </a:xfrm>
                <a:prstGeom prst="hear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Single gear">
                  <a:extLst>
                    <a:ext uri="{FF2B5EF4-FFF2-40B4-BE49-F238E27FC236}">
                      <a16:creationId xmlns:a16="http://schemas.microsoft.com/office/drawing/2014/main" id="{99B70B05-BDCC-ED4B-BDF2-35F65C8B728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99148" y="5531420"/>
                  <a:ext cx="914400" cy="914400"/>
                </a:xfrm>
                <a:prstGeom prst="rect">
                  <a:avLst/>
                </a:prstGeom>
              </p:spPr>
            </p:pic>
            <p:pic>
              <p:nvPicPr>
                <p:cNvPr id="16" name="Graphic 15" descr="Puzzle">
                  <a:extLst>
                    <a:ext uri="{FF2B5EF4-FFF2-40B4-BE49-F238E27FC236}">
                      <a16:creationId xmlns:a16="http://schemas.microsoft.com/office/drawing/2014/main" id="{ECAD4657-229B-4849-B5A3-DC8376B6448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320557">
                  <a:off x="3298813" y="5986592"/>
                  <a:ext cx="759936" cy="759936"/>
                </a:xfrm>
                <a:prstGeom prst="rect">
                  <a:avLst/>
                </a:prstGeom>
              </p:spPr>
            </p:pic>
            <p:pic>
              <p:nvPicPr>
                <p:cNvPr id="18" name="Graphic 17" descr="Gears">
                  <a:extLst>
                    <a:ext uri="{FF2B5EF4-FFF2-40B4-BE49-F238E27FC236}">
                      <a16:creationId xmlns:a16="http://schemas.microsoft.com/office/drawing/2014/main" id="{E97F59F2-1F00-4843-9F65-48AEA5E7347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9435557">
                  <a:off x="1861923" y="5788816"/>
                  <a:ext cx="621664" cy="621664"/>
                </a:xfrm>
                <a:prstGeom prst="rect">
                  <a:avLst/>
                </a:prstGeom>
              </p:spPr>
            </p:pic>
            <p:pic>
              <p:nvPicPr>
                <p:cNvPr id="22" name="Graphic 21" descr="Money">
                  <a:extLst>
                    <a:ext uri="{FF2B5EF4-FFF2-40B4-BE49-F238E27FC236}">
                      <a16:creationId xmlns:a16="http://schemas.microsoft.com/office/drawing/2014/main" id="{EABD06D5-CCC1-E94F-A7B7-DF8C4464425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408288" y="6159915"/>
                  <a:ext cx="777804" cy="777804"/>
                </a:xfrm>
                <a:prstGeom prst="rect">
                  <a:avLst/>
                </a:prstGeom>
              </p:spPr>
            </p:pic>
            <p:pic>
              <p:nvPicPr>
                <p:cNvPr id="24" name="Graphic 23" descr="Scales of Justice">
                  <a:extLst>
                    <a:ext uri="{FF2B5EF4-FFF2-40B4-BE49-F238E27FC236}">
                      <a16:creationId xmlns:a16="http://schemas.microsoft.com/office/drawing/2014/main" id="{E9390B4D-822D-B84A-B825-DC4E95516EE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0092029">
                  <a:off x="1900223" y="4732920"/>
                  <a:ext cx="896231" cy="896231"/>
                </a:xfrm>
                <a:prstGeom prst="rect">
                  <a:avLst/>
                </a:prstGeom>
              </p:spPr>
            </p:pic>
          </p:grpSp>
        </p:grpSp>
      </p:gr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zh-CN" altLang="en-US" sz="2800" dirty="0">
                <a:latin typeface="微软雅黑" panose="020B0503020204020204" pitchFamily="34" charset="-122"/>
                <a:ea typeface="微软雅黑" panose="020B0503020204020204" pitchFamily="34" charset="-122"/>
              </a:rPr>
              <a:t>什么是自决</a:t>
            </a:r>
            <a:endParaRPr lang="en-US" sz="2800" dirty="0">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C8153160-F310-5D4D-A1DD-28A1A99CE5B9}"/>
              </a:ext>
            </a:extLst>
          </p:cNvPr>
          <p:cNvSpPr txBox="1"/>
          <p:nvPr/>
        </p:nvSpPr>
        <p:spPr>
          <a:xfrm>
            <a:off x="56820" y="587134"/>
            <a:ext cx="8083610"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CN" altLang="en-US" sz="2700" b="1" kern="1200" dirty="0">
                <a:solidFill>
                  <a:schemeClr val="bg2">
                    <a:lumMod val="10000"/>
                  </a:schemeClr>
                </a:solidFill>
                <a:latin typeface="微软雅黑" panose="020B0503020204020204" pitchFamily="34" charset="-122"/>
                <a:ea typeface="微软雅黑" panose="020B0503020204020204" pitchFamily="34" charset="-122"/>
                <a:cs typeface="+mj-cs"/>
              </a:rPr>
              <a:t>自决</a:t>
            </a:r>
            <a:r>
              <a:rPr lang="en-US" altLang="zh-CN" sz="2700" b="1" kern="1200" dirty="0">
                <a:solidFill>
                  <a:schemeClr val="bg2">
                    <a:lumMod val="10000"/>
                  </a:schemeClr>
                </a:solidFill>
                <a:latin typeface="微软雅黑" panose="020B0503020204020204" pitchFamily="34" charset="-122"/>
                <a:ea typeface="微软雅黑" panose="020B0503020204020204" pitchFamily="34" charset="-122"/>
                <a:cs typeface="+mj-cs"/>
              </a:rPr>
              <a:t>5</a:t>
            </a:r>
            <a:r>
              <a:rPr lang="zh-CN" altLang="en-US" sz="2700" b="1" kern="1200" dirty="0">
                <a:solidFill>
                  <a:schemeClr val="bg2">
                    <a:lumMod val="10000"/>
                  </a:schemeClr>
                </a:solidFill>
                <a:latin typeface="微软雅黑" panose="020B0503020204020204" pitchFamily="34" charset="-122"/>
                <a:ea typeface="微软雅黑" panose="020B0503020204020204" pitchFamily="34" charset="-122"/>
                <a:cs typeface="+mj-cs"/>
              </a:rPr>
              <a:t>大原则</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66" name="TextBox 65">
            <a:hlinkClick r:id="rId15" action="ppaction://hlinkfile"/>
            <a:extLst>
              <a:ext uri="{FF2B5EF4-FFF2-40B4-BE49-F238E27FC236}">
                <a16:creationId xmlns:a16="http://schemas.microsoft.com/office/drawing/2014/main" id="{41D46AEA-6C9F-384F-84C0-606A67D4B072}"/>
              </a:ext>
            </a:extLst>
          </p:cNvPr>
          <p:cNvSpPr txBox="1"/>
          <p:nvPr/>
        </p:nvSpPr>
        <p:spPr>
          <a:xfrm>
            <a:off x="2664293" y="1326922"/>
            <a:ext cx="6721272" cy="535531"/>
          </a:xfrm>
          <a:prstGeom prst="rect">
            <a:avLst/>
          </a:prstGeom>
          <a:solidFill>
            <a:schemeClr val="bg1">
              <a:lumMod val="95000"/>
            </a:schemeClr>
          </a:solidFill>
          <a:ln>
            <a:solidFill>
              <a:schemeClr val="accent5">
                <a:lumMod val="50000"/>
              </a:schemeClr>
            </a:solidFill>
          </a:ln>
        </p:spPr>
        <p:txBody>
          <a:bodyPr wrap="square" rtlCol="0" anchor="ctr">
            <a:spAutoFit/>
          </a:bodyPr>
          <a:lstStyle/>
          <a:p>
            <a:pPr algn="ctr" defTabSz="914400" rtl="0" eaLnBrk="1" latinLnBrk="0" hangingPunct="1">
              <a:lnSpc>
                <a:spcPct val="90000"/>
              </a:lnSpc>
              <a:spcBef>
                <a:spcPct val="0"/>
              </a:spcBef>
              <a:buNone/>
            </a:pPr>
            <a:r>
              <a:rPr lang="en-US" sz="3200" b="1" u="sng" kern="1200" dirty="0">
                <a:solidFill>
                  <a:schemeClr val="accent5">
                    <a:lumMod val="50000"/>
                  </a:schemeClr>
                </a:solidFill>
                <a:latin typeface="微软雅黑" panose="020B0503020204020204" pitchFamily="34" charset="-122"/>
                <a:ea typeface="微软雅黑" panose="020B0503020204020204" pitchFamily="34" charset="-122"/>
                <a:cs typeface="+mj-cs"/>
                <a:hlinkClick r:id="rId16" action="ppaction://hlinkfile"/>
              </a:rPr>
              <a:t>*</a:t>
            </a:r>
            <a:r>
              <a:rPr lang="zh-CN" altLang="en-US" sz="3200" b="1" u="sng" dirty="0">
                <a:solidFill>
                  <a:schemeClr val="accent5">
                    <a:lumMod val="50000"/>
                  </a:schemeClr>
                </a:solidFill>
                <a:latin typeface="微软雅黑" panose="020B0503020204020204" pitchFamily="34" charset="-122"/>
                <a:ea typeface="微软雅黑" panose="020B0503020204020204" pitchFamily="34" charset="-122"/>
                <a:cs typeface="+mj-cs"/>
              </a:rPr>
              <a:t>自决</a:t>
            </a:r>
            <a:r>
              <a:rPr lang="en-US" altLang="zh-CN" sz="3200" b="1" u="sng" dirty="0">
                <a:solidFill>
                  <a:schemeClr val="accent5">
                    <a:lumMod val="50000"/>
                  </a:schemeClr>
                </a:solidFill>
                <a:latin typeface="微软雅黑" panose="020B0503020204020204" pitchFamily="34" charset="-122"/>
                <a:ea typeface="微软雅黑" panose="020B0503020204020204" pitchFamily="34" charset="-122"/>
                <a:cs typeface="+mj-cs"/>
              </a:rPr>
              <a:t>5</a:t>
            </a:r>
            <a:r>
              <a:rPr lang="zh-CN" altLang="en-US" sz="3200" b="1" u="sng" dirty="0">
                <a:solidFill>
                  <a:schemeClr val="accent5">
                    <a:lumMod val="50000"/>
                  </a:schemeClr>
                </a:solidFill>
                <a:latin typeface="微软雅黑" panose="020B0503020204020204" pitchFamily="34" charset="-122"/>
                <a:ea typeface="微软雅黑" panose="020B0503020204020204" pitchFamily="34" charset="-122"/>
                <a:cs typeface="+mj-cs"/>
              </a:rPr>
              <a:t>大原则</a:t>
            </a:r>
            <a:endParaRPr lang="en-US" sz="3200" b="1" u="sng"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grpSp>
        <p:nvGrpSpPr>
          <p:cNvPr id="7" name="Group 6">
            <a:extLst>
              <a:ext uri="{FF2B5EF4-FFF2-40B4-BE49-F238E27FC236}">
                <a16:creationId xmlns:a16="http://schemas.microsoft.com/office/drawing/2014/main" id="{2E5DFB8D-B871-B949-864D-2C41B2E0AF83}"/>
              </a:ext>
            </a:extLst>
          </p:cNvPr>
          <p:cNvGrpSpPr/>
          <p:nvPr/>
        </p:nvGrpSpPr>
        <p:grpSpPr>
          <a:xfrm>
            <a:off x="399315" y="4315558"/>
            <a:ext cx="2133600" cy="2293463"/>
            <a:chOff x="664814" y="2335463"/>
            <a:chExt cx="2133600" cy="2293463"/>
          </a:xfrm>
        </p:grpSpPr>
        <p:sp>
          <p:nvSpPr>
            <p:cNvPr id="68" name="Oval 67">
              <a:extLst>
                <a:ext uri="{FF2B5EF4-FFF2-40B4-BE49-F238E27FC236}">
                  <a16:creationId xmlns:a16="http://schemas.microsoft.com/office/drawing/2014/main" id="{532B178B-A26D-424C-B0E5-63A983BD8CF8}"/>
                </a:ext>
              </a:extLst>
            </p:cNvPr>
            <p:cNvSpPr>
              <a:spLocks/>
            </p:cNvSpPr>
            <p:nvPr/>
          </p:nvSpPr>
          <p:spPr>
            <a:xfrm>
              <a:off x="712415" y="2335463"/>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marL="0" lvl="1" indent="-228600" algn="ctr">
                <a:lnSpc>
                  <a:spcPct val="90000"/>
                </a:lnSpc>
                <a:spcBef>
                  <a:spcPct val="0"/>
                </a:spcBef>
                <a:spcAft>
                  <a:spcPct val="15000"/>
                </a:spcAft>
                <a:buNone/>
              </a:pPr>
              <a:r>
                <a:rPr lang="zh-CN" altLang="en-US" sz="1400" b="1" dirty="0">
                  <a:solidFill>
                    <a:schemeClr val="bg2">
                      <a:lumMod val="25000"/>
                    </a:schemeClr>
                  </a:solidFill>
                  <a:latin typeface="微软雅黑" panose="020B0503020204020204" pitchFamily="34" charset="-122"/>
                  <a:ea typeface="微软雅黑" panose="020B0503020204020204" pitchFamily="34" charset="-122"/>
                </a:rPr>
                <a:t>自由</a:t>
              </a:r>
              <a:endParaRPr lang="en-US" sz="14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52" name="TextBox 51">
              <a:extLst>
                <a:ext uri="{FF2B5EF4-FFF2-40B4-BE49-F238E27FC236}">
                  <a16:creationId xmlns:a16="http://schemas.microsoft.com/office/drawing/2014/main" id="{A96E92F0-1F7C-1346-8EC6-C7E8575DDBF9}"/>
                </a:ext>
              </a:extLst>
            </p:cNvPr>
            <p:cNvSpPr txBox="1"/>
            <p:nvPr/>
          </p:nvSpPr>
          <p:spPr>
            <a:xfrm>
              <a:off x="664814" y="3035912"/>
              <a:ext cx="2133600" cy="840230"/>
            </a:xfrm>
            <a:prstGeom prst="rect">
              <a:avLst/>
            </a:prstGeom>
            <a:noFill/>
          </p:spPr>
          <p:txBody>
            <a:bodyPr wrap="square" rtlCol="0">
              <a:spAutoFit/>
            </a:bodyPr>
            <a:lstStyle/>
            <a:p>
              <a:pPr marL="0" lvl="1" indent="-228600" algn="ctr">
                <a:lnSpc>
                  <a:spcPct val="90000"/>
                </a:lnSpc>
                <a:spcBef>
                  <a:spcPct val="0"/>
                </a:spcBef>
                <a:spcAft>
                  <a:spcPct val="15000"/>
                </a:spcAft>
              </a:pPr>
              <a:r>
                <a:rPr lang="zh-CN" altLang="en-US" dirty="0">
                  <a:latin typeface="微软雅黑" panose="020B0503020204020204" pitchFamily="34" charset="-122"/>
                  <a:ea typeface="微软雅黑" panose="020B0503020204020204" pitchFamily="34" charset="-122"/>
                </a:rPr>
                <a:t>有权规划自己的</a:t>
              </a:r>
              <a:br>
                <a:rPr lang="en-US" altLang="zh-CN" dirty="0">
                  <a:latin typeface="微软雅黑" panose="020B0503020204020204" pitchFamily="34" charset="-122"/>
                  <a:ea typeface="微软雅黑" panose="020B0503020204020204" pitchFamily="34" charset="-122"/>
                </a:rPr>
              </a:br>
              <a:r>
                <a:rPr lang="zh-CN" altLang="en-US" dirty="0">
                  <a:latin typeface="微软雅黑" panose="020B0503020204020204" pitchFamily="34" charset="-122"/>
                  <a:ea typeface="微软雅黑" panose="020B0503020204020204" pitchFamily="34" charset="-122"/>
                </a:rPr>
                <a:t>生活并做出自己</a:t>
              </a:r>
              <a:br>
                <a:rPr lang="en-US" altLang="zh-CN" dirty="0">
                  <a:latin typeface="微软雅黑" panose="020B0503020204020204" pitchFamily="34" charset="-122"/>
                  <a:ea typeface="微软雅黑" panose="020B0503020204020204" pitchFamily="34" charset="-122"/>
                </a:rPr>
              </a:br>
              <a:r>
                <a:rPr lang="zh-CN" altLang="en-US" dirty="0">
                  <a:latin typeface="微软雅黑" panose="020B0503020204020204" pitchFamily="34" charset="-122"/>
                  <a:ea typeface="微软雅黑" panose="020B0503020204020204" pitchFamily="34" charset="-122"/>
                </a:rPr>
                <a:t>的决定</a:t>
              </a:r>
              <a:endParaRPr lang="en-US" dirty="0">
                <a:latin typeface="微软雅黑" panose="020B0503020204020204" pitchFamily="34" charset="-122"/>
                <a:ea typeface="微软雅黑" panose="020B0503020204020204" pitchFamily="34" charset="-122"/>
              </a:endParaRPr>
            </a:p>
          </p:txBody>
        </p:sp>
      </p:grpSp>
      <p:grpSp>
        <p:nvGrpSpPr>
          <p:cNvPr id="11" name="Group 10">
            <a:extLst>
              <a:ext uri="{FF2B5EF4-FFF2-40B4-BE49-F238E27FC236}">
                <a16:creationId xmlns:a16="http://schemas.microsoft.com/office/drawing/2014/main" id="{C5E2A106-9B14-914E-AFD6-3856594BE4E3}"/>
              </a:ext>
            </a:extLst>
          </p:cNvPr>
          <p:cNvGrpSpPr/>
          <p:nvPr/>
        </p:nvGrpSpPr>
        <p:grpSpPr>
          <a:xfrm>
            <a:off x="7584861" y="2722544"/>
            <a:ext cx="2073929" cy="2293463"/>
            <a:chOff x="7217296" y="2345085"/>
            <a:chExt cx="2073929" cy="2293463"/>
          </a:xfrm>
        </p:grpSpPr>
        <p:sp>
          <p:nvSpPr>
            <p:cNvPr id="70" name="Oval 69">
              <a:extLst>
                <a:ext uri="{FF2B5EF4-FFF2-40B4-BE49-F238E27FC236}">
                  <a16:creationId xmlns:a16="http://schemas.microsoft.com/office/drawing/2014/main" id="{CCA44130-BB22-AF43-99E1-D316E89B01B2}"/>
                </a:ext>
              </a:extLst>
            </p:cNvPr>
            <p:cNvSpPr>
              <a:spLocks/>
            </p:cNvSpPr>
            <p:nvPr/>
          </p:nvSpPr>
          <p:spPr>
            <a:xfrm>
              <a:off x="7221430" y="2345085"/>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algn="ctr"/>
              <a:r>
                <a:rPr lang="zh-CN" altLang="en-US" sz="1400" b="1" dirty="0">
                  <a:solidFill>
                    <a:schemeClr val="bg2">
                      <a:lumMod val="25000"/>
                    </a:schemeClr>
                  </a:solidFill>
                  <a:latin typeface="微软雅黑" panose="020B0503020204020204" pitchFamily="34" charset="-122"/>
                  <a:ea typeface="微软雅黑" panose="020B0503020204020204" pitchFamily="34" charset="-122"/>
                </a:rPr>
                <a:t>责任</a:t>
              </a:r>
              <a:endParaRPr lang="en-US" sz="14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57" name="TextBox 56">
              <a:extLst>
                <a:ext uri="{FF2B5EF4-FFF2-40B4-BE49-F238E27FC236}">
                  <a16:creationId xmlns:a16="http://schemas.microsoft.com/office/drawing/2014/main" id="{7CE17976-8CD0-E141-B807-488F3EA6B1F2}"/>
                </a:ext>
              </a:extLst>
            </p:cNvPr>
            <p:cNvSpPr txBox="1"/>
            <p:nvPr/>
          </p:nvSpPr>
          <p:spPr>
            <a:xfrm>
              <a:off x="7217296" y="3160561"/>
              <a:ext cx="2073929" cy="1089529"/>
            </a:xfrm>
            <a:prstGeom prst="rect">
              <a:avLst/>
            </a:prstGeom>
            <a:noFill/>
          </p:spPr>
          <p:txBody>
            <a:bodyPr wrap="square" rtlCol="0">
              <a:spAutoFit/>
            </a:bodyPr>
            <a:lstStyle/>
            <a:p>
              <a:pPr marL="0" lvl="1" algn="ctr" defTabSz="889000">
                <a:lnSpc>
                  <a:spcPct val="90000"/>
                </a:lnSpc>
                <a:spcBef>
                  <a:spcPct val="0"/>
                </a:spcBef>
                <a:spcAft>
                  <a:spcPct val="15000"/>
                </a:spcAft>
                <a:buNone/>
              </a:pPr>
              <a:r>
                <a:rPr lang="zh-CN" altLang="en-US" dirty="0">
                  <a:latin typeface="微软雅黑" panose="020B0503020204020204" pitchFamily="34" charset="-122"/>
                  <a:ea typeface="微软雅黑" panose="020B0503020204020204" pitchFamily="34" charset="-122"/>
                </a:rPr>
                <a:t>在您生活中做</a:t>
              </a:r>
              <a:br>
                <a:rPr lang="en-US" altLang="zh-CN" dirty="0">
                  <a:latin typeface="微软雅黑" panose="020B0503020204020204" pitchFamily="34" charset="-122"/>
                  <a:ea typeface="微软雅黑" panose="020B0503020204020204" pitchFamily="34" charset="-122"/>
                </a:rPr>
              </a:br>
              <a:r>
                <a:rPr lang="zh-CN" altLang="en-US" dirty="0">
                  <a:latin typeface="微软雅黑" panose="020B0503020204020204" pitchFamily="34" charset="-122"/>
                  <a:ea typeface="微软雅黑" panose="020B0503020204020204" pitchFamily="34" charset="-122"/>
                </a:rPr>
                <a:t>出决定，在您</a:t>
              </a:r>
              <a:br>
                <a:rPr lang="en-US" altLang="zh-CN" dirty="0">
                  <a:latin typeface="微软雅黑" panose="020B0503020204020204" pitchFamily="34" charset="-122"/>
                  <a:ea typeface="微软雅黑" panose="020B0503020204020204" pitchFamily="34" charset="-122"/>
                </a:rPr>
              </a:br>
              <a:r>
                <a:rPr lang="zh-CN" altLang="en-US" dirty="0">
                  <a:latin typeface="微软雅黑" panose="020B0503020204020204" pitchFamily="34" charset="-122"/>
                  <a:ea typeface="微软雅黑" panose="020B0503020204020204" pitchFamily="34" charset="-122"/>
                </a:rPr>
                <a:t>社区中发挥</a:t>
              </a:r>
              <a:br>
                <a:rPr lang="en-US" altLang="zh-CN" dirty="0">
                  <a:latin typeface="微软雅黑" panose="020B0503020204020204" pitchFamily="34" charset="-122"/>
                  <a:ea typeface="微软雅黑" panose="020B0503020204020204" pitchFamily="34" charset="-122"/>
                </a:rPr>
              </a:br>
              <a:r>
                <a:rPr lang="zh-CN" altLang="en-US" dirty="0">
                  <a:latin typeface="微软雅黑" panose="020B0503020204020204" pitchFamily="34" charset="-122"/>
                  <a:ea typeface="微软雅黑" panose="020B0503020204020204" pitchFamily="34" charset="-122"/>
                </a:rPr>
                <a:t>重要作用</a:t>
              </a:r>
              <a:endParaRPr lang="en-US" dirty="0">
                <a:latin typeface="微软雅黑" panose="020B0503020204020204" pitchFamily="34" charset="-122"/>
                <a:ea typeface="微软雅黑" panose="020B0503020204020204" pitchFamily="34" charset="-122"/>
              </a:endParaRPr>
            </a:p>
          </p:txBody>
        </p:sp>
      </p:grpSp>
      <p:grpSp>
        <p:nvGrpSpPr>
          <p:cNvPr id="10" name="Group 9">
            <a:extLst>
              <a:ext uri="{FF2B5EF4-FFF2-40B4-BE49-F238E27FC236}">
                <a16:creationId xmlns:a16="http://schemas.microsoft.com/office/drawing/2014/main" id="{F8DAB0A3-CC63-4D42-BFCC-9D5E7238B86E}"/>
              </a:ext>
            </a:extLst>
          </p:cNvPr>
          <p:cNvGrpSpPr/>
          <p:nvPr/>
        </p:nvGrpSpPr>
        <p:grpSpPr>
          <a:xfrm>
            <a:off x="4876558" y="2135960"/>
            <a:ext cx="2133600" cy="2293466"/>
            <a:chOff x="4996390" y="2335463"/>
            <a:chExt cx="2133600" cy="2293466"/>
          </a:xfrm>
        </p:grpSpPr>
        <p:sp>
          <p:nvSpPr>
            <p:cNvPr id="71" name="Oval 70">
              <a:extLst>
                <a:ext uri="{FF2B5EF4-FFF2-40B4-BE49-F238E27FC236}">
                  <a16:creationId xmlns:a16="http://schemas.microsoft.com/office/drawing/2014/main" id="{B5825038-0357-3146-BFBF-8B06F0EC5649}"/>
                </a:ext>
              </a:extLst>
            </p:cNvPr>
            <p:cNvSpPr>
              <a:spLocks/>
            </p:cNvSpPr>
            <p:nvPr/>
          </p:nvSpPr>
          <p:spPr>
            <a:xfrm>
              <a:off x="5033350" y="2335463"/>
              <a:ext cx="2059680" cy="2293466"/>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algn="ctr"/>
              <a:r>
                <a:rPr lang="zh-CN" altLang="en-US" sz="1400" b="1" dirty="0">
                  <a:solidFill>
                    <a:schemeClr val="bg2">
                      <a:lumMod val="25000"/>
                    </a:schemeClr>
                  </a:solidFill>
                  <a:latin typeface="微软雅黑" panose="020B0503020204020204" pitchFamily="34" charset="-122"/>
                  <a:ea typeface="微软雅黑" panose="020B0503020204020204" pitchFamily="34" charset="-122"/>
                </a:rPr>
                <a:t>支持</a:t>
              </a:r>
              <a:endParaRPr lang="en-US" sz="14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58" name="TextBox 57">
              <a:extLst>
                <a:ext uri="{FF2B5EF4-FFF2-40B4-BE49-F238E27FC236}">
                  <a16:creationId xmlns:a16="http://schemas.microsoft.com/office/drawing/2014/main" id="{96188E6C-35EE-ED49-B609-0DBFF1A6E0BD}"/>
                </a:ext>
              </a:extLst>
            </p:cNvPr>
            <p:cNvSpPr txBox="1"/>
            <p:nvPr/>
          </p:nvSpPr>
          <p:spPr>
            <a:xfrm>
              <a:off x="4996390" y="3058304"/>
              <a:ext cx="2133600" cy="923330"/>
            </a:xfrm>
            <a:prstGeom prst="rect">
              <a:avLst/>
            </a:prstGeom>
            <a:noFill/>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选择对您生活、</a:t>
              </a:r>
              <a:br>
                <a:rPr lang="en-US" altLang="zh-CN" dirty="0">
                  <a:latin typeface="微软雅黑" panose="020B0503020204020204" pitchFamily="34" charset="-122"/>
                  <a:ea typeface="微软雅黑" panose="020B0503020204020204" pitchFamily="34" charset="-122"/>
                </a:rPr>
              </a:br>
              <a:r>
                <a:rPr lang="zh-CN" altLang="en-US" dirty="0">
                  <a:latin typeface="微软雅黑" panose="020B0503020204020204" pitchFamily="34" charset="-122"/>
                  <a:ea typeface="微软雅黑" panose="020B0503020204020204" pitchFamily="34" charset="-122"/>
                </a:rPr>
                <a:t>工作和娱乐有帮</a:t>
              </a:r>
              <a:br>
                <a:rPr lang="en-US" altLang="zh-CN" dirty="0">
                  <a:latin typeface="微软雅黑" panose="020B0503020204020204" pitchFamily="34" charset="-122"/>
                  <a:ea typeface="微软雅黑" panose="020B0503020204020204" pitchFamily="34" charset="-122"/>
                </a:rPr>
              </a:br>
              <a:r>
                <a:rPr lang="zh-CN" altLang="en-US" dirty="0">
                  <a:latin typeface="微软雅黑" panose="020B0503020204020204" pitchFamily="34" charset="-122"/>
                  <a:ea typeface="微软雅黑" panose="020B0503020204020204" pitchFamily="34" charset="-122"/>
                </a:rPr>
                <a:t>助的支持及人员</a:t>
              </a:r>
              <a:endParaRPr lang="en-US" dirty="0">
                <a:latin typeface="微软雅黑" panose="020B0503020204020204" pitchFamily="34" charset="-122"/>
                <a:ea typeface="微软雅黑" panose="020B0503020204020204" pitchFamily="34" charset="-122"/>
              </a:endParaRPr>
            </a:p>
          </p:txBody>
        </p:sp>
      </p:grpSp>
      <p:grpSp>
        <p:nvGrpSpPr>
          <p:cNvPr id="9" name="Group 8">
            <a:extLst>
              <a:ext uri="{FF2B5EF4-FFF2-40B4-BE49-F238E27FC236}">
                <a16:creationId xmlns:a16="http://schemas.microsoft.com/office/drawing/2014/main" id="{A6382C54-DE4F-EC46-8674-1315491C9A6F}"/>
              </a:ext>
            </a:extLst>
          </p:cNvPr>
          <p:cNvGrpSpPr/>
          <p:nvPr/>
        </p:nvGrpSpPr>
        <p:grpSpPr>
          <a:xfrm>
            <a:off x="2326740" y="2722544"/>
            <a:ext cx="2133600" cy="2293463"/>
            <a:chOff x="2839442" y="2335463"/>
            <a:chExt cx="2133600" cy="2293463"/>
          </a:xfrm>
        </p:grpSpPr>
        <p:sp>
          <p:nvSpPr>
            <p:cNvPr id="72" name="Oval 71">
              <a:extLst>
                <a:ext uri="{FF2B5EF4-FFF2-40B4-BE49-F238E27FC236}">
                  <a16:creationId xmlns:a16="http://schemas.microsoft.com/office/drawing/2014/main" id="{269007E3-1DF6-9D42-8588-2BD495861FB3}"/>
                </a:ext>
              </a:extLst>
            </p:cNvPr>
            <p:cNvSpPr>
              <a:spLocks/>
            </p:cNvSpPr>
            <p:nvPr/>
          </p:nvSpPr>
          <p:spPr>
            <a:xfrm>
              <a:off x="2885707" y="2335463"/>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r>
                <a:rPr lang="zh-CN" altLang="en-US" sz="1400" b="1" dirty="0">
                  <a:solidFill>
                    <a:schemeClr val="bg2">
                      <a:lumMod val="10000"/>
                    </a:schemeClr>
                  </a:solidFill>
                  <a:latin typeface="微软雅黑" panose="020B0503020204020204" pitchFamily="34" charset="-122"/>
                  <a:ea typeface="微软雅黑" panose="020B0503020204020204" pitchFamily="34" charset="-122"/>
                </a:rPr>
                <a:t>权限</a:t>
              </a:r>
              <a:endParaRPr lang="en-US" sz="14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59" name="TextBox 58">
              <a:extLst>
                <a:ext uri="{FF2B5EF4-FFF2-40B4-BE49-F238E27FC236}">
                  <a16:creationId xmlns:a16="http://schemas.microsoft.com/office/drawing/2014/main" id="{FD4A3C13-64A8-BC47-B891-D76AD1A3C722}"/>
                </a:ext>
              </a:extLst>
            </p:cNvPr>
            <p:cNvSpPr txBox="1"/>
            <p:nvPr/>
          </p:nvSpPr>
          <p:spPr>
            <a:xfrm>
              <a:off x="2839442" y="3058304"/>
              <a:ext cx="2133600" cy="646331"/>
            </a:xfrm>
            <a:prstGeom prst="rect">
              <a:avLst/>
            </a:prstGeom>
            <a:noFill/>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能够控制服</a:t>
              </a:r>
              <a:br>
                <a:rPr lang="en-US" altLang="zh-CN" dirty="0">
                  <a:latin typeface="微软雅黑" panose="020B0503020204020204" pitchFamily="34" charset="-122"/>
                  <a:ea typeface="微软雅黑" panose="020B0503020204020204" pitchFamily="34" charset="-122"/>
                </a:rPr>
              </a:br>
              <a:r>
                <a:rPr lang="zh-CN" altLang="en-US" dirty="0">
                  <a:latin typeface="微软雅黑" panose="020B0503020204020204" pitchFamily="34" charset="-122"/>
                  <a:ea typeface="微软雅黑" panose="020B0503020204020204" pitchFamily="34" charset="-122"/>
                </a:rPr>
                <a:t>务的预算</a:t>
              </a:r>
              <a:endParaRPr lang="en-US" dirty="0">
                <a:latin typeface="微软雅黑" panose="020B0503020204020204" pitchFamily="34" charset="-122"/>
                <a:ea typeface="微软雅黑" panose="020B0503020204020204" pitchFamily="34" charset="-122"/>
              </a:endParaRPr>
            </a:p>
          </p:txBody>
        </p:sp>
      </p:grpSp>
      <p:grpSp>
        <p:nvGrpSpPr>
          <p:cNvPr id="12" name="Group 11">
            <a:extLst>
              <a:ext uri="{FF2B5EF4-FFF2-40B4-BE49-F238E27FC236}">
                <a16:creationId xmlns:a16="http://schemas.microsoft.com/office/drawing/2014/main" id="{25CCC3D4-8450-8140-BE29-9AEFBD2D5E23}"/>
              </a:ext>
            </a:extLst>
          </p:cNvPr>
          <p:cNvGrpSpPr/>
          <p:nvPr/>
        </p:nvGrpSpPr>
        <p:grpSpPr>
          <a:xfrm>
            <a:off x="9499145" y="4315559"/>
            <a:ext cx="2133600" cy="2293463"/>
            <a:chOff x="9280365" y="2335463"/>
            <a:chExt cx="2133600" cy="2293463"/>
          </a:xfrm>
        </p:grpSpPr>
        <p:sp>
          <p:nvSpPr>
            <p:cNvPr id="69" name="Oval 68">
              <a:extLst>
                <a:ext uri="{FF2B5EF4-FFF2-40B4-BE49-F238E27FC236}">
                  <a16:creationId xmlns:a16="http://schemas.microsoft.com/office/drawing/2014/main" id="{9198EA1F-011D-1D41-8E0A-32BB77087E15}"/>
                </a:ext>
              </a:extLst>
            </p:cNvPr>
            <p:cNvSpPr>
              <a:spLocks/>
            </p:cNvSpPr>
            <p:nvPr/>
          </p:nvSpPr>
          <p:spPr>
            <a:xfrm>
              <a:off x="9354285" y="2335463"/>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algn="ctr"/>
              <a:r>
                <a:rPr lang="zh-CN" altLang="en-US" sz="1400" b="1" dirty="0">
                  <a:solidFill>
                    <a:schemeClr val="bg2">
                      <a:lumMod val="25000"/>
                    </a:schemeClr>
                  </a:solidFill>
                  <a:latin typeface="微软雅黑" panose="020B0503020204020204" pitchFamily="34" charset="-122"/>
                  <a:ea typeface="微软雅黑" panose="020B0503020204020204" pitchFamily="34" charset="-122"/>
                </a:rPr>
                <a:t>确认</a:t>
              </a:r>
              <a:endParaRPr lang="en-US" sz="14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60" name="TextBox 59">
              <a:extLst>
                <a:ext uri="{FF2B5EF4-FFF2-40B4-BE49-F238E27FC236}">
                  <a16:creationId xmlns:a16="http://schemas.microsoft.com/office/drawing/2014/main" id="{F71C3F23-C5ED-F94A-8193-606D4C860442}"/>
                </a:ext>
              </a:extLst>
            </p:cNvPr>
            <p:cNvSpPr txBox="1"/>
            <p:nvPr/>
          </p:nvSpPr>
          <p:spPr>
            <a:xfrm>
              <a:off x="9280365" y="3035912"/>
              <a:ext cx="2133600" cy="646331"/>
            </a:xfrm>
            <a:prstGeom prst="rect">
              <a:avLst/>
            </a:prstGeom>
            <a:noFill/>
          </p:spPr>
          <p:txBody>
            <a:bodyPr wrap="square" rtlCol="0">
              <a:spAutoFit/>
            </a:bodyPr>
            <a:lstStyle/>
            <a:p>
              <a:pPr algn="ctr"/>
              <a:r>
                <a:rPr lang="zh-CN" altLang="en-US" b="1" dirty="0">
                  <a:latin typeface="微软雅黑" panose="020B0503020204020204" pitchFamily="34" charset="-122"/>
                  <a:ea typeface="微软雅黑" panose="020B0503020204020204" pitchFamily="34" charset="-122"/>
                </a:rPr>
                <a:t>您</a:t>
              </a:r>
              <a:r>
                <a:rPr lang="zh-CN" altLang="en-US" dirty="0">
                  <a:latin typeface="微软雅黑" panose="020B0503020204020204" pitchFamily="34" charset="-122"/>
                  <a:ea typeface="微软雅黑" panose="020B0503020204020204" pitchFamily="34" charset="-122"/>
                </a:rPr>
                <a:t>是您生活的</a:t>
              </a:r>
              <a:br>
                <a:rPr lang="en-US" altLang="zh-CN" dirty="0">
                  <a:latin typeface="微软雅黑" panose="020B0503020204020204" pitchFamily="34" charset="-122"/>
                  <a:ea typeface="微软雅黑" panose="020B0503020204020204" pitchFamily="34" charset="-122"/>
                </a:rPr>
              </a:br>
              <a:r>
                <a:rPr lang="zh-CN" altLang="en-US" dirty="0">
                  <a:latin typeface="微软雅黑" panose="020B0503020204020204" pitchFamily="34" charset="-122"/>
                  <a:ea typeface="微软雅黑" panose="020B0503020204020204" pitchFamily="34" charset="-122"/>
                </a:rPr>
                <a:t>决策者</a:t>
              </a:r>
              <a:endParaRPr lang="en-US" dirty="0">
                <a:latin typeface="微软雅黑" panose="020B0503020204020204" pitchFamily="34" charset="-122"/>
                <a:ea typeface="微软雅黑" panose="020B0503020204020204" pitchFamily="34" charset="-122"/>
              </a:endParaRPr>
            </a:p>
          </p:txBody>
        </p:sp>
      </p:grpSp>
      <p:cxnSp>
        <p:nvCxnSpPr>
          <p:cNvPr id="15" name="Straight Connector 14">
            <a:extLst>
              <a:ext uri="{FF2B5EF4-FFF2-40B4-BE49-F238E27FC236}">
                <a16:creationId xmlns:a16="http://schemas.microsoft.com/office/drawing/2014/main" id="{79D58EAC-9D50-A345-8E49-494A7ED3818F}"/>
              </a:ext>
            </a:extLst>
          </p:cNvPr>
          <p:cNvCxnSpPr>
            <a:cxnSpLocks/>
          </p:cNvCxnSpPr>
          <p:nvPr/>
        </p:nvCxnSpPr>
        <p:spPr>
          <a:xfrm>
            <a:off x="2551474" y="6117574"/>
            <a:ext cx="2325084" cy="351105"/>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A7D4B66-8C50-2343-B6F0-CCC70003AE24}"/>
              </a:ext>
            </a:extLst>
          </p:cNvPr>
          <p:cNvCxnSpPr>
            <a:cxnSpLocks/>
          </p:cNvCxnSpPr>
          <p:nvPr/>
        </p:nvCxnSpPr>
        <p:spPr>
          <a:xfrm>
            <a:off x="4170218" y="4912799"/>
            <a:ext cx="967643" cy="61680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B1C9A43-98D9-C949-A867-24C2FDD30867}"/>
              </a:ext>
            </a:extLst>
          </p:cNvPr>
          <p:cNvCxnSpPr>
            <a:cxnSpLocks/>
          </p:cNvCxnSpPr>
          <p:nvPr/>
        </p:nvCxnSpPr>
        <p:spPr>
          <a:xfrm flipV="1">
            <a:off x="7055356" y="5903971"/>
            <a:ext cx="2593319" cy="53750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34257FE-D187-194A-957D-7D3F30D96E2D}"/>
              </a:ext>
            </a:extLst>
          </p:cNvPr>
          <p:cNvCxnSpPr>
            <a:cxnSpLocks/>
          </p:cNvCxnSpPr>
          <p:nvPr/>
        </p:nvCxnSpPr>
        <p:spPr>
          <a:xfrm flipV="1">
            <a:off x="7044416" y="4826180"/>
            <a:ext cx="837740" cy="868964"/>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840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zh-CN" altLang="en-US" sz="2800" dirty="0">
                <a:latin typeface="微软雅黑" panose="020B0503020204020204" pitchFamily="34" charset="-122"/>
                <a:ea typeface="微软雅黑" panose="020B0503020204020204" pitchFamily="34" charset="-122"/>
              </a:rPr>
              <a:t>什么是自决</a:t>
            </a:r>
            <a:endParaRPr lang="en-US" sz="2800" dirty="0">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C8153160-F310-5D4D-A1DD-28A1A99CE5B9}"/>
              </a:ext>
            </a:extLst>
          </p:cNvPr>
          <p:cNvSpPr txBox="1"/>
          <p:nvPr/>
        </p:nvSpPr>
        <p:spPr>
          <a:xfrm>
            <a:off x="127573" y="594851"/>
            <a:ext cx="7422757"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CN" altLang="en-US" sz="2700" b="1" kern="1200" dirty="0">
                <a:solidFill>
                  <a:schemeClr val="bg2">
                    <a:lumMod val="10000"/>
                  </a:schemeClr>
                </a:solidFill>
                <a:latin typeface="微软雅黑" panose="020B0503020204020204" pitchFamily="34" charset="-122"/>
                <a:ea typeface="微软雅黑" panose="020B0503020204020204" pitchFamily="34" charset="-122"/>
                <a:cs typeface="+mj-cs"/>
              </a:rPr>
              <a:t>以人为本的规划</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2" name="Rectangle 1">
            <a:extLst>
              <a:ext uri="{FF2B5EF4-FFF2-40B4-BE49-F238E27FC236}">
                <a16:creationId xmlns:a16="http://schemas.microsoft.com/office/drawing/2014/main" id="{0B70882D-BB84-4F40-9D06-D6D97D637F97}"/>
              </a:ext>
            </a:extLst>
          </p:cNvPr>
          <p:cNvSpPr/>
          <p:nvPr/>
        </p:nvSpPr>
        <p:spPr>
          <a:xfrm>
            <a:off x="7550330" y="3728255"/>
            <a:ext cx="4326281" cy="1523494"/>
          </a:xfrm>
          <a:prstGeom prst="rect">
            <a:avLst/>
          </a:prstGeom>
        </p:spPr>
        <p:txBody>
          <a:bodyPr wrap="square">
            <a:spAutoFit/>
          </a:bodyPr>
          <a:lstStyle/>
          <a:p>
            <a:pPr lvl="1"/>
            <a:r>
              <a:rPr lang="zh-CN" altLang="en-US" sz="3100" b="1" dirty="0">
                <a:latin typeface="微软雅黑" panose="020B0503020204020204" pitchFamily="34" charset="-122"/>
                <a:ea typeface="微软雅黑" panose="020B0503020204020204" pitchFamily="34" charset="-122"/>
              </a:rPr>
              <a:t>您</a:t>
            </a:r>
            <a:r>
              <a:rPr lang="zh-CN" altLang="en-US" sz="3100" dirty="0">
                <a:latin typeface="微软雅黑" panose="020B0503020204020204" pitchFamily="34" charset="-122"/>
                <a:ea typeface="微软雅黑" panose="020B0503020204020204" pitchFamily="34" charset="-122"/>
              </a:rPr>
              <a:t>来规划</a:t>
            </a:r>
            <a:r>
              <a:rPr lang="zh-CN" altLang="en-US" sz="3100" b="1" u="sng" dirty="0">
                <a:latin typeface="微软雅黑" panose="020B0503020204020204" pitchFamily="34" charset="-122"/>
                <a:ea typeface="微软雅黑" panose="020B0503020204020204" pitchFamily="34" charset="-122"/>
              </a:rPr>
              <a:t>做何事</a:t>
            </a:r>
            <a:r>
              <a:rPr lang="zh-CN" altLang="en-US" sz="3100" dirty="0">
                <a:latin typeface="微软雅黑" panose="020B0503020204020204" pitchFamily="34" charset="-122"/>
                <a:ea typeface="微软雅黑" panose="020B0503020204020204" pitchFamily="34" charset="-122"/>
              </a:rPr>
              <a:t>能让您在社区中感觉健康、安全和舒适。</a:t>
            </a:r>
            <a:endParaRPr lang="en-US" sz="3100" dirty="0">
              <a:latin typeface="微软雅黑" panose="020B0503020204020204" pitchFamily="34" charset="-122"/>
              <a:ea typeface="微软雅黑" panose="020B0503020204020204" pitchFamily="34" charset="-122"/>
            </a:endParaRPr>
          </a:p>
        </p:txBody>
      </p:sp>
      <p:sp>
        <p:nvSpPr>
          <p:cNvPr id="7" name="Parallelogram 6">
            <a:extLst>
              <a:ext uri="{FF2B5EF4-FFF2-40B4-BE49-F238E27FC236}">
                <a16:creationId xmlns:a16="http://schemas.microsoft.com/office/drawing/2014/main" id="{D3CB3DE6-6615-4E4A-953A-E75A56C82B9A}"/>
              </a:ext>
            </a:extLst>
          </p:cNvPr>
          <p:cNvSpPr/>
          <p:nvPr/>
        </p:nvSpPr>
        <p:spPr>
          <a:xfrm rot="10800000">
            <a:off x="-1800529" y="1054535"/>
            <a:ext cx="8757920" cy="6509065"/>
          </a:xfrm>
          <a:prstGeom prst="parallelogram">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10B3332-922D-3C49-8CCD-3D4F8938523C}"/>
              </a:ext>
            </a:extLst>
          </p:cNvPr>
          <p:cNvPicPr>
            <a:picLocks noChangeAspect="1"/>
          </p:cNvPicPr>
          <p:nvPr/>
        </p:nvPicPr>
        <p:blipFill>
          <a:blip r:embed="rId3"/>
          <a:stretch>
            <a:fillRect/>
          </a:stretch>
        </p:blipFill>
        <p:spPr>
          <a:xfrm>
            <a:off x="4470400" y="2976688"/>
            <a:ext cx="3241979" cy="3229168"/>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a:extLst>
              <a:ext uri="{FF2B5EF4-FFF2-40B4-BE49-F238E27FC236}">
                <a16:creationId xmlns:a16="http://schemas.microsoft.com/office/drawing/2014/main" id="{0176DD9E-8021-6846-85C8-9E1E2BB43358}"/>
              </a:ext>
            </a:extLst>
          </p:cNvPr>
          <p:cNvSpPr txBox="1"/>
          <p:nvPr/>
        </p:nvSpPr>
        <p:spPr>
          <a:xfrm>
            <a:off x="0" y="2966507"/>
            <a:ext cx="4730810" cy="1046440"/>
          </a:xfrm>
          <a:prstGeom prst="rect">
            <a:avLst/>
          </a:prstGeom>
          <a:noFill/>
        </p:spPr>
        <p:txBody>
          <a:bodyPr wrap="square" rtlCol="0">
            <a:spAutoFit/>
          </a:bodyPr>
          <a:lstStyle/>
          <a:p>
            <a:pPr lvl="1"/>
            <a:r>
              <a:rPr lang="zh-CN" altLang="en-US" sz="3100" b="1" dirty="0">
                <a:solidFill>
                  <a:schemeClr val="bg1"/>
                </a:solidFill>
                <a:latin typeface="微软雅黑" panose="020B0503020204020204" pitchFamily="34" charset="-122"/>
                <a:ea typeface="微软雅黑" panose="020B0503020204020204" pitchFamily="34" charset="-122"/>
              </a:rPr>
              <a:t>您</a:t>
            </a:r>
            <a:r>
              <a:rPr lang="zh-CN" altLang="en-US" sz="3100" dirty="0">
                <a:solidFill>
                  <a:schemeClr val="bg1"/>
                </a:solidFill>
                <a:latin typeface="微软雅黑" panose="020B0503020204020204" pitchFamily="34" charset="-122"/>
                <a:ea typeface="微软雅黑" panose="020B0503020204020204" pitchFamily="34" charset="-122"/>
              </a:rPr>
              <a:t>来决定</a:t>
            </a:r>
            <a:r>
              <a:rPr lang="zh-CN" altLang="en-US" sz="3100" b="1" u="sng" dirty="0">
                <a:solidFill>
                  <a:schemeClr val="bg1"/>
                </a:solidFill>
                <a:latin typeface="微软雅黑" panose="020B0503020204020204" pitchFamily="34" charset="-122"/>
                <a:ea typeface="微软雅黑" panose="020B0503020204020204" pitchFamily="34" charset="-122"/>
              </a:rPr>
              <a:t>有何物</a:t>
            </a:r>
            <a:r>
              <a:rPr lang="zh-CN" altLang="en-US" sz="3100" dirty="0">
                <a:solidFill>
                  <a:schemeClr val="bg1"/>
                </a:solidFill>
                <a:latin typeface="微软雅黑" panose="020B0503020204020204" pitchFamily="34" charset="-122"/>
                <a:ea typeface="微软雅黑" panose="020B0503020204020204" pitchFamily="34" charset="-122"/>
              </a:rPr>
              <a:t>能够让您感到满足和快乐。</a:t>
            </a:r>
            <a:endParaRPr lang="en-US" sz="3100" dirty="0">
              <a:solidFill>
                <a:schemeClr val="bg1"/>
              </a:solidFill>
              <a:latin typeface="微软雅黑" panose="020B0503020204020204" pitchFamily="34" charset="-122"/>
              <a:ea typeface="微软雅黑" panose="020B0503020204020204" pitchFamily="34" charset="-122"/>
            </a:endParaRPr>
          </a:p>
        </p:txBody>
      </p:sp>
      <p:sp>
        <p:nvSpPr>
          <p:cNvPr id="9" name="TextBox 8">
            <a:extLst>
              <a:ext uri="{FF2B5EF4-FFF2-40B4-BE49-F238E27FC236}">
                <a16:creationId xmlns:a16="http://schemas.microsoft.com/office/drawing/2014/main" id="{21696CA9-C29F-FD40-B33F-C9300D880DDC}"/>
              </a:ext>
            </a:extLst>
          </p:cNvPr>
          <p:cNvSpPr txBox="1"/>
          <p:nvPr/>
        </p:nvSpPr>
        <p:spPr>
          <a:xfrm>
            <a:off x="2209329" y="1287347"/>
            <a:ext cx="7764120" cy="590931"/>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lnSpc>
                <a:spcPct val="90000"/>
              </a:lnSpc>
              <a:spcBef>
                <a:spcPct val="0"/>
              </a:spcBef>
            </a:pPr>
            <a:r>
              <a:rPr lang="zh-CN" altLang="en-US" sz="3600" b="1" dirty="0">
                <a:solidFill>
                  <a:schemeClr val="bg2">
                    <a:lumMod val="25000"/>
                  </a:schemeClr>
                </a:solidFill>
                <a:latin typeface="Century Gothic" panose="020B0502020202020204" pitchFamily="34" charset="0"/>
              </a:rPr>
              <a:t>以人为本的规划与您息息相关！</a:t>
            </a:r>
            <a:endParaRPr lang="en-US" sz="3600" b="1" i="1" dirty="0">
              <a:solidFill>
                <a:schemeClr val="bg2">
                  <a:lumMod val="25000"/>
                </a:schemeClr>
              </a:solidFill>
              <a:latin typeface="Century Gothic" panose="020B0502020202020204" pitchFamily="34" charset="0"/>
            </a:endParaRPr>
          </a:p>
        </p:txBody>
      </p:sp>
    </p:spTree>
    <p:extLst>
      <p:ext uri="{BB962C8B-B14F-4D97-AF65-F5344CB8AC3E}">
        <p14:creationId xmlns:p14="http://schemas.microsoft.com/office/powerpoint/2010/main" val="1272501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9000"/>
            <a:lum/>
          </a:blip>
          <a:srcRect/>
          <a:stretch>
            <a:fillRect l="-2000" t="15000" b="-56000"/>
          </a:stretch>
        </a:blipFill>
        <a:effectLst/>
      </p:bgPr>
    </p:bg>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zh-CN" altLang="en-US" sz="2800" dirty="0">
                <a:latin typeface="微软雅黑" panose="020B0503020204020204" pitchFamily="34" charset="-122"/>
                <a:ea typeface="微软雅黑" panose="020B0503020204020204" pitchFamily="34" charset="-122"/>
              </a:rPr>
              <a:t>什么是自决</a:t>
            </a:r>
            <a:endParaRPr lang="en-US" sz="2800" dirty="0">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CN" altLang="en-US" sz="2700" b="1" kern="1200" dirty="0">
                <a:solidFill>
                  <a:schemeClr val="bg2">
                    <a:lumMod val="10000"/>
                  </a:schemeClr>
                </a:solidFill>
                <a:latin typeface="微软雅黑" panose="020B0503020204020204" pitchFamily="34" charset="-122"/>
                <a:ea typeface="微软雅黑" panose="020B0503020204020204" pitchFamily="34" charset="-122"/>
                <a:cs typeface="+mj-cs"/>
              </a:rPr>
              <a:t>回顾</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grpSp>
        <p:nvGrpSpPr>
          <p:cNvPr id="6" name="Group 5">
            <a:extLst>
              <a:ext uri="{FF2B5EF4-FFF2-40B4-BE49-F238E27FC236}">
                <a16:creationId xmlns:a16="http://schemas.microsoft.com/office/drawing/2014/main" id="{D36AFEA1-A69F-1B44-9CDD-A54A66705BA5}"/>
              </a:ext>
            </a:extLst>
          </p:cNvPr>
          <p:cNvGrpSpPr/>
          <p:nvPr/>
        </p:nvGrpSpPr>
        <p:grpSpPr>
          <a:xfrm>
            <a:off x="2231333" y="1778331"/>
            <a:ext cx="7911550" cy="4347154"/>
            <a:chOff x="7278477" y="3324108"/>
            <a:chExt cx="3579184" cy="4624188"/>
          </a:xfrm>
        </p:grpSpPr>
        <p:grpSp>
          <p:nvGrpSpPr>
            <p:cNvPr id="7" name="Group 6">
              <a:extLst>
                <a:ext uri="{FF2B5EF4-FFF2-40B4-BE49-F238E27FC236}">
                  <a16:creationId xmlns:a16="http://schemas.microsoft.com/office/drawing/2014/main" id="{1070B244-D4CB-6E41-AAC0-86D4A617D865}"/>
                </a:ext>
              </a:extLst>
            </p:cNvPr>
            <p:cNvGrpSpPr/>
            <p:nvPr/>
          </p:nvGrpSpPr>
          <p:grpSpPr>
            <a:xfrm>
              <a:off x="7278478" y="3324108"/>
              <a:ext cx="3579183" cy="4624188"/>
              <a:chOff x="1711412" y="3988186"/>
              <a:chExt cx="3579183" cy="4129226"/>
            </a:xfrm>
          </p:grpSpPr>
          <p:sp>
            <p:nvSpPr>
              <p:cNvPr id="10" name="Rectangle 9">
                <a:extLst>
                  <a:ext uri="{FF2B5EF4-FFF2-40B4-BE49-F238E27FC236}">
                    <a16:creationId xmlns:a16="http://schemas.microsoft.com/office/drawing/2014/main" id="{E15359B1-02A9-284B-A70B-3F8AB74C6879}"/>
                  </a:ext>
                </a:extLst>
              </p:cNvPr>
              <p:cNvSpPr/>
              <p:nvPr/>
            </p:nvSpPr>
            <p:spPr>
              <a:xfrm>
                <a:off x="1711412" y="3988186"/>
                <a:ext cx="3579183" cy="4129226"/>
              </a:xfrm>
              <a:prstGeom prst="rect">
                <a:avLst/>
              </a:prstGeom>
              <a:solidFill>
                <a:schemeClr val="tx1">
                  <a:lumMod val="75000"/>
                  <a:lumOff val="2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BA58D2C-A69D-E740-BC11-13CDAC7AC1EE}"/>
                  </a:ext>
                </a:extLst>
              </p:cNvPr>
              <p:cNvSpPr/>
              <p:nvPr/>
            </p:nvSpPr>
            <p:spPr>
              <a:xfrm>
                <a:off x="1855354" y="4071071"/>
                <a:ext cx="3291298" cy="3877631"/>
              </a:xfrm>
              <a:prstGeom prst="rect">
                <a:avLst/>
              </a:prstGeom>
              <a:solidFill>
                <a:schemeClr val="bg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169BF79D-6210-D844-9BAC-4446AEDDA5DE}"/>
                </a:ext>
              </a:extLst>
            </p:cNvPr>
            <p:cNvSpPr txBox="1"/>
            <p:nvPr/>
          </p:nvSpPr>
          <p:spPr>
            <a:xfrm>
              <a:off x="7278477" y="3426558"/>
              <a:ext cx="3291298" cy="4092379"/>
            </a:xfrm>
            <a:prstGeom prst="rect">
              <a:avLst/>
            </a:prstGeom>
            <a:noFill/>
          </p:spPr>
          <p:txBody>
            <a:bodyPr wrap="square" rtlCol="0">
              <a:spAutoFit/>
            </a:bodyPr>
            <a:lstStyle/>
            <a:p>
              <a:pPr lvl="1" algn="ctr"/>
              <a:r>
                <a:rPr lang="zh-CN" altLang="en-US" sz="3200" b="1" dirty="0">
                  <a:solidFill>
                    <a:schemeClr val="bg2">
                      <a:lumMod val="10000"/>
                    </a:schemeClr>
                  </a:solidFill>
                  <a:latin typeface="微软雅黑" panose="020B0503020204020204" pitchFamily="34" charset="-122"/>
                  <a:ea typeface="微软雅黑" panose="020B0503020204020204" pitchFamily="34" charset="-122"/>
                </a:rPr>
                <a:t>自决回顾</a:t>
              </a:r>
              <a:endParaRPr lang="en-US" sz="3200" b="1" dirty="0">
                <a:solidFill>
                  <a:schemeClr val="bg2">
                    <a:lumMod val="10000"/>
                  </a:schemeClr>
                </a:solidFill>
                <a:latin typeface="微软雅黑" panose="020B0503020204020204" pitchFamily="34" charset="-122"/>
                <a:ea typeface="微软雅黑" panose="020B0503020204020204" pitchFamily="34" charset="-122"/>
              </a:endParaRPr>
            </a:p>
            <a:p>
              <a:pPr marL="800100" lvl="1" indent="-342900">
                <a:buFont typeface="Wingdings" pitchFamily="2" charset="2"/>
                <a:buChar char="ü"/>
              </a:pPr>
              <a:r>
                <a:rPr lang="zh-CN" altLang="en-US" sz="2000" dirty="0">
                  <a:latin typeface="微软雅黑" panose="020B0503020204020204" pitchFamily="34" charset="-122"/>
                  <a:ea typeface="微软雅黑" panose="020B0503020204020204" pitchFamily="34" charset="-122"/>
                </a:rPr>
                <a:t>自决概览</a:t>
              </a:r>
              <a:endParaRPr lang="en-US" sz="2000" dirty="0">
                <a:latin typeface="微软雅黑" panose="020B0503020204020204" pitchFamily="34" charset="-122"/>
                <a:ea typeface="微软雅黑" panose="020B0503020204020204" pitchFamily="34" charset="-122"/>
              </a:endParaRPr>
            </a:p>
            <a:p>
              <a:pPr lvl="1"/>
              <a:endParaRPr lang="en-US" sz="2000" dirty="0">
                <a:latin typeface="微软雅黑" panose="020B0503020204020204" pitchFamily="34" charset="-122"/>
                <a:ea typeface="微软雅黑" panose="020B0503020204020204" pitchFamily="34" charset="-122"/>
              </a:endParaRPr>
            </a:p>
            <a:p>
              <a:pPr marL="800100" lvl="1" indent="-342900">
                <a:buFont typeface="Wingdings" pitchFamily="2" charset="2"/>
                <a:buChar char="ü"/>
              </a:pPr>
              <a:r>
                <a:rPr lang="zh-CN" altLang="en-US" sz="2000" dirty="0">
                  <a:latin typeface="微软雅黑" panose="020B0503020204020204" pitchFamily="34" charset="-122"/>
                  <a:ea typeface="微软雅黑" panose="020B0503020204020204" pitchFamily="34" charset="-122"/>
                </a:rPr>
                <a:t>自决的历史</a:t>
              </a:r>
              <a:endParaRPr lang="en-US" sz="2000" dirty="0">
                <a:latin typeface="微软雅黑" panose="020B0503020204020204" pitchFamily="34" charset="-122"/>
                <a:ea typeface="微软雅黑" panose="020B0503020204020204" pitchFamily="34" charset="-122"/>
              </a:endParaRPr>
            </a:p>
            <a:p>
              <a:pPr lvl="1"/>
              <a:endParaRPr lang="en-US" sz="2000" dirty="0">
                <a:latin typeface="微软雅黑" panose="020B0503020204020204" pitchFamily="34" charset="-122"/>
                <a:ea typeface="微软雅黑" panose="020B0503020204020204" pitchFamily="34" charset="-122"/>
              </a:endParaRPr>
            </a:p>
            <a:p>
              <a:pPr marL="800100" lvl="1" indent="-342900">
                <a:buFont typeface="Wingdings" pitchFamily="2" charset="2"/>
                <a:buChar char="ü"/>
              </a:pPr>
              <a:r>
                <a:rPr lang="zh-CN" altLang="en-US" sz="2000" dirty="0">
                  <a:latin typeface="微软雅黑" panose="020B0503020204020204" pitchFamily="34" charset="-122"/>
                  <a:ea typeface="微软雅黑" panose="020B0503020204020204" pitchFamily="34" charset="-122"/>
                </a:rPr>
                <a:t>需记住的要点</a:t>
              </a:r>
              <a:endParaRPr lang="en-US" sz="2000" dirty="0">
                <a:latin typeface="微软雅黑" panose="020B0503020204020204" pitchFamily="34" charset="-122"/>
                <a:ea typeface="微软雅黑" panose="020B0503020204020204" pitchFamily="34" charset="-122"/>
              </a:endParaRPr>
            </a:p>
            <a:p>
              <a:pPr lvl="1"/>
              <a:endParaRPr lang="en-US" sz="2000" dirty="0">
                <a:latin typeface="微软雅黑" panose="020B0503020204020204" pitchFamily="34" charset="-122"/>
                <a:ea typeface="微软雅黑" panose="020B0503020204020204" pitchFamily="34" charset="-122"/>
              </a:endParaRPr>
            </a:p>
            <a:p>
              <a:pPr marL="800100" lvl="1" indent="-342900">
                <a:buFont typeface="Wingdings" pitchFamily="2" charset="2"/>
                <a:buChar char="ü"/>
              </a:pPr>
              <a:r>
                <a:rPr lang="en-US" altLang="zh-CN" sz="2000" dirty="0">
                  <a:latin typeface="微软雅黑" panose="020B0503020204020204" pitchFamily="34" charset="-122"/>
                  <a:ea typeface="微软雅黑" panose="020B0503020204020204" pitchFamily="34" charset="-122"/>
                </a:rPr>
                <a:t>5 </a:t>
              </a:r>
              <a:r>
                <a:rPr lang="zh-CN" altLang="en-US" sz="2000" dirty="0">
                  <a:latin typeface="微软雅黑" panose="020B0503020204020204" pitchFamily="34" charset="-122"/>
                  <a:ea typeface="微软雅黑" panose="020B0503020204020204" pitchFamily="34" charset="-122"/>
                </a:rPr>
                <a:t>大原则</a:t>
              </a:r>
              <a:endParaRPr lang="en-US" sz="2000" dirty="0">
                <a:latin typeface="微软雅黑" panose="020B0503020204020204" pitchFamily="34" charset="-122"/>
                <a:ea typeface="微软雅黑" panose="020B0503020204020204" pitchFamily="34" charset="-122"/>
              </a:endParaRPr>
            </a:p>
            <a:p>
              <a:pPr marL="800100" lvl="1" indent="-342900">
                <a:buFont typeface="Wingdings" pitchFamily="2" charset="2"/>
                <a:buChar char="ü"/>
              </a:pPr>
              <a:endParaRPr lang="en-US" sz="2000" dirty="0">
                <a:latin typeface="微软雅黑" panose="020B0503020204020204" pitchFamily="34" charset="-122"/>
                <a:ea typeface="微软雅黑" panose="020B0503020204020204" pitchFamily="34" charset="-122"/>
              </a:endParaRPr>
            </a:p>
            <a:p>
              <a:pPr marL="800100" lvl="1" indent="-342900">
                <a:buFont typeface="Wingdings" pitchFamily="2" charset="2"/>
                <a:buChar char="ü"/>
              </a:pPr>
              <a:r>
                <a:rPr lang="zh-CN" altLang="en-US" sz="2000" dirty="0">
                  <a:latin typeface="微软雅黑" panose="020B0503020204020204" pitchFamily="34" charset="-122"/>
                  <a:ea typeface="微软雅黑" panose="020B0503020204020204" pitchFamily="34" charset="-122"/>
                </a:rPr>
                <a:t>以人为本的规划</a:t>
              </a:r>
              <a:endParaRPr lang="en-US" sz="2000" b="1" dirty="0">
                <a:solidFill>
                  <a:schemeClr val="bg2">
                    <a:lumMod val="10000"/>
                  </a:schemeClr>
                </a:solidFill>
                <a:latin typeface="微软雅黑" panose="020B0503020204020204" pitchFamily="34" charset="-122"/>
                <a:ea typeface="微软雅黑" panose="020B0503020204020204" pitchFamily="34" charset="-122"/>
              </a:endParaRPr>
            </a:p>
            <a:p>
              <a:pPr marL="914400" lvl="1" indent="-457200">
                <a:buFont typeface="Wingdings" pitchFamily="2" charset="2"/>
                <a:buChar char="ü"/>
              </a:pPr>
              <a:endParaRPr lang="en-US" sz="3200" b="1" dirty="0">
                <a:solidFill>
                  <a:schemeClr val="bg2">
                    <a:lumMod val="10000"/>
                  </a:schemeClr>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00995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zh-CN" altLang="en-US" dirty="0">
                <a:latin typeface="微软雅黑" panose="020B0503020204020204" pitchFamily="34" charset="-122"/>
                <a:ea typeface="微软雅黑" panose="020B0503020204020204" pitchFamily="34" charset="-122"/>
              </a:rPr>
              <a:t>角色</a:t>
            </a:r>
            <a:br>
              <a:rPr lang="en-US" altLang="zh-CN" dirty="0">
                <a:latin typeface="微软雅黑" panose="020B0503020204020204" pitchFamily="34" charset="-122"/>
                <a:ea typeface="微软雅黑" panose="020B0503020204020204" pitchFamily="34" charset="-122"/>
              </a:rPr>
            </a:br>
            <a:r>
              <a:rPr lang="zh-CN" altLang="en-US" dirty="0">
                <a:latin typeface="微软雅黑" panose="020B0503020204020204" pitchFamily="34" charset="-122"/>
                <a:ea typeface="微软雅黑" panose="020B0503020204020204" pitchFamily="34" charset="-122"/>
              </a:rPr>
              <a:t>和责任</a:t>
            </a:r>
            <a:endParaRPr lang="en-US" dirty="0">
              <a:latin typeface="微软雅黑" panose="020B0503020204020204" pitchFamily="34" charset="-122"/>
              <a:ea typeface="微软雅黑" panose="020B0503020204020204" pitchFamily="34" charset="-122"/>
            </a:endParaRPr>
          </a:p>
        </p:txBody>
      </p:sp>
      <p:grpSp>
        <p:nvGrpSpPr>
          <p:cNvPr id="10" name="Group 9">
            <a:extLst>
              <a:ext uri="{FF2B5EF4-FFF2-40B4-BE49-F238E27FC236}">
                <a16:creationId xmlns:a16="http://schemas.microsoft.com/office/drawing/2014/main" id="{31B97552-CA0C-AF4F-AE24-E2C6CB56955C}"/>
              </a:ext>
            </a:extLst>
          </p:cNvPr>
          <p:cNvGrpSpPr/>
          <p:nvPr/>
        </p:nvGrpSpPr>
        <p:grpSpPr>
          <a:xfrm>
            <a:off x="7316332" y="2454667"/>
            <a:ext cx="3579183" cy="4646092"/>
            <a:chOff x="7316332" y="2967282"/>
            <a:chExt cx="3579183" cy="4646092"/>
          </a:xfrm>
        </p:grpSpPr>
        <p:grpSp>
          <p:nvGrpSpPr>
            <p:cNvPr id="12" name="Group 11">
              <a:extLst>
                <a:ext uri="{FF2B5EF4-FFF2-40B4-BE49-F238E27FC236}">
                  <a16:creationId xmlns:a16="http://schemas.microsoft.com/office/drawing/2014/main" id="{2A01A4BF-029D-F542-BB8A-630CA7863454}"/>
                </a:ext>
              </a:extLst>
            </p:cNvPr>
            <p:cNvGrpSpPr/>
            <p:nvPr/>
          </p:nvGrpSpPr>
          <p:grpSpPr>
            <a:xfrm>
              <a:off x="7316332" y="2967282"/>
              <a:ext cx="3579183" cy="4646092"/>
              <a:chOff x="1763121" y="3966472"/>
              <a:chExt cx="3579183" cy="4148786"/>
            </a:xfrm>
          </p:grpSpPr>
          <p:sp>
            <p:nvSpPr>
              <p:cNvPr id="15" name="Rectangle 14">
                <a:extLst>
                  <a:ext uri="{FF2B5EF4-FFF2-40B4-BE49-F238E27FC236}">
                    <a16:creationId xmlns:a16="http://schemas.microsoft.com/office/drawing/2014/main" id="{0D363D51-B82C-234A-8BEA-076C41DD03E0}"/>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89A7CBF-B2FB-1544-9BF7-62A1A9FE23B6}"/>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D5352F5B-8C36-F04B-8400-4F559930B48F}"/>
                </a:ext>
              </a:extLst>
            </p:cNvPr>
            <p:cNvSpPr txBox="1"/>
            <p:nvPr/>
          </p:nvSpPr>
          <p:spPr>
            <a:xfrm>
              <a:off x="7551338" y="4838955"/>
              <a:ext cx="3250567" cy="1837426"/>
            </a:xfrm>
            <a:prstGeom prst="rect">
              <a:avLst/>
            </a:prstGeom>
            <a:noFill/>
          </p:spPr>
          <p:txBody>
            <a:bodyPr wrap="square" rtlCol="0">
              <a:spAutoFit/>
            </a:bodyPr>
            <a:lstStyle/>
            <a:p>
              <a:pPr>
                <a:lnSpc>
                  <a:spcPct val="90000"/>
                </a:lnSpc>
                <a:spcBef>
                  <a:spcPct val="0"/>
                </a:spcBef>
              </a:pPr>
              <a:r>
                <a:rPr lang="zh-CN" altLang="en-US" b="1" dirty="0">
                  <a:solidFill>
                    <a:schemeClr val="accent5">
                      <a:lumMod val="50000"/>
                    </a:schemeClr>
                  </a:solidFill>
                  <a:latin typeface="微软雅黑" panose="020B0503020204020204" pitchFamily="34" charset="-122"/>
                  <a:ea typeface="微软雅黑" panose="020B0503020204020204" pitchFamily="34" charset="-122"/>
                </a:rPr>
                <a:t>角色和责任</a:t>
              </a:r>
              <a:endParaRPr lang="en-US" altLang="zh-CN" b="1"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您</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家庭</a:t>
              </a:r>
              <a:r>
                <a:rPr lang="en-US" altLang="zh-CN" dirty="0">
                  <a:solidFill>
                    <a:schemeClr val="accent5">
                      <a:lumMod val="50000"/>
                    </a:schemeClr>
                  </a:solidFill>
                  <a:latin typeface="微软雅黑" panose="020B0503020204020204" pitchFamily="34" charset="-122"/>
                  <a:ea typeface="微软雅黑" panose="020B0503020204020204" pitchFamily="34" charset="-122"/>
                </a:rPr>
                <a:t>/</a:t>
              </a:r>
              <a:r>
                <a:rPr lang="zh-CN" altLang="en-US" dirty="0">
                  <a:solidFill>
                    <a:schemeClr val="accent5">
                      <a:lumMod val="50000"/>
                    </a:schemeClr>
                  </a:solidFill>
                  <a:latin typeface="微软雅黑" panose="020B0503020204020204" pitchFamily="34" charset="-122"/>
                  <a:ea typeface="微软雅黑" panose="020B0503020204020204" pitchFamily="34" charset="-122"/>
                </a:rPr>
                <a:t>支持圈</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服务协调员</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财务管理服务</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服务供应方</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独立协调方</a:t>
              </a:r>
              <a:endParaRPr lang="en-US" sz="2000" dirty="0">
                <a:solidFill>
                  <a:schemeClr val="bg1"/>
                </a:solidFill>
                <a:latin typeface="Century Gothic" panose="020B0502020202020204" pitchFamily="34" charset="0"/>
                <a:ea typeface="+mj-ea"/>
                <a:cs typeface="+mj-cs"/>
              </a:endParaRPr>
            </a:p>
          </p:txBody>
        </p:sp>
        <p:sp>
          <p:nvSpPr>
            <p:cNvPr id="14" name="TextBox 13">
              <a:extLst>
                <a:ext uri="{FF2B5EF4-FFF2-40B4-BE49-F238E27FC236}">
                  <a16:creationId xmlns:a16="http://schemas.microsoft.com/office/drawing/2014/main" id="{4F83BA21-2BA9-E94D-96A9-91018CEF2D7F}"/>
                </a:ext>
              </a:extLst>
            </p:cNvPr>
            <p:cNvSpPr txBox="1"/>
            <p:nvPr/>
          </p:nvSpPr>
          <p:spPr>
            <a:xfrm>
              <a:off x="7551338" y="3127359"/>
              <a:ext cx="3109170" cy="1837426"/>
            </a:xfrm>
            <a:prstGeom prst="rect">
              <a:avLst/>
            </a:prstGeom>
            <a:noFill/>
          </p:spPr>
          <p:txBody>
            <a:bodyPr wrap="square" rtlCol="0">
              <a:spAutoFit/>
            </a:bodyPr>
            <a:lstStyle/>
            <a:p>
              <a:r>
                <a:rPr lang="en-US" b="1" dirty="0">
                  <a:solidFill>
                    <a:schemeClr val="accent5">
                      <a:lumMod val="50000"/>
                    </a:schemeClr>
                  </a:solidFill>
                  <a:latin typeface="微软雅黑" panose="020B0503020204020204" pitchFamily="34" charset="-122"/>
                  <a:ea typeface="微软雅黑" panose="020B0503020204020204" pitchFamily="34" charset="-122"/>
                </a:rPr>
                <a:t>5</a:t>
              </a:r>
              <a:r>
                <a:rPr lang="zh-CN" altLang="en-US" b="1" dirty="0">
                  <a:solidFill>
                    <a:schemeClr val="accent5">
                      <a:lumMod val="50000"/>
                    </a:schemeClr>
                  </a:solidFill>
                  <a:latin typeface="微软雅黑" panose="020B0503020204020204" pitchFamily="34" charset="-122"/>
                  <a:ea typeface="微软雅黑" panose="020B0503020204020204" pitchFamily="34" charset="-122"/>
                </a:rPr>
                <a:t>大原则</a:t>
              </a:r>
              <a:endParaRPr lang="en-US" b="1"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cs typeface="+mj-cs"/>
                </a:rPr>
                <a:t>自由</a:t>
              </a:r>
              <a:endParaRPr lang="en-US"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cs typeface="+mj-cs"/>
                </a:rPr>
                <a:t>权限</a:t>
              </a:r>
              <a:endParaRPr lang="en-US"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cs typeface="+mj-cs"/>
                </a:rPr>
                <a:t>支持</a:t>
              </a:r>
              <a:r>
                <a:rPr lang="en-US" dirty="0">
                  <a:solidFill>
                    <a:schemeClr val="accent5">
                      <a:lumMod val="50000"/>
                    </a:schemeClr>
                  </a:solidFill>
                  <a:latin typeface="微软雅黑" panose="020B0503020204020204" pitchFamily="34" charset="-122"/>
                  <a:ea typeface="微软雅黑" panose="020B0503020204020204" pitchFamily="34" charset="-122"/>
                  <a:cs typeface="+mj-cs"/>
                </a:rPr>
                <a:t> </a:t>
              </a: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cs typeface="+mj-cs"/>
                </a:rPr>
                <a:t>责任</a:t>
              </a:r>
              <a:r>
                <a:rPr lang="en-US" dirty="0">
                  <a:solidFill>
                    <a:schemeClr val="accent5">
                      <a:lumMod val="50000"/>
                    </a:schemeClr>
                  </a:solidFill>
                  <a:latin typeface="微软雅黑" panose="020B0503020204020204" pitchFamily="34" charset="-122"/>
                  <a:ea typeface="微软雅黑" panose="020B0503020204020204" pitchFamily="34" charset="-122"/>
                  <a:cs typeface="+mj-cs"/>
                </a:rPr>
                <a:t> </a:t>
              </a: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cs typeface="+mj-cs"/>
                </a:rPr>
                <a:t>确认</a:t>
              </a:r>
              <a:r>
                <a:rPr lang="en-US" dirty="0">
                  <a:solidFill>
                    <a:schemeClr val="accent5">
                      <a:lumMod val="50000"/>
                    </a:schemeClr>
                  </a:solidFill>
                  <a:latin typeface="微软雅黑" panose="020B0503020204020204" pitchFamily="34" charset="-122"/>
                  <a:ea typeface="微软雅黑" panose="020B0503020204020204" pitchFamily="34" charset="-122"/>
                  <a:cs typeface="+mj-cs"/>
                </a:rPr>
                <a:t>  </a:t>
              </a:r>
            </a:p>
            <a:p>
              <a:pPr algn="l" defTabSz="914400" rtl="0" eaLnBrk="1" latinLnBrk="0" hangingPunct="1">
                <a:lnSpc>
                  <a:spcPct val="90000"/>
                </a:lnSpc>
                <a:spcBef>
                  <a:spcPct val="0"/>
                </a:spcBef>
                <a:buNone/>
              </a:pPr>
              <a:endParaRPr lang="en-US" sz="16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grpSp>
    </p:spTree>
    <p:extLst>
      <p:ext uri="{BB962C8B-B14F-4D97-AF65-F5344CB8AC3E}">
        <p14:creationId xmlns:p14="http://schemas.microsoft.com/office/powerpoint/2010/main" val="1167172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417129" y="4851115"/>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242603" y="1945246"/>
            <a:ext cx="8085221" cy="462299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242602" y="2047516"/>
            <a:ext cx="8085221"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zh-CN" altLang="en-US" sz="3600" b="1" kern="1200" dirty="0">
                <a:latin typeface="微软雅黑" panose="020B0503020204020204" pitchFamily="34" charset="-122"/>
                <a:ea typeface="微软雅黑" panose="020B0503020204020204" pitchFamily="34" charset="-122"/>
                <a:cs typeface="+mj-cs"/>
              </a:rPr>
              <a:t>角色和责任</a:t>
            </a:r>
            <a:endParaRPr lang="en-US" sz="3600" b="1" kern="1200" dirty="0">
              <a:latin typeface="微软雅黑" panose="020B0503020204020204" pitchFamily="34" charset="-122"/>
              <a:ea typeface="微软雅黑" panose="020B0503020204020204" pitchFamily="34" charset="-122"/>
              <a:cs typeface="+mj-cs"/>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zh-CN" altLang="en-US" sz="2800" dirty="0">
                <a:latin typeface="微软雅黑" panose="020B0503020204020204" pitchFamily="34" charset="-122"/>
                <a:ea typeface="微软雅黑" panose="020B0503020204020204" pitchFamily="34" charset="-122"/>
              </a:rPr>
              <a:t>角色和责任</a:t>
            </a:r>
            <a:endParaRPr lang="en-US" sz="2800" dirty="0">
              <a:latin typeface="微软雅黑" panose="020B0503020204020204" pitchFamily="34" charset="-122"/>
              <a:ea typeface="微软雅黑" panose="020B0503020204020204" pitchFamily="34" charset="-122"/>
            </a:endParaRPr>
          </a:p>
        </p:txBody>
      </p:sp>
      <p:sp>
        <p:nvSpPr>
          <p:cNvPr id="12" name="TextBox 11">
            <a:extLst>
              <a:ext uri="{FF2B5EF4-FFF2-40B4-BE49-F238E27FC236}">
                <a16:creationId xmlns:a16="http://schemas.microsoft.com/office/drawing/2014/main" id="{F651A8D1-99B1-4845-B85F-CCE909696BC9}"/>
              </a:ext>
            </a:extLst>
          </p:cNvPr>
          <p:cNvSpPr txBox="1"/>
          <p:nvPr/>
        </p:nvSpPr>
        <p:spPr>
          <a:xfrm>
            <a:off x="105672" y="610286"/>
            <a:ext cx="3423591" cy="480131"/>
          </a:xfrm>
          <a:prstGeom prst="rect">
            <a:avLst/>
          </a:prstGeom>
          <a:noFill/>
        </p:spPr>
        <p:txBody>
          <a:bodyPr wrap="square" rtlCol="0">
            <a:spAutoFit/>
          </a:bodyPr>
          <a:lstStyle/>
          <a:p>
            <a:pPr defTabSz="914400" rtl="0" eaLnBrk="1" latinLnBrk="0" hangingPunct="1">
              <a:lnSpc>
                <a:spcPct val="90000"/>
              </a:lnSpc>
              <a:spcBef>
                <a:spcPct val="0"/>
              </a:spcBef>
              <a:buNone/>
            </a:pPr>
            <a:r>
              <a:rPr lang="zh-CN" altLang="en-US" sz="2700" b="1" kern="1200" dirty="0">
                <a:solidFill>
                  <a:schemeClr val="bg2">
                    <a:lumMod val="10000"/>
                  </a:schemeClr>
                </a:solidFill>
                <a:latin typeface="微软雅黑" panose="020B0503020204020204" pitchFamily="34" charset="-122"/>
                <a:ea typeface="微软雅黑" panose="020B0503020204020204" pitchFamily="34" charset="-122"/>
                <a:cs typeface="+mj-cs"/>
              </a:rPr>
              <a:t>概览</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9" name="Rectangle 8">
            <a:extLst>
              <a:ext uri="{FF2B5EF4-FFF2-40B4-BE49-F238E27FC236}">
                <a16:creationId xmlns:a16="http://schemas.microsoft.com/office/drawing/2014/main" id="{B5CFF8F1-5862-DD4D-A8D0-C12E0E4E404F}"/>
              </a:ext>
            </a:extLst>
          </p:cNvPr>
          <p:cNvSpPr/>
          <p:nvPr/>
        </p:nvSpPr>
        <p:spPr>
          <a:xfrm>
            <a:off x="1865376" y="2638447"/>
            <a:ext cx="8462449" cy="3477875"/>
          </a:xfrm>
          <a:prstGeom prst="rect">
            <a:avLst/>
          </a:prstGeom>
        </p:spPr>
        <p:txBody>
          <a:bodyPr wrap="square">
            <a:spAutoFit/>
          </a:bodyPr>
          <a:lstStyle/>
          <a:p>
            <a:pPr marL="914400" lvl="1" indent="-457200">
              <a:buFont typeface="Wingdings" pitchFamily="2" charset="2"/>
              <a:buChar char="ü"/>
            </a:pPr>
            <a:r>
              <a:rPr lang="zh-CN" altLang="en-US" sz="2000" dirty="0">
                <a:latin typeface="微软雅黑" panose="020B0503020204020204" pitchFamily="34" charset="-122"/>
                <a:ea typeface="微软雅黑" panose="020B0503020204020204" pitchFamily="34" charset="-122"/>
              </a:rPr>
              <a:t>您的角色和责任</a:t>
            </a:r>
            <a:endParaRPr lang="en-US" sz="2000" dirty="0">
              <a:latin typeface="微软雅黑" panose="020B0503020204020204" pitchFamily="34" charset="-122"/>
              <a:ea typeface="微软雅黑" panose="020B0503020204020204" pitchFamily="34" charset="-122"/>
            </a:endParaRPr>
          </a:p>
          <a:p>
            <a:pPr lvl="1"/>
            <a:endParaRPr lang="en-US" sz="2000" dirty="0">
              <a:latin typeface="微软雅黑" panose="020B0503020204020204" pitchFamily="34" charset="-122"/>
              <a:ea typeface="微软雅黑" panose="020B0503020204020204" pitchFamily="34" charset="-122"/>
            </a:endParaRPr>
          </a:p>
          <a:p>
            <a:pPr marL="914400" lvl="1" indent="-457200">
              <a:buFont typeface="Wingdings" pitchFamily="2" charset="2"/>
              <a:buChar char="ü"/>
            </a:pPr>
            <a:r>
              <a:rPr lang="zh-CN" altLang="en-US" sz="2000" dirty="0">
                <a:latin typeface="微软雅黑" panose="020B0503020204020204" pitchFamily="34" charset="-122"/>
                <a:ea typeface="微软雅黑" panose="020B0503020204020204" pitchFamily="34" charset="-122"/>
              </a:rPr>
              <a:t>您从自己生活中选择的人</a:t>
            </a:r>
            <a:endParaRPr lang="en-US" altLang="zh-CN" sz="2000" dirty="0">
              <a:latin typeface="微软雅黑" panose="020B0503020204020204" pitchFamily="34" charset="-122"/>
              <a:ea typeface="微软雅黑" panose="020B0503020204020204" pitchFamily="34" charset="-122"/>
            </a:endParaRPr>
          </a:p>
          <a:p>
            <a:pPr marL="914400" lvl="1" indent="-457200">
              <a:buFont typeface="Wingdings" pitchFamily="2" charset="2"/>
              <a:buChar char="ü"/>
            </a:pPr>
            <a:endParaRPr lang="en-US" sz="2000" dirty="0">
              <a:latin typeface="微软雅黑" panose="020B0503020204020204" pitchFamily="34" charset="-122"/>
              <a:ea typeface="微软雅黑" panose="020B0503020204020204" pitchFamily="34" charset="-122"/>
            </a:endParaRPr>
          </a:p>
          <a:p>
            <a:pPr marL="914400" lvl="1" indent="-457200">
              <a:buFont typeface="Wingdings" pitchFamily="2" charset="2"/>
              <a:buChar char="ü"/>
            </a:pPr>
            <a:r>
              <a:rPr lang="zh-CN" altLang="en-US" sz="2000" dirty="0">
                <a:latin typeface="微软雅黑" panose="020B0503020204020204" pitchFamily="34" charset="-122"/>
                <a:ea typeface="微软雅黑" panose="020B0503020204020204" pitchFamily="34" charset="-122"/>
              </a:rPr>
              <a:t>您的区域中心服务协调员</a:t>
            </a:r>
            <a:endParaRPr lang="en-US" altLang="zh-CN" sz="2000" dirty="0">
              <a:latin typeface="微软雅黑" panose="020B0503020204020204" pitchFamily="34" charset="-122"/>
              <a:ea typeface="微软雅黑" panose="020B0503020204020204" pitchFamily="34" charset="-122"/>
            </a:endParaRPr>
          </a:p>
          <a:p>
            <a:pPr marL="914400" lvl="1" indent="-457200">
              <a:buFont typeface="Wingdings" pitchFamily="2" charset="2"/>
              <a:buChar char="ü"/>
            </a:pPr>
            <a:endParaRPr lang="en-US" sz="2000" dirty="0">
              <a:latin typeface="微软雅黑" panose="020B0503020204020204" pitchFamily="34" charset="-122"/>
              <a:ea typeface="微软雅黑" panose="020B0503020204020204" pitchFamily="34" charset="-122"/>
            </a:endParaRPr>
          </a:p>
          <a:p>
            <a:pPr marL="914400" lvl="1" indent="-457200">
              <a:buFont typeface="Wingdings" pitchFamily="2" charset="2"/>
              <a:buChar char="ü"/>
            </a:pPr>
            <a:r>
              <a:rPr lang="zh-CN" altLang="en-US" sz="2000" dirty="0">
                <a:latin typeface="微软雅黑" panose="020B0503020204020204" pitchFamily="34" charset="-122"/>
                <a:ea typeface="微软雅黑" panose="020B0503020204020204" pitchFamily="34" charset="-122"/>
              </a:rPr>
              <a:t>独立协调方</a:t>
            </a:r>
            <a:endParaRPr lang="en-US" altLang="zh-CN" sz="2000" dirty="0">
              <a:latin typeface="微软雅黑" panose="020B0503020204020204" pitchFamily="34" charset="-122"/>
              <a:ea typeface="微软雅黑" panose="020B0503020204020204" pitchFamily="34" charset="-122"/>
            </a:endParaRPr>
          </a:p>
          <a:p>
            <a:pPr marL="914400" lvl="1" indent="-457200">
              <a:buFont typeface="Wingdings" pitchFamily="2" charset="2"/>
              <a:buChar char="ü"/>
            </a:pPr>
            <a:endParaRPr lang="en-US" sz="2000" dirty="0">
              <a:latin typeface="微软雅黑" panose="020B0503020204020204" pitchFamily="34" charset="-122"/>
              <a:ea typeface="微软雅黑" panose="020B0503020204020204" pitchFamily="34" charset="-122"/>
            </a:endParaRPr>
          </a:p>
          <a:p>
            <a:pPr marL="914400" lvl="1" indent="-457200">
              <a:buFont typeface="Wingdings" pitchFamily="2" charset="2"/>
              <a:buChar char="ü"/>
            </a:pPr>
            <a:r>
              <a:rPr lang="zh-CN" altLang="en-US" sz="2000" dirty="0">
                <a:latin typeface="微软雅黑" panose="020B0503020204020204" pitchFamily="34" charset="-122"/>
                <a:ea typeface="微软雅黑" panose="020B0503020204020204" pitchFamily="34" charset="-122"/>
              </a:rPr>
              <a:t>服务供应方</a:t>
            </a:r>
            <a:endParaRPr lang="en-US" altLang="zh-CN" sz="2000" dirty="0">
              <a:latin typeface="微软雅黑" panose="020B0503020204020204" pitchFamily="34" charset="-122"/>
              <a:ea typeface="微软雅黑" panose="020B0503020204020204" pitchFamily="34" charset="-122"/>
            </a:endParaRPr>
          </a:p>
          <a:p>
            <a:pPr marL="914400" lvl="1" indent="-457200">
              <a:buFont typeface="Wingdings" pitchFamily="2" charset="2"/>
              <a:buChar char="ü"/>
            </a:pPr>
            <a:endParaRPr lang="en-US" sz="2000" dirty="0">
              <a:latin typeface="微软雅黑" panose="020B0503020204020204" pitchFamily="34" charset="-122"/>
              <a:ea typeface="微软雅黑" panose="020B0503020204020204" pitchFamily="34" charset="-122"/>
            </a:endParaRPr>
          </a:p>
          <a:p>
            <a:pPr marL="914400" lvl="1" indent="-457200">
              <a:buFont typeface="Wingdings" pitchFamily="2" charset="2"/>
              <a:buChar char="ü"/>
            </a:pPr>
            <a:r>
              <a:rPr lang="zh-CN" altLang="en-US" sz="2000" dirty="0">
                <a:latin typeface="微软雅黑" panose="020B0503020204020204" pitchFamily="34" charset="-122"/>
                <a:ea typeface="微软雅黑" panose="020B0503020204020204" pitchFamily="34" charset="-122"/>
              </a:rPr>
              <a:t>财务管理服务（</a:t>
            </a:r>
            <a:r>
              <a:rPr lang="en-US" altLang="zh-CN" sz="2000" dirty="0">
                <a:latin typeface="微软雅黑" panose="020B0503020204020204" pitchFamily="34" charset="-122"/>
                <a:ea typeface="微软雅黑" panose="020B0503020204020204" pitchFamily="34" charset="-122"/>
              </a:rPr>
              <a:t>FMS</a:t>
            </a:r>
            <a:r>
              <a:rPr lang="zh-CN" altLang="en-US" sz="2000" dirty="0">
                <a:latin typeface="微软雅黑" panose="020B0503020204020204" pitchFamily="34" charset="-122"/>
                <a:ea typeface="微软雅黑" panose="020B0503020204020204" pitchFamily="34" charset="-122"/>
              </a:rPr>
              <a:t>）</a:t>
            </a:r>
            <a:endParaRPr lang="en-US" sz="2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5265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Pentagon 33">
            <a:extLst>
              <a:ext uri="{FF2B5EF4-FFF2-40B4-BE49-F238E27FC236}">
                <a16:creationId xmlns:a16="http://schemas.microsoft.com/office/drawing/2014/main" id="{04575B0E-5BD0-104F-8431-03C1B0FF6D0F}"/>
              </a:ext>
            </a:extLst>
          </p:cNvPr>
          <p:cNvSpPr/>
          <p:nvPr/>
        </p:nvSpPr>
        <p:spPr>
          <a:xfrm rot="10800000">
            <a:off x="949924" y="981251"/>
            <a:ext cx="11242076" cy="6059628"/>
          </a:xfrm>
          <a:prstGeom prst="homePlate">
            <a:avLst/>
          </a:prstGeom>
          <a:solidFill>
            <a:schemeClr val="bg1">
              <a:lumMod val="7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ight Arrow 28">
            <a:extLst>
              <a:ext uri="{FF2B5EF4-FFF2-40B4-BE49-F238E27FC236}">
                <a16:creationId xmlns:a16="http://schemas.microsoft.com/office/drawing/2014/main" id="{F7EC06D3-E53B-4E49-8F42-BFC7226A30C0}"/>
              </a:ext>
            </a:extLst>
          </p:cNvPr>
          <p:cNvSpPr/>
          <p:nvPr/>
        </p:nvSpPr>
        <p:spPr>
          <a:xfrm rot="14818363">
            <a:off x="8151276" y="3463215"/>
            <a:ext cx="1634124" cy="173740"/>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Right Arrow 30">
            <a:extLst>
              <a:ext uri="{FF2B5EF4-FFF2-40B4-BE49-F238E27FC236}">
                <a16:creationId xmlns:a16="http://schemas.microsoft.com/office/drawing/2014/main" id="{38EAD698-7633-2741-9A6E-B53BD417C903}"/>
              </a:ext>
            </a:extLst>
          </p:cNvPr>
          <p:cNvSpPr/>
          <p:nvPr/>
        </p:nvSpPr>
        <p:spPr>
          <a:xfrm rot="12801885">
            <a:off x="8033452" y="4668478"/>
            <a:ext cx="628053" cy="111602"/>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Right Arrow 29">
            <a:extLst>
              <a:ext uri="{FF2B5EF4-FFF2-40B4-BE49-F238E27FC236}">
                <a16:creationId xmlns:a16="http://schemas.microsoft.com/office/drawing/2014/main" id="{DA8CEE74-FD6B-F74E-BE05-05EC0CE5BB6A}"/>
              </a:ext>
            </a:extLst>
          </p:cNvPr>
          <p:cNvSpPr/>
          <p:nvPr/>
        </p:nvSpPr>
        <p:spPr>
          <a:xfrm rot="13574786">
            <a:off x="6456531" y="3439917"/>
            <a:ext cx="2703827" cy="150665"/>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zh-CN" altLang="en-US" sz="2800" dirty="0">
                <a:latin typeface="微软雅黑" panose="020B0503020204020204" pitchFamily="34" charset="-122"/>
                <a:ea typeface="微软雅黑" panose="020B0503020204020204" pitchFamily="34" charset="-122"/>
              </a:rPr>
              <a:t>角色和责任</a:t>
            </a:r>
            <a:endParaRPr lang="en-US" sz="2800" dirty="0">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CN" altLang="en-US" sz="2700" b="1" kern="1200" dirty="0">
                <a:solidFill>
                  <a:schemeClr val="bg2">
                    <a:lumMod val="10000"/>
                  </a:schemeClr>
                </a:solidFill>
                <a:latin typeface="微软雅黑" panose="020B0503020204020204" pitchFamily="34" charset="-122"/>
                <a:ea typeface="微软雅黑" panose="020B0503020204020204" pitchFamily="34" charset="-122"/>
                <a:cs typeface="+mj-cs"/>
              </a:rPr>
              <a:t>您的责任</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pic>
        <p:nvPicPr>
          <p:cNvPr id="7" name="Picture 6">
            <a:extLst>
              <a:ext uri="{FF2B5EF4-FFF2-40B4-BE49-F238E27FC236}">
                <a16:creationId xmlns:a16="http://schemas.microsoft.com/office/drawing/2014/main" id="{56ED9573-4DB5-CB4A-8CC2-013D42AA7A87}"/>
              </a:ext>
            </a:extLst>
          </p:cNvPr>
          <p:cNvPicPr>
            <a:picLocks noChangeAspect="1"/>
          </p:cNvPicPr>
          <p:nvPr/>
        </p:nvPicPr>
        <p:blipFill>
          <a:blip r:embed="rId3"/>
          <a:stretch>
            <a:fillRect/>
          </a:stretch>
        </p:blipFill>
        <p:spPr>
          <a:xfrm rot="20720630">
            <a:off x="7586273" y="1063039"/>
            <a:ext cx="1774270" cy="1690812"/>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5" name="Group 14">
            <a:extLst>
              <a:ext uri="{FF2B5EF4-FFF2-40B4-BE49-F238E27FC236}">
                <a16:creationId xmlns:a16="http://schemas.microsoft.com/office/drawing/2014/main" id="{D71F689D-BD78-5546-A34A-6CDC9FC18ACF}"/>
              </a:ext>
            </a:extLst>
          </p:cNvPr>
          <p:cNvGrpSpPr/>
          <p:nvPr/>
        </p:nvGrpSpPr>
        <p:grpSpPr>
          <a:xfrm rot="20609596">
            <a:off x="5683792" y="1292145"/>
            <a:ext cx="1664208" cy="1761224"/>
            <a:chOff x="4440733" y="3399075"/>
            <a:chExt cx="1664208" cy="1993392"/>
          </a:xfrm>
        </p:grpSpPr>
        <p:sp>
          <p:nvSpPr>
            <p:cNvPr id="12" name="Oval 11">
              <a:extLst>
                <a:ext uri="{FF2B5EF4-FFF2-40B4-BE49-F238E27FC236}">
                  <a16:creationId xmlns:a16="http://schemas.microsoft.com/office/drawing/2014/main" id="{4C9E990B-AC54-6444-8FED-379800BDDF06}"/>
                </a:ext>
              </a:extLst>
            </p:cNvPr>
            <p:cNvSpPr/>
            <p:nvPr/>
          </p:nvSpPr>
          <p:spPr>
            <a:xfrm>
              <a:off x="4440733" y="3399075"/>
              <a:ext cx="1664208" cy="199339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Teacher">
              <a:extLst>
                <a:ext uri="{FF2B5EF4-FFF2-40B4-BE49-F238E27FC236}">
                  <a16:creationId xmlns:a16="http://schemas.microsoft.com/office/drawing/2014/main" id="{FD534E58-EC2E-2945-BCBF-CF4B2E5670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40733" y="3539756"/>
              <a:ext cx="1608316" cy="1608316"/>
            </a:xfrm>
            <a:prstGeom prst="rect">
              <a:avLst/>
            </a:prstGeom>
          </p:spPr>
        </p:pic>
      </p:grpSp>
      <p:sp>
        <p:nvSpPr>
          <p:cNvPr id="33" name="Rectangle 32">
            <a:extLst>
              <a:ext uri="{FF2B5EF4-FFF2-40B4-BE49-F238E27FC236}">
                <a16:creationId xmlns:a16="http://schemas.microsoft.com/office/drawing/2014/main" id="{62D6FAFC-0A6E-6344-8A21-1353E3969ED8}"/>
              </a:ext>
            </a:extLst>
          </p:cNvPr>
          <p:cNvSpPr/>
          <p:nvPr/>
        </p:nvSpPr>
        <p:spPr>
          <a:xfrm>
            <a:off x="180780" y="4086732"/>
            <a:ext cx="7283213" cy="2511843"/>
          </a:xfrm>
          <a:prstGeom prst="rect">
            <a:avLst/>
          </a:prstGeom>
          <a:solidFill>
            <a:schemeClr val="bg1">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B5EA5DB2-180A-9847-8C47-7CE988E0DA14}"/>
              </a:ext>
            </a:extLst>
          </p:cNvPr>
          <p:cNvSpPr/>
          <p:nvPr/>
        </p:nvSpPr>
        <p:spPr>
          <a:xfrm>
            <a:off x="-127007" y="4263096"/>
            <a:ext cx="7955739" cy="1569660"/>
          </a:xfrm>
          <a:prstGeom prst="rect">
            <a:avLst/>
          </a:prstGeom>
        </p:spPr>
        <p:txBody>
          <a:bodyPr wrap="square">
            <a:spAutoFit/>
          </a:bodyPr>
          <a:lstStyle/>
          <a:p>
            <a:pPr marL="914400" lvl="1" indent="-457200">
              <a:buFont typeface="+mj-lt"/>
              <a:buAutoNum type="arabicParenR"/>
            </a:pPr>
            <a:r>
              <a:rPr lang="zh-CN" altLang="en-US" sz="2400" dirty="0">
                <a:latin typeface="微软雅黑" panose="020B0503020204020204" pitchFamily="34" charset="-122"/>
                <a:ea typeface="微软雅黑" panose="020B0503020204020204" pitchFamily="34" charset="-122"/>
              </a:rPr>
              <a:t>参加 </a:t>
            </a:r>
            <a:r>
              <a:rPr lang="en-US" sz="2400" dirty="0">
                <a:latin typeface="微软雅黑" panose="020B0503020204020204" pitchFamily="34" charset="-122"/>
                <a:ea typeface="微软雅黑" panose="020B0503020204020204" pitchFamily="34" charset="-122"/>
              </a:rPr>
              <a:t>SDP </a:t>
            </a:r>
            <a:r>
              <a:rPr lang="zh-CN" altLang="en-US" sz="2400" dirty="0">
                <a:latin typeface="微软雅黑" panose="020B0503020204020204" pitchFamily="34" charset="-122"/>
                <a:ea typeface="微软雅黑" panose="020B0503020204020204" pitchFamily="34" charset="-122"/>
              </a:rPr>
              <a:t>授训</a:t>
            </a:r>
            <a:endParaRPr lang="en-US" altLang="zh-CN" sz="2400" dirty="0">
              <a:latin typeface="微软雅黑" panose="020B0503020204020204" pitchFamily="34" charset="-122"/>
              <a:ea typeface="微软雅黑" panose="020B0503020204020204" pitchFamily="34" charset="-122"/>
            </a:endParaRPr>
          </a:p>
          <a:p>
            <a:pPr marL="914400" lvl="1" indent="-457200">
              <a:buFont typeface="+mj-lt"/>
              <a:buAutoNum type="arabicParenR"/>
            </a:pPr>
            <a:r>
              <a:rPr lang="zh-CN" altLang="en-US" sz="2400" dirty="0">
                <a:latin typeface="微软雅黑" panose="020B0503020204020204" pitchFamily="34" charset="-122"/>
                <a:ea typeface="微软雅黑" panose="020B0503020204020204" pitchFamily="34" charset="-122"/>
              </a:rPr>
              <a:t>拥有以人为本的 </a:t>
            </a:r>
            <a:r>
              <a:rPr lang="en-US" altLang="zh-CN" sz="2400" dirty="0">
                <a:latin typeface="微软雅黑" panose="020B0503020204020204" pitchFamily="34" charset="-122"/>
                <a:ea typeface="微软雅黑" panose="020B0503020204020204" pitchFamily="34" charset="-122"/>
              </a:rPr>
              <a:t>IPP</a:t>
            </a:r>
          </a:p>
          <a:p>
            <a:pPr marL="914400" lvl="1" indent="-457200">
              <a:buFont typeface="+mj-lt"/>
              <a:buAutoNum type="arabicParenR"/>
            </a:pPr>
            <a:r>
              <a:rPr lang="zh-CN" altLang="en-US" sz="2400" dirty="0">
                <a:latin typeface="微软雅黑" panose="020B0503020204020204" pitchFamily="34" charset="-122"/>
                <a:ea typeface="微软雅黑" panose="020B0503020204020204" pitchFamily="34" charset="-122"/>
              </a:rPr>
              <a:t>建立支出计划</a:t>
            </a:r>
            <a:endParaRPr lang="en-US" altLang="zh-CN" sz="2400" dirty="0">
              <a:latin typeface="微软雅黑" panose="020B0503020204020204" pitchFamily="34" charset="-122"/>
              <a:ea typeface="微软雅黑" panose="020B0503020204020204" pitchFamily="34" charset="-122"/>
            </a:endParaRPr>
          </a:p>
          <a:p>
            <a:pPr marL="914400" lvl="1" indent="-457200">
              <a:buFont typeface="+mj-lt"/>
              <a:buAutoNum type="arabicParenR"/>
            </a:pPr>
            <a:r>
              <a:rPr lang="zh-CN" altLang="en-US" sz="2400" dirty="0">
                <a:latin typeface="微软雅黑" panose="020B0503020204020204" pitchFamily="34" charset="-122"/>
                <a:ea typeface="微软雅黑" panose="020B0503020204020204" pitchFamily="34" charset="-122"/>
              </a:rPr>
              <a:t>使用财务管理服务</a:t>
            </a:r>
            <a:endParaRPr lang="en-US" dirty="0">
              <a:latin typeface="微软雅黑" panose="020B0503020204020204" pitchFamily="34" charset="-122"/>
              <a:ea typeface="微软雅黑" panose="020B0503020204020204" pitchFamily="34" charset="-122"/>
            </a:endParaRPr>
          </a:p>
        </p:txBody>
      </p:sp>
      <p:pic>
        <p:nvPicPr>
          <p:cNvPr id="8" name="Picture 7" descr="Category:Dollar sign - Wikimedia Commons">
            <a:extLst>
              <a:ext uri="{FF2B5EF4-FFF2-40B4-BE49-F238E27FC236}">
                <a16:creationId xmlns:a16="http://schemas.microsoft.com/office/drawing/2014/main" id="{F9F548DF-9BE1-B44A-9EA0-845A544B7B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270319">
            <a:off x="4809280" y="3045860"/>
            <a:ext cx="1774270" cy="16684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Right Arrow 26">
            <a:extLst>
              <a:ext uri="{FF2B5EF4-FFF2-40B4-BE49-F238E27FC236}">
                <a16:creationId xmlns:a16="http://schemas.microsoft.com/office/drawing/2014/main" id="{FD379373-1883-1D44-A00A-DED7D9DA39DB}"/>
              </a:ext>
            </a:extLst>
          </p:cNvPr>
          <p:cNvSpPr/>
          <p:nvPr/>
        </p:nvSpPr>
        <p:spPr>
          <a:xfrm rot="11830571">
            <a:off x="6319034" y="4789869"/>
            <a:ext cx="2418710" cy="146276"/>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13" name="Group 12">
            <a:extLst>
              <a:ext uri="{FF2B5EF4-FFF2-40B4-BE49-F238E27FC236}">
                <a16:creationId xmlns:a16="http://schemas.microsoft.com/office/drawing/2014/main" id="{B1BC737C-4E87-C44F-8CB7-AD1B981FAFFC}"/>
              </a:ext>
            </a:extLst>
          </p:cNvPr>
          <p:cNvGrpSpPr/>
          <p:nvPr/>
        </p:nvGrpSpPr>
        <p:grpSpPr>
          <a:xfrm rot="20234076">
            <a:off x="6720419" y="2834400"/>
            <a:ext cx="1682496" cy="1761224"/>
            <a:chOff x="6236208" y="2267712"/>
            <a:chExt cx="1664208" cy="1993392"/>
          </a:xfrm>
        </p:grpSpPr>
        <p:sp>
          <p:nvSpPr>
            <p:cNvPr id="11" name="Oval 10">
              <a:extLst>
                <a:ext uri="{FF2B5EF4-FFF2-40B4-BE49-F238E27FC236}">
                  <a16:creationId xmlns:a16="http://schemas.microsoft.com/office/drawing/2014/main" id="{9FA30614-15AA-304A-B9C2-16404CA32633}"/>
                </a:ext>
              </a:extLst>
            </p:cNvPr>
            <p:cNvSpPr/>
            <p:nvPr/>
          </p:nvSpPr>
          <p:spPr>
            <a:xfrm>
              <a:off x="6236208" y="2267712"/>
              <a:ext cx="1664208" cy="199339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Contract">
              <a:extLst>
                <a:ext uri="{FF2B5EF4-FFF2-40B4-BE49-F238E27FC236}">
                  <a16:creationId xmlns:a16="http://schemas.microsoft.com/office/drawing/2014/main" id="{0C8FDA07-31C2-1349-8836-45DA94121A9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49656" y="2557449"/>
              <a:ext cx="1550760" cy="1550760"/>
            </a:xfrm>
            <a:prstGeom prst="rect">
              <a:avLst/>
            </a:prstGeom>
          </p:spPr>
        </p:pic>
      </p:grpSp>
      <p:sp>
        <p:nvSpPr>
          <p:cNvPr id="6" name="Content Placeholder 2">
            <a:extLst>
              <a:ext uri="{FF2B5EF4-FFF2-40B4-BE49-F238E27FC236}">
                <a16:creationId xmlns:a16="http://schemas.microsoft.com/office/drawing/2014/main" id="{CA775326-19F0-4742-BA65-3A466E9AEFC5}"/>
              </a:ext>
            </a:extLst>
          </p:cNvPr>
          <p:cNvSpPr txBox="1">
            <a:spLocks/>
          </p:cNvSpPr>
          <p:nvPr/>
        </p:nvSpPr>
        <p:spPr>
          <a:xfrm>
            <a:off x="293620" y="6045530"/>
            <a:ext cx="9931400" cy="4957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zh-CN" altLang="en-US" b="1" dirty="0">
                <a:latin typeface="微软雅黑" panose="020B0503020204020204" pitchFamily="34" charset="-122"/>
                <a:ea typeface="微软雅黑" panose="020B0503020204020204" pitchFamily="34" charset="-122"/>
              </a:rPr>
              <a:t>您的角色和责任</a:t>
            </a:r>
            <a:endParaRPr lang="en-US" b="1" dirty="0">
              <a:latin typeface="微软雅黑" panose="020B0503020204020204" pitchFamily="34" charset="-122"/>
              <a:ea typeface="微软雅黑" panose="020B0503020204020204" pitchFamily="34" charset="-122"/>
            </a:endParaRPr>
          </a:p>
          <a:p>
            <a:pPr marL="457200" lvl="1" indent="0">
              <a:buNone/>
            </a:pPr>
            <a:endParaRPr lang="en-US" dirty="0">
              <a:latin typeface="微软雅黑" panose="020B0503020204020204" pitchFamily="34" charset="-122"/>
              <a:ea typeface="微软雅黑" panose="020B0503020204020204" pitchFamily="34" charset="-122"/>
            </a:endParaRPr>
          </a:p>
        </p:txBody>
      </p:sp>
      <p:sp>
        <p:nvSpPr>
          <p:cNvPr id="17" name="Freeform 16">
            <a:extLst>
              <a:ext uri="{FF2B5EF4-FFF2-40B4-BE49-F238E27FC236}">
                <a16:creationId xmlns:a16="http://schemas.microsoft.com/office/drawing/2014/main" id="{C8A0A8C8-9BA0-0E47-99E9-8CD8F7DD7757}"/>
              </a:ext>
            </a:extLst>
          </p:cNvPr>
          <p:cNvSpPr/>
          <p:nvPr/>
        </p:nvSpPr>
        <p:spPr>
          <a:xfrm>
            <a:off x="8545993" y="1736761"/>
            <a:ext cx="3358054" cy="5055532"/>
          </a:xfrm>
          <a:custGeom>
            <a:avLst/>
            <a:gdLst>
              <a:gd name="connsiteX0" fmla="*/ 605952 w 1211904"/>
              <a:gd name="connsiteY0" fmla="*/ 814155 h 1704171"/>
              <a:gd name="connsiteX1" fmla="*/ 1211904 w 1211904"/>
              <a:gd name="connsiteY1" fmla="*/ 962520 h 1704171"/>
              <a:gd name="connsiteX2" fmla="*/ 1211904 w 1211904"/>
              <a:gd name="connsiteY2" fmla="*/ 1704171 h 1704171"/>
              <a:gd name="connsiteX3" fmla="*/ 605952 w 1211904"/>
              <a:gd name="connsiteY3" fmla="*/ 1555805 h 1704171"/>
              <a:gd name="connsiteX4" fmla="*/ 0 w 1211904"/>
              <a:gd name="connsiteY4" fmla="*/ 1704171 h 1704171"/>
              <a:gd name="connsiteX5" fmla="*/ 0 w 1211904"/>
              <a:gd name="connsiteY5" fmla="*/ 962520 h 1704171"/>
              <a:gd name="connsiteX6" fmla="*/ 605952 w 1211904"/>
              <a:gd name="connsiteY6" fmla="*/ 814155 h 1704171"/>
              <a:gd name="connsiteX7" fmla="*/ 589429 w 1211904"/>
              <a:gd name="connsiteY7" fmla="*/ 0 h 1704171"/>
              <a:gd name="connsiteX8" fmla="*/ 955189 w 1211904"/>
              <a:gd name="connsiteY8" fmla="*/ 407077 h 1704171"/>
              <a:gd name="connsiteX9" fmla="*/ 589429 w 1211904"/>
              <a:gd name="connsiteY9" fmla="*/ 814154 h 1704171"/>
              <a:gd name="connsiteX10" fmla="*/ 223669 w 1211904"/>
              <a:gd name="connsiteY10" fmla="*/ 407077 h 1704171"/>
              <a:gd name="connsiteX11" fmla="*/ 589429 w 1211904"/>
              <a:gd name="connsiteY11" fmla="*/ 0 h 17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904" h="1704171">
                <a:moveTo>
                  <a:pt x="605952" y="814155"/>
                </a:moveTo>
                <a:cubicBezTo>
                  <a:pt x="940559" y="814155"/>
                  <a:pt x="1211904" y="880550"/>
                  <a:pt x="1211904" y="962520"/>
                </a:cubicBezTo>
                <a:lnTo>
                  <a:pt x="1211904" y="1704171"/>
                </a:lnTo>
                <a:cubicBezTo>
                  <a:pt x="1211904" y="1622200"/>
                  <a:pt x="940559" y="1555805"/>
                  <a:pt x="605952" y="1555805"/>
                </a:cubicBezTo>
                <a:cubicBezTo>
                  <a:pt x="271346" y="1555805"/>
                  <a:pt x="0" y="1622200"/>
                  <a:pt x="0" y="1704171"/>
                </a:cubicBezTo>
                <a:lnTo>
                  <a:pt x="0" y="962520"/>
                </a:lnTo>
                <a:cubicBezTo>
                  <a:pt x="0" y="880550"/>
                  <a:pt x="271346" y="814155"/>
                  <a:pt x="605952" y="814155"/>
                </a:cubicBezTo>
                <a:close/>
                <a:moveTo>
                  <a:pt x="589429" y="0"/>
                </a:moveTo>
                <a:cubicBezTo>
                  <a:pt x="791433" y="0"/>
                  <a:pt x="955189" y="182255"/>
                  <a:pt x="955189" y="407077"/>
                </a:cubicBezTo>
                <a:cubicBezTo>
                  <a:pt x="955189" y="631899"/>
                  <a:pt x="791433" y="814154"/>
                  <a:pt x="589429" y="814154"/>
                </a:cubicBezTo>
                <a:cubicBezTo>
                  <a:pt x="387425" y="814154"/>
                  <a:pt x="223669" y="631899"/>
                  <a:pt x="223669" y="407077"/>
                </a:cubicBezTo>
                <a:cubicBezTo>
                  <a:pt x="223669" y="182255"/>
                  <a:pt x="387425" y="0"/>
                  <a:pt x="589429"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3777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537F33-8519-6547-B551-48991D8AD31A}"/>
              </a:ext>
            </a:extLst>
          </p:cNvPr>
          <p:cNvPicPr>
            <a:picLocks noChangeAspect="1"/>
          </p:cNvPicPr>
          <p:nvPr/>
        </p:nvPicPr>
        <p:blipFill>
          <a:blip r:embed="rId3">
            <a:alphaModFix amt="52000"/>
          </a:blip>
          <a:stretch>
            <a:fillRect/>
          </a:stretch>
        </p:blipFill>
        <p:spPr>
          <a:xfrm>
            <a:off x="-201168" y="939020"/>
            <a:ext cx="12393168" cy="6356705"/>
          </a:xfrm>
          <a:prstGeom prst="rect">
            <a:avLst/>
          </a:prstGeom>
          <a:effectLst/>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zh-CN" altLang="en-US" sz="2800" dirty="0">
                <a:latin typeface="微软雅黑" panose="020B0503020204020204" pitchFamily="34" charset="-122"/>
                <a:ea typeface="微软雅黑" panose="020B0503020204020204" pitchFamily="34" charset="-122"/>
              </a:rPr>
              <a:t>角色和责任</a:t>
            </a:r>
            <a:endParaRPr lang="en-US" sz="2800" dirty="0">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家人、朋友和支持圈</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grpSp>
        <p:nvGrpSpPr>
          <p:cNvPr id="9" name="Group 8"/>
          <p:cNvGrpSpPr/>
          <p:nvPr/>
        </p:nvGrpSpPr>
        <p:grpSpPr>
          <a:xfrm>
            <a:off x="2412545" y="1379325"/>
            <a:ext cx="7458714" cy="5119391"/>
            <a:chOff x="2679245" y="1405301"/>
            <a:chExt cx="7458714" cy="5119391"/>
          </a:xfrm>
        </p:grpSpPr>
        <p:sp>
          <p:nvSpPr>
            <p:cNvPr id="8" name="Rectangle 7">
              <a:extLst>
                <a:ext uri="{FF2B5EF4-FFF2-40B4-BE49-F238E27FC236}">
                  <a16:creationId xmlns:a16="http://schemas.microsoft.com/office/drawing/2014/main" id="{B59D5ABD-8318-374E-9A62-10674FF9D878}"/>
                </a:ext>
              </a:extLst>
            </p:cNvPr>
            <p:cNvSpPr/>
            <p:nvPr/>
          </p:nvSpPr>
          <p:spPr>
            <a:xfrm>
              <a:off x="2679245" y="2784665"/>
              <a:ext cx="7458713" cy="3740027"/>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C4FE89F2-3451-8543-8683-3385B279C3D5}"/>
                </a:ext>
              </a:extLst>
            </p:cNvPr>
            <p:cNvSpPr txBox="1">
              <a:spLocks/>
            </p:cNvSpPr>
            <p:nvPr/>
          </p:nvSpPr>
          <p:spPr>
            <a:xfrm>
              <a:off x="3207263" y="2826360"/>
              <a:ext cx="6527332" cy="36983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zh-CN" altLang="en-US" sz="2800" dirty="0">
                  <a:solidFill>
                    <a:prstClr val="black"/>
                  </a:solidFill>
                  <a:latin typeface="微软雅黑" panose="020B0503020204020204" pitchFamily="34" charset="-122"/>
                  <a:ea typeface="微软雅黑" panose="020B0503020204020204" pitchFamily="34" charset="-122"/>
                </a:rPr>
                <a:t>您信任的人</a:t>
              </a:r>
              <a:endParaRPr lang="en-US" sz="2800" dirty="0">
                <a:solidFill>
                  <a:prstClr val="black"/>
                </a:solidFill>
                <a:latin typeface="微软雅黑" panose="020B0503020204020204" pitchFamily="34" charset="-122"/>
                <a:ea typeface="微软雅黑" panose="020B0503020204020204" pitchFamily="34" charset="-122"/>
              </a:endParaRPr>
            </a:p>
            <a:p>
              <a:pPr lvl="1"/>
              <a:r>
                <a:rPr lang="zh-CN" altLang="en-US" sz="2800" dirty="0">
                  <a:solidFill>
                    <a:prstClr val="black"/>
                  </a:solidFill>
                  <a:latin typeface="微软雅黑" panose="020B0503020204020204" pitchFamily="34" charset="-122"/>
                  <a:ea typeface="微软雅黑" panose="020B0503020204020204" pitchFamily="34" charset="-122"/>
                </a:rPr>
                <a:t>最了解您的人</a:t>
              </a:r>
              <a:endParaRPr lang="en-US" altLang="zh-CN" sz="2800" dirty="0">
                <a:solidFill>
                  <a:prstClr val="black"/>
                </a:solidFill>
                <a:latin typeface="微软雅黑" panose="020B0503020204020204" pitchFamily="34" charset="-122"/>
                <a:ea typeface="微软雅黑" panose="020B0503020204020204" pitchFamily="34" charset="-122"/>
              </a:endParaRPr>
            </a:p>
            <a:p>
              <a:pPr lvl="1"/>
              <a:r>
                <a:rPr lang="zh-CN" altLang="en-US" sz="2800" dirty="0">
                  <a:solidFill>
                    <a:prstClr val="black"/>
                  </a:solidFill>
                  <a:latin typeface="微软雅黑" panose="020B0503020204020204" pitchFamily="34" charset="-122"/>
                  <a:ea typeface="微软雅黑" panose="020B0503020204020204" pitchFamily="34" charset="-122"/>
                </a:rPr>
                <a:t>能提供帮助的人</a:t>
              </a:r>
              <a:endParaRPr lang="en-US" altLang="zh-CN" sz="2800" dirty="0">
                <a:solidFill>
                  <a:prstClr val="black"/>
                </a:solidFill>
                <a:latin typeface="微软雅黑" panose="020B0503020204020204" pitchFamily="34" charset="-122"/>
                <a:ea typeface="微软雅黑" panose="020B0503020204020204" pitchFamily="34" charset="-122"/>
              </a:endParaRPr>
            </a:p>
            <a:p>
              <a:pPr lvl="1"/>
              <a:r>
                <a:rPr lang="zh-CN" altLang="en-US" sz="2800" dirty="0">
                  <a:latin typeface="微软雅黑" panose="020B0503020204020204" pitchFamily="34" charset="-122"/>
                  <a:ea typeface="微软雅黑" panose="020B0503020204020204" pitchFamily="34" charset="-122"/>
                </a:rPr>
                <a:t>朋友和家人</a:t>
              </a:r>
              <a:endParaRPr lang="en-US" altLang="zh-CN" sz="2800" dirty="0">
                <a:latin typeface="微软雅黑" panose="020B0503020204020204" pitchFamily="34" charset="-122"/>
                <a:ea typeface="微软雅黑" panose="020B0503020204020204" pitchFamily="34" charset="-122"/>
              </a:endParaRPr>
            </a:p>
            <a:p>
              <a:pPr lvl="1"/>
              <a:r>
                <a:rPr lang="zh-CN" altLang="en-US" sz="2800" dirty="0">
                  <a:latin typeface="微软雅黑" panose="020B0503020204020204" pitchFamily="34" charset="-122"/>
                  <a:ea typeface="微软雅黑" panose="020B0503020204020204" pitchFamily="34" charset="-122"/>
                </a:rPr>
                <a:t>教师、治疗师、教练</a:t>
              </a:r>
              <a:endParaRPr lang="en-US" altLang="zh-CN" sz="2800" dirty="0">
                <a:latin typeface="微软雅黑" panose="020B0503020204020204" pitchFamily="34" charset="-122"/>
                <a:ea typeface="微软雅黑" panose="020B0503020204020204" pitchFamily="34" charset="-122"/>
              </a:endParaRPr>
            </a:p>
            <a:p>
              <a:pPr lvl="1"/>
              <a:r>
                <a:rPr lang="zh-CN" altLang="en-US" sz="2800" dirty="0">
                  <a:latin typeface="微软雅黑" panose="020B0503020204020204" pitchFamily="34" charset="-122"/>
                  <a:ea typeface="微软雅黑" panose="020B0503020204020204" pitchFamily="34" charset="-122"/>
                </a:rPr>
                <a:t>您的服务协调员</a:t>
              </a:r>
              <a:endParaRPr lang="en-US" altLang="zh-CN" sz="2800" dirty="0">
                <a:latin typeface="微软雅黑" panose="020B0503020204020204" pitchFamily="34" charset="-122"/>
                <a:ea typeface="微软雅黑" panose="020B0503020204020204" pitchFamily="34" charset="-122"/>
              </a:endParaRPr>
            </a:p>
            <a:p>
              <a:pPr lvl="1"/>
              <a:r>
                <a:rPr lang="zh-CN" altLang="en-US" sz="2800" dirty="0">
                  <a:latin typeface="微软雅黑" panose="020B0503020204020204" pitchFamily="34" charset="-122"/>
                  <a:ea typeface="微软雅黑" panose="020B0503020204020204" pitchFamily="34" charset="-122"/>
                </a:rPr>
                <a:t>雇主</a:t>
              </a:r>
              <a:endParaRPr lang="en-US" altLang="zh-CN" sz="2800" dirty="0">
                <a:latin typeface="微软雅黑" panose="020B0503020204020204" pitchFamily="34" charset="-122"/>
                <a:ea typeface="微软雅黑" panose="020B0503020204020204" pitchFamily="34" charset="-122"/>
              </a:endParaRPr>
            </a:p>
            <a:p>
              <a:pPr lvl="1"/>
              <a:r>
                <a:rPr lang="zh-CN" altLang="en-US" sz="2800" dirty="0">
                  <a:latin typeface="微软雅黑" panose="020B0503020204020204" pitchFamily="34" charset="-122"/>
                  <a:ea typeface="微软雅黑" panose="020B0503020204020204" pitchFamily="34" charset="-122"/>
                </a:rPr>
                <a:t>独立协调方</a:t>
              </a:r>
              <a:endParaRPr lang="en-US" sz="2800" dirty="0">
                <a:latin typeface="微软雅黑" panose="020B0503020204020204" pitchFamily="34" charset="-122"/>
                <a:ea typeface="微软雅黑" panose="020B0503020204020204" pitchFamily="34" charset="-122"/>
              </a:endParaRPr>
            </a:p>
            <a:p>
              <a:pPr lvl="1" algn="r">
                <a:buFont typeface="Arial" panose="020B0604020202020204" pitchFamily="34" charset="0"/>
                <a:buNone/>
              </a:pPr>
              <a:endParaRPr lang="en-US" sz="3294" i="1" dirty="0">
                <a:solidFill>
                  <a:srgbClr val="FF0000"/>
                </a:solidFill>
                <a:latin typeface="微软雅黑" panose="020B0503020204020204" pitchFamily="34" charset="-122"/>
                <a:ea typeface="微软雅黑" panose="020B0503020204020204" pitchFamily="34" charset="-122"/>
              </a:endParaRPr>
            </a:p>
            <a:p>
              <a:pPr lvl="1" algn="r">
                <a:buFont typeface="Arial" panose="020B0604020202020204" pitchFamily="34" charset="0"/>
                <a:buNone/>
              </a:pPr>
              <a:endParaRPr lang="en-US" sz="3294" dirty="0">
                <a:latin typeface="微软雅黑" panose="020B0503020204020204" pitchFamily="34" charset="-122"/>
                <a:ea typeface="微软雅黑" panose="020B0503020204020204" pitchFamily="34" charset="-122"/>
              </a:endParaRPr>
            </a:p>
          </p:txBody>
        </p:sp>
        <p:sp>
          <p:nvSpPr>
            <p:cNvPr id="7" name="Rectangle 6">
              <a:extLst>
                <a:ext uri="{FF2B5EF4-FFF2-40B4-BE49-F238E27FC236}">
                  <a16:creationId xmlns:a16="http://schemas.microsoft.com/office/drawing/2014/main" id="{7F119B69-0F9F-0947-9D46-6F6708928F4C}"/>
                </a:ext>
              </a:extLst>
            </p:cNvPr>
            <p:cNvSpPr/>
            <p:nvPr/>
          </p:nvSpPr>
          <p:spPr>
            <a:xfrm>
              <a:off x="2679246" y="1405301"/>
              <a:ext cx="7458713" cy="111891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43F4E41B-B69A-1046-A1AE-D9373CB83DB9}"/>
                </a:ext>
              </a:extLst>
            </p:cNvPr>
            <p:cNvSpPr/>
            <p:nvPr/>
          </p:nvSpPr>
          <p:spPr>
            <a:xfrm>
              <a:off x="4121567" y="1405301"/>
              <a:ext cx="4698722" cy="1077218"/>
            </a:xfrm>
            <a:prstGeom prst="rect">
              <a:avLst/>
            </a:prstGeom>
          </p:spPr>
          <p:txBody>
            <a:bodyPr wrap="none">
              <a:spAutoFit/>
            </a:bodyPr>
            <a:lstStyle/>
            <a:p>
              <a:pPr algn="ctr"/>
              <a:r>
                <a:rPr lang="zh-CN" altLang="en-US" sz="3200" dirty="0">
                  <a:solidFill>
                    <a:prstClr val="black"/>
                  </a:solidFill>
                  <a:latin typeface="微软雅黑" panose="020B0503020204020204" pitchFamily="34" charset="-122"/>
                  <a:ea typeface="微软雅黑" panose="020B0503020204020204" pitchFamily="34" charset="-122"/>
                </a:rPr>
                <a:t>您可以请求与</a:t>
              </a:r>
              <a:r>
                <a:rPr lang="zh-CN" altLang="en-US" sz="3200" u="sng" dirty="0">
                  <a:solidFill>
                    <a:prstClr val="black"/>
                  </a:solidFill>
                  <a:latin typeface="微软雅黑" panose="020B0503020204020204" pitchFamily="34" charset="-122"/>
                  <a:ea typeface="微软雅黑" panose="020B0503020204020204" pitchFamily="34" charset="-122"/>
                </a:rPr>
                <a:t>谁</a:t>
              </a:r>
              <a:r>
                <a:rPr lang="zh-CN" altLang="en-US" sz="3200" dirty="0">
                  <a:solidFill>
                    <a:prstClr val="black"/>
                  </a:solidFill>
                  <a:latin typeface="微软雅黑" panose="020B0503020204020204" pitchFamily="34" charset="-122"/>
                  <a:ea typeface="微软雅黑" panose="020B0503020204020204" pitchFamily="34" charset="-122"/>
                </a:rPr>
                <a:t>合作？</a:t>
              </a:r>
              <a:endParaRPr lang="en-US" altLang="zh-CN" sz="3200" dirty="0">
                <a:solidFill>
                  <a:prstClr val="black"/>
                </a:solidFill>
                <a:latin typeface="微软雅黑" panose="020B0503020204020204" pitchFamily="34" charset="-122"/>
                <a:ea typeface="微软雅黑" panose="020B0503020204020204" pitchFamily="34" charset="-122"/>
              </a:endParaRPr>
            </a:p>
            <a:p>
              <a:pPr algn="ctr"/>
              <a:r>
                <a:rPr lang="zh-CN" altLang="en-US" sz="3200" b="1" dirty="0">
                  <a:latin typeface="微软雅黑" panose="020B0503020204020204" pitchFamily="34" charset="-122"/>
                  <a:ea typeface="微软雅黑" panose="020B0503020204020204" pitchFamily="34" charset="-122"/>
                </a:rPr>
                <a:t>任何</a:t>
              </a:r>
              <a:r>
                <a:rPr lang="zh-CN" altLang="en-US" sz="3200" dirty="0">
                  <a:latin typeface="微软雅黑" panose="020B0503020204020204" pitchFamily="34" charset="-122"/>
                  <a:ea typeface="微软雅黑" panose="020B0503020204020204" pitchFamily="34" charset="-122"/>
                </a:rPr>
                <a:t>您所选择的人！！！</a:t>
              </a:r>
              <a:endParaRPr lang="en-US" sz="3200"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646385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3DC087-FC35-4047-B853-5C0222EE0EC9}"/>
              </a:ext>
            </a:extLst>
          </p:cNvPr>
          <p:cNvPicPr>
            <a:picLocks noChangeAspect="1"/>
          </p:cNvPicPr>
          <p:nvPr/>
        </p:nvPicPr>
        <p:blipFill>
          <a:blip r:embed="rId3">
            <a:alphaModFix amt="51000"/>
          </a:blip>
          <a:stretch>
            <a:fillRect/>
          </a:stretch>
        </p:blipFill>
        <p:spPr>
          <a:xfrm>
            <a:off x="-846132" y="1061460"/>
            <a:ext cx="5779008" cy="6232404"/>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zh-CN" altLang="en-US" sz="2800" dirty="0">
                <a:latin typeface="微软雅黑" panose="020B0503020204020204" pitchFamily="34" charset="-122"/>
                <a:ea typeface="微软雅黑" panose="020B0503020204020204" pitchFamily="34" charset="-122"/>
              </a:rPr>
              <a:t>角色和责任</a:t>
            </a:r>
            <a:endParaRPr lang="en-US" sz="2800" dirty="0">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区域中心服务协调员</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grpSp>
        <p:nvGrpSpPr>
          <p:cNvPr id="8" name="Group 7">
            <a:extLst>
              <a:ext uri="{FF2B5EF4-FFF2-40B4-BE49-F238E27FC236}">
                <a16:creationId xmlns:a16="http://schemas.microsoft.com/office/drawing/2014/main" id="{E5A79164-E3D7-3044-8587-F23DCD64DBD1}"/>
              </a:ext>
            </a:extLst>
          </p:cNvPr>
          <p:cNvGrpSpPr/>
          <p:nvPr/>
        </p:nvGrpSpPr>
        <p:grpSpPr>
          <a:xfrm>
            <a:off x="2939144" y="2677886"/>
            <a:ext cx="8499412" cy="3576610"/>
            <a:chOff x="2743441" y="2314800"/>
            <a:chExt cx="8850910" cy="3482496"/>
          </a:xfrm>
        </p:grpSpPr>
        <p:sp>
          <p:nvSpPr>
            <p:cNvPr id="7" name="Rectangle 6">
              <a:extLst>
                <a:ext uri="{FF2B5EF4-FFF2-40B4-BE49-F238E27FC236}">
                  <a16:creationId xmlns:a16="http://schemas.microsoft.com/office/drawing/2014/main" id="{0DB33F76-D5D5-604A-A4A6-A12542C3BFD9}"/>
                </a:ext>
              </a:extLst>
            </p:cNvPr>
            <p:cNvSpPr/>
            <p:nvPr/>
          </p:nvSpPr>
          <p:spPr>
            <a:xfrm>
              <a:off x="2743441" y="2560320"/>
              <a:ext cx="8850910" cy="3236976"/>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13C78664-7B16-F64A-87AA-BA112FE62171}"/>
                </a:ext>
              </a:extLst>
            </p:cNvPr>
            <p:cNvSpPr txBox="1">
              <a:spLocks/>
            </p:cNvSpPr>
            <p:nvPr/>
          </p:nvSpPr>
          <p:spPr>
            <a:xfrm>
              <a:off x="2929122" y="2314800"/>
              <a:ext cx="8595119" cy="339229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endParaRPr lang="en-US" b="1" dirty="0">
                <a:latin typeface="微软雅黑" panose="020B0503020204020204" pitchFamily="34" charset="-122"/>
                <a:ea typeface="微软雅黑" panose="020B0503020204020204" pitchFamily="34" charset="-122"/>
              </a:endParaRPr>
            </a:p>
            <a:p>
              <a:pPr marL="514350" indent="-514350"/>
              <a:r>
                <a:rPr lang="zh-CN" altLang="en-US" dirty="0">
                  <a:latin typeface="微软雅黑" panose="020B0503020204020204" pitchFamily="34" charset="-122"/>
                  <a:ea typeface="微软雅黑" panose="020B0503020204020204" pitchFamily="34" charset="-122"/>
                </a:rPr>
                <a:t>帮助您制定您的 </a:t>
              </a:r>
              <a:r>
                <a:rPr lang="en-US" dirty="0">
                  <a:latin typeface="微软雅黑" panose="020B0503020204020204" pitchFamily="34" charset="-122"/>
                  <a:ea typeface="微软雅黑" panose="020B0503020204020204" pitchFamily="34" charset="-122"/>
                </a:rPr>
                <a:t>IPP</a:t>
              </a:r>
            </a:p>
            <a:p>
              <a:pPr marL="514350" indent="-514350"/>
              <a:r>
                <a:rPr lang="zh-CN" altLang="en-US" dirty="0">
                  <a:latin typeface="微软雅黑" panose="020B0503020204020204" pitchFamily="34" charset="-122"/>
                  <a:ea typeface="微软雅黑" panose="020B0503020204020204" pitchFamily="34" charset="-122"/>
                </a:rPr>
                <a:t>证明您个人预算的数额</a:t>
              </a:r>
              <a:endParaRPr lang="en-US" altLang="zh-CN" dirty="0">
                <a:latin typeface="微软雅黑" panose="020B0503020204020204" pitchFamily="34" charset="-122"/>
                <a:ea typeface="微软雅黑" panose="020B0503020204020204" pitchFamily="34" charset="-122"/>
              </a:endParaRPr>
            </a:p>
            <a:p>
              <a:pPr marL="514350" indent="-514350"/>
              <a:r>
                <a:rPr lang="zh-CN" altLang="en-US" dirty="0">
                  <a:latin typeface="微软雅黑" panose="020B0503020204020204" pitchFamily="34" charset="-122"/>
                  <a:ea typeface="微软雅黑" panose="020B0503020204020204" pitchFamily="34" charset="-122"/>
                </a:rPr>
                <a:t>帮助您了解哪些服务符合资助条件</a:t>
              </a:r>
              <a:endParaRPr lang="en-US" altLang="zh-CN" dirty="0">
                <a:latin typeface="微软雅黑" panose="020B0503020204020204" pitchFamily="34" charset="-122"/>
                <a:ea typeface="微软雅黑" panose="020B0503020204020204" pitchFamily="34" charset="-122"/>
              </a:endParaRPr>
            </a:p>
            <a:p>
              <a:pPr marL="514350" indent="-514350"/>
              <a:r>
                <a:rPr lang="zh-CN" altLang="en-US" dirty="0">
                  <a:latin typeface="微软雅黑" panose="020B0503020204020204" pitchFamily="34" charset="-122"/>
                  <a:ea typeface="微软雅黑" panose="020B0503020204020204" pitchFamily="34" charset="-122"/>
                </a:rPr>
                <a:t>帮助您保持健康和安全</a:t>
              </a:r>
              <a:endParaRPr lang="en-US" dirty="0">
                <a:latin typeface="微软雅黑" panose="020B0503020204020204" pitchFamily="34" charset="-122"/>
                <a:ea typeface="微软雅黑" panose="020B0503020204020204" pitchFamily="34" charset="-122"/>
              </a:endParaRPr>
            </a:p>
          </p:txBody>
        </p:sp>
      </p:grpSp>
      <p:sp>
        <p:nvSpPr>
          <p:cNvPr id="9" name="Rectangle 8">
            <a:extLst>
              <a:ext uri="{FF2B5EF4-FFF2-40B4-BE49-F238E27FC236}">
                <a16:creationId xmlns:a16="http://schemas.microsoft.com/office/drawing/2014/main" id="{9F82F547-00F0-4546-8AAE-6DD06CB59C9F}"/>
              </a:ext>
            </a:extLst>
          </p:cNvPr>
          <p:cNvSpPr/>
          <p:nvPr/>
        </p:nvSpPr>
        <p:spPr>
          <a:xfrm>
            <a:off x="3979842" y="1612465"/>
            <a:ext cx="7458713" cy="111891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EDDA522-AC52-E84B-9407-9AD25AADB1ED}"/>
              </a:ext>
            </a:extLst>
          </p:cNvPr>
          <p:cNvSpPr/>
          <p:nvPr/>
        </p:nvSpPr>
        <p:spPr>
          <a:xfrm>
            <a:off x="4257752" y="1633312"/>
            <a:ext cx="6902891" cy="584775"/>
          </a:xfrm>
          <a:prstGeom prst="rect">
            <a:avLst/>
          </a:prstGeom>
        </p:spPr>
        <p:txBody>
          <a:bodyPr wrap="square">
            <a:spAutoFit/>
          </a:bodyPr>
          <a:lstStyle/>
          <a:p>
            <a:pPr algn="ctr"/>
            <a:r>
              <a:rPr lang="zh-CN" altLang="en-US" sz="3200" u="sng" dirty="0">
                <a:solidFill>
                  <a:prstClr val="black"/>
                </a:solidFill>
                <a:latin typeface="微软雅黑" panose="020B0503020204020204" pitchFamily="34" charset="-122"/>
                <a:ea typeface="微软雅黑" panose="020B0503020204020204" pitchFamily="34" charset="-122"/>
              </a:rPr>
              <a:t>您的</a:t>
            </a:r>
            <a:r>
              <a:rPr lang="zh-CN" altLang="en-US" sz="3200" dirty="0">
                <a:solidFill>
                  <a:prstClr val="black"/>
                </a:solidFill>
                <a:latin typeface="微软雅黑" panose="020B0503020204020204" pitchFamily="34" charset="-122"/>
                <a:ea typeface="微软雅黑" panose="020B0503020204020204" pitchFamily="34" charset="-122"/>
              </a:rPr>
              <a:t>区域中心仍然扮演着</a:t>
            </a:r>
            <a:r>
              <a:rPr lang="zh-CN" altLang="en-US" sz="3200" b="1" dirty="0">
                <a:solidFill>
                  <a:prstClr val="black"/>
                </a:solidFill>
                <a:latin typeface="微软雅黑" panose="020B0503020204020204" pitchFamily="34" charset="-122"/>
                <a:ea typeface="微软雅黑" panose="020B0503020204020204" pitchFamily="34" charset="-122"/>
              </a:rPr>
              <a:t>重要</a:t>
            </a:r>
            <a:r>
              <a:rPr lang="zh-CN" altLang="en-US" sz="3200" dirty="0">
                <a:solidFill>
                  <a:prstClr val="black"/>
                </a:solidFill>
                <a:latin typeface="微软雅黑" panose="020B0503020204020204" pitchFamily="34" charset="-122"/>
                <a:ea typeface="微软雅黑" panose="020B0503020204020204" pitchFamily="34" charset="-122"/>
              </a:rPr>
              <a:t>角色：</a:t>
            </a:r>
            <a:endParaRPr lang="en-US" sz="3200" dirty="0">
              <a:latin typeface="微软雅黑" panose="020B0503020204020204" pitchFamily="34" charset="-122"/>
              <a:ea typeface="微软雅黑" panose="020B0503020204020204" pitchFamily="34" charset="-122"/>
            </a:endParaRPr>
          </a:p>
        </p:txBody>
      </p:sp>
      <p:sp>
        <p:nvSpPr>
          <p:cNvPr id="10" name="TextBox 9"/>
          <p:cNvSpPr txBox="1"/>
          <p:nvPr/>
        </p:nvSpPr>
        <p:spPr>
          <a:xfrm>
            <a:off x="110210" y="1173152"/>
            <a:ext cx="6219316" cy="369332"/>
          </a:xfrm>
          <a:prstGeom prst="rect">
            <a:avLst/>
          </a:prstGeom>
          <a:noFill/>
        </p:spPr>
        <p:txBody>
          <a:bodyPr wrap="square" rtlCol="0">
            <a:spAutoFit/>
          </a:bodyPr>
          <a:lstStyle/>
          <a:p>
            <a:pPr>
              <a:lnSpc>
                <a:spcPct val="90000"/>
              </a:lnSpc>
              <a:spcBef>
                <a:spcPct val="0"/>
              </a:spcBef>
            </a:pPr>
            <a:r>
              <a:rPr lang="zh-CN" altLang="en-US" sz="2000" dirty="0">
                <a:solidFill>
                  <a:schemeClr val="accent5">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rPr>
              <a:t>区域中心角色和责任</a:t>
            </a:r>
            <a:endParaRPr lang="en-US" sz="2000" kern="1200" dirty="0">
              <a:solidFill>
                <a:schemeClr val="accent5">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409967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0" y="1770742"/>
            <a:ext cx="12192000" cy="4397829"/>
          </a:xfrm>
          <a:prstGeom prst="homePlat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0" y="0"/>
            <a:ext cx="12192000" cy="682171"/>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0" y="682171"/>
            <a:ext cx="12192000" cy="406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79475"/>
            <a:ext cx="9550400" cy="523220"/>
          </a:xfrm>
          <a:prstGeom prst="rect">
            <a:avLst/>
          </a:prstGeom>
        </p:spPr>
        <p:txBody>
          <a:bodyPr wrap="square">
            <a:spAutoFit/>
          </a:bodyPr>
          <a:lstStyle/>
          <a:p>
            <a:r>
              <a:rPr lang="zh-CN" altLang="en-US" sz="2800" dirty="0">
                <a:latin typeface="微软雅黑" panose="020B0503020204020204" pitchFamily="34" charset="-122"/>
                <a:ea typeface="微软雅黑" panose="020B0503020204020204" pitchFamily="34" charset="-122"/>
              </a:rPr>
              <a:t>自决计划</a:t>
            </a:r>
            <a:r>
              <a:rPr lang="en-US" altLang="zh-CN" sz="2800" dirty="0">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对培训师的培训</a:t>
            </a:r>
            <a:endParaRPr lang="en-US" sz="2800" b="1" dirty="0">
              <a:latin typeface="微软雅黑" panose="020B0503020204020204" pitchFamily="34" charset="-122"/>
              <a:ea typeface="微软雅黑" panose="020B0503020204020204" pitchFamily="34" charset="-122"/>
            </a:endParaRPr>
          </a:p>
        </p:txBody>
      </p:sp>
      <p:sp>
        <p:nvSpPr>
          <p:cNvPr id="7" name="TextBox 6"/>
          <p:cNvSpPr txBox="1"/>
          <p:nvPr/>
        </p:nvSpPr>
        <p:spPr>
          <a:xfrm>
            <a:off x="875903" y="2425105"/>
            <a:ext cx="9858357" cy="3083921"/>
          </a:xfrm>
          <a:prstGeom prst="rect">
            <a:avLst/>
          </a:prstGeom>
          <a:noFill/>
        </p:spPr>
        <p:txBody>
          <a:bodyPr wrap="square" rtlCol="0">
            <a:spAutoFit/>
          </a:bodyPr>
          <a:lstStyle/>
          <a:p>
            <a:pPr marL="342900" indent="-342900" algn="l" defTabSz="914400" rtl="0" eaLnBrk="1" latinLnBrk="0" hangingPunct="1">
              <a:lnSpc>
                <a:spcPct val="90000"/>
              </a:lnSpc>
              <a:spcBef>
                <a:spcPct val="0"/>
              </a:spcBef>
              <a:buFont typeface="Arial" panose="020B0604020202020204" pitchFamily="34" charset="0"/>
              <a:buChar char="•"/>
            </a:pPr>
            <a:r>
              <a:rPr lang="zh-CN" altLang="en-US" sz="2400" dirty="0">
                <a:solidFill>
                  <a:schemeClr val="accent5">
                    <a:lumMod val="50000"/>
                  </a:schemeClr>
                </a:solidFill>
                <a:latin typeface="微软雅黑" panose="020B0503020204020204" pitchFamily="34" charset="-122"/>
                <a:ea typeface="微软雅黑" panose="020B0503020204020204" pitchFamily="34" charset="-122"/>
                <a:cs typeface="+mj-cs"/>
              </a:rPr>
              <a:t>欢迎和简介</a:t>
            </a:r>
            <a:endParaRPr lang="en-US" altLang="zh-CN" sz="2400"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342900" indent="-342900" algn="l" defTabSz="914400" rtl="0" eaLnBrk="1" latinLnBrk="0" hangingPunct="1">
              <a:lnSpc>
                <a:spcPct val="90000"/>
              </a:lnSpc>
              <a:spcBef>
                <a:spcPct val="0"/>
              </a:spcBef>
              <a:buFont typeface="Arial" panose="020B0604020202020204" pitchFamily="34" charset="0"/>
              <a:buChar char="•"/>
            </a:pPr>
            <a:endParaRPr lang="en-US" sz="2400" kern="1200"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zh-CN" altLang="en-US" sz="2400" dirty="0">
                <a:solidFill>
                  <a:schemeClr val="accent5">
                    <a:lumMod val="50000"/>
                  </a:schemeClr>
                </a:solidFill>
                <a:latin typeface="微软雅黑" panose="020B0503020204020204" pitchFamily="34" charset="-122"/>
                <a:ea typeface="微软雅黑" panose="020B0503020204020204" pitchFamily="34" charset="-122"/>
                <a:cs typeface="+mj-cs"/>
              </a:rPr>
              <a:t>我们来这里的目的</a:t>
            </a:r>
            <a:endParaRPr lang="en-US" altLang="zh-CN" sz="2400"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342900" indent="-342900" algn="l" defTabSz="914400" rtl="0" eaLnBrk="1" latinLnBrk="0" hangingPunct="1">
              <a:lnSpc>
                <a:spcPct val="90000"/>
              </a:lnSpc>
              <a:spcBef>
                <a:spcPct val="0"/>
              </a:spcBef>
              <a:buFont typeface="Arial" panose="020B0604020202020204" pitchFamily="34" charset="0"/>
              <a:buChar char="•"/>
            </a:pPr>
            <a:endParaRPr lang="en-US" sz="2400"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Arial" panose="020B0604020202020204" pitchFamily="34" charset="0"/>
              <a:buChar char="•"/>
            </a:pPr>
            <a:r>
              <a:rPr lang="zh-CN" altLang="en-US" sz="2400" dirty="0">
                <a:solidFill>
                  <a:schemeClr val="accent5">
                    <a:lumMod val="50000"/>
                  </a:schemeClr>
                </a:solidFill>
                <a:latin typeface="微软雅黑" panose="020B0503020204020204" pitchFamily="34" charset="-122"/>
                <a:ea typeface="微软雅黑" panose="020B0503020204020204" pitchFamily="34" charset="-122"/>
                <a:cs typeface="+mj-cs"/>
              </a:rPr>
              <a:t>作为一名自决计划授训的培训师，您的角色和责任是什么？</a:t>
            </a:r>
            <a:endParaRPr lang="en-US" altLang="zh-CN" sz="2400"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Arial" panose="020B0604020202020204" pitchFamily="34" charset="0"/>
              <a:buChar char="•"/>
            </a:pPr>
            <a:endParaRPr lang="en-US" sz="2400" kern="1200"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Arial" panose="020B0604020202020204" pitchFamily="34" charset="0"/>
              <a:buChar char="•"/>
            </a:pPr>
            <a:r>
              <a:rPr lang="zh-CN" altLang="en-US" sz="2400" dirty="0">
                <a:solidFill>
                  <a:schemeClr val="accent5">
                    <a:lumMod val="50000"/>
                  </a:schemeClr>
                </a:solidFill>
                <a:latin typeface="微软雅黑" panose="020B0503020204020204" pitchFamily="34" charset="-122"/>
                <a:ea typeface="微软雅黑" panose="020B0503020204020204" pitchFamily="34" charset="-122"/>
                <a:cs typeface="+mj-cs"/>
              </a:rPr>
              <a:t>今天的培训我们将如何进行？</a:t>
            </a:r>
            <a:endParaRPr lang="en-US" altLang="zh-CN" sz="2400"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Arial" panose="020B0604020202020204" pitchFamily="34" charset="0"/>
              <a:buChar char="•"/>
            </a:pPr>
            <a:endParaRPr lang="en-US" sz="2400"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zh-CN" altLang="en-US" sz="2400" kern="1200" dirty="0">
                <a:solidFill>
                  <a:schemeClr val="accent5">
                    <a:lumMod val="50000"/>
                  </a:schemeClr>
                </a:solidFill>
                <a:latin typeface="微软雅黑" panose="020B0503020204020204" pitchFamily="34" charset="-122"/>
                <a:ea typeface="微软雅黑" panose="020B0503020204020204" pitchFamily="34" charset="-122"/>
                <a:cs typeface="+mj-cs"/>
              </a:rPr>
              <a:t>杂务</a:t>
            </a:r>
            <a:endParaRPr lang="en-US" sz="2400"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10" name="Rectangle 9"/>
          <p:cNvSpPr/>
          <p:nvPr/>
        </p:nvSpPr>
        <p:spPr>
          <a:xfrm>
            <a:off x="3033484" y="1284866"/>
            <a:ext cx="6125029" cy="840230"/>
          </a:xfrm>
          <a:prstGeom prst="rect">
            <a:avLst/>
          </a:prstGeom>
          <a:solidFill>
            <a:schemeClr val="bg1">
              <a:lumMod val="65000"/>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3936997" y="1276362"/>
            <a:ext cx="4318002" cy="840230"/>
          </a:xfrm>
          <a:prstGeom prst="rect">
            <a:avLst/>
          </a:prstGeom>
          <a:noFill/>
        </p:spPr>
        <p:txBody>
          <a:bodyPr wrap="square" rtlCol="0">
            <a:spAutoFit/>
          </a:bodyPr>
          <a:lstStyle/>
          <a:p>
            <a:pPr algn="ctr" defTabSz="914400" rtl="0" eaLnBrk="1" latinLnBrk="0" hangingPunct="1">
              <a:lnSpc>
                <a:spcPct val="90000"/>
              </a:lnSpc>
              <a:spcBef>
                <a:spcPct val="0"/>
              </a:spcBef>
              <a:buNone/>
            </a:pPr>
            <a:r>
              <a:rPr lang="zh-CN" altLang="en-US" sz="5400" kern="1200" dirty="0">
                <a:solidFill>
                  <a:schemeClr val="accent5">
                    <a:lumMod val="50000"/>
                  </a:schemeClr>
                </a:solidFill>
                <a:latin typeface="微软雅黑" panose="020B0503020204020204" pitchFamily="34" charset="-122"/>
                <a:ea typeface="微软雅黑" panose="020B0503020204020204" pitchFamily="34" charset="-122"/>
                <a:cs typeface="+mj-cs"/>
              </a:rPr>
              <a:t>简介</a:t>
            </a:r>
            <a:endParaRPr lang="en-US" sz="5400"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999946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9F705F-4D2B-1B4D-8240-D976CEE24D60}"/>
              </a:ext>
            </a:extLst>
          </p:cNvPr>
          <p:cNvPicPr>
            <a:picLocks noChangeAspect="1"/>
          </p:cNvPicPr>
          <p:nvPr/>
        </p:nvPicPr>
        <p:blipFill>
          <a:blip r:embed="rId3">
            <a:alphaModFix amt="39000"/>
          </a:blip>
          <a:stretch>
            <a:fillRect/>
          </a:stretch>
        </p:blipFill>
        <p:spPr>
          <a:xfrm>
            <a:off x="3939017" y="1024081"/>
            <a:ext cx="8738915" cy="5882761"/>
          </a:xfrm>
          <a:prstGeom prst="rect">
            <a:avLst/>
          </a:prstGeom>
        </p:spPr>
      </p:pic>
      <p:pic>
        <p:nvPicPr>
          <p:cNvPr id="2" name="Picture 1">
            <a:extLst>
              <a:ext uri="{FF2B5EF4-FFF2-40B4-BE49-F238E27FC236}">
                <a16:creationId xmlns:a16="http://schemas.microsoft.com/office/drawing/2014/main" id="{C47D5669-651F-5749-9A79-7AC24FD041BB}"/>
              </a:ext>
            </a:extLst>
          </p:cNvPr>
          <p:cNvPicPr>
            <a:picLocks noChangeAspect="1"/>
          </p:cNvPicPr>
          <p:nvPr/>
        </p:nvPicPr>
        <p:blipFill>
          <a:blip r:embed="rId4">
            <a:alphaModFix amt="24000"/>
          </a:blip>
          <a:stretch>
            <a:fillRect/>
          </a:stretch>
        </p:blipFill>
        <p:spPr>
          <a:xfrm rot="4746774">
            <a:off x="-278508" y="446025"/>
            <a:ext cx="5220463" cy="5220463"/>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zh-CN" altLang="en-US" sz="2800" dirty="0">
                <a:latin typeface="微软雅黑" panose="020B0503020204020204" pitchFamily="34" charset="-122"/>
                <a:ea typeface="微软雅黑" panose="020B0503020204020204" pitchFamily="34" charset="-122"/>
              </a:rPr>
              <a:t>角色和责任</a:t>
            </a:r>
            <a:endParaRPr lang="en-US" sz="2800" dirty="0">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CN" altLang="en-US" sz="2700" b="1" kern="1200" dirty="0">
                <a:solidFill>
                  <a:schemeClr val="bg2">
                    <a:lumMod val="10000"/>
                  </a:schemeClr>
                </a:solidFill>
                <a:latin typeface="微软雅黑" panose="020B0503020204020204" pitchFamily="34" charset="-122"/>
                <a:ea typeface="微软雅黑" panose="020B0503020204020204" pitchFamily="34" charset="-122"/>
                <a:cs typeface="+mj-cs"/>
              </a:rPr>
              <a:t>独立协调方</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grpSp>
        <p:nvGrpSpPr>
          <p:cNvPr id="11" name="Group 10">
            <a:extLst>
              <a:ext uri="{FF2B5EF4-FFF2-40B4-BE49-F238E27FC236}">
                <a16:creationId xmlns:a16="http://schemas.microsoft.com/office/drawing/2014/main" id="{8642E613-07FC-D246-8EE7-31B428069596}"/>
              </a:ext>
            </a:extLst>
          </p:cNvPr>
          <p:cNvGrpSpPr/>
          <p:nvPr/>
        </p:nvGrpSpPr>
        <p:grpSpPr>
          <a:xfrm>
            <a:off x="7603141" y="2867635"/>
            <a:ext cx="4405619" cy="4530708"/>
            <a:chOff x="4935765" y="3215438"/>
            <a:chExt cx="6086385" cy="3360103"/>
          </a:xfrm>
        </p:grpSpPr>
        <p:sp>
          <p:nvSpPr>
            <p:cNvPr id="9" name="Rectangle 8">
              <a:extLst>
                <a:ext uri="{FF2B5EF4-FFF2-40B4-BE49-F238E27FC236}">
                  <a16:creationId xmlns:a16="http://schemas.microsoft.com/office/drawing/2014/main" id="{DAC0B8CA-7B88-9D45-AA01-DE8F514B04AC}"/>
                </a:ext>
              </a:extLst>
            </p:cNvPr>
            <p:cNvSpPr/>
            <p:nvPr/>
          </p:nvSpPr>
          <p:spPr>
            <a:xfrm>
              <a:off x="4935765" y="3215438"/>
              <a:ext cx="5888736" cy="336010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4A1536EF-C8AF-4443-9384-4E40CC0042F4}"/>
                </a:ext>
              </a:extLst>
            </p:cNvPr>
            <p:cNvSpPr txBox="1">
              <a:spLocks/>
            </p:cNvSpPr>
            <p:nvPr/>
          </p:nvSpPr>
          <p:spPr>
            <a:xfrm>
              <a:off x="4967827" y="3278619"/>
              <a:ext cx="6054323" cy="32969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u="sng" dirty="0">
                  <a:latin typeface="微软雅黑" panose="020B0503020204020204" pitchFamily="34" charset="-122"/>
                  <a:ea typeface="微软雅黑" panose="020B0503020204020204" pitchFamily="34" charset="-122"/>
                </a:rPr>
                <a:t>他们</a:t>
              </a:r>
              <a:r>
                <a:rPr lang="zh-CN" altLang="en-US" sz="2000" b="1" u="sng" dirty="0">
                  <a:latin typeface="微软雅黑" panose="020B0503020204020204" pitchFamily="34" charset="-122"/>
                  <a:ea typeface="微软雅黑" panose="020B0503020204020204" pitchFamily="34" charset="-122"/>
                </a:rPr>
                <a:t>必须</a:t>
              </a:r>
              <a:r>
                <a:rPr lang="zh-CN" altLang="en-US" sz="2000" u="sng" dirty="0">
                  <a:latin typeface="微软雅黑" panose="020B0503020204020204" pitchFamily="34" charset="-122"/>
                  <a:ea typeface="微软雅黑" panose="020B0503020204020204" pitchFamily="34" charset="-122"/>
                </a:rPr>
                <a:t>：</a:t>
              </a:r>
              <a:endParaRPr lang="en-US" sz="2000" u="sng" dirty="0">
                <a:latin typeface="微软雅黑" panose="020B0503020204020204" pitchFamily="34" charset="-122"/>
                <a:ea typeface="微软雅黑" panose="020B0503020204020204" pitchFamily="34" charset="-122"/>
              </a:endParaRPr>
            </a:p>
            <a:p>
              <a:r>
                <a:rPr lang="zh-CN" altLang="en-US" sz="2000" dirty="0">
                  <a:latin typeface="微软雅黑" panose="020B0503020204020204" pitchFamily="34" charset="-122"/>
                  <a:ea typeface="微软雅黑" panose="020B0503020204020204" pitchFamily="34" charset="-122"/>
                </a:rPr>
                <a:t>接受培训</a:t>
              </a:r>
              <a:endParaRPr lang="en-US" altLang="zh-CN" sz="2000" dirty="0">
                <a:latin typeface="微软雅黑" panose="020B0503020204020204" pitchFamily="34" charset="-122"/>
                <a:ea typeface="微软雅黑" panose="020B0503020204020204" pitchFamily="34" charset="-122"/>
              </a:endParaRPr>
            </a:p>
            <a:p>
              <a:r>
                <a:rPr lang="zh-CN" altLang="en-US" sz="2000" dirty="0">
                  <a:latin typeface="微软雅黑" panose="020B0503020204020204" pitchFamily="34" charset="-122"/>
                  <a:ea typeface="微软雅黑" panose="020B0503020204020204" pitchFamily="34" charset="-122"/>
                </a:rPr>
                <a:t>不向您提供任何其他服务</a:t>
              </a:r>
              <a:endParaRPr lang="en-US" sz="2000" dirty="0">
                <a:latin typeface="微软雅黑" panose="020B0503020204020204" pitchFamily="34" charset="-122"/>
                <a:ea typeface="微软雅黑" panose="020B0503020204020204" pitchFamily="34" charset="-122"/>
              </a:endParaRPr>
            </a:p>
            <a:p>
              <a:pPr marL="0" indent="0">
                <a:buNone/>
              </a:pPr>
              <a:r>
                <a:rPr lang="zh-CN" altLang="en-US" sz="2000" u="sng" dirty="0">
                  <a:latin typeface="微软雅黑" panose="020B0503020204020204" pitchFamily="34" charset="-122"/>
                  <a:ea typeface="微软雅黑" panose="020B0503020204020204" pitchFamily="34" charset="-122"/>
                </a:rPr>
                <a:t>他们</a:t>
              </a:r>
              <a:r>
                <a:rPr lang="zh-CN" altLang="en-US" sz="2000" b="1" u="sng" dirty="0">
                  <a:latin typeface="微软雅黑" panose="020B0503020204020204" pitchFamily="34" charset="-122"/>
                  <a:ea typeface="微软雅黑" panose="020B0503020204020204" pitchFamily="34" charset="-122"/>
                </a:rPr>
                <a:t>可以</a:t>
              </a:r>
              <a:r>
                <a:rPr lang="zh-CN" altLang="en-US" sz="2000" u="sng" dirty="0">
                  <a:latin typeface="微软雅黑" panose="020B0503020204020204" pitchFamily="34" charset="-122"/>
                  <a:ea typeface="微软雅黑" panose="020B0503020204020204" pitchFamily="34" charset="-122"/>
                </a:rPr>
                <a:t>：</a:t>
              </a:r>
              <a:endParaRPr lang="en-US" sz="2000" u="sng" dirty="0">
                <a:latin typeface="微软雅黑" panose="020B0503020204020204" pitchFamily="34" charset="-122"/>
                <a:ea typeface="微软雅黑" panose="020B0503020204020204" pitchFamily="34" charset="-122"/>
              </a:endParaRPr>
            </a:p>
            <a:p>
              <a:r>
                <a:rPr lang="zh-CN" altLang="en-US" sz="2000" dirty="0">
                  <a:latin typeface="微软雅黑" panose="020B0503020204020204" pitchFamily="34" charset="-122"/>
                  <a:ea typeface="微软雅黑" panose="020B0503020204020204" pitchFamily="34" charset="-122"/>
                </a:rPr>
                <a:t>如果被雇用，从您的支出计划中获得报酬</a:t>
              </a:r>
              <a:endParaRPr lang="en-US" altLang="zh-CN" sz="2000" dirty="0">
                <a:latin typeface="微软雅黑" panose="020B0503020204020204" pitchFamily="34" charset="-122"/>
                <a:ea typeface="微软雅黑" panose="020B0503020204020204" pitchFamily="34" charset="-122"/>
              </a:endParaRPr>
            </a:p>
            <a:p>
              <a:r>
                <a:rPr lang="zh-CN" altLang="en-US" sz="2000" dirty="0">
                  <a:latin typeface="微软雅黑" panose="020B0503020204020204" pitchFamily="34" charset="-122"/>
                  <a:ea typeface="微软雅黑" panose="020B0503020204020204" pitchFamily="34" charset="-122"/>
                </a:rPr>
                <a:t>是一名服务协调员</a:t>
              </a:r>
              <a:endParaRPr lang="en-US" altLang="zh-CN" sz="2000" dirty="0">
                <a:latin typeface="微软雅黑" panose="020B0503020204020204" pitchFamily="34" charset="-122"/>
                <a:ea typeface="微软雅黑" panose="020B0503020204020204" pitchFamily="34" charset="-122"/>
              </a:endParaRPr>
            </a:p>
            <a:p>
              <a:r>
                <a:rPr lang="zh-CN" altLang="en-US" sz="2000" dirty="0">
                  <a:latin typeface="微软雅黑" panose="020B0503020204020204" pitchFamily="34" charset="-122"/>
                  <a:ea typeface="微软雅黑" panose="020B0503020204020204" pitchFamily="34" charset="-122"/>
                </a:rPr>
                <a:t>是您的家庭成员</a:t>
              </a:r>
              <a:endParaRPr lang="en-US" sz="2000" dirty="0">
                <a:latin typeface="微软雅黑" panose="020B0503020204020204" pitchFamily="34" charset="-122"/>
                <a:ea typeface="微软雅黑" panose="020B0503020204020204" pitchFamily="34" charset="-122"/>
              </a:endParaRPr>
            </a:p>
          </p:txBody>
        </p:sp>
      </p:grpSp>
      <p:grpSp>
        <p:nvGrpSpPr>
          <p:cNvPr id="13" name="Group 12">
            <a:extLst>
              <a:ext uri="{FF2B5EF4-FFF2-40B4-BE49-F238E27FC236}">
                <a16:creationId xmlns:a16="http://schemas.microsoft.com/office/drawing/2014/main" id="{E0D24028-0B8F-F24D-852B-770322111A8A}"/>
              </a:ext>
            </a:extLst>
          </p:cNvPr>
          <p:cNvGrpSpPr/>
          <p:nvPr/>
        </p:nvGrpSpPr>
        <p:grpSpPr>
          <a:xfrm>
            <a:off x="277305" y="2867634"/>
            <a:ext cx="6958382" cy="4568087"/>
            <a:chOff x="1603693" y="2409432"/>
            <a:chExt cx="8893619" cy="2103243"/>
          </a:xfrm>
        </p:grpSpPr>
        <p:sp>
          <p:nvSpPr>
            <p:cNvPr id="10" name="Rectangle 9">
              <a:extLst>
                <a:ext uri="{FF2B5EF4-FFF2-40B4-BE49-F238E27FC236}">
                  <a16:creationId xmlns:a16="http://schemas.microsoft.com/office/drawing/2014/main" id="{63C96084-EBD4-6746-BBB9-A441E1AC503E}"/>
                </a:ext>
              </a:extLst>
            </p:cNvPr>
            <p:cNvSpPr/>
            <p:nvPr/>
          </p:nvSpPr>
          <p:spPr>
            <a:xfrm>
              <a:off x="1603693" y="2409432"/>
              <a:ext cx="8893619" cy="210324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person who can help you implement your program</a:t>
              </a:r>
            </a:p>
            <a:p>
              <a:endParaRPr lang="en-US" dirty="0"/>
            </a:p>
          </p:txBody>
        </p:sp>
        <p:sp>
          <p:nvSpPr>
            <p:cNvPr id="12" name="TextBox 11">
              <a:extLst>
                <a:ext uri="{FF2B5EF4-FFF2-40B4-BE49-F238E27FC236}">
                  <a16:creationId xmlns:a16="http://schemas.microsoft.com/office/drawing/2014/main" id="{777DC424-2E0B-9E42-9DD7-C34CF5F79CA3}"/>
                </a:ext>
              </a:extLst>
            </p:cNvPr>
            <p:cNvSpPr txBox="1"/>
            <p:nvPr/>
          </p:nvSpPr>
          <p:spPr>
            <a:xfrm>
              <a:off x="1762615" y="2515246"/>
              <a:ext cx="8734697" cy="1147825"/>
            </a:xfrm>
            <a:prstGeom prst="rect">
              <a:avLst/>
            </a:prstGeom>
            <a:noFill/>
          </p:spPr>
          <p:txBody>
            <a:bodyPr wrap="square" rtlCol="0">
              <a:spAutoFit/>
            </a:bodyPr>
            <a:lstStyle/>
            <a:p>
              <a:r>
                <a:rPr lang="zh-CN" altLang="en-US" sz="2000" dirty="0">
                  <a:latin typeface="微软雅黑" panose="020B0503020204020204" pitchFamily="34" charset="-122"/>
                  <a:ea typeface="微软雅黑" panose="020B0503020204020204" pitchFamily="34" charset="-122"/>
                </a:rPr>
                <a:t>他们</a:t>
              </a:r>
              <a:r>
                <a:rPr lang="zh-CN" altLang="en-US" sz="2000" b="1" dirty="0">
                  <a:latin typeface="微软雅黑" panose="020B0503020204020204" pitchFamily="34" charset="-122"/>
                  <a:ea typeface="微软雅黑" panose="020B0503020204020204" pitchFamily="34" charset="-122"/>
                </a:rPr>
                <a:t>可以</a:t>
              </a:r>
              <a:r>
                <a:rPr lang="zh-CN" altLang="en-US" sz="2000" dirty="0">
                  <a:latin typeface="微软雅黑" panose="020B0503020204020204" pitchFamily="34" charset="-122"/>
                  <a:ea typeface="微软雅黑" panose="020B0503020204020204" pitchFamily="34" charset="-122"/>
                </a:rPr>
                <a:t>帮助</a:t>
              </a:r>
              <a:r>
                <a:rPr lang="zh-CN" altLang="en-US" sz="2000" u="sng" dirty="0">
                  <a:latin typeface="微软雅黑" panose="020B0503020204020204" pitchFamily="34" charset="-122"/>
                  <a:ea typeface="微软雅黑" panose="020B0503020204020204" pitchFamily="34" charset="-122"/>
                </a:rPr>
                <a:t>您</a:t>
              </a:r>
              <a:r>
                <a:rPr lang="zh-CN" altLang="en-US"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endParaRPr lang="en-US" sz="800" dirty="0">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就您的个人预算做出恰当的决定；</a:t>
              </a:r>
              <a:endParaRPr lang="en-US" altLang="zh-CN" sz="2000" dirty="0">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endParaRPr lang="en-US" altLang="zh-CN" sz="1100" dirty="0">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找到、查阅和协调</a:t>
              </a:r>
              <a:r>
                <a:rPr lang="en-US" altLang="zh-CN" sz="2000" dirty="0">
                  <a:latin typeface="微软雅黑" panose="020B0503020204020204" pitchFamily="34" charset="-122"/>
                  <a:ea typeface="微软雅黑" panose="020B0503020204020204" pitchFamily="34" charset="-122"/>
                </a:rPr>
                <a:t>IPP</a:t>
              </a:r>
              <a:r>
                <a:rPr lang="zh-CN" altLang="en-US" sz="2000" dirty="0">
                  <a:latin typeface="微软雅黑" panose="020B0503020204020204" pitchFamily="34" charset="-122"/>
                  <a:ea typeface="微软雅黑" panose="020B0503020204020204" pitchFamily="34" charset="-122"/>
                </a:rPr>
                <a:t>中的服务和支持；</a:t>
              </a:r>
              <a:endParaRPr lang="en-US" altLang="zh-CN" sz="2000" dirty="0">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endParaRPr lang="en-US" sz="800" dirty="0">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识别您的需求并找到满足这些需求的选项；</a:t>
              </a:r>
              <a:endParaRPr lang="en-US" altLang="zh-CN" sz="2000" dirty="0">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endParaRPr lang="en-US" sz="800" dirty="0">
                <a:latin typeface="微软雅黑" panose="020B0503020204020204" pitchFamily="34" charset="-122"/>
                <a:ea typeface="微软雅黑" panose="020B0503020204020204" pitchFamily="34" charset="-122"/>
              </a:endParaRPr>
            </a:p>
            <a:p>
              <a:pPr marL="171450" indent="-171450">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在以人为本的规划过程中，以及在制定</a:t>
              </a:r>
              <a:r>
                <a:rPr lang="en-US" altLang="zh-CN" sz="2000" dirty="0">
                  <a:latin typeface="微软雅黑" panose="020B0503020204020204" pitchFamily="34" charset="-122"/>
                  <a:ea typeface="微软雅黑" panose="020B0503020204020204" pitchFamily="34" charset="-122"/>
                </a:rPr>
                <a:t>IPP</a:t>
              </a:r>
              <a:r>
                <a:rPr lang="zh-CN" altLang="en-US" sz="2000" dirty="0">
                  <a:latin typeface="微软雅黑" panose="020B0503020204020204" pitchFamily="34" charset="-122"/>
                  <a:ea typeface="微软雅黑" panose="020B0503020204020204" pitchFamily="34" charset="-122"/>
                </a:rPr>
                <a:t>时，代表您主导、参与和</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或促进这一过程</a:t>
              </a:r>
              <a:endParaRPr lang="en-US" sz="2000" dirty="0">
                <a:latin typeface="微软雅黑" panose="020B0503020204020204" pitchFamily="34" charset="-122"/>
                <a:ea typeface="微软雅黑" panose="020B0503020204020204" pitchFamily="34" charset="-122"/>
              </a:endParaRPr>
            </a:p>
          </p:txBody>
        </p:sp>
      </p:grpSp>
      <p:grpSp>
        <p:nvGrpSpPr>
          <p:cNvPr id="15" name="Group 14">
            <a:extLst>
              <a:ext uri="{FF2B5EF4-FFF2-40B4-BE49-F238E27FC236}">
                <a16:creationId xmlns:a16="http://schemas.microsoft.com/office/drawing/2014/main" id="{B391E934-AD32-E944-A824-929C8151EE13}"/>
              </a:ext>
            </a:extLst>
          </p:cNvPr>
          <p:cNvGrpSpPr/>
          <p:nvPr/>
        </p:nvGrpSpPr>
        <p:grpSpPr>
          <a:xfrm>
            <a:off x="1429493" y="1552961"/>
            <a:ext cx="9397791" cy="1143351"/>
            <a:chOff x="1386075" y="1873023"/>
            <a:chExt cx="9397791" cy="1143351"/>
          </a:xfrm>
        </p:grpSpPr>
        <p:sp>
          <p:nvSpPr>
            <p:cNvPr id="14" name="Rectangle 13">
              <a:extLst>
                <a:ext uri="{FF2B5EF4-FFF2-40B4-BE49-F238E27FC236}">
                  <a16:creationId xmlns:a16="http://schemas.microsoft.com/office/drawing/2014/main" id="{12AFCF52-822E-FD43-A350-793208F0A42B}"/>
                </a:ext>
              </a:extLst>
            </p:cNvPr>
            <p:cNvSpPr/>
            <p:nvPr/>
          </p:nvSpPr>
          <p:spPr>
            <a:xfrm>
              <a:off x="1495912" y="1873023"/>
              <a:ext cx="9178115" cy="111891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70F65024-29B3-284B-9BAC-4DA48F1B71CE}"/>
                </a:ext>
              </a:extLst>
            </p:cNvPr>
            <p:cNvSpPr txBox="1">
              <a:spLocks/>
            </p:cNvSpPr>
            <p:nvPr/>
          </p:nvSpPr>
          <p:spPr>
            <a:xfrm>
              <a:off x="1386075" y="1900713"/>
              <a:ext cx="9397791" cy="11156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3200" dirty="0">
                  <a:latin typeface="微软雅黑" panose="020B0503020204020204" pitchFamily="34" charset="-122"/>
                  <a:ea typeface="微软雅黑" panose="020B0503020204020204" pitchFamily="34" charset="-122"/>
                </a:rPr>
                <a:t>谁是</a:t>
              </a:r>
              <a:r>
                <a:rPr lang="zh-CN" altLang="en-US" sz="3200" u="sng" dirty="0">
                  <a:latin typeface="微软雅黑" panose="020B0503020204020204" pitchFamily="34" charset="-122"/>
                  <a:ea typeface="微软雅黑" panose="020B0503020204020204" pitchFamily="34" charset="-122"/>
                </a:rPr>
                <a:t>独立协调方</a:t>
              </a:r>
              <a:r>
                <a:rPr lang="zh-CN" altLang="en-US" sz="3200" dirty="0">
                  <a:latin typeface="微软雅黑" panose="020B0503020204020204" pitchFamily="34" charset="-122"/>
                  <a:ea typeface="微软雅黑" panose="020B0503020204020204" pitchFamily="34" charset="-122"/>
                </a:rPr>
                <a:t>？</a:t>
              </a:r>
              <a:endParaRPr lang="en-US" altLang="zh-CN" sz="3200" dirty="0">
                <a:latin typeface="微软雅黑" panose="020B0503020204020204" pitchFamily="34" charset="-122"/>
                <a:ea typeface="微软雅黑" panose="020B0503020204020204" pitchFamily="34" charset="-122"/>
              </a:endParaRPr>
            </a:p>
            <a:p>
              <a:pPr marL="0" indent="0" algn="ctr">
                <a:buNone/>
              </a:pPr>
              <a:r>
                <a:rPr lang="zh-CN" altLang="en-US" sz="3200" dirty="0">
                  <a:latin typeface="微软雅黑" panose="020B0503020204020204" pitchFamily="34" charset="-122"/>
                  <a:ea typeface="微软雅黑" panose="020B0503020204020204" pitchFamily="34" charset="-122"/>
                </a:rPr>
                <a:t>可以</a:t>
              </a:r>
              <a:r>
                <a:rPr lang="zh-CN" altLang="en-US" sz="3200" b="1" dirty="0">
                  <a:latin typeface="微软雅黑" panose="020B0503020204020204" pitchFamily="34" charset="-122"/>
                  <a:ea typeface="微软雅黑" panose="020B0503020204020204" pitchFamily="34" charset="-122"/>
                </a:rPr>
                <a:t>帮助您</a:t>
              </a:r>
              <a:r>
                <a:rPr lang="zh-CN" altLang="en-US" sz="3200" dirty="0">
                  <a:latin typeface="微软雅黑" panose="020B0503020204020204" pitchFamily="34" charset="-122"/>
                  <a:ea typeface="微软雅黑" panose="020B0503020204020204" pitchFamily="34" charset="-122"/>
                </a:rPr>
                <a:t>落实计划的人</a:t>
              </a:r>
              <a:endParaRPr lang="en-US" sz="3200" dirty="0">
                <a:latin typeface="微软雅黑" panose="020B0503020204020204" pitchFamily="34" charset="-122"/>
                <a:ea typeface="微软雅黑" panose="020B0503020204020204" pitchFamily="34" charset="-122"/>
              </a:endParaRPr>
            </a:p>
          </p:txBody>
        </p:sp>
      </p:grpSp>
      <p:sp>
        <p:nvSpPr>
          <p:cNvPr id="3" name="TextBox 2"/>
          <p:cNvSpPr txBox="1"/>
          <p:nvPr/>
        </p:nvSpPr>
        <p:spPr>
          <a:xfrm>
            <a:off x="92518" y="1069958"/>
            <a:ext cx="6219316" cy="369332"/>
          </a:xfrm>
          <a:prstGeom prst="rect">
            <a:avLst/>
          </a:prstGeom>
          <a:noFill/>
        </p:spPr>
        <p:txBody>
          <a:bodyPr wrap="square" rtlCol="0">
            <a:spAutoFit/>
          </a:bodyPr>
          <a:lstStyle/>
          <a:p>
            <a:pPr>
              <a:lnSpc>
                <a:spcPct val="90000"/>
              </a:lnSpc>
              <a:spcBef>
                <a:spcPct val="0"/>
              </a:spcBef>
            </a:pPr>
            <a:r>
              <a:rPr lang="zh-CN" altLang="en-US" sz="2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独立协调方的角色和责任</a:t>
            </a:r>
            <a:endParaRPr lang="en-US" sz="2000" kern="1200" dirty="0">
              <a:solidFill>
                <a:schemeClr val="accent5">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1961342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9F705F-4D2B-1B4D-8240-D976CEE24D60}"/>
              </a:ext>
            </a:extLst>
          </p:cNvPr>
          <p:cNvPicPr>
            <a:picLocks noChangeAspect="1"/>
          </p:cNvPicPr>
          <p:nvPr/>
        </p:nvPicPr>
        <p:blipFill>
          <a:blip r:embed="rId3">
            <a:alphaModFix amt="39000"/>
          </a:blip>
          <a:stretch>
            <a:fillRect/>
          </a:stretch>
        </p:blipFill>
        <p:spPr>
          <a:xfrm>
            <a:off x="-742923" y="1061460"/>
            <a:ext cx="8610833" cy="5796540"/>
          </a:xfrm>
          <a:prstGeom prst="rect">
            <a:avLst/>
          </a:prstGeom>
        </p:spPr>
      </p:pic>
      <p:pic>
        <p:nvPicPr>
          <p:cNvPr id="2" name="Picture 1">
            <a:extLst>
              <a:ext uri="{FF2B5EF4-FFF2-40B4-BE49-F238E27FC236}">
                <a16:creationId xmlns:a16="http://schemas.microsoft.com/office/drawing/2014/main" id="{C47D5669-651F-5749-9A79-7AC24FD041BB}"/>
              </a:ext>
            </a:extLst>
          </p:cNvPr>
          <p:cNvPicPr>
            <a:picLocks noChangeAspect="1"/>
          </p:cNvPicPr>
          <p:nvPr/>
        </p:nvPicPr>
        <p:blipFill>
          <a:blip r:embed="rId4">
            <a:alphaModFix amt="24000"/>
          </a:blip>
          <a:stretch>
            <a:fillRect/>
          </a:stretch>
        </p:blipFill>
        <p:spPr>
          <a:xfrm rot="11409035">
            <a:off x="7320733" y="186730"/>
            <a:ext cx="5220463" cy="5220463"/>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zh-CN" altLang="en-US" sz="2800" dirty="0">
                <a:latin typeface="微软雅黑" panose="020B0503020204020204" pitchFamily="34" charset="-122"/>
                <a:ea typeface="微软雅黑" panose="020B0503020204020204" pitchFamily="34" charset="-122"/>
              </a:rPr>
              <a:t>角色和责任</a:t>
            </a:r>
            <a:endParaRPr lang="en-US" sz="2800" dirty="0">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CN" altLang="en-US" sz="2700" b="1" kern="1200" dirty="0">
                <a:solidFill>
                  <a:schemeClr val="bg2">
                    <a:lumMod val="10000"/>
                  </a:schemeClr>
                </a:solidFill>
                <a:latin typeface="微软雅黑" panose="020B0503020204020204" pitchFamily="34" charset="-122"/>
                <a:ea typeface="微软雅黑" panose="020B0503020204020204" pitchFamily="34" charset="-122"/>
                <a:cs typeface="+mj-cs"/>
              </a:rPr>
              <a:t>独立协调方</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14" name="Rectangle 13">
            <a:extLst>
              <a:ext uri="{FF2B5EF4-FFF2-40B4-BE49-F238E27FC236}">
                <a16:creationId xmlns:a16="http://schemas.microsoft.com/office/drawing/2014/main" id="{12AFCF52-822E-FD43-A350-793208F0A42B}"/>
              </a:ext>
            </a:extLst>
          </p:cNvPr>
          <p:cNvSpPr/>
          <p:nvPr/>
        </p:nvSpPr>
        <p:spPr>
          <a:xfrm>
            <a:off x="2296749" y="1889070"/>
            <a:ext cx="7515225" cy="91529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0" name="Rectangle 9">
            <a:extLst>
              <a:ext uri="{FF2B5EF4-FFF2-40B4-BE49-F238E27FC236}">
                <a16:creationId xmlns:a16="http://schemas.microsoft.com/office/drawing/2014/main" id="{63C96084-EBD4-6746-BBB9-A441E1AC503E}"/>
              </a:ext>
            </a:extLst>
          </p:cNvPr>
          <p:cNvSpPr/>
          <p:nvPr/>
        </p:nvSpPr>
        <p:spPr>
          <a:xfrm>
            <a:off x="614364" y="2965117"/>
            <a:ext cx="5196158" cy="370852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5" name="TextBox 14">
            <a:hlinkClick r:id="rId5" action="ppaction://hlinkfile"/>
          </p:cNvPr>
          <p:cNvSpPr txBox="1"/>
          <p:nvPr/>
        </p:nvSpPr>
        <p:spPr>
          <a:xfrm>
            <a:off x="102785" y="1109934"/>
            <a:ext cx="6219316" cy="369332"/>
          </a:xfrm>
          <a:prstGeom prst="rect">
            <a:avLst/>
          </a:prstGeom>
          <a:noFill/>
        </p:spPr>
        <p:txBody>
          <a:bodyPr wrap="square" rtlCol="0">
            <a:spAutoFit/>
          </a:bodyPr>
          <a:lstStyle/>
          <a:p>
            <a:pPr>
              <a:lnSpc>
                <a:spcPct val="90000"/>
              </a:lnSpc>
              <a:spcBef>
                <a:spcPct val="0"/>
              </a:spcBef>
            </a:pPr>
            <a:r>
              <a:rPr lang="zh-CN" altLang="en-US" sz="2000" dirty="0">
                <a:solidFill>
                  <a:srgbClr val="00B0F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*选择合适的独立协调方</a:t>
            </a:r>
            <a:endParaRPr lang="en-US" sz="2000" kern="1200" dirty="0">
              <a:solidFill>
                <a:srgbClr val="00B0F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endParaRPr>
          </a:p>
        </p:txBody>
      </p:sp>
      <p:sp>
        <p:nvSpPr>
          <p:cNvPr id="16" name="Content Placeholder 2">
            <a:extLst>
              <a:ext uri="{FF2B5EF4-FFF2-40B4-BE49-F238E27FC236}">
                <a16:creationId xmlns:a16="http://schemas.microsoft.com/office/drawing/2014/main" id="{FB36FF11-4900-AB4E-A479-E474D55281A4}"/>
              </a:ext>
            </a:extLst>
          </p:cNvPr>
          <p:cNvSpPr txBox="1">
            <a:spLocks/>
          </p:cNvSpPr>
          <p:nvPr/>
        </p:nvSpPr>
        <p:spPr>
          <a:xfrm>
            <a:off x="760228" y="3130860"/>
            <a:ext cx="4838472" cy="3538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900" dirty="0">
                <a:latin typeface="微软雅黑" panose="020B0503020204020204" pitchFamily="34" charset="-122"/>
                <a:ea typeface="微软雅黑" panose="020B0503020204020204" pitchFamily="34" charset="-122"/>
              </a:rPr>
              <a:t>您</a:t>
            </a:r>
            <a:r>
              <a:rPr lang="zh-CN" altLang="en-US" sz="1900" b="1" u="sng" dirty="0">
                <a:latin typeface="微软雅黑" panose="020B0503020204020204" pitchFamily="34" charset="-122"/>
                <a:ea typeface="微软雅黑" panose="020B0503020204020204" pitchFamily="34" charset="-122"/>
              </a:rPr>
              <a:t>需要</a:t>
            </a:r>
            <a:r>
              <a:rPr lang="zh-CN" altLang="en-US" sz="1900" dirty="0">
                <a:latin typeface="微软雅黑" panose="020B0503020204020204" pitchFamily="34" charset="-122"/>
                <a:ea typeface="微软雅黑" panose="020B0503020204020204" pitchFamily="34" charset="-122"/>
              </a:rPr>
              <a:t>什么？</a:t>
            </a:r>
            <a:endParaRPr lang="en-US" sz="1900" dirty="0">
              <a:latin typeface="微软雅黑" panose="020B0503020204020204" pitchFamily="34" charset="-122"/>
              <a:ea typeface="微软雅黑" panose="020B0503020204020204" pitchFamily="34" charset="-122"/>
            </a:endParaRPr>
          </a:p>
          <a:p>
            <a:r>
              <a:rPr lang="zh-CN" altLang="en-US" sz="1900" dirty="0">
                <a:latin typeface="微软雅黑" panose="020B0503020204020204" pitchFamily="34" charset="-122"/>
                <a:ea typeface="微软雅黑" panose="020B0503020204020204" pitchFamily="34" charset="-122"/>
              </a:rPr>
              <a:t>您需要帮助接触您的社区或近邻吗？</a:t>
            </a:r>
            <a:endParaRPr lang="en-US" sz="1900" dirty="0">
              <a:latin typeface="微软雅黑" panose="020B0503020204020204" pitchFamily="34" charset="-122"/>
              <a:ea typeface="微软雅黑" panose="020B0503020204020204" pitchFamily="34" charset="-122"/>
            </a:endParaRPr>
          </a:p>
          <a:p>
            <a:r>
              <a:rPr lang="zh-CN" altLang="en-US" sz="1900" dirty="0">
                <a:latin typeface="微软雅黑" panose="020B0503020204020204" pitchFamily="34" charset="-122"/>
                <a:ea typeface="微软雅黑" panose="020B0503020204020204" pitchFamily="34" charset="-122"/>
              </a:rPr>
              <a:t>您需要不同的人来做不同的事情吗？</a:t>
            </a:r>
            <a:endParaRPr lang="en-US" altLang="zh-CN" sz="1900" dirty="0">
              <a:latin typeface="微软雅黑" panose="020B0503020204020204" pitchFamily="34" charset="-122"/>
              <a:ea typeface="微软雅黑" panose="020B0503020204020204" pitchFamily="34" charset="-122"/>
            </a:endParaRPr>
          </a:p>
          <a:p>
            <a:r>
              <a:rPr lang="zh-CN" altLang="en-US" sz="1900" dirty="0">
                <a:latin typeface="微软雅黑" panose="020B0503020204020204" pitchFamily="34" charset="-122"/>
                <a:ea typeface="微软雅黑" panose="020B0503020204020204" pitchFamily="34" charset="-122"/>
              </a:rPr>
              <a:t>是否需要以人为本规划的帮助？</a:t>
            </a:r>
            <a:endParaRPr lang="en-US" altLang="zh-CN" sz="1900" dirty="0">
              <a:latin typeface="微软雅黑" panose="020B0503020204020204" pitchFamily="34" charset="-122"/>
              <a:ea typeface="微软雅黑" panose="020B0503020204020204" pitchFamily="34" charset="-122"/>
            </a:endParaRPr>
          </a:p>
          <a:p>
            <a:r>
              <a:rPr lang="zh-CN" altLang="en-US" sz="1900" dirty="0">
                <a:latin typeface="微软雅黑" panose="020B0503020204020204" pitchFamily="34" charset="-122"/>
                <a:ea typeface="微软雅黑" panose="020B0503020204020204" pitchFamily="34" charset="-122"/>
              </a:rPr>
              <a:t>需要支持？</a:t>
            </a:r>
            <a:endParaRPr lang="en-US" altLang="zh-CN" sz="1900" dirty="0">
              <a:latin typeface="微软雅黑" panose="020B0503020204020204" pitchFamily="34" charset="-122"/>
              <a:ea typeface="微软雅黑" panose="020B0503020204020204" pitchFamily="34" charset="-122"/>
            </a:endParaRPr>
          </a:p>
          <a:p>
            <a:r>
              <a:rPr lang="zh-CN" altLang="en-US" sz="1900" dirty="0">
                <a:latin typeface="微软雅黑" panose="020B0503020204020204" pitchFamily="34" charset="-122"/>
                <a:ea typeface="微软雅黑" panose="020B0503020204020204" pitchFamily="34" charset="-122"/>
              </a:rPr>
              <a:t>需要帮助获取公共福利？</a:t>
            </a:r>
            <a:endParaRPr lang="en-US" sz="2000" dirty="0">
              <a:latin typeface="微软雅黑" panose="020B0503020204020204" pitchFamily="34" charset="-122"/>
              <a:ea typeface="微软雅黑" panose="020B0503020204020204" pitchFamily="34" charset="-122"/>
            </a:endParaRPr>
          </a:p>
        </p:txBody>
      </p:sp>
      <p:sp>
        <p:nvSpPr>
          <p:cNvPr id="3" name="TextBox 2"/>
          <p:cNvSpPr txBox="1"/>
          <p:nvPr/>
        </p:nvSpPr>
        <p:spPr>
          <a:xfrm>
            <a:off x="2131137" y="1902672"/>
            <a:ext cx="7846447" cy="830997"/>
          </a:xfrm>
          <a:prstGeom prst="rect">
            <a:avLst/>
          </a:prstGeom>
          <a:noFill/>
        </p:spPr>
        <p:txBody>
          <a:bodyPr wrap="square" rtlCol="0">
            <a:spAutoFit/>
          </a:bodyPr>
          <a:lstStyle/>
          <a:p>
            <a:pPr algn="ctr"/>
            <a:r>
              <a:rPr lang="zh-CN" altLang="en-US" sz="2400" dirty="0">
                <a:latin typeface="微软雅黑" panose="020B0503020204020204" pitchFamily="34" charset="-122"/>
                <a:ea typeface="微软雅黑" panose="020B0503020204020204" pitchFamily="34" charset="-122"/>
              </a:rPr>
              <a:t>想想</a:t>
            </a:r>
            <a:r>
              <a:rPr lang="zh-CN" altLang="en-US" sz="2400" b="1" u="sng" dirty="0">
                <a:latin typeface="微软雅黑" panose="020B0503020204020204" pitchFamily="34" charset="-122"/>
                <a:ea typeface="微软雅黑" panose="020B0503020204020204" pitchFamily="34" charset="-122"/>
              </a:rPr>
              <a:t>您</a:t>
            </a:r>
            <a:r>
              <a:rPr lang="zh-CN" altLang="en-US" sz="2400" dirty="0">
                <a:latin typeface="微软雅黑" panose="020B0503020204020204" pitchFamily="34" charset="-122"/>
                <a:ea typeface="微软雅黑" panose="020B0503020204020204" pitchFamily="34" charset="-122"/>
              </a:rPr>
              <a:t>需要什么</a:t>
            </a:r>
            <a:r>
              <a:rPr lang="en-US" altLang="zh-CN" sz="2400" dirty="0">
                <a:latin typeface="微软雅黑" panose="020B0503020204020204" pitchFamily="34" charset="-122"/>
                <a:ea typeface="微软雅黑" panose="020B0503020204020204" pitchFamily="34" charset="-122"/>
              </a:rPr>
              <a:t>…</a:t>
            </a:r>
          </a:p>
          <a:p>
            <a:pPr algn="ctr"/>
            <a:r>
              <a:rPr lang="zh-CN" altLang="en-US" sz="2400" b="1" u="sng" dirty="0">
                <a:latin typeface="微软雅黑" panose="020B0503020204020204" pitchFamily="34" charset="-122"/>
                <a:ea typeface="微软雅黑" panose="020B0503020204020204" pitchFamily="34" charset="-122"/>
              </a:rPr>
              <a:t>您</a:t>
            </a:r>
            <a:r>
              <a:rPr lang="zh-CN" altLang="en-US" sz="2400" dirty="0">
                <a:latin typeface="微软雅黑" panose="020B0503020204020204" pitchFamily="34" charset="-122"/>
                <a:ea typeface="微软雅黑" panose="020B0503020204020204" pitchFamily="34" charset="-122"/>
              </a:rPr>
              <a:t>想要和什么样的人相处？</a:t>
            </a:r>
            <a:endParaRPr lang="en-US" sz="2400" dirty="0">
              <a:latin typeface="微软雅黑" panose="020B0503020204020204" pitchFamily="34" charset="-122"/>
              <a:ea typeface="微软雅黑" panose="020B0503020204020204" pitchFamily="34" charset="-122"/>
            </a:endParaRPr>
          </a:p>
        </p:txBody>
      </p:sp>
      <p:grpSp>
        <p:nvGrpSpPr>
          <p:cNvPr id="18" name="Group 17"/>
          <p:cNvGrpSpPr/>
          <p:nvPr/>
        </p:nvGrpSpPr>
        <p:grpSpPr>
          <a:xfrm>
            <a:off x="6422972" y="2965116"/>
            <a:ext cx="5005683" cy="3704143"/>
            <a:chOff x="5909756" y="3426263"/>
            <a:chExt cx="4959267" cy="3281429"/>
          </a:xfrm>
        </p:grpSpPr>
        <p:sp>
          <p:nvSpPr>
            <p:cNvPr id="9" name="Rectangle 8">
              <a:extLst>
                <a:ext uri="{FF2B5EF4-FFF2-40B4-BE49-F238E27FC236}">
                  <a16:creationId xmlns:a16="http://schemas.microsoft.com/office/drawing/2014/main" id="{DAC0B8CA-7B88-9D45-AA01-DE8F514B04AC}"/>
                </a:ext>
              </a:extLst>
            </p:cNvPr>
            <p:cNvSpPr/>
            <p:nvPr/>
          </p:nvSpPr>
          <p:spPr>
            <a:xfrm>
              <a:off x="5909756" y="3426263"/>
              <a:ext cx="4959267" cy="3281429"/>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6067759" y="3575618"/>
              <a:ext cx="4758031" cy="2093978"/>
            </a:xfrm>
            <a:prstGeom prst="rect">
              <a:avLst/>
            </a:prstGeom>
            <a:noFill/>
          </p:spPr>
          <p:txBody>
            <a:bodyPr wrap="square" rtlCol="0">
              <a:spAutoFit/>
            </a:bodyPr>
            <a:lstStyle/>
            <a:p>
              <a:pPr>
                <a:lnSpc>
                  <a:spcPct val="90000"/>
                </a:lnSpc>
                <a:spcBef>
                  <a:spcPct val="0"/>
                </a:spcBef>
              </a:pPr>
              <a:r>
                <a:rPr lang="zh-CN" altLang="en-US" sz="1900" b="1" dirty="0">
                  <a:latin typeface="微软雅黑" panose="020B0503020204020204" pitchFamily="34" charset="-122"/>
                  <a:ea typeface="微软雅黑" panose="020B0503020204020204" pitchFamily="34" charset="-122"/>
                </a:rPr>
                <a:t>您</a:t>
              </a:r>
              <a:r>
                <a:rPr lang="zh-CN" altLang="en-US" sz="1900" b="1" u="sng" dirty="0">
                  <a:latin typeface="微软雅黑" panose="020B0503020204020204" pitchFamily="34" charset="-122"/>
                  <a:ea typeface="微软雅黑" panose="020B0503020204020204" pitchFamily="34" charset="-122"/>
                </a:rPr>
                <a:t>想要</a:t>
              </a:r>
              <a:r>
                <a:rPr lang="zh-CN" altLang="en-US" sz="1900" dirty="0">
                  <a:latin typeface="微软雅黑" panose="020B0503020204020204" pitchFamily="34" charset="-122"/>
                  <a:ea typeface="微软雅黑" panose="020B0503020204020204" pitchFamily="34" charset="-122"/>
                </a:rPr>
                <a:t>什么？</a:t>
              </a:r>
              <a:endParaRPr lang="en-US" altLang="zh-CN" sz="1900" dirty="0">
                <a:latin typeface="微软雅黑" panose="020B0503020204020204" pitchFamily="34" charset="-122"/>
                <a:ea typeface="微软雅黑" panose="020B0503020204020204" pitchFamily="34" charset="-122"/>
              </a:endParaRPr>
            </a:p>
            <a:p>
              <a:pPr>
                <a:lnSpc>
                  <a:spcPct val="90000"/>
                </a:lnSpc>
                <a:spcBef>
                  <a:spcPct val="0"/>
                </a:spcBef>
              </a:pPr>
              <a:endParaRPr lang="en-US" sz="1100" dirty="0">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Arial" panose="020B0604020202020204" pitchFamily="34" charset="0"/>
                <a:buChar char="•"/>
              </a:pPr>
              <a:r>
                <a:rPr lang="zh-CN" altLang="en-US" sz="1900" dirty="0">
                  <a:latin typeface="微软雅黑" panose="020B0503020204020204" pitchFamily="34" charset="-122"/>
                  <a:ea typeface="微软雅黑" panose="020B0503020204020204" pitchFamily="34" charset="-122"/>
                </a:rPr>
                <a:t>非常有条理的人？</a:t>
              </a:r>
              <a:endParaRPr lang="en-US" altLang="zh-CN" sz="1900" dirty="0">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Arial" panose="020B0604020202020204" pitchFamily="34" charset="0"/>
                <a:buChar char="•"/>
              </a:pPr>
              <a:endParaRPr lang="en-US" sz="1900" dirty="0">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Arial" panose="020B0604020202020204" pitchFamily="34" charset="0"/>
                <a:buChar char="•"/>
              </a:pPr>
              <a:r>
                <a:rPr lang="zh-CN" altLang="en-US" sz="1900" dirty="0">
                  <a:latin typeface="微软雅黑" panose="020B0503020204020204" pitchFamily="34" charset="-122"/>
                  <a:ea typeface="微软雅黑" panose="020B0503020204020204" pitchFamily="34" charset="-122"/>
                </a:rPr>
                <a:t>您想要一个冷静和谦和的人吗？</a:t>
              </a:r>
              <a:endParaRPr lang="en-US" altLang="zh-CN" sz="1900" dirty="0">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Arial" panose="020B0604020202020204" pitchFamily="34" charset="0"/>
                <a:buChar char="•"/>
              </a:pPr>
              <a:endParaRPr lang="en-US" sz="1900" dirty="0">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Arial" panose="020B0604020202020204" pitchFamily="34" charset="0"/>
                <a:buChar char="•"/>
              </a:pPr>
              <a:r>
                <a:rPr lang="zh-CN" altLang="en-US" sz="1900" dirty="0">
                  <a:latin typeface="微软雅黑" panose="020B0503020204020204" pitchFamily="34" charset="-122"/>
                  <a:ea typeface="微软雅黑" panose="020B0503020204020204" pitchFamily="34" charset="-122"/>
                </a:rPr>
                <a:t>您想要一个真正了解您家庭的人吗？</a:t>
              </a:r>
              <a:endParaRPr lang="en-US" altLang="zh-CN" sz="1900" dirty="0">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Arial" panose="020B0604020202020204" pitchFamily="34" charset="0"/>
                <a:buChar char="•"/>
              </a:pPr>
              <a:endParaRPr lang="en-US" sz="1900" dirty="0">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Arial" panose="020B0604020202020204" pitchFamily="34" charset="0"/>
                <a:buChar char="•"/>
              </a:pPr>
              <a:r>
                <a:rPr lang="zh-CN" altLang="en-US" sz="1900" dirty="0">
                  <a:latin typeface="微软雅黑" panose="020B0503020204020204" pitchFamily="34" charset="-122"/>
                  <a:ea typeface="微软雅黑" panose="020B0503020204020204" pitchFamily="34" charset="-122"/>
                </a:rPr>
                <a:t>了解您文化的人？</a:t>
              </a:r>
              <a:endParaRPr lang="en-US" sz="1900"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932867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Proceso administrativo: Imagenes de cabecera"/>
          <p:cNvPicPr>
            <a:picLocks/>
          </p:cNvPicPr>
          <p:nvPr/>
        </p:nvPicPr>
        <p:blipFill rotWithShape="1">
          <a:blip r:embed="rId3" cstate="print">
            <a:extLst>
              <a:ext uri="{28A0092B-C50C-407E-A947-70E740481C1C}">
                <a14:useLocalDpi xmlns:a14="http://schemas.microsoft.com/office/drawing/2010/main" val="0"/>
              </a:ext>
            </a:extLst>
          </a:blip>
          <a:srcRect t="17110" b="-1"/>
          <a:stretch/>
        </p:blipFill>
        <p:spPr>
          <a:xfrm>
            <a:off x="1283989" y="1061460"/>
            <a:ext cx="9884229" cy="59849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zh-CN" altLang="en-US" sz="2800" dirty="0">
                <a:latin typeface="微软雅黑" panose="020B0503020204020204" pitchFamily="34" charset="-122"/>
                <a:ea typeface="微软雅黑" panose="020B0503020204020204" pitchFamily="34" charset="-122"/>
              </a:rPr>
              <a:t>角色和责任</a:t>
            </a:r>
            <a:endParaRPr lang="en-US" sz="2800" dirty="0">
              <a:latin typeface="微软雅黑" panose="020B0503020204020204" pitchFamily="34" charset="-122"/>
              <a:ea typeface="微软雅黑" panose="020B0503020204020204" pitchFamily="34" charset="-122"/>
            </a:endParaRPr>
          </a:p>
        </p:txBody>
      </p:sp>
      <p:grpSp>
        <p:nvGrpSpPr>
          <p:cNvPr id="25" name="Group 24"/>
          <p:cNvGrpSpPr/>
          <p:nvPr/>
        </p:nvGrpSpPr>
        <p:grpSpPr>
          <a:xfrm>
            <a:off x="6322100" y="2763738"/>
            <a:ext cx="5679399" cy="3927098"/>
            <a:chOff x="1439078" y="3815890"/>
            <a:chExt cx="4959267" cy="3281429"/>
          </a:xfrm>
        </p:grpSpPr>
        <p:sp>
          <p:nvSpPr>
            <p:cNvPr id="26" name="Rectangle 25">
              <a:extLst>
                <a:ext uri="{FF2B5EF4-FFF2-40B4-BE49-F238E27FC236}">
                  <a16:creationId xmlns:a16="http://schemas.microsoft.com/office/drawing/2014/main" id="{DAC0B8CA-7B88-9D45-AA01-DE8F514B04AC}"/>
                </a:ext>
              </a:extLst>
            </p:cNvPr>
            <p:cNvSpPr/>
            <p:nvPr/>
          </p:nvSpPr>
          <p:spPr>
            <a:xfrm>
              <a:off x="1439078" y="3815890"/>
              <a:ext cx="4959267" cy="3281429"/>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1525718" y="3867004"/>
              <a:ext cx="4872626" cy="2623173"/>
            </a:xfrm>
            <a:prstGeom prst="rect">
              <a:avLst/>
            </a:prstGeom>
            <a:noFill/>
          </p:spPr>
          <p:txBody>
            <a:bodyPr wrap="square" rtlCol="0">
              <a:spAutoFit/>
            </a:bodyPr>
            <a:lstStyle/>
            <a:p>
              <a:pPr>
                <a:lnSpc>
                  <a:spcPct val="90000"/>
                </a:lnSpc>
                <a:spcBef>
                  <a:spcPct val="0"/>
                </a:spcBef>
              </a:pPr>
              <a:r>
                <a:rPr lang="zh-CN" altLang="en-US" sz="2200" dirty="0">
                  <a:latin typeface="Century Gothic" panose="020B0502020202020204" pitchFamily="34" charset="0"/>
                </a:rPr>
                <a:t>您</a:t>
              </a:r>
              <a:r>
                <a:rPr lang="zh-CN" altLang="en-US" sz="2200" b="1" u="sng" dirty="0">
                  <a:latin typeface="Century Gothic" panose="020B0502020202020204" pitchFamily="34" charset="0"/>
                </a:rPr>
                <a:t>想要</a:t>
              </a:r>
              <a:r>
                <a:rPr lang="zh-CN" altLang="en-US" sz="2200" dirty="0">
                  <a:latin typeface="Century Gothic" panose="020B0502020202020204" pitchFamily="34" charset="0"/>
                </a:rPr>
                <a:t>什么？</a:t>
              </a:r>
              <a:endParaRPr lang="en-US" sz="2200" dirty="0">
                <a:latin typeface="Century Gothic" panose="020B0502020202020204" pitchFamily="34" charset="0"/>
              </a:endParaRPr>
            </a:p>
            <a:p>
              <a:pPr>
                <a:lnSpc>
                  <a:spcPct val="90000"/>
                </a:lnSpc>
                <a:spcBef>
                  <a:spcPct val="0"/>
                </a:spcBef>
              </a:pPr>
              <a:endParaRPr lang="en-US" sz="2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zh-CN" altLang="en-US" sz="2200" b="1" u="sng" dirty="0">
                  <a:latin typeface="Century Gothic" panose="020B0502020202020204" pitchFamily="34" charset="0"/>
                </a:rPr>
                <a:t>不</a:t>
              </a:r>
              <a:r>
                <a:rPr lang="zh-CN" altLang="en-US" sz="2200" dirty="0">
                  <a:latin typeface="Century Gothic" panose="020B0502020202020204" pitchFamily="34" charset="0"/>
                </a:rPr>
                <a:t>会越俎代庖代表您讲话的人？</a:t>
              </a:r>
              <a:endParaRPr lang="en-US" sz="2200" dirty="0">
                <a:latin typeface="Century Gothic" panose="020B0502020202020204" pitchFamily="34" charset="0"/>
              </a:endParaRPr>
            </a:p>
            <a:p>
              <a:pPr>
                <a:lnSpc>
                  <a:spcPct val="90000"/>
                </a:lnSpc>
                <a:spcBef>
                  <a:spcPct val="0"/>
                </a:spcBef>
              </a:pPr>
              <a:endParaRPr lang="en-US" sz="2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zh-CN" altLang="en-US" sz="2200" dirty="0">
                  <a:latin typeface="Century Gothic" panose="020B0502020202020204" pitchFamily="34" charset="0"/>
                </a:rPr>
                <a:t>尊重您的</a:t>
              </a:r>
              <a:r>
                <a:rPr lang="zh-CN" altLang="en-US" sz="2200" u="sng" dirty="0">
                  <a:latin typeface="Century Gothic" panose="020B0502020202020204" pitchFamily="34" charset="0"/>
                </a:rPr>
                <a:t>隐私</a:t>
              </a:r>
              <a:r>
                <a:rPr lang="zh-CN" altLang="en-US" sz="2200" dirty="0">
                  <a:latin typeface="Century Gothic" panose="020B0502020202020204" pitchFamily="34" charset="0"/>
                </a:rPr>
                <a:t>？</a:t>
              </a:r>
              <a:endParaRPr lang="en-US" sz="2200" dirty="0">
                <a:latin typeface="Century Gothic" panose="020B0502020202020204" pitchFamily="34" charset="0"/>
              </a:endParaRPr>
            </a:p>
            <a:p>
              <a:pPr>
                <a:lnSpc>
                  <a:spcPct val="90000"/>
                </a:lnSpc>
                <a:spcBef>
                  <a:spcPct val="0"/>
                </a:spcBef>
              </a:pPr>
              <a:endParaRPr lang="en-US" sz="2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zh-CN" altLang="en-US" sz="2200" dirty="0">
                  <a:latin typeface="Century Gothic" panose="020B0502020202020204" pitchFamily="34" charset="0"/>
                </a:rPr>
                <a:t>工作人员在为您工作时</a:t>
              </a:r>
              <a:r>
                <a:rPr lang="zh-CN" altLang="en-US" sz="2200" b="1" u="sng" dirty="0">
                  <a:latin typeface="Century Gothic" panose="020B0502020202020204" pitchFamily="34" charset="0"/>
                </a:rPr>
                <a:t>不</a:t>
              </a:r>
              <a:r>
                <a:rPr lang="zh-CN" altLang="en-US" sz="2200" dirty="0">
                  <a:latin typeface="Century Gothic" panose="020B0502020202020204" pitchFamily="34" charset="0"/>
                </a:rPr>
                <a:t>打私人电话或发短信？</a:t>
              </a:r>
              <a:endParaRPr lang="en-US" sz="2200" dirty="0">
                <a:latin typeface="Century Gothic" panose="020B0502020202020204" pitchFamily="34" charset="0"/>
              </a:endParaRPr>
            </a:p>
            <a:p>
              <a:pPr>
                <a:lnSpc>
                  <a:spcPct val="90000"/>
                </a:lnSpc>
                <a:spcBef>
                  <a:spcPct val="0"/>
                </a:spcBef>
              </a:pPr>
              <a:endParaRPr lang="en-US" sz="2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zh-CN" altLang="en-US" sz="2200" u="sng" dirty="0">
                  <a:latin typeface="Century Gothic" panose="020B0502020202020204" pitchFamily="34" charset="0"/>
                </a:rPr>
                <a:t>了解</a:t>
              </a:r>
              <a:r>
                <a:rPr lang="zh-CN" altLang="en-US" sz="2200" dirty="0">
                  <a:latin typeface="Century Gothic" panose="020B0502020202020204" pitchFamily="34" charset="0"/>
                </a:rPr>
                <a:t>您</a:t>
              </a:r>
              <a:r>
                <a:rPr lang="zh-CN" altLang="en-US" sz="2200" u="sng" dirty="0">
                  <a:latin typeface="Century Gothic" panose="020B0502020202020204" pitchFamily="34" charset="0"/>
                </a:rPr>
                <a:t>文化</a:t>
              </a:r>
              <a:r>
                <a:rPr lang="zh-CN" altLang="en-US" sz="2200" dirty="0">
                  <a:latin typeface="Century Gothic" panose="020B0502020202020204" pitchFamily="34" charset="0"/>
                </a:rPr>
                <a:t>的人？</a:t>
              </a:r>
              <a:endParaRPr lang="en-US" sz="2200" dirty="0">
                <a:latin typeface="Century Gothic" panose="020B0502020202020204" pitchFamily="34" charset="0"/>
              </a:endParaRPr>
            </a:p>
          </p:txBody>
        </p:sp>
      </p:grpSp>
      <p:sp>
        <p:nvSpPr>
          <p:cNvPr id="29" name="TextBox 28">
            <a:hlinkClick r:id="rId4" action="ppaction://hlinkfile"/>
          </p:cNvPr>
          <p:cNvSpPr txBox="1"/>
          <p:nvPr/>
        </p:nvSpPr>
        <p:spPr>
          <a:xfrm>
            <a:off x="102785" y="1109934"/>
            <a:ext cx="6219316" cy="369332"/>
          </a:xfrm>
          <a:prstGeom prst="rect">
            <a:avLst/>
          </a:prstGeom>
          <a:noFill/>
        </p:spPr>
        <p:txBody>
          <a:bodyPr wrap="square" rtlCol="0">
            <a:spAutoFit/>
          </a:bodyPr>
          <a:lstStyle/>
          <a:p>
            <a:pPr>
              <a:lnSpc>
                <a:spcPct val="90000"/>
              </a:lnSpc>
              <a:spcBef>
                <a:spcPct val="0"/>
              </a:spcBef>
            </a:pPr>
            <a:r>
              <a:rPr lang="zh-CN" altLang="en-US" sz="2000" dirty="0">
                <a:solidFill>
                  <a:srgbClr val="00B0F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*角色和选择服务供应方</a:t>
            </a:r>
            <a:endParaRPr lang="en-US" sz="2000" kern="1200" dirty="0">
              <a:solidFill>
                <a:srgbClr val="00B0F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endParaRPr>
          </a:p>
        </p:txBody>
      </p:sp>
      <p:sp>
        <p:nvSpPr>
          <p:cNvPr id="30" name="Rectangle 29">
            <a:extLst>
              <a:ext uri="{FF2B5EF4-FFF2-40B4-BE49-F238E27FC236}">
                <a16:creationId xmlns:a16="http://schemas.microsoft.com/office/drawing/2014/main" id="{12AFCF52-822E-FD43-A350-793208F0A42B}"/>
              </a:ext>
            </a:extLst>
          </p:cNvPr>
          <p:cNvSpPr/>
          <p:nvPr/>
        </p:nvSpPr>
        <p:spPr>
          <a:xfrm>
            <a:off x="1611690" y="1692807"/>
            <a:ext cx="9228825" cy="943677"/>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28" name="TextBox 27"/>
          <p:cNvSpPr txBox="1"/>
          <p:nvPr/>
        </p:nvSpPr>
        <p:spPr>
          <a:xfrm>
            <a:off x="2154949" y="1743330"/>
            <a:ext cx="8334303" cy="830997"/>
          </a:xfrm>
          <a:prstGeom prst="rect">
            <a:avLst/>
          </a:prstGeom>
          <a:noFill/>
        </p:spPr>
        <p:txBody>
          <a:bodyPr wrap="square" rtlCol="0">
            <a:spAutoFit/>
          </a:bodyPr>
          <a:lstStyle/>
          <a:p>
            <a:pPr algn="ctr"/>
            <a:r>
              <a:rPr lang="zh-CN" altLang="en-US" sz="2400" dirty="0">
                <a:latin typeface="微软雅黑" panose="020B0503020204020204" pitchFamily="34" charset="-122"/>
                <a:ea typeface="微软雅黑" panose="020B0503020204020204" pitchFamily="34" charset="-122"/>
              </a:rPr>
              <a:t>想想您</a:t>
            </a:r>
            <a:r>
              <a:rPr lang="zh-CN" altLang="en-US" sz="2400" b="1" u="sng" dirty="0">
                <a:latin typeface="微软雅黑" panose="020B0503020204020204" pitchFamily="34" charset="-122"/>
                <a:ea typeface="微软雅黑" panose="020B0503020204020204" pitchFamily="34" charset="-122"/>
              </a:rPr>
              <a:t>需要</a:t>
            </a:r>
            <a:r>
              <a:rPr lang="zh-CN" altLang="en-US" sz="2400" dirty="0">
                <a:latin typeface="微软雅黑" panose="020B0503020204020204" pitchFamily="34" charset="-122"/>
                <a:ea typeface="微软雅黑" panose="020B0503020204020204" pitchFamily="34" charset="-122"/>
              </a:rPr>
              <a:t>您的供应方扮演什么角色</a:t>
            </a:r>
            <a:r>
              <a:rPr lang="en-US" altLang="zh-CN" sz="2400" dirty="0">
                <a:latin typeface="微软雅黑" panose="020B0503020204020204" pitchFamily="34" charset="-122"/>
                <a:ea typeface="微软雅黑" panose="020B0503020204020204" pitchFamily="34" charset="-122"/>
              </a:rPr>
              <a:t>…</a:t>
            </a:r>
          </a:p>
          <a:p>
            <a:pPr algn="ctr"/>
            <a:r>
              <a:rPr lang="zh-CN" altLang="en-US" sz="2400" b="1" u="sng" dirty="0">
                <a:latin typeface="微软雅黑" panose="020B0503020204020204" pitchFamily="34" charset="-122"/>
                <a:ea typeface="微软雅黑" panose="020B0503020204020204" pitchFamily="34" charset="-122"/>
              </a:rPr>
              <a:t>您</a:t>
            </a:r>
            <a:r>
              <a:rPr lang="zh-CN" altLang="en-US" sz="2400" dirty="0">
                <a:latin typeface="微软雅黑" panose="020B0503020204020204" pitchFamily="34" charset="-122"/>
                <a:ea typeface="微软雅黑" panose="020B0503020204020204" pitchFamily="34" charset="-122"/>
              </a:rPr>
              <a:t>想要什么样的供应方？</a:t>
            </a:r>
            <a:endParaRPr lang="en-US" sz="2400" dirty="0">
              <a:latin typeface="微软雅黑" panose="020B0503020204020204" pitchFamily="34" charset="-122"/>
              <a:ea typeface="微软雅黑" panose="020B0503020204020204" pitchFamily="34" charset="-122"/>
            </a:endParaRPr>
          </a:p>
        </p:txBody>
      </p:sp>
      <p:grpSp>
        <p:nvGrpSpPr>
          <p:cNvPr id="32" name="Group 31"/>
          <p:cNvGrpSpPr/>
          <p:nvPr/>
        </p:nvGrpSpPr>
        <p:grpSpPr>
          <a:xfrm>
            <a:off x="219922" y="2763738"/>
            <a:ext cx="5666527" cy="3905940"/>
            <a:chOff x="-4000545" y="2854247"/>
            <a:chExt cx="5196158" cy="3905940"/>
          </a:xfrm>
        </p:grpSpPr>
        <p:sp>
          <p:nvSpPr>
            <p:cNvPr id="24" name="Rectangle 23">
              <a:extLst>
                <a:ext uri="{FF2B5EF4-FFF2-40B4-BE49-F238E27FC236}">
                  <a16:creationId xmlns:a16="http://schemas.microsoft.com/office/drawing/2014/main" id="{63C96084-EBD4-6746-BBB9-A441E1AC503E}"/>
                </a:ext>
              </a:extLst>
            </p:cNvPr>
            <p:cNvSpPr/>
            <p:nvPr/>
          </p:nvSpPr>
          <p:spPr>
            <a:xfrm>
              <a:off x="-4000545" y="2854247"/>
              <a:ext cx="5196158" cy="3905940"/>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1" name="TextBox 30"/>
            <p:cNvSpPr txBox="1"/>
            <p:nvPr/>
          </p:nvSpPr>
          <p:spPr>
            <a:xfrm>
              <a:off x="-3904549" y="2915418"/>
              <a:ext cx="5004165" cy="2834622"/>
            </a:xfrm>
            <a:prstGeom prst="rect">
              <a:avLst/>
            </a:prstGeom>
            <a:noFill/>
          </p:spPr>
          <p:txBody>
            <a:bodyPr wrap="square" rtlCol="0">
              <a:spAutoFit/>
            </a:bodyPr>
            <a:lstStyle/>
            <a:p>
              <a:pPr>
                <a:lnSpc>
                  <a:spcPct val="90000"/>
                </a:lnSpc>
                <a:spcBef>
                  <a:spcPct val="0"/>
                </a:spcBef>
              </a:pPr>
              <a:r>
                <a:rPr lang="zh-CN" altLang="en-US" sz="2200" dirty="0">
                  <a:latin typeface="Century Gothic" panose="020B0502020202020204" pitchFamily="34" charset="0"/>
                </a:rPr>
                <a:t>您</a:t>
              </a:r>
              <a:r>
                <a:rPr lang="zh-CN" altLang="en-US" sz="2200" b="1" u="sng" dirty="0">
                  <a:latin typeface="Century Gothic" panose="020B0502020202020204" pitchFamily="34" charset="0"/>
                </a:rPr>
                <a:t>需要</a:t>
              </a:r>
              <a:r>
                <a:rPr lang="zh-CN" altLang="en-US" sz="2200" dirty="0">
                  <a:latin typeface="Century Gothic" panose="020B0502020202020204" pitchFamily="34" charset="0"/>
                </a:rPr>
                <a:t>什么？</a:t>
              </a:r>
              <a:endParaRPr lang="en-US" sz="2200" dirty="0">
                <a:latin typeface="Century Gothic" panose="020B0502020202020204" pitchFamily="34" charset="0"/>
              </a:endParaRPr>
            </a:p>
            <a:p>
              <a:pPr>
                <a:lnSpc>
                  <a:spcPct val="90000"/>
                </a:lnSpc>
                <a:spcBef>
                  <a:spcPct val="0"/>
                </a:spcBef>
              </a:pPr>
              <a:endParaRPr lang="en-US" sz="2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zh-CN" altLang="en-US" sz="2200" dirty="0">
                  <a:latin typeface="Century Gothic" panose="020B0502020202020204" pitchFamily="34" charset="0"/>
                </a:rPr>
                <a:t>有</a:t>
              </a:r>
              <a:r>
                <a:rPr lang="zh-CN" altLang="en-US" sz="2200" u="sng" dirty="0">
                  <a:latin typeface="Century Gothic" panose="020B0502020202020204" pitchFamily="34" charset="0"/>
                </a:rPr>
                <a:t>医学</a:t>
              </a:r>
              <a:r>
                <a:rPr lang="zh-CN" altLang="en-US" sz="2200" dirty="0">
                  <a:latin typeface="Century Gothic" panose="020B0502020202020204" pitchFamily="34" charset="0"/>
                </a:rPr>
                <a:t>背景的人？</a:t>
              </a:r>
              <a:endParaRPr lang="en-US" sz="2200" dirty="0">
                <a:latin typeface="Century Gothic" panose="020B0502020202020204" pitchFamily="34" charset="0"/>
              </a:endParaRPr>
            </a:p>
            <a:p>
              <a:pPr>
                <a:lnSpc>
                  <a:spcPct val="90000"/>
                </a:lnSpc>
                <a:spcBef>
                  <a:spcPct val="0"/>
                </a:spcBef>
              </a:pPr>
              <a:endParaRPr lang="en-US" sz="2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zh-CN" altLang="en-US" sz="2200" u="sng" dirty="0">
                  <a:latin typeface="Century Gothic" panose="020B0502020202020204" pitchFamily="34" charset="0"/>
                </a:rPr>
                <a:t>知晓</a:t>
              </a:r>
              <a:r>
                <a:rPr lang="zh-CN" altLang="en-US" sz="2200" dirty="0">
                  <a:latin typeface="Century Gothic" panose="020B0502020202020204" pitchFamily="34" charset="0"/>
                </a:rPr>
                <a:t>您语言的人？</a:t>
              </a:r>
              <a:r>
                <a:rPr lang="en-US" sz="2200" dirty="0">
                  <a:latin typeface="Century Gothic" panose="020B0502020202020204" pitchFamily="34" charset="0"/>
                </a:rPr>
                <a:t> </a:t>
              </a:r>
            </a:p>
            <a:p>
              <a:pPr>
                <a:lnSpc>
                  <a:spcPct val="90000"/>
                </a:lnSpc>
                <a:spcBef>
                  <a:spcPct val="0"/>
                </a:spcBef>
              </a:pPr>
              <a:endParaRPr lang="en-US" sz="2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zh-CN" altLang="en-US" sz="2200" u="sng" dirty="0">
                  <a:latin typeface="Century Gothic" panose="020B0502020202020204" pitchFamily="34" charset="0"/>
                </a:rPr>
                <a:t>开车</a:t>
              </a:r>
              <a:r>
                <a:rPr lang="zh-CN" altLang="en-US" sz="2200" dirty="0">
                  <a:latin typeface="Century Gothic" panose="020B0502020202020204" pitchFamily="34" charset="0"/>
                </a:rPr>
                <a:t>的人？</a:t>
              </a:r>
              <a:endParaRPr lang="en-US" sz="2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endParaRPr lang="en-US" sz="2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zh-CN" altLang="en-US" sz="2200" dirty="0">
                  <a:latin typeface="Century Gothic" panose="020B0502020202020204" pitchFamily="34" charset="0"/>
                </a:rPr>
                <a:t>能在</a:t>
              </a:r>
              <a:r>
                <a:rPr lang="zh-CN" altLang="en-US" sz="2200" u="sng" dirty="0">
                  <a:latin typeface="Century Gothic" panose="020B0502020202020204" pitchFamily="34" charset="0"/>
                </a:rPr>
                <a:t>个人护理</a:t>
              </a:r>
              <a:r>
                <a:rPr lang="zh-CN" altLang="en-US" sz="2200" dirty="0">
                  <a:latin typeface="Century Gothic" panose="020B0502020202020204" pitchFamily="34" charset="0"/>
                </a:rPr>
                <a:t>中提供支持的人？</a:t>
              </a:r>
              <a:endParaRPr lang="en-US" sz="2200" dirty="0">
                <a:latin typeface="Century Gothic" panose="020B0502020202020204" pitchFamily="34" charset="0"/>
              </a:endParaRPr>
            </a:p>
          </p:txBody>
        </p:sp>
      </p:grpSp>
      <p:sp>
        <p:nvSpPr>
          <p:cNvPr id="37" name="TextBox 36">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服务供应方</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3455598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zh-CN" altLang="en-US" sz="2800" dirty="0">
                <a:latin typeface="微软雅黑" panose="020B0503020204020204" pitchFamily="34" charset="-122"/>
                <a:ea typeface="微软雅黑" panose="020B0503020204020204" pitchFamily="34" charset="-122"/>
              </a:rPr>
              <a:t>角色和责任</a:t>
            </a:r>
            <a:endParaRPr lang="en-US" sz="2800" dirty="0">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财务管理服务（</a:t>
            </a:r>
            <a:r>
              <a:rPr lang="en-US" altLang="zh-CN" sz="2700" b="1" dirty="0">
                <a:solidFill>
                  <a:schemeClr val="bg2">
                    <a:lumMod val="10000"/>
                  </a:schemeClr>
                </a:solidFill>
                <a:latin typeface="微软雅黑" panose="020B0503020204020204" pitchFamily="34" charset="-122"/>
                <a:ea typeface="微软雅黑" panose="020B0503020204020204" pitchFamily="34" charset="-122"/>
                <a:cs typeface="+mj-cs"/>
              </a:rPr>
              <a:t>FMS</a:t>
            </a: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3" name="Oval 2"/>
          <p:cNvSpPr/>
          <p:nvPr/>
        </p:nvSpPr>
        <p:spPr>
          <a:xfrm>
            <a:off x="5889014" y="828319"/>
            <a:ext cx="7186612" cy="7090509"/>
          </a:xfrm>
          <a:prstGeom prst="ellipse">
            <a:avLst/>
          </a:prstGeom>
          <a:blipFill dpi="0" rotWithShape="1">
            <a:blip r:embed="rId3">
              <a:alphaModFix amt="37000"/>
            </a:blip>
            <a:srcRect/>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E0D24028-0B8F-F24D-852B-770322111A8A}"/>
              </a:ext>
            </a:extLst>
          </p:cNvPr>
          <p:cNvGrpSpPr/>
          <p:nvPr/>
        </p:nvGrpSpPr>
        <p:grpSpPr>
          <a:xfrm>
            <a:off x="205124" y="2204816"/>
            <a:ext cx="7258870" cy="5285115"/>
            <a:chOff x="1603693" y="2409432"/>
            <a:chExt cx="8893619" cy="2103243"/>
          </a:xfrm>
        </p:grpSpPr>
        <p:sp>
          <p:nvSpPr>
            <p:cNvPr id="8" name="Rectangle 7">
              <a:extLst>
                <a:ext uri="{FF2B5EF4-FFF2-40B4-BE49-F238E27FC236}">
                  <a16:creationId xmlns:a16="http://schemas.microsoft.com/office/drawing/2014/main" id="{63C96084-EBD4-6746-BBB9-A441E1AC503E}"/>
                </a:ext>
              </a:extLst>
            </p:cNvPr>
            <p:cNvSpPr/>
            <p:nvPr/>
          </p:nvSpPr>
          <p:spPr>
            <a:xfrm>
              <a:off x="1603693" y="2409432"/>
              <a:ext cx="8893619" cy="210324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person who can help you implement your program</a:t>
              </a:r>
            </a:p>
            <a:p>
              <a:endParaRPr lang="en-US" dirty="0"/>
            </a:p>
          </p:txBody>
        </p:sp>
        <p:sp>
          <p:nvSpPr>
            <p:cNvPr id="9" name="TextBox 8">
              <a:extLst>
                <a:ext uri="{FF2B5EF4-FFF2-40B4-BE49-F238E27FC236}">
                  <a16:creationId xmlns:a16="http://schemas.microsoft.com/office/drawing/2014/main" id="{777DC424-2E0B-9E42-9DD7-C34CF5F79CA3}"/>
                </a:ext>
              </a:extLst>
            </p:cNvPr>
            <p:cNvSpPr txBox="1"/>
            <p:nvPr/>
          </p:nvSpPr>
          <p:spPr>
            <a:xfrm>
              <a:off x="1762615" y="2515246"/>
              <a:ext cx="8734697" cy="266582"/>
            </a:xfrm>
            <a:prstGeom prst="rect">
              <a:avLst/>
            </a:prstGeom>
            <a:noFill/>
          </p:spPr>
          <p:txBody>
            <a:bodyPr wrap="square" rtlCol="0">
              <a:spAutoFit/>
            </a:bodyPr>
            <a:lstStyle/>
            <a:p>
              <a:endParaRPr lang="en-US" sz="2100" i="1" dirty="0">
                <a:solidFill>
                  <a:srgbClr val="FF0000"/>
                </a:solidFill>
                <a:latin typeface="Century Gothic" panose="020B0502020202020204" pitchFamily="34" charset="0"/>
              </a:endParaRPr>
            </a:p>
          </p:txBody>
        </p:sp>
      </p:grpSp>
      <p:sp>
        <p:nvSpPr>
          <p:cNvPr id="6" name="Content Placeholder 2">
            <a:extLst>
              <a:ext uri="{FF2B5EF4-FFF2-40B4-BE49-F238E27FC236}">
                <a16:creationId xmlns:a16="http://schemas.microsoft.com/office/drawing/2014/main" id="{3342DE41-8F17-2D4C-8B67-B11AACD9804B}"/>
              </a:ext>
            </a:extLst>
          </p:cNvPr>
          <p:cNvSpPr txBox="1">
            <a:spLocks/>
          </p:cNvSpPr>
          <p:nvPr/>
        </p:nvSpPr>
        <p:spPr>
          <a:xfrm>
            <a:off x="299867" y="2009175"/>
            <a:ext cx="7124742" cy="4890546"/>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latin typeface="微软雅黑" panose="020B0503020204020204" pitchFamily="34" charset="-122"/>
              <a:ea typeface="微软雅黑" panose="020B0503020204020204" pitchFamily="34" charset="-122"/>
              <a:cs typeface="Arial" panose="020B0604020202020204" pitchFamily="34" charset="0"/>
            </a:endParaRPr>
          </a:p>
          <a:p>
            <a:r>
              <a:rPr lang="zh-CN" altLang="en-US" sz="2000" dirty="0">
                <a:latin typeface="微软雅黑" panose="020B0503020204020204" pitchFamily="34" charset="-122"/>
                <a:ea typeface="微软雅黑" panose="020B0503020204020204" pitchFamily="34" charset="-122"/>
                <a:cs typeface="Arial" panose="020B0604020202020204" pitchFamily="34" charset="0"/>
              </a:rPr>
              <a:t>您可以</a:t>
            </a:r>
            <a:r>
              <a:rPr lang="zh-CN" altLang="en-US" sz="2000" b="1" dirty="0">
                <a:latin typeface="微软雅黑" panose="020B0503020204020204" pitchFamily="34" charset="-122"/>
                <a:ea typeface="微软雅黑" panose="020B0503020204020204" pitchFamily="34" charset="-122"/>
                <a:cs typeface="Arial" panose="020B0604020202020204" pitchFamily="34" charset="0"/>
              </a:rPr>
              <a:t>选择</a:t>
            </a:r>
            <a:r>
              <a:rPr lang="zh-CN" altLang="en-US" sz="2000" dirty="0">
                <a:latin typeface="微软雅黑" panose="020B0503020204020204" pitchFamily="34" charset="-122"/>
                <a:ea typeface="微软雅黑" panose="020B0503020204020204" pitchFamily="34" charset="-122"/>
                <a:cs typeface="Arial" panose="020B0604020202020204" pitchFamily="34" charset="0"/>
              </a:rPr>
              <a:t>您的 </a:t>
            </a:r>
            <a:r>
              <a:rPr lang="en-US" sz="2000" dirty="0">
                <a:latin typeface="微软雅黑" panose="020B0503020204020204" pitchFamily="34" charset="-122"/>
                <a:ea typeface="微软雅黑" panose="020B0503020204020204" pitchFamily="34" charset="-122"/>
                <a:cs typeface="Arial" panose="020B0604020202020204" pitchFamily="34" charset="0"/>
              </a:rPr>
              <a:t>FMS</a:t>
            </a:r>
          </a:p>
          <a:p>
            <a:pPr marL="0" indent="0">
              <a:buNone/>
            </a:pPr>
            <a:endParaRPr lang="en-US" sz="2000" dirty="0">
              <a:latin typeface="微软雅黑" panose="020B0503020204020204" pitchFamily="34" charset="-122"/>
              <a:ea typeface="微软雅黑" panose="020B0503020204020204" pitchFamily="34" charset="-122"/>
              <a:cs typeface="Arial" panose="020B0604020202020204" pitchFamily="34" charset="0"/>
            </a:endParaRPr>
          </a:p>
          <a:p>
            <a:r>
              <a:rPr lang="zh-CN" altLang="en-US" sz="2000" dirty="0">
                <a:latin typeface="微软雅黑" panose="020B0503020204020204" pitchFamily="34" charset="-122"/>
                <a:ea typeface="微软雅黑" panose="020B0503020204020204" pitchFamily="34" charset="-122"/>
                <a:cs typeface="Arial" panose="020B0604020202020204" pitchFamily="34" charset="0"/>
              </a:rPr>
              <a:t>计划</a:t>
            </a:r>
            <a:r>
              <a:rPr lang="zh-CN" altLang="en-US" sz="2000" b="1" dirty="0">
                <a:latin typeface="微软雅黑" panose="020B0503020204020204" pitchFamily="34" charset="-122"/>
                <a:ea typeface="微软雅黑" panose="020B0503020204020204" pitchFamily="34" charset="-122"/>
                <a:cs typeface="Arial" panose="020B0604020202020204" pitchFamily="34" charset="0"/>
              </a:rPr>
              <a:t>所需</a:t>
            </a:r>
            <a:r>
              <a:rPr lang="zh-CN" altLang="en-US" sz="2000" dirty="0">
                <a:latin typeface="微软雅黑" panose="020B0503020204020204" pitchFamily="34" charset="-122"/>
                <a:ea typeface="微软雅黑" panose="020B0503020204020204" pitchFamily="34" charset="-122"/>
                <a:cs typeface="Arial" panose="020B0604020202020204" pitchFamily="34" charset="0"/>
              </a:rPr>
              <a:t>的服务</a:t>
            </a:r>
            <a:endParaRPr lang="en-US" altLang="zh-CN" sz="2000" dirty="0">
              <a:latin typeface="微软雅黑" panose="020B0503020204020204" pitchFamily="34" charset="-122"/>
              <a:ea typeface="微软雅黑" panose="020B0503020204020204" pitchFamily="34" charset="-122"/>
              <a:cs typeface="Arial" panose="020B0604020202020204" pitchFamily="34" charset="0"/>
            </a:endParaRPr>
          </a:p>
          <a:p>
            <a:endParaRPr lang="en-US" sz="2000" dirty="0">
              <a:latin typeface="微软雅黑" panose="020B0503020204020204" pitchFamily="34" charset="-122"/>
              <a:ea typeface="微软雅黑" panose="020B0503020204020204" pitchFamily="34" charset="-122"/>
              <a:cs typeface="Arial" panose="020B0604020202020204" pitchFamily="34" charset="0"/>
            </a:endParaRPr>
          </a:p>
          <a:p>
            <a:r>
              <a:rPr lang="zh-CN" altLang="en-US" sz="2000" dirty="0">
                <a:latin typeface="微软雅黑" panose="020B0503020204020204" pitchFamily="34" charset="-122"/>
                <a:ea typeface="微软雅黑" panose="020B0503020204020204" pitchFamily="34" charset="-122"/>
                <a:cs typeface="Arial" panose="020B0604020202020204" pitchFamily="34" charset="0"/>
              </a:rPr>
              <a:t>必须经官方签约</a:t>
            </a:r>
            <a:endParaRPr lang="en-US" altLang="zh-CN" sz="2000" dirty="0">
              <a:latin typeface="微软雅黑" panose="020B0503020204020204" pitchFamily="34" charset="-122"/>
              <a:ea typeface="微软雅黑" panose="020B0503020204020204" pitchFamily="34" charset="-122"/>
              <a:cs typeface="Arial" panose="020B0604020202020204" pitchFamily="34" charset="0"/>
            </a:endParaRPr>
          </a:p>
          <a:p>
            <a:endParaRPr lang="en-US" sz="2000" dirty="0">
              <a:latin typeface="微软雅黑" panose="020B0503020204020204" pitchFamily="34" charset="-122"/>
              <a:ea typeface="微软雅黑" panose="020B0503020204020204" pitchFamily="34" charset="-122"/>
              <a:cs typeface="Arial" panose="020B0604020202020204" pitchFamily="34" charset="0"/>
            </a:endParaRPr>
          </a:p>
          <a:p>
            <a:r>
              <a:rPr lang="zh-CN" altLang="en-US" sz="2000" dirty="0">
                <a:latin typeface="微软雅黑" panose="020B0503020204020204" pitchFamily="34" charset="-122"/>
                <a:ea typeface="微软雅黑" panose="020B0503020204020204" pitchFamily="34" charset="-122"/>
                <a:cs typeface="Arial" panose="020B0604020202020204" pitchFamily="34" charset="0"/>
              </a:rPr>
              <a:t>您可以使用您的支出计划支付 </a:t>
            </a:r>
            <a:r>
              <a:rPr lang="en-US" altLang="zh-CN" sz="2000" dirty="0">
                <a:latin typeface="微软雅黑" panose="020B0503020204020204" pitchFamily="34" charset="-122"/>
                <a:ea typeface="微软雅黑" panose="020B0503020204020204" pitchFamily="34" charset="-122"/>
                <a:cs typeface="Arial" panose="020B0604020202020204" pitchFamily="34" charset="0"/>
              </a:rPr>
              <a:t>FMS </a:t>
            </a:r>
            <a:r>
              <a:rPr lang="zh-CN" altLang="en-US" sz="2000" dirty="0">
                <a:latin typeface="微软雅黑" panose="020B0503020204020204" pitchFamily="34" charset="-122"/>
                <a:ea typeface="微软雅黑" panose="020B0503020204020204" pitchFamily="34" charset="-122"/>
                <a:cs typeface="Arial" panose="020B0604020202020204" pitchFamily="34" charset="0"/>
              </a:rPr>
              <a:t>费用</a:t>
            </a:r>
            <a:endParaRPr lang="en-US" sz="2000" dirty="0">
              <a:latin typeface="微软雅黑" panose="020B0503020204020204" pitchFamily="34" charset="-122"/>
              <a:ea typeface="微软雅黑" panose="020B0503020204020204" pitchFamily="34" charset="-122"/>
              <a:cs typeface="Arial" panose="020B0604020202020204" pitchFamily="34" charset="0"/>
            </a:endParaRPr>
          </a:p>
          <a:p>
            <a:pPr marL="0" indent="0">
              <a:buNone/>
            </a:pPr>
            <a:endParaRPr lang="en-US" sz="2000" dirty="0">
              <a:latin typeface="微软雅黑" panose="020B0503020204020204" pitchFamily="34" charset="-122"/>
              <a:ea typeface="微软雅黑" panose="020B0503020204020204" pitchFamily="34" charset="-122"/>
              <a:cs typeface="Arial" panose="020B0604020202020204" pitchFamily="34" charset="0"/>
            </a:endParaRPr>
          </a:p>
          <a:p>
            <a:r>
              <a:rPr lang="zh-CN" altLang="en-US" sz="2000" u="sng"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调查</a:t>
            </a:r>
            <a:r>
              <a:rPr lang="zh-CN" altLang="en-US" sz="2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背景与资质</a:t>
            </a:r>
            <a:endParaRPr lang="en-US" altLang="zh-CN" sz="20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endParaRPr lang="en-US" sz="20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r>
              <a:rPr lang="zh-CN" altLang="en-US" sz="2000" dirty="0">
                <a:latin typeface="微软雅黑" panose="020B0503020204020204" pitchFamily="34" charset="-122"/>
                <a:ea typeface="微软雅黑" panose="020B0503020204020204" pitchFamily="34" charset="-122"/>
                <a:cs typeface="Arial" panose="020B0604020202020204" pitchFamily="34" charset="0"/>
              </a:rPr>
              <a:t>帮助您</a:t>
            </a:r>
            <a:r>
              <a:rPr lang="zh-CN" altLang="en-US" sz="2000" u="sng" dirty="0">
                <a:latin typeface="微软雅黑" panose="020B0503020204020204" pitchFamily="34" charset="-122"/>
                <a:ea typeface="微软雅黑" panose="020B0503020204020204" pitchFamily="34" charset="-122"/>
                <a:cs typeface="Arial" panose="020B0604020202020204" pitchFamily="34" charset="0"/>
              </a:rPr>
              <a:t>管理</a:t>
            </a:r>
            <a:r>
              <a:rPr lang="zh-CN" altLang="en-US" sz="2000" dirty="0">
                <a:latin typeface="微软雅黑" panose="020B0503020204020204" pitchFamily="34" charset="-122"/>
                <a:ea typeface="微软雅黑" panose="020B0503020204020204" pitchFamily="34" charset="-122"/>
                <a:cs typeface="Arial" panose="020B0604020202020204" pitchFamily="34" charset="0"/>
              </a:rPr>
              <a:t>支出计划</a:t>
            </a:r>
            <a:endParaRPr lang="en-US" altLang="zh-CN" sz="2000" dirty="0">
              <a:latin typeface="微软雅黑" panose="020B0503020204020204" pitchFamily="34" charset="-122"/>
              <a:ea typeface="微软雅黑" panose="020B0503020204020204" pitchFamily="34" charset="-122"/>
              <a:cs typeface="Arial" panose="020B0604020202020204" pitchFamily="34" charset="0"/>
            </a:endParaRPr>
          </a:p>
          <a:p>
            <a:endParaRPr lang="en-US" sz="2000" dirty="0">
              <a:latin typeface="微软雅黑" panose="020B0503020204020204" pitchFamily="34" charset="-122"/>
              <a:ea typeface="微软雅黑" panose="020B0503020204020204" pitchFamily="34" charset="-122"/>
              <a:cs typeface="Arial" panose="020B0604020202020204" pitchFamily="34" charset="0"/>
            </a:endParaRPr>
          </a:p>
          <a:p>
            <a:r>
              <a:rPr lang="zh-CN" altLang="en-US" sz="2000" dirty="0">
                <a:latin typeface="微软雅黑" panose="020B0503020204020204" pitchFamily="34" charset="-122"/>
                <a:ea typeface="微软雅黑" panose="020B0503020204020204" pitchFamily="34" charset="-122"/>
                <a:cs typeface="Arial" panose="020B0604020202020204" pitchFamily="34" charset="0"/>
              </a:rPr>
              <a:t>向您</a:t>
            </a:r>
            <a:r>
              <a:rPr lang="zh-CN" altLang="en-US" sz="2000" u="sng" dirty="0">
                <a:latin typeface="微软雅黑" panose="020B0503020204020204" pitchFamily="34" charset="-122"/>
                <a:ea typeface="微软雅黑" panose="020B0503020204020204" pitchFamily="34" charset="-122"/>
                <a:cs typeface="Arial" panose="020B0604020202020204" pitchFamily="34" charset="0"/>
              </a:rPr>
              <a:t>提供</a:t>
            </a:r>
            <a:r>
              <a:rPr lang="zh-CN" altLang="en-US" sz="2000" dirty="0">
                <a:latin typeface="微软雅黑" panose="020B0503020204020204" pitchFamily="34" charset="-122"/>
                <a:ea typeface="微软雅黑" panose="020B0503020204020204" pitchFamily="34" charset="-122"/>
                <a:cs typeface="Arial" panose="020B0604020202020204" pitchFamily="34" charset="0"/>
              </a:rPr>
              <a:t>一份关于您支出计划的月报</a:t>
            </a:r>
            <a:endParaRPr lang="en-US" dirty="0">
              <a:latin typeface="微软雅黑" panose="020B0503020204020204" pitchFamily="34" charset="-122"/>
              <a:ea typeface="微软雅黑" panose="020B0503020204020204" pitchFamily="34" charset="-122"/>
            </a:endParaRPr>
          </a:p>
        </p:txBody>
      </p:sp>
      <p:grpSp>
        <p:nvGrpSpPr>
          <p:cNvPr id="2" name="Group 1">
            <a:extLst>
              <a:ext uri="{FF2B5EF4-FFF2-40B4-BE49-F238E27FC236}">
                <a16:creationId xmlns:a16="http://schemas.microsoft.com/office/drawing/2014/main" id="{4456BA49-BFB3-2F4C-83AB-9A70C342C499}"/>
              </a:ext>
            </a:extLst>
          </p:cNvPr>
          <p:cNvGrpSpPr/>
          <p:nvPr/>
        </p:nvGrpSpPr>
        <p:grpSpPr>
          <a:xfrm>
            <a:off x="7728899" y="1157019"/>
            <a:ext cx="4154807" cy="1648630"/>
            <a:chOff x="7424609" y="3951244"/>
            <a:chExt cx="4154807" cy="1648630"/>
          </a:xfrm>
        </p:grpSpPr>
        <p:sp>
          <p:nvSpPr>
            <p:cNvPr id="10" name="Rectangle 9">
              <a:extLst>
                <a:ext uri="{FF2B5EF4-FFF2-40B4-BE49-F238E27FC236}">
                  <a16:creationId xmlns:a16="http://schemas.microsoft.com/office/drawing/2014/main" id="{9F82F547-00F0-4546-8AAE-6DD06CB59C9F}"/>
                </a:ext>
              </a:extLst>
            </p:cNvPr>
            <p:cNvSpPr/>
            <p:nvPr/>
          </p:nvSpPr>
          <p:spPr>
            <a:xfrm>
              <a:off x="7424609" y="3951244"/>
              <a:ext cx="4154807" cy="1648630"/>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EDDA522-AC52-E84B-9407-9AD25AADB1ED}"/>
                </a:ext>
              </a:extLst>
            </p:cNvPr>
            <p:cNvSpPr/>
            <p:nvPr/>
          </p:nvSpPr>
          <p:spPr>
            <a:xfrm>
              <a:off x="7424609" y="4150080"/>
              <a:ext cx="4115423" cy="830997"/>
            </a:xfrm>
            <a:prstGeom prst="rect">
              <a:avLst/>
            </a:prstGeom>
          </p:spPr>
          <p:txBody>
            <a:bodyPr wrap="square">
              <a:spAutoFit/>
            </a:bodyPr>
            <a:lstStyle/>
            <a:p>
              <a:pPr algn="ctr"/>
              <a:r>
                <a:rPr lang="zh-CN" altLang="en-US" sz="2400" dirty="0">
                  <a:solidFill>
                    <a:prstClr val="black"/>
                  </a:solidFill>
                  <a:latin typeface="微软雅黑" panose="020B0503020204020204" pitchFamily="34" charset="-122"/>
                  <a:ea typeface="微软雅黑" panose="020B0503020204020204" pitchFamily="34" charset="-122"/>
                </a:rPr>
                <a:t>谁会</a:t>
              </a:r>
              <a:r>
                <a:rPr lang="zh-CN" altLang="en-US" sz="2400" u="sng" dirty="0">
                  <a:solidFill>
                    <a:prstClr val="black"/>
                  </a:solidFill>
                  <a:latin typeface="微软雅黑" panose="020B0503020204020204" pitchFamily="34" charset="-122"/>
                  <a:ea typeface="微软雅黑" panose="020B0503020204020204" pitchFamily="34" charset="-122"/>
                </a:rPr>
                <a:t>帮</a:t>
              </a:r>
              <a:r>
                <a:rPr lang="zh-CN" altLang="en-US" sz="2400" dirty="0">
                  <a:solidFill>
                    <a:prstClr val="black"/>
                  </a:solidFill>
                  <a:latin typeface="微软雅黑" panose="020B0503020204020204" pitchFamily="34" charset="-122"/>
                  <a:ea typeface="微软雅黑" panose="020B0503020204020204" pitchFamily="34" charset="-122"/>
                </a:rPr>
                <a:t>您</a:t>
              </a:r>
              <a:r>
                <a:rPr lang="zh-CN" altLang="en-US" sz="2400" b="1" u="sng" dirty="0">
                  <a:solidFill>
                    <a:prstClr val="black"/>
                  </a:solidFill>
                  <a:latin typeface="微软雅黑" panose="020B0503020204020204" pitchFamily="34" charset="-122"/>
                  <a:ea typeface="微软雅黑" panose="020B0503020204020204" pitchFamily="34" charset="-122"/>
                </a:rPr>
                <a:t>支付</a:t>
              </a:r>
              <a:r>
                <a:rPr lang="zh-CN" altLang="en-US" sz="2400" dirty="0">
                  <a:solidFill>
                    <a:prstClr val="black"/>
                  </a:solidFill>
                  <a:latin typeface="微软雅黑" panose="020B0503020204020204" pitchFamily="34" charset="-122"/>
                  <a:ea typeface="微软雅黑" panose="020B0503020204020204" pitchFamily="34" charset="-122"/>
                </a:rPr>
                <a:t>服务费和</a:t>
              </a:r>
              <a:br>
                <a:rPr lang="en-US" altLang="zh-CN" sz="2400" dirty="0">
                  <a:solidFill>
                    <a:prstClr val="black"/>
                  </a:solidFill>
                  <a:latin typeface="微软雅黑" panose="020B0503020204020204" pitchFamily="34" charset="-122"/>
                  <a:ea typeface="微软雅黑" panose="020B0503020204020204" pitchFamily="34" charset="-122"/>
                </a:rPr>
              </a:br>
              <a:r>
                <a:rPr lang="zh-CN" altLang="en-US" sz="2400" dirty="0">
                  <a:solidFill>
                    <a:prstClr val="black"/>
                  </a:solidFill>
                  <a:latin typeface="微软雅黑" panose="020B0503020204020204" pitchFamily="34" charset="-122"/>
                  <a:ea typeface="微软雅黑" panose="020B0503020204020204" pitchFamily="34" charset="-122"/>
                </a:rPr>
                <a:t>您所使用的雇员报酬？</a:t>
              </a:r>
              <a:endParaRPr lang="en-US" sz="2400" dirty="0">
                <a:latin typeface="微软雅黑" panose="020B0503020204020204" pitchFamily="34" charset="-122"/>
                <a:ea typeface="微软雅黑" panose="020B0503020204020204" pitchFamily="34" charset="-122"/>
              </a:endParaRPr>
            </a:p>
          </p:txBody>
        </p:sp>
      </p:grpSp>
      <p:sp>
        <p:nvSpPr>
          <p:cNvPr id="13" name="TextBox 12"/>
          <p:cNvSpPr txBox="1"/>
          <p:nvPr/>
        </p:nvSpPr>
        <p:spPr>
          <a:xfrm>
            <a:off x="110210" y="1173152"/>
            <a:ext cx="6219316" cy="369332"/>
          </a:xfrm>
          <a:prstGeom prst="rect">
            <a:avLst/>
          </a:prstGeom>
          <a:noFill/>
        </p:spPr>
        <p:txBody>
          <a:bodyPr wrap="square" rtlCol="0">
            <a:spAutoFit/>
          </a:bodyPr>
          <a:lstStyle/>
          <a:p>
            <a:pPr>
              <a:lnSpc>
                <a:spcPct val="90000"/>
              </a:lnSpc>
              <a:spcBef>
                <a:spcPct val="0"/>
              </a:spcBef>
            </a:pPr>
            <a:r>
              <a:rPr lang="en-US" sz="2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FMS </a:t>
            </a:r>
            <a:r>
              <a:rPr lang="zh-CN" altLang="en-US" sz="2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角色和责任</a:t>
            </a:r>
            <a:endParaRPr lang="en-US" sz="2000" kern="1200" dirty="0">
              <a:solidFill>
                <a:schemeClr val="accent5">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719492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zh-CN" altLang="en-US" sz="2800" dirty="0">
                <a:latin typeface="微软雅黑" panose="020B0503020204020204" pitchFamily="34" charset="-122"/>
                <a:ea typeface="微软雅黑" panose="020B0503020204020204" pitchFamily="34" charset="-122"/>
              </a:rPr>
              <a:t>角色和责任</a:t>
            </a:r>
            <a:endParaRPr lang="en-US" sz="2800" dirty="0">
              <a:latin typeface="微软雅黑" panose="020B0503020204020204" pitchFamily="34" charset="-122"/>
              <a:ea typeface="微软雅黑" panose="020B0503020204020204" pitchFamily="34" charset="-122"/>
            </a:endParaRPr>
          </a:p>
        </p:txBody>
      </p:sp>
      <p:sp>
        <p:nvSpPr>
          <p:cNvPr id="9" name="Oval 8"/>
          <p:cNvSpPr/>
          <p:nvPr/>
        </p:nvSpPr>
        <p:spPr>
          <a:xfrm>
            <a:off x="-413842" y="953176"/>
            <a:ext cx="7186612" cy="7090509"/>
          </a:xfrm>
          <a:prstGeom prst="ellipse">
            <a:avLst/>
          </a:prstGeom>
          <a:blipFill dpi="0" rotWithShape="1">
            <a:blip r:embed="rId3">
              <a:alphaModFix amt="56000"/>
            </a:blip>
            <a:srcRect/>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3C96084-EBD4-6746-BBB9-A441E1AC503E}"/>
              </a:ext>
            </a:extLst>
          </p:cNvPr>
          <p:cNvSpPr/>
          <p:nvPr/>
        </p:nvSpPr>
        <p:spPr>
          <a:xfrm>
            <a:off x="614364" y="2965117"/>
            <a:ext cx="5196158" cy="370852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1" name="Content Placeholder 2">
            <a:extLst>
              <a:ext uri="{FF2B5EF4-FFF2-40B4-BE49-F238E27FC236}">
                <a16:creationId xmlns:a16="http://schemas.microsoft.com/office/drawing/2014/main" id="{FB36FF11-4900-AB4E-A479-E474D55281A4}"/>
              </a:ext>
            </a:extLst>
          </p:cNvPr>
          <p:cNvSpPr txBox="1">
            <a:spLocks/>
          </p:cNvSpPr>
          <p:nvPr/>
        </p:nvSpPr>
        <p:spPr>
          <a:xfrm>
            <a:off x="760228" y="3130860"/>
            <a:ext cx="4838472" cy="3538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800" dirty="0">
                <a:latin typeface="微软雅黑" panose="020B0503020204020204" pitchFamily="34" charset="-122"/>
                <a:ea typeface="微软雅黑" panose="020B0503020204020204" pitchFamily="34" charset="-122"/>
              </a:rPr>
              <a:t>您</a:t>
            </a:r>
            <a:r>
              <a:rPr lang="zh-CN" altLang="en-US" sz="1800" b="1" u="sng" dirty="0">
                <a:latin typeface="微软雅黑" panose="020B0503020204020204" pitchFamily="34" charset="-122"/>
                <a:ea typeface="微软雅黑" panose="020B0503020204020204" pitchFamily="34" charset="-122"/>
              </a:rPr>
              <a:t>需要</a:t>
            </a:r>
            <a:r>
              <a:rPr lang="zh-CN" altLang="en-US" sz="1800" dirty="0">
                <a:latin typeface="微软雅黑" panose="020B0503020204020204" pitchFamily="34" charset="-122"/>
                <a:ea typeface="微软雅黑" panose="020B0503020204020204" pitchFamily="34" charset="-122"/>
              </a:rPr>
              <a:t>什么？</a:t>
            </a:r>
            <a:endParaRPr lang="en-US" sz="900" dirty="0">
              <a:latin typeface="微软雅黑" panose="020B0503020204020204" pitchFamily="34" charset="-122"/>
              <a:ea typeface="微软雅黑" panose="020B0503020204020204" pitchFamily="34" charset="-122"/>
            </a:endParaRPr>
          </a:p>
          <a:p>
            <a:r>
              <a:rPr lang="zh-CN" altLang="en-US" sz="1800" dirty="0">
                <a:latin typeface="微软雅黑" panose="020B0503020204020204" pitchFamily="34" charset="-122"/>
                <a:ea typeface="微软雅黑" panose="020B0503020204020204" pitchFamily="34" charset="-122"/>
              </a:rPr>
              <a:t>您需要雇员方面的帮助吗？</a:t>
            </a:r>
            <a:endParaRPr lang="en-US" altLang="zh-CN" sz="1800" dirty="0">
              <a:latin typeface="微软雅黑" panose="020B0503020204020204" pitchFamily="34" charset="-122"/>
              <a:ea typeface="微软雅黑" panose="020B0503020204020204" pitchFamily="34" charset="-122"/>
            </a:endParaRPr>
          </a:p>
          <a:p>
            <a:endParaRPr lang="en-US" sz="800" dirty="0">
              <a:latin typeface="微软雅黑" panose="020B0503020204020204" pitchFamily="34" charset="-122"/>
              <a:ea typeface="微软雅黑" panose="020B0503020204020204" pitchFamily="34" charset="-122"/>
            </a:endParaRPr>
          </a:p>
          <a:p>
            <a:r>
              <a:rPr lang="zh-CN" altLang="en-US" sz="1800" dirty="0">
                <a:latin typeface="微软雅黑" panose="020B0503020204020204" pitchFamily="34" charset="-122"/>
                <a:ea typeface="微软雅黑" panose="020B0503020204020204" pitchFamily="34" charset="-122"/>
              </a:rPr>
              <a:t>您是否需要更多的帮助或提醒，以确保您不超出支出计划？</a:t>
            </a:r>
            <a:endParaRPr lang="en-US" altLang="zh-CN" sz="1800" dirty="0">
              <a:latin typeface="微软雅黑" panose="020B0503020204020204" pitchFamily="34" charset="-122"/>
              <a:ea typeface="微软雅黑" panose="020B0503020204020204" pitchFamily="34" charset="-122"/>
            </a:endParaRPr>
          </a:p>
          <a:p>
            <a:endParaRPr lang="en-US" sz="100" dirty="0">
              <a:latin typeface="微软雅黑" panose="020B0503020204020204" pitchFamily="34" charset="-122"/>
              <a:ea typeface="微软雅黑" panose="020B0503020204020204" pitchFamily="34" charset="-122"/>
            </a:endParaRPr>
          </a:p>
          <a:p>
            <a:r>
              <a:rPr lang="zh-CN" altLang="en-US" sz="1800" dirty="0">
                <a:latin typeface="微软雅黑" panose="020B0503020204020204" pitchFamily="34" charset="-122"/>
                <a:ea typeface="微软雅黑" panose="020B0503020204020204" pitchFamily="34" charset="-122"/>
              </a:rPr>
              <a:t>您只需要他们付账单并给您寄对账单吗？</a:t>
            </a:r>
            <a:endParaRPr lang="en-US" altLang="zh-CN" sz="1800" dirty="0">
              <a:latin typeface="微软雅黑" panose="020B0503020204020204" pitchFamily="34" charset="-122"/>
              <a:ea typeface="微软雅黑" panose="020B0503020204020204" pitchFamily="34" charset="-122"/>
            </a:endParaRPr>
          </a:p>
          <a:p>
            <a:endParaRPr lang="en-US" sz="800" dirty="0">
              <a:latin typeface="微软雅黑" panose="020B0503020204020204" pitchFamily="34" charset="-122"/>
              <a:ea typeface="微软雅黑" panose="020B0503020204020204" pitchFamily="34" charset="-122"/>
            </a:endParaRPr>
          </a:p>
          <a:p>
            <a:r>
              <a:rPr lang="zh-CN" altLang="en-US" sz="1800" dirty="0">
                <a:latin typeface="微软雅黑" panose="020B0503020204020204" pitchFamily="34" charset="-122"/>
                <a:ea typeface="微软雅黑" panose="020B0503020204020204" pitchFamily="34" charset="-122"/>
              </a:rPr>
              <a:t>您需要购买商品和日用品吗？</a:t>
            </a:r>
            <a:endParaRPr lang="en-US" sz="100" dirty="0">
              <a:latin typeface="微软雅黑" panose="020B0503020204020204" pitchFamily="34" charset="-122"/>
              <a:ea typeface="微软雅黑" panose="020B0503020204020204" pitchFamily="34" charset="-122"/>
            </a:endParaRPr>
          </a:p>
          <a:p>
            <a:pPr marL="0" indent="0">
              <a:buNone/>
            </a:pPr>
            <a:endParaRPr lang="en-US" sz="700" dirty="0">
              <a:latin typeface="微软雅黑" panose="020B0503020204020204" pitchFamily="34" charset="-122"/>
              <a:ea typeface="微软雅黑" panose="020B0503020204020204" pitchFamily="34" charset="-122"/>
            </a:endParaRPr>
          </a:p>
          <a:p>
            <a:pPr marL="0" indent="0">
              <a:buNone/>
            </a:pPr>
            <a:endParaRPr lang="en-US" sz="800" dirty="0">
              <a:latin typeface="微软雅黑" panose="020B0503020204020204" pitchFamily="34" charset="-122"/>
              <a:ea typeface="微软雅黑" panose="020B0503020204020204" pitchFamily="34" charset="-122"/>
            </a:endParaRPr>
          </a:p>
          <a:p>
            <a:endParaRPr lang="en-US" sz="2000" dirty="0">
              <a:latin typeface="微软雅黑" panose="020B0503020204020204" pitchFamily="34" charset="-122"/>
              <a:ea typeface="微软雅黑" panose="020B0503020204020204" pitchFamily="34" charset="-122"/>
            </a:endParaRPr>
          </a:p>
        </p:txBody>
      </p:sp>
      <p:pic>
        <p:nvPicPr>
          <p:cNvPr id="2" name="Picture 1"/>
          <p:cNvPicPr>
            <a:picLocks noChangeAspect="1"/>
          </p:cNvPicPr>
          <p:nvPr/>
        </p:nvPicPr>
        <p:blipFill>
          <a:blip r:embed="rId4"/>
          <a:stretch>
            <a:fillRect/>
          </a:stretch>
        </p:blipFill>
        <p:spPr>
          <a:xfrm>
            <a:off x="6467965" y="2965117"/>
            <a:ext cx="5206435" cy="3724979"/>
          </a:xfrm>
          <a:prstGeom prst="rect">
            <a:avLst/>
          </a:prstGeom>
        </p:spPr>
      </p:pic>
      <p:grpSp>
        <p:nvGrpSpPr>
          <p:cNvPr id="3" name="Group 2"/>
          <p:cNvGrpSpPr/>
          <p:nvPr/>
        </p:nvGrpSpPr>
        <p:grpSpPr>
          <a:xfrm>
            <a:off x="2191295" y="1486742"/>
            <a:ext cx="7846447" cy="864770"/>
            <a:chOff x="2131137" y="1939594"/>
            <a:chExt cx="7846447" cy="864770"/>
          </a:xfrm>
        </p:grpSpPr>
        <p:sp>
          <p:nvSpPr>
            <p:cNvPr id="13" name="Rectangle 12">
              <a:extLst>
                <a:ext uri="{FF2B5EF4-FFF2-40B4-BE49-F238E27FC236}">
                  <a16:creationId xmlns:a16="http://schemas.microsoft.com/office/drawing/2014/main" id="{12AFCF52-822E-FD43-A350-793208F0A42B}"/>
                </a:ext>
              </a:extLst>
            </p:cNvPr>
            <p:cNvSpPr/>
            <p:nvPr/>
          </p:nvSpPr>
          <p:spPr>
            <a:xfrm>
              <a:off x="2296749" y="1939594"/>
              <a:ext cx="7515225" cy="864770"/>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4" name="TextBox 13"/>
            <p:cNvSpPr txBox="1"/>
            <p:nvPr/>
          </p:nvSpPr>
          <p:spPr>
            <a:xfrm>
              <a:off x="2131137" y="1961471"/>
              <a:ext cx="7846447" cy="830997"/>
            </a:xfrm>
            <a:prstGeom prst="rect">
              <a:avLst/>
            </a:prstGeom>
            <a:noFill/>
          </p:spPr>
          <p:txBody>
            <a:bodyPr wrap="square" rtlCol="0">
              <a:spAutoFit/>
            </a:bodyPr>
            <a:lstStyle/>
            <a:p>
              <a:pPr algn="ctr"/>
              <a:r>
                <a:rPr lang="zh-CN" altLang="en-US" sz="2400" dirty="0">
                  <a:latin typeface="微软雅黑" panose="020B0503020204020204" pitchFamily="34" charset="-122"/>
                  <a:ea typeface="微软雅黑" panose="020B0503020204020204" pitchFamily="34" charset="-122"/>
                </a:rPr>
                <a:t>想想您</a:t>
              </a:r>
              <a:r>
                <a:rPr lang="zh-CN" altLang="en-US" sz="2400" b="1" u="sng" dirty="0">
                  <a:latin typeface="微软雅黑" panose="020B0503020204020204" pitchFamily="34" charset="-122"/>
                  <a:ea typeface="微软雅黑" panose="020B0503020204020204" pitchFamily="34" charset="-122"/>
                </a:rPr>
                <a:t>需要</a:t>
              </a:r>
              <a:r>
                <a:rPr lang="zh-CN" altLang="en-US" sz="2400" dirty="0">
                  <a:latin typeface="微软雅黑" panose="020B0503020204020204" pitchFamily="34" charset="-122"/>
                  <a:ea typeface="微软雅黑" panose="020B0503020204020204" pitchFamily="34" charset="-122"/>
                </a:rPr>
                <a:t>什么</a:t>
              </a:r>
              <a:r>
                <a:rPr lang="en-US" altLang="zh-CN" sz="2400" dirty="0">
                  <a:latin typeface="微软雅黑" panose="020B0503020204020204" pitchFamily="34" charset="-122"/>
                  <a:ea typeface="微软雅黑" panose="020B0503020204020204" pitchFamily="34" charset="-122"/>
                </a:rPr>
                <a:t>…</a:t>
              </a:r>
            </a:p>
            <a:p>
              <a:pPr algn="ctr"/>
              <a:r>
                <a:rPr lang="zh-CN" altLang="en-US" sz="2400" dirty="0">
                  <a:latin typeface="微软雅黑" panose="020B0503020204020204" pitchFamily="34" charset="-122"/>
                  <a:ea typeface="微软雅黑" panose="020B0503020204020204" pitchFamily="34" charset="-122"/>
                </a:rPr>
                <a:t>以及您</a:t>
              </a:r>
              <a:r>
                <a:rPr lang="zh-CN" altLang="en-US" sz="2400" b="1" u="sng" dirty="0">
                  <a:latin typeface="微软雅黑" panose="020B0503020204020204" pitchFamily="34" charset="-122"/>
                  <a:ea typeface="微软雅黑" panose="020B0503020204020204" pitchFamily="34" charset="-122"/>
                </a:rPr>
                <a:t>想要</a:t>
              </a:r>
              <a:r>
                <a:rPr lang="zh-CN" altLang="en-US" sz="2400" dirty="0">
                  <a:latin typeface="微软雅黑" panose="020B0503020204020204" pitchFamily="34" charset="-122"/>
                  <a:ea typeface="微软雅黑" panose="020B0503020204020204" pitchFamily="34" charset="-122"/>
                </a:rPr>
                <a:t>什么？</a:t>
              </a:r>
              <a:endParaRPr lang="en-US" sz="2400" dirty="0">
                <a:latin typeface="微软雅黑" panose="020B0503020204020204" pitchFamily="34" charset="-122"/>
                <a:ea typeface="微软雅黑" panose="020B0503020204020204" pitchFamily="34" charset="-122"/>
              </a:endParaRPr>
            </a:p>
          </p:txBody>
        </p:sp>
      </p:grpSp>
      <p:sp>
        <p:nvSpPr>
          <p:cNvPr id="12" name="TextBox 11"/>
          <p:cNvSpPr txBox="1"/>
          <p:nvPr/>
        </p:nvSpPr>
        <p:spPr>
          <a:xfrm>
            <a:off x="6569099" y="3130860"/>
            <a:ext cx="5004165" cy="2806922"/>
          </a:xfrm>
          <a:prstGeom prst="rect">
            <a:avLst/>
          </a:prstGeom>
          <a:noFill/>
        </p:spPr>
        <p:txBody>
          <a:bodyPr wrap="square" rtlCol="0">
            <a:spAutoFit/>
          </a:bodyPr>
          <a:lstStyle/>
          <a:p>
            <a:pPr>
              <a:lnSpc>
                <a:spcPct val="90000"/>
              </a:lnSpc>
              <a:spcBef>
                <a:spcPct val="0"/>
              </a:spcBef>
            </a:pPr>
            <a:r>
              <a:rPr lang="zh-CN" altLang="en-US" sz="2000" dirty="0">
                <a:latin typeface="微软雅黑" panose="020B0503020204020204" pitchFamily="34" charset="-122"/>
                <a:ea typeface="微软雅黑" panose="020B0503020204020204" pitchFamily="34" charset="-122"/>
              </a:rPr>
              <a:t>您</a:t>
            </a:r>
            <a:r>
              <a:rPr lang="zh-CN" altLang="en-US" sz="2000" b="1" u="sng" dirty="0">
                <a:latin typeface="微软雅黑" panose="020B0503020204020204" pitchFamily="34" charset="-122"/>
                <a:ea typeface="微软雅黑" panose="020B0503020204020204" pitchFamily="34" charset="-122"/>
              </a:rPr>
              <a:t>想要</a:t>
            </a:r>
            <a:r>
              <a:rPr lang="zh-CN" altLang="en-US" sz="2000" dirty="0">
                <a:latin typeface="微软雅黑" panose="020B0503020204020204" pitchFamily="34" charset="-122"/>
                <a:ea typeface="微软雅黑" panose="020B0503020204020204" pitchFamily="34" charset="-122"/>
              </a:rPr>
              <a:t>什么？</a:t>
            </a:r>
            <a:endParaRPr lang="en-US" sz="2000" dirty="0">
              <a:latin typeface="微软雅黑" panose="020B0503020204020204" pitchFamily="34" charset="-122"/>
              <a:ea typeface="微软雅黑" panose="020B0503020204020204" pitchFamily="34" charset="-122"/>
            </a:endParaRPr>
          </a:p>
          <a:p>
            <a:pPr>
              <a:lnSpc>
                <a:spcPct val="90000"/>
              </a:lnSpc>
              <a:spcBef>
                <a:spcPct val="0"/>
              </a:spcBef>
            </a:pPr>
            <a:endParaRPr lang="en-US" sz="800" dirty="0">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对您的雇员负全部责任？</a:t>
            </a:r>
            <a:endParaRPr lang="en-US" altLang="zh-CN" sz="2000" dirty="0">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Arial" panose="020B0604020202020204" pitchFamily="34" charset="0"/>
              <a:buChar char="•"/>
            </a:pPr>
            <a:endParaRPr lang="en-US" sz="2000" dirty="0">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在选择雇员事项上给予帮助？</a:t>
            </a:r>
            <a:endParaRPr lang="en-US" altLang="zh-CN" sz="2000" dirty="0">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Arial" panose="020B0604020202020204" pitchFamily="34" charset="0"/>
              <a:buChar char="•"/>
            </a:pPr>
            <a:endParaRPr lang="en-US" sz="2000" dirty="0">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有责任还是无责任？</a:t>
            </a:r>
            <a:endParaRPr lang="en-US" sz="2000" dirty="0">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Arial" panose="020B0604020202020204" pitchFamily="34" charset="0"/>
              <a:buChar char="•"/>
            </a:pPr>
            <a:endParaRPr lang="en-US" sz="2000" dirty="0">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Arial" panose="020B0604020202020204" pitchFamily="34" charset="0"/>
              <a:buChar char="•"/>
            </a:pPr>
            <a:endParaRPr lang="en-US" sz="2000" dirty="0">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Arial" panose="020B0604020202020204" pitchFamily="34" charset="0"/>
              <a:buChar char="•"/>
            </a:pPr>
            <a:endParaRPr lang="en-US" sz="2000" dirty="0">
              <a:latin typeface="微软雅黑" panose="020B0503020204020204" pitchFamily="34" charset="-122"/>
              <a:ea typeface="微软雅黑" panose="020B0503020204020204" pitchFamily="34" charset="-122"/>
            </a:endParaRPr>
          </a:p>
          <a:p>
            <a:pPr>
              <a:lnSpc>
                <a:spcPct val="90000"/>
              </a:lnSpc>
              <a:spcBef>
                <a:spcPct val="0"/>
              </a:spcBef>
            </a:pPr>
            <a:endParaRPr lang="en-US" sz="800" dirty="0">
              <a:latin typeface="微软雅黑" panose="020B0503020204020204" pitchFamily="34" charset="-122"/>
              <a:ea typeface="微软雅黑" panose="020B0503020204020204" pitchFamily="34" charset="-122"/>
            </a:endParaRPr>
          </a:p>
        </p:txBody>
      </p:sp>
      <p:sp>
        <p:nvSpPr>
          <p:cNvPr id="15" name="TextBox 1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rPr>
              <a:t>财务管理服务（</a:t>
            </a:r>
            <a:r>
              <a:rPr lang="en-US" altLang="zh-CN" sz="2700" b="1" dirty="0">
                <a:solidFill>
                  <a:schemeClr val="bg2">
                    <a:lumMod val="10000"/>
                  </a:schemeClr>
                </a:solidFill>
                <a:latin typeface="微软雅黑" panose="020B0503020204020204" pitchFamily="34" charset="-122"/>
                <a:ea typeface="微软雅黑" panose="020B0503020204020204" pitchFamily="34" charset="-122"/>
              </a:rPr>
              <a:t>FMS</a:t>
            </a:r>
            <a:r>
              <a:rPr lang="zh-CN" altLang="en-US" sz="2700" b="1" dirty="0">
                <a:solidFill>
                  <a:schemeClr val="bg2">
                    <a:lumMod val="10000"/>
                  </a:schemeClr>
                </a:solidFill>
                <a:latin typeface="微软雅黑" panose="020B0503020204020204" pitchFamily="34" charset="-122"/>
                <a:ea typeface="微软雅黑" panose="020B0503020204020204" pitchFamily="34" charset="-122"/>
              </a:rPr>
              <a:t>）</a:t>
            </a:r>
            <a:endParaRPr lang="en-US" altLang="zh-CN" sz="27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6" name="TextBox 5"/>
          <p:cNvSpPr txBox="1"/>
          <p:nvPr/>
        </p:nvSpPr>
        <p:spPr>
          <a:xfrm>
            <a:off x="102785" y="1109934"/>
            <a:ext cx="6219316" cy="369332"/>
          </a:xfrm>
          <a:prstGeom prst="rect">
            <a:avLst/>
          </a:prstGeom>
          <a:noFill/>
        </p:spPr>
        <p:txBody>
          <a:bodyPr wrap="square" rtlCol="0">
            <a:spAutoFit/>
          </a:bodyPr>
          <a:lstStyle/>
          <a:p>
            <a:pPr>
              <a:lnSpc>
                <a:spcPct val="90000"/>
              </a:lnSpc>
              <a:spcBef>
                <a:spcPct val="0"/>
              </a:spcBef>
            </a:pPr>
            <a:r>
              <a:rPr lang="en-US" sz="2000" dirty="0">
                <a:solidFill>
                  <a:srgbClr val="00B0F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hlinkClick r:id="rId5" action="ppaction://hlinkfile">
                  <a:extLst>
                    <a:ext uri="{A12FA001-AC4F-418D-AE19-62706E023703}">
                      <ahyp:hlinkClr xmlns:ahyp="http://schemas.microsoft.com/office/drawing/2018/hyperlinkcolor" val="tx"/>
                    </a:ext>
                  </a:extLst>
                </a:hlinkClick>
              </a:rPr>
              <a:t>*</a:t>
            </a:r>
            <a:r>
              <a:rPr lang="zh-CN" altLang="en-US" sz="2000" dirty="0">
                <a:solidFill>
                  <a:srgbClr val="00B0F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选择合适的</a:t>
            </a:r>
            <a:r>
              <a:rPr lang="en-US" altLang="zh-CN" sz="2000" dirty="0">
                <a:solidFill>
                  <a:srgbClr val="00B0F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FMS</a:t>
            </a:r>
            <a:endParaRPr lang="en-US" sz="2000" dirty="0">
              <a:solidFill>
                <a:srgbClr val="00B0F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76246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1590492-A0D4-1C4C-937A-BB8683FFCDF5}"/>
              </a:ext>
            </a:extLst>
          </p:cNvPr>
          <p:cNvPicPr>
            <a:picLocks noChangeAspect="1"/>
          </p:cNvPicPr>
          <p:nvPr/>
        </p:nvPicPr>
        <p:blipFill>
          <a:blip r:embed="rId3">
            <a:alphaModFix amt="36000"/>
          </a:blip>
          <a:stretch>
            <a:fillRect/>
          </a:stretch>
        </p:blipFill>
        <p:spPr>
          <a:xfrm>
            <a:off x="4740387" y="1144504"/>
            <a:ext cx="7410157" cy="7410157"/>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zh-CN" altLang="en-US" sz="2800" dirty="0">
                <a:latin typeface="微软雅黑" panose="020B0503020204020204" pitchFamily="34" charset="-122"/>
                <a:ea typeface="微软雅黑" panose="020B0503020204020204" pitchFamily="34" charset="-122"/>
              </a:rPr>
              <a:t>角色和责任</a:t>
            </a:r>
            <a:endParaRPr lang="en-US" sz="2800" dirty="0">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8949123" cy="466281"/>
          </a:xfrm>
          <a:prstGeom prst="rect">
            <a:avLst/>
          </a:prstGeom>
          <a:noFill/>
        </p:spPr>
        <p:txBody>
          <a:bodyPr wrap="square" rtlCol="0">
            <a:spAutoFit/>
          </a:bodyPr>
          <a:lstStyle/>
          <a:p>
            <a:pP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选择合适的人扮演合适的角色</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3" name="Rectangle 2">
            <a:hlinkClick r:id="rId4" action="ppaction://hlinkfile"/>
            <a:extLst>
              <a:ext uri="{FF2B5EF4-FFF2-40B4-BE49-F238E27FC236}">
                <a16:creationId xmlns:a16="http://schemas.microsoft.com/office/drawing/2014/main" id="{DF7D36DA-B0BB-584C-A74B-AB29721E689D}"/>
              </a:ext>
            </a:extLst>
          </p:cNvPr>
          <p:cNvSpPr/>
          <p:nvPr/>
        </p:nvSpPr>
        <p:spPr>
          <a:xfrm>
            <a:off x="2528283" y="1125783"/>
            <a:ext cx="6657598" cy="584775"/>
          </a:xfrm>
          <a:prstGeom prst="rect">
            <a:avLst/>
          </a:prstGeom>
        </p:spPr>
        <p:txBody>
          <a:bodyPr wrap="square">
            <a:spAutoFit/>
          </a:bodyPr>
          <a:lstStyle/>
          <a:p>
            <a:pPr algn="ctr"/>
            <a:r>
              <a:rPr lang="zh-CN" altLang="en-US" sz="3200" dirty="0">
                <a:latin typeface="微软雅黑" panose="020B0503020204020204" pitchFamily="34" charset="-122"/>
                <a:ea typeface="微软雅黑" panose="020B0503020204020204" pitchFamily="34" charset="-122"/>
              </a:rPr>
              <a:t>*与供应方的协议</a:t>
            </a:r>
            <a:endParaRPr lang="en-US" sz="3200" dirty="0">
              <a:latin typeface="微软雅黑" panose="020B0503020204020204" pitchFamily="34" charset="-122"/>
              <a:ea typeface="微软雅黑" panose="020B0503020204020204" pitchFamily="34" charset="-122"/>
            </a:endParaRPr>
          </a:p>
        </p:txBody>
      </p:sp>
      <p:grpSp>
        <p:nvGrpSpPr>
          <p:cNvPr id="25" name="Group 24">
            <a:extLst>
              <a:ext uri="{FF2B5EF4-FFF2-40B4-BE49-F238E27FC236}">
                <a16:creationId xmlns:a16="http://schemas.microsoft.com/office/drawing/2014/main" id="{70378309-4B32-1548-A354-ECAE00C708A2}"/>
              </a:ext>
            </a:extLst>
          </p:cNvPr>
          <p:cNvGrpSpPr/>
          <p:nvPr/>
        </p:nvGrpSpPr>
        <p:grpSpPr>
          <a:xfrm>
            <a:off x="1721696" y="1993392"/>
            <a:ext cx="8270772" cy="3803904"/>
            <a:chOff x="203792" y="2103120"/>
            <a:chExt cx="8270772" cy="3803904"/>
          </a:xfrm>
        </p:grpSpPr>
        <p:sp>
          <p:nvSpPr>
            <p:cNvPr id="23" name="Rectangle 22">
              <a:extLst>
                <a:ext uri="{FF2B5EF4-FFF2-40B4-BE49-F238E27FC236}">
                  <a16:creationId xmlns:a16="http://schemas.microsoft.com/office/drawing/2014/main" id="{4665E856-D10B-6B42-8C23-8B002D67729E}"/>
                </a:ext>
              </a:extLst>
            </p:cNvPr>
            <p:cNvSpPr/>
            <p:nvPr/>
          </p:nvSpPr>
          <p:spPr>
            <a:xfrm>
              <a:off x="203792" y="2103120"/>
              <a:ext cx="8270772" cy="380390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person who can help you implement your program</a:t>
              </a:r>
            </a:p>
            <a:p>
              <a:endParaRPr lang="en-US" dirty="0"/>
            </a:p>
          </p:txBody>
        </p:sp>
        <p:grpSp>
          <p:nvGrpSpPr>
            <p:cNvPr id="21" name="Group 20">
              <a:extLst>
                <a:ext uri="{FF2B5EF4-FFF2-40B4-BE49-F238E27FC236}">
                  <a16:creationId xmlns:a16="http://schemas.microsoft.com/office/drawing/2014/main" id="{03E814A0-E80C-AF41-8C1D-32C3B979E6A4}"/>
                </a:ext>
              </a:extLst>
            </p:cNvPr>
            <p:cNvGrpSpPr/>
            <p:nvPr/>
          </p:nvGrpSpPr>
          <p:grpSpPr>
            <a:xfrm>
              <a:off x="752220" y="2103120"/>
              <a:ext cx="7198714" cy="3417440"/>
              <a:chOff x="715644" y="2031765"/>
              <a:chExt cx="7198714" cy="3433931"/>
            </a:xfrm>
          </p:grpSpPr>
          <p:sp>
            <p:nvSpPr>
              <p:cNvPr id="2" name="Rectangle 1">
                <a:extLst>
                  <a:ext uri="{FF2B5EF4-FFF2-40B4-BE49-F238E27FC236}">
                    <a16:creationId xmlns:a16="http://schemas.microsoft.com/office/drawing/2014/main" id="{A0B982D1-B8A4-A141-91C2-5EB1A1BA5864}"/>
                  </a:ext>
                </a:extLst>
              </p:cNvPr>
              <p:cNvSpPr/>
              <p:nvPr/>
            </p:nvSpPr>
            <p:spPr>
              <a:xfrm>
                <a:off x="5789337" y="4368019"/>
                <a:ext cx="1923984" cy="402041"/>
              </a:xfrm>
              <a:prstGeom prst="rect">
                <a:avLst/>
              </a:prstGeom>
            </p:spPr>
            <p:txBody>
              <a:bodyPr wrap="square">
                <a:spAutoFit/>
              </a:bodyPr>
              <a:lstStyle/>
              <a:p>
                <a:pPr algn="ctr">
                  <a:defRPr/>
                </a:pPr>
                <a:r>
                  <a:rPr lang="zh-CN" altLang="en-US" sz="2000" dirty="0">
                    <a:latin typeface="微软雅黑" panose="020B0503020204020204" pitchFamily="34" charset="-122"/>
                    <a:ea typeface="微软雅黑" panose="020B0503020204020204" pitchFamily="34" charset="-122"/>
                  </a:rPr>
                  <a:t>服务地点</a:t>
                </a:r>
                <a:endParaRPr lang="en-US" sz="2000" dirty="0">
                  <a:latin typeface="微软雅黑" panose="020B0503020204020204" pitchFamily="34" charset="-122"/>
                  <a:ea typeface="微软雅黑" panose="020B0503020204020204" pitchFamily="34" charset="-122"/>
                </a:endParaRPr>
              </a:p>
            </p:txBody>
          </p:sp>
          <p:pic>
            <p:nvPicPr>
              <p:cNvPr id="8" name="Picture 7" descr="Team:INSA-Lyon/Achievements - 2016.igem.org">
                <a:extLst>
                  <a:ext uri="{FF2B5EF4-FFF2-40B4-BE49-F238E27FC236}">
                    <a16:creationId xmlns:a16="http://schemas.microsoft.com/office/drawing/2014/main" id="{BE88503D-CF3B-C048-8B0C-C632E323D5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455" y="2031765"/>
                <a:ext cx="1416184" cy="1416184"/>
              </a:xfrm>
              <a:prstGeom prst="rect">
                <a:avLst/>
              </a:prstGeom>
            </p:spPr>
          </p:pic>
          <p:pic>
            <p:nvPicPr>
              <p:cNvPr id="9" name="Picture 8" descr="Team:INSA-Lyon/Achievements - 2016.igem.org">
                <a:extLst>
                  <a:ext uri="{FF2B5EF4-FFF2-40B4-BE49-F238E27FC236}">
                    <a16:creationId xmlns:a16="http://schemas.microsoft.com/office/drawing/2014/main" id="{F008C5CE-6DEF-F942-A8B1-006727C232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0555" y="4049512"/>
                <a:ext cx="1416184" cy="1416184"/>
              </a:xfrm>
              <a:prstGeom prst="rect">
                <a:avLst/>
              </a:prstGeom>
            </p:spPr>
          </p:pic>
          <p:pic>
            <p:nvPicPr>
              <p:cNvPr id="10" name="Picture 9" descr="Team:INSA-Lyon/Achievements - 2016.igem.org">
                <a:extLst>
                  <a:ext uri="{FF2B5EF4-FFF2-40B4-BE49-F238E27FC236}">
                    <a16:creationId xmlns:a16="http://schemas.microsoft.com/office/drawing/2014/main" id="{7BC13C2F-422F-8943-96E6-53EE09A4A2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0555" y="3056294"/>
                <a:ext cx="1416184" cy="1416184"/>
              </a:xfrm>
              <a:prstGeom prst="rect">
                <a:avLst/>
              </a:prstGeom>
            </p:spPr>
          </p:pic>
          <p:pic>
            <p:nvPicPr>
              <p:cNvPr id="11" name="Picture 10" descr="Team:INSA-Lyon/Achievements - 2016.igem.org">
                <a:extLst>
                  <a:ext uri="{FF2B5EF4-FFF2-40B4-BE49-F238E27FC236}">
                    <a16:creationId xmlns:a16="http://schemas.microsoft.com/office/drawing/2014/main" id="{4534CD1C-485C-A940-B302-FAC9D39ADF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1960" y="2036790"/>
                <a:ext cx="1416184" cy="1416184"/>
              </a:xfrm>
              <a:prstGeom prst="rect">
                <a:avLst/>
              </a:prstGeom>
            </p:spPr>
          </p:pic>
          <p:pic>
            <p:nvPicPr>
              <p:cNvPr id="12" name="Picture 11" descr="Team:INSA-Lyon/Achievements - 2016.igem.org">
                <a:extLst>
                  <a:ext uri="{FF2B5EF4-FFF2-40B4-BE49-F238E27FC236}">
                    <a16:creationId xmlns:a16="http://schemas.microsoft.com/office/drawing/2014/main" id="{E56E2309-7996-C447-AF1E-E39F5F873E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644" y="4049512"/>
                <a:ext cx="1416184" cy="1416184"/>
              </a:xfrm>
              <a:prstGeom prst="rect">
                <a:avLst/>
              </a:prstGeom>
            </p:spPr>
          </p:pic>
          <p:pic>
            <p:nvPicPr>
              <p:cNvPr id="13" name="Picture 12" descr="Team:INSA-Lyon/Achievements - 2016.igem.org">
                <a:extLst>
                  <a:ext uri="{FF2B5EF4-FFF2-40B4-BE49-F238E27FC236}">
                    <a16:creationId xmlns:a16="http://schemas.microsoft.com/office/drawing/2014/main" id="{CADF0A6C-56CB-3F43-9EFA-C70A5A07E5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644" y="3056294"/>
                <a:ext cx="1416184" cy="1416184"/>
              </a:xfrm>
              <a:prstGeom prst="rect">
                <a:avLst/>
              </a:prstGeom>
            </p:spPr>
          </p:pic>
          <p:sp>
            <p:nvSpPr>
              <p:cNvPr id="14" name="TextBox 13">
                <a:extLst>
                  <a:ext uri="{FF2B5EF4-FFF2-40B4-BE49-F238E27FC236}">
                    <a16:creationId xmlns:a16="http://schemas.microsoft.com/office/drawing/2014/main" id="{EE291EF9-494F-A542-BFEC-95E8738AC5D0}"/>
                  </a:ext>
                </a:extLst>
              </p:cNvPr>
              <p:cNvSpPr txBox="1"/>
              <p:nvPr/>
            </p:nvSpPr>
            <p:spPr>
              <a:xfrm>
                <a:off x="2170423" y="2551205"/>
                <a:ext cx="1993006" cy="402041"/>
              </a:xfrm>
              <a:prstGeom prst="rect">
                <a:avLst/>
              </a:prstGeom>
              <a:noFill/>
            </p:spPr>
            <p:txBody>
              <a:bodyPr wrap="square" rtlCol="0">
                <a:spAutoFit/>
              </a:bodyPr>
              <a:lstStyle/>
              <a:p>
                <a:pPr algn="ctr">
                  <a:defRPr/>
                </a:pPr>
                <a:r>
                  <a:rPr lang="zh-CN" altLang="en-US" sz="2000" dirty="0">
                    <a:latin typeface="微软雅黑" panose="020B0503020204020204" pitchFamily="34" charset="-122"/>
                    <a:ea typeface="微软雅黑" panose="020B0503020204020204" pitchFamily="34" charset="-122"/>
                  </a:rPr>
                  <a:t>工作期望</a:t>
                </a:r>
                <a:endParaRPr lang="en-US" sz="2000" dirty="0">
                  <a:latin typeface="微软雅黑" panose="020B0503020204020204" pitchFamily="34" charset="-122"/>
                  <a:ea typeface="微软雅黑" panose="020B0503020204020204" pitchFamily="34" charset="-122"/>
                </a:endParaRPr>
              </a:p>
            </p:txBody>
          </p:sp>
          <p:sp>
            <p:nvSpPr>
              <p:cNvPr id="15" name="TextBox 14">
                <a:extLst>
                  <a:ext uri="{FF2B5EF4-FFF2-40B4-BE49-F238E27FC236}">
                    <a16:creationId xmlns:a16="http://schemas.microsoft.com/office/drawing/2014/main" id="{E4F317F8-00FA-C14B-AB0B-1B319F53995E}"/>
                  </a:ext>
                </a:extLst>
              </p:cNvPr>
              <p:cNvSpPr txBox="1"/>
              <p:nvPr/>
            </p:nvSpPr>
            <p:spPr>
              <a:xfrm>
                <a:off x="2131828" y="3456815"/>
                <a:ext cx="2175886" cy="402041"/>
              </a:xfrm>
              <a:prstGeom prst="rect">
                <a:avLst/>
              </a:prstGeom>
              <a:noFill/>
            </p:spPr>
            <p:txBody>
              <a:bodyPr wrap="square" rtlCol="0">
                <a:spAutoFit/>
              </a:bodyPr>
              <a:lstStyle/>
              <a:p>
                <a:pPr algn="ctr">
                  <a:defRPr/>
                </a:pPr>
                <a:r>
                  <a:rPr lang="zh-CN" altLang="en-US" sz="2000" dirty="0">
                    <a:latin typeface="微软雅黑" panose="020B0503020204020204" pitchFamily="34" charset="-122"/>
                    <a:ea typeface="微软雅黑" panose="020B0503020204020204" pitchFamily="34" charset="-122"/>
                  </a:rPr>
                  <a:t>工作时间和天数</a:t>
                </a:r>
                <a:endParaRPr lang="en-US" sz="2000" dirty="0">
                  <a:latin typeface="微软雅黑" panose="020B0503020204020204" pitchFamily="34" charset="-122"/>
                  <a:ea typeface="微软雅黑" panose="020B0503020204020204" pitchFamily="34" charset="-122"/>
                </a:endParaRPr>
              </a:p>
            </p:txBody>
          </p:sp>
          <p:sp>
            <p:nvSpPr>
              <p:cNvPr id="16" name="TextBox 15">
                <a:extLst>
                  <a:ext uri="{FF2B5EF4-FFF2-40B4-BE49-F238E27FC236}">
                    <a16:creationId xmlns:a16="http://schemas.microsoft.com/office/drawing/2014/main" id="{5AC5308F-6F37-D349-AAE4-7E287E0385BB}"/>
                  </a:ext>
                </a:extLst>
              </p:cNvPr>
              <p:cNvSpPr txBox="1"/>
              <p:nvPr/>
            </p:nvSpPr>
            <p:spPr>
              <a:xfrm>
                <a:off x="2126716" y="4368019"/>
                <a:ext cx="2175886" cy="711302"/>
              </a:xfrm>
              <a:prstGeom prst="rect">
                <a:avLst/>
              </a:prstGeom>
              <a:noFill/>
            </p:spPr>
            <p:txBody>
              <a:bodyPr wrap="square" rtlCol="0">
                <a:spAutoFit/>
              </a:bodyPr>
              <a:lstStyle/>
              <a:p>
                <a:pPr algn="ctr">
                  <a:defRPr/>
                </a:pPr>
                <a:r>
                  <a:rPr lang="zh-CN" altLang="en-US" sz="2000" dirty="0">
                    <a:latin typeface="微软雅黑" panose="020B0503020204020204" pitchFamily="34" charset="-122"/>
                    <a:ea typeface="微软雅黑" panose="020B0503020204020204" pitchFamily="34" charset="-122"/>
                  </a:rPr>
                  <a:t>当他们工作时您将如何跟踪</a:t>
                </a:r>
                <a:endParaRPr lang="en-US" sz="2000" dirty="0">
                  <a:latin typeface="微软雅黑" panose="020B0503020204020204" pitchFamily="34" charset="-122"/>
                  <a:ea typeface="微软雅黑" panose="020B0503020204020204" pitchFamily="34" charset="-122"/>
                </a:endParaRPr>
              </a:p>
            </p:txBody>
          </p:sp>
          <p:sp>
            <p:nvSpPr>
              <p:cNvPr id="17" name="TextBox 16">
                <a:extLst>
                  <a:ext uri="{FF2B5EF4-FFF2-40B4-BE49-F238E27FC236}">
                    <a16:creationId xmlns:a16="http://schemas.microsoft.com/office/drawing/2014/main" id="{E69652DF-67D7-F54B-A022-7713A5D584EE}"/>
                  </a:ext>
                </a:extLst>
              </p:cNvPr>
              <p:cNvSpPr txBox="1"/>
              <p:nvPr/>
            </p:nvSpPr>
            <p:spPr>
              <a:xfrm>
                <a:off x="5738472" y="2603014"/>
                <a:ext cx="2175886" cy="707886"/>
              </a:xfrm>
              <a:prstGeom prst="rect">
                <a:avLst/>
              </a:prstGeom>
              <a:noFill/>
            </p:spPr>
            <p:txBody>
              <a:bodyPr wrap="square" rtlCol="0">
                <a:spAutoFit/>
              </a:bodyPr>
              <a:lstStyle/>
              <a:p>
                <a:pPr algn="ctr">
                  <a:defRPr/>
                </a:pPr>
                <a:r>
                  <a:rPr lang="zh-CN" altLang="en-US" sz="2000" dirty="0">
                    <a:latin typeface="微软雅黑" panose="020B0503020204020204" pitchFamily="34" charset="-122"/>
                    <a:ea typeface="微软雅黑" panose="020B0503020204020204" pitchFamily="34" charset="-122"/>
                  </a:rPr>
                  <a:t>开始日期</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结束日期</a:t>
                </a:r>
                <a:endParaRPr lang="en-US" sz="2000" dirty="0">
                  <a:latin typeface="微软雅黑" panose="020B0503020204020204" pitchFamily="34" charset="-122"/>
                  <a:ea typeface="微软雅黑" panose="020B0503020204020204" pitchFamily="34" charset="-122"/>
                </a:endParaRPr>
              </a:p>
            </p:txBody>
          </p:sp>
          <p:sp>
            <p:nvSpPr>
              <p:cNvPr id="18" name="TextBox 17">
                <a:extLst>
                  <a:ext uri="{FF2B5EF4-FFF2-40B4-BE49-F238E27FC236}">
                    <a16:creationId xmlns:a16="http://schemas.microsoft.com/office/drawing/2014/main" id="{71E17CA4-D0EF-1A4B-ACAB-0481E3E58EE6}"/>
                  </a:ext>
                </a:extLst>
              </p:cNvPr>
              <p:cNvSpPr txBox="1"/>
              <p:nvPr/>
            </p:nvSpPr>
            <p:spPr>
              <a:xfrm>
                <a:off x="5663386" y="3649402"/>
                <a:ext cx="2175886" cy="400110"/>
              </a:xfrm>
              <a:prstGeom prst="rect">
                <a:avLst/>
              </a:prstGeom>
              <a:noFill/>
            </p:spPr>
            <p:txBody>
              <a:bodyPr wrap="square" rtlCol="0">
                <a:spAutoFit/>
              </a:bodyPr>
              <a:lstStyle/>
              <a:p>
                <a:pPr algn="ctr">
                  <a:defRPr/>
                </a:pPr>
                <a:r>
                  <a:rPr lang="zh-CN" altLang="en-US" sz="2000" dirty="0">
                    <a:latin typeface="微软雅黑" panose="020B0503020204020204" pitchFamily="34" charset="-122"/>
                    <a:ea typeface="微软雅黑" panose="020B0503020204020204" pitchFamily="34" charset="-122"/>
                  </a:rPr>
                  <a:t>费率</a:t>
                </a:r>
                <a:endParaRPr lang="en-US" sz="2000" dirty="0">
                  <a:latin typeface="微软雅黑" panose="020B0503020204020204" pitchFamily="34" charset="-122"/>
                  <a:ea typeface="微软雅黑" panose="020B0503020204020204" pitchFamily="34" charset="-122"/>
                </a:endParaRPr>
              </a:p>
            </p:txBody>
          </p:sp>
        </p:grpSp>
      </p:grpSp>
    </p:spTree>
    <p:extLst>
      <p:ext uri="{BB962C8B-B14F-4D97-AF65-F5344CB8AC3E}">
        <p14:creationId xmlns:p14="http://schemas.microsoft.com/office/powerpoint/2010/main" val="679553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63996B-0899-8441-9E20-D24C17CCD279}"/>
              </a:ext>
            </a:extLst>
          </p:cNvPr>
          <p:cNvSpPr/>
          <p:nvPr/>
        </p:nvSpPr>
        <p:spPr>
          <a:xfrm>
            <a:off x="-42435" y="1061460"/>
            <a:ext cx="6131564" cy="5935688"/>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zh-CN" altLang="en-US" sz="2800" dirty="0">
                <a:latin typeface="微软雅黑" panose="020B0503020204020204" pitchFamily="34" charset="-122"/>
                <a:ea typeface="微软雅黑" panose="020B0503020204020204" pitchFamily="34" charset="-122"/>
              </a:rPr>
              <a:t>角色和责任</a:t>
            </a:r>
            <a:endParaRPr lang="en-US" sz="2800" dirty="0">
              <a:latin typeface="微软雅黑" panose="020B0503020204020204" pitchFamily="34" charset="-122"/>
              <a:ea typeface="微软雅黑" panose="020B0503020204020204" pitchFamily="34" charset="-122"/>
            </a:endParaRPr>
          </a:p>
        </p:txBody>
      </p:sp>
      <p:sp>
        <p:nvSpPr>
          <p:cNvPr id="7" name="TextBox 6">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dirty="0">
                <a:solidFill>
                  <a:schemeClr val="bg2">
                    <a:lumMod val="10000"/>
                  </a:schemeClr>
                </a:solidFill>
                <a:latin typeface="微软雅黑" panose="020B0503020204020204" pitchFamily="34" charset="-122"/>
                <a:ea typeface="微软雅黑" panose="020B0503020204020204" pitchFamily="34" charset="-122"/>
                <a:cs typeface="+mj-cs"/>
                <a:hlinkClick r:id="rId3" action="ppaction://hlinkfile"/>
              </a:rPr>
              <a:t>*JASON &amp; SOFIA </a:t>
            </a: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hlinkClick r:id="rId3" action="ppaction://hlinkfile"/>
              </a:rPr>
              <a:t>的例子</a:t>
            </a:r>
            <a:r>
              <a:rPr lang="en-US" sz="2700" b="1" dirty="0">
                <a:solidFill>
                  <a:schemeClr val="bg2">
                    <a:lumMod val="10000"/>
                  </a:schemeClr>
                </a:solidFill>
                <a:latin typeface="微软雅黑" panose="020B0503020204020204" pitchFamily="34" charset="-122"/>
                <a:ea typeface="微软雅黑" panose="020B0503020204020204" pitchFamily="34" charset="-122"/>
                <a:cs typeface="+mj-cs"/>
                <a:hlinkClick r:id="rId3" action="ppaction://hlinkfile"/>
              </a:rPr>
              <a:t>  </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pic>
        <p:nvPicPr>
          <p:cNvPr id="10" name="Picture 9" descr="Proceso administrativo: Imagenes de cabecera">
            <a:extLst>
              <a:ext uri="{FF2B5EF4-FFF2-40B4-BE49-F238E27FC236}">
                <a16:creationId xmlns:a16="http://schemas.microsoft.com/office/drawing/2014/main" id="{2BE76552-FB13-6647-9790-1F80E197C51A}"/>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677556" y="2185987"/>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FC9F705F-4D2B-1B4D-8240-D976CEE24D60}"/>
              </a:ext>
            </a:extLst>
          </p:cNvPr>
          <p:cNvPicPr>
            <a:picLocks noChangeAspect="1"/>
          </p:cNvPicPr>
          <p:nvPr/>
        </p:nvPicPr>
        <p:blipFill>
          <a:blip r:embed="rId5">
            <a:alphaModFix amt="39000"/>
          </a:blip>
          <a:stretch>
            <a:fillRect/>
          </a:stretch>
        </p:blipFill>
        <p:spPr>
          <a:xfrm>
            <a:off x="6870033" y="3577288"/>
            <a:ext cx="1517195" cy="1693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EB3DC087-FC35-4047-B853-5C0222EE0EC9}"/>
              </a:ext>
            </a:extLst>
          </p:cNvPr>
          <p:cNvPicPr>
            <a:picLocks noChangeAspect="1"/>
          </p:cNvPicPr>
          <p:nvPr/>
        </p:nvPicPr>
        <p:blipFill>
          <a:blip r:embed="rId6">
            <a:alphaModFix amt="51000"/>
          </a:blip>
          <a:stretch>
            <a:fillRect/>
          </a:stretch>
        </p:blipFill>
        <p:spPr>
          <a:xfrm>
            <a:off x="8549679" y="4307960"/>
            <a:ext cx="1707730" cy="18417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Oval 14"/>
          <p:cNvSpPr/>
          <p:nvPr/>
        </p:nvSpPr>
        <p:spPr>
          <a:xfrm>
            <a:off x="8331494" y="2368101"/>
            <a:ext cx="1465034" cy="1465006"/>
          </a:xfrm>
          <a:prstGeom prst="ellipse">
            <a:avLst/>
          </a:prstGeom>
          <a:blipFill dpi="0" rotWithShape="1">
            <a:blip r:embed="rId7"/>
            <a:srcRect/>
            <a:stretch>
              <a:fillRect/>
            </a:stretch>
          </a:blipFill>
          <a:ln w="571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dobe illustrator - How do I replicate the Apple Family Sharing Icon - Graphic Design Stack Exchang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88475" y="3332020"/>
            <a:ext cx="1001032" cy="10651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descr="adobe illustrator - How do I replicate the Apple Family Sharing Icon - Graphic Design Stack Exchang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09029" y="2304140"/>
            <a:ext cx="1299073" cy="13822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EB3DC087-FC35-4047-B853-5C0222EE0EC9}"/>
              </a:ext>
            </a:extLst>
          </p:cNvPr>
          <p:cNvPicPr>
            <a:picLocks noChangeAspect="1"/>
          </p:cNvPicPr>
          <p:nvPr/>
        </p:nvPicPr>
        <p:blipFill>
          <a:blip r:embed="rId6">
            <a:alphaModFix amt="51000"/>
          </a:blip>
          <a:stretch>
            <a:fillRect/>
          </a:stretch>
        </p:blipFill>
        <p:spPr>
          <a:xfrm>
            <a:off x="614633" y="2081308"/>
            <a:ext cx="1707730" cy="184171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19"/>
          <p:cNvPicPr>
            <a:picLocks noChangeAspect="1"/>
          </p:cNvPicPr>
          <p:nvPr/>
        </p:nvPicPr>
        <p:blipFill rotWithShape="1">
          <a:blip r:embed="rId10"/>
          <a:srcRect l="53809" t="24191" r="27699" b="45841"/>
          <a:stretch/>
        </p:blipFill>
        <p:spPr>
          <a:xfrm>
            <a:off x="1978687" y="3840040"/>
            <a:ext cx="1316056" cy="1388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a:extLst>
              <a:ext uri="{FF2B5EF4-FFF2-40B4-BE49-F238E27FC236}">
                <a16:creationId xmlns:a16="http://schemas.microsoft.com/office/drawing/2014/main" id="{DC381D81-C176-EE4F-B615-2DB4E3D294B9}"/>
              </a:ext>
            </a:extLst>
          </p:cNvPr>
          <p:cNvSpPr txBox="1"/>
          <p:nvPr/>
        </p:nvSpPr>
        <p:spPr>
          <a:xfrm>
            <a:off x="5777404" y="1374484"/>
            <a:ext cx="6646823" cy="535531"/>
          </a:xfrm>
          <a:prstGeom prst="rect">
            <a:avLst/>
          </a:prstGeom>
          <a:noFill/>
        </p:spPr>
        <p:txBody>
          <a:bodyPr wrap="square" rtlCol="0">
            <a:spAutoFit/>
          </a:bodyPr>
          <a:lstStyle/>
          <a:p>
            <a:pPr algn="ctr">
              <a:lnSpc>
                <a:spcPct val="90000"/>
              </a:lnSpc>
              <a:spcBef>
                <a:spcPct val="0"/>
              </a:spcBef>
            </a:pPr>
            <a:r>
              <a:rPr lang="zh-CN" altLang="en-US" sz="3200" b="1" dirty="0">
                <a:solidFill>
                  <a:schemeClr val="accent5">
                    <a:lumMod val="50000"/>
                  </a:schemeClr>
                </a:solidFill>
                <a:latin typeface="微软雅黑" panose="020B0503020204020204" pitchFamily="34" charset="-122"/>
                <a:ea typeface="微软雅黑" panose="020B0503020204020204" pitchFamily="34" charset="-122"/>
                <a:cs typeface="+mj-cs"/>
              </a:rPr>
              <a:t>自决计划</a:t>
            </a:r>
            <a:endParaRPr lang="en-US" sz="500" b="1"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pic>
        <p:nvPicPr>
          <p:cNvPr id="24" name="Picture 23" descr="Proceso administrativo: Imagenes de cabecera">
            <a:extLst>
              <a:ext uri="{FF2B5EF4-FFF2-40B4-BE49-F238E27FC236}">
                <a16:creationId xmlns:a16="http://schemas.microsoft.com/office/drawing/2014/main" id="{90965D16-30E4-9C4C-8098-3CFEAE4BD27C}"/>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739375" y="3874695"/>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a:extLst>
              <a:ext uri="{FF2B5EF4-FFF2-40B4-BE49-F238E27FC236}">
                <a16:creationId xmlns:a16="http://schemas.microsoft.com/office/drawing/2014/main" id="{CECA7A65-8161-0946-9F23-C66A3BF0B52E}"/>
              </a:ext>
            </a:extLst>
          </p:cNvPr>
          <p:cNvPicPr>
            <a:picLocks noChangeAspect="1"/>
          </p:cNvPicPr>
          <p:nvPr/>
        </p:nvPicPr>
        <p:blipFill rotWithShape="1">
          <a:blip r:embed="rId10"/>
          <a:srcRect l="53809" t="24191" r="27699" b="45841"/>
          <a:stretch/>
        </p:blipFill>
        <p:spPr>
          <a:xfrm>
            <a:off x="10556445" y="4534428"/>
            <a:ext cx="1316056" cy="1388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TextBox 25">
            <a:extLst>
              <a:ext uri="{FF2B5EF4-FFF2-40B4-BE49-F238E27FC236}">
                <a16:creationId xmlns:a16="http://schemas.microsoft.com/office/drawing/2014/main" id="{E644A9AB-98E0-D645-825A-4B6EFAD43DB1}"/>
              </a:ext>
            </a:extLst>
          </p:cNvPr>
          <p:cNvSpPr txBox="1"/>
          <p:nvPr/>
        </p:nvSpPr>
        <p:spPr>
          <a:xfrm>
            <a:off x="3739375" y="5500380"/>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latin typeface="Berlin Sans FB Demi" panose="020E0802020502020306" pitchFamily="34" charset="0"/>
                <a:ea typeface="+mj-ea"/>
                <a:cs typeface="+mj-cs"/>
              </a:rPr>
              <a:t> </a:t>
            </a:r>
            <a:r>
              <a:rPr lang="en-US" sz="2000" kern="1200" dirty="0">
                <a:solidFill>
                  <a:schemeClr val="accent5">
                    <a:lumMod val="50000"/>
                  </a:schemeClr>
                </a:solidFill>
                <a:latin typeface="Century Gothic" panose="020B0502020202020204" pitchFamily="34" charset="0"/>
                <a:ea typeface="+mj-ea"/>
                <a:cs typeface="+mj-cs"/>
              </a:rPr>
              <a:t> </a:t>
            </a:r>
          </a:p>
        </p:txBody>
      </p:sp>
      <p:sp>
        <p:nvSpPr>
          <p:cNvPr id="3" name="TextBox 2">
            <a:extLst>
              <a:ext uri="{FF2B5EF4-FFF2-40B4-BE49-F238E27FC236}">
                <a16:creationId xmlns:a16="http://schemas.microsoft.com/office/drawing/2014/main" id="{EDDE0DD6-81C3-744A-9A63-0CAC2EE888AC}"/>
              </a:ext>
            </a:extLst>
          </p:cNvPr>
          <p:cNvSpPr txBox="1"/>
          <p:nvPr/>
        </p:nvSpPr>
        <p:spPr>
          <a:xfrm>
            <a:off x="614633" y="1292087"/>
            <a:ext cx="4672984" cy="535531"/>
          </a:xfrm>
          <a:prstGeom prst="rect">
            <a:avLst/>
          </a:prstGeom>
          <a:noFill/>
        </p:spPr>
        <p:txBody>
          <a:bodyPr wrap="square" rtlCol="0">
            <a:spAutoFit/>
          </a:bodyPr>
          <a:lstStyle/>
          <a:p>
            <a:pPr algn="ctr">
              <a:lnSpc>
                <a:spcPct val="90000"/>
              </a:lnSpc>
              <a:spcBef>
                <a:spcPct val="0"/>
              </a:spcBef>
            </a:pPr>
            <a:r>
              <a:rPr lang="zh-CN" altLang="en-US" sz="3200" b="1" dirty="0">
                <a:solidFill>
                  <a:schemeClr val="accent5">
                    <a:lumMod val="50000"/>
                  </a:schemeClr>
                </a:solidFill>
                <a:latin typeface="微软雅黑" panose="020B0503020204020204" pitchFamily="34" charset="-122"/>
                <a:ea typeface="微软雅黑" panose="020B0503020204020204" pitchFamily="34" charset="-122"/>
                <a:cs typeface="+mj-cs"/>
              </a:rPr>
              <a:t>传统服务</a:t>
            </a:r>
            <a:endParaRPr lang="en-US" sz="3200" b="1"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3023602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15000" b="-50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CN" altLang="en-US" sz="2700" b="1" kern="1200" dirty="0">
                <a:solidFill>
                  <a:schemeClr val="bg2">
                    <a:lumMod val="10000"/>
                  </a:schemeClr>
                </a:solidFill>
                <a:latin typeface="微软雅黑" panose="020B0503020204020204" pitchFamily="34" charset="-122"/>
                <a:ea typeface="微软雅黑" panose="020B0503020204020204" pitchFamily="34" charset="-122"/>
                <a:cs typeface="+mj-cs"/>
              </a:rPr>
              <a:t>回顾</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12"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zh-CN" altLang="en-US" sz="2800" dirty="0">
                <a:latin typeface="微软雅黑" panose="020B0503020204020204" pitchFamily="34" charset="-122"/>
                <a:ea typeface="微软雅黑" panose="020B0503020204020204" pitchFamily="34" charset="-122"/>
              </a:rPr>
              <a:t>角色和责任</a:t>
            </a:r>
            <a:endParaRPr lang="en-US" sz="2800" dirty="0">
              <a:latin typeface="微软雅黑" panose="020B0503020204020204" pitchFamily="34" charset="-122"/>
              <a:ea typeface="微软雅黑" panose="020B0503020204020204" pitchFamily="34" charset="-122"/>
            </a:endParaRPr>
          </a:p>
        </p:txBody>
      </p:sp>
      <p:grpSp>
        <p:nvGrpSpPr>
          <p:cNvPr id="4" name="Group 3">
            <a:extLst>
              <a:ext uri="{FF2B5EF4-FFF2-40B4-BE49-F238E27FC236}">
                <a16:creationId xmlns:a16="http://schemas.microsoft.com/office/drawing/2014/main" id="{8EF42D10-8E46-7A4A-8666-9F6393A35E06}"/>
              </a:ext>
            </a:extLst>
          </p:cNvPr>
          <p:cNvGrpSpPr/>
          <p:nvPr/>
        </p:nvGrpSpPr>
        <p:grpSpPr>
          <a:xfrm>
            <a:off x="455752" y="1379325"/>
            <a:ext cx="11052312" cy="5170211"/>
            <a:chOff x="435874" y="1329980"/>
            <a:chExt cx="11052312" cy="5170211"/>
          </a:xfrm>
        </p:grpSpPr>
        <p:grpSp>
          <p:nvGrpSpPr>
            <p:cNvPr id="7" name="Group 6">
              <a:extLst>
                <a:ext uri="{FF2B5EF4-FFF2-40B4-BE49-F238E27FC236}">
                  <a16:creationId xmlns:a16="http://schemas.microsoft.com/office/drawing/2014/main" id="{1070B244-D4CB-6E41-AAC0-86D4A617D865}"/>
                </a:ext>
              </a:extLst>
            </p:cNvPr>
            <p:cNvGrpSpPr/>
            <p:nvPr/>
          </p:nvGrpSpPr>
          <p:grpSpPr>
            <a:xfrm>
              <a:off x="2263679" y="1329980"/>
              <a:ext cx="7793726" cy="5170211"/>
              <a:chOff x="1689633" y="3966472"/>
              <a:chExt cx="3579183" cy="4129226"/>
            </a:xfrm>
          </p:grpSpPr>
          <p:sp>
            <p:nvSpPr>
              <p:cNvPr id="10" name="Rectangle 9">
                <a:extLst>
                  <a:ext uri="{FF2B5EF4-FFF2-40B4-BE49-F238E27FC236}">
                    <a16:creationId xmlns:a16="http://schemas.microsoft.com/office/drawing/2014/main" id="{E15359B1-02A9-284B-A70B-3F8AB74C6879}"/>
                  </a:ext>
                </a:extLst>
              </p:cNvPr>
              <p:cNvSpPr/>
              <p:nvPr/>
            </p:nvSpPr>
            <p:spPr>
              <a:xfrm>
                <a:off x="1689633" y="3966472"/>
                <a:ext cx="3579183" cy="4129226"/>
              </a:xfrm>
              <a:prstGeom prst="rect">
                <a:avLst/>
              </a:prstGeom>
              <a:solidFill>
                <a:schemeClr val="tx1">
                  <a:lumMod val="75000"/>
                  <a:lumOff val="25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BA58D2C-A69D-E740-BC11-13CDAC7AC1EE}"/>
                  </a:ext>
                </a:extLst>
              </p:cNvPr>
              <p:cNvSpPr/>
              <p:nvPr/>
            </p:nvSpPr>
            <p:spPr>
              <a:xfrm>
                <a:off x="1755232" y="4049357"/>
                <a:ext cx="3464387" cy="3877631"/>
              </a:xfrm>
              <a:prstGeom prst="rect">
                <a:avLst/>
              </a:prstGeom>
              <a:solidFill>
                <a:schemeClr val="bg1">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ectangle 12">
              <a:extLst>
                <a:ext uri="{FF2B5EF4-FFF2-40B4-BE49-F238E27FC236}">
                  <a16:creationId xmlns:a16="http://schemas.microsoft.com/office/drawing/2014/main" id="{B5CFF8F1-5862-DD4D-A8D0-C12E0E4E404F}"/>
                </a:ext>
              </a:extLst>
            </p:cNvPr>
            <p:cNvSpPr/>
            <p:nvPr/>
          </p:nvSpPr>
          <p:spPr>
            <a:xfrm>
              <a:off x="435874" y="1665978"/>
              <a:ext cx="11052312" cy="523220"/>
            </a:xfrm>
            <a:prstGeom prst="rect">
              <a:avLst/>
            </a:prstGeom>
          </p:spPr>
          <p:txBody>
            <a:bodyPr wrap="square">
              <a:spAutoFit/>
            </a:bodyPr>
            <a:lstStyle/>
            <a:p>
              <a:pPr lvl="1" algn="ctr"/>
              <a:r>
                <a:rPr lang="zh-CN" altLang="en-US" sz="2800" b="1" dirty="0">
                  <a:solidFill>
                    <a:schemeClr val="bg2">
                      <a:lumMod val="10000"/>
                    </a:schemeClr>
                  </a:solidFill>
                  <a:latin typeface="微软雅黑" panose="020B0503020204020204" pitchFamily="34" charset="-122"/>
                  <a:ea typeface="微软雅黑" panose="020B0503020204020204" pitchFamily="34" charset="-122"/>
                </a:rPr>
                <a:t>角色和责任回顾</a:t>
              </a:r>
              <a:endParaRPr lang="en-US" sz="28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2" name="Rectangle 1">
              <a:extLst>
                <a:ext uri="{FF2B5EF4-FFF2-40B4-BE49-F238E27FC236}">
                  <a16:creationId xmlns:a16="http://schemas.microsoft.com/office/drawing/2014/main" id="{E2825C59-9AD2-EC49-AABE-70F84AF5DFAD}"/>
                </a:ext>
              </a:extLst>
            </p:cNvPr>
            <p:cNvSpPr/>
            <p:nvPr/>
          </p:nvSpPr>
          <p:spPr>
            <a:xfrm>
              <a:off x="2263681" y="2411794"/>
              <a:ext cx="6096000" cy="3477875"/>
            </a:xfrm>
            <a:prstGeom prst="rect">
              <a:avLst/>
            </a:prstGeom>
          </p:spPr>
          <p:txBody>
            <a:bodyPr>
              <a:spAutoFit/>
            </a:bodyPr>
            <a:lstStyle/>
            <a:p>
              <a:pPr marL="914400" lvl="1" indent="-457200">
                <a:buFont typeface="Wingdings" pitchFamily="2" charset="2"/>
                <a:buChar char="ü"/>
              </a:pPr>
              <a:r>
                <a:rPr lang="zh-CN" altLang="en-US" sz="2000" dirty="0">
                  <a:latin typeface="微软雅黑" panose="020B0503020204020204" pitchFamily="34" charset="-122"/>
                  <a:ea typeface="微软雅黑" panose="020B0503020204020204" pitchFamily="34" charset="-122"/>
                </a:rPr>
                <a:t>您的角色和责任</a:t>
              </a:r>
              <a:endParaRPr lang="en-US" altLang="zh-CN" sz="2000" dirty="0">
                <a:latin typeface="微软雅黑" panose="020B0503020204020204" pitchFamily="34" charset="-122"/>
                <a:ea typeface="微软雅黑" panose="020B0503020204020204" pitchFamily="34" charset="-122"/>
              </a:endParaRPr>
            </a:p>
            <a:p>
              <a:pPr marL="914400" lvl="1" indent="-457200">
                <a:buFont typeface="Wingdings" pitchFamily="2" charset="2"/>
                <a:buChar char="ü"/>
              </a:pPr>
              <a:endParaRPr lang="en-US" sz="2000" dirty="0">
                <a:latin typeface="微软雅黑" panose="020B0503020204020204" pitchFamily="34" charset="-122"/>
                <a:ea typeface="微软雅黑" panose="020B0503020204020204" pitchFamily="34" charset="-122"/>
              </a:endParaRPr>
            </a:p>
            <a:p>
              <a:pPr marL="914400" lvl="1" indent="-457200">
                <a:buFont typeface="Wingdings" pitchFamily="2" charset="2"/>
                <a:buChar char="ü"/>
              </a:pPr>
              <a:r>
                <a:rPr lang="zh-CN" altLang="en-US" sz="2000" dirty="0">
                  <a:latin typeface="微软雅黑" panose="020B0503020204020204" pitchFamily="34" charset="-122"/>
                  <a:ea typeface="微软雅黑" panose="020B0503020204020204" pitchFamily="34" charset="-122"/>
                </a:rPr>
                <a:t>您从自己生活中选择的人</a:t>
              </a:r>
              <a:endParaRPr lang="en-US" altLang="zh-CN" sz="2000" dirty="0">
                <a:latin typeface="微软雅黑" panose="020B0503020204020204" pitchFamily="34" charset="-122"/>
                <a:ea typeface="微软雅黑" panose="020B0503020204020204" pitchFamily="34" charset="-122"/>
              </a:endParaRPr>
            </a:p>
            <a:p>
              <a:pPr marL="914400" lvl="1" indent="-457200">
                <a:buFont typeface="Wingdings" pitchFamily="2" charset="2"/>
                <a:buChar char="ü"/>
              </a:pPr>
              <a:endParaRPr lang="en-US" sz="2000" dirty="0">
                <a:latin typeface="微软雅黑" panose="020B0503020204020204" pitchFamily="34" charset="-122"/>
                <a:ea typeface="微软雅黑" panose="020B0503020204020204" pitchFamily="34" charset="-122"/>
              </a:endParaRPr>
            </a:p>
            <a:p>
              <a:pPr marL="914400" lvl="1" indent="-457200">
                <a:buFont typeface="Wingdings" pitchFamily="2" charset="2"/>
                <a:buChar char="ü"/>
              </a:pPr>
              <a:r>
                <a:rPr lang="zh-CN" altLang="en-US" sz="2000" dirty="0">
                  <a:latin typeface="微软雅黑" panose="020B0503020204020204" pitchFamily="34" charset="-122"/>
                  <a:ea typeface="微软雅黑" panose="020B0503020204020204" pitchFamily="34" charset="-122"/>
                </a:rPr>
                <a:t>您的区域中心服务协调员</a:t>
              </a:r>
              <a:endParaRPr lang="en-US" altLang="zh-CN" sz="2000" dirty="0">
                <a:latin typeface="微软雅黑" panose="020B0503020204020204" pitchFamily="34" charset="-122"/>
                <a:ea typeface="微软雅黑" panose="020B0503020204020204" pitchFamily="34" charset="-122"/>
              </a:endParaRPr>
            </a:p>
            <a:p>
              <a:pPr marL="914400" lvl="1" indent="-457200">
                <a:buFont typeface="Wingdings" pitchFamily="2" charset="2"/>
                <a:buChar char="ü"/>
              </a:pPr>
              <a:endParaRPr lang="en-US" sz="2000" dirty="0">
                <a:latin typeface="微软雅黑" panose="020B0503020204020204" pitchFamily="34" charset="-122"/>
                <a:ea typeface="微软雅黑" panose="020B0503020204020204" pitchFamily="34" charset="-122"/>
              </a:endParaRPr>
            </a:p>
            <a:p>
              <a:pPr marL="914400" lvl="1" indent="-457200">
                <a:buFont typeface="Wingdings" pitchFamily="2" charset="2"/>
                <a:buChar char="ü"/>
              </a:pPr>
              <a:r>
                <a:rPr lang="zh-CN" altLang="en-US" sz="2000" dirty="0">
                  <a:latin typeface="微软雅黑" panose="020B0503020204020204" pitchFamily="34" charset="-122"/>
                  <a:ea typeface="微软雅黑" panose="020B0503020204020204" pitchFamily="34" charset="-122"/>
                </a:rPr>
                <a:t>独立协调方</a:t>
              </a:r>
              <a:endParaRPr lang="en-US" altLang="zh-CN" sz="2000" dirty="0">
                <a:latin typeface="微软雅黑" panose="020B0503020204020204" pitchFamily="34" charset="-122"/>
                <a:ea typeface="微软雅黑" panose="020B0503020204020204" pitchFamily="34" charset="-122"/>
              </a:endParaRPr>
            </a:p>
            <a:p>
              <a:pPr marL="914400" lvl="1" indent="-457200">
                <a:buFont typeface="Wingdings" pitchFamily="2" charset="2"/>
                <a:buChar char="ü"/>
              </a:pPr>
              <a:endParaRPr lang="en-US" sz="2000" dirty="0">
                <a:latin typeface="微软雅黑" panose="020B0503020204020204" pitchFamily="34" charset="-122"/>
                <a:ea typeface="微软雅黑" panose="020B0503020204020204" pitchFamily="34" charset="-122"/>
              </a:endParaRPr>
            </a:p>
            <a:p>
              <a:pPr marL="914400" lvl="1" indent="-457200">
                <a:buFont typeface="Wingdings" pitchFamily="2" charset="2"/>
                <a:buChar char="ü"/>
              </a:pPr>
              <a:r>
                <a:rPr lang="zh-CN" altLang="en-US" sz="2000" dirty="0">
                  <a:latin typeface="微软雅黑" panose="020B0503020204020204" pitchFamily="34" charset="-122"/>
                  <a:ea typeface="微软雅黑" panose="020B0503020204020204" pitchFamily="34" charset="-122"/>
                </a:rPr>
                <a:t>服务供应方</a:t>
              </a:r>
              <a:endParaRPr lang="en-US" altLang="zh-CN" sz="2000" dirty="0">
                <a:latin typeface="微软雅黑" panose="020B0503020204020204" pitchFamily="34" charset="-122"/>
                <a:ea typeface="微软雅黑" panose="020B0503020204020204" pitchFamily="34" charset="-122"/>
              </a:endParaRPr>
            </a:p>
            <a:p>
              <a:pPr marL="914400" lvl="1" indent="-457200">
                <a:buFont typeface="Wingdings" pitchFamily="2" charset="2"/>
                <a:buChar char="ü"/>
              </a:pPr>
              <a:endParaRPr lang="en-US" sz="2000" dirty="0">
                <a:latin typeface="微软雅黑" panose="020B0503020204020204" pitchFamily="34" charset="-122"/>
                <a:ea typeface="微软雅黑" panose="020B0503020204020204" pitchFamily="34" charset="-122"/>
              </a:endParaRPr>
            </a:p>
            <a:p>
              <a:pPr marL="914400" lvl="1" indent="-457200">
                <a:buFont typeface="Wingdings" pitchFamily="2" charset="2"/>
                <a:buChar char="ü"/>
              </a:pPr>
              <a:r>
                <a:rPr lang="zh-CN" altLang="en-US" sz="2000" dirty="0">
                  <a:latin typeface="微软雅黑" panose="020B0503020204020204" pitchFamily="34" charset="-122"/>
                  <a:ea typeface="微软雅黑" panose="020B0503020204020204" pitchFamily="34" charset="-122"/>
                </a:rPr>
                <a:t>财务管理服务（</a:t>
              </a:r>
              <a:r>
                <a:rPr lang="en-US" altLang="zh-CN" sz="2000" dirty="0">
                  <a:latin typeface="微软雅黑" panose="020B0503020204020204" pitchFamily="34" charset="-122"/>
                  <a:ea typeface="微软雅黑" panose="020B0503020204020204" pitchFamily="34" charset="-122"/>
                </a:rPr>
                <a:t>FMS</a:t>
              </a:r>
              <a:r>
                <a:rPr lang="zh-CN" altLang="en-US" sz="2000" dirty="0">
                  <a:latin typeface="微软雅黑" panose="020B0503020204020204" pitchFamily="34" charset="-122"/>
                  <a:ea typeface="微软雅黑" panose="020B0503020204020204" pitchFamily="34" charset="-122"/>
                </a:rPr>
                <a:t>）</a:t>
              </a:r>
              <a:endParaRPr lang="en-US" sz="2000"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829952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zh-CN" altLang="en-US" dirty="0">
                <a:latin typeface="微软雅黑" panose="020B0503020204020204" pitchFamily="34" charset="-122"/>
                <a:ea typeface="微软雅黑" panose="020B0503020204020204" pitchFamily="34" charset="-122"/>
              </a:rPr>
              <a:t>规划</a:t>
            </a:r>
            <a:endParaRPr lang="en-US" dirty="0">
              <a:latin typeface="微软雅黑" panose="020B0503020204020204" pitchFamily="34" charset="-122"/>
              <a:ea typeface="微软雅黑" panose="020B0503020204020204" pitchFamily="34" charset="-122"/>
            </a:endParaRPr>
          </a:p>
        </p:txBody>
      </p:sp>
      <p:grpSp>
        <p:nvGrpSpPr>
          <p:cNvPr id="16" name="Group 15">
            <a:extLst>
              <a:ext uri="{FF2B5EF4-FFF2-40B4-BE49-F238E27FC236}">
                <a16:creationId xmlns:a16="http://schemas.microsoft.com/office/drawing/2014/main" id="{4FC1BFFC-2E8C-D940-B888-FAFF2DF9AD66}"/>
              </a:ext>
            </a:extLst>
          </p:cNvPr>
          <p:cNvGrpSpPr/>
          <p:nvPr/>
        </p:nvGrpSpPr>
        <p:grpSpPr>
          <a:xfrm>
            <a:off x="7316332" y="2454667"/>
            <a:ext cx="3579183" cy="4646092"/>
            <a:chOff x="7316332" y="2967282"/>
            <a:chExt cx="3579183" cy="4646092"/>
          </a:xfrm>
        </p:grpSpPr>
        <p:grpSp>
          <p:nvGrpSpPr>
            <p:cNvPr id="17" name="Group 16">
              <a:extLst>
                <a:ext uri="{FF2B5EF4-FFF2-40B4-BE49-F238E27FC236}">
                  <a16:creationId xmlns:a16="http://schemas.microsoft.com/office/drawing/2014/main" id="{BBE5D4A6-B964-3347-9EDF-E63AB3B7B638}"/>
                </a:ext>
              </a:extLst>
            </p:cNvPr>
            <p:cNvGrpSpPr/>
            <p:nvPr/>
          </p:nvGrpSpPr>
          <p:grpSpPr>
            <a:xfrm>
              <a:off x="7316332" y="2967282"/>
              <a:ext cx="3579183" cy="4646092"/>
              <a:chOff x="1763121" y="3966472"/>
              <a:chExt cx="3579183" cy="4148786"/>
            </a:xfrm>
          </p:grpSpPr>
          <p:sp>
            <p:nvSpPr>
              <p:cNvPr id="20" name="Rectangle 19">
                <a:extLst>
                  <a:ext uri="{FF2B5EF4-FFF2-40B4-BE49-F238E27FC236}">
                    <a16:creationId xmlns:a16="http://schemas.microsoft.com/office/drawing/2014/main" id="{7900DAF5-8646-CD48-BBF2-79F556D523C8}"/>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16A8BBD-4128-A349-BA1F-A37E7F9C0C98}"/>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a:extLst>
                <a:ext uri="{FF2B5EF4-FFF2-40B4-BE49-F238E27FC236}">
                  <a16:creationId xmlns:a16="http://schemas.microsoft.com/office/drawing/2014/main" id="{C844FE0D-0053-A54F-9223-66C994050713}"/>
                </a:ext>
              </a:extLst>
            </p:cNvPr>
            <p:cNvSpPr txBox="1"/>
            <p:nvPr/>
          </p:nvSpPr>
          <p:spPr>
            <a:xfrm>
              <a:off x="7551338" y="4838955"/>
              <a:ext cx="3250567" cy="1837426"/>
            </a:xfrm>
            <a:prstGeom prst="rect">
              <a:avLst/>
            </a:prstGeom>
            <a:noFill/>
          </p:spPr>
          <p:txBody>
            <a:bodyPr wrap="square" rtlCol="0">
              <a:spAutoFit/>
            </a:bodyPr>
            <a:lstStyle/>
            <a:p>
              <a:pPr>
                <a:lnSpc>
                  <a:spcPct val="90000"/>
                </a:lnSpc>
                <a:spcBef>
                  <a:spcPct val="0"/>
                </a:spcBef>
              </a:pPr>
              <a:r>
                <a:rPr lang="zh-CN" altLang="en-US" b="1" dirty="0">
                  <a:solidFill>
                    <a:schemeClr val="accent5">
                      <a:lumMod val="50000"/>
                    </a:schemeClr>
                  </a:solidFill>
                  <a:latin typeface="微软雅黑" panose="020B0503020204020204" pitchFamily="34" charset="-122"/>
                  <a:ea typeface="微软雅黑" panose="020B0503020204020204" pitchFamily="34" charset="-122"/>
                </a:rPr>
                <a:t>角色和责任</a:t>
              </a:r>
              <a:endParaRPr lang="en-US" altLang="zh-CN" b="1"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您</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家庭</a:t>
              </a:r>
              <a:r>
                <a:rPr lang="en-US" altLang="zh-CN" dirty="0">
                  <a:solidFill>
                    <a:schemeClr val="accent5">
                      <a:lumMod val="50000"/>
                    </a:schemeClr>
                  </a:solidFill>
                  <a:latin typeface="微软雅黑" panose="020B0503020204020204" pitchFamily="34" charset="-122"/>
                  <a:ea typeface="微软雅黑" panose="020B0503020204020204" pitchFamily="34" charset="-122"/>
                </a:rPr>
                <a:t>/</a:t>
              </a:r>
              <a:r>
                <a:rPr lang="zh-CN" altLang="en-US" dirty="0">
                  <a:solidFill>
                    <a:schemeClr val="accent5">
                      <a:lumMod val="50000"/>
                    </a:schemeClr>
                  </a:solidFill>
                  <a:latin typeface="微软雅黑" panose="020B0503020204020204" pitchFamily="34" charset="-122"/>
                  <a:ea typeface="微软雅黑" panose="020B0503020204020204" pitchFamily="34" charset="-122"/>
                </a:rPr>
                <a:t>支持圈</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服务协调员</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财务管理服务</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服务供应方</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独立协调方</a:t>
              </a:r>
              <a:endParaRPr lang="en-US" sz="2000" dirty="0">
                <a:solidFill>
                  <a:schemeClr val="bg1"/>
                </a:solidFill>
                <a:latin typeface="Century Gothic" panose="020B0502020202020204" pitchFamily="34" charset="0"/>
                <a:ea typeface="+mj-ea"/>
                <a:cs typeface="+mj-cs"/>
              </a:endParaRPr>
            </a:p>
          </p:txBody>
        </p:sp>
        <p:sp>
          <p:nvSpPr>
            <p:cNvPr id="19" name="TextBox 18">
              <a:extLst>
                <a:ext uri="{FF2B5EF4-FFF2-40B4-BE49-F238E27FC236}">
                  <a16:creationId xmlns:a16="http://schemas.microsoft.com/office/drawing/2014/main" id="{D6D4EA65-5ED0-E146-8995-8DBD2AA5CFEC}"/>
                </a:ext>
              </a:extLst>
            </p:cNvPr>
            <p:cNvSpPr txBox="1"/>
            <p:nvPr/>
          </p:nvSpPr>
          <p:spPr>
            <a:xfrm>
              <a:off x="7551338" y="3127359"/>
              <a:ext cx="3109170" cy="1615827"/>
            </a:xfrm>
            <a:prstGeom prst="rect">
              <a:avLst/>
            </a:prstGeom>
            <a:noFill/>
          </p:spPr>
          <p:txBody>
            <a:bodyPr wrap="square" rtlCol="0">
              <a:spAutoFit/>
            </a:bodyPr>
            <a:lstStyle/>
            <a:p>
              <a:r>
                <a:rPr lang="en-US" altLang="zh-CN" b="1" dirty="0">
                  <a:solidFill>
                    <a:schemeClr val="accent5">
                      <a:lumMod val="50000"/>
                    </a:schemeClr>
                  </a:solidFill>
                  <a:latin typeface="微软雅黑" panose="020B0503020204020204" pitchFamily="34" charset="-122"/>
                  <a:ea typeface="微软雅黑" panose="020B0503020204020204" pitchFamily="34" charset="-122"/>
                </a:rPr>
                <a:t>5</a:t>
              </a:r>
              <a:r>
                <a:rPr lang="zh-CN" altLang="en-US" b="1" dirty="0">
                  <a:solidFill>
                    <a:schemeClr val="accent5">
                      <a:lumMod val="50000"/>
                    </a:schemeClr>
                  </a:solidFill>
                  <a:latin typeface="微软雅黑" panose="020B0503020204020204" pitchFamily="34" charset="-122"/>
                  <a:ea typeface="微软雅黑" panose="020B0503020204020204" pitchFamily="34" charset="-122"/>
                </a:rPr>
                <a:t>大原则</a:t>
              </a:r>
              <a:endParaRPr lang="en-US" altLang="zh-CN" b="1"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自由</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权限</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支持</a:t>
              </a:r>
              <a:r>
                <a:rPr lang="en-US" altLang="zh-CN" dirty="0">
                  <a:solidFill>
                    <a:schemeClr val="accent5">
                      <a:lumMod val="50000"/>
                    </a:schemeClr>
                  </a:solidFill>
                  <a:latin typeface="微软雅黑" panose="020B0503020204020204" pitchFamily="34" charset="-122"/>
                  <a:ea typeface="微软雅黑" panose="020B0503020204020204" pitchFamily="34" charset="-122"/>
                </a:rPr>
                <a:t> </a:t>
              </a: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责任</a:t>
              </a:r>
              <a:r>
                <a:rPr lang="en-US" altLang="zh-CN" dirty="0">
                  <a:solidFill>
                    <a:schemeClr val="accent5">
                      <a:lumMod val="50000"/>
                    </a:schemeClr>
                  </a:solidFill>
                  <a:latin typeface="微软雅黑" panose="020B0503020204020204" pitchFamily="34" charset="-122"/>
                  <a:ea typeface="微软雅黑" panose="020B0503020204020204" pitchFamily="34" charset="-122"/>
                </a:rPr>
                <a:t> </a:t>
              </a: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确认</a:t>
              </a: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1444295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403060" y="4092337"/>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166730" y="1774135"/>
            <a:ext cx="7952760" cy="4578533"/>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4282226" y="2262113"/>
            <a:ext cx="3721768"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zh-CN" altLang="en-US" sz="3600" b="1" kern="1200" dirty="0">
                <a:latin typeface="微软雅黑" panose="020B0503020204020204" pitchFamily="34" charset="-122"/>
                <a:ea typeface="微软雅黑" panose="020B0503020204020204" pitchFamily="34" charset="-122"/>
                <a:cs typeface="+mj-cs"/>
              </a:rPr>
              <a:t>规划</a:t>
            </a:r>
            <a:endParaRPr lang="en-US" sz="3600" b="1" kern="1200" dirty="0">
              <a:latin typeface="微软雅黑" panose="020B0503020204020204" pitchFamily="34" charset="-122"/>
              <a:ea typeface="微软雅黑" panose="020B0503020204020204" pitchFamily="34" charset="-122"/>
              <a:cs typeface="+mj-cs"/>
            </a:endParaRPr>
          </a:p>
        </p:txBody>
      </p:sp>
      <p:sp>
        <p:nvSpPr>
          <p:cNvPr id="15" name="TextBox 14"/>
          <p:cNvSpPr txBox="1"/>
          <p:nvPr/>
        </p:nvSpPr>
        <p:spPr>
          <a:xfrm>
            <a:off x="2455568" y="3357168"/>
            <a:ext cx="7375084" cy="2031325"/>
          </a:xfrm>
          <a:prstGeom prst="rect">
            <a:avLst/>
          </a:prstGeom>
          <a:noFill/>
        </p:spPr>
        <p:txBody>
          <a:bodyPr wrap="square" rtlCol="0">
            <a:spAutoFit/>
          </a:bodyPr>
          <a:lstStyle/>
          <a:p>
            <a:pPr marL="342900" indent="-342900">
              <a:lnSpc>
                <a:spcPct val="90000"/>
              </a:lnSpc>
              <a:spcBef>
                <a:spcPct val="0"/>
              </a:spcBef>
              <a:buFont typeface="Wingdings" panose="05000000000000000000" pitchFamily="2" charset="2"/>
              <a:buChar char="ü"/>
            </a:pPr>
            <a:r>
              <a:rPr lang="zh-CN" altLang="en-US" sz="2000" dirty="0">
                <a:solidFill>
                  <a:schemeClr val="tx2">
                    <a:lumMod val="50000"/>
                  </a:schemeClr>
                </a:solidFill>
                <a:latin typeface="微软雅黑" panose="020B0503020204020204" pitchFamily="34" charset="-122"/>
                <a:ea typeface="微软雅黑" panose="020B0503020204020204" pitchFamily="34" charset="-122"/>
                <a:cs typeface="+mj-cs"/>
              </a:rPr>
              <a:t>以人为本的规划和自决</a:t>
            </a:r>
            <a:endParaRPr lang="en-US" altLang="zh-CN" sz="2000" dirty="0">
              <a:solidFill>
                <a:schemeClr val="tx2">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Wingdings" panose="05000000000000000000" pitchFamily="2" charset="2"/>
              <a:buChar char="ü"/>
            </a:pPr>
            <a:endParaRPr lang="en-US" sz="2000" dirty="0">
              <a:solidFill>
                <a:schemeClr val="tx2">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Wingdings" panose="05000000000000000000" pitchFamily="2" charset="2"/>
              <a:buChar char="ü"/>
            </a:pPr>
            <a:r>
              <a:rPr lang="zh-CN" altLang="en-US" sz="2000" dirty="0">
                <a:solidFill>
                  <a:schemeClr val="tx2">
                    <a:lumMod val="50000"/>
                  </a:schemeClr>
                </a:solidFill>
                <a:latin typeface="微软雅黑" panose="020B0503020204020204" pitchFamily="34" charset="-122"/>
                <a:ea typeface="微软雅黑" panose="020B0503020204020204" pitchFamily="34" charset="-122"/>
                <a:cs typeface="+mj-cs"/>
              </a:rPr>
              <a:t>个人计划方案（</a:t>
            </a:r>
            <a:r>
              <a:rPr lang="en-US" altLang="zh-CN" sz="2000" dirty="0">
                <a:solidFill>
                  <a:schemeClr val="tx2">
                    <a:lumMod val="50000"/>
                  </a:schemeClr>
                </a:solidFill>
                <a:latin typeface="微软雅黑" panose="020B0503020204020204" pitchFamily="34" charset="-122"/>
                <a:ea typeface="微软雅黑" panose="020B0503020204020204" pitchFamily="34" charset="-122"/>
                <a:cs typeface="+mj-cs"/>
              </a:rPr>
              <a:t>IPP</a:t>
            </a:r>
            <a:r>
              <a:rPr lang="zh-CN" altLang="en-US" sz="2000" dirty="0">
                <a:solidFill>
                  <a:schemeClr val="tx2">
                    <a:lumMod val="50000"/>
                  </a:schemeClr>
                </a:solidFill>
                <a:latin typeface="微软雅黑" panose="020B0503020204020204" pitchFamily="34" charset="-122"/>
                <a:ea typeface="微软雅黑" panose="020B0503020204020204" pitchFamily="34" charset="-122"/>
                <a:cs typeface="+mj-cs"/>
              </a:rPr>
              <a:t>）和自决</a:t>
            </a:r>
            <a:endParaRPr lang="en-US" altLang="zh-CN" sz="2000" dirty="0">
              <a:solidFill>
                <a:schemeClr val="tx2">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Wingdings" panose="05000000000000000000" pitchFamily="2" charset="2"/>
              <a:buChar char="ü"/>
            </a:pPr>
            <a:endParaRPr lang="en-US" sz="2000" dirty="0">
              <a:solidFill>
                <a:schemeClr val="tx2">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Wingdings" panose="05000000000000000000" pitchFamily="2" charset="2"/>
              <a:buChar char="ü"/>
            </a:pPr>
            <a:r>
              <a:rPr lang="zh-CN" altLang="en-US" sz="2000" dirty="0">
                <a:solidFill>
                  <a:schemeClr val="tx2">
                    <a:lumMod val="50000"/>
                  </a:schemeClr>
                </a:solidFill>
                <a:latin typeface="微软雅黑" panose="020B0503020204020204" pitchFamily="34" charset="-122"/>
                <a:ea typeface="微软雅黑" panose="020B0503020204020204" pitchFamily="34" charset="-122"/>
                <a:cs typeface="+mj-cs"/>
              </a:rPr>
              <a:t>服务规划的要求</a:t>
            </a:r>
            <a:endParaRPr lang="en-US" sz="2000" dirty="0">
              <a:solidFill>
                <a:schemeClr val="tx2">
                  <a:lumMod val="50000"/>
                </a:schemeClr>
              </a:solidFill>
              <a:latin typeface="微软雅黑" panose="020B0503020204020204" pitchFamily="34" charset="-122"/>
              <a:ea typeface="微软雅黑" panose="020B0503020204020204" pitchFamily="34" charset="-122"/>
              <a:cs typeface="+mj-cs"/>
            </a:endParaRPr>
          </a:p>
          <a:p>
            <a:pPr marL="800100" lvl="1" indent="-342900">
              <a:lnSpc>
                <a:spcPct val="90000"/>
              </a:lnSpc>
              <a:spcBef>
                <a:spcPct val="0"/>
              </a:spcBef>
              <a:buFont typeface="Wingdings" panose="05000000000000000000" pitchFamily="2" charset="2"/>
              <a:buChar char="ü"/>
            </a:pPr>
            <a:r>
              <a:rPr lang="zh-CN" altLang="en-US" sz="2000" dirty="0">
                <a:solidFill>
                  <a:schemeClr val="tx2">
                    <a:lumMod val="50000"/>
                  </a:schemeClr>
                </a:solidFill>
                <a:latin typeface="微软雅黑" panose="020B0503020204020204" pitchFamily="34" charset="-122"/>
                <a:ea typeface="微软雅黑" panose="020B0503020204020204" pitchFamily="34" charset="-122"/>
                <a:cs typeface="+mj-cs"/>
              </a:rPr>
              <a:t>通用资源</a:t>
            </a:r>
            <a:endParaRPr lang="en-US" altLang="zh-CN" sz="2000" dirty="0">
              <a:solidFill>
                <a:schemeClr val="tx2">
                  <a:lumMod val="50000"/>
                </a:schemeClr>
              </a:solidFill>
              <a:latin typeface="微软雅黑" panose="020B0503020204020204" pitchFamily="34" charset="-122"/>
              <a:ea typeface="微软雅黑" panose="020B0503020204020204" pitchFamily="34" charset="-122"/>
              <a:cs typeface="+mj-cs"/>
            </a:endParaRPr>
          </a:p>
          <a:p>
            <a:pPr marL="800100" lvl="1" indent="-342900">
              <a:lnSpc>
                <a:spcPct val="90000"/>
              </a:lnSpc>
              <a:spcBef>
                <a:spcPct val="0"/>
              </a:spcBef>
              <a:buFont typeface="Wingdings" panose="05000000000000000000" pitchFamily="2" charset="2"/>
              <a:buChar char="ü"/>
            </a:pPr>
            <a:r>
              <a:rPr lang="zh-CN" altLang="en-US" sz="2000" dirty="0">
                <a:solidFill>
                  <a:schemeClr val="tx2">
                    <a:lumMod val="50000"/>
                  </a:schemeClr>
                </a:solidFill>
                <a:latin typeface="微软雅黑" panose="020B0503020204020204" pitchFamily="34" charset="-122"/>
                <a:ea typeface="微软雅黑" panose="020B0503020204020204" pitchFamily="34" charset="-122"/>
                <a:cs typeface="+mj-cs"/>
              </a:rPr>
              <a:t>最终规则</a:t>
            </a:r>
            <a:endParaRPr lang="en-US" sz="2000" dirty="0">
              <a:solidFill>
                <a:schemeClr val="bg1">
                  <a:lumMod val="50000"/>
                </a:schemeClr>
              </a:solidFill>
              <a:latin typeface="微软雅黑" panose="020B0503020204020204" pitchFamily="34" charset="-122"/>
              <a:ea typeface="微软雅黑" panose="020B0503020204020204" pitchFamily="34" charset="-122"/>
              <a:cs typeface="+mj-cs"/>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zh-CN" altLang="en-US" sz="2800" dirty="0">
                <a:latin typeface="微软雅黑" panose="020B0503020204020204" pitchFamily="34" charset="-122"/>
                <a:ea typeface="微软雅黑" panose="020B0503020204020204" pitchFamily="34" charset="-122"/>
              </a:rPr>
              <a:t>规划</a:t>
            </a:r>
            <a:endParaRPr lang="en-US" sz="2800" dirty="0">
              <a:latin typeface="微软雅黑" panose="020B0503020204020204" pitchFamily="34" charset="-122"/>
              <a:ea typeface="微软雅黑" panose="020B0503020204020204" pitchFamily="34" charset="-122"/>
            </a:endParaRPr>
          </a:p>
        </p:txBody>
      </p:sp>
      <p:sp>
        <p:nvSpPr>
          <p:cNvPr id="12" name="TextBox 11">
            <a:extLst>
              <a:ext uri="{FF2B5EF4-FFF2-40B4-BE49-F238E27FC236}">
                <a16:creationId xmlns:a16="http://schemas.microsoft.com/office/drawing/2014/main" id="{F651A8D1-99B1-4845-B85F-CCE909696BC9}"/>
              </a:ext>
            </a:extLst>
          </p:cNvPr>
          <p:cNvSpPr txBox="1"/>
          <p:nvPr/>
        </p:nvSpPr>
        <p:spPr>
          <a:xfrm>
            <a:off x="105672" y="610286"/>
            <a:ext cx="3423591" cy="480131"/>
          </a:xfrm>
          <a:prstGeom prst="rect">
            <a:avLst/>
          </a:prstGeom>
          <a:noFill/>
        </p:spPr>
        <p:txBody>
          <a:bodyPr wrap="square" rtlCol="0">
            <a:spAutoFit/>
          </a:bodyPr>
          <a:lstStyle/>
          <a:p>
            <a:pPr defTabSz="914400" rtl="0" eaLnBrk="1" latinLnBrk="0" hangingPunct="1">
              <a:lnSpc>
                <a:spcPct val="90000"/>
              </a:lnSpc>
              <a:spcBef>
                <a:spcPct val="0"/>
              </a:spcBef>
              <a:buNone/>
            </a:pP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概览</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683603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1000"/>
            <a:lum/>
          </a:blip>
          <a:srcRect/>
          <a:stretch>
            <a:fillRect t="-14000" b="-1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zh-CN" altLang="en-US" dirty="0">
                <a:latin typeface="微软雅黑" panose="020B0503020204020204" pitchFamily="34" charset="-122"/>
                <a:ea typeface="微软雅黑" panose="020B0503020204020204" pitchFamily="34" charset="-122"/>
              </a:rPr>
              <a:t>自决计划</a:t>
            </a:r>
            <a:br>
              <a:rPr lang="en-US" altLang="zh-CN" dirty="0">
                <a:latin typeface="微软雅黑" panose="020B0503020204020204" pitchFamily="34" charset="-122"/>
                <a:ea typeface="微软雅黑" panose="020B0503020204020204" pitchFamily="34" charset="-122"/>
              </a:rPr>
            </a:br>
            <a:r>
              <a:rPr lang="zh-CN" altLang="en-US" dirty="0">
                <a:latin typeface="微软雅黑" panose="020B0503020204020204" pitchFamily="34" charset="-122"/>
                <a:ea typeface="微软雅黑" panose="020B0503020204020204" pitchFamily="34" charset="-122"/>
              </a:rPr>
              <a:t>授训</a:t>
            </a:r>
            <a:endParaRPr lang="en-US" dirty="0">
              <a:latin typeface="微软雅黑" panose="020B0503020204020204" pitchFamily="34" charset="-122"/>
              <a:ea typeface="微软雅黑" panose="020B0503020204020204" pitchFamily="34" charset="-122"/>
            </a:endParaRPr>
          </a:p>
        </p:txBody>
      </p:sp>
      <p:sp>
        <p:nvSpPr>
          <p:cNvPr id="3" name="Subtitle 2"/>
          <p:cNvSpPr>
            <a:spLocks noGrp="1"/>
          </p:cNvSpPr>
          <p:nvPr>
            <p:ph type="subTitle" idx="1"/>
          </p:nvPr>
        </p:nvSpPr>
        <p:spPr>
          <a:xfrm>
            <a:off x="1524000" y="4535905"/>
            <a:ext cx="9144000" cy="366823"/>
          </a:xfrm>
        </p:spPr>
        <p:txBody>
          <a:bodyPr>
            <a:normAutofit fontScale="92500" lnSpcReduction="10000"/>
          </a:bodyPr>
          <a:lstStyle/>
          <a:p>
            <a:r>
              <a:rPr lang="zh-CN" altLang="en-US" dirty="0">
                <a:latin typeface="微软雅黑" panose="020B0503020204020204" pitchFamily="34" charset="-122"/>
                <a:ea typeface="微软雅黑" panose="020B0503020204020204" pitchFamily="34" charset="-122"/>
              </a:rPr>
              <a:t>主持人姓名</a:t>
            </a:r>
            <a:endParaRPr 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14851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zh-CN" altLang="en-US" sz="2800" dirty="0">
                <a:latin typeface="微软雅黑" panose="020B0503020204020204" pitchFamily="34" charset="-122"/>
                <a:ea typeface="微软雅黑" panose="020B0503020204020204" pitchFamily="34" charset="-122"/>
              </a:rPr>
              <a:t>规划</a:t>
            </a:r>
            <a:endParaRPr lang="en-US" sz="2800" dirty="0">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5D4FFC79-5BEB-3244-A84F-3E90F5C61842}"/>
              </a:ext>
            </a:extLst>
          </p:cNvPr>
          <p:cNvSpPr txBox="1"/>
          <p:nvPr/>
        </p:nvSpPr>
        <p:spPr>
          <a:xfrm>
            <a:off x="102707" y="557485"/>
            <a:ext cx="10583334" cy="466281"/>
          </a:xfrm>
          <a:prstGeom prst="rect">
            <a:avLst/>
          </a:prstGeom>
          <a:noFill/>
        </p:spPr>
        <p:txBody>
          <a:bodyPr wrap="square" rtlCol="0">
            <a:spAutoFit/>
          </a:bodyPr>
          <a:lstStyle/>
          <a:p>
            <a:pP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以人为本的规划与自决</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9" name="Oval 8"/>
          <p:cNvSpPr/>
          <p:nvPr/>
        </p:nvSpPr>
        <p:spPr>
          <a:xfrm>
            <a:off x="357626" y="4649678"/>
            <a:ext cx="5037523" cy="2162821"/>
          </a:xfrm>
          <a:prstGeom prst="ellipse">
            <a:avLst/>
          </a:prstGeom>
          <a:solidFill>
            <a:schemeClr val="bg1"/>
          </a:solid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zh-CN" altLang="en-US" sz="2400" dirty="0">
                <a:solidFill>
                  <a:schemeClr val="tx1"/>
                </a:solidFill>
                <a:latin typeface="微软雅黑" panose="020B0503020204020204" pitchFamily="34" charset="-122"/>
                <a:ea typeface="微软雅黑" panose="020B0503020204020204" pitchFamily="34" charset="-122"/>
              </a:rPr>
              <a:t>通过以人为本的流程，使您始终处于规划的中心，</a:t>
            </a:r>
            <a:r>
              <a:rPr lang="zh-CN" altLang="en-US" sz="2400" b="1" u="sng" dirty="0">
                <a:solidFill>
                  <a:schemeClr val="tx1"/>
                </a:solidFill>
                <a:latin typeface="微软雅黑" panose="020B0503020204020204" pitchFamily="34" charset="-122"/>
                <a:ea typeface="微软雅黑" panose="020B0503020204020204" pitchFamily="34" charset="-122"/>
              </a:rPr>
              <a:t>您将</a:t>
            </a:r>
            <a:r>
              <a:rPr lang="zh-CN" altLang="en-US" sz="2400" dirty="0">
                <a:solidFill>
                  <a:schemeClr val="tx1"/>
                </a:solidFill>
                <a:latin typeface="微软雅黑" panose="020B0503020204020204" pitchFamily="34" charset="-122"/>
                <a:ea typeface="微软雅黑" panose="020B0503020204020204" pitchFamily="34" charset="-122"/>
              </a:rPr>
              <a:t>：</a:t>
            </a:r>
            <a:endParaRPr lang="en-US" sz="2400" dirty="0">
              <a:solidFill>
                <a:schemeClr val="tx1"/>
              </a:solidFill>
              <a:latin typeface="微软雅黑" panose="020B0503020204020204" pitchFamily="34" charset="-122"/>
              <a:ea typeface="微软雅黑" panose="020B0503020204020204" pitchFamily="34" charset="-122"/>
            </a:endParaRPr>
          </a:p>
        </p:txBody>
      </p:sp>
      <p:pic>
        <p:nvPicPr>
          <p:cNvPr id="12" name="Picture 11">
            <a:extLst>
              <a:ext uri="{FF2B5EF4-FFF2-40B4-BE49-F238E27FC236}">
                <a16:creationId xmlns:a16="http://schemas.microsoft.com/office/drawing/2014/main" id="{B10B3332-922D-3C49-8CCD-3D4F8938523C}"/>
              </a:ext>
            </a:extLst>
          </p:cNvPr>
          <p:cNvPicPr>
            <a:picLocks noChangeAspect="1"/>
          </p:cNvPicPr>
          <p:nvPr/>
        </p:nvPicPr>
        <p:blipFill>
          <a:blip r:embed="rId3"/>
          <a:stretch>
            <a:fillRect/>
          </a:stretch>
        </p:blipFill>
        <p:spPr>
          <a:xfrm>
            <a:off x="1785273" y="2419378"/>
            <a:ext cx="2111679" cy="2103334"/>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41" name="Group 40"/>
          <p:cNvGrpSpPr/>
          <p:nvPr/>
        </p:nvGrpSpPr>
        <p:grpSpPr>
          <a:xfrm>
            <a:off x="405759" y="1227840"/>
            <a:ext cx="4941255" cy="7033103"/>
            <a:chOff x="110210" y="2770589"/>
            <a:chExt cx="4941255" cy="7033103"/>
          </a:xfrm>
        </p:grpSpPr>
        <p:sp>
          <p:nvSpPr>
            <p:cNvPr id="40" name="Block Arc 39"/>
            <p:cNvSpPr/>
            <p:nvPr/>
          </p:nvSpPr>
          <p:spPr>
            <a:xfrm rot="189805">
              <a:off x="284546" y="3158370"/>
              <a:ext cx="4522037" cy="6645322"/>
            </a:xfrm>
            <a:prstGeom prst="blockArc">
              <a:avLst>
                <a:gd name="adj1" fmla="val 12093565"/>
                <a:gd name="adj2" fmla="val 19940133"/>
                <a:gd name="adj3" fmla="val 582"/>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3" name="Picture 12" descr="Target 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441" y="3185410"/>
              <a:ext cx="1044895" cy="104489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Is there an abbreviation for &quot;skill&quot;? - English Language Learners Stack Exchan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10" y="4463445"/>
              <a:ext cx="1101403" cy="104489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Bailey: februar 20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5502">
              <a:off x="3947293" y="4503001"/>
              <a:ext cx="1104172" cy="1042690"/>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descr="Proceso administrativo: Imagenes de cabecera">
              <a:extLst>
                <a:ext uri="{FF2B5EF4-FFF2-40B4-BE49-F238E27FC236}">
                  <a16:creationId xmlns:a16="http://schemas.microsoft.com/office/drawing/2014/main" id="{2BE76552-FB13-6647-9790-1F80E197C51A}"/>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3261165" y="3139233"/>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7" name="Group 26"/>
            <p:cNvGrpSpPr/>
            <p:nvPr/>
          </p:nvGrpSpPr>
          <p:grpSpPr>
            <a:xfrm>
              <a:off x="1897052" y="2770589"/>
              <a:ext cx="1148396" cy="1064572"/>
              <a:chOff x="1379880" y="1004325"/>
              <a:chExt cx="2041396" cy="1951809"/>
            </a:xfrm>
          </p:grpSpPr>
          <p:sp>
            <p:nvSpPr>
              <p:cNvPr id="26" name="Oval 25"/>
              <p:cNvSpPr/>
              <p:nvPr/>
            </p:nvSpPr>
            <p:spPr>
              <a:xfrm>
                <a:off x="1379880" y="1004325"/>
                <a:ext cx="2041396" cy="195180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loud Callout 21"/>
              <p:cNvSpPr/>
              <p:nvPr/>
            </p:nvSpPr>
            <p:spPr>
              <a:xfrm>
                <a:off x="2148420" y="1664767"/>
                <a:ext cx="1039490" cy="736413"/>
              </a:xfrm>
              <a:prstGeom prst="cloudCallout">
                <a:avLst>
                  <a:gd name="adj1" fmla="val -55965"/>
                  <a:gd name="adj2" fmla="val 83691"/>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5-Point Star 22"/>
              <p:cNvSpPr/>
              <p:nvPr/>
            </p:nvSpPr>
            <p:spPr>
              <a:xfrm>
                <a:off x="1676400" y="1664767"/>
                <a:ext cx="472020" cy="525356"/>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5-Point Star 23"/>
              <p:cNvSpPr/>
              <p:nvPr/>
            </p:nvSpPr>
            <p:spPr>
              <a:xfrm flipV="1">
                <a:off x="1828800" y="1174461"/>
                <a:ext cx="791640" cy="642706"/>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5-Point Star 24"/>
              <p:cNvSpPr/>
              <p:nvPr/>
            </p:nvSpPr>
            <p:spPr>
              <a:xfrm>
                <a:off x="2772840" y="1286914"/>
                <a:ext cx="286600" cy="239348"/>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2" name="Parallelogram 41"/>
          <p:cNvSpPr/>
          <p:nvPr/>
        </p:nvSpPr>
        <p:spPr>
          <a:xfrm>
            <a:off x="6575919" y="4217349"/>
            <a:ext cx="5571020" cy="1093102"/>
          </a:xfrm>
          <a:prstGeom prst="parallelogram">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CN" altLang="en-US" sz="2000" dirty="0">
                <a:latin typeface="微软雅黑" panose="020B0503020204020204" pitchFamily="34" charset="-122"/>
                <a:ea typeface="微软雅黑" panose="020B0503020204020204" pitchFamily="34" charset="-122"/>
              </a:rPr>
              <a:t>识别并为您的生活设定有意义的目标。</a:t>
            </a:r>
            <a:endParaRPr lang="en-US" sz="2000" dirty="0">
              <a:latin typeface="微软雅黑" panose="020B0503020204020204" pitchFamily="34" charset="-122"/>
              <a:ea typeface="微软雅黑" panose="020B0503020204020204" pitchFamily="34" charset="-122"/>
            </a:endParaRPr>
          </a:p>
        </p:txBody>
      </p:sp>
      <p:sp>
        <p:nvSpPr>
          <p:cNvPr id="43" name="Parallelogram 42"/>
          <p:cNvSpPr/>
          <p:nvPr/>
        </p:nvSpPr>
        <p:spPr>
          <a:xfrm>
            <a:off x="6514121" y="2840660"/>
            <a:ext cx="5571020" cy="1077758"/>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lgn="ctr"/>
            <a:r>
              <a:rPr lang="zh-CN" altLang="en-US" sz="2000" dirty="0">
                <a:latin typeface="微软雅黑" panose="020B0503020204020204" pitchFamily="34" charset="-122"/>
                <a:ea typeface="微软雅黑" panose="020B0503020204020204" pitchFamily="34" charset="-122"/>
              </a:rPr>
              <a:t>确定您喜欢什么和擅长什么。</a:t>
            </a:r>
            <a:endParaRPr lang="en-US" sz="2000" dirty="0">
              <a:latin typeface="微软雅黑" panose="020B0503020204020204" pitchFamily="34" charset="-122"/>
              <a:ea typeface="微软雅黑" panose="020B0503020204020204" pitchFamily="34" charset="-122"/>
            </a:endParaRPr>
          </a:p>
        </p:txBody>
      </p:sp>
      <p:sp>
        <p:nvSpPr>
          <p:cNvPr id="44" name="Parallelogram 43"/>
          <p:cNvSpPr/>
          <p:nvPr/>
        </p:nvSpPr>
        <p:spPr>
          <a:xfrm>
            <a:off x="6514121" y="5588072"/>
            <a:ext cx="5571020" cy="1077758"/>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CN" altLang="en-US" sz="2000" dirty="0">
                <a:latin typeface="微软雅黑" panose="020B0503020204020204" pitchFamily="34" charset="-122"/>
                <a:ea typeface="微软雅黑" panose="020B0503020204020204" pitchFamily="34" charset="-122"/>
              </a:rPr>
              <a:t>选择由谁提供服务和支持以帮助您实现目标。</a:t>
            </a:r>
            <a:endParaRPr lang="en-US" sz="2000" dirty="0">
              <a:latin typeface="微软雅黑" panose="020B0503020204020204" pitchFamily="34" charset="-122"/>
              <a:ea typeface="微软雅黑" panose="020B0503020204020204" pitchFamily="34" charset="-122"/>
            </a:endParaRPr>
          </a:p>
          <a:p>
            <a:pPr algn="ctr"/>
            <a:endParaRPr lang="en-US" sz="2000" dirty="0">
              <a:latin typeface="微软雅黑" panose="020B0503020204020204" pitchFamily="34" charset="-122"/>
              <a:ea typeface="微软雅黑" panose="020B0503020204020204" pitchFamily="34" charset="-122"/>
            </a:endParaRPr>
          </a:p>
        </p:txBody>
      </p:sp>
      <p:sp>
        <p:nvSpPr>
          <p:cNvPr id="45" name="Parallelogram 44"/>
          <p:cNvSpPr/>
          <p:nvPr/>
        </p:nvSpPr>
        <p:spPr>
          <a:xfrm>
            <a:off x="6587726" y="1429593"/>
            <a:ext cx="5571020" cy="1077758"/>
          </a:xfrm>
          <a:prstGeom prst="parallelogram">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lgn="ctr"/>
            <a:r>
              <a:rPr lang="zh-CN" altLang="en-US" sz="2000" dirty="0">
                <a:latin typeface="微软雅黑" panose="020B0503020204020204" pitchFamily="34" charset="-122"/>
                <a:ea typeface="微软雅黑" panose="020B0503020204020204" pitchFamily="34" charset="-122"/>
              </a:rPr>
              <a:t>确定您的希望和梦想。</a:t>
            </a:r>
            <a:endParaRPr lang="en-US" sz="2000" dirty="0">
              <a:latin typeface="微软雅黑" panose="020B0503020204020204" pitchFamily="34" charset="-122"/>
              <a:ea typeface="微软雅黑" panose="020B0503020204020204" pitchFamily="34" charset="-122"/>
            </a:endParaRPr>
          </a:p>
          <a:p>
            <a:pPr algn="ctr"/>
            <a:endParaRPr lang="en-US" sz="2000" dirty="0">
              <a:latin typeface="微软雅黑" panose="020B0503020204020204" pitchFamily="34" charset="-122"/>
              <a:ea typeface="微软雅黑" panose="020B0503020204020204" pitchFamily="34" charset="-122"/>
            </a:endParaRPr>
          </a:p>
        </p:txBody>
      </p:sp>
      <p:sp>
        <p:nvSpPr>
          <p:cNvPr id="47" name="Parallelogram 46"/>
          <p:cNvSpPr/>
          <p:nvPr/>
        </p:nvSpPr>
        <p:spPr>
          <a:xfrm>
            <a:off x="6479191" y="1422061"/>
            <a:ext cx="1111571" cy="1102479"/>
          </a:xfrm>
          <a:prstGeom prst="parallelogram">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000" dirty="0">
                <a:latin typeface="Century Gothic" panose="020B0502020202020204" pitchFamily="34" charset="0"/>
              </a:rPr>
              <a:t>1</a:t>
            </a:r>
          </a:p>
        </p:txBody>
      </p:sp>
      <p:sp>
        <p:nvSpPr>
          <p:cNvPr id="48" name="Parallelogram 47"/>
          <p:cNvSpPr/>
          <p:nvPr/>
        </p:nvSpPr>
        <p:spPr>
          <a:xfrm>
            <a:off x="6291075" y="2845749"/>
            <a:ext cx="1111571" cy="1077759"/>
          </a:xfrm>
          <a:prstGeom prst="parallelogram">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400" dirty="0">
                <a:latin typeface="Century Gothic" panose="020B0502020202020204" pitchFamily="34" charset="0"/>
              </a:rPr>
              <a:t>2</a:t>
            </a:r>
            <a:endParaRPr lang="en-US" dirty="0">
              <a:latin typeface="Century Gothic" panose="020B0502020202020204" pitchFamily="34" charset="0"/>
            </a:endParaRPr>
          </a:p>
        </p:txBody>
      </p:sp>
      <p:sp>
        <p:nvSpPr>
          <p:cNvPr id="49" name="Parallelogram 48"/>
          <p:cNvSpPr/>
          <p:nvPr/>
        </p:nvSpPr>
        <p:spPr>
          <a:xfrm>
            <a:off x="6031941" y="4205513"/>
            <a:ext cx="1111571" cy="1104938"/>
          </a:xfrm>
          <a:prstGeom prst="parallelogram">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400" dirty="0">
                <a:latin typeface="Century Gothic" panose="020B0502020202020204" pitchFamily="34" charset="0"/>
              </a:rPr>
              <a:t>3</a:t>
            </a:r>
          </a:p>
        </p:txBody>
      </p:sp>
      <p:sp>
        <p:nvSpPr>
          <p:cNvPr id="50" name="Parallelogram 49"/>
          <p:cNvSpPr/>
          <p:nvPr/>
        </p:nvSpPr>
        <p:spPr>
          <a:xfrm>
            <a:off x="5735290" y="5588072"/>
            <a:ext cx="1111571" cy="1077759"/>
          </a:xfrm>
          <a:prstGeom prst="parallelogram">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400" dirty="0">
                <a:latin typeface="Century Gothic" panose="020B0502020202020204" pitchFamily="34" charset="0"/>
              </a:rPr>
              <a:t>4</a:t>
            </a:r>
          </a:p>
        </p:txBody>
      </p:sp>
    </p:spTree>
    <p:extLst>
      <p:ext uri="{BB962C8B-B14F-4D97-AF65-F5344CB8AC3E}">
        <p14:creationId xmlns:p14="http://schemas.microsoft.com/office/powerpoint/2010/main" val="1668630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zh-CN" altLang="en-US" sz="2800" dirty="0">
                <a:latin typeface="微软雅黑" panose="020B0503020204020204" pitchFamily="34" charset="-122"/>
                <a:ea typeface="微软雅黑" panose="020B0503020204020204" pitchFamily="34" charset="-122"/>
              </a:rPr>
              <a:t>规划</a:t>
            </a:r>
            <a:endParaRPr lang="en-US" sz="2800" dirty="0">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5D4FFC79-5BEB-3244-A84F-3E90F5C61842}"/>
              </a:ext>
            </a:extLst>
          </p:cNvPr>
          <p:cNvSpPr txBox="1"/>
          <p:nvPr/>
        </p:nvSpPr>
        <p:spPr>
          <a:xfrm>
            <a:off x="102707" y="557485"/>
            <a:ext cx="10583334" cy="466281"/>
          </a:xfrm>
          <a:prstGeom prst="rect">
            <a:avLst/>
          </a:prstGeom>
          <a:noFill/>
        </p:spPr>
        <p:txBody>
          <a:bodyPr wrap="square" rtlCol="0">
            <a:spAutoFit/>
          </a:bodyPr>
          <a:lstStyle/>
          <a:p>
            <a:pP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以人为本的规划与自决</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pic>
        <p:nvPicPr>
          <p:cNvPr id="12" name="Picture 11">
            <a:extLst>
              <a:ext uri="{FF2B5EF4-FFF2-40B4-BE49-F238E27FC236}">
                <a16:creationId xmlns:a16="http://schemas.microsoft.com/office/drawing/2014/main" id="{B10B3332-922D-3C49-8CCD-3D4F8938523C}"/>
              </a:ext>
            </a:extLst>
          </p:cNvPr>
          <p:cNvPicPr>
            <a:picLocks noChangeAspect="1"/>
          </p:cNvPicPr>
          <p:nvPr/>
        </p:nvPicPr>
        <p:blipFill>
          <a:blip r:embed="rId3"/>
          <a:stretch>
            <a:fillRect/>
          </a:stretch>
        </p:blipFill>
        <p:spPr>
          <a:xfrm>
            <a:off x="423468" y="2052256"/>
            <a:ext cx="3581444" cy="3567291"/>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Picture 27">
            <a:extLst>
              <a:ext uri="{FF2B5EF4-FFF2-40B4-BE49-F238E27FC236}">
                <a16:creationId xmlns:a16="http://schemas.microsoft.com/office/drawing/2014/main" id="{D84352AD-934C-DC42-A881-D462A4D2EFA9}"/>
              </a:ext>
            </a:extLst>
          </p:cNvPr>
          <p:cNvPicPr>
            <a:picLocks noChangeAspect="1"/>
          </p:cNvPicPr>
          <p:nvPr/>
        </p:nvPicPr>
        <p:blipFill>
          <a:blip r:embed="rId4"/>
          <a:stretch>
            <a:fillRect/>
          </a:stretch>
        </p:blipFill>
        <p:spPr>
          <a:xfrm>
            <a:off x="8011491" y="2108444"/>
            <a:ext cx="3561170" cy="34549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p:cNvSpPr/>
          <p:nvPr/>
        </p:nvSpPr>
        <p:spPr>
          <a:xfrm>
            <a:off x="4004912" y="1537077"/>
            <a:ext cx="4006579" cy="3693319"/>
          </a:xfrm>
          <a:prstGeom prst="rect">
            <a:avLst/>
          </a:prstGeom>
        </p:spPr>
        <p:txBody>
          <a:bodyPr wrap="square">
            <a:spAutoFit/>
          </a:bodyPr>
          <a:lstStyle/>
          <a:p>
            <a:pPr algn="ctr"/>
            <a:r>
              <a:rPr lang="en-US" b="1" dirty="0">
                <a:latin typeface="Century Gothic" panose="020B0502020202020204" pitchFamily="34" charset="0"/>
              </a:rPr>
              <a:t> </a:t>
            </a:r>
          </a:p>
          <a:p>
            <a:pPr algn="ctr"/>
            <a:r>
              <a:rPr lang="zh-CN" altLang="en-US" sz="3600" b="1" u="sng" dirty="0">
                <a:latin typeface="Century Gothic" panose="020B0502020202020204" pitchFamily="34" charset="0"/>
              </a:rPr>
              <a:t>从哪里开始？</a:t>
            </a:r>
            <a:endParaRPr lang="en-US" sz="3600" b="1" u="sng" dirty="0">
              <a:latin typeface="Century Gothic" panose="020B0502020202020204" pitchFamily="34" charset="0"/>
            </a:endParaRPr>
          </a:p>
          <a:p>
            <a:endParaRPr lang="en-US" sz="3600" b="1" dirty="0">
              <a:latin typeface="Century Gothic" panose="020B0502020202020204" pitchFamily="34" charset="0"/>
            </a:endParaRPr>
          </a:p>
          <a:p>
            <a:pPr algn="ctr"/>
            <a:r>
              <a:rPr lang="zh-CN" altLang="en-US" sz="3600" b="1" dirty="0">
                <a:latin typeface="Century Gothic" panose="020B0502020202020204" pitchFamily="34" charset="0"/>
                <a:hlinkClick r:id="rId5" action="ppaction://hlinkfile"/>
              </a:rPr>
              <a:t>*查找信息</a:t>
            </a:r>
            <a:r>
              <a:rPr lang="en-US" sz="3600" b="1" dirty="0">
                <a:latin typeface="Century Gothic" panose="020B0502020202020204" pitchFamily="34" charset="0"/>
                <a:hlinkClick r:id="rId5" action="ppaction://hlinkfile"/>
              </a:rPr>
              <a:t> </a:t>
            </a:r>
            <a:endParaRPr lang="en-US" sz="3600" b="1" dirty="0">
              <a:latin typeface="Century Gothic" panose="020B0502020202020204" pitchFamily="34" charset="0"/>
            </a:endParaRPr>
          </a:p>
          <a:p>
            <a:pPr algn="ctr"/>
            <a:endParaRPr lang="en-US" sz="3600" b="1" dirty="0">
              <a:latin typeface="Century Gothic" panose="020B0502020202020204" pitchFamily="34" charset="0"/>
            </a:endParaRPr>
          </a:p>
          <a:p>
            <a:pPr algn="ctr"/>
            <a:r>
              <a:rPr lang="zh-CN" altLang="en-US" sz="3600" b="1" dirty="0">
                <a:latin typeface="Century Gothic" panose="020B0502020202020204" pitchFamily="34" charset="0"/>
              </a:rPr>
              <a:t>获取支持</a:t>
            </a:r>
            <a:endParaRPr lang="en-US" sz="3600" b="1" dirty="0">
              <a:latin typeface="Century Gothic" panose="020B0502020202020204" pitchFamily="34" charset="0"/>
            </a:endParaRPr>
          </a:p>
          <a:p>
            <a:pPr algn="ctr"/>
            <a:endParaRPr lang="en-US" sz="3600" b="1" dirty="0">
              <a:latin typeface="Century Gothic" panose="020B0502020202020204" pitchFamily="34" charset="0"/>
            </a:endParaRPr>
          </a:p>
        </p:txBody>
      </p:sp>
    </p:spTree>
    <p:extLst>
      <p:ext uri="{BB962C8B-B14F-4D97-AF65-F5344CB8AC3E}">
        <p14:creationId xmlns:p14="http://schemas.microsoft.com/office/powerpoint/2010/main" val="3851507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63996B-0899-8441-9E20-D24C17CCD279}"/>
              </a:ext>
            </a:extLst>
          </p:cNvPr>
          <p:cNvSpPr/>
          <p:nvPr/>
        </p:nvSpPr>
        <p:spPr>
          <a:xfrm>
            <a:off x="-42435" y="1061460"/>
            <a:ext cx="6131564" cy="5935688"/>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zh-CN" altLang="en-US" sz="2800" dirty="0">
                <a:latin typeface="微软雅黑" panose="020B0503020204020204" pitchFamily="34" charset="-122"/>
                <a:ea typeface="微软雅黑" panose="020B0503020204020204" pitchFamily="34" charset="-122"/>
              </a:rPr>
              <a:t>规划</a:t>
            </a:r>
            <a:endParaRPr lang="en-US" sz="2800" dirty="0">
              <a:latin typeface="微软雅黑" panose="020B0503020204020204" pitchFamily="34" charset="-122"/>
              <a:ea typeface="微软雅黑" panose="020B0503020204020204" pitchFamily="34" charset="-122"/>
            </a:endParaRPr>
          </a:p>
        </p:txBody>
      </p:sp>
      <p:sp>
        <p:nvSpPr>
          <p:cNvPr id="7" name="TextBox 6">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dirty="0">
                <a:solidFill>
                  <a:schemeClr val="bg2">
                    <a:lumMod val="10000"/>
                  </a:schemeClr>
                </a:solidFill>
                <a:latin typeface="微软雅黑" panose="020B0503020204020204" pitchFamily="34" charset="-122"/>
                <a:ea typeface="微软雅黑" panose="020B0503020204020204" pitchFamily="34" charset="-122"/>
                <a:cs typeface="+mj-cs"/>
                <a:hlinkClick r:id="rId3" action="ppaction://hlinkfile"/>
              </a:rPr>
              <a:t>*JASON </a:t>
            </a: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hlinkClick r:id="rId3" action="ppaction://hlinkfile"/>
              </a:rPr>
              <a:t>和 </a:t>
            </a:r>
            <a:r>
              <a:rPr lang="en-US" sz="2700" b="1" dirty="0">
                <a:solidFill>
                  <a:schemeClr val="bg2">
                    <a:lumMod val="10000"/>
                  </a:schemeClr>
                </a:solidFill>
                <a:latin typeface="微软雅黑" panose="020B0503020204020204" pitchFamily="34" charset="-122"/>
                <a:ea typeface="微软雅黑" panose="020B0503020204020204" pitchFamily="34" charset="-122"/>
                <a:cs typeface="+mj-cs"/>
                <a:hlinkClick r:id="rId3" action="ppaction://hlinkfile"/>
              </a:rPr>
              <a:t>SOFIA</a:t>
            </a:r>
            <a:r>
              <a:rPr lang="en-US" sz="2700" b="1" dirty="0">
                <a:solidFill>
                  <a:schemeClr val="bg2">
                    <a:lumMod val="10000"/>
                  </a:schemeClr>
                </a:solidFill>
                <a:latin typeface="微软雅黑" panose="020B0503020204020204" pitchFamily="34" charset="-122"/>
                <a:ea typeface="微软雅黑" panose="020B0503020204020204" pitchFamily="34" charset="-122"/>
                <a:cs typeface="+mj-cs"/>
              </a:rPr>
              <a:t> </a:t>
            </a: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的例子</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pic>
        <p:nvPicPr>
          <p:cNvPr id="13" name="Picture 12">
            <a:extLst>
              <a:ext uri="{FF2B5EF4-FFF2-40B4-BE49-F238E27FC236}">
                <a16:creationId xmlns:a16="http://schemas.microsoft.com/office/drawing/2014/main" id="{FC9F705F-4D2B-1B4D-8240-D976CEE24D60}"/>
              </a:ext>
            </a:extLst>
          </p:cNvPr>
          <p:cNvPicPr>
            <a:picLocks noChangeAspect="1"/>
          </p:cNvPicPr>
          <p:nvPr/>
        </p:nvPicPr>
        <p:blipFill>
          <a:blip r:embed="rId4">
            <a:alphaModFix amt="39000"/>
          </a:blip>
          <a:stretch>
            <a:fillRect/>
          </a:stretch>
        </p:blipFill>
        <p:spPr>
          <a:xfrm>
            <a:off x="9333090" y="4892153"/>
            <a:ext cx="1742274" cy="1693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Oval 14"/>
          <p:cNvSpPr/>
          <p:nvPr/>
        </p:nvSpPr>
        <p:spPr>
          <a:xfrm>
            <a:off x="9893875" y="2344870"/>
            <a:ext cx="1465034" cy="1465006"/>
          </a:xfrm>
          <a:prstGeom prst="ellipse">
            <a:avLst/>
          </a:prstGeom>
          <a:blipFill dpi="0" rotWithShape="1">
            <a:blip r:embed="rId5"/>
            <a:srcRect/>
            <a:stretch>
              <a:fillRect/>
            </a:stretch>
          </a:blipFill>
          <a:ln w="571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dobe illustrator - How do I replicate the Apple Family Sharing Icon - Graphic Design Stack Exchang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817" y="3596458"/>
            <a:ext cx="1299073" cy="13822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EB3DC087-FC35-4047-B853-5C0222EE0EC9}"/>
              </a:ext>
            </a:extLst>
          </p:cNvPr>
          <p:cNvPicPr>
            <a:picLocks noChangeAspect="1"/>
          </p:cNvPicPr>
          <p:nvPr/>
        </p:nvPicPr>
        <p:blipFill>
          <a:blip r:embed="rId7">
            <a:alphaModFix amt="51000"/>
          </a:blip>
          <a:stretch>
            <a:fillRect/>
          </a:stretch>
        </p:blipFill>
        <p:spPr>
          <a:xfrm>
            <a:off x="4239709" y="2344870"/>
            <a:ext cx="3685632" cy="3771710"/>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19"/>
          <p:cNvPicPr>
            <a:picLocks noChangeAspect="1"/>
          </p:cNvPicPr>
          <p:nvPr/>
        </p:nvPicPr>
        <p:blipFill rotWithShape="1">
          <a:blip r:embed="rId8"/>
          <a:srcRect l="53809" t="24191" r="27699" b="45841"/>
          <a:stretch/>
        </p:blipFill>
        <p:spPr>
          <a:xfrm>
            <a:off x="2729142" y="4967264"/>
            <a:ext cx="1316056" cy="1388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descr="Proceso administrativo: Imagenes de cabecera">
            <a:extLst>
              <a:ext uri="{FF2B5EF4-FFF2-40B4-BE49-F238E27FC236}">
                <a16:creationId xmlns:a16="http://schemas.microsoft.com/office/drawing/2014/main" id="{90965D16-30E4-9C4C-8098-3CFEAE4BD27C}"/>
              </a:ext>
            </a:extLst>
          </p:cNvPr>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2954821" y="1940079"/>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TextBox 25">
            <a:extLst>
              <a:ext uri="{FF2B5EF4-FFF2-40B4-BE49-F238E27FC236}">
                <a16:creationId xmlns:a16="http://schemas.microsoft.com/office/drawing/2014/main" id="{E644A9AB-98E0-D645-825A-4B6EFAD43DB1}"/>
              </a:ext>
            </a:extLst>
          </p:cNvPr>
          <p:cNvSpPr txBox="1"/>
          <p:nvPr/>
        </p:nvSpPr>
        <p:spPr>
          <a:xfrm>
            <a:off x="3739375" y="5500380"/>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latin typeface="Berlin Sans FB Demi" panose="020E0802020502020306" pitchFamily="34" charset="0"/>
                <a:ea typeface="+mj-ea"/>
                <a:cs typeface="+mj-cs"/>
              </a:rPr>
              <a:t> </a:t>
            </a:r>
            <a:r>
              <a:rPr lang="en-US" sz="2000" kern="1200" dirty="0">
                <a:solidFill>
                  <a:schemeClr val="accent5">
                    <a:lumMod val="50000"/>
                  </a:schemeClr>
                </a:solidFill>
                <a:latin typeface="Century Gothic" panose="020B0502020202020204" pitchFamily="34" charset="0"/>
                <a:ea typeface="+mj-ea"/>
                <a:cs typeface="+mj-cs"/>
              </a:rPr>
              <a:t> </a:t>
            </a:r>
          </a:p>
        </p:txBody>
      </p:sp>
      <p:pic>
        <p:nvPicPr>
          <p:cNvPr id="19" name="Picture 18" descr="Target 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481650">
            <a:off x="7275766" y="1070390"/>
            <a:ext cx="1670468" cy="1689951"/>
          </a:xfrm>
          <a:prstGeom prst="rect">
            <a:avLst/>
          </a:prstGeom>
        </p:spPr>
      </p:pic>
      <p:pic>
        <p:nvPicPr>
          <p:cNvPr id="21" name="Picture 20" descr="CV Resume Free PSD Template | UICloud"/>
          <p:cNvPicPr>
            <a:picLocks noChangeAspect="1"/>
          </p:cNvPicPr>
          <p:nvPr/>
        </p:nvPicPr>
        <p:blipFill rotWithShape="1">
          <a:blip r:embed="rId11" cstate="print">
            <a:extLst>
              <a:ext uri="{28A0092B-C50C-407E-A947-70E740481C1C}">
                <a14:useLocalDpi xmlns:a14="http://schemas.microsoft.com/office/drawing/2010/main" val="0"/>
              </a:ext>
            </a:extLst>
          </a:blip>
          <a:srcRect l="7143" r="7143"/>
          <a:stretch/>
        </p:blipFill>
        <p:spPr>
          <a:xfrm>
            <a:off x="850512" y="1724129"/>
            <a:ext cx="1303164" cy="1170506"/>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p:cNvPicPr>
            <a:picLocks noChangeAspect="1"/>
          </p:cNvPicPr>
          <p:nvPr/>
        </p:nvPicPr>
        <p:blipFill rotWithShape="1">
          <a:blip r:embed="rId12">
            <a:extLst>
              <a:ext uri="{28A0092B-C50C-407E-A947-70E740481C1C}">
                <a14:useLocalDpi xmlns:a14="http://schemas.microsoft.com/office/drawing/2010/main" val="0"/>
              </a:ext>
            </a:extLst>
          </a:blip>
          <a:srcRect l="-11029" t="-18579" r="-6618" b="-14755"/>
          <a:stretch/>
        </p:blipFill>
        <p:spPr>
          <a:xfrm>
            <a:off x="8237368" y="3182246"/>
            <a:ext cx="1095721" cy="1059428"/>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07270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zh-CN" altLang="en-US" sz="2800" dirty="0">
                <a:latin typeface="微软雅黑" panose="020B0503020204020204" pitchFamily="34" charset="-122"/>
                <a:ea typeface="微软雅黑" panose="020B0503020204020204" pitchFamily="34" charset="-122"/>
              </a:rPr>
              <a:t>规划</a:t>
            </a:r>
            <a:endParaRPr lang="en-US" sz="2800" dirty="0">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0337656" cy="466281"/>
          </a:xfrm>
          <a:prstGeom prst="rect">
            <a:avLst/>
          </a:prstGeom>
          <a:noFill/>
        </p:spPr>
        <p:txBody>
          <a:bodyPr wrap="square" rtlCol="0">
            <a:spAutoFit/>
          </a:bodyPr>
          <a:lstStyle/>
          <a:p>
            <a:pPr>
              <a:lnSpc>
                <a:spcPct val="90000"/>
              </a:lnSpc>
              <a:spcBef>
                <a:spcPct val="0"/>
              </a:spcBef>
            </a:pPr>
            <a:r>
              <a:rPr lang="zh-CN" altLang="en-US" sz="2700" b="1" dirty="0">
                <a:solidFill>
                  <a:schemeClr val="bg2">
                    <a:lumMod val="10000"/>
                  </a:schemeClr>
                </a:solidFill>
                <a:latin typeface="Microsoft YaHei" panose="020B0503020204020204" pitchFamily="34" charset="-122"/>
                <a:ea typeface="Microsoft YaHei" panose="020B0503020204020204" pitchFamily="34" charset="-122"/>
                <a:cs typeface="+mj-cs"/>
              </a:rPr>
              <a:t>个人计划方案</a:t>
            </a:r>
            <a:r>
              <a:rPr lang="zh-CN" altLang="en-US" sz="2700" b="1" dirty="0">
                <a:solidFill>
                  <a:schemeClr val="bg2">
                    <a:lumMod val="10000"/>
                  </a:schemeClr>
                </a:solidFill>
                <a:latin typeface="Century Gothic" panose="020B0502020202020204" pitchFamily="34" charset="0"/>
                <a:ea typeface="+mj-ea"/>
                <a:cs typeface="+mj-cs"/>
              </a:rPr>
              <a:t>（</a:t>
            </a:r>
            <a:r>
              <a:rPr lang="en-US" altLang="zh-CN" sz="2700" b="1" dirty="0">
                <a:solidFill>
                  <a:schemeClr val="bg2">
                    <a:lumMod val="10000"/>
                  </a:schemeClr>
                </a:solidFill>
                <a:latin typeface="Century Gothic" panose="020B0502020202020204" pitchFamily="34" charset="0"/>
                <a:ea typeface="+mj-ea"/>
                <a:cs typeface="+mj-cs"/>
              </a:rPr>
              <a:t>IPP</a:t>
            </a:r>
            <a:r>
              <a:rPr lang="zh-CN" altLang="en-US" sz="2700" b="1" dirty="0">
                <a:solidFill>
                  <a:schemeClr val="bg2">
                    <a:lumMod val="10000"/>
                  </a:schemeClr>
                </a:solidFill>
                <a:latin typeface="Century Gothic" panose="020B0502020202020204" pitchFamily="34" charset="0"/>
                <a:ea typeface="+mj-ea"/>
                <a:cs typeface="+mj-cs"/>
              </a:rPr>
              <a:t>）</a:t>
            </a:r>
            <a:r>
              <a:rPr lang="zh-CN" altLang="en-US" sz="2700" b="1" dirty="0">
                <a:solidFill>
                  <a:schemeClr val="bg2">
                    <a:lumMod val="10000"/>
                  </a:schemeClr>
                </a:solidFill>
                <a:latin typeface="Microsoft YaHei" panose="020B0503020204020204" pitchFamily="34" charset="-122"/>
                <a:ea typeface="Microsoft YaHei" panose="020B0503020204020204" pitchFamily="34" charset="-122"/>
                <a:cs typeface="+mj-cs"/>
              </a:rPr>
              <a:t>和自决</a:t>
            </a:r>
            <a:endParaRPr lang="en-US" sz="2700" b="1" kern="1200" dirty="0">
              <a:solidFill>
                <a:schemeClr val="bg2">
                  <a:lumMod val="10000"/>
                </a:schemeClr>
              </a:solidFill>
              <a:latin typeface="Microsoft YaHei" panose="020B0503020204020204" pitchFamily="34" charset="-122"/>
              <a:ea typeface="Microsoft YaHei" panose="020B0503020204020204" pitchFamily="34" charset="-122"/>
              <a:cs typeface="+mj-cs"/>
            </a:endParaRPr>
          </a:p>
        </p:txBody>
      </p:sp>
      <p:pic>
        <p:nvPicPr>
          <p:cNvPr id="3" name="Picture 2" descr="File:Circle-icons-document.svg - Wikimedia Comm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2131" y="2219725"/>
            <a:ext cx="3307661" cy="33076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p:cNvSpPr txBox="1"/>
          <p:nvPr/>
        </p:nvSpPr>
        <p:spPr>
          <a:xfrm>
            <a:off x="9392310" y="3162591"/>
            <a:ext cx="2111112" cy="1421928"/>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9600" kern="1200" dirty="0">
                <a:solidFill>
                  <a:schemeClr val="accent5">
                    <a:lumMod val="50000"/>
                  </a:schemeClr>
                </a:solidFill>
                <a:latin typeface="Century Gothic" panose="020B0502020202020204" pitchFamily="34" charset="0"/>
                <a:ea typeface="+mj-ea"/>
                <a:cs typeface="+mj-cs"/>
              </a:rPr>
              <a:t>IPP</a:t>
            </a:r>
          </a:p>
        </p:txBody>
      </p:sp>
      <p:sp>
        <p:nvSpPr>
          <p:cNvPr id="11" name="Oval 10"/>
          <p:cNvSpPr>
            <a:spLocks noChangeAspect="1"/>
          </p:cNvSpPr>
          <p:nvPr/>
        </p:nvSpPr>
        <p:spPr>
          <a:xfrm>
            <a:off x="4247462" y="1958943"/>
            <a:ext cx="2177722" cy="2271289"/>
          </a:xfrm>
          <a:prstGeom prst="ellipse">
            <a:avLst/>
          </a:prstGeom>
          <a:blipFill dpi="0" rotWithShape="1">
            <a:blip r:embed="rId4">
              <a:alphaModFix amt="51000"/>
            </a:blip>
            <a:srcRect/>
            <a:stretch>
              <a:fillRect l="-7000" r="-10000" b="-51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1885708" y="1571264"/>
            <a:ext cx="2125309" cy="2162422"/>
          </a:xfrm>
          <a:prstGeom prst="ellipse">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5130815" y="4257790"/>
            <a:ext cx="2222085" cy="2162422"/>
          </a:xfrm>
          <a:prstGeom prst="ellipse">
            <a:avLst/>
          </a:prstGeom>
          <a:blipFill dpi="0" rotWithShape="1">
            <a:blip r:embed="rId5">
              <a:alphaModFix amt="60000"/>
            </a:blip>
            <a:srcRect/>
            <a:stretch>
              <a:fillRect l="-27000" t="-23000" r="-42000" b="-85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2546027" y="4081274"/>
            <a:ext cx="2262632" cy="2162422"/>
          </a:xfrm>
          <a:prstGeom prst="ellipse">
            <a:avLst/>
          </a:prstGeom>
          <a:blipFill dpi="0" rotWithShape="1">
            <a:blip r:embed="rId6">
              <a:alphaModFix amt="51000"/>
            </a:blip>
            <a:srcRect/>
            <a:stretch>
              <a:fillRect l="16000" t="-3000" r="19000" b="-83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a:extLst>
              <a:ext uri="{FF2B5EF4-FFF2-40B4-BE49-F238E27FC236}">
                <a16:creationId xmlns:a16="http://schemas.microsoft.com/office/drawing/2014/main" id="{B10B3332-922D-3C49-8CCD-3D4F8938523C}"/>
              </a:ext>
            </a:extLst>
          </p:cNvPr>
          <p:cNvPicPr>
            <a:picLocks noChangeAspect="1"/>
          </p:cNvPicPr>
          <p:nvPr/>
        </p:nvPicPr>
        <p:blipFill>
          <a:blip r:embed="rId7">
            <a:extLst>
              <a:ext uri="{BEBA8EAE-BF5A-486C-A8C5-ECC9F3942E4B}">
                <a14:imgProps xmlns:a14="http://schemas.microsoft.com/office/drawing/2010/main">
                  <a14:imgLayer r:embed="rId8">
                    <a14:imgEffect>
                      <a14:saturation sat="133000"/>
                    </a14:imgEffect>
                  </a14:imgLayer>
                </a14:imgProps>
              </a:ext>
            </a:extLst>
          </a:blip>
          <a:stretch>
            <a:fillRect/>
          </a:stretch>
        </p:blipFill>
        <p:spPr>
          <a:xfrm>
            <a:off x="283453" y="3394444"/>
            <a:ext cx="2174933" cy="2166338"/>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4" name="Rectangle 33"/>
          <p:cNvSpPr/>
          <p:nvPr/>
        </p:nvSpPr>
        <p:spPr>
          <a:xfrm>
            <a:off x="432254" y="4257790"/>
            <a:ext cx="1877330" cy="954107"/>
          </a:xfrm>
          <a:prstGeom prst="rect">
            <a:avLst/>
          </a:prstGeom>
        </p:spPr>
        <p:txBody>
          <a:bodyPr wrap="square">
            <a:spAutoFit/>
          </a:bodyPr>
          <a:lstStyle/>
          <a:p>
            <a:pPr algn="ctr"/>
            <a:r>
              <a:rPr lang="zh-CN" altLang="en-US"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是以人</a:t>
            </a:r>
            <a:br>
              <a:rPr lang="en-US" altLang="zh-CN"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br>
            <a:r>
              <a:rPr lang="zh-CN" altLang="en-US"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为本的</a:t>
            </a:r>
            <a:endParaRPr lang="en-US"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35" name="Picture 34" descr="Target 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481650">
            <a:off x="2313356" y="1446304"/>
            <a:ext cx="1670468" cy="1689951"/>
          </a:xfrm>
          <a:prstGeom prst="rect">
            <a:avLst/>
          </a:prstGeom>
        </p:spPr>
      </p:pic>
      <p:sp>
        <p:nvSpPr>
          <p:cNvPr id="36" name="Rectangle 35"/>
          <p:cNvSpPr/>
          <p:nvPr/>
        </p:nvSpPr>
        <p:spPr>
          <a:xfrm>
            <a:off x="2195305" y="2563525"/>
            <a:ext cx="1620958" cy="523220"/>
          </a:xfrm>
          <a:prstGeom prst="rect">
            <a:avLst/>
          </a:prstGeom>
        </p:spPr>
        <p:txBody>
          <a:bodyPr wrap="none">
            <a:spAutoFit/>
          </a:bodyPr>
          <a:lstStyle/>
          <a:p>
            <a:pPr algn="ctr"/>
            <a:r>
              <a:rPr lang="zh-CN" altLang="en-US"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识别目标</a:t>
            </a:r>
            <a:endParaRPr lang="en-US"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7" name="Rectangle 36"/>
          <p:cNvSpPr/>
          <p:nvPr/>
        </p:nvSpPr>
        <p:spPr>
          <a:xfrm>
            <a:off x="2823018" y="5050332"/>
            <a:ext cx="1620957" cy="523220"/>
          </a:xfrm>
          <a:prstGeom prst="rect">
            <a:avLst/>
          </a:prstGeom>
        </p:spPr>
        <p:txBody>
          <a:bodyPr wrap="none">
            <a:spAutoFit/>
          </a:bodyPr>
          <a:lstStyle/>
          <a:p>
            <a:r>
              <a:rPr lang="zh-CN" altLang="en-US"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识别支持</a:t>
            </a:r>
            <a:endParaRPr lang="en-US"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8" name="Rectangle 37"/>
          <p:cNvSpPr/>
          <p:nvPr/>
        </p:nvSpPr>
        <p:spPr>
          <a:xfrm>
            <a:off x="5431378" y="5223012"/>
            <a:ext cx="1620958" cy="523220"/>
          </a:xfrm>
          <a:prstGeom prst="rect">
            <a:avLst/>
          </a:prstGeom>
        </p:spPr>
        <p:txBody>
          <a:bodyPr wrap="none">
            <a:spAutoFit/>
          </a:bodyPr>
          <a:lstStyle/>
          <a:p>
            <a:pPr algn="ctr"/>
            <a:r>
              <a:rPr lang="zh-CN" altLang="en-US"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识别服务</a:t>
            </a:r>
            <a:endParaRPr lang="en-US"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9" name="Rectangle 38"/>
          <p:cNvSpPr/>
          <p:nvPr/>
        </p:nvSpPr>
        <p:spPr>
          <a:xfrm>
            <a:off x="4349654" y="2695495"/>
            <a:ext cx="1973338" cy="954107"/>
          </a:xfrm>
          <a:prstGeom prst="rect">
            <a:avLst/>
          </a:prstGeom>
        </p:spPr>
        <p:txBody>
          <a:bodyPr wrap="square">
            <a:spAutoFit/>
          </a:bodyPr>
          <a:lstStyle/>
          <a:p>
            <a:pPr algn="ctr"/>
            <a:r>
              <a:rPr lang="zh-CN" altLang="en-US"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包含支</a:t>
            </a:r>
            <a:br>
              <a:rPr lang="en-US" altLang="zh-CN"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br>
            <a:r>
              <a:rPr lang="zh-CN" altLang="en-US"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出计划</a:t>
            </a:r>
            <a:endParaRPr lang="en-US"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8" name="Right Arrow 7"/>
          <p:cNvSpPr/>
          <p:nvPr/>
        </p:nvSpPr>
        <p:spPr>
          <a:xfrm>
            <a:off x="6957391" y="3486062"/>
            <a:ext cx="1398295" cy="6295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9287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entagon 15"/>
          <p:cNvSpPr/>
          <p:nvPr/>
        </p:nvSpPr>
        <p:spPr>
          <a:xfrm>
            <a:off x="0" y="1061460"/>
            <a:ext cx="11106150" cy="5948940"/>
          </a:xfrm>
          <a:prstGeom prst="homePlate">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entagon 21"/>
          <p:cNvSpPr/>
          <p:nvPr/>
        </p:nvSpPr>
        <p:spPr>
          <a:xfrm>
            <a:off x="7105590" y="4754847"/>
            <a:ext cx="5086410" cy="1467056"/>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entagon 20"/>
          <p:cNvSpPr/>
          <p:nvPr/>
        </p:nvSpPr>
        <p:spPr>
          <a:xfrm>
            <a:off x="881253" y="4732083"/>
            <a:ext cx="5086410" cy="1467056"/>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zh-CN" altLang="en-US" sz="2800" dirty="0">
                <a:latin typeface="微软雅黑" panose="020B0503020204020204" pitchFamily="34" charset="-122"/>
                <a:ea typeface="微软雅黑" panose="020B0503020204020204" pitchFamily="34" charset="-122"/>
              </a:rPr>
              <a:t>规划</a:t>
            </a:r>
            <a:endParaRPr lang="en-US" sz="2800" dirty="0">
              <a:latin typeface="微软雅黑" panose="020B0503020204020204" pitchFamily="34" charset="-122"/>
              <a:ea typeface="微软雅黑" panose="020B0503020204020204" pitchFamily="34" charset="-122"/>
            </a:endParaRPr>
          </a:p>
        </p:txBody>
      </p:sp>
      <p:sp>
        <p:nvSpPr>
          <p:cNvPr id="2" name="Rectangle 1">
            <a:extLst>
              <a:ext uri="{FF2B5EF4-FFF2-40B4-BE49-F238E27FC236}">
                <a16:creationId xmlns:a16="http://schemas.microsoft.com/office/drawing/2014/main" id="{4359640A-5E46-8542-A625-A03718817659}"/>
              </a:ext>
            </a:extLst>
          </p:cNvPr>
          <p:cNvSpPr/>
          <p:nvPr/>
        </p:nvSpPr>
        <p:spPr>
          <a:xfrm>
            <a:off x="1930066" y="1327020"/>
            <a:ext cx="9176084" cy="461665"/>
          </a:xfrm>
          <a:prstGeom prst="rect">
            <a:avLst/>
          </a:prstGeom>
        </p:spPr>
        <p:txBody>
          <a:bodyPr wrap="square">
            <a:spAutoFit/>
          </a:bodyPr>
          <a:lstStyle/>
          <a:p>
            <a:r>
              <a:rPr lang="zh-CN" altLang="en-US" sz="24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您以支出计划支付的服务</a:t>
            </a:r>
            <a:r>
              <a:rPr lang="zh-CN" altLang="en-US" sz="2400" b="1" u="sng"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必须</a:t>
            </a:r>
            <a:r>
              <a:rPr lang="zh-CN" altLang="en-US" sz="24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endParaRPr lang="en-US" sz="24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7" name="TextBox 6">
            <a:extLst>
              <a:ext uri="{FF2B5EF4-FFF2-40B4-BE49-F238E27FC236}">
                <a16:creationId xmlns:a16="http://schemas.microsoft.com/office/drawing/2014/main" id="{DAAA48B7-3B7E-6245-9FB5-47132AD45A45}"/>
              </a:ext>
            </a:extLst>
          </p:cNvPr>
          <p:cNvSpPr txBox="1"/>
          <p:nvPr/>
        </p:nvSpPr>
        <p:spPr>
          <a:xfrm>
            <a:off x="110210" y="595179"/>
            <a:ext cx="10337656" cy="466281"/>
          </a:xfrm>
          <a:prstGeom prst="rect">
            <a:avLst/>
          </a:prstGeom>
          <a:noFill/>
        </p:spPr>
        <p:txBody>
          <a:bodyPr wrap="square" rtlCol="0">
            <a:spAutoFit/>
          </a:bodyPr>
          <a:lstStyle/>
          <a:p>
            <a:pP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服务规划的要求</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grpSp>
        <p:nvGrpSpPr>
          <p:cNvPr id="23" name="Group 22"/>
          <p:cNvGrpSpPr/>
          <p:nvPr/>
        </p:nvGrpSpPr>
        <p:grpSpPr>
          <a:xfrm>
            <a:off x="2243943" y="1880281"/>
            <a:ext cx="7434736" cy="2480731"/>
            <a:chOff x="2191712" y="1423426"/>
            <a:chExt cx="7434736" cy="2480731"/>
          </a:xfrm>
        </p:grpSpPr>
        <p:grpSp>
          <p:nvGrpSpPr>
            <p:cNvPr id="6" name="Group 5"/>
            <p:cNvGrpSpPr/>
            <p:nvPr/>
          </p:nvGrpSpPr>
          <p:grpSpPr>
            <a:xfrm>
              <a:off x="2498448" y="1423426"/>
              <a:ext cx="7128000" cy="1416184"/>
              <a:chOff x="4612998" y="1576141"/>
              <a:chExt cx="7128000" cy="1416184"/>
            </a:xfrm>
          </p:grpSpPr>
          <p:pic>
            <p:nvPicPr>
              <p:cNvPr id="5" name="Picture 4"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2998" y="1576141"/>
                <a:ext cx="1416184" cy="1416184"/>
              </a:xfrm>
              <a:prstGeom prst="rect">
                <a:avLst/>
              </a:prstGeom>
            </p:spPr>
          </p:pic>
          <p:pic>
            <p:nvPicPr>
              <p:cNvPr id="9" name="Picture 8"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0714" y="1576141"/>
                <a:ext cx="1416184" cy="1416184"/>
              </a:xfrm>
              <a:prstGeom prst="rect">
                <a:avLst/>
              </a:prstGeom>
            </p:spPr>
          </p:pic>
          <p:pic>
            <p:nvPicPr>
              <p:cNvPr id="10" name="Picture 9"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7764" y="1576141"/>
                <a:ext cx="1416184" cy="1416184"/>
              </a:xfrm>
              <a:prstGeom prst="rect">
                <a:avLst/>
              </a:prstGeom>
            </p:spPr>
          </p:pic>
          <p:pic>
            <p:nvPicPr>
              <p:cNvPr id="11" name="Picture 10"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4814" y="1576141"/>
                <a:ext cx="1416184" cy="1416184"/>
              </a:xfrm>
              <a:prstGeom prst="rect">
                <a:avLst/>
              </a:prstGeom>
            </p:spPr>
          </p:pic>
        </p:grpSp>
        <p:sp>
          <p:nvSpPr>
            <p:cNvPr id="12" name="TextBox 11"/>
            <p:cNvSpPr txBox="1"/>
            <p:nvPr/>
          </p:nvSpPr>
          <p:spPr>
            <a:xfrm>
              <a:off x="2191712" y="2703829"/>
              <a:ext cx="1466850" cy="646331"/>
            </a:xfrm>
            <a:prstGeom prst="rect">
              <a:avLst/>
            </a:prstGeom>
            <a:noFill/>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*是联邦政府认可的服务</a:t>
              </a:r>
              <a:endParaRPr lang="en-US" dirty="0">
                <a:latin typeface="微软雅黑" panose="020B0503020204020204" pitchFamily="34" charset="-122"/>
                <a:ea typeface="微软雅黑" panose="020B0503020204020204" pitchFamily="34" charset="-122"/>
              </a:endParaRPr>
            </a:p>
          </p:txBody>
        </p:sp>
        <p:sp>
          <p:nvSpPr>
            <p:cNvPr id="13" name="TextBox 12"/>
            <p:cNvSpPr txBox="1"/>
            <p:nvPr/>
          </p:nvSpPr>
          <p:spPr>
            <a:xfrm>
              <a:off x="4186532" y="2703829"/>
              <a:ext cx="1299398" cy="923330"/>
            </a:xfrm>
            <a:prstGeom prst="rect">
              <a:avLst/>
            </a:prstGeom>
            <a:noFill/>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供应方必须为合格供应方</a:t>
              </a:r>
              <a:endParaRPr lang="en-US" dirty="0">
                <a:latin typeface="微软雅黑" panose="020B0503020204020204" pitchFamily="34" charset="-122"/>
                <a:ea typeface="微软雅黑" panose="020B0503020204020204" pitchFamily="34" charset="-122"/>
              </a:endParaRPr>
            </a:p>
          </p:txBody>
        </p:sp>
        <p:sp>
          <p:nvSpPr>
            <p:cNvPr id="14" name="TextBox 13"/>
            <p:cNvSpPr txBox="1"/>
            <p:nvPr/>
          </p:nvSpPr>
          <p:spPr>
            <a:xfrm>
              <a:off x="6122081" y="2703829"/>
              <a:ext cx="1299398" cy="646331"/>
            </a:xfrm>
            <a:prstGeom prst="rect">
              <a:avLst/>
            </a:prstGeom>
            <a:noFill/>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支持选择和融入</a:t>
              </a:r>
              <a:endParaRPr lang="en-US" dirty="0">
                <a:latin typeface="微软雅黑" panose="020B0503020204020204" pitchFamily="34" charset="-122"/>
                <a:ea typeface="微软雅黑" panose="020B0503020204020204" pitchFamily="34" charset="-122"/>
              </a:endParaRPr>
            </a:p>
          </p:txBody>
        </p:sp>
        <p:sp>
          <p:nvSpPr>
            <p:cNvPr id="15" name="TextBox 14"/>
            <p:cNvSpPr txBox="1"/>
            <p:nvPr/>
          </p:nvSpPr>
          <p:spPr>
            <a:xfrm>
              <a:off x="8020314" y="2703828"/>
              <a:ext cx="1299398" cy="1200329"/>
            </a:xfrm>
            <a:prstGeom prst="rect">
              <a:avLst/>
            </a:prstGeom>
            <a:noFill/>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可以是官方签约的或非官方签约的</a:t>
              </a:r>
              <a:endParaRPr lang="en-US" dirty="0">
                <a:latin typeface="微软雅黑" panose="020B0503020204020204" pitchFamily="34" charset="-122"/>
                <a:ea typeface="微软雅黑" panose="020B0503020204020204" pitchFamily="34" charset="-122"/>
              </a:endParaRPr>
            </a:p>
          </p:txBody>
        </p:sp>
      </p:grpSp>
      <p:pic>
        <p:nvPicPr>
          <p:cNvPr id="18" name="Picture 17" descr="File:Number 2 in light blue rounded square.svg - Wikimedia Commons"/>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133860" y="4700039"/>
            <a:ext cx="1531143" cy="15311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descr="Archivo:Number 1 in green rounded square.svg - Wikipedia, la enciclopedia libre"/>
          <p:cNvPicPr>
            <a:picLocks noChangeAspect="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21064" y="4709321"/>
            <a:ext cx="1473089" cy="15125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Rectangle 19"/>
          <p:cNvSpPr/>
          <p:nvPr/>
        </p:nvSpPr>
        <p:spPr>
          <a:xfrm>
            <a:off x="7597510" y="4957778"/>
            <a:ext cx="4594490" cy="707886"/>
          </a:xfrm>
          <a:prstGeom prst="rect">
            <a:avLst/>
          </a:prstGeom>
        </p:spPr>
        <p:txBody>
          <a:bodyPr wrap="square">
            <a:spAutoFit/>
          </a:bodyPr>
          <a:lstStyle/>
          <a:p>
            <a:pPr algn="ctr">
              <a:lnSpc>
                <a:spcPct val="100000"/>
              </a:lnSpc>
              <a:spcBef>
                <a:spcPts val="0"/>
              </a:spcBef>
              <a:buNone/>
            </a:pPr>
            <a:r>
              <a:rPr lang="zh-CN" altLang="en-US" sz="2000" b="1" dirty="0">
                <a:latin typeface="微软雅黑" panose="020B0503020204020204" pitchFamily="34" charset="-122"/>
                <a:ea typeface="微软雅黑" panose="020B0503020204020204" pitchFamily="34" charset="-122"/>
              </a:rPr>
              <a:t>必须在您加入社区的地方提供</a:t>
            </a:r>
            <a:endParaRPr lang="en-US" altLang="zh-CN" sz="2000" b="1" dirty="0">
              <a:latin typeface="微软雅黑" panose="020B0503020204020204" pitchFamily="34" charset="-122"/>
              <a:ea typeface="微软雅黑" panose="020B0503020204020204" pitchFamily="34" charset="-122"/>
            </a:endParaRPr>
          </a:p>
          <a:p>
            <a:pPr algn="ctr">
              <a:lnSpc>
                <a:spcPct val="100000"/>
              </a:lnSpc>
              <a:spcBef>
                <a:spcPts val="0"/>
              </a:spcBef>
              <a:buNone/>
            </a:pPr>
            <a:r>
              <a:rPr lang="zh-CN" altLang="en-US" sz="2000" dirty="0">
                <a:latin typeface="微软雅黑" panose="020B0503020204020204" pitchFamily="34" charset="-122"/>
                <a:ea typeface="微软雅黑" panose="020B0503020204020204" pitchFamily="34" charset="-122"/>
              </a:rPr>
              <a:t>（称为“最终规则”）</a:t>
            </a:r>
            <a:endParaRPr lang="en-US" sz="2000" dirty="0">
              <a:latin typeface="微软雅黑" panose="020B0503020204020204" pitchFamily="34" charset="-122"/>
              <a:ea typeface="微软雅黑" panose="020B0503020204020204" pitchFamily="34" charset="-122"/>
            </a:endParaRPr>
          </a:p>
        </p:txBody>
      </p:sp>
      <p:sp>
        <p:nvSpPr>
          <p:cNvPr id="8" name="TextBox 7">
            <a:extLst>
              <a:ext uri="{FF2B5EF4-FFF2-40B4-BE49-F238E27FC236}">
                <a16:creationId xmlns:a16="http://schemas.microsoft.com/office/drawing/2014/main" id="{5DB304AD-19BA-0542-813A-1F893931F635}"/>
              </a:ext>
            </a:extLst>
          </p:cNvPr>
          <p:cNvSpPr txBox="1"/>
          <p:nvPr/>
        </p:nvSpPr>
        <p:spPr>
          <a:xfrm>
            <a:off x="1658674" y="4818785"/>
            <a:ext cx="3731206" cy="707886"/>
          </a:xfrm>
          <a:prstGeom prst="rect">
            <a:avLst/>
          </a:prstGeom>
          <a:noFill/>
        </p:spPr>
        <p:txBody>
          <a:bodyPr wrap="square" rtlCol="0">
            <a:spAutoFit/>
          </a:bodyPr>
          <a:lstStyle/>
          <a:p>
            <a:pPr algn="ctr"/>
            <a:r>
              <a:rPr lang="zh-CN" altLang="en-US" sz="2000" b="1" dirty="0">
                <a:latin typeface="微软雅黑" panose="020B0503020204020204" pitchFamily="34" charset="-122"/>
                <a:ea typeface="微软雅黑" panose="020B0503020204020204" pitchFamily="34" charset="-122"/>
              </a:rPr>
              <a:t>必须先设法通过其他来源支付</a:t>
            </a:r>
            <a:endParaRPr lang="en-US" altLang="zh-CN" sz="2000" b="1" dirty="0">
              <a:latin typeface="微软雅黑" panose="020B0503020204020204" pitchFamily="34" charset="-122"/>
              <a:ea typeface="微软雅黑" panose="020B0503020204020204" pitchFamily="34" charset="-122"/>
            </a:endParaRPr>
          </a:p>
          <a:p>
            <a:pPr algn="ctr"/>
            <a:r>
              <a:rPr lang="zh-CN" altLang="en-US" sz="2000" dirty="0">
                <a:latin typeface="微软雅黑" panose="020B0503020204020204" pitchFamily="34" charset="-122"/>
                <a:ea typeface="微软雅黑" panose="020B0503020204020204" pitchFamily="34" charset="-122"/>
              </a:rPr>
              <a:t>（称为“通用资源”）</a:t>
            </a:r>
            <a:endParaRPr lang="en-US" sz="2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907734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zh-CN" altLang="en-US" sz="2800" dirty="0">
                <a:latin typeface="微软雅黑" panose="020B0503020204020204" pitchFamily="34" charset="-122"/>
                <a:ea typeface="微软雅黑" panose="020B0503020204020204" pitchFamily="34" charset="-122"/>
              </a:rPr>
              <a:t>规划</a:t>
            </a:r>
            <a:endParaRPr lang="en-US" sz="2800" dirty="0">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0337656" cy="466281"/>
          </a:xfrm>
          <a:prstGeom prst="rect">
            <a:avLst/>
          </a:prstGeom>
          <a:noFill/>
        </p:spPr>
        <p:txBody>
          <a:bodyPr wrap="square" rtlCol="0">
            <a:spAutoFit/>
          </a:bodyPr>
          <a:lstStyle/>
          <a:p>
            <a:pP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服务规划的要求</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6" name="TextBox 5">
            <a:extLst>
              <a:ext uri="{FF2B5EF4-FFF2-40B4-BE49-F238E27FC236}">
                <a16:creationId xmlns:a16="http://schemas.microsoft.com/office/drawing/2014/main" id="{DB17C97D-B8C6-BE47-8E32-7601FB4362DA}"/>
              </a:ext>
            </a:extLst>
          </p:cNvPr>
          <p:cNvSpPr txBox="1"/>
          <p:nvPr/>
        </p:nvSpPr>
        <p:spPr>
          <a:xfrm>
            <a:off x="4322304" y="1146184"/>
            <a:ext cx="3771979" cy="466281"/>
          </a:xfrm>
          <a:prstGeom prst="rect">
            <a:avLst/>
          </a:prstGeom>
          <a:noFill/>
        </p:spPr>
        <p:txBody>
          <a:bodyPr wrap="square" rtlCol="0">
            <a:spAutoFit/>
          </a:bodyPr>
          <a:lstStyle/>
          <a:p>
            <a:pPr algn="ct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通用资源</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7" name="Rectangle 6"/>
          <p:cNvSpPr/>
          <p:nvPr/>
        </p:nvSpPr>
        <p:spPr>
          <a:xfrm>
            <a:off x="606543" y="1697189"/>
            <a:ext cx="3588895" cy="3232251"/>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094283" y="1697189"/>
            <a:ext cx="3588895" cy="3232251"/>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triped Right Arrow 8"/>
          <p:cNvSpPr/>
          <p:nvPr/>
        </p:nvSpPr>
        <p:spPr>
          <a:xfrm>
            <a:off x="4787235" y="1897364"/>
            <a:ext cx="2717281" cy="697589"/>
          </a:xfrm>
          <a:prstGeom prst="stripedRightArrow">
            <a:avLst>
              <a:gd name="adj1" fmla="val 45401"/>
              <a:gd name="adj2" fmla="val 5459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918438" y="1947975"/>
            <a:ext cx="2952418" cy="72960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8324624" y="1909630"/>
            <a:ext cx="3128211" cy="55529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918438" y="3079139"/>
            <a:ext cx="2952418" cy="72960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918438" y="4126611"/>
            <a:ext cx="2952418" cy="64886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8324624" y="2671959"/>
            <a:ext cx="3128211" cy="55529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041108" y="2079349"/>
            <a:ext cx="2707078" cy="2557623"/>
          </a:xfrm>
          <a:prstGeom prst="rect">
            <a:avLst/>
          </a:prstGeom>
          <a:noFill/>
        </p:spPr>
        <p:txBody>
          <a:bodyPr wrap="square" rtlCol="0">
            <a:spAutoFit/>
          </a:bodyPr>
          <a:lstStyle/>
          <a:p>
            <a:pPr algn="ctr">
              <a:lnSpc>
                <a:spcPct val="90000"/>
              </a:lnSpc>
              <a:spcBef>
                <a:spcPct val="0"/>
              </a:spcBef>
            </a:pPr>
            <a:r>
              <a:rPr lang="zh-CN" altLang="en-US" sz="2800" dirty="0">
                <a:latin typeface="微软雅黑" panose="020B0503020204020204" pitchFamily="34" charset="-122"/>
                <a:ea typeface="微软雅黑" panose="020B0503020204020204" pitchFamily="34" charset="-122"/>
              </a:rPr>
              <a:t>个人护理</a:t>
            </a:r>
            <a:endParaRPr lang="en-US" sz="2800" dirty="0">
              <a:latin typeface="微软雅黑" panose="020B0503020204020204" pitchFamily="34" charset="-122"/>
              <a:ea typeface="微软雅黑" panose="020B0503020204020204" pitchFamily="34" charset="-122"/>
            </a:endParaRPr>
          </a:p>
          <a:p>
            <a:pPr algn="ctr">
              <a:lnSpc>
                <a:spcPct val="90000"/>
              </a:lnSpc>
              <a:spcBef>
                <a:spcPct val="0"/>
              </a:spcBef>
            </a:pPr>
            <a:endParaRPr lang="en-US" sz="5400" dirty="0">
              <a:latin typeface="微软雅黑" panose="020B0503020204020204" pitchFamily="34" charset="-122"/>
              <a:ea typeface="微软雅黑" panose="020B0503020204020204" pitchFamily="34" charset="-122"/>
            </a:endParaRPr>
          </a:p>
          <a:p>
            <a:pPr algn="ctr">
              <a:lnSpc>
                <a:spcPct val="90000"/>
              </a:lnSpc>
              <a:spcBef>
                <a:spcPct val="0"/>
              </a:spcBef>
            </a:pPr>
            <a:r>
              <a:rPr lang="zh-CN" altLang="en-US" sz="2800" dirty="0">
                <a:latin typeface="微软雅黑" panose="020B0503020204020204" pitchFamily="34" charset="-122"/>
                <a:ea typeface="微软雅黑" panose="020B0503020204020204" pitchFamily="34" charset="-122"/>
              </a:rPr>
              <a:t>辅导</a:t>
            </a:r>
            <a:endParaRPr lang="en-US" altLang="zh-CN" sz="2800" dirty="0">
              <a:latin typeface="微软雅黑" panose="020B0503020204020204" pitchFamily="34" charset="-122"/>
              <a:ea typeface="微软雅黑" panose="020B0503020204020204" pitchFamily="34" charset="-122"/>
            </a:endParaRPr>
          </a:p>
          <a:p>
            <a:pPr algn="ctr">
              <a:lnSpc>
                <a:spcPct val="90000"/>
              </a:lnSpc>
              <a:spcBef>
                <a:spcPct val="0"/>
              </a:spcBef>
            </a:pPr>
            <a:endParaRPr lang="en-US" sz="2800" dirty="0">
              <a:latin typeface="微软雅黑" panose="020B0503020204020204" pitchFamily="34" charset="-122"/>
              <a:ea typeface="微软雅黑" panose="020B0503020204020204" pitchFamily="34" charset="-122"/>
            </a:endParaRPr>
          </a:p>
          <a:p>
            <a:pPr algn="ctr">
              <a:lnSpc>
                <a:spcPct val="90000"/>
              </a:lnSpc>
              <a:spcBef>
                <a:spcPct val="0"/>
              </a:spcBef>
            </a:pPr>
            <a:endParaRPr lang="en-US" sz="1200" dirty="0">
              <a:latin typeface="微软雅黑" panose="020B0503020204020204" pitchFamily="34" charset="-122"/>
              <a:ea typeface="微软雅黑" panose="020B0503020204020204" pitchFamily="34" charset="-122"/>
            </a:endParaRPr>
          </a:p>
          <a:p>
            <a:pPr algn="ctr">
              <a:lnSpc>
                <a:spcPct val="90000"/>
              </a:lnSpc>
              <a:spcBef>
                <a:spcPct val="0"/>
              </a:spcBef>
            </a:pPr>
            <a:r>
              <a:rPr lang="zh-CN" altLang="en-US" sz="2800" dirty="0">
                <a:latin typeface="微软雅黑" panose="020B0503020204020204" pitchFamily="34" charset="-122"/>
                <a:ea typeface="微软雅黑" panose="020B0503020204020204" pitchFamily="34" charset="-122"/>
              </a:rPr>
              <a:t>治疗</a:t>
            </a:r>
            <a:endParaRPr lang="en-US" sz="2800"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17" name="Rectangle 16"/>
          <p:cNvSpPr/>
          <p:nvPr/>
        </p:nvSpPr>
        <p:spPr>
          <a:xfrm>
            <a:off x="8324624" y="3434288"/>
            <a:ext cx="3126019" cy="134118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8427000" y="1968550"/>
            <a:ext cx="2870864" cy="2419124"/>
          </a:xfrm>
          <a:prstGeom prst="rect">
            <a:avLst/>
          </a:prstGeom>
          <a:noFill/>
        </p:spPr>
        <p:txBody>
          <a:bodyPr wrap="square" rtlCol="0">
            <a:spAutoFit/>
          </a:bodyPr>
          <a:lstStyle/>
          <a:p>
            <a:pPr algn="ctr">
              <a:lnSpc>
                <a:spcPct val="90000"/>
              </a:lnSpc>
              <a:spcBef>
                <a:spcPct val="0"/>
              </a:spcBef>
            </a:pPr>
            <a:r>
              <a:rPr lang="en-US" sz="2800" dirty="0">
                <a:latin typeface="微软雅黑" panose="020B0503020204020204" pitchFamily="34" charset="-122"/>
                <a:ea typeface="微软雅黑" panose="020B0503020204020204" pitchFamily="34" charset="-122"/>
              </a:rPr>
              <a:t>IHSS</a:t>
            </a:r>
          </a:p>
          <a:p>
            <a:pPr algn="ctr">
              <a:lnSpc>
                <a:spcPct val="90000"/>
              </a:lnSpc>
              <a:spcBef>
                <a:spcPct val="0"/>
              </a:spcBef>
            </a:pPr>
            <a:endParaRPr lang="en-US" sz="2800" dirty="0">
              <a:latin typeface="微软雅黑" panose="020B0503020204020204" pitchFamily="34" charset="-122"/>
              <a:ea typeface="微软雅黑" panose="020B0503020204020204" pitchFamily="34" charset="-122"/>
            </a:endParaRPr>
          </a:p>
          <a:p>
            <a:pPr algn="ctr">
              <a:lnSpc>
                <a:spcPct val="90000"/>
              </a:lnSpc>
              <a:spcBef>
                <a:spcPct val="0"/>
              </a:spcBef>
            </a:pPr>
            <a:r>
              <a:rPr lang="zh-CN" altLang="en-US" sz="2800" dirty="0">
                <a:latin typeface="微软雅黑" panose="020B0503020204020204" pitchFamily="34" charset="-122"/>
                <a:ea typeface="微软雅黑" panose="020B0503020204020204" pitchFamily="34" charset="-122"/>
              </a:rPr>
              <a:t>学区</a:t>
            </a:r>
            <a:endParaRPr lang="en-US" altLang="zh-CN" sz="2800" dirty="0">
              <a:latin typeface="微软雅黑" panose="020B0503020204020204" pitchFamily="34" charset="-122"/>
              <a:ea typeface="微软雅黑" panose="020B0503020204020204" pitchFamily="34" charset="-122"/>
            </a:endParaRPr>
          </a:p>
          <a:p>
            <a:pPr algn="ctr">
              <a:lnSpc>
                <a:spcPct val="90000"/>
              </a:lnSpc>
              <a:spcBef>
                <a:spcPct val="0"/>
              </a:spcBef>
            </a:pPr>
            <a:endParaRPr lang="en-US" altLang="zh-CN" sz="2800" dirty="0">
              <a:latin typeface="微软雅黑" panose="020B0503020204020204" pitchFamily="34" charset="-122"/>
              <a:ea typeface="微软雅黑" panose="020B0503020204020204" pitchFamily="34" charset="-122"/>
            </a:endParaRPr>
          </a:p>
          <a:p>
            <a:pPr algn="ctr">
              <a:lnSpc>
                <a:spcPct val="90000"/>
              </a:lnSpc>
              <a:spcBef>
                <a:spcPct val="0"/>
              </a:spcBef>
            </a:pPr>
            <a:endParaRPr lang="en-US" sz="2800" dirty="0">
              <a:latin typeface="微软雅黑" panose="020B0503020204020204" pitchFamily="34" charset="-122"/>
              <a:ea typeface="微软雅黑" panose="020B0503020204020204" pitchFamily="34" charset="-122"/>
            </a:endParaRPr>
          </a:p>
          <a:p>
            <a:pPr algn="ctr">
              <a:lnSpc>
                <a:spcPct val="90000"/>
              </a:lnSpc>
              <a:spcBef>
                <a:spcPct val="0"/>
              </a:spcBef>
            </a:pPr>
            <a:r>
              <a:rPr lang="zh-CN" altLang="en-US" sz="2800" dirty="0">
                <a:latin typeface="微软雅黑" panose="020B0503020204020204" pitchFamily="34" charset="-122"/>
                <a:ea typeface="微软雅黑" panose="020B0503020204020204" pitchFamily="34" charset="-122"/>
              </a:rPr>
              <a:t>医疗或健康保险</a:t>
            </a:r>
            <a:endParaRPr lang="en-US" sz="2800" dirty="0">
              <a:latin typeface="微软雅黑" panose="020B0503020204020204" pitchFamily="34" charset="-122"/>
              <a:ea typeface="微软雅黑" panose="020B0503020204020204" pitchFamily="34" charset="-122"/>
            </a:endParaRPr>
          </a:p>
        </p:txBody>
      </p:sp>
      <p:sp>
        <p:nvSpPr>
          <p:cNvPr id="18" name="Striped Right Arrow 17"/>
          <p:cNvSpPr/>
          <p:nvPr/>
        </p:nvSpPr>
        <p:spPr>
          <a:xfrm>
            <a:off x="4786219" y="2949605"/>
            <a:ext cx="2717281" cy="697589"/>
          </a:xfrm>
          <a:prstGeom prst="strip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triped Right Arrow 18"/>
          <p:cNvSpPr/>
          <p:nvPr/>
        </p:nvSpPr>
        <p:spPr>
          <a:xfrm>
            <a:off x="4834517" y="4072509"/>
            <a:ext cx="2717281" cy="697589"/>
          </a:xfrm>
          <a:prstGeom prst="strip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06544" y="5414122"/>
            <a:ext cx="11216488" cy="1200329"/>
          </a:xfrm>
          <a:prstGeom prst="rect">
            <a:avLst/>
          </a:prstGeom>
        </p:spPr>
        <p:txBody>
          <a:bodyPr wrap="square">
            <a:spAutoFit/>
          </a:bodyPr>
          <a:lstStyle/>
          <a:p>
            <a:pPr marL="285750" indent="-285750">
              <a:buFont typeface="Arial" panose="020B0604020202020204" pitchFamily="34" charset="0"/>
              <a:buChar char="•"/>
            </a:pPr>
            <a:r>
              <a:rPr lang="zh-CN" altLang="en-US" sz="2400" dirty="0">
                <a:latin typeface="微软雅黑" panose="020B0503020204020204" pitchFamily="34" charset="-122"/>
                <a:ea typeface="微软雅黑" panose="020B0503020204020204" pitchFamily="34" charset="-122"/>
              </a:rPr>
              <a:t>与传统的区域中心体系要求</a:t>
            </a:r>
            <a:r>
              <a:rPr lang="zh-CN" altLang="en-US" sz="2400" b="1" u="sng" dirty="0">
                <a:latin typeface="微软雅黑" panose="020B0503020204020204" pitchFamily="34" charset="-122"/>
                <a:ea typeface="微软雅黑" panose="020B0503020204020204" pitchFamily="34" charset="-122"/>
              </a:rPr>
              <a:t>相同</a:t>
            </a:r>
            <a:r>
              <a:rPr lang="zh-CN" altLang="en-US" sz="2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2400" dirty="0">
                <a:latin typeface="微软雅黑" panose="020B0503020204020204" pitchFamily="34" charset="-122"/>
                <a:ea typeface="微软雅黑" panose="020B0503020204020204" pitchFamily="34" charset="-122"/>
              </a:rPr>
              <a:t>帮助您为其他事情在支出计划中</a:t>
            </a:r>
            <a:r>
              <a:rPr lang="zh-CN" altLang="en-US" sz="2400" b="1" u="sng" dirty="0">
                <a:latin typeface="微软雅黑" panose="020B0503020204020204" pitchFamily="34" charset="-122"/>
                <a:ea typeface="微软雅黑" panose="020B0503020204020204" pitchFamily="34" charset="-122"/>
              </a:rPr>
              <a:t>节省</a:t>
            </a:r>
            <a:r>
              <a:rPr lang="zh-CN" altLang="en-US" sz="2400" b="1" dirty="0">
                <a:latin typeface="微软雅黑" panose="020B0503020204020204" pitchFamily="34" charset="-122"/>
                <a:ea typeface="微软雅黑" panose="020B0503020204020204" pitchFamily="34" charset="-122"/>
              </a:rPr>
              <a:t>费用</a:t>
            </a:r>
            <a:r>
              <a:rPr lang="zh-CN" altLang="en-US" sz="2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2400" dirty="0">
                <a:latin typeface="微软雅黑" panose="020B0503020204020204" pitchFamily="34" charset="-122"/>
                <a:ea typeface="微软雅黑" panose="020B0503020204020204" pitchFamily="34" charset="-122"/>
              </a:rPr>
              <a:t>如果通用资源不能满足您的需求，请与您的团队进行商议。</a:t>
            </a:r>
            <a:endParaRPr lang="en-US" sz="2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933688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gular Pentagon 16"/>
          <p:cNvSpPr/>
          <p:nvPr/>
        </p:nvSpPr>
        <p:spPr>
          <a:xfrm>
            <a:off x="7116457" y="1379666"/>
            <a:ext cx="4175402" cy="4148688"/>
          </a:xfrm>
          <a:prstGeom prst="pent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entagon 12"/>
          <p:cNvSpPr/>
          <p:nvPr/>
        </p:nvSpPr>
        <p:spPr>
          <a:xfrm>
            <a:off x="1309038" y="2928735"/>
            <a:ext cx="5285867" cy="94784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400" dirty="0">
                <a:solidFill>
                  <a:schemeClr val="bg1"/>
                </a:solidFill>
                <a:latin typeface="微软雅黑" panose="020B0503020204020204" pitchFamily="34" charset="-122"/>
                <a:ea typeface="微软雅黑" panose="020B0503020204020204" pitchFamily="34" charset="-122"/>
              </a:rPr>
              <a:t>您住在自主选择的社区里</a:t>
            </a:r>
            <a:endParaRPr lang="en-US" sz="2400" dirty="0">
              <a:solidFill>
                <a:schemeClr val="bg1"/>
              </a:solidFill>
              <a:latin typeface="微软雅黑" panose="020B0503020204020204" pitchFamily="34" charset="-122"/>
              <a:ea typeface="微软雅黑" panose="020B0503020204020204" pitchFamily="34" charset="-122"/>
            </a:endParaRPr>
          </a:p>
        </p:txBody>
      </p:sp>
      <p:sp>
        <p:nvSpPr>
          <p:cNvPr id="15" name="Pentagon 14"/>
          <p:cNvSpPr/>
          <p:nvPr/>
        </p:nvSpPr>
        <p:spPr>
          <a:xfrm>
            <a:off x="1309039" y="5481207"/>
            <a:ext cx="5285867" cy="1088814"/>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pitchFamily="34" charset="-122"/>
                <a:ea typeface="微软雅黑" panose="020B0503020204020204" pitchFamily="34" charset="-122"/>
              </a:rPr>
              <a:t>您可以与残疾人和非残疾人交朋友</a:t>
            </a:r>
            <a:endParaRPr lang="en-US" sz="2400" dirty="0">
              <a:latin typeface="微软雅黑" panose="020B0503020204020204" pitchFamily="34" charset="-122"/>
              <a:ea typeface="微软雅黑" panose="020B0503020204020204" pitchFamily="34" charset="-122"/>
            </a:endParaRPr>
          </a:p>
        </p:txBody>
      </p:sp>
      <p:sp>
        <p:nvSpPr>
          <p:cNvPr id="14" name="Pentagon 13"/>
          <p:cNvSpPr/>
          <p:nvPr/>
        </p:nvSpPr>
        <p:spPr>
          <a:xfrm>
            <a:off x="1260211" y="4240214"/>
            <a:ext cx="5334695" cy="94784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pitchFamily="34" charset="-122"/>
                <a:ea typeface="微软雅黑" panose="020B0503020204020204" pitchFamily="34" charset="-122"/>
              </a:rPr>
              <a:t>您有工作和做志愿者的机会</a:t>
            </a:r>
            <a:endParaRPr lang="en-US" sz="2400" dirty="0">
              <a:latin typeface="微软雅黑" panose="020B0503020204020204" pitchFamily="34" charset="-122"/>
              <a:ea typeface="微软雅黑" panose="020B0503020204020204" pitchFamily="34" charset="-122"/>
            </a:endParaRPr>
          </a:p>
        </p:txBody>
      </p:sp>
      <p:sp>
        <p:nvSpPr>
          <p:cNvPr id="12" name="Pentagon 11"/>
          <p:cNvSpPr/>
          <p:nvPr/>
        </p:nvSpPr>
        <p:spPr>
          <a:xfrm>
            <a:off x="1171733" y="1673861"/>
            <a:ext cx="5423172" cy="94784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pitchFamily="34" charset="-122"/>
                <a:ea typeface="微软雅黑" panose="020B0503020204020204" pitchFamily="34" charset="-122"/>
              </a:rPr>
              <a:t>您自主选择</a:t>
            </a:r>
            <a:endParaRPr lang="en-US" sz="2400" dirty="0">
              <a:latin typeface="微软雅黑" panose="020B0503020204020204" pitchFamily="34" charset="-122"/>
              <a:ea typeface="微软雅黑" panose="020B0503020204020204" pitchFamily="34" charset="-122"/>
            </a:endParaRPr>
          </a:p>
        </p:txBody>
      </p:sp>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zh-CN" altLang="en-US" sz="2800" dirty="0">
                <a:latin typeface="微软雅黑" panose="020B0503020204020204" pitchFamily="34" charset="-122"/>
                <a:ea typeface="微软雅黑" panose="020B0503020204020204" pitchFamily="34" charset="-122"/>
              </a:rPr>
              <a:t>规划</a:t>
            </a:r>
            <a:endParaRPr lang="en-US" sz="2800" dirty="0">
              <a:latin typeface="微软雅黑" panose="020B0503020204020204" pitchFamily="34" charset="-122"/>
              <a:ea typeface="微软雅黑" panose="020B0503020204020204" pitchFamily="34" charset="-122"/>
            </a:endParaRPr>
          </a:p>
        </p:txBody>
      </p:sp>
      <p:sp>
        <p:nvSpPr>
          <p:cNvPr id="6" name="TextBox 5">
            <a:extLst>
              <a:ext uri="{FF2B5EF4-FFF2-40B4-BE49-F238E27FC236}">
                <a16:creationId xmlns:a16="http://schemas.microsoft.com/office/drawing/2014/main" id="{BBA737F1-6154-C14E-A2D4-2B9B5EEA35FC}"/>
              </a:ext>
            </a:extLst>
          </p:cNvPr>
          <p:cNvSpPr txBox="1"/>
          <p:nvPr/>
        </p:nvSpPr>
        <p:spPr>
          <a:xfrm>
            <a:off x="110210" y="595179"/>
            <a:ext cx="10337656"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CN" altLang="en-US" sz="2700" b="1" kern="1200" dirty="0">
                <a:solidFill>
                  <a:schemeClr val="bg2">
                    <a:lumMod val="10000"/>
                  </a:schemeClr>
                </a:solidFill>
                <a:latin typeface="微软雅黑" panose="020B0503020204020204" pitchFamily="34" charset="-122"/>
                <a:ea typeface="微软雅黑" panose="020B0503020204020204" pitchFamily="34" charset="-122"/>
                <a:cs typeface="+mj-cs"/>
              </a:rPr>
              <a:t>服务规划的要求</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7" name="TextBox 6">
            <a:extLst>
              <a:ext uri="{FF2B5EF4-FFF2-40B4-BE49-F238E27FC236}">
                <a16:creationId xmlns:a16="http://schemas.microsoft.com/office/drawing/2014/main" id="{3051A093-AB51-1249-A5C5-562DF5D0FF79}"/>
              </a:ext>
            </a:extLst>
          </p:cNvPr>
          <p:cNvSpPr txBox="1"/>
          <p:nvPr/>
        </p:nvSpPr>
        <p:spPr>
          <a:xfrm>
            <a:off x="893828" y="1144900"/>
            <a:ext cx="10337656" cy="466281"/>
          </a:xfrm>
          <a:prstGeom prst="rect">
            <a:avLst/>
          </a:prstGeom>
          <a:noFill/>
        </p:spPr>
        <p:txBody>
          <a:bodyPr wrap="square" rtlCol="0">
            <a:spAutoFit/>
          </a:bodyPr>
          <a:lstStyle/>
          <a:p>
            <a:pPr algn="ct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*家庭与社区服务及最终规则</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8" name="Content Placeholder 5">
            <a:extLst>
              <a:ext uri="{FF2B5EF4-FFF2-40B4-BE49-F238E27FC236}">
                <a16:creationId xmlns:a16="http://schemas.microsoft.com/office/drawing/2014/main" id="{D944099F-7D60-F74B-8CE6-1BE0E1E11A34}"/>
              </a:ext>
            </a:extLst>
          </p:cNvPr>
          <p:cNvSpPr txBox="1">
            <a:spLocks/>
          </p:cNvSpPr>
          <p:nvPr/>
        </p:nvSpPr>
        <p:spPr>
          <a:xfrm>
            <a:off x="7165284" y="2379168"/>
            <a:ext cx="3946357" cy="27488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endParaRPr lang="en-US" altLang="zh-CN" dirty="0">
              <a:latin typeface="微软雅黑" panose="020B0503020204020204" pitchFamily="34" charset="-122"/>
              <a:ea typeface="微软雅黑" panose="020B0503020204020204" pitchFamily="34" charset="-122"/>
            </a:endParaRPr>
          </a:p>
          <a:p>
            <a:pPr algn="ctr">
              <a:buNone/>
            </a:pPr>
            <a:endParaRPr lang="en-US" altLang="zh-CN" dirty="0">
              <a:latin typeface="微软雅黑" panose="020B0503020204020204" pitchFamily="34" charset="-122"/>
              <a:ea typeface="微软雅黑" panose="020B0503020204020204" pitchFamily="34" charset="-122"/>
            </a:endParaRPr>
          </a:p>
          <a:p>
            <a:pPr algn="ctr">
              <a:buNone/>
            </a:pPr>
            <a:r>
              <a:rPr lang="zh-CN" altLang="en-US" dirty="0">
                <a:latin typeface="微软雅黑" panose="020B0503020204020204" pitchFamily="34" charset="-122"/>
                <a:ea typeface="微软雅黑" panose="020B0503020204020204" pitchFamily="34" charset="-122"/>
              </a:rPr>
              <a:t>自决计划的目的是让</a:t>
            </a:r>
            <a:r>
              <a:rPr lang="zh-CN" altLang="en-US" b="1" dirty="0">
                <a:latin typeface="微软雅黑" panose="020B0503020204020204" pitchFamily="34" charset="-122"/>
                <a:ea typeface="微软雅黑" panose="020B0503020204020204" pitchFamily="34" charset="-122"/>
              </a:rPr>
              <a:t>您融入您</a:t>
            </a:r>
            <a:r>
              <a:rPr lang="zh-CN" altLang="en-US" dirty="0">
                <a:latin typeface="微软雅黑" panose="020B0503020204020204" pitchFamily="34" charset="-122"/>
                <a:ea typeface="微软雅黑" panose="020B0503020204020204" pitchFamily="34" charset="-122"/>
              </a:rPr>
              <a:t>的</a:t>
            </a:r>
            <a:r>
              <a:rPr lang="zh-CN" altLang="en-US" u="sng" dirty="0">
                <a:latin typeface="微软雅黑" panose="020B0503020204020204" pitchFamily="34" charset="-122"/>
                <a:ea typeface="微软雅黑" panose="020B0503020204020204" pitchFamily="34" charset="-122"/>
              </a:rPr>
              <a:t>社区</a:t>
            </a:r>
            <a:r>
              <a:rPr lang="zh-CN" altLang="en-US" dirty="0">
                <a:latin typeface="微软雅黑" panose="020B0503020204020204" pitchFamily="34" charset="-122"/>
                <a:ea typeface="微软雅黑" panose="020B0503020204020204" pitchFamily="34" charset="-122"/>
              </a:rPr>
              <a:t>。</a:t>
            </a:r>
            <a:endParaRPr lang="en-US" dirty="0">
              <a:latin typeface="微软雅黑" panose="020B0503020204020204" pitchFamily="34" charset="-122"/>
              <a:ea typeface="微软雅黑" panose="020B0503020204020204" pitchFamily="34" charset="-122"/>
            </a:endParaRPr>
          </a:p>
        </p:txBody>
      </p:sp>
      <p:pic>
        <p:nvPicPr>
          <p:cNvPr id="10" name="Picture 9">
            <a:extLst>
              <a:ext uri="{FF2B5EF4-FFF2-40B4-BE49-F238E27FC236}">
                <a16:creationId xmlns:a16="http://schemas.microsoft.com/office/drawing/2014/main" id="{9F2B2AE2-D9AC-9B49-B683-AEE3859588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265" y="1549500"/>
            <a:ext cx="1306454" cy="1150712"/>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7F84B865-9B1D-484A-A239-0003B0C84A8C}"/>
              </a:ext>
            </a:extLst>
          </p:cNvPr>
          <p:cNvPicPr>
            <a:picLocks/>
          </p:cNvPicPr>
          <p:nvPr/>
        </p:nvPicPr>
        <p:blipFill rotWithShape="1">
          <a:blip r:embed="rId4"/>
          <a:srcRect l="-3831" t="-11111" r="-3831" b="-11111"/>
          <a:stretch/>
        </p:blipFill>
        <p:spPr>
          <a:xfrm>
            <a:off x="253265" y="2840382"/>
            <a:ext cx="1281127" cy="112454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descr="CV Resume Free PSD Template | UICloud"/>
          <p:cNvPicPr>
            <a:picLocks noChangeAspect="1"/>
          </p:cNvPicPr>
          <p:nvPr/>
        </p:nvPicPr>
        <p:blipFill rotWithShape="1">
          <a:blip r:embed="rId5" cstate="print">
            <a:extLst>
              <a:ext uri="{28A0092B-C50C-407E-A947-70E740481C1C}">
                <a14:useLocalDpi xmlns:a14="http://schemas.microsoft.com/office/drawing/2010/main" val="0"/>
              </a:ext>
            </a:extLst>
          </a:blip>
          <a:srcRect l="7143" r="7143"/>
          <a:stretch/>
        </p:blipFill>
        <p:spPr>
          <a:xfrm>
            <a:off x="294547" y="4105099"/>
            <a:ext cx="1303164" cy="1170506"/>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Friends PNG Transparent Images | PNG All"/>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4269" y="5415775"/>
            <a:ext cx="1344446" cy="1219679"/>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65972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ight Arrow 29">
            <a:extLst>
              <a:ext uri="{FF2B5EF4-FFF2-40B4-BE49-F238E27FC236}">
                <a16:creationId xmlns:a16="http://schemas.microsoft.com/office/drawing/2014/main" id="{D016B15F-5081-6C44-946A-251A5B1BFCC8}"/>
              </a:ext>
            </a:extLst>
          </p:cNvPr>
          <p:cNvSpPr/>
          <p:nvPr/>
        </p:nvSpPr>
        <p:spPr>
          <a:xfrm>
            <a:off x="-278296" y="2513326"/>
            <a:ext cx="12470296" cy="127763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am:INSA-Lyon/Achievements - 2016.igem.org">
            <a:extLst>
              <a:ext uri="{FF2B5EF4-FFF2-40B4-BE49-F238E27FC236}">
                <a16:creationId xmlns:a16="http://schemas.microsoft.com/office/drawing/2014/main" id="{16723119-9CD1-4A4D-A08C-83B2FF1D7F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5875" y="2541265"/>
            <a:ext cx="1186833" cy="1181133"/>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Team:Berkeley/Methods/Protocols - 2013.igem.org">
            <a:extLst>
              <a:ext uri="{FF2B5EF4-FFF2-40B4-BE49-F238E27FC236}">
                <a16:creationId xmlns:a16="http://schemas.microsoft.com/office/drawing/2014/main" id="{F1C45297-3CC8-C44F-B281-8AC92F01B370}"/>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88069" y="2542382"/>
            <a:ext cx="1271942" cy="1115728"/>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15DE2A64-91A1-5F48-92CD-74DD4031C071}"/>
              </a:ext>
            </a:extLst>
          </p:cNvPr>
          <p:cNvPicPr>
            <a:picLocks noChangeAspect="1"/>
          </p:cNvPicPr>
          <p:nvPr/>
        </p:nvPicPr>
        <p:blipFill rotWithShape="1">
          <a:blip r:embed="rId5"/>
          <a:srcRect l="-3758" t="-10962" r="-3758" b="-12114"/>
          <a:stretch/>
        </p:blipFill>
        <p:spPr>
          <a:xfrm>
            <a:off x="2986913" y="2506074"/>
            <a:ext cx="1266152" cy="1184739"/>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21D829FF-C5D5-4C46-A5F2-17469A86E0C1}"/>
              </a:ext>
            </a:extLst>
          </p:cNvPr>
          <p:cNvPicPr>
            <a:picLocks noChangeAspect="1"/>
          </p:cNvPicPr>
          <p:nvPr/>
        </p:nvPicPr>
        <p:blipFill>
          <a:blip r:embed="rId6"/>
          <a:stretch>
            <a:fillRect/>
          </a:stretch>
        </p:blipFill>
        <p:spPr>
          <a:xfrm>
            <a:off x="7806448" y="2509679"/>
            <a:ext cx="1186834" cy="11811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TextBox 19">
            <a:extLst>
              <a:ext uri="{FF2B5EF4-FFF2-40B4-BE49-F238E27FC236}">
                <a16:creationId xmlns:a16="http://schemas.microsoft.com/office/drawing/2014/main" id="{E0D41CAD-CB82-9240-9FD3-C03622AD8892}"/>
              </a:ext>
            </a:extLst>
          </p:cNvPr>
          <p:cNvSpPr txBox="1"/>
          <p:nvPr/>
        </p:nvSpPr>
        <p:spPr>
          <a:xfrm>
            <a:off x="358044" y="3753264"/>
            <a:ext cx="2131991" cy="535531"/>
          </a:xfrm>
          <a:prstGeom prst="rect">
            <a:avLst/>
          </a:prstGeom>
          <a:noFill/>
        </p:spPr>
        <p:txBody>
          <a:bodyPr wrap="square" rtlCol="0">
            <a:spAutoFit/>
          </a:bodyPr>
          <a:lstStyle/>
          <a:p>
            <a:pPr algn="ctr">
              <a:lnSpc>
                <a:spcPct val="90000"/>
              </a:lnSpc>
              <a:spcBef>
                <a:spcPct val="0"/>
              </a:spcBef>
            </a:pPr>
            <a:r>
              <a:rPr lang="zh-CN" altLang="en-US" sz="1600" dirty="0">
                <a:solidFill>
                  <a:schemeClr val="accent5">
                    <a:lumMod val="50000"/>
                  </a:schemeClr>
                </a:solidFill>
                <a:latin typeface="微软雅黑" panose="020B0503020204020204" pitchFamily="34" charset="-122"/>
                <a:ea typeface="微软雅黑" panose="020B0503020204020204" pitchFamily="34" charset="-122"/>
                <a:cs typeface="+mj-cs"/>
              </a:rPr>
              <a:t>供应方将完成环境的自我评估</a:t>
            </a:r>
            <a:endParaRPr lang="en-US" sz="1600"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21" name="TextBox 20">
            <a:extLst>
              <a:ext uri="{FF2B5EF4-FFF2-40B4-BE49-F238E27FC236}">
                <a16:creationId xmlns:a16="http://schemas.microsoft.com/office/drawing/2014/main" id="{103AFE67-AE4C-9F44-A47C-089533F2BDE8}"/>
              </a:ext>
            </a:extLst>
          </p:cNvPr>
          <p:cNvSpPr txBox="1"/>
          <p:nvPr/>
        </p:nvSpPr>
        <p:spPr>
          <a:xfrm>
            <a:off x="2649522" y="3690813"/>
            <a:ext cx="2087219" cy="757130"/>
          </a:xfrm>
          <a:prstGeom prst="rect">
            <a:avLst/>
          </a:prstGeom>
          <a:noFill/>
        </p:spPr>
        <p:txBody>
          <a:bodyPr wrap="square" rtlCol="0">
            <a:spAutoFit/>
          </a:bodyPr>
          <a:lstStyle/>
          <a:p>
            <a:pPr algn="ctr">
              <a:lnSpc>
                <a:spcPct val="90000"/>
              </a:lnSpc>
              <a:spcBef>
                <a:spcPct val="0"/>
              </a:spcBef>
            </a:pPr>
            <a:r>
              <a:rPr lang="zh-CN" altLang="en-US" sz="1600" dirty="0">
                <a:solidFill>
                  <a:schemeClr val="accent5">
                    <a:lumMod val="50000"/>
                  </a:schemeClr>
                </a:solidFill>
                <a:latin typeface="微软雅黑" panose="020B0503020204020204" pitchFamily="34" charset="-122"/>
                <a:ea typeface="微软雅黑" panose="020B0503020204020204" pitchFamily="34" charset="-122"/>
                <a:cs typeface="+mj-cs"/>
              </a:rPr>
              <a:t>选定的供应方、区域中心和</a:t>
            </a:r>
            <a:r>
              <a:rPr lang="zh-CN" altLang="en-US" sz="1600" b="1" dirty="0">
                <a:solidFill>
                  <a:schemeClr val="accent5">
                    <a:lumMod val="50000"/>
                  </a:schemeClr>
                </a:solidFill>
                <a:latin typeface="微软雅黑" panose="020B0503020204020204" pitchFamily="34" charset="-122"/>
                <a:ea typeface="微软雅黑" panose="020B0503020204020204" pitchFamily="34" charset="-122"/>
                <a:cs typeface="+mj-cs"/>
              </a:rPr>
              <a:t>您</a:t>
            </a:r>
            <a:r>
              <a:rPr lang="zh-CN" altLang="en-US" sz="1600" dirty="0">
                <a:solidFill>
                  <a:schemeClr val="accent5">
                    <a:lumMod val="50000"/>
                  </a:schemeClr>
                </a:solidFill>
                <a:latin typeface="微软雅黑" panose="020B0503020204020204" pitchFamily="34" charset="-122"/>
                <a:ea typeface="微软雅黑" panose="020B0503020204020204" pitchFamily="34" charset="-122"/>
                <a:cs typeface="+mj-cs"/>
              </a:rPr>
              <a:t>将进行</a:t>
            </a:r>
            <a:r>
              <a:rPr lang="zh-CN" altLang="en-US" sz="1600" u="sng" dirty="0">
                <a:solidFill>
                  <a:schemeClr val="accent5">
                    <a:lumMod val="50000"/>
                  </a:schemeClr>
                </a:solidFill>
                <a:latin typeface="微软雅黑" panose="020B0503020204020204" pitchFamily="34" charset="-122"/>
                <a:ea typeface="微软雅黑" panose="020B0503020204020204" pitchFamily="34" charset="-122"/>
                <a:cs typeface="+mj-cs"/>
              </a:rPr>
              <a:t>现场</a:t>
            </a:r>
            <a:r>
              <a:rPr lang="zh-CN" altLang="en-US" sz="1600" dirty="0">
                <a:solidFill>
                  <a:schemeClr val="accent5">
                    <a:lumMod val="50000"/>
                  </a:schemeClr>
                </a:solidFill>
                <a:latin typeface="微软雅黑" panose="020B0503020204020204" pitchFamily="34" charset="-122"/>
                <a:ea typeface="微软雅黑" panose="020B0503020204020204" pitchFamily="34" charset="-122"/>
                <a:cs typeface="+mj-cs"/>
              </a:rPr>
              <a:t>评估</a:t>
            </a:r>
            <a:r>
              <a:rPr lang="en-US" altLang="zh-CN" sz="1600" dirty="0">
                <a:solidFill>
                  <a:schemeClr val="accent5">
                    <a:lumMod val="50000"/>
                  </a:schemeClr>
                </a:solidFill>
                <a:latin typeface="微软雅黑" panose="020B0503020204020204" pitchFamily="34" charset="-122"/>
                <a:ea typeface="微软雅黑" panose="020B0503020204020204" pitchFamily="34" charset="-122"/>
                <a:cs typeface="+mj-cs"/>
              </a:rPr>
              <a:t>…</a:t>
            </a:r>
            <a:endParaRPr lang="en-US" sz="1600"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22" name="TextBox 21">
            <a:extLst>
              <a:ext uri="{FF2B5EF4-FFF2-40B4-BE49-F238E27FC236}">
                <a16:creationId xmlns:a16="http://schemas.microsoft.com/office/drawing/2014/main" id="{5CD4DDB5-51F8-5241-923F-14F484F9276F}"/>
              </a:ext>
            </a:extLst>
          </p:cNvPr>
          <p:cNvSpPr txBox="1"/>
          <p:nvPr/>
        </p:nvSpPr>
        <p:spPr>
          <a:xfrm>
            <a:off x="5062393" y="3790675"/>
            <a:ext cx="1894998" cy="757130"/>
          </a:xfrm>
          <a:prstGeom prst="rect">
            <a:avLst/>
          </a:prstGeom>
          <a:noFill/>
        </p:spPr>
        <p:txBody>
          <a:bodyPr wrap="square" rtlCol="0">
            <a:spAutoFit/>
          </a:bodyPr>
          <a:lstStyle/>
          <a:p>
            <a:pPr algn="ctr">
              <a:lnSpc>
                <a:spcPct val="90000"/>
              </a:lnSpc>
              <a:spcBef>
                <a:spcPct val="0"/>
              </a:spcBef>
            </a:pPr>
            <a:r>
              <a:rPr lang="zh-CN" altLang="en-US" sz="1600" dirty="0">
                <a:solidFill>
                  <a:schemeClr val="accent5">
                    <a:lumMod val="50000"/>
                  </a:schemeClr>
                </a:solidFill>
                <a:latin typeface="微软雅黑" panose="020B0503020204020204" pitchFamily="34" charset="-122"/>
                <a:ea typeface="微软雅黑" panose="020B0503020204020204" pitchFamily="34" charset="-122"/>
                <a:cs typeface="+mj-cs"/>
              </a:rPr>
              <a:t>如果供应方</a:t>
            </a:r>
            <a:r>
              <a:rPr lang="zh-CN" altLang="en-US" sz="1600" b="1" dirty="0">
                <a:solidFill>
                  <a:schemeClr val="accent5">
                    <a:lumMod val="50000"/>
                  </a:schemeClr>
                </a:solidFill>
                <a:latin typeface="微软雅黑" panose="020B0503020204020204" pitchFamily="34" charset="-122"/>
                <a:ea typeface="微软雅黑" panose="020B0503020204020204" pitchFamily="34" charset="-122"/>
                <a:cs typeface="+mj-cs"/>
              </a:rPr>
              <a:t>通过</a:t>
            </a:r>
            <a:r>
              <a:rPr lang="zh-CN" altLang="en-US" sz="1600" dirty="0">
                <a:solidFill>
                  <a:schemeClr val="accent5">
                    <a:lumMod val="50000"/>
                  </a:schemeClr>
                </a:solidFill>
                <a:latin typeface="微软雅黑" panose="020B0503020204020204" pitchFamily="34" charset="-122"/>
                <a:ea typeface="微软雅黑" panose="020B0503020204020204" pitchFamily="34" charset="-122"/>
                <a:cs typeface="+mj-cs"/>
              </a:rPr>
              <a:t>评估，则您可以使用此服务</a:t>
            </a:r>
            <a:endParaRPr lang="en-US" sz="1600"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23" name="TextBox 22">
            <a:extLst>
              <a:ext uri="{FF2B5EF4-FFF2-40B4-BE49-F238E27FC236}">
                <a16:creationId xmlns:a16="http://schemas.microsoft.com/office/drawing/2014/main" id="{B997AA56-CE82-0345-9463-4CE7CD437CA7}"/>
              </a:ext>
            </a:extLst>
          </p:cNvPr>
          <p:cNvSpPr txBox="1"/>
          <p:nvPr/>
        </p:nvSpPr>
        <p:spPr>
          <a:xfrm>
            <a:off x="7515859" y="3798214"/>
            <a:ext cx="1894998" cy="1643527"/>
          </a:xfrm>
          <a:prstGeom prst="rect">
            <a:avLst/>
          </a:prstGeom>
          <a:noFill/>
        </p:spPr>
        <p:txBody>
          <a:bodyPr wrap="square" rtlCol="0">
            <a:spAutoFit/>
          </a:bodyPr>
          <a:lstStyle/>
          <a:p>
            <a:pPr algn="ctr">
              <a:lnSpc>
                <a:spcPct val="90000"/>
              </a:lnSpc>
              <a:spcBef>
                <a:spcPct val="0"/>
              </a:spcBef>
            </a:pPr>
            <a:r>
              <a:rPr lang="zh-CN" altLang="en-US" sz="1600" dirty="0">
                <a:solidFill>
                  <a:schemeClr val="accent5">
                    <a:lumMod val="50000"/>
                  </a:schemeClr>
                </a:solidFill>
                <a:latin typeface="微软雅黑" panose="020B0503020204020204" pitchFamily="34" charset="-122"/>
                <a:ea typeface="微软雅黑" panose="020B0503020204020204" pitchFamily="34" charset="-122"/>
                <a:cs typeface="+mj-cs"/>
              </a:rPr>
              <a:t>如果供应方</a:t>
            </a:r>
            <a:r>
              <a:rPr lang="zh-CN" altLang="en-US" sz="1600" b="1" dirty="0">
                <a:solidFill>
                  <a:schemeClr val="accent5">
                    <a:lumMod val="50000"/>
                  </a:schemeClr>
                </a:solidFill>
                <a:latin typeface="微软雅黑" panose="020B0503020204020204" pitchFamily="34" charset="-122"/>
                <a:ea typeface="微软雅黑" panose="020B0503020204020204" pitchFamily="34" charset="-122"/>
                <a:cs typeface="+mj-cs"/>
              </a:rPr>
              <a:t>没有通过</a:t>
            </a:r>
            <a:r>
              <a:rPr lang="zh-CN" altLang="en-US" sz="1600" dirty="0">
                <a:solidFill>
                  <a:schemeClr val="accent5">
                    <a:lumMod val="50000"/>
                  </a:schemeClr>
                </a:solidFill>
                <a:latin typeface="微软雅黑" panose="020B0503020204020204" pitchFamily="34" charset="-122"/>
                <a:ea typeface="微软雅黑" panose="020B0503020204020204" pitchFamily="34" charset="-122"/>
                <a:cs typeface="+mj-cs"/>
              </a:rPr>
              <a:t>评估，则您可以与他们一起进行更改。如果不能符合要求，则您</a:t>
            </a:r>
            <a:r>
              <a:rPr lang="zh-CN" altLang="en-US" sz="1600" b="1" dirty="0">
                <a:solidFill>
                  <a:schemeClr val="accent5">
                    <a:lumMod val="50000"/>
                  </a:schemeClr>
                </a:solidFill>
                <a:latin typeface="微软雅黑" panose="020B0503020204020204" pitchFamily="34" charset="-122"/>
                <a:ea typeface="微软雅黑" panose="020B0503020204020204" pitchFamily="34" charset="-122"/>
                <a:cs typeface="+mj-cs"/>
              </a:rPr>
              <a:t>不能</a:t>
            </a:r>
            <a:r>
              <a:rPr lang="zh-CN" altLang="en-US" sz="1600" dirty="0">
                <a:solidFill>
                  <a:schemeClr val="accent5">
                    <a:lumMod val="50000"/>
                  </a:schemeClr>
                </a:solidFill>
                <a:latin typeface="微软雅黑" panose="020B0503020204020204" pitchFamily="34" charset="-122"/>
                <a:ea typeface="微软雅黑" panose="020B0503020204020204" pitchFamily="34" charset="-122"/>
                <a:cs typeface="+mj-cs"/>
              </a:rPr>
              <a:t>选择接受在这种环境中提供的服务。</a:t>
            </a:r>
            <a:endParaRPr lang="en-US" sz="1600"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24" name="Text Placeholder 1">
            <a:extLst>
              <a:ext uri="{FF2B5EF4-FFF2-40B4-BE49-F238E27FC236}">
                <a16:creationId xmlns:a16="http://schemas.microsoft.com/office/drawing/2014/main" id="{5380A232-4796-A94A-BF5F-34A5B49D29DA}"/>
              </a:ext>
            </a:extLst>
          </p:cNvPr>
          <p:cNvSpPr>
            <a:spLocks noGrp="1"/>
          </p:cNvSpPr>
          <p:nvPr>
            <p:ph type="body" sz="quarter" idx="13"/>
          </p:nvPr>
        </p:nvSpPr>
        <p:spPr>
          <a:xfrm>
            <a:off x="110210" y="44174"/>
            <a:ext cx="6847181" cy="784146"/>
          </a:xfrm>
        </p:spPr>
        <p:txBody>
          <a:bodyPr/>
          <a:lstStyle/>
          <a:p>
            <a:r>
              <a:rPr lang="zh-CN" altLang="en-US" sz="2800" dirty="0">
                <a:latin typeface="微软雅黑" panose="020B0503020204020204" pitchFamily="34" charset="-122"/>
                <a:ea typeface="微软雅黑" panose="020B0503020204020204" pitchFamily="34" charset="-122"/>
              </a:rPr>
              <a:t>规划</a:t>
            </a:r>
            <a:endParaRPr lang="en-US" sz="2800" dirty="0">
              <a:latin typeface="微软雅黑" panose="020B0503020204020204" pitchFamily="34" charset="-122"/>
              <a:ea typeface="微软雅黑" panose="020B0503020204020204" pitchFamily="34" charset="-122"/>
            </a:endParaRPr>
          </a:p>
        </p:txBody>
      </p:sp>
      <p:sp>
        <p:nvSpPr>
          <p:cNvPr id="25" name="Oval 24">
            <a:extLst>
              <a:ext uri="{FF2B5EF4-FFF2-40B4-BE49-F238E27FC236}">
                <a16:creationId xmlns:a16="http://schemas.microsoft.com/office/drawing/2014/main" id="{967D00EB-DC80-E542-98E8-B5B53F4E54AE}"/>
              </a:ext>
            </a:extLst>
          </p:cNvPr>
          <p:cNvSpPr/>
          <p:nvPr/>
        </p:nvSpPr>
        <p:spPr>
          <a:xfrm>
            <a:off x="10257023" y="2551025"/>
            <a:ext cx="1202118" cy="1202239"/>
          </a:xfrm>
          <a:prstGeom prst="ellipse">
            <a:avLst/>
          </a:prstGeom>
          <a:blipFill dpi="0" rotWithShape="1">
            <a:blip r:embed="rId7"/>
            <a:srcRect/>
            <a:stretch>
              <a:fillRect/>
            </a:stretch>
          </a:blipFill>
          <a:ln w="571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05BF4A75-EA21-9E49-8692-E30909CE4E72}"/>
              </a:ext>
            </a:extLst>
          </p:cNvPr>
          <p:cNvSpPr txBox="1"/>
          <p:nvPr/>
        </p:nvSpPr>
        <p:spPr>
          <a:xfrm>
            <a:off x="9969326" y="3814745"/>
            <a:ext cx="1894998" cy="535531"/>
          </a:xfrm>
          <a:prstGeom prst="rect">
            <a:avLst/>
          </a:prstGeom>
          <a:noFill/>
        </p:spPr>
        <p:txBody>
          <a:bodyPr wrap="square" rtlCol="0">
            <a:spAutoFit/>
          </a:bodyPr>
          <a:lstStyle/>
          <a:p>
            <a:pPr algn="ctr">
              <a:lnSpc>
                <a:spcPct val="90000"/>
              </a:lnSpc>
              <a:spcBef>
                <a:spcPct val="0"/>
              </a:spcBef>
            </a:pPr>
            <a:r>
              <a:rPr lang="en-US" altLang="zh-CN" sz="1600" dirty="0">
                <a:solidFill>
                  <a:schemeClr val="accent5">
                    <a:lumMod val="50000"/>
                  </a:schemeClr>
                </a:solidFill>
                <a:latin typeface="微软雅黑" panose="020B0503020204020204" pitchFamily="34" charset="-122"/>
                <a:ea typeface="微软雅黑" panose="020B0503020204020204" pitchFamily="34" charset="-122"/>
                <a:cs typeface="+mj-cs"/>
              </a:rPr>
              <a:t>FMS</a:t>
            </a:r>
            <a:r>
              <a:rPr lang="zh-CN" altLang="en-US" sz="1600" u="sng" dirty="0">
                <a:solidFill>
                  <a:schemeClr val="accent5">
                    <a:lumMod val="50000"/>
                  </a:schemeClr>
                </a:solidFill>
                <a:latin typeface="微软雅黑" panose="020B0503020204020204" pitchFamily="34" charset="-122"/>
                <a:ea typeface="微软雅黑" panose="020B0503020204020204" pitchFamily="34" charset="-122"/>
                <a:cs typeface="+mj-cs"/>
              </a:rPr>
              <a:t>验证</a:t>
            </a:r>
            <a:r>
              <a:rPr lang="zh-CN" altLang="en-US" sz="1600" dirty="0">
                <a:solidFill>
                  <a:schemeClr val="accent5">
                    <a:lumMod val="50000"/>
                  </a:schemeClr>
                </a:solidFill>
                <a:latin typeface="微软雅黑" panose="020B0503020204020204" pitchFamily="34" charset="-122"/>
                <a:ea typeface="微软雅黑" panose="020B0503020204020204" pitchFamily="34" charset="-122"/>
                <a:cs typeface="+mj-cs"/>
              </a:rPr>
              <a:t>评估过程的</a:t>
            </a:r>
            <a:r>
              <a:rPr lang="zh-CN" altLang="en-US" sz="1600" b="1" dirty="0">
                <a:solidFill>
                  <a:schemeClr val="accent5">
                    <a:lumMod val="50000"/>
                  </a:schemeClr>
                </a:solidFill>
                <a:latin typeface="微软雅黑" panose="020B0503020204020204" pitchFamily="34" charset="-122"/>
                <a:ea typeface="微软雅黑" panose="020B0503020204020204" pitchFamily="34" charset="-122"/>
                <a:cs typeface="+mj-cs"/>
              </a:rPr>
              <a:t>完成情况</a:t>
            </a:r>
            <a:endParaRPr lang="en-US" sz="1600" b="1"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28" name="TextBox 27">
            <a:extLst>
              <a:ext uri="{FF2B5EF4-FFF2-40B4-BE49-F238E27FC236}">
                <a16:creationId xmlns:a16="http://schemas.microsoft.com/office/drawing/2014/main" id="{CF0E46A3-ABAF-B54C-BFAF-A5D4BF731522}"/>
              </a:ext>
            </a:extLst>
          </p:cNvPr>
          <p:cNvSpPr txBox="1"/>
          <p:nvPr/>
        </p:nvSpPr>
        <p:spPr>
          <a:xfrm>
            <a:off x="110210" y="595179"/>
            <a:ext cx="10337656" cy="466281"/>
          </a:xfrm>
          <a:prstGeom prst="rect">
            <a:avLst/>
          </a:prstGeom>
          <a:noFill/>
        </p:spPr>
        <p:txBody>
          <a:bodyPr wrap="square" rtlCol="0">
            <a:spAutoFit/>
          </a:bodyPr>
          <a:lstStyle/>
          <a:p>
            <a:pP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服务规划的要求</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29" name="Rectangle 28">
            <a:extLst>
              <a:ext uri="{FF2B5EF4-FFF2-40B4-BE49-F238E27FC236}">
                <a16:creationId xmlns:a16="http://schemas.microsoft.com/office/drawing/2014/main" id="{59658397-885C-8049-AEC5-C92275064E24}"/>
              </a:ext>
            </a:extLst>
          </p:cNvPr>
          <p:cNvSpPr/>
          <p:nvPr/>
        </p:nvSpPr>
        <p:spPr>
          <a:xfrm>
            <a:off x="1566414" y="1366224"/>
            <a:ext cx="9699629" cy="584775"/>
          </a:xfrm>
          <a:prstGeom prst="rect">
            <a:avLst/>
          </a:prstGeom>
        </p:spPr>
        <p:txBody>
          <a:bodyPr wrap="square">
            <a:spAutoFit/>
          </a:bodyPr>
          <a:lstStyle/>
          <a:p>
            <a:pPr algn="ctr"/>
            <a:r>
              <a:rPr lang="zh-CN" altLang="en-US" sz="3200" dirty="0">
                <a:latin typeface="微软雅黑" panose="020B0503020204020204" pitchFamily="34" charset="-122"/>
                <a:ea typeface="微软雅黑" panose="020B0503020204020204" pitchFamily="34" charset="-122"/>
              </a:rPr>
              <a:t>环境评估及流程</a:t>
            </a:r>
            <a:endParaRPr lang="en-US" sz="32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375170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2000" b="-50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CN" altLang="en-US" sz="2700" b="1" kern="1200" dirty="0">
                <a:solidFill>
                  <a:schemeClr val="bg2">
                    <a:lumMod val="10000"/>
                  </a:schemeClr>
                </a:solidFill>
                <a:latin typeface="微软雅黑" panose="020B0503020204020204" pitchFamily="34" charset="-122"/>
                <a:ea typeface="微软雅黑" panose="020B0503020204020204" pitchFamily="34" charset="-122"/>
                <a:cs typeface="+mj-cs"/>
              </a:rPr>
              <a:t>回顾</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6" name="Text Placeholder 1">
            <a:extLst>
              <a:ext uri="{FF2B5EF4-FFF2-40B4-BE49-F238E27FC236}">
                <a16:creationId xmlns:a16="http://schemas.microsoft.com/office/drawing/2014/main" id="{4F09A5EB-84EF-194E-9319-206D555835F2}"/>
              </a:ext>
            </a:extLst>
          </p:cNvPr>
          <p:cNvSpPr>
            <a:spLocks noGrp="1"/>
          </p:cNvSpPr>
          <p:nvPr>
            <p:ph type="body" sz="quarter" idx="13"/>
          </p:nvPr>
        </p:nvSpPr>
        <p:spPr>
          <a:xfrm>
            <a:off x="110210" y="44174"/>
            <a:ext cx="6847181" cy="784146"/>
          </a:xfrm>
        </p:spPr>
        <p:txBody>
          <a:bodyPr/>
          <a:lstStyle/>
          <a:p>
            <a:r>
              <a:rPr lang="zh-CN" altLang="en-US" sz="2800" dirty="0">
                <a:latin typeface="微软雅黑" panose="020B0503020204020204" pitchFamily="34" charset="-122"/>
                <a:ea typeface="微软雅黑" panose="020B0503020204020204" pitchFamily="34" charset="-122"/>
              </a:rPr>
              <a:t>规划</a:t>
            </a:r>
            <a:endParaRPr lang="en-US" sz="2800" dirty="0">
              <a:latin typeface="微软雅黑" panose="020B0503020204020204" pitchFamily="34" charset="-122"/>
              <a:ea typeface="微软雅黑" panose="020B0503020204020204" pitchFamily="34" charset="-122"/>
            </a:endParaRPr>
          </a:p>
        </p:txBody>
      </p:sp>
      <p:grpSp>
        <p:nvGrpSpPr>
          <p:cNvPr id="7" name="Group 6">
            <a:extLst>
              <a:ext uri="{FF2B5EF4-FFF2-40B4-BE49-F238E27FC236}">
                <a16:creationId xmlns:a16="http://schemas.microsoft.com/office/drawing/2014/main" id="{1B4194B4-2464-A347-AE4A-24E2701C7CAE}"/>
              </a:ext>
            </a:extLst>
          </p:cNvPr>
          <p:cNvGrpSpPr/>
          <p:nvPr/>
        </p:nvGrpSpPr>
        <p:grpSpPr>
          <a:xfrm>
            <a:off x="1232452" y="1510866"/>
            <a:ext cx="9798404" cy="4691152"/>
            <a:chOff x="7424116" y="3299791"/>
            <a:chExt cx="3401212" cy="3995009"/>
          </a:xfrm>
        </p:grpSpPr>
        <p:grpSp>
          <p:nvGrpSpPr>
            <p:cNvPr id="8" name="Group 7">
              <a:extLst>
                <a:ext uri="{FF2B5EF4-FFF2-40B4-BE49-F238E27FC236}">
                  <a16:creationId xmlns:a16="http://schemas.microsoft.com/office/drawing/2014/main" id="{37A8A142-DD90-3849-8F89-91709046DC87}"/>
                </a:ext>
              </a:extLst>
            </p:cNvPr>
            <p:cNvGrpSpPr/>
            <p:nvPr/>
          </p:nvGrpSpPr>
          <p:grpSpPr>
            <a:xfrm>
              <a:off x="7424116" y="3299791"/>
              <a:ext cx="3401212" cy="3995009"/>
              <a:chOff x="1857050" y="3966472"/>
              <a:chExt cx="3401212" cy="3567393"/>
            </a:xfrm>
          </p:grpSpPr>
          <p:sp>
            <p:nvSpPr>
              <p:cNvPr id="11" name="Rectangle 10">
                <a:extLst>
                  <a:ext uri="{FF2B5EF4-FFF2-40B4-BE49-F238E27FC236}">
                    <a16:creationId xmlns:a16="http://schemas.microsoft.com/office/drawing/2014/main" id="{B0917192-0031-C548-AB34-6EE56FE26C34}"/>
                  </a:ext>
                </a:extLst>
              </p:cNvPr>
              <p:cNvSpPr/>
              <p:nvPr/>
            </p:nvSpPr>
            <p:spPr>
              <a:xfrm>
                <a:off x="1857050" y="3966472"/>
                <a:ext cx="3401212" cy="3567393"/>
              </a:xfrm>
              <a:prstGeom prst="rect">
                <a:avLst/>
              </a:prstGeom>
              <a:solidFill>
                <a:schemeClr val="tx1">
                  <a:lumMod val="75000"/>
                  <a:lumOff val="2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6D9CBED-8B9E-374A-8008-635696B5E085}"/>
                  </a:ext>
                </a:extLst>
              </p:cNvPr>
              <p:cNvSpPr/>
              <p:nvPr/>
            </p:nvSpPr>
            <p:spPr>
              <a:xfrm>
                <a:off x="1907063" y="4049357"/>
                <a:ext cx="3291298" cy="3401621"/>
              </a:xfrm>
              <a:prstGeom prst="rect">
                <a:avLst/>
              </a:prstGeom>
              <a:solidFill>
                <a:schemeClr val="bg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DCA05CC2-96E2-D14E-9D57-27851FC8B5B3}"/>
                </a:ext>
              </a:extLst>
            </p:cNvPr>
            <p:cNvSpPr txBox="1"/>
            <p:nvPr/>
          </p:nvSpPr>
          <p:spPr>
            <a:xfrm>
              <a:off x="7474129" y="3528006"/>
              <a:ext cx="3291298" cy="1179469"/>
            </a:xfrm>
            <a:prstGeom prst="rect">
              <a:avLst/>
            </a:prstGeom>
            <a:noFill/>
          </p:spPr>
          <p:txBody>
            <a:bodyPr wrap="square" rtlCol="0">
              <a:spAutoFit/>
            </a:bodyPr>
            <a:lstStyle/>
            <a:p>
              <a:pPr algn="ctr"/>
              <a:r>
                <a:rPr lang="zh-CN" altLang="en-US" sz="2400" b="1" dirty="0">
                  <a:latin typeface="微软雅黑" panose="020B0503020204020204" pitchFamily="34" charset="-122"/>
                  <a:ea typeface="微软雅黑" panose="020B0503020204020204" pitchFamily="34" charset="-122"/>
                </a:rPr>
                <a:t>规划回顾</a:t>
              </a:r>
              <a:endParaRPr lang="en-US" sz="2400" b="1"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ü"/>
              </a:pPr>
              <a:endParaRPr lang="en-US" sz="2000"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ü"/>
              </a:pPr>
              <a:endParaRPr lang="en-US" sz="2000"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ü"/>
              </a:pPr>
              <a:endParaRPr lang="en-US" sz="2000" dirty="0">
                <a:latin typeface="微软雅黑" panose="020B0503020204020204" pitchFamily="34" charset="-122"/>
                <a:ea typeface="微软雅黑" panose="020B0503020204020204" pitchFamily="34" charset="-122"/>
              </a:endParaRPr>
            </a:p>
          </p:txBody>
        </p:sp>
      </p:grpSp>
      <p:sp>
        <p:nvSpPr>
          <p:cNvPr id="3" name="Rectangle 2">
            <a:extLst>
              <a:ext uri="{FF2B5EF4-FFF2-40B4-BE49-F238E27FC236}">
                <a16:creationId xmlns:a16="http://schemas.microsoft.com/office/drawing/2014/main" id="{4D8C662E-C5C9-DE42-ADC5-95E175C70135}"/>
              </a:ext>
            </a:extLst>
          </p:cNvPr>
          <p:cNvSpPr/>
          <p:nvPr/>
        </p:nvSpPr>
        <p:spPr>
          <a:xfrm>
            <a:off x="1470991" y="2597497"/>
            <a:ext cx="9163879" cy="2806922"/>
          </a:xfrm>
          <a:prstGeom prst="rect">
            <a:avLst/>
          </a:prstGeom>
        </p:spPr>
        <p:txBody>
          <a:bodyPr wrap="square">
            <a:spAutoFit/>
          </a:bodyPr>
          <a:lstStyle/>
          <a:p>
            <a:pPr marL="342900" indent="-342900">
              <a:lnSpc>
                <a:spcPct val="90000"/>
              </a:lnSpc>
              <a:spcBef>
                <a:spcPct val="0"/>
              </a:spcBef>
              <a:buFont typeface="Wingdings" panose="05000000000000000000" pitchFamily="2" charset="2"/>
              <a:buChar char="ü"/>
            </a:pPr>
            <a:r>
              <a:rPr lang="zh-CN" altLang="en-US" sz="2800" dirty="0">
                <a:solidFill>
                  <a:schemeClr val="tx2">
                    <a:lumMod val="50000"/>
                  </a:schemeClr>
                </a:solidFill>
                <a:latin typeface="Microsoft YaHei" panose="020B0503020204020204" pitchFamily="34" charset="-122"/>
                <a:ea typeface="Microsoft YaHei" panose="020B0503020204020204" pitchFamily="34" charset="-122"/>
              </a:rPr>
              <a:t>以人为本的规划和自决</a:t>
            </a:r>
            <a:endParaRPr lang="en-US" altLang="zh-CN" sz="2800" dirty="0">
              <a:solidFill>
                <a:schemeClr val="tx2">
                  <a:lumMod val="50000"/>
                </a:schemeClr>
              </a:solidFill>
              <a:latin typeface="Microsoft YaHei" panose="020B0503020204020204" pitchFamily="34" charset="-122"/>
              <a:ea typeface="Microsoft YaHei" panose="020B0503020204020204" pitchFamily="34" charset="-122"/>
            </a:endParaRPr>
          </a:p>
          <a:p>
            <a:pPr marL="342900" indent="-342900">
              <a:lnSpc>
                <a:spcPct val="90000"/>
              </a:lnSpc>
              <a:spcBef>
                <a:spcPct val="0"/>
              </a:spcBef>
              <a:buFont typeface="Wingdings" panose="05000000000000000000" pitchFamily="2" charset="2"/>
              <a:buChar char="ü"/>
            </a:pPr>
            <a:endParaRPr lang="en-US" sz="2800" dirty="0">
              <a:solidFill>
                <a:schemeClr val="tx2">
                  <a:lumMod val="50000"/>
                </a:schemeClr>
              </a:solidFill>
              <a:latin typeface="Microsoft YaHei" panose="020B0503020204020204" pitchFamily="34" charset="-122"/>
              <a:ea typeface="Microsoft YaHei"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sz="2800" dirty="0">
                <a:solidFill>
                  <a:schemeClr val="tx2">
                    <a:lumMod val="50000"/>
                  </a:schemeClr>
                </a:solidFill>
                <a:latin typeface="Microsoft YaHei" panose="020B0503020204020204" pitchFamily="34" charset="-122"/>
                <a:ea typeface="Microsoft YaHei" panose="020B0503020204020204" pitchFamily="34" charset="-122"/>
              </a:rPr>
              <a:t>个人计划方案（</a:t>
            </a:r>
            <a:r>
              <a:rPr lang="en-US" altLang="zh-CN" sz="2800" dirty="0">
                <a:solidFill>
                  <a:schemeClr val="tx2">
                    <a:lumMod val="50000"/>
                  </a:schemeClr>
                </a:solidFill>
                <a:latin typeface="Microsoft YaHei" panose="020B0503020204020204" pitchFamily="34" charset="-122"/>
                <a:ea typeface="Microsoft YaHei" panose="020B0503020204020204" pitchFamily="34" charset="-122"/>
              </a:rPr>
              <a:t>IPP</a:t>
            </a:r>
            <a:r>
              <a:rPr lang="zh-CN" altLang="en-US" sz="2800" dirty="0">
                <a:solidFill>
                  <a:schemeClr val="tx2">
                    <a:lumMod val="50000"/>
                  </a:schemeClr>
                </a:solidFill>
                <a:latin typeface="Microsoft YaHei" panose="020B0503020204020204" pitchFamily="34" charset="-122"/>
                <a:ea typeface="Microsoft YaHei" panose="020B0503020204020204" pitchFamily="34" charset="-122"/>
              </a:rPr>
              <a:t>）和自决</a:t>
            </a:r>
            <a:endParaRPr lang="en-US" sz="2800" dirty="0">
              <a:solidFill>
                <a:schemeClr val="tx2">
                  <a:lumMod val="50000"/>
                </a:schemeClr>
              </a:solidFill>
              <a:latin typeface="Microsoft YaHei" panose="020B0503020204020204" pitchFamily="34" charset="-122"/>
              <a:ea typeface="Microsoft YaHei" panose="020B0503020204020204" pitchFamily="34" charset="-122"/>
            </a:endParaRPr>
          </a:p>
          <a:p>
            <a:pPr>
              <a:lnSpc>
                <a:spcPct val="90000"/>
              </a:lnSpc>
              <a:spcBef>
                <a:spcPct val="0"/>
              </a:spcBef>
            </a:pPr>
            <a:endParaRPr lang="en-US" sz="2800" dirty="0">
              <a:solidFill>
                <a:schemeClr val="tx2">
                  <a:lumMod val="50000"/>
                </a:schemeClr>
              </a:solidFill>
              <a:latin typeface="Microsoft YaHei" panose="020B0503020204020204" pitchFamily="34" charset="-122"/>
              <a:ea typeface="Microsoft YaHei"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sz="2800" dirty="0">
                <a:solidFill>
                  <a:schemeClr val="tx2">
                    <a:lumMod val="50000"/>
                  </a:schemeClr>
                </a:solidFill>
                <a:latin typeface="Microsoft YaHei" panose="020B0503020204020204" pitchFamily="34" charset="-122"/>
                <a:ea typeface="Microsoft YaHei" panose="020B0503020204020204" pitchFamily="34" charset="-122"/>
              </a:rPr>
              <a:t>服务规划的要求</a:t>
            </a:r>
            <a:endParaRPr lang="en-US" sz="2800" dirty="0">
              <a:solidFill>
                <a:schemeClr val="tx2">
                  <a:lumMod val="50000"/>
                </a:schemeClr>
              </a:solidFill>
              <a:latin typeface="Microsoft YaHei" panose="020B0503020204020204" pitchFamily="34" charset="-122"/>
              <a:ea typeface="Microsoft YaHei" panose="020B0503020204020204" pitchFamily="34" charset="-122"/>
            </a:endParaRPr>
          </a:p>
          <a:p>
            <a:pPr marL="800100" lvl="1" indent="-342900">
              <a:lnSpc>
                <a:spcPct val="90000"/>
              </a:lnSpc>
              <a:spcBef>
                <a:spcPct val="0"/>
              </a:spcBef>
              <a:buFont typeface="Wingdings" panose="05000000000000000000" pitchFamily="2" charset="2"/>
              <a:buChar char="ü"/>
            </a:pPr>
            <a:r>
              <a:rPr lang="zh-CN" altLang="en-US" sz="2800" dirty="0">
                <a:solidFill>
                  <a:schemeClr val="tx2">
                    <a:lumMod val="50000"/>
                  </a:schemeClr>
                </a:solidFill>
                <a:latin typeface="Microsoft YaHei" panose="020B0503020204020204" pitchFamily="34" charset="-122"/>
                <a:ea typeface="Microsoft YaHei" panose="020B0503020204020204" pitchFamily="34" charset="-122"/>
              </a:rPr>
              <a:t>通用资源</a:t>
            </a:r>
            <a:endParaRPr lang="en-US" sz="2800" dirty="0">
              <a:solidFill>
                <a:schemeClr val="tx2">
                  <a:lumMod val="50000"/>
                </a:schemeClr>
              </a:solidFill>
              <a:latin typeface="Microsoft YaHei" panose="020B0503020204020204" pitchFamily="34" charset="-122"/>
              <a:ea typeface="Microsoft YaHei" panose="020B0503020204020204" pitchFamily="34" charset="-122"/>
            </a:endParaRPr>
          </a:p>
          <a:p>
            <a:pPr marL="800100" lvl="1" indent="-342900">
              <a:lnSpc>
                <a:spcPct val="90000"/>
              </a:lnSpc>
              <a:spcBef>
                <a:spcPct val="0"/>
              </a:spcBef>
              <a:buFont typeface="Wingdings" panose="05000000000000000000" pitchFamily="2" charset="2"/>
              <a:buChar char="ü"/>
            </a:pPr>
            <a:r>
              <a:rPr lang="zh-CN" altLang="en-US" sz="2800" dirty="0">
                <a:solidFill>
                  <a:schemeClr val="tx2">
                    <a:lumMod val="50000"/>
                  </a:schemeClr>
                </a:solidFill>
                <a:latin typeface="Microsoft YaHei" panose="020B0503020204020204" pitchFamily="34" charset="-122"/>
                <a:ea typeface="Microsoft YaHei" panose="020B0503020204020204" pitchFamily="34" charset="-122"/>
              </a:rPr>
              <a:t>社区融入</a:t>
            </a:r>
            <a:endParaRPr lang="en-US" sz="2800" dirty="0">
              <a:solidFill>
                <a:schemeClr val="tx2">
                  <a:lumMod val="50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5874473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3" y="994167"/>
            <a:ext cx="6280744" cy="1460500"/>
          </a:xfrm>
        </p:spPr>
        <p:txBody>
          <a:bodyPr>
            <a:noAutofit/>
          </a:bodyPr>
          <a:lstStyle/>
          <a:p>
            <a:r>
              <a:rPr lang="zh-CN" altLang="en-US" dirty="0">
                <a:latin typeface="微软雅黑" panose="020B0503020204020204" pitchFamily="34" charset="-122"/>
                <a:ea typeface="微软雅黑" panose="020B0503020204020204" pitchFamily="34" charset="-122"/>
              </a:rPr>
              <a:t>为服务和支持付费</a:t>
            </a:r>
            <a:endParaRPr lang="en-US" dirty="0">
              <a:latin typeface="微软雅黑" panose="020B0503020204020204" pitchFamily="34" charset="-122"/>
              <a:ea typeface="微软雅黑" panose="020B0503020204020204" pitchFamily="34" charset="-122"/>
            </a:endParaRPr>
          </a:p>
        </p:txBody>
      </p:sp>
      <p:grpSp>
        <p:nvGrpSpPr>
          <p:cNvPr id="17" name="Group 16">
            <a:extLst>
              <a:ext uri="{FF2B5EF4-FFF2-40B4-BE49-F238E27FC236}">
                <a16:creationId xmlns:a16="http://schemas.microsoft.com/office/drawing/2014/main" id="{D8A393B0-3270-5142-9887-B174541AE64C}"/>
              </a:ext>
            </a:extLst>
          </p:cNvPr>
          <p:cNvGrpSpPr/>
          <p:nvPr/>
        </p:nvGrpSpPr>
        <p:grpSpPr>
          <a:xfrm>
            <a:off x="7316332" y="2454667"/>
            <a:ext cx="3579183" cy="4646092"/>
            <a:chOff x="7316332" y="2967282"/>
            <a:chExt cx="3579183" cy="4646092"/>
          </a:xfrm>
        </p:grpSpPr>
        <p:grpSp>
          <p:nvGrpSpPr>
            <p:cNvPr id="18" name="Group 17">
              <a:extLst>
                <a:ext uri="{FF2B5EF4-FFF2-40B4-BE49-F238E27FC236}">
                  <a16:creationId xmlns:a16="http://schemas.microsoft.com/office/drawing/2014/main" id="{77F66C94-94E2-594E-B2E1-4FA02822BC65}"/>
                </a:ext>
              </a:extLst>
            </p:cNvPr>
            <p:cNvGrpSpPr/>
            <p:nvPr/>
          </p:nvGrpSpPr>
          <p:grpSpPr>
            <a:xfrm>
              <a:off x="7316332" y="2967282"/>
              <a:ext cx="3579183" cy="4646092"/>
              <a:chOff x="1763121" y="3966472"/>
              <a:chExt cx="3579183" cy="4148786"/>
            </a:xfrm>
          </p:grpSpPr>
          <p:sp>
            <p:nvSpPr>
              <p:cNvPr id="21" name="Rectangle 20">
                <a:extLst>
                  <a:ext uri="{FF2B5EF4-FFF2-40B4-BE49-F238E27FC236}">
                    <a16:creationId xmlns:a16="http://schemas.microsoft.com/office/drawing/2014/main" id="{2F668393-D65A-774E-A2EB-78DACA727464}"/>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9D92D571-9DF8-F649-9D0E-BC37315E9692}"/>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F223D468-1755-8947-A8A3-F2B5A5A4D684}"/>
                </a:ext>
              </a:extLst>
            </p:cNvPr>
            <p:cNvSpPr txBox="1"/>
            <p:nvPr/>
          </p:nvSpPr>
          <p:spPr>
            <a:xfrm>
              <a:off x="7551338" y="4838955"/>
              <a:ext cx="3250567" cy="1837426"/>
            </a:xfrm>
            <a:prstGeom prst="rect">
              <a:avLst/>
            </a:prstGeom>
            <a:noFill/>
          </p:spPr>
          <p:txBody>
            <a:bodyPr wrap="square" rtlCol="0">
              <a:spAutoFit/>
            </a:bodyPr>
            <a:lstStyle/>
            <a:p>
              <a:pPr>
                <a:lnSpc>
                  <a:spcPct val="90000"/>
                </a:lnSpc>
                <a:spcBef>
                  <a:spcPct val="0"/>
                </a:spcBef>
              </a:pPr>
              <a:r>
                <a:rPr lang="zh-CN" altLang="en-US" b="1" dirty="0">
                  <a:solidFill>
                    <a:schemeClr val="accent5">
                      <a:lumMod val="50000"/>
                    </a:schemeClr>
                  </a:solidFill>
                  <a:latin typeface="微软雅黑" panose="020B0503020204020204" pitchFamily="34" charset="-122"/>
                  <a:ea typeface="微软雅黑" panose="020B0503020204020204" pitchFamily="34" charset="-122"/>
                </a:rPr>
                <a:t>角色和责任</a:t>
              </a:r>
              <a:endParaRPr lang="en-US" altLang="zh-CN" b="1"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您</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家庭</a:t>
              </a:r>
              <a:r>
                <a:rPr lang="en-US" altLang="zh-CN" dirty="0">
                  <a:solidFill>
                    <a:schemeClr val="accent5">
                      <a:lumMod val="50000"/>
                    </a:schemeClr>
                  </a:solidFill>
                  <a:latin typeface="微软雅黑" panose="020B0503020204020204" pitchFamily="34" charset="-122"/>
                  <a:ea typeface="微软雅黑" panose="020B0503020204020204" pitchFamily="34" charset="-122"/>
                </a:rPr>
                <a:t>/</a:t>
              </a:r>
              <a:r>
                <a:rPr lang="zh-CN" altLang="en-US" dirty="0">
                  <a:solidFill>
                    <a:schemeClr val="accent5">
                      <a:lumMod val="50000"/>
                    </a:schemeClr>
                  </a:solidFill>
                  <a:latin typeface="微软雅黑" panose="020B0503020204020204" pitchFamily="34" charset="-122"/>
                  <a:ea typeface="微软雅黑" panose="020B0503020204020204" pitchFamily="34" charset="-122"/>
                </a:rPr>
                <a:t>支持圈</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服务协调员</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财务管理服务</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服务供应方</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独立协调方</a:t>
              </a:r>
              <a:endParaRPr lang="en-US" sz="2000" dirty="0">
                <a:solidFill>
                  <a:schemeClr val="bg1"/>
                </a:solidFill>
                <a:latin typeface="Century Gothic" panose="020B0502020202020204" pitchFamily="34" charset="0"/>
                <a:ea typeface="+mj-ea"/>
                <a:cs typeface="+mj-cs"/>
              </a:endParaRPr>
            </a:p>
          </p:txBody>
        </p:sp>
        <p:sp>
          <p:nvSpPr>
            <p:cNvPr id="20" name="TextBox 19">
              <a:extLst>
                <a:ext uri="{FF2B5EF4-FFF2-40B4-BE49-F238E27FC236}">
                  <a16:creationId xmlns:a16="http://schemas.microsoft.com/office/drawing/2014/main" id="{753EF4B1-054F-624C-9F1F-423750AB23D9}"/>
                </a:ext>
              </a:extLst>
            </p:cNvPr>
            <p:cNvSpPr txBox="1"/>
            <p:nvPr/>
          </p:nvSpPr>
          <p:spPr>
            <a:xfrm>
              <a:off x="7551338" y="3127359"/>
              <a:ext cx="3109170" cy="1615827"/>
            </a:xfrm>
            <a:prstGeom prst="rect">
              <a:avLst/>
            </a:prstGeom>
            <a:noFill/>
          </p:spPr>
          <p:txBody>
            <a:bodyPr wrap="square" rtlCol="0">
              <a:spAutoFit/>
            </a:bodyPr>
            <a:lstStyle/>
            <a:p>
              <a:r>
                <a:rPr lang="en-US" altLang="zh-CN" b="1" dirty="0">
                  <a:solidFill>
                    <a:schemeClr val="accent5">
                      <a:lumMod val="50000"/>
                    </a:schemeClr>
                  </a:solidFill>
                  <a:latin typeface="微软雅黑" panose="020B0503020204020204" pitchFamily="34" charset="-122"/>
                  <a:ea typeface="微软雅黑" panose="020B0503020204020204" pitchFamily="34" charset="-122"/>
                </a:rPr>
                <a:t>5</a:t>
              </a:r>
              <a:r>
                <a:rPr lang="zh-CN" altLang="en-US" b="1" dirty="0">
                  <a:solidFill>
                    <a:schemeClr val="accent5">
                      <a:lumMod val="50000"/>
                    </a:schemeClr>
                  </a:solidFill>
                  <a:latin typeface="微软雅黑" panose="020B0503020204020204" pitchFamily="34" charset="-122"/>
                  <a:ea typeface="微软雅黑" panose="020B0503020204020204" pitchFamily="34" charset="-122"/>
                </a:rPr>
                <a:t>大原则</a:t>
              </a:r>
              <a:endParaRPr lang="en-US" altLang="zh-CN" b="1"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自由</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权限</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支持</a:t>
              </a:r>
              <a:r>
                <a:rPr lang="en-US" altLang="zh-CN" dirty="0">
                  <a:solidFill>
                    <a:schemeClr val="accent5">
                      <a:lumMod val="50000"/>
                    </a:schemeClr>
                  </a:solidFill>
                  <a:latin typeface="微软雅黑" panose="020B0503020204020204" pitchFamily="34" charset="-122"/>
                  <a:ea typeface="微软雅黑" panose="020B0503020204020204" pitchFamily="34" charset="-122"/>
                </a:rPr>
                <a:t> </a:t>
              </a: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责任</a:t>
              </a:r>
              <a:r>
                <a:rPr lang="en-US" altLang="zh-CN" dirty="0">
                  <a:solidFill>
                    <a:schemeClr val="accent5">
                      <a:lumMod val="50000"/>
                    </a:schemeClr>
                  </a:solidFill>
                  <a:latin typeface="微软雅黑" panose="020B0503020204020204" pitchFamily="34" charset="-122"/>
                  <a:ea typeface="微软雅黑" panose="020B0503020204020204" pitchFamily="34" charset="-122"/>
                </a:rPr>
                <a:t> </a:t>
              </a: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确认</a:t>
              </a: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1432781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11488" y="65055"/>
            <a:ext cx="9999159" cy="649408"/>
          </a:xfrm>
        </p:spPr>
        <p:txBody>
          <a:bodyPr/>
          <a:lstStyle/>
          <a:p>
            <a:r>
              <a:rPr lang="zh-CN" altLang="en-US" dirty="0">
                <a:latin typeface="微软雅黑" panose="020B0503020204020204" pitchFamily="34" charset="-122"/>
                <a:ea typeface="微软雅黑" panose="020B0503020204020204" pitchFamily="34" charset="-122"/>
              </a:rPr>
              <a:t>自决计划授训</a:t>
            </a:r>
            <a:endParaRPr lang="en-US" dirty="0">
              <a:latin typeface="微软雅黑" panose="020B0503020204020204" pitchFamily="34" charset="-122"/>
              <a:ea typeface="微软雅黑" panose="020B0503020204020204" pitchFamily="34" charset="-122"/>
            </a:endParaRPr>
          </a:p>
        </p:txBody>
      </p:sp>
      <p:sp>
        <p:nvSpPr>
          <p:cNvPr id="3" name="Text Placeholder 2"/>
          <p:cNvSpPr>
            <a:spLocks noGrp="1"/>
          </p:cNvSpPr>
          <p:nvPr>
            <p:ph type="body" sz="quarter" idx="14"/>
          </p:nvPr>
        </p:nvSpPr>
        <p:spPr/>
        <p:txBody>
          <a:bodyPr/>
          <a:lstStyle/>
          <a:p>
            <a:r>
              <a:rPr lang="zh-CN" altLang="en-US" dirty="0">
                <a:latin typeface="微软雅黑" panose="020B0503020204020204" pitchFamily="34" charset="-122"/>
                <a:ea typeface="微软雅黑" panose="020B0503020204020204" pitchFamily="34" charset="-122"/>
              </a:rPr>
              <a:t>流程</a:t>
            </a:r>
            <a:endParaRPr lang="en-US" dirty="0">
              <a:latin typeface="微软雅黑" panose="020B0503020204020204" pitchFamily="34" charset="-122"/>
              <a:ea typeface="微软雅黑" panose="020B0503020204020204" pitchFamily="34" charset="-122"/>
            </a:endParaRPr>
          </a:p>
        </p:txBody>
      </p:sp>
      <p:sp>
        <p:nvSpPr>
          <p:cNvPr id="6" name="Pentagon 5"/>
          <p:cNvSpPr/>
          <p:nvPr/>
        </p:nvSpPr>
        <p:spPr>
          <a:xfrm>
            <a:off x="0" y="1021796"/>
            <a:ext cx="12569371" cy="5842001"/>
          </a:xfrm>
          <a:prstGeom prst="homePlate">
            <a:avLst>
              <a:gd name="adj" fmla="val 87883"/>
            </a:avLst>
          </a:prstGeom>
          <a:solidFill>
            <a:schemeClr val="bg1">
              <a:lumMod val="5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2859249" y="1872094"/>
            <a:ext cx="6850870" cy="4492897"/>
            <a:chOff x="1133124" y="1775549"/>
            <a:chExt cx="7717427" cy="4492897"/>
          </a:xfrm>
        </p:grpSpPr>
        <p:sp>
          <p:nvSpPr>
            <p:cNvPr id="7" name="Rectangle 6"/>
            <p:cNvSpPr/>
            <p:nvPr/>
          </p:nvSpPr>
          <p:spPr>
            <a:xfrm>
              <a:off x="1133124" y="1780773"/>
              <a:ext cx="7717427" cy="4487673"/>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346665" y="1775549"/>
              <a:ext cx="7503886" cy="4401205"/>
            </a:xfrm>
            <a:prstGeom prst="rect">
              <a:avLst/>
            </a:prstGeom>
            <a:ln>
              <a:noFill/>
            </a:ln>
          </p:spPr>
          <p:txBody>
            <a:bodyPr wrap="square">
              <a:spAutoFit/>
            </a:bodyPr>
            <a:lstStyle/>
            <a:p>
              <a:pPr marL="342900" indent="-342900">
                <a:buFont typeface="+mj-lt"/>
                <a:buAutoNum type="arabicParenR"/>
              </a:pPr>
              <a:r>
                <a:rPr lang="zh-CN" altLang="en-US" sz="2800" dirty="0">
                  <a:latin typeface="微软雅黑" panose="020B0503020204020204" pitchFamily="34" charset="-122"/>
                  <a:ea typeface="微软雅黑" panose="020B0503020204020204" pitchFamily="34" charset="-122"/>
                </a:rPr>
                <a:t>介绍和杂务</a:t>
              </a:r>
              <a:endParaRPr lang="en-US" altLang="zh-CN" sz="2800" dirty="0">
                <a:latin typeface="微软雅黑" panose="020B0503020204020204" pitchFamily="34" charset="-122"/>
                <a:ea typeface="微软雅黑" panose="020B0503020204020204" pitchFamily="34" charset="-122"/>
              </a:endParaRPr>
            </a:p>
            <a:p>
              <a:pPr marL="342900" indent="-342900">
                <a:buFont typeface="+mj-lt"/>
                <a:buAutoNum type="arabicParenR"/>
              </a:pPr>
              <a:r>
                <a:rPr lang="zh-CN" altLang="en-US" sz="2800" dirty="0">
                  <a:latin typeface="微软雅黑" panose="020B0503020204020204" pitchFamily="34" charset="-122"/>
                  <a:ea typeface="微软雅黑" panose="020B0503020204020204" pitchFamily="34" charset="-122"/>
                </a:rPr>
                <a:t>什么是自决</a:t>
              </a:r>
              <a:endParaRPr lang="en-US" altLang="zh-CN" sz="2800" dirty="0">
                <a:latin typeface="微软雅黑" panose="020B0503020204020204" pitchFamily="34" charset="-122"/>
                <a:ea typeface="微软雅黑" panose="020B0503020204020204" pitchFamily="34" charset="-122"/>
              </a:endParaRPr>
            </a:p>
            <a:p>
              <a:pPr marL="342900" indent="-342900">
                <a:buFont typeface="+mj-lt"/>
                <a:buAutoNum type="arabicParenR"/>
              </a:pPr>
              <a:r>
                <a:rPr lang="zh-CN" altLang="en-US" sz="2800" dirty="0">
                  <a:latin typeface="微软雅黑" panose="020B0503020204020204" pitchFamily="34" charset="-122"/>
                  <a:ea typeface="微软雅黑" panose="020B0503020204020204" pitchFamily="34" charset="-122"/>
                </a:rPr>
                <a:t>角色和责任</a:t>
              </a:r>
              <a:endParaRPr lang="en-US" altLang="zh-CN" sz="2800" dirty="0">
                <a:latin typeface="微软雅黑" panose="020B0503020204020204" pitchFamily="34" charset="-122"/>
                <a:ea typeface="微软雅黑" panose="020B0503020204020204" pitchFamily="34" charset="-122"/>
              </a:endParaRPr>
            </a:p>
            <a:p>
              <a:pPr marL="342900" indent="-342900">
                <a:buFont typeface="+mj-lt"/>
                <a:buAutoNum type="arabicParenR"/>
              </a:pPr>
              <a:r>
                <a:rPr lang="zh-CN" altLang="en-US" sz="2800" dirty="0">
                  <a:latin typeface="微软雅黑" panose="020B0503020204020204" pitchFamily="34" charset="-122"/>
                  <a:ea typeface="微软雅黑" panose="020B0503020204020204" pitchFamily="34" charset="-122"/>
                </a:rPr>
                <a:t>休息</a:t>
              </a:r>
              <a:r>
                <a:rPr lang="en-US" sz="2800" dirty="0">
                  <a:latin typeface="微软雅黑" panose="020B0503020204020204" pitchFamily="34" charset="-122"/>
                  <a:ea typeface="微软雅黑" panose="020B0503020204020204" pitchFamily="34" charset="-122"/>
                </a:rPr>
                <a:t> </a:t>
              </a:r>
            </a:p>
            <a:p>
              <a:pPr marL="342900" indent="-342900">
                <a:buFont typeface="+mj-lt"/>
                <a:buAutoNum type="arabicParenR"/>
              </a:pPr>
              <a:r>
                <a:rPr lang="zh-CN" altLang="en-US" sz="2800" dirty="0">
                  <a:latin typeface="微软雅黑" panose="020B0503020204020204" pitchFamily="34" charset="-122"/>
                  <a:ea typeface="微软雅黑" panose="020B0503020204020204" pitchFamily="34" charset="-122"/>
                </a:rPr>
                <a:t>规划</a:t>
              </a:r>
              <a:endParaRPr lang="en-US" sz="2800" dirty="0">
                <a:latin typeface="微软雅黑" panose="020B0503020204020204" pitchFamily="34" charset="-122"/>
                <a:ea typeface="微软雅黑" panose="020B0503020204020204" pitchFamily="34" charset="-122"/>
              </a:endParaRPr>
            </a:p>
            <a:p>
              <a:pPr marL="342900" indent="-342900">
                <a:buFont typeface="+mj-lt"/>
                <a:buAutoNum type="arabicParenR"/>
              </a:pPr>
              <a:r>
                <a:rPr lang="zh-CN" altLang="en-US" sz="2800" dirty="0">
                  <a:latin typeface="微软雅黑" panose="020B0503020204020204" pitchFamily="34" charset="-122"/>
                  <a:ea typeface="微软雅黑" panose="020B0503020204020204" pitchFamily="34" charset="-122"/>
                </a:rPr>
                <a:t>午餐</a:t>
              </a:r>
              <a:r>
                <a:rPr lang="en-US" sz="2800" dirty="0">
                  <a:latin typeface="微软雅黑" panose="020B0503020204020204" pitchFamily="34" charset="-122"/>
                  <a:ea typeface="微软雅黑" panose="020B0503020204020204" pitchFamily="34" charset="-122"/>
                </a:rPr>
                <a:t> </a:t>
              </a:r>
            </a:p>
            <a:p>
              <a:pPr marL="342900" indent="-342900">
                <a:buFont typeface="+mj-lt"/>
                <a:buAutoNum type="arabicParenR"/>
              </a:pPr>
              <a:r>
                <a:rPr lang="zh-CN" altLang="en-US" sz="2800" dirty="0">
                  <a:latin typeface="微软雅黑" panose="020B0503020204020204" pitchFamily="34" charset="-122"/>
                  <a:ea typeface="微软雅黑" panose="020B0503020204020204" pitchFamily="34" charset="-122"/>
                </a:rPr>
                <a:t>服务付费</a:t>
              </a:r>
              <a:endParaRPr lang="en-US" altLang="zh-CN" sz="2800" dirty="0">
                <a:latin typeface="微软雅黑" panose="020B0503020204020204" pitchFamily="34" charset="-122"/>
                <a:ea typeface="微软雅黑" panose="020B0503020204020204" pitchFamily="34" charset="-122"/>
              </a:endParaRPr>
            </a:p>
            <a:p>
              <a:pPr marL="342900" indent="-342900">
                <a:buFont typeface="+mj-lt"/>
                <a:buAutoNum type="arabicParenR"/>
              </a:pPr>
              <a:r>
                <a:rPr lang="zh-CN" altLang="en-US" sz="2800" dirty="0">
                  <a:latin typeface="微软雅黑" panose="020B0503020204020204" pitchFamily="34" charset="-122"/>
                  <a:ea typeface="微软雅黑" panose="020B0503020204020204" pitchFamily="34" charset="-122"/>
                </a:rPr>
                <a:t>权利与安全</a:t>
              </a:r>
              <a:endParaRPr lang="en-US" altLang="zh-CN" sz="2800" dirty="0">
                <a:latin typeface="微软雅黑" panose="020B0503020204020204" pitchFamily="34" charset="-122"/>
                <a:ea typeface="微软雅黑" panose="020B0503020204020204" pitchFamily="34" charset="-122"/>
              </a:endParaRPr>
            </a:p>
            <a:p>
              <a:pPr marL="342900" indent="-342900">
                <a:buFont typeface="+mj-lt"/>
                <a:buAutoNum type="arabicParenR"/>
              </a:pPr>
              <a:r>
                <a:rPr lang="zh-CN" altLang="en-US" sz="2800" dirty="0">
                  <a:latin typeface="微软雅黑" panose="020B0503020204020204" pitchFamily="34" charset="-122"/>
                  <a:ea typeface="微软雅黑" panose="020B0503020204020204" pitchFamily="34" charset="-122"/>
                </a:rPr>
                <a:t>休息</a:t>
              </a:r>
              <a:r>
                <a:rPr lang="en-US" sz="2800" dirty="0">
                  <a:latin typeface="微软雅黑" panose="020B0503020204020204" pitchFamily="34" charset="-122"/>
                  <a:ea typeface="微软雅黑" panose="020B0503020204020204" pitchFamily="34" charset="-122"/>
                </a:rPr>
                <a:t> </a:t>
              </a:r>
            </a:p>
            <a:p>
              <a:pPr marL="342900" indent="-342900">
                <a:buFont typeface="+mj-lt"/>
                <a:buAutoNum type="arabicParenR"/>
              </a:pPr>
              <a:r>
                <a:rPr lang="zh-CN" altLang="en-US" sz="2800" dirty="0">
                  <a:latin typeface="微软雅黑" panose="020B0503020204020204" pitchFamily="34" charset="-122"/>
                  <a:ea typeface="微软雅黑" panose="020B0503020204020204" pitchFamily="34" charset="-122"/>
                </a:rPr>
                <a:t>后续步骤</a:t>
              </a:r>
              <a:endParaRPr lang="en-US" sz="2800" dirty="0">
                <a:latin typeface="微软雅黑" panose="020B0503020204020204" pitchFamily="34" charset="-122"/>
                <a:ea typeface="微软雅黑" panose="020B0503020204020204" pitchFamily="34" charset="-122"/>
              </a:endParaRPr>
            </a:p>
          </p:txBody>
        </p:sp>
      </p:grpSp>
      <p:sp>
        <p:nvSpPr>
          <p:cNvPr id="9" name="Rectangle 8"/>
          <p:cNvSpPr/>
          <p:nvPr/>
        </p:nvSpPr>
        <p:spPr>
          <a:xfrm>
            <a:off x="4024560" y="1324798"/>
            <a:ext cx="3953058" cy="547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p:cNvSpPr/>
          <p:nvPr/>
        </p:nvSpPr>
        <p:spPr>
          <a:xfrm>
            <a:off x="4308155" y="1036096"/>
            <a:ext cx="3953058" cy="769441"/>
          </a:xfrm>
          <a:prstGeom prst="rect">
            <a:avLst/>
          </a:prstGeom>
        </p:spPr>
        <p:txBody>
          <a:bodyPr wrap="square">
            <a:spAutoFit/>
          </a:bodyPr>
          <a:lstStyle/>
          <a:p>
            <a:pPr algn="ctr"/>
            <a:r>
              <a:rPr lang="zh-CN" altLang="en-US" sz="4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流程</a:t>
            </a:r>
            <a:endParaRPr lang="en-US" sz="4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4187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9B1D3">
            <a:alpha val="9000"/>
          </a:srgb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10210" y="44174"/>
            <a:ext cx="6847181" cy="784146"/>
          </a:xfrm>
        </p:spPr>
        <p:txBody>
          <a:bodyPr/>
          <a:lstStyle/>
          <a:p>
            <a:r>
              <a:rPr lang="zh-CN" altLang="en-US" sz="2800" dirty="0">
                <a:latin typeface="微软雅黑" panose="020B0503020204020204" pitchFamily="34" charset="-122"/>
                <a:ea typeface="微软雅黑" panose="020B0503020204020204" pitchFamily="34" charset="-122"/>
              </a:rPr>
              <a:t>为服务和支持付费</a:t>
            </a:r>
            <a:endParaRPr lang="en-US" sz="2800" dirty="0">
              <a:latin typeface="微软雅黑" panose="020B0503020204020204" pitchFamily="34" charset="-122"/>
              <a:ea typeface="微软雅黑" panose="020B0503020204020204" pitchFamily="34" charset="-122"/>
            </a:endParaRPr>
          </a:p>
        </p:txBody>
      </p:sp>
      <p:sp>
        <p:nvSpPr>
          <p:cNvPr id="3" name="Isosceles Triangle 2"/>
          <p:cNvSpPr/>
          <p:nvPr/>
        </p:nvSpPr>
        <p:spPr>
          <a:xfrm rot="9078235">
            <a:off x="47219" y="3145083"/>
            <a:ext cx="14616410" cy="7952785"/>
          </a:xfrm>
          <a:custGeom>
            <a:avLst/>
            <a:gdLst>
              <a:gd name="connsiteX0" fmla="*/ 0 w 14981137"/>
              <a:gd name="connsiteY0" fmla="*/ 7952785 h 7952785"/>
              <a:gd name="connsiteX1" fmla="*/ 3825134 w 14981137"/>
              <a:gd name="connsiteY1" fmla="*/ 0 h 7952785"/>
              <a:gd name="connsiteX2" fmla="*/ 14981137 w 14981137"/>
              <a:gd name="connsiteY2" fmla="*/ 7952785 h 7952785"/>
              <a:gd name="connsiteX3" fmla="*/ 0 w 14981137"/>
              <a:gd name="connsiteY3" fmla="*/ 7952785 h 7952785"/>
              <a:gd name="connsiteX0" fmla="*/ 0 w 14630913"/>
              <a:gd name="connsiteY0" fmla="*/ 7147387 h 7952785"/>
              <a:gd name="connsiteX1" fmla="*/ 3474910 w 14630913"/>
              <a:gd name="connsiteY1" fmla="*/ 0 h 7952785"/>
              <a:gd name="connsiteX2" fmla="*/ 14630913 w 14630913"/>
              <a:gd name="connsiteY2" fmla="*/ 7952785 h 7952785"/>
              <a:gd name="connsiteX3" fmla="*/ 0 w 14630913"/>
              <a:gd name="connsiteY3" fmla="*/ 7147387 h 7952785"/>
              <a:gd name="connsiteX0" fmla="*/ 0 w 14616410"/>
              <a:gd name="connsiteY0" fmla="*/ 6996695 h 7952785"/>
              <a:gd name="connsiteX1" fmla="*/ 3460407 w 14616410"/>
              <a:gd name="connsiteY1" fmla="*/ 0 h 7952785"/>
              <a:gd name="connsiteX2" fmla="*/ 14616410 w 14616410"/>
              <a:gd name="connsiteY2" fmla="*/ 7952785 h 7952785"/>
              <a:gd name="connsiteX3" fmla="*/ 0 w 14616410"/>
              <a:gd name="connsiteY3" fmla="*/ 6996695 h 7952785"/>
            </a:gdLst>
            <a:ahLst/>
            <a:cxnLst>
              <a:cxn ang="0">
                <a:pos x="connsiteX0" y="connsiteY0"/>
              </a:cxn>
              <a:cxn ang="0">
                <a:pos x="connsiteX1" y="connsiteY1"/>
              </a:cxn>
              <a:cxn ang="0">
                <a:pos x="connsiteX2" y="connsiteY2"/>
              </a:cxn>
              <a:cxn ang="0">
                <a:pos x="connsiteX3" y="connsiteY3"/>
              </a:cxn>
            </a:cxnLst>
            <a:rect l="l" t="t" r="r" b="b"/>
            <a:pathLst>
              <a:path w="14616410" h="7952785">
                <a:moveTo>
                  <a:pt x="0" y="6996695"/>
                </a:moveTo>
                <a:lnTo>
                  <a:pt x="3460407" y="0"/>
                </a:lnTo>
                <a:lnTo>
                  <a:pt x="14616410" y="7952785"/>
                </a:lnTo>
                <a:lnTo>
                  <a:pt x="0" y="6996695"/>
                </a:lnTo>
                <a:close/>
              </a:path>
            </a:pathLst>
          </a:custGeom>
          <a:solidFill>
            <a:schemeClr val="bg2">
              <a:lumMod val="2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10210" y="588254"/>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zh-CN" altLang="en-US" sz="2700" b="1" kern="1200" dirty="0">
                <a:solidFill>
                  <a:schemeClr val="bg2">
                    <a:lumMod val="10000"/>
                  </a:schemeClr>
                </a:solidFill>
                <a:latin typeface="微软雅黑" panose="020B0503020204020204" pitchFamily="34" charset="-122"/>
                <a:ea typeface="微软雅黑" panose="020B0503020204020204" pitchFamily="34" charset="-122"/>
                <a:cs typeface="+mj-cs"/>
              </a:rPr>
              <a:t>概览</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grpSp>
        <p:nvGrpSpPr>
          <p:cNvPr id="16" name="Group 15"/>
          <p:cNvGrpSpPr/>
          <p:nvPr/>
        </p:nvGrpSpPr>
        <p:grpSpPr>
          <a:xfrm>
            <a:off x="457919" y="2152015"/>
            <a:ext cx="3613184" cy="3853662"/>
            <a:chOff x="879168" y="1999615"/>
            <a:chExt cx="4869391" cy="3853662"/>
          </a:xfrm>
        </p:grpSpPr>
        <p:sp>
          <p:nvSpPr>
            <p:cNvPr id="12" name="Rectangle 11"/>
            <p:cNvSpPr/>
            <p:nvPr/>
          </p:nvSpPr>
          <p:spPr>
            <a:xfrm>
              <a:off x="986729" y="1999615"/>
              <a:ext cx="4636168" cy="3853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443929" y="2246228"/>
              <a:ext cx="3721768" cy="590931"/>
            </a:xfrm>
            <a:prstGeom prst="rect">
              <a:avLst/>
            </a:prstGeom>
            <a:noFill/>
          </p:spPr>
          <p:txBody>
            <a:bodyPr wrap="square" rtlCol="0">
              <a:spAutoFit/>
            </a:bodyPr>
            <a:lstStyle/>
            <a:p>
              <a:pPr algn="ctr">
                <a:lnSpc>
                  <a:spcPct val="90000"/>
                </a:lnSpc>
                <a:spcBef>
                  <a:spcPct val="0"/>
                </a:spcBef>
              </a:pPr>
              <a:r>
                <a:rPr lang="zh-CN" altLang="en-US" sz="3600" b="1" dirty="0">
                  <a:solidFill>
                    <a:schemeClr val="accent5">
                      <a:lumMod val="50000"/>
                    </a:schemeClr>
                  </a:solidFill>
                  <a:latin typeface="微软雅黑" panose="020B0503020204020204" pitchFamily="34" charset="-122"/>
                  <a:ea typeface="微软雅黑" panose="020B0503020204020204" pitchFamily="34" charset="-122"/>
                  <a:cs typeface="+mj-cs"/>
                </a:rPr>
                <a:t>个人预算</a:t>
              </a:r>
              <a:endParaRPr lang="en-US" sz="3600" b="1"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14" name="TextBox 13"/>
            <p:cNvSpPr txBox="1"/>
            <p:nvPr/>
          </p:nvSpPr>
          <p:spPr>
            <a:xfrm>
              <a:off x="879168" y="3614419"/>
              <a:ext cx="4869391" cy="1477328"/>
            </a:xfrm>
            <a:prstGeom prst="rect">
              <a:avLst/>
            </a:prstGeom>
            <a:noFill/>
          </p:spPr>
          <p:txBody>
            <a:bodyPr wrap="square" rtlCol="0">
              <a:spAutoFit/>
            </a:bodyPr>
            <a:lstStyle/>
            <a:p>
              <a:pPr algn="ctr">
                <a:lnSpc>
                  <a:spcPct val="90000"/>
                </a:lnSpc>
                <a:spcBef>
                  <a:spcPct val="0"/>
                </a:spcBef>
              </a:pPr>
              <a:r>
                <a:rPr lang="zh-CN" altLang="en-US" sz="2000" dirty="0">
                  <a:solidFill>
                    <a:schemeClr val="bg1">
                      <a:lumMod val="50000"/>
                    </a:schemeClr>
                  </a:solidFill>
                  <a:latin typeface="微软雅黑" panose="020B0503020204020204" pitchFamily="34" charset="-122"/>
                  <a:ea typeface="微软雅黑" panose="020B0503020204020204" pitchFamily="34" charset="-122"/>
                  <a:cs typeface="+mj-cs"/>
                </a:rPr>
                <a:t>确定金额</a:t>
              </a:r>
              <a:endParaRPr lang="en-US" altLang="zh-CN" sz="2000" dirty="0">
                <a:solidFill>
                  <a:schemeClr val="bg1">
                    <a:lumMod val="50000"/>
                  </a:schemeClr>
                </a:solidFill>
                <a:latin typeface="微软雅黑" panose="020B0503020204020204" pitchFamily="34" charset="-122"/>
                <a:ea typeface="微软雅黑" panose="020B0503020204020204" pitchFamily="34" charset="-122"/>
                <a:cs typeface="+mj-cs"/>
              </a:endParaRPr>
            </a:p>
            <a:p>
              <a:pPr algn="ctr">
                <a:lnSpc>
                  <a:spcPct val="90000"/>
                </a:lnSpc>
                <a:spcBef>
                  <a:spcPct val="0"/>
                </a:spcBef>
              </a:pPr>
              <a:endParaRPr lang="en-US" sz="2000" dirty="0">
                <a:solidFill>
                  <a:schemeClr val="bg1">
                    <a:lumMod val="50000"/>
                  </a:schemeClr>
                </a:solidFill>
                <a:latin typeface="微软雅黑" panose="020B0503020204020204" pitchFamily="34" charset="-122"/>
                <a:ea typeface="微软雅黑" panose="020B0503020204020204" pitchFamily="34" charset="-122"/>
                <a:cs typeface="+mj-cs"/>
              </a:endParaRPr>
            </a:p>
            <a:p>
              <a:pPr algn="ctr" defTabSz="914400" rtl="0" eaLnBrk="1" latinLnBrk="0" hangingPunct="1">
                <a:lnSpc>
                  <a:spcPct val="90000"/>
                </a:lnSpc>
                <a:spcBef>
                  <a:spcPct val="0"/>
                </a:spcBef>
              </a:pPr>
              <a:r>
                <a:rPr lang="zh-CN" altLang="en-US" sz="2000" kern="1200" dirty="0">
                  <a:solidFill>
                    <a:schemeClr val="bg1">
                      <a:lumMod val="50000"/>
                    </a:schemeClr>
                  </a:solidFill>
                  <a:latin typeface="微软雅黑" panose="020B0503020204020204" pitchFamily="34" charset="-122"/>
                  <a:ea typeface="微软雅黑" panose="020B0503020204020204" pitchFamily="34" charset="-122"/>
                  <a:cs typeface="+mj-cs"/>
                </a:rPr>
                <a:t>更改</a:t>
              </a:r>
              <a:endParaRPr lang="en-US" sz="2000" kern="1200" dirty="0">
                <a:solidFill>
                  <a:schemeClr val="bg1">
                    <a:lumMod val="50000"/>
                  </a:schemeClr>
                </a:solidFill>
                <a:latin typeface="微软雅黑" panose="020B0503020204020204" pitchFamily="34" charset="-122"/>
                <a:ea typeface="微软雅黑" panose="020B0503020204020204" pitchFamily="34" charset="-122"/>
                <a:cs typeface="+mj-cs"/>
              </a:endParaRPr>
            </a:p>
            <a:p>
              <a:pPr marL="342900" indent="-342900" algn="ctr" defTabSz="914400" rtl="0" eaLnBrk="1" latinLnBrk="0" hangingPunct="1">
                <a:lnSpc>
                  <a:spcPct val="90000"/>
                </a:lnSpc>
                <a:spcBef>
                  <a:spcPct val="0"/>
                </a:spcBef>
                <a:buFont typeface="Arial" panose="020B0604020202020204" pitchFamily="34" charset="0"/>
                <a:buChar char="•"/>
              </a:pPr>
              <a:endParaRPr lang="en-US" sz="2000" kern="1200" dirty="0">
                <a:solidFill>
                  <a:schemeClr val="bg1">
                    <a:lumMod val="50000"/>
                  </a:schemeClr>
                </a:solidFill>
                <a:latin typeface="微软雅黑" panose="020B0503020204020204" pitchFamily="34" charset="-122"/>
                <a:ea typeface="微软雅黑" panose="020B0503020204020204" pitchFamily="34" charset="-122"/>
                <a:cs typeface="+mj-cs"/>
              </a:endParaRPr>
            </a:p>
            <a:p>
              <a:pPr algn="ctr">
                <a:lnSpc>
                  <a:spcPct val="90000"/>
                </a:lnSpc>
                <a:spcBef>
                  <a:spcPct val="0"/>
                </a:spcBef>
              </a:pPr>
              <a:r>
                <a:rPr lang="zh-CN" altLang="en-US" sz="2000" dirty="0">
                  <a:solidFill>
                    <a:schemeClr val="bg1">
                      <a:lumMod val="50000"/>
                    </a:schemeClr>
                  </a:solidFill>
                  <a:latin typeface="微软雅黑" panose="020B0503020204020204" pitchFamily="34" charset="-122"/>
                  <a:ea typeface="微软雅黑" panose="020B0503020204020204" pitchFamily="34" charset="-122"/>
                  <a:cs typeface="+mj-cs"/>
                </a:rPr>
                <a:t>法律和要求</a:t>
              </a:r>
              <a:endParaRPr lang="en-US" sz="2000" dirty="0">
                <a:solidFill>
                  <a:schemeClr val="bg1">
                    <a:lumMod val="50000"/>
                  </a:schemeClr>
                </a:solidFill>
                <a:latin typeface="微软雅黑" panose="020B0503020204020204" pitchFamily="34" charset="-122"/>
                <a:ea typeface="微软雅黑" panose="020B0503020204020204" pitchFamily="34" charset="-122"/>
                <a:cs typeface="+mj-cs"/>
              </a:endParaRPr>
            </a:p>
          </p:txBody>
        </p:sp>
      </p:grpSp>
      <p:grpSp>
        <p:nvGrpSpPr>
          <p:cNvPr id="4" name="Group 3">
            <a:extLst>
              <a:ext uri="{FF2B5EF4-FFF2-40B4-BE49-F238E27FC236}">
                <a16:creationId xmlns:a16="http://schemas.microsoft.com/office/drawing/2014/main" id="{FCFA2FF1-5BCB-6D4D-8872-9D566D9489E5}"/>
              </a:ext>
            </a:extLst>
          </p:cNvPr>
          <p:cNvGrpSpPr/>
          <p:nvPr/>
        </p:nvGrpSpPr>
        <p:grpSpPr>
          <a:xfrm>
            <a:off x="8274401" y="2152015"/>
            <a:ext cx="3440128" cy="3853662"/>
            <a:chOff x="663336" y="1999615"/>
            <a:chExt cx="5419122" cy="3664271"/>
          </a:xfrm>
        </p:grpSpPr>
        <p:sp>
          <p:nvSpPr>
            <p:cNvPr id="13" name="Rectangle 12"/>
            <p:cNvSpPr/>
            <p:nvPr/>
          </p:nvSpPr>
          <p:spPr>
            <a:xfrm>
              <a:off x="663336" y="1999615"/>
              <a:ext cx="5419122" cy="3664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856610" y="2189861"/>
              <a:ext cx="5032572" cy="509212"/>
            </a:xfrm>
            <a:prstGeom prst="rect">
              <a:avLst/>
            </a:prstGeom>
            <a:noFill/>
          </p:spPr>
          <p:txBody>
            <a:bodyPr wrap="square" rtlCol="0">
              <a:spAutoFit/>
            </a:bodyPr>
            <a:lstStyle/>
            <a:p>
              <a:pPr algn="ctr">
                <a:lnSpc>
                  <a:spcPct val="90000"/>
                </a:lnSpc>
                <a:spcBef>
                  <a:spcPct val="0"/>
                </a:spcBef>
              </a:pPr>
              <a:r>
                <a:rPr lang="zh-CN" altLang="en-US" sz="3200" b="1" dirty="0">
                  <a:solidFill>
                    <a:schemeClr val="accent5">
                      <a:lumMod val="50000"/>
                    </a:schemeClr>
                  </a:solidFill>
                  <a:latin typeface="微软雅黑" panose="020B0503020204020204" pitchFamily="34" charset="-122"/>
                  <a:ea typeface="微软雅黑" panose="020B0503020204020204" pitchFamily="34" charset="-122"/>
                  <a:cs typeface="+mj-cs"/>
                </a:rPr>
                <a:t>财务管理服务</a:t>
              </a:r>
              <a:endParaRPr lang="en-US" sz="3200" b="1"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15" name="TextBox 14"/>
            <p:cNvSpPr txBox="1"/>
            <p:nvPr/>
          </p:nvSpPr>
          <p:spPr>
            <a:xfrm>
              <a:off x="1410567" y="3505564"/>
              <a:ext cx="3756848" cy="1931494"/>
            </a:xfrm>
            <a:prstGeom prst="rect">
              <a:avLst/>
            </a:prstGeom>
            <a:noFill/>
          </p:spPr>
          <p:txBody>
            <a:bodyPr wrap="square" rtlCol="0">
              <a:spAutoFit/>
            </a:bodyPr>
            <a:lstStyle/>
            <a:p>
              <a:pPr algn="ctr">
                <a:lnSpc>
                  <a:spcPct val="90000"/>
                </a:lnSpc>
                <a:spcBef>
                  <a:spcPct val="0"/>
                </a:spcBef>
              </a:pPr>
              <a:r>
                <a:rPr lang="en-US" altLang="zh-CN" sz="2000" dirty="0">
                  <a:solidFill>
                    <a:schemeClr val="bg1">
                      <a:lumMod val="50000"/>
                    </a:schemeClr>
                  </a:solidFill>
                  <a:latin typeface="微软雅黑" panose="020B0503020204020204" pitchFamily="34" charset="-122"/>
                  <a:ea typeface="微软雅黑" panose="020B0503020204020204" pitchFamily="34" charset="-122"/>
                  <a:cs typeface="+mj-cs"/>
                </a:rPr>
                <a:t>3</a:t>
              </a:r>
              <a:r>
                <a:rPr lang="zh-CN" altLang="en-US" sz="2000" dirty="0">
                  <a:solidFill>
                    <a:schemeClr val="bg1">
                      <a:lumMod val="50000"/>
                    </a:schemeClr>
                  </a:solidFill>
                  <a:latin typeface="微软雅黑" panose="020B0503020204020204" pitchFamily="34" charset="-122"/>
                  <a:ea typeface="微软雅黑" panose="020B0503020204020204" pitchFamily="34" charset="-122"/>
                  <a:cs typeface="+mj-cs"/>
                </a:rPr>
                <a:t>种模式</a:t>
              </a:r>
              <a:endParaRPr lang="en-US" altLang="zh-CN" sz="2000" dirty="0">
                <a:solidFill>
                  <a:schemeClr val="bg1">
                    <a:lumMod val="50000"/>
                  </a:schemeClr>
                </a:solidFill>
                <a:latin typeface="微软雅黑" panose="020B0503020204020204" pitchFamily="34" charset="-122"/>
                <a:ea typeface="微软雅黑" panose="020B0503020204020204" pitchFamily="34" charset="-122"/>
                <a:cs typeface="+mj-cs"/>
              </a:endParaRPr>
            </a:p>
            <a:p>
              <a:pPr algn="ctr">
                <a:lnSpc>
                  <a:spcPct val="90000"/>
                </a:lnSpc>
                <a:spcBef>
                  <a:spcPct val="0"/>
                </a:spcBef>
              </a:pPr>
              <a:endParaRPr lang="en-US" sz="2000" kern="1200" dirty="0">
                <a:solidFill>
                  <a:schemeClr val="bg1">
                    <a:lumMod val="50000"/>
                  </a:schemeClr>
                </a:solidFill>
                <a:latin typeface="微软雅黑" panose="020B0503020204020204" pitchFamily="34" charset="-122"/>
                <a:ea typeface="微软雅黑" panose="020B0503020204020204" pitchFamily="34" charset="-122"/>
                <a:cs typeface="+mj-cs"/>
              </a:endParaRPr>
            </a:p>
            <a:p>
              <a:pPr algn="ctr" defTabSz="914400" rtl="0" eaLnBrk="1" latinLnBrk="0" hangingPunct="1">
                <a:lnSpc>
                  <a:spcPct val="90000"/>
                </a:lnSpc>
                <a:spcBef>
                  <a:spcPct val="0"/>
                </a:spcBef>
                <a:buNone/>
              </a:pPr>
              <a:r>
                <a:rPr lang="zh-CN" altLang="en-US" sz="2000" dirty="0">
                  <a:solidFill>
                    <a:schemeClr val="bg1">
                      <a:lumMod val="50000"/>
                    </a:schemeClr>
                  </a:solidFill>
                  <a:latin typeface="微软雅黑" panose="020B0503020204020204" pitchFamily="34" charset="-122"/>
                  <a:ea typeface="微软雅黑" panose="020B0503020204020204" pitchFamily="34" charset="-122"/>
                  <a:cs typeface="+mj-cs"/>
                </a:rPr>
                <a:t>费用</a:t>
              </a:r>
              <a:endParaRPr lang="en-US" sz="2000" dirty="0">
                <a:solidFill>
                  <a:schemeClr val="bg1">
                    <a:lumMod val="50000"/>
                  </a:schemeClr>
                </a:solidFill>
                <a:latin typeface="微软雅黑" panose="020B0503020204020204" pitchFamily="34" charset="-122"/>
                <a:ea typeface="微软雅黑" panose="020B0503020204020204" pitchFamily="34" charset="-122"/>
                <a:cs typeface="+mj-cs"/>
              </a:endParaRPr>
            </a:p>
            <a:p>
              <a:pPr algn="ctr" defTabSz="914400" rtl="0" eaLnBrk="1" latinLnBrk="0" hangingPunct="1">
                <a:lnSpc>
                  <a:spcPct val="90000"/>
                </a:lnSpc>
                <a:spcBef>
                  <a:spcPct val="0"/>
                </a:spcBef>
                <a:buNone/>
              </a:pPr>
              <a:endParaRPr lang="en-US" sz="2000" dirty="0">
                <a:solidFill>
                  <a:schemeClr val="bg1">
                    <a:lumMod val="50000"/>
                  </a:schemeClr>
                </a:solidFill>
                <a:latin typeface="微软雅黑" panose="020B0503020204020204" pitchFamily="34" charset="-122"/>
                <a:ea typeface="微软雅黑" panose="020B0503020204020204" pitchFamily="34" charset="-122"/>
                <a:cs typeface="+mj-cs"/>
              </a:endParaRPr>
            </a:p>
            <a:p>
              <a:pPr algn="ctr" defTabSz="914400" rtl="0" eaLnBrk="1" latinLnBrk="0" hangingPunct="1">
                <a:lnSpc>
                  <a:spcPct val="90000"/>
                </a:lnSpc>
                <a:spcBef>
                  <a:spcPct val="0"/>
                </a:spcBef>
                <a:buNone/>
              </a:pPr>
              <a:r>
                <a:rPr lang="zh-CN" altLang="en-US" sz="2000" dirty="0">
                  <a:solidFill>
                    <a:schemeClr val="bg1">
                      <a:lumMod val="50000"/>
                    </a:schemeClr>
                  </a:solidFill>
                  <a:latin typeface="微软雅黑" panose="020B0503020204020204" pitchFamily="34" charset="-122"/>
                  <a:ea typeface="微软雅黑" panose="020B0503020204020204" pitchFamily="34" charset="-122"/>
                  <a:cs typeface="+mj-cs"/>
                </a:rPr>
                <a:t>要求</a:t>
              </a:r>
              <a:endParaRPr lang="en-US" sz="2000" dirty="0">
                <a:solidFill>
                  <a:schemeClr val="bg1">
                    <a:lumMod val="50000"/>
                  </a:schemeClr>
                </a:solidFill>
                <a:latin typeface="微软雅黑" panose="020B0503020204020204" pitchFamily="34" charset="-122"/>
                <a:ea typeface="微软雅黑" panose="020B0503020204020204" pitchFamily="34" charset="-122"/>
                <a:cs typeface="+mj-cs"/>
              </a:endParaRPr>
            </a:p>
            <a:p>
              <a:pPr algn="ctr" defTabSz="914400" rtl="0" eaLnBrk="1" latinLnBrk="0" hangingPunct="1">
                <a:lnSpc>
                  <a:spcPct val="90000"/>
                </a:lnSpc>
                <a:spcBef>
                  <a:spcPct val="0"/>
                </a:spcBef>
                <a:buNone/>
              </a:pPr>
              <a:endParaRPr lang="en-US" sz="2000" dirty="0">
                <a:solidFill>
                  <a:schemeClr val="bg1">
                    <a:lumMod val="50000"/>
                  </a:schemeClr>
                </a:solidFill>
                <a:latin typeface="微软雅黑" panose="020B0503020204020204" pitchFamily="34" charset="-122"/>
                <a:ea typeface="微软雅黑" panose="020B0503020204020204" pitchFamily="34" charset="-122"/>
                <a:cs typeface="+mj-cs"/>
              </a:endParaRPr>
            </a:p>
            <a:p>
              <a:pPr algn="ctr" defTabSz="914400" rtl="0" eaLnBrk="1" latinLnBrk="0" hangingPunct="1">
                <a:lnSpc>
                  <a:spcPct val="90000"/>
                </a:lnSpc>
                <a:spcBef>
                  <a:spcPct val="0"/>
                </a:spcBef>
                <a:buNone/>
              </a:pPr>
              <a:r>
                <a:rPr lang="zh-CN" altLang="en-US" sz="2000" dirty="0">
                  <a:solidFill>
                    <a:schemeClr val="bg1">
                      <a:lumMod val="50000"/>
                    </a:schemeClr>
                  </a:solidFill>
                  <a:latin typeface="微软雅黑" panose="020B0503020204020204" pitchFamily="34" charset="-122"/>
                  <a:ea typeface="微软雅黑" panose="020B0503020204020204" pitchFamily="34" charset="-122"/>
                  <a:cs typeface="+mj-cs"/>
                </a:rPr>
                <a:t>活动</a:t>
              </a:r>
              <a:r>
                <a:rPr lang="en-US" sz="2000" dirty="0">
                  <a:solidFill>
                    <a:schemeClr val="bg1">
                      <a:lumMod val="50000"/>
                    </a:schemeClr>
                  </a:solidFill>
                  <a:latin typeface="微软雅黑" panose="020B0503020204020204" pitchFamily="34" charset="-122"/>
                  <a:ea typeface="微软雅黑" panose="020B0503020204020204" pitchFamily="34" charset="-122"/>
                  <a:cs typeface="+mj-cs"/>
                </a:rPr>
                <a:t> </a:t>
              </a:r>
            </a:p>
          </p:txBody>
        </p:sp>
      </p:grpSp>
      <p:grpSp>
        <p:nvGrpSpPr>
          <p:cNvPr id="17" name="Group 16"/>
          <p:cNvGrpSpPr/>
          <p:nvPr/>
        </p:nvGrpSpPr>
        <p:grpSpPr>
          <a:xfrm>
            <a:off x="4325493" y="2152015"/>
            <a:ext cx="3440128" cy="3853662"/>
            <a:chOff x="5887281" y="1999615"/>
            <a:chExt cx="4636168" cy="3853662"/>
          </a:xfrm>
        </p:grpSpPr>
        <p:sp>
          <p:nvSpPr>
            <p:cNvPr id="18" name="Rectangle 17"/>
            <p:cNvSpPr/>
            <p:nvPr/>
          </p:nvSpPr>
          <p:spPr>
            <a:xfrm>
              <a:off x="5887281" y="1999615"/>
              <a:ext cx="4636168" cy="3853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6344480" y="2199694"/>
              <a:ext cx="3721766" cy="590931"/>
            </a:xfrm>
            <a:prstGeom prst="rect">
              <a:avLst/>
            </a:prstGeom>
            <a:noFill/>
          </p:spPr>
          <p:txBody>
            <a:bodyPr wrap="square" rtlCol="0">
              <a:spAutoFit/>
            </a:bodyPr>
            <a:lstStyle/>
            <a:p>
              <a:pPr algn="ctr">
                <a:lnSpc>
                  <a:spcPct val="90000"/>
                </a:lnSpc>
                <a:spcBef>
                  <a:spcPct val="0"/>
                </a:spcBef>
              </a:pPr>
              <a:r>
                <a:rPr lang="zh-CN" altLang="en-US" sz="3600" b="1" dirty="0">
                  <a:solidFill>
                    <a:schemeClr val="accent5">
                      <a:lumMod val="50000"/>
                    </a:schemeClr>
                  </a:solidFill>
                  <a:latin typeface="微软雅黑" panose="020B0503020204020204" pitchFamily="34" charset="-122"/>
                  <a:ea typeface="微软雅黑" panose="020B0503020204020204" pitchFamily="34" charset="-122"/>
                  <a:cs typeface="+mj-cs"/>
                </a:rPr>
                <a:t>支出计划</a:t>
              </a:r>
              <a:endParaRPr lang="en-US" sz="3600" b="1"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20" name="TextBox 19"/>
            <p:cNvSpPr txBox="1"/>
            <p:nvPr/>
          </p:nvSpPr>
          <p:spPr>
            <a:xfrm>
              <a:off x="5887281" y="3614418"/>
              <a:ext cx="4538999" cy="2031325"/>
            </a:xfrm>
            <a:prstGeom prst="rect">
              <a:avLst/>
            </a:prstGeom>
            <a:noFill/>
          </p:spPr>
          <p:txBody>
            <a:bodyPr wrap="square" rtlCol="0">
              <a:spAutoFit/>
            </a:bodyPr>
            <a:lstStyle/>
            <a:p>
              <a:pPr algn="ctr" defTabSz="914400" rtl="0" eaLnBrk="1" latinLnBrk="0" hangingPunct="1">
                <a:lnSpc>
                  <a:spcPct val="90000"/>
                </a:lnSpc>
                <a:spcBef>
                  <a:spcPct val="0"/>
                </a:spcBef>
              </a:pPr>
              <a:r>
                <a:rPr lang="zh-CN" altLang="en-US" sz="2000" kern="1200" dirty="0">
                  <a:solidFill>
                    <a:schemeClr val="bg1">
                      <a:lumMod val="50000"/>
                    </a:schemeClr>
                  </a:solidFill>
                  <a:latin typeface="微软雅黑" panose="020B0503020204020204" pitchFamily="34" charset="-122"/>
                  <a:ea typeface="微软雅黑" panose="020B0503020204020204" pitchFamily="34" charset="-122"/>
                  <a:cs typeface="+mj-cs"/>
                </a:rPr>
                <a:t>制定</a:t>
              </a:r>
              <a:r>
                <a:rPr lang="en-US" sz="2000" kern="1200" dirty="0">
                  <a:solidFill>
                    <a:schemeClr val="bg1">
                      <a:lumMod val="50000"/>
                    </a:schemeClr>
                  </a:solidFill>
                  <a:latin typeface="微软雅黑" panose="020B0503020204020204" pitchFamily="34" charset="-122"/>
                  <a:ea typeface="微软雅黑" panose="020B0503020204020204" pitchFamily="34" charset="-122"/>
                  <a:cs typeface="+mj-cs"/>
                </a:rPr>
                <a:t> </a:t>
              </a:r>
            </a:p>
            <a:p>
              <a:pPr algn="ctr" defTabSz="914400" rtl="0" eaLnBrk="1" latinLnBrk="0" hangingPunct="1">
                <a:lnSpc>
                  <a:spcPct val="90000"/>
                </a:lnSpc>
                <a:spcBef>
                  <a:spcPct val="0"/>
                </a:spcBef>
              </a:pPr>
              <a:endParaRPr lang="en-US" sz="2000" kern="1200" dirty="0">
                <a:solidFill>
                  <a:schemeClr val="bg1">
                    <a:lumMod val="50000"/>
                  </a:schemeClr>
                </a:solidFill>
                <a:latin typeface="微软雅黑" panose="020B0503020204020204" pitchFamily="34" charset="-122"/>
                <a:ea typeface="微软雅黑" panose="020B0503020204020204" pitchFamily="34" charset="-122"/>
                <a:cs typeface="+mj-cs"/>
              </a:endParaRPr>
            </a:p>
            <a:p>
              <a:pPr algn="ctr" defTabSz="914400" rtl="0" eaLnBrk="1" latinLnBrk="0" hangingPunct="1">
                <a:lnSpc>
                  <a:spcPct val="90000"/>
                </a:lnSpc>
                <a:spcBef>
                  <a:spcPct val="0"/>
                </a:spcBef>
              </a:pPr>
              <a:r>
                <a:rPr lang="zh-CN" altLang="en-US" sz="2000" dirty="0">
                  <a:solidFill>
                    <a:schemeClr val="bg1">
                      <a:lumMod val="50000"/>
                    </a:schemeClr>
                  </a:solidFill>
                  <a:latin typeface="微软雅黑" panose="020B0503020204020204" pitchFamily="34" charset="-122"/>
                  <a:ea typeface="微软雅黑" panose="020B0503020204020204" pitchFamily="34" charset="-122"/>
                  <a:cs typeface="+mj-cs"/>
                </a:rPr>
                <a:t>确定金额</a:t>
              </a:r>
              <a:endParaRPr lang="en-US" altLang="zh-CN" sz="2000" dirty="0">
                <a:solidFill>
                  <a:schemeClr val="bg1">
                    <a:lumMod val="50000"/>
                  </a:schemeClr>
                </a:solidFill>
                <a:latin typeface="微软雅黑" panose="020B0503020204020204" pitchFamily="34" charset="-122"/>
                <a:ea typeface="微软雅黑" panose="020B0503020204020204" pitchFamily="34" charset="-122"/>
                <a:cs typeface="+mj-cs"/>
              </a:endParaRPr>
            </a:p>
            <a:p>
              <a:pPr algn="ctr" defTabSz="914400" rtl="0" eaLnBrk="1" latinLnBrk="0" hangingPunct="1">
                <a:lnSpc>
                  <a:spcPct val="90000"/>
                </a:lnSpc>
                <a:spcBef>
                  <a:spcPct val="0"/>
                </a:spcBef>
              </a:pPr>
              <a:endParaRPr lang="en-US" sz="2000" dirty="0">
                <a:solidFill>
                  <a:schemeClr val="bg1">
                    <a:lumMod val="50000"/>
                  </a:schemeClr>
                </a:solidFill>
                <a:latin typeface="微软雅黑" panose="020B0503020204020204" pitchFamily="34" charset="-122"/>
                <a:ea typeface="微软雅黑" panose="020B0503020204020204" pitchFamily="34" charset="-122"/>
                <a:cs typeface="+mj-cs"/>
              </a:endParaRPr>
            </a:p>
            <a:p>
              <a:pPr algn="ctr" defTabSz="914400" rtl="0" eaLnBrk="1" latinLnBrk="0" hangingPunct="1">
                <a:lnSpc>
                  <a:spcPct val="90000"/>
                </a:lnSpc>
                <a:spcBef>
                  <a:spcPct val="0"/>
                </a:spcBef>
              </a:pPr>
              <a:r>
                <a:rPr lang="zh-CN" altLang="en-US" sz="2000" kern="1200" dirty="0">
                  <a:solidFill>
                    <a:schemeClr val="bg1">
                      <a:lumMod val="50000"/>
                    </a:schemeClr>
                  </a:solidFill>
                  <a:latin typeface="微软雅黑" panose="020B0503020204020204" pitchFamily="34" charset="-122"/>
                  <a:ea typeface="微软雅黑" panose="020B0503020204020204" pitchFamily="34" charset="-122"/>
                  <a:cs typeface="+mj-cs"/>
                </a:rPr>
                <a:t>更改</a:t>
              </a:r>
              <a:endParaRPr lang="en-US" sz="2000" kern="1200" dirty="0">
                <a:solidFill>
                  <a:schemeClr val="bg1">
                    <a:lumMod val="50000"/>
                  </a:schemeClr>
                </a:solidFill>
                <a:latin typeface="微软雅黑" panose="020B0503020204020204" pitchFamily="34" charset="-122"/>
                <a:ea typeface="微软雅黑" panose="020B0503020204020204" pitchFamily="34" charset="-122"/>
                <a:cs typeface="+mj-cs"/>
              </a:endParaRPr>
            </a:p>
            <a:p>
              <a:pPr algn="ctr" defTabSz="914400" rtl="0" eaLnBrk="1" latinLnBrk="0" hangingPunct="1">
                <a:lnSpc>
                  <a:spcPct val="90000"/>
                </a:lnSpc>
                <a:spcBef>
                  <a:spcPct val="0"/>
                </a:spcBef>
              </a:pPr>
              <a:endParaRPr lang="en-US" sz="2000" kern="1200" dirty="0">
                <a:solidFill>
                  <a:schemeClr val="bg1">
                    <a:lumMod val="50000"/>
                  </a:schemeClr>
                </a:solidFill>
                <a:latin typeface="微软雅黑" panose="020B0503020204020204" pitchFamily="34" charset="-122"/>
                <a:ea typeface="微软雅黑" panose="020B0503020204020204" pitchFamily="34" charset="-122"/>
                <a:cs typeface="+mj-cs"/>
              </a:endParaRPr>
            </a:p>
            <a:p>
              <a:pPr algn="ctr" defTabSz="914400" rtl="0" eaLnBrk="1" latinLnBrk="0" hangingPunct="1">
                <a:lnSpc>
                  <a:spcPct val="90000"/>
                </a:lnSpc>
                <a:spcBef>
                  <a:spcPct val="0"/>
                </a:spcBef>
              </a:pPr>
              <a:r>
                <a:rPr lang="zh-CN" altLang="en-US" sz="2000" dirty="0">
                  <a:solidFill>
                    <a:schemeClr val="bg1">
                      <a:lumMod val="50000"/>
                    </a:schemeClr>
                  </a:solidFill>
                  <a:latin typeface="微软雅黑" panose="020B0503020204020204" pitchFamily="34" charset="-122"/>
                  <a:ea typeface="微软雅黑" panose="020B0503020204020204" pitchFamily="34" charset="-122"/>
                  <a:cs typeface="+mj-cs"/>
                </a:rPr>
                <a:t>活动</a:t>
              </a:r>
              <a:endParaRPr lang="en-US" sz="2000" dirty="0">
                <a:solidFill>
                  <a:schemeClr val="bg1">
                    <a:lumMod val="50000"/>
                  </a:schemeClr>
                </a:solidFill>
                <a:latin typeface="微软雅黑" panose="020B0503020204020204" pitchFamily="34" charset="-122"/>
                <a:ea typeface="微软雅黑" panose="020B0503020204020204" pitchFamily="34" charset="-122"/>
                <a:cs typeface="+mj-cs"/>
              </a:endParaRPr>
            </a:p>
          </p:txBody>
        </p:sp>
      </p:grpSp>
    </p:spTree>
    <p:extLst>
      <p:ext uri="{BB962C8B-B14F-4D97-AF65-F5344CB8AC3E}">
        <p14:creationId xmlns:p14="http://schemas.microsoft.com/office/powerpoint/2010/main" val="34284499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1000"/>
            <a:lum/>
          </a:blip>
          <a:srcRect/>
          <a:stretch>
            <a:fillRect t="-9000" b="-9000"/>
          </a:stretch>
        </a:blipFill>
        <a:effectLst/>
      </p:bgPr>
    </p:bg>
    <p:spTree>
      <p:nvGrpSpPr>
        <p:cNvPr id="1" name=""/>
        <p:cNvGrpSpPr/>
        <p:nvPr/>
      </p:nvGrpSpPr>
      <p:grpSpPr>
        <a:xfrm>
          <a:off x="0" y="0"/>
          <a:ext cx="0" cy="0"/>
          <a:chOff x="0" y="0"/>
          <a:chExt cx="0" cy="0"/>
        </a:xfrm>
      </p:grpSpPr>
      <p:sp>
        <p:nvSpPr>
          <p:cNvPr id="8" name="TextBox 7"/>
          <p:cNvSpPr txBox="1"/>
          <p:nvPr/>
        </p:nvSpPr>
        <p:spPr>
          <a:xfrm>
            <a:off x="2463837" y="1389264"/>
            <a:ext cx="7165315"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zh-CN" altLang="en-US" sz="3200" b="1" kern="1200" dirty="0">
                <a:latin typeface="微软雅黑" panose="020B0503020204020204" pitchFamily="34" charset="-122"/>
                <a:ea typeface="微软雅黑" panose="020B0503020204020204" pitchFamily="34" charset="-122"/>
                <a:cs typeface="+mj-cs"/>
              </a:rPr>
              <a:t>概览</a:t>
            </a:r>
            <a:endParaRPr lang="en-US" sz="3200" b="1" kern="1200" dirty="0">
              <a:latin typeface="微软雅黑" panose="020B0503020204020204" pitchFamily="34" charset="-122"/>
              <a:ea typeface="微软雅黑" panose="020B0503020204020204" pitchFamily="34" charset="-122"/>
              <a:cs typeface="+mj-cs"/>
            </a:endParaRPr>
          </a:p>
        </p:txBody>
      </p:sp>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813821" y="1924795"/>
            <a:ext cx="8465346" cy="473459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3369243" y="2304048"/>
            <a:ext cx="4965397"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zh-CN" altLang="en-US" sz="3600" b="1" kern="1200" dirty="0">
                <a:latin typeface="微软雅黑" panose="020B0503020204020204" pitchFamily="34" charset="-122"/>
                <a:ea typeface="微软雅黑" panose="020B0503020204020204" pitchFamily="34" charset="-122"/>
                <a:cs typeface="+mj-cs"/>
              </a:rPr>
              <a:t>个人预算</a:t>
            </a:r>
            <a:endParaRPr lang="en-US" sz="3600" b="1" kern="1200" dirty="0">
              <a:latin typeface="微软雅黑" panose="020B0503020204020204" pitchFamily="34" charset="-122"/>
              <a:ea typeface="微软雅黑" panose="020B0503020204020204" pitchFamily="34" charset="-122"/>
              <a:cs typeface="+mj-cs"/>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zh-CN" altLang="en-US" sz="2800" dirty="0">
                <a:latin typeface="微软雅黑" panose="020B0503020204020204" pitchFamily="34" charset="-122"/>
                <a:ea typeface="微软雅黑" panose="020B0503020204020204" pitchFamily="34" charset="-122"/>
              </a:rPr>
              <a:t>为服务和支持付费</a:t>
            </a:r>
            <a:endParaRPr lang="en-US" sz="2800" dirty="0">
              <a:latin typeface="微软雅黑" panose="020B0503020204020204" pitchFamily="34" charset="-122"/>
              <a:ea typeface="微软雅黑" panose="020B0503020204020204" pitchFamily="34" charset="-122"/>
            </a:endParaRPr>
          </a:p>
        </p:txBody>
      </p:sp>
      <p:sp>
        <p:nvSpPr>
          <p:cNvPr id="12" name="TextBox 11">
            <a:extLst>
              <a:ext uri="{FF2B5EF4-FFF2-40B4-BE49-F238E27FC236}">
                <a16:creationId xmlns:a16="http://schemas.microsoft.com/office/drawing/2014/main" id="{F651A8D1-99B1-4845-B85F-CCE909696BC9}"/>
              </a:ext>
            </a:extLst>
          </p:cNvPr>
          <p:cNvSpPr txBox="1"/>
          <p:nvPr/>
        </p:nvSpPr>
        <p:spPr>
          <a:xfrm>
            <a:off x="105673" y="582584"/>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zh-CN" altLang="en-US" sz="2700" b="1" kern="1200" dirty="0">
                <a:solidFill>
                  <a:schemeClr val="bg2">
                    <a:lumMod val="10000"/>
                  </a:schemeClr>
                </a:solidFill>
                <a:latin typeface="微软雅黑" panose="020B0503020204020204" pitchFamily="34" charset="-122"/>
                <a:ea typeface="微软雅黑" panose="020B0503020204020204" pitchFamily="34" charset="-122"/>
                <a:cs typeface="+mj-cs"/>
              </a:rPr>
              <a:t>个人预算</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15" name="TextBox 14"/>
          <p:cNvSpPr txBox="1"/>
          <p:nvPr/>
        </p:nvSpPr>
        <p:spPr>
          <a:xfrm>
            <a:off x="2189259" y="3375108"/>
            <a:ext cx="7714470" cy="2308324"/>
          </a:xfrm>
          <a:prstGeom prst="rect">
            <a:avLst/>
          </a:prstGeom>
          <a:noFill/>
        </p:spPr>
        <p:txBody>
          <a:bodyPr wrap="square" rtlCol="0">
            <a:spAutoFit/>
          </a:bodyPr>
          <a:lstStyle/>
          <a:p>
            <a:pPr marL="457200" indent="-457200">
              <a:lnSpc>
                <a:spcPct val="90000"/>
              </a:lnSpc>
              <a:spcBef>
                <a:spcPct val="0"/>
              </a:spcBef>
              <a:buFont typeface="Wingdings" panose="05000000000000000000" pitchFamily="2" charset="2"/>
              <a:buChar char="ü"/>
            </a:pPr>
            <a:r>
              <a:rPr lang="zh-CN" altLang="en-US" sz="3200" dirty="0">
                <a:latin typeface="微软雅黑" panose="020B0503020204020204" pitchFamily="34" charset="-122"/>
                <a:ea typeface="微软雅黑" panose="020B0503020204020204" pitchFamily="34" charset="-122"/>
                <a:cs typeface="+mj-cs"/>
              </a:rPr>
              <a:t>确定您的个人预算</a:t>
            </a:r>
            <a:endParaRPr lang="en-US" altLang="zh-CN" sz="3200" dirty="0">
              <a:latin typeface="微软雅黑" panose="020B0503020204020204" pitchFamily="34" charset="-122"/>
              <a:ea typeface="微软雅黑" panose="020B0503020204020204" pitchFamily="34" charset="-122"/>
              <a:cs typeface="+mj-cs"/>
            </a:endParaRPr>
          </a:p>
          <a:p>
            <a:pPr marL="457200" indent="-457200">
              <a:lnSpc>
                <a:spcPct val="90000"/>
              </a:lnSpc>
              <a:spcBef>
                <a:spcPct val="0"/>
              </a:spcBef>
              <a:buFont typeface="Wingdings" panose="05000000000000000000" pitchFamily="2" charset="2"/>
              <a:buChar char="ü"/>
            </a:pPr>
            <a:endParaRPr lang="en-US" sz="3200" dirty="0">
              <a:latin typeface="微软雅黑" panose="020B0503020204020204" pitchFamily="34" charset="-122"/>
              <a:ea typeface="微软雅黑" panose="020B0503020204020204" pitchFamily="34" charset="-122"/>
              <a:cs typeface="+mj-cs"/>
            </a:endParaRPr>
          </a:p>
          <a:p>
            <a:pPr marL="457200" indent="-457200">
              <a:lnSpc>
                <a:spcPct val="90000"/>
              </a:lnSpc>
              <a:spcBef>
                <a:spcPct val="0"/>
              </a:spcBef>
              <a:buFont typeface="Wingdings" panose="05000000000000000000" pitchFamily="2" charset="2"/>
              <a:buChar char="ü"/>
            </a:pPr>
            <a:r>
              <a:rPr lang="zh-CN" altLang="en-US" sz="3200" dirty="0">
                <a:latin typeface="微软雅黑" panose="020B0503020204020204" pitchFamily="34" charset="-122"/>
                <a:ea typeface="微软雅黑" panose="020B0503020204020204" pitchFamily="34" charset="-122"/>
                <a:cs typeface="+mj-cs"/>
              </a:rPr>
              <a:t>您个人预算的更改</a:t>
            </a:r>
            <a:endParaRPr lang="en-US" altLang="zh-CN" sz="3200" dirty="0">
              <a:latin typeface="微软雅黑" panose="020B0503020204020204" pitchFamily="34" charset="-122"/>
              <a:ea typeface="微软雅黑" panose="020B0503020204020204" pitchFamily="34" charset="-122"/>
              <a:cs typeface="+mj-cs"/>
            </a:endParaRPr>
          </a:p>
          <a:p>
            <a:pPr marL="457200" indent="-457200">
              <a:lnSpc>
                <a:spcPct val="90000"/>
              </a:lnSpc>
              <a:spcBef>
                <a:spcPct val="0"/>
              </a:spcBef>
              <a:buFont typeface="Wingdings" panose="05000000000000000000" pitchFamily="2" charset="2"/>
              <a:buChar char="ü"/>
            </a:pPr>
            <a:endParaRPr lang="en-US" sz="3200" dirty="0">
              <a:latin typeface="微软雅黑" panose="020B0503020204020204" pitchFamily="34" charset="-122"/>
              <a:ea typeface="微软雅黑" panose="020B0503020204020204" pitchFamily="34" charset="-122"/>
              <a:cs typeface="+mj-cs"/>
            </a:endParaRPr>
          </a:p>
          <a:p>
            <a:pPr marL="457200" indent="-457200" defTabSz="914400" rtl="0" eaLnBrk="1" latinLnBrk="0" hangingPunct="1">
              <a:lnSpc>
                <a:spcPct val="90000"/>
              </a:lnSpc>
              <a:spcBef>
                <a:spcPct val="0"/>
              </a:spcBef>
              <a:buFont typeface="Wingdings" panose="05000000000000000000" pitchFamily="2" charset="2"/>
              <a:buChar char="ü"/>
            </a:pPr>
            <a:r>
              <a:rPr lang="en-US" sz="3200" dirty="0">
                <a:latin typeface="微软雅黑" panose="020B0503020204020204" pitchFamily="34" charset="-122"/>
                <a:ea typeface="微软雅黑" panose="020B0503020204020204" pitchFamily="34" charset="-122"/>
                <a:cs typeface="+mj-cs"/>
              </a:rPr>
              <a:t>Jason </a:t>
            </a:r>
            <a:r>
              <a:rPr lang="zh-CN" altLang="en-US" sz="3200" dirty="0">
                <a:latin typeface="微软雅黑" panose="020B0503020204020204" pitchFamily="34" charset="-122"/>
                <a:ea typeface="微软雅黑" panose="020B0503020204020204" pitchFamily="34" charset="-122"/>
                <a:cs typeface="+mj-cs"/>
              </a:rPr>
              <a:t>和</a:t>
            </a:r>
            <a:r>
              <a:rPr lang="en-US" sz="3200" dirty="0">
                <a:latin typeface="微软雅黑" panose="020B0503020204020204" pitchFamily="34" charset="-122"/>
                <a:ea typeface="微软雅黑" panose="020B0503020204020204" pitchFamily="34" charset="-122"/>
                <a:cs typeface="+mj-cs"/>
              </a:rPr>
              <a:t> Sofia </a:t>
            </a:r>
            <a:r>
              <a:rPr lang="zh-CN" altLang="en-US" sz="3200" dirty="0">
                <a:latin typeface="微软雅黑" panose="020B0503020204020204" pitchFamily="34" charset="-122"/>
                <a:ea typeface="微软雅黑" panose="020B0503020204020204" pitchFamily="34" charset="-122"/>
                <a:cs typeface="+mj-cs"/>
              </a:rPr>
              <a:t>的例子</a:t>
            </a:r>
            <a:r>
              <a:rPr lang="en-US" sz="3200" dirty="0">
                <a:latin typeface="微软雅黑" panose="020B0503020204020204" pitchFamily="34" charset="-122"/>
                <a:ea typeface="微软雅黑" panose="020B0503020204020204" pitchFamily="34" charset="-122"/>
                <a:cs typeface="+mj-cs"/>
              </a:rPr>
              <a:t> </a:t>
            </a:r>
          </a:p>
        </p:txBody>
      </p:sp>
    </p:spTree>
    <p:extLst>
      <p:ext uri="{BB962C8B-B14F-4D97-AF65-F5344CB8AC3E}">
        <p14:creationId xmlns:p14="http://schemas.microsoft.com/office/powerpoint/2010/main" val="20605580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495911" y="1205344"/>
            <a:ext cx="7165315" cy="535531"/>
          </a:xfrm>
          <a:prstGeom prst="rect">
            <a:avLst/>
          </a:prstGeom>
          <a:noFill/>
        </p:spPr>
        <p:txBody>
          <a:bodyPr wrap="square" rtlCol="0">
            <a:spAutoFit/>
          </a:bodyPr>
          <a:lstStyle/>
          <a:p>
            <a:pPr algn="ctr">
              <a:lnSpc>
                <a:spcPct val="90000"/>
              </a:lnSpc>
              <a:spcBef>
                <a:spcPct val="0"/>
              </a:spcBef>
            </a:pPr>
            <a:r>
              <a:rPr lang="zh-CN" altLang="en-US" sz="3200" b="1" dirty="0">
                <a:latin typeface="微软雅黑" panose="020B0503020204020204" pitchFamily="34" charset="-122"/>
                <a:ea typeface="微软雅黑" panose="020B0503020204020204" pitchFamily="34" charset="-122"/>
                <a:cs typeface="+mj-cs"/>
              </a:rPr>
              <a:t>确定您的个人预算</a:t>
            </a:r>
            <a:endParaRPr lang="en-US" sz="3200" b="1" kern="1200" dirty="0">
              <a:latin typeface="微软雅黑" panose="020B0503020204020204" pitchFamily="34" charset="-122"/>
              <a:ea typeface="微软雅黑" panose="020B0503020204020204" pitchFamily="34" charset="-122"/>
              <a:cs typeface="+mj-cs"/>
            </a:endParaRPr>
          </a:p>
        </p:txBody>
      </p:sp>
      <p:grpSp>
        <p:nvGrpSpPr>
          <p:cNvPr id="2" name="Group 1"/>
          <p:cNvGrpSpPr/>
          <p:nvPr/>
        </p:nvGrpSpPr>
        <p:grpSpPr>
          <a:xfrm>
            <a:off x="916613" y="2356095"/>
            <a:ext cx="10323910" cy="2967790"/>
            <a:chOff x="789449" y="3641556"/>
            <a:chExt cx="10323910" cy="2967790"/>
          </a:xfrm>
        </p:grpSpPr>
        <p:sp>
          <p:nvSpPr>
            <p:cNvPr id="6" name="Rectangle 5"/>
            <p:cNvSpPr/>
            <p:nvPr/>
          </p:nvSpPr>
          <p:spPr>
            <a:xfrm>
              <a:off x="4369789" y="3641556"/>
              <a:ext cx="3178851" cy="2967789"/>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4650399" y="3883502"/>
              <a:ext cx="2638317" cy="24568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Bef>
                  <a:spcPct val="0"/>
                </a:spcBef>
              </a:pPr>
              <a:endParaRPr lang="en-US" dirty="0">
                <a:solidFill>
                  <a:schemeClr val="accent5">
                    <a:lumMod val="50000"/>
                  </a:schemeClr>
                </a:solidFill>
                <a:latin typeface="Century Gothic" panose="020B0502020202020204" pitchFamily="34" charset="0"/>
              </a:endParaRPr>
            </a:p>
          </p:txBody>
        </p:sp>
        <p:sp>
          <p:nvSpPr>
            <p:cNvPr id="16" name="Rectangle 15"/>
            <p:cNvSpPr/>
            <p:nvPr/>
          </p:nvSpPr>
          <p:spPr>
            <a:xfrm>
              <a:off x="7972580" y="3641556"/>
              <a:ext cx="3140779" cy="2967789"/>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8228496" y="3886261"/>
              <a:ext cx="2638317" cy="24568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8228495" y="3946774"/>
              <a:ext cx="2638318"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zh-CN" altLang="en-US" sz="3200" kern="1200" dirty="0">
                  <a:solidFill>
                    <a:schemeClr val="accent5">
                      <a:lumMod val="50000"/>
                    </a:schemeClr>
                  </a:solidFill>
                  <a:latin typeface="微软雅黑" panose="020B0503020204020204" pitchFamily="34" charset="-122"/>
                  <a:ea typeface="微软雅黑" panose="020B0503020204020204" pitchFamily="34" charset="-122"/>
                  <a:cs typeface="+mj-cs"/>
                </a:rPr>
                <a:t>过去</a:t>
              </a:r>
              <a:endParaRPr lang="en-US" sz="3200"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19" name="TextBox 18"/>
            <p:cNvSpPr txBox="1"/>
            <p:nvPr/>
          </p:nvSpPr>
          <p:spPr>
            <a:xfrm>
              <a:off x="8847095" y="4531795"/>
              <a:ext cx="1501262" cy="1240564"/>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8000" kern="1200" dirty="0">
                  <a:solidFill>
                    <a:schemeClr val="accent5">
                      <a:lumMod val="50000"/>
                    </a:schemeClr>
                  </a:solidFill>
                  <a:latin typeface="Century Gothic" panose="020B0502020202020204" pitchFamily="34" charset="0"/>
                  <a:ea typeface="+mj-ea"/>
                  <a:cs typeface="+mj-cs"/>
                </a:rPr>
                <a:t>12</a:t>
              </a:r>
            </a:p>
          </p:txBody>
        </p:sp>
        <p:sp>
          <p:nvSpPr>
            <p:cNvPr id="20" name="TextBox 19"/>
            <p:cNvSpPr txBox="1"/>
            <p:nvPr/>
          </p:nvSpPr>
          <p:spPr>
            <a:xfrm>
              <a:off x="8534399" y="5667158"/>
              <a:ext cx="2169403" cy="480131"/>
            </a:xfrm>
            <a:prstGeom prst="rect">
              <a:avLst/>
            </a:prstGeom>
            <a:noFill/>
          </p:spPr>
          <p:txBody>
            <a:bodyPr wrap="square" rtlCol="0">
              <a:spAutoFit/>
            </a:bodyPr>
            <a:lstStyle/>
            <a:p>
              <a:pPr algn="l" defTabSz="914400" rtl="0" eaLnBrk="1" latinLnBrk="0" hangingPunct="1">
                <a:lnSpc>
                  <a:spcPct val="90000"/>
                </a:lnSpc>
                <a:spcBef>
                  <a:spcPct val="0"/>
                </a:spcBef>
                <a:buNone/>
              </a:pPr>
              <a:r>
                <a:rPr lang="zh-CN" altLang="en-US" sz="2800" kern="1200" dirty="0">
                  <a:solidFill>
                    <a:schemeClr val="accent5">
                      <a:lumMod val="50000"/>
                    </a:schemeClr>
                  </a:solidFill>
                  <a:latin typeface="微软雅黑" panose="020B0503020204020204" pitchFamily="34" charset="-122"/>
                  <a:ea typeface="微软雅黑" panose="020B0503020204020204" pitchFamily="34" charset="-122"/>
                  <a:cs typeface="+mj-cs"/>
                </a:rPr>
                <a:t>个月的</a:t>
              </a:r>
              <a:r>
                <a:rPr lang="zh-CN" altLang="en-US" sz="2800" b="1" u="sng" kern="1200" dirty="0">
                  <a:solidFill>
                    <a:schemeClr val="accent5">
                      <a:lumMod val="50000"/>
                    </a:schemeClr>
                  </a:solidFill>
                  <a:latin typeface="微软雅黑" panose="020B0503020204020204" pitchFamily="34" charset="-122"/>
                  <a:ea typeface="微软雅黑" panose="020B0503020204020204" pitchFamily="34" charset="-122"/>
                  <a:cs typeface="+mj-cs"/>
                </a:rPr>
                <a:t>支出</a:t>
              </a:r>
              <a:endParaRPr lang="en-US" sz="2800" b="1" u="sng"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pic>
          <p:nvPicPr>
            <p:cNvPr id="11" name="Picture 10" descr="Category:Dollar sign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4362" y="4271862"/>
              <a:ext cx="1774270" cy="1668495"/>
            </a:xfrm>
            <a:prstGeom prst="rect">
              <a:avLst/>
            </a:prstGeom>
            <a:ln w="3175">
              <a:solidFill>
                <a:schemeClr val="accent1">
                  <a:lumMod val="50000"/>
                </a:schemeClr>
              </a:solidFill>
            </a:ln>
          </p:spPr>
        </p:pic>
        <p:sp>
          <p:nvSpPr>
            <p:cNvPr id="23" name="Rectangle 22"/>
            <p:cNvSpPr/>
            <p:nvPr/>
          </p:nvSpPr>
          <p:spPr>
            <a:xfrm>
              <a:off x="789449" y="3641557"/>
              <a:ext cx="3178851" cy="2967789"/>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25000"/>
                  </a:schemeClr>
                </a:solidFill>
              </a:endParaRPr>
            </a:p>
          </p:txBody>
        </p:sp>
        <p:sp>
          <p:nvSpPr>
            <p:cNvPr id="24" name="Rectangle 23"/>
            <p:cNvSpPr/>
            <p:nvPr/>
          </p:nvSpPr>
          <p:spPr>
            <a:xfrm>
              <a:off x="1042595" y="3883503"/>
              <a:ext cx="2638317" cy="24568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1619892" y="4466829"/>
              <a:ext cx="1631957"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8000" dirty="0">
                  <a:solidFill>
                    <a:schemeClr val="accent5">
                      <a:lumMod val="50000"/>
                    </a:schemeClr>
                  </a:solidFill>
                  <a:latin typeface="Century Gothic" panose="020B0502020202020204" pitchFamily="34" charset="0"/>
                  <a:ea typeface="+mj-ea"/>
                  <a:cs typeface="+mj-cs"/>
                </a:rPr>
                <a:t>IPP</a:t>
              </a:r>
            </a:p>
          </p:txBody>
        </p:sp>
      </p:gr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6847181" cy="862561"/>
          </a:xfrm>
        </p:spPr>
        <p:txBody>
          <a:bodyPr/>
          <a:lstStyle/>
          <a:p>
            <a:r>
              <a:rPr lang="zh-CN" altLang="en-US" sz="2800" dirty="0">
                <a:latin typeface="微软雅黑" panose="020B0503020204020204" pitchFamily="34" charset="-122"/>
                <a:ea typeface="微软雅黑" panose="020B0503020204020204" pitchFamily="34" charset="-122"/>
              </a:rPr>
              <a:t>为服务和支持付费</a:t>
            </a:r>
            <a:endParaRPr lang="en-US" sz="2800" dirty="0">
              <a:latin typeface="微软雅黑" panose="020B0503020204020204" pitchFamily="34" charset="-122"/>
              <a:ea typeface="微软雅黑" panose="020B0503020204020204" pitchFamily="34" charset="-122"/>
            </a:endParaRPr>
          </a:p>
        </p:txBody>
      </p:sp>
      <p:sp>
        <p:nvSpPr>
          <p:cNvPr id="29" name="TextBox 28">
            <a:extLst>
              <a:ext uri="{FF2B5EF4-FFF2-40B4-BE49-F238E27FC236}">
                <a16:creationId xmlns:a16="http://schemas.microsoft.com/office/drawing/2014/main" id="{022A7CF9-CD6A-2B4D-9077-ECBD3A7534AF}"/>
              </a:ext>
            </a:extLst>
          </p:cNvPr>
          <p:cNvSpPr txBox="1"/>
          <p:nvPr/>
        </p:nvSpPr>
        <p:spPr>
          <a:xfrm>
            <a:off x="105673" y="604240"/>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zh-CN" altLang="en-US" sz="2700" b="1" kern="1200" dirty="0">
                <a:solidFill>
                  <a:schemeClr val="bg2">
                    <a:lumMod val="10000"/>
                  </a:schemeClr>
                </a:solidFill>
                <a:latin typeface="微软雅黑" panose="020B0503020204020204" pitchFamily="34" charset="-122"/>
                <a:ea typeface="微软雅黑" panose="020B0503020204020204" pitchFamily="34" charset="-122"/>
                <a:cs typeface="+mj-cs"/>
              </a:rPr>
              <a:t>个人预算</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2606597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17945" y="2664064"/>
            <a:ext cx="9314224" cy="4193936"/>
            <a:chOff x="1482113" y="2489719"/>
            <a:chExt cx="9314224" cy="3919818"/>
          </a:xfrm>
        </p:grpSpPr>
        <p:grpSp>
          <p:nvGrpSpPr>
            <p:cNvPr id="3" name="Group 2"/>
            <p:cNvGrpSpPr/>
            <p:nvPr/>
          </p:nvGrpSpPr>
          <p:grpSpPr>
            <a:xfrm>
              <a:off x="6516082" y="2489720"/>
              <a:ext cx="4280255" cy="3919817"/>
              <a:chOff x="6516085" y="3288338"/>
              <a:chExt cx="3630442" cy="3304673"/>
            </a:xfrm>
          </p:grpSpPr>
          <p:sp>
            <p:nvSpPr>
              <p:cNvPr id="14" name="Rectangle 13"/>
              <p:cNvSpPr/>
              <p:nvPr/>
            </p:nvSpPr>
            <p:spPr>
              <a:xfrm>
                <a:off x="6516085" y="3288338"/>
                <a:ext cx="3630442" cy="3304673"/>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824746" y="3544245"/>
                <a:ext cx="3013120" cy="25304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23"/>
            <p:cNvSpPr txBox="1"/>
            <p:nvPr/>
          </p:nvSpPr>
          <p:spPr>
            <a:xfrm>
              <a:off x="7797342" y="3914598"/>
              <a:ext cx="1714533" cy="1279113"/>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9600" kern="1200" dirty="0">
                  <a:solidFill>
                    <a:schemeClr val="accent5">
                      <a:lumMod val="50000"/>
                    </a:schemeClr>
                  </a:solidFill>
                  <a:latin typeface="Century Gothic" panose="020B0502020202020204" pitchFamily="34" charset="0"/>
                  <a:ea typeface="+mj-ea"/>
                  <a:cs typeface="+mj-cs"/>
                </a:rPr>
                <a:t>12</a:t>
              </a:r>
            </a:p>
          </p:txBody>
        </p:sp>
        <p:sp>
          <p:nvSpPr>
            <p:cNvPr id="25" name="TextBox 24"/>
            <p:cNvSpPr txBox="1"/>
            <p:nvPr/>
          </p:nvSpPr>
          <p:spPr>
            <a:xfrm>
              <a:off x="6879990" y="3315529"/>
              <a:ext cx="3549240" cy="500528"/>
            </a:xfrm>
            <a:prstGeom prst="rect">
              <a:avLst/>
            </a:prstGeom>
            <a:noFill/>
          </p:spPr>
          <p:txBody>
            <a:bodyPr wrap="square" rtlCol="0">
              <a:spAutoFit/>
            </a:bodyPr>
            <a:lstStyle/>
            <a:p>
              <a:pPr algn="ctr" defTabSz="914400" rtl="0" eaLnBrk="1" latinLnBrk="0" hangingPunct="1">
                <a:lnSpc>
                  <a:spcPct val="90000"/>
                </a:lnSpc>
                <a:spcBef>
                  <a:spcPct val="0"/>
                </a:spcBef>
                <a:buNone/>
              </a:pPr>
              <a:r>
                <a:rPr lang="zh-CN" altLang="en-US" sz="3200" kern="1200" dirty="0">
                  <a:solidFill>
                    <a:schemeClr val="accent5">
                      <a:lumMod val="50000"/>
                    </a:schemeClr>
                  </a:solidFill>
                  <a:latin typeface="微软雅黑" panose="020B0503020204020204" pitchFamily="34" charset="-122"/>
                  <a:ea typeface="微软雅黑" panose="020B0503020204020204" pitchFamily="34" charset="-122"/>
                  <a:cs typeface="+mj-cs"/>
                </a:rPr>
                <a:t>原本</a:t>
              </a:r>
              <a:r>
                <a:rPr lang="zh-CN" altLang="en-US" sz="3200" b="1" kern="1200" dirty="0">
                  <a:solidFill>
                    <a:schemeClr val="accent5">
                      <a:lumMod val="50000"/>
                    </a:schemeClr>
                  </a:solidFill>
                  <a:latin typeface="微软雅黑" panose="020B0503020204020204" pitchFamily="34" charset="-122"/>
                  <a:ea typeface="微软雅黑" panose="020B0503020204020204" pitchFamily="34" charset="-122"/>
                  <a:cs typeface="+mj-cs"/>
                </a:rPr>
                <a:t>应</a:t>
              </a:r>
              <a:r>
                <a:rPr lang="zh-CN" altLang="en-US" sz="3200" kern="1200" dirty="0">
                  <a:solidFill>
                    <a:schemeClr val="accent5">
                      <a:lumMod val="50000"/>
                    </a:schemeClr>
                  </a:solidFill>
                  <a:latin typeface="微软雅黑" panose="020B0503020204020204" pitchFamily="34" charset="-122"/>
                  <a:ea typeface="微软雅黑" panose="020B0503020204020204" pitchFamily="34" charset="-122"/>
                  <a:cs typeface="+mj-cs"/>
                </a:rPr>
                <a:t>使用超过</a:t>
              </a:r>
              <a:endParaRPr lang="en-US" sz="3200"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26" name="TextBox 25"/>
            <p:cNvSpPr txBox="1"/>
            <p:nvPr/>
          </p:nvSpPr>
          <p:spPr>
            <a:xfrm>
              <a:off x="7148049" y="5281812"/>
              <a:ext cx="3013120" cy="500528"/>
            </a:xfrm>
            <a:prstGeom prst="rect">
              <a:avLst/>
            </a:prstGeom>
            <a:noFill/>
          </p:spPr>
          <p:txBody>
            <a:bodyPr wrap="square" rtlCol="0">
              <a:spAutoFit/>
            </a:bodyPr>
            <a:lstStyle/>
            <a:p>
              <a:pPr algn="ctr" defTabSz="914400" rtl="0" eaLnBrk="1" latinLnBrk="0" hangingPunct="1">
                <a:lnSpc>
                  <a:spcPct val="90000"/>
                </a:lnSpc>
                <a:spcBef>
                  <a:spcPct val="0"/>
                </a:spcBef>
                <a:buNone/>
              </a:pPr>
              <a:r>
                <a:rPr lang="zh-CN" altLang="en-US" sz="3200" kern="1200" dirty="0">
                  <a:solidFill>
                    <a:schemeClr val="accent5">
                      <a:lumMod val="50000"/>
                    </a:schemeClr>
                  </a:solidFill>
                  <a:latin typeface="微软雅黑" panose="020B0503020204020204" pitchFamily="34" charset="-122"/>
                  <a:ea typeface="微软雅黑" panose="020B0503020204020204" pitchFamily="34" charset="-122"/>
                  <a:cs typeface="+mj-cs"/>
                </a:rPr>
                <a:t>个月</a:t>
              </a:r>
              <a:endParaRPr lang="en-US" sz="3200"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grpSp>
          <p:nvGrpSpPr>
            <p:cNvPr id="27" name="Group 26"/>
            <p:cNvGrpSpPr/>
            <p:nvPr/>
          </p:nvGrpSpPr>
          <p:grpSpPr>
            <a:xfrm>
              <a:off x="1482113" y="2489719"/>
              <a:ext cx="4280255" cy="3919817"/>
              <a:chOff x="6516085" y="3288338"/>
              <a:chExt cx="3630442" cy="3304673"/>
            </a:xfrm>
          </p:grpSpPr>
          <p:sp>
            <p:nvSpPr>
              <p:cNvPr id="28" name="Rectangle 27"/>
              <p:cNvSpPr/>
              <p:nvPr/>
            </p:nvSpPr>
            <p:spPr>
              <a:xfrm>
                <a:off x="6516085" y="3288338"/>
                <a:ext cx="3630442" cy="3304673"/>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9" name="Rectangle 28"/>
              <p:cNvSpPr/>
              <p:nvPr/>
            </p:nvSpPr>
            <p:spPr>
              <a:xfrm>
                <a:off x="6800310" y="3544245"/>
                <a:ext cx="3013119" cy="25304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p:cNvSpPr txBox="1"/>
            <p:nvPr/>
          </p:nvSpPr>
          <p:spPr>
            <a:xfrm>
              <a:off x="1906489" y="3848431"/>
              <a:ext cx="3431502" cy="1328990"/>
            </a:xfrm>
            <a:prstGeom prst="rect">
              <a:avLst/>
            </a:prstGeom>
            <a:noFill/>
          </p:spPr>
          <p:txBody>
            <a:bodyPr wrap="square" rtlCol="0">
              <a:spAutoFit/>
            </a:bodyPr>
            <a:lstStyle/>
            <a:p>
              <a:pPr algn="ctr">
                <a:lnSpc>
                  <a:spcPct val="90000"/>
                </a:lnSpc>
                <a:spcBef>
                  <a:spcPct val="0"/>
                </a:spcBef>
              </a:pPr>
              <a:r>
                <a:rPr lang="zh-CN" altLang="en-US" sz="3200" dirty="0">
                  <a:solidFill>
                    <a:schemeClr val="accent5">
                      <a:lumMod val="50000"/>
                    </a:schemeClr>
                  </a:solidFill>
                  <a:latin typeface="微软雅黑" panose="020B0503020204020204" pitchFamily="34" charset="-122"/>
                  <a:ea typeface="微软雅黑" panose="020B0503020204020204" pitchFamily="34" charset="-122"/>
                  <a:cs typeface="+mj-cs"/>
                </a:rPr>
                <a:t>用于已识别需</a:t>
              </a:r>
              <a:br>
                <a:rPr lang="en-US" altLang="zh-CN" sz="3200" dirty="0">
                  <a:solidFill>
                    <a:schemeClr val="accent5">
                      <a:lumMod val="50000"/>
                    </a:schemeClr>
                  </a:solidFill>
                  <a:latin typeface="微软雅黑" panose="020B0503020204020204" pitchFamily="34" charset="-122"/>
                  <a:ea typeface="微软雅黑" panose="020B0503020204020204" pitchFamily="34" charset="-122"/>
                  <a:cs typeface="+mj-cs"/>
                </a:rPr>
              </a:br>
              <a:r>
                <a:rPr lang="zh-CN" altLang="en-US" sz="3200" dirty="0">
                  <a:solidFill>
                    <a:schemeClr val="accent5">
                      <a:lumMod val="50000"/>
                    </a:schemeClr>
                  </a:solidFill>
                  <a:latin typeface="微软雅黑" panose="020B0503020204020204" pitchFamily="34" charset="-122"/>
                  <a:ea typeface="微软雅黑" panose="020B0503020204020204" pitchFamily="34" charset="-122"/>
                  <a:cs typeface="+mj-cs"/>
                </a:rPr>
                <a:t>求的服务的</a:t>
              </a:r>
              <a:br>
                <a:rPr lang="en-US" altLang="zh-CN" sz="3200" dirty="0">
                  <a:solidFill>
                    <a:schemeClr val="accent5">
                      <a:lumMod val="50000"/>
                    </a:schemeClr>
                  </a:solidFill>
                  <a:latin typeface="微软雅黑" panose="020B0503020204020204" pitchFamily="34" charset="-122"/>
                  <a:ea typeface="微软雅黑" panose="020B0503020204020204" pitchFamily="34" charset="-122"/>
                  <a:cs typeface="+mj-cs"/>
                </a:rPr>
              </a:br>
              <a:r>
                <a:rPr lang="zh-CN" altLang="en-US" sz="3200" b="1" u="sng" dirty="0">
                  <a:solidFill>
                    <a:schemeClr val="accent5">
                      <a:lumMod val="50000"/>
                    </a:schemeClr>
                  </a:solidFill>
                  <a:latin typeface="微软雅黑" panose="020B0503020204020204" pitchFamily="34" charset="-122"/>
                  <a:ea typeface="微软雅黑" panose="020B0503020204020204" pitchFamily="34" charset="-122"/>
                  <a:cs typeface="+mj-cs"/>
                </a:rPr>
                <a:t>平均</a:t>
              </a:r>
              <a:r>
                <a:rPr lang="zh-CN" altLang="en-US" sz="3200" dirty="0">
                  <a:solidFill>
                    <a:schemeClr val="accent5">
                      <a:lumMod val="50000"/>
                    </a:schemeClr>
                  </a:solidFill>
                  <a:latin typeface="微软雅黑" panose="020B0503020204020204" pitchFamily="34" charset="-122"/>
                  <a:ea typeface="微软雅黑" panose="020B0503020204020204" pitchFamily="34" charset="-122"/>
                  <a:cs typeface="+mj-cs"/>
                </a:rPr>
                <a:t>费用</a:t>
              </a:r>
              <a:endParaRPr lang="en-US" sz="3200"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grpSp>
      <p:sp>
        <p:nvSpPr>
          <p:cNvPr id="30" name="TextBox 29"/>
          <p:cNvSpPr txBox="1"/>
          <p:nvPr/>
        </p:nvSpPr>
        <p:spPr>
          <a:xfrm>
            <a:off x="2492398" y="1242095"/>
            <a:ext cx="7165315" cy="535531"/>
          </a:xfrm>
          <a:prstGeom prst="rect">
            <a:avLst/>
          </a:prstGeom>
          <a:noFill/>
        </p:spPr>
        <p:txBody>
          <a:bodyPr wrap="square" rtlCol="0">
            <a:spAutoFit/>
          </a:bodyPr>
          <a:lstStyle/>
          <a:p>
            <a:pPr algn="ctr">
              <a:lnSpc>
                <a:spcPct val="90000"/>
              </a:lnSpc>
              <a:spcBef>
                <a:spcPct val="0"/>
              </a:spcBef>
            </a:pPr>
            <a:r>
              <a:rPr lang="zh-CN" altLang="en-US" sz="3200" b="1" dirty="0">
                <a:latin typeface="微软雅黑" panose="020B0503020204020204" pitchFamily="34" charset="-122"/>
                <a:ea typeface="微软雅黑" panose="020B0503020204020204" pitchFamily="34" charset="-122"/>
                <a:cs typeface="+mj-cs"/>
              </a:rPr>
              <a:t>确定您的个人预算</a:t>
            </a:r>
            <a:endParaRPr lang="en-US" sz="3200" b="1" kern="1200" dirty="0">
              <a:latin typeface="微软雅黑" panose="020B0503020204020204" pitchFamily="34" charset="-122"/>
              <a:ea typeface="微软雅黑" panose="020B0503020204020204" pitchFamily="34" charset="-122"/>
              <a:cs typeface="+mj-cs"/>
            </a:endParaRPr>
          </a:p>
        </p:txBody>
      </p:sp>
      <p:sp>
        <p:nvSpPr>
          <p:cNvPr id="22" name="TextBox 21"/>
          <p:cNvSpPr txBox="1"/>
          <p:nvPr/>
        </p:nvSpPr>
        <p:spPr>
          <a:xfrm>
            <a:off x="2858612" y="1940011"/>
            <a:ext cx="6432888" cy="535531"/>
          </a:xfrm>
          <a:prstGeom prst="rect">
            <a:avLst/>
          </a:prstGeom>
          <a:noFill/>
        </p:spPr>
        <p:txBody>
          <a:bodyPr wrap="square" rtlCol="0">
            <a:spAutoFit/>
          </a:bodyPr>
          <a:lstStyle/>
          <a:p>
            <a:pPr algn="ctr">
              <a:lnSpc>
                <a:spcPct val="90000"/>
              </a:lnSpc>
              <a:spcBef>
                <a:spcPct val="0"/>
              </a:spcBef>
            </a:pPr>
            <a:r>
              <a:rPr lang="zh-CN" altLang="en-US" sz="3200" b="1" dirty="0">
                <a:latin typeface="微软雅黑" panose="020B0503020204020204" pitchFamily="34" charset="-122"/>
                <a:ea typeface="微软雅黑" panose="020B0503020204020204" pitchFamily="34" charset="-122"/>
                <a:cs typeface="+mj-cs"/>
              </a:rPr>
              <a:t>少于 </a:t>
            </a:r>
            <a:r>
              <a:rPr lang="en-US" altLang="zh-CN" sz="3200" b="1" dirty="0">
                <a:latin typeface="微软雅黑" panose="020B0503020204020204" pitchFamily="34" charset="-122"/>
                <a:ea typeface="微软雅黑" panose="020B0503020204020204" pitchFamily="34" charset="-122"/>
                <a:cs typeface="+mj-cs"/>
              </a:rPr>
              <a:t>12 </a:t>
            </a:r>
            <a:r>
              <a:rPr lang="zh-CN" altLang="en-US" sz="3200" b="1" dirty="0">
                <a:latin typeface="微软雅黑" panose="020B0503020204020204" pitchFamily="34" charset="-122"/>
                <a:ea typeface="微软雅黑" panose="020B0503020204020204" pitchFamily="34" charset="-122"/>
                <a:cs typeface="+mj-cs"/>
              </a:rPr>
              <a:t>个月的服务</a:t>
            </a:r>
            <a:r>
              <a:rPr lang="en-US" altLang="zh-CN" sz="3200" b="1" dirty="0">
                <a:latin typeface="微软雅黑" panose="020B0503020204020204" pitchFamily="34" charset="-122"/>
                <a:ea typeface="微软雅黑" panose="020B0503020204020204" pitchFamily="34" charset="-122"/>
                <a:cs typeface="+mj-cs"/>
              </a:rPr>
              <a:t>?</a:t>
            </a:r>
            <a:endParaRPr lang="en-US" sz="3200" b="1" kern="1200" dirty="0">
              <a:latin typeface="微软雅黑" panose="020B0503020204020204" pitchFamily="34" charset="-122"/>
              <a:ea typeface="微软雅黑" panose="020B0503020204020204" pitchFamily="34" charset="-122"/>
              <a:cs typeface="+mj-cs"/>
            </a:endParaRPr>
          </a:p>
        </p:txBody>
      </p:sp>
      <p:sp>
        <p:nvSpPr>
          <p:cNvPr id="19" name="Text Placeholder 1">
            <a:extLst>
              <a:ext uri="{FF2B5EF4-FFF2-40B4-BE49-F238E27FC236}">
                <a16:creationId xmlns:a16="http://schemas.microsoft.com/office/drawing/2014/main" id="{42F60774-8553-1945-84DB-D0A132B6ED11}"/>
              </a:ext>
            </a:extLst>
          </p:cNvPr>
          <p:cNvSpPr>
            <a:spLocks noGrp="1"/>
          </p:cNvSpPr>
          <p:nvPr>
            <p:ph type="body" sz="quarter" idx="13"/>
          </p:nvPr>
        </p:nvSpPr>
        <p:spPr>
          <a:xfrm>
            <a:off x="105673" y="100837"/>
            <a:ext cx="6847181" cy="862561"/>
          </a:xfrm>
        </p:spPr>
        <p:txBody>
          <a:bodyPr/>
          <a:lstStyle/>
          <a:p>
            <a:r>
              <a:rPr lang="zh-CN" altLang="en-US" sz="2800" dirty="0">
                <a:latin typeface="微软雅黑" panose="020B0503020204020204" pitchFamily="34" charset="-122"/>
                <a:ea typeface="微软雅黑" panose="020B0503020204020204" pitchFamily="34" charset="-122"/>
              </a:rPr>
              <a:t>为服务和支持付费</a:t>
            </a:r>
            <a:endParaRPr lang="en-US" sz="2800" dirty="0">
              <a:latin typeface="微软雅黑" panose="020B0503020204020204" pitchFamily="34" charset="-122"/>
              <a:ea typeface="微软雅黑" panose="020B0503020204020204" pitchFamily="34" charset="-122"/>
            </a:endParaRPr>
          </a:p>
        </p:txBody>
      </p:sp>
      <p:sp>
        <p:nvSpPr>
          <p:cNvPr id="20" name="TextBox 19">
            <a:extLst>
              <a:ext uri="{FF2B5EF4-FFF2-40B4-BE49-F238E27FC236}">
                <a16:creationId xmlns:a16="http://schemas.microsoft.com/office/drawing/2014/main" id="{4A972063-E5A5-AA45-936B-FC28D8475C73}"/>
              </a:ext>
            </a:extLst>
          </p:cNvPr>
          <p:cNvSpPr txBox="1"/>
          <p:nvPr/>
        </p:nvSpPr>
        <p:spPr>
          <a:xfrm>
            <a:off x="105673" y="609547"/>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zh-CN" altLang="en-US" sz="2700" b="1" kern="1200" dirty="0">
                <a:solidFill>
                  <a:schemeClr val="bg2">
                    <a:lumMod val="10000"/>
                  </a:schemeClr>
                </a:solidFill>
                <a:latin typeface="微软雅黑" panose="020B0503020204020204" pitchFamily="34" charset="-122"/>
                <a:ea typeface="微软雅黑" panose="020B0503020204020204" pitchFamily="34" charset="-122"/>
                <a:cs typeface="+mj-cs"/>
              </a:rPr>
              <a:t>个人预算</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19624143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1765720" y="1249095"/>
            <a:ext cx="9511880" cy="535531"/>
          </a:xfrm>
          <a:prstGeom prst="rect">
            <a:avLst/>
          </a:prstGeom>
          <a:noFill/>
        </p:spPr>
        <p:txBody>
          <a:bodyPr wrap="square" rtlCol="0">
            <a:spAutoFit/>
          </a:bodyPr>
          <a:lstStyle/>
          <a:p>
            <a:pPr algn="ctr">
              <a:lnSpc>
                <a:spcPct val="90000"/>
              </a:lnSpc>
              <a:spcBef>
                <a:spcPct val="0"/>
              </a:spcBef>
            </a:pPr>
            <a:r>
              <a:rPr lang="zh-CN" altLang="en-US" sz="3200" b="1" dirty="0">
                <a:latin typeface="微软雅黑" panose="020B0503020204020204" pitchFamily="34" charset="-122"/>
                <a:ea typeface="微软雅黑" panose="020B0503020204020204" pitchFamily="34" charset="-122"/>
                <a:cs typeface="+mj-cs"/>
              </a:rPr>
              <a:t>您的个人预算何时</a:t>
            </a:r>
            <a:r>
              <a:rPr lang="zh-CN" altLang="en-US" sz="3200" b="1" dirty="0">
                <a:solidFill>
                  <a:srgbClr val="00B050"/>
                </a:solidFill>
                <a:latin typeface="微软雅黑" panose="020B0503020204020204" pitchFamily="34" charset="-122"/>
                <a:ea typeface="微软雅黑" panose="020B0503020204020204" pitchFamily="34" charset="-122"/>
                <a:cs typeface="+mj-cs"/>
              </a:rPr>
              <a:t>可以</a:t>
            </a:r>
            <a:r>
              <a:rPr lang="zh-CN" altLang="en-US" sz="3200" b="1" dirty="0">
                <a:latin typeface="微软雅黑" panose="020B0503020204020204" pitchFamily="34" charset="-122"/>
                <a:ea typeface="微软雅黑" panose="020B0503020204020204" pitchFamily="34" charset="-122"/>
                <a:cs typeface="+mj-cs"/>
              </a:rPr>
              <a:t>进行更改？</a:t>
            </a:r>
            <a:endParaRPr lang="en-US" sz="3200" b="1" kern="1200" dirty="0">
              <a:latin typeface="微软雅黑" panose="020B0503020204020204" pitchFamily="34" charset="-122"/>
              <a:ea typeface="微软雅黑" panose="020B0503020204020204" pitchFamily="34" charset="-122"/>
              <a:cs typeface="+mj-cs"/>
            </a:endParaRPr>
          </a:p>
        </p:txBody>
      </p:sp>
      <p:sp>
        <p:nvSpPr>
          <p:cNvPr id="30" name="TextBox 29"/>
          <p:cNvSpPr txBox="1"/>
          <p:nvPr/>
        </p:nvSpPr>
        <p:spPr>
          <a:xfrm>
            <a:off x="7060098" y="2347040"/>
            <a:ext cx="4741456" cy="5330612"/>
          </a:xfrm>
          <a:prstGeom prst="rect">
            <a:avLst/>
          </a:prstGeom>
          <a:blipFill dpi="0" rotWithShape="1">
            <a:blip r:embed="rId3">
              <a:alphaModFix amt="38000"/>
            </a:blip>
            <a:srcRect/>
            <a:stretch>
              <a:fillRect/>
            </a:stretch>
          </a:blipFill>
        </p:spPr>
        <p:txBody>
          <a:bodyPr wrap="square" rtlCol="0">
            <a:spAutoFit/>
          </a:bodyPr>
          <a:lstStyle/>
          <a:p>
            <a:pPr algn="l" defTabSz="914400" rtl="0" eaLnBrk="1" latinLnBrk="0" hangingPunct="1">
              <a:lnSpc>
                <a:spcPct val="90000"/>
              </a:lnSpc>
              <a:spcBef>
                <a:spcPct val="0"/>
              </a:spcBef>
              <a:buNone/>
            </a:pP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14" name="Text Placeholder 1">
            <a:extLst>
              <a:ext uri="{FF2B5EF4-FFF2-40B4-BE49-F238E27FC236}">
                <a16:creationId xmlns:a16="http://schemas.microsoft.com/office/drawing/2014/main" id="{91D98790-7743-C948-8B5B-20657DDF4E3D}"/>
              </a:ext>
            </a:extLst>
          </p:cNvPr>
          <p:cNvSpPr>
            <a:spLocks noGrp="1"/>
          </p:cNvSpPr>
          <p:nvPr>
            <p:ph type="body" sz="quarter" idx="13"/>
          </p:nvPr>
        </p:nvSpPr>
        <p:spPr>
          <a:xfrm>
            <a:off x="105673" y="100837"/>
            <a:ext cx="6847181" cy="862561"/>
          </a:xfrm>
        </p:spPr>
        <p:txBody>
          <a:bodyPr/>
          <a:lstStyle/>
          <a:p>
            <a:r>
              <a:rPr lang="zh-CN" altLang="en-US" sz="2800" dirty="0">
                <a:latin typeface="微软雅黑" panose="020B0503020204020204" pitchFamily="34" charset="-122"/>
                <a:ea typeface="微软雅黑" panose="020B0503020204020204" pitchFamily="34" charset="-122"/>
              </a:rPr>
              <a:t>为服务和支持付费</a:t>
            </a:r>
            <a:endParaRPr lang="en-US" sz="2800" dirty="0">
              <a:latin typeface="微软雅黑" panose="020B0503020204020204" pitchFamily="34" charset="-122"/>
              <a:ea typeface="微软雅黑" panose="020B0503020204020204" pitchFamily="34" charset="-122"/>
            </a:endParaRPr>
          </a:p>
        </p:txBody>
      </p:sp>
      <p:sp>
        <p:nvSpPr>
          <p:cNvPr id="16" name="TextBox 15">
            <a:extLst>
              <a:ext uri="{FF2B5EF4-FFF2-40B4-BE49-F238E27FC236}">
                <a16:creationId xmlns:a16="http://schemas.microsoft.com/office/drawing/2014/main" id="{6A2CC629-6483-BF40-B43D-11305462A230}"/>
              </a:ext>
            </a:extLst>
          </p:cNvPr>
          <p:cNvSpPr txBox="1"/>
          <p:nvPr/>
        </p:nvSpPr>
        <p:spPr>
          <a:xfrm>
            <a:off x="0" y="610286"/>
            <a:ext cx="3529264" cy="480131"/>
          </a:xfrm>
          <a:prstGeom prst="rect">
            <a:avLst/>
          </a:prstGeom>
          <a:noFill/>
        </p:spPr>
        <p:txBody>
          <a:bodyPr wrap="square" rtlCol="0">
            <a:spAutoFit/>
          </a:bodyPr>
          <a:lstStyle/>
          <a:p>
            <a:pP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个人预算</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33" name="TextBox 32"/>
          <p:cNvSpPr txBox="1"/>
          <p:nvPr/>
        </p:nvSpPr>
        <p:spPr>
          <a:xfrm>
            <a:off x="587448" y="2315473"/>
            <a:ext cx="4800967" cy="5393747"/>
          </a:xfrm>
          <a:prstGeom prst="rect">
            <a:avLst/>
          </a:prstGeom>
          <a:blipFill dpi="0" rotWithShape="1">
            <a:blip r:embed="rId4">
              <a:alphaModFix amt="49000"/>
            </a:blip>
            <a:srcRect/>
            <a:stretch>
              <a:fillRect/>
            </a:stretch>
          </a:blipFill>
        </p:spPr>
        <p:txBody>
          <a:bodyPr wrap="square" rtlCol="0">
            <a:spAutoFit/>
          </a:bodyPr>
          <a:lstStyle/>
          <a:p>
            <a:pPr algn="l" defTabSz="914400" rtl="0" eaLnBrk="1" latinLnBrk="0" hangingPunct="1">
              <a:lnSpc>
                <a:spcPct val="90000"/>
              </a:lnSpc>
              <a:spcBef>
                <a:spcPct val="0"/>
              </a:spcBef>
              <a:buNone/>
            </a:pP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4" name="Rectangle 3">
            <a:extLst>
              <a:ext uri="{FF2B5EF4-FFF2-40B4-BE49-F238E27FC236}">
                <a16:creationId xmlns:a16="http://schemas.microsoft.com/office/drawing/2014/main" id="{76FECEC7-82A8-5042-803F-330E0E29C28D}"/>
              </a:ext>
            </a:extLst>
          </p:cNvPr>
          <p:cNvSpPr/>
          <p:nvPr/>
        </p:nvSpPr>
        <p:spPr>
          <a:xfrm>
            <a:off x="587448" y="2261006"/>
            <a:ext cx="5026018" cy="4277625"/>
          </a:xfrm>
          <a:prstGeom prst="rect">
            <a:avLst/>
          </a:prstGeom>
          <a:solidFill>
            <a:schemeClr val="bg1">
              <a:lumMod val="9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04518F0-3CEB-CE46-920B-7FA189309867}"/>
              </a:ext>
            </a:extLst>
          </p:cNvPr>
          <p:cNvSpPr/>
          <p:nvPr/>
        </p:nvSpPr>
        <p:spPr>
          <a:xfrm>
            <a:off x="6857832" y="2261006"/>
            <a:ext cx="5026018" cy="4277625"/>
          </a:xfrm>
          <a:prstGeom prst="rect">
            <a:avLst/>
          </a:prstGeom>
          <a:solidFill>
            <a:schemeClr val="bg1">
              <a:lumMod val="9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486405" y="2623921"/>
            <a:ext cx="5071915" cy="3385542"/>
          </a:xfrm>
          <a:prstGeom prst="rect">
            <a:avLst/>
          </a:prstGeom>
          <a:noFill/>
        </p:spPr>
        <p:txBody>
          <a:bodyPr wrap="square" rtlCol="0">
            <a:spAutoFit/>
          </a:bodyPr>
          <a:lstStyle/>
          <a:p>
            <a:pPr algn="ctr"/>
            <a:r>
              <a:rPr lang="zh-CN" altLang="en-US" sz="3200" b="1" dirty="0">
                <a:latin typeface="微软雅黑" panose="020B0503020204020204" pitchFamily="34" charset="-122"/>
                <a:ea typeface="微软雅黑" panose="020B0503020204020204" pitchFamily="34" charset="-122"/>
              </a:rPr>
              <a:t>需求未被满足</a:t>
            </a:r>
            <a:endParaRPr lang="en-US" sz="3200" b="1" dirty="0">
              <a:latin typeface="微软雅黑" panose="020B0503020204020204" pitchFamily="34" charset="-122"/>
              <a:ea typeface="微软雅黑" panose="020B0503020204020204" pitchFamily="34" charset="-122"/>
            </a:endParaRPr>
          </a:p>
          <a:p>
            <a:pPr algn="ctr"/>
            <a:endParaRPr lang="en-US" sz="2800" b="1" dirty="0">
              <a:latin typeface="微软雅黑" panose="020B0503020204020204" pitchFamily="34" charset="-122"/>
              <a:ea typeface="微软雅黑" panose="020B0503020204020204" pitchFamily="34" charset="-122"/>
            </a:endParaRPr>
          </a:p>
          <a:p>
            <a:pPr algn="ctr"/>
            <a:r>
              <a:rPr lang="zh-CN" altLang="en-US" sz="3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您 </a:t>
            </a:r>
            <a:r>
              <a:rPr lang="en-US" altLang="zh-CN" sz="3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IPP </a:t>
            </a:r>
            <a:r>
              <a:rPr lang="zh-CN" altLang="en-US" sz="3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中的所需</a:t>
            </a:r>
            <a:br>
              <a:rPr lang="en-US" altLang="zh-CN" sz="3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br>
            <a:r>
              <a:rPr lang="zh-CN" altLang="en-US" sz="3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服务未被使用。</a:t>
            </a:r>
            <a:endParaRPr lang="en-US" altLang="zh-CN" sz="3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endParaRPr lang="en-US" sz="28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zh-CN" altLang="en-US" sz="3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您 </a:t>
            </a:r>
            <a:r>
              <a:rPr lang="en-US" altLang="zh-CN" sz="3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IPP </a:t>
            </a:r>
            <a:r>
              <a:rPr lang="zh-CN" altLang="en-US" sz="3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中的一些</a:t>
            </a:r>
            <a:br>
              <a:rPr lang="en-US" altLang="zh-CN" sz="3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br>
            <a:r>
              <a:rPr lang="zh-CN" altLang="en-US" sz="3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需求未被解决</a:t>
            </a:r>
            <a:r>
              <a:rPr lang="zh-CN" altLang="en-US" sz="3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endParaRPr lang="en-US" sz="3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TextBox 19"/>
          <p:cNvSpPr txBox="1"/>
          <p:nvPr/>
        </p:nvSpPr>
        <p:spPr>
          <a:xfrm>
            <a:off x="6959124" y="2642971"/>
            <a:ext cx="4981505" cy="2252924"/>
          </a:xfrm>
          <a:prstGeom prst="rect">
            <a:avLst/>
          </a:prstGeom>
          <a:noFill/>
        </p:spPr>
        <p:txBody>
          <a:bodyPr wrap="square" rtlCol="0">
            <a:spAutoFit/>
          </a:bodyPr>
          <a:lstStyle/>
          <a:p>
            <a:pPr algn="ctr">
              <a:lnSpc>
                <a:spcPct val="90000"/>
              </a:lnSpc>
              <a:spcBef>
                <a:spcPct val="0"/>
              </a:spcBef>
            </a:pPr>
            <a:r>
              <a:rPr lang="zh-CN" altLang="en-US" sz="3200" b="1" dirty="0">
                <a:latin typeface="微软雅黑" panose="020B0503020204020204" pitchFamily="34" charset="-122"/>
                <a:ea typeface="微软雅黑" panose="020B0503020204020204" pitchFamily="34" charset="-122"/>
              </a:rPr>
              <a:t>境况变化</a:t>
            </a:r>
            <a:endParaRPr lang="en-US" altLang="zh-CN" sz="3200" b="1" dirty="0">
              <a:latin typeface="微软雅黑" panose="020B0503020204020204" pitchFamily="34" charset="-122"/>
              <a:ea typeface="微软雅黑" panose="020B0503020204020204" pitchFamily="34" charset="-122"/>
            </a:endParaRPr>
          </a:p>
          <a:p>
            <a:pPr algn="ctr">
              <a:lnSpc>
                <a:spcPct val="90000"/>
              </a:lnSpc>
              <a:spcBef>
                <a:spcPct val="0"/>
              </a:spcBef>
            </a:pPr>
            <a:endParaRPr lang="en-US" sz="2800" b="1" dirty="0">
              <a:latin typeface="微软雅黑" panose="020B0503020204020204" pitchFamily="34" charset="-122"/>
              <a:ea typeface="微软雅黑" panose="020B0503020204020204" pitchFamily="34" charset="-122"/>
            </a:endParaRPr>
          </a:p>
          <a:p>
            <a:pPr algn="ctr">
              <a:lnSpc>
                <a:spcPct val="90000"/>
              </a:lnSpc>
              <a:spcBef>
                <a:spcPct val="0"/>
              </a:spcBef>
            </a:pPr>
            <a:r>
              <a:rPr lang="zh-CN" altLang="en-US" sz="3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生活发生了改变，</a:t>
            </a:r>
            <a:br>
              <a:rPr lang="en-US" altLang="zh-CN" sz="3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br>
            <a:r>
              <a:rPr lang="zh-CN" altLang="en-US" sz="3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您的需求也随之</a:t>
            </a:r>
            <a:br>
              <a:rPr lang="en-US" altLang="zh-CN" sz="3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br>
            <a:r>
              <a:rPr lang="zh-CN" altLang="en-US" sz="3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而改变</a:t>
            </a:r>
            <a:r>
              <a:rPr lang="zh-CN" altLang="en-US" sz="3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endParaRPr lang="en-US" sz="2000" kern="1200" dirty="0">
              <a:latin typeface="微软雅黑" panose="020B0503020204020204" pitchFamily="34" charset="-122"/>
              <a:ea typeface="微软雅黑" panose="020B0503020204020204" pitchFamily="34" charset="-122"/>
              <a:cs typeface="+mj-cs"/>
            </a:endParaRPr>
          </a:p>
        </p:txBody>
      </p:sp>
      <p:sp>
        <p:nvSpPr>
          <p:cNvPr id="15" name="TextBox 14"/>
          <p:cNvSpPr txBox="1"/>
          <p:nvPr/>
        </p:nvSpPr>
        <p:spPr>
          <a:xfrm>
            <a:off x="5300610" y="4207711"/>
            <a:ext cx="1870078" cy="923330"/>
          </a:xfrm>
          <a:prstGeom prst="rect">
            <a:avLst/>
          </a:prstGeom>
          <a:noFill/>
        </p:spPr>
        <p:txBody>
          <a:bodyPr wrap="square" rtlCol="0">
            <a:spAutoFit/>
          </a:bodyPr>
          <a:lstStyle/>
          <a:p>
            <a:pPr algn="ctr">
              <a:lnSpc>
                <a:spcPct val="90000"/>
              </a:lnSpc>
              <a:spcBef>
                <a:spcPct val="0"/>
              </a:spcBef>
            </a:pPr>
            <a:r>
              <a:rPr lang="zh-CN" altLang="en-US" sz="6000" b="1" dirty="0">
                <a:latin typeface="Microsoft YaHei" panose="020B0503020204020204" pitchFamily="34" charset="-122"/>
                <a:ea typeface="Microsoft YaHei" panose="020B0503020204020204" pitchFamily="34" charset="-122"/>
              </a:rPr>
              <a:t>要么</a:t>
            </a:r>
            <a:endParaRPr lang="en-US" sz="6000" b="1" kern="1200" dirty="0">
              <a:solidFill>
                <a:schemeClr val="accent5">
                  <a:lumMod val="50000"/>
                </a:schemeClr>
              </a:solidFill>
              <a:latin typeface="Microsoft YaHei" panose="020B0503020204020204" pitchFamily="34" charset="-122"/>
              <a:ea typeface="Microsoft YaHei" panose="020B0503020204020204" pitchFamily="34" charset="-122"/>
              <a:cs typeface="+mj-cs"/>
            </a:endParaRPr>
          </a:p>
        </p:txBody>
      </p:sp>
    </p:spTree>
    <p:extLst>
      <p:ext uri="{BB962C8B-B14F-4D97-AF65-F5344CB8AC3E}">
        <p14:creationId xmlns:p14="http://schemas.microsoft.com/office/powerpoint/2010/main" val="5323634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a:xfrm rot="9443444">
            <a:off x="-703704" y="3679122"/>
            <a:ext cx="15584887" cy="10593326"/>
          </a:xfrm>
          <a:prstGeom prst="triangle">
            <a:avLst>
              <a:gd name="adj" fmla="val 21520"/>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0" y="1246264"/>
            <a:ext cx="12192000" cy="535531"/>
          </a:xfrm>
          <a:prstGeom prst="rect">
            <a:avLst/>
          </a:prstGeom>
          <a:noFill/>
        </p:spPr>
        <p:txBody>
          <a:bodyPr wrap="square" rtlCol="0">
            <a:spAutoFit/>
          </a:bodyPr>
          <a:lstStyle/>
          <a:p>
            <a:pPr algn="ctr">
              <a:lnSpc>
                <a:spcPct val="90000"/>
              </a:lnSpc>
              <a:spcBef>
                <a:spcPct val="0"/>
              </a:spcBef>
            </a:pPr>
            <a:r>
              <a:rPr lang="zh-CN" altLang="en-US" sz="3200" b="1" dirty="0">
                <a:latin typeface="微软雅黑" panose="020B0503020204020204" pitchFamily="34" charset="-122"/>
                <a:ea typeface="微软雅黑" panose="020B0503020204020204" pitchFamily="34" charset="-122"/>
                <a:cs typeface="+mj-cs"/>
              </a:rPr>
              <a:t>您的个人预算必须</a:t>
            </a:r>
            <a:r>
              <a:rPr lang="en-US" altLang="zh-CN" sz="3200" b="1" dirty="0">
                <a:latin typeface="微软雅黑" panose="020B0503020204020204" pitchFamily="34" charset="-122"/>
                <a:ea typeface="微软雅黑" panose="020B0503020204020204" pitchFamily="34" charset="-122"/>
                <a:cs typeface="+mj-cs"/>
              </a:rPr>
              <a:t>:</a:t>
            </a:r>
            <a:endParaRPr lang="en-US" sz="3200" b="1" kern="1200" dirty="0">
              <a:latin typeface="微软雅黑" panose="020B0503020204020204" pitchFamily="34" charset="-122"/>
              <a:ea typeface="微软雅黑" panose="020B0503020204020204" pitchFamily="34" charset="-122"/>
              <a:cs typeface="+mj-cs"/>
            </a:endParaRPr>
          </a:p>
        </p:txBody>
      </p:sp>
      <p:sp>
        <p:nvSpPr>
          <p:cNvPr id="13"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7"/>
            <a:ext cx="6847181" cy="862561"/>
          </a:xfrm>
        </p:spPr>
        <p:txBody>
          <a:bodyPr/>
          <a:lstStyle/>
          <a:p>
            <a:r>
              <a:rPr lang="zh-CN" altLang="en-US" sz="2800" dirty="0">
                <a:latin typeface="微软雅黑" panose="020B0503020204020204" pitchFamily="34" charset="-122"/>
                <a:ea typeface="微软雅黑" panose="020B0503020204020204" pitchFamily="34" charset="-122"/>
              </a:rPr>
              <a:t>为服务和支持付费</a:t>
            </a:r>
            <a:endParaRPr lang="en-US" sz="2800" dirty="0">
              <a:latin typeface="微软雅黑" panose="020B0503020204020204" pitchFamily="34" charset="-122"/>
              <a:ea typeface="微软雅黑" panose="020B0503020204020204" pitchFamily="34" charset="-122"/>
            </a:endParaRPr>
          </a:p>
        </p:txBody>
      </p:sp>
      <p:sp>
        <p:nvSpPr>
          <p:cNvPr id="14" name="TextBox 13">
            <a:extLst>
              <a:ext uri="{FF2B5EF4-FFF2-40B4-BE49-F238E27FC236}">
                <a16:creationId xmlns:a16="http://schemas.microsoft.com/office/drawing/2014/main" id="{3CCBA545-FD3B-4643-87F0-79DAACE52101}"/>
              </a:ext>
            </a:extLst>
          </p:cNvPr>
          <p:cNvSpPr txBox="1"/>
          <p:nvPr/>
        </p:nvSpPr>
        <p:spPr>
          <a:xfrm>
            <a:off x="105673" y="610286"/>
            <a:ext cx="3529264" cy="480131"/>
          </a:xfrm>
          <a:prstGeom prst="rect">
            <a:avLst/>
          </a:prstGeom>
          <a:noFill/>
        </p:spPr>
        <p:txBody>
          <a:bodyPr wrap="square" rtlCol="0">
            <a:spAutoFit/>
          </a:bodyPr>
          <a:lstStyle/>
          <a:p>
            <a:pP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个人预算</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5" name="Rectangle 4"/>
          <p:cNvSpPr/>
          <p:nvPr/>
        </p:nvSpPr>
        <p:spPr>
          <a:xfrm>
            <a:off x="2515829" y="2261926"/>
            <a:ext cx="7201904" cy="3946107"/>
          </a:xfrm>
          <a:prstGeom prst="rect">
            <a:avLst/>
          </a:prstGeom>
          <a:solidFill>
            <a:schemeClr val="bg1">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2619853" y="2637618"/>
            <a:ext cx="7097880" cy="2419124"/>
          </a:xfrm>
          <a:prstGeom prst="rect">
            <a:avLst/>
          </a:prstGeom>
          <a:noFill/>
        </p:spPr>
        <p:txBody>
          <a:bodyPr wrap="square" rtlCol="0">
            <a:spAutoFit/>
          </a:bodyPr>
          <a:lstStyle/>
          <a:p>
            <a:pPr marL="457200" indent="-457200">
              <a:lnSpc>
                <a:spcPct val="90000"/>
              </a:lnSpc>
              <a:spcBef>
                <a:spcPct val="0"/>
              </a:spcBef>
              <a:buFont typeface="Wingdings" panose="05000000000000000000" pitchFamily="2" charset="2"/>
              <a:buChar char="ü"/>
            </a:pPr>
            <a:r>
              <a:rPr lang="zh-CN" altLang="en-US" sz="2800" dirty="0">
                <a:solidFill>
                  <a:schemeClr val="accent5">
                    <a:lumMod val="50000"/>
                  </a:schemeClr>
                </a:solidFill>
                <a:latin typeface="微软雅黑" panose="020B0503020204020204" pitchFamily="34" charset="-122"/>
                <a:ea typeface="微软雅黑" panose="020B0503020204020204" pitchFamily="34" charset="-122"/>
                <a:cs typeface="+mj-cs"/>
              </a:rPr>
              <a:t>包含为您的财务管理服务支付的费用</a:t>
            </a:r>
            <a:endParaRPr lang="en-US" altLang="zh-CN" sz="2800"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457200" indent="-457200">
              <a:lnSpc>
                <a:spcPct val="90000"/>
              </a:lnSpc>
              <a:spcBef>
                <a:spcPct val="0"/>
              </a:spcBef>
              <a:buFont typeface="Wingdings" panose="05000000000000000000" pitchFamily="2" charset="2"/>
              <a:buChar char="ü"/>
            </a:pPr>
            <a:endParaRPr lang="en-US" sz="2800"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457200" indent="-457200">
              <a:lnSpc>
                <a:spcPct val="90000"/>
              </a:lnSpc>
              <a:spcBef>
                <a:spcPct val="0"/>
              </a:spcBef>
              <a:buFont typeface="Wingdings" panose="05000000000000000000" pitchFamily="2" charset="2"/>
              <a:buChar char="ü"/>
            </a:pPr>
            <a:r>
              <a:rPr lang="zh-CN" altLang="en-US" sz="2800" dirty="0">
                <a:solidFill>
                  <a:schemeClr val="accent5">
                    <a:lumMod val="50000"/>
                  </a:schemeClr>
                </a:solidFill>
                <a:latin typeface="微软雅黑" panose="020B0503020204020204" pitchFamily="34" charset="-122"/>
                <a:ea typeface="微软雅黑" panose="020B0503020204020204" pitchFamily="34" charset="-122"/>
                <a:cs typeface="+mj-cs"/>
              </a:rPr>
              <a:t>包含为独立协调方 </a:t>
            </a:r>
            <a:r>
              <a:rPr lang="en-US" altLang="zh-CN" sz="2800" dirty="0">
                <a:solidFill>
                  <a:schemeClr val="accent5">
                    <a:lumMod val="50000"/>
                  </a:schemeClr>
                </a:solidFill>
                <a:latin typeface="微软雅黑" panose="020B0503020204020204" pitchFamily="34" charset="-122"/>
                <a:ea typeface="微软雅黑" panose="020B0503020204020204" pitchFamily="34" charset="-122"/>
                <a:cs typeface="+mj-cs"/>
              </a:rPr>
              <a:t>(</a:t>
            </a:r>
            <a:r>
              <a:rPr lang="zh-CN" altLang="en-US" sz="2800" dirty="0">
                <a:solidFill>
                  <a:schemeClr val="accent5">
                    <a:lumMod val="50000"/>
                  </a:schemeClr>
                </a:solidFill>
                <a:latin typeface="微软雅黑" panose="020B0503020204020204" pitchFamily="34" charset="-122"/>
                <a:ea typeface="微软雅黑" panose="020B0503020204020204" pitchFamily="34" charset="-122"/>
                <a:cs typeface="+mj-cs"/>
              </a:rPr>
              <a:t>如果雇用的话</a:t>
            </a:r>
            <a:r>
              <a:rPr lang="en-US" altLang="zh-CN" sz="2800" dirty="0">
                <a:solidFill>
                  <a:schemeClr val="accent5">
                    <a:lumMod val="50000"/>
                  </a:schemeClr>
                </a:solidFill>
                <a:latin typeface="微软雅黑" panose="020B0503020204020204" pitchFamily="34" charset="-122"/>
                <a:ea typeface="微软雅黑" panose="020B0503020204020204" pitchFamily="34" charset="-122"/>
                <a:cs typeface="+mj-cs"/>
              </a:rPr>
              <a:t>)</a:t>
            </a:r>
            <a:r>
              <a:rPr lang="zh-CN" altLang="en-US" sz="2800" dirty="0">
                <a:solidFill>
                  <a:schemeClr val="accent5">
                    <a:lumMod val="50000"/>
                  </a:schemeClr>
                </a:solidFill>
                <a:latin typeface="微软雅黑" panose="020B0503020204020204" pitchFamily="34" charset="-122"/>
                <a:ea typeface="微软雅黑" panose="020B0503020204020204" pitchFamily="34" charset="-122"/>
                <a:cs typeface="+mj-cs"/>
              </a:rPr>
              <a:t>支</a:t>
            </a:r>
            <a:br>
              <a:rPr lang="en-US" altLang="zh-CN" sz="2800" dirty="0">
                <a:solidFill>
                  <a:schemeClr val="accent5">
                    <a:lumMod val="50000"/>
                  </a:schemeClr>
                </a:solidFill>
                <a:latin typeface="微软雅黑" panose="020B0503020204020204" pitchFamily="34" charset="-122"/>
                <a:ea typeface="微软雅黑" panose="020B0503020204020204" pitchFamily="34" charset="-122"/>
                <a:cs typeface="+mj-cs"/>
              </a:rPr>
            </a:br>
            <a:r>
              <a:rPr lang="zh-CN" altLang="en-US" sz="2800" dirty="0">
                <a:solidFill>
                  <a:schemeClr val="accent5">
                    <a:lumMod val="50000"/>
                  </a:schemeClr>
                </a:solidFill>
                <a:latin typeface="微软雅黑" panose="020B0503020204020204" pitchFamily="34" charset="-122"/>
                <a:ea typeface="微软雅黑" panose="020B0503020204020204" pitchFamily="34" charset="-122"/>
                <a:cs typeface="+mj-cs"/>
              </a:rPr>
              <a:t>付的费用。</a:t>
            </a:r>
            <a:endParaRPr lang="en-US" altLang="zh-CN" sz="2800"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457200" indent="-457200">
              <a:lnSpc>
                <a:spcPct val="90000"/>
              </a:lnSpc>
              <a:spcBef>
                <a:spcPct val="0"/>
              </a:spcBef>
              <a:buFont typeface="Wingdings" panose="05000000000000000000" pitchFamily="2" charset="2"/>
              <a:buChar char="ü"/>
            </a:pPr>
            <a:endParaRPr lang="en-US" sz="2800"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457200" indent="-457200">
              <a:lnSpc>
                <a:spcPct val="90000"/>
              </a:lnSpc>
              <a:spcBef>
                <a:spcPct val="0"/>
              </a:spcBef>
              <a:buFont typeface="Wingdings" panose="05000000000000000000" pitchFamily="2" charset="2"/>
              <a:buChar char="ü"/>
            </a:pPr>
            <a:r>
              <a:rPr lang="zh-CN" altLang="en-US" sz="2800" dirty="0">
                <a:solidFill>
                  <a:schemeClr val="accent5">
                    <a:lumMod val="50000"/>
                  </a:schemeClr>
                </a:solidFill>
                <a:latin typeface="微软雅黑" panose="020B0503020204020204" pitchFamily="34" charset="-122"/>
                <a:ea typeface="微软雅黑" panose="020B0503020204020204" pitchFamily="34" charset="-122"/>
              </a:rPr>
              <a:t>经区域中心证明。</a:t>
            </a:r>
            <a:endParaRPr lang="en-US" sz="28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38518091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p:cNvSpPr/>
          <p:nvPr/>
        </p:nvSpPr>
        <p:spPr>
          <a:xfrm>
            <a:off x="3257018" y="4406308"/>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3CCBA545-FD3B-4643-87F0-79DAACE52101}"/>
              </a:ext>
            </a:extLst>
          </p:cNvPr>
          <p:cNvSpPr txBox="1"/>
          <p:nvPr/>
        </p:nvSpPr>
        <p:spPr>
          <a:xfrm>
            <a:off x="97046" y="58191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zh-CN" altLang="en-US" sz="2700" b="1" kern="1200" dirty="0">
                <a:solidFill>
                  <a:schemeClr val="bg2">
                    <a:lumMod val="10000"/>
                  </a:schemeClr>
                </a:solidFill>
                <a:latin typeface="微软雅黑" panose="020B0503020204020204" pitchFamily="34" charset="-122"/>
                <a:ea typeface="微软雅黑" panose="020B0503020204020204" pitchFamily="34" charset="-122"/>
                <a:cs typeface="+mj-cs"/>
              </a:rPr>
              <a:t>个人预算</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5"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7"/>
            <a:ext cx="6847181" cy="862561"/>
          </a:xfrm>
        </p:spPr>
        <p:txBody>
          <a:bodyPr/>
          <a:lstStyle/>
          <a:p>
            <a:r>
              <a:rPr lang="zh-CN" altLang="en-US" sz="2800" dirty="0">
                <a:latin typeface="微软雅黑" panose="020B0503020204020204" pitchFamily="34" charset="-122"/>
                <a:ea typeface="微软雅黑" panose="020B0503020204020204" pitchFamily="34" charset="-122"/>
              </a:rPr>
              <a:t>为服务和支持付费</a:t>
            </a:r>
            <a:endParaRPr lang="en-US" sz="2800" dirty="0">
              <a:latin typeface="微软雅黑" panose="020B0503020204020204" pitchFamily="34" charset="-122"/>
              <a:ea typeface="微软雅黑" panose="020B0503020204020204" pitchFamily="34" charset="-122"/>
            </a:endParaRPr>
          </a:p>
        </p:txBody>
      </p:sp>
      <p:sp>
        <p:nvSpPr>
          <p:cNvPr id="12" name="Rectangle 11"/>
          <p:cNvSpPr/>
          <p:nvPr/>
        </p:nvSpPr>
        <p:spPr>
          <a:xfrm>
            <a:off x="3391224" y="4546961"/>
            <a:ext cx="2227238" cy="17951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Equal 15"/>
          <p:cNvSpPr/>
          <p:nvPr/>
        </p:nvSpPr>
        <p:spPr>
          <a:xfrm>
            <a:off x="5954050" y="4873548"/>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p:cNvSpPr txBox="1"/>
          <p:nvPr/>
        </p:nvSpPr>
        <p:spPr>
          <a:xfrm>
            <a:off x="6928478" y="4893137"/>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4400" kern="1200" dirty="0">
                <a:solidFill>
                  <a:schemeClr val="accent5">
                    <a:lumMod val="50000"/>
                  </a:schemeClr>
                </a:solidFill>
                <a:latin typeface="Century Gothic" panose="020B0502020202020204" pitchFamily="34" charset="0"/>
                <a:ea typeface="+mj-ea"/>
                <a:cs typeface="+mj-cs"/>
              </a:rPr>
              <a:t>$63,100</a:t>
            </a:r>
            <a:endParaRPr lang="en-US" sz="6000" kern="1200" dirty="0">
              <a:solidFill>
                <a:schemeClr val="accent5">
                  <a:lumMod val="50000"/>
                </a:schemeClr>
              </a:solidFill>
              <a:latin typeface="Century Gothic" panose="020B0502020202020204" pitchFamily="34" charset="0"/>
              <a:ea typeface="+mj-ea"/>
              <a:cs typeface="+mj-cs"/>
            </a:endParaRPr>
          </a:p>
        </p:txBody>
      </p:sp>
      <p:sp>
        <p:nvSpPr>
          <p:cNvPr id="18" name="TextBox 17"/>
          <p:cNvSpPr txBox="1"/>
          <p:nvPr/>
        </p:nvSpPr>
        <p:spPr>
          <a:xfrm>
            <a:off x="8292270" y="156584"/>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Jason</a:t>
            </a:r>
            <a:r>
              <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sp>
        <p:nvSpPr>
          <p:cNvPr id="34" name="TextBox 33"/>
          <p:cNvSpPr txBox="1"/>
          <p:nvPr/>
        </p:nvSpPr>
        <p:spPr>
          <a:xfrm>
            <a:off x="3320864" y="5033399"/>
            <a:ext cx="2367958" cy="480131"/>
          </a:xfrm>
          <a:prstGeom prst="rect">
            <a:avLst/>
          </a:prstGeom>
          <a:noFill/>
        </p:spPr>
        <p:txBody>
          <a:bodyPr wrap="square" rtlCol="0">
            <a:spAutoFit/>
          </a:bodyPr>
          <a:lstStyle/>
          <a:p>
            <a:pPr algn="ctr">
              <a:lnSpc>
                <a:spcPct val="90000"/>
              </a:lnSpc>
              <a:spcBef>
                <a:spcPct val="0"/>
              </a:spcBef>
            </a:pPr>
            <a:r>
              <a:rPr lang="zh-CN" altLang="en-US" sz="2800" dirty="0">
                <a:solidFill>
                  <a:schemeClr val="accent5">
                    <a:lumMod val="50000"/>
                  </a:schemeClr>
                </a:solidFill>
                <a:latin typeface="微软雅黑" panose="020B0503020204020204" pitchFamily="34" charset="-122"/>
                <a:ea typeface="微软雅黑" panose="020B0503020204020204" pitchFamily="34" charset="-122"/>
                <a:cs typeface="+mj-cs"/>
              </a:rPr>
              <a:t>*个人预算</a:t>
            </a:r>
            <a:endParaRPr lang="en-US" sz="28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grpSp>
        <p:nvGrpSpPr>
          <p:cNvPr id="39" name="Group 38"/>
          <p:cNvGrpSpPr/>
          <p:nvPr/>
        </p:nvGrpSpPr>
        <p:grpSpPr>
          <a:xfrm>
            <a:off x="1349778" y="1861250"/>
            <a:ext cx="9691792" cy="2386190"/>
            <a:chOff x="258927" y="1683656"/>
            <a:chExt cx="9618846" cy="2386190"/>
          </a:xfrm>
        </p:grpSpPr>
        <p:sp>
          <p:nvSpPr>
            <p:cNvPr id="29" name="Oval 28"/>
            <p:cNvSpPr/>
            <p:nvPr/>
          </p:nvSpPr>
          <p:spPr>
            <a:xfrm>
              <a:off x="5077625" y="1718531"/>
              <a:ext cx="2291550" cy="231644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22" name="Oval 21"/>
            <p:cNvSpPr/>
            <p:nvPr/>
          </p:nvSpPr>
          <p:spPr>
            <a:xfrm>
              <a:off x="258927" y="1683657"/>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23" name="TextBox 22"/>
            <p:cNvSpPr txBox="1"/>
            <p:nvPr/>
          </p:nvSpPr>
          <p:spPr>
            <a:xfrm>
              <a:off x="632994" y="2127837"/>
              <a:ext cx="1631957"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8000" dirty="0">
                  <a:solidFill>
                    <a:schemeClr val="accent5">
                      <a:lumMod val="50000"/>
                    </a:schemeClr>
                  </a:solidFill>
                  <a:latin typeface="Century Gothic" panose="020B0502020202020204" pitchFamily="34" charset="0"/>
                  <a:ea typeface="+mj-ea"/>
                  <a:cs typeface="+mj-cs"/>
                </a:rPr>
                <a:t>IPP</a:t>
              </a:r>
            </a:p>
          </p:txBody>
        </p:sp>
        <p:sp>
          <p:nvSpPr>
            <p:cNvPr id="24" name="Oval 23"/>
            <p:cNvSpPr/>
            <p:nvPr/>
          </p:nvSpPr>
          <p:spPr>
            <a:xfrm>
              <a:off x="2616304" y="1683656"/>
              <a:ext cx="2367958" cy="2351315"/>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25" name="TextBox 24"/>
            <p:cNvSpPr txBox="1"/>
            <p:nvPr/>
          </p:nvSpPr>
          <p:spPr>
            <a:xfrm>
              <a:off x="2671462" y="2401456"/>
              <a:ext cx="2367958" cy="867930"/>
            </a:xfrm>
            <a:prstGeom prst="rect">
              <a:avLst/>
            </a:prstGeom>
            <a:noFill/>
          </p:spPr>
          <p:txBody>
            <a:bodyPr wrap="square" rtlCol="0">
              <a:spAutoFit/>
            </a:bodyPr>
            <a:lstStyle/>
            <a:p>
              <a:pPr algn="ctr">
                <a:lnSpc>
                  <a:spcPct val="90000"/>
                </a:lnSpc>
                <a:spcBef>
                  <a:spcPct val="0"/>
                </a:spcBef>
              </a:pPr>
              <a:r>
                <a:rPr lang="zh-CN" altLang="en-US" sz="2800" dirty="0">
                  <a:solidFill>
                    <a:schemeClr val="accent5">
                      <a:lumMod val="50000"/>
                    </a:schemeClr>
                  </a:solidFill>
                  <a:latin typeface="微软雅黑" panose="020B0503020204020204" pitchFamily="34" charset="-122"/>
                  <a:ea typeface="微软雅黑" panose="020B0503020204020204" pitchFamily="34" charset="-122"/>
                  <a:cs typeface="+mj-cs"/>
                </a:rPr>
                <a:t>年度费用</a:t>
              </a:r>
              <a:endParaRPr lang="en-US" altLang="zh-CN" sz="2800" dirty="0">
                <a:solidFill>
                  <a:schemeClr val="accent5">
                    <a:lumMod val="50000"/>
                  </a:schemeClr>
                </a:solidFill>
                <a:latin typeface="微软雅黑" panose="020B0503020204020204" pitchFamily="34" charset="-122"/>
                <a:ea typeface="微软雅黑" panose="020B0503020204020204" pitchFamily="34" charset="-122"/>
                <a:cs typeface="+mj-cs"/>
              </a:endParaRPr>
            </a:p>
            <a:p>
              <a:pPr algn="ctr">
                <a:lnSpc>
                  <a:spcPct val="90000"/>
                </a:lnSpc>
                <a:spcBef>
                  <a:spcPct val="0"/>
                </a:spcBef>
              </a:pPr>
              <a:r>
                <a:rPr lang="zh-CN" altLang="en-US" sz="2800" dirty="0">
                  <a:solidFill>
                    <a:schemeClr val="accent5">
                      <a:lumMod val="50000"/>
                    </a:schemeClr>
                  </a:solidFill>
                  <a:latin typeface="微软雅黑" panose="020B0503020204020204" pitchFamily="34" charset="-122"/>
                  <a:ea typeface="微软雅黑" panose="020B0503020204020204" pitchFamily="34" charset="-122"/>
                  <a:cs typeface="+mj-cs"/>
                </a:rPr>
                <a:t>报表</a:t>
              </a:r>
              <a:endParaRPr lang="en-US" sz="28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26" name="TextBox 25"/>
            <p:cNvSpPr txBox="1"/>
            <p:nvPr/>
          </p:nvSpPr>
          <p:spPr>
            <a:xfrm>
              <a:off x="5239481" y="2023121"/>
              <a:ext cx="1967838"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zh-CN" altLang="en-US" sz="3200" kern="1200" dirty="0">
                  <a:solidFill>
                    <a:schemeClr val="accent5">
                      <a:lumMod val="50000"/>
                    </a:schemeClr>
                  </a:solidFill>
                  <a:latin typeface="微软雅黑" panose="020B0503020204020204" pitchFamily="34" charset="-122"/>
                  <a:ea typeface="微软雅黑" panose="020B0503020204020204" pitchFamily="34" charset="-122"/>
                  <a:cs typeface="+mj-cs"/>
                </a:rPr>
                <a:t>过去</a:t>
              </a:r>
              <a:endParaRPr lang="en-US" sz="3200"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27" name="TextBox 26"/>
            <p:cNvSpPr txBox="1"/>
            <p:nvPr/>
          </p:nvSpPr>
          <p:spPr>
            <a:xfrm>
              <a:off x="5706057" y="2501255"/>
              <a:ext cx="1072114" cy="923330"/>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6000" kern="1200" dirty="0">
                  <a:solidFill>
                    <a:schemeClr val="accent5">
                      <a:lumMod val="50000"/>
                    </a:schemeClr>
                  </a:solidFill>
                  <a:latin typeface="Century Gothic" panose="020B0502020202020204" pitchFamily="34" charset="0"/>
                  <a:ea typeface="+mj-ea"/>
                  <a:cs typeface="+mj-cs"/>
                </a:rPr>
                <a:t>12</a:t>
              </a:r>
              <a:endParaRPr lang="en-US" sz="8000" kern="1200" dirty="0">
                <a:solidFill>
                  <a:schemeClr val="accent5">
                    <a:lumMod val="50000"/>
                  </a:schemeClr>
                </a:solidFill>
                <a:latin typeface="Century Gothic" panose="020B0502020202020204" pitchFamily="34" charset="0"/>
                <a:ea typeface="+mj-ea"/>
                <a:cs typeface="+mj-cs"/>
              </a:endParaRPr>
            </a:p>
          </p:txBody>
        </p:sp>
        <p:sp>
          <p:nvSpPr>
            <p:cNvPr id="28" name="TextBox 27"/>
            <p:cNvSpPr txBox="1"/>
            <p:nvPr/>
          </p:nvSpPr>
          <p:spPr>
            <a:xfrm>
              <a:off x="5387689" y="3269386"/>
              <a:ext cx="2169403" cy="424732"/>
            </a:xfrm>
            <a:prstGeom prst="rect">
              <a:avLst/>
            </a:prstGeom>
            <a:noFill/>
          </p:spPr>
          <p:txBody>
            <a:bodyPr wrap="square" rtlCol="0">
              <a:spAutoFit/>
            </a:bodyPr>
            <a:lstStyle/>
            <a:p>
              <a:pPr algn="l" defTabSz="914400" rtl="0" eaLnBrk="1" latinLnBrk="0" hangingPunct="1">
                <a:lnSpc>
                  <a:spcPct val="90000"/>
                </a:lnSpc>
                <a:spcBef>
                  <a:spcPct val="0"/>
                </a:spcBef>
                <a:buNone/>
              </a:pPr>
              <a:r>
                <a:rPr lang="zh-CN" altLang="en-US" sz="2400" kern="1200" dirty="0">
                  <a:solidFill>
                    <a:schemeClr val="accent5">
                      <a:lumMod val="50000"/>
                    </a:schemeClr>
                  </a:solidFill>
                  <a:latin typeface="微软雅黑" panose="020B0503020204020204" pitchFamily="34" charset="-122"/>
                  <a:ea typeface="微软雅黑" panose="020B0503020204020204" pitchFamily="34" charset="-122"/>
                  <a:cs typeface="+mj-cs"/>
                </a:rPr>
                <a:t>个月的</a:t>
              </a:r>
              <a:r>
                <a:rPr lang="zh-CN" altLang="en-US" sz="2400" b="1" u="sng" kern="1200" dirty="0">
                  <a:solidFill>
                    <a:schemeClr val="accent5">
                      <a:lumMod val="50000"/>
                    </a:schemeClr>
                  </a:solidFill>
                  <a:latin typeface="微软雅黑" panose="020B0503020204020204" pitchFamily="34" charset="-122"/>
                  <a:ea typeface="微软雅黑" panose="020B0503020204020204" pitchFamily="34" charset="-122"/>
                  <a:cs typeface="+mj-cs"/>
                </a:rPr>
                <a:t>费用</a:t>
              </a:r>
              <a:endParaRPr lang="en-US" sz="2400" b="1" u="sng"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35" name="Oval 34"/>
            <p:cNvSpPr/>
            <p:nvPr/>
          </p:nvSpPr>
          <p:spPr>
            <a:xfrm>
              <a:off x="7462536" y="1718531"/>
              <a:ext cx="2367958" cy="2351315"/>
            </a:xfrm>
            <a:prstGeom prst="ellipse">
              <a:avLst/>
            </a:prstGeom>
            <a:blipFill dpi="0" rotWithShape="1">
              <a:blip r:embed="rId3">
                <a:alphaModFix amt="53000"/>
              </a:blip>
              <a:srcRect/>
              <a:stretch>
                <a:fillRect l="-18000" t="-8000" r="-18000" b="-5000"/>
              </a:stretch>
            </a:blip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36" name="TextBox 35"/>
            <p:cNvSpPr txBox="1"/>
            <p:nvPr/>
          </p:nvSpPr>
          <p:spPr>
            <a:xfrm>
              <a:off x="7509815" y="2401456"/>
              <a:ext cx="2367958" cy="867930"/>
            </a:xfrm>
            <a:prstGeom prst="rect">
              <a:avLst/>
            </a:prstGeom>
            <a:noFill/>
          </p:spPr>
          <p:txBody>
            <a:bodyPr wrap="square" rtlCol="0">
              <a:spAutoFit/>
            </a:bodyPr>
            <a:lstStyle/>
            <a:p>
              <a:pPr algn="ctr">
                <a:lnSpc>
                  <a:spcPct val="90000"/>
                </a:lnSpc>
                <a:spcBef>
                  <a:spcPct val="0"/>
                </a:spcBef>
              </a:pPr>
              <a:r>
                <a:rPr lang="zh-CN" altLang="en-US" sz="2800" dirty="0">
                  <a:solidFill>
                    <a:schemeClr val="accent5">
                      <a:lumMod val="50000"/>
                    </a:schemeClr>
                  </a:solidFill>
                  <a:latin typeface="微软雅黑" panose="020B0503020204020204" pitchFamily="34" charset="-122"/>
                  <a:ea typeface="微软雅黑" panose="020B0503020204020204" pitchFamily="34" charset="-122"/>
                  <a:cs typeface="+mj-cs"/>
                </a:rPr>
                <a:t>区域中心</a:t>
              </a:r>
              <a:endParaRPr lang="en-US" altLang="zh-CN" sz="2800" dirty="0">
                <a:solidFill>
                  <a:schemeClr val="accent5">
                    <a:lumMod val="50000"/>
                  </a:schemeClr>
                </a:solidFill>
                <a:latin typeface="微软雅黑" panose="020B0503020204020204" pitchFamily="34" charset="-122"/>
                <a:ea typeface="微软雅黑" panose="020B0503020204020204" pitchFamily="34" charset="-122"/>
                <a:cs typeface="+mj-cs"/>
              </a:endParaRPr>
            </a:p>
            <a:p>
              <a:pPr algn="ctr">
                <a:lnSpc>
                  <a:spcPct val="90000"/>
                </a:lnSpc>
                <a:spcBef>
                  <a:spcPct val="0"/>
                </a:spcBef>
              </a:pPr>
              <a:r>
                <a:rPr lang="zh-CN" altLang="en-US" sz="2800" dirty="0">
                  <a:solidFill>
                    <a:schemeClr val="accent5">
                      <a:lumMod val="50000"/>
                    </a:schemeClr>
                  </a:solidFill>
                  <a:latin typeface="微软雅黑" panose="020B0503020204020204" pitchFamily="34" charset="-122"/>
                  <a:ea typeface="微软雅黑" panose="020B0503020204020204" pitchFamily="34" charset="-122"/>
                  <a:cs typeface="+mj-cs"/>
                </a:rPr>
                <a:t>证明</a:t>
              </a:r>
              <a:endParaRPr lang="en-US" sz="28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grpSp>
    </p:spTree>
    <p:extLst>
      <p:ext uri="{BB962C8B-B14F-4D97-AF65-F5344CB8AC3E}">
        <p14:creationId xmlns:p14="http://schemas.microsoft.com/office/powerpoint/2010/main" val="36892089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xplosion 2 35"/>
          <p:cNvSpPr/>
          <p:nvPr/>
        </p:nvSpPr>
        <p:spPr>
          <a:xfrm rot="18868794">
            <a:off x="7943213" y="1023628"/>
            <a:ext cx="3752419" cy="3521863"/>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7"/>
            <a:ext cx="6847181" cy="862561"/>
          </a:xfrm>
        </p:spPr>
        <p:txBody>
          <a:bodyPr/>
          <a:lstStyle/>
          <a:p>
            <a:r>
              <a:rPr lang="zh-CN" altLang="en-US" sz="2800" dirty="0">
                <a:latin typeface="微软雅黑" panose="020B0503020204020204" pitchFamily="34" charset="-122"/>
                <a:ea typeface="微软雅黑" panose="020B0503020204020204" pitchFamily="34" charset="-122"/>
              </a:rPr>
              <a:t>为服务和支持付费</a:t>
            </a:r>
            <a:endParaRPr lang="en-US" sz="2800" dirty="0">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3CCBA545-FD3B-4643-87F0-79DAACE52101}"/>
              </a:ext>
            </a:extLst>
          </p:cNvPr>
          <p:cNvSpPr txBox="1"/>
          <p:nvPr/>
        </p:nvSpPr>
        <p:spPr>
          <a:xfrm>
            <a:off x="73140" y="590367"/>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zh-CN" altLang="en-US" sz="2700" b="1" kern="1200" dirty="0">
                <a:solidFill>
                  <a:schemeClr val="bg2">
                    <a:lumMod val="10000"/>
                  </a:schemeClr>
                </a:solidFill>
                <a:latin typeface="微软雅黑" panose="020B0503020204020204" pitchFamily="34" charset="-122"/>
                <a:ea typeface="微软雅黑" panose="020B0503020204020204" pitchFamily="34" charset="-122"/>
                <a:cs typeface="+mj-cs"/>
              </a:rPr>
              <a:t>个人预算</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6" name="TextBox 5">
            <a:extLst>
              <a:ext uri="{FF2B5EF4-FFF2-40B4-BE49-F238E27FC236}">
                <a16:creationId xmlns:a16="http://schemas.microsoft.com/office/drawing/2014/main" id="{DC381D81-C176-EE4F-B615-2DB4E3D294B9}"/>
              </a:ext>
            </a:extLst>
          </p:cNvPr>
          <p:cNvSpPr txBox="1"/>
          <p:nvPr/>
        </p:nvSpPr>
        <p:spPr>
          <a:xfrm>
            <a:off x="7705391" y="212079"/>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latin typeface="Berlin Sans FB Demi" panose="020E0802020502020306" pitchFamily="34" charset="0"/>
                <a:ea typeface="+mj-ea"/>
                <a:cs typeface="+mj-cs"/>
              </a:rPr>
              <a:t>Sofia </a:t>
            </a:r>
            <a:r>
              <a:rPr lang="en-US" sz="2000" kern="1200" dirty="0">
                <a:solidFill>
                  <a:schemeClr val="accent5">
                    <a:lumMod val="50000"/>
                  </a:schemeClr>
                </a:solidFill>
                <a:latin typeface="Century Gothic" panose="020B0502020202020204" pitchFamily="34" charset="0"/>
                <a:ea typeface="+mj-ea"/>
                <a:cs typeface="+mj-cs"/>
              </a:rPr>
              <a:t> </a:t>
            </a:r>
          </a:p>
        </p:txBody>
      </p:sp>
      <p:grpSp>
        <p:nvGrpSpPr>
          <p:cNvPr id="7" name="Group 6"/>
          <p:cNvGrpSpPr/>
          <p:nvPr/>
        </p:nvGrpSpPr>
        <p:grpSpPr>
          <a:xfrm>
            <a:off x="1295845" y="1632036"/>
            <a:ext cx="9543430" cy="2351315"/>
            <a:chOff x="258927" y="1683656"/>
            <a:chExt cx="9543430" cy="2351315"/>
          </a:xfrm>
        </p:grpSpPr>
        <p:sp>
          <p:nvSpPr>
            <p:cNvPr id="8" name="Oval 7"/>
            <p:cNvSpPr/>
            <p:nvPr/>
          </p:nvSpPr>
          <p:spPr>
            <a:xfrm>
              <a:off x="5077625" y="1718531"/>
              <a:ext cx="2291550" cy="231644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9" name="Oval 8"/>
            <p:cNvSpPr/>
            <p:nvPr/>
          </p:nvSpPr>
          <p:spPr>
            <a:xfrm>
              <a:off x="258927" y="1683657"/>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10" name="TextBox 9"/>
            <p:cNvSpPr txBox="1"/>
            <p:nvPr/>
          </p:nvSpPr>
          <p:spPr>
            <a:xfrm>
              <a:off x="632994" y="2127837"/>
              <a:ext cx="1631957"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8000" dirty="0">
                  <a:solidFill>
                    <a:schemeClr val="accent5">
                      <a:lumMod val="50000"/>
                    </a:schemeClr>
                  </a:solidFill>
                  <a:latin typeface="Century Gothic" panose="020B0502020202020204" pitchFamily="34" charset="0"/>
                  <a:ea typeface="+mj-ea"/>
                  <a:cs typeface="+mj-cs"/>
                </a:rPr>
                <a:t>IPP</a:t>
              </a:r>
            </a:p>
          </p:txBody>
        </p:sp>
        <p:sp>
          <p:nvSpPr>
            <p:cNvPr id="11" name="Oval 10"/>
            <p:cNvSpPr/>
            <p:nvPr/>
          </p:nvSpPr>
          <p:spPr>
            <a:xfrm>
              <a:off x="2616304" y="1683656"/>
              <a:ext cx="2367958" cy="2351315"/>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12" name="TextBox 11"/>
            <p:cNvSpPr txBox="1"/>
            <p:nvPr/>
          </p:nvSpPr>
          <p:spPr>
            <a:xfrm>
              <a:off x="2616304" y="2474045"/>
              <a:ext cx="2367958" cy="867930"/>
            </a:xfrm>
            <a:prstGeom prst="rect">
              <a:avLst/>
            </a:prstGeom>
            <a:noFill/>
          </p:spPr>
          <p:txBody>
            <a:bodyPr wrap="square" rtlCol="0">
              <a:spAutoFit/>
            </a:bodyPr>
            <a:lstStyle/>
            <a:p>
              <a:pPr algn="ctr">
                <a:lnSpc>
                  <a:spcPct val="90000"/>
                </a:lnSpc>
                <a:spcBef>
                  <a:spcPct val="0"/>
                </a:spcBef>
              </a:pPr>
              <a:r>
                <a:rPr lang="zh-CN" altLang="en-US" sz="2800" dirty="0">
                  <a:solidFill>
                    <a:schemeClr val="accent5">
                      <a:lumMod val="50000"/>
                    </a:schemeClr>
                  </a:solidFill>
                  <a:latin typeface="微软雅黑" panose="020B0503020204020204" pitchFamily="34" charset="-122"/>
                  <a:ea typeface="微软雅黑" panose="020B0503020204020204" pitchFamily="34" charset="-122"/>
                </a:rPr>
                <a:t>年度费用</a:t>
              </a:r>
              <a:endParaRPr lang="en-US" altLang="zh-CN" sz="2800" dirty="0">
                <a:solidFill>
                  <a:schemeClr val="accent5">
                    <a:lumMod val="50000"/>
                  </a:schemeClr>
                </a:solidFill>
                <a:latin typeface="微软雅黑" panose="020B0503020204020204" pitchFamily="34" charset="-122"/>
                <a:ea typeface="微软雅黑" panose="020B0503020204020204" pitchFamily="34" charset="-122"/>
              </a:endParaRPr>
            </a:p>
            <a:p>
              <a:pPr algn="ctr">
                <a:lnSpc>
                  <a:spcPct val="90000"/>
                </a:lnSpc>
                <a:spcBef>
                  <a:spcPct val="0"/>
                </a:spcBef>
              </a:pPr>
              <a:r>
                <a:rPr lang="zh-CN" altLang="en-US" sz="2800" dirty="0">
                  <a:solidFill>
                    <a:schemeClr val="accent5">
                      <a:lumMod val="50000"/>
                    </a:schemeClr>
                  </a:solidFill>
                  <a:latin typeface="微软雅黑" panose="020B0503020204020204" pitchFamily="34" charset="-122"/>
                  <a:ea typeface="微软雅黑" panose="020B0503020204020204" pitchFamily="34" charset="-122"/>
                </a:rPr>
                <a:t>报表</a:t>
              </a:r>
              <a:endParaRPr lang="en-US" altLang="zh-CN" sz="2800" dirty="0">
                <a:solidFill>
                  <a:schemeClr val="accent5">
                    <a:lumMod val="50000"/>
                  </a:schemeClr>
                </a:solidFill>
                <a:latin typeface="微软雅黑" panose="020B0503020204020204" pitchFamily="34" charset="-122"/>
                <a:ea typeface="微软雅黑" panose="020B0503020204020204" pitchFamily="34" charset="-122"/>
              </a:endParaRPr>
            </a:p>
          </p:txBody>
        </p:sp>
        <p:sp>
          <p:nvSpPr>
            <p:cNvPr id="13" name="TextBox 12"/>
            <p:cNvSpPr txBox="1"/>
            <p:nvPr/>
          </p:nvSpPr>
          <p:spPr>
            <a:xfrm>
              <a:off x="5239481" y="2023121"/>
              <a:ext cx="1967838" cy="535531"/>
            </a:xfrm>
            <a:prstGeom prst="rect">
              <a:avLst/>
            </a:prstGeom>
            <a:noFill/>
          </p:spPr>
          <p:txBody>
            <a:bodyPr wrap="square" rtlCol="0">
              <a:spAutoFit/>
            </a:bodyPr>
            <a:lstStyle/>
            <a:p>
              <a:pPr algn="ctr">
                <a:lnSpc>
                  <a:spcPct val="90000"/>
                </a:lnSpc>
                <a:spcBef>
                  <a:spcPct val="0"/>
                </a:spcBef>
              </a:pPr>
              <a:r>
                <a:rPr lang="zh-CN" altLang="en-US" sz="3200" dirty="0">
                  <a:solidFill>
                    <a:schemeClr val="accent5">
                      <a:lumMod val="50000"/>
                    </a:schemeClr>
                  </a:solidFill>
                  <a:latin typeface="微软雅黑" panose="020B0503020204020204" pitchFamily="34" charset="-122"/>
                  <a:ea typeface="微软雅黑" panose="020B0503020204020204" pitchFamily="34" charset="-122"/>
                </a:rPr>
                <a:t>过去</a:t>
              </a:r>
              <a:endParaRPr lang="en-US" altLang="zh-CN" sz="3200" dirty="0">
                <a:solidFill>
                  <a:schemeClr val="accent5">
                    <a:lumMod val="50000"/>
                  </a:schemeClr>
                </a:solidFill>
                <a:latin typeface="微软雅黑" panose="020B0503020204020204" pitchFamily="34" charset="-122"/>
                <a:ea typeface="微软雅黑" panose="020B0503020204020204" pitchFamily="34" charset="-122"/>
              </a:endParaRPr>
            </a:p>
          </p:txBody>
        </p:sp>
        <p:sp>
          <p:nvSpPr>
            <p:cNvPr id="14" name="TextBox 13"/>
            <p:cNvSpPr txBox="1"/>
            <p:nvPr/>
          </p:nvSpPr>
          <p:spPr>
            <a:xfrm>
              <a:off x="5706057" y="2501255"/>
              <a:ext cx="1072114" cy="923330"/>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6000" kern="1200" dirty="0">
                  <a:solidFill>
                    <a:schemeClr val="accent5">
                      <a:lumMod val="50000"/>
                    </a:schemeClr>
                  </a:solidFill>
                  <a:latin typeface="Century Gothic" panose="020B0502020202020204" pitchFamily="34" charset="0"/>
                  <a:ea typeface="+mj-ea"/>
                  <a:cs typeface="+mj-cs"/>
                </a:rPr>
                <a:t>12</a:t>
              </a:r>
              <a:endParaRPr lang="en-US" sz="8000" kern="1200" dirty="0">
                <a:solidFill>
                  <a:schemeClr val="accent5">
                    <a:lumMod val="50000"/>
                  </a:schemeClr>
                </a:solidFill>
                <a:latin typeface="Century Gothic" panose="020B0502020202020204" pitchFamily="34" charset="0"/>
                <a:ea typeface="+mj-ea"/>
                <a:cs typeface="+mj-cs"/>
              </a:endParaRPr>
            </a:p>
          </p:txBody>
        </p:sp>
        <p:sp>
          <p:nvSpPr>
            <p:cNvPr id="15" name="TextBox 14"/>
            <p:cNvSpPr txBox="1"/>
            <p:nvPr/>
          </p:nvSpPr>
          <p:spPr>
            <a:xfrm>
              <a:off x="5262485" y="3218687"/>
              <a:ext cx="2169403" cy="480131"/>
            </a:xfrm>
            <a:prstGeom prst="rect">
              <a:avLst/>
            </a:prstGeom>
            <a:noFill/>
          </p:spPr>
          <p:txBody>
            <a:bodyPr wrap="square" rtlCol="0">
              <a:spAutoFit/>
            </a:bodyPr>
            <a:lstStyle/>
            <a:p>
              <a:pPr>
                <a:lnSpc>
                  <a:spcPct val="90000"/>
                </a:lnSpc>
                <a:spcBef>
                  <a:spcPct val="0"/>
                </a:spcBef>
              </a:pPr>
              <a:r>
                <a:rPr lang="zh-CN" altLang="en-US" sz="2800" dirty="0">
                  <a:solidFill>
                    <a:schemeClr val="accent5">
                      <a:lumMod val="50000"/>
                    </a:schemeClr>
                  </a:solidFill>
                  <a:latin typeface="微软雅黑" panose="020B0503020204020204" pitchFamily="34" charset="-122"/>
                  <a:ea typeface="微软雅黑" panose="020B0503020204020204" pitchFamily="34" charset="-122"/>
                </a:rPr>
                <a:t>个月的</a:t>
              </a:r>
              <a:r>
                <a:rPr lang="zh-CN" altLang="en-US" sz="2800" b="1" u="sng" dirty="0">
                  <a:solidFill>
                    <a:schemeClr val="accent5">
                      <a:lumMod val="50000"/>
                    </a:schemeClr>
                  </a:solidFill>
                  <a:latin typeface="微软雅黑" panose="020B0503020204020204" pitchFamily="34" charset="-122"/>
                  <a:ea typeface="微软雅黑" panose="020B0503020204020204" pitchFamily="34" charset="-122"/>
                </a:rPr>
                <a:t>费用</a:t>
              </a:r>
              <a:endParaRPr lang="en-US" altLang="zh-CN" sz="2800" b="1" u="sng" dirty="0">
                <a:solidFill>
                  <a:schemeClr val="accent5">
                    <a:lumMod val="50000"/>
                  </a:schemeClr>
                </a:solidFill>
                <a:latin typeface="微软雅黑" panose="020B0503020204020204" pitchFamily="34" charset="-122"/>
                <a:ea typeface="微软雅黑" panose="020B0503020204020204" pitchFamily="34" charset="-122"/>
              </a:endParaRPr>
            </a:p>
          </p:txBody>
        </p:sp>
        <p:sp>
          <p:nvSpPr>
            <p:cNvPr id="16" name="Oval 15"/>
            <p:cNvSpPr/>
            <p:nvPr/>
          </p:nvSpPr>
          <p:spPr>
            <a:xfrm>
              <a:off x="7491652" y="1718531"/>
              <a:ext cx="2291550" cy="231644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pic>
          <p:nvPicPr>
            <p:cNvPr id="18" name="Picture 17" descr="File:Cornflower blue check.svg"/>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713274" y="2023120"/>
              <a:ext cx="1704327" cy="1696929"/>
            </a:xfrm>
            <a:prstGeom prst="rect">
              <a:avLst/>
            </a:prstGeom>
          </p:spPr>
        </p:pic>
        <p:sp>
          <p:nvSpPr>
            <p:cNvPr id="20" name="TextBox 19"/>
            <p:cNvSpPr txBox="1"/>
            <p:nvPr/>
          </p:nvSpPr>
          <p:spPr>
            <a:xfrm>
              <a:off x="7451043" y="2737234"/>
              <a:ext cx="2351314" cy="341632"/>
            </a:xfrm>
            <a:prstGeom prst="rect">
              <a:avLst/>
            </a:prstGeom>
            <a:noFill/>
          </p:spPr>
          <p:txBody>
            <a:bodyPr wrap="square" rtlCol="0">
              <a:spAutoFit/>
            </a:bodyPr>
            <a:lstStyle/>
            <a:p>
              <a:pPr algn="ctr">
                <a:lnSpc>
                  <a:spcPct val="90000"/>
                </a:lnSpc>
                <a:spcBef>
                  <a:spcPct val="0"/>
                </a:spcBef>
              </a:pPr>
              <a:r>
                <a:rPr lang="zh-CN" altLang="en-US"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境况变化</a:t>
              </a:r>
              <a:endParaRPr lang="en-US"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1" name="Rectangle 20"/>
            <p:cNvSpPr/>
            <p:nvPr/>
          </p:nvSpPr>
          <p:spPr>
            <a:xfrm>
              <a:off x="7972458" y="2289379"/>
              <a:ext cx="1338829" cy="369332"/>
            </a:xfrm>
            <a:prstGeom prst="rect">
              <a:avLst/>
            </a:prstGeom>
          </p:spPr>
          <p:txBody>
            <a:bodyPr wrap="none">
              <a:spAutoFit/>
            </a:bodyPr>
            <a:lstStyle/>
            <a:p>
              <a:pPr algn="ctr"/>
              <a:r>
                <a:rPr lang="zh-CN" altLang="en-US" b="1" dirty="0">
                  <a:latin typeface="微软雅黑" panose="020B0503020204020204" pitchFamily="34" charset="-122"/>
                  <a:ea typeface="微软雅黑" panose="020B0503020204020204" pitchFamily="34" charset="-122"/>
                </a:rPr>
                <a:t>未满足需求</a:t>
              </a:r>
              <a:endParaRPr lang="en-US" b="1" dirty="0">
                <a:latin typeface="微软雅黑" panose="020B0503020204020204" pitchFamily="34" charset="-122"/>
                <a:ea typeface="微软雅黑" panose="020B0503020204020204" pitchFamily="34" charset="-122"/>
              </a:endParaRPr>
            </a:p>
          </p:txBody>
        </p:sp>
      </p:grpSp>
      <p:grpSp>
        <p:nvGrpSpPr>
          <p:cNvPr id="22" name="Group 21"/>
          <p:cNvGrpSpPr/>
          <p:nvPr/>
        </p:nvGrpSpPr>
        <p:grpSpPr>
          <a:xfrm>
            <a:off x="3213802" y="4338536"/>
            <a:ext cx="2495651" cy="2076451"/>
            <a:chOff x="567622" y="1999314"/>
            <a:chExt cx="2495651" cy="2076451"/>
          </a:xfrm>
        </p:grpSpPr>
        <p:sp>
          <p:nvSpPr>
            <p:cNvPr id="23" name="Rectangle 22"/>
            <p:cNvSpPr/>
            <p:nvPr/>
          </p:nvSpPr>
          <p:spPr>
            <a:xfrm>
              <a:off x="567622" y="1999314"/>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712864" y="2106414"/>
              <a:ext cx="2205166"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832862" y="2233425"/>
              <a:ext cx="1923838" cy="424732"/>
            </a:xfrm>
            <a:prstGeom prst="rect">
              <a:avLst/>
            </a:prstGeom>
            <a:noFill/>
          </p:spPr>
          <p:txBody>
            <a:bodyPr wrap="square" rtlCol="0">
              <a:spAutoFit/>
            </a:bodyPr>
            <a:lstStyle/>
            <a:p>
              <a:pPr algn="ctr" defTabSz="914400" rtl="0" eaLnBrk="1" latinLnBrk="0" hangingPunct="1">
                <a:lnSpc>
                  <a:spcPct val="90000"/>
                </a:lnSpc>
                <a:spcBef>
                  <a:spcPct val="0"/>
                </a:spcBef>
                <a:buNone/>
              </a:pPr>
              <a:r>
                <a:rPr lang="zh-CN" altLang="en-US" sz="2400" kern="1200" dirty="0">
                  <a:solidFill>
                    <a:schemeClr val="accent5">
                      <a:lumMod val="50000"/>
                    </a:schemeClr>
                  </a:solidFill>
                  <a:latin typeface="微软雅黑" panose="020B0503020204020204" pitchFamily="34" charset="-122"/>
                  <a:ea typeface="微软雅黑" panose="020B0503020204020204" pitchFamily="34" charset="-122"/>
                  <a:cs typeface="+mj-cs"/>
                </a:rPr>
                <a:t>过去</a:t>
              </a:r>
              <a:endParaRPr lang="en-US" sz="2400"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26" name="TextBox 25"/>
            <p:cNvSpPr txBox="1"/>
            <p:nvPr/>
          </p:nvSpPr>
          <p:spPr>
            <a:xfrm>
              <a:off x="1272837" y="2822447"/>
              <a:ext cx="1043888" cy="923330"/>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6000" kern="1200" dirty="0">
                  <a:solidFill>
                    <a:schemeClr val="accent5">
                      <a:lumMod val="50000"/>
                    </a:schemeClr>
                  </a:solidFill>
                  <a:latin typeface="Century Gothic" panose="020B0502020202020204" pitchFamily="34" charset="0"/>
                  <a:ea typeface="+mj-ea"/>
                  <a:cs typeface="+mj-cs"/>
                </a:rPr>
                <a:t>12</a:t>
              </a:r>
              <a:endParaRPr lang="en-US" sz="8000" kern="1200" dirty="0">
                <a:solidFill>
                  <a:schemeClr val="accent5">
                    <a:lumMod val="50000"/>
                  </a:schemeClr>
                </a:solidFill>
                <a:latin typeface="Century Gothic" panose="020B0502020202020204" pitchFamily="34" charset="0"/>
                <a:ea typeface="+mj-ea"/>
                <a:cs typeface="+mj-cs"/>
              </a:endParaRPr>
            </a:p>
          </p:txBody>
        </p:sp>
        <p:sp>
          <p:nvSpPr>
            <p:cNvPr id="27" name="TextBox 26"/>
            <p:cNvSpPr txBox="1"/>
            <p:nvPr/>
          </p:nvSpPr>
          <p:spPr>
            <a:xfrm>
              <a:off x="1031866" y="3520539"/>
              <a:ext cx="1724834" cy="424732"/>
            </a:xfrm>
            <a:prstGeom prst="rect">
              <a:avLst/>
            </a:prstGeom>
            <a:noFill/>
          </p:spPr>
          <p:txBody>
            <a:bodyPr wrap="square" rtlCol="0">
              <a:spAutoFit/>
            </a:bodyPr>
            <a:lstStyle/>
            <a:p>
              <a:pPr algn="l" defTabSz="914400" rtl="0" eaLnBrk="1" latinLnBrk="0" hangingPunct="1">
                <a:lnSpc>
                  <a:spcPct val="90000"/>
                </a:lnSpc>
                <a:spcBef>
                  <a:spcPct val="0"/>
                </a:spcBef>
                <a:buNone/>
              </a:pPr>
              <a:r>
                <a:rPr lang="zh-CN" altLang="en-US" sz="2400" kern="1200" dirty="0">
                  <a:solidFill>
                    <a:schemeClr val="accent5">
                      <a:lumMod val="50000"/>
                    </a:schemeClr>
                  </a:solidFill>
                  <a:latin typeface="微软雅黑" panose="020B0503020204020204" pitchFamily="34" charset="-122"/>
                  <a:ea typeface="微软雅黑" panose="020B0503020204020204" pitchFamily="34" charset="-122"/>
                  <a:cs typeface="+mj-cs"/>
                </a:rPr>
                <a:t>个月的</a:t>
              </a:r>
              <a:r>
                <a:rPr lang="zh-CN" altLang="en-US" sz="2400" b="1" kern="1200" dirty="0">
                  <a:solidFill>
                    <a:schemeClr val="accent5">
                      <a:lumMod val="50000"/>
                    </a:schemeClr>
                  </a:solidFill>
                  <a:latin typeface="微软雅黑" panose="020B0503020204020204" pitchFamily="34" charset="-122"/>
                  <a:ea typeface="微软雅黑" panose="020B0503020204020204" pitchFamily="34" charset="-122"/>
                  <a:cs typeface="+mj-cs"/>
                </a:rPr>
                <a:t>支出</a:t>
              </a:r>
              <a:endParaRPr lang="en-US" sz="2400" b="1"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grpSp>
      <p:sp>
        <p:nvSpPr>
          <p:cNvPr id="28" name="Equal 27"/>
          <p:cNvSpPr/>
          <p:nvPr/>
        </p:nvSpPr>
        <p:spPr>
          <a:xfrm>
            <a:off x="5892845" y="4941800"/>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TextBox 28"/>
          <p:cNvSpPr txBox="1"/>
          <p:nvPr/>
        </p:nvSpPr>
        <p:spPr>
          <a:xfrm>
            <a:off x="7012516" y="4917109"/>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4400" kern="1200" dirty="0">
                <a:solidFill>
                  <a:schemeClr val="accent5">
                    <a:lumMod val="50000"/>
                  </a:schemeClr>
                </a:solidFill>
                <a:latin typeface="Century Gothic" panose="020B0502020202020204" pitchFamily="34" charset="0"/>
                <a:ea typeface="+mj-ea"/>
                <a:cs typeface="+mj-cs"/>
              </a:rPr>
              <a:t>$2,100</a:t>
            </a:r>
            <a:endParaRPr lang="en-US" sz="6000" kern="1200" dirty="0">
              <a:solidFill>
                <a:schemeClr val="accent5">
                  <a:lumMod val="50000"/>
                </a:scheme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1346812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381D81-C176-EE4F-B615-2DB4E3D294B9}"/>
              </a:ext>
            </a:extLst>
          </p:cNvPr>
          <p:cNvSpPr txBox="1"/>
          <p:nvPr/>
        </p:nvSpPr>
        <p:spPr>
          <a:xfrm>
            <a:off x="7727592" y="-23780"/>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latin typeface="Berlin Sans FB Demi" panose="020E0802020502020306" pitchFamily="34" charset="0"/>
                <a:ea typeface="+mj-ea"/>
                <a:cs typeface="+mj-cs"/>
              </a:rPr>
              <a:t>Sofia </a:t>
            </a:r>
            <a:r>
              <a:rPr lang="en-US" sz="2000" kern="1200" dirty="0">
                <a:solidFill>
                  <a:schemeClr val="accent5">
                    <a:lumMod val="50000"/>
                  </a:schemeClr>
                </a:solidFill>
                <a:latin typeface="Century Gothic" panose="020B0502020202020204" pitchFamily="34" charset="0"/>
                <a:ea typeface="+mj-ea"/>
                <a:cs typeface="+mj-cs"/>
              </a:rPr>
              <a:t> </a:t>
            </a:r>
          </a:p>
        </p:txBody>
      </p:sp>
      <p:sp>
        <p:nvSpPr>
          <p:cNvPr id="5"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7"/>
            <a:ext cx="6847181" cy="862561"/>
          </a:xfrm>
        </p:spPr>
        <p:txBody>
          <a:bodyPr/>
          <a:lstStyle/>
          <a:p>
            <a:r>
              <a:rPr lang="zh-CN" altLang="en-US" sz="2800" dirty="0">
                <a:latin typeface="微软雅黑" panose="020B0503020204020204" pitchFamily="34" charset="-122"/>
                <a:ea typeface="微软雅黑" panose="020B0503020204020204" pitchFamily="34" charset="-122"/>
              </a:rPr>
              <a:t>为服务和支持付费</a:t>
            </a:r>
            <a:endParaRPr lang="en-US" sz="2800" dirty="0">
              <a:latin typeface="微软雅黑" panose="020B0503020204020204" pitchFamily="34" charset="-122"/>
              <a:ea typeface="微软雅黑" panose="020B0503020204020204" pitchFamily="34" charset="-122"/>
            </a:endParaRPr>
          </a:p>
        </p:txBody>
      </p:sp>
      <p:sp>
        <p:nvSpPr>
          <p:cNvPr id="6" name="TextBox 5">
            <a:extLst>
              <a:ext uri="{FF2B5EF4-FFF2-40B4-BE49-F238E27FC236}">
                <a16:creationId xmlns:a16="http://schemas.microsoft.com/office/drawing/2014/main" id="{3CCBA545-FD3B-4643-87F0-79DAACE52101}"/>
              </a:ext>
            </a:extLst>
          </p:cNvPr>
          <p:cNvSpPr txBox="1"/>
          <p:nvPr/>
        </p:nvSpPr>
        <p:spPr>
          <a:xfrm>
            <a:off x="105673" y="586905"/>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个人</a:t>
            </a:r>
            <a:r>
              <a:rPr lang="zh-CN" altLang="en-US" sz="2700" b="1" kern="1200" dirty="0">
                <a:solidFill>
                  <a:schemeClr val="bg2">
                    <a:lumMod val="10000"/>
                  </a:schemeClr>
                </a:solidFill>
                <a:latin typeface="微软雅黑" panose="020B0503020204020204" pitchFamily="34" charset="-122"/>
                <a:ea typeface="微软雅黑" panose="020B0503020204020204" pitchFamily="34" charset="-122"/>
                <a:cs typeface="+mj-cs"/>
              </a:rPr>
              <a:t>预算</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grpSp>
        <p:nvGrpSpPr>
          <p:cNvPr id="58" name="Group 57"/>
          <p:cNvGrpSpPr/>
          <p:nvPr/>
        </p:nvGrpSpPr>
        <p:grpSpPr>
          <a:xfrm>
            <a:off x="-406866" y="779134"/>
            <a:ext cx="3496714" cy="3444797"/>
            <a:chOff x="-605630" y="530748"/>
            <a:chExt cx="4130952" cy="4033256"/>
          </a:xfrm>
        </p:grpSpPr>
        <p:sp>
          <p:nvSpPr>
            <p:cNvPr id="7" name="Explosion 2 6"/>
            <p:cNvSpPr/>
            <p:nvPr/>
          </p:nvSpPr>
          <p:spPr>
            <a:xfrm rot="1176629">
              <a:off x="-605630" y="530748"/>
              <a:ext cx="4130952" cy="4033256"/>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105673" y="1389156"/>
              <a:ext cx="2291550" cy="231644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pic>
          <p:nvPicPr>
            <p:cNvPr id="19" name="Picture 18" descr="File:Cornflower blue check.svg"/>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68656" y="1654059"/>
              <a:ext cx="1704327" cy="1696929"/>
            </a:xfrm>
            <a:prstGeom prst="rect">
              <a:avLst/>
            </a:prstGeom>
          </p:spPr>
        </p:pic>
        <p:sp>
          <p:nvSpPr>
            <p:cNvPr id="22" name="Rectangle 21"/>
            <p:cNvSpPr/>
            <p:nvPr/>
          </p:nvSpPr>
          <p:spPr>
            <a:xfrm>
              <a:off x="204079" y="2277110"/>
              <a:ext cx="2036168" cy="540529"/>
            </a:xfrm>
            <a:prstGeom prst="rect">
              <a:avLst/>
            </a:prstGeom>
          </p:spPr>
          <p:txBody>
            <a:bodyPr wrap="none">
              <a:spAutoFit/>
            </a:bodyPr>
            <a:lstStyle/>
            <a:p>
              <a:pPr algn="ctr"/>
              <a:r>
                <a:rPr lang="zh-CN" altLang="en-US" sz="2400" b="1" dirty="0">
                  <a:latin typeface="微软雅黑" panose="020B0503020204020204" pitchFamily="34" charset="-122"/>
                  <a:ea typeface="微软雅黑" panose="020B0503020204020204" pitchFamily="34" charset="-122"/>
                </a:rPr>
                <a:t>未满足需求</a:t>
              </a:r>
              <a:endParaRPr lang="en-US" sz="2400" b="1" dirty="0">
                <a:latin typeface="微软雅黑" panose="020B0503020204020204" pitchFamily="34" charset="-122"/>
                <a:ea typeface="微软雅黑" panose="020B0503020204020204" pitchFamily="34" charset="-122"/>
              </a:endParaRPr>
            </a:p>
          </p:txBody>
        </p:sp>
      </p:grpSp>
      <p:grpSp>
        <p:nvGrpSpPr>
          <p:cNvPr id="33" name="Group 32"/>
          <p:cNvGrpSpPr/>
          <p:nvPr/>
        </p:nvGrpSpPr>
        <p:grpSpPr>
          <a:xfrm>
            <a:off x="2887486" y="1461401"/>
            <a:ext cx="6586789" cy="1883009"/>
            <a:chOff x="2903705" y="2165271"/>
            <a:chExt cx="6949259" cy="2333646"/>
          </a:xfrm>
        </p:grpSpPr>
        <p:grpSp>
          <p:nvGrpSpPr>
            <p:cNvPr id="26" name="Group 25"/>
            <p:cNvGrpSpPr/>
            <p:nvPr/>
          </p:nvGrpSpPr>
          <p:grpSpPr>
            <a:xfrm>
              <a:off x="2903705" y="2203058"/>
              <a:ext cx="2281159" cy="2295859"/>
              <a:chOff x="3364980" y="2557665"/>
              <a:chExt cx="2281159" cy="2295859"/>
            </a:xfrm>
          </p:grpSpPr>
          <p:sp>
            <p:nvSpPr>
              <p:cNvPr id="24" name="Oval 23"/>
              <p:cNvSpPr/>
              <p:nvPr/>
            </p:nvSpPr>
            <p:spPr>
              <a:xfrm>
                <a:off x="3364980" y="2557665"/>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25" name="TextBox 24"/>
              <p:cNvSpPr txBox="1"/>
              <p:nvPr/>
            </p:nvSpPr>
            <p:spPr>
              <a:xfrm>
                <a:off x="3705483" y="3105428"/>
                <a:ext cx="1690222" cy="114429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6000" dirty="0">
                    <a:solidFill>
                      <a:schemeClr val="accent5">
                        <a:lumMod val="50000"/>
                      </a:schemeClr>
                    </a:solidFill>
                    <a:latin typeface="Century Gothic" panose="020B0502020202020204" pitchFamily="34" charset="0"/>
                    <a:ea typeface="+mj-ea"/>
                    <a:cs typeface="+mj-cs"/>
                  </a:rPr>
                  <a:t>IPP</a:t>
                </a:r>
              </a:p>
            </p:txBody>
          </p:sp>
        </p:grpSp>
        <p:pic>
          <p:nvPicPr>
            <p:cNvPr id="27" name="Picture 26"/>
            <p:cNvPicPr>
              <a:picLocks noChangeAspect="1"/>
            </p:cNvPicPr>
            <p:nvPr/>
          </p:nvPicPr>
          <p:blipFill rotWithShape="1">
            <a:blip r:embed="rId5"/>
            <a:srcRect l="53809" t="24191" r="27699" b="45841"/>
            <a:stretch/>
          </p:blipFill>
          <p:spPr>
            <a:xfrm>
              <a:off x="5244921" y="2165271"/>
              <a:ext cx="2266673" cy="22958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0" name="Oval 29"/>
            <p:cNvSpPr/>
            <p:nvPr/>
          </p:nvSpPr>
          <p:spPr>
            <a:xfrm>
              <a:off x="7571805" y="2165272"/>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pic>
          <p:nvPicPr>
            <p:cNvPr id="32" name="Picture 31" descr="LiturgyTools.net: Pictures for the 1st Sunday of Advent, Year 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6682" y="2502523"/>
              <a:ext cx="1571404" cy="1571404"/>
            </a:xfrm>
            <a:prstGeom prst="rect">
              <a:avLst/>
            </a:prstGeom>
          </p:spPr>
        </p:pic>
      </p:grpSp>
      <p:grpSp>
        <p:nvGrpSpPr>
          <p:cNvPr id="59" name="Group 58"/>
          <p:cNvGrpSpPr/>
          <p:nvPr/>
        </p:nvGrpSpPr>
        <p:grpSpPr>
          <a:xfrm>
            <a:off x="3078462" y="3344408"/>
            <a:ext cx="6251235" cy="757130"/>
            <a:chOff x="3463239" y="3415528"/>
            <a:chExt cx="6251235" cy="757130"/>
          </a:xfrm>
        </p:grpSpPr>
        <p:sp>
          <p:nvSpPr>
            <p:cNvPr id="35" name="TextBox 34"/>
            <p:cNvSpPr txBox="1"/>
            <p:nvPr/>
          </p:nvSpPr>
          <p:spPr>
            <a:xfrm>
              <a:off x="3463239" y="3415528"/>
              <a:ext cx="1841946" cy="757130"/>
            </a:xfrm>
            <a:prstGeom prst="rect">
              <a:avLst/>
            </a:prstGeom>
            <a:noFill/>
          </p:spPr>
          <p:txBody>
            <a:bodyPr wrap="square" rtlCol="0">
              <a:spAutoFit/>
            </a:bodyPr>
            <a:lstStyle/>
            <a:p>
              <a:pPr algn="ctr">
                <a:lnSpc>
                  <a:spcPct val="90000"/>
                </a:lnSpc>
                <a:spcBef>
                  <a:spcPct val="0"/>
                </a:spcBef>
              </a:pPr>
              <a:r>
                <a:rPr lang="zh-CN" altLang="en-US" sz="2400" b="1" dirty="0">
                  <a:solidFill>
                    <a:schemeClr val="accent5">
                      <a:lumMod val="50000"/>
                    </a:schemeClr>
                  </a:solidFill>
                  <a:latin typeface="微软雅黑" panose="020B0503020204020204" pitchFamily="34" charset="-122"/>
                  <a:ea typeface="微软雅黑" panose="020B0503020204020204" pitchFamily="34" charset="-122"/>
                  <a:cs typeface="+mj-cs"/>
                </a:rPr>
                <a:t>每月</a:t>
              </a:r>
              <a:r>
                <a:rPr lang="en-US" altLang="zh-CN" sz="2400" b="1" dirty="0">
                  <a:solidFill>
                    <a:schemeClr val="accent5">
                      <a:lumMod val="50000"/>
                    </a:schemeClr>
                  </a:solidFill>
                  <a:latin typeface="微软雅黑" panose="020B0503020204020204" pitchFamily="34" charset="-122"/>
                  <a:ea typeface="微软雅黑" panose="020B0503020204020204" pitchFamily="34" charset="-122"/>
                  <a:cs typeface="+mj-cs"/>
                </a:rPr>
                <a:t>40</a:t>
              </a:r>
              <a:r>
                <a:rPr lang="zh-CN" altLang="en-US" sz="2400" b="1" dirty="0">
                  <a:solidFill>
                    <a:schemeClr val="accent5">
                      <a:lumMod val="50000"/>
                    </a:schemeClr>
                  </a:solidFill>
                  <a:latin typeface="微软雅黑" panose="020B0503020204020204" pitchFamily="34" charset="-122"/>
                  <a:ea typeface="微软雅黑" panose="020B0503020204020204" pitchFamily="34" charset="-122"/>
                  <a:cs typeface="+mj-cs"/>
                </a:rPr>
                <a:t>个小时暂托</a:t>
              </a:r>
              <a:endParaRPr lang="en-US" sz="2400" b="1"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36" name="TextBox 35"/>
            <p:cNvSpPr txBox="1"/>
            <p:nvPr/>
          </p:nvSpPr>
          <p:spPr>
            <a:xfrm>
              <a:off x="5657197" y="3415528"/>
              <a:ext cx="1841946" cy="757130"/>
            </a:xfrm>
            <a:prstGeom prst="rect">
              <a:avLst/>
            </a:prstGeom>
            <a:noFill/>
          </p:spPr>
          <p:txBody>
            <a:bodyPr wrap="square" rtlCol="0">
              <a:spAutoFit/>
            </a:bodyPr>
            <a:lstStyle/>
            <a:p>
              <a:pPr algn="ctr">
                <a:lnSpc>
                  <a:spcPct val="90000"/>
                </a:lnSpc>
                <a:spcBef>
                  <a:spcPct val="0"/>
                </a:spcBef>
              </a:pPr>
              <a:r>
                <a:rPr lang="zh-CN" altLang="en-US" sz="2400" b="1" dirty="0">
                  <a:solidFill>
                    <a:schemeClr val="accent5">
                      <a:lumMod val="50000"/>
                    </a:schemeClr>
                  </a:solidFill>
                  <a:latin typeface="微软雅黑" panose="020B0503020204020204" pitchFamily="34" charset="-122"/>
                  <a:ea typeface="微软雅黑" panose="020B0503020204020204" pitchFamily="34" charset="-122"/>
                  <a:cs typeface="+mj-cs"/>
                </a:rPr>
                <a:t>提供</a:t>
              </a:r>
              <a:r>
                <a:rPr lang="en-US" altLang="zh-CN" sz="2400" b="1" dirty="0">
                  <a:solidFill>
                    <a:schemeClr val="accent5">
                      <a:lumMod val="50000"/>
                    </a:schemeClr>
                  </a:solidFill>
                  <a:latin typeface="微软雅黑" panose="020B0503020204020204" pitchFamily="34" charset="-122"/>
                  <a:ea typeface="微软雅黑" panose="020B0503020204020204" pitchFamily="34" charset="-122"/>
                  <a:cs typeface="+mj-cs"/>
                </a:rPr>
                <a:t>7</a:t>
              </a:r>
              <a:r>
                <a:rPr lang="zh-CN" altLang="en-US" sz="2400" b="1" dirty="0">
                  <a:solidFill>
                    <a:schemeClr val="accent5">
                      <a:lumMod val="50000"/>
                    </a:schemeClr>
                  </a:solidFill>
                  <a:latin typeface="微软雅黑" panose="020B0503020204020204" pitchFamily="34" charset="-122"/>
                  <a:ea typeface="微软雅黑" panose="020B0503020204020204" pitchFamily="34" charset="-122"/>
                  <a:cs typeface="+mj-cs"/>
                </a:rPr>
                <a:t>个小时暂托</a:t>
              </a:r>
              <a:endParaRPr lang="en-US" sz="2400" b="1"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37" name="TextBox 36"/>
            <p:cNvSpPr txBox="1"/>
            <p:nvPr/>
          </p:nvSpPr>
          <p:spPr>
            <a:xfrm>
              <a:off x="7872528" y="3415528"/>
              <a:ext cx="1841946" cy="757130"/>
            </a:xfrm>
            <a:prstGeom prst="rect">
              <a:avLst/>
            </a:prstGeom>
            <a:noFill/>
          </p:spPr>
          <p:txBody>
            <a:bodyPr wrap="square" rtlCol="0">
              <a:spAutoFit/>
            </a:bodyPr>
            <a:lstStyle/>
            <a:p>
              <a:pPr algn="ctr">
                <a:lnSpc>
                  <a:spcPct val="90000"/>
                </a:lnSpc>
                <a:spcBef>
                  <a:spcPct val="0"/>
                </a:spcBef>
              </a:pPr>
              <a:r>
                <a:rPr lang="zh-CN" altLang="en-US" sz="2400" b="1" dirty="0">
                  <a:solidFill>
                    <a:schemeClr val="accent5">
                      <a:lumMod val="50000"/>
                    </a:schemeClr>
                  </a:solidFill>
                  <a:latin typeface="微软雅黑" panose="020B0503020204020204" pitchFamily="34" charset="-122"/>
                  <a:ea typeface="微软雅黑" panose="020B0503020204020204" pitchFamily="34" charset="-122"/>
                  <a:cs typeface="+mj-cs"/>
                </a:rPr>
                <a:t>未使用的</a:t>
              </a:r>
              <a:r>
                <a:rPr lang="en-US" altLang="zh-CN" sz="2400" b="1" dirty="0">
                  <a:solidFill>
                    <a:schemeClr val="accent5">
                      <a:lumMod val="50000"/>
                    </a:schemeClr>
                  </a:solidFill>
                  <a:latin typeface="微软雅黑" panose="020B0503020204020204" pitchFamily="34" charset="-122"/>
                  <a:ea typeface="微软雅黑" panose="020B0503020204020204" pitchFamily="34" charset="-122"/>
                  <a:cs typeface="+mj-cs"/>
                </a:rPr>
                <a:t>33</a:t>
              </a:r>
              <a:r>
                <a:rPr lang="zh-CN" altLang="en-US" sz="2400" b="1" dirty="0">
                  <a:solidFill>
                    <a:schemeClr val="accent5">
                      <a:lumMod val="50000"/>
                    </a:schemeClr>
                  </a:solidFill>
                  <a:latin typeface="微软雅黑" panose="020B0503020204020204" pitchFamily="34" charset="-122"/>
                  <a:ea typeface="微软雅黑" panose="020B0503020204020204" pitchFamily="34" charset="-122"/>
                  <a:cs typeface="+mj-cs"/>
                </a:rPr>
                <a:t>小时暂托</a:t>
              </a:r>
              <a:endParaRPr lang="en-US" sz="2400" b="1"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grpSp>
      <p:sp>
        <p:nvSpPr>
          <p:cNvPr id="39" name="Rectangle 38"/>
          <p:cNvSpPr/>
          <p:nvPr/>
        </p:nvSpPr>
        <p:spPr>
          <a:xfrm>
            <a:off x="2825871" y="4415029"/>
            <a:ext cx="6503826" cy="70631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chemeClr val="tx1"/>
                </a:solidFill>
                <a:latin typeface="微软雅黑" panose="020B0503020204020204" pitchFamily="34" charset="-122"/>
                <a:ea typeface="微软雅黑" panose="020B0503020204020204" pitchFamily="34" charset="-122"/>
              </a:rPr>
              <a:t>33 </a:t>
            </a:r>
            <a:r>
              <a:rPr lang="zh-CN" altLang="en-US" sz="2400" dirty="0">
                <a:solidFill>
                  <a:schemeClr val="tx1"/>
                </a:solidFill>
                <a:latin typeface="微软雅黑" panose="020B0503020204020204" pitchFamily="34" charset="-122"/>
                <a:ea typeface="微软雅黑" panose="020B0503020204020204" pitchFamily="34" charset="-122"/>
              </a:rPr>
              <a:t>小时</a:t>
            </a:r>
            <a:r>
              <a:rPr lang="en-US" sz="2400" dirty="0">
                <a:solidFill>
                  <a:schemeClr val="tx1"/>
                </a:solidFill>
                <a:latin typeface="微软雅黑" panose="020B0503020204020204" pitchFamily="34" charset="-122"/>
                <a:ea typeface="微软雅黑" panose="020B0503020204020204" pitchFamily="34" charset="-122"/>
              </a:rPr>
              <a:t> x 25</a:t>
            </a:r>
            <a:r>
              <a:rPr lang="zh-CN" altLang="en-US" sz="2400" dirty="0">
                <a:solidFill>
                  <a:schemeClr val="tx1"/>
                </a:solidFill>
                <a:latin typeface="微软雅黑" panose="020B0503020204020204" pitchFamily="34" charset="-122"/>
                <a:ea typeface="微软雅黑" panose="020B0503020204020204" pitchFamily="34" charset="-122"/>
              </a:rPr>
              <a:t>美元每小时</a:t>
            </a:r>
            <a:r>
              <a:rPr lang="en-US" sz="2400" dirty="0">
                <a:solidFill>
                  <a:schemeClr val="tx1"/>
                </a:solidFill>
                <a:latin typeface="微软雅黑" panose="020B0503020204020204" pitchFamily="34" charset="-122"/>
                <a:ea typeface="微软雅黑" panose="020B0503020204020204" pitchFamily="34" charset="-122"/>
              </a:rPr>
              <a:t>= 825 </a:t>
            </a:r>
            <a:r>
              <a:rPr lang="zh-CN" altLang="en-US" sz="2400" dirty="0">
                <a:solidFill>
                  <a:schemeClr val="tx1"/>
                </a:solidFill>
                <a:latin typeface="微软雅黑" panose="020B0503020204020204" pitchFamily="34" charset="-122"/>
                <a:ea typeface="微软雅黑" panose="020B0503020204020204" pitchFamily="34" charset="-122"/>
              </a:rPr>
              <a:t>美元每月</a:t>
            </a:r>
            <a:endParaRPr lang="en-US" sz="2400" dirty="0">
              <a:solidFill>
                <a:schemeClr val="tx1"/>
              </a:solidFill>
              <a:latin typeface="微软雅黑" panose="020B0503020204020204" pitchFamily="34" charset="-122"/>
              <a:ea typeface="微软雅黑" panose="020B0503020204020204" pitchFamily="34" charset="-122"/>
            </a:endParaRPr>
          </a:p>
          <a:p>
            <a:pPr lvl="0" algn="ctr"/>
            <a:r>
              <a:rPr lang="en-US" sz="2400" dirty="0">
                <a:solidFill>
                  <a:schemeClr val="tx1"/>
                </a:solidFill>
                <a:latin typeface="微软雅黑" panose="020B0503020204020204" pitchFamily="34" charset="-122"/>
                <a:ea typeface="微软雅黑" panose="020B0503020204020204" pitchFamily="34" charset="-122"/>
              </a:rPr>
              <a:t>825</a:t>
            </a:r>
            <a:r>
              <a:rPr lang="zh-CN" altLang="en-US" sz="2400" dirty="0">
                <a:solidFill>
                  <a:schemeClr val="tx1"/>
                </a:solidFill>
                <a:latin typeface="微软雅黑" panose="020B0503020204020204" pitchFamily="34" charset="-122"/>
                <a:ea typeface="微软雅黑" panose="020B0503020204020204" pitchFamily="34" charset="-122"/>
              </a:rPr>
              <a:t>美元每月</a:t>
            </a:r>
            <a:r>
              <a:rPr lang="en-US" sz="2400" dirty="0">
                <a:solidFill>
                  <a:schemeClr val="tx1"/>
                </a:solidFill>
                <a:latin typeface="微软雅黑" panose="020B0503020204020204" pitchFamily="34" charset="-122"/>
                <a:ea typeface="微软雅黑" panose="020B0503020204020204" pitchFamily="34" charset="-122"/>
              </a:rPr>
              <a:t>x 12 </a:t>
            </a:r>
            <a:r>
              <a:rPr lang="zh-CN" altLang="en-US" sz="2400" dirty="0">
                <a:solidFill>
                  <a:schemeClr val="tx1"/>
                </a:solidFill>
                <a:latin typeface="微软雅黑" panose="020B0503020204020204" pitchFamily="34" charset="-122"/>
                <a:ea typeface="微软雅黑" panose="020B0503020204020204" pitchFamily="34" charset="-122"/>
              </a:rPr>
              <a:t>个月</a:t>
            </a:r>
            <a:r>
              <a:rPr lang="en-US" sz="2400" dirty="0">
                <a:solidFill>
                  <a:schemeClr val="tx1"/>
                </a:solidFill>
                <a:latin typeface="微软雅黑" panose="020B0503020204020204" pitchFamily="34" charset="-122"/>
                <a:ea typeface="微软雅黑" panose="020B0503020204020204" pitchFamily="34" charset="-122"/>
              </a:rPr>
              <a:t> = </a:t>
            </a:r>
            <a:r>
              <a:rPr lang="en-US" sz="2400" b="1" dirty="0">
                <a:solidFill>
                  <a:srgbClr val="FF0000"/>
                </a:solidFill>
                <a:latin typeface="微软雅黑" panose="020B0503020204020204" pitchFamily="34" charset="-122"/>
                <a:ea typeface="微软雅黑" panose="020B0503020204020204" pitchFamily="34" charset="-122"/>
              </a:rPr>
              <a:t>9,900</a:t>
            </a:r>
            <a:r>
              <a:rPr lang="zh-CN" altLang="en-US" sz="2400" b="1" dirty="0">
                <a:solidFill>
                  <a:srgbClr val="FF0000"/>
                </a:solidFill>
                <a:latin typeface="微软雅黑" panose="020B0503020204020204" pitchFamily="34" charset="-122"/>
                <a:ea typeface="微软雅黑" panose="020B0503020204020204" pitchFamily="34" charset="-122"/>
              </a:rPr>
              <a:t>美元</a:t>
            </a:r>
            <a:r>
              <a:rPr lang="en-US" sz="2400" b="1" dirty="0">
                <a:solidFill>
                  <a:srgbClr val="FF0000"/>
                </a:solidFill>
                <a:latin typeface="微软雅黑" panose="020B0503020204020204" pitchFamily="34" charset="-122"/>
                <a:ea typeface="微软雅黑" panose="020B0503020204020204" pitchFamily="34" charset="-122"/>
              </a:rPr>
              <a:t> </a:t>
            </a:r>
          </a:p>
        </p:txBody>
      </p:sp>
      <p:grpSp>
        <p:nvGrpSpPr>
          <p:cNvPr id="63" name="Group 62"/>
          <p:cNvGrpSpPr/>
          <p:nvPr/>
        </p:nvGrpSpPr>
        <p:grpSpPr>
          <a:xfrm>
            <a:off x="3405596" y="5258532"/>
            <a:ext cx="5550568" cy="1479627"/>
            <a:chOff x="2975429" y="5301655"/>
            <a:chExt cx="5550568" cy="1479627"/>
          </a:xfrm>
        </p:grpSpPr>
        <p:grpSp>
          <p:nvGrpSpPr>
            <p:cNvPr id="41" name="Group 40"/>
            <p:cNvGrpSpPr/>
            <p:nvPr/>
          </p:nvGrpSpPr>
          <p:grpSpPr>
            <a:xfrm>
              <a:off x="2975429" y="5301655"/>
              <a:ext cx="1689905" cy="1443548"/>
              <a:chOff x="567622" y="1999314"/>
              <a:chExt cx="2495651" cy="2076451"/>
            </a:xfrm>
          </p:grpSpPr>
          <p:sp>
            <p:nvSpPr>
              <p:cNvPr id="42" name="Rectangle 41"/>
              <p:cNvSpPr/>
              <p:nvPr/>
            </p:nvSpPr>
            <p:spPr>
              <a:xfrm>
                <a:off x="567622" y="1999314"/>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p:nvSpPr>
            <p:spPr>
              <a:xfrm>
                <a:off x="712864" y="2106414"/>
                <a:ext cx="2205166"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46"/>
            <p:cNvGrpSpPr/>
            <p:nvPr/>
          </p:nvGrpSpPr>
          <p:grpSpPr>
            <a:xfrm>
              <a:off x="4969915" y="5301655"/>
              <a:ext cx="1593271" cy="1436610"/>
              <a:chOff x="567622" y="1999314"/>
              <a:chExt cx="2495651" cy="2076451"/>
            </a:xfrm>
          </p:grpSpPr>
          <p:sp>
            <p:nvSpPr>
              <p:cNvPr id="48" name="Rectangle 47"/>
              <p:cNvSpPr/>
              <p:nvPr/>
            </p:nvSpPr>
            <p:spPr>
              <a:xfrm>
                <a:off x="567622" y="1999314"/>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p:cNvSpPr/>
              <p:nvPr/>
            </p:nvSpPr>
            <p:spPr>
              <a:xfrm>
                <a:off x="712864" y="2106414"/>
                <a:ext cx="2205166" cy="18622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3" name="Rectangle 52"/>
            <p:cNvSpPr/>
            <p:nvPr/>
          </p:nvSpPr>
          <p:spPr>
            <a:xfrm>
              <a:off x="3204001" y="5695223"/>
              <a:ext cx="1241045" cy="590931"/>
            </a:xfrm>
            <a:prstGeom prst="rect">
              <a:avLst/>
            </a:prstGeom>
          </p:spPr>
          <p:txBody>
            <a:bodyPr wrap="none">
              <a:spAutoFit/>
            </a:bodyPr>
            <a:lstStyle/>
            <a:p>
              <a:pPr algn="ctr">
                <a:lnSpc>
                  <a:spcPct val="90000"/>
                </a:lnSpc>
                <a:spcBef>
                  <a:spcPct val="0"/>
                </a:spcBef>
              </a:pPr>
              <a:r>
                <a:rPr lang="zh-CN" altLang="en-US" dirty="0">
                  <a:latin typeface="微软雅黑" panose="020B0503020204020204" pitchFamily="34" charset="-122"/>
                  <a:ea typeface="微软雅黑" panose="020B0503020204020204" pitchFamily="34" charset="-122"/>
                </a:rPr>
                <a:t>未使用的</a:t>
              </a:r>
              <a:r>
                <a:rPr lang="en-US" dirty="0">
                  <a:latin typeface="微软雅黑" panose="020B0503020204020204" pitchFamily="34" charset="-122"/>
                  <a:ea typeface="微软雅黑" panose="020B0503020204020204" pitchFamily="34" charset="-122"/>
                </a:rPr>
                <a:t> </a:t>
              </a:r>
            </a:p>
            <a:p>
              <a:pPr algn="ctr">
                <a:lnSpc>
                  <a:spcPct val="90000"/>
                </a:lnSpc>
                <a:spcBef>
                  <a:spcPct val="0"/>
                </a:spcBef>
              </a:pPr>
              <a:r>
                <a:rPr lang="en-US" dirty="0">
                  <a:latin typeface="微软雅黑" panose="020B0503020204020204" pitchFamily="34" charset="-122"/>
                  <a:ea typeface="微软雅黑" panose="020B0503020204020204" pitchFamily="34" charset="-122"/>
                </a:rPr>
                <a:t>2,100</a:t>
              </a:r>
              <a:r>
                <a:rPr lang="zh-CN" altLang="en-US" dirty="0">
                  <a:latin typeface="微软雅黑" panose="020B0503020204020204" pitchFamily="34" charset="-122"/>
                  <a:ea typeface="微软雅黑" panose="020B0503020204020204" pitchFamily="34" charset="-122"/>
                </a:rPr>
                <a:t>美元</a:t>
              </a:r>
              <a:endParaRPr lang="en-US" sz="2800" dirty="0">
                <a:latin typeface="微软雅黑" panose="020B0503020204020204" pitchFamily="34" charset="-122"/>
                <a:ea typeface="微软雅黑" panose="020B0503020204020204" pitchFamily="34" charset="-122"/>
              </a:endParaRPr>
            </a:p>
          </p:txBody>
        </p:sp>
        <p:sp>
          <p:nvSpPr>
            <p:cNvPr id="54" name="Rectangle 53"/>
            <p:cNvSpPr/>
            <p:nvPr/>
          </p:nvSpPr>
          <p:spPr>
            <a:xfrm>
              <a:off x="5083825" y="5673825"/>
              <a:ext cx="1282638" cy="590931"/>
            </a:xfrm>
            <a:prstGeom prst="rect">
              <a:avLst/>
            </a:prstGeom>
          </p:spPr>
          <p:txBody>
            <a:bodyPr wrap="square">
              <a:spAutoFit/>
            </a:bodyPr>
            <a:lstStyle/>
            <a:p>
              <a:pPr>
                <a:lnSpc>
                  <a:spcPct val="90000"/>
                </a:lnSpc>
                <a:spcBef>
                  <a:spcPct val="0"/>
                </a:spcBef>
              </a:pPr>
              <a:r>
                <a:rPr lang="zh-CN" altLang="en-US" dirty="0">
                  <a:latin typeface="微软雅黑" panose="020B0503020204020204" pitchFamily="34" charset="-122"/>
                  <a:ea typeface="微软雅黑" panose="020B0503020204020204" pitchFamily="34" charset="-122"/>
                </a:rPr>
                <a:t>未满足</a:t>
              </a:r>
              <a:endParaRPr lang="en-US" dirty="0">
                <a:latin typeface="微软雅黑" panose="020B0503020204020204" pitchFamily="34" charset="-122"/>
                <a:ea typeface="微软雅黑" panose="020B0503020204020204" pitchFamily="34" charset="-122"/>
              </a:endParaRPr>
            </a:p>
            <a:p>
              <a:pPr>
                <a:lnSpc>
                  <a:spcPct val="90000"/>
                </a:lnSpc>
                <a:spcBef>
                  <a:spcPct val="0"/>
                </a:spcBef>
              </a:pPr>
              <a:r>
                <a:rPr lang="en-US" b="1" dirty="0">
                  <a:solidFill>
                    <a:srgbClr val="FF0000"/>
                  </a:solidFill>
                  <a:latin typeface="微软雅黑" panose="020B0503020204020204" pitchFamily="34" charset="-122"/>
                  <a:ea typeface="微软雅黑" panose="020B0503020204020204" pitchFamily="34" charset="-122"/>
                </a:rPr>
                <a:t>9,900</a:t>
              </a:r>
              <a:r>
                <a:rPr lang="zh-CN" altLang="en-US" b="1" dirty="0">
                  <a:solidFill>
                    <a:srgbClr val="FF0000"/>
                  </a:solidFill>
                  <a:latin typeface="微软雅黑" panose="020B0503020204020204" pitchFamily="34" charset="-122"/>
                  <a:ea typeface="微软雅黑" panose="020B0503020204020204" pitchFamily="34" charset="-122"/>
                </a:rPr>
                <a:t>美元</a:t>
              </a:r>
              <a:endParaRPr lang="en-US" sz="2800" b="1" dirty="0">
                <a:solidFill>
                  <a:srgbClr val="FF0000"/>
                </a:solidFill>
                <a:latin typeface="微软雅黑" panose="020B0503020204020204" pitchFamily="34" charset="-122"/>
                <a:ea typeface="微软雅黑" panose="020B0503020204020204" pitchFamily="34" charset="-122"/>
              </a:endParaRPr>
            </a:p>
          </p:txBody>
        </p:sp>
        <p:grpSp>
          <p:nvGrpSpPr>
            <p:cNvPr id="61" name="Group 60"/>
            <p:cNvGrpSpPr/>
            <p:nvPr/>
          </p:nvGrpSpPr>
          <p:grpSpPr>
            <a:xfrm>
              <a:off x="6981677" y="5308929"/>
              <a:ext cx="1544320" cy="1472353"/>
              <a:chOff x="7179738" y="5326883"/>
              <a:chExt cx="1544320" cy="1472353"/>
            </a:xfrm>
          </p:grpSpPr>
          <p:grpSp>
            <p:nvGrpSpPr>
              <p:cNvPr id="50" name="Group 49"/>
              <p:cNvGrpSpPr/>
              <p:nvPr/>
            </p:nvGrpSpPr>
            <p:grpSpPr>
              <a:xfrm>
                <a:off x="7179738" y="5326883"/>
                <a:ext cx="1544320" cy="1472353"/>
                <a:chOff x="546460" y="2051211"/>
                <a:chExt cx="2495651" cy="2117885"/>
              </a:xfrm>
            </p:grpSpPr>
            <p:sp>
              <p:nvSpPr>
                <p:cNvPr id="51" name="Rectangle 50"/>
                <p:cNvSpPr/>
                <p:nvPr/>
              </p:nvSpPr>
              <p:spPr>
                <a:xfrm>
                  <a:off x="546460" y="2051211"/>
                  <a:ext cx="2495651" cy="2117885"/>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p:nvPr/>
              </p:nvSpPr>
              <p:spPr>
                <a:xfrm>
                  <a:off x="619081" y="2139489"/>
                  <a:ext cx="2350410" cy="19588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7" name="Rectangle 56"/>
              <p:cNvSpPr/>
              <p:nvPr/>
            </p:nvSpPr>
            <p:spPr>
              <a:xfrm>
                <a:off x="7235269" y="5390523"/>
                <a:ext cx="1488789" cy="1200329"/>
              </a:xfrm>
              <a:prstGeom prst="rect">
                <a:avLst/>
              </a:prstGeom>
            </p:spPr>
            <p:txBody>
              <a:bodyPr wrap="square">
                <a:spAutoFit/>
              </a:bodyPr>
              <a:lstStyle/>
              <a:p>
                <a:pPr algn="ctr"/>
                <a:endParaRPr lang="en-US" altLang="zh-CN" dirty="0">
                  <a:latin typeface="微软雅黑" panose="020B0503020204020204" pitchFamily="34" charset="-122"/>
                  <a:ea typeface="微软雅黑" panose="020B0503020204020204" pitchFamily="34" charset="-122"/>
                </a:endParaRPr>
              </a:p>
              <a:p>
                <a:pPr algn="ctr"/>
                <a:r>
                  <a:rPr lang="zh-CN" altLang="en-US" dirty="0">
                    <a:latin typeface="微软雅黑" panose="020B0503020204020204" pitchFamily="34" charset="-122"/>
                    <a:ea typeface="微软雅黑" panose="020B0503020204020204" pitchFamily="34" charset="-122"/>
                  </a:rPr>
                  <a:t>*新的个</a:t>
                </a:r>
                <a:br>
                  <a:rPr lang="en-US" altLang="zh-CN" dirty="0">
                    <a:latin typeface="微软雅黑" panose="020B0503020204020204" pitchFamily="34" charset="-122"/>
                    <a:ea typeface="微软雅黑" panose="020B0503020204020204" pitchFamily="34" charset="-122"/>
                  </a:rPr>
                </a:br>
                <a:r>
                  <a:rPr lang="zh-CN" altLang="en-US" dirty="0">
                    <a:latin typeface="微软雅黑" panose="020B0503020204020204" pitchFamily="34" charset="-122"/>
                    <a:ea typeface="微软雅黑" panose="020B0503020204020204" pitchFamily="34" charset="-122"/>
                  </a:rPr>
                  <a:t>人预算</a:t>
                </a:r>
                <a:endParaRPr lang="en-US" altLang="zh-CN" dirty="0">
                  <a:latin typeface="微软雅黑" panose="020B0503020204020204" pitchFamily="34" charset="-122"/>
                  <a:ea typeface="微软雅黑" panose="020B0503020204020204" pitchFamily="34" charset="-122"/>
                </a:endParaRPr>
              </a:p>
              <a:p>
                <a:pPr algn="ctr"/>
                <a:r>
                  <a:rPr lang="en-US" dirty="0">
                    <a:solidFill>
                      <a:srgbClr val="0070C0"/>
                    </a:solidFill>
                    <a:latin typeface="微软雅黑" panose="020B0503020204020204" pitchFamily="34" charset="-122"/>
                    <a:ea typeface="微软雅黑" panose="020B0503020204020204" pitchFamily="34" charset="-122"/>
                  </a:rPr>
                  <a:t>12,000</a:t>
                </a:r>
                <a:r>
                  <a:rPr lang="zh-CN" altLang="en-US" dirty="0">
                    <a:solidFill>
                      <a:srgbClr val="0070C0"/>
                    </a:solidFill>
                    <a:latin typeface="微软雅黑" panose="020B0503020204020204" pitchFamily="34" charset="-122"/>
                    <a:ea typeface="微软雅黑" panose="020B0503020204020204" pitchFamily="34" charset="-122"/>
                  </a:rPr>
                  <a:t>美元</a:t>
                </a:r>
                <a:endParaRPr lang="en-US" dirty="0">
                  <a:solidFill>
                    <a:srgbClr val="0070C0"/>
                  </a:solidFill>
                  <a:latin typeface="微软雅黑" panose="020B0503020204020204" pitchFamily="34" charset="-122"/>
                  <a:ea typeface="微软雅黑" panose="020B0503020204020204" pitchFamily="34" charset="-122"/>
                </a:endParaRPr>
              </a:p>
            </p:txBody>
          </p:sp>
        </p:grpSp>
        <p:sp>
          <p:nvSpPr>
            <p:cNvPr id="60" name="Plus 59"/>
            <p:cNvSpPr/>
            <p:nvPr/>
          </p:nvSpPr>
          <p:spPr>
            <a:xfrm>
              <a:off x="4355422" y="5632584"/>
              <a:ext cx="857146" cy="873598"/>
            </a:xfrm>
            <a:prstGeom prst="mathPlus">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 name="Equal 54"/>
            <p:cNvSpPr/>
            <p:nvPr/>
          </p:nvSpPr>
          <p:spPr>
            <a:xfrm>
              <a:off x="6227444" y="5662290"/>
              <a:ext cx="1047780" cy="843892"/>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64" name="Oval 63"/>
          <p:cNvSpPr/>
          <p:nvPr/>
        </p:nvSpPr>
        <p:spPr>
          <a:xfrm>
            <a:off x="9478024" y="1430913"/>
            <a:ext cx="2189296" cy="1883008"/>
          </a:xfrm>
          <a:prstGeom prst="ellipse">
            <a:avLst/>
          </a:prstGeom>
          <a:blipFill dpi="0" rotWithShape="1">
            <a:blip r:embed="rId7">
              <a:alphaModFix amt="53000"/>
            </a:blip>
            <a:srcRect/>
            <a:stretch>
              <a:fillRect l="-18000" t="-8000" r="-18000" b="-5000"/>
            </a:stretch>
          </a:blip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65" name="TextBox 64"/>
          <p:cNvSpPr txBox="1"/>
          <p:nvPr/>
        </p:nvSpPr>
        <p:spPr>
          <a:xfrm>
            <a:off x="9478024" y="1745759"/>
            <a:ext cx="2189296" cy="867930"/>
          </a:xfrm>
          <a:prstGeom prst="rect">
            <a:avLst/>
          </a:prstGeom>
          <a:noFill/>
        </p:spPr>
        <p:txBody>
          <a:bodyPr wrap="square" rtlCol="0">
            <a:spAutoFit/>
          </a:bodyPr>
          <a:lstStyle/>
          <a:p>
            <a:pPr algn="ctr">
              <a:lnSpc>
                <a:spcPct val="90000"/>
              </a:lnSpc>
              <a:spcBef>
                <a:spcPct val="0"/>
              </a:spcBef>
            </a:pPr>
            <a:r>
              <a:rPr lang="zh-CN" altLang="en-US" sz="2800" dirty="0">
                <a:solidFill>
                  <a:schemeClr val="accent5">
                    <a:lumMod val="50000"/>
                  </a:schemeClr>
                </a:solidFill>
                <a:latin typeface="微软雅黑" panose="020B0503020204020204" pitchFamily="34" charset="-122"/>
                <a:ea typeface="微软雅黑" panose="020B0503020204020204" pitchFamily="34" charset="-122"/>
                <a:cs typeface="+mj-cs"/>
              </a:rPr>
              <a:t>区域中心</a:t>
            </a:r>
            <a:endParaRPr lang="en-US" altLang="zh-CN" sz="2800" dirty="0">
              <a:solidFill>
                <a:schemeClr val="accent5">
                  <a:lumMod val="50000"/>
                </a:schemeClr>
              </a:solidFill>
              <a:latin typeface="微软雅黑" panose="020B0503020204020204" pitchFamily="34" charset="-122"/>
              <a:ea typeface="微软雅黑" panose="020B0503020204020204" pitchFamily="34" charset="-122"/>
              <a:cs typeface="+mj-cs"/>
            </a:endParaRPr>
          </a:p>
          <a:p>
            <a:pPr algn="ctr">
              <a:lnSpc>
                <a:spcPct val="90000"/>
              </a:lnSpc>
              <a:spcBef>
                <a:spcPct val="0"/>
              </a:spcBef>
            </a:pPr>
            <a:r>
              <a:rPr lang="zh-CN" altLang="en-US" sz="2800" dirty="0">
                <a:solidFill>
                  <a:schemeClr val="accent5">
                    <a:lumMod val="50000"/>
                  </a:schemeClr>
                </a:solidFill>
                <a:latin typeface="微软雅黑" panose="020B0503020204020204" pitchFamily="34" charset="-122"/>
                <a:ea typeface="微软雅黑" panose="020B0503020204020204" pitchFamily="34" charset="-122"/>
                <a:cs typeface="+mj-cs"/>
              </a:rPr>
              <a:t>证明</a:t>
            </a:r>
            <a:endParaRPr lang="en-US" sz="28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13119744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blip>
          <a:srcRect/>
          <a:stretch>
            <a:fillRect t="18000" b="-5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4303E8-7374-644C-864A-99402142FC34}"/>
              </a:ext>
            </a:extLst>
          </p:cNvPr>
          <p:cNvGrpSpPr/>
          <p:nvPr/>
        </p:nvGrpSpPr>
        <p:grpSpPr>
          <a:xfrm>
            <a:off x="2083660" y="2272531"/>
            <a:ext cx="8289234" cy="4082388"/>
            <a:chOff x="7422311" y="3120927"/>
            <a:chExt cx="3579183" cy="5173820"/>
          </a:xfrm>
        </p:grpSpPr>
        <p:grpSp>
          <p:nvGrpSpPr>
            <p:cNvPr id="7" name="Group 6">
              <a:extLst>
                <a:ext uri="{FF2B5EF4-FFF2-40B4-BE49-F238E27FC236}">
                  <a16:creationId xmlns:a16="http://schemas.microsoft.com/office/drawing/2014/main" id="{64FE8BC6-2DD4-CA48-82FD-223E9964A902}"/>
                </a:ext>
              </a:extLst>
            </p:cNvPr>
            <p:cNvGrpSpPr/>
            <p:nvPr/>
          </p:nvGrpSpPr>
          <p:grpSpPr>
            <a:xfrm>
              <a:off x="7422311" y="3120927"/>
              <a:ext cx="3579183" cy="5173820"/>
              <a:chOff x="1855245" y="3806753"/>
              <a:chExt cx="3579183" cy="4620027"/>
            </a:xfrm>
          </p:grpSpPr>
          <p:sp>
            <p:nvSpPr>
              <p:cNvPr id="10" name="Rectangle 9">
                <a:extLst>
                  <a:ext uri="{FF2B5EF4-FFF2-40B4-BE49-F238E27FC236}">
                    <a16:creationId xmlns:a16="http://schemas.microsoft.com/office/drawing/2014/main" id="{02433F78-0CAE-4349-B18F-2997B88E9667}"/>
                  </a:ext>
                </a:extLst>
              </p:cNvPr>
              <p:cNvSpPr/>
              <p:nvPr/>
            </p:nvSpPr>
            <p:spPr>
              <a:xfrm>
                <a:off x="1855245" y="3806753"/>
                <a:ext cx="3579183" cy="4620027"/>
              </a:xfrm>
              <a:prstGeom prst="rect">
                <a:avLst/>
              </a:prstGeom>
              <a:solidFill>
                <a:schemeClr val="tx1">
                  <a:lumMod val="75000"/>
                  <a:lumOff val="2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4E8E05B-5077-164F-A1E2-800A8C41689C}"/>
                  </a:ext>
                </a:extLst>
              </p:cNvPr>
              <p:cNvSpPr/>
              <p:nvPr/>
            </p:nvSpPr>
            <p:spPr>
              <a:xfrm>
                <a:off x="1999188" y="3928148"/>
                <a:ext cx="3291298" cy="4343111"/>
              </a:xfrm>
              <a:prstGeom prst="rect">
                <a:avLst/>
              </a:prstGeom>
              <a:solidFill>
                <a:schemeClr val="bg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71D8DC6B-9CF3-1C48-B60B-32ABF3DB7AC9}"/>
                </a:ext>
              </a:extLst>
            </p:cNvPr>
            <p:cNvSpPr txBox="1"/>
            <p:nvPr/>
          </p:nvSpPr>
          <p:spPr>
            <a:xfrm>
              <a:off x="7718966" y="3611478"/>
              <a:ext cx="2985872" cy="4158051"/>
            </a:xfrm>
            <a:prstGeom prst="rect">
              <a:avLst/>
            </a:prstGeom>
            <a:noFill/>
          </p:spPr>
          <p:txBody>
            <a:bodyPr wrap="square" rtlCol="0">
              <a:spAutoFit/>
            </a:bodyPr>
            <a:lstStyle/>
            <a:p>
              <a:pPr algn="ctr"/>
              <a:r>
                <a:rPr lang="zh-CN" altLang="en-US" sz="3200" b="1" dirty="0">
                  <a:solidFill>
                    <a:schemeClr val="bg2">
                      <a:lumMod val="10000"/>
                    </a:schemeClr>
                  </a:solidFill>
                  <a:latin typeface="微软雅黑" panose="020B0503020204020204" pitchFamily="34" charset="-122"/>
                  <a:ea typeface="微软雅黑" panose="020B0503020204020204" pitchFamily="34" charset="-122"/>
                </a:rPr>
                <a:t>个人预算回顾</a:t>
              </a:r>
              <a:endParaRPr lang="en-US" sz="3200" b="1" dirty="0">
                <a:latin typeface="微软雅黑" panose="020B0503020204020204" pitchFamily="34" charset="-122"/>
                <a:ea typeface="微软雅黑" panose="020B0503020204020204" pitchFamily="34" charset="-122"/>
              </a:endParaRPr>
            </a:p>
            <a:p>
              <a:pPr algn="ctr"/>
              <a:endParaRPr lang="en-US" sz="2400" b="1" dirty="0">
                <a:latin typeface="微软雅黑" panose="020B0503020204020204" pitchFamily="34" charset="-122"/>
                <a:ea typeface="微软雅黑" panose="020B0503020204020204" pitchFamily="34" charset="-122"/>
              </a:endParaRPr>
            </a:p>
            <a:p>
              <a:pPr marL="457200" indent="-457200">
                <a:lnSpc>
                  <a:spcPct val="90000"/>
                </a:lnSpc>
                <a:spcBef>
                  <a:spcPct val="0"/>
                </a:spcBef>
                <a:buFont typeface="Wingdings" panose="05000000000000000000" pitchFamily="2" charset="2"/>
                <a:buChar char="ü"/>
              </a:pPr>
              <a:r>
                <a:rPr lang="zh-CN" altLang="en-US" sz="2400" dirty="0">
                  <a:latin typeface="微软雅黑" panose="020B0503020204020204" pitchFamily="34" charset="-122"/>
                  <a:ea typeface="微软雅黑" panose="020B0503020204020204" pitchFamily="34" charset="-122"/>
                </a:rPr>
                <a:t>确定您的个人预算</a:t>
              </a:r>
              <a:endParaRPr lang="en-US" altLang="zh-CN" sz="2400" dirty="0">
                <a:latin typeface="微软雅黑" panose="020B0503020204020204" pitchFamily="34" charset="-122"/>
                <a:ea typeface="微软雅黑" panose="020B0503020204020204" pitchFamily="34" charset="-122"/>
              </a:endParaRPr>
            </a:p>
            <a:p>
              <a:pPr marL="457200" indent="-457200">
                <a:lnSpc>
                  <a:spcPct val="90000"/>
                </a:lnSpc>
                <a:spcBef>
                  <a:spcPct val="0"/>
                </a:spcBef>
                <a:buFont typeface="Wingdings" panose="05000000000000000000" pitchFamily="2" charset="2"/>
                <a:buChar char="ü"/>
              </a:pPr>
              <a:endParaRPr lang="en-US" sz="2400" dirty="0">
                <a:latin typeface="微软雅黑" panose="020B0503020204020204" pitchFamily="34" charset="-122"/>
                <a:ea typeface="微软雅黑" panose="020B0503020204020204" pitchFamily="34" charset="-122"/>
              </a:endParaRPr>
            </a:p>
            <a:p>
              <a:pPr marL="457200" indent="-457200">
                <a:lnSpc>
                  <a:spcPct val="90000"/>
                </a:lnSpc>
                <a:spcBef>
                  <a:spcPct val="0"/>
                </a:spcBef>
                <a:buFont typeface="Wingdings" panose="05000000000000000000" pitchFamily="2" charset="2"/>
                <a:buChar char="ü"/>
              </a:pPr>
              <a:r>
                <a:rPr lang="zh-CN" altLang="en-US" sz="2400" dirty="0">
                  <a:latin typeface="微软雅黑" panose="020B0503020204020204" pitchFamily="34" charset="-122"/>
                  <a:ea typeface="微软雅黑" panose="020B0503020204020204" pitchFamily="34" charset="-122"/>
                </a:rPr>
                <a:t>您个人预算的更改</a:t>
              </a:r>
              <a:endParaRPr lang="en-US" altLang="zh-CN" sz="2400" dirty="0">
                <a:latin typeface="微软雅黑" panose="020B0503020204020204" pitchFamily="34" charset="-122"/>
                <a:ea typeface="微软雅黑" panose="020B0503020204020204" pitchFamily="34" charset="-122"/>
              </a:endParaRPr>
            </a:p>
            <a:p>
              <a:pPr marL="457200" indent="-457200">
                <a:lnSpc>
                  <a:spcPct val="90000"/>
                </a:lnSpc>
                <a:spcBef>
                  <a:spcPct val="0"/>
                </a:spcBef>
                <a:buFont typeface="Wingdings" panose="05000000000000000000" pitchFamily="2" charset="2"/>
                <a:buChar char="ü"/>
              </a:pPr>
              <a:endParaRPr lang="en-US" sz="2400" dirty="0">
                <a:latin typeface="微软雅黑" panose="020B0503020204020204" pitchFamily="34" charset="-122"/>
                <a:ea typeface="微软雅黑" panose="020B0503020204020204" pitchFamily="34" charset="-122"/>
              </a:endParaRPr>
            </a:p>
            <a:p>
              <a:pPr marL="457200" indent="-457200">
                <a:lnSpc>
                  <a:spcPct val="90000"/>
                </a:lnSpc>
                <a:spcBef>
                  <a:spcPct val="0"/>
                </a:spcBef>
                <a:buFont typeface="Wingdings" panose="05000000000000000000" pitchFamily="2" charset="2"/>
                <a:buChar char="ü"/>
              </a:pPr>
              <a:r>
                <a:rPr lang="zh-CN" altLang="en-US" sz="2400" dirty="0">
                  <a:latin typeface="微软雅黑" panose="020B0503020204020204" pitchFamily="34" charset="-122"/>
                  <a:ea typeface="微软雅黑" panose="020B0503020204020204" pitchFamily="34" charset="-122"/>
                </a:rPr>
                <a:t>规划的要求</a:t>
              </a:r>
              <a:endParaRPr lang="en-US" altLang="zh-CN" sz="2400" dirty="0">
                <a:latin typeface="微软雅黑" panose="020B0503020204020204" pitchFamily="34" charset="-122"/>
                <a:ea typeface="微软雅黑" panose="020B0503020204020204" pitchFamily="34" charset="-122"/>
              </a:endParaRPr>
            </a:p>
            <a:p>
              <a:pPr marL="457200" indent="-457200">
                <a:lnSpc>
                  <a:spcPct val="90000"/>
                </a:lnSpc>
                <a:spcBef>
                  <a:spcPct val="0"/>
                </a:spcBef>
                <a:buFont typeface="Wingdings" panose="05000000000000000000" pitchFamily="2" charset="2"/>
                <a:buChar char="ü"/>
              </a:pPr>
              <a:endParaRPr lang="en-US" sz="2400" dirty="0">
                <a:latin typeface="微软雅黑" panose="020B0503020204020204" pitchFamily="34" charset="-122"/>
                <a:ea typeface="微软雅黑" panose="020B0503020204020204" pitchFamily="34" charset="-122"/>
              </a:endParaRPr>
            </a:p>
            <a:p>
              <a:pPr marL="457200" indent="-457200">
                <a:lnSpc>
                  <a:spcPct val="90000"/>
                </a:lnSpc>
                <a:spcBef>
                  <a:spcPct val="0"/>
                </a:spcBef>
                <a:buFont typeface="Wingdings" panose="05000000000000000000" pitchFamily="2" charset="2"/>
                <a:buChar char="ü"/>
              </a:pPr>
              <a:r>
                <a:rPr lang="en-US" sz="2400" dirty="0">
                  <a:latin typeface="微软雅黑" panose="020B0503020204020204" pitchFamily="34" charset="-122"/>
                  <a:ea typeface="微软雅黑" panose="020B0503020204020204" pitchFamily="34" charset="-122"/>
                </a:rPr>
                <a:t>Jason </a:t>
              </a:r>
              <a:r>
                <a:rPr lang="zh-CN" altLang="en-US" sz="2400" dirty="0">
                  <a:latin typeface="微软雅黑" panose="020B0503020204020204" pitchFamily="34" charset="-122"/>
                  <a:ea typeface="微软雅黑" panose="020B0503020204020204" pitchFamily="34" charset="-122"/>
                </a:rPr>
                <a:t>和 </a:t>
              </a:r>
              <a:r>
                <a:rPr lang="en-US" sz="2400" dirty="0">
                  <a:latin typeface="微软雅黑" panose="020B0503020204020204" pitchFamily="34" charset="-122"/>
                  <a:ea typeface="微软雅黑" panose="020B0503020204020204" pitchFamily="34" charset="-122"/>
                </a:rPr>
                <a:t>Sofia </a:t>
              </a:r>
              <a:r>
                <a:rPr lang="zh-CN" altLang="en-US" sz="2400" dirty="0">
                  <a:latin typeface="微软雅黑" panose="020B0503020204020204" pitchFamily="34" charset="-122"/>
                  <a:ea typeface="微软雅黑" panose="020B0503020204020204" pitchFamily="34" charset="-122"/>
                </a:rPr>
                <a:t>的例子</a:t>
              </a:r>
              <a:endParaRPr lang="en-US" dirty="0">
                <a:latin typeface="微软雅黑" panose="020B0503020204020204" pitchFamily="34" charset="-122"/>
                <a:ea typeface="微软雅黑" panose="020B0503020204020204" pitchFamily="34" charset="-122"/>
              </a:endParaRPr>
            </a:p>
          </p:txBody>
        </p:sp>
      </p:grpSp>
      <p:sp>
        <p:nvSpPr>
          <p:cNvPr id="12"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dirty="0">
                <a:latin typeface="微软雅黑" panose="020B0503020204020204" pitchFamily="34" charset="-122"/>
                <a:ea typeface="微软雅黑" panose="020B0503020204020204" pitchFamily="34" charset="-122"/>
              </a:rPr>
              <a:t>为服务和支持付费</a:t>
            </a:r>
            <a:endParaRPr lang="en-US" dirty="0">
              <a:latin typeface="微软雅黑" panose="020B0503020204020204" pitchFamily="34" charset="-122"/>
              <a:ea typeface="微软雅黑" panose="020B0503020204020204" pitchFamily="34" charset="-122"/>
            </a:endParaRPr>
          </a:p>
        </p:txBody>
      </p:sp>
      <p:sp>
        <p:nvSpPr>
          <p:cNvPr id="14" name="TextBox 13">
            <a:extLst>
              <a:ext uri="{FF2B5EF4-FFF2-40B4-BE49-F238E27FC236}">
                <a16:creationId xmlns:a16="http://schemas.microsoft.com/office/drawing/2014/main" id="{F651A8D1-99B1-4845-B85F-CCE909696BC9}"/>
              </a:ext>
            </a:extLst>
          </p:cNvPr>
          <p:cNvSpPr txBox="1"/>
          <p:nvPr/>
        </p:nvSpPr>
        <p:spPr>
          <a:xfrm>
            <a:off x="80273" y="590535"/>
            <a:ext cx="3529264" cy="480131"/>
          </a:xfrm>
          <a:prstGeom prst="rect">
            <a:avLst/>
          </a:prstGeom>
          <a:noFill/>
        </p:spPr>
        <p:txBody>
          <a:bodyPr wrap="square" rtlCol="0">
            <a:spAutoFit/>
          </a:bodyPr>
          <a:lstStyle/>
          <a:p>
            <a:pP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个人预算</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632136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11488" y="65055"/>
            <a:ext cx="10188346" cy="649408"/>
          </a:xfrm>
        </p:spPr>
        <p:txBody>
          <a:bodyPr/>
          <a:lstStyle/>
          <a:p>
            <a:r>
              <a:rPr lang="zh-CN" altLang="en-US" dirty="0">
                <a:latin typeface="微软雅黑" panose="020B0503020204020204" pitchFamily="34" charset="-122"/>
                <a:ea typeface="微软雅黑" panose="020B0503020204020204" pitchFamily="34" charset="-122"/>
              </a:rPr>
              <a:t>自决计划授训</a:t>
            </a:r>
            <a:endParaRPr lang="en-US" dirty="0">
              <a:latin typeface="微软雅黑" panose="020B0503020204020204" pitchFamily="34" charset="-122"/>
              <a:ea typeface="微软雅黑" panose="020B0503020204020204" pitchFamily="34" charset="-122"/>
            </a:endParaRPr>
          </a:p>
        </p:txBody>
      </p:sp>
      <p:sp>
        <p:nvSpPr>
          <p:cNvPr id="3" name="Text Placeholder 2"/>
          <p:cNvSpPr>
            <a:spLocks noGrp="1"/>
          </p:cNvSpPr>
          <p:nvPr>
            <p:ph type="body" sz="quarter" idx="14"/>
          </p:nvPr>
        </p:nvSpPr>
        <p:spPr/>
        <p:txBody>
          <a:bodyPr/>
          <a:lstStyle/>
          <a:p>
            <a:r>
              <a:rPr lang="zh-CN" altLang="en-US" dirty="0">
                <a:latin typeface="微软雅黑" panose="020B0503020204020204" pitchFamily="34" charset="-122"/>
                <a:ea typeface="微软雅黑" panose="020B0503020204020204" pitchFamily="34" charset="-122"/>
              </a:rPr>
              <a:t>授训工具</a:t>
            </a:r>
            <a:endParaRPr lang="en-US" dirty="0">
              <a:latin typeface="微软雅黑" panose="020B0503020204020204" pitchFamily="34" charset="-122"/>
              <a:ea typeface="微软雅黑" panose="020B0503020204020204" pitchFamily="34" charset="-122"/>
            </a:endParaRPr>
          </a:p>
        </p:txBody>
      </p:sp>
      <p:sp>
        <p:nvSpPr>
          <p:cNvPr id="5" name="Rectangle 4"/>
          <p:cNvSpPr/>
          <p:nvPr/>
        </p:nvSpPr>
        <p:spPr>
          <a:xfrm rot="16484680">
            <a:off x="160521" y="1040522"/>
            <a:ext cx="5913419" cy="6684008"/>
          </a:xfrm>
          <a:prstGeom prst="rect">
            <a:avLst/>
          </a:prstGeom>
          <a:blipFill dpi="0" rotWithShape="1">
            <a:blip r:embed="rId3">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p:cNvGrpSpPr/>
          <p:nvPr/>
        </p:nvGrpSpPr>
        <p:grpSpPr>
          <a:xfrm>
            <a:off x="2326055" y="1712384"/>
            <a:ext cx="7902958" cy="4707061"/>
            <a:chOff x="947592" y="571097"/>
            <a:chExt cx="7902958" cy="4707061"/>
          </a:xfrm>
        </p:grpSpPr>
        <p:sp>
          <p:nvSpPr>
            <p:cNvPr id="7" name="Rectangle 6"/>
            <p:cNvSpPr/>
            <p:nvPr/>
          </p:nvSpPr>
          <p:spPr>
            <a:xfrm>
              <a:off x="947592" y="571097"/>
              <a:ext cx="7717427" cy="4487673"/>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346664" y="630732"/>
              <a:ext cx="7503886" cy="4647426"/>
            </a:xfrm>
            <a:prstGeom prst="rect">
              <a:avLst/>
            </a:prstGeom>
          </p:spPr>
          <p:txBody>
            <a:bodyPr wrap="square">
              <a:spAutoFit/>
            </a:bodyPr>
            <a:lstStyle/>
            <a:p>
              <a:pPr algn="ctr"/>
              <a:r>
                <a:rPr lang="zh-CN" altLang="en-US" sz="4400" dirty="0">
                  <a:latin typeface="微软雅黑" panose="020B0503020204020204" pitchFamily="34" charset="-122"/>
                  <a:ea typeface="微软雅黑" panose="020B0503020204020204" pitchFamily="34" charset="-122"/>
                </a:rPr>
                <a:t>培训工具</a:t>
              </a:r>
              <a:endParaRPr lang="en-US" sz="4400" dirty="0">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r>
                <a:rPr lang="zh-CN" altLang="en-US" sz="3200" b="1" dirty="0">
                  <a:latin typeface="微软雅黑" panose="020B0503020204020204" pitchFamily="34" charset="-122"/>
                  <a:ea typeface="微软雅黑" panose="020B0503020204020204" pitchFamily="34" charset="-122"/>
                </a:rPr>
                <a:t>提出问题！！！！</a:t>
              </a:r>
              <a:endParaRPr lang="en-US" altLang="zh-CN" sz="3200" b="1" dirty="0">
                <a:latin typeface="微软雅黑" panose="020B0503020204020204" pitchFamily="34" charset="-122"/>
                <a:ea typeface="微软雅黑" panose="020B0503020204020204" pitchFamily="34" charset="-122"/>
              </a:endParaRPr>
            </a:p>
            <a:p>
              <a:pPr marL="457200" lvl="0" indent="-457200">
                <a:buFont typeface="Arial" panose="020B0604020202020204" pitchFamily="34" charset="0"/>
                <a:buChar char="•"/>
              </a:pPr>
              <a:r>
                <a:rPr lang="zh-CN" altLang="en-US" sz="3200" dirty="0">
                  <a:latin typeface="微软雅黑" panose="020B0503020204020204" pitchFamily="34" charset="-122"/>
                  <a:ea typeface="微软雅黑" panose="020B0503020204020204" pitchFamily="34" charset="-122"/>
                </a:rPr>
                <a:t>讲义</a:t>
              </a:r>
              <a:endParaRPr lang="en-US" altLang="zh-CN" sz="3200" dirty="0">
                <a:latin typeface="微软雅黑" panose="020B0503020204020204" pitchFamily="34" charset="-122"/>
                <a:ea typeface="微软雅黑" panose="020B0503020204020204" pitchFamily="34" charset="-122"/>
              </a:endParaRPr>
            </a:p>
            <a:p>
              <a:pPr marL="457200" lvl="0" indent="-457200">
                <a:buFont typeface="Arial" panose="020B0604020202020204" pitchFamily="34" charset="0"/>
                <a:buChar char="•"/>
              </a:pPr>
              <a:r>
                <a:rPr lang="zh-CN" altLang="en-US" sz="3200" dirty="0">
                  <a:latin typeface="微软雅黑" panose="020B0503020204020204" pitchFamily="34" charset="-122"/>
                  <a:ea typeface="微软雅黑" panose="020B0503020204020204" pitchFamily="34" charset="-122"/>
                </a:rPr>
                <a:t>图例</a:t>
              </a:r>
              <a:endParaRPr lang="en-US" altLang="zh-CN" sz="3200" dirty="0">
                <a:latin typeface="微软雅黑" panose="020B0503020204020204" pitchFamily="34" charset="-122"/>
                <a:ea typeface="微软雅黑" panose="020B0503020204020204" pitchFamily="34" charset="-122"/>
              </a:endParaRPr>
            </a:p>
            <a:p>
              <a:pPr marL="457200" lvl="0" indent="-457200">
                <a:buFont typeface="Arial" panose="020B0604020202020204" pitchFamily="34" charset="0"/>
                <a:buChar char="•"/>
              </a:pPr>
              <a:r>
                <a:rPr lang="en-US" sz="3200" dirty="0">
                  <a:latin typeface="微软雅黑" panose="020B0503020204020204" pitchFamily="34" charset="-122"/>
                  <a:ea typeface="微软雅黑" panose="020B0503020204020204" pitchFamily="34" charset="-122"/>
                </a:rPr>
                <a:t>Jason </a:t>
              </a:r>
              <a:r>
                <a:rPr lang="zh-CN" altLang="en-US" sz="3200" dirty="0">
                  <a:latin typeface="微软雅黑" panose="020B0503020204020204" pitchFamily="34" charset="-122"/>
                  <a:ea typeface="微软雅黑" panose="020B0503020204020204" pitchFamily="34" charset="-122"/>
                </a:rPr>
                <a:t>和</a:t>
              </a:r>
              <a:r>
                <a:rPr lang="en-US" sz="3200" dirty="0">
                  <a:latin typeface="微软雅黑" panose="020B0503020204020204" pitchFamily="34" charset="-122"/>
                  <a:ea typeface="微软雅黑" panose="020B0503020204020204" pitchFamily="34" charset="-122"/>
                </a:rPr>
                <a:t> Sofia</a:t>
              </a:r>
            </a:p>
            <a:p>
              <a:pPr marL="457200" lvl="0" indent="-457200">
                <a:buFont typeface="Arial" panose="020B0604020202020204" pitchFamily="34" charset="0"/>
                <a:buChar char="•"/>
              </a:pPr>
              <a:r>
                <a:rPr lang="zh-CN" altLang="en-US" sz="3200" dirty="0">
                  <a:latin typeface="微软雅黑" panose="020B0503020204020204" pitchFamily="34" charset="-122"/>
                  <a:ea typeface="微软雅黑" panose="020B0503020204020204" pitchFamily="34" charset="-122"/>
                </a:rPr>
                <a:t>以 </a:t>
              </a:r>
              <a:r>
                <a:rPr lang="en-US" altLang="zh-CN" sz="3200" dirty="0">
                  <a:latin typeface="微软雅黑" panose="020B0503020204020204" pitchFamily="34" charset="-122"/>
                  <a:ea typeface="微软雅黑" panose="020B0503020204020204" pitchFamily="34" charset="-122"/>
                </a:rPr>
                <a:t>5 </a:t>
              </a:r>
              <a:r>
                <a:rPr lang="zh-CN" altLang="en-US" sz="3200" dirty="0">
                  <a:latin typeface="微软雅黑" panose="020B0503020204020204" pitchFamily="34" charset="-122"/>
                  <a:ea typeface="微软雅黑" panose="020B0503020204020204" pitchFamily="34" charset="-122"/>
                </a:rPr>
                <a:t>大原则引导本次培训</a:t>
              </a:r>
              <a:endParaRPr lang="en-US" sz="3200" dirty="0">
                <a:latin typeface="微软雅黑" panose="020B0503020204020204" pitchFamily="34" charset="-122"/>
                <a:ea typeface="微软雅黑" panose="020B0503020204020204" pitchFamily="34" charset="-122"/>
              </a:endParaRPr>
            </a:p>
            <a:p>
              <a:pPr marL="457200" lvl="0" indent="-457200">
                <a:buFont typeface="Arial" panose="020B0604020202020204" pitchFamily="34" charset="0"/>
                <a:buChar char="•"/>
              </a:pPr>
              <a:r>
                <a:rPr lang="en-US" sz="3200" dirty="0">
                  <a:latin typeface="微软雅黑" panose="020B0503020204020204" pitchFamily="34" charset="-122"/>
                  <a:ea typeface="微软雅黑" panose="020B0503020204020204" pitchFamily="34" charset="-122"/>
                </a:rPr>
                <a:t>DDS </a:t>
              </a:r>
              <a:r>
                <a:rPr lang="zh-CN" altLang="en-US" sz="3200" dirty="0">
                  <a:latin typeface="微软雅黑" panose="020B0503020204020204" pitchFamily="34" charset="-122"/>
                  <a:ea typeface="微软雅黑" panose="020B0503020204020204" pitchFamily="34" charset="-122"/>
                </a:rPr>
                <a:t>和</a:t>
              </a:r>
              <a:r>
                <a:rPr lang="en-US" sz="3200" dirty="0">
                  <a:latin typeface="微软雅黑" panose="020B0503020204020204" pitchFamily="34" charset="-122"/>
                  <a:ea typeface="微软雅黑" panose="020B0503020204020204" pitchFamily="34" charset="-122"/>
                </a:rPr>
                <a:t> RC </a:t>
              </a:r>
              <a:r>
                <a:rPr lang="zh-CN" altLang="en-US" sz="3200" dirty="0">
                  <a:latin typeface="微软雅黑" panose="020B0503020204020204" pitchFamily="34" charset="-122"/>
                  <a:ea typeface="微软雅黑" panose="020B0503020204020204" pitchFamily="34" charset="-122"/>
                </a:rPr>
                <a:t>团队</a:t>
              </a:r>
              <a:endParaRPr lang="en-US" sz="3200" dirty="0">
                <a:latin typeface="微软雅黑" panose="020B0503020204020204" pitchFamily="34" charset="-122"/>
                <a:ea typeface="微软雅黑" panose="020B0503020204020204" pitchFamily="34" charset="-122"/>
              </a:endParaRPr>
            </a:p>
            <a:p>
              <a:pPr lvl="0"/>
              <a:endParaRPr lang="en-US" sz="3200" dirty="0">
                <a:latin typeface="微软雅黑" panose="020B0503020204020204" pitchFamily="34" charset="-122"/>
                <a:ea typeface="微软雅黑" panose="020B0503020204020204" pitchFamily="34" charset="-122"/>
              </a:endParaRPr>
            </a:p>
            <a:p>
              <a:endParaRPr lang="en-US" sz="2800" b="1" u="sng"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0409729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242604" y="2190776"/>
            <a:ext cx="8085221" cy="4154062"/>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4424331" y="2984654"/>
            <a:ext cx="3721768"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zh-CN" altLang="en-US" sz="3600" b="1" kern="1200" dirty="0">
                <a:latin typeface="微软雅黑" panose="020B0503020204020204" pitchFamily="34" charset="-122"/>
                <a:ea typeface="微软雅黑" panose="020B0503020204020204" pitchFamily="34" charset="-122"/>
                <a:cs typeface="+mj-cs"/>
              </a:rPr>
              <a:t>支出计划</a:t>
            </a:r>
            <a:endParaRPr lang="en-US" sz="3600" b="1" kern="1200" dirty="0">
              <a:latin typeface="微软雅黑" panose="020B0503020204020204" pitchFamily="34" charset="-122"/>
              <a:ea typeface="微软雅黑" panose="020B0503020204020204" pitchFamily="34" charset="-122"/>
              <a:cs typeface="+mj-cs"/>
            </a:endParaRPr>
          </a:p>
        </p:txBody>
      </p:sp>
      <p:sp>
        <p:nvSpPr>
          <p:cNvPr id="15" name="TextBox 14"/>
          <p:cNvSpPr txBox="1"/>
          <p:nvPr/>
        </p:nvSpPr>
        <p:spPr>
          <a:xfrm>
            <a:off x="2427980" y="3868715"/>
            <a:ext cx="7714470" cy="3028521"/>
          </a:xfrm>
          <a:prstGeom prst="rect">
            <a:avLst/>
          </a:prstGeom>
          <a:noFill/>
        </p:spPr>
        <p:txBody>
          <a:bodyPr wrap="square" rtlCol="0">
            <a:spAutoFit/>
          </a:bodyPr>
          <a:lstStyle/>
          <a:p>
            <a:pPr marL="342900" indent="-342900">
              <a:lnSpc>
                <a:spcPct val="90000"/>
              </a:lnSpc>
              <a:spcBef>
                <a:spcPct val="0"/>
              </a:spcBef>
              <a:buFont typeface="Wingdings" panose="05000000000000000000" pitchFamily="2" charset="2"/>
              <a:buChar char="ü"/>
            </a:pPr>
            <a:r>
              <a:rPr lang="zh-CN" altLang="en-US" sz="2400" dirty="0">
                <a:solidFill>
                  <a:schemeClr val="tx2">
                    <a:lumMod val="50000"/>
                  </a:schemeClr>
                </a:solidFill>
                <a:latin typeface="微软雅黑" panose="020B0503020204020204" pitchFamily="34" charset="-122"/>
                <a:ea typeface="微软雅黑" panose="020B0503020204020204" pitchFamily="34" charset="-122"/>
                <a:cs typeface="+mj-cs"/>
              </a:rPr>
              <a:t>制定您的支出计划</a:t>
            </a:r>
            <a:endParaRPr lang="en-US" altLang="zh-CN" sz="2400" dirty="0">
              <a:solidFill>
                <a:schemeClr val="tx2">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Wingdings" panose="05000000000000000000" pitchFamily="2" charset="2"/>
              <a:buChar char="ü"/>
            </a:pPr>
            <a:endParaRPr lang="en-US" sz="2400" dirty="0">
              <a:solidFill>
                <a:schemeClr val="tx2">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Wingdings" panose="05000000000000000000" pitchFamily="2" charset="2"/>
              <a:buChar char="ü"/>
            </a:pPr>
            <a:r>
              <a:rPr lang="zh-CN" altLang="en-US" sz="2400" dirty="0">
                <a:solidFill>
                  <a:schemeClr val="tx2">
                    <a:lumMod val="50000"/>
                  </a:schemeClr>
                </a:solidFill>
                <a:latin typeface="微软雅黑" panose="020B0503020204020204" pitchFamily="34" charset="-122"/>
                <a:ea typeface="微软雅黑" panose="020B0503020204020204" pitchFamily="34" charset="-122"/>
                <a:cs typeface="+mj-cs"/>
              </a:rPr>
              <a:t>预算类别</a:t>
            </a:r>
            <a:endParaRPr lang="en-US" altLang="zh-CN" sz="2400" dirty="0">
              <a:solidFill>
                <a:schemeClr val="tx2">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Wingdings" panose="05000000000000000000" pitchFamily="2" charset="2"/>
              <a:buChar char="ü"/>
            </a:pPr>
            <a:endParaRPr lang="en-US" sz="2400" dirty="0">
              <a:solidFill>
                <a:schemeClr val="tx2">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Wingdings" panose="05000000000000000000" pitchFamily="2" charset="2"/>
              <a:buChar char="ü"/>
            </a:pPr>
            <a:r>
              <a:rPr lang="en-US" sz="2400" dirty="0">
                <a:solidFill>
                  <a:schemeClr val="tx2">
                    <a:lumMod val="50000"/>
                  </a:schemeClr>
                </a:solidFill>
                <a:latin typeface="微软雅黑" panose="020B0503020204020204" pitchFamily="34" charset="-122"/>
                <a:ea typeface="微软雅黑" panose="020B0503020204020204" pitchFamily="34" charset="-122"/>
                <a:cs typeface="+mj-cs"/>
              </a:rPr>
              <a:t>JASON </a:t>
            </a:r>
            <a:r>
              <a:rPr lang="zh-CN" altLang="en-US" sz="2400" dirty="0">
                <a:solidFill>
                  <a:schemeClr val="tx2">
                    <a:lumMod val="50000"/>
                  </a:schemeClr>
                </a:solidFill>
                <a:latin typeface="微软雅黑" panose="020B0503020204020204" pitchFamily="34" charset="-122"/>
                <a:ea typeface="微软雅黑" panose="020B0503020204020204" pitchFamily="34" charset="-122"/>
                <a:cs typeface="+mj-cs"/>
              </a:rPr>
              <a:t>和 </a:t>
            </a:r>
            <a:r>
              <a:rPr lang="en-US" sz="2400" dirty="0">
                <a:solidFill>
                  <a:schemeClr val="tx2">
                    <a:lumMod val="50000"/>
                  </a:schemeClr>
                </a:solidFill>
                <a:latin typeface="微软雅黑" panose="020B0503020204020204" pitchFamily="34" charset="-122"/>
                <a:ea typeface="微软雅黑" panose="020B0503020204020204" pitchFamily="34" charset="-122"/>
                <a:cs typeface="+mj-cs"/>
              </a:rPr>
              <a:t>SOFIA </a:t>
            </a:r>
            <a:r>
              <a:rPr lang="zh-CN" altLang="en-US" sz="2400" dirty="0">
                <a:solidFill>
                  <a:schemeClr val="tx2">
                    <a:lumMod val="50000"/>
                  </a:schemeClr>
                </a:solidFill>
                <a:latin typeface="微软雅黑" panose="020B0503020204020204" pitchFamily="34" charset="-122"/>
                <a:ea typeface="微软雅黑" panose="020B0503020204020204" pitchFamily="34" charset="-122"/>
                <a:cs typeface="+mj-cs"/>
              </a:rPr>
              <a:t>的例子</a:t>
            </a:r>
            <a:endParaRPr lang="en-US" altLang="zh-CN" sz="2400" dirty="0">
              <a:solidFill>
                <a:schemeClr val="tx2">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Wingdings" panose="05000000000000000000" pitchFamily="2" charset="2"/>
              <a:buChar char="ü"/>
            </a:pPr>
            <a:endParaRPr lang="en-US" sz="2400" dirty="0">
              <a:solidFill>
                <a:schemeClr val="tx2">
                  <a:lumMod val="50000"/>
                </a:schemeClr>
              </a:solidFill>
              <a:latin typeface="微软雅黑" panose="020B0503020204020204" pitchFamily="34" charset="-122"/>
              <a:ea typeface="微软雅黑" panose="020B0503020204020204" pitchFamily="34" charset="-122"/>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zh-CN" altLang="en-US" sz="2400" dirty="0">
                <a:solidFill>
                  <a:schemeClr val="tx2">
                    <a:lumMod val="50000"/>
                  </a:schemeClr>
                </a:solidFill>
                <a:latin typeface="微软雅黑" panose="020B0503020204020204" pitchFamily="34" charset="-122"/>
                <a:ea typeface="微软雅黑" panose="020B0503020204020204" pitchFamily="34" charset="-122"/>
                <a:cs typeface="+mj-cs"/>
              </a:rPr>
              <a:t>活动</a:t>
            </a:r>
            <a:endParaRPr lang="en-US" sz="2400" dirty="0">
              <a:solidFill>
                <a:schemeClr val="tx2">
                  <a:lumMod val="50000"/>
                </a:schemeClr>
              </a:solidFill>
              <a:latin typeface="微软雅黑" panose="020B0503020204020204" pitchFamily="34" charset="-122"/>
              <a:ea typeface="微软雅黑" panose="020B0503020204020204" pitchFamily="34" charset="-122"/>
              <a:cs typeface="+mj-cs"/>
            </a:endParaRPr>
          </a:p>
          <a:p>
            <a:pPr marL="342900" indent="-342900" defTabSz="914400" rtl="0" eaLnBrk="1" latinLnBrk="0" hangingPunct="1">
              <a:lnSpc>
                <a:spcPct val="90000"/>
              </a:lnSpc>
              <a:spcBef>
                <a:spcPct val="0"/>
              </a:spcBef>
              <a:buFont typeface="Wingdings" panose="05000000000000000000" pitchFamily="2" charset="2"/>
              <a:buChar char="ü"/>
            </a:pPr>
            <a:endParaRPr lang="en-US" sz="2400" dirty="0">
              <a:solidFill>
                <a:schemeClr val="tx2">
                  <a:lumMod val="50000"/>
                </a:schemeClr>
              </a:solidFill>
              <a:latin typeface="微软雅黑" panose="020B0503020204020204" pitchFamily="34" charset="-122"/>
              <a:ea typeface="微软雅黑" panose="020B0503020204020204" pitchFamily="34" charset="-122"/>
              <a:cs typeface="+mj-cs"/>
            </a:endParaRPr>
          </a:p>
          <a:p>
            <a:pPr marL="457200" indent="-457200" algn="ctr" defTabSz="914400" rtl="0" eaLnBrk="1" latinLnBrk="0" hangingPunct="1">
              <a:lnSpc>
                <a:spcPct val="90000"/>
              </a:lnSpc>
              <a:spcBef>
                <a:spcPct val="0"/>
              </a:spcBef>
              <a:buFont typeface="Wingdings" panose="05000000000000000000" pitchFamily="2" charset="2"/>
              <a:buChar char="ü"/>
            </a:pPr>
            <a:endParaRPr lang="en-US" sz="2000" dirty="0">
              <a:solidFill>
                <a:schemeClr val="bg1">
                  <a:lumMod val="50000"/>
                </a:schemeClr>
              </a:solidFill>
              <a:latin typeface="微软雅黑" panose="020B0503020204020204" pitchFamily="34" charset="-122"/>
              <a:ea typeface="微软雅黑" panose="020B0503020204020204" pitchFamily="34" charset="-122"/>
              <a:cs typeface="+mj-cs"/>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zh-CN" altLang="en-US" sz="2800" dirty="0">
                <a:latin typeface="微软雅黑" panose="020B0503020204020204" pitchFamily="34" charset="-122"/>
                <a:ea typeface="微软雅黑" panose="020B0503020204020204" pitchFamily="34" charset="-122"/>
              </a:rPr>
              <a:t>为服务和支持付费</a:t>
            </a:r>
            <a:endParaRPr lang="en-US" sz="2800" dirty="0">
              <a:latin typeface="微软雅黑" panose="020B0503020204020204" pitchFamily="34" charset="-122"/>
              <a:ea typeface="微软雅黑" panose="020B0503020204020204" pitchFamily="34" charset="-122"/>
            </a:endParaRPr>
          </a:p>
        </p:txBody>
      </p:sp>
      <p:sp>
        <p:nvSpPr>
          <p:cNvPr id="12" name="TextBox 11">
            <a:extLst>
              <a:ext uri="{FF2B5EF4-FFF2-40B4-BE49-F238E27FC236}">
                <a16:creationId xmlns:a16="http://schemas.microsoft.com/office/drawing/2014/main" id="{F651A8D1-99B1-4845-B85F-CCE909696BC9}"/>
              </a:ext>
            </a:extLst>
          </p:cNvPr>
          <p:cNvSpPr txBox="1"/>
          <p:nvPr/>
        </p:nvSpPr>
        <p:spPr>
          <a:xfrm>
            <a:off x="105672" y="610286"/>
            <a:ext cx="3423591" cy="480131"/>
          </a:xfrm>
          <a:prstGeom prst="rect">
            <a:avLst/>
          </a:prstGeom>
          <a:noFill/>
        </p:spPr>
        <p:txBody>
          <a:bodyPr wrap="square" rtlCol="0">
            <a:spAutoFit/>
          </a:bodyPr>
          <a:lstStyle/>
          <a:p>
            <a:pP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支出计划</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9" name="TextBox 8"/>
          <p:cNvSpPr txBox="1"/>
          <p:nvPr/>
        </p:nvSpPr>
        <p:spPr>
          <a:xfrm>
            <a:off x="2463837" y="1389264"/>
            <a:ext cx="7165315"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zh-CN" altLang="en-US" sz="3200" b="1" kern="1200" dirty="0">
                <a:latin typeface="微软雅黑" panose="020B0503020204020204" pitchFamily="34" charset="-122"/>
                <a:ea typeface="微软雅黑" panose="020B0503020204020204" pitchFamily="34" charset="-122"/>
                <a:cs typeface="+mj-cs"/>
              </a:rPr>
              <a:t>概览</a:t>
            </a:r>
            <a:endParaRPr lang="en-US" sz="3200" b="1" kern="1200" dirty="0">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42507024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589539" y="1441929"/>
            <a:ext cx="6808238" cy="535531"/>
          </a:xfrm>
          <a:prstGeom prst="rect">
            <a:avLst/>
          </a:prstGeom>
          <a:noFill/>
        </p:spPr>
        <p:txBody>
          <a:bodyPr wrap="square" rtlCol="0">
            <a:spAutoFit/>
          </a:bodyPr>
          <a:lstStyle/>
          <a:p>
            <a:pPr algn="ctr">
              <a:lnSpc>
                <a:spcPct val="90000"/>
              </a:lnSpc>
              <a:spcBef>
                <a:spcPct val="0"/>
              </a:spcBef>
            </a:pPr>
            <a:r>
              <a:rPr lang="zh-CN" altLang="en-US" sz="3200" b="1" dirty="0">
                <a:latin typeface="微软雅黑" panose="020B0503020204020204" pitchFamily="34" charset="-122"/>
                <a:ea typeface="微软雅黑" panose="020B0503020204020204" pitchFamily="34" charset="-122"/>
                <a:cs typeface="+mj-cs"/>
              </a:rPr>
              <a:t>制定您的支出计划</a:t>
            </a:r>
            <a:endParaRPr lang="en-US" sz="3200" b="1" kern="1200" dirty="0">
              <a:latin typeface="微软雅黑" panose="020B0503020204020204" pitchFamily="34" charset="-122"/>
              <a:ea typeface="微软雅黑" panose="020B0503020204020204" pitchFamily="34" charset="-122"/>
              <a:cs typeface="+mj-cs"/>
            </a:endParaRPr>
          </a:p>
        </p:txBody>
      </p:sp>
      <p:grpSp>
        <p:nvGrpSpPr>
          <p:cNvPr id="6" name="Group 5"/>
          <p:cNvGrpSpPr/>
          <p:nvPr/>
        </p:nvGrpSpPr>
        <p:grpSpPr>
          <a:xfrm>
            <a:off x="151157" y="2523330"/>
            <a:ext cx="11903068" cy="4568952"/>
            <a:chOff x="191912" y="2855495"/>
            <a:chExt cx="11903068" cy="4236787"/>
          </a:xfrm>
        </p:grpSpPr>
        <p:sp>
          <p:nvSpPr>
            <p:cNvPr id="5" name="Rectangle 4"/>
            <p:cNvSpPr/>
            <p:nvPr/>
          </p:nvSpPr>
          <p:spPr>
            <a:xfrm>
              <a:off x="191912" y="2855495"/>
              <a:ext cx="2754234" cy="4236787"/>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CN" altLang="en-US" sz="2400" dirty="0">
                  <a:solidFill>
                    <a:schemeClr val="bg2">
                      <a:lumMod val="10000"/>
                    </a:schemeClr>
                  </a:solidFill>
                  <a:latin typeface="微软雅黑" panose="020B0503020204020204" pitchFamily="34" charset="-122"/>
                  <a:ea typeface="微软雅黑" panose="020B0503020204020204" pitchFamily="34" charset="-122"/>
                </a:rPr>
                <a:t>在</a:t>
              </a:r>
              <a:r>
                <a:rPr lang="zh-CN" altLang="en-US" sz="2400" b="1" dirty="0">
                  <a:solidFill>
                    <a:schemeClr val="bg2">
                      <a:lumMod val="10000"/>
                    </a:schemeClr>
                  </a:solidFill>
                  <a:latin typeface="微软雅黑" panose="020B0503020204020204" pitchFamily="34" charset="-122"/>
                  <a:ea typeface="微软雅黑" panose="020B0503020204020204" pitchFamily="34" charset="-122"/>
                </a:rPr>
                <a:t>以人为本规划</a:t>
              </a:r>
              <a:r>
                <a:rPr lang="zh-CN" altLang="en-US" sz="2400" dirty="0">
                  <a:solidFill>
                    <a:schemeClr val="bg2">
                      <a:lumMod val="10000"/>
                    </a:schemeClr>
                  </a:solidFill>
                  <a:latin typeface="微软雅黑" panose="020B0503020204020204" pitchFamily="34" charset="-122"/>
                  <a:ea typeface="微软雅黑" panose="020B0503020204020204" pitchFamily="34" charset="-122"/>
                </a:rPr>
                <a:t>过程中识别并记录于</a:t>
              </a:r>
              <a:r>
                <a:rPr lang="en-US" altLang="zh-CN" sz="2400" b="1" dirty="0">
                  <a:solidFill>
                    <a:schemeClr val="bg2">
                      <a:lumMod val="10000"/>
                    </a:schemeClr>
                  </a:solidFill>
                  <a:latin typeface="微软雅黑" panose="020B0503020204020204" pitchFamily="34" charset="-122"/>
                  <a:ea typeface="微软雅黑" panose="020B0503020204020204" pitchFamily="34" charset="-122"/>
                </a:rPr>
                <a:t>IPP</a:t>
              </a:r>
              <a:r>
                <a:rPr lang="zh-CN" altLang="en-US" sz="2400" dirty="0">
                  <a:solidFill>
                    <a:schemeClr val="bg2">
                      <a:lumMod val="10000"/>
                    </a:schemeClr>
                  </a:solidFill>
                  <a:latin typeface="微软雅黑" panose="020B0503020204020204" pitchFamily="34" charset="-122"/>
                  <a:ea typeface="微软雅黑" panose="020B0503020204020204" pitchFamily="34" charset="-122"/>
                </a:rPr>
                <a:t>的服务。</a:t>
              </a:r>
              <a:endParaRPr lang="en-US" sz="2400"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9" name="Rectangle 8"/>
            <p:cNvSpPr/>
            <p:nvPr/>
          </p:nvSpPr>
          <p:spPr>
            <a:xfrm>
              <a:off x="3137725" y="2869955"/>
              <a:ext cx="2896688"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176889" y="2887669"/>
              <a:ext cx="2871537"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9223443" y="2869954"/>
              <a:ext cx="2871537"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icture 12" descr="Team:Berkeley/Methods/Protocols - 2013.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452" y="5670839"/>
            <a:ext cx="1021810" cy="10218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Proceso administrativo: Imagenes de cabecer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6576" y="5670839"/>
            <a:ext cx="1098445" cy="10218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Category:Dollar sign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9017" y="5670839"/>
            <a:ext cx="1126591" cy="10594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Rectangle 16"/>
          <p:cNvSpPr/>
          <p:nvPr/>
        </p:nvSpPr>
        <p:spPr>
          <a:xfrm>
            <a:off x="3058156" y="2620485"/>
            <a:ext cx="3141624" cy="1938992"/>
          </a:xfrm>
          <a:prstGeom prst="rect">
            <a:avLst/>
          </a:prstGeom>
        </p:spPr>
        <p:txBody>
          <a:bodyPr wrap="square">
            <a:spAutoFit/>
          </a:bodyPr>
          <a:lstStyle/>
          <a:p>
            <a:r>
              <a:rPr lang="zh-CN" altLang="en-US" sz="2400" b="1" dirty="0">
                <a:solidFill>
                  <a:schemeClr val="bg2">
                    <a:lumMod val="10000"/>
                  </a:schemeClr>
                </a:solidFill>
                <a:latin typeface="微软雅黑" panose="020B0503020204020204" pitchFamily="34" charset="-122"/>
                <a:ea typeface="微软雅黑" panose="020B0503020204020204" pitchFamily="34" charset="-122"/>
              </a:rPr>
              <a:t>支持</a:t>
            </a:r>
            <a:r>
              <a:rPr lang="zh-CN" altLang="en-US" sz="2000" b="1" dirty="0">
                <a:solidFill>
                  <a:schemeClr val="bg2">
                    <a:lumMod val="10000"/>
                  </a:schemeClr>
                </a:solidFill>
                <a:latin typeface="微软雅黑" panose="020B0503020204020204" pitchFamily="34" charset="-122"/>
                <a:ea typeface="微软雅黑" panose="020B0503020204020204" pitchFamily="34" charset="-122"/>
              </a:rPr>
              <a:t>：</a:t>
            </a:r>
            <a:endParaRPr lang="en-US" sz="2000" b="1" u="sng" dirty="0">
              <a:solidFill>
                <a:schemeClr val="bg2">
                  <a:lumMod val="10000"/>
                </a:schemeClr>
              </a:solidFill>
              <a:latin typeface="微软雅黑" panose="020B0503020204020204" pitchFamily="34" charset="-122"/>
              <a:ea typeface="微软雅黑" panose="020B0503020204020204" pitchFamily="34" charset="-122"/>
            </a:endParaRPr>
          </a:p>
          <a:p>
            <a:pPr marL="342900" indent="-342900" algn="ctr">
              <a:buFont typeface="Arial" panose="020B0604020202020204" pitchFamily="34" charset="0"/>
              <a:buChar char="•"/>
            </a:pPr>
            <a:endParaRPr lang="en-US" sz="800" b="1" u="sng" dirty="0">
              <a:solidFill>
                <a:schemeClr val="bg2">
                  <a:lumMod val="10000"/>
                </a:schemeClr>
              </a:solidFill>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zh-CN" altLang="en-US" sz="2200" dirty="0">
                <a:solidFill>
                  <a:schemeClr val="bg2">
                    <a:lumMod val="10000"/>
                  </a:schemeClr>
                </a:solidFill>
                <a:latin typeface="微软雅黑" panose="020B0503020204020204" pitchFamily="34" charset="-122"/>
                <a:ea typeface="微软雅黑" panose="020B0503020204020204" pitchFamily="34" charset="-122"/>
              </a:rPr>
              <a:t>家人和朋友</a:t>
            </a:r>
            <a:endParaRPr lang="en-US" altLang="zh-CN" sz="2200" dirty="0">
              <a:solidFill>
                <a:schemeClr val="bg2">
                  <a:lumMod val="10000"/>
                </a:schemeClr>
              </a:solidFill>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zh-CN" altLang="en-US" sz="2200" dirty="0">
                <a:solidFill>
                  <a:schemeClr val="bg2">
                    <a:lumMod val="10000"/>
                  </a:schemeClr>
                </a:solidFill>
                <a:latin typeface="微软雅黑" panose="020B0503020204020204" pitchFamily="34" charset="-122"/>
                <a:ea typeface="微软雅黑" panose="020B0503020204020204" pitchFamily="34" charset="-122"/>
              </a:rPr>
              <a:t>服务协调员</a:t>
            </a:r>
            <a:endParaRPr lang="en-US" altLang="zh-CN" sz="2200" dirty="0">
              <a:solidFill>
                <a:schemeClr val="bg2">
                  <a:lumMod val="10000"/>
                </a:schemeClr>
              </a:solidFill>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zh-CN" altLang="en-US" sz="2200" dirty="0">
                <a:solidFill>
                  <a:schemeClr val="bg2">
                    <a:lumMod val="10000"/>
                  </a:schemeClr>
                </a:solidFill>
                <a:latin typeface="微软雅黑" panose="020B0503020204020204" pitchFamily="34" charset="-122"/>
                <a:ea typeface="微软雅黑" panose="020B0503020204020204" pitchFamily="34" charset="-122"/>
              </a:rPr>
              <a:t>独立协调方</a:t>
            </a:r>
            <a:endParaRPr lang="en-US" sz="2200" dirty="0">
              <a:solidFill>
                <a:schemeClr val="bg2">
                  <a:lumMod val="10000"/>
                </a:schemeClr>
              </a:solidFill>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en-US" sz="2200" dirty="0">
                <a:solidFill>
                  <a:schemeClr val="bg2">
                    <a:lumMod val="10000"/>
                  </a:schemeClr>
                </a:solidFill>
                <a:latin typeface="微软雅黑" panose="020B0503020204020204" pitchFamily="34" charset="-122"/>
                <a:ea typeface="微软雅黑" panose="020B0503020204020204" pitchFamily="34" charset="-122"/>
              </a:rPr>
              <a:t>FMS</a:t>
            </a:r>
            <a:endParaRPr lang="en-US" sz="22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18" name="Rectangle 17"/>
          <p:cNvSpPr/>
          <p:nvPr/>
        </p:nvSpPr>
        <p:spPr>
          <a:xfrm>
            <a:off x="6272337" y="2620485"/>
            <a:ext cx="2657484" cy="1600438"/>
          </a:xfrm>
          <a:prstGeom prst="rect">
            <a:avLst/>
          </a:prstGeom>
        </p:spPr>
        <p:txBody>
          <a:bodyPr wrap="square">
            <a:spAutoFit/>
          </a:bodyPr>
          <a:lstStyle/>
          <a:p>
            <a:r>
              <a:rPr lang="zh-CN" altLang="en-US" sz="2400" b="1" dirty="0">
                <a:solidFill>
                  <a:schemeClr val="bg2">
                    <a:lumMod val="10000"/>
                  </a:schemeClr>
                </a:solidFill>
                <a:latin typeface="微软雅黑" panose="020B0503020204020204" pitchFamily="34" charset="-122"/>
                <a:ea typeface="微软雅黑" panose="020B0503020204020204" pitchFamily="34" charset="-122"/>
              </a:rPr>
              <a:t>确定：</a:t>
            </a:r>
            <a:endParaRPr lang="en-US" sz="2400" b="1" dirty="0">
              <a:solidFill>
                <a:schemeClr val="bg2">
                  <a:lumMod val="10000"/>
                </a:schemeClr>
              </a:solidFill>
              <a:latin typeface="微软雅黑" panose="020B0503020204020204" pitchFamily="34" charset="-122"/>
              <a:ea typeface="微软雅黑" panose="020B0503020204020204" pitchFamily="34" charset="-122"/>
            </a:endParaRPr>
          </a:p>
          <a:p>
            <a:endParaRPr lang="en-US" sz="800" b="1" dirty="0">
              <a:solidFill>
                <a:schemeClr val="bg2">
                  <a:lumMod val="10000"/>
                </a:schemeClr>
              </a:solidFill>
              <a:latin typeface="微软雅黑" panose="020B0503020204020204" pitchFamily="34" charset="-122"/>
              <a:ea typeface="微软雅黑" panose="020B0503020204020204" pitchFamily="34" charset="-122"/>
            </a:endParaRPr>
          </a:p>
          <a:p>
            <a:r>
              <a:rPr lang="zh-CN" altLang="en-US" sz="2200" b="1" dirty="0">
                <a:solidFill>
                  <a:schemeClr val="bg2">
                    <a:lumMod val="10000"/>
                  </a:schemeClr>
                </a:solidFill>
                <a:latin typeface="微软雅黑" panose="020B0503020204020204" pitchFamily="34" charset="-122"/>
                <a:ea typeface="微软雅黑" panose="020B0503020204020204" pitchFamily="34" charset="-122"/>
              </a:rPr>
              <a:t>通用</a:t>
            </a:r>
            <a:r>
              <a:rPr lang="zh-CN" altLang="en-US" sz="2200" dirty="0">
                <a:solidFill>
                  <a:schemeClr val="bg2">
                    <a:lumMod val="10000"/>
                  </a:schemeClr>
                </a:solidFill>
                <a:latin typeface="微软雅黑" panose="020B0503020204020204" pitchFamily="34" charset="-122"/>
                <a:ea typeface="微软雅黑" panose="020B0503020204020204" pitchFamily="34" charset="-122"/>
              </a:rPr>
              <a:t>服务。</a:t>
            </a:r>
            <a:endParaRPr lang="en-US" sz="2200" dirty="0">
              <a:solidFill>
                <a:schemeClr val="bg2">
                  <a:lumMod val="10000"/>
                </a:schemeClr>
              </a:solidFill>
              <a:latin typeface="微软雅黑" panose="020B0503020204020204" pitchFamily="34" charset="-122"/>
              <a:ea typeface="微软雅黑" panose="020B0503020204020204" pitchFamily="34" charset="-122"/>
            </a:endParaRPr>
          </a:p>
          <a:p>
            <a:r>
              <a:rPr lang="zh-CN" altLang="en-US" sz="2200" dirty="0">
                <a:solidFill>
                  <a:schemeClr val="bg2">
                    <a:lumMod val="10000"/>
                  </a:schemeClr>
                </a:solidFill>
                <a:latin typeface="微软雅黑" panose="020B0503020204020204" pitchFamily="34" charset="-122"/>
                <a:ea typeface="微软雅黑" panose="020B0503020204020204" pitchFamily="34" charset="-122"/>
              </a:rPr>
              <a:t>哪些服务</a:t>
            </a:r>
            <a:r>
              <a:rPr lang="zh-CN" altLang="en-US" sz="2200" b="1" dirty="0">
                <a:solidFill>
                  <a:schemeClr val="bg2">
                    <a:lumMod val="10000"/>
                  </a:schemeClr>
                </a:solidFill>
                <a:latin typeface="微软雅黑" panose="020B0503020204020204" pitchFamily="34" charset="-122"/>
                <a:ea typeface="微软雅黑" panose="020B0503020204020204" pitchFamily="34" charset="-122"/>
              </a:rPr>
              <a:t>不会</a:t>
            </a:r>
            <a:r>
              <a:rPr lang="zh-CN" altLang="en-US" sz="2200" dirty="0">
                <a:solidFill>
                  <a:schemeClr val="bg2">
                    <a:lumMod val="10000"/>
                  </a:schemeClr>
                </a:solidFill>
                <a:latin typeface="微软雅黑" panose="020B0503020204020204" pitchFamily="34" charset="-122"/>
                <a:ea typeface="微软雅黑" panose="020B0503020204020204" pitchFamily="34" charset="-122"/>
              </a:rPr>
              <a:t>纳入您的个人预算</a:t>
            </a:r>
            <a:r>
              <a:rPr lang="en-US" altLang="zh-CN" sz="2200" dirty="0">
                <a:solidFill>
                  <a:schemeClr val="bg2">
                    <a:lumMod val="10000"/>
                  </a:schemeClr>
                </a:solidFill>
                <a:latin typeface="微软雅黑" panose="020B0503020204020204" pitchFamily="34" charset="-122"/>
                <a:ea typeface="微软雅黑" panose="020B0503020204020204" pitchFamily="34" charset="-122"/>
              </a:rPr>
              <a:t>?</a:t>
            </a:r>
            <a:endParaRPr lang="en-US" sz="22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19" name="Rectangle 18"/>
          <p:cNvSpPr/>
          <p:nvPr/>
        </p:nvSpPr>
        <p:spPr>
          <a:xfrm>
            <a:off x="9207214" y="2620485"/>
            <a:ext cx="2904708" cy="2277547"/>
          </a:xfrm>
          <a:prstGeom prst="rect">
            <a:avLst/>
          </a:prstGeom>
        </p:spPr>
        <p:txBody>
          <a:bodyPr wrap="square">
            <a:spAutoFit/>
          </a:bodyPr>
          <a:lstStyle/>
          <a:p>
            <a:r>
              <a:rPr lang="zh-CN" altLang="en-US" sz="2400" b="1" dirty="0">
                <a:solidFill>
                  <a:schemeClr val="bg2">
                    <a:lumMod val="10000"/>
                  </a:schemeClr>
                </a:solidFill>
                <a:latin typeface="微软雅黑" panose="020B0503020204020204" pitchFamily="34" charset="-122"/>
                <a:ea typeface="微软雅黑" panose="020B0503020204020204" pitchFamily="34" charset="-122"/>
              </a:rPr>
              <a:t>确定</a:t>
            </a:r>
            <a:r>
              <a:rPr lang="zh-CN" altLang="en-US" sz="2200" dirty="0">
                <a:solidFill>
                  <a:schemeClr val="bg2">
                    <a:lumMod val="10000"/>
                  </a:schemeClr>
                </a:solidFill>
                <a:latin typeface="微软雅黑" panose="020B0503020204020204" pitchFamily="34" charset="-122"/>
                <a:ea typeface="微软雅黑" panose="020B0503020204020204" pitchFamily="34" charset="-122"/>
              </a:rPr>
              <a:t>：</a:t>
            </a:r>
            <a:endParaRPr lang="en-US" sz="2200" dirty="0">
              <a:solidFill>
                <a:schemeClr val="bg2">
                  <a:lumMod val="10000"/>
                </a:schemeClr>
              </a:solidFill>
              <a:latin typeface="微软雅黑" panose="020B0503020204020204" pitchFamily="34" charset="-122"/>
              <a:ea typeface="微软雅黑" panose="020B0503020204020204" pitchFamily="34" charset="-122"/>
            </a:endParaRPr>
          </a:p>
          <a:p>
            <a:endParaRPr lang="en-US" sz="800" dirty="0">
              <a:solidFill>
                <a:schemeClr val="bg2">
                  <a:lumMod val="10000"/>
                </a:schemeClr>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2200" dirty="0">
                <a:solidFill>
                  <a:schemeClr val="bg2">
                    <a:lumMod val="10000"/>
                  </a:schemeClr>
                </a:solidFill>
                <a:latin typeface="微软雅黑" panose="020B0503020204020204" pitchFamily="34" charset="-122"/>
                <a:ea typeface="微软雅黑" panose="020B0503020204020204" pitchFamily="34" charset="-122"/>
              </a:rPr>
              <a:t>谁？</a:t>
            </a:r>
            <a:endParaRPr lang="en-US" altLang="zh-CN" sz="2200" dirty="0">
              <a:solidFill>
                <a:schemeClr val="bg2">
                  <a:lumMod val="10000"/>
                </a:schemeClr>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2200" dirty="0">
                <a:solidFill>
                  <a:schemeClr val="bg2">
                    <a:lumMod val="10000"/>
                  </a:schemeClr>
                </a:solidFill>
                <a:latin typeface="微软雅黑" panose="020B0503020204020204" pitchFamily="34" charset="-122"/>
                <a:ea typeface="微软雅黑" panose="020B0503020204020204" pitchFamily="34" charset="-122"/>
              </a:rPr>
              <a:t>频次？</a:t>
            </a:r>
            <a:endParaRPr lang="en-US" altLang="zh-CN" sz="2200" dirty="0">
              <a:solidFill>
                <a:schemeClr val="bg2">
                  <a:lumMod val="10000"/>
                </a:schemeClr>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2200" dirty="0">
                <a:solidFill>
                  <a:schemeClr val="bg2">
                    <a:lumMod val="10000"/>
                  </a:schemeClr>
                </a:solidFill>
                <a:latin typeface="微软雅黑" panose="020B0503020204020204" pitchFamily="34" charset="-122"/>
                <a:ea typeface="微软雅黑" panose="020B0503020204020204" pitchFamily="34" charset="-122"/>
              </a:rPr>
              <a:t>何时？</a:t>
            </a:r>
            <a:endParaRPr lang="en-US" sz="2200" dirty="0">
              <a:solidFill>
                <a:schemeClr val="bg2">
                  <a:lumMod val="10000"/>
                </a:schemeClr>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2200" dirty="0">
                <a:solidFill>
                  <a:schemeClr val="bg2">
                    <a:lumMod val="10000"/>
                  </a:schemeClr>
                </a:solidFill>
                <a:latin typeface="微软雅黑" panose="020B0503020204020204" pitchFamily="34" charset="-122"/>
                <a:ea typeface="微软雅黑" panose="020B0503020204020204" pitchFamily="34" charset="-122"/>
              </a:rPr>
              <a:t>时长？</a:t>
            </a:r>
            <a:endParaRPr lang="en-US" altLang="zh-CN" sz="2200" dirty="0">
              <a:solidFill>
                <a:schemeClr val="bg2">
                  <a:lumMod val="10000"/>
                </a:schemeClr>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2200" dirty="0">
                <a:solidFill>
                  <a:schemeClr val="bg2">
                    <a:lumMod val="10000"/>
                  </a:schemeClr>
                </a:solidFill>
                <a:latin typeface="微软雅黑" panose="020B0503020204020204" pitchFamily="34" charset="-122"/>
                <a:ea typeface="微软雅黑" panose="020B0503020204020204" pitchFamily="34" charset="-122"/>
              </a:rPr>
              <a:t>费用？</a:t>
            </a:r>
            <a:endParaRPr lang="en-US" sz="2200"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20" name="Text Placeholder 1">
            <a:extLst>
              <a:ext uri="{FF2B5EF4-FFF2-40B4-BE49-F238E27FC236}">
                <a16:creationId xmlns:a16="http://schemas.microsoft.com/office/drawing/2014/main" id="{3417B6EF-8405-2243-858E-F34CA53EEAE4}"/>
              </a:ext>
            </a:extLst>
          </p:cNvPr>
          <p:cNvSpPr>
            <a:spLocks noGrp="1"/>
          </p:cNvSpPr>
          <p:nvPr>
            <p:ph type="body" sz="quarter" idx="13"/>
          </p:nvPr>
        </p:nvSpPr>
        <p:spPr>
          <a:xfrm>
            <a:off x="105673" y="100837"/>
            <a:ext cx="6847181" cy="862561"/>
          </a:xfrm>
        </p:spPr>
        <p:txBody>
          <a:bodyPr/>
          <a:lstStyle/>
          <a:p>
            <a:r>
              <a:rPr lang="zh-CN" altLang="en-US" sz="2800" dirty="0">
                <a:latin typeface="微软雅黑" panose="020B0503020204020204" pitchFamily="34" charset="-122"/>
                <a:ea typeface="微软雅黑" panose="020B0503020204020204" pitchFamily="34" charset="-122"/>
              </a:rPr>
              <a:t>为服务和支持付费</a:t>
            </a:r>
            <a:endParaRPr lang="en-US" sz="2800" dirty="0">
              <a:latin typeface="微软雅黑" panose="020B0503020204020204" pitchFamily="34" charset="-122"/>
              <a:ea typeface="微软雅黑" panose="020B0503020204020204" pitchFamily="34" charset="-122"/>
            </a:endParaRPr>
          </a:p>
        </p:txBody>
      </p:sp>
      <p:sp>
        <p:nvSpPr>
          <p:cNvPr id="21" name="TextBox 20">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支出计划</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11029" t="-18579" r="-6618" b="-14755"/>
          <a:stretch/>
        </p:blipFill>
        <p:spPr>
          <a:xfrm>
            <a:off x="7053218" y="5652030"/>
            <a:ext cx="1095721" cy="1059428"/>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840378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501745"/>
            <a:ext cx="12192000" cy="535531"/>
          </a:xfrm>
          <a:prstGeom prst="rect">
            <a:avLst/>
          </a:prstGeom>
          <a:noFill/>
        </p:spPr>
        <p:txBody>
          <a:bodyPr wrap="square" rtlCol="0">
            <a:spAutoFit/>
          </a:bodyPr>
          <a:lstStyle/>
          <a:p>
            <a:pPr algn="ctr">
              <a:lnSpc>
                <a:spcPct val="90000"/>
              </a:lnSpc>
              <a:spcBef>
                <a:spcPct val="0"/>
              </a:spcBef>
            </a:pPr>
            <a:r>
              <a:rPr lang="zh-CN" altLang="en-US" sz="3200" b="1" dirty="0">
                <a:latin typeface="微软雅黑" panose="020B0503020204020204" pitchFamily="34" charset="-122"/>
                <a:ea typeface="微软雅黑" panose="020B0503020204020204" pitchFamily="34" charset="-122"/>
                <a:cs typeface="+mj-cs"/>
              </a:rPr>
              <a:t>预算类别</a:t>
            </a:r>
            <a:endParaRPr lang="en-US" sz="3200" b="1" kern="1200" dirty="0">
              <a:latin typeface="微软雅黑" panose="020B0503020204020204" pitchFamily="34" charset="-122"/>
              <a:ea typeface="微软雅黑" panose="020B0503020204020204" pitchFamily="34" charset="-122"/>
              <a:cs typeface="+mj-cs"/>
            </a:endParaRPr>
          </a:p>
        </p:txBody>
      </p:sp>
      <p:grpSp>
        <p:nvGrpSpPr>
          <p:cNvPr id="6" name="Group 5"/>
          <p:cNvGrpSpPr/>
          <p:nvPr/>
        </p:nvGrpSpPr>
        <p:grpSpPr>
          <a:xfrm>
            <a:off x="339580" y="2743200"/>
            <a:ext cx="11430111" cy="3831457"/>
            <a:chOff x="6176889" y="2887669"/>
            <a:chExt cx="9147149" cy="4204613"/>
          </a:xfrm>
        </p:grpSpPr>
        <p:sp>
          <p:nvSpPr>
            <p:cNvPr id="11" name="Rectangle 10"/>
            <p:cNvSpPr/>
            <p:nvPr/>
          </p:nvSpPr>
          <p:spPr>
            <a:xfrm>
              <a:off x="6176889" y="2887669"/>
              <a:ext cx="3970245"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1172668" y="2887669"/>
              <a:ext cx="4151370"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Picture 15" descr="Category:Dollar sign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6606" y="1404006"/>
            <a:ext cx="1553316" cy="14607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Text Placeholder 1">
            <a:extLst>
              <a:ext uri="{FF2B5EF4-FFF2-40B4-BE49-F238E27FC236}">
                <a16:creationId xmlns:a16="http://schemas.microsoft.com/office/drawing/2014/main" id="{3417B6EF-8405-2243-858E-F34CA53EEAE4}"/>
              </a:ext>
            </a:extLst>
          </p:cNvPr>
          <p:cNvSpPr>
            <a:spLocks noGrp="1"/>
          </p:cNvSpPr>
          <p:nvPr>
            <p:ph type="body" sz="quarter" idx="13"/>
          </p:nvPr>
        </p:nvSpPr>
        <p:spPr>
          <a:xfrm>
            <a:off x="105673" y="100837"/>
            <a:ext cx="6847181" cy="862561"/>
          </a:xfrm>
        </p:spPr>
        <p:txBody>
          <a:bodyPr/>
          <a:lstStyle/>
          <a:p>
            <a:r>
              <a:rPr lang="zh-CN" altLang="en-US" sz="2800" dirty="0">
                <a:latin typeface="微软雅黑" panose="020B0503020204020204" pitchFamily="34" charset="-122"/>
                <a:ea typeface="微软雅黑" panose="020B0503020204020204" pitchFamily="34" charset="-122"/>
              </a:rPr>
              <a:t>为服务和支持付费</a:t>
            </a:r>
            <a:endParaRPr lang="en-US" sz="2800" dirty="0">
              <a:latin typeface="微软雅黑" panose="020B0503020204020204" pitchFamily="34" charset="-122"/>
              <a:ea typeface="微软雅黑" panose="020B0503020204020204" pitchFamily="34" charset="-122"/>
            </a:endParaRPr>
          </a:p>
        </p:txBody>
      </p:sp>
      <p:sp>
        <p:nvSpPr>
          <p:cNvPr id="21" name="TextBox 20">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支出计划</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3" name="TextBox 2"/>
          <p:cNvSpPr txBox="1"/>
          <p:nvPr/>
        </p:nvSpPr>
        <p:spPr>
          <a:xfrm>
            <a:off x="339580" y="2935302"/>
            <a:ext cx="4961146" cy="2554545"/>
          </a:xfrm>
          <a:prstGeom prst="rect">
            <a:avLst/>
          </a:prstGeom>
          <a:noFill/>
        </p:spPr>
        <p:txBody>
          <a:bodyPr wrap="square" rtlCol="0">
            <a:spAutoFit/>
          </a:bodyPr>
          <a:lstStyle/>
          <a:p>
            <a:endParaRPr lang="en-US" sz="2000" b="1" dirty="0">
              <a:solidFill>
                <a:schemeClr val="bg2">
                  <a:lumMod val="10000"/>
                </a:schemeClr>
              </a:solidFill>
              <a:latin typeface="微软雅黑" panose="020B0503020204020204" pitchFamily="34" charset="-122"/>
              <a:ea typeface="微软雅黑" panose="020B0503020204020204" pitchFamily="34" charset="-122"/>
            </a:endParaRPr>
          </a:p>
          <a:p>
            <a:pPr algn="ctr"/>
            <a:r>
              <a:rPr lang="en-US" altLang="zh-CN" sz="2000" b="1" u="sng" dirty="0">
                <a:solidFill>
                  <a:schemeClr val="bg2">
                    <a:lumMod val="10000"/>
                  </a:schemeClr>
                </a:solidFill>
                <a:latin typeface="微软雅黑" panose="020B0503020204020204" pitchFamily="34" charset="-122"/>
                <a:ea typeface="微软雅黑" panose="020B0503020204020204" pitchFamily="34" charset="-122"/>
              </a:rPr>
              <a:t>3</a:t>
            </a:r>
            <a:r>
              <a:rPr lang="zh-CN" altLang="en-US" sz="2000" b="1" u="sng" dirty="0">
                <a:solidFill>
                  <a:schemeClr val="bg2">
                    <a:lumMod val="10000"/>
                  </a:schemeClr>
                </a:solidFill>
                <a:latin typeface="微软雅黑" panose="020B0503020204020204" pitchFamily="34" charset="-122"/>
                <a:ea typeface="微软雅黑" panose="020B0503020204020204" pitchFamily="34" charset="-122"/>
              </a:rPr>
              <a:t>种预算类别</a:t>
            </a:r>
            <a:r>
              <a:rPr lang="en-US" altLang="zh-CN" sz="2000" b="1" u="sng" dirty="0">
                <a:solidFill>
                  <a:schemeClr val="bg2">
                    <a:lumMod val="10000"/>
                  </a:schemeClr>
                </a:solidFill>
                <a:latin typeface="微软雅黑" panose="020B0503020204020204" pitchFamily="34" charset="-122"/>
                <a:ea typeface="微软雅黑" panose="020B0503020204020204" pitchFamily="34" charset="-122"/>
              </a:rPr>
              <a:t>:</a:t>
            </a:r>
          </a:p>
          <a:p>
            <a:pPr algn="ctr"/>
            <a:endParaRPr lang="en-US" sz="2000" b="1" dirty="0">
              <a:solidFill>
                <a:schemeClr val="bg2">
                  <a:lumMod val="10000"/>
                </a:schemeClr>
              </a:solidFill>
              <a:latin typeface="微软雅黑" panose="020B0503020204020204" pitchFamily="34" charset="-122"/>
              <a:ea typeface="微软雅黑" panose="020B0503020204020204" pitchFamily="34" charset="-122"/>
            </a:endParaRPr>
          </a:p>
          <a:p>
            <a:pPr algn="ctr"/>
            <a:r>
              <a:rPr lang="zh-CN" altLang="en-US" sz="2000" b="1" dirty="0">
                <a:solidFill>
                  <a:schemeClr val="bg2">
                    <a:lumMod val="10000"/>
                  </a:schemeClr>
                </a:solidFill>
                <a:latin typeface="微软雅黑" panose="020B0503020204020204" pitchFamily="34" charset="-122"/>
                <a:ea typeface="微软雅黑" panose="020B0503020204020204" pitchFamily="34" charset="-122"/>
              </a:rPr>
              <a:t>生活安排</a:t>
            </a:r>
            <a:endParaRPr lang="en-US" altLang="zh-CN" sz="2000" b="1" dirty="0">
              <a:solidFill>
                <a:schemeClr val="bg2">
                  <a:lumMod val="10000"/>
                </a:schemeClr>
              </a:solidFill>
              <a:latin typeface="微软雅黑" panose="020B0503020204020204" pitchFamily="34" charset="-122"/>
              <a:ea typeface="微软雅黑" panose="020B0503020204020204" pitchFamily="34" charset="-122"/>
            </a:endParaRPr>
          </a:p>
          <a:p>
            <a:pPr algn="ctr"/>
            <a:endParaRPr lang="en-US" sz="2000" b="1" dirty="0">
              <a:solidFill>
                <a:schemeClr val="bg2">
                  <a:lumMod val="10000"/>
                </a:schemeClr>
              </a:solidFill>
              <a:latin typeface="微软雅黑" panose="020B0503020204020204" pitchFamily="34" charset="-122"/>
              <a:ea typeface="微软雅黑" panose="020B0503020204020204" pitchFamily="34" charset="-122"/>
            </a:endParaRPr>
          </a:p>
          <a:p>
            <a:pPr algn="ctr"/>
            <a:r>
              <a:rPr lang="zh-CN" altLang="en-US" sz="2000" b="1" dirty="0">
                <a:solidFill>
                  <a:schemeClr val="bg2">
                    <a:lumMod val="10000"/>
                  </a:schemeClr>
                </a:solidFill>
                <a:latin typeface="微软雅黑" panose="020B0503020204020204" pitchFamily="34" charset="-122"/>
                <a:ea typeface="微软雅黑" panose="020B0503020204020204" pitchFamily="34" charset="-122"/>
              </a:rPr>
              <a:t>就业和社区参与</a:t>
            </a:r>
            <a:endParaRPr lang="en-US" altLang="zh-CN" sz="2000" b="1" dirty="0">
              <a:solidFill>
                <a:schemeClr val="bg2">
                  <a:lumMod val="10000"/>
                </a:schemeClr>
              </a:solidFill>
              <a:latin typeface="微软雅黑" panose="020B0503020204020204" pitchFamily="34" charset="-122"/>
              <a:ea typeface="微软雅黑" panose="020B0503020204020204" pitchFamily="34" charset="-122"/>
            </a:endParaRPr>
          </a:p>
          <a:p>
            <a:pPr algn="ctr"/>
            <a:endParaRPr lang="en-US" sz="2000" b="1" dirty="0">
              <a:solidFill>
                <a:schemeClr val="bg2">
                  <a:lumMod val="10000"/>
                </a:schemeClr>
              </a:solidFill>
              <a:latin typeface="微软雅黑" panose="020B0503020204020204" pitchFamily="34" charset="-122"/>
              <a:ea typeface="微软雅黑" panose="020B0503020204020204" pitchFamily="34" charset="-122"/>
            </a:endParaRPr>
          </a:p>
          <a:p>
            <a:pPr algn="ctr"/>
            <a:r>
              <a:rPr lang="zh-CN" altLang="en-US" sz="2000" b="1" dirty="0">
                <a:solidFill>
                  <a:schemeClr val="bg2">
                    <a:lumMod val="10000"/>
                  </a:schemeClr>
                </a:solidFill>
                <a:latin typeface="微软雅黑" panose="020B0503020204020204" pitchFamily="34" charset="-122"/>
                <a:ea typeface="微软雅黑" panose="020B0503020204020204" pitchFamily="34" charset="-122"/>
              </a:rPr>
              <a:t>健康与安全</a:t>
            </a:r>
            <a:endParaRPr lang="en-US" sz="20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23" name="TextBox 22"/>
          <p:cNvSpPr txBox="1"/>
          <p:nvPr/>
        </p:nvSpPr>
        <p:spPr>
          <a:xfrm>
            <a:off x="6582215" y="2935302"/>
            <a:ext cx="5187476" cy="1938992"/>
          </a:xfrm>
          <a:prstGeom prst="rect">
            <a:avLst/>
          </a:prstGeom>
          <a:noFill/>
        </p:spPr>
        <p:txBody>
          <a:bodyPr wrap="square" rtlCol="0">
            <a:spAutoFit/>
          </a:bodyPr>
          <a:lstStyle/>
          <a:p>
            <a:endParaRPr lang="en-US" sz="2000" b="1" dirty="0">
              <a:solidFill>
                <a:schemeClr val="bg2">
                  <a:lumMod val="10000"/>
                </a:schemeClr>
              </a:solidFill>
              <a:latin typeface="微软雅黑" panose="020B0503020204020204" pitchFamily="34" charset="-122"/>
              <a:ea typeface="微软雅黑" panose="020B0503020204020204" pitchFamily="34" charset="-122"/>
            </a:endParaRPr>
          </a:p>
          <a:p>
            <a:pPr algn="ctr"/>
            <a:r>
              <a:rPr lang="zh-CN" altLang="en-US" sz="2000" b="1" u="sng" dirty="0">
                <a:solidFill>
                  <a:schemeClr val="bg2">
                    <a:lumMod val="10000"/>
                  </a:schemeClr>
                </a:solidFill>
                <a:latin typeface="微软雅黑" panose="020B0503020204020204" pitchFamily="34" charset="-122"/>
                <a:ea typeface="微软雅黑" panose="020B0503020204020204" pitchFamily="34" charset="-122"/>
              </a:rPr>
              <a:t>支出计划变更：</a:t>
            </a:r>
            <a:endParaRPr lang="en-US" altLang="zh-CN" sz="2000" b="1" u="sng" dirty="0">
              <a:solidFill>
                <a:schemeClr val="bg2">
                  <a:lumMod val="10000"/>
                </a:schemeClr>
              </a:solidFill>
              <a:latin typeface="微软雅黑" panose="020B0503020204020204" pitchFamily="34" charset="-122"/>
              <a:ea typeface="微软雅黑" panose="020B0503020204020204" pitchFamily="34" charset="-122"/>
            </a:endParaRPr>
          </a:p>
          <a:p>
            <a:pPr algn="ctr"/>
            <a:endParaRPr lang="en-US" sz="2000" b="1" dirty="0">
              <a:solidFill>
                <a:schemeClr val="bg2">
                  <a:lumMod val="10000"/>
                </a:schemeClr>
              </a:solidFill>
              <a:latin typeface="微软雅黑" panose="020B0503020204020204" pitchFamily="34" charset="-122"/>
              <a:ea typeface="微软雅黑" panose="020B0503020204020204" pitchFamily="34" charset="-122"/>
            </a:endParaRPr>
          </a:p>
          <a:p>
            <a:pPr algn="ctr"/>
            <a:r>
              <a:rPr lang="zh-CN" altLang="en-US" sz="2000" b="1" dirty="0">
                <a:solidFill>
                  <a:schemeClr val="bg2">
                    <a:lumMod val="10000"/>
                  </a:schemeClr>
                </a:solidFill>
                <a:latin typeface="微软雅黑" panose="020B0503020204020204" pitchFamily="34" charset="-122"/>
                <a:ea typeface="微软雅黑" panose="020B0503020204020204" pitchFamily="34" charset="-122"/>
              </a:rPr>
              <a:t>在类别之间转移不超过</a:t>
            </a:r>
            <a:r>
              <a:rPr lang="en-US" altLang="zh-CN" sz="2000" b="1" dirty="0">
                <a:solidFill>
                  <a:schemeClr val="bg2">
                    <a:lumMod val="10000"/>
                  </a:schemeClr>
                </a:solidFill>
                <a:latin typeface="微软雅黑" panose="020B0503020204020204" pitchFamily="34" charset="-122"/>
                <a:ea typeface="微软雅黑" panose="020B0503020204020204" pitchFamily="34" charset="-122"/>
              </a:rPr>
              <a:t>10%</a:t>
            </a:r>
          </a:p>
          <a:p>
            <a:pPr algn="ctr"/>
            <a:endParaRPr lang="en-US" sz="2000" b="1" dirty="0">
              <a:solidFill>
                <a:schemeClr val="bg2">
                  <a:lumMod val="10000"/>
                </a:schemeClr>
              </a:solidFill>
              <a:latin typeface="微软雅黑" panose="020B0503020204020204" pitchFamily="34" charset="-122"/>
              <a:ea typeface="微软雅黑" panose="020B0503020204020204" pitchFamily="34" charset="-122"/>
            </a:endParaRPr>
          </a:p>
          <a:p>
            <a:pPr algn="ctr"/>
            <a:r>
              <a:rPr lang="zh-CN" altLang="en-US" sz="2000" b="1" dirty="0">
                <a:solidFill>
                  <a:schemeClr val="bg2">
                    <a:lumMod val="10000"/>
                  </a:schemeClr>
                </a:solidFill>
                <a:latin typeface="微软雅黑" panose="020B0503020204020204" pitchFamily="34" charset="-122"/>
                <a:ea typeface="微软雅黑" panose="020B0503020204020204" pitchFamily="34" charset="-122"/>
              </a:rPr>
              <a:t>在类别之间转移超过</a:t>
            </a:r>
            <a:r>
              <a:rPr lang="en-US" altLang="zh-CN" sz="2000" b="1" dirty="0">
                <a:solidFill>
                  <a:schemeClr val="bg2">
                    <a:lumMod val="10000"/>
                  </a:schemeClr>
                </a:solidFill>
                <a:latin typeface="微软雅黑" panose="020B0503020204020204" pitchFamily="34" charset="-122"/>
                <a:ea typeface="微软雅黑" panose="020B0503020204020204" pitchFamily="34" charset="-122"/>
              </a:rPr>
              <a:t>10%</a:t>
            </a:r>
            <a:endParaRPr lang="en-US" sz="20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32" name="Oval 31"/>
          <p:cNvSpPr>
            <a:spLocks/>
          </p:cNvSpPr>
          <p:nvPr/>
        </p:nvSpPr>
        <p:spPr>
          <a:xfrm>
            <a:off x="8548914" y="1404006"/>
            <a:ext cx="1509486" cy="1460713"/>
          </a:xfrm>
          <a:prstGeom prst="ellipse">
            <a:avLst/>
          </a:prstGeom>
          <a:blipFill dpi="0" rotWithShape="1">
            <a:blip r:embed="rId4">
              <a:extLst>
                <a:ext uri="{BEBA8EAE-BF5A-486C-A8C5-ECC9F3942E4B}">
                  <a14:imgProps xmlns:a14="http://schemas.microsoft.com/office/drawing/2010/main">
                    <a14:imgLayer r:embed="rId5">
                      <a14:imgEffect>
                        <a14:saturation sat="255000"/>
                      </a14:imgEffect>
                    </a14:imgLayer>
                  </a14:imgProps>
                </a:ext>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246050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292270" y="156584"/>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Jason</a:t>
            </a:r>
            <a:r>
              <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grpSp>
        <p:nvGrpSpPr>
          <p:cNvPr id="17" name="Group 16"/>
          <p:cNvGrpSpPr/>
          <p:nvPr/>
        </p:nvGrpSpPr>
        <p:grpSpPr>
          <a:xfrm>
            <a:off x="534604" y="2057061"/>
            <a:ext cx="11096043" cy="1230630"/>
            <a:chOff x="436145" y="2414724"/>
            <a:chExt cx="11096043" cy="1230630"/>
          </a:xfrm>
        </p:grpSpPr>
        <p:pic>
          <p:nvPicPr>
            <p:cNvPr id="2" name="Picture 1" descr="Goal PNG Transparent Images | PNG All"/>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83698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Team:Berkeley/Methods/Protocols - 2013.igem.or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22878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Category:Dollar sign - Wikimedia Commons"/>
            <p:cNvPicPr>
              <a:picLocks/>
            </p:cNvPicPr>
            <p:nvPr/>
          </p:nvPicPr>
          <p:blipFill>
            <a:blip r:embed="rId5">
              <a:extLst>
                <a:ext uri="{28A0092B-C50C-407E-A947-70E740481C1C}">
                  <a14:useLocalDpi xmlns:a14="http://schemas.microsoft.com/office/drawing/2010/main" val="0"/>
                </a:ext>
              </a:extLst>
            </a:blip>
            <a:stretch>
              <a:fillRect/>
            </a:stretch>
          </p:blipFill>
          <p:spPr>
            <a:xfrm>
              <a:off x="6065745" y="245663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Proceso administrativo: Imagenes de cabecera"/>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436145" y="241472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descr="Connected Learning Initiative – Mathematics"/>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886965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Clipart - Simple Compute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748727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Oval 14"/>
            <p:cNvSpPr>
              <a:spLocks/>
            </p:cNvSpPr>
            <p:nvPr/>
          </p:nvSpPr>
          <p:spPr>
            <a:xfrm>
              <a:off x="10252028" y="2433533"/>
              <a:ext cx="1280160" cy="1188720"/>
            </a:xfrm>
            <a:prstGeom prst="ellipse">
              <a:avLst/>
            </a:prstGeom>
            <a:blipFill dpi="0" rotWithShape="1">
              <a:blip r:embed="rId9">
                <a:extLst>
                  <a:ext uri="{BEBA8EAE-BF5A-486C-A8C5-ECC9F3942E4B}">
                    <a14:imgProps xmlns:a14="http://schemas.microsoft.com/office/drawing/2010/main">
                      <a14:imgLayer r:embed="rId10">
                        <a14:imgEffect>
                          <a14:saturation sat="255000"/>
                        </a14:imgEffect>
                      </a14:imgLayer>
                    </a14:imgProps>
                  </a:ext>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p:cNvGrpSpPr/>
          <p:nvPr/>
        </p:nvGrpSpPr>
        <p:grpSpPr>
          <a:xfrm>
            <a:off x="722867" y="3351982"/>
            <a:ext cx="10951618" cy="404126"/>
            <a:chOff x="704750" y="3810000"/>
            <a:chExt cx="10951618" cy="404126"/>
          </a:xfrm>
        </p:grpSpPr>
        <p:sp>
          <p:nvSpPr>
            <p:cNvPr id="18" name="TextBox 17"/>
            <p:cNvSpPr txBox="1"/>
            <p:nvPr/>
          </p:nvSpPr>
          <p:spPr>
            <a:xfrm>
              <a:off x="704750" y="3810000"/>
              <a:ext cx="895350"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zh-CN" altLang="en-US" sz="2000" kern="1200" dirty="0">
                  <a:solidFill>
                    <a:schemeClr val="accent5">
                      <a:lumMod val="50000"/>
                    </a:schemeClr>
                  </a:solidFill>
                  <a:latin typeface="微软雅黑" panose="020B0503020204020204" pitchFamily="34" charset="-122"/>
                  <a:ea typeface="微软雅黑" panose="020B0503020204020204" pitchFamily="34" charset="-122"/>
                  <a:cs typeface="+mj-cs"/>
                </a:rPr>
                <a:t>团队</a:t>
              </a:r>
              <a:endParaRPr lang="en-US" sz="2000"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19" name="TextBox 18"/>
            <p:cNvSpPr txBox="1"/>
            <p:nvPr/>
          </p:nvSpPr>
          <p:spPr>
            <a:xfrm>
              <a:off x="2105589" y="3810000"/>
              <a:ext cx="981444"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zh-CN" altLang="en-US" sz="2000" kern="1200" dirty="0">
                  <a:solidFill>
                    <a:schemeClr val="accent5">
                      <a:lumMod val="50000"/>
                    </a:schemeClr>
                  </a:solidFill>
                  <a:latin typeface="微软雅黑" panose="020B0503020204020204" pitchFamily="34" charset="-122"/>
                  <a:ea typeface="微软雅黑" panose="020B0503020204020204" pitchFamily="34" charset="-122"/>
                  <a:cs typeface="+mj-cs"/>
                </a:rPr>
                <a:t>目标</a:t>
              </a:r>
              <a:endParaRPr lang="en-US" sz="2000"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20" name="TextBox 19"/>
            <p:cNvSpPr txBox="1"/>
            <p:nvPr/>
          </p:nvSpPr>
          <p:spPr>
            <a:xfrm>
              <a:off x="3554285" y="3815813"/>
              <a:ext cx="895350"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dirty="0">
                  <a:solidFill>
                    <a:schemeClr val="accent5">
                      <a:lumMod val="50000"/>
                    </a:schemeClr>
                  </a:solidFill>
                  <a:latin typeface="Century Gothic" panose="020B0502020202020204" pitchFamily="34" charset="0"/>
                  <a:ea typeface="+mj-ea"/>
                  <a:cs typeface="+mj-cs"/>
                </a:rPr>
                <a:t>IPP</a:t>
              </a: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21" name="TextBox 20"/>
            <p:cNvSpPr txBox="1"/>
            <p:nvPr/>
          </p:nvSpPr>
          <p:spPr>
            <a:xfrm>
              <a:off x="6330336" y="3844794"/>
              <a:ext cx="895350"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zh-CN" altLang="en-US" sz="2000" kern="1200" dirty="0">
                  <a:solidFill>
                    <a:schemeClr val="accent5">
                      <a:lumMod val="50000"/>
                    </a:schemeClr>
                  </a:solidFill>
                  <a:latin typeface="微软雅黑" panose="020B0503020204020204" pitchFamily="34" charset="-122"/>
                  <a:ea typeface="微软雅黑" panose="020B0503020204020204" pitchFamily="34" charset="-122"/>
                  <a:cs typeface="+mj-cs"/>
                </a:rPr>
                <a:t>费用</a:t>
              </a:r>
              <a:endParaRPr lang="en-US" sz="2000"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22" name="TextBox 21"/>
            <p:cNvSpPr txBox="1"/>
            <p:nvPr/>
          </p:nvSpPr>
          <p:spPr>
            <a:xfrm>
              <a:off x="4718787" y="3810717"/>
              <a:ext cx="1444066"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zh-CN" altLang="en-US" sz="2000" kern="1200" dirty="0">
                  <a:solidFill>
                    <a:schemeClr val="accent5">
                      <a:lumMod val="50000"/>
                    </a:schemeClr>
                  </a:solidFill>
                  <a:latin typeface="微软雅黑" panose="020B0503020204020204" pitchFamily="34" charset="-122"/>
                  <a:ea typeface="微软雅黑" panose="020B0503020204020204" pitchFamily="34" charset="-122"/>
                  <a:cs typeface="+mj-cs"/>
                </a:rPr>
                <a:t>通用</a:t>
              </a:r>
              <a:endParaRPr lang="en-US" sz="2000"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23" name="TextBox 22"/>
            <p:cNvSpPr txBox="1"/>
            <p:nvPr/>
          </p:nvSpPr>
          <p:spPr>
            <a:xfrm>
              <a:off x="7472707" y="3810000"/>
              <a:ext cx="1461693"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zh-CN" altLang="en-US" sz="2000" kern="1200" dirty="0">
                  <a:solidFill>
                    <a:schemeClr val="accent5">
                      <a:lumMod val="50000"/>
                    </a:schemeClr>
                  </a:solidFill>
                  <a:latin typeface="微软雅黑" panose="020B0503020204020204" pitchFamily="34" charset="-122"/>
                  <a:ea typeface="微软雅黑" panose="020B0503020204020204" pitchFamily="34" charset="-122"/>
                  <a:cs typeface="+mj-cs"/>
                </a:rPr>
                <a:t>研究</a:t>
              </a:r>
              <a:endParaRPr lang="en-US" sz="2000"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24" name="TextBox 23"/>
            <p:cNvSpPr txBox="1"/>
            <p:nvPr/>
          </p:nvSpPr>
          <p:spPr>
            <a:xfrm>
              <a:off x="9138256" y="3810000"/>
              <a:ext cx="895350"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zh-CN" altLang="en-US" sz="2000" kern="1200" dirty="0">
                  <a:solidFill>
                    <a:schemeClr val="accent5">
                      <a:lumMod val="50000"/>
                    </a:schemeClr>
                  </a:solidFill>
                  <a:latin typeface="微软雅黑" panose="020B0503020204020204" pitchFamily="34" charset="-122"/>
                  <a:ea typeface="微软雅黑" panose="020B0503020204020204" pitchFamily="34" charset="-122"/>
                  <a:cs typeface="+mj-cs"/>
                </a:rPr>
                <a:t>计算</a:t>
              </a:r>
              <a:endParaRPr lang="en-US" sz="2000"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25" name="TextBox 24"/>
            <p:cNvSpPr txBox="1"/>
            <p:nvPr/>
          </p:nvSpPr>
          <p:spPr>
            <a:xfrm>
              <a:off x="10280247" y="3810717"/>
              <a:ext cx="1376121"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zh-CN" altLang="en-US" sz="2000" kern="1200" dirty="0">
                  <a:solidFill>
                    <a:schemeClr val="accent5">
                      <a:lumMod val="50000"/>
                    </a:schemeClr>
                  </a:solidFill>
                  <a:latin typeface="微软雅黑" panose="020B0503020204020204" pitchFamily="34" charset="-122"/>
                  <a:ea typeface="微软雅黑" panose="020B0503020204020204" pitchFamily="34" charset="-122"/>
                  <a:cs typeface="+mj-cs"/>
                </a:rPr>
                <a:t>支出计划</a:t>
              </a:r>
              <a:endParaRPr lang="en-US" sz="2000"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grpSp>
      <p:grpSp>
        <p:nvGrpSpPr>
          <p:cNvPr id="3" name="Group 2"/>
          <p:cNvGrpSpPr/>
          <p:nvPr/>
        </p:nvGrpSpPr>
        <p:grpSpPr>
          <a:xfrm>
            <a:off x="6060146" y="4368808"/>
            <a:ext cx="2495651" cy="2076451"/>
            <a:chOff x="6242998" y="4298283"/>
            <a:chExt cx="2495651" cy="2076451"/>
          </a:xfrm>
        </p:grpSpPr>
        <p:grpSp>
          <p:nvGrpSpPr>
            <p:cNvPr id="35" name="Group 34"/>
            <p:cNvGrpSpPr/>
            <p:nvPr/>
          </p:nvGrpSpPr>
          <p:grpSpPr>
            <a:xfrm>
              <a:off x="6242998" y="4298283"/>
              <a:ext cx="2495651" cy="2076451"/>
              <a:chOff x="1600099" y="4179332"/>
              <a:chExt cx="3334234" cy="2488169"/>
            </a:xfrm>
          </p:grpSpPr>
          <p:sp>
            <p:nvSpPr>
              <p:cNvPr id="36" name="Rectangle 35"/>
              <p:cNvSpPr/>
              <p:nvPr/>
            </p:nvSpPr>
            <p:spPr>
              <a:xfrm>
                <a:off x="1600099" y="4179332"/>
                <a:ext cx="3334234" cy="2488169"/>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a:off x="1766298" y="4360449"/>
                <a:ext cx="2975629" cy="2151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 name="TextBox 40"/>
            <p:cNvSpPr txBox="1"/>
            <p:nvPr/>
          </p:nvSpPr>
          <p:spPr>
            <a:xfrm>
              <a:off x="6452795" y="5159917"/>
              <a:ext cx="2032034" cy="424732"/>
            </a:xfrm>
            <a:prstGeom prst="rect">
              <a:avLst/>
            </a:prstGeom>
            <a:noFill/>
          </p:spPr>
          <p:txBody>
            <a:bodyPr wrap="square" rtlCol="0">
              <a:spAutoFit/>
            </a:bodyPr>
            <a:lstStyle/>
            <a:p>
              <a:pPr algn="ctr">
                <a:lnSpc>
                  <a:spcPct val="90000"/>
                </a:lnSpc>
                <a:spcBef>
                  <a:spcPct val="0"/>
                </a:spcBef>
              </a:pPr>
              <a:r>
                <a:rPr lang="zh-CN" altLang="en-US" sz="2400" kern="1200" dirty="0">
                  <a:solidFill>
                    <a:schemeClr val="accent5">
                      <a:lumMod val="50000"/>
                    </a:schemeClr>
                  </a:solidFill>
                  <a:latin typeface="微软雅黑" panose="020B0503020204020204" pitchFamily="34" charset="-122"/>
                  <a:ea typeface="微软雅黑" panose="020B0503020204020204" pitchFamily="34" charset="-122"/>
                  <a:cs typeface="+mj-cs"/>
                </a:rPr>
                <a:t>支出计划</a:t>
              </a:r>
              <a:endParaRPr lang="en-US" sz="2400"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grpSp>
      <p:sp>
        <p:nvSpPr>
          <p:cNvPr id="42" name="Equal 41"/>
          <p:cNvSpPr/>
          <p:nvPr/>
        </p:nvSpPr>
        <p:spPr>
          <a:xfrm>
            <a:off x="8627284" y="5069173"/>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TextBox 43"/>
          <p:cNvSpPr txBox="1"/>
          <p:nvPr/>
        </p:nvSpPr>
        <p:spPr>
          <a:xfrm>
            <a:off x="9604048" y="5056169"/>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4400" kern="1200" dirty="0">
                <a:solidFill>
                  <a:schemeClr val="accent5">
                    <a:lumMod val="50000"/>
                  </a:schemeClr>
                </a:solidFill>
                <a:latin typeface="Century Gothic" panose="020B0502020202020204" pitchFamily="34" charset="0"/>
                <a:ea typeface="+mj-ea"/>
                <a:cs typeface="+mj-cs"/>
              </a:rPr>
              <a:t>$58,804</a:t>
            </a:r>
            <a:endParaRPr lang="en-US" sz="6000" kern="1200" dirty="0">
              <a:solidFill>
                <a:schemeClr val="accent5">
                  <a:lumMod val="50000"/>
                </a:schemeClr>
              </a:solidFill>
              <a:latin typeface="Century Gothic" panose="020B0502020202020204" pitchFamily="34" charset="0"/>
              <a:ea typeface="+mj-ea"/>
              <a:cs typeface="+mj-cs"/>
            </a:endParaRPr>
          </a:p>
        </p:txBody>
      </p:sp>
      <p:sp>
        <p:nvSpPr>
          <p:cNvPr id="40" name="Text Placeholder 1">
            <a:extLst>
              <a:ext uri="{FF2B5EF4-FFF2-40B4-BE49-F238E27FC236}">
                <a16:creationId xmlns:a16="http://schemas.microsoft.com/office/drawing/2014/main" id="{167A4F1E-8B5D-4447-84F7-A4CE43D054B5}"/>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dirty="0">
                <a:latin typeface="微软雅黑" panose="020B0503020204020204" pitchFamily="34" charset="-122"/>
                <a:ea typeface="微软雅黑" panose="020B0503020204020204" pitchFamily="34" charset="-122"/>
              </a:rPr>
              <a:t>为服务和支持付费</a:t>
            </a:r>
            <a:endParaRPr lang="en-US" dirty="0">
              <a:latin typeface="微软雅黑" panose="020B0503020204020204" pitchFamily="34" charset="-122"/>
              <a:ea typeface="微软雅黑" panose="020B0503020204020204" pitchFamily="34" charset="-122"/>
            </a:endParaRPr>
          </a:p>
        </p:txBody>
      </p:sp>
      <p:sp>
        <p:nvSpPr>
          <p:cNvPr id="45" name="TextBox 44">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支出计划</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grpSp>
        <p:nvGrpSpPr>
          <p:cNvPr id="46" name="Group 45"/>
          <p:cNvGrpSpPr/>
          <p:nvPr/>
        </p:nvGrpSpPr>
        <p:grpSpPr>
          <a:xfrm>
            <a:off x="323344" y="4379560"/>
            <a:ext cx="2597825" cy="2019370"/>
            <a:chOff x="555056" y="4340884"/>
            <a:chExt cx="2481617" cy="2019370"/>
          </a:xfrm>
        </p:grpSpPr>
        <p:sp>
          <p:nvSpPr>
            <p:cNvPr id="47" name="Rectangle 46"/>
            <p:cNvSpPr/>
            <p:nvPr/>
          </p:nvSpPr>
          <p:spPr>
            <a:xfrm>
              <a:off x="555056" y="4340884"/>
              <a:ext cx="2481617" cy="201937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685036" y="4390907"/>
              <a:ext cx="2159191"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p:nvSpPr>
          <p:spPr>
            <a:xfrm>
              <a:off x="748613" y="5172064"/>
              <a:ext cx="2032034" cy="424732"/>
            </a:xfrm>
            <a:prstGeom prst="rect">
              <a:avLst/>
            </a:prstGeom>
            <a:noFill/>
          </p:spPr>
          <p:txBody>
            <a:bodyPr wrap="square" rtlCol="0">
              <a:spAutoFit/>
            </a:bodyPr>
            <a:lstStyle/>
            <a:p>
              <a:pPr algn="ctr">
                <a:lnSpc>
                  <a:spcPct val="90000"/>
                </a:lnSpc>
                <a:spcBef>
                  <a:spcPct val="0"/>
                </a:spcBef>
              </a:pPr>
              <a:r>
                <a:rPr lang="zh-CN" altLang="en-US" sz="2400" kern="1200" dirty="0">
                  <a:solidFill>
                    <a:schemeClr val="accent5">
                      <a:lumMod val="50000"/>
                    </a:schemeClr>
                  </a:solidFill>
                  <a:latin typeface="微软雅黑" panose="020B0503020204020204" pitchFamily="34" charset="-122"/>
                  <a:ea typeface="微软雅黑" panose="020B0503020204020204" pitchFamily="34" charset="-122"/>
                  <a:cs typeface="+mj-cs"/>
                </a:rPr>
                <a:t>个人预算</a:t>
              </a:r>
              <a:endParaRPr lang="en-US" sz="2400"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grpSp>
      <p:sp>
        <p:nvSpPr>
          <p:cNvPr id="50" name="Equal 49"/>
          <p:cNvSpPr/>
          <p:nvPr/>
        </p:nvSpPr>
        <p:spPr>
          <a:xfrm>
            <a:off x="2881945" y="5056169"/>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 name="TextBox 50"/>
          <p:cNvSpPr txBox="1"/>
          <p:nvPr/>
        </p:nvSpPr>
        <p:spPr>
          <a:xfrm>
            <a:off x="3652791" y="5026929"/>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4400" kern="1200" dirty="0">
                <a:solidFill>
                  <a:schemeClr val="accent5">
                    <a:lumMod val="50000"/>
                  </a:schemeClr>
                </a:solidFill>
                <a:latin typeface="Century Gothic" panose="020B0502020202020204" pitchFamily="34" charset="0"/>
                <a:ea typeface="+mj-ea"/>
                <a:cs typeface="+mj-cs"/>
              </a:rPr>
              <a:t>$63,100</a:t>
            </a:r>
            <a:endParaRPr lang="en-US" sz="6000" kern="1200" dirty="0">
              <a:solidFill>
                <a:schemeClr val="accent5">
                  <a:lumMod val="50000"/>
                </a:schemeClr>
              </a:solidFill>
              <a:latin typeface="Century Gothic" panose="020B0502020202020204" pitchFamily="34" charset="0"/>
              <a:ea typeface="+mj-ea"/>
              <a:cs typeface="+mj-cs"/>
            </a:endParaRPr>
          </a:p>
        </p:txBody>
      </p:sp>
      <p:pic>
        <p:nvPicPr>
          <p:cNvPr id="38" name="Picture 37"/>
          <p:cNvPicPr>
            <a:picLocks noChangeAspect="1"/>
          </p:cNvPicPr>
          <p:nvPr/>
        </p:nvPicPr>
        <p:blipFill rotWithShape="1">
          <a:blip r:embed="rId11">
            <a:extLst>
              <a:ext uri="{28A0092B-C50C-407E-A947-70E740481C1C}">
                <a14:useLocalDpi xmlns:a14="http://schemas.microsoft.com/office/drawing/2010/main" val="0"/>
              </a:ext>
            </a:extLst>
          </a:blip>
          <a:srcRect l="-11029" t="-18579" r="-6618" b="-14755"/>
          <a:stretch/>
        </p:blipFill>
        <p:spPr>
          <a:xfrm>
            <a:off x="4746647" y="2075870"/>
            <a:ext cx="1289580" cy="1230630"/>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268201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456634" y="1393834"/>
            <a:ext cx="3777817" cy="601457"/>
            <a:chOff x="6242998" y="4298283"/>
            <a:chExt cx="2495651" cy="2076451"/>
          </a:xfrm>
        </p:grpSpPr>
        <p:grpSp>
          <p:nvGrpSpPr>
            <p:cNvPr id="22" name="Group 21"/>
            <p:cNvGrpSpPr/>
            <p:nvPr/>
          </p:nvGrpSpPr>
          <p:grpSpPr>
            <a:xfrm>
              <a:off x="6242998" y="4298283"/>
              <a:ext cx="2495651" cy="2076451"/>
              <a:chOff x="1600099" y="4179332"/>
              <a:chExt cx="3334234" cy="2488169"/>
            </a:xfrm>
          </p:grpSpPr>
          <p:sp>
            <p:nvSpPr>
              <p:cNvPr id="24" name="Rectangle 23"/>
              <p:cNvSpPr/>
              <p:nvPr/>
            </p:nvSpPr>
            <p:spPr>
              <a:xfrm>
                <a:off x="1600099" y="4179332"/>
                <a:ext cx="3334234" cy="2488169"/>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1766298" y="4360449"/>
                <a:ext cx="2975629" cy="2151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TextBox 22">
              <a:hlinkClick r:id="rId3" action="ppaction://hlinkfile"/>
            </p:cNvPr>
            <p:cNvSpPr txBox="1"/>
            <p:nvPr/>
          </p:nvSpPr>
          <p:spPr>
            <a:xfrm>
              <a:off x="6464999" y="4736364"/>
              <a:ext cx="2032034" cy="1275070"/>
            </a:xfrm>
            <a:prstGeom prst="rect">
              <a:avLst/>
            </a:prstGeom>
            <a:noFill/>
          </p:spPr>
          <p:txBody>
            <a:bodyPr wrap="square" rtlCol="0" anchor="ctr">
              <a:spAutoFit/>
            </a:bodyPr>
            <a:lstStyle/>
            <a:p>
              <a:pPr algn="ctr">
                <a:lnSpc>
                  <a:spcPct val="90000"/>
                </a:lnSpc>
                <a:spcBef>
                  <a:spcPct val="0"/>
                </a:spcBef>
              </a:pPr>
              <a:r>
                <a:rPr lang="zh-CN" altLang="en-US" sz="2000" dirty="0">
                  <a:solidFill>
                    <a:schemeClr val="accent5">
                      <a:lumMod val="50000"/>
                    </a:schemeClr>
                  </a:solidFill>
                  <a:latin typeface="微软雅黑" panose="020B0503020204020204" pitchFamily="34" charset="-122"/>
                  <a:ea typeface="微软雅黑" panose="020B0503020204020204" pitchFamily="34" charset="-122"/>
                  <a:cs typeface="+mj-cs"/>
                </a:rPr>
                <a:t>*支出计划</a:t>
              </a:r>
              <a:endParaRPr lang="en-US" sz="2000"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grpSp>
      <p:graphicFrame>
        <p:nvGraphicFramePr>
          <p:cNvPr id="8" name="Table 7"/>
          <p:cNvGraphicFramePr>
            <a:graphicFrameLocks noGrp="1"/>
          </p:cNvGraphicFramePr>
          <p:nvPr>
            <p:extLst>
              <p:ext uri="{D42A27DB-BD31-4B8C-83A1-F6EECF244321}">
                <p14:modId xmlns:p14="http://schemas.microsoft.com/office/powerpoint/2010/main" val="2235351545"/>
              </p:ext>
            </p:extLst>
          </p:nvPr>
        </p:nvGraphicFramePr>
        <p:xfrm>
          <a:off x="435429" y="2101492"/>
          <a:ext cx="4845460" cy="4470049"/>
        </p:xfrm>
        <a:graphic>
          <a:graphicData uri="http://schemas.openxmlformats.org/drawingml/2006/table">
            <a:tbl>
              <a:tblPr firstRow="1" bandRow="1">
                <a:tableStyleId>{5C22544A-7EE6-4342-B048-85BDC9FD1C3A}</a:tableStyleId>
              </a:tblPr>
              <a:tblGrid>
                <a:gridCol w="2388870">
                  <a:extLst>
                    <a:ext uri="{9D8B030D-6E8A-4147-A177-3AD203B41FA5}">
                      <a16:colId xmlns:a16="http://schemas.microsoft.com/office/drawing/2014/main" val="20000"/>
                    </a:ext>
                  </a:extLst>
                </a:gridCol>
                <a:gridCol w="2456590">
                  <a:extLst>
                    <a:ext uri="{9D8B030D-6E8A-4147-A177-3AD203B41FA5}">
                      <a16:colId xmlns:a16="http://schemas.microsoft.com/office/drawing/2014/main" val="20001"/>
                    </a:ext>
                  </a:extLst>
                </a:gridCol>
              </a:tblGrid>
              <a:tr h="353213">
                <a:tc>
                  <a:txBody>
                    <a:bodyPr/>
                    <a:lstStyle/>
                    <a:p>
                      <a:r>
                        <a:rPr lang="zh-CN" altLang="en-US" dirty="0">
                          <a:latin typeface="微软雅黑" panose="020B0503020204020204" pitchFamily="34" charset="-122"/>
                          <a:ea typeface="微软雅黑" panose="020B0503020204020204" pitchFamily="34" charset="-122"/>
                        </a:rPr>
                        <a:t>服务</a:t>
                      </a:r>
                      <a:endParaRPr lang="en-US" dirty="0">
                        <a:latin typeface="微软雅黑" panose="020B0503020204020204" pitchFamily="34" charset="-122"/>
                        <a:ea typeface="微软雅黑" panose="020B0503020204020204" pitchFamily="34" charset="-122"/>
                      </a:endParaRPr>
                    </a:p>
                  </a:txBody>
                  <a:tcPr marL="51435" marR="5143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zh-CN" altLang="en-US" dirty="0">
                          <a:latin typeface="微软雅黑" panose="020B0503020204020204" pitchFamily="34" charset="-122"/>
                          <a:ea typeface="微软雅黑" panose="020B0503020204020204" pitchFamily="34" charset="-122"/>
                        </a:rPr>
                        <a:t>金额</a:t>
                      </a:r>
                      <a:endParaRPr lang="en-US" dirty="0">
                        <a:latin typeface="微软雅黑" panose="020B0503020204020204" pitchFamily="34" charset="-122"/>
                        <a:ea typeface="微软雅黑" panose="020B0503020204020204" pitchFamily="34" charset="-122"/>
                      </a:endParaRPr>
                    </a:p>
                  </a:txBody>
                  <a:tcPr marL="51435" marR="5143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53213">
                <a:tc>
                  <a:txBody>
                    <a:bodyPr/>
                    <a:lstStyle/>
                    <a:p>
                      <a:r>
                        <a:rPr lang="zh-CN" altLang="en-US" dirty="0">
                          <a:latin typeface="微软雅黑" panose="020B0503020204020204" pitchFamily="34" charset="-122"/>
                          <a:ea typeface="微软雅黑" panose="020B0503020204020204" pitchFamily="34" charset="-122"/>
                        </a:rPr>
                        <a:t>就业支持</a:t>
                      </a:r>
                      <a:endParaRPr lang="en-US" dirty="0">
                        <a:latin typeface="微软雅黑" panose="020B0503020204020204" pitchFamily="34" charset="-122"/>
                        <a:ea typeface="微软雅黑" panose="020B0503020204020204" pitchFamily="34" charset="-122"/>
                      </a:endParaRPr>
                    </a:p>
                  </a:txBody>
                  <a:tcPr marL="51435" marR="51435">
                    <a:lnL w="12700" cap="flat" cmpd="sng" algn="ctr">
                      <a:solidFill>
                        <a:schemeClr val="tx1"/>
                      </a:solidFill>
                      <a:prstDash val="solid"/>
                      <a:round/>
                      <a:headEnd type="none" w="med" len="med"/>
                      <a:tailEnd type="none" w="med" len="med"/>
                    </a:lnL>
                  </a:tcPr>
                </a:tc>
                <a:tc>
                  <a:txBody>
                    <a:bodyPr/>
                    <a:lstStyle/>
                    <a:p>
                      <a:r>
                        <a:rPr lang="en-US" dirty="0">
                          <a:latin typeface="微软雅黑" panose="020B0503020204020204" pitchFamily="34" charset="-122"/>
                          <a:ea typeface="微软雅黑" panose="020B0503020204020204" pitchFamily="34" charset="-122"/>
                        </a:rPr>
                        <a:t>$12,960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462638">
                <a:tc>
                  <a:txBody>
                    <a:bodyPr/>
                    <a:lstStyle/>
                    <a:p>
                      <a:r>
                        <a:rPr lang="zh-CN" altLang="en-US" dirty="0">
                          <a:latin typeface="微软雅黑" panose="020B0503020204020204" pitchFamily="34" charset="-122"/>
                          <a:ea typeface="微软雅黑" panose="020B0503020204020204" pitchFamily="34" charset="-122"/>
                        </a:rPr>
                        <a:t>社区生活支持</a:t>
                      </a:r>
                      <a:endParaRPr lang="en-US" dirty="0">
                        <a:latin typeface="微软雅黑" panose="020B0503020204020204" pitchFamily="34" charset="-122"/>
                        <a:ea typeface="微软雅黑" panose="020B0503020204020204" pitchFamily="34" charset="-122"/>
                      </a:endParaRPr>
                    </a:p>
                  </a:txBody>
                  <a:tcPr marL="51435" marR="51435">
                    <a:lnL w="12700" cap="flat" cmpd="sng" algn="ctr">
                      <a:solidFill>
                        <a:schemeClr val="tx1"/>
                      </a:solidFill>
                      <a:prstDash val="solid"/>
                      <a:round/>
                      <a:headEnd type="none" w="med" len="med"/>
                      <a:tailEnd type="none" w="med" len="med"/>
                    </a:lnL>
                  </a:tcPr>
                </a:tc>
                <a:tc>
                  <a:txBody>
                    <a:bodyPr/>
                    <a:lstStyle/>
                    <a:p>
                      <a:r>
                        <a:rPr lang="en-US" dirty="0">
                          <a:latin typeface="微软雅黑" panose="020B0503020204020204" pitchFamily="34" charset="-122"/>
                          <a:ea typeface="微软雅黑" panose="020B0503020204020204" pitchFamily="34" charset="-122"/>
                        </a:rPr>
                        <a:t>$8,424</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509970">
                <a:tc>
                  <a:txBody>
                    <a:bodyPr/>
                    <a:lstStyle/>
                    <a:p>
                      <a:r>
                        <a:rPr lang="zh-CN" altLang="en-US" baseline="0" dirty="0">
                          <a:latin typeface="微软雅黑" panose="020B0503020204020204" pitchFamily="34" charset="-122"/>
                          <a:ea typeface="微软雅黑" panose="020B0503020204020204" pitchFamily="34" charset="-122"/>
                        </a:rPr>
                        <a:t>社区融入支持</a:t>
                      </a:r>
                      <a:endParaRPr lang="en-US" dirty="0">
                        <a:latin typeface="微软雅黑" panose="020B0503020204020204" pitchFamily="34" charset="-122"/>
                        <a:ea typeface="微软雅黑" panose="020B0503020204020204" pitchFamily="34" charset="-122"/>
                      </a:endParaRPr>
                    </a:p>
                  </a:txBody>
                  <a:tcPr marL="51435" marR="51435">
                    <a:lnL w="12700" cap="flat" cmpd="sng" algn="ctr">
                      <a:solidFill>
                        <a:schemeClr val="tx1"/>
                      </a:solidFill>
                      <a:prstDash val="solid"/>
                      <a:round/>
                      <a:headEnd type="none" w="med" len="med"/>
                      <a:tailEnd type="none" w="med" len="med"/>
                    </a:lnL>
                  </a:tcPr>
                </a:tc>
                <a:tc>
                  <a:txBody>
                    <a:bodyPr/>
                    <a:lstStyle/>
                    <a:p>
                      <a:r>
                        <a:rPr lang="en-US" dirty="0">
                          <a:latin typeface="微软雅黑" panose="020B0503020204020204" pitchFamily="34" charset="-122"/>
                          <a:ea typeface="微软雅黑" panose="020B0503020204020204" pitchFamily="34" charset="-122"/>
                        </a:rPr>
                        <a:t>$28,800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42530">
                <a:tc>
                  <a:txBody>
                    <a:bodyPr/>
                    <a:lstStyle/>
                    <a:p>
                      <a:r>
                        <a:rPr lang="zh-CN" altLang="en-US" dirty="0">
                          <a:latin typeface="微软雅黑" panose="020B0503020204020204" pitchFamily="34" charset="-122"/>
                          <a:ea typeface="微软雅黑" panose="020B0503020204020204" pitchFamily="34" charset="-122"/>
                        </a:rPr>
                        <a:t>非医疗交通</a:t>
                      </a:r>
                      <a:endParaRPr lang="en-US" dirty="0">
                        <a:latin typeface="微软雅黑" panose="020B0503020204020204" pitchFamily="34" charset="-122"/>
                        <a:ea typeface="微软雅黑" panose="020B0503020204020204" pitchFamily="34" charset="-122"/>
                      </a:endParaRPr>
                    </a:p>
                  </a:txBody>
                  <a:tcPr marL="51435" marR="51435">
                    <a:lnL w="12700" cap="flat" cmpd="sng" algn="ctr">
                      <a:solidFill>
                        <a:schemeClr val="tx1"/>
                      </a:solidFill>
                      <a:prstDash val="solid"/>
                      <a:round/>
                      <a:headEnd type="none" w="med" len="med"/>
                      <a:tailEnd type="none" w="med" len="med"/>
                    </a:lnL>
                  </a:tcPr>
                </a:tc>
                <a:tc>
                  <a:txBody>
                    <a:bodyPr/>
                    <a:lstStyle/>
                    <a:p>
                      <a:r>
                        <a:rPr lang="en-US" dirty="0">
                          <a:latin typeface="微软雅黑" panose="020B0503020204020204" pitchFamily="34" charset="-122"/>
                          <a:ea typeface="微软雅黑" panose="020B0503020204020204" pitchFamily="34" charset="-122"/>
                        </a:rPr>
                        <a:t>$1,200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509970">
                <a:tc>
                  <a:txBody>
                    <a:bodyPr/>
                    <a:lstStyle/>
                    <a:p>
                      <a:r>
                        <a:rPr lang="zh-CN" altLang="en-US" dirty="0">
                          <a:latin typeface="微软雅黑" panose="020B0503020204020204" pitchFamily="34" charset="-122"/>
                          <a:ea typeface="微软雅黑" panose="020B0503020204020204" pitchFamily="34" charset="-122"/>
                        </a:rPr>
                        <a:t>社区融入支持</a:t>
                      </a:r>
                      <a:endParaRPr lang="en-US" dirty="0">
                        <a:latin typeface="微软雅黑" panose="020B0503020204020204" pitchFamily="34" charset="-122"/>
                        <a:ea typeface="微软雅黑" panose="020B0503020204020204" pitchFamily="34" charset="-122"/>
                      </a:endParaRPr>
                    </a:p>
                  </a:txBody>
                  <a:tcPr marL="51435" marR="51435">
                    <a:lnL w="12700" cap="flat" cmpd="sng" algn="ctr">
                      <a:solidFill>
                        <a:schemeClr val="tx1"/>
                      </a:solidFill>
                      <a:prstDash val="solid"/>
                      <a:round/>
                      <a:headEnd type="none" w="med" len="med"/>
                      <a:tailEnd type="none" w="med" len="med"/>
                    </a:lnL>
                  </a:tcPr>
                </a:tc>
                <a:tc>
                  <a:txBody>
                    <a:bodyPr/>
                    <a:lstStyle/>
                    <a:p>
                      <a:r>
                        <a:rPr lang="en-US" dirty="0">
                          <a:latin typeface="微软雅黑" panose="020B0503020204020204" pitchFamily="34" charset="-122"/>
                          <a:ea typeface="微软雅黑" panose="020B0503020204020204" pitchFamily="34" charset="-122"/>
                        </a:rPr>
                        <a:t>$4,320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463778">
                <a:tc>
                  <a:txBody>
                    <a:bodyPr/>
                    <a:lstStyle/>
                    <a:p>
                      <a:r>
                        <a:rPr lang="zh-CN" altLang="en-US" dirty="0">
                          <a:latin typeface="微软雅黑" panose="020B0503020204020204" pitchFamily="34" charset="-122"/>
                          <a:ea typeface="微软雅黑" panose="020B0503020204020204" pitchFamily="34" charset="-122"/>
                        </a:rPr>
                        <a:t>社区融入支持</a:t>
                      </a:r>
                      <a:endParaRPr lang="en-US" dirty="0">
                        <a:latin typeface="微软雅黑" panose="020B0503020204020204" pitchFamily="34" charset="-122"/>
                        <a:ea typeface="微软雅黑" panose="020B0503020204020204" pitchFamily="34" charset="-122"/>
                      </a:endParaRPr>
                    </a:p>
                  </a:txBody>
                  <a:tcPr marL="51435" marR="51435">
                    <a:lnL w="12700" cap="flat" cmpd="sng" algn="ctr">
                      <a:solidFill>
                        <a:schemeClr val="tx1"/>
                      </a:solidFill>
                      <a:prstDash val="solid"/>
                      <a:round/>
                      <a:headEnd type="none" w="med" len="med"/>
                      <a:tailEnd type="none" w="med" len="med"/>
                    </a:lnL>
                  </a:tcPr>
                </a:tc>
                <a:tc>
                  <a:txBody>
                    <a:bodyPr/>
                    <a:lstStyle/>
                    <a:p>
                      <a:r>
                        <a:rPr lang="en-US" dirty="0">
                          <a:latin typeface="微软雅黑" panose="020B0503020204020204" pitchFamily="34" charset="-122"/>
                          <a:ea typeface="微软雅黑" panose="020B0503020204020204" pitchFamily="34" charset="-122"/>
                        </a:rPr>
                        <a:t>$120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53213">
                <a:tc>
                  <a:txBody>
                    <a:bodyPr/>
                    <a:lstStyle/>
                    <a:p>
                      <a:r>
                        <a:rPr lang="zh-CN" altLang="en-US" dirty="0">
                          <a:latin typeface="微软雅黑" panose="020B0503020204020204" pitchFamily="34" charset="-122"/>
                          <a:ea typeface="微软雅黑" panose="020B0503020204020204" pitchFamily="34" charset="-122"/>
                        </a:rPr>
                        <a:t>独立协调方</a:t>
                      </a:r>
                      <a:endParaRPr lang="en-US" dirty="0">
                        <a:latin typeface="微软雅黑" panose="020B0503020204020204" pitchFamily="34" charset="-122"/>
                        <a:ea typeface="微软雅黑" panose="020B0503020204020204" pitchFamily="34" charset="-122"/>
                      </a:endParaRPr>
                    </a:p>
                  </a:txBody>
                  <a:tcPr marL="51435" marR="51435">
                    <a:lnL w="12700" cap="flat" cmpd="sng" algn="ctr">
                      <a:solidFill>
                        <a:schemeClr val="tx1"/>
                      </a:solidFill>
                      <a:prstDash val="solid"/>
                      <a:round/>
                      <a:headEnd type="none" w="med" len="med"/>
                      <a:tailEnd type="none" w="med" len="med"/>
                    </a:lnL>
                  </a:tcPr>
                </a:tc>
                <a:tc>
                  <a:txBody>
                    <a:bodyPr/>
                    <a:lstStyle/>
                    <a:p>
                      <a:r>
                        <a:rPr lang="en-US" dirty="0">
                          <a:latin typeface="微软雅黑" panose="020B0503020204020204" pitchFamily="34" charset="-122"/>
                          <a:ea typeface="微软雅黑" panose="020B0503020204020204" pitchFamily="34" charset="-122"/>
                        </a:rPr>
                        <a:t>$1,000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618123">
                <a:tc>
                  <a:txBody>
                    <a:bodyPr/>
                    <a:lstStyle/>
                    <a:p>
                      <a:r>
                        <a:rPr lang="zh-CN" altLang="en-US" dirty="0">
                          <a:latin typeface="微软雅黑" panose="020B0503020204020204" pitchFamily="34" charset="-122"/>
                          <a:ea typeface="微软雅黑" panose="020B0503020204020204" pitchFamily="34" charset="-122"/>
                        </a:rPr>
                        <a:t>财务管理服务（</a:t>
                      </a:r>
                      <a:r>
                        <a:rPr lang="en-US" altLang="zh-CN" dirty="0">
                          <a:latin typeface="微软雅黑" panose="020B0503020204020204" pitchFamily="34" charset="-122"/>
                          <a:ea typeface="微软雅黑" panose="020B0503020204020204" pitchFamily="34" charset="-122"/>
                        </a:rPr>
                        <a:t>FMS</a:t>
                      </a:r>
                      <a:r>
                        <a:rPr lang="zh-CN" altLang="en-US" dirty="0">
                          <a:latin typeface="微软雅黑" panose="020B0503020204020204" pitchFamily="34" charset="-122"/>
                          <a:ea typeface="微软雅黑" panose="020B0503020204020204" pitchFamily="34" charset="-122"/>
                        </a:rPr>
                        <a:t>）</a:t>
                      </a:r>
                      <a:endParaRPr lang="en-US" dirty="0">
                        <a:latin typeface="微软雅黑" panose="020B0503020204020204" pitchFamily="34" charset="-122"/>
                        <a:ea typeface="微软雅黑" panose="020B0503020204020204" pitchFamily="34" charset="-122"/>
                      </a:endParaRPr>
                    </a:p>
                  </a:txBody>
                  <a:tcPr marL="51435" marR="51435">
                    <a:lnL w="12700" cap="flat" cmpd="sng" algn="ctr">
                      <a:solidFill>
                        <a:schemeClr val="tx1"/>
                      </a:solidFill>
                      <a:prstDash val="solid"/>
                      <a:round/>
                      <a:headEnd type="none" w="med" len="med"/>
                      <a:tailEnd type="none" w="med" len="med"/>
                    </a:lnL>
                  </a:tcPr>
                </a:tc>
                <a:tc>
                  <a:txBody>
                    <a:bodyPr/>
                    <a:lstStyle/>
                    <a:p>
                      <a:r>
                        <a:rPr lang="en-US" dirty="0">
                          <a:latin typeface="微软雅黑" panose="020B0503020204020204" pitchFamily="34" charset="-122"/>
                          <a:ea typeface="微软雅黑" panose="020B0503020204020204" pitchFamily="34" charset="-122"/>
                        </a:rPr>
                        <a:t>$1,980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53213">
                <a:tc>
                  <a:txBody>
                    <a:bodyPr/>
                    <a:lstStyle/>
                    <a:p>
                      <a:pPr marL="0" marR="0">
                        <a:spcBef>
                          <a:spcPts val="0"/>
                        </a:spcBef>
                        <a:spcAft>
                          <a:spcPts val="0"/>
                        </a:spcAft>
                      </a:pPr>
                      <a:r>
                        <a:rPr lang="zh-CN" altLang="en-US" sz="1800" b="1" dirty="0">
                          <a:effectLst/>
                          <a:latin typeface="微软雅黑" panose="020B0503020204020204" pitchFamily="34" charset="-122"/>
                          <a:ea typeface="微软雅黑" panose="020B0503020204020204" pitchFamily="34" charset="-122"/>
                          <a:cs typeface="Times New Roman"/>
                        </a:rPr>
                        <a:t>合计</a:t>
                      </a:r>
                      <a:endParaRPr lang="en-US" sz="1600" b="1" dirty="0">
                        <a:effectLst/>
                        <a:latin typeface="微软雅黑" panose="020B0503020204020204" pitchFamily="34" charset="-122"/>
                        <a:ea typeface="微软雅黑" panose="020B0503020204020204" pitchFamily="34" charset="-122"/>
                        <a:cs typeface="Times New Roman"/>
                      </a:endParaRPr>
                    </a:p>
                  </a:txBody>
                  <a:tcPr marL="51435" marR="51435">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1" dirty="0">
                          <a:effectLst/>
                          <a:latin typeface="微软雅黑" panose="020B0503020204020204" pitchFamily="34" charset="-122"/>
                          <a:ea typeface="微软雅黑" panose="020B0503020204020204" pitchFamily="34" charset="-122"/>
                          <a:cs typeface="Times New Roman"/>
                        </a:rPr>
                        <a:t>$58,804</a:t>
                      </a:r>
                      <a:endParaRPr lang="en-US" sz="1100" b="1" dirty="0">
                        <a:effectLst/>
                        <a:latin typeface="微软雅黑" panose="020B0503020204020204" pitchFamily="34" charset="-122"/>
                        <a:ea typeface="微软雅黑" panose="020B0503020204020204" pitchFamily="34" charset="-122"/>
                        <a:cs typeface="Times New Roman"/>
                      </a:endParaRPr>
                    </a:p>
                  </a:txBody>
                  <a:tcPr marL="51435" marR="51435">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grpSp>
        <p:nvGrpSpPr>
          <p:cNvPr id="17" name="Group 16"/>
          <p:cNvGrpSpPr/>
          <p:nvPr/>
        </p:nvGrpSpPr>
        <p:grpSpPr>
          <a:xfrm>
            <a:off x="6591766" y="2338466"/>
            <a:ext cx="5284268" cy="1064762"/>
            <a:chOff x="6452618" y="2358345"/>
            <a:chExt cx="5284268" cy="1064762"/>
          </a:xfrm>
        </p:grpSpPr>
        <p:grpSp>
          <p:nvGrpSpPr>
            <p:cNvPr id="15" name="Group 14"/>
            <p:cNvGrpSpPr/>
            <p:nvPr/>
          </p:nvGrpSpPr>
          <p:grpSpPr>
            <a:xfrm>
              <a:off x="7877904" y="2358345"/>
              <a:ext cx="3858982" cy="1064762"/>
              <a:chOff x="4103918" y="1729141"/>
              <a:chExt cx="4288642" cy="1188720"/>
            </a:xfrm>
          </p:grpSpPr>
          <p:pic>
            <p:nvPicPr>
              <p:cNvPr id="11" name="Picture 10" descr="Clipart - Simple Compute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103918"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Connected Learning Initiative – Mathematics"/>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608159"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Category:Dollar sign - Wikimedia Commons"/>
              <p:cNvPicPr>
                <a:picLocks/>
              </p:cNvPicPr>
              <p:nvPr/>
            </p:nvPicPr>
            <p:blipFill>
              <a:blip r:embed="rId6">
                <a:extLst>
                  <a:ext uri="{28A0092B-C50C-407E-A947-70E740481C1C}">
                    <a14:useLocalDpi xmlns:a14="http://schemas.microsoft.com/office/drawing/2010/main" val="0"/>
                  </a:ext>
                </a:extLst>
              </a:blip>
              <a:stretch>
                <a:fillRect/>
              </a:stretch>
            </p:blipFill>
            <p:spPr>
              <a:xfrm>
                <a:off x="7112400"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16" name="Picture 15" descr="Proceso administrativo: Imagenes de cabecera"/>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6452618" y="2358345"/>
              <a:ext cx="1223653" cy="10647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3" name="Text Placeholder 1">
            <a:extLst>
              <a:ext uri="{FF2B5EF4-FFF2-40B4-BE49-F238E27FC236}">
                <a16:creationId xmlns:a16="http://schemas.microsoft.com/office/drawing/2014/main" id="{6D80FEBD-E0B0-7640-81AF-F8B78501BBB7}"/>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dirty="0">
                <a:latin typeface="微软雅黑" panose="020B0503020204020204" pitchFamily="34" charset="-122"/>
                <a:ea typeface="微软雅黑" panose="020B0503020204020204" pitchFamily="34" charset="-122"/>
              </a:rPr>
              <a:t>为服务和支持付费</a:t>
            </a:r>
            <a:endParaRPr lang="en-US" dirty="0">
              <a:latin typeface="微软雅黑" panose="020B0503020204020204" pitchFamily="34" charset="-122"/>
              <a:ea typeface="微软雅黑" panose="020B0503020204020204" pitchFamily="34" charset="-122"/>
            </a:endParaRPr>
          </a:p>
        </p:txBody>
      </p:sp>
      <p:sp>
        <p:nvSpPr>
          <p:cNvPr id="19" name="TextBox 18">
            <a:extLst>
              <a:ext uri="{FF2B5EF4-FFF2-40B4-BE49-F238E27FC236}">
                <a16:creationId xmlns:a16="http://schemas.microsoft.com/office/drawing/2014/main" id="{7A56D8D8-69A4-5F45-A013-7FCF6FC63D93}"/>
              </a:ext>
            </a:extLst>
          </p:cNvPr>
          <p:cNvSpPr txBox="1"/>
          <p:nvPr/>
        </p:nvSpPr>
        <p:spPr>
          <a:xfrm>
            <a:off x="8292270" y="156584"/>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Jason</a:t>
            </a:r>
            <a:r>
              <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sp>
        <p:nvSpPr>
          <p:cNvPr id="20" name="TextBox 19">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支出计划</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3660056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qual 14"/>
          <p:cNvSpPr/>
          <p:nvPr/>
        </p:nvSpPr>
        <p:spPr>
          <a:xfrm>
            <a:off x="8803970" y="5104230"/>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Equal 23"/>
          <p:cNvSpPr/>
          <p:nvPr/>
        </p:nvSpPr>
        <p:spPr>
          <a:xfrm>
            <a:off x="3207819" y="5021163"/>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TextBox 25"/>
          <p:cNvSpPr txBox="1"/>
          <p:nvPr/>
        </p:nvSpPr>
        <p:spPr>
          <a:xfrm>
            <a:off x="4127309" y="4971164"/>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4400" kern="1200" dirty="0">
                <a:solidFill>
                  <a:schemeClr val="accent5">
                    <a:lumMod val="50000"/>
                  </a:schemeClr>
                </a:solidFill>
                <a:latin typeface="Century Gothic" panose="020B0502020202020204" pitchFamily="34" charset="0"/>
                <a:ea typeface="+mj-ea"/>
                <a:cs typeface="+mj-cs"/>
              </a:rPr>
              <a:t>$12,000</a:t>
            </a:r>
            <a:endParaRPr lang="en-US" sz="6000" kern="1200" dirty="0">
              <a:solidFill>
                <a:schemeClr val="accent5">
                  <a:lumMod val="50000"/>
                </a:schemeClr>
              </a:solidFill>
              <a:latin typeface="Century Gothic" panose="020B0502020202020204" pitchFamily="34" charset="0"/>
              <a:ea typeface="+mj-ea"/>
              <a:cs typeface="+mj-cs"/>
            </a:endParaRPr>
          </a:p>
        </p:txBody>
      </p:sp>
      <p:grpSp>
        <p:nvGrpSpPr>
          <p:cNvPr id="6" name="Group 5"/>
          <p:cNvGrpSpPr/>
          <p:nvPr/>
        </p:nvGrpSpPr>
        <p:grpSpPr>
          <a:xfrm>
            <a:off x="555056" y="4340884"/>
            <a:ext cx="2597825" cy="2019370"/>
            <a:chOff x="555056" y="4340884"/>
            <a:chExt cx="2481617" cy="2019370"/>
          </a:xfrm>
        </p:grpSpPr>
        <p:sp>
          <p:nvSpPr>
            <p:cNvPr id="44" name="Rectangle 43"/>
            <p:cNvSpPr/>
            <p:nvPr/>
          </p:nvSpPr>
          <p:spPr>
            <a:xfrm>
              <a:off x="555056" y="4340884"/>
              <a:ext cx="2481617" cy="201937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685036" y="4390907"/>
              <a:ext cx="2159191"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748613" y="5186535"/>
              <a:ext cx="2032034" cy="424732"/>
            </a:xfrm>
            <a:prstGeom prst="rect">
              <a:avLst/>
            </a:prstGeom>
            <a:noFill/>
          </p:spPr>
          <p:txBody>
            <a:bodyPr wrap="square" rtlCol="0">
              <a:spAutoFit/>
            </a:bodyPr>
            <a:lstStyle/>
            <a:p>
              <a:pPr algn="ctr">
                <a:lnSpc>
                  <a:spcPct val="90000"/>
                </a:lnSpc>
                <a:spcBef>
                  <a:spcPct val="0"/>
                </a:spcBef>
              </a:pPr>
              <a:r>
                <a:rPr lang="zh-CN" altLang="en-US" sz="2400" dirty="0">
                  <a:solidFill>
                    <a:schemeClr val="accent5">
                      <a:lumMod val="50000"/>
                    </a:schemeClr>
                  </a:solidFill>
                  <a:latin typeface="微软雅黑" panose="020B0503020204020204" pitchFamily="34" charset="-122"/>
                  <a:ea typeface="微软雅黑" panose="020B0503020204020204" pitchFamily="34" charset="-122"/>
                </a:rPr>
                <a:t>个人预算</a:t>
              </a:r>
              <a:endParaRPr lang="en-US" altLang="zh-CN" sz="2400" dirty="0">
                <a:solidFill>
                  <a:schemeClr val="accent5">
                    <a:lumMod val="50000"/>
                  </a:schemeClr>
                </a:solidFill>
                <a:latin typeface="微软雅黑" panose="020B0503020204020204" pitchFamily="34" charset="-122"/>
                <a:ea typeface="微软雅黑" panose="020B0503020204020204" pitchFamily="34" charset="-122"/>
              </a:endParaRPr>
            </a:p>
          </p:txBody>
        </p:sp>
      </p:grpSp>
      <p:sp>
        <p:nvSpPr>
          <p:cNvPr id="28" name="Text Placeholder 1">
            <a:extLst>
              <a:ext uri="{FF2B5EF4-FFF2-40B4-BE49-F238E27FC236}">
                <a16:creationId xmlns:a16="http://schemas.microsoft.com/office/drawing/2014/main" id="{ACEACC2B-2F10-DF4A-BBA5-553F6A160165}"/>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dirty="0">
                <a:latin typeface="微软雅黑" panose="020B0503020204020204" pitchFamily="34" charset="-122"/>
                <a:ea typeface="微软雅黑" panose="020B0503020204020204" pitchFamily="34" charset="-122"/>
              </a:rPr>
              <a:t>为服务和支持付费</a:t>
            </a:r>
            <a:endParaRPr lang="en-US" dirty="0">
              <a:latin typeface="微软雅黑" panose="020B0503020204020204" pitchFamily="34" charset="-122"/>
              <a:ea typeface="微软雅黑" panose="020B0503020204020204" pitchFamily="34" charset="-122"/>
            </a:endParaRPr>
          </a:p>
        </p:txBody>
      </p:sp>
      <p:grpSp>
        <p:nvGrpSpPr>
          <p:cNvPr id="5" name="Group 4"/>
          <p:cNvGrpSpPr/>
          <p:nvPr/>
        </p:nvGrpSpPr>
        <p:grpSpPr>
          <a:xfrm>
            <a:off x="6308319" y="4340884"/>
            <a:ext cx="2495651" cy="2076451"/>
            <a:chOff x="5705028" y="4351020"/>
            <a:chExt cx="2495651" cy="2076451"/>
          </a:xfrm>
        </p:grpSpPr>
        <p:sp>
          <p:nvSpPr>
            <p:cNvPr id="33" name="Rectangle 32"/>
            <p:cNvSpPr/>
            <p:nvPr/>
          </p:nvSpPr>
          <p:spPr>
            <a:xfrm>
              <a:off x="5705028" y="4351020"/>
              <a:ext cx="2495651" cy="2076451"/>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5829427" y="4502168"/>
              <a:ext cx="2227238" cy="17951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p:cNvSpPr txBox="1"/>
            <p:nvPr/>
          </p:nvSpPr>
          <p:spPr>
            <a:xfrm>
              <a:off x="5914825" y="5241782"/>
              <a:ext cx="2032034" cy="424732"/>
            </a:xfrm>
            <a:prstGeom prst="rect">
              <a:avLst/>
            </a:prstGeom>
            <a:noFill/>
          </p:spPr>
          <p:txBody>
            <a:bodyPr wrap="square" rtlCol="0">
              <a:spAutoFit/>
            </a:bodyPr>
            <a:lstStyle/>
            <a:p>
              <a:pPr algn="ctr">
                <a:lnSpc>
                  <a:spcPct val="90000"/>
                </a:lnSpc>
                <a:spcBef>
                  <a:spcPct val="0"/>
                </a:spcBef>
              </a:pPr>
              <a:r>
                <a:rPr lang="zh-CN" altLang="en-US" sz="2400" dirty="0">
                  <a:solidFill>
                    <a:schemeClr val="accent5">
                      <a:lumMod val="50000"/>
                    </a:schemeClr>
                  </a:solidFill>
                  <a:latin typeface="微软雅黑" panose="020B0503020204020204" pitchFamily="34" charset="-122"/>
                  <a:ea typeface="微软雅黑" panose="020B0503020204020204" pitchFamily="34" charset="-122"/>
                </a:rPr>
                <a:t>支出计划</a:t>
              </a:r>
              <a:endParaRPr lang="en-US" altLang="zh-CN" sz="2400" dirty="0">
                <a:solidFill>
                  <a:schemeClr val="accent5">
                    <a:lumMod val="50000"/>
                  </a:schemeClr>
                </a:solidFill>
                <a:latin typeface="微软雅黑" panose="020B0503020204020204" pitchFamily="34" charset="-122"/>
                <a:ea typeface="微软雅黑" panose="020B0503020204020204" pitchFamily="34" charset="-122"/>
              </a:endParaRPr>
            </a:p>
          </p:txBody>
        </p:sp>
      </p:grpSp>
      <p:sp>
        <p:nvSpPr>
          <p:cNvPr id="43" name="TextBox 42"/>
          <p:cNvSpPr txBox="1"/>
          <p:nvPr/>
        </p:nvSpPr>
        <p:spPr>
          <a:xfrm>
            <a:off x="9744714" y="5028243"/>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4400" kern="1200" dirty="0">
                <a:solidFill>
                  <a:schemeClr val="accent5">
                    <a:lumMod val="50000"/>
                  </a:schemeClr>
                </a:solidFill>
                <a:latin typeface="Century Gothic" panose="020B0502020202020204" pitchFamily="34" charset="0"/>
                <a:ea typeface="+mj-ea"/>
                <a:cs typeface="+mj-cs"/>
              </a:rPr>
              <a:t>$8,900</a:t>
            </a:r>
            <a:endParaRPr lang="en-US" sz="6000" kern="1200" dirty="0">
              <a:solidFill>
                <a:schemeClr val="accent5">
                  <a:lumMod val="50000"/>
                </a:schemeClr>
              </a:solidFill>
              <a:latin typeface="Century Gothic" panose="020B0502020202020204" pitchFamily="34" charset="0"/>
              <a:ea typeface="+mj-ea"/>
              <a:cs typeface="+mj-cs"/>
            </a:endParaRPr>
          </a:p>
        </p:txBody>
      </p:sp>
      <p:grpSp>
        <p:nvGrpSpPr>
          <p:cNvPr id="45" name="Group 44"/>
          <p:cNvGrpSpPr/>
          <p:nvPr/>
        </p:nvGrpSpPr>
        <p:grpSpPr>
          <a:xfrm>
            <a:off x="691123" y="2393936"/>
            <a:ext cx="11096043" cy="1230630"/>
            <a:chOff x="436145" y="2414724"/>
            <a:chExt cx="11096043" cy="1230630"/>
          </a:xfrm>
        </p:grpSpPr>
        <p:pic>
          <p:nvPicPr>
            <p:cNvPr id="46" name="Picture 45" descr="Goal PNG Transparent Images | PNG All"/>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83698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7" name="Picture 46" descr="Team:Berkeley/Methods/Protocols - 2013.igem.or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22878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8" name="Picture 47" descr="Category:Dollar sign - Wikimedia Commons"/>
            <p:cNvPicPr>
              <a:picLocks/>
            </p:cNvPicPr>
            <p:nvPr/>
          </p:nvPicPr>
          <p:blipFill>
            <a:blip r:embed="rId5">
              <a:extLst>
                <a:ext uri="{28A0092B-C50C-407E-A947-70E740481C1C}">
                  <a14:useLocalDpi xmlns:a14="http://schemas.microsoft.com/office/drawing/2010/main" val="0"/>
                </a:ext>
              </a:extLst>
            </a:blip>
            <a:stretch>
              <a:fillRect/>
            </a:stretch>
          </p:blipFill>
          <p:spPr>
            <a:xfrm>
              <a:off x="6065745" y="245663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0" name="Picture 49" descr="Proceso administrativo: Imagenes de cabecera"/>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436145" y="241472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1" name="Picture 50" descr="Connected Learning Initiative – Mathematics"/>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886965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2" name="Picture 51" descr="Clipart - Simple Compute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748727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3" name="Oval 52"/>
            <p:cNvSpPr>
              <a:spLocks/>
            </p:cNvSpPr>
            <p:nvPr/>
          </p:nvSpPr>
          <p:spPr>
            <a:xfrm>
              <a:off x="10252028" y="2433533"/>
              <a:ext cx="1280160" cy="1188720"/>
            </a:xfrm>
            <a:prstGeom prst="ellipse">
              <a:avLst/>
            </a:prstGeom>
            <a:blipFill dpi="0" rotWithShape="1">
              <a:blip r:embed="rId9">
                <a:extLst>
                  <a:ext uri="{BEBA8EAE-BF5A-486C-A8C5-ECC9F3942E4B}">
                    <a14:imgProps xmlns:a14="http://schemas.microsoft.com/office/drawing/2010/main">
                      <a14:imgLayer r:embed="rId10">
                        <a14:imgEffect>
                          <a14:saturation sat="255000"/>
                        </a14:imgEffect>
                      </a14:imgLayer>
                    </a14:imgProps>
                  </a:ext>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4" name="TextBox 53">
            <a:extLst>
              <a:ext uri="{FF2B5EF4-FFF2-40B4-BE49-F238E27FC236}">
                <a16:creationId xmlns:a16="http://schemas.microsoft.com/office/drawing/2014/main" id="{DC381D81-C176-EE4F-B615-2DB4E3D294B9}"/>
              </a:ext>
            </a:extLst>
          </p:cNvPr>
          <p:cNvSpPr txBox="1"/>
          <p:nvPr/>
        </p:nvSpPr>
        <p:spPr>
          <a:xfrm>
            <a:off x="7705391" y="212079"/>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latin typeface="Berlin Sans FB Demi" panose="020E0802020502020306" pitchFamily="34" charset="0"/>
                <a:ea typeface="+mj-ea"/>
                <a:cs typeface="+mj-cs"/>
              </a:rPr>
              <a:t>Sofia </a:t>
            </a:r>
            <a:r>
              <a:rPr lang="en-US" sz="2000" kern="1200" dirty="0">
                <a:solidFill>
                  <a:schemeClr val="accent5">
                    <a:lumMod val="50000"/>
                  </a:schemeClr>
                </a:solidFill>
                <a:latin typeface="Century Gothic" panose="020B0502020202020204" pitchFamily="34" charset="0"/>
                <a:ea typeface="+mj-ea"/>
                <a:cs typeface="+mj-cs"/>
              </a:rPr>
              <a:t> </a:t>
            </a:r>
          </a:p>
        </p:txBody>
      </p:sp>
      <p:sp>
        <p:nvSpPr>
          <p:cNvPr id="55" name="TextBox 54">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支出计划</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pic>
        <p:nvPicPr>
          <p:cNvPr id="29" name="Picture 28"/>
          <p:cNvPicPr>
            <a:picLocks noChangeAspect="1"/>
          </p:cNvPicPr>
          <p:nvPr/>
        </p:nvPicPr>
        <p:blipFill rotWithShape="1">
          <a:blip r:embed="rId11">
            <a:extLst>
              <a:ext uri="{28A0092B-C50C-407E-A947-70E740481C1C}">
                <a14:useLocalDpi xmlns:a14="http://schemas.microsoft.com/office/drawing/2010/main" val="0"/>
              </a:ext>
            </a:extLst>
          </a:blip>
          <a:srcRect l="-11029" t="-18579" r="-6618" b="-14755"/>
          <a:stretch/>
        </p:blipFill>
        <p:spPr>
          <a:xfrm>
            <a:off x="4889774" y="2435846"/>
            <a:ext cx="1289580" cy="1230630"/>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480383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3600458491"/>
              </p:ext>
            </p:extLst>
          </p:nvPr>
        </p:nvGraphicFramePr>
        <p:xfrm>
          <a:off x="695739" y="2569030"/>
          <a:ext cx="5516375" cy="4003979"/>
        </p:xfrm>
        <a:graphic>
          <a:graphicData uri="http://schemas.openxmlformats.org/drawingml/2006/table">
            <a:tbl>
              <a:tblPr firstRow="1" bandRow="1">
                <a:tableStyleId>{5C22544A-7EE6-4342-B048-85BDC9FD1C3A}</a:tableStyleId>
              </a:tblPr>
              <a:tblGrid>
                <a:gridCol w="3832718">
                  <a:extLst>
                    <a:ext uri="{9D8B030D-6E8A-4147-A177-3AD203B41FA5}">
                      <a16:colId xmlns:a16="http://schemas.microsoft.com/office/drawing/2014/main" val="20000"/>
                    </a:ext>
                  </a:extLst>
                </a:gridCol>
                <a:gridCol w="1683657">
                  <a:extLst>
                    <a:ext uri="{9D8B030D-6E8A-4147-A177-3AD203B41FA5}">
                      <a16:colId xmlns:a16="http://schemas.microsoft.com/office/drawing/2014/main" val="20001"/>
                    </a:ext>
                  </a:extLst>
                </a:gridCol>
              </a:tblGrid>
              <a:tr h="571997">
                <a:tc>
                  <a:txBody>
                    <a:bodyPr/>
                    <a:lstStyle/>
                    <a:p>
                      <a:r>
                        <a:rPr lang="zh-CN" altLang="en-US" dirty="0">
                          <a:latin typeface="微软雅黑" panose="020B0503020204020204" pitchFamily="34" charset="-122"/>
                          <a:ea typeface="微软雅黑" panose="020B0503020204020204" pitchFamily="34" charset="-122"/>
                        </a:rPr>
                        <a:t>服务</a:t>
                      </a:r>
                      <a:endParaRPr lang="en-US" dirty="0">
                        <a:latin typeface="微软雅黑" panose="020B0503020204020204" pitchFamily="34" charset="-122"/>
                        <a:ea typeface="微软雅黑" panose="020B0503020204020204" pitchFamily="34" charset="-122"/>
                      </a:endParaRPr>
                    </a:p>
                  </a:txBody>
                  <a:tcPr marL="51435" marR="51435"/>
                </a:tc>
                <a:tc>
                  <a:txBody>
                    <a:bodyPr/>
                    <a:lstStyle/>
                    <a:p>
                      <a:r>
                        <a:rPr lang="zh-CN" altLang="en-US" dirty="0">
                          <a:latin typeface="微软雅黑" panose="020B0503020204020204" pitchFamily="34" charset="-122"/>
                          <a:ea typeface="微软雅黑" panose="020B0503020204020204" pitchFamily="34" charset="-122"/>
                        </a:rPr>
                        <a:t>金额</a:t>
                      </a:r>
                      <a:endParaRPr lang="en-US" dirty="0">
                        <a:latin typeface="微软雅黑" panose="020B0503020204020204" pitchFamily="34" charset="-122"/>
                        <a:ea typeface="微软雅黑" panose="020B0503020204020204" pitchFamily="34" charset="-122"/>
                      </a:endParaRPr>
                    </a:p>
                  </a:txBody>
                  <a:tcPr marL="51435" marR="51435"/>
                </a:tc>
                <a:extLst>
                  <a:ext uri="{0D108BD9-81ED-4DB2-BD59-A6C34878D82A}">
                    <a16:rowId xmlns:a16="http://schemas.microsoft.com/office/drawing/2014/main" val="10000"/>
                  </a:ext>
                </a:extLst>
              </a:tr>
              <a:tr h="571997">
                <a:tc>
                  <a:txBody>
                    <a:bodyPr/>
                    <a:lstStyle/>
                    <a:p>
                      <a:r>
                        <a:rPr lang="zh-CN" altLang="en-US" dirty="0">
                          <a:latin typeface="微软雅黑" panose="020B0503020204020204" pitchFamily="34" charset="-122"/>
                          <a:ea typeface="微软雅黑" panose="020B0503020204020204" pitchFamily="34" charset="-122"/>
                        </a:rPr>
                        <a:t>社区融入支持</a:t>
                      </a:r>
                      <a:endParaRPr lang="en-US" dirty="0">
                        <a:latin typeface="微软雅黑" panose="020B0503020204020204" pitchFamily="34" charset="-122"/>
                        <a:ea typeface="微软雅黑" panose="020B0503020204020204" pitchFamily="34" charset="-122"/>
                      </a:endParaRPr>
                    </a:p>
                  </a:txBody>
                  <a:tcPr marL="51435" marR="51435"/>
                </a:tc>
                <a:tc>
                  <a:txBody>
                    <a:bodyPr/>
                    <a:lstStyle/>
                    <a:p>
                      <a:r>
                        <a:rPr lang="en-US" dirty="0">
                          <a:latin typeface="微软雅黑" panose="020B0503020204020204" pitchFamily="34" charset="-122"/>
                          <a:ea typeface="微软雅黑" panose="020B0503020204020204" pitchFamily="34" charset="-122"/>
                        </a:rPr>
                        <a:t>$4,800</a:t>
                      </a:r>
                    </a:p>
                  </a:txBody>
                  <a:tcPr marL="51435" marR="51435"/>
                </a:tc>
                <a:extLst>
                  <a:ext uri="{0D108BD9-81ED-4DB2-BD59-A6C34878D82A}">
                    <a16:rowId xmlns:a16="http://schemas.microsoft.com/office/drawing/2014/main" val="10001"/>
                  </a:ext>
                </a:extLst>
              </a:tr>
              <a:tr h="571997">
                <a:tc>
                  <a:txBody>
                    <a:bodyPr/>
                    <a:lstStyle/>
                    <a:p>
                      <a:r>
                        <a:rPr lang="zh-CN" altLang="en-US" dirty="0">
                          <a:latin typeface="微软雅黑" panose="020B0503020204020204" pitchFamily="34" charset="-122"/>
                          <a:ea typeface="微软雅黑" panose="020B0503020204020204" pitchFamily="34" charset="-122"/>
                        </a:rPr>
                        <a:t>暂托服务</a:t>
                      </a:r>
                      <a:endParaRPr lang="en-US" dirty="0">
                        <a:latin typeface="微软雅黑" panose="020B0503020204020204" pitchFamily="34" charset="-122"/>
                        <a:ea typeface="微软雅黑" panose="020B0503020204020204" pitchFamily="34" charset="-122"/>
                      </a:endParaRPr>
                    </a:p>
                  </a:txBody>
                  <a:tcPr marL="51435" marR="51435"/>
                </a:tc>
                <a:tc>
                  <a:txBody>
                    <a:bodyPr/>
                    <a:lstStyle/>
                    <a:p>
                      <a:r>
                        <a:rPr lang="en-US" dirty="0">
                          <a:latin typeface="微软雅黑" panose="020B0503020204020204" pitchFamily="34" charset="-122"/>
                          <a:ea typeface="微软雅黑" panose="020B0503020204020204" pitchFamily="34" charset="-122"/>
                        </a:rPr>
                        <a:t>$2,000</a:t>
                      </a:r>
                    </a:p>
                  </a:txBody>
                  <a:tcPr marL="51435" marR="51435"/>
                </a:tc>
                <a:extLst>
                  <a:ext uri="{0D108BD9-81ED-4DB2-BD59-A6C34878D82A}">
                    <a16:rowId xmlns:a16="http://schemas.microsoft.com/office/drawing/2014/main" val="10002"/>
                  </a:ext>
                </a:extLst>
              </a:tr>
              <a:tr h="571997">
                <a:tc>
                  <a:txBody>
                    <a:bodyPr/>
                    <a:lstStyle/>
                    <a:p>
                      <a:r>
                        <a:rPr lang="zh-CN" altLang="en-US" dirty="0">
                          <a:latin typeface="微软雅黑" panose="020B0503020204020204" pitchFamily="34" charset="-122"/>
                          <a:ea typeface="微软雅黑" panose="020B0503020204020204" pitchFamily="34" charset="-122"/>
                        </a:rPr>
                        <a:t>社区融入支持</a:t>
                      </a:r>
                      <a:endParaRPr lang="en-US" dirty="0">
                        <a:latin typeface="微软雅黑" panose="020B0503020204020204" pitchFamily="34" charset="-122"/>
                        <a:ea typeface="微软雅黑" panose="020B0503020204020204" pitchFamily="34" charset="-122"/>
                      </a:endParaRPr>
                    </a:p>
                  </a:txBody>
                  <a:tcPr marL="51435" marR="51435"/>
                </a:tc>
                <a:tc>
                  <a:txBody>
                    <a:bodyPr/>
                    <a:lstStyle/>
                    <a:p>
                      <a:r>
                        <a:rPr lang="en-US" dirty="0">
                          <a:latin typeface="微软雅黑" panose="020B0503020204020204" pitchFamily="34" charset="-122"/>
                          <a:ea typeface="微软雅黑" panose="020B0503020204020204" pitchFamily="34" charset="-122"/>
                        </a:rPr>
                        <a:t>$200</a:t>
                      </a:r>
                    </a:p>
                  </a:txBody>
                  <a:tcPr marL="51435" marR="51435"/>
                </a:tc>
                <a:extLst>
                  <a:ext uri="{0D108BD9-81ED-4DB2-BD59-A6C34878D82A}">
                    <a16:rowId xmlns:a16="http://schemas.microsoft.com/office/drawing/2014/main" val="10003"/>
                  </a:ext>
                </a:extLst>
              </a:tr>
              <a:tr h="571997">
                <a:tc>
                  <a:txBody>
                    <a:bodyPr/>
                    <a:lstStyle/>
                    <a:p>
                      <a:r>
                        <a:rPr lang="zh-CN" altLang="en-US" dirty="0">
                          <a:latin typeface="微软雅黑" panose="020B0503020204020204" pitchFamily="34" charset="-122"/>
                          <a:ea typeface="微软雅黑" panose="020B0503020204020204" pitchFamily="34" charset="-122"/>
                        </a:rPr>
                        <a:t>独立协调方</a:t>
                      </a:r>
                      <a:endParaRPr lang="en-US" dirty="0">
                        <a:latin typeface="微软雅黑" panose="020B0503020204020204" pitchFamily="34" charset="-122"/>
                        <a:ea typeface="微软雅黑" panose="020B0503020204020204" pitchFamily="34" charset="-122"/>
                      </a:endParaRPr>
                    </a:p>
                  </a:txBody>
                  <a:tcPr marL="51435" marR="51435"/>
                </a:tc>
                <a:tc>
                  <a:txBody>
                    <a:bodyPr/>
                    <a:lstStyle/>
                    <a:p>
                      <a:r>
                        <a:rPr lang="en-US" dirty="0">
                          <a:latin typeface="微软雅黑" panose="020B0503020204020204" pitchFamily="34" charset="-122"/>
                          <a:ea typeface="微软雅黑" panose="020B0503020204020204" pitchFamily="34" charset="-122"/>
                        </a:rPr>
                        <a:t>$1,000</a:t>
                      </a:r>
                    </a:p>
                  </a:txBody>
                  <a:tcPr marL="51435" marR="51435"/>
                </a:tc>
                <a:extLst>
                  <a:ext uri="{0D108BD9-81ED-4DB2-BD59-A6C34878D82A}">
                    <a16:rowId xmlns:a16="http://schemas.microsoft.com/office/drawing/2014/main" val="10004"/>
                  </a:ext>
                </a:extLst>
              </a:tr>
              <a:tr h="571997">
                <a:tc>
                  <a:txBody>
                    <a:bodyPr/>
                    <a:lstStyle/>
                    <a:p>
                      <a:r>
                        <a:rPr lang="zh-CN" altLang="en-US" dirty="0">
                          <a:latin typeface="微软雅黑" panose="020B0503020204020204" pitchFamily="34" charset="-122"/>
                          <a:ea typeface="微软雅黑" panose="020B0503020204020204" pitchFamily="34" charset="-122"/>
                        </a:rPr>
                        <a:t>财务管理服务（</a:t>
                      </a:r>
                      <a:r>
                        <a:rPr lang="en-US" altLang="zh-CN" dirty="0">
                          <a:latin typeface="微软雅黑" panose="020B0503020204020204" pitchFamily="34" charset="-122"/>
                          <a:ea typeface="微软雅黑" panose="020B0503020204020204" pitchFamily="34" charset="-122"/>
                        </a:rPr>
                        <a:t>FMS</a:t>
                      </a:r>
                      <a:r>
                        <a:rPr lang="zh-CN" altLang="en-US" dirty="0">
                          <a:latin typeface="微软雅黑" panose="020B0503020204020204" pitchFamily="34" charset="-122"/>
                          <a:ea typeface="微软雅黑" panose="020B0503020204020204" pitchFamily="34" charset="-122"/>
                        </a:rPr>
                        <a:t>）</a:t>
                      </a:r>
                      <a:endParaRPr lang="en-US" dirty="0">
                        <a:latin typeface="微软雅黑" panose="020B0503020204020204" pitchFamily="34" charset="-122"/>
                        <a:ea typeface="微软雅黑" panose="020B0503020204020204" pitchFamily="34" charset="-122"/>
                      </a:endParaRPr>
                    </a:p>
                  </a:txBody>
                  <a:tcPr marL="51435" marR="51435"/>
                </a:tc>
                <a:tc>
                  <a:txBody>
                    <a:bodyPr/>
                    <a:lstStyle/>
                    <a:p>
                      <a:r>
                        <a:rPr lang="en-US" dirty="0">
                          <a:latin typeface="微软雅黑" panose="020B0503020204020204" pitchFamily="34" charset="-122"/>
                          <a:ea typeface="微软雅黑" panose="020B0503020204020204" pitchFamily="34" charset="-122"/>
                        </a:rPr>
                        <a:t>$900</a:t>
                      </a:r>
                    </a:p>
                  </a:txBody>
                  <a:tcPr marL="51435" marR="51435"/>
                </a:tc>
                <a:extLst>
                  <a:ext uri="{0D108BD9-81ED-4DB2-BD59-A6C34878D82A}">
                    <a16:rowId xmlns:a16="http://schemas.microsoft.com/office/drawing/2014/main" val="10005"/>
                  </a:ext>
                </a:extLst>
              </a:tr>
              <a:tr h="571997">
                <a:tc>
                  <a:txBody>
                    <a:bodyPr/>
                    <a:lstStyle/>
                    <a:p>
                      <a:pPr marL="0" marR="0">
                        <a:spcBef>
                          <a:spcPts val="0"/>
                        </a:spcBef>
                        <a:spcAft>
                          <a:spcPts val="0"/>
                        </a:spcAft>
                      </a:pPr>
                      <a:r>
                        <a:rPr lang="zh-CN" altLang="en-US" sz="2000" b="1" dirty="0">
                          <a:effectLst/>
                          <a:latin typeface="微软雅黑" panose="020B0503020204020204" pitchFamily="34" charset="-122"/>
                          <a:ea typeface="微软雅黑" panose="020B0503020204020204" pitchFamily="34" charset="-122"/>
                          <a:cs typeface="Times New Roman"/>
                        </a:rPr>
                        <a:t>合计</a:t>
                      </a:r>
                      <a:endParaRPr lang="en-US" sz="2000" b="1" dirty="0">
                        <a:effectLst/>
                        <a:latin typeface="微软雅黑" panose="020B0503020204020204" pitchFamily="34" charset="-122"/>
                        <a:ea typeface="微软雅黑" panose="020B0503020204020204" pitchFamily="34" charset="-122"/>
                        <a:cs typeface="Times New Roman"/>
                      </a:endParaRPr>
                    </a:p>
                  </a:txBody>
                  <a:tcPr marL="51435" marR="51435"/>
                </a:tc>
                <a:tc>
                  <a:txBody>
                    <a:bodyPr/>
                    <a:lstStyle/>
                    <a:p>
                      <a:pPr marL="0" marR="0">
                        <a:spcBef>
                          <a:spcPts val="0"/>
                        </a:spcBef>
                        <a:spcAft>
                          <a:spcPts val="0"/>
                        </a:spcAft>
                      </a:pPr>
                      <a:r>
                        <a:rPr lang="en-US" sz="1800" b="1" u="none" kern="1200" dirty="0">
                          <a:solidFill>
                            <a:schemeClr val="dk1"/>
                          </a:solidFill>
                          <a:effectLst/>
                          <a:latin typeface="微软雅黑" panose="020B0503020204020204" pitchFamily="34" charset="-122"/>
                          <a:ea typeface="微软雅黑" panose="020B0503020204020204" pitchFamily="34" charset="-122"/>
                          <a:cs typeface="+mn-cs"/>
                        </a:rPr>
                        <a:t>$8,</a:t>
                      </a:r>
                      <a:r>
                        <a:rPr lang="en-US" sz="1800" b="1" u="none" kern="1200" baseline="0" dirty="0">
                          <a:solidFill>
                            <a:schemeClr val="dk1"/>
                          </a:solidFill>
                          <a:effectLst/>
                          <a:latin typeface="微软雅黑" panose="020B0503020204020204" pitchFamily="34" charset="-122"/>
                          <a:ea typeface="微软雅黑" panose="020B0503020204020204" pitchFamily="34" charset="-122"/>
                          <a:cs typeface="+mn-cs"/>
                        </a:rPr>
                        <a:t>900</a:t>
                      </a:r>
                      <a:endParaRPr lang="en-US" sz="1100" b="1" u="none" dirty="0">
                        <a:effectLst/>
                        <a:latin typeface="微软雅黑" panose="020B0503020204020204" pitchFamily="34" charset="-122"/>
                        <a:ea typeface="微软雅黑" panose="020B0503020204020204" pitchFamily="34" charset="-122"/>
                        <a:cs typeface="Times New Roman"/>
                      </a:endParaRPr>
                    </a:p>
                  </a:txBody>
                  <a:tcPr marL="51435" marR="51435"/>
                </a:tc>
                <a:extLst>
                  <a:ext uri="{0D108BD9-81ED-4DB2-BD59-A6C34878D82A}">
                    <a16:rowId xmlns:a16="http://schemas.microsoft.com/office/drawing/2014/main" val="10006"/>
                  </a:ext>
                </a:extLst>
              </a:tr>
            </a:tbl>
          </a:graphicData>
        </a:graphic>
      </p:graphicFrame>
      <p:sp>
        <p:nvSpPr>
          <p:cNvPr id="27" name="Text Placeholder 1">
            <a:extLst>
              <a:ext uri="{FF2B5EF4-FFF2-40B4-BE49-F238E27FC236}">
                <a16:creationId xmlns:a16="http://schemas.microsoft.com/office/drawing/2014/main" id="{7CCAE5B8-2EFF-C848-972C-F87BD2C551F6}"/>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dirty="0">
                <a:latin typeface="微软雅黑" panose="020B0503020204020204" pitchFamily="34" charset="-122"/>
                <a:ea typeface="微软雅黑" panose="020B0503020204020204" pitchFamily="34" charset="-122"/>
              </a:rPr>
              <a:t>为服务和支持付费</a:t>
            </a:r>
            <a:endParaRPr lang="en-US" dirty="0">
              <a:latin typeface="微软雅黑" panose="020B0503020204020204" pitchFamily="34" charset="-122"/>
              <a:ea typeface="微软雅黑" panose="020B0503020204020204" pitchFamily="34" charset="-122"/>
            </a:endParaRPr>
          </a:p>
        </p:txBody>
      </p:sp>
      <p:grpSp>
        <p:nvGrpSpPr>
          <p:cNvPr id="29" name="Group 28"/>
          <p:cNvGrpSpPr/>
          <p:nvPr/>
        </p:nvGrpSpPr>
        <p:grpSpPr>
          <a:xfrm>
            <a:off x="1565017" y="1719136"/>
            <a:ext cx="3777817" cy="601457"/>
            <a:chOff x="6242998" y="4298283"/>
            <a:chExt cx="2495651" cy="2076451"/>
          </a:xfrm>
        </p:grpSpPr>
        <p:grpSp>
          <p:nvGrpSpPr>
            <p:cNvPr id="30" name="Group 29"/>
            <p:cNvGrpSpPr/>
            <p:nvPr/>
          </p:nvGrpSpPr>
          <p:grpSpPr>
            <a:xfrm>
              <a:off x="6242998" y="4298283"/>
              <a:ext cx="2495651" cy="2076451"/>
              <a:chOff x="1600099" y="4179332"/>
              <a:chExt cx="3334234" cy="2488169"/>
            </a:xfrm>
          </p:grpSpPr>
          <p:sp>
            <p:nvSpPr>
              <p:cNvPr id="32" name="Rectangle 31"/>
              <p:cNvSpPr/>
              <p:nvPr/>
            </p:nvSpPr>
            <p:spPr>
              <a:xfrm>
                <a:off x="1600099" y="4179332"/>
                <a:ext cx="3334234" cy="2488169"/>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1766298" y="4360449"/>
                <a:ext cx="2975629" cy="2151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TextBox 30">
              <a:hlinkClick r:id="rId3" action="ppaction://hlinkfile"/>
            </p:cNvPr>
            <p:cNvSpPr txBox="1"/>
            <p:nvPr/>
          </p:nvSpPr>
          <p:spPr>
            <a:xfrm>
              <a:off x="6464999" y="4736364"/>
              <a:ext cx="2032034" cy="1275070"/>
            </a:xfrm>
            <a:prstGeom prst="rect">
              <a:avLst/>
            </a:prstGeom>
            <a:noFill/>
          </p:spPr>
          <p:txBody>
            <a:bodyPr wrap="square" rtlCol="0" anchor="ctr">
              <a:spAutoFit/>
            </a:bodyPr>
            <a:lstStyle/>
            <a:p>
              <a:pPr algn="ctr">
                <a:lnSpc>
                  <a:spcPct val="90000"/>
                </a:lnSpc>
                <a:spcBef>
                  <a:spcPct val="0"/>
                </a:spcBef>
              </a:pPr>
              <a:r>
                <a:rPr lang="zh-CN" altLang="en-US" sz="2000" dirty="0">
                  <a:solidFill>
                    <a:schemeClr val="accent5">
                      <a:lumMod val="50000"/>
                    </a:schemeClr>
                  </a:solidFill>
                  <a:latin typeface="微软雅黑" panose="020B0503020204020204" pitchFamily="34" charset="-122"/>
                  <a:ea typeface="微软雅黑" panose="020B0503020204020204" pitchFamily="34" charset="-122"/>
                  <a:cs typeface="+mj-cs"/>
                </a:rPr>
                <a:t>*支出计划</a:t>
              </a:r>
              <a:endParaRPr lang="en-US" sz="2000"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grpSp>
      <p:grpSp>
        <p:nvGrpSpPr>
          <p:cNvPr id="34" name="Group 33"/>
          <p:cNvGrpSpPr/>
          <p:nvPr/>
        </p:nvGrpSpPr>
        <p:grpSpPr>
          <a:xfrm>
            <a:off x="6519194" y="3354466"/>
            <a:ext cx="5284268" cy="1064762"/>
            <a:chOff x="6452618" y="2358345"/>
            <a:chExt cx="5284268" cy="1064762"/>
          </a:xfrm>
        </p:grpSpPr>
        <p:grpSp>
          <p:nvGrpSpPr>
            <p:cNvPr id="35" name="Group 34"/>
            <p:cNvGrpSpPr/>
            <p:nvPr/>
          </p:nvGrpSpPr>
          <p:grpSpPr>
            <a:xfrm>
              <a:off x="7877904" y="2358345"/>
              <a:ext cx="3858982" cy="1064762"/>
              <a:chOff x="4103918" y="1729141"/>
              <a:chExt cx="4288642" cy="1188720"/>
            </a:xfrm>
          </p:grpSpPr>
          <p:pic>
            <p:nvPicPr>
              <p:cNvPr id="37" name="Picture 36" descr="Clipart - Simple Compute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103918"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8" name="Picture 37" descr="Connected Learning Initiative – Mathematics"/>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608159"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descr="Category:Dollar sign - Wikimedia Commons"/>
              <p:cNvPicPr>
                <a:picLocks/>
              </p:cNvPicPr>
              <p:nvPr/>
            </p:nvPicPr>
            <p:blipFill>
              <a:blip r:embed="rId6">
                <a:extLst>
                  <a:ext uri="{28A0092B-C50C-407E-A947-70E740481C1C}">
                    <a14:useLocalDpi xmlns:a14="http://schemas.microsoft.com/office/drawing/2010/main" val="0"/>
                  </a:ext>
                </a:extLst>
              </a:blip>
              <a:stretch>
                <a:fillRect/>
              </a:stretch>
            </p:blipFill>
            <p:spPr>
              <a:xfrm>
                <a:off x="7112400"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36" name="Picture 35" descr="Proceso administrativo: Imagenes de cabecera"/>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6452618" y="2358345"/>
              <a:ext cx="1223653" cy="10647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40" name="TextBox 39">
            <a:extLst>
              <a:ext uri="{FF2B5EF4-FFF2-40B4-BE49-F238E27FC236}">
                <a16:creationId xmlns:a16="http://schemas.microsoft.com/office/drawing/2014/main" id="{DC381D81-C176-EE4F-B615-2DB4E3D294B9}"/>
              </a:ext>
            </a:extLst>
          </p:cNvPr>
          <p:cNvSpPr txBox="1"/>
          <p:nvPr/>
        </p:nvSpPr>
        <p:spPr>
          <a:xfrm>
            <a:off x="7705391" y="212079"/>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latin typeface="Berlin Sans FB Demi" panose="020E0802020502020306" pitchFamily="34" charset="0"/>
                <a:ea typeface="+mj-ea"/>
                <a:cs typeface="+mj-cs"/>
              </a:rPr>
              <a:t>Sofia </a:t>
            </a:r>
            <a:r>
              <a:rPr lang="en-US" sz="2000" kern="1200" dirty="0">
                <a:solidFill>
                  <a:schemeClr val="accent5">
                    <a:lumMod val="50000"/>
                  </a:schemeClr>
                </a:solidFill>
                <a:latin typeface="Century Gothic" panose="020B0502020202020204" pitchFamily="34" charset="0"/>
                <a:ea typeface="+mj-ea"/>
                <a:cs typeface="+mj-cs"/>
              </a:rPr>
              <a:t> </a:t>
            </a:r>
          </a:p>
        </p:txBody>
      </p:sp>
      <p:sp>
        <p:nvSpPr>
          <p:cNvPr id="41" name="TextBox 40">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支出计划</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18510921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1000"/>
            <a:lum/>
          </a:blip>
          <a:srcRect/>
          <a:stretch>
            <a:fillRect t="-8000" b="-8000"/>
          </a:stretch>
        </a:blipFill>
        <a:effectLst/>
      </p:bgPr>
    </p:bg>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dirty="0">
                <a:latin typeface="微软雅黑" panose="020B0503020204020204" pitchFamily="34" charset="-122"/>
                <a:ea typeface="微软雅黑" panose="020B0503020204020204" pitchFamily="34" charset="-122"/>
              </a:rPr>
              <a:t>为服务和支持付费</a:t>
            </a:r>
            <a:endParaRPr lang="en-US" dirty="0">
              <a:latin typeface="微软雅黑" panose="020B0503020204020204" pitchFamily="34" charset="-122"/>
              <a:ea typeface="微软雅黑" panose="020B0503020204020204" pitchFamily="34" charset="-122"/>
            </a:endParaRPr>
          </a:p>
        </p:txBody>
      </p:sp>
      <p:sp>
        <p:nvSpPr>
          <p:cNvPr id="10" name="TextBox 9">
            <a:hlinkClick r:id="rId4" action="ppaction://hlinkfile"/>
            <a:extLst>
              <a:ext uri="{FF2B5EF4-FFF2-40B4-BE49-F238E27FC236}">
                <a16:creationId xmlns:a16="http://schemas.microsoft.com/office/drawing/2014/main" id="{FD60D07C-AE66-5742-B7D2-221F610B5A95}"/>
              </a:ext>
            </a:extLst>
          </p:cNvPr>
          <p:cNvSpPr txBox="1"/>
          <p:nvPr/>
        </p:nvSpPr>
        <p:spPr>
          <a:xfrm>
            <a:off x="2155187" y="1205081"/>
            <a:ext cx="7852413" cy="978729"/>
          </a:xfrm>
          <a:prstGeom prst="rect">
            <a:avLst/>
          </a:prstGeom>
          <a:solidFill>
            <a:schemeClr val="bg1"/>
          </a:solidFill>
        </p:spPr>
        <p:txBody>
          <a:bodyPr wrap="square" rtlCol="0">
            <a:spAutoFit/>
          </a:bodyPr>
          <a:lstStyle/>
          <a:p>
            <a:pPr algn="ctr">
              <a:lnSpc>
                <a:spcPct val="90000"/>
              </a:lnSpc>
              <a:spcBef>
                <a:spcPct val="0"/>
              </a:spcBef>
            </a:pPr>
            <a:r>
              <a:rPr lang="zh-CN" altLang="en-US" sz="3200" b="1" dirty="0">
                <a:latin typeface="微软雅黑" panose="020B0503020204020204" pitchFamily="34" charset="-122"/>
                <a:ea typeface="微软雅黑" panose="020B0503020204020204" pitchFamily="34" charset="-122"/>
                <a:cs typeface="+mj-cs"/>
                <a:hlinkClick r:id="rId5" action="ppaction://hlinkfile"/>
              </a:rPr>
              <a:t>*支出计划</a:t>
            </a:r>
            <a:endParaRPr lang="en-US" sz="3200" b="1" kern="1200" dirty="0">
              <a:latin typeface="微软雅黑" panose="020B0503020204020204" pitchFamily="34" charset="-122"/>
              <a:ea typeface="微软雅黑" panose="020B0503020204020204" pitchFamily="34" charset="-122"/>
              <a:cs typeface="+mj-cs"/>
              <a:hlinkClick r:id="rId5" action="ppaction://hlinkfile"/>
            </a:endParaRPr>
          </a:p>
          <a:p>
            <a:pPr algn="ctr" defTabSz="914400" rtl="0" eaLnBrk="1" latinLnBrk="0" hangingPunct="1">
              <a:lnSpc>
                <a:spcPct val="90000"/>
              </a:lnSpc>
              <a:spcBef>
                <a:spcPct val="0"/>
              </a:spcBef>
              <a:buNone/>
            </a:pPr>
            <a:r>
              <a:rPr lang="zh-CN" altLang="en-US" sz="3200" b="1" dirty="0">
                <a:latin typeface="微软雅黑" panose="020B0503020204020204" pitchFamily="34" charset="-122"/>
                <a:ea typeface="微软雅黑" panose="020B0503020204020204" pitchFamily="34" charset="-122"/>
                <a:cs typeface="+mj-cs"/>
                <a:hlinkClick r:id="rId5" action="ppaction://hlinkfile"/>
              </a:rPr>
              <a:t>活动</a:t>
            </a:r>
            <a:r>
              <a:rPr lang="en-US" sz="3200" b="1" dirty="0">
                <a:latin typeface="微软雅黑" panose="020B0503020204020204" pitchFamily="34" charset="-122"/>
                <a:ea typeface="微软雅黑" panose="020B0503020204020204" pitchFamily="34" charset="-122"/>
                <a:cs typeface="+mj-cs"/>
                <a:hlinkClick r:id="rId5" action="ppaction://hlinkfile"/>
              </a:rPr>
              <a:t> </a:t>
            </a:r>
            <a:endParaRPr lang="en-US" sz="3200" b="1" kern="1200" dirty="0">
              <a:latin typeface="微软雅黑" panose="020B0503020204020204" pitchFamily="34" charset="-122"/>
              <a:ea typeface="微软雅黑" panose="020B0503020204020204" pitchFamily="34" charset="-122"/>
              <a:cs typeface="+mj-cs"/>
            </a:endParaRPr>
          </a:p>
        </p:txBody>
      </p:sp>
      <p:sp>
        <p:nvSpPr>
          <p:cNvPr id="6" name="Isosceles Triangle 5"/>
          <p:cNvSpPr/>
          <p:nvPr/>
        </p:nvSpPr>
        <p:spPr>
          <a:xfrm rot="9220213">
            <a:off x="-601181" y="4082031"/>
            <a:ext cx="15108068" cy="6918578"/>
          </a:xfrm>
          <a:prstGeom prst="triangle">
            <a:avLst>
              <a:gd name="adj" fmla="val 22555"/>
            </a:avLst>
          </a:prstGeom>
          <a:solidFill>
            <a:schemeClr val="bg1">
              <a:lumMod val="6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15455B2-E6F4-2E48-9636-7FE1E17B4F97}"/>
              </a:ext>
            </a:extLst>
          </p:cNvPr>
          <p:cNvSpPr/>
          <p:nvPr/>
        </p:nvSpPr>
        <p:spPr>
          <a:xfrm>
            <a:off x="1020109" y="2786673"/>
            <a:ext cx="10122568" cy="3776134"/>
          </a:xfrm>
          <a:prstGeom prst="rect">
            <a:avLst/>
          </a:prstGeom>
          <a:solidFill>
            <a:schemeClr val="bg2">
              <a:lumMod val="2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514350" indent="-514350">
              <a:buFont typeface="+mj-lt"/>
              <a:buAutoNum type="arabicParenR"/>
            </a:pPr>
            <a:r>
              <a:rPr lang="zh-CN" altLang="en-US" sz="2400" b="1" dirty="0">
                <a:latin typeface="微软雅黑" panose="020B0503020204020204" pitchFamily="34" charset="-122"/>
                <a:ea typeface="微软雅黑" panose="020B0503020204020204" pitchFamily="34" charset="-122"/>
              </a:rPr>
              <a:t>想想您的目标之一。</a:t>
            </a:r>
            <a:endParaRPr lang="en-US" altLang="zh-CN" sz="2400" b="1" dirty="0">
              <a:latin typeface="微软雅黑" panose="020B0503020204020204" pitchFamily="34" charset="-122"/>
              <a:ea typeface="微软雅黑" panose="020B0503020204020204" pitchFamily="34" charset="-122"/>
            </a:endParaRPr>
          </a:p>
          <a:p>
            <a:pPr marL="514350" indent="-514350">
              <a:buFont typeface="+mj-lt"/>
              <a:buAutoNum type="arabicParenR"/>
            </a:pPr>
            <a:endParaRPr lang="en-US" sz="2400" b="1" dirty="0">
              <a:latin typeface="微软雅黑" panose="020B0503020204020204" pitchFamily="34" charset="-122"/>
              <a:ea typeface="微软雅黑" panose="020B0503020204020204" pitchFamily="34" charset="-122"/>
            </a:endParaRPr>
          </a:p>
          <a:p>
            <a:pPr marL="514350" indent="-514350">
              <a:buFont typeface="+mj-lt"/>
              <a:buAutoNum type="arabicParenR"/>
            </a:pPr>
            <a:r>
              <a:rPr lang="zh-CN" altLang="en-US" sz="2400" b="1" dirty="0">
                <a:latin typeface="微软雅黑" panose="020B0503020204020204" pitchFamily="34" charset="-122"/>
                <a:ea typeface="微软雅黑" panose="020B0503020204020204" pitchFamily="34" charset="-122"/>
              </a:rPr>
              <a:t>想想一项服务如何帮助您达到这个目标。</a:t>
            </a:r>
            <a:endParaRPr lang="en-US" altLang="zh-CN" sz="2400" b="1" dirty="0">
              <a:latin typeface="微软雅黑" panose="020B0503020204020204" pitchFamily="34" charset="-122"/>
              <a:ea typeface="微软雅黑" panose="020B0503020204020204" pitchFamily="34" charset="-122"/>
            </a:endParaRPr>
          </a:p>
          <a:p>
            <a:pPr marL="514350" indent="-514350">
              <a:buFont typeface="+mj-lt"/>
              <a:buAutoNum type="arabicParenR"/>
            </a:pPr>
            <a:endParaRPr lang="en-US" sz="2400" b="1" dirty="0">
              <a:latin typeface="微软雅黑" panose="020B0503020204020204" pitchFamily="34" charset="-122"/>
              <a:ea typeface="微软雅黑" panose="020B0503020204020204" pitchFamily="34" charset="-122"/>
            </a:endParaRPr>
          </a:p>
          <a:p>
            <a:pPr marL="514350" indent="-514350">
              <a:buFont typeface="+mj-lt"/>
              <a:buAutoNum type="arabicParenR"/>
            </a:pPr>
            <a:r>
              <a:rPr lang="zh-CN" altLang="en-US" sz="2400" b="1" dirty="0">
                <a:latin typeface="微软雅黑" panose="020B0503020204020204" pitchFamily="34" charset="-122"/>
                <a:ea typeface="微软雅黑" panose="020B0503020204020204" pitchFamily="34" charset="-122"/>
              </a:rPr>
              <a:t>这项服务要花多少钱？</a:t>
            </a:r>
            <a:endParaRPr lang="en-US" altLang="zh-CN" sz="2400" b="1" dirty="0">
              <a:latin typeface="微软雅黑" panose="020B0503020204020204" pitchFamily="34" charset="-122"/>
              <a:ea typeface="微软雅黑" panose="020B0503020204020204" pitchFamily="34" charset="-122"/>
            </a:endParaRPr>
          </a:p>
          <a:p>
            <a:pPr marL="514350" indent="-514350">
              <a:buFont typeface="+mj-lt"/>
              <a:buAutoNum type="arabicParenR"/>
            </a:pPr>
            <a:endParaRPr lang="en-US" sz="2400" b="1" dirty="0">
              <a:latin typeface="微软雅黑" panose="020B0503020204020204" pitchFamily="34" charset="-122"/>
              <a:ea typeface="微软雅黑" panose="020B0503020204020204" pitchFamily="34" charset="-122"/>
            </a:endParaRPr>
          </a:p>
          <a:p>
            <a:pPr marL="514350" indent="-514350">
              <a:buFont typeface="+mj-lt"/>
              <a:buAutoNum type="arabicParenR"/>
            </a:pPr>
            <a:r>
              <a:rPr lang="zh-CN" altLang="en-US" sz="2400" b="1" dirty="0">
                <a:latin typeface="微软雅黑" panose="020B0503020204020204" pitchFamily="34" charset="-122"/>
                <a:ea typeface="微软雅黑" panose="020B0503020204020204" pitchFamily="34" charset="-122"/>
              </a:rPr>
              <a:t>多久？小时？月？年？</a:t>
            </a:r>
            <a:endParaRPr lang="en-US" altLang="zh-CN" sz="2400" b="1" dirty="0">
              <a:latin typeface="微软雅黑" panose="020B0503020204020204" pitchFamily="34" charset="-122"/>
              <a:ea typeface="微软雅黑" panose="020B0503020204020204" pitchFamily="34" charset="-122"/>
            </a:endParaRPr>
          </a:p>
          <a:p>
            <a:pPr marL="514350" indent="-514350">
              <a:buFont typeface="+mj-lt"/>
              <a:buAutoNum type="arabicParenR"/>
            </a:pPr>
            <a:endParaRPr lang="en-US" sz="2400" b="1" dirty="0">
              <a:latin typeface="微软雅黑" panose="020B0503020204020204" pitchFamily="34" charset="-122"/>
              <a:ea typeface="微软雅黑" panose="020B0503020204020204" pitchFamily="34" charset="-122"/>
            </a:endParaRPr>
          </a:p>
          <a:p>
            <a:pPr marL="514350" indent="-514350">
              <a:buFont typeface="+mj-lt"/>
              <a:buAutoNum type="arabicParenR"/>
            </a:pPr>
            <a:r>
              <a:rPr lang="zh-CN" altLang="en-US" sz="2400" b="1" dirty="0">
                <a:latin typeface="微软雅黑" panose="020B0503020204020204" pitchFamily="34" charset="-122"/>
                <a:ea typeface="微软雅黑" panose="020B0503020204020204" pitchFamily="34" charset="-122"/>
              </a:rPr>
              <a:t>服务什么时候开始和结束？</a:t>
            </a:r>
            <a:endParaRPr lang="en-US" sz="2400" b="1" dirty="0">
              <a:latin typeface="微软雅黑" panose="020B0503020204020204" pitchFamily="34" charset="-122"/>
              <a:ea typeface="微软雅黑" panose="020B0503020204020204" pitchFamily="34" charset="-122"/>
            </a:endParaRPr>
          </a:p>
        </p:txBody>
      </p:sp>
      <p:sp>
        <p:nvSpPr>
          <p:cNvPr id="7" name="TextBox 6">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支出计划</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26344977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7000"/>
            <a:lum/>
          </a:blip>
          <a:srcRect/>
          <a:stretch>
            <a:fillRect t="-4000" b="-5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4303E8-7374-644C-864A-99402142FC34}"/>
              </a:ext>
            </a:extLst>
          </p:cNvPr>
          <p:cNvGrpSpPr/>
          <p:nvPr/>
        </p:nvGrpSpPr>
        <p:grpSpPr>
          <a:xfrm>
            <a:off x="2121763" y="1817789"/>
            <a:ext cx="8279537" cy="3600031"/>
            <a:chOff x="7342149" y="4281112"/>
            <a:chExt cx="3579183" cy="3995009"/>
          </a:xfrm>
        </p:grpSpPr>
        <p:grpSp>
          <p:nvGrpSpPr>
            <p:cNvPr id="7" name="Group 6">
              <a:extLst>
                <a:ext uri="{FF2B5EF4-FFF2-40B4-BE49-F238E27FC236}">
                  <a16:creationId xmlns:a16="http://schemas.microsoft.com/office/drawing/2014/main" id="{64FE8BC6-2DD4-CA48-82FD-223E9964A902}"/>
                </a:ext>
              </a:extLst>
            </p:cNvPr>
            <p:cNvGrpSpPr/>
            <p:nvPr/>
          </p:nvGrpSpPr>
          <p:grpSpPr>
            <a:xfrm>
              <a:off x="7342149" y="4281112"/>
              <a:ext cx="3579183" cy="3995009"/>
              <a:chOff x="1775083" y="4842755"/>
              <a:chExt cx="3579183" cy="3567393"/>
            </a:xfrm>
          </p:grpSpPr>
          <p:sp>
            <p:nvSpPr>
              <p:cNvPr id="10" name="Rectangle 9">
                <a:extLst>
                  <a:ext uri="{FF2B5EF4-FFF2-40B4-BE49-F238E27FC236}">
                    <a16:creationId xmlns:a16="http://schemas.microsoft.com/office/drawing/2014/main" id="{02433F78-0CAE-4349-B18F-2997B88E9667}"/>
                  </a:ext>
                </a:extLst>
              </p:cNvPr>
              <p:cNvSpPr/>
              <p:nvPr/>
            </p:nvSpPr>
            <p:spPr>
              <a:xfrm>
                <a:off x="1775083" y="4842755"/>
                <a:ext cx="3579183" cy="3567393"/>
              </a:xfrm>
              <a:prstGeom prst="rect">
                <a:avLst/>
              </a:prstGeom>
              <a:solidFill>
                <a:schemeClr val="tx1">
                  <a:lumMod val="75000"/>
                  <a:lumOff val="2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4E8E05B-5077-164F-A1E2-800A8C41689C}"/>
                  </a:ext>
                </a:extLst>
              </p:cNvPr>
              <p:cNvSpPr/>
              <p:nvPr/>
            </p:nvSpPr>
            <p:spPr>
              <a:xfrm>
                <a:off x="1919026" y="4925642"/>
                <a:ext cx="3291298" cy="3401621"/>
              </a:xfrm>
              <a:prstGeom prst="rect">
                <a:avLst/>
              </a:prstGeom>
              <a:solidFill>
                <a:schemeClr val="bg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71D8DC6B-9CF3-1C48-B60B-32ABF3DB7AC9}"/>
                </a:ext>
              </a:extLst>
            </p:cNvPr>
            <p:cNvSpPr txBox="1"/>
            <p:nvPr/>
          </p:nvSpPr>
          <p:spPr>
            <a:xfrm>
              <a:off x="7613800" y="4639457"/>
              <a:ext cx="3032380" cy="3073899"/>
            </a:xfrm>
            <a:prstGeom prst="rect">
              <a:avLst/>
            </a:prstGeom>
            <a:noFill/>
          </p:spPr>
          <p:txBody>
            <a:bodyPr wrap="square" rtlCol="0">
              <a:spAutoFit/>
            </a:bodyPr>
            <a:lstStyle/>
            <a:p>
              <a:pPr algn="ctr"/>
              <a:r>
                <a:rPr lang="zh-CN" altLang="en-US" sz="2400" b="1" dirty="0">
                  <a:latin typeface="微软雅黑" panose="020B0503020204020204" pitchFamily="34" charset="-122"/>
                  <a:ea typeface="微软雅黑" panose="020B0503020204020204" pitchFamily="34" charset="-122"/>
                </a:rPr>
                <a:t>支出计划回顾</a:t>
              </a:r>
              <a:endParaRPr lang="en-US" altLang="zh-CN" sz="2400" b="1" dirty="0">
                <a:latin typeface="微软雅黑" panose="020B0503020204020204" pitchFamily="34" charset="-122"/>
                <a:ea typeface="微软雅黑" panose="020B0503020204020204" pitchFamily="34" charset="-122"/>
              </a:endParaRPr>
            </a:p>
            <a:p>
              <a:pPr algn="ctr"/>
              <a:endParaRPr lang="en-US" sz="2400" b="1" dirty="0">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sz="2400" dirty="0">
                  <a:solidFill>
                    <a:schemeClr val="tx2">
                      <a:lumMod val="50000"/>
                    </a:schemeClr>
                  </a:solidFill>
                  <a:latin typeface="微软雅黑" panose="020B0503020204020204" pitchFamily="34" charset="-122"/>
                  <a:ea typeface="微软雅黑" panose="020B0503020204020204" pitchFamily="34" charset="-122"/>
                </a:rPr>
                <a:t>制定您的支出计划 </a:t>
              </a:r>
              <a:endParaRPr lang="en-US" altLang="zh-CN" sz="2400" dirty="0">
                <a:solidFill>
                  <a:schemeClr val="tx2">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endParaRPr lang="en-US" sz="2400" dirty="0">
                <a:solidFill>
                  <a:schemeClr val="tx2">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en-US" sz="2400" dirty="0">
                  <a:solidFill>
                    <a:schemeClr val="tx2">
                      <a:lumMod val="50000"/>
                    </a:schemeClr>
                  </a:solidFill>
                  <a:latin typeface="微软雅黑" panose="020B0503020204020204" pitchFamily="34" charset="-122"/>
                  <a:ea typeface="微软雅黑" panose="020B0503020204020204" pitchFamily="34" charset="-122"/>
                </a:rPr>
                <a:t>Jason </a:t>
              </a:r>
              <a:r>
                <a:rPr lang="zh-CN" altLang="en-US" sz="2400" dirty="0">
                  <a:solidFill>
                    <a:schemeClr val="tx2">
                      <a:lumMod val="50000"/>
                    </a:schemeClr>
                  </a:solidFill>
                  <a:latin typeface="微软雅黑" panose="020B0503020204020204" pitchFamily="34" charset="-122"/>
                  <a:ea typeface="微软雅黑" panose="020B0503020204020204" pitchFamily="34" charset="-122"/>
                </a:rPr>
                <a:t>和 </a:t>
              </a:r>
              <a:r>
                <a:rPr lang="en-US" sz="2400" dirty="0">
                  <a:solidFill>
                    <a:schemeClr val="tx2">
                      <a:lumMod val="50000"/>
                    </a:schemeClr>
                  </a:solidFill>
                  <a:latin typeface="微软雅黑" panose="020B0503020204020204" pitchFamily="34" charset="-122"/>
                  <a:ea typeface="微软雅黑" panose="020B0503020204020204" pitchFamily="34" charset="-122"/>
                </a:rPr>
                <a:t>Sofia </a:t>
              </a:r>
              <a:r>
                <a:rPr lang="zh-CN" altLang="en-US" sz="2400" dirty="0">
                  <a:solidFill>
                    <a:schemeClr val="tx2">
                      <a:lumMod val="50000"/>
                    </a:schemeClr>
                  </a:solidFill>
                  <a:latin typeface="微软雅黑" panose="020B0503020204020204" pitchFamily="34" charset="-122"/>
                  <a:ea typeface="微软雅黑" panose="020B0503020204020204" pitchFamily="34" charset="-122"/>
                </a:rPr>
                <a:t>的例子</a:t>
              </a:r>
              <a:endParaRPr lang="en-US" altLang="zh-CN" sz="2400" dirty="0">
                <a:solidFill>
                  <a:schemeClr val="tx2">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endParaRPr lang="en-US" sz="2400" dirty="0">
                <a:solidFill>
                  <a:schemeClr val="tx2">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sz="2400" dirty="0">
                  <a:solidFill>
                    <a:schemeClr val="tx2">
                      <a:lumMod val="50000"/>
                    </a:schemeClr>
                  </a:solidFill>
                  <a:latin typeface="微软雅黑" panose="020B0503020204020204" pitchFamily="34" charset="-122"/>
                  <a:ea typeface="微软雅黑" panose="020B0503020204020204" pitchFamily="34" charset="-122"/>
                </a:rPr>
                <a:t>活动</a:t>
              </a:r>
              <a:endParaRPr lang="en-US" sz="2400" dirty="0">
                <a:solidFill>
                  <a:schemeClr val="tx2">
                    <a:lumMod val="50000"/>
                  </a:schemeClr>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ü"/>
              </a:pPr>
              <a:endParaRPr lang="en-US" dirty="0">
                <a:latin typeface="微软雅黑" panose="020B0503020204020204" pitchFamily="34" charset="-122"/>
                <a:ea typeface="微软雅黑" panose="020B0503020204020204" pitchFamily="34" charset="-122"/>
              </a:endParaRPr>
            </a:p>
          </p:txBody>
        </p:sp>
      </p:grpSp>
      <p:sp>
        <p:nvSpPr>
          <p:cNvPr id="12"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dirty="0">
                <a:latin typeface="微软雅黑" panose="020B0503020204020204" pitchFamily="34" charset="-122"/>
                <a:ea typeface="微软雅黑" panose="020B0503020204020204" pitchFamily="34" charset="-122"/>
              </a:rPr>
              <a:t>为服务和支持付费</a:t>
            </a:r>
            <a:endParaRPr lang="en-US" dirty="0">
              <a:latin typeface="微软雅黑" panose="020B0503020204020204" pitchFamily="34" charset="-122"/>
              <a:ea typeface="微软雅黑" panose="020B0503020204020204" pitchFamily="34" charset="-122"/>
            </a:endParaRPr>
          </a:p>
        </p:txBody>
      </p:sp>
      <p:sp>
        <p:nvSpPr>
          <p:cNvPr id="13" name="TextBox 12">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zh-CN" altLang="en-US" sz="2700" b="1" kern="1200" dirty="0">
                <a:solidFill>
                  <a:schemeClr val="bg2">
                    <a:lumMod val="10000"/>
                  </a:schemeClr>
                </a:solidFill>
                <a:latin typeface="微软雅黑" panose="020B0503020204020204" pitchFamily="34" charset="-122"/>
                <a:ea typeface="微软雅黑" panose="020B0503020204020204" pitchFamily="34" charset="-122"/>
                <a:cs typeface="+mj-cs"/>
              </a:rPr>
              <a:t>回顾</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19960352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8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919037" y="1925280"/>
            <a:ext cx="8277726" cy="4371288"/>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651106" y="1966081"/>
            <a:ext cx="6813587" cy="590931"/>
          </a:xfrm>
          <a:prstGeom prst="rect">
            <a:avLst/>
          </a:prstGeom>
          <a:noFill/>
        </p:spPr>
        <p:txBody>
          <a:bodyPr wrap="square" rtlCol="0">
            <a:spAutoFit/>
          </a:bodyPr>
          <a:lstStyle/>
          <a:p>
            <a:pPr algn="ctr">
              <a:lnSpc>
                <a:spcPct val="90000"/>
              </a:lnSpc>
              <a:spcBef>
                <a:spcPct val="0"/>
              </a:spcBef>
            </a:pPr>
            <a:r>
              <a:rPr lang="zh-CN" altLang="en-US" sz="3600" b="1" dirty="0">
                <a:solidFill>
                  <a:schemeClr val="accent5">
                    <a:lumMod val="50000"/>
                  </a:schemeClr>
                </a:solidFill>
                <a:latin typeface="微软雅黑" panose="020B0503020204020204" pitchFamily="34" charset="-122"/>
                <a:ea typeface="微软雅黑" panose="020B0503020204020204" pitchFamily="34" charset="-122"/>
                <a:cs typeface="+mj-cs"/>
              </a:rPr>
              <a:t>财务管理服务（</a:t>
            </a:r>
            <a:r>
              <a:rPr lang="en-US" altLang="zh-CN" sz="3600" b="1" dirty="0">
                <a:solidFill>
                  <a:schemeClr val="accent5">
                    <a:lumMod val="50000"/>
                  </a:schemeClr>
                </a:solidFill>
                <a:latin typeface="微软雅黑" panose="020B0503020204020204" pitchFamily="34" charset="-122"/>
                <a:ea typeface="微软雅黑" panose="020B0503020204020204" pitchFamily="34" charset="-122"/>
                <a:cs typeface="+mj-cs"/>
              </a:rPr>
              <a:t>FMS</a:t>
            </a:r>
            <a:r>
              <a:rPr lang="zh-CN" altLang="en-US" sz="3600" b="1" dirty="0">
                <a:solidFill>
                  <a:schemeClr val="accent5">
                    <a:lumMod val="50000"/>
                  </a:schemeClr>
                </a:solidFill>
                <a:latin typeface="微软雅黑" panose="020B0503020204020204" pitchFamily="34" charset="-122"/>
                <a:ea typeface="微软雅黑" panose="020B0503020204020204" pitchFamily="34" charset="-122"/>
                <a:cs typeface="+mj-cs"/>
              </a:rPr>
              <a:t>）</a:t>
            </a:r>
            <a:endParaRPr lang="en-US" sz="3600" b="1"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15" name="TextBox 14"/>
          <p:cNvSpPr txBox="1"/>
          <p:nvPr/>
        </p:nvSpPr>
        <p:spPr>
          <a:xfrm>
            <a:off x="2034606" y="3130765"/>
            <a:ext cx="8046585" cy="3083921"/>
          </a:xfrm>
          <a:prstGeom prst="rect">
            <a:avLst/>
          </a:prstGeom>
          <a:noFill/>
        </p:spPr>
        <p:txBody>
          <a:bodyPr wrap="square" rtlCol="0">
            <a:spAutoFit/>
          </a:bodyPr>
          <a:lstStyle/>
          <a:p>
            <a:pPr marL="342900" indent="-342900">
              <a:lnSpc>
                <a:spcPct val="90000"/>
              </a:lnSpc>
              <a:spcBef>
                <a:spcPct val="0"/>
              </a:spcBef>
              <a:buFont typeface="Wingdings" panose="05000000000000000000" pitchFamily="2" charset="2"/>
              <a:buChar char="ü"/>
            </a:pPr>
            <a:r>
              <a:rPr lang="en-US" sz="2400" dirty="0">
                <a:solidFill>
                  <a:schemeClr val="tx2">
                    <a:lumMod val="50000"/>
                  </a:schemeClr>
                </a:solidFill>
                <a:latin typeface="微软雅黑" panose="020B0503020204020204" pitchFamily="34" charset="-122"/>
                <a:ea typeface="微软雅黑" panose="020B0503020204020204" pitchFamily="34" charset="-122"/>
                <a:cs typeface="+mj-cs"/>
              </a:rPr>
              <a:t>FMS </a:t>
            </a:r>
            <a:r>
              <a:rPr lang="zh-CN" altLang="en-US" sz="2400" dirty="0">
                <a:solidFill>
                  <a:schemeClr val="tx2">
                    <a:lumMod val="50000"/>
                  </a:schemeClr>
                </a:solidFill>
                <a:latin typeface="微软雅黑" panose="020B0503020204020204" pitchFamily="34" charset="-122"/>
                <a:ea typeface="微软雅黑" panose="020B0503020204020204" pitchFamily="34" charset="-122"/>
                <a:cs typeface="+mj-cs"/>
              </a:rPr>
              <a:t>概览</a:t>
            </a:r>
            <a:endParaRPr lang="en-US" altLang="zh-CN" sz="2400" dirty="0">
              <a:solidFill>
                <a:schemeClr val="tx2">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Wingdings" panose="05000000000000000000" pitchFamily="2" charset="2"/>
              <a:buChar char="ü"/>
            </a:pPr>
            <a:endParaRPr lang="en-US" sz="2400" kern="1200" dirty="0">
              <a:solidFill>
                <a:schemeClr val="tx2">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Wingdings" panose="05000000000000000000" pitchFamily="2" charset="2"/>
              <a:buChar char="ü"/>
            </a:pPr>
            <a:r>
              <a:rPr lang="zh-CN" altLang="en-US" sz="2400" dirty="0">
                <a:solidFill>
                  <a:schemeClr val="tx2">
                    <a:lumMod val="50000"/>
                  </a:schemeClr>
                </a:solidFill>
                <a:latin typeface="微软雅黑" panose="020B0503020204020204" pitchFamily="34" charset="-122"/>
                <a:ea typeface="微软雅黑" panose="020B0503020204020204" pitchFamily="34" charset="-122"/>
                <a:cs typeface="+mj-cs"/>
              </a:rPr>
              <a:t>确定您和您 </a:t>
            </a:r>
            <a:r>
              <a:rPr lang="en-US" altLang="zh-CN" sz="2400" dirty="0">
                <a:solidFill>
                  <a:schemeClr val="tx2">
                    <a:lumMod val="50000"/>
                  </a:schemeClr>
                </a:solidFill>
                <a:latin typeface="微软雅黑" panose="020B0503020204020204" pitchFamily="34" charset="-122"/>
                <a:ea typeface="微软雅黑" panose="020B0503020204020204" pitchFamily="34" charset="-122"/>
                <a:cs typeface="+mj-cs"/>
              </a:rPr>
              <a:t>FMS </a:t>
            </a:r>
            <a:r>
              <a:rPr lang="zh-CN" altLang="en-US" sz="2400" dirty="0">
                <a:solidFill>
                  <a:schemeClr val="tx2">
                    <a:lumMod val="50000"/>
                  </a:schemeClr>
                </a:solidFill>
                <a:latin typeface="微软雅黑" panose="020B0503020204020204" pitchFamily="34" charset="-122"/>
                <a:ea typeface="微软雅黑" panose="020B0503020204020204" pitchFamily="34" charset="-122"/>
                <a:cs typeface="+mj-cs"/>
              </a:rPr>
              <a:t>之间的关系</a:t>
            </a:r>
            <a:endParaRPr lang="en-US" altLang="zh-CN" sz="2400" dirty="0">
              <a:solidFill>
                <a:schemeClr val="tx2">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Wingdings" panose="05000000000000000000" pitchFamily="2" charset="2"/>
              <a:buChar char="ü"/>
            </a:pPr>
            <a:endParaRPr lang="en-US" sz="2400" dirty="0">
              <a:solidFill>
                <a:schemeClr val="tx2">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Wingdings" panose="05000000000000000000" pitchFamily="2" charset="2"/>
              <a:buChar char="ü"/>
            </a:pPr>
            <a:r>
              <a:rPr lang="en-US" altLang="zh-CN" sz="2400" dirty="0">
                <a:solidFill>
                  <a:schemeClr val="tx2">
                    <a:lumMod val="50000"/>
                  </a:schemeClr>
                </a:solidFill>
                <a:latin typeface="微软雅黑" panose="020B0503020204020204" pitchFamily="34" charset="-122"/>
                <a:ea typeface="微软雅黑" panose="020B0503020204020204" pitchFamily="34" charset="-122"/>
                <a:cs typeface="+mj-cs"/>
              </a:rPr>
              <a:t>3 </a:t>
            </a:r>
            <a:r>
              <a:rPr lang="zh-CN" altLang="en-US" sz="2400" dirty="0">
                <a:solidFill>
                  <a:schemeClr val="tx2">
                    <a:lumMod val="50000"/>
                  </a:schemeClr>
                </a:solidFill>
                <a:latin typeface="微软雅黑" panose="020B0503020204020204" pitchFamily="34" charset="-122"/>
                <a:ea typeface="微软雅黑" panose="020B0503020204020204" pitchFamily="34" charset="-122"/>
                <a:cs typeface="+mj-cs"/>
              </a:rPr>
              <a:t>种模式</a:t>
            </a:r>
            <a:endParaRPr lang="en-US" altLang="zh-CN" sz="2400" dirty="0">
              <a:solidFill>
                <a:schemeClr val="tx2">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Wingdings" panose="05000000000000000000" pitchFamily="2" charset="2"/>
              <a:buChar char="ü"/>
            </a:pPr>
            <a:endParaRPr lang="en-US" sz="2400" dirty="0">
              <a:solidFill>
                <a:schemeClr val="tx2">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Wingdings" panose="05000000000000000000" pitchFamily="2" charset="2"/>
              <a:buChar char="ü"/>
            </a:pPr>
            <a:r>
              <a:rPr lang="en-US" sz="2400" dirty="0">
                <a:solidFill>
                  <a:schemeClr val="tx2">
                    <a:lumMod val="50000"/>
                  </a:schemeClr>
                </a:solidFill>
                <a:latin typeface="微软雅黑" panose="020B0503020204020204" pitchFamily="34" charset="-122"/>
                <a:ea typeface="微软雅黑" panose="020B0503020204020204" pitchFamily="34" charset="-122"/>
                <a:cs typeface="+mj-cs"/>
              </a:rPr>
              <a:t>FMS </a:t>
            </a:r>
            <a:r>
              <a:rPr lang="zh-CN" altLang="en-US" sz="2400" dirty="0">
                <a:solidFill>
                  <a:schemeClr val="tx2">
                    <a:lumMod val="50000"/>
                  </a:schemeClr>
                </a:solidFill>
                <a:latin typeface="微软雅黑" panose="020B0503020204020204" pitchFamily="34" charset="-122"/>
                <a:ea typeface="微软雅黑" panose="020B0503020204020204" pitchFamily="34" charset="-122"/>
                <a:cs typeface="+mj-cs"/>
              </a:rPr>
              <a:t>费用</a:t>
            </a:r>
            <a:endParaRPr lang="en-US" altLang="zh-CN" sz="2400" dirty="0">
              <a:solidFill>
                <a:schemeClr val="tx2">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Wingdings" panose="05000000000000000000" pitchFamily="2" charset="2"/>
              <a:buChar char="ü"/>
            </a:pPr>
            <a:endParaRPr lang="en-US" sz="2400" dirty="0">
              <a:solidFill>
                <a:schemeClr val="tx2">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Wingdings" panose="05000000000000000000" pitchFamily="2" charset="2"/>
              <a:buChar char="ü"/>
            </a:pPr>
            <a:r>
              <a:rPr lang="en-US" sz="2400" dirty="0">
                <a:solidFill>
                  <a:schemeClr val="tx2">
                    <a:lumMod val="50000"/>
                  </a:schemeClr>
                </a:solidFill>
                <a:latin typeface="微软雅黑" panose="020B0503020204020204" pitchFamily="34" charset="-122"/>
                <a:ea typeface="微软雅黑" panose="020B0503020204020204" pitchFamily="34" charset="-122"/>
                <a:cs typeface="+mj-cs"/>
              </a:rPr>
              <a:t>JASON </a:t>
            </a:r>
            <a:r>
              <a:rPr lang="zh-CN" altLang="en-US" sz="2400" dirty="0">
                <a:solidFill>
                  <a:schemeClr val="tx2">
                    <a:lumMod val="50000"/>
                  </a:schemeClr>
                </a:solidFill>
                <a:latin typeface="微软雅黑" panose="020B0503020204020204" pitchFamily="34" charset="-122"/>
                <a:ea typeface="微软雅黑" panose="020B0503020204020204" pitchFamily="34" charset="-122"/>
                <a:cs typeface="+mj-cs"/>
              </a:rPr>
              <a:t>和 </a:t>
            </a:r>
            <a:r>
              <a:rPr lang="en-US" sz="2400" dirty="0">
                <a:solidFill>
                  <a:schemeClr val="tx2">
                    <a:lumMod val="50000"/>
                  </a:schemeClr>
                </a:solidFill>
                <a:latin typeface="微软雅黑" panose="020B0503020204020204" pitchFamily="34" charset="-122"/>
                <a:ea typeface="微软雅黑" panose="020B0503020204020204" pitchFamily="34" charset="-122"/>
                <a:cs typeface="+mj-cs"/>
              </a:rPr>
              <a:t>SOFIA </a:t>
            </a:r>
            <a:r>
              <a:rPr lang="zh-CN" altLang="en-US" sz="2400" dirty="0">
                <a:solidFill>
                  <a:schemeClr val="tx2">
                    <a:lumMod val="50000"/>
                  </a:schemeClr>
                </a:solidFill>
                <a:latin typeface="微软雅黑" panose="020B0503020204020204" pitchFamily="34" charset="-122"/>
                <a:ea typeface="微软雅黑" panose="020B0503020204020204" pitchFamily="34" charset="-122"/>
                <a:cs typeface="+mj-cs"/>
              </a:rPr>
              <a:t>的例子</a:t>
            </a:r>
            <a:endParaRPr lang="en-US" sz="2000" u="sng" dirty="0">
              <a:solidFill>
                <a:schemeClr val="bg1">
                  <a:lumMod val="50000"/>
                </a:schemeClr>
              </a:solidFill>
              <a:latin typeface="微软雅黑" panose="020B0503020204020204" pitchFamily="34" charset="-122"/>
              <a:ea typeface="微软雅黑" panose="020B0503020204020204" pitchFamily="34" charset="-122"/>
              <a:cs typeface="+mj-cs"/>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zh-CN" altLang="en-US" sz="2800" dirty="0">
                <a:latin typeface="微软雅黑" panose="020B0503020204020204" pitchFamily="34" charset="-122"/>
                <a:ea typeface="微软雅黑" panose="020B0503020204020204" pitchFamily="34" charset="-122"/>
              </a:rPr>
              <a:t>为服务和支持付费</a:t>
            </a:r>
            <a:endParaRPr lang="en-US" sz="2800" dirty="0">
              <a:latin typeface="微软雅黑" panose="020B0503020204020204" pitchFamily="34" charset="-122"/>
              <a:ea typeface="微软雅黑" panose="020B0503020204020204" pitchFamily="34" charset="-122"/>
            </a:endParaRPr>
          </a:p>
        </p:txBody>
      </p:sp>
      <p:sp>
        <p:nvSpPr>
          <p:cNvPr id="12" name="TextBox 11">
            <a:extLst>
              <a:ext uri="{FF2B5EF4-FFF2-40B4-BE49-F238E27FC236}">
                <a16:creationId xmlns:a16="http://schemas.microsoft.com/office/drawing/2014/main" id="{F651A8D1-99B1-4845-B85F-CCE909696BC9}"/>
              </a:ext>
            </a:extLst>
          </p:cNvPr>
          <p:cNvSpPr txBox="1"/>
          <p:nvPr/>
        </p:nvSpPr>
        <p:spPr>
          <a:xfrm>
            <a:off x="105672" y="610286"/>
            <a:ext cx="6180827" cy="466281"/>
          </a:xfrm>
          <a:prstGeom prst="rect">
            <a:avLst/>
          </a:prstGeom>
          <a:noFill/>
        </p:spPr>
        <p:txBody>
          <a:bodyPr wrap="square" rtlCol="0">
            <a:spAutoFit/>
          </a:bodyPr>
          <a:lstStyle/>
          <a:p>
            <a:pP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财务管理服务</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9" name="TextBox 8"/>
          <p:cNvSpPr txBox="1"/>
          <p:nvPr/>
        </p:nvSpPr>
        <p:spPr>
          <a:xfrm>
            <a:off x="2651106" y="1367041"/>
            <a:ext cx="7165315"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zh-CN" altLang="en-US" sz="3200" b="1" kern="1200" dirty="0">
                <a:latin typeface="微软雅黑" panose="020B0503020204020204" pitchFamily="34" charset="-122"/>
                <a:ea typeface="微软雅黑" panose="020B0503020204020204" pitchFamily="34" charset="-122"/>
                <a:cs typeface="+mj-cs"/>
              </a:rPr>
              <a:t>概览</a:t>
            </a:r>
            <a:endParaRPr lang="en-US" sz="3200" b="1" kern="1200" dirty="0">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339065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zh-CN" altLang="en-US" dirty="0">
                <a:latin typeface="微软雅黑" panose="020B0503020204020204" pitchFamily="34" charset="-122"/>
                <a:ea typeface="微软雅黑" panose="020B0503020204020204" pitchFamily="34" charset="-122"/>
              </a:rPr>
              <a:t>什么是</a:t>
            </a:r>
            <a:br>
              <a:rPr lang="en-US" altLang="zh-CN" dirty="0">
                <a:latin typeface="微软雅黑" panose="020B0503020204020204" pitchFamily="34" charset="-122"/>
                <a:ea typeface="微软雅黑" panose="020B0503020204020204" pitchFamily="34" charset="-122"/>
              </a:rPr>
            </a:br>
            <a:r>
              <a:rPr lang="zh-CN" altLang="en-US" dirty="0">
                <a:latin typeface="微软雅黑" panose="020B0503020204020204" pitchFamily="34" charset="-122"/>
                <a:ea typeface="微软雅黑" panose="020B0503020204020204" pitchFamily="34" charset="-122"/>
              </a:rPr>
              <a:t>自决</a:t>
            </a:r>
            <a:endParaRPr lang="en-US" dirty="0">
              <a:latin typeface="微软雅黑" panose="020B0503020204020204" pitchFamily="34" charset="-122"/>
              <a:ea typeface="微软雅黑" panose="020B0503020204020204" pitchFamily="34" charset="-122"/>
            </a:endParaRPr>
          </a:p>
        </p:txBody>
      </p:sp>
      <p:grpSp>
        <p:nvGrpSpPr>
          <p:cNvPr id="10" name="Group 9">
            <a:extLst>
              <a:ext uri="{FF2B5EF4-FFF2-40B4-BE49-F238E27FC236}">
                <a16:creationId xmlns:a16="http://schemas.microsoft.com/office/drawing/2014/main" id="{DA2DBE59-EB23-064E-85E6-1619FE741698}"/>
              </a:ext>
            </a:extLst>
          </p:cNvPr>
          <p:cNvGrpSpPr/>
          <p:nvPr/>
        </p:nvGrpSpPr>
        <p:grpSpPr>
          <a:xfrm>
            <a:off x="7316332" y="2454667"/>
            <a:ext cx="3579183" cy="4646092"/>
            <a:chOff x="7316332" y="2967282"/>
            <a:chExt cx="3579183" cy="4646092"/>
          </a:xfrm>
        </p:grpSpPr>
        <p:grpSp>
          <p:nvGrpSpPr>
            <p:cNvPr id="12" name="Group 11">
              <a:extLst>
                <a:ext uri="{FF2B5EF4-FFF2-40B4-BE49-F238E27FC236}">
                  <a16:creationId xmlns:a16="http://schemas.microsoft.com/office/drawing/2014/main" id="{D3EDC601-C722-5F47-AFAF-31CF2B7DD951}"/>
                </a:ext>
              </a:extLst>
            </p:cNvPr>
            <p:cNvGrpSpPr/>
            <p:nvPr/>
          </p:nvGrpSpPr>
          <p:grpSpPr>
            <a:xfrm>
              <a:off x="7316332" y="2967282"/>
              <a:ext cx="3579183" cy="4646092"/>
              <a:chOff x="1763121" y="3966472"/>
              <a:chExt cx="3579183" cy="4148786"/>
            </a:xfrm>
          </p:grpSpPr>
          <p:sp>
            <p:nvSpPr>
              <p:cNvPr id="15" name="Rectangle 14">
                <a:extLst>
                  <a:ext uri="{FF2B5EF4-FFF2-40B4-BE49-F238E27FC236}">
                    <a16:creationId xmlns:a16="http://schemas.microsoft.com/office/drawing/2014/main" id="{ED0A372D-28CD-304E-B40E-CA2FF67FCE9D}"/>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696FD4E4-5AB9-F147-A2AE-D526242FCDE6}"/>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26B7E1CF-995D-9F48-BF93-1AB256D427EF}"/>
                </a:ext>
              </a:extLst>
            </p:cNvPr>
            <p:cNvSpPr txBox="1"/>
            <p:nvPr/>
          </p:nvSpPr>
          <p:spPr>
            <a:xfrm>
              <a:off x="7551338" y="4838955"/>
              <a:ext cx="3250567" cy="1837426"/>
            </a:xfrm>
            <a:prstGeom prst="rect">
              <a:avLst/>
            </a:prstGeom>
            <a:noFill/>
          </p:spPr>
          <p:txBody>
            <a:bodyPr wrap="square" rtlCol="0">
              <a:spAutoFit/>
            </a:bodyPr>
            <a:lstStyle/>
            <a:p>
              <a:pPr>
                <a:lnSpc>
                  <a:spcPct val="90000"/>
                </a:lnSpc>
                <a:spcBef>
                  <a:spcPct val="0"/>
                </a:spcBef>
              </a:pPr>
              <a:r>
                <a:rPr lang="zh-CN" altLang="en-US" b="1" dirty="0">
                  <a:solidFill>
                    <a:schemeClr val="accent5">
                      <a:lumMod val="50000"/>
                    </a:schemeClr>
                  </a:solidFill>
                  <a:latin typeface="微软雅黑" panose="020B0503020204020204" pitchFamily="34" charset="-122"/>
                  <a:ea typeface="微软雅黑" panose="020B0503020204020204" pitchFamily="34" charset="-122"/>
                  <a:cs typeface="+mj-cs"/>
                </a:rPr>
                <a:t>角色和责任</a:t>
              </a:r>
              <a:endParaRPr lang="en-US" b="1"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cs typeface="+mj-cs"/>
                </a:rPr>
                <a:t>您</a:t>
              </a:r>
              <a:endParaRPr lang="en-US" altLang="zh-CN"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cs typeface="+mj-cs"/>
                </a:rPr>
                <a:t>家庭</a:t>
              </a:r>
              <a:r>
                <a:rPr lang="en-US" altLang="zh-CN" dirty="0">
                  <a:solidFill>
                    <a:schemeClr val="accent5">
                      <a:lumMod val="50000"/>
                    </a:schemeClr>
                  </a:solidFill>
                  <a:latin typeface="微软雅黑" panose="020B0503020204020204" pitchFamily="34" charset="-122"/>
                  <a:ea typeface="微软雅黑" panose="020B0503020204020204" pitchFamily="34" charset="-122"/>
                  <a:cs typeface="+mj-cs"/>
                </a:rPr>
                <a:t>/</a:t>
              </a:r>
              <a:r>
                <a:rPr lang="zh-CN" altLang="en-US" dirty="0">
                  <a:solidFill>
                    <a:schemeClr val="accent5">
                      <a:lumMod val="50000"/>
                    </a:schemeClr>
                  </a:solidFill>
                  <a:latin typeface="微软雅黑" panose="020B0503020204020204" pitchFamily="34" charset="-122"/>
                  <a:ea typeface="微软雅黑" panose="020B0503020204020204" pitchFamily="34" charset="-122"/>
                  <a:cs typeface="+mj-cs"/>
                </a:rPr>
                <a:t>支持圈</a:t>
              </a:r>
              <a:endParaRPr lang="en-US" altLang="zh-CN"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cs typeface="+mj-cs"/>
                </a:rPr>
                <a:t>服务协调员</a:t>
              </a:r>
              <a:endParaRPr lang="en-US" altLang="zh-CN"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cs typeface="+mj-cs"/>
                </a:rPr>
                <a:t>财务管理服务</a:t>
              </a:r>
              <a:endParaRPr lang="en-US" altLang="zh-CN"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cs typeface="+mj-cs"/>
                </a:rPr>
                <a:t>服务供应方</a:t>
              </a:r>
              <a:endParaRPr lang="en-US" altLang="zh-CN"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cs typeface="+mj-cs"/>
                </a:rPr>
                <a:t>独立协调方</a:t>
              </a:r>
              <a:endParaRPr lang="en-US" sz="2000" dirty="0">
                <a:solidFill>
                  <a:schemeClr val="bg1"/>
                </a:solidFill>
                <a:latin typeface="微软雅黑" panose="020B0503020204020204" pitchFamily="34" charset="-122"/>
                <a:ea typeface="微软雅黑" panose="020B0503020204020204" pitchFamily="34" charset="-122"/>
                <a:cs typeface="+mj-cs"/>
              </a:endParaRPr>
            </a:p>
          </p:txBody>
        </p:sp>
        <p:sp>
          <p:nvSpPr>
            <p:cNvPr id="14" name="TextBox 13">
              <a:extLst>
                <a:ext uri="{FF2B5EF4-FFF2-40B4-BE49-F238E27FC236}">
                  <a16:creationId xmlns:a16="http://schemas.microsoft.com/office/drawing/2014/main" id="{558A179E-A699-2245-920E-C80A0126BF0E}"/>
                </a:ext>
              </a:extLst>
            </p:cNvPr>
            <p:cNvSpPr txBox="1"/>
            <p:nvPr/>
          </p:nvSpPr>
          <p:spPr>
            <a:xfrm>
              <a:off x="7551338" y="3127359"/>
              <a:ext cx="3109170" cy="1837426"/>
            </a:xfrm>
            <a:prstGeom prst="rect">
              <a:avLst/>
            </a:prstGeom>
            <a:noFill/>
          </p:spPr>
          <p:txBody>
            <a:bodyPr wrap="square" rtlCol="0">
              <a:spAutoFit/>
            </a:bodyPr>
            <a:lstStyle/>
            <a:p>
              <a:r>
                <a:rPr lang="en-US" b="1" dirty="0">
                  <a:solidFill>
                    <a:schemeClr val="accent5">
                      <a:lumMod val="50000"/>
                    </a:schemeClr>
                  </a:solidFill>
                  <a:latin typeface="微软雅黑" panose="020B0503020204020204" pitchFamily="34" charset="-122"/>
                  <a:ea typeface="微软雅黑" panose="020B0503020204020204" pitchFamily="34" charset="-122"/>
                </a:rPr>
                <a:t>5</a:t>
              </a:r>
              <a:r>
                <a:rPr lang="zh-CN" altLang="en-US" b="1" dirty="0">
                  <a:solidFill>
                    <a:schemeClr val="accent5">
                      <a:lumMod val="50000"/>
                    </a:schemeClr>
                  </a:solidFill>
                  <a:latin typeface="微软雅黑" panose="020B0503020204020204" pitchFamily="34" charset="-122"/>
                  <a:ea typeface="微软雅黑" panose="020B0503020204020204" pitchFamily="34" charset="-122"/>
                </a:rPr>
                <a:t>大原则</a:t>
              </a:r>
              <a:endParaRPr lang="en-US" b="1"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cs typeface="+mj-cs"/>
                </a:rPr>
                <a:t>自由</a:t>
              </a:r>
              <a:endParaRPr lang="en-US"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cs typeface="+mj-cs"/>
                </a:rPr>
                <a:t>权限</a:t>
              </a:r>
              <a:endParaRPr lang="en-US" altLang="zh-CN"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cs typeface="+mj-cs"/>
                </a:rPr>
                <a:t>支持</a:t>
              </a:r>
              <a:r>
                <a:rPr lang="en-US" dirty="0">
                  <a:solidFill>
                    <a:schemeClr val="accent5">
                      <a:lumMod val="50000"/>
                    </a:schemeClr>
                  </a:solidFill>
                  <a:latin typeface="微软雅黑" panose="020B0503020204020204" pitchFamily="34" charset="-122"/>
                  <a:ea typeface="微软雅黑" panose="020B0503020204020204" pitchFamily="34" charset="-122"/>
                  <a:cs typeface="+mj-cs"/>
                </a:rPr>
                <a:t> </a:t>
              </a: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cs typeface="+mj-cs"/>
                </a:rPr>
                <a:t>责任</a:t>
              </a:r>
              <a:endParaRPr lang="en-US" altLang="zh-CN"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cs typeface="+mj-cs"/>
                </a:rPr>
                <a:t>确认</a:t>
              </a:r>
              <a:r>
                <a:rPr lang="en-US" dirty="0">
                  <a:solidFill>
                    <a:schemeClr val="accent5">
                      <a:lumMod val="50000"/>
                    </a:schemeClr>
                  </a:solidFill>
                  <a:latin typeface="微软雅黑" panose="020B0503020204020204" pitchFamily="34" charset="-122"/>
                  <a:ea typeface="微软雅黑" panose="020B0503020204020204" pitchFamily="34" charset="-122"/>
                  <a:cs typeface="+mj-cs"/>
                </a:rPr>
                <a:t>  </a:t>
              </a:r>
            </a:p>
            <a:p>
              <a:pPr algn="l" defTabSz="914400" rtl="0" eaLnBrk="1" latinLnBrk="0" hangingPunct="1">
                <a:lnSpc>
                  <a:spcPct val="90000"/>
                </a:lnSpc>
                <a:spcBef>
                  <a:spcPct val="0"/>
                </a:spcBef>
                <a:buNone/>
              </a:pPr>
              <a:endParaRPr lang="en-US" sz="16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grpSp>
    </p:spTree>
    <p:extLst>
      <p:ext uri="{BB962C8B-B14F-4D97-AF65-F5344CB8AC3E}">
        <p14:creationId xmlns:p14="http://schemas.microsoft.com/office/powerpoint/2010/main" val="35925001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sosceles Triangle 15"/>
          <p:cNvSpPr/>
          <p:nvPr/>
        </p:nvSpPr>
        <p:spPr>
          <a:xfrm rot="9220213">
            <a:off x="-601182" y="4082031"/>
            <a:ext cx="15108068" cy="6918578"/>
          </a:xfrm>
          <a:prstGeom prst="triangle">
            <a:avLst>
              <a:gd name="adj" fmla="val 22555"/>
            </a:avLst>
          </a:prstGeom>
          <a:solidFill>
            <a:schemeClr val="bg2">
              <a:lumMod val="2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C5873B90-0C5D-9346-B9BD-B7719D64C7D8}"/>
              </a:ext>
            </a:extLst>
          </p:cNvPr>
          <p:cNvPicPr>
            <a:picLocks noChangeAspect="1"/>
          </p:cNvPicPr>
          <p:nvPr/>
        </p:nvPicPr>
        <p:blipFill>
          <a:blip r:embed="rId3">
            <a:alphaModFix amt="20000"/>
          </a:blip>
          <a:stretch>
            <a:fillRect/>
          </a:stretch>
        </p:blipFill>
        <p:spPr>
          <a:xfrm>
            <a:off x="-49505" y="1090416"/>
            <a:ext cx="12192000" cy="6858000"/>
          </a:xfrm>
          <a:prstGeom prst="rect">
            <a:avLst/>
          </a:prstGeom>
        </p:spPr>
      </p:pic>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zh-CN" altLang="en-US" sz="2800" dirty="0">
                <a:latin typeface="微软雅黑" panose="020B0503020204020204" pitchFamily="34" charset="-122"/>
                <a:ea typeface="微软雅黑" panose="020B0503020204020204" pitchFamily="34" charset="-122"/>
              </a:rPr>
              <a:t>为服务和支持付费</a:t>
            </a:r>
            <a:endParaRPr lang="en-US" sz="2800" dirty="0">
              <a:latin typeface="微软雅黑" panose="020B0503020204020204" pitchFamily="34" charset="-122"/>
              <a:ea typeface="微软雅黑" panose="020B0503020204020204" pitchFamily="34" charset="-122"/>
            </a:endParaRPr>
          </a:p>
        </p:txBody>
      </p:sp>
      <p:sp>
        <p:nvSpPr>
          <p:cNvPr id="12" name="TextBox 11">
            <a:extLst>
              <a:ext uri="{FF2B5EF4-FFF2-40B4-BE49-F238E27FC236}">
                <a16:creationId xmlns:a16="http://schemas.microsoft.com/office/drawing/2014/main" id="{F651A8D1-99B1-4845-B85F-CCE909696BC9}"/>
              </a:ext>
            </a:extLst>
          </p:cNvPr>
          <p:cNvSpPr txBox="1"/>
          <p:nvPr/>
        </p:nvSpPr>
        <p:spPr>
          <a:xfrm>
            <a:off x="87083" y="610286"/>
            <a:ext cx="5926667" cy="466281"/>
          </a:xfrm>
          <a:prstGeom prst="rect">
            <a:avLst/>
          </a:prstGeom>
          <a:noFill/>
        </p:spPr>
        <p:txBody>
          <a:bodyPr wrap="square" rtlCol="0">
            <a:spAutoFit/>
          </a:bodyPr>
          <a:lstStyle/>
          <a:p>
            <a:pP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财务管理服务</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13" name="Rectangle 12"/>
          <p:cNvSpPr/>
          <p:nvPr/>
        </p:nvSpPr>
        <p:spPr>
          <a:xfrm>
            <a:off x="-49505" y="1774656"/>
            <a:ext cx="12241505" cy="457534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CB432CB1-C3BC-354D-A9B8-129FC577EF00}"/>
              </a:ext>
            </a:extLst>
          </p:cNvPr>
          <p:cNvGrpSpPr/>
          <p:nvPr/>
        </p:nvGrpSpPr>
        <p:grpSpPr>
          <a:xfrm>
            <a:off x="499532" y="2944806"/>
            <a:ext cx="11170087" cy="2295537"/>
            <a:chOff x="290143" y="2980530"/>
            <a:chExt cx="11360630" cy="2537781"/>
          </a:xfrm>
        </p:grpSpPr>
        <p:pic>
          <p:nvPicPr>
            <p:cNvPr id="10" name="Picture 9">
              <a:extLst>
                <a:ext uri="{FF2B5EF4-FFF2-40B4-BE49-F238E27FC236}">
                  <a16:creationId xmlns:a16="http://schemas.microsoft.com/office/drawing/2014/main" id="{3755F9E8-C864-9A47-B19C-14BF6450A206}"/>
                </a:ext>
              </a:extLst>
            </p:cNvPr>
            <p:cNvPicPr>
              <a:picLocks noChangeAspect="1"/>
            </p:cNvPicPr>
            <p:nvPr/>
          </p:nvPicPr>
          <p:blipFill>
            <a:blip r:embed="rId4"/>
            <a:stretch>
              <a:fillRect/>
            </a:stretch>
          </p:blipFill>
          <p:spPr>
            <a:xfrm>
              <a:off x="3280357" y="2994878"/>
              <a:ext cx="2501945" cy="25019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a:extLst>
                <a:ext uri="{FF2B5EF4-FFF2-40B4-BE49-F238E27FC236}">
                  <a16:creationId xmlns:a16="http://schemas.microsoft.com/office/drawing/2014/main" id="{00C7BF1F-25A8-2141-8C9A-6B58C8817612}"/>
                </a:ext>
              </a:extLst>
            </p:cNvPr>
            <p:cNvPicPr>
              <a:picLocks noChangeAspect="1"/>
            </p:cNvPicPr>
            <p:nvPr/>
          </p:nvPicPr>
          <p:blipFill>
            <a:blip r:embed="rId5"/>
            <a:stretch>
              <a:fillRect/>
            </a:stretch>
          </p:blipFill>
          <p:spPr>
            <a:xfrm>
              <a:off x="290143" y="2994379"/>
              <a:ext cx="2498209" cy="24982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FF209E9D-124D-6E48-9272-080022A7E678}"/>
                </a:ext>
              </a:extLst>
            </p:cNvPr>
            <p:cNvPicPr>
              <a:picLocks noChangeAspect="1"/>
            </p:cNvPicPr>
            <p:nvPr/>
          </p:nvPicPr>
          <p:blipFill rotWithShape="1">
            <a:blip r:embed="rId6"/>
            <a:srcRect l="-3448" t="-5172" r="-3448" b="1724"/>
            <a:stretch/>
          </p:blipFill>
          <p:spPr>
            <a:xfrm>
              <a:off x="9289003" y="2980530"/>
              <a:ext cx="2361770" cy="25120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a:extLst>
                <a:ext uri="{FF2B5EF4-FFF2-40B4-BE49-F238E27FC236}">
                  <a16:creationId xmlns:a16="http://schemas.microsoft.com/office/drawing/2014/main" id="{BE142614-2D2F-DC40-B63B-08082F4F9906}"/>
                </a:ext>
              </a:extLst>
            </p:cNvPr>
            <p:cNvPicPr>
              <a:picLocks noChangeAspect="1"/>
            </p:cNvPicPr>
            <p:nvPr/>
          </p:nvPicPr>
          <p:blipFill>
            <a:blip r:embed="rId7"/>
            <a:stretch>
              <a:fillRect/>
            </a:stretch>
          </p:blipFill>
          <p:spPr>
            <a:xfrm>
              <a:off x="6275198" y="2997402"/>
              <a:ext cx="2520909" cy="25209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4" name="TextBox 13"/>
          <p:cNvSpPr txBox="1"/>
          <p:nvPr/>
        </p:nvSpPr>
        <p:spPr>
          <a:xfrm>
            <a:off x="499532" y="1855277"/>
            <a:ext cx="11108267" cy="1089529"/>
          </a:xfrm>
          <a:prstGeom prst="rect">
            <a:avLst/>
          </a:prstGeom>
          <a:noFill/>
        </p:spPr>
        <p:txBody>
          <a:bodyPr wrap="square" rtlCol="0">
            <a:spAutoFit/>
          </a:bodyPr>
          <a:lstStyle/>
          <a:p>
            <a:pPr algn="ctr">
              <a:lnSpc>
                <a:spcPct val="90000"/>
              </a:lnSpc>
              <a:spcBef>
                <a:spcPct val="0"/>
              </a:spcBef>
            </a:pPr>
            <a:r>
              <a:rPr lang="zh-CN" altLang="en-US" sz="3600" b="1" dirty="0">
                <a:latin typeface="微软雅黑" panose="020B0503020204020204" pitchFamily="34" charset="-122"/>
                <a:ea typeface="微软雅黑" panose="020B0503020204020204" pitchFamily="34" charset="-122"/>
                <a:cs typeface="+mj-cs"/>
              </a:rPr>
              <a:t>财务管理服务</a:t>
            </a:r>
            <a:endParaRPr lang="en-US" altLang="zh-CN" sz="3600" b="1" dirty="0">
              <a:latin typeface="微软雅黑" panose="020B0503020204020204" pitchFamily="34" charset="-122"/>
              <a:ea typeface="微软雅黑" panose="020B0503020204020204" pitchFamily="34" charset="-122"/>
              <a:cs typeface="+mj-cs"/>
            </a:endParaRPr>
          </a:p>
          <a:p>
            <a:pPr algn="ctr">
              <a:lnSpc>
                <a:spcPct val="90000"/>
              </a:lnSpc>
              <a:spcBef>
                <a:spcPct val="0"/>
              </a:spcBef>
            </a:pPr>
            <a:r>
              <a:rPr lang="zh-CN" altLang="en-US" sz="3600" b="1" dirty="0">
                <a:latin typeface="微软雅黑" panose="020B0503020204020204" pitchFamily="34" charset="-122"/>
                <a:ea typeface="微软雅黑" panose="020B0503020204020204" pitchFamily="34" charset="-122"/>
                <a:cs typeface="+mj-cs"/>
              </a:rPr>
              <a:t>（</a:t>
            </a:r>
            <a:r>
              <a:rPr lang="en-US" altLang="zh-CN" sz="3600" b="1" dirty="0">
                <a:latin typeface="微软雅黑" panose="020B0503020204020204" pitchFamily="34" charset="-122"/>
                <a:ea typeface="微软雅黑" panose="020B0503020204020204" pitchFamily="34" charset="-122"/>
                <a:cs typeface="+mj-cs"/>
              </a:rPr>
              <a:t>FMS</a:t>
            </a:r>
            <a:r>
              <a:rPr lang="zh-CN" altLang="en-US" sz="3600" b="1" dirty="0">
                <a:latin typeface="微软雅黑" panose="020B0503020204020204" pitchFamily="34" charset="-122"/>
                <a:ea typeface="微软雅黑" panose="020B0503020204020204" pitchFamily="34" charset="-122"/>
                <a:cs typeface="+mj-cs"/>
              </a:rPr>
              <a:t>）</a:t>
            </a:r>
            <a:endParaRPr lang="en-US" sz="3600" b="1" kern="1200" dirty="0">
              <a:latin typeface="微软雅黑" panose="020B0503020204020204" pitchFamily="34" charset="-122"/>
              <a:ea typeface="微软雅黑" panose="020B0503020204020204" pitchFamily="34" charset="-122"/>
              <a:cs typeface="+mj-cs"/>
            </a:endParaRPr>
          </a:p>
        </p:txBody>
      </p:sp>
      <p:sp>
        <p:nvSpPr>
          <p:cNvPr id="4" name="TextBox 3">
            <a:extLst>
              <a:ext uri="{FF2B5EF4-FFF2-40B4-BE49-F238E27FC236}">
                <a16:creationId xmlns:a16="http://schemas.microsoft.com/office/drawing/2014/main" id="{1FEEF809-4372-D245-99EB-A6DA75C2C148}"/>
              </a:ext>
            </a:extLst>
          </p:cNvPr>
          <p:cNvSpPr txBox="1"/>
          <p:nvPr/>
        </p:nvSpPr>
        <p:spPr>
          <a:xfrm>
            <a:off x="673099" y="5260471"/>
            <a:ext cx="2109173" cy="757130"/>
          </a:xfrm>
          <a:prstGeom prst="rect">
            <a:avLst/>
          </a:prstGeom>
          <a:noFill/>
        </p:spPr>
        <p:txBody>
          <a:bodyPr wrap="square" rtlCol="0">
            <a:spAutoFit/>
          </a:bodyPr>
          <a:lstStyle/>
          <a:p>
            <a:pPr algn="ctr">
              <a:lnSpc>
                <a:spcPct val="90000"/>
              </a:lnSpc>
              <a:spcBef>
                <a:spcPct val="0"/>
              </a:spcBef>
            </a:pPr>
            <a:r>
              <a:rPr lang="zh-CN" altLang="en-US" sz="2400" dirty="0">
                <a:latin typeface="微软雅黑" panose="020B0503020204020204" pitchFamily="34" charset="-122"/>
                <a:ea typeface="微软雅黑" panose="020B0503020204020204" pitchFamily="34" charset="-122"/>
              </a:rPr>
              <a:t>以支出计划支持</a:t>
            </a:r>
            <a:endParaRPr lang="en-US" sz="2400" dirty="0">
              <a:latin typeface="微软雅黑" panose="020B0503020204020204" pitchFamily="34" charset="-122"/>
              <a:ea typeface="微软雅黑" panose="020B0503020204020204" pitchFamily="34" charset="-122"/>
            </a:endParaRPr>
          </a:p>
        </p:txBody>
      </p:sp>
      <p:sp>
        <p:nvSpPr>
          <p:cNvPr id="20" name="TextBox 19">
            <a:extLst>
              <a:ext uri="{FF2B5EF4-FFF2-40B4-BE49-F238E27FC236}">
                <a16:creationId xmlns:a16="http://schemas.microsoft.com/office/drawing/2014/main" id="{7D999EB4-718C-5043-B233-CF6F5BA42695}"/>
              </a:ext>
            </a:extLst>
          </p:cNvPr>
          <p:cNvSpPr txBox="1"/>
          <p:nvPr/>
        </p:nvSpPr>
        <p:spPr>
          <a:xfrm>
            <a:off x="3586659" y="5341092"/>
            <a:ext cx="2165850" cy="757130"/>
          </a:xfrm>
          <a:prstGeom prst="rect">
            <a:avLst/>
          </a:prstGeom>
          <a:noFill/>
        </p:spPr>
        <p:txBody>
          <a:bodyPr wrap="square" rtlCol="0">
            <a:spAutoFit/>
          </a:bodyPr>
          <a:lstStyle/>
          <a:p>
            <a:pPr algn="ctr">
              <a:lnSpc>
                <a:spcPct val="90000"/>
              </a:lnSpc>
              <a:spcBef>
                <a:spcPct val="0"/>
              </a:spcBef>
            </a:pPr>
            <a:r>
              <a:rPr lang="zh-CN" altLang="en-US" sz="2400" dirty="0">
                <a:latin typeface="微软雅黑" panose="020B0503020204020204" pitchFamily="34" charset="-122"/>
                <a:ea typeface="微软雅黑" panose="020B0503020204020204" pitchFamily="34" charset="-122"/>
              </a:rPr>
              <a:t>使用预算支付服务费用</a:t>
            </a:r>
            <a:endParaRPr lang="en-US" sz="2400" dirty="0">
              <a:latin typeface="微软雅黑" panose="020B0503020204020204" pitchFamily="34" charset="-122"/>
              <a:ea typeface="微软雅黑" panose="020B0503020204020204" pitchFamily="34" charset="-122"/>
            </a:endParaRPr>
          </a:p>
        </p:txBody>
      </p:sp>
      <p:sp>
        <p:nvSpPr>
          <p:cNvPr id="21" name="TextBox 20">
            <a:extLst>
              <a:ext uri="{FF2B5EF4-FFF2-40B4-BE49-F238E27FC236}">
                <a16:creationId xmlns:a16="http://schemas.microsoft.com/office/drawing/2014/main" id="{D1B4E3CF-386A-644E-B40A-DA9EAD99C893}"/>
              </a:ext>
            </a:extLst>
          </p:cNvPr>
          <p:cNvSpPr txBox="1"/>
          <p:nvPr/>
        </p:nvSpPr>
        <p:spPr>
          <a:xfrm>
            <a:off x="6540593" y="5294515"/>
            <a:ext cx="2165850" cy="757130"/>
          </a:xfrm>
          <a:prstGeom prst="rect">
            <a:avLst/>
          </a:prstGeom>
          <a:noFill/>
        </p:spPr>
        <p:txBody>
          <a:bodyPr wrap="square" rtlCol="0">
            <a:spAutoFit/>
          </a:bodyPr>
          <a:lstStyle/>
          <a:p>
            <a:pPr algn="ctr">
              <a:lnSpc>
                <a:spcPct val="90000"/>
              </a:lnSpc>
              <a:spcBef>
                <a:spcPct val="0"/>
              </a:spcBef>
            </a:pPr>
            <a:r>
              <a:rPr lang="zh-CN" altLang="en-US" sz="2400" dirty="0">
                <a:latin typeface="微软雅黑" panose="020B0503020204020204" pitchFamily="34" charset="-122"/>
                <a:ea typeface="微软雅黑" panose="020B0503020204020204" pitchFamily="34" charset="-122"/>
              </a:rPr>
              <a:t>向您提供每月摘要</a:t>
            </a:r>
            <a:endParaRPr lang="en-US" sz="2400" dirty="0">
              <a:latin typeface="微软雅黑" panose="020B0503020204020204" pitchFamily="34" charset="-122"/>
              <a:ea typeface="微软雅黑" panose="020B0503020204020204" pitchFamily="34" charset="-122"/>
            </a:endParaRPr>
          </a:p>
        </p:txBody>
      </p:sp>
      <p:sp>
        <p:nvSpPr>
          <p:cNvPr id="22" name="TextBox 21">
            <a:extLst>
              <a:ext uri="{FF2B5EF4-FFF2-40B4-BE49-F238E27FC236}">
                <a16:creationId xmlns:a16="http://schemas.microsoft.com/office/drawing/2014/main" id="{0B0EDDE3-5078-254A-A7E5-9E0A07926586}"/>
              </a:ext>
            </a:extLst>
          </p:cNvPr>
          <p:cNvSpPr txBox="1"/>
          <p:nvPr/>
        </p:nvSpPr>
        <p:spPr>
          <a:xfrm>
            <a:off x="9125347" y="5277493"/>
            <a:ext cx="2766385" cy="424732"/>
          </a:xfrm>
          <a:prstGeom prst="rect">
            <a:avLst/>
          </a:prstGeom>
          <a:noFill/>
        </p:spPr>
        <p:txBody>
          <a:bodyPr wrap="square" rtlCol="0">
            <a:spAutoFit/>
          </a:bodyPr>
          <a:lstStyle/>
          <a:p>
            <a:pPr algn="ctr">
              <a:lnSpc>
                <a:spcPct val="90000"/>
              </a:lnSpc>
              <a:spcBef>
                <a:spcPct val="0"/>
              </a:spcBef>
            </a:pPr>
            <a:r>
              <a:rPr lang="zh-CN" altLang="en-US" sz="2400" dirty="0">
                <a:latin typeface="微软雅黑" panose="020B0503020204020204" pitchFamily="34" charset="-122"/>
                <a:ea typeface="微软雅黑" panose="020B0503020204020204" pitchFamily="34" charset="-122"/>
              </a:rPr>
              <a:t>调查背景和资格</a:t>
            </a:r>
            <a:endParaRPr lang="en-US" sz="2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527381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sosceles Triangle 9"/>
          <p:cNvSpPr/>
          <p:nvPr/>
        </p:nvSpPr>
        <p:spPr>
          <a:xfrm rot="9220213">
            <a:off x="-601181" y="4153588"/>
            <a:ext cx="15108068" cy="6918578"/>
          </a:xfrm>
          <a:prstGeom prst="triangle">
            <a:avLst>
              <a:gd name="adj" fmla="val 22555"/>
            </a:avLst>
          </a:prstGeom>
          <a:solidFill>
            <a:schemeClr val="bg1">
              <a:lumMod val="6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654623" y="3478032"/>
            <a:ext cx="4531003" cy="317484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25000"/>
                </a:schemeClr>
              </a:solidFill>
            </a:endParaRPr>
          </a:p>
        </p:txBody>
      </p:sp>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zh-CN" altLang="en-US" sz="2800" dirty="0">
                <a:latin typeface="微软雅黑" panose="020B0503020204020204" pitchFamily="34" charset="-122"/>
                <a:ea typeface="微软雅黑" panose="020B0503020204020204" pitchFamily="34" charset="-122"/>
              </a:rPr>
              <a:t>为服务和支持付费</a:t>
            </a:r>
            <a:endParaRPr lang="en-US" sz="2800" dirty="0">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F651A8D1-99B1-4845-B85F-CCE909696BC9}"/>
              </a:ext>
            </a:extLst>
          </p:cNvPr>
          <p:cNvSpPr txBox="1"/>
          <p:nvPr/>
        </p:nvSpPr>
        <p:spPr>
          <a:xfrm>
            <a:off x="101597" y="610286"/>
            <a:ext cx="5926667" cy="466281"/>
          </a:xfrm>
          <a:prstGeom prst="rect">
            <a:avLst/>
          </a:prstGeom>
          <a:noFill/>
        </p:spPr>
        <p:txBody>
          <a:bodyPr wrap="square" rtlCol="0">
            <a:spAutoFit/>
          </a:bodyPr>
          <a:lstStyle/>
          <a:p>
            <a:pP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财务管理服务</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14" name="TextBox 13"/>
          <p:cNvSpPr txBox="1"/>
          <p:nvPr/>
        </p:nvSpPr>
        <p:spPr>
          <a:xfrm>
            <a:off x="2463838" y="1205081"/>
            <a:ext cx="7165315" cy="535531"/>
          </a:xfrm>
          <a:prstGeom prst="rect">
            <a:avLst/>
          </a:prstGeom>
          <a:noFill/>
        </p:spPr>
        <p:txBody>
          <a:bodyPr wrap="square" rtlCol="0">
            <a:spAutoFit/>
          </a:bodyPr>
          <a:lstStyle/>
          <a:p>
            <a:pPr algn="ctr">
              <a:lnSpc>
                <a:spcPct val="90000"/>
              </a:lnSpc>
              <a:spcBef>
                <a:spcPct val="0"/>
              </a:spcBef>
            </a:pPr>
            <a:r>
              <a:rPr lang="zh-CN" altLang="en-US" sz="3200" b="1" dirty="0">
                <a:latin typeface="微软雅黑" panose="020B0503020204020204" pitchFamily="34" charset="-122"/>
                <a:ea typeface="微软雅黑" panose="020B0503020204020204" pitchFamily="34" charset="-122"/>
                <a:cs typeface="+mj-cs"/>
              </a:rPr>
              <a:t>与您的 </a:t>
            </a:r>
            <a:r>
              <a:rPr lang="en-US" sz="3200" b="1" dirty="0">
                <a:latin typeface="微软雅黑" panose="020B0503020204020204" pitchFamily="34" charset="-122"/>
                <a:ea typeface="微软雅黑" panose="020B0503020204020204" pitchFamily="34" charset="-122"/>
                <a:cs typeface="+mj-cs"/>
              </a:rPr>
              <a:t>FMS </a:t>
            </a:r>
            <a:r>
              <a:rPr lang="zh-CN" altLang="en-US" sz="3200" b="1" dirty="0">
                <a:latin typeface="微软雅黑" panose="020B0503020204020204" pitchFamily="34" charset="-122"/>
                <a:ea typeface="微软雅黑" panose="020B0503020204020204" pitchFamily="34" charset="-122"/>
                <a:cs typeface="+mj-cs"/>
              </a:rPr>
              <a:t>的关系</a:t>
            </a:r>
            <a:endParaRPr lang="en-US" sz="3200" b="1" kern="1200" dirty="0">
              <a:latin typeface="微软雅黑" panose="020B0503020204020204" pitchFamily="34" charset="-122"/>
              <a:ea typeface="微软雅黑" panose="020B0503020204020204" pitchFamily="34" charset="-122"/>
              <a:cs typeface="+mj-cs"/>
            </a:endParaRPr>
          </a:p>
        </p:txBody>
      </p:sp>
      <p:sp>
        <p:nvSpPr>
          <p:cNvPr id="15" name="Rectangle 14"/>
          <p:cNvSpPr/>
          <p:nvPr/>
        </p:nvSpPr>
        <p:spPr>
          <a:xfrm>
            <a:off x="311617" y="1795394"/>
            <a:ext cx="11469756" cy="1496073"/>
          </a:xfrm>
          <a:prstGeom prst="rect">
            <a:avLst/>
          </a:prstGeom>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800" dirty="0">
                <a:latin typeface="微软雅黑" panose="020B0503020204020204" pitchFamily="34" charset="-122"/>
                <a:ea typeface="微软雅黑" panose="020B0503020204020204" pitchFamily="34" charset="-122"/>
              </a:rPr>
              <a:t>FMS </a:t>
            </a:r>
            <a:r>
              <a:rPr lang="zh-CN" altLang="en-US" sz="2800" dirty="0">
                <a:latin typeface="微软雅黑" panose="020B0503020204020204" pitchFamily="34" charset="-122"/>
                <a:ea typeface="微软雅黑" panose="020B0503020204020204" pitchFamily="34" charset="-122"/>
              </a:rPr>
              <a:t>根据您的具体需求提供服务和支持。</a:t>
            </a:r>
            <a:endParaRPr lang="en-US" altLang="zh-CN" sz="2800" dirty="0">
              <a:latin typeface="微软雅黑" panose="020B0503020204020204" pitchFamily="34" charset="-122"/>
              <a:ea typeface="微软雅黑" panose="020B0503020204020204" pitchFamily="34" charset="-122"/>
            </a:endParaRPr>
          </a:p>
          <a:p>
            <a:pPr algn="ctr"/>
            <a:r>
              <a:rPr lang="zh-CN" altLang="en-US" sz="2800" b="1" dirty="0">
                <a:latin typeface="微软雅黑" panose="020B0503020204020204" pitchFamily="34" charset="-122"/>
                <a:ea typeface="微软雅黑" panose="020B0503020204020204" pitchFamily="34" charset="-122"/>
              </a:rPr>
              <a:t>您如何确定这种关系？</a:t>
            </a:r>
            <a:endParaRPr lang="en-US" sz="2800" b="1" dirty="0">
              <a:latin typeface="微软雅黑" panose="020B0503020204020204" pitchFamily="34" charset="-122"/>
              <a:ea typeface="微软雅黑" panose="020B0503020204020204" pitchFamily="34" charset="-122"/>
            </a:endParaRPr>
          </a:p>
        </p:txBody>
      </p:sp>
      <p:sp>
        <p:nvSpPr>
          <p:cNvPr id="19" name="TextBox 18"/>
          <p:cNvSpPr txBox="1"/>
          <p:nvPr/>
        </p:nvSpPr>
        <p:spPr>
          <a:xfrm>
            <a:off x="2379085" y="3716982"/>
            <a:ext cx="2892326" cy="480131"/>
          </a:xfrm>
          <a:prstGeom prst="rect">
            <a:avLst/>
          </a:prstGeom>
          <a:noFill/>
        </p:spPr>
        <p:txBody>
          <a:bodyPr wrap="square" rtlCol="0">
            <a:spAutoFit/>
          </a:bodyPr>
          <a:lstStyle/>
          <a:p>
            <a:pPr algn="ctr">
              <a:lnSpc>
                <a:spcPct val="90000"/>
              </a:lnSpc>
              <a:spcBef>
                <a:spcPct val="0"/>
              </a:spcBef>
            </a:pPr>
            <a:r>
              <a:rPr lang="zh-CN" altLang="en-US" sz="2800" b="1" dirty="0">
                <a:solidFill>
                  <a:schemeClr val="bg1"/>
                </a:solidFill>
                <a:latin typeface="微软雅黑" panose="020B0503020204020204" pitchFamily="34" charset="-122"/>
                <a:ea typeface="微软雅黑" panose="020B0503020204020204" pitchFamily="34" charset="-122"/>
              </a:rPr>
              <a:t>您会拥有雇员吗？</a:t>
            </a:r>
            <a:endParaRPr lang="en-US" sz="2000"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23" name="Rectangle 22"/>
          <p:cNvSpPr/>
          <p:nvPr/>
        </p:nvSpPr>
        <p:spPr>
          <a:xfrm>
            <a:off x="5926666" y="3478032"/>
            <a:ext cx="4357642" cy="3174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TextBox 20"/>
          <p:cNvSpPr txBox="1"/>
          <p:nvPr/>
        </p:nvSpPr>
        <p:spPr>
          <a:xfrm>
            <a:off x="6254243" y="3569676"/>
            <a:ext cx="3702487" cy="867930"/>
          </a:xfrm>
          <a:prstGeom prst="rect">
            <a:avLst/>
          </a:prstGeom>
          <a:noFill/>
        </p:spPr>
        <p:txBody>
          <a:bodyPr wrap="square" rtlCol="0">
            <a:spAutoFit/>
          </a:bodyPr>
          <a:lstStyle/>
          <a:p>
            <a:pPr algn="ctr">
              <a:lnSpc>
                <a:spcPct val="90000"/>
              </a:lnSpc>
              <a:spcBef>
                <a:spcPct val="0"/>
              </a:spcBef>
            </a:pPr>
            <a:r>
              <a:rPr lang="zh-CN" altLang="en-US" sz="2800" b="1" dirty="0">
                <a:latin typeface="微软雅黑" panose="020B0503020204020204" pitchFamily="34" charset="-122"/>
                <a:ea typeface="微软雅黑" panose="020B0503020204020204" pitchFamily="34" charset="-122"/>
              </a:rPr>
              <a:t>您和您雇员之间的关系是怎样的？</a:t>
            </a:r>
            <a:endParaRPr lang="en-US" sz="2000"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11" name="Oval 10"/>
          <p:cNvSpPr/>
          <p:nvPr/>
        </p:nvSpPr>
        <p:spPr>
          <a:xfrm>
            <a:off x="3157591" y="4948964"/>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66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pic>
        <p:nvPicPr>
          <p:cNvPr id="12" name="Picture 11" descr="Icon Leader Leadership · Free image on Pixabay"/>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19219" y="4914295"/>
            <a:ext cx="1345729" cy="13320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498838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51A8D1-99B1-4845-B85F-CCE909696BC9}"/>
              </a:ext>
            </a:extLst>
          </p:cNvPr>
          <p:cNvSpPr txBox="1"/>
          <p:nvPr/>
        </p:nvSpPr>
        <p:spPr>
          <a:xfrm>
            <a:off x="87083" y="610286"/>
            <a:ext cx="5926667" cy="466281"/>
          </a:xfrm>
          <a:prstGeom prst="rect">
            <a:avLst/>
          </a:prstGeom>
          <a:noFill/>
        </p:spPr>
        <p:txBody>
          <a:bodyPr wrap="square" rtlCol="0">
            <a:spAutoFit/>
          </a:bodyPr>
          <a:lstStyle/>
          <a:p>
            <a:pP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财务管理服务</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5"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zh-CN" altLang="en-US" sz="2800" dirty="0">
                <a:latin typeface="微软雅黑" panose="020B0503020204020204" pitchFamily="34" charset="-122"/>
                <a:ea typeface="微软雅黑" panose="020B0503020204020204" pitchFamily="34" charset="-122"/>
              </a:rPr>
              <a:t>为服务和支持付费</a:t>
            </a:r>
            <a:endParaRPr lang="en-US" sz="2800" dirty="0">
              <a:latin typeface="微软雅黑" panose="020B0503020204020204" pitchFamily="34" charset="-122"/>
              <a:ea typeface="微软雅黑" panose="020B0503020204020204" pitchFamily="34" charset="-122"/>
            </a:endParaRPr>
          </a:p>
        </p:txBody>
      </p:sp>
      <p:sp>
        <p:nvSpPr>
          <p:cNvPr id="7" name="Oval 6"/>
          <p:cNvSpPr/>
          <p:nvPr/>
        </p:nvSpPr>
        <p:spPr>
          <a:xfrm>
            <a:off x="5405361" y="1181261"/>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6600" b="1" dirty="0">
                <a:solidFill>
                  <a:schemeClr val="tx1"/>
                </a:solidFill>
                <a:effectLst>
                  <a:outerShdw blurRad="38100" dist="38100" dir="2700000" algn="tl">
                    <a:srgbClr val="000000">
                      <a:alpha val="43137"/>
                    </a:srgbClr>
                  </a:outerShdw>
                </a:effectLst>
                <a:latin typeface="Century Gothic" panose="020B0502020202020204" pitchFamily="34" charset="0"/>
              </a:rPr>
              <a:t>?</a:t>
            </a:r>
          </a:p>
        </p:txBody>
      </p:sp>
      <p:pic>
        <p:nvPicPr>
          <p:cNvPr id="32" name="Picture 31" descr="Team:Berkeley/Methods/Protocols - 2013.igem.or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42599" y="1181261"/>
            <a:ext cx="1280160" cy="12454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3" name="Oval 32"/>
          <p:cNvSpPr>
            <a:spLocks/>
          </p:cNvSpPr>
          <p:nvPr/>
        </p:nvSpPr>
        <p:spPr>
          <a:xfrm>
            <a:off x="1931592" y="1194050"/>
            <a:ext cx="1280160" cy="1270239"/>
          </a:xfrm>
          <a:prstGeom prst="ellipse">
            <a:avLst/>
          </a:prstGeom>
          <a:blipFill dpi="0" rotWithShape="1">
            <a:blip r:embed="rId5">
              <a:extLst>
                <a:ext uri="{BEBA8EAE-BF5A-486C-A8C5-ECC9F3942E4B}">
                  <a14:imgProps xmlns:a14="http://schemas.microsoft.com/office/drawing/2010/main">
                    <a14:imgLayer r:embed="rId6">
                      <a14:imgEffect>
                        <a14:saturation sat="255000"/>
                      </a14:imgEffect>
                    </a14:imgLayer>
                  </a14:imgProps>
                </a:ext>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ight Arrow 39"/>
          <p:cNvSpPr/>
          <p:nvPr/>
        </p:nvSpPr>
        <p:spPr>
          <a:xfrm>
            <a:off x="3423705" y="1582057"/>
            <a:ext cx="1830466" cy="391886"/>
          </a:xfrm>
          <a:prstGeom prst="rightArrow">
            <a:avLst>
              <a:gd name="adj1" fmla="val 50000"/>
              <a:gd name="adj2" fmla="val 96667"/>
            </a:avLst>
          </a:prstGeom>
          <a:solidFill>
            <a:schemeClr val="bg1">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cxnSp>
        <p:nvCxnSpPr>
          <p:cNvPr id="46" name="Straight Connector 45"/>
          <p:cNvCxnSpPr>
            <a:cxnSpLocks/>
          </p:cNvCxnSpPr>
          <p:nvPr/>
        </p:nvCxnSpPr>
        <p:spPr>
          <a:xfrm flipV="1">
            <a:off x="1198292" y="2176408"/>
            <a:ext cx="4266334" cy="314055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C986F49-94E2-B040-9132-ADC9FD030A69}"/>
              </a:ext>
            </a:extLst>
          </p:cNvPr>
          <p:cNvCxnSpPr>
            <a:cxnSpLocks/>
          </p:cNvCxnSpPr>
          <p:nvPr/>
        </p:nvCxnSpPr>
        <p:spPr>
          <a:xfrm>
            <a:off x="6740675" y="2135965"/>
            <a:ext cx="4060392" cy="32441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EED4357-DB00-AA46-9919-05FC2A268142}"/>
              </a:ext>
            </a:extLst>
          </p:cNvPr>
          <p:cNvCxnSpPr>
            <a:cxnSpLocks/>
            <a:stCxn id="52" idx="0"/>
          </p:cNvCxnSpPr>
          <p:nvPr/>
        </p:nvCxnSpPr>
        <p:spPr>
          <a:xfrm flipH="1" flipV="1">
            <a:off x="6079641" y="2464289"/>
            <a:ext cx="23010" cy="2915853"/>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997666" y="2687044"/>
            <a:ext cx="2199776" cy="2142018"/>
            <a:chOff x="7891707" y="3788113"/>
            <a:chExt cx="1984486" cy="1951007"/>
          </a:xfrm>
        </p:grpSpPr>
        <p:pic>
          <p:nvPicPr>
            <p:cNvPr id="17" name="Picture 16" descr="Office building icon | Flickr - Photo Sharing!"/>
            <p:cNvPicPr>
              <a:picLocks noChangeAspect="1"/>
            </p:cNvPicPr>
            <p:nvPr/>
          </p:nvPicPr>
          <p:blipFill rotWithShape="1">
            <a:blip r:embed="rId7"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File:Icon of three people in different shades of grey.svg - Wikimedia Common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sp>
        <p:nvSpPr>
          <p:cNvPr id="29" name="Oval 28"/>
          <p:cNvSpPr/>
          <p:nvPr/>
        </p:nvSpPr>
        <p:spPr>
          <a:xfrm>
            <a:off x="298995" y="5154060"/>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latin typeface="微软雅黑" panose="020B0503020204020204" pitchFamily="34" charset="-122"/>
                <a:ea typeface="微软雅黑" panose="020B0503020204020204" pitchFamily="34" charset="-122"/>
              </a:rPr>
              <a:t>账单付款人</a:t>
            </a:r>
            <a:endParaRPr lang="en-US" dirty="0">
              <a:solidFill>
                <a:schemeClr val="tx1"/>
              </a:solidFill>
              <a:latin typeface="微软雅黑" panose="020B0503020204020204" pitchFamily="34" charset="-122"/>
              <a:ea typeface="微软雅黑" panose="020B0503020204020204" pitchFamily="34" charset="-122"/>
            </a:endParaRPr>
          </a:p>
        </p:txBody>
      </p:sp>
      <p:pic>
        <p:nvPicPr>
          <p:cNvPr id="24" name="Picture 23" descr="Icon Leader Leadership · Free image on Pixabay">
            <a:extLst>
              <a:ext uri="{FF2B5EF4-FFF2-40B4-BE49-F238E27FC236}">
                <a16:creationId xmlns:a16="http://schemas.microsoft.com/office/drawing/2014/main" id="{28491993-C6F1-D74A-B084-215D066B980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022330" y="2841064"/>
            <a:ext cx="2163968" cy="21420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5" name="Group 24">
            <a:extLst>
              <a:ext uri="{FF2B5EF4-FFF2-40B4-BE49-F238E27FC236}">
                <a16:creationId xmlns:a16="http://schemas.microsoft.com/office/drawing/2014/main" id="{6B472805-AC51-F746-ABBE-4687D0460810}"/>
              </a:ext>
            </a:extLst>
          </p:cNvPr>
          <p:cNvGrpSpPr/>
          <p:nvPr/>
        </p:nvGrpSpPr>
        <p:grpSpPr>
          <a:xfrm>
            <a:off x="7822332" y="2426662"/>
            <a:ext cx="2223903" cy="2251864"/>
            <a:chOff x="3197978" y="3371458"/>
            <a:chExt cx="2883507" cy="2811628"/>
          </a:xfrm>
        </p:grpSpPr>
        <p:grpSp>
          <p:nvGrpSpPr>
            <p:cNvPr id="26" name="Group 25">
              <a:extLst>
                <a:ext uri="{FF2B5EF4-FFF2-40B4-BE49-F238E27FC236}">
                  <a16:creationId xmlns:a16="http://schemas.microsoft.com/office/drawing/2014/main" id="{9A8572EF-C9AA-AC4B-99F6-CA5EB51B6D25}"/>
                </a:ext>
              </a:extLst>
            </p:cNvPr>
            <p:cNvGrpSpPr/>
            <p:nvPr/>
          </p:nvGrpSpPr>
          <p:grpSpPr>
            <a:xfrm>
              <a:off x="3197978" y="3371458"/>
              <a:ext cx="2883507" cy="2811628"/>
              <a:chOff x="1422400" y="3512457"/>
              <a:chExt cx="3077029" cy="2820740"/>
            </a:xfrm>
          </p:grpSpPr>
          <p:sp>
            <p:nvSpPr>
              <p:cNvPr id="30" name="Oval 29">
                <a:extLst>
                  <a:ext uri="{FF2B5EF4-FFF2-40B4-BE49-F238E27FC236}">
                    <a16:creationId xmlns:a16="http://schemas.microsoft.com/office/drawing/2014/main" id="{FC14B43B-18A3-F443-B4B4-098606D82CC8}"/>
                  </a:ext>
                </a:extLst>
              </p:cNvPr>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descr="Icon Leader Leadership · Free image on Pixabay">
                <a:extLst>
                  <a:ext uri="{FF2B5EF4-FFF2-40B4-BE49-F238E27FC236}">
                    <a16:creationId xmlns:a16="http://schemas.microsoft.com/office/drawing/2014/main" id="{33A3B143-3647-024E-9383-D1EB1B45F81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34" name="Picture 33" descr="Bulletproof Home Defense: Tactics You Can Enact Now to Secure Your Safety">
                <a:extLst>
                  <a:ext uri="{FF2B5EF4-FFF2-40B4-BE49-F238E27FC236}">
                    <a16:creationId xmlns:a16="http://schemas.microsoft.com/office/drawing/2014/main" id="{98991411-E611-9F42-876F-C7B89EF1D4A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27" name="&quot;No&quot; Symbol 26">
              <a:extLst>
                <a:ext uri="{FF2B5EF4-FFF2-40B4-BE49-F238E27FC236}">
                  <a16:creationId xmlns:a16="http://schemas.microsoft.com/office/drawing/2014/main" id="{1861849B-726D-F94C-83CE-EE4255B467B1}"/>
                </a:ext>
              </a:extLst>
            </p:cNvPr>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52" name="Oval 51">
            <a:extLst>
              <a:ext uri="{FF2B5EF4-FFF2-40B4-BE49-F238E27FC236}">
                <a16:creationId xmlns:a16="http://schemas.microsoft.com/office/drawing/2014/main" id="{8BDCC180-17D8-E447-AB38-3972474BADED}"/>
              </a:ext>
            </a:extLst>
          </p:cNvPr>
          <p:cNvSpPr/>
          <p:nvPr/>
        </p:nvSpPr>
        <p:spPr>
          <a:xfrm>
            <a:off x="5434994" y="5380142"/>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dirty="0">
                <a:solidFill>
                  <a:schemeClr val="tx1"/>
                </a:solidFill>
                <a:latin typeface="微软雅黑" panose="020B0503020204020204" pitchFamily="34" charset="-122"/>
                <a:ea typeface="微软雅黑" panose="020B0503020204020204" pitchFamily="34" charset="-122"/>
              </a:rPr>
              <a:t>独立雇主</a:t>
            </a:r>
            <a:endParaRPr lang="en-US" dirty="0">
              <a:solidFill>
                <a:schemeClr val="tx1"/>
              </a:solidFill>
              <a:latin typeface="微软雅黑" panose="020B0503020204020204" pitchFamily="34" charset="-122"/>
              <a:ea typeface="微软雅黑" panose="020B0503020204020204" pitchFamily="34" charset="-122"/>
            </a:endParaRPr>
          </a:p>
        </p:txBody>
      </p:sp>
      <p:sp>
        <p:nvSpPr>
          <p:cNvPr id="53" name="Oval 52">
            <a:extLst>
              <a:ext uri="{FF2B5EF4-FFF2-40B4-BE49-F238E27FC236}">
                <a16:creationId xmlns:a16="http://schemas.microsoft.com/office/drawing/2014/main" id="{382EEE18-A9BF-E341-BA29-D2CA26D26300}"/>
              </a:ext>
            </a:extLst>
          </p:cNvPr>
          <p:cNvSpPr/>
          <p:nvPr/>
        </p:nvSpPr>
        <p:spPr>
          <a:xfrm>
            <a:off x="10643632" y="5150204"/>
            <a:ext cx="1284313" cy="126659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zh-CN" altLang="en-US" dirty="0">
                <a:solidFill>
                  <a:schemeClr val="tx1"/>
                </a:solidFill>
                <a:latin typeface="微软雅黑" panose="020B0503020204020204" pitchFamily="34" charset="-122"/>
                <a:ea typeface="微软雅黑" panose="020B0503020204020204" pitchFamily="34" charset="-122"/>
              </a:rPr>
              <a:t>共同雇主</a:t>
            </a:r>
            <a:endParaRPr lang="en-US"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087299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6CE992-9B5F-0F4D-8B7A-84FF112DBF7E}"/>
              </a:ext>
            </a:extLst>
          </p:cNvPr>
          <p:cNvSpPr/>
          <p:nvPr/>
        </p:nvSpPr>
        <p:spPr>
          <a:xfrm>
            <a:off x="105673" y="1097906"/>
            <a:ext cx="11941184" cy="57600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6847181" cy="862561"/>
          </a:xfrm>
        </p:spPr>
        <p:txBody>
          <a:bodyPr/>
          <a:lstStyle/>
          <a:p>
            <a:r>
              <a:rPr lang="zh-CN" altLang="en-US" sz="2800" dirty="0">
                <a:latin typeface="微软雅黑" panose="020B0503020204020204" pitchFamily="34" charset="-122"/>
                <a:ea typeface="微软雅黑" panose="020B0503020204020204" pitchFamily="34" charset="-122"/>
              </a:rPr>
              <a:t>为服务和支持付费</a:t>
            </a:r>
            <a:endParaRPr lang="en-US" sz="2800" dirty="0">
              <a:latin typeface="微软雅黑" panose="020B0503020204020204" pitchFamily="34" charset="-122"/>
              <a:ea typeface="微软雅黑" panose="020B0503020204020204" pitchFamily="34" charset="-122"/>
            </a:endParaRPr>
          </a:p>
        </p:txBody>
      </p:sp>
      <p:sp>
        <p:nvSpPr>
          <p:cNvPr id="2" name="Rectangle 1">
            <a:extLst>
              <a:ext uri="{FF2B5EF4-FFF2-40B4-BE49-F238E27FC236}">
                <a16:creationId xmlns:a16="http://schemas.microsoft.com/office/drawing/2014/main" id="{CE49A5DF-72AE-E748-A0A9-15A5E053D43D}"/>
              </a:ext>
            </a:extLst>
          </p:cNvPr>
          <p:cNvSpPr/>
          <p:nvPr/>
        </p:nvSpPr>
        <p:spPr>
          <a:xfrm>
            <a:off x="105673" y="603579"/>
            <a:ext cx="2262158" cy="466281"/>
          </a:xfrm>
          <a:prstGeom prst="rect">
            <a:avLst/>
          </a:prstGeom>
        </p:spPr>
        <p:txBody>
          <a:bodyPr wrap="none">
            <a:spAutoFit/>
          </a:bodyPr>
          <a:lstStyle/>
          <a:p>
            <a:pP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rPr>
              <a:t>财务管理服务</a:t>
            </a:r>
            <a:endParaRPr lang="en-US" sz="27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4" name="Rectangle 3">
            <a:extLst>
              <a:ext uri="{FF2B5EF4-FFF2-40B4-BE49-F238E27FC236}">
                <a16:creationId xmlns:a16="http://schemas.microsoft.com/office/drawing/2014/main" id="{0C12B373-5528-9F42-9F1E-27DEBFD28349}"/>
              </a:ext>
            </a:extLst>
          </p:cNvPr>
          <p:cNvSpPr/>
          <p:nvPr/>
        </p:nvSpPr>
        <p:spPr>
          <a:xfrm>
            <a:off x="303068" y="1232414"/>
            <a:ext cx="11526073" cy="535707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5FDCB60-BB20-C14E-B8BE-0CDFAAE342F5}"/>
              </a:ext>
            </a:extLst>
          </p:cNvPr>
          <p:cNvSpPr txBox="1"/>
          <p:nvPr/>
        </p:nvSpPr>
        <p:spPr>
          <a:xfrm>
            <a:off x="4267200" y="1327240"/>
            <a:ext cx="3315962" cy="757130"/>
          </a:xfrm>
          <a:prstGeom prst="rect">
            <a:avLst/>
          </a:prstGeom>
          <a:noFill/>
        </p:spPr>
        <p:txBody>
          <a:bodyPr wrap="square" rtlCol="0">
            <a:spAutoFit/>
          </a:bodyPr>
          <a:lstStyle/>
          <a:p>
            <a:pPr algn="ctr">
              <a:lnSpc>
                <a:spcPct val="90000"/>
              </a:lnSpc>
              <a:spcBef>
                <a:spcPct val="0"/>
              </a:spcBef>
            </a:pPr>
            <a:r>
              <a:rPr lang="zh-CN" altLang="en-US" sz="4800" b="1" dirty="0">
                <a:latin typeface="微软雅黑" panose="020B0503020204020204" pitchFamily="34" charset="-122"/>
                <a:ea typeface="微软雅黑" panose="020B0503020204020204" pitchFamily="34" charset="-122"/>
                <a:cs typeface="+mj-cs"/>
              </a:rPr>
              <a:t>账单付款人</a:t>
            </a:r>
            <a:endParaRPr lang="en-US" sz="4800" b="1" kern="1200" dirty="0">
              <a:latin typeface="微软雅黑" panose="020B0503020204020204" pitchFamily="34" charset="-122"/>
              <a:ea typeface="微软雅黑" panose="020B0503020204020204" pitchFamily="34" charset="-122"/>
              <a:cs typeface="+mj-cs"/>
            </a:endParaRPr>
          </a:p>
        </p:txBody>
      </p:sp>
      <p:grpSp>
        <p:nvGrpSpPr>
          <p:cNvPr id="28" name="Group 27"/>
          <p:cNvGrpSpPr/>
          <p:nvPr/>
        </p:nvGrpSpPr>
        <p:grpSpPr>
          <a:xfrm>
            <a:off x="866238" y="2084370"/>
            <a:ext cx="10459731" cy="2066892"/>
            <a:chOff x="935645" y="2123004"/>
            <a:chExt cx="10459731" cy="2066892"/>
          </a:xfrm>
        </p:grpSpPr>
        <p:pic>
          <p:nvPicPr>
            <p:cNvPr id="10" name="Picture 9" descr="File:Starting-Online-Business.jpg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5238" y="2203997"/>
              <a:ext cx="1880138" cy="19008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3755F9E8-C864-9A47-B19C-14BF6450A206}"/>
                </a:ext>
              </a:extLst>
            </p:cNvPr>
            <p:cNvPicPr>
              <a:picLocks noChangeAspect="1"/>
            </p:cNvPicPr>
            <p:nvPr/>
          </p:nvPicPr>
          <p:blipFill>
            <a:blip r:embed="rId4"/>
            <a:stretch>
              <a:fillRect/>
            </a:stretch>
          </p:blipFill>
          <p:spPr>
            <a:xfrm>
              <a:off x="935645" y="2123004"/>
              <a:ext cx="1988983" cy="19975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3" name="Group 12"/>
            <p:cNvGrpSpPr/>
            <p:nvPr/>
          </p:nvGrpSpPr>
          <p:grpSpPr>
            <a:xfrm>
              <a:off x="6608431" y="2176051"/>
              <a:ext cx="2060517" cy="2013845"/>
              <a:chOff x="1074637" y="1905596"/>
              <a:chExt cx="2852418" cy="2852418"/>
            </a:xfrm>
          </p:grpSpPr>
          <p:pic>
            <p:nvPicPr>
              <p:cNvPr id="3" name="Picture 2" descr="Icon Leader Leadership · Free image on Pixaba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4637" y="1905596"/>
                <a:ext cx="2852418" cy="28524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quot;No&quot; Symbol 11"/>
              <p:cNvSpPr/>
              <p:nvPr/>
            </p:nvSpPr>
            <p:spPr>
              <a:xfrm>
                <a:off x="1361411" y="2031344"/>
                <a:ext cx="2278871" cy="2520036"/>
              </a:xfrm>
              <a:prstGeom prst="noSmoking">
                <a:avLst>
                  <a:gd name="adj" fmla="val 43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1" name="Group 20"/>
            <p:cNvGrpSpPr/>
            <p:nvPr/>
          </p:nvGrpSpPr>
          <p:grpSpPr>
            <a:xfrm>
              <a:off x="3774287" y="2154355"/>
              <a:ext cx="1984486" cy="1951007"/>
              <a:chOff x="2539174" y="2154178"/>
              <a:chExt cx="2743200" cy="2651760"/>
            </a:xfrm>
          </p:grpSpPr>
          <p:pic>
            <p:nvPicPr>
              <p:cNvPr id="11" name="Picture 10" descr="Office building icon | Flickr - Photo Sharing!"/>
              <p:cNvPicPr>
                <a:picLocks noChangeAspect="1"/>
              </p:cNvPicPr>
              <p:nvPr/>
            </p:nvPicPr>
            <p:blipFill rotWithShape="1">
              <a:blip r:embed="rId6" cstate="print">
                <a:extLst>
                  <a:ext uri="{28A0092B-C50C-407E-A947-70E740481C1C}">
                    <a14:useLocalDpi xmlns:a14="http://schemas.microsoft.com/office/drawing/2010/main" val="0"/>
                  </a:ext>
                </a:extLst>
              </a:blip>
              <a:srcRect l="-1" t="-2" r="-18152" b="-14215"/>
              <a:stretch/>
            </p:blipFill>
            <p:spPr>
              <a:xfrm>
                <a:off x="2539174" y="2154178"/>
                <a:ext cx="2743200" cy="26517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File:Icon of three people in different shades of grey.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3233" y="3018352"/>
                <a:ext cx="1527490" cy="1527490"/>
              </a:xfrm>
              <a:prstGeom prst="rect">
                <a:avLst/>
              </a:prstGeom>
            </p:spPr>
          </p:pic>
        </p:grpSp>
      </p:grpSp>
      <p:grpSp>
        <p:nvGrpSpPr>
          <p:cNvPr id="29" name="Group 28"/>
          <p:cNvGrpSpPr/>
          <p:nvPr/>
        </p:nvGrpSpPr>
        <p:grpSpPr>
          <a:xfrm>
            <a:off x="750124" y="4273522"/>
            <a:ext cx="10757731" cy="667615"/>
            <a:chOff x="845187" y="4431670"/>
            <a:chExt cx="10757731" cy="667615"/>
          </a:xfrm>
        </p:grpSpPr>
        <p:sp>
          <p:nvSpPr>
            <p:cNvPr id="22" name="TextBox 21"/>
            <p:cNvSpPr txBox="1"/>
            <p:nvPr/>
          </p:nvSpPr>
          <p:spPr>
            <a:xfrm>
              <a:off x="845187" y="4452954"/>
              <a:ext cx="2105097" cy="646331"/>
            </a:xfrm>
            <a:prstGeom prst="rect">
              <a:avLst/>
            </a:prstGeom>
            <a:noFill/>
          </p:spPr>
          <p:txBody>
            <a:bodyPr wrap="square" rtlCol="0">
              <a:spAutoFit/>
            </a:bodyPr>
            <a:lstStyle/>
            <a:p>
              <a:pPr algn="ctr">
                <a:lnSpc>
                  <a:spcPct val="90000"/>
                </a:lnSpc>
                <a:spcBef>
                  <a:spcPct val="0"/>
                </a:spcBef>
              </a:pPr>
              <a:r>
                <a:rPr lang="en-US" altLang="zh-CN"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rPr>
                <a:t>FMS</a:t>
              </a:r>
              <a:br>
                <a:rPr lang="en-US" altLang="zh-CN"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rPr>
              </a:b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rPr>
                <a:t>将支付账单。</a:t>
              </a:r>
              <a:endParaRPr lang="en-US" sz="20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endParaRPr>
            </a:p>
          </p:txBody>
        </p:sp>
        <p:sp>
          <p:nvSpPr>
            <p:cNvPr id="24" name="TextBox 23"/>
            <p:cNvSpPr txBox="1"/>
            <p:nvPr/>
          </p:nvSpPr>
          <p:spPr>
            <a:xfrm>
              <a:off x="3743767" y="4431670"/>
              <a:ext cx="2275149" cy="646331"/>
            </a:xfrm>
            <a:prstGeom prst="rect">
              <a:avLst/>
            </a:prstGeom>
            <a:noFill/>
          </p:spPr>
          <p:txBody>
            <a:bodyPr wrap="square" rtlCol="0">
              <a:spAutoFit/>
            </a:bodyPr>
            <a:lstStyle/>
            <a:p>
              <a:pPr algn="ctr">
                <a:lnSpc>
                  <a:spcPct val="90000"/>
                </a:lnSpc>
                <a:spcBef>
                  <a:spcPct val="0"/>
                </a:spcBef>
              </a:pP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rPr>
                <a:t>帮助您的人已经在为一家机构工作了。</a:t>
              </a:r>
              <a:endParaRPr lang="en-US" sz="20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endParaRPr>
            </a:p>
          </p:txBody>
        </p:sp>
        <p:sp>
          <p:nvSpPr>
            <p:cNvPr id="25" name="TextBox 24"/>
            <p:cNvSpPr txBox="1"/>
            <p:nvPr/>
          </p:nvSpPr>
          <p:spPr>
            <a:xfrm>
              <a:off x="6704016" y="4431670"/>
              <a:ext cx="2105097" cy="646331"/>
            </a:xfrm>
            <a:prstGeom prst="rect">
              <a:avLst/>
            </a:prstGeom>
            <a:noFill/>
          </p:spPr>
          <p:txBody>
            <a:bodyPr wrap="square" rtlCol="0">
              <a:spAutoFit/>
            </a:bodyPr>
            <a:lstStyle/>
            <a:p>
              <a:pPr algn="ctr">
                <a:lnSpc>
                  <a:spcPct val="90000"/>
                </a:lnSpc>
                <a:spcBef>
                  <a:spcPct val="0"/>
                </a:spcBef>
              </a:pP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rPr>
                <a:t>您不想成为您工作人员的雇主。</a:t>
              </a:r>
              <a:endParaRPr lang="en-US" sz="20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endParaRPr>
            </a:p>
          </p:txBody>
        </p:sp>
        <p:sp>
          <p:nvSpPr>
            <p:cNvPr id="27" name="TextBox 26"/>
            <p:cNvSpPr txBox="1"/>
            <p:nvPr/>
          </p:nvSpPr>
          <p:spPr>
            <a:xfrm>
              <a:off x="9497821" y="4452954"/>
              <a:ext cx="2105097" cy="646331"/>
            </a:xfrm>
            <a:prstGeom prst="rect">
              <a:avLst/>
            </a:prstGeom>
            <a:noFill/>
          </p:spPr>
          <p:txBody>
            <a:bodyPr wrap="square" rtlCol="0">
              <a:spAutoFit/>
            </a:bodyPr>
            <a:lstStyle/>
            <a:p>
              <a:pPr algn="ctr">
                <a:lnSpc>
                  <a:spcPct val="90000"/>
                </a:lnSpc>
                <a:spcBef>
                  <a:spcPct val="0"/>
                </a:spcBef>
              </a:pPr>
              <a:r>
                <a:rPr lang="en-US" altLang="zh-CN"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rPr>
                <a:t>FMS </a:t>
              </a: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rPr>
                <a:t>将为您从</a:t>
              </a:r>
              <a:br>
                <a:rPr lang="en-US" altLang="zh-CN"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rPr>
              </a:b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rPr>
                <a:t>公司购买商品。</a:t>
              </a:r>
              <a:endParaRPr lang="en-US" sz="20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endParaRPr>
            </a:p>
          </p:txBody>
        </p:sp>
      </p:grpSp>
    </p:spTree>
    <p:extLst>
      <p:ext uri="{BB962C8B-B14F-4D97-AF65-F5344CB8AC3E}">
        <p14:creationId xmlns:p14="http://schemas.microsoft.com/office/powerpoint/2010/main" val="30360803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6CE992-9B5F-0F4D-8B7A-84FF112DBF7E}"/>
              </a:ext>
            </a:extLst>
          </p:cNvPr>
          <p:cNvSpPr/>
          <p:nvPr/>
        </p:nvSpPr>
        <p:spPr>
          <a:xfrm>
            <a:off x="105673" y="1097906"/>
            <a:ext cx="11941184" cy="57600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6847181" cy="862561"/>
          </a:xfrm>
        </p:spPr>
        <p:txBody>
          <a:bodyPr/>
          <a:lstStyle/>
          <a:p>
            <a:r>
              <a:rPr lang="zh-CN" altLang="en-US" sz="2800" dirty="0">
                <a:latin typeface="微软雅黑" panose="020B0503020204020204" pitchFamily="34" charset="-122"/>
                <a:ea typeface="微软雅黑" panose="020B0503020204020204" pitchFamily="34" charset="-122"/>
              </a:rPr>
              <a:t>为服务和支持付费</a:t>
            </a:r>
            <a:endParaRPr lang="en-US" sz="2800" dirty="0">
              <a:latin typeface="微软雅黑" panose="020B0503020204020204" pitchFamily="34" charset="-122"/>
              <a:ea typeface="微软雅黑" panose="020B0503020204020204" pitchFamily="34" charset="-122"/>
            </a:endParaRPr>
          </a:p>
        </p:txBody>
      </p:sp>
      <p:sp>
        <p:nvSpPr>
          <p:cNvPr id="2" name="Rectangle 1">
            <a:extLst>
              <a:ext uri="{FF2B5EF4-FFF2-40B4-BE49-F238E27FC236}">
                <a16:creationId xmlns:a16="http://schemas.microsoft.com/office/drawing/2014/main" id="{CE49A5DF-72AE-E748-A0A9-15A5E053D43D}"/>
              </a:ext>
            </a:extLst>
          </p:cNvPr>
          <p:cNvSpPr/>
          <p:nvPr/>
        </p:nvSpPr>
        <p:spPr>
          <a:xfrm>
            <a:off x="105673" y="588083"/>
            <a:ext cx="2262158" cy="466281"/>
          </a:xfrm>
          <a:prstGeom prst="rect">
            <a:avLst/>
          </a:prstGeom>
        </p:spPr>
        <p:txBody>
          <a:bodyPr wrap="none">
            <a:spAutoFit/>
          </a:bodyPr>
          <a:lstStyle/>
          <a:p>
            <a:pPr algn="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rPr>
              <a:t>财务管理服务</a:t>
            </a:r>
            <a:endParaRPr lang="en-US" sz="27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4" name="Rectangle 3">
            <a:extLst>
              <a:ext uri="{FF2B5EF4-FFF2-40B4-BE49-F238E27FC236}">
                <a16:creationId xmlns:a16="http://schemas.microsoft.com/office/drawing/2014/main" id="{0C12B373-5528-9F42-9F1E-27DEBFD28349}"/>
              </a:ext>
            </a:extLst>
          </p:cNvPr>
          <p:cNvSpPr/>
          <p:nvPr/>
        </p:nvSpPr>
        <p:spPr>
          <a:xfrm>
            <a:off x="313227" y="1263207"/>
            <a:ext cx="11526073" cy="535707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5FDCB60-BB20-C14E-B8BE-0CDFAAE342F5}"/>
              </a:ext>
            </a:extLst>
          </p:cNvPr>
          <p:cNvSpPr txBox="1"/>
          <p:nvPr/>
        </p:nvSpPr>
        <p:spPr>
          <a:xfrm>
            <a:off x="3412895" y="1329971"/>
            <a:ext cx="5326739" cy="757130"/>
          </a:xfrm>
          <a:prstGeom prst="rect">
            <a:avLst/>
          </a:prstGeom>
          <a:noFill/>
        </p:spPr>
        <p:txBody>
          <a:bodyPr wrap="square" rtlCol="0">
            <a:spAutoFit/>
          </a:bodyPr>
          <a:lstStyle/>
          <a:p>
            <a:pPr algn="ctr" defTabSz="914400" rtl="0" eaLnBrk="1" latinLnBrk="0" hangingPunct="1">
              <a:lnSpc>
                <a:spcPct val="90000"/>
              </a:lnSpc>
              <a:spcBef>
                <a:spcPct val="0"/>
              </a:spcBef>
              <a:buNone/>
            </a:pPr>
            <a:r>
              <a:rPr lang="zh-CN" altLang="en-US" sz="4800" b="1" kern="1200" dirty="0">
                <a:latin typeface="微软雅黑" panose="020B0503020204020204" pitchFamily="34" charset="-122"/>
                <a:ea typeface="微软雅黑" panose="020B0503020204020204" pitchFamily="34" charset="-122"/>
                <a:cs typeface="+mj-cs"/>
              </a:rPr>
              <a:t>独立雇主</a:t>
            </a:r>
            <a:endParaRPr lang="en-US" sz="4800" b="1" kern="1200" dirty="0">
              <a:latin typeface="微软雅黑" panose="020B0503020204020204" pitchFamily="34" charset="-122"/>
              <a:ea typeface="微软雅黑" panose="020B0503020204020204" pitchFamily="34" charset="-122"/>
              <a:cs typeface="+mj-cs"/>
            </a:endParaRPr>
          </a:p>
        </p:txBody>
      </p:sp>
      <p:pic>
        <p:nvPicPr>
          <p:cNvPr id="9" name="Picture 8">
            <a:extLst>
              <a:ext uri="{FF2B5EF4-FFF2-40B4-BE49-F238E27FC236}">
                <a16:creationId xmlns:a16="http://schemas.microsoft.com/office/drawing/2014/main" id="{3755F9E8-C864-9A47-B19C-14BF6450A206}"/>
              </a:ext>
            </a:extLst>
          </p:cNvPr>
          <p:cNvPicPr>
            <a:picLocks noChangeAspect="1"/>
          </p:cNvPicPr>
          <p:nvPr/>
        </p:nvPicPr>
        <p:blipFill>
          <a:blip r:embed="rId3"/>
          <a:stretch>
            <a:fillRect/>
          </a:stretch>
        </p:blipFill>
        <p:spPr>
          <a:xfrm>
            <a:off x="6547572" y="2384657"/>
            <a:ext cx="1451451" cy="14576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Icon Leader Leadership · Free image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129" y="2395870"/>
            <a:ext cx="1503305" cy="14352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p:cNvSpPr txBox="1"/>
          <p:nvPr/>
        </p:nvSpPr>
        <p:spPr>
          <a:xfrm>
            <a:off x="6220748" y="3964864"/>
            <a:ext cx="2105097" cy="646331"/>
          </a:xfrm>
          <a:prstGeom prst="rect">
            <a:avLst/>
          </a:prstGeom>
          <a:noFill/>
        </p:spPr>
        <p:txBody>
          <a:bodyPr wrap="square" rtlCol="0">
            <a:spAutoFit/>
          </a:bodyPr>
          <a:lstStyle/>
          <a:p>
            <a:pPr algn="ctr">
              <a:lnSpc>
                <a:spcPct val="90000"/>
              </a:lnSpc>
              <a:spcBef>
                <a:spcPct val="0"/>
              </a:spcBef>
            </a:pPr>
            <a:r>
              <a:rPr lang="en-US" altLang="zh-CN"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rPr>
              <a:t>FMS</a:t>
            </a:r>
            <a:br>
              <a:rPr lang="en-US" altLang="zh-CN"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rPr>
            </a:b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rPr>
              <a:t>将支付账单</a:t>
            </a:r>
            <a:endParaRPr lang="en-US" sz="20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endParaRPr>
          </a:p>
        </p:txBody>
      </p:sp>
      <p:sp>
        <p:nvSpPr>
          <p:cNvPr id="25" name="TextBox 24"/>
          <p:cNvSpPr txBox="1"/>
          <p:nvPr/>
        </p:nvSpPr>
        <p:spPr>
          <a:xfrm>
            <a:off x="360232" y="3938337"/>
            <a:ext cx="2105097" cy="646331"/>
          </a:xfrm>
          <a:prstGeom prst="rect">
            <a:avLst/>
          </a:prstGeom>
          <a:noFill/>
        </p:spPr>
        <p:txBody>
          <a:bodyPr wrap="square" rtlCol="0">
            <a:spAutoFit/>
          </a:bodyPr>
          <a:lstStyle/>
          <a:p>
            <a:pPr algn="ctr">
              <a:lnSpc>
                <a:spcPct val="90000"/>
              </a:lnSpc>
              <a:spcBef>
                <a:spcPct val="0"/>
              </a:spcBef>
            </a:pP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rPr>
              <a:t>您</a:t>
            </a:r>
            <a:r>
              <a:rPr lang="zh-CN" altLang="en-US" sz="2000" b="1" u="sng"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rPr>
              <a:t>确实</a:t>
            </a: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rPr>
              <a:t>想成为您工作人员的雇主。</a:t>
            </a:r>
            <a:endParaRPr lang="en-US" sz="20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endParaRPr>
          </a:p>
        </p:txBody>
      </p:sp>
      <p:pic>
        <p:nvPicPr>
          <p:cNvPr id="8" name="Picture 7" descr="Bulletproof Home Defense: Tactics You Can Enact Now to Secure Your Safety"/>
          <p:cNvPicPr>
            <a:picLocks noChangeAspect="1"/>
          </p:cNvPicPr>
          <p:nvPr/>
        </p:nvPicPr>
        <p:blipFill rotWithShape="1">
          <a:blip r:embed="rId5">
            <a:extLst>
              <a:ext uri="{28A0092B-C50C-407E-A947-70E740481C1C}">
                <a14:useLocalDpi xmlns:a14="http://schemas.microsoft.com/office/drawing/2010/main" val="0"/>
              </a:ext>
            </a:extLst>
          </a:blip>
          <a:srcRect l="-12753" t="-28441" r="-12753" b="-28441"/>
          <a:stretch/>
        </p:blipFill>
        <p:spPr>
          <a:xfrm>
            <a:off x="2812635" y="2399218"/>
            <a:ext cx="1490915" cy="14285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Adobe-like counter | UICloud"/>
          <p:cNvPicPr>
            <a:picLocks noChangeAspect="1"/>
          </p:cNvPicPr>
          <p:nvPr/>
        </p:nvPicPr>
        <p:blipFill rotWithShape="1">
          <a:blip r:embed="rId6" cstate="print">
            <a:extLst>
              <a:ext uri="{28A0092B-C50C-407E-A947-70E740481C1C}">
                <a14:useLocalDpi xmlns:a14="http://schemas.microsoft.com/office/drawing/2010/main" val="0"/>
              </a:ext>
            </a:extLst>
          </a:blip>
          <a:srcRect l="-33" t="8927" r="10737" b="2847"/>
          <a:stretch/>
        </p:blipFill>
        <p:spPr>
          <a:xfrm>
            <a:off x="9945465" y="2372186"/>
            <a:ext cx="1491800" cy="14508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29">
            <a:extLst>
              <a:ext uri="{FF2B5EF4-FFF2-40B4-BE49-F238E27FC236}">
                <a16:creationId xmlns:a16="http://schemas.microsoft.com/office/drawing/2014/main" id="{FF209E9D-124D-6E48-9272-080022A7E678}"/>
              </a:ext>
            </a:extLst>
          </p:cNvPr>
          <p:cNvPicPr>
            <a:picLocks noChangeAspect="1"/>
          </p:cNvPicPr>
          <p:nvPr/>
        </p:nvPicPr>
        <p:blipFill rotWithShape="1">
          <a:blip r:embed="rId7"/>
          <a:srcRect l="-3447" t="-4945" r="-12694" b="-21407"/>
          <a:stretch/>
        </p:blipFill>
        <p:spPr>
          <a:xfrm>
            <a:off x="8226344" y="2404993"/>
            <a:ext cx="1491800" cy="14240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TextBox 30"/>
          <p:cNvSpPr txBox="1"/>
          <p:nvPr/>
        </p:nvSpPr>
        <p:spPr>
          <a:xfrm>
            <a:off x="9718144" y="3957572"/>
            <a:ext cx="2105097" cy="646331"/>
          </a:xfrm>
          <a:prstGeom prst="rect">
            <a:avLst/>
          </a:prstGeom>
          <a:noFill/>
        </p:spPr>
        <p:txBody>
          <a:bodyPr wrap="square" rtlCol="0">
            <a:spAutoFit/>
          </a:bodyPr>
          <a:lstStyle/>
          <a:p>
            <a:pPr algn="ctr">
              <a:lnSpc>
                <a:spcPct val="90000"/>
              </a:lnSpc>
              <a:spcBef>
                <a:spcPct val="0"/>
              </a:spcBef>
            </a:pP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rPr>
              <a:t>协助您遵守所有适用的雇用法律</a:t>
            </a:r>
            <a:endParaRPr lang="en-US" sz="20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endParaRPr>
          </a:p>
        </p:txBody>
      </p:sp>
      <p:sp>
        <p:nvSpPr>
          <p:cNvPr id="33" name="TextBox 32"/>
          <p:cNvSpPr txBox="1"/>
          <p:nvPr/>
        </p:nvSpPr>
        <p:spPr>
          <a:xfrm>
            <a:off x="2478764" y="3947862"/>
            <a:ext cx="2349685" cy="646331"/>
          </a:xfrm>
          <a:prstGeom prst="rect">
            <a:avLst/>
          </a:prstGeom>
          <a:noFill/>
        </p:spPr>
        <p:txBody>
          <a:bodyPr wrap="square" rtlCol="0">
            <a:spAutoFit/>
          </a:bodyPr>
          <a:lstStyle/>
          <a:p>
            <a:pPr algn="ctr">
              <a:lnSpc>
                <a:spcPct val="90000"/>
              </a:lnSpc>
              <a:spcBef>
                <a:spcPct val="0"/>
              </a:spcBef>
            </a:pP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rPr>
              <a:t>必须购买与雇用有关的任何必要保险。</a:t>
            </a:r>
            <a:endParaRPr 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endParaRPr>
          </a:p>
        </p:txBody>
      </p:sp>
      <p:sp>
        <p:nvSpPr>
          <p:cNvPr id="34" name="TextBox 33"/>
          <p:cNvSpPr txBox="1"/>
          <p:nvPr/>
        </p:nvSpPr>
        <p:spPr>
          <a:xfrm>
            <a:off x="7919695" y="3963594"/>
            <a:ext cx="2105097" cy="646331"/>
          </a:xfrm>
          <a:prstGeom prst="rect">
            <a:avLst/>
          </a:prstGeom>
          <a:noFill/>
        </p:spPr>
        <p:txBody>
          <a:bodyPr wrap="square" rtlCol="0">
            <a:spAutoFit/>
          </a:bodyPr>
          <a:lstStyle/>
          <a:p>
            <a:pPr algn="ctr">
              <a:lnSpc>
                <a:spcPct val="90000"/>
              </a:lnSpc>
              <a:spcBef>
                <a:spcPct val="0"/>
              </a:spcBef>
            </a:pP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rPr>
              <a:t>调查背景</a:t>
            </a:r>
            <a:endParaRPr lang="en-US" altLang="zh-CN"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endParaRPr>
          </a:p>
          <a:p>
            <a:pPr algn="ctr">
              <a:lnSpc>
                <a:spcPct val="90000"/>
              </a:lnSpc>
              <a:spcBef>
                <a:spcPct val="0"/>
              </a:spcBef>
            </a:pP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rPr>
              <a:t>和资格</a:t>
            </a:r>
            <a:endParaRPr 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endParaRPr>
          </a:p>
        </p:txBody>
      </p:sp>
      <p:sp>
        <p:nvSpPr>
          <p:cNvPr id="16" name="Rectangle 15"/>
          <p:cNvSpPr/>
          <p:nvPr/>
        </p:nvSpPr>
        <p:spPr>
          <a:xfrm>
            <a:off x="1028415" y="5512398"/>
            <a:ext cx="2873828" cy="92283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微软雅黑" panose="020B0503020204020204" pitchFamily="34" charset="-122"/>
                <a:ea typeface="微软雅黑" panose="020B0503020204020204" pitchFamily="34" charset="-122"/>
              </a:rPr>
              <a:t>您</a:t>
            </a:r>
            <a:endParaRPr lang="en-US" sz="4800" dirty="0">
              <a:latin typeface="微软雅黑" panose="020B0503020204020204" pitchFamily="34" charset="-122"/>
              <a:ea typeface="微软雅黑" panose="020B0503020204020204" pitchFamily="34" charset="-122"/>
            </a:endParaRPr>
          </a:p>
        </p:txBody>
      </p:sp>
      <p:sp>
        <p:nvSpPr>
          <p:cNvPr id="36" name="Rectangle 35"/>
          <p:cNvSpPr/>
          <p:nvPr/>
        </p:nvSpPr>
        <p:spPr>
          <a:xfrm>
            <a:off x="7535329" y="5469672"/>
            <a:ext cx="2873828" cy="92283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Century Gothic" panose="020B0502020202020204" pitchFamily="34" charset="0"/>
              </a:rPr>
              <a:t>FMS</a:t>
            </a:r>
            <a:endParaRPr lang="en-US" sz="4400" dirty="0">
              <a:latin typeface="Century Gothic" panose="020B0502020202020204" pitchFamily="34" charset="0"/>
            </a:endParaRPr>
          </a:p>
        </p:txBody>
      </p:sp>
    </p:spTree>
    <p:extLst>
      <p:ext uri="{BB962C8B-B14F-4D97-AF65-F5344CB8AC3E}">
        <p14:creationId xmlns:p14="http://schemas.microsoft.com/office/powerpoint/2010/main" val="38360117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6CE992-9B5F-0F4D-8B7A-84FF112DBF7E}"/>
              </a:ext>
            </a:extLst>
          </p:cNvPr>
          <p:cNvSpPr/>
          <p:nvPr/>
        </p:nvSpPr>
        <p:spPr>
          <a:xfrm>
            <a:off x="105673" y="1097906"/>
            <a:ext cx="11941184" cy="57600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6847181" cy="862561"/>
          </a:xfrm>
        </p:spPr>
        <p:txBody>
          <a:bodyPr/>
          <a:lstStyle/>
          <a:p>
            <a:r>
              <a:rPr lang="zh-CN" altLang="en-US" sz="2800" dirty="0">
                <a:latin typeface="微软雅黑" panose="020B0503020204020204" pitchFamily="34" charset="-122"/>
                <a:ea typeface="微软雅黑" panose="020B0503020204020204" pitchFamily="34" charset="-122"/>
              </a:rPr>
              <a:t>为服务和支持付费</a:t>
            </a:r>
            <a:endParaRPr lang="en-US" sz="2800" dirty="0">
              <a:latin typeface="微软雅黑" panose="020B0503020204020204" pitchFamily="34" charset="-122"/>
              <a:ea typeface="微软雅黑" panose="020B0503020204020204" pitchFamily="34" charset="-122"/>
            </a:endParaRPr>
          </a:p>
        </p:txBody>
      </p:sp>
      <p:sp>
        <p:nvSpPr>
          <p:cNvPr id="2" name="Rectangle 1">
            <a:extLst>
              <a:ext uri="{FF2B5EF4-FFF2-40B4-BE49-F238E27FC236}">
                <a16:creationId xmlns:a16="http://schemas.microsoft.com/office/drawing/2014/main" id="{CE49A5DF-72AE-E748-A0A9-15A5E053D43D}"/>
              </a:ext>
            </a:extLst>
          </p:cNvPr>
          <p:cNvSpPr/>
          <p:nvPr/>
        </p:nvSpPr>
        <p:spPr>
          <a:xfrm>
            <a:off x="105673" y="590079"/>
            <a:ext cx="2262158" cy="466281"/>
          </a:xfrm>
          <a:prstGeom prst="rect">
            <a:avLst/>
          </a:prstGeom>
        </p:spPr>
        <p:txBody>
          <a:bodyPr wrap="none">
            <a:spAutoFit/>
          </a:bodyPr>
          <a:lstStyle/>
          <a:p>
            <a:pPr algn="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rPr>
              <a:t>财务管理服务</a:t>
            </a:r>
            <a:endParaRPr lang="en-US" sz="27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4" name="Rectangle 3">
            <a:extLst>
              <a:ext uri="{FF2B5EF4-FFF2-40B4-BE49-F238E27FC236}">
                <a16:creationId xmlns:a16="http://schemas.microsoft.com/office/drawing/2014/main" id="{0C12B373-5528-9F42-9F1E-27DEBFD28349}"/>
              </a:ext>
            </a:extLst>
          </p:cNvPr>
          <p:cNvSpPr/>
          <p:nvPr/>
        </p:nvSpPr>
        <p:spPr>
          <a:xfrm>
            <a:off x="222783" y="1228955"/>
            <a:ext cx="11706957" cy="54877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5FDCB60-BB20-C14E-B8BE-0CDFAAE342F5}"/>
              </a:ext>
            </a:extLst>
          </p:cNvPr>
          <p:cNvSpPr txBox="1"/>
          <p:nvPr/>
        </p:nvSpPr>
        <p:spPr>
          <a:xfrm>
            <a:off x="3412895" y="1329971"/>
            <a:ext cx="5326739" cy="757130"/>
          </a:xfrm>
          <a:prstGeom prst="rect">
            <a:avLst/>
          </a:prstGeom>
          <a:noFill/>
        </p:spPr>
        <p:txBody>
          <a:bodyPr wrap="square" rtlCol="0">
            <a:spAutoFit/>
          </a:bodyPr>
          <a:lstStyle/>
          <a:p>
            <a:pPr algn="ctr" defTabSz="914400" rtl="0" eaLnBrk="1" latinLnBrk="0" hangingPunct="1">
              <a:lnSpc>
                <a:spcPct val="90000"/>
              </a:lnSpc>
              <a:spcBef>
                <a:spcPct val="0"/>
              </a:spcBef>
              <a:buNone/>
            </a:pPr>
            <a:r>
              <a:rPr lang="zh-CN" altLang="en-US" sz="4800" b="1" dirty="0">
                <a:latin typeface="微软雅黑" panose="020B0503020204020204" pitchFamily="34" charset="-122"/>
                <a:ea typeface="微软雅黑" panose="020B0503020204020204" pitchFamily="34" charset="-122"/>
                <a:cs typeface="+mj-cs"/>
              </a:rPr>
              <a:t>共同雇主</a:t>
            </a:r>
            <a:endParaRPr lang="en-US" sz="4800" b="1" kern="1200" dirty="0">
              <a:latin typeface="微软雅黑" panose="020B0503020204020204" pitchFamily="34" charset="-122"/>
              <a:ea typeface="微软雅黑" panose="020B0503020204020204" pitchFamily="34" charset="-122"/>
              <a:cs typeface="+mj-cs"/>
            </a:endParaRPr>
          </a:p>
        </p:txBody>
      </p:sp>
      <p:pic>
        <p:nvPicPr>
          <p:cNvPr id="9" name="Picture 8">
            <a:extLst>
              <a:ext uri="{FF2B5EF4-FFF2-40B4-BE49-F238E27FC236}">
                <a16:creationId xmlns:a16="http://schemas.microsoft.com/office/drawing/2014/main" id="{3755F9E8-C864-9A47-B19C-14BF6450A206}"/>
              </a:ext>
            </a:extLst>
          </p:cNvPr>
          <p:cNvPicPr>
            <a:picLocks noChangeAspect="1"/>
          </p:cNvPicPr>
          <p:nvPr/>
        </p:nvPicPr>
        <p:blipFill>
          <a:blip r:embed="rId3"/>
          <a:stretch>
            <a:fillRect/>
          </a:stretch>
        </p:blipFill>
        <p:spPr>
          <a:xfrm>
            <a:off x="9724755" y="409840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Icon Leader Leadership · Free image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9288" y="2073535"/>
            <a:ext cx="1682221" cy="16060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p:cNvSpPr txBox="1"/>
          <p:nvPr/>
        </p:nvSpPr>
        <p:spPr>
          <a:xfrm>
            <a:off x="9198351" y="5121597"/>
            <a:ext cx="2105097" cy="341632"/>
          </a:xfrm>
          <a:prstGeom prst="rect">
            <a:avLst/>
          </a:prstGeom>
          <a:noFill/>
        </p:spPr>
        <p:txBody>
          <a:bodyPr wrap="square" rtlCol="0">
            <a:spAutoFit/>
          </a:bodyPr>
          <a:lstStyle/>
          <a:p>
            <a:pPr algn="ctr">
              <a:lnSpc>
                <a:spcPct val="90000"/>
              </a:lnSpc>
              <a:spcBef>
                <a:spcPct val="0"/>
              </a:spcBef>
            </a:pPr>
            <a:r>
              <a:rPr lang="en-US" altLang="zh-CN"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rPr>
              <a:t>FMS </a:t>
            </a:r>
            <a:r>
              <a:rPr lang="zh-CN" altLang="en-US"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rPr>
              <a:t>将支付账单</a:t>
            </a:r>
            <a:endParaRPr lang="en-US"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endParaRPr>
          </a:p>
        </p:txBody>
      </p:sp>
      <p:sp>
        <p:nvSpPr>
          <p:cNvPr id="25" name="TextBox 24"/>
          <p:cNvSpPr txBox="1"/>
          <p:nvPr/>
        </p:nvSpPr>
        <p:spPr>
          <a:xfrm>
            <a:off x="1518041" y="3744837"/>
            <a:ext cx="2194861" cy="923330"/>
          </a:xfrm>
          <a:prstGeom prst="rect">
            <a:avLst/>
          </a:prstGeom>
          <a:noFill/>
        </p:spPr>
        <p:txBody>
          <a:bodyPr wrap="square" rtlCol="0">
            <a:spAutoFit/>
          </a:bodyPr>
          <a:lstStyle/>
          <a:p>
            <a:pPr algn="ctr">
              <a:lnSpc>
                <a:spcPct val="90000"/>
              </a:lnSpc>
              <a:spcBef>
                <a:spcPct val="0"/>
              </a:spcBef>
            </a:pP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rPr>
              <a:t>您想以</a:t>
            </a:r>
            <a:r>
              <a:rPr lang="zh-CN" altLang="en-US" sz="2000" b="1" u="sng"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rPr>
              <a:t>共享形式</a:t>
            </a: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rPr>
              <a:t>成为您工作人员的雇主</a:t>
            </a:r>
            <a:endParaRPr lang="en-US" sz="20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endParaRPr>
          </a:p>
        </p:txBody>
      </p:sp>
      <p:pic>
        <p:nvPicPr>
          <p:cNvPr id="8" name="Picture 7" descr="Bulletproof Home Defense: Tactics You Can Enact Now to Secure Your Safety"/>
          <p:cNvPicPr>
            <a:picLocks noChangeAspect="1"/>
          </p:cNvPicPr>
          <p:nvPr/>
        </p:nvPicPr>
        <p:blipFill rotWithShape="1">
          <a:blip r:embed="rId5">
            <a:extLst>
              <a:ext uri="{28A0092B-C50C-407E-A947-70E740481C1C}">
                <a14:useLocalDpi xmlns:a14="http://schemas.microsoft.com/office/drawing/2010/main" val="0"/>
              </a:ext>
            </a:extLst>
          </a:blip>
          <a:srcRect l="-12753" t="-28441" r="-12753" b="-28441"/>
          <a:stretch/>
        </p:blipFill>
        <p:spPr>
          <a:xfrm>
            <a:off x="8242697" y="2174034"/>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29">
            <a:extLst>
              <a:ext uri="{FF2B5EF4-FFF2-40B4-BE49-F238E27FC236}">
                <a16:creationId xmlns:a16="http://schemas.microsoft.com/office/drawing/2014/main" id="{FF209E9D-124D-6E48-9272-080022A7E678}"/>
              </a:ext>
            </a:extLst>
          </p:cNvPr>
          <p:cNvPicPr>
            <a:picLocks noChangeAspect="1"/>
          </p:cNvPicPr>
          <p:nvPr/>
        </p:nvPicPr>
        <p:blipFill rotWithShape="1">
          <a:blip r:embed="rId6"/>
          <a:srcRect l="-3447" t="-4945" r="-12694" b="-21407"/>
          <a:stretch/>
        </p:blipFill>
        <p:spPr>
          <a:xfrm>
            <a:off x="10299394" y="2173746"/>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TextBox 30"/>
          <p:cNvSpPr txBox="1"/>
          <p:nvPr/>
        </p:nvSpPr>
        <p:spPr>
          <a:xfrm>
            <a:off x="5576432" y="3240832"/>
            <a:ext cx="1843834" cy="590931"/>
          </a:xfrm>
          <a:prstGeom prst="rect">
            <a:avLst/>
          </a:prstGeom>
          <a:noFill/>
        </p:spPr>
        <p:txBody>
          <a:bodyPr wrap="square" rtlCol="0">
            <a:spAutoFit/>
          </a:bodyPr>
          <a:lstStyle/>
          <a:p>
            <a:pPr algn="ctr">
              <a:lnSpc>
                <a:spcPct val="90000"/>
              </a:lnSpc>
              <a:spcBef>
                <a:spcPct val="0"/>
              </a:spcBef>
            </a:pPr>
            <a:r>
              <a:rPr lang="zh-CN" altLang="en-US"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rPr>
              <a:t>遵守所有适用的雇用法律</a:t>
            </a:r>
            <a:endParaRPr lang="en-US"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endParaRPr>
          </a:p>
        </p:txBody>
      </p:sp>
      <p:sp>
        <p:nvSpPr>
          <p:cNvPr id="33" name="TextBox 32"/>
          <p:cNvSpPr txBox="1"/>
          <p:nvPr/>
        </p:nvSpPr>
        <p:spPr>
          <a:xfrm>
            <a:off x="7884174" y="3302383"/>
            <a:ext cx="1710920" cy="590931"/>
          </a:xfrm>
          <a:prstGeom prst="rect">
            <a:avLst/>
          </a:prstGeom>
          <a:noFill/>
        </p:spPr>
        <p:txBody>
          <a:bodyPr wrap="square" rtlCol="0">
            <a:spAutoFit/>
          </a:bodyPr>
          <a:lstStyle/>
          <a:p>
            <a:pPr algn="ctr">
              <a:lnSpc>
                <a:spcPct val="90000"/>
              </a:lnSpc>
              <a:spcBef>
                <a:spcPct val="0"/>
              </a:spcBef>
            </a:pPr>
            <a:r>
              <a:rPr lang="zh-CN" altLang="en-US"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rPr>
              <a:t>办理必要的雇用保险</a:t>
            </a:r>
            <a:endParaRPr lang="en-US"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endParaRPr>
          </a:p>
        </p:txBody>
      </p:sp>
      <p:sp>
        <p:nvSpPr>
          <p:cNvPr id="34" name="TextBox 33"/>
          <p:cNvSpPr txBox="1"/>
          <p:nvPr/>
        </p:nvSpPr>
        <p:spPr>
          <a:xfrm>
            <a:off x="6255715" y="5134598"/>
            <a:ext cx="2875471" cy="341632"/>
          </a:xfrm>
          <a:prstGeom prst="rect">
            <a:avLst/>
          </a:prstGeom>
          <a:noFill/>
        </p:spPr>
        <p:txBody>
          <a:bodyPr wrap="square" rtlCol="0">
            <a:spAutoFit/>
          </a:bodyPr>
          <a:lstStyle/>
          <a:p>
            <a:pPr algn="ctr">
              <a:lnSpc>
                <a:spcPct val="90000"/>
              </a:lnSpc>
              <a:spcBef>
                <a:spcPct val="0"/>
              </a:spcBef>
            </a:pPr>
            <a:r>
              <a:rPr lang="zh-CN" altLang="en-US"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rPr>
              <a:t>调查背景和资格</a:t>
            </a:r>
            <a:endParaRPr lang="en-US"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endParaRPr>
          </a:p>
        </p:txBody>
      </p:sp>
      <p:sp>
        <p:nvSpPr>
          <p:cNvPr id="16" name="Rectangle 15"/>
          <p:cNvSpPr/>
          <p:nvPr/>
        </p:nvSpPr>
        <p:spPr>
          <a:xfrm>
            <a:off x="1178557" y="5875442"/>
            <a:ext cx="2873828" cy="64008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微软雅黑" panose="020B0503020204020204" pitchFamily="34" charset="-122"/>
                <a:ea typeface="微软雅黑" panose="020B0503020204020204" pitchFamily="34" charset="-122"/>
              </a:rPr>
              <a:t>您</a:t>
            </a:r>
            <a:endParaRPr lang="en-US" sz="4800" dirty="0">
              <a:latin typeface="微软雅黑" panose="020B0503020204020204" pitchFamily="34" charset="-122"/>
              <a:ea typeface="微软雅黑" panose="020B0503020204020204" pitchFamily="34" charset="-122"/>
            </a:endParaRPr>
          </a:p>
        </p:txBody>
      </p:sp>
      <p:sp>
        <p:nvSpPr>
          <p:cNvPr id="36" name="Rectangle 35"/>
          <p:cNvSpPr/>
          <p:nvPr/>
        </p:nvSpPr>
        <p:spPr>
          <a:xfrm>
            <a:off x="7420266" y="5886974"/>
            <a:ext cx="2851087" cy="64008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Century Gothic" panose="020B0502020202020204" pitchFamily="34" charset="0"/>
              </a:rPr>
              <a:t>FMS</a:t>
            </a:r>
            <a:endParaRPr lang="en-US" sz="4400" dirty="0">
              <a:latin typeface="Century Gothic" panose="020B0502020202020204" pitchFamily="34" charset="0"/>
            </a:endParaRPr>
          </a:p>
        </p:txBody>
      </p:sp>
      <p:pic>
        <p:nvPicPr>
          <p:cNvPr id="20" name="Picture 19" descr="Icon Leader Leadership · Free image on Pixabay"/>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0531" y="4115757"/>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descr="Adobe-like counter | UICloud"/>
          <p:cNvPicPr>
            <a:picLocks noChangeAspect="1"/>
          </p:cNvPicPr>
          <p:nvPr/>
        </p:nvPicPr>
        <p:blipFill rotWithShape="1">
          <a:blip r:embed="rId8" cstate="print">
            <a:extLst>
              <a:ext uri="{28A0092B-C50C-407E-A947-70E740481C1C}">
                <a14:useLocalDpi xmlns:a14="http://schemas.microsoft.com/office/drawing/2010/main" val="0"/>
              </a:ext>
            </a:extLst>
          </a:blip>
          <a:srcRect l="-33" t="8927" r="10737" b="2847"/>
          <a:stretch/>
        </p:blipFill>
        <p:spPr>
          <a:xfrm>
            <a:off x="6186000" y="2173746"/>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TextBox 26"/>
          <p:cNvSpPr txBox="1"/>
          <p:nvPr/>
        </p:nvSpPr>
        <p:spPr>
          <a:xfrm>
            <a:off x="9794143" y="3281889"/>
            <a:ext cx="2105097" cy="341632"/>
          </a:xfrm>
          <a:prstGeom prst="rect">
            <a:avLst/>
          </a:prstGeom>
          <a:noFill/>
        </p:spPr>
        <p:txBody>
          <a:bodyPr wrap="square" rtlCol="0">
            <a:spAutoFit/>
          </a:bodyPr>
          <a:lstStyle/>
          <a:p>
            <a:pPr algn="ctr" defTabSz="914400" rtl="0" eaLnBrk="1" latinLnBrk="0" hangingPunct="1">
              <a:lnSpc>
                <a:spcPct val="90000"/>
              </a:lnSpc>
              <a:spcBef>
                <a:spcPct val="0"/>
              </a:spcBef>
              <a:buNone/>
            </a:pPr>
            <a:r>
              <a:rPr lang="zh-CN" altLang="en-US" b="1" u="sng"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rPr>
              <a:t>共享</a:t>
            </a:r>
            <a:r>
              <a:rPr lang="zh-CN" altLang="en-US"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rPr>
              <a:t>雇主角色</a:t>
            </a:r>
            <a:endParaRPr lang="en-US"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616462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728EC6-6BFA-0742-9C0D-216CAB42CF45}"/>
              </a:ext>
            </a:extLst>
          </p:cNvPr>
          <p:cNvSpPr/>
          <p:nvPr/>
        </p:nvSpPr>
        <p:spPr>
          <a:xfrm>
            <a:off x="2093486" y="893414"/>
            <a:ext cx="7914660" cy="6137174"/>
          </a:xfrm>
          <a:prstGeom prst="rect">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1">
            <a:extLst>
              <a:ext uri="{FF2B5EF4-FFF2-40B4-BE49-F238E27FC236}">
                <a16:creationId xmlns:a16="http://schemas.microsoft.com/office/drawing/2014/main" id="{7CCAE5B8-2EFF-C848-972C-F87BD2C551F6}"/>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dirty="0">
                <a:latin typeface="微软雅黑" panose="020B0503020204020204" pitchFamily="34" charset="-122"/>
                <a:ea typeface="微软雅黑" panose="020B0503020204020204" pitchFamily="34" charset="-122"/>
              </a:rPr>
              <a:t>为服务和支持付费</a:t>
            </a:r>
            <a:endParaRPr lang="en-US" dirty="0">
              <a:latin typeface="微软雅黑" panose="020B0503020204020204" pitchFamily="34" charset="-122"/>
              <a:ea typeface="微软雅黑" panose="020B0503020204020204" pitchFamily="34" charset="-122"/>
            </a:endParaRPr>
          </a:p>
        </p:txBody>
      </p:sp>
      <p:sp>
        <p:nvSpPr>
          <p:cNvPr id="29" name="Rectangle 28">
            <a:extLst>
              <a:ext uri="{FF2B5EF4-FFF2-40B4-BE49-F238E27FC236}">
                <a16:creationId xmlns:a16="http://schemas.microsoft.com/office/drawing/2014/main" id="{CE49A5DF-72AE-E748-A0A9-15A5E053D43D}"/>
              </a:ext>
            </a:extLst>
          </p:cNvPr>
          <p:cNvSpPr/>
          <p:nvPr/>
        </p:nvSpPr>
        <p:spPr>
          <a:xfrm>
            <a:off x="105673" y="591222"/>
            <a:ext cx="2262158" cy="466281"/>
          </a:xfrm>
          <a:prstGeom prst="rect">
            <a:avLst/>
          </a:prstGeom>
        </p:spPr>
        <p:txBody>
          <a:bodyPr wrap="none">
            <a:spAutoFit/>
          </a:bodyPr>
          <a:lstStyle/>
          <a:p>
            <a:pPr algn="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rPr>
              <a:t>财务管理服务</a:t>
            </a:r>
            <a:endParaRPr lang="en-US" sz="27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45" name="TextBox 44">
            <a:extLst>
              <a:ext uri="{FF2B5EF4-FFF2-40B4-BE49-F238E27FC236}">
                <a16:creationId xmlns:a16="http://schemas.microsoft.com/office/drawing/2014/main" id="{7A56D8D8-69A4-5F45-A013-7FCF6FC63D93}"/>
              </a:ext>
            </a:extLst>
          </p:cNvPr>
          <p:cNvSpPr txBox="1"/>
          <p:nvPr/>
        </p:nvSpPr>
        <p:spPr>
          <a:xfrm>
            <a:off x="7447816" y="156584"/>
            <a:ext cx="4829829"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Sofia</a:t>
            </a:r>
            <a:r>
              <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grpSp>
        <p:nvGrpSpPr>
          <p:cNvPr id="9" name="Group 8"/>
          <p:cNvGrpSpPr/>
          <p:nvPr/>
        </p:nvGrpSpPr>
        <p:grpSpPr>
          <a:xfrm>
            <a:off x="595039" y="1259592"/>
            <a:ext cx="6852777" cy="5404818"/>
            <a:chOff x="2379236" y="1213696"/>
            <a:chExt cx="6852777" cy="5404818"/>
          </a:xfrm>
        </p:grpSpPr>
        <p:sp>
          <p:nvSpPr>
            <p:cNvPr id="20" name="Oval 19"/>
            <p:cNvSpPr/>
            <p:nvPr/>
          </p:nvSpPr>
          <p:spPr>
            <a:xfrm>
              <a:off x="2379236" y="1213696"/>
              <a:ext cx="1665128" cy="1440409"/>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21" name="Straight Connector 20"/>
            <p:cNvCxnSpPr/>
            <p:nvPr/>
          </p:nvCxnSpPr>
          <p:spPr>
            <a:xfrm flipH="1" flipV="1">
              <a:off x="3523919" y="2769895"/>
              <a:ext cx="1853208" cy="230988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3927543" y="2317200"/>
              <a:ext cx="3470413" cy="97473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4928974" y="4324993"/>
              <a:ext cx="2352160" cy="2293521"/>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solidFill>
                  <a:latin typeface="微软雅黑" panose="020B0503020204020204" pitchFamily="34" charset="-122"/>
                  <a:ea typeface="微软雅黑" panose="020B0503020204020204" pitchFamily="34" charset="-122"/>
                </a:rPr>
                <a:t>无雇主</a:t>
              </a:r>
              <a:r>
                <a:rPr lang="en-US" altLang="zh-CN" sz="2000" dirty="0">
                  <a:solidFill>
                    <a:schemeClr val="tx1"/>
                  </a:solidFill>
                  <a:latin typeface="微软雅黑" panose="020B0503020204020204" pitchFamily="34" charset="-122"/>
                  <a:ea typeface="微软雅黑" panose="020B0503020204020204" pitchFamily="34" charset="-122"/>
                </a:rPr>
                <a:t>/</a:t>
              </a:r>
              <a:r>
                <a:rPr lang="zh-CN" altLang="en-US" sz="2000" dirty="0">
                  <a:solidFill>
                    <a:schemeClr val="tx1"/>
                  </a:solidFill>
                  <a:latin typeface="微软雅黑" panose="020B0503020204020204" pitchFamily="34" charset="-122"/>
                  <a:ea typeface="微软雅黑" panose="020B0503020204020204" pitchFamily="34" charset="-122"/>
                </a:rPr>
                <a:t>雇员关系</a:t>
              </a:r>
              <a:endParaRPr lang="en-US" sz="2000" dirty="0">
                <a:solidFill>
                  <a:schemeClr val="tx1"/>
                </a:solidFill>
                <a:latin typeface="微软雅黑" panose="020B0503020204020204" pitchFamily="34" charset="-122"/>
                <a:ea typeface="微软雅黑" panose="020B0503020204020204" pitchFamily="34" charset="-122"/>
              </a:endParaRPr>
            </a:p>
          </p:txBody>
        </p:sp>
        <p:sp>
          <p:nvSpPr>
            <p:cNvPr id="26" name="Oval 25"/>
            <p:cNvSpPr/>
            <p:nvPr/>
          </p:nvSpPr>
          <p:spPr>
            <a:xfrm>
              <a:off x="7281134" y="2578492"/>
              <a:ext cx="1950879" cy="187166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solidFill>
                  <a:latin typeface="微软雅黑" panose="020B0503020204020204" pitchFamily="34" charset="-122"/>
                  <a:ea typeface="微软雅黑" panose="020B0503020204020204" pitchFamily="34" charset="-122"/>
                </a:rPr>
                <a:t>雇用机构提供服务</a:t>
              </a:r>
              <a:endParaRPr lang="en-US" sz="2000" dirty="0">
                <a:solidFill>
                  <a:schemeClr val="tx1"/>
                </a:solidFill>
                <a:latin typeface="微软雅黑" panose="020B0503020204020204" pitchFamily="34" charset="-122"/>
                <a:ea typeface="微软雅黑" panose="020B0503020204020204" pitchFamily="34" charset="-122"/>
              </a:endParaRPr>
            </a:p>
          </p:txBody>
        </p:sp>
        <p:grpSp>
          <p:nvGrpSpPr>
            <p:cNvPr id="2" name="Group 1"/>
            <p:cNvGrpSpPr/>
            <p:nvPr/>
          </p:nvGrpSpPr>
          <p:grpSpPr>
            <a:xfrm>
              <a:off x="4905099" y="1930187"/>
              <a:ext cx="1710377" cy="1428017"/>
              <a:chOff x="3380331" y="2107621"/>
              <a:chExt cx="1984486" cy="1951007"/>
            </a:xfrm>
          </p:grpSpPr>
          <p:pic>
            <p:nvPicPr>
              <p:cNvPr id="38" name="Picture 37" descr="Office building icon | Flickr - Photo Sharing!"/>
              <p:cNvPicPr>
                <a:picLocks noChangeAspect="1"/>
              </p:cNvPicPr>
              <p:nvPr/>
            </p:nvPicPr>
            <p:blipFill rotWithShape="1">
              <a:blip r:embed="rId4" cstate="print">
                <a:extLst>
                  <a:ext uri="{28A0092B-C50C-407E-A947-70E740481C1C}">
                    <a14:useLocalDpi xmlns:a14="http://schemas.microsoft.com/office/drawing/2010/main" val="0"/>
                  </a:ext>
                </a:extLst>
              </a:blip>
              <a:srcRect l="-1" t="-2" r="-18152" b="-14215"/>
              <a:stretch/>
            </p:blipFill>
            <p:spPr>
              <a:xfrm>
                <a:off x="3380331" y="2107621"/>
                <a:ext cx="1984486" cy="195100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descr="File:Icon of three people in different shades of grey.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0143" y="2734570"/>
                <a:ext cx="1105017" cy="1123836"/>
              </a:xfrm>
              <a:prstGeom prst="rect">
                <a:avLst/>
              </a:prstGeom>
            </p:spPr>
          </p:pic>
        </p:grpSp>
        <p:grpSp>
          <p:nvGrpSpPr>
            <p:cNvPr id="5" name="Group 4"/>
            <p:cNvGrpSpPr/>
            <p:nvPr/>
          </p:nvGrpSpPr>
          <p:grpSpPr>
            <a:xfrm>
              <a:off x="3368031" y="2981789"/>
              <a:ext cx="1710377" cy="1468365"/>
              <a:chOff x="2804093" y="3298862"/>
              <a:chExt cx="1371600" cy="1287250"/>
            </a:xfrm>
          </p:grpSpPr>
          <p:pic>
            <p:nvPicPr>
              <p:cNvPr id="40" name="Picture 39" descr="Icon Leader Leadership · Free image on Pixabay"/>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4093" y="3298862"/>
                <a:ext cx="1371600" cy="1287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1" name="&quot;No&quot; Symbol 40"/>
              <p:cNvSpPr/>
              <p:nvPr/>
            </p:nvSpPr>
            <p:spPr>
              <a:xfrm>
                <a:off x="2923928" y="3365877"/>
                <a:ext cx="1131930" cy="1128152"/>
              </a:xfrm>
              <a:prstGeom prst="noSmoking">
                <a:avLst>
                  <a:gd name="adj" fmla="val 43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
        <p:nvSpPr>
          <p:cNvPr id="19" name="Oval 18"/>
          <p:cNvSpPr/>
          <p:nvPr/>
        </p:nvSpPr>
        <p:spPr>
          <a:xfrm>
            <a:off x="9648271" y="4496051"/>
            <a:ext cx="1858322" cy="187572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solidFill>
                <a:latin typeface="微软雅黑" panose="020B0503020204020204" pitchFamily="34" charset="-122"/>
                <a:ea typeface="微软雅黑" panose="020B0503020204020204" pitchFamily="34" charset="-122"/>
              </a:rPr>
              <a:t>账单付款人模式</a:t>
            </a:r>
            <a:endParaRPr lang="en-US" sz="2000" dirty="0">
              <a:solidFill>
                <a:schemeClr val="tx1"/>
              </a:solidFill>
              <a:latin typeface="微软雅黑" panose="020B0503020204020204" pitchFamily="34" charset="-122"/>
              <a:ea typeface="微软雅黑" panose="020B0503020204020204" pitchFamily="34" charset="-122"/>
            </a:endParaRPr>
          </a:p>
        </p:txBody>
      </p:sp>
      <p:sp>
        <p:nvSpPr>
          <p:cNvPr id="3" name="Right Arrow 2"/>
          <p:cNvSpPr/>
          <p:nvPr/>
        </p:nvSpPr>
        <p:spPr>
          <a:xfrm>
            <a:off x="6238706" y="5002392"/>
            <a:ext cx="2917372" cy="1030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57747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5BAD1003-CA3B-354A-B873-2C71C843D93C}"/>
              </a:ext>
            </a:extLst>
          </p:cNvPr>
          <p:cNvSpPr/>
          <p:nvPr/>
        </p:nvSpPr>
        <p:spPr>
          <a:xfrm>
            <a:off x="-437323" y="3201460"/>
            <a:ext cx="12841357" cy="3934835"/>
          </a:xfrm>
          <a:prstGeom prst="rect">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p:nvGrpSpPr>
        <p:grpSpPr>
          <a:xfrm rot="864413">
            <a:off x="6149690" y="1250278"/>
            <a:ext cx="5962858" cy="6303314"/>
            <a:chOff x="5152767" y="1270309"/>
            <a:chExt cx="5552985" cy="4872777"/>
          </a:xfrm>
        </p:grpSpPr>
        <p:sp>
          <p:nvSpPr>
            <p:cNvPr id="6" name="Oval 5"/>
            <p:cNvSpPr/>
            <p:nvPr/>
          </p:nvSpPr>
          <p:spPr>
            <a:xfrm>
              <a:off x="5152767" y="1270309"/>
              <a:ext cx="5552985" cy="4872777"/>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6"/>
              </a:endParaRPr>
            </a:p>
          </p:txBody>
        </p:sp>
        <p:grpSp>
          <p:nvGrpSpPr>
            <p:cNvPr id="3" name="Group 2"/>
            <p:cNvGrpSpPr/>
            <p:nvPr/>
          </p:nvGrpSpPr>
          <p:grpSpPr>
            <a:xfrm>
              <a:off x="5222286" y="2005649"/>
              <a:ext cx="5277853" cy="3313513"/>
              <a:chOff x="1891106" y="1276751"/>
              <a:chExt cx="8586546" cy="5679436"/>
            </a:xfrm>
          </p:grpSpPr>
          <p:sp>
            <p:nvSpPr>
              <p:cNvPr id="7" name="Oval 6"/>
              <p:cNvSpPr/>
              <p:nvPr/>
            </p:nvSpPr>
            <p:spPr>
              <a:xfrm>
                <a:off x="5405361" y="1276751"/>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900" b="1" dirty="0">
                    <a:solidFill>
                      <a:schemeClr val="tx1"/>
                    </a:solidFill>
                    <a:effectLst>
                      <a:outerShdw blurRad="38100" dist="38100" dir="2700000" algn="tl">
                        <a:srgbClr val="000000">
                          <a:alpha val="43137"/>
                        </a:srgbClr>
                      </a:outerShdw>
                    </a:effectLst>
                    <a:latin typeface="Century Gothic" panose="020B0502020202020204" pitchFamily="34" charset="0"/>
                  </a:rPr>
                  <a:t>?</a:t>
                </a:r>
              </a:p>
            </p:txBody>
          </p:sp>
          <p:grpSp>
            <p:nvGrpSpPr>
              <p:cNvPr id="28" name="Group 27"/>
              <p:cNvGrpSpPr/>
              <p:nvPr/>
            </p:nvGrpSpPr>
            <p:grpSpPr>
              <a:xfrm>
                <a:off x="2625093" y="1868281"/>
                <a:ext cx="1335314" cy="1262743"/>
                <a:chOff x="2741266" y="1945838"/>
                <a:chExt cx="1335314" cy="1262743"/>
              </a:xfrm>
            </p:grpSpPr>
            <p:sp>
              <p:nvSpPr>
                <p:cNvPr id="8" name="Oval 7"/>
                <p:cNvSpPr/>
                <p:nvPr/>
              </p:nvSpPr>
              <p:spPr>
                <a:xfrm>
                  <a:off x="2741266" y="1945838"/>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quot;No&quot; Symbol 11"/>
                <p:cNvSpPr/>
                <p:nvPr/>
              </p:nvSpPr>
              <p:spPr>
                <a:xfrm>
                  <a:off x="2898149" y="2063321"/>
                  <a:ext cx="1021548" cy="1027778"/>
                </a:xfrm>
                <a:prstGeom prst="noSmoking">
                  <a:avLst>
                    <a:gd name="adj" fmla="val 721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19" name="Group 18"/>
              <p:cNvGrpSpPr/>
              <p:nvPr/>
            </p:nvGrpSpPr>
            <p:grpSpPr>
              <a:xfrm>
                <a:off x="4386309" y="2857906"/>
                <a:ext cx="1335314" cy="1297749"/>
                <a:chOff x="7891707" y="3788113"/>
                <a:chExt cx="1984486" cy="1951007"/>
              </a:xfrm>
            </p:grpSpPr>
            <p:pic>
              <p:nvPicPr>
                <p:cNvPr id="17" name="Picture 16" descr="Office building icon | Flickr - Photo Sharing!"/>
                <p:cNvPicPr>
                  <a:picLocks noChangeAspect="1"/>
                </p:cNvPicPr>
                <p:nvPr/>
              </p:nvPicPr>
              <p:blipFill rotWithShape="1">
                <a:blip r:embed="rId4"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File:Icon of three people in different shades of grey.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25" name="Group 24"/>
              <p:cNvGrpSpPr/>
              <p:nvPr/>
            </p:nvGrpSpPr>
            <p:grpSpPr>
              <a:xfrm>
                <a:off x="6562597" y="2770800"/>
                <a:ext cx="1361926" cy="1293698"/>
                <a:chOff x="3197978" y="3371458"/>
                <a:chExt cx="2883507" cy="2811628"/>
              </a:xfrm>
            </p:grpSpPr>
            <p:grpSp>
              <p:nvGrpSpPr>
                <p:cNvPr id="20" name="Group 19"/>
                <p:cNvGrpSpPr/>
                <p:nvPr/>
              </p:nvGrpSpPr>
              <p:grpSpPr>
                <a:xfrm>
                  <a:off x="3197978" y="3371458"/>
                  <a:ext cx="2883507" cy="2811628"/>
                  <a:chOff x="1422400" y="3512457"/>
                  <a:chExt cx="3077029" cy="2820740"/>
                </a:xfrm>
              </p:grpSpPr>
              <p:sp>
                <p:nvSpPr>
                  <p:cNvPr id="21" name="Oval 20"/>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descr="Icon Leader Leadership · Free image on Pixabay"/>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23" name="Picture 22" descr="Bulletproof Home Defense: Tactics You Can Enact Now to Secure Your Safety"/>
                  <p:cNvPicPr>
                    <a:picLocks noChangeAspect="1"/>
                  </p:cNvPicPr>
                  <p:nvPr/>
                </p:nvPicPr>
                <p:blipFill rotWithShape="1">
                  <a:blip r:embed="rId7"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24" name="&quot;No&quot; Symbol 23"/>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pic>
            <p:nvPicPr>
              <p:cNvPr id="13" name="Picture 12" descr="Icon Leader Leadership · Free image on Pixabay"/>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41815" y="1830352"/>
                <a:ext cx="1345729" cy="13320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9" name="Oval 28"/>
              <p:cNvSpPr/>
              <p:nvPr/>
            </p:nvSpPr>
            <p:spPr>
              <a:xfrm>
                <a:off x="1891106" y="4079841"/>
                <a:ext cx="1335314" cy="1262743"/>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latin typeface="微软雅黑" panose="020B0503020204020204" pitchFamily="34" charset="-122"/>
                    <a:ea typeface="微软雅黑" panose="020B0503020204020204" pitchFamily="34" charset="-122"/>
                  </a:rPr>
                  <a:t>账单付款人</a:t>
                </a:r>
                <a:endParaRPr lang="en-US" sz="900" dirty="0">
                  <a:solidFill>
                    <a:schemeClr val="tx1"/>
                  </a:solidFill>
                  <a:latin typeface="微软雅黑" panose="020B0503020204020204" pitchFamily="34" charset="-122"/>
                  <a:ea typeface="微软雅黑" panose="020B0503020204020204" pitchFamily="34" charset="-122"/>
                </a:endParaRPr>
              </a:p>
            </p:txBody>
          </p:sp>
          <p:cxnSp>
            <p:nvCxnSpPr>
              <p:cNvPr id="42" name="Straight Connector 41"/>
              <p:cNvCxnSpPr/>
              <p:nvPr/>
            </p:nvCxnSpPr>
            <p:spPr>
              <a:xfrm>
                <a:off x="6770916" y="1951107"/>
                <a:ext cx="1360899" cy="206575"/>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5325710" y="2400033"/>
                <a:ext cx="314315" cy="38948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491829" y="2375545"/>
                <a:ext cx="435334" cy="46713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988734" y="1972383"/>
                <a:ext cx="1317365" cy="22904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2967921" y="3103507"/>
                <a:ext cx="152380" cy="1052148"/>
              </a:xfrm>
              <a:prstGeom prst="line">
                <a:avLst/>
              </a:prstGeom>
              <a:ln w="38100">
                <a:solidFill>
                  <a:srgbClr val="EE7EDE"/>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063878" y="3856548"/>
                <a:ext cx="1277023" cy="303490"/>
              </a:xfrm>
              <a:prstGeom prst="line">
                <a:avLst/>
              </a:prstGeom>
              <a:ln w="38100">
                <a:solidFill>
                  <a:srgbClr val="EE7EDE"/>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endCxn id="17" idx="4"/>
              </p:cNvCxnSpPr>
              <p:nvPr/>
            </p:nvCxnSpPr>
            <p:spPr>
              <a:xfrm flipH="1" flipV="1">
                <a:off x="5053966" y="4155655"/>
                <a:ext cx="3087030" cy="1544172"/>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21" idx="4"/>
              </p:cNvCxnSpPr>
              <p:nvPr/>
            </p:nvCxnSpPr>
            <p:spPr>
              <a:xfrm>
                <a:off x="7243560" y="4064498"/>
                <a:ext cx="897436" cy="162509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7636170" y="4058551"/>
                <a:ext cx="1626250" cy="325697"/>
              </a:xfrm>
              <a:prstGeom prst="line">
                <a:avLst/>
              </a:prstGeom>
              <a:ln w="38100">
                <a:solidFill>
                  <a:schemeClr val="accent5">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100" idx="1"/>
              </p:cNvCxnSpPr>
              <p:nvPr/>
            </p:nvCxnSpPr>
            <p:spPr>
              <a:xfrm flipH="1" flipV="1">
                <a:off x="9335208" y="2892202"/>
                <a:ext cx="46214" cy="1305089"/>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flipV="1">
                <a:off x="3399514" y="3151743"/>
                <a:ext cx="1909154" cy="2427766"/>
              </a:xfrm>
              <a:prstGeom prst="line">
                <a:avLst/>
              </a:prstGeom>
              <a:ln w="57150">
                <a:prstDash val="sysDash"/>
              </a:ln>
            </p:spPr>
            <p:style>
              <a:lnRef idx="1">
                <a:schemeClr val="accent4"/>
              </a:lnRef>
              <a:fillRef idx="0">
                <a:schemeClr val="accent4"/>
              </a:fillRef>
              <a:effectRef idx="0">
                <a:schemeClr val="accent4"/>
              </a:effectRef>
              <a:fontRef idx="minor">
                <a:schemeClr val="tx1"/>
              </a:fontRef>
            </p:style>
          </p:cxnSp>
          <p:cxnSp>
            <p:nvCxnSpPr>
              <p:cNvPr id="56" name="Straight Connector 55"/>
              <p:cNvCxnSpPr>
                <a:stCxn id="30" idx="0"/>
              </p:cNvCxnSpPr>
              <p:nvPr/>
            </p:nvCxnSpPr>
            <p:spPr>
              <a:xfrm flipV="1">
                <a:off x="5458323" y="4080757"/>
                <a:ext cx="1209435" cy="1608831"/>
              </a:xfrm>
              <a:prstGeom prst="line">
                <a:avLst/>
              </a:prstGeom>
              <a:ln w="57150">
                <a:prstDash val="sysDash"/>
              </a:ln>
            </p:spPr>
            <p:style>
              <a:lnRef idx="1">
                <a:schemeClr val="accent4"/>
              </a:lnRef>
              <a:fillRef idx="0">
                <a:schemeClr val="accent4"/>
              </a:fillRef>
              <a:effectRef idx="0">
                <a:schemeClr val="accent4"/>
              </a:effectRef>
              <a:fontRef idx="minor">
                <a:schemeClr val="tx1"/>
              </a:fontRef>
            </p:style>
          </p:cxnSp>
          <p:cxnSp>
            <p:nvCxnSpPr>
              <p:cNvPr id="61" name="Straight Connector 60"/>
              <p:cNvCxnSpPr/>
              <p:nvPr/>
            </p:nvCxnSpPr>
            <p:spPr>
              <a:xfrm flipV="1">
                <a:off x="7238317" y="3218030"/>
                <a:ext cx="1610092" cy="2361479"/>
              </a:xfrm>
              <a:prstGeom prst="line">
                <a:avLst/>
              </a:prstGeom>
              <a:ln w="57150">
                <a:solidFill>
                  <a:schemeClr val="accent6"/>
                </a:solidFill>
                <a:prstDash val="sysDash"/>
              </a:ln>
            </p:spPr>
            <p:style>
              <a:lnRef idx="1">
                <a:schemeClr val="accent4"/>
              </a:lnRef>
              <a:fillRef idx="0">
                <a:schemeClr val="accent4"/>
              </a:fillRef>
              <a:effectRef idx="0">
                <a:schemeClr val="accent4"/>
              </a:effectRef>
              <a:fontRef idx="minor">
                <a:schemeClr val="tx1"/>
              </a:fontRef>
            </p:style>
          </p:cxnSp>
          <p:cxnSp>
            <p:nvCxnSpPr>
              <p:cNvPr id="62" name="Straight Connector 61"/>
              <p:cNvCxnSpPr/>
              <p:nvPr/>
            </p:nvCxnSpPr>
            <p:spPr>
              <a:xfrm flipH="1" flipV="1">
                <a:off x="5461498" y="4072110"/>
                <a:ext cx="1392559" cy="1527712"/>
              </a:xfrm>
              <a:prstGeom prst="line">
                <a:avLst/>
              </a:prstGeom>
              <a:ln w="57150">
                <a:solidFill>
                  <a:schemeClr val="accent6"/>
                </a:solidFill>
                <a:prstDash val="sysDash"/>
              </a:ln>
            </p:spPr>
            <p:style>
              <a:lnRef idx="1">
                <a:schemeClr val="accent4"/>
              </a:lnRef>
              <a:fillRef idx="0">
                <a:schemeClr val="accent4"/>
              </a:fillRef>
              <a:effectRef idx="0">
                <a:schemeClr val="accent4"/>
              </a:effectRef>
              <a:fontRef idx="minor">
                <a:schemeClr val="tx1"/>
              </a:fontRef>
            </p:style>
          </p:cxnSp>
          <p:sp>
            <p:nvSpPr>
              <p:cNvPr id="30" name="Oval 29"/>
              <p:cNvSpPr/>
              <p:nvPr/>
            </p:nvSpPr>
            <p:spPr>
              <a:xfrm>
                <a:off x="4816166" y="5689588"/>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zh-CN" altLang="en-US" sz="900" dirty="0">
                    <a:solidFill>
                      <a:schemeClr val="tx1"/>
                    </a:solidFill>
                    <a:latin typeface="微软雅黑" panose="020B0503020204020204" pitchFamily="34" charset="-122"/>
                    <a:ea typeface="微软雅黑" panose="020B0503020204020204" pitchFamily="34" charset="-122"/>
                  </a:rPr>
                  <a:t>共同雇主</a:t>
                </a:r>
                <a:endParaRPr lang="en-US" sz="900" dirty="0">
                  <a:solidFill>
                    <a:schemeClr val="tx1"/>
                  </a:solidFill>
                  <a:latin typeface="微软雅黑" panose="020B0503020204020204" pitchFamily="34" charset="-122"/>
                  <a:ea typeface="微软雅黑" panose="020B0503020204020204" pitchFamily="34" charset="-122"/>
                </a:endParaRPr>
              </a:p>
            </p:txBody>
          </p:sp>
          <p:sp>
            <p:nvSpPr>
              <p:cNvPr id="86" name="Oval 85"/>
              <p:cNvSpPr/>
              <p:nvPr/>
            </p:nvSpPr>
            <p:spPr>
              <a:xfrm>
                <a:off x="6459746" y="5569353"/>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zh-CN" altLang="en-US" sz="900" dirty="0">
                    <a:solidFill>
                      <a:schemeClr val="tx1"/>
                    </a:solidFill>
                    <a:latin typeface="微软雅黑" panose="020B0503020204020204" pitchFamily="34" charset="-122"/>
                    <a:ea typeface="微软雅黑" panose="020B0503020204020204" pitchFamily="34" charset="-122"/>
                  </a:rPr>
                  <a:t>共同雇主</a:t>
                </a:r>
                <a:endParaRPr lang="en-US" sz="900" dirty="0">
                  <a:solidFill>
                    <a:schemeClr val="tx1"/>
                  </a:solidFill>
                  <a:latin typeface="微软雅黑" panose="020B0503020204020204" pitchFamily="34" charset="-122"/>
                  <a:ea typeface="微软雅黑" panose="020B0503020204020204" pitchFamily="34" charset="-122"/>
                </a:endParaRPr>
              </a:p>
            </p:txBody>
          </p:sp>
          <p:cxnSp>
            <p:nvCxnSpPr>
              <p:cNvPr id="90" name="Straight Connector 89"/>
              <p:cNvCxnSpPr/>
              <p:nvPr/>
            </p:nvCxnSpPr>
            <p:spPr>
              <a:xfrm flipH="1" flipV="1">
                <a:off x="3305835" y="3162434"/>
                <a:ext cx="477285" cy="2046463"/>
              </a:xfrm>
              <a:prstGeom prst="line">
                <a:avLst/>
              </a:prstGeom>
              <a:ln w="57150">
                <a:solidFill>
                  <a:srgbClr val="8A5C8A"/>
                </a:solidFill>
                <a:prstDash val="sysDash"/>
              </a:ln>
            </p:spPr>
            <p:style>
              <a:lnRef idx="1">
                <a:schemeClr val="accent4"/>
              </a:lnRef>
              <a:fillRef idx="0">
                <a:schemeClr val="accent4"/>
              </a:fillRef>
              <a:effectRef idx="0">
                <a:schemeClr val="accent4"/>
              </a:effectRef>
              <a:fontRef idx="minor">
                <a:schemeClr val="tx1"/>
              </a:fontRef>
            </p:style>
          </p:cxnSp>
          <p:cxnSp>
            <p:nvCxnSpPr>
              <p:cNvPr id="93" name="Straight Connector 92"/>
              <p:cNvCxnSpPr/>
              <p:nvPr/>
            </p:nvCxnSpPr>
            <p:spPr>
              <a:xfrm flipV="1">
                <a:off x="4492156" y="3177656"/>
                <a:ext cx="4667620" cy="2310696"/>
              </a:xfrm>
              <a:prstGeom prst="line">
                <a:avLst/>
              </a:prstGeom>
              <a:ln w="57150">
                <a:solidFill>
                  <a:srgbClr val="8A5C8A"/>
                </a:solidFill>
                <a:prstDash val="sysDash"/>
              </a:ln>
            </p:spPr>
            <p:style>
              <a:lnRef idx="1">
                <a:schemeClr val="accent4"/>
              </a:lnRef>
              <a:fillRef idx="0">
                <a:schemeClr val="accent4"/>
              </a:fillRef>
              <a:effectRef idx="0">
                <a:schemeClr val="accent4"/>
              </a:effectRef>
              <a:fontRef idx="minor">
                <a:schemeClr val="tx1"/>
              </a:fontRef>
            </p:style>
          </p:cxnSp>
          <p:sp>
            <p:nvSpPr>
              <p:cNvPr id="100" name="Oval 99"/>
              <p:cNvSpPr/>
              <p:nvPr/>
            </p:nvSpPr>
            <p:spPr>
              <a:xfrm>
                <a:off x="9193339" y="4011802"/>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zh-CN" altLang="en-US" sz="900" dirty="0">
                    <a:solidFill>
                      <a:schemeClr val="tx1"/>
                    </a:solidFill>
                    <a:latin typeface="微软雅黑" panose="020B0503020204020204" pitchFamily="34" charset="-122"/>
                    <a:ea typeface="微软雅黑" panose="020B0503020204020204" pitchFamily="34" charset="-122"/>
                  </a:rPr>
                  <a:t>共同雇主</a:t>
                </a:r>
                <a:endParaRPr lang="en-US" sz="900" dirty="0">
                  <a:solidFill>
                    <a:schemeClr val="tx1"/>
                  </a:solidFill>
                  <a:latin typeface="微软雅黑" panose="020B0503020204020204" pitchFamily="34" charset="-122"/>
                  <a:ea typeface="微软雅黑" panose="020B0503020204020204" pitchFamily="34" charset="-122"/>
                </a:endParaRPr>
              </a:p>
            </p:txBody>
          </p:sp>
          <p:sp>
            <p:nvSpPr>
              <p:cNvPr id="101" name="Oval 100"/>
              <p:cNvSpPr/>
              <p:nvPr/>
            </p:nvSpPr>
            <p:spPr>
              <a:xfrm>
                <a:off x="3137807" y="5365267"/>
                <a:ext cx="1335314" cy="1262743"/>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latin typeface="微软雅黑" panose="020B0503020204020204" pitchFamily="34" charset="-122"/>
                    <a:ea typeface="微软雅黑" panose="020B0503020204020204" pitchFamily="34" charset="-122"/>
                  </a:rPr>
                  <a:t>账单付款人</a:t>
                </a:r>
                <a:endParaRPr lang="en-US" sz="900" dirty="0">
                  <a:solidFill>
                    <a:schemeClr val="tx1"/>
                  </a:solidFill>
                  <a:latin typeface="微软雅黑" panose="020B0503020204020204" pitchFamily="34" charset="-122"/>
                  <a:ea typeface="微软雅黑" panose="020B0503020204020204" pitchFamily="34" charset="-122"/>
                </a:endParaRPr>
              </a:p>
            </p:txBody>
          </p:sp>
          <p:sp>
            <p:nvSpPr>
              <p:cNvPr id="109" name="Oval 108"/>
              <p:cNvSpPr/>
              <p:nvPr/>
            </p:nvSpPr>
            <p:spPr>
              <a:xfrm>
                <a:off x="8077110" y="5396384"/>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zh-CN" altLang="en-US" sz="900" dirty="0">
                    <a:solidFill>
                      <a:schemeClr val="tx1"/>
                    </a:solidFill>
                    <a:latin typeface="微软雅黑" panose="020B0503020204020204" pitchFamily="34" charset="-122"/>
                    <a:ea typeface="微软雅黑" panose="020B0503020204020204" pitchFamily="34" charset="-122"/>
                  </a:rPr>
                  <a:t>共同雇主</a:t>
                </a:r>
                <a:endParaRPr lang="en-US" sz="900" dirty="0">
                  <a:solidFill>
                    <a:schemeClr val="tx1"/>
                  </a:solidFill>
                  <a:latin typeface="微软雅黑" panose="020B0503020204020204" pitchFamily="34" charset="-122"/>
                  <a:ea typeface="微软雅黑" panose="020B0503020204020204" pitchFamily="34" charset="-122"/>
                </a:endParaRPr>
              </a:p>
            </p:txBody>
          </p:sp>
        </p:grpSp>
      </p:grpSp>
      <p:sp>
        <p:nvSpPr>
          <p:cNvPr id="50" name="TextBox 49">
            <a:extLst>
              <a:ext uri="{FF2B5EF4-FFF2-40B4-BE49-F238E27FC236}">
                <a16:creationId xmlns:a16="http://schemas.microsoft.com/office/drawing/2014/main" id="{F651A8D1-99B1-4845-B85F-CCE909696BC9}"/>
              </a:ext>
            </a:extLst>
          </p:cNvPr>
          <p:cNvSpPr txBox="1"/>
          <p:nvPr/>
        </p:nvSpPr>
        <p:spPr>
          <a:xfrm>
            <a:off x="101598" y="607589"/>
            <a:ext cx="5926667" cy="466281"/>
          </a:xfrm>
          <a:prstGeom prst="rect">
            <a:avLst/>
          </a:prstGeom>
          <a:noFill/>
        </p:spPr>
        <p:txBody>
          <a:bodyPr wrap="square" rtlCol="0">
            <a:spAutoFit/>
          </a:bodyPr>
          <a:lstStyle/>
          <a:p>
            <a:pP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财务管理服务</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5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4" y="98140"/>
            <a:ext cx="6847181" cy="862561"/>
          </a:xfrm>
        </p:spPr>
        <p:txBody>
          <a:bodyPr/>
          <a:lstStyle/>
          <a:p>
            <a:r>
              <a:rPr lang="zh-CN" altLang="en-US" sz="2800" dirty="0">
                <a:latin typeface="微软雅黑" panose="020B0503020204020204" pitchFamily="34" charset="-122"/>
                <a:ea typeface="微软雅黑" panose="020B0503020204020204" pitchFamily="34" charset="-122"/>
              </a:rPr>
              <a:t>为服务和支持付费</a:t>
            </a:r>
            <a:endParaRPr lang="en-US" sz="2800" dirty="0">
              <a:latin typeface="微软雅黑" panose="020B0503020204020204" pitchFamily="34" charset="-122"/>
              <a:ea typeface="微软雅黑" panose="020B0503020204020204" pitchFamily="34" charset="-122"/>
            </a:endParaRPr>
          </a:p>
        </p:txBody>
      </p:sp>
      <p:sp>
        <p:nvSpPr>
          <p:cNvPr id="52" name="Rectangle 51"/>
          <p:cNvSpPr/>
          <p:nvPr/>
        </p:nvSpPr>
        <p:spPr>
          <a:xfrm>
            <a:off x="295486" y="1259032"/>
            <a:ext cx="6891717" cy="1430431"/>
          </a:xfrm>
          <a:prstGeom prst="rect">
            <a:avLst/>
          </a:prstGeom>
          <a:solidFill>
            <a:schemeClr val="lt1">
              <a:alpha val="72000"/>
            </a:schemeClr>
          </a:solidFill>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2800" dirty="0">
                <a:latin typeface="微软雅黑" panose="020B0503020204020204" pitchFamily="34" charset="-122"/>
                <a:ea typeface="微软雅黑" panose="020B0503020204020204" pitchFamily="34" charset="-122"/>
              </a:rPr>
              <a:t>您可以从您的 </a:t>
            </a:r>
            <a:r>
              <a:rPr lang="en-US" altLang="zh-CN" sz="2800" dirty="0">
                <a:latin typeface="微软雅黑" panose="020B0503020204020204" pitchFamily="34" charset="-122"/>
                <a:ea typeface="微软雅黑" panose="020B0503020204020204" pitchFamily="34" charset="-122"/>
              </a:rPr>
              <a:t>FMS </a:t>
            </a:r>
            <a:r>
              <a:rPr lang="zh-CN" altLang="en-US" sz="2800" dirty="0">
                <a:latin typeface="微软雅黑" panose="020B0503020204020204" pitchFamily="34" charset="-122"/>
                <a:ea typeface="微软雅黑" panose="020B0503020204020204" pitchFamily="34" charset="-122"/>
              </a:rPr>
              <a:t>处获得</a:t>
            </a:r>
            <a:r>
              <a:rPr lang="zh-CN" altLang="en-US" sz="2800" b="1" dirty="0">
                <a:latin typeface="微软雅黑" panose="020B0503020204020204" pitchFamily="34" charset="-122"/>
                <a:ea typeface="微软雅黑" panose="020B0503020204020204" pitchFamily="34" charset="-122"/>
              </a:rPr>
              <a:t>任何</a:t>
            </a:r>
            <a:r>
              <a:rPr lang="zh-CN" altLang="en-US" sz="2800" dirty="0">
                <a:latin typeface="微软雅黑" panose="020B0503020204020204" pitchFamily="34" charset="-122"/>
                <a:ea typeface="微软雅黑" panose="020B0503020204020204" pitchFamily="34" charset="-122"/>
              </a:rPr>
              <a:t>服务</a:t>
            </a:r>
            <a:r>
              <a:rPr lang="zh-CN" altLang="en-US" sz="2800" u="sng" dirty="0">
                <a:latin typeface="微软雅黑" panose="020B0503020204020204" pitchFamily="34" charset="-122"/>
                <a:ea typeface="微软雅黑" panose="020B0503020204020204" pitchFamily="34" charset="-122"/>
              </a:rPr>
              <a:t>组合</a:t>
            </a:r>
            <a:r>
              <a:rPr lang="zh-CN" altLang="en-US" sz="2800" dirty="0">
                <a:latin typeface="微软雅黑" panose="020B0503020204020204" pitchFamily="34" charset="-122"/>
                <a:ea typeface="微软雅黑" panose="020B0503020204020204" pitchFamily="34" charset="-122"/>
              </a:rPr>
              <a:t>。</a:t>
            </a:r>
            <a:endParaRPr lang="en-US" sz="2800" dirty="0">
              <a:latin typeface="微软雅黑" panose="020B0503020204020204" pitchFamily="34" charset="-122"/>
              <a:ea typeface="微软雅黑" panose="020B0503020204020204" pitchFamily="34" charset="-122"/>
            </a:endParaRPr>
          </a:p>
        </p:txBody>
      </p:sp>
      <p:sp>
        <p:nvSpPr>
          <p:cNvPr id="2" name="Rectangle 1">
            <a:extLst>
              <a:ext uri="{FF2B5EF4-FFF2-40B4-BE49-F238E27FC236}">
                <a16:creationId xmlns:a16="http://schemas.microsoft.com/office/drawing/2014/main" id="{AECE3FB6-15E8-9745-8BFE-96581B35003E}"/>
              </a:ext>
            </a:extLst>
          </p:cNvPr>
          <p:cNvSpPr/>
          <p:nvPr/>
        </p:nvSpPr>
        <p:spPr>
          <a:xfrm>
            <a:off x="992132" y="3694182"/>
            <a:ext cx="3802415" cy="2123658"/>
          </a:xfrm>
          <a:prstGeom prst="rect">
            <a:avLst/>
          </a:prstGeom>
        </p:spPr>
        <p:txBody>
          <a:bodyPr wrap="square">
            <a:spAutoFit/>
          </a:bodyPr>
          <a:lstStyle/>
          <a:p>
            <a:pPr algn="ctr"/>
            <a:r>
              <a:rPr lang="zh-CN" altLang="en-US" sz="4400" b="1" dirty="0">
                <a:latin typeface="微软雅黑" panose="020B0503020204020204" pitchFamily="34" charset="-122"/>
                <a:ea typeface="微软雅黑" panose="020B0503020204020204" pitchFamily="34" charset="-122"/>
              </a:rPr>
              <a:t>等等！</a:t>
            </a:r>
            <a:r>
              <a:rPr lang="en-US" sz="4400" b="1" dirty="0">
                <a:latin typeface="微软雅黑" panose="020B0503020204020204" pitchFamily="34" charset="-122"/>
                <a:ea typeface="微软雅黑" panose="020B0503020204020204" pitchFamily="34" charset="-122"/>
              </a:rPr>
              <a:t> </a:t>
            </a:r>
          </a:p>
          <a:p>
            <a:pPr algn="ctr"/>
            <a:r>
              <a:rPr lang="zh-CN" altLang="en-US" sz="4400" b="1" dirty="0">
                <a:latin typeface="微软雅黑" panose="020B0503020204020204" pitchFamily="34" charset="-122"/>
                <a:ea typeface="微软雅黑" panose="020B0503020204020204" pitchFamily="34" charset="-122"/>
              </a:rPr>
              <a:t>我将使用哪种模式？</a:t>
            </a:r>
            <a:endParaRPr lang="en-US" sz="44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028359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zh-CN" altLang="en-US" sz="2800" dirty="0">
                <a:latin typeface="微软雅黑" panose="020B0503020204020204" pitchFamily="34" charset="-122"/>
                <a:ea typeface="微软雅黑" panose="020B0503020204020204" pitchFamily="34" charset="-122"/>
              </a:rPr>
              <a:t>为服务和支持付费</a:t>
            </a:r>
            <a:endParaRPr lang="en-US" sz="2800" dirty="0">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F651A8D1-99B1-4845-B85F-CCE909696BC9}"/>
              </a:ext>
            </a:extLst>
          </p:cNvPr>
          <p:cNvSpPr txBox="1"/>
          <p:nvPr/>
        </p:nvSpPr>
        <p:spPr>
          <a:xfrm>
            <a:off x="87083" y="610286"/>
            <a:ext cx="5926667" cy="466281"/>
          </a:xfrm>
          <a:prstGeom prst="rect">
            <a:avLst/>
          </a:prstGeom>
          <a:noFill/>
        </p:spPr>
        <p:txBody>
          <a:bodyPr wrap="square" rtlCol="0">
            <a:spAutoFit/>
          </a:bodyPr>
          <a:lstStyle/>
          <a:p>
            <a:pP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财务管理服务</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6" name="Oval 5"/>
          <p:cNvSpPr/>
          <p:nvPr/>
        </p:nvSpPr>
        <p:spPr>
          <a:xfrm>
            <a:off x="560945" y="1156428"/>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sp>
        <p:nvSpPr>
          <p:cNvPr id="26" name="TextBox 25"/>
          <p:cNvSpPr txBox="1"/>
          <p:nvPr/>
        </p:nvSpPr>
        <p:spPr>
          <a:xfrm>
            <a:off x="7071520" y="1820799"/>
            <a:ext cx="3331071" cy="923330"/>
          </a:xfrm>
          <a:prstGeom prst="rect">
            <a:avLst/>
          </a:prstGeom>
          <a:solidFill>
            <a:schemeClr val="bg1">
              <a:lumMod val="85000"/>
            </a:schemeClr>
          </a:solidFill>
        </p:spPr>
        <p:txBody>
          <a:bodyPr wrap="square" rtlCol="0">
            <a:spAutoFit/>
          </a:bodyPr>
          <a:lstStyle/>
          <a:p>
            <a:pPr algn="ctr">
              <a:lnSpc>
                <a:spcPct val="90000"/>
              </a:lnSpc>
              <a:spcBef>
                <a:spcPct val="0"/>
              </a:spcBef>
            </a:pPr>
            <a:r>
              <a:rPr lang="en-US" altLang="zh-CN" sz="2000" dirty="0">
                <a:solidFill>
                  <a:schemeClr val="accent5">
                    <a:lumMod val="50000"/>
                  </a:schemeClr>
                </a:solidFill>
                <a:latin typeface="微软雅黑" panose="020B0503020204020204" pitchFamily="34" charset="-122"/>
                <a:ea typeface="微软雅黑" panose="020B0503020204020204" pitchFamily="34" charset="-122"/>
              </a:rPr>
              <a:t>Jason </a:t>
            </a:r>
            <a:r>
              <a:rPr lang="zh-CN" altLang="en-US" sz="2000" dirty="0">
                <a:solidFill>
                  <a:schemeClr val="accent5">
                    <a:lumMod val="50000"/>
                  </a:schemeClr>
                </a:solidFill>
                <a:latin typeface="微软雅黑" panose="020B0503020204020204" pitchFamily="34" charset="-122"/>
                <a:ea typeface="微软雅黑" panose="020B0503020204020204" pitchFamily="34" charset="-122"/>
                <a:cs typeface="+mj-cs"/>
              </a:rPr>
              <a:t>雇用其邻居在其白天向他提供支持，</a:t>
            </a:r>
            <a:r>
              <a:rPr lang="en-US" altLang="zh-CN" sz="2000" b="1" dirty="0">
                <a:solidFill>
                  <a:schemeClr val="accent5">
                    <a:lumMod val="50000"/>
                  </a:schemeClr>
                </a:solidFill>
                <a:latin typeface="微软雅黑" panose="020B0503020204020204" pitchFamily="34" charset="-122"/>
                <a:ea typeface="微软雅黑" panose="020B0503020204020204" pitchFamily="34" charset="-122"/>
                <a:cs typeface="+mj-cs"/>
              </a:rPr>
              <a:t>FMS </a:t>
            </a:r>
            <a:r>
              <a:rPr lang="zh-CN" altLang="en-US" sz="2000" dirty="0">
                <a:solidFill>
                  <a:schemeClr val="accent5">
                    <a:lumMod val="50000"/>
                  </a:schemeClr>
                </a:solidFill>
                <a:latin typeface="微软雅黑" panose="020B0503020204020204" pitchFamily="34" charset="-122"/>
                <a:ea typeface="微软雅黑" panose="020B0503020204020204" pitchFamily="34" charset="-122"/>
                <a:cs typeface="+mj-cs"/>
              </a:rPr>
              <a:t>将处理所有的</a:t>
            </a:r>
            <a:r>
              <a:rPr lang="zh-CN" altLang="en-US" sz="2000" b="1" dirty="0">
                <a:solidFill>
                  <a:schemeClr val="accent5">
                    <a:lumMod val="50000"/>
                  </a:schemeClr>
                </a:solidFill>
                <a:latin typeface="微软雅黑" panose="020B0503020204020204" pitchFamily="34" charset="-122"/>
                <a:ea typeface="微软雅黑" panose="020B0503020204020204" pitchFamily="34" charset="-122"/>
                <a:cs typeface="+mj-cs"/>
              </a:rPr>
              <a:t>事务和责任</a:t>
            </a:r>
            <a:r>
              <a:rPr lang="zh-CN" altLang="en-US" sz="2000" dirty="0">
                <a:solidFill>
                  <a:schemeClr val="accent5">
                    <a:lumMod val="50000"/>
                  </a:schemeClr>
                </a:solidFill>
                <a:latin typeface="微软雅黑" panose="020B0503020204020204" pitchFamily="34" charset="-122"/>
                <a:ea typeface="微软雅黑" panose="020B0503020204020204" pitchFamily="34" charset="-122"/>
                <a:cs typeface="+mj-cs"/>
              </a:rPr>
              <a:t>。</a:t>
            </a:r>
            <a:endParaRPr lang="en-US" sz="2000"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27" name="TextBox 26"/>
          <p:cNvSpPr txBox="1"/>
          <p:nvPr/>
        </p:nvSpPr>
        <p:spPr>
          <a:xfrm>
            <a:off x="5619350" y="3610907"/>
            <a:ext cx="2980509" cy="923330"/>
          </a:xfrm>
          <a:prstGeom prst="rect">
            <a:avLst/>
          </a:prstGeom>
          <a:solidFill>
            <a:schemeClr val="bg1">
              <a:lumMod val="85000"/>
              <a:alpha val="78000"/>
            </a:schemeClr>
          </a:solidFill>
        </p:spPr>
        <p:txBody>
          <a:bodyPr wrap="square" rtlCol="0">
            <a:spAutoFit/>
          </a:bodyPr>
          <a:lstStyle/>
          <a:p>
            <a:pPr algn="ctr">
              <a:lnSpc>
                <a:spcPct val="90000"/>
              </a:lnSpc>
              <a:spcBef>
                <a:spcPct val="0"/>
              </a:spcBef>
            </a:pPr>
            <a:r>
              <a:rPr lang="en-US" altLang="zh-CN" sz="2000" dirty="0">
                <a:solidFill>
                  <a:schemeClr val="accent5">
                    <a:lumMod val="50000"/>
                  </a:schemeClr>
                </a:solidFill>
                <a:latin typeface="微软雅黑" panose="020B0503020204020204" pitchFamily="34" charset="-122"/>
                <a:ea typeface="微软雅黑" panose="020B0503020204020204" pitchFamily="34" charset="-122"/>
                <a:cs typeface="+mj-cs"/>
              </a:rPr>
              <a:t>Jason </a:t>
            </a:r>
            <a:r>
              <a:rPr lang="zh-CN" altLang="en-US" sz="2000" dirty="0">
                <a:solidFill>
                  <a:schemeClr val="accent5">
                    <a:lumMod val="50000"/>
                  </a:schemeClr>
                </a:solidFill>
                <a:latin typeface="微软雅黑" panose="020B0503020204020204" pitchFamily="34" charset="-122"/>
                <a:ea typeface="微软雅黑" panose="020B0503020204020204" pitchFamily="34" charset="-122"/>
                <a:cs typeface="+mj-cs"/>
              </a:rPr>
              <a:t>找到、面试并雇用了一名社交教练，</a:t>
            </a:r>
            <a:r>
              <a:rPr lang="en-US" altLang="zh-CN" sz="2000" b="1" dirty="0">
                <a:solidFill>
                  <a:schemeClr val="accent5">
                    <a:lumMod val="50000"/>
                  </a:schemeClr>
                </a:solidFill>
                <a:latin typeface="微软雅黑" panose="020B0503020204020204" pitchFamily="34" charset="-122"/>
                <a:ea typeface="微软雅黑" panose="020B0503020204020204" pitchFamily="34" charset="-122"/>
                <a:cs typeface="+mj-cs"/>
              </a:rPr>
              <a:t>FMS</a:t>
            </a:r>
            <a:r>
              <a:rPr lang="zh-CN" altLang="en-US" sz="2000" dirty="0">
                <a:solidFill>
                  <a:schemeClr val="accent5">
                    <a:lumMod val="50000"/>
                  </a:schemeClr>
                </a:solidFill>
                <a:latin typeface="微软雅黑" panose="020B0503020204020204" pitchFamily="34" charset="-122"/>
                <a:ea typeface="微软雅黑" panose="020B0503020204020204" pitchFamily="34" charset="-122"/>
                <a:cs typeface="+mj-cs"/>
              </a:rPr>
              <a:t>将处理所有的</a:t>
            </a:r>
            <a:r>
              <a:rPr lang="zh-CN" altLang="en-US" sz="2000" b="1" dirty="0">
                <a:solidFill>
                  <a:schemeClr val="accent5">
                    <a:lumMod val="50000"/>
                  </a:schemeClr>
                </a:solidFill>
                <a:latin typeface="微软雅黑" panose="020B0503020204020204" pitchFamily="34" charset="-122"/>
                <a:ea typeface="微软雅黑" panose="020B0503020204020204" pitchFamily="34" charset="-122"/>
                <a:cs typeface="+mj-cs"/>
              </a:rPr>
              <a:t>事务和责任</a:t>
            </a:r>
            <a:r>
              <a:rPr lang="zh-CN" altLang="en-US" sz="2000" dirty="0">
                <a:solidFill>
                  <a:schemeClr val="accent5">
                    <a:lumMod val="50000"/>
                  </a:schemeClr>
                </a:solidFill>
                <a:latin typeface="微软雅黑" panose="020B0503020204020204" pitchFamily="34" charset="-122"/>
                <a:ea typeface="微软雅黑" panose="020B0503020204020204" pitchFamily="34" charset="-122"/>
                <a:cs typeface="+mj-cs"/>
              </a:rPr>
              <a:t>。</a:t>
            </a:r>
            <a:endParaRPr lang="en-US" sz="2000"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28" name="TextBox 27"/>
          <p:cNvSpPr txBox="1"/>
          <p:nvPr/>
        </p:nvSpPr>
        <p:spPr>
          <a:xfrm>
            <a:off x="2432783" y="4921693"/>
            <a:ext cx="2905711" cy="1200329"/>
          </a:xfrm>
          <a:prstGeom prst="rect">
            <a:avLst/>
          </a:prstGeom>
          <a:solidFill>
            <a:schemeClr val="bg1">
              <a:lumMod val="85000"/>
            </a:schemeClr>
          </a:solidFill>
        </p:spPr>
        <p:txBody>
          <a:bodyPr wrap="square" rtlCol="0">
            <a:spAutoFit/>
          </a:bodyPr>
          <a:lstStyle/>
          <a:p>
            <a:pPr algn="ctr">
              <a:lnSpc>
                <a:spcPct val="90000"/>
              </a:lnSpc>
              <a:spcBef>
                <a:spcPct val="0"/>
              </a:spcBef>
            </a:pPr>
            <a:r>
              <a:rPr lang="en-US" altLang="zh-CN" sz="2000" dirty="0">
                <a:solidFill>
                  <a:schemeClr val="accent5">
                    <a:lumMod val="50000"/>
                  </a:schemeClr>
                </a:solidFill>
                <a:latin typeface="微软雅黑" panose="020B0503020204020204" pitchFamily="34" charset="-122"/>
                <a:ea typeface="微软雅黑" panose="020B0503020204020204" pitchFamily="34" charset="-122"/>
              </a:rPr>
              <a:t>Jason </a:t>
            </a:r>
            <a:r>
              <a:rPr lang="zh-CN" altLang="en-US" sz="2000" dirty="0">
                <a:solidFill>
                  <a:schemeClr val="accent5">
                    <a:lumMod val="50000"/>
                  </a:schemeClr>
                </a:solidFill>
                <a:latin typeface="微软雅黑" panose="020B0503020204020204" pitchFamily="34" charset="-122"/>
                <a:ea typeface="微软雅黑" panose="020B0503020204020204" pitchFamily="34" charset="-122"/>
                <a:cs typeface="+mj-cs"/>
              </a:rPr>
              <a:t>雇用了一家当地的</a:t>
            </a:r>
            <a:r>
              <a:rPr lang="zh-CN" altLang="en-US" sz="2000" b="1" dirty="0">
                <a:solidFill>
                  <a:schemeClr val="accent5">
                    <a:lumMod val="50000"/>
                  </a:schemeClr>
                </a:solidFill>
                <a:latin typeface="微软雅黑" panose="020B0503020204020204" pitchFamily="34" charset="-122"/>
                <a:ea typeface="微软雅黑" panose="020B0503020204020204" pitchFamily="34" charset="-122"/>
                <a:cs typeface="+mj-cs"/>
              </a:rPr>
              <a:t>机构</a:t>
            </a:r>
            <a:r>
              <a:rPr lang="zh-CN" altLang="en-US" sz="2000" dirty="0">
                <a:solidFill>
                  <a:schemeClr val="accent5">
                    <a:lumMod val="50000"/>
                  </a:schemeClr>
                </a:solidFill>
                <a:latin typeface="微软雅黑" panose="020B0503020204020204" pitchFamily="34" charset="-122"/>
                <a:ea typeface="微软雅黑" panose="020B0503020204020204" pitchFamily="34" charset="-122"/>
                <a:cs typeface="+mj-cs"/>
              </a:rPr>
              <a:t>，该机构的员工担任其梦想工作</a:t>
            </a:r>
            <a:r>
              <a:rPr lang="en-US" altLang="zh-CN" sz="2000" dirty="0">
                <a:solidFill>
                  <a:schemeClr val="accent5">
                    <a:lumMod val="50000"/>
                  </a:schemeClr>
                </a:solidFill>
                <a:latin typeface="微软雅黑" panose="020B0503020204020204" pitchFamily="34" charset="-122"/>
                <a:ea typeface="微软雅黑" panose="020B0503020204020204" pitchFamily="34" charset="-122"/>
                <a:cs typeface="+mj-cs"/>
              </a:rPr>
              <a:t>——</a:t>
            </a:r>
            <a:r>
              <a:rPr lang="zh-CN" altLang="en-US" sz="2000" dirty="0">
                <a:solidFill>
                  <a:schemeClr val="accent5">
                    <a:lumMod val="50000"/>
                  </a:schemeClr>
                </a:solidFill>
                <a:latin typeface="微软雅黑" panose="020B0503020204020204" pitchFamily="34" charset="-122"/>
                <a:ea typeface="微软雅黑" panose="020B0503020204020204" pitchFamily="34" charset="-122"/>
                <a:cs typeface="+mj-cs"/>
              </a:rPr>
              <a:t>园艺的专业教练。</a:t>
            </a:r>
            <a:endParaRPr lang="en-US" sz="2000"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31" name="TextBox 30"/>
          <p:cNvSpPr txBox="1"/>
          <p:nvPr/>
        </p:nvSpPr>
        <p:spPr>
          <a:xfrm>
            <a:off x="8284457" y="100837"/>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Jason</a:t>
            </a:r>
            <a:r>
              <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cxnSp>
        <p:nvCxnSpPr>
          <p:cNvPr id="36" name="Straight Connector 35"/>
          <p:cNvCxnSpPr/>
          <p:nvPr/>
        </p:nvCxnSpPr>
        <p:spPr>
          <a:xfrm flipH="1" flipV="1">
            <a:off x="1418670" y="2499526"/>
            <a:ext cx="955178" cy="247397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1770342" y="2301851"/>
            <a:ext cx="3747905" cy="20270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26" idx="1"/>
            <a:endCxn id="6" idx="6"/>
          </p:cNvCxnSpPr>
          <p:nvPr/>
        </p:nvCxnSpPr>
        <p:spPr>
          <a:xfrm flipH="1" flipV="1">
            <a:off x="1896259" y="1787800"/>
            <a:ext cx="5175261" cy="49466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123868" y="3159895"/>
            <a:ext cx="1335314" cy="1297749"/>
            <a:chOff x="7891707" y="3788113"/>
            <a:chExt cx="1984486" cy="1951007"/>
          </a:xfrm>
        </p:grpSpPr>
        <p:pic>
          <p:nvPicPr>
            <p:cNvPr id="8" name="Picture 7" descr="Office building icon | Flickr - Photo Sharing!"/>
            <p:cNvPicPr>
              <a:picLocks noChangeAspect="1"/>
            </p:cNvPicPr>
            <p:nvPr/>
          </p:nvPicPr>
          <p:blipFill rotWithShape="1">
            <a:blip r:embed="rId4"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File:Icon of three people in different shades of grey.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10" name="Group 9"/>
          <p:cNvGrpSpPr/>
          <p:nvPr/>
        </p:nvGrpSpPr>
        <p:grpSpPr>
          <a:xfrm>
            <a:off x="2963332" y="2680035"/>
            <a:ext cx="1361926" cy="1293698"/>
            <a:chOff x="3197978" y="3371458"/>
            <a:chExt cx="2883507" cy="2811628"/>
          </a:xfrm>
        </p:grpSpPr>
        <p:grpSp>
          <p:nvGrpSpPr>
            <p:cNvPr id="11" name="Group 10"/>
            <p:cNvGrpSpPr/>
            <p:nvPr/>
          </p:nvGrpSpPr>
          <p:grpSpPr>
            <a:xfrm>
              <a:off x="3197978" y="3371458"/>
              <a:ext cx="2883507" cy="2811628"/>
              <a:chOff x="1422400" y="3512457"/>
              <a:chExt cx="3077029" cy="2820740"/>
            </a:xfrm>
          </p:grpSpPr>
          <p:sp>
            <p:nvSpPr>
              <p:cNvPr id="13" name="Oval 12"/>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Icon Leader Leadership · Free image on Pixabay"/>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15" name="Picture 14" descr="Bulletproof Home Defense: Tactics You Can Enact Now to Secure Your Safety"/>
              <p:cNvPicPr>
                <a:picLocks noChangeAspect="1"/>
              </p:cNvPicPr>
              <p:nvPr/>
            </p:nvPicPr>
            <p:blipFill rotWithShape="1">
              <a:blip r:embed="rId7"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12" name="&quot;No&quot; Symbol 11"/>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9" name="Group 28"/>
          <p:cNvGrpSpPr/>
          <p:nvPr/>
        </p:nvGrpSpPr>
        <p:grpSpPr>
          <a:xfrm>
            <a:off x="4130439" y="1341607"/>
            <a:ext cx="1361926" cy="1293698"/>
            <a:chOff x="3197978" y="3371458"/>
            <a:chExt cx="2883507" cy="2811628"/>
          </a:xfrm>
        </p:grpSpPr>
        <p:grpSp>
          <p:nvGrpSpPr>
            <p:cNvPr id="30" name="Group 29"/>
            <p:cNvGrpSpPr/>
            <p:nvPr/>
          </p:nvGrpSpPr>
          <p:grpSpPr>
            <a:xfrm>
              <a:off x="3197978" y="3371458"/>
              <a:ext cx="2883507" cy="2811628"/>
              <a:chOff x="1422400" y="3512457"/>
              <a:chExt cx="3077029" cy="2820740"/>
            </a:xfrm>
          </p:grpSpPr>
          <p:sp>
            <p:nvSpPr>
              <p:cNvPr id="33" name="Oval 32"/>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descr="Icon Leader Leadership · Free image on Pixabay"/>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35" name="Picture 34" descr="Bulletproof Home Defense: Tactics You Can Enact Now to Secure Your Safety"/>
              <p:cNvPicPr>
                <a:picLocks noChangeAspect="1"/>
              </p:cNvPicPr>
              <p:nvPr/>
            </p:nvPicPr>
            <p:blipFill rotWithShape="1">
              <a:blip r:embed="rId7"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32" name="&quot;No&quot; Symbol 31"/>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41" name="Oval 40"/>
          <p:cNvSpPr/>
          <p:nvPr/>
        </p:nvSpPr>
        <p:spPr>
          <a:xfrm>
            <a:off x="10207249" y="5088235"/>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共同雇主</a:t>
            </a:r>
            <a:endParaRPr lang="en-US" sz="1600" dirty="0">
              <a:solidFill>
                <a:schemeClr val="tx1"/>
              </a:solidFill>
              <a:latin typeface="微软雅黑" panose="020B0503020204020204" pitchFamily="34" charset="-122"/>
              <a:ea typeface="微软雅黑" panose="020B0503020204020204" pitchFamily="34" charset="-122"/>
            </a:endParaRPr>
          </a:p>
        </p:txBody>
      </p:sp>
      <p:sp>
        <p:nvSpPr>
          <p:cNvPr id="43" name="Right Arrow 42"/>
          <p:cNvSpPr/>
          <p:nvPr/>
        </p:nvSpPr>
        <p:spPr>
          <a:xfrm>
            <a:off x="6945884" y="5204349"/>
            <a:ext cx="2917372" cy="1030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41966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6847181" cy="862561"/>
          </a:xfrm>
        </p:spPr>
        <p:txBody>
          <a:bodyPr/>
          <a:lstStyle/>
          <a:p>
            <a:r>
              <a:rPr lang="zh-CN" altLang="en-US" sz="2800" dirty="0">
                <a:latin typeface="微软雅黑" panose="020B0503020204020204" pitchFamily="34" charset="-122"/>
                <a:ea typeface="微软雅黑" panose="020B0503020204020204" pitchFamily="34" charset="-122"/>
              </a:rPr>
              <a:t>为服务和支持付费</a:t>
            </a:r>
            <a:endParaRPr lang="en-US" sz="2800" dirty="0">
              <a:latin typeface="微软雅黑" panose="020B0503020204020204" pitchFamily="34" charset="-122"/>
              <a:ea typeface="微软雅黑" panose="020B0503020204020204" pitchFamily="34" charset="-122"/>
            </a:endParaRPr>
          </a:p>
        </p:txBody>
      </p:sp>
      <p:sp>
        <p:nvSpPr>
          <p:cNvPr id="2" name="Rectangle 1">
            <a:extLst>
              <a:ext uri="{FF2B5EF4-FFF2-40B4-BE49-F238E27FC236}">
                <a16:creationId xmlns:a16="http://schemas.microsoft.com/office/drawing/2014/main" id="{CE49A5DF-72AE-E748-A0A9-15A5E053D43D}"/>
              </a:ext>
            </a:extLst>
          </p:cNvPr>
          <p:cNvSpPr/>
          <p:nvPr/>
        </p:nvSpPr>
        <p:spPr>
          <a:xfrm>
            <a:off x="76645" y="600083"/>
            <a:ext cx="2262158" cy="466281"/>
          </a:xfrm>
          <a:prstGeom prst="rect">
            <a:avLst/>
          </a:prstGeom>
        </p:spPr>
        <p:txBody>
          <a:bodyPr wrap="none">
            <a:spAutoFit/>
          </a:bodyPr>
          <a:lstStyle/>
          <a:p>
            <a:pPr algn="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rPr>
              <a:t>财务管理服务</a:t>
            </a:r>
            <a:endParaRPr lang="en-US" sz="27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4" name="TextBox 3"/>
          <p:cNvSpPr txBox="1"/>
          <p:nvPr/>
        </p:nvSpPr>
        <p:spPr>
          <a:xfrm>
            <a:off x="1575323" y="1246264"/>
            <a:ext cx="9015663" cy="535531"/>
          </a:xfrm>
          <a:prstGeom prst="rect">
            <a:avLst/>
          </a:prstGeom>
          <a:noFill/>
        </p:spPr>
        <p:txBody>
          <a:bodyPr wrap="square" rtlCol="0">
            <a:spAutoFit/>
          </a:bodyPr>
          <a:lstStyle/>
          <a:p>
            <a:pPr algn="ctr">
              <a:lnSpc>
                <a:spcPct val="90000"/>
              </a:lnSpc>
              <a:spcBef>
                <a:spcPct val="0"/>
              </a:spcBef>
            </a:pPr>
            <a:r>
              <a:rPr lang="en-US" sz="3200" b="1" dirty="0">
                <a:solidFill>
                  <a:schemeClr val="accent5">
                    <a:lumMod val="50000"/>
                  </a:schemeClr>
                </a:solidFill>
                <a:latin typeface="微软雅黑" panose="020B0503020204020204" pitchFamily="34" charset="-122"/>
                <a:ea typeface="微软雅黑" panose="020B0503020204020204" pitchFamily="34" charset="-122"/>
                <a:cs typeface="+mj-cs"/>
              </a:rPr>
              <a:t>＊FMS </a:t>
            </a:r>
            <a:r>
              <a:rPr lang="zh-CN" altLang="en-US" sz="3200" b="1" dirty="0">
                <a:solidFill>
                  <a:schemeClr val="accent5">
                    <a:lumMod val="50000"/>
                  </a:schemeClr>
                </a:solidFill>
                <a:latin typeface="微软雅黑" panose="020B0503020204020204" pitchFamily="34" charset="-122"/>
                <a:ea typeface="微软雅黑" panose="020B0503020204020204" pitchFamily="34" charset="-122"/>
                <a:cs typeface="+mj-cs"/>
              </a:rPr>
              <a:t>费用</a:t>
            </a:r>
            <a:endParaRPr lang="en-US" sz="3200" b="1"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5" name="Equal 4"/>
          <p:cNvSpPr/>
          <p:nvPr/>
        </p:nvSpPr>
        <p:spPr>
          <a:xfrm>
            <a:off x="5515429" y="3172049"/>
            <a:ext cx="2206171" cy="1661208"/>
          </a:xfrm>
          <a:prstGeom prst="mathEqual">
            <a:avLst>
              <a:gd name="adj1" fmla="val 13035"/>
              <a:gd name="adj2" fmla="val 1176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3" name="Picture 12" descr="Category:Dollar sign - Wikimedia Commons">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8896" y="2548473"/>
            <a:ext cx="2850661" cy="2917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8" name="Group 17"/>
          <p:cNvGrpSpPr/>
          <p:nvPr/>
        </p:nvGrpSpPr>
        <p:grpSpPr>
          <a:xfrm>
            <a:off x="279845" y="1577036"/>
            <a:ext cx="5235584" cy="4851234"/>
            <a:chOff x="105673" y="1781795"/>
            <a:chExt cx="5235584" cy="4851234"/>
          </a:xfrm>
        </p:grpSpPr>
        <p:sp>
          <p:nvSpPr>
            <p:cNvPr id="3" name="Oval 2"/>
            <p:cNvSpPr/>
            <p:nvPr/>
          </p:nvSpPr>
          <p:spPr>
            <a:xfrm>
              <a:off x="105673" y="1781795"/>
              <a:ext cx="5235584" cy="48512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3755F9E8-C864-9A47-B19C-14BF6450A206}"/>
                </a:ext>
              </a:extLst>
            </p:cNvPr>
            <p:cNvPicPr>
              <a:picLocks noChangeAspect="1"/>
            </p:cNvPicPr>
            <p:nvPr/>
          </p:nvPicPr>
          <p:blipFill>
            <a:blip r:embed="rId5"/>
            <a:stretch>
              <a:fillRect/>
            </a:stretch>
          </p:blipFill>
          <p:spPr>
            <a:xfrm>
              <a:off x="743655" y="266912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Bulletproof Home Defense: Tactics You Can Enact Now to Secure Your Safety"/>
            <p:cNvPicPr>
              <a:picLocks noChangeAspect="1"/>
            </p:cNvPicPr>
            <p:nvPr/>
          </p:nvPicPr>
          <p:blipFill rotWithShape="1">
            <a:blip r:embed="rId6">
              <a:extLst>
                <a:ext uri="{28A0092B-C50C-407E-A947-70E740481C1C}">
                  <a14:useLocalDpi xmlns:a14="http://schemas.microsoft.com/office/drawing/2010/main" val="0"/>
                </a:ext>
              </a:extLst>
            </a:blip>
            <a:srcRect l="-12753" t="-28441" r="-12753" b="-28441"/>
            <a:stretch/>
          </p:blipFill>
          <p:spPr>
            <a:xfrm>
              <a:off x="569483" y="400744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FF209E9D-124D-6E48-9272-080022A7E678}"/>
                </a:ext>
              </a:extLst>
            </p:cNvPr>
            <p:cNvPicPr>
              <a:picLocks noChangeAspect="1"/>
            </p:cNvPicPr>
            <p:nvPr/>
          </p:nvPicPr>
          <p:blipFill rotWithShape="1">
            <a:blip r:embed="rId7"/>
            <a:srcRect l="-3447" t="-4945" r="-12694" b="-21407"/>
            <a:stretch/>
          </p:blipFill>
          <p:spPr>
            <a:xfrm>
              <a:off x="3649162" y="266912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Icon Leader Leadership · Free image on Pixabay"/>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72917" y="400744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Adobe-like counter | UICloud"/>
            <p:cNvPicPr>
              <a:picLocks noChangeAspect="1"/>
            </p:cNvPicPr>
            <p:nvPr/>
          </p:nvPicPr>
          <p:blipFill rotWithShape="1">
            <a:blip r:embed="rId9" cstate="print">
              <a:extLst>
                <a:ext uri="{28A0092B-C50C-407E-A947-70E740481C1C}">
                  <a14:useLocalDpi xmlns:a14="http://schemas.microsoft.com/office/drawing/2010/main" val="0"/>
                </a:ext>
              </a:extLst>
            </a:blip>
            <a:srcRect l="-33" t="8927" r="10737" b="2847"/>
            <a:stretch/>
          </p:blipFill>
          <p:spPr>
            <a:xfrm>
              <a:off x="3026343" y="5274407"/>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descr="File:Starting-Online-Business.jpg - Wikimedia Commons"/>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20545" y="2064661"/>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Office building icon | Flickr - Photo Sharing!"/>
            <p:cNvPicPr>
              <a:picLocks noChangeAspect="1"/>
            </p:cNvPicPr>
            <p:nvPr/>
          </p:nvPicPr>
          <p:blipFill rotWithShape="1">
            <a:blip r:embed="rId11" cstate="print">
              <a:extLst>
                <a:ext uri="{28A0092B-C50C-407E-A947-70E740481C1C}">
                  <a14:useLocalDpi xmlns:a14="http://schemas.microsoft.com/office/drawing/2010/main" val="0"/>
                </a:ext>
              </a:extLst>
            </a:blip>
            <a:srcRect l="-6212" t="-7113" r="6212" b="-7104"/>
            <a:stretch/>
          </p:blipFill>
          <p:spPr>
            <a:xfrm>
              <a:off x="1333935" y="5274407"/>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TextBox 16"/>
            <p:cNvSpPr txBox="1"/>
            <p:nvPr/>
          </p:nvSpPr>
          <p:spPr>
            <a:xfrm>
              <a:off x="1836855" y="3976122"/>
              <a:ext cx="2049250" cy="535531"/>
            </a:xfrm>
            <a:prstGeom prst="rect">
              <a:avLst/>
            </a:prstGeom>
            <a:noFill/>
          </p:spPr>
          <p:txBody>
            <a:bodyPr wrap="square" rtlCol="0">
              <a:spAutoFit/>
            </a:bodyPr>
            <a:lstStyle/>
            <a:p>
              <a:pPr algn="ctr">
                <a:lnSpc>
                  <a:spcPct val="90000"/>
                </a:lnSpc>
                <a:spcBef>
                  <a:spcPct val="0"/>
                </a:spcBef>
              </a:pPr>
              <a:r>
                <a:rPr lang="en-US" sz="3200" dirty="0">
                  <a:latin typeface="微软雅黑" panose="020B0503020204020204" pitchFamily="34" charset="-122"/>
                  <a:ea typeface="微软雅黑" panose="020B0503020204020204" pitchFamily="34" charset="-122"/>
                  <a:cs typeface="+mj-cs"/>
                </a:rPr>
                <a:t>FMS </a:t>
              </a:r>
              <a:r>
                <a:rPr lang="zh-CN" altLang="en-US" sz="3200" dirty="0">
                  <a:latin typeface="微软雅黑" panose="020B0503020204020204" pitchFamily="34" charset="-122"/>
                  <a:ea typeface="微软雅黑" panose="020B0503020204020204" pitchFamily="34" charset="-122"/>
                  <a:cs typeface="+mj-cs"/>
                </a:rPr>
                <a:t>服务</a:t>
              </a:r>
              <a:endParaRPr lang="en-US" sz="3200" kern="1200" dirty="0">
                <a:latin typeface="微软雅黑" panose="020B0503020204020204" pitchFamily="34" charset="-122"/>
                <a:ea typeface="微软雅黑" panose="020B0503020204020204" pitchFamily="34" charset="-122"/>
                <a:cs typeface="+mj-cs"/>
              </a:endParaRPr>
            </a:p>
          </p:txBody>
        </p:sp>
      </p:grpSp>
    </p:spTree>
    <p:extLst>
      <p:ext uri="{BB962C8B-B14F-4D97-AF65-F5344CB8AC3E}">
        <p14:creationId xmlns:p14="http://schemas.microsoft.com/office/powerpoint/2010/main" val="2117187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1000"/>
            <a:lum/>
          </a:blip>
          <a:srcRect/>
          <a:stretch>
            <a:fillRect l="-11000" t="-8000" r="-5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596644" y="4059998"/>
            <a:ext cx="15108068" cy="6918578"/>
          </a:xfrm>
          <a:prstGeom prst="triangle">
            <a:avLst>
              <a:gd name="adj" fmla="val 22555"/>
            </a:avLst>
          </a:prstGeom>
          <a:solidFill>
            <a:schemeClr val="bg1">
              <a:lumMod val="6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zh-CN" altLang="en-US" sz="2800" dirty="0">
                <a:latin typeface="微软雅黑" panose="020B0503020204020204" pitchFamily="34" charset="-122"/>
                <a:ea typeface="微软雅黑" panose="020B0503020204020204" pitchFamily="34" charset="-122"/>
              </a:rPr>
              <a:t>什么是自决</a:t>
            </a:r>
            <a:endParaRPr lang="en-US" sz="2800" dirty="0">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605589"/>
            <a:ext cx="1654422"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CN" altLang="en-US" sz="2700" b="1" kern="1200" dirty="0">
                <a:solidFill>
                  <a:schemeClr val="bg2">
                    <a:lumMod val="10000"/>
                  </a:schemeClr>
                </a:solidFill>
                <a:latin typeface="微软雅黑" panose="020B0503020204020204" pitchFamily="34" charset="-122"/>
                <a:ea typeface="微软雅黑" panose="020B0503020204020204" pitchFamily="34" charset="-122"/>
                <a:cs typeface="+mj-cs"/>
              </a:rPr>
              <a:t>概览</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2" name="Rectangle 1"/>
          <p:cNvSpPr/>
          <p:nvPr/>
        </p:nvSpPr>
        <p:spPr>
          <a:xfrm>
            <a:off x="2015804" y="1548514"/>
            <a:ext cx="8312019" cy="4829426"/>
          </a:xfrm>
          <a:prstGeom prst="rect">
            <a:avLst/>
          </a:prstGeom>
          <a:solidFill>
            <a:schemeClr val="bg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2129202" y="2000539"/>
            <a:ext cx="8085221"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zh-CN" altLang="en-US" sz="3600" b="1" kern="1200" dirty="0">
                <a:latin typeface="微软雅黑" panose="020B0503020204020204" pitchFamily="34" charset="-122"/>
                <a:ea typeface="微软雅黑" panose="020B0503020204020204" pitchFamily="34" charset="-122"/>
                <a:cs typeface="+mj-cs"/>
              </a:rPr>
              <a:t>什么是自决</a:t>
            </a:r>
            <a:endParaRPr lang="en-US" sz="3600" b="1" kern="1200" dirty="0">
              <a:latin typeface="微软雅黑" panose="020B0503020204020204" pitchFamily="34" charset="-122"/>
              <a:ea typeface="微软雅黑" panose="020B0503020204020204" pitchFamily="34" charset="-122"/>
              <a:cs typeface="+mj-cs"/>
            </a:endParaRPr>
          </a:p>
        </p:txBody>
      </p:sp>
      <p:sp>
        <p:nvSpPr>
          <p:cNvPr id="23" name="Rectangle 22">
            <a:extLst>
              <a:ext uri="{FF2B5EF4-FFF2-40B4-BE49-F238E27FC236}">
                <a16:creationId xmlns:a16="http://schemas.microsoft.com/office/drawing/2014/main" id="{B5CFF8F1-5862-DD4D-A8D0-C12E0E4E404F}"/>
              </a:ext>
            </a:extLst>
          </p:cNvPr>
          <p:cNvSpPr/>
          <p:nvPr/>
        </p:nvSpPr>
        <p:spPr>
          <a:xfrm>
            <a:off x="2029335" y="3071599"/>
            <a:ext cx="8462449" cy="2862322"/>
          </a:xfrm>
          <a:prstGeom prst="rect">
            <a:avLst/>
          </a:prstGeom>
        </p:spPr>
        <p:txBody>
          <a:bodyPr wrap="square">
            <a:spAutoFit/>
          </a:bodyPr>
          <a:lstStyle/>
          <a:p>
            <a:pPr marL="914400" lvl="1" indent="-457200">
              <a:buFont typeface="Wingdings" pitchFamily="2" charset="2"/>
              <a:buChar char="ü"/>
            </a:pPr>
            <a:r>
              <a:rPr lang="zh-CN" altLang="en-US" sz="2000" dirty="0">
                <a:latin typeface="微软雅黑" panose="020B0503020204020204" pitchFamily="34" charset="-122"/>
                <a:ea typeface="微软雅黑" panose="020B0503020204020204" pitchFamily="34" charset="-122"/>
              </a:rPr>
              <a:t>自决计划概览</a:t>
            </a:r>
            <a:endParaRPr lang="en-US" altLang="zh-CN" sz="2000" dirty="0">
              <a:latin typeface="微软雅黑" panose="020B0503020204020204" pitchFamily="34" charset="-122"/>
              <a:ea typeface="微软雅黑" panose="020B0503020204020204" pitchFamily="34" charset="-122"/>
            </a:endParaRPr>
          </a:p>
          <a:p>
            <a:pPr marL="914400" lvl="1" indent="-457200">
              <a:buFont typeface="Wingdings" pitchFamily="2" charset="2"/>
              <a:buChar char="ü"/>
            </a:pPr>
            <a:endParaRPr lang="en-US" sz="2000" dirty="0">
              <a:latin typeface="微软雅黑" panose="020B0503020204020204" pitchFamily="34" charset="-122"/>
              <a:ea typeface="微软雅黑" panose="020B0503020204020204" pitchFamily="34" charset="-122"/>
            </a:endParaRPr>
          </a:p>
          <a:p>
            <a:pPr marL="914400" lvl="1" indent="-457200">
              <a:buFont typeface="Wingdings" pitchFamily="2" charset="2"/>
              <a:buChar char="ü"/>
            </a:pPr>
            <a:r>
              <a:rPr lang="zh-CN" altLang="en-US" sz="2000" dirty="0">
                <a:latin typeface="微软雅黑" panose="020B0503020204020204" pitchFamily="34" charset="-122"/>
                <a:ea typeface="微软雅黑" panose="020B0503020204020204" pitchFamily="34" charset="-122"/>
              </a:rPr>
              <a:t>自决的历史</a:t>
            </a:r>
            <a:endParaRPr lang="en-US" altLang="zh-CN" sz="2000" dirty="0">
              <a:latin typeface="微软雅黑" panose="020B0503020204020204" pitchFamily="34" charset="-122"/>
              <a:ea typeface="微软雅黑" panose="020B0503020204020204" pitchFamily="34" charset="-122"/>
            </a:endParaRPr>
          </a:p>
          <a:p>
            <a:pPr marL="914400" lvl="1" indent="-457200">
              <a:buFont typeface="Wingdings" pitchFamily="2" charset="2"/>
              <a:buChar char="ü"/>
            </a:pPr>
            <a:endParaRPr lang="en-US" sz="2000" dirty="0">
              <a:latin typeface="微软雅黑" panose="020B0503020204020204" pitchFamily="34" charset="-122"/>
              <a:ea typeface="微软雅黑" panose="020B0503020204020204" pitchFamily="34" charset="-122"/>
            </a:endParaRPr>
          </a:p>
          <a:p>
            <a:pPr marL="914400" lvl="1" indent="-457200">
              <a:buFont typeface="Wingdings" pitchFamily="2" charset="2"/>
              <a:buChar char="ü"/>
            </a:pPr>
            <a:r>
              <a:rPr lang="zh-CN" altLang="en-US" sz="2000" dirty="0">
                <a:latin typeface="微软雅黑" panose="020B0503020204020204" pitchFamily="34" charset="-122"/>
                <a:ea typeface="微软雅黑" panose="020B0503020204020204" pitchFamily="34" charset="-122"/>
              </a:rPr>
              <a:t>需记住的要点</a:t>
            </a:r>
            <a:endParaRPr lang="en-US" altLang="zh-CN" sz="2000" dirty="0">
              <a:latin typeface="微软雅黑" panose="020B0503020204020204" pitchFamily="34" charset="-122"/>
              <a:ea typeface="微软雅黑" panose="020B0503020204020204" pitchFamily="34" charset="-122"/>
            </a:endParaRPr>
          </a:p>
          <a:p>
            <a:pPr marL="914400" lvl="1" indent="-457200">
              <a:buFont typeface="Wingdings" pitchFamily="2" charset="2"/>
              <a:buChar char="ü"/>
            </a:pPr>
            <a:endParaRPr lang="en-US" sz="2000" dirty="0">
              <a:latin typeface="微软雅黑" panose="020B0503020204020204" pitchFamily="34" charset="-122"/>
              <a:ea typeface="微软雅黑" panose="020B0503020204020204" pitchFamily="34" charset="-122"/>
            </a:endParaRPr>
          </a:p>
          <a:p>
            <a:pPr marL="914400" lvl="1" indent="-457200">
              <a:buFont typeface="Wingdings" pitchFamily="2" charset="2"/>
              <a:buChar char="ü"/>
            </a:pPr>
            <a:r>
              <a:rPr lang="zh-CN" altLang="en-US" sz="2000" dirty="0">
                <a:latin typeface="微软雅黑" panose="020B0503020204020204" pitchFamily="34" charset="-122"/>
                <a:ea typeface="微软雅黑" panose="020B0503020204020204" pitchFamily="34" charset="-122"/>
              </a:rPr>
              <a:t>自决</a:t>
            </a:r>
            <a:r>
              <a:rPr lang="en-US" altLang="zh-CN" sz="2000" dirty="0">
                <a:latin typeface="微软雅黑" panose="020B0503020204020204" pitchFamily="34" charset="-122"/>
                <a:ea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rPr>
              <a:t>大原则</a:t>
            </a:r>
            <a:endParaRPr lang="en-US" altLang="zh-CN" sz="2000" dirty="0">
              <a:latin typeface="微软雅黑" panose="020B0503020204020204" pitchFamily="34" charset="-122"/>
              <a:ea typeface="微软雅黑" panose="020B0503020204020204" pitchFamily="34" charset="-122"/>
            </a:endParaRPr>
          </a:p>
          <a:p>
            <a:pPr marL="914400" lvl="1" indent="-457200">
              <a:buFont typeface="Wingdings" pitchFamily="2" charset="2"/>
              <a:buChar char="ü"/>
            </a:pPr>
            <a:endParaRPr lang="en-US" sz="2000" dirty="0">
              <a:latin typeface="微软雅黑" panose="020B0503020204020204" pitchFamily="34" charset="-122"/>
              <a:ea typeface="微软雅黑" panose="020B0503020204020204" pitchFamily="34" charset="-122"/>
            </a:endParaRPr>
          </a:p>
          <a:p>
            <a:pPr marL="914400" lvl="1" indent="-457200">
              <a:buFont typeface="Wingdings" pitchFamily="2" charset="2"/>
              <a:buChar char="ü"/>
            </a:pPr>
            <a:r>
              <a:rPr lang="zh-CN" altLang="en-US" sz="2000" dirty="0">
                <a:latin typeface="微软雅黑" panose="020B0503020204020204" pitchFamily="34" charset="-122"/>
                <a:ea typeface="微软雅黑" panose="020B0503020204020204" pitchFamily="34" charset="-122"/>
              </a:rPr>
              <a:t>以人为本的规划</a:t>
            </a:r>
            <a:endParaRPr lang="en-US" sz="2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294501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zh-CN" altLang="en-US" sz="2800" dirty="0">
                <a:latin typeface="微软雅黑" panose="020B0503020204020204" pitchFamily="34" charset="-122"/>
                <a:ea typeface="微软雅黑" panose="020B0503020204020204" pitchFamily="34" charset="-122"/>
              </a:rPr>
              <a:t>为服务和支持付费</a:t>
            </a:r>
            <a:endParaRPr lang="en-US" sz="2800" dirty="0">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F651A8D1-99B1-4845-B85F-CCE909696BC9}"/>
              </a:ext>
            </a:extLst>
          </p:cNvPr>
          <p:cNvSpPr txBox="1"/>
          <p:nvPr/>
        </p:nvSpPr>
        <p:spPr>
          <a:xfrm>
            <a:off x="101597" y="610286"/>
            <a:ext cx="5926667" cy="466281"/>
          </a:xfrm>
          <a:prstGeom prst="rect">
            <a:avLst/>
          </a:prstGeom>
          <a:noFill/>
        </p:spPr>
        <p:txBody>
          <a:bodyPr wrap="square" rtlCol="0">
            <a:spAutoFit/>
          </a:bodyPr>
          <a:lstStyle/>
          <a:p>
            <a:pP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财务管理服务</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31" name="TextBox 30"/>
          <p:cNvSpPr txBox="1"/>
          <p:nvPr/>
        </p:nvSpPr>
        <p:spPr>
          <a:xfrm>
            <a:off x="8292270" y="156584"/>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Jason</a:t>
            </a:r>
            <a:r>
              <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grpSp>
        <p:nvGrpSpPr>
          <p:cNvPr id="30" name="Group 29"/>
          <p:cNvGrpSpPr/>
          <p:nvPr/>
        </p:nvGrpSpPr>
        <p:grpSpPr>
          <a:xfrm>
            <a:off x="9234532" y="4005409"/>
            <a:ext cx="1479569" cy="1415956"/>
            <a:chOff x="2318920" y="2484911"/>
            <a:chExt cx="1500337" cy="1443991"/>
          </a:xfrm>
        </p:grpSpPr>
        <p:sp>
          <p:nvSpPr>
            <p:cNvPr id="32" name="Oval 31"/>
            <p:cNvSpPr/>
            <p:nvPr/>
          </p:nvSpPr>
          <p:spPr>
            <a:xfrm>
              <a:off x="2318920" y="2484911"/>
              <a:ext cx="1500337" cy="1443991"/>
            </a:xfrm>
            <a:prstGeom prst="ellipse">
              <a:avLst/>
            </a:prstGeom>
            <a:blipFill dpi="0" rotWithShape="1">
              <a:blip r:embed="rId3"/>
              <a:srcRect/>
              <a:stretch>
                <a:fillRect r="-80000" b="-6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2499443" y="2736100"/>
              <a:ext cx="1229140" cy="941612"/>
            </a:xfrm>
            <a:prstGeom prst="rect">
              <a:avLst/>
            </a:prstGeom>
            <a:noFill/>
          </p:spPr>
          <p:txBody>
            <a:bodyPr wrap="square" rtlCol="0" anchor="ctr">
              <a:spAutoFit/>
            </a:bodyPr>
            <a:lstStyle/>
            <a:p>
              <a:pPr algn="ctr" defTabSz="914400" rtl="0" eaLnBrk="1" latinLnBrk="0" hangingPunct="1">
                <a:lnSpc>
                  <a:spcPct val="90000"/>
                </a:lnSpc>
                <a:spcBef>
                  <a:spcPct val="0"/>
                </a:spcBef>
                <a:buNone/>
              </a:pPr>
              <a:r>
                <a:rPr lang="en-US" sz="6000" kern="1200" dirty="0">
                  <a:effectLst>
                    <a:outerShdw blurRad="38100" dist="38100" dir="2700000" algn="tl">
                      <a:srgbClr val="000000">
                        <a:alpha val="43137"/>
                      </a:srgbClr>
                    </a:outerShdw>
                  </a:effectLst>
                  <a:latin typeface="Century Gothic" panose="020B0502020202020204" pitchFamily="34" charset="0"/>
                  <a:ea typeface="+mj-ea"/>
                  <a:cs typeface="+mj-cs"/>
                </a:rPr>
                <a:t>5+</a:t>
              </a:r>
            </a:p>
          </p:txBody>
        </p:sp>
      </p:grpSp>
      <p:sp>
        <p:nvSpPr>
          <p:cNvPr id="2" name="Donut 1"/>
          <p:cNvSpPr/>
          <p:nvPr/>
        </p:nvSpPr>
        <p:spPr>
          <a:xfrm>
            <a:off x="4953000" y="3607725"/>
            <a:ext cx="1993540" cy="1813641"/>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Donut 39"/>
          <p:cNvSpPr/>
          <p:nvPr/>
        </p:nvSpPr>
        <p:spPr>
          <a:xfrm>
            <a:off x="8798543" y="3463609"/>
            <a:ext cx="2440152" cy="2462305"/>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Oval 33"/>
          <p:cNvSpPr/>
          <p:nvPr/>
        </p:nvSpPr>
        <p:spPr>
          <a:xfrm>
            <a:off x="560945" y="1156428"/>
            <a:ext cx="1335314" cy="1262743"/>
          </a:xfrm>
          <a:prstGeom prst="ellipse">
            <a:avLst/>
          </a:prstGeom>
          <a:blipFill dpi="0" rotWithShape="1">
            <a:blip r:embed="rId4"/>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35" name="Straight Connector 34"/>
          <p:cNvCxnSpPr/>
          <p:nvPr/>
        </p:nvCxnSpPr>
        <p:spPr>
          <a:xfrm flipH="1" flipV="1">
            <a:off x="1359410" y="2419173"/>
            <a:ext cx="955178" cy="247397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endCxn id="34" idx="5"/>
          </p:cNvCxnSpPr>
          <p:nvPr/>
        </p:nvCxnSpPr>
        <p:spPr>
          <a:xfrm flipH="1" flipV="1">
            <a:off x="1700707" y="2234247"/>
            <a:ext cx="3747905" cy="20270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1896259" y="1866864"/>
            <a:ext cx="5050281" cy="73866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1123868" y="3159895"/>
            <a:ext cx="1335314" cy="1297749"/>
            <a:chOff x="7891707" y="3788113"/>
            <a:chExt cx="1984486" cy="1951007"/>
          </a:xfrm>
        </p:grpSpPr>
        <p:pic>
          <p:nvPicPr>
            <p:cNvPr id="43" name="Picture 42" descr="Office building icon | Flickr - Photo Sharing!"/>
            <p:cNvPicPr>
              <a:picLocks noChangeAspect="1"/>
            </p:cNvPicPr>
            <p:nvPr/>
          </p:nvPicPr>
          <p:blipFill rotWithShape="1">
            <a:blip r:embed="rId5"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4" name="Picture 43" descr="File:Icon of three people in different shades of grey.sv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45" name="Group 44"/>
          <p:cNvGrpSpPr/>
          <p:nvPr/>
        </p:nvGrpSpPr>
        <p:grpSpPr>
          <a:xfrm>
            <a:off x="2450590" y="2291029"/>
            <a:ext cx="1361926" cy="1293698"/>
            <a:chOff x="3197978" y="3371458"/>
            <a:chExt cx="2883507" cy="2811628"/>
          </a:xfrm>
        </p:grpSpPr>
        <p:grpSp>
          <p:nvGrpSpPr>
            <p:cNvPr id="49" name="Group 48"/>
            <p:cNvGrpSpPr/>
            <p:nvPr/>
          </p:nvGrpSpPr>
          <p:grpSpPr>
            <a:xfrm>
              <a:off x="3197978" y="3371458"/>
              <a:ext cx="2883507" cy="2811628"/>
              <a:chOff x="1422400" y="3512457"/>
              <a:chExt cx="3077029" cy="2820740"/>
            </a:xfrm>
          </p:grpSpPr>
          <p:sp>
            <p:nvSpPr>
              <p:cNvPr id="51" name="Oval 50"/>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51" descr="Icon Leader Leadership · Free image on Pixabay"/>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53" name="Picture 52" descr="Bulletproof Home Defense: Tactics You Can Enact Now to Secure Your Safety"/>
              <p:cNvPicPr>
                <a:picLocks noChangeAspect="1"/>
              </p:cNvPicPr>
              <p:nvPr/>
            </p:nvPicPr>
            <p:blipFill rotWithShape="1">
              <a:blip r:embed="rId8"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50" name="&quot;No&quot; Symbol 49"/>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55" name="Oval 54"/>
          <p:cNvSpPr/>
          <p:nvPr/>
        </p:nvSpPr>
        <p:spPr>
          <a:xfrm>
            <a:off x="1872511" y="4789994"/>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latin typeface="微软雅黑" panose="020B0503020204020204" pitchFamily="34" charset="-122"/>
                <a:ea typeface="微软雅黑" panose="020B0503020204020204" pitchFamily="34" charset="-122"/>
              </a:rPr>
              <a:t>账单付款人</a:t>
            </a:r>
            <a:endParaRPr lang="en-US" dirty="0">
              <a:solidFill>
                <a:schemeClr val="tx1"/>
              </a:solidFill>
              <a:latin typeface="微软雅黑" panose="020B0503020204020204" pitchFamily="34" charset="-122"/>
              <a:ea typeface="微软雅黑" panose="020B0503020204020204" pitchFamily="34" charset="-122"/>
            </a:endParaRPr>
          </a:p>
        </p:txBody>
      </p:sp>
      <p:sp>
        <p:nvSpPr>
          <p:cNvPr id="56" name="Oval 55"/>
          <p:cNvSpPr/>
          <p:nvPr/>
        </p:nvSpPr>
        <p:spPr>
          <a:xfrm>
            <a:off x="5340073" y="3825770"/>
            <a:ext cx="1284313" cy="126659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zh-CN" altLang="en-US" dirty="0">
                <a:solidFill>
                  <a:schemeClr val="tx1"/>
                </a:solidFill>
                <a:latin typeface="微软雅黑" panose="020B0503020204020204" pitchFamily="34" charset="-122"/>
                <a:ea typeface="微软雅黑" panose="020B0503020204020204" pitchFamily="34" charset="-122"/>
              </a:rPr>
              <a:t>共同雇主</a:t>
            </a:r>
            <a:endParaRPr lang="en-US" dirty="0">
              <a:solidFill>
                <a:schemeClr val="tx1"/>
              </a:solidFill>
              <a:latin typeface="微软雅黑" panose="020B0503020204020204" pitchFamily="34" charset="-122"/>
              <a:ea typeface="微软雅黑" panose="020B0503020204020204" pitchFamily="34" charset="-122"/>
            </a:endParaRPr>
          </a:p>
        </p:txBody>
      </p:sp>
      <p:sp>
        <p:nvSpPr>
          <p:cNvPr id="57" name="Oval 56"/>
          <p:cNvSpPr/>
          <p:nvPr/>
        </p:nvSpPr>
        <p:spPr>
          <a:xfrm>
            <a:off x="6705296" y="2003428"/>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dirty="0">
                <a:solidFill>
                  <a:schemeClr val="tx1"/>
                </a:solidFill>
                <a:latin typeface="微软雅黑" panose="020B0503020204020204" pitchFamily="34" charset="-122"/>
                <a:ea typeface="微软雅黑" panose="020B0503020204020204" pitchFamily="34" charset="-122"/>
              </a:rPr>
              <a:t>共同雇主</a:t>
            </a:r>
            <a:endParaRPr lang="en-US" dirty="0">
              <a:solidFill>
                <a:schemeClr val="tx1"/>
              </a:solidFill>
              <a:latin typeface="微软雅黑" panose="020B0503020204020204" pitchFamily="34" charset="-122"/>
              <a:ea typeface="微软雅黑" panose="020B0503020204020204" pitchFamily="34" charset="-122"/>
            </a:endParaRPr>
          </a:p>
        </p:txBody>
      </p:sp>
      <p:grpSp>
        <p:nvGrpSpPr>
          <p:cNvPr id="27" name="Group 26"/>
          <p:cNvGrpSpPr/>
          <p:nvPr/>
        </p:nvGrpSpPr>
        <p:grpSpPr>
          <a:xfrm>
            <a:off x="4109583" y="1372030"/>
            <a:ext cx="1361926" cy="1293698"/>
            <a:chOff x="3197978" y="3371458"/>
            <a:chExt cx="2883507" cy="2811628"/>
          </a:xfrm>
        </p:grpSpPr>
        <p:grpSp>
          <p:nvGrpSpPr>
            <p:cNvPr id="28" name="Group 27"/>
            <p:cNvGrpSpPr/>
            <p:nvPr/>
          </p:nvGrpSpPr>
          <p:grpSpPr>
            <a:xfrm>
              <a:off x="3197978" y="3371458"/>
              <a:ext cx="2883507" cy="2811628"/>
              <a:chOff x="1422400" y="3512457"/>
              <a:chExt cx="3077029" cy="2820740"/>
            </a:xfrm>
          </p:grpSpPr>
          <p:sp>
            <p:nvSpPr>
              <p:cNvPr id="36" name="Oval 35"/>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descr="Icon Leader Leadership · Free image on Pixabay"/>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42" name="Picture 41" descr="Bulletproof Home Defense: Tactics You Can Enact Now to Secure Your Safety"/>
              <p:cNvPicPr>
                <a:picLocks noChangeAspect="1"/>
              </p:cNvPicPr>
              <p:nvPr/>
            </p:nvPicPr>
            <p:blipFill rotWithShape="1">
              <a:blip r:embed="rId8"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29" name="&quot;No&quot; Symbol 28"/>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32820790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122" y="2016338"/>
            <a:ext cx="5981655" cy="4542460"/>
          </a:xfrm>
          <a:prstGeom prst="rect">
            <a:avLst/>
          </a:prstGeom>
          <a:ln w="38100">
            <a:solidFill>
              <a:schemeClr val="tx1"/>
            </a:solidFill>
          </a:ln>
        </p:spPr>
      </p:pic>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zh-CN" altLang="en-US" sz="2800" dirty="0">
                <a:latin typeface="微软雅黑" panose="020B0503020204020204" pitchFamily="34" charset="-122"/>
                <a:ea typeface="微软雅黑" panose="020B0503020204020204" pitchFamily="34" charset="-122"/>
              </a:rPr>
              <a:t>为服务和支持付费</a:t>
            </a:r>
            <a:endParaRPr lang="en-US" sz="2800" dirty="0">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F651A8D1-99B1-4845-B85F-CCE909696BC9}"/>
              </a:ext>
            </a:extLst>
          </p:cNvPr>
          <p:cNvSpPr txBox="1"/>
          <p:nvPr/>
        </p:nvSpPr>
        <p:spPr>
          <a:xfrm>
            <a:off x="159439" y="610286"/>
            <a:ext cx="5859827" cy="466281"/>
          </a:xfrm>
          <a:prstGeom prst="rect">
            <a:avLst/>
          </a:prstGeom>
          <a:noFill/>
        </p:spPr>
        <p:txBody>
          <a:bodyPr wrap="square" rtlCol="0">
            <a:spAutoFit/>
          </a:bodyPr>
          <a:lstStyle/>
          <a:p>
            <a:pP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财务管理服务</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31" name="TextBox 30"/>
          <p:cNvSpPr txBox="1"/>
          <p:nvPr/>
        </p:nvSpPr>
        <p:spPr>
          <a:xfrm>
            <a:off x="8292270" y="156584"/>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Jason</a:t>
            </a:r>
            <a:r>
              <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grpSp>
        <p:nvGrpSpPr>
          <p:cNvPr id="30" name="Group 29"/>
          <p:cNvGrpSpPr/>
          <p:nvPr/>
        </p:nvGrpSpPr>
        <p:grpSpPr>
          <a:xfrm>
            <a:off x="3282709" y="5161193"/>
            <a:ext cx="1268973" cy="1251602"/>
            <a:chOff x="-3119703" y="2568101"/>
            <a:chExt cx="1500337" cy="1443989"/>
          </a:xfrm>
        </p:grpSpPr>
        <p:sp>
          <p:nvSpPr>
            <p:cNvPr id="32" name="Oval 31"/>
            <p:cNvSpPr/>
            <p:nvPr/>
          </p:nvSpPr>
          <p:spPr>
            <a:xfrm>
              <a:off x="-3119703" y="2568101"/>
              <a:ext cx="1500337" cy="1443989"/>
            </a:xfrm>
            <a:prstGeom prst="ellipse">
              <a:avLst/>
            </a:prstGeom>
            <a:blipFill dpi="0" rotWithShape="1">
              <a:blip r:embed="rId4"/>
              <a:srcRect/>
              <a:stretch>
                <a:fillRect r="-80000" b="-6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2941321" y="2899110"/>
              <a:ext cx="1229140" cy="873510"/>
            </a:xfrm>
            <a:prstGeom prst="rect">
              <a:avLst/>
            </a:prstGeom>
            <a:noFill/>
          </p:spPr>
          <p:txBody>
            <a:bodyPr wrap="square" rtlCol="0" anchor="ctr">
              <a:spAutoFit/>
            </a:bodyPr>
            <a:lstStyle/>
            <a:p>
              <a:pPr algn="ctr" defTabSz="914400" rtl="0" eaLnBrk="1" latinLnBrk="0" hangingPunct="1">
                <a:lnSpc>
                  <a:spcPct val="90000"/>
                </a:lnSpc>
                <a:spcBef>
                  <a:spcPct val="0"/>
                </a:spcBef>
                <a:buNone/>
              </a:pPr>
              <a:r>
                <a:rPr lang="en-US" sz="4800" kern="1200" dirty="0">
                  <a:effectLst>
                    <a:outerShdw blurRad="38100" dist="38100" dir="2700000" algn="tl">
                      <a:srgbClr val="000000">
                        <a:alpha val="43137"/>
                      </a:srgbClr>
                    </a:outerShdw>
                  </a:effectLst>
                  <a:latin typeface="Century Gothic" panose="020B0502020202020204" pitchFamily="34" charset="0"/>
                  <a:ea typeface="+mj-ea"/>
                  <a:cs typeface="+mj-cs"/>
                </a:rPr>
                <a:t>5+</a:t>
              </a:r>
            </a:p>
          </p:txBody>
        </p:sp>
      </p:grpSp>
      <p:sp>
        <p:nvSpPr>
          <p:cNvPr id="40" name="Donut 39"/>
          <p:cNvSpPr/>
          <p:nvPr/>
        </p:nvSpPr>
        <p:spPr>
          <a:xfrm>
            <a:off x="3039260" y="4804422"/>
            <a:ext cx="1809526" cy="1965143"/>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Donut 36">
            <a:extLst>
              <a:ext uri="{FF2B5EF4-FFF2-40B4-BE49-F238E27FC236}">
                <a16:creationId xmlns:a16="http://schemas.microsoft.com/office/drawing/2014/main" id="{EE0F96B6-365E-1A4F-868C-CA08F354BA58}"/>
              </a:ext>
            </a:extLst>
          </p:cNvPr>
          <p:cNvSpPr/>
          <p:nvPr/>
        </p:nvSpPr>
        <p:spPr>
          <a:xfrm>
            <a:off x="4438354" y="3646358"/>
            <a:ext cx="1877603" cy="1787101"/>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 name="Group 2"/>
          <p:cNvGrpSpPr/>
          <p:nvPr/>
        </p:nvGrpSpPr>
        <p:grpSpPr>
          <a:xfrm>
            <a:off x="159439" y="1303942"/>
            <a:ext cx="6430294" cy="4702643"/>
            <a:chOff x="560945" y="1156428"/>
            <a:chExt cx="6638176" cy="4896309"/>
          </a:xfrm>
        </p:grpSpPr>
        <p:sp>
          <p:nvSpPr>
            <p:cNvPr id="35" name="Oval 34"/>
            <p:cNvSpPr/>
            <p:nvPr/>
          </p:nvSpPr>
          <p:spPr>
            <a:xfrm>
              <a:off x="560945" y="1156428"/>
              <a:ext cx="1335314" cy="1262743"/>
            </a:xfrm>
            <a:prstGeom prst="ellipse">
              <a:avLst/>
            </a:prstGeom>
            <a:blipFill dpi="0" rotWithShape="1">
              <a:blip r:embed="rId5"/>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43" name="Straight Connector 42"/>
            <p:cNvCxnSpPr/>
            <p:nvPr/>
          </p:nvCxnSpPr>
          <p:spPr>
            <a:xfrm flipH="1" flipV="1">
              <a:off x="1359410" y="2419173"/>
              <a:ext cx="955178" cy="247397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endCxn id="35" idx="5"/>
            </p:cNvCxnSpPr>
            <p:nvPr/>
          </p:nvCxnSpPr>
          <p:spPr>
            <a:xfrm flipH="1" flipV="1">
              <a:off x="1700707" y="2234247"/>
              <a:ext cx="3747905" cy="20270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1896259" y="1866864"/>
              <a:ext cx="5050281" cy="73866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1123868" y="3159895"/>
              <a:ext cx="1335314" cy="1297749"/>
              <a:chOff x="7891707" y="3788113"/>
              <a:chExt cx="1984486" cy="1951007"/>
            </a:xfrm>
          </p:grpSpPr>
          <p:pic>
            <p:nvPicPr>
              <p:cNvPr id="50" name="Picture 49" descr="Office building icon | Flickr - Photo Sharing!"/>
              <p:cNvPicPr>
                <a:picLocks noChangeAspect="1"/>
              </p:cNvPicPr>
              <p:nvPr/>
            </p:nvPicPr>
            <p:blipFill rotWithShape="1">
              <a:blip r:embed="rId6"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1" name="Picture 50" descr="File:Icon of three people in different shades of grey.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52" name="Group 51"/>
            <p:cNvGrpSpPr/>
            <p:nvPr/>
          </p:nvGrpSpPr>
          <p:grpSpPr>
            <a:xfrm>
              <a:off x="2450590" y="2291029"/>
              <a:ext cx="1361926" cy="1293698"/>
              <a:chOff x="3197978" y="3371458"/>
              <a:chExt cx="2883507" cy="2811628"/>
            </a:xfrm>
          </p:grpSpPr>
          <p:grpSp>
            <p:nvGrpSpPr>
              <p:cNvPr id="53" name="Group 52"/>
              <p:cNvGrpSpPr/>
              <p:nvPr/>
            </p:nvGrpSpPr>
            <p:grpSpPr>
              <a:xfrm>
                <a:off x="3197978" y="3371458"/>
                <a:ext cx="2883507" cy="2811628"/>
                <a:chOff x="1422400" y="3512457"/>
                <a:chExt cx="3077029" cy="2820740"/>
              </a:xfrm>
            </p:grpSpPr>
            <p:sp>
              <p:nvSpPr>
                <p:cNvPr id="55" name="Oval 54"/>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6" name="Picture 55" descr="Icon Leader Leadership · Free image on Pixabay"/>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57" name="Picture 56" descr="Bulletproof Home Defense: Tactics You Can Enact Now to Secure Your Safety"/>
                <p:cNvPicPr>
                  <a:picLocks noChangeAspect="1"/>
                </p:cNvPicPr>
                <p:nvPr/>
              </p:nvPicPr>
              <p:blipFill rotWithShape="1">
                <a:blip r:embed="rId9"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54" name="&quot;No&quot; Symbol 53"/>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59" name="Oval 58"/>
            <p:cNvSpPr/>
            <p:nvPr/>
          </p:nvSpPr>
          <p:spPr>
            <a:xfrm>
              <a:off x="1872511" y="4789994"/>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latin typeface="微软雅黑" panose="020B0503020204020204" pitchFamily="34" charset="-122"/>
                  <a:ea typeface="微软雅黑" panose="020B0503020204020204" pitchFamily="34" charset="-122"/>
                </a:rPr>
                <a:t>账单付款人</a:t>
              </a:r>
              <a:endParaRPr lang="en-US" dirty="0">
                <a:solidFill>
                  <a:schemeClr val="tx1"/>
                </a:solidFill>
                <a:latin typeface="微软雅黑" panose="020B0503020204020204" pitchFamily="34" charset="-122"/>
                <a:ea typeface="微软雅黑" panose="020B0503020204020204" pitchFamily="34" charset="-122"/>
              </a:endParaRPr>
            </a:p>
          </p:txBody>
        </p:sp>
        <p:sp>
          <p:nvSpPr>
            <p:cNvPr id="60" name="Oval 59"/>
            <p:cNvSpPr/>
            <p:nvPr/>
          </p:nvSpPr>
          <p:spPr>
            <a:xfrm>
              <a:off x="5340073" y="3825770"/>
              <a:ext cx="1284313" cy="126659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zh-CN" altLang="en-US" dirty="0">
                  <a:solidFill>
                    <a:schemeClr val="tx1"/>
                  </a:solidFill>
                  <a:latin typeface="微软雅黑" panose="020B0503020204020204" pitchFamily="34" charset="-122"/>
                  <a:ea typeface="微软雅黑" panose="020B0503020204020204" pitchFamily="34" charset="-122"/>
                </a:rPr>
                <a:t>共同雇主</a:t>
              </a:r>
              <a:endParaRPr lang="en-US" dirty="0">
                <a:solidFill>
                  <a:schemeClr val="tx1"/>
                </a:solidFill>
                <a:latin typeface="微软雅黑" panose="020B0503020204020204" pitchFamily="34" charset="-122"/>
                <a:ea typeface="微软雅黑" panose="020B0503020204020204" pitchFamily="34" charset="-122"/>
              </a:endParaRPr>
            </a:p>
          </p:txBody>
        </p:sp>
        <p:sp>
          <p:nvSpPr>
            <p:cNvPr id="61" name="Oval 60"/>
            <p:cNvSpPr/>
            <p:nvPr/>
          </p:nvSpPr>
          <p:spPr>
            <a:xfrm>
              <a:off x="5858047" y="1886607"/>
              <a:ext cx="134107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dirty="0">
                  <a:solidFill>
                    <a:schemeClr val="tx1"/>
                  </a:solidFill>
                  <a:latin typeface="微软雅黑" panose="020B0503020204020204" pitchFamily="34" charset="-122"/>
                  <a:ea typeface="微软雅黑" panose="020B0503020204020204" pitchFamily="34" charset="-122"/>
                </a:rPr>
                <a:t>共同雇主</a:t>
              </a:r>
              <a:endParaRPr lang="en-US" dirty="0">
                <a:solidFill>
                  <a:schemeClr val="tx1"/>
                </a:solidFill>
                <a:latin typeface="微软雅黑" panose="020B0503020204020204" pitchFamily="34" charset="-122"/>
                <a:ea typeface="微软雅黑" panose="020B0503020204020204" pitchFamily="34" charset="-122"/>
              </a:endParaRPr>
            </a:p>
          </p:txBody>
        </p:sp>
      </p:grpSp>
      <p:sp>
        <p:nvSpPr>
          <p:cNvPr id="38" name="Donut 37">
            <a:extLst>
              <a:ext uri="{FF2B5EF4-FFF2-40B4-BE49-F238E27FC236}">
                <a16:creationId xmlns:a16="http://schemas.microsoft.com/office/drawing/2014/main" id="{5A9096C0-872D-504A-B3F8-1B42C12EEB41}"/>
              </a:ext>
            </a:extLst>
          </p:cNvPr>
          <p:cNvSpPr/>
          <p:nvPr/>
        </p:nvSpPr>
        <p:spPr>
          <a:xfrm>
            <a:off x="6315957" y="5426253"/>
            <a:ext cx="1997748" cy="845391"/>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 name="Donut 40">
            <a:extLst>
              <a:ext uri="{FF2B5EF4-FFF2-40B4-BE49-F238E27FC236}">
                <a16:creationId xmlns:a16="http://schemas.microsoft.com/office/drawing/2014/main" id="{DD333C83-8675-C643-B456-4FF6FB2ECDDC}"/>
              </a:ext>
            </a:extLst>
          </p:cNvPr>
          <p:cNvSpPr/>
          <p:nvPr/>
        </p:nvSpPr>
        <p:spPr>
          <a:xfrm>
            <a:off x="10418561" y="6005416"/>
            <a:ext cx="1256941" cy="603535"/>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 name="Donut 61">
            <a:extLst>
              <a:ext uri="{FF2B5EF4-FFF2-40B4-BE49-F238E27FC236}">
                <a16:creationId xmlns:a16="http://schemas.microsoft.com/office/drawing/2014/main" id="{5A9096C0-872D-504A-B3F8-1B42C12EEB41}"/>
              </a:ext>
            </a:extLst>
          </p:cNvPr>
          <p:cNvSpPr/>
          <p:nvPr/>
        </p:nvSpPr>
        <p:spPr>
          <a:xfrm>
            <a:off x="8709816" y="6006585"/>
            <a:ext cx="937546" cy="521342"/>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9" name="Group 38"/>
          <p:cNvGrpSpPr/>
          <p:nvPr/>
        </p:nvGrpSpPr>
        <p:grpSpPr>
          <a:xfrm>
            <a:off x="3172112" y="1432734"/>
            <a:ext cx="1361926" cy="1293698"/>
            <a:chOff x="3197978" y="3371458"/>
            <a:chExt cx="2883507" cy="2811628"/>
          </a:xfrm>
        </p:grpSpPr>
        <p:grpSp>
          <p:nvGrpSpPr>
            <p:cNvPr id="42" name="Group 41"/>
            <p:cNvGrpSpPr/>
            <p:nvPr/>
          </p:nvGrpSpPr>
          <p:grpSpPr>
            <a:xfrm>
              <a:off x="3197978" y="3371458"/>
              <a:ext cx="2883507" cy="2811628"/>
              <a:chOff x="1422400" y="3512457"/>
              <a:chExt cx="3077029" cy="2820740"/>
            </a:xfrm>
          </p:grpSpPr>
          <p:sp>
            <p:nvSpPr>
              <p:cNvPr id="47" name="Oval 46"/>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descr="Icon Leader Leadership · Free image on Pixabay"/>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63" name="Picture 62" descr="Bulletproof Home Defense: Tactics You Can Enact Now to Secure Your Safety"/>
              <p:cNvPicPr>
                <a:picLocks noChangeAspect="1"/>
              </p:cNvPicPr>
              <p:nvPr/>
            </p:nvPicPr>
            <p:blipFill rotWithShape="1">
              <a:blip r:embed="rId9"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46" name="&quot;No&quot; Symbol 45"/>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64" name="Donut 63">
            <a:extLst>
              <a:ext uri="{FF2B5EF4-FFF2-40B4-BE49-F238E27FC236}">
                <a16:creationId xmlns:a16="http://schemas.microsoft.com/office/drawing/2014/main" id="{EE0F96B6-365E-1A4F-868C-CA08F354BA58}"/>
              </a:ext>
            </a:extLst>
          </p:cNvPr>
          <p:cNvSpPr/>
          <p:nvPr/>
        </p:nvSpPr>
        <p:spPr>
          <a:xfrm>
            <a:off x="5027360" y="1684356"/>
            <a:ext cx="1877603" cy="1787101"/>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3818547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344" y="1912091"/>
            <a:ext cx="6236987" cy="4736359"/>
          </a:xfrm>
          <a:prstGeom prst="rect">
            <a:avLst/>
          </a:prstGeom>
          <a:ln w="38100">
            <a:solidFill>
              <a:schemeClr val="tx1"/>
            </a:solidFill>
          </a:ln>
        </p:spPr>
      </p:pic>
      <p:sp>
        <p:nvSpPr>
          <p:cNvPr id="27" name="Text Placeholder 1">
            <a:extLst>
              <a:ext uri="{FF2B5EF4-FFF2-40B4-BE49-F238E27FC236}">
                <a16:creationId xmlns:a16="http://schemas.microsoft.com/office/drawing/2014/main" id="{7CCAE5B8-2EFF-C848-972C-F87BD2C551F6}"/>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dirty="0">
                <a:latin typeface="微软雅黑" panose="020B0503020204020204" pitchFamily="34" charset="-122"/>
                <a:ea typeface="微软雅黑" panose="020B0503020204020204" pitchFamily="34" charset="-122"/>
              </a:rPr>
              <a:t>为服务和支持付费</a:t>
            </a:r>
            <a:endParaRPr lang="en-US" dirty="0">
              <a:latin typeface="微软雅黑" panose="020B0503020204020204" pitchFamily="34" charset="-122"/>
              <a:ea typeface="微软雅黑" panose="020B0503020204020204" pitchFamily="34" charset="-122"/>
            </a:endParaRPr>
          </a:p>
        </p:txBody>
      </p:sp>
      <p:sp>
        <p:nvSpPr>
          <p:cNvPr id="29" name="Rectangle 28">
            <a:extLst>
              <a:ext uri="{FF2B5EF4-FFF2-40B4-BE49-F238E27FC236}">
                <a16:creationId xmlns:a16="http://schemas.microsoft.com/office/drawing/2014/main" id="{CE49A5DF-72AE-E748-A0A9-15A5E053D43D}"/>
              </a:ext>
            </a:extLst>
          </p:cNvPr>
          <p:cNvSpPr/>
          <p:nvPr/>
        </p:nvSpPr>
        <p:spPr>
          <a:xfrm>
            <a:off x="105673" y="608563"/>
            <a:ext cx="2262158" cy="466281"/>
          </a:xfrm>
          <a:prstGeom prst="rect">
            <a:avLst/>
          </a:prstGeom>
        </p:spPr>
        <p:txBody>
          <a:bodyPr wrap="none">
            <a:spAutoFit/>
          </a:bodyPr>
          <a:lstStyle/>
          <a:p>
            <a:pPr algn="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rPr>
              <a:t>财务管理服务</a:t>
            </a:r>
            <a:endParaRPr lang="en-US" sz="27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45" name="TextBox 44">
            <a:extLst>
              <a:ext uri="{FF2B5EF4-FFF2-40B4-BE49-F238E27FC236}">
                <a16:creationId xmlns:a16="http://schemas.microsoft.com/office/drawing/2014/main" id="{7A56D8D8-69A4-5F45-A013-7FCF6FC63D93}"/>
              </a:ext>
            </a:extLst>
          </p:cNvPr>
          <p:cNvSpPr txBox="1"/>
          <p:nvPr/>
        </p:nvSpPr>
        <p:spPr>
          <a:xfrm>
            <a:off x="7447816" y="156584"/>
            <a:ext cx="4829829"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Sofia</a:t>
            </a:r>
            <a:r>
              <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sp>
        <p:nvSpPr>
          <p:cNvPr id="46" name="Donut 45"/>
          <p:cNvSpPr/>
          <p:nvPr/>
        </p:nvSpPr>
        <p:spPr>
          <a:xfrm>
            <a:off x="8473279" y="3317691"/>
            <a:ext cx="1126460" cy="665117"/>
          </a:xfrm>
          <a:prstGeom prst="donut">
            <a:avLst>
              <a:gd name="adj" fmla="val 10398"/>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 name="Donut 46"/>
          <p:cNvSpPr/>
          <p:nvPr/>
        </p:nvSpPr>
        <p:spPr>
          <a:xfrm>
            <a:off x="5990057" y="3136890"/>
            <a:ext cx="2148473" cy="965427"/>
          </a:xfrm>
          <a:prstGeom prst="donut">
            <a:avLst>
              <a:gd name="adj" fmla="val 1240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 name="Donut 47"/>
          <p:cNvSpPr/>
          <p:nvPr/>
        </p:nvSpPr>
        <p:spPr>
          <a:xfrm>
            <a:off x="10553700" y="3357149"/>
            <a:ext cx="907690" cy="631334"/>
          </a:xfrm>
          <a:prstGeom prst="donut">
            <a:avLst>
              <a:gd name="adj" fmla="val 8806"/>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 name="Group 2"/>
          <p:cNvGrpSpPr/>
          <p:nvPr/>
        </p:nvGrpSpPr>
        <p:grpSpPr>
          <a:xfrm>
            <a:off x="4177900" y="4531616"/>
            <a:ext cx="1206102" cy="1239306"/>
            <a:chOff x="3449124" y="5087165"/>
            <a:chExt cx="1206102" cy="1239306"/>
          </a:xfrm>
        </p:grpSpPr>
        <p:sp>
          <p:nvSpPr>
            <p:cNvPr id="22" name="Oval 21">
              <a:extLst>
                <a:ext uri="{FF2B5EF4-FFF2-40B4-BE49-F238E27FC236}">
                  <a16:creationId xmlns:a16="http://schemas.microsoft.com/office/drawing/2014/main" id="{A88FE97F-6308-DF4A-AB4D-157B7063F56E}"/>
                </a:ext>
              </a:extLst>
            </p:cNvPr>
            <p:cNvSpPr/>
            <p:nvPr/>
          </p:nvSpPr>
          <p:spPr>
            <a:xfrm>
              <a:off x="3449124" y="5087165"/>
              <a:ext cx="1206102" cy="1239306"/>
            </a:xfrm>
            <a:prstGeom prst="ellipse">
              <a:avLst/>
            </a:prstGeom>
            <a:blipFill dpi="0" rotWithShape="1">
              <a:blip r:embed="rId4"/>
              <a:srcRect/>
              <a:stretch>
                <a:fillRect r="-80000" b="-6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5C8C71BD-D732-3443-9A26-476467A9EB0A}"/>
                </a:ext>
              </a:extLst>
            </p:cNvPr>
            <p:cNvSpPr txBox="1"/>
            <p:nvPr/>
          </p:nvSpPr>
          <p:spPr>
            <a:xfrm>
              <a:off x="3529263" y="5343364"/>
              <a:ext cx="988090" cy="701731"/>
            </a:xfrm>
            <a:prstGeom prst="rect">
              <a:avLst/>
            </a:prstGeom>
            <a:noFill/>
          </p:spPr>
          <p:txBody>
            <a:bodyPr wrap="square" rtlCol="0" anchor="ctr">
              <a:spAutoFit/>
            </a:bodyPr>
            <a:lstStyle/>
            <a:p>
              <a:pPr algn="ctr" defTabSz="914400" rtl="0" eaLnBrk="1" latinLnBrk="0" hangingPunct="1">
                <a:lnSpc>
                  <a:spcPct val="90000"/>
                </a:lnSpc>
                <a:spcBef>
                  <a:spcPct val="0"/>
                </a:spcBef>
                <a:buNone/>
              </a:pPr>
              <a:r>
                <a:rPr lang="en-US" sz="4400" kern="1200" dirty="0">
                  <a:effectLst>
                    <a:outerShdw blurRad="38100" dist="38100" dir="2700000" algn="tl">
                      <a:srgbClr val="000000">
                        <a:alpha val="43137"/>
                      </a:srgbClr>
                    </a:outerShdw>
                  </a:effectLst>
                  <a:latin typeface="Century Gothic" panose="020B0502020202020204" pitchFamily="34" charset="0"/>
                  <a:ea typeface="+mj-ea"/>
                  <a:cs typeface="+mj-cs"/>
                </a:rPr>
                <a:t>4-6</a:t>
              </a:r>
            </a:p>
          </p:txBody>
        </p:sp>
      </p:grpSp>
      <p:sp>
        <p:nvSpPr>
          <p:cNvPr id="33" name="Donut 32">
            <a:extLst>
              <a:ext uri="{FF2B5EF4-FFF2-40B4-BE49-F238E27FC236}">
                <a16:creationId xmlns:a16="http://schemas.microsoft.com/office/drawing/2014/main" id="{11C9B7CE-6EBD-5944-8360-0D4B745A8EF0}"/>
              </a:ext>
            </a:extLst>
          </p:cNvPr>
          <p:cNvSpPr/>
          <p:nvPr/>
        </p:nvSpPr>
        <p:spPr>
          <a:xfrm>
            <a:off x="3900007" y="4320650"/>
            <a:ext cx="1772059" cy="1709532"/>
          </a:xfrm>
          <a:prstGeom prst="donut">
            <a:avLst>
              <a:gd name="adj" fmla="val 52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Donut 33">
            <a:extLst>
              <a:ext uri="{FF2B5EF4-FFF2-40B4-BE49-F238E27FC236}">
                <a16:creationId xmlns:a16="http://schemas.microsoft.com/office/drawing/2014/main" id="{F892FA33-75B4-5C4C-992C-F5991A44D772}"/>
              </a:ext>
            </a:extLst>
          </p:cNvPr>
          <p:cNvSpPr/>
          <p:nvPr/>
        </p:nvSpPr>
        <p:spPr>
          <a:xfrm>
            <a:off x="2072679" y="4055032"/>
            <a:ext cx="1686817" cy="1572394"/>
          </a:xfrm>
          <a:prstGeom prst="donut">
            <a:avLst>
              <a:gd name="adj" fmla="val 52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Donut 34">
            <a:extLst>
              <a:ext uri="{FF2B5EF4-FFF2-40B4-BE49-F238E27FC236}">
                <a16:creationId xmlns:a16="http://schemas.microsoft.com/office/drawing/2014/main" id="{966D532D-9D2F-5545-86CA-F26A05105EC2}"/>
              </a:ext>
            </a:extLst>
          </p:cNvPr>
          <p:cNvSpPr/>
          <p:nvPr/>
        </p:nvSpPr>
        <p:spPr>
          <a:xfrm>
            <a:off x="3943876" y="2465498"/>
            <a:ext cx="1744542" cy="1636819"/>
          </a:xfrm>
          <a:prstGeom prst="donut">
            <a:avLst>
              <a:gd name="adj" fmla="val 52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0" name="Group 29"/>
          <p:cNvGrpSpPr/>
          <p:nvPr/>
        </p:nvGrpSpPr>
        <p:grpSpPr>
          <a:xfrm>
            <a:off x="276219" y="1165949"/>
            <a:ext cx="5167473" cy="4272435"/>
            <a:chOff x="2379236" y="1213696"/>
            <a:chExt cx="6567027" cy="4968443"/>
          </a:xfrm>
        </p:grpSpPr>
        <p:sp>
          <p:nvSpPr>
            <p:cNvPr id="32" name="Oval 31"/>
            <p:cNvSpPr/>
            <p:nvPr/>
          </p:nvSpPr>
          <p:spPr>
            <a:xfrm>
              <a:off x="2379236" y="1213696"/>
              <a:ext cx="1665128" cy="1440409"/>
            </a:xfrm>
            <a:prstGeom prst="ellipse">
              <a:avLst/>
            </a:prstGeom>
            <a:blipFill dpi="0" rotWithShape="1">
              <a:blip r:embed="rId5"/>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36" name="Straight Connector 35"/>
            <p:cNvCxnSpPr/>
            <p:nvPr/>
          </p:nvCxnSpPr>
          <p:spPr>
            <a:xfrm flipH="1" flipV="1">
              <a:off x="3523919" y="2769895"/>
              <a:ext cx="1853208" cy="230988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3927543" y="2317200"/>
              <a:ext cx="3470413" cy="97473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4901666" y="4741730"/>
              <a:ext cx="1665128" cy="144040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latin typeface="微软雅黑" panose="020B0503020204020204" pitchFamily="34" charset="-122"/>
                  <a:ea typeface="微软雅黑" panose="020B0503020204020204" pitchFamily="34" charset="-122"/>
                </a:rPr>
                <a:t>账单付款人</a:t>
              </a:r>
              <a:endParaRPr lang="en-US" dirty="0">
                <a:solidFill>
                  <a:schemeClr val="tx1"/>
                </a:solidFill>
                <a:latin typeface="微软雅黑" panose="020B0503020204020204" pitchFamily="34" charset="-122"/>
                <a:ea typeface="微软雅黑" panose="020B0503020204020204" pitchFamily="34" charset="-122"/>
              </a:endParaRPr>
            </a:p>
          </p:txBody>
        </p:sp>
        <p:sp>
          <p:nvSpPr>
            <p:cNvPr id="43" name="Oval 42"/>
            <p:cNvSpPr/>
            <p:nvPr/>
          </p:nvSpPr>
          <p:spPr>
            <a:xfrm>
              <a:off x="7281135" y="2887820"/>
              <a:ext cx="1665128" cy="144040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latin typeface="微软雅黑" panose="020B0503020204020204" pitchFamily="34" charset="-122"/>
                  <a:ea typeface="微软雅黑" panose="020B0503020204020204" pitchFamily="34" charset="-122"/>
                </a:rPr>
                <a:t>账单付款人 </a:t>
              </a:r>
              <a:endParaRPr lang="en-US" dirty="0">
                <a:solidFill>
                  <a:schemeClr val="tx1"/>
                </a:solidFill>
                <a:latin typeface="微软雅黑" panose="020B0503020204020204" pitchFamily="34" charset="-122"/>
                <a:ea typeface="微软雅黑" panose="020B0503020204020204" pitchFamily="34" charset="-122"/>
              </a:endParaRPr>
            </a:p>
          </p:txBody>
        </p:sp>
        <p:grpSp>
          <p:nvGrpSpPr>
            <p:cNvPr id="44" name="Group 43"/>
            <p:cNvGrpSpPr/>
            <p:nvPr/>
          </p:nvGrpSpPr>
          <p:grpSpPr>
            <a:xfrm>
              <a:off x="4905099" y="1930187"/>
              <a:ext cx="1710377" cy="1428017"/>
              <a:chOff x="3380331" y="2107621"/>
              <a:chExt cx="1984486" cy="1951007"/>
            </a:xfrm>
          </p:grpSpPr>
          <p:pic>
            <p:nvPicPr>
              <p:cNvPr id="53" name="Picture 52" descr="Office building icon | Flickr - Photo Sharing!"/>
              <p:cNvPicPr>
                <a:picLocks noChangeAspect="1"/>
              </p:cNvPicPr>
              <p:nvPr/>
            </p:nvPicPr>
            <p:blipFill rotWithShape="1">
              <a:blip r:embed="rId6" cstate="print">
                <a:extLst>
                  <a:ext uri="{28A0092B-C50C-407E-A947-70E740481C1C}">
                    <a14:useLocalDpi xmlns:a14="http://schemas.microsoft.com/office/drawing/2010/main" val="0"/>
                  </a:ext>
                </a:extLst>
              </a:blip>
              <a:srcRect l="-1" t="-2" r="-18152" b="-14215"/>
              <a:stretch/>
            </p:blipFill>
            <p:spPr>
              <a:xfrm>
                <a:off x="3380331" y="2107621"/>
                <a:ext cx="1984486" cy="195100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4" name="Picture 53" descr="File:Icon of three people in different shades of grey.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0143" y="2734570"/>
                <a:ext cx="1105017" cy="1123836"/>
              </a:xfrm>
              <a:prstGeom prst="rect">
                <a:avLst/>
              </a:prstGeom>
            </p:spPr>
          </p:pic>
        </p:grpSp>
        <p:grpSp>
          <p:nvGrpSpPr>
            <p:cNvPr id="50" name="Group 49"/>
            <p:cNvGrpSpPr/>
            <p:nvPr/>
          </p:nvGrpSpPr>
          <p:grpSpPr>
            <a:xfrm>
              <a:off x="3368031" y="2981789"/>
              <a:ext cx="1710377" cy="1468365"/>
              <a:chOff x="2804093" y="3298862"/>
              <a:chExt cx="1371600" cy="1287250"/>
            </a:xfrm>
          </p:grpSpPr>
          <p:pic>
            <p:nvPicPr>
              <p:cNvPr id="51" name="Picture 50" descr="Icon Leader Leadership · Free image on Pixabay"/>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04093" y="3298862"/>
                <a:ext cx="1371600" cy="1287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2" name="&quot;No&quot; Symbol 51"/>
              <p:cNvSpPr/>
              <p:nvPr/>
            </p:nvSpPr>
            <p:spPr>
              <a:xfrm>
                <a:off x="2923928" y="3365877"/>
                <a:ext cx="1131930" cy="1128152"/>
              </a:xfrm>
              <a:prstGeom prst="noSmoking">
                <a:avLst>
                  <a:gd name="adj" fmla="val 43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Tree>
    <p:extLst>
      <p:ext uri="{BB962C8B-B14F-4D97-AF65-F5344CB8AC3E}">
        <p14:creationId xmlns:p14="http://schemas.microsoft.com/office/powerpoint/2010/main" val="26859518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dirty="0">
                <a:latin typeface="微软雅黑" panose="020B0503020204020204" pitchFamily="34" charset="-122"/>
                <a:ea typeface="微软雅黑" panose="020B0503020204020204" pitchFamily="34" charset="-122"/>
              </a:rPr>
              <a:t>为服务和支持付费</a:t>
            </a:r>
            <a:endParaRPr lang="en-US" dirty="0">
              <a:latin typeface="微软雅黑" panose="020B0503020204020204" pitchFamily="34" charset="-122"/>
              <a:ea typeface="微软雅黑" panose="020B0503020204020204" pitchFamily="34" charset="-122"/>
            </a:endParaRPr>
          </a:p>
        </p:txBody>
      </p:sp>
      <p:sp>
        <p:nvSpPr>
          <p:cNvPr id="6" name="Isosceles Triangle 5"/>
          <p:cNvSpPr/>
          <p:nvPr/>
        </p:nvSpPr>
        <p:spPr>
          <a:xfrm rot="9220213">
            <a:off x="-601181" y="4082031"/>
            <a:ext cx="15108068" cy="6918578"/>
          </a:xfrm>
          <a:prstGeom prst="triangle">
            <a:avLst>
              <a:gd name="adj" fmla="val 22555"/>
            </a:avLst>
          </a:prstGeom>
          <a:solidFill>
            <a:schemeClr val="bg1">
              <a:lumMod val="6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F0D6E2A-EFEF-A04D-94C3-255838FFCEFA}"/>
              </a:ext>
            </a:extLst>
          </p:cNvPr>
          <p:cNvSpPr txBox="1"/>
          <p:nvPr/>
        </p:nvSpPr>
        <p:spPr>
          <a:xfrm>
            <a:off x="104175" y="610286"/>
            <a:ext cx="3529264" cy="480131"/>
          </a:xfrm>
          <a:prstGeom prst="rect">
            <a:avLst/>
          </a:prstGeom>
          <a:noFill/>
        </p:spPr>
        <p:txBody>
          <a:bodyPr wrap="square" rtlCol="0">
            <a:spAutoFit/>
          </a:bodyPr>
          <a:lstStyle/>
          <a:p>
            <a:pP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个人预算</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10" name="TextBox 9">
            <a:extLst>
              <a:ext uri="{FF2B5EF4-FFF2-40B4-BE49-F238E27FC236}">
                <a16:creationId xmlns:a16="http://schemas.microsoft.com/office/drawing/2014/main" id="{FD60D07C-AE66-5742-B7D2-221F610B5A95}"/>
              </a:ext>
            </a:extLst>
          </p:cNvPr>
          <p:cNvSpPr txBox="1"/>
          <p:nvPr/>
        </p:nvSpPr>
        <p:spPr>
          <a:xfrm>
            <a:off x="2822842" y="1333101"/>
            <a:ext cx="6480813" cy="978729"/>
          </a:xfrm>
          <a:prstGeom prst="rect">
            <a:avLst/>
          </a:prstGeom>
          <a:solidFill>
            <a:schemeClr val="bg1">
              <a:lumMod val="95000"/>
            </a:schemeClr>
          </a:solidFill>
        </p:spPr>
        <p:txBody>
          <a:bodyPr wrap="square" rtlCol="0">
            <a:spAutoFit/>
          </a:bodyPr>
          <a:lstStyle/>
          <a:p>
            <a:pPr algn="ctr">
              <a:lnSpc>
                <a:spcPct val="90000"/>
              </a:lnSpc>
              <a:spcBef>
                <a:spcPct val="0"/>
              </a:spcBef>
            </a:pPr>
            <a:r>
              <a:rPr lang="en-US" sz="3200" b="1" dirty="0">
                <a:latin typeface="微软雅黑" panose="020B0503020204020204" pitchFamily="34" charset="-122"/>
                <a:ea typeface="微软雅黑" panose="020B0503020204020204" pitchFamily="34" charset="-122"/>
                <a:cs typeface="+mj-cs"/>
              </a:rPr>
              <a:t>FMS</a:t>
            </a:r>
            <a:r>
              <a:rPr lang="zh-CN" altLang="en-US" sz="3200" b="1" dirty="0">
                <a:latin typeface="微软雅黑" panose="020B0503020204020204" pitchFamily="34" charset="-122"/>
                <a:ea typeface="微软雅黑" panose="020B0503020204020204" pitchFamily="34" charset="-122"/>
                <a:cs typeface="+mj-cs"/>
              </a:rPr>
              <a:t>讨论</a:t>
            </a:r>
            <a:endParaRPr lang="en-US" altLang="zh-CN" sz="3200" b="1" dirty="0">
              <a:latin typeface="微软雅黑" panose="020B0503020204020204" pitchFamily="34" charset="-122"/>
              <a:ea typeface="微软雅黑" panose="020B0503020204020204" pitchFamily="34" charset="-122"/>
              <a:cs typeface="+mj-cs"/>
            </a:endParaRPr>
          </a:p>
          <a:p>
            <a:pPr algn="ctr">
              <a:lnSpc>
                <a:spcPct val="90000"/>
              </a:lnSpc>
              <a:spcBef>
                <a:spcPct val="0"/>
              </a:spcBef>
            </a:pPr>
            <a:r>
              <a:rPr lang="zh-CN" altLang="en-US" sz="3200" b="1" dirty="0">
                <a:latin typeface="微软雅黑" panose="020B0503020204020204" pitchFamily="34" charset="-122"/>
                <a:ea typeface="微软雅黑" panose="020B0503020204020204" pitchFamily="34" charset="-122"/>
                <a:cs typeface="+mj-cs"/>
              </a:rPr>
              <a:t>活动</a:t>
            </a:r>
            <a:endParaRPr lang="en-US" sz="3200" b="1" kern="1200" dirty="0">
              <a:latin typeface="微软雅黑" panose="020B0503020204020204" pitchFamily="34" charset="-122"/>
              <a:ea typeface="微软雅黑" panose="020B0503020204020204" pitchFamily="34" charset="-122"/>
              <a:cs typeface="+mj-cs"/>
            </a:endParaRPr>
          </a:p>
        </p:txBody>
      </p:sp>
      <p:sp>
        <p:nvSpPr>
          <p:cNvPr id="11" name="Rectangle 10">
            <a:extLst>
              <a:ext uri="{FF2B5EF4-FFF2-40B4-BE49-F238E27FC236}">
                <a16:creationId xmlns:a16="http://schemas.microsoft.com/office/drawing/2014/main" id="{A15455B2-E6F4-2E48-9636-7FE1E17B4F97}"/>
              </a:ext>
            </a:extLst>
          </p:cNvPr>
          <p:cNvSpPr/>
          <p:nvPr/>
        </p:nvSpPr>
        <p:spPr>
          <a:xfrm>
            <a:off x="2404122" y="2554515"/>
            <a:ext cx="7318255" cy="3875314"/>
          </a:xfrm>
          <a:prstGeom prst="rect">
            <a:avLst/>
          </a:prstGeom>
          <a:solidFill>
            <a:schemeClr val="bg2">
              <a:lumMod val="2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Font typeface="+mj-lt"/>
              <a:buAutoNum type="arabicParenR"/>
            </a:pPr>
            <a:r>
              <a:rPr lang="zh-CN" altLang="en-US" sz="2400" b="1" dirty="0">
                <a:latin typeface="Century Gothic" panose="020B0502020202020204" pitchFamily="34" charset="0"/>
              </a:rPr>
              <a:t>根据支出计划回顾服务。</a:t>
            </a:r>
            <a:endParaRPr lang="en-US" altLang="zh-CN" sz="2400" b="1" dirty="0">
              <a:latin typeface="Century Gothic" panose="020B0502020202020204" pitchFamily="34" charset="0"/>
            </a:endParaRPr>
          </a:p>
          <a:p>
            <a:pPr marL="514350" indent="-514350">
              <a:buFont typeface="+mj-lt"/>
              <a:buAutoNum type="arabicParenR"/>
            </a:pPr>
            <a:endParaRPr lang="en-US" sz="2400" b="1" dirty="0">
              <a:latin typeface="Century Gothic" panose="020B0502020202020204" pitchFamily="34" charset="0"/>
            </a:endParaRPr>
          </a:p>
          <a:p>
            <a:pPr marL="514350" indent="-514350">
              <a:buFont typeface="+mj-lt"/>
              <a:buAutoNum type="arabicParenR"/>
            </a:pPr>
            <a:r>
              <a:rPr lang="zh-CN" altLang="en-US" sz="2400" b="1" dirty="0">
                <a:latin typeface="Century Gothic" panose="020B0502020202020204" pitchFamily="34" charset="0"/>
              </a:rPr>
              <a:t>确定是否存在雇员？</a:t>
            </a:r>
            <a:endParaRPr lang="en-US" altLang="zh-CN" sz="2400" b="1" dirty="0">
              <a:latin typeface="Century Gothic" panose="020B0502020202020204" pitchFamily="34" charset="0"/>
            </a:endParaRPr>
          </a:p>
          <a:p>
            <a:pPr marL="514350" indent="-514350">
              <a:buFont typeface="+mj-lt"/>
              <a:buAutoNum type="arabicParenR"/>
            </a:pPr>
            <a:endParaRPr lang="en-US" sz="2400" b="1" dirty="0">
              <a:latin typeface="Century Gothic" panose="020B0502020202020204" pitchFamily="34" charset="0"/>
            </a:endParaRPr>
          </a:p>
          <a:p>
            <a:pPr marL="514350" indent="-514350">
              <a:buFont typeface="+mj-lt"/>
              <a:buAutoNum type="arabicParenR"/>
            </a:pPr>
            <a:r>
              <a:rPr lang="zh-CN" altLang="en-US" sz="2400" b="1" dirty="0">
                <a:latin typeface="Century Gothic" panose="020B0502020202020204" pitchFamily="34" charset="0"/>
              </a:rPr>
              <a:t>确定雇员关系？</a:t>
            </a:r>
            <a:endParaRPr lang="en-US" altLang="zh-CN" sz="2400" b="1" dirty="0">
              <a:latin typeface="Century Gothic" panose="020B0502020202020204" pitchFamily="34" charset="0"/>
            </a:endParaRPr>
          </a:p>
          <a:p>
            <a:pPr marL="514350" indent="-514350">
              <a:buFont typeface="+mj-lt"/>
              <a:buAutoNum type="arabicParenR"/>
            </a:pPr>
            <a:endParaRPr lang="en-US" sz="2400" b="1" dirty="0">
              <a:latin typeface="Century Gothic" panose="020B0502020202020204" pitchFamily="34" charset="0"/>
            </a:endParaRPr>
          </a:p>
          <a:p>
            <a:pPr marL="514350" indent="-514350">
              <a:buFont typeface="+mj-lt"/>
              <a:buAutoNum type="arabicParenR"/>
            </a:pPr>
            <a:r>
              <a:rPr lang="zh-CN" altLang="en-US" sz="2400" b="1" dirty="0">
                <a:latin typeface="Century Gothic" panose="020B0502020202020204" pitchFamily="34" charset="0"/>
              </a:rPr>
              <a:t>您想要什么类型的 </a:t>
            </a:r>
            <a:r>
              <a:rPr lang="en-US" altLang="zh-CN" sz="2400" b="1" dirty="0">
                <a:latin typeface="Century Gothic" panose="020B0502020202020204" pitchFamily="34" charset="0"/>
              </a:rPr>
              <a:t>FMS</a:t>
            </a:r>
            <a:r>
              <a:rPr lang="zh-CN" altLang="en-US" sz="2400" b="1" dirty="0">
                <a:latin typeface="Century Gothic" panose="020B0502020202020204" pitchFamily="34" charset="0"/>
              </a:rPr>
              <a:t>？为什么？</a:t>
            </a:r>
            <a:endParaRPr lang="en-US" sz="2400" dirty="0">
              <a:latin typeface="Century Gothic" panose="020B0502020202020204" pitchFamily="34" charset="0"/>
            </a:endParaRPr>
          </a:p>
        </p:txBody>
      </p:sp>
    </p:spTree>
    <p:extLst>
      <p:ext uri="{BB962C8B-B14F-4D97-AF65-F5344CB8AC3E}">
        <p14:creationId xmlns:p14="http://schemas.microsoft.com/office/powerpoint/2010/main" val="30317428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t="11000" b="-5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4303E8-7374-644C-864A-99402142FC34}"/>
              </a:ext>
            </a:extLst>
          </p:cNvPr>
          <p:cNvGrpSpPr/>
          <p:nvPr/>
        </p:nvGrpSpPr>
        <p:grpSpPr>
          <a:xfrm>
            <a:off x="1451114" y="1757681"/>
            <a:ext cx="9183756" cy="4404579"/>
            <a:chOff x="7440656" y="3299791"/>
            <a:chExt cx="3402433" cy="3710341"/>
          </a:xfrm>
        </p:grpSpPr>
        <p:grpSp>
          <p:nvGrpSpPr>
            <p:cNvPr id="7" name="Group 6">
              <a:extLst>
                <a:ext uri="{FF2B5EF4-FFF2-40B4-BE49-F238E27FC236}">
                  <a16:creationId xmlns:a16="http://schemas.microsoft.com/office/drawing/2014/main" id="{64FE8BC6-2DD4-CA48-82FD-223E9964A902}"/>
                </a:ext>
              </a:extLst>
            </p:cNvPr>
            <p:cNvGrpSpPr/>
            <p:nvPr/>
          </p:nvGrpSpPr>
          <p:grpSpPr>
            <a:xfrm>
              <a:off x="7440656" y="3299791"/>
              <a:ext cx="3402433" cy="3710341"/>
              <a:chOff x="1873590" y="3966472"/>
              <a:chExt cx="3402433" cy="3313195"/>
            </a:xfrm>
          </p:grpSpPr>
          <p:sp>
            <p:nvSpPr>
              <p:cNvPr id="10" name="Rectangle 9">
                <a:extLst>
                  <a:ext uri="{FF2B5EF4-FFF2-40B4-BE49-F238E27FC236}">
                    <a16:creationId xmlns:a16="http://schemas.microsoft.com/office/drawing/2014/main" id="{02433F78-0CAE-4349-B18F-2997B88E9667}"/>
                  </a:ext>
                </a:extLst>
              </p:cNvPr>
              <p:cNvSpPr/>
              <p:nvPr/>
            </p:nvSpPr>
            <p:spPr>
              <a:xfrm>
                <a:off x="1873590" y="3966472"/>
                <a:ext cx="3402433" cy="3313195"/>
              </a:xfrm>
              <a:prstGeom prst="rect">
                <a:avLst/>
              </a:prstGeom>
              <a:solidFill>
                <a:schemeClr val="tx1">
                  <a:lumMod val="75000"/>
                  <a:lumOff val="2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4E8E05B-5077-164F-A1E2-800A8C41689C}"/>
                  </a:ext>
                </a:extLst>
              </p:cNvPr>
              <p:cNvSpPr/>
              <p:nvPr/>
            </p:nvSpPr>
            <p:spPr>
              <a:xfrm>
                <a:off x="1937929" y="4130889"/>
                <a:ext cx="3229566" cy="2958539"/>
              </a:xfrm>
              <a:prstGeom prst="rect">
                <a:avLst/>
              </a:prstGeom>
              <a:solidFill>
                <a:schemeClr val="bg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71D8DC6B-9CF3-1C48-B60B-32ABF3DB7AC9}"/>
                </a:ext>
              </a:extLst>
            </p:cNvPr>
            <p:cNvSpPr txBox="1"/>
            <p:nvPr/>
          </p:nvSpPr>
          <p:spPr>
            <a:xfrm>
              <a:off x="7625391" y="3627126"/>
              <a:ext cx="3109170" cy="3168226"/>
            </a:xfrm>
            <a:prstGeom prst="rect">
              <a:avLst/>
            </a:prstGeom>
            <a:noFill/>
          </p:spPr>
          <p:txBody>
            <a:bodyPr wrap="square" rtlCol="0">
              <a:spAutoFit/>
            </a:bodyPr>
            <a:lstStyle/>
            <a:p>
              <a:pPr algn="ctr"/>
              <a:r>
                <a:rPr lang="en-US" sz="3600" b="1" dirty="0">
                  <a:latin typeface="微软雅黑" panose="020B0503020204020204" pitchFamily="34" charset="-122"/>
                  <a:ea typeface="微软雅黑" panose="020B0503020204020204" pitchFamily="34" charset="-122"/>
                </a:rPr>
                <a:t>FMS</a:t>
              </a:r>
              <a:r>
                <a:rPr lang="zh-CN" altLang="en-US" sz="3600" b="1" dirty="0">
                  <a:latin typeface="微软雅黑" panose="020B0503020204020204" pitchFamily="34" charset="-122"/>
                  <a:ea typeface="微软雅黑" panose="020B0503020204020204" pitchFamily="34" charset="-122"/>
                </a:rPr>
                <a:t>回顾</a:t>
              </a:r>
              <a:endParaRPr lang="en-US" sz="3600" b="1" dirty="0">
                <a:latin typeface="微软雅黑" panose="020B0503020204020204" pitchFamily="34" charset="-122"/>
                <a:ea typeface="微软雅黑" panose="020B0503020204020204" pitchFamily="34" charset="-122"/>
              </a:endParaRPr>
            </a:p>
            <a:p>
              <a:pPr algn="ctr"/>
              <a:endParaRPr lang="en-US" sz="800" b="1" dirty="0">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en-US" sz="2400" dirty="0">
                  <a:solidFill>
                    <a:schemeClr val="tx2">
                      <a:lumMod val="50000"/>
                    </a:schemeClr>
                  </a:solidFill>
                  <a:latin typeface="微软雅黑" panose="020B0503020204020204" pitchFamily="34" charset="-122"/>
                  <a:ea typeface="微软雅黑" panose="020B0503020204020204" pitchFamily="34" charset="-122"/>
                </a:rPr>
                <a:t>FMS </a:t>
              </a:r>
              <a:r>
                <a:rPr lang="zh-CN" altLang="en-US" sz="2400" dirty="0">
                  <a:solidFill>
                    <a:schemeClr val="tx2">
                      <a:lumMod val="50000"/>
                    </a:schemeClr>
                  </a:solidFill>
                  <a:latin typeface="微软雅黑" panose="020B0503020204020204" pitchFamily="34" charset="-122"/>
                  <a:ea typeface="微软雅黑" panose="020B0503020204020204" pitchFamily="34" charset="-122"/>
                </a:rPr>
                <a:t>概览</a:t>
              </a:r>
              <a:endParaRPr lang="en-US" sz="2400" dirty="0">
                <a:solidFill>
                  <a:schemeClr val="tx2">
                    <a:lumMod val="50000"/>
                  </a:schemeClr>
                </a:solidFill>
                <a:latin typeface="微软雅黑" panose="020B0503020204020204" pitchFamily="34" charset="-122"/>
                <a:ea typeface="微软雅黑" panose="020B0503020204020204" pitchFamily="34" charset="-122"/>
              </a:endParaRPr>
            </a:p>
            <a:p>
              <a:pPr>
                <a:lnSpc>
                  <a:spcPct val="90000"/>
                </a:lnSpc>
                <a:spcBef>
                  <a:spcPct val="0"/>
                </a:spcBef>
              </a:pPr>
              <a:endParaRPr lang="en-US" sz="2400" dirty="0">
                <a:solidFill>
                  <a:schemeClr val="tx2">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sz="2400" dirty="0">
                  <a:solidFill>
                    <a:schemeClr val="tx2">
                      <a:lumMod val="50000"/>
                    </a:schemeClr>
                  </a:solidFill>
                  <a:latin typeface="微软雅黑" panose="020B0503020204020204" pitchFamily="34" charset="-122"/>
                  <a:ea typeface="微软雅黑" panose="020B0503020204020204" pitchFamily="34" charset="-122"/>
                </a:rPr>
                <a:t>确定您和您 </a:t>
              </a:r>
              <a:r>
                <a:rPr lang="en-US" altLang="zh-CN" sz="2400" dirty="0">
                  <a:solidFill>
                    <a:schemeClr val="tx2">
                      <a:lumMod val="50000"/>
                    </a:schemeClr>
                  </a:solidFill>
                  <a:latin typeface="微软雅黑" panose="020B0503020204020204" pitchFamily="34" charset="-122"/>
                  <a:ea typeface="微软雅黑" panose="020B0503020204020204" pitchFamily="34" charset="-122"/>
                </a:rPr>
                <a:t>FMS </a:t>
              </a:r>
              <a:r>
                <a:rPr lang="zh-CN" altLang="en-US" sz="2400" dirty="0">
                  <a:solidFill>
                    <a:schemeClr val="tx2">
                      <a:lumMod val="50000"/>
                    </a:schemeClr>
                  </a:solidFill>
                  <a:latin typeface="微软雅黑" panose="020B0503020204020204" pitchFamily="34" charset="-122"/>
                  <a:ea typeface="微软雅黑" panose="020B0503020204020204" pitchFamily="34" charset="-122"/>
                </a:rPr>
                <a:t>之间的关系</a:t>
              </a:r>
              <a:endParaRPr lang="en-US" altLang="zh-CN" sz="2400" dirty="0">
                <a:solidFill>
                  <a:schemeClr val="tx2">
                    <a:lumMod val="50000"/>
                  </a:schemeClr>
                </a:solidFill>
                <a:latin typeface="微软雅黑" panose="020B0503020204020204" pitchFamily="34" charset="-122"/>
                <a:ea typeface="微软雅黑" panose="020B0503020204020204" pitchFamily="34" charset="-122"/>
              </a:endParaRPr>
            </a:p>
            <a:p>
              <a:pPr>
                <a:lnSpc>
                  <a:spcPct val="90000"/>
                </a:lnSpc>
                <a:spcBef>
                  <a:spcPct val="0"/>
                </a:spcBef>
              </a:pPr>
              <a:endParaRPr lang="en-US" sz="2400" dirty="0">
                <a:solidFill>
                  <a:schemeClr val="tx2">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en-US" altLang="zh-CN" sz="2400" dirty="0">
                  <a:solidFill>
                    <a:schemeClr val="tx2">
                      <a:lumMod val="50000"/>
                    </a:schemeClr>
                  </a:solidFill>
                  <a:latin typeface="微软雅黑" panose="020B0503020204020204" pitchFamily="34" charset="-122"/>
                  <a:ea typeface="微软雅黑" panose="020B0503020204020204" pitchFamily="34" charset="-122"/>
                </a:rPr>
                <a:t>3 </a:t>
              </a:r>
              <a:r>
                <a:rPr lang="zh-CN" altLang="en-US" sz="2400" dirty="0">
                  <a:solidFill>
                    <a:schemeClr val="tx2">
                      <a:lumMod val="50000"/>
                    </a:schemeClr>
                  </a:solidFill>
                  <a:latin typeface="微软雅黑" panose="020B0503020204020204" pitchFamily="34" charset="-122"/>
                  <a:ea typeface="微软雅黑" panose="020B0503020204020204" pitchFamily="34" charset="-122"/>
                </a:rPr>
                <a:t>种模式</a:t>
              </a:r>
              <a:endParaRPr lang="en-US" altLang="zh-CN" sz="2400" dirty="0">
                <a:solidFill>
                  <a:schemeClr val="tx2">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endParaRPr lang="en-US" sz="2400" dirty="0">
                <a:solidFill>
                  <a:schemeClr val="tx2">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en-US" sz="2400" dirty="0">
                  <a:solidFill>
                    <a:schemeClr val="tx2">
                      <a:lumMod val="50000"/>
                    </a:schemeClr>
                  </a:solidFill>
                  <a:latin typeface="微软雅黑" panose="020B0503020204020204" pitchFamily="34" charset="-122"/>
                  <a:ea typeface="微软雅黑" panose="020B0503020204020204" pitchFamily="34" charset="-122"/>
                </a:rPr>
                <a:t>FMS </a:t>
              </a:r>
              <a:r>
                <a:rPr lang="zh-CN" altLang="en-US" sz="2400" dirty="0">
                  <a:solidFill>
                    <a:schemeClr val="tx2">
                      <a:lumMod val="50000"/>
                    </a:schemeClr>
                  </a:solidFill>
                  <a:latin typeface="微软雅黑" panose="020B0503020204020204" pitchFamily="34" charset="-122"/>
                  <a:ea typeface="微软雅黑" panose="020B0503020204020204" pitchFamily="34" charset="-122"/>
                </a:rPr>
                <a:t>费用</a:t>
              </a:r>
              <a:endParaRPr lang="en-US" sz="2400" dirty="0">
                <a:solidFill>
                  <a:schemeClr val="tx2">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endParaRPr lang="en-US" sz="2400" dirty="0">
                <a:solidFill>
                  <a:schemeClr val="tx2">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en-US" sz="2400" dirty="0">
                  <a:solidFill>
                    <a:schemeClr val="tx2">
                      <a:lumMod val="50000"/>
                    </a:schemeClr>
                  </a:solidFill>
                  <a:latin typeface="微软雅黑" panose="020B0503020204020204" pitchFamily="34" charset="-122"/>
                  <a:ea typeface="微软雅黑" panose="020B0503020204020204" pitchFamily="34" charset="-122"/>
                </a:rPr>
                <a:t>Jason </a:t>
              </a:r>
              <a:r>
                <a:rPr lang="zh-CN" altLang="en-US" sz="2400" dirty="0">
                  <a:solidFill>
                    <a:schemeClr val="tx2">
                      <a:lumMod val="50000"/>
                    </a:schemeClr>
                  </a:solidFill>
                  <a:latin typeface="微软雅黑" panose="020B0503020204020204" pitchFamily="34" charset="-122"/>
                  <a:ea typeface="微软雅黑" panose="020B0503020204020204" pitchFamily="34" charset="-122"/>
                </a:rPr>
                <a:t>和 </a:t>
              </a:r>
              <a:r>
                <a:rPr lang="en-US" sz="2400" dirty="0">
                  <a:solidFill>
                    <a:schemeClr val="tx2">
                      <a:lumMod val="50000"/>
                    </a:schemeClr>
                  </a:solidFill>
                  <a:latin typeface="微软雅黑" panose="020B0503020204020204" pitchFamily="34" charset="-122"/>
                  <a:ea typeface="微软雅黑" panose="020B0503020204020204" pitchFamily="34" charset="-122"/>
                </a:rPr>
                <a:t>Sofia </a:t>
              </a:r>
              <a:r>
                <a:rPr lang="zh-CN" altLang="en-US" sz="2400" dirty="0">
                  <a:solidFill>
                    <a:schemeClr val="tx2">
                      <a:lumMod val="50000"/>
                    </a:schemeClr>
                  </a:solidFill>
                  <a:latin typeface="微软雅黑" panose="020B0503020204020204" pitchFamily="34" charset="-122"/>
                  <a:ea typeface="微软雅黑" panose="020B0503020204020204" pitchFamily="34" charset="-122"/>
                </a:rPr>
                <a:t>的例子</a:t>
              </a:r>
              <a:endParaRPr lang="en-US" dirty="0">
                <a:latin typeface="微软雅黑" panose="020B0503020204020204" pitchFamily="34" charset="-122"/>
                <a:ea typeface="微软雅黑" panose="020B0503020204020204" pitchFamily="34" charset="-122"/>
              </a:endParaRPr>
            </a:p>
          </p:txBody>
        </p:sp>
      </p:grpSp>
      <p:sp>
        <p:nvSpPr>
          <p:cNvPr id="12"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dirty="0">
                <a:latin typeface="微软雅黑" panose="020B0503020204020204" pitchFamily="34" charset="-122"/>
                <a:ea typeface="微软雅黑" panose="020B0503020204020204" pitchFamily="34" charset="-122"/>
              </a:rPr>
              <a:t>为服务和支持付费</a:t>
            </a:r>
            <a:endParaRPr lang="en-US" dirty="0">
              <a:latin typeface="微软雅黑" panose="020B0503020204020204" pitchFamily="34" charset="-122"/>
              <a:ea typeface="微软雅黑" panose="020B0503020204020204" pitchFamily="34" charset="-122"/>
            </a:endParaRPr>
          </a:p>
        </p:txBody>
      </p:sp>
      <p:sp>
        <p:nvSpPr>
          <p:cNvPr id="13" name="TextBox 12">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zh-CN" altLang="en-US" sz="2700" b="1" kern="1200" dirty="0">
                <a:solidFill>
                  <a:schemeClr val="bg2">
                    <a:lumMod val="10000"/>
                  </a:schemeClr>
                </a:solidFill>
                <a:latin typeface="微软雅黑" panose="020B0503020204020204" pitchFamily="34" charset="-122"/>
                <a:ea typeface="微软雅黑" panose="020B0503020204020204" pitchFamily="34" charset="-122"/>
                <a:cs typeface="+mj-cs"/>
              </a:rPr>
              <a:t>回顾</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33035362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zh-CN" altLang="en-US" dirty="0">
                <a:latin typeface="微软雅黑" panose="020B0503020204020204" pitchFamily="34" charset="-122"/>
                <a:ea typeface="微软雅黑" panose="020B0503020204020204" pitchFamily="34" charset="-122"/>
              </a:rPr>
              <a:t>您的权利和安全</a:t>
            </a:r>
            <a:endParaRPr lang="en-US" dirty="0">
              <a:latin typeface="微软雅黑" panose="020B0503020204020204" pitchFamily="34" charset="-122"/>
              <a:ea typeface="微软雅黑" panose="020B0503020204020204" pitchFamily="34" charset="-122"/>
            </a:endParaRPr>
          </a:p>
        </p:txBody>
      </p:sp>
      <p:grpSp>
        <p:nvGrpSpPr>
          <p:cNvPr id="17" name="Group 16">
            <a:extLst>
              <a:ext uri="{FF2B5EF4-FFF2-40B4-BE49-F238E27FC236}">
                <a16:creationId xmlns:a16="http://schemas.microsoft.com/office/drawing/2014/main" id="{DE875EC0-7F04-0844-8B2D-FF365F1B0AA4}"/>
              </a:ext>
            </a:extLst>
          </p:cNvPr>
          <p:cNvGrpSpPr/>
          <p:nvPr/>
        </p:nvGrpSpPr>
        <p:grpSpPr>
          <a:xfrm>
            <a:off x="7316332" y="2454667"/>
            <a:ext cx="3579183" cy="4646092"/>
            <a:chOff x="7316332" y="2967282"/>
            <a:chExt cx="3579183" cy="4646092"/>
          </a:xfrm>
        </p:grpSpPr>
        <p:grpSp>
          <p:nvGrpSpPr>
            <p:cNvPr id="18" name="Group 17">
              <a:extLst>
                <a:ext uri="{FF2B5EF4-FFF2-40B4-BE49-F238E27FC236}">
                  <a16:creationId xmlns:a16="http://schemas.microsoft.com/office/drawing/2014/main" id="{2B95CF05-95C2-7B4E-A9F5-CDFD90BB4C15}"/>
                </a:ext>
              </a:extLst>
            </p:cNvPr>
            <p:cNvGrpSpPr/>
            <p:nvPr/>
          </p:nvGrpSpPr>
          <p:grpSpPr>
            <a:xfrm>
              <a:off x="7316332" y="2967282"/>
              <a:ext cx="3579183" cy="4646092"/>
              <a:chOff x="1763121" y="3966472"/>
              <a:chExt cx="3579183" cy="4148786"/>
            </a:xfrm>
          </p:grpSpPr>
          <p:sp>
            <p:nvSpPr>
              <p:cNvPr id="21" name="Rectangle 20">
                <a:extLst>
                  <a:ext uri="{FF2B5EF4-FFF2-40B4-BE49-F238E27FC236}">
                    <a16:creationId xmlns:a16="http://schemas.microsoft.com/office/drawing/2014/main" id="{D50863C5-8690-8640-9BB1-6D70662192E3}"/>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1689CBF-709D-154E-A2F4-04A6F6EAFE28}"/>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0B6B4811-CA2F-4A4E-9F3F-9DB55E920E46}"/>
                </a:ext>
              </a:extLst>
            </p:cNvPr>
            <p:cNvSpPr txBox="1"/>
            <p:nvPr/>
          </p:nvSpPr>
          <p:spPr>
            <a:xfrm>
              <a:off x="7551338" y="4838955"/>
              <a:ext cx="3250567" cy="1837426"/>
            </a:xfrm>
            <a:prstGeom prst="rect">
              <a:avLst/>
            </a:prstGeom>
            <a:noFill/>
          </p:spPr>
          <p:txBody>
            <a:bodyPr wrap="square" rtlCol="0">
              <a:spAutoFit/>
            </a:bodyPr>
            <a:lstStyle/>
            <a:p>
              <a:pPr>
                <a:lnSpc>
                  <a:spcPct val="90000"/>
                </a:lnSpc>
                <a:spcBef>
                  <a:spcPct val="0"/>
                </a:spcBef>
              </a:pPr>
              <a:r>
                <a:rPr lang="zh-CN" altLang="en-US" b="1" dirty="0">
                  <a:solidFill>
                    <a:schemeClr val="accent5">
                      <a:lumMod val="50000"/>
                    </a:schemeClr>
                  </a:solidFill>
                  <a:latin typeface="微软雅黑" panose="020B0503020204020204" pitchFamily="34" charset="-122"/>
                  <a:ea typeface="微软雅黑" panose="020B0503020204020204" pitchFamily="34" charset="-122"/>
                </a:rPr>
                <a:t>角色和责任</a:t>
              </a:r>
              <a:endParaRPr lang="en-US" altLang="zh-CN" b="1"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您</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家庭</a:t>
              </a:r>
              <a:r>
                <a:rPr lang="en-US" altLang="zh-CN" dirty="0">
                  <a:solidFill>
                    <a:schemeClr val="accent5">
                      <a:lumMod val="50000"/>
                    </a:schemeClr>
                  </a:solidFill>
                  <a:latin typeface="微软雅黑" panose="020B0503020204020204" pitchFamily="34" charset="-122"/>
                  <a:ea typeface="微软雅黑" panose="020B0503020204020204" pitchFamily="34" charset="-122"/>
                </a:rPr>
                <a:t>/</a:t>
              </a:r>
              <a:r>
                <a:rPr lang="zh-CN" altLang="en-US" dirty="0">
                  <a:solidFill>
                    <a:schemeClr val="accent5">
                      <a:lumMod val="50000"/>
                    </a:schemeClr>
                  </a:solidFill>
                  <a:latin typeface="微软雅黑" panose="020B0503020204020204" pitchFamily="34" charset="-122"/>
                  <a:ea typeface="微软雅黑" panose="020B0503020204020204" pitchFamily="34" charset="-122"/>
                </a:rPr>
                <a:t>支持圈</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服务协调员</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财务管理服务</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服务供应方</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独立协调方</a:t>
              </a:r>
              <a:endParaRPr lang="en-US" sz="2000" dirty="0">
                <a:solidFill>
                  <a:schemeClr val="bg1"/>
                </a:solidFill>
                <a:latin typeface="Century Gothic" panose="020B0502020202020204" pitchFamily="34" charset="0"/>
                <a:ea typeface="+mj-ea"/>
                <a:cs typeface="+mj-cs"/>
              </a:endParaRPr>
            </a:p>
          </p:txBody>
        </p:sp>
        <p:sp>
          <p:nvSpPr>
            <p:cNvPr id="20" name="TextBox 19">
              <a:extLst>
                <a:ext uri="{FF2B5EF4-FFF2-40B4-BE49-F238E27FC236}">
                  <a16:creationId xmlns:a16="http://schemas.microsoft.com/office/drawing/2014/main" id="{5E8984B1-B00E-D846-96A4-C7B331685B18}"/>
                </a:ext>
              </a:extLst>
            </p:cNvPr>
            <p:cNvSpPr txBox="1"/>
            <p:nvPr/>
          </p:nvSpPr>
          <p:spPr>
            <a:xfrm>
              <a:off x="7551338" y="3127359"/>
              <a:ext cx="3109170" cy="1837426"/>
            </a:xfrm>
            <a:prstGeom prst="rect">
              <a:avLst/>
            </a:prstGeom>
            <a:noFill/>
          </p:spPr>
          <p:txBody>
            <a:bodyPr wrap="square" rtlCol="0">
              <a:spAutoFit/>
            </a:bodyPr>
            <a:lstStyle/>
            <a:p>
              <a:r>
                <a:rPr lang="en-US" altLang="zh-CN" b="1" dirty="0">
                  <a:solidFill>
                    <a:schemeClr val="accent5">
                      <a:lumMod val="50000"/>
                    </a:schemeClr>
                  </a:solidFill>
                  <a:latin typeface="微软雅黑" panose="020B0503020204020204" pitchFamily="34" charset="-122"/>
                  <a:ea typeface="微软雅黑" panose="020B0503020204020204" pitchFamily="34" charset="-122"/>
                </a:rPr>
                <a:t>5</a:t>
              </a:r>
              <a:r>
                <a:rPr lang="zh-CN" altLang="en-US" b="1" dirty="0">
                  <a:solidFill>
                    <a:schemeClr val="accent5">
                      <a:lumMod val="50000"/>
                    </a:schemeClr>
                  </a:solidFill>
                  <a:latin typeface="微软雅黑" panose="020B0503020204020204" pitchFamily="34" charset="-122"/>
                  <a:ea typeface="微软雅黑" panose="020B0503020204020204" pitchFamily="34" charset="-122"/>
                </a:rPr>
                <a:t>大原则</a:t>
              </a:r>
              <a:endParaRPr lang="en-US" altLang="zh-CN" b="1"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自由</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权限</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支持</a:t>
              </a:r>
              <a:r>
                <a:rPr lang="en-US" altLang="zh-CN" dirty="0">
                  <a:solidFill>
                    <a:schemeClr val="accent5">
                      <a:lumMod val="50000"/>
                    </a:schemeClr>
                  </a:solidFill>
                  <a:latin typeface="微软雅黑" panose="020B0503020204020204" pitchFamily="34" charset="-122"/>
                  <a:ea typeface="微软雅黑" panose="020B0503020204020204" pitchFamily="34" charset="-122"/>
                </a:rPr>
                <a:t> </a:t>
              </a: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责任</a:t>
              </a:r>
              <a:r>
                <a:rPr lang="en-US" altLang="zh-CN" dirty="0">
                  <a:solidFill>
                    <a:schemeClr val="accent5">
                      <a:lumMod val="50000"/>
                    </a:schemeClr>
                  </a:solidFill>
                  <a:latin typeface="微软雅黑" panose="020B0503020204020204" pitchFamily="34" charset="-122"/>
                  <a:ea typeface="微软雅黑" panose="020B0503020204020204" pitchFamily="34" charset="-122"/>
                </a:rPr>
                <a:t> </a:t>
              </a: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确认</a:t>
              </a:r>
              <a:endParaRPr lang="en-US" altLang="zh-CN" sz="1600" dirty="0">
                <a:solidFill>
                  <a:schemeClr val="accent5">
                    <a:lumMod val="50000"/>
                  </a:schemeClr>
                </a:solidFill>
                <a:latin typeface="Century Gothic" panose="020B0502020202020204" pitchFamily="34" charset="0"/>
              </a:endParaRPr>
            </a:p>
            <a:p>
              <a:pPr algn="l" defTabSz="914400" rtl="0" eaLnBrk="1" latinLnBrk="0" hangingPunct="1">
                <a:lnSpc>
                  <a:spcPct val="90000"/>
                </a:lnSpc>
                <a:spcBef>
                  <a:spcPct val="0"/>
                </a:spcBef>
                <a:buNone/>
              </a:pP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21502220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256063" y="1555802"/>
            <a:ext cx="8041826" cy="4793223"/>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933701" y="1948514"/>
            <a:ext cx="6686550" cy="590931"/>
          </a:xfrm>
          <a:prstGeom prst="rect">
            <a:avLst/>
          </a:prstGeom>
          <a:noFill/>
        </p:spPr>
        <p:txBody>
          <a:bodyPr wrap="square" rtlCol="0">
            <a:spAutoFit/>
          </a:bodyPr>
          <a:lstStyle/>
          <a:p>
            <a:pPr algn="ctr">
              <a:lnSpc>
                <a:spcPct val="90000"/>
              </a:lnSpc>
              <a:spcBef>
                <a:spcPct val="0"/>
              </a:spcBef>
            </a:pPr>
            <a:r>
              <a:rPr lang="zh-CN" altLang="en-US" sz="3600" b="1" dirty="0">
                <a:solidFill>
                  <a:schemeClr val="bg2">
                    <a:lumMod val="10000"/>
                  </a:schemeClr>
                </a:solidFill>
                <a:latin typeface="微软雅黑" panose="020B0503020204020204" pitchFamily="34" charset="-122"/>
                <a:ea typeface="微软雅黑" panose="020B0503020204020204" pitchFamily="34" charset="-122"/>
              </a:rPr>
              <a:t>概览您的权利和安全</a:t>
            </a:r>
            <a:endParaRPr lang="en-US" sz="36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zh-CN" altLang="en-US" sz="2800" dirty="0">
                <a:latin typeface="微软雅黑" panose="020B0503020204020204" pitchFamily="34" charset="-122"/>
                <a:ea typeface="微软雅黑" panose="020B0503020204020204" pitchFamily="34" charset="-122"/>
              </a:rPr>
              <a:t>您的权利和安全</a:t>
            </a:r>
            <a:endParaRPr lang="en-US" sz="2800" dirty="0">
              <a:latin typeface="微软雅黑" panose="020B0503020204020204" pitchFamily="34" charset="-122"/>
              <a:ea typeface="微软雅黑" panose="020B0503020204020204" pitchFamily="34" charset="-122"/>
            </a:endParaRPr>
          </a:p>
        </p:txBody>
      </p:sp>
      <p:sp>
        <p:nvSpPr>
          <p:cNvPr id="9" name="TextBox 8">
            <a:extLst>
              <a:ext uri="{FF2B5EF4-FFF2-40B4-BE49-F238E27FC236}">
                <a16:creationId xmlns:a16="http://schemas.microsoft.com/office/drawing/2014/main" id="{5D4FFC79-5BEB-3244-A84F-3E90F5C61842}"/>
              </a:ext>
            </a:extLst>
          </p:cNvPr>
          <p:cNvSpPr txBox="1"/>
          <p:nvPr/>
        </p:nvSpPr>
        <p:spPr>
          <a:xfrm>
            <a:off x="115750" y="595179"/>
            <a:ext cx="3210560" cy="466281"/>
          </a:xfrm>
          <a:prstGeom prst="rect">
            <a:avLst/>
          </a:prstGeom>
          <a:noFill/>
        </p:spPr>
        <p:txBody>
          <a:bodyPr wrap="square" rtlCol="0">
            <a:spAutoFit/>
          </a:bodyPr>
          <a:lstStyle/>
          <a:p>
            <a:pP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权利概览</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10" name="Rectangle 9">
            <a:extLst>
              <a:ext uri="{FF2B5EF4-FFF2-40B4-BE49-F238E27FC236}">
                <a16:creationId xmlns:a16="http://schemas.microsoft.com/office/drawing/2014/main" id="{8F85DE81-275F-4240-8577-4CE64808BEAB}"/>
              </a:ext>
            </a:extLst>
          </p:cNvPr>
          <p:cNvSpPr/>
          <p:nvPr/>
        </p:nvSpPr>
        <p:spPr>
          <a:xfrm>
            <a:off x="2558446" y="3101552"/>
            <a:ext cx="7437060" cy="1938992"/>
          </a:xfrm>
          <a:prstGeom prst="rect">
            <a:avLst/>
          </a:prstGeom>
        </p:spPr>
        <p:txBody>
          <a:bodyPr wrap="square">
            <a:spAutoFit/>
          </a:bodyPr>
          <a:lstStyle/>
          <a:p>
            <a:pPr marL="457200" indent="-457200">
              <a:buFont typeface="Wingdings" panose="05000000000000000000" pitchFamily="2" charset="2"/>
              <a:buChar char="ü"/>
            </a:pPr>
            <a:r>
              <a:rPr lang="zh-CN" altLang="en-US" sz="2400" dirty="0">
                <a:latin typeface="微软雅黑" panose="020B0503020204020204" pitchFamily="34" charset="-122"/>
                <a:ea typeface="微软雅黑" panose="020B0503020204020204" pitchFamily="34" charset="-122"/>
              </a:rPr>
              <a:t>您的权利</a:t>
            </a:r>
            <a:endParaRPr lang="en-US" sz="2400" dirty="0">
              <a:latin typeface="微软雅黑" panose="020B0503020204020204" pitchFamily="34" charset="-122"/>
              <a:ea typeface="微软雅黑" panose="020B0503020204020204" pitchFamily="34" charset="-122"/>
            </a:endParaRPr>
          </a:p>
          <a:p>
            <a:endParaRPr lang="en-US" sz="2400" dirty="0">
              <a:latin typeface="微软雅黑" panose="020B0503020204020204" pitchFamily="34" charset="-122"/>
              <a:ea typeface="微软雅黑" panose="020B0503020204020204" pitchFamily="34" charset="-122"/>
            </a:endParaRPr>
          </a:p>
          <a:p>
            <a:pPr marL="457200" indent="-457200">
              <a:buFont typeface="Wingdings" panose="05000000000000000000" pitchFamily="2" charset="2"/>
              <a:buChar char="ü"/>
            </a:pPr>
            <a:r>
              <a:rPr lang="zh-CN" altLang="en-US" sz="2400" dirty="0">
                <a:latin typeface="微软雅黑" panose="020B0503020204020204" pitchFamily="34" charset="-122"/>
                <a:ea typeface="微软雅黑" panose="020B0503020204020204" pitchFamily="34" charset="-122"/>
              </a:rPr>
              <a:t>犯罪背景调查</a:t>
            </a:r>
            <a:endParaRPr lang="en-US" sz="2400" dirty="0">
              <a:latin typeface="微软雅黑" panose="020B0503020204020204" pitchFamily="34" charset="-122"/>
              <a:ea typeface="微软雅黑" panose="020B0503020204020204" pitchFamily="34" charset="-122"/>
            </a:endParaRPr>
          </a:p>
          <a:p>
            <a:endParaRPr lang="en-US" sz="2400" dirty="0">
              <a:latin typeface="微软雅黑" panose="020B0503020204020204" pitchFamily="34" charset="-122"/>
              <a:ea typeface="微软雅黑" panose="020B0503020204020204" pitchFamily="34" charset="-122"/>
            </a:endParaRPr>
          </a:p>
          <a:p>
            <a:pPr marL="457200" indent="-457200">
              <a:buFont typeface="Wingdings" panose="05000000000000000000" pitchFamily="2" charset="2"/>
              <a:buChar char="ü"/>
            </a:pPr>
            <a:r>
              <a:rPr lang="zh-CN" altLang="en-US" sz="2400" dirty="0">
                <a:latin typeface="微软雅黑" panose="020B0503020204020204" pitchFamily="34" charset="-122"/>
                <a:ea typeface="微软雅黑" panose="020B0503020204020204" pitchFamily="34" charset="-122"/>
              </a:rPr>
              <a:t>识别和举报虐待</a:t>
            </a:r>
            <a:endParaRPr lang="en-US" sz="2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536034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entagon 16"/>
          <p:cNvSpPr/>
          <p:nvPr/>
        </p:nvSpPr>
        <p:spPr>
          <a:xfrm rot="16200000">
            <a:off x="1957440" y="-1058481"/>
            <a:ext cx="8291087" cy="12530970"/>
          </a:xfrm>
          <a:prstGeom prst="homePlate">
            <a:avLst/>
          </a:prstGeom>
          <a:solidFill>
            <a:schemeClr val="bg1">
              <a:lumMod val="6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993054"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CN" altLang="en-US" sz="2700" b="1" kern="1200" dirty="0">
                <a:solidFill>
                  <a:schemeClr val="bg2">
                    <a:lumMod val="10000"/>
                  </a:schemeClr>
                </a:solidFill>
                <a:latin typeface="微软雅黑" panose="020B0503020204020204" pitchFamily="34" charset="-122"/>
                <a:ea typeface="微软雅黑" panose="020B0503020204020204" pitchFamily="34" charset="-122"/>
                <a:cs typeface="+mj-cs"/>
              </a:rPr>
              <a:t>权利</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18" name="Rectangle 17"/>
          <p:cNvSpPr/>
          <p:nvPr/>
        </p:nvSpPr>
        <p:spPr>
          <a:xfrm rot="16200000">
            <a:off x="5567218" y="-3305386"/>
            <a:ext cx="1071532" cy="1288391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p:nvGrpSpPr>
        <p:grpSpPr>
          <a:xfrm>
            <a:off x="315157" y="2853477"/>
            <a:ext cx="11115697" cy="586789"/>
            <a:chOff x="315157" y="2853477"/>
            <a:chExt cx="11115697" cy="586789"/>
          </a:xfrm>
        </p:grpSpPr>
        <p:sp>
          <p:nvSpPr>
            <p:cNvPr id="8" name="Rectangle 7"/>
            <p:cNvSpPr/>
            <p:nvPr/>
          </p:nvSpPr>
          <p:spPr>
            <a:xfrm>
              <a:off x="961229" y="2853477"/>
              <a:ext cx="1750800" cy="584775"/>
            </a:xfrm>
            <a:prstGeom prst="rect">
              <a:avLst/>
            </a:prstGeom>
          </p:spPr>
          <p:txBody>
            <a:bodyPr wrap="none">
              <a:spAutoFit/>
            </a:bodyPr>
            <a:lstStyle/>
            <a:p>
              <a:r>
                <a:rPr lang="en-US" sz="3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IPP </a:t>
              </a:r>
              <a:r>
                <a:rPr lang="zh-CN" altLang="en-US" sz="3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流程</a:t>
              </a:r>
              <a:endParaRPr lang="en-US" sz="3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 name="Rectangle 8"/>
            <p:cNvSpPr/>
            <p:nvPr/>
          </p:nvSpPr>
          <p:spPr>
            <a:xfrm>
              <a:off x="4894603" y="2855491"/>
              <a:ext cx="1826141" cy="584775"/>
            </a:xfrm>
            <a:prstGeom prst="rect">
              <a:avLst/>
            </a:prstGeom>
          </p:spPr>
          <p:txBody>
            <a:bodyPr wrap="none">
              <a:spAutoFit/>
            </a:bodyPr>
            <a:lstStyle/>
            <a:p>
              <a:r>
                <a:rPr lang="zh-CN" altLang="en-US" sz="3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公平听证</a:t>
              </a:r>
              <a:endParaRPr lang="en-US" sz="3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0" name="Rectangle 9"/>
            <p:cNvSpPr/>
            <p:nvPr/>
          </p:nvSpPr>
          <p:spPr>
            <a:xfrm>
              <a:off x="8912524" y="2853477"/>
              <a:ext cx="1005403" cy="584775"/>
            </a:xfrm>
            <a:prstGeom prst="rect">
              <a:avLst/>
            </a:prstGeom>
          </p:spPr>
          <p:txBody>
            <a:bodyPr wrap="none">
              <a:spAutoFit/>
            </a:bodyPr>
            <a:lstStyle/>
            <a:p>
              <a:r>
                <a:rPr lang="zh-CN" altLang="en-US" sz="3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申诉</a:t>
              </a:r>
              <a:endParaRPr lang="en-US" sz="3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1" name="Oval 10"/>
            <p:cNvSpPr/>
            <p:nvPr/>
          </p:nvSpPr>
          <p:spPr>
            <a:xfrm>
              <a:off x="315157" y="3055402"/>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2" name="Oval 11"/>
            <p:cNvSpPr/>
            <p:nvPr/>
          </p:nvSpPr>
          <p:spPr>
            <a:xfrm>
              <a:off x="3933827" y="3051777"/>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4" name="Oval 13"/>
            <p:cNvSpPr/>
            <p:nvPr/>
          </p:nvSpPr>
          <p:spPr>
            <a:xfrm>
              <a:off x="8085872" y="3051777"/>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5" name="Oval 14"/>
            <p:cNvSpPr/>
            <p:nvPr/>
          </p:nvSpPr>
          <p:spPr>
            <a:xfrm>
              <a:off x="11254391" y="3051777"/>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
        <p:nvSpPr>
          <p:cNvPr id="16" name="Text Placeholder 1">
            <a:extLst>
              <a:ext uri="{FF2B5EF4-FFF2-40B4-BE49-F238E27FC236}">
                <a16:creationId xmlns:a16="http://schemas.microsoft.com/office/drawing/2014/main" id="{EDE77B79-7AE1-5F44-85A6-58A585922D91}"/>
              </a:ext>
            </a:extLst>
          </p:cNvPr>
          <p:cNvSpPr>
            <a:spLocks noGrp="1"/>
          </p:cNvSpPr>
          <p:nvPr>
            <p:ph type="body" sz="quarter" idx="13"/>
          </p:nvPr>
        </p:nvSpPr>
        <p:spPr>
          <a:xfrm>
            <a:off x="105673" y="100837"/>
            <a:ext cx="6847181" cy="862561"/>
          </a:xfrm>
        </p:spPr>
        <p:txBody>
          <a:bodyPr/>
          <a:lstStyle/>
          <a:p>
            <a:r>
              <a:rPr lang="zh-CN" altLang="en-US" sz="2800" dirty="0">
                <a:latin typeface="微软雅黑" panose="020B0503020204020204" pitchFamily="34" charset="-122"/>
                <a:ea typeface="微软雅黑" panose="020B0503020204020204" pitchFamily="34" charset="-122"/>
              </a:rPr>
              <a:t>您的权利和安全</a:t>
            </a:r>
            <a:endParaRPr lang="en-US" sz="2800" dirty="0">
              <a:latin typeface="微软雅黑" panose="020B0503020204020204" pitchFamily="34" charset="-122"/>
              <a:ea typeface="微软雅黑" panose="020B0503020204020204" pitchFamily="34" charset="-122"/>
            </a:endParaRPr>
          </a:p>
        </p:txBody>
      </p:sp>
      <p:sp>
        <p:nvSpPr>
          <p:cNvPr id="4" name="Rectangle 3"/>
          <p:cNvSpPr/>
          <p:nvPr/>
        </p:nvSpPr>
        <p:spPr>
          <a:xfrm>
            <a:off x="0" y="6486047"/>
            <a:ext cx="12192000" cy="369332"/>
          </a:xfrm>
          <a:prstGeom prst="rect">
            <a:avLst/>
          </a:prstGeom>
        </p:spPr>
        <p:txBody>
          <a:bodyPr wrap="square">
            <a:spAutoFit/>
          </a:bodyPr>
          <a:lstStyle/>
          <a:p>
            <a:pPr algn="ctr"/>
            <a:r>
              <a:rPr lang="zh-CN" altLang="en-US" b="1" dirty="0">
                <a:latin typeface="微软雅黑" panose="020B0503020204020204" pitchFamily="34" charset="-122"/>
                <a:ea typeface="微软雅黑" panose="020B0503020204020204" pitchFamily="34" charset="-122"/>
              </a:rPr>
              <a:t>*更多详情请访问 </a:t>
            </a:r>
            <a:r>
              <a:rPr lang="en-US" altLang="zh-CN" b="1" dirty="0">
                <a:latin typeface="微软雅黑" panose="020B0503020204020204" pitchFamily="34" charset="-122"/>
                <a:ea typeface="微软雅黑" panose="020B0503020204020204" pitchFamily="34" charset="-122"/>
              </a:rPr>
              <a:t>DDS </a:t>
            </a:r>
            <a:r>
              <a:rPr lang="zh-CN" altLang="en-US" b="1" dirty="0">
                <a:latin typeface="微软雅黑" panose="020B0503020204020204" pitchFamily="34" charset="-122"/>
                <a:ea typeface="微软雅黑" panose="020B0503020204020204" pitchFamily="34" charset="-122"/>
              </a:rPr>
              <a:t>网站</a:t>
            </a:r>
            <a:endParaRPr lang="en-US" b="1" dirty="0">
              <a:latin typeface="微软雅黑" panose="020B0503020204020204" pitchFamily="34" charset="-122"/>
              <a:ea typeface="微软雅黑" panose="020B0503020204020204" pitchFamily="34" charset="-122"/>
            </a:endParaRPr>
          </a:p>
        </p:txBody>
      </p:sp>
      <p:sp>
        <p:nvSpPr>
          <p:cNvPr id="19" name="TextBox 18">
            <a:extLst>
              <a:ext uri="{FF2B5EF4-FFF2-40B4-BE49-F238E27FC236}">
                <a16:creationId xmlns:a16="http://schemas.microsoft.com/office/drawing/2014/main" id="{EA659633-F153-4655-9414-C11863A1BF92}"/>
              </a:ext>
            </a:extLst>
          </p:cNvPr>
          <p:cNvSpPr txBox="1"/>
          <p:nvPr/>
        </p:nvSpPr>
        <p:spPr>
          <a:xfrm>
            <a:off x="491620" y="3710257"/>
            <a:ext cx="10907025" cy="2609850"/>
          </a:xfrm>
          <a:prstGeom prst="rect">
            <a:avLst/>
          </a:prstGeom>
          <a:noFill/>
        </p:spPr>
        <p:txBody>
          <a:bodyPr vert="wordArtVert" wrap="square" rtlCol="0">
            <a:spAutoFit/>
          </a:bodyPr>
          <a:lstStyle/>
          <a:p>
            <a:pPr algn="ctr" defTabSz="914400" rtl="0" eaLnBrk="1" latinLnBrk="0" hangingPunct="1">
              <a:lnSpc>
                <a:spcPct val="90000"/>
              </a:lnSpc>
              <a:spcBef>
                <a:spcPct val="0"/>
              </a:spcBef>
              <a:buNone/>
            </a:pPr>
            <a:r>
              <a:rPr lang="ja-JP" altLang="en-US" sz="12000" b="1" spc="50" dirty="0">
                <a:ln w="0"/>
                <a:solidFill>
                  <a:schemeClr val="bg2"/>
                </a:solidFill>
                <a:effectLst>
                  <a:innerShdw blurRad="63500" dist="50800" dir="13500000">
                    <a:srgbClr val="000000">
                      <a:alpha val="50000"/>
                    </a:srgbClr>
                  </a:innerShdw>
                </a:effectLst>
                <a:latin typeface="Microsoft YaHei" panose="020B0503020204020204" pitchFamily="34" charset="-122"/>
                <a:ea typeface="Microsoft YaHei" panose="020B0503020204020204" pitchFamily="34" charset="-122"/>
                <a:cs typeface="+mj-cs"/>
              </a:rPr>
              <a:t>相同的权利</a:t>
            </a:r>
            <a:endParaRPr lang="en-US" sz="12000" b="1" spc="50" dirty="0">
              <a:ln w="0"/>
              <a:solidFill>
                <a:schemeClr val="bg2"/>
              </a:solidFill>
              <a:effectLst>
                <a:innerShdw blurRad="63500" dist="50800" dir="13500000">
                  <a:srgbClr val="000000">
                    <a:alpha val="50000"/>
                  </a:srgbClr>
                </a:innerShdw>
              </a:effectLst>
              <a:latin typeface="Microsoft YaHei" panose="020B0503020204020204" pitchFamily="34" charset="-122"/>
              <a:ea typeface="Microsoft YaHei" panose="020B0503020204020204" pitchFamily="34" charset="-122"/>
              <a:cs typeface="+mj-cs"/>
            </a:endParaRPr>
          </a:p>
        </p:txBody>
      </p:sp>
    </p:spTree>
    <p:extLst>
      <p:ext uri="{BB962C8B-B14F-4D97-AF65-F5344CB8AC3E}">
        <p14:creationId xmlns:p14="http://schemas.microsoft.com/office/powerpoint/2010/main" val="25376754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10210" y="595179"/>
            <a:ext cx="4368800" cy="466281"/>
          </a:xfrm>
          <a:prstGeom prst="rect">
            <a:avLst/>
          </a:prstGeom>
          <a:noFill/>
        </p:spPr>
        <p:txBody>
          <a:bodyPr wrap="square" rtlCol="0">
            <a:spAutoFit/>
          </a:bodyPr>
          <a:lstStyle/>
          <a:p>
            <a:pP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背景调查</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6" name="TextBox 5">
            <a:extLst>
              <a:ext uri="{FF2B5EF4-FFF2-40B4-BE49-F238E27FC236}">
                <a16:creationId xmlns:a16="http://schemas.microsoft.com/office/drawing/2014/main" id="{DD0F4C9F-A51E-654A-802B-68C6BCA5E40A}"/>
              </a:ext>
            </a:extLst>
          </p:cNvPr>
          <p:cNvSpPr txBox="1"/>
          <p:nvPr/>
        </p:nvSpPr>
        <p:spPr>
          <a:xfrm>
            <a:off x="124528" y="4681693"/>
            <a:ext cx="12067472" cy="2062103"/>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需进行调查的对象：</a:t>
            </a:r>
            <a:endParaRPr lang="en-US" sz="2800" dirty="0">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r>
              <a:rPr lang="zh-CN" altLang="en-US" sz="2600" dirty="0">
                <a:latin typeface="微软雅黑" panose="020B0503020204020204" pitchFamily="34" charset="-122"/>
                <a:ea typeface="微软雅黑" panose="020B0503020204020204" pitchFamily="34" charset="-122"/>
              </a:rPr>
              <a:t>直接个人护理的供应方</a:t>
            </a:r>
            <a:endParaRPr lang="en-US" altLang="zh-CN" sz="2600" dirty="0">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r>
              <a:rPr lang="zh-CN" altLang="en-US" sz="2600" dirty="0">
                <a:latin typeface="微软雅黑" panose="020B0503020204020204" pitchFamily="34" charset="-122"/>
                <a:ea typeface="微软雅黑" panose="020B0503020204020204" pitchFamily="34" charset="-122"/>
              </a:rPr>
              <a:t>您、用户请求的任何其他供应方</a:t>
            </a:r>
            <a:endParaRPr lang="en-US" altLang="zh-CN" sz="2600" dirty="0">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endParaRPr lang="en-US" sz="2400" dirty="0">
              <a:latin typeface="微软雅黑" panose="020B0503020204020204" pitchFamily="34" charset="-122"/>
              <a:ea typeface="微软雅黑" panose="020B0503020204020204" pitchFamily="34" charset="-122"/>
            </a:endParaRPr>
          </a:p>
          <a:p>
            <a:pPr lvl="0" algn="ctr"/>
            <a:r>
              <a:rPr lang="zh-CN" altLang="en-US" sz="2400" dirty="0">
                <a:latin typeface="微软雅黑" panose="020B0503020204020204" pitchFamily="34" charset="-122"/>
                <a:ea typeface="微软雅黑" panose="020B0503020204020204" pitchFamily="34" charset="-122"/>
              </a:rPr>
              <a:t>背景调查的问题： </a:t>
            </a:r>
            <a:r>
              <a:rPr lang="en-US" sz="2400" dirty="0">
                <a:latin typeface="微软雅黑" panose="020B0503020204020204" pitchFamily="34" charset="-122"/>
                <a:ea typeface="微软雅黑" panose="020B0503020204020204" pitchFamily="34" charset="-122"/>
                <a:hlinkClick r:id="rId3"/>
              </a:rPr>
              <a:t>sdpbackground@dds.ca.gov</a:t>
            </a:r>
            <a:r>
              <a:rPr lang="en-US" sz="2400" dirty="0">
                <a:latin typeface="微软雅黑" panose="020B0503020204020204" pitchFamily="34" charset="-122"/>
                <a:ea typeface="微软雅黑" panose="020B0503020204020204" pitchFamily="34" charset="-122"/>
              </a:rPr>
              <a:t> </a:t>
            </a:r>
          </a:p>
        </p:txBody>
      </p:sp>
      <p:grpSp>
        <p:nvGrpSpPr>
          <p:cNvPr id="22" name="Group 21">
            <a:extLst>
              <a:ext uri="{FF2B5EF4-FFF2-40B4-BE49-F238E27FC236}">
                <a16:creationId xmlns:a16="http://schemas.microsoft.com/office/drawing/2014/main" id="{0DD87F7E-3D47-3444-9910-1C825F46D3E4}"/>
              </a:ext>
            </a:extLst>
          </p:cNvPr>
          <p:cNvGrpSpPr/>
          <p:nvPr/>
        </p:nvGrpSpPr>
        <p:grpSpPr>
          <a:xfrm>
            <a:off x="-235735" y="1784844"/>
            <a:ext cx="12460941" cy="1196832"/>
            <a:chOff x="-256394" y="1801901"/>
            <a:chExt cx="12460941" cy="1196832"/>
          </a:xfrm>
        </p:grpSpPr>
        <p:sp>
          <p:nvSpPr>
            <p:cNvPr id="19" name="Right Arrow 18">
              <a:extLst>
                <a:ext uri="{FF2B5EF4-FFF2-40B4-BE49-F238E27FC236}">
                  <a16:creationId xmlns:a16="http://schemas.microsoft.com/office/drawing/2014/main" id="{F283E5B3-A575-994C-99E1-306BAC740D47}"/>
                </a:ext>
              </a:extLst>
            </p:cNvPr>
            <p:cNvSpPr/>
            <p:nvPr/>
          </p:nvSpPr>
          <p:spPr>
            <a:xfrm>
              <a:off x="-256394" y="2097157"/>
              <a:ext cx="12460941" cy="555812"/>
            </a:xfrm>
            <a:prstGeom prst="rightArrow">
              <a:avLst>
                <a:gd name="adj1" fmla="val 50000"/>
                <a:gd name="adj2" fmla="val 13064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Category:Dollar sign - Wikimedia Commons">
              <a:extLst>
                <a:ext uri="{FF2B5EF4-FFF2-40B4-BE49-F238E27FC236}">
                  <a16:creationId xmlns:a16="http://schemas.microsoft.com/office/drawing/2014/main" id="{1970714C-2F98-7A45-9C64-268BA8887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613" y="1801901"/>
              <a:ext cx="1139635" cy="10716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8C21A2BA-E550-8646-AA10-3D35D59E93EA}"/>
                </a:ext>
              </a:extLst>
            </p:cNvPr>
            <p:cNvPicPr>
              <a:picLocks noChangeAspect="1"/>
            </p:cNvPicPr>
            <p:nvPr/>
          </p:nvPicPr>
          <p:blipFill rotWithShape="1">
            <a:blip r:embed="rId5"/>
            <a:srcRect l="-3448" t="-5172" r="-3448" b="1724"/>
            <a:stretch/>
          </p:blipFill>
          <p:spPr>
            <a:xfrm>
              <a:off x="2360961" y="1825556"/>
              <a:ext cx="1118185" cy="107169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a:extLst>
                <a:ext uri="{FF2B5EF4-FFF2-40B4-BE49-F238E27FC236}">
                  <a16:creationId xmlns:a16="http://schemas.microsoft.com/office/drawing/2014/main" id="{F39223AC-6A79-5E41-A3EE-CA6A430AE501}"/>
                </a:ext>
              </a:extLst>
            </p:cNvPr>
            <p:cNvPicPr>
              <a:picLocks noChangeAspect="1"/>
            </p:cNvPicPr>
            <p:nvPr/>
          </p:nvPicPr>
          <p:blipFill>
            <a:blip r:embed="rId6"/>
            <a:stretch>
              <a:fillRect/>
            </a:stretch>
          </p:blipFill>
          <p:spPr>
            <a:xfrm>
              <a:off x="4206868" y="1842724"/>
              <a:ext cx="1142827" cy="108605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2FA0AEB1-3E38-674B-A6A6-4822AB3F5D75}"/>
                </a:ext>
              </a:extLst>
            </p:cNvPr>
            <p:cNvPicPr>
              <a:picLocks noChangeAspect="1"/>
            </p:cNvPicPr>
            <p:nvPr/>
          </p:nvPicPr>
          <p:blipFill>
            <a:blip r:embed="rId7"/>
            <a:stretch>
              <a:fillRect/>
            </a:stretch>
          </p:blipFill>
          <p:spPr>
            <a:xfrm>
              <a:off x="7922112" y="1832287"/>
              <a:ext cx="1186601" cy="1128674"/>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D84352AD-934C-DC42-A881-D462A4D2EFA9}"/>
                </a:ext>
              </a:extLst>
            </p:cNvPr>
            <p:cNvPicPr>
              <a:picLocks noChangeAspect="1"/>
            </p:cNvPicPr>
            <p:nvPr/>
          </p:nvPicPr>
          <p:blipFill>
            <a:blip r:embed="rId8"/>
            <a:stretch>
              <a:fillRect/>
            </a:stretch>
          </p:blipFill>
          <p:spPr>
            <a:xfrm>
              <a:off x="9827023" y="1835702"/>
              <a:ext cx="1230376" cy="11630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quot;No&quot; Symbol 13">
              <a:extLst>
                <a:ext uri="{FF2B5EF4-FFF2-40B4-BE49-F238E27FC236}">
                  <a16:creationId xmlns:a16="http://schemas.microsoft.com/office/drawing/2014/main" id="{ED59E1F8-73BF-854E-8C27-1520DF74AC52}"/>
                </a:ext>
              </a:extLst>
            </p:cNvPr>
            <p:cNvSpPr/>
            <p:nvPr/>
          </p:nvSpPr>
          <p:spPr>
            <a:xfrm>
              <a:off x="4279859" y="1951689"/>
              <a:ext cx="962565" cy="868123"/>
            </a:xfrm>
            <a:prstGeom prst="noSmoking">
              <a:avLst>
                <a:gd name="adj" fmla="val 512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1" name="Picture 20">
              <a:extLst>
                <a:ext uri="{FF2B5EF4-FFF2-40B4-BE49-F238E27FC236}">
                  <a16:creationId xmlns:a16="http://schemas.microsoft.com/office/drawing/2014/main" id="{11A5756C-28B0-9C49-BB22-F89E07BBDBED}"/>
                </a:ext>
              </a:extLst>
            </p:cNvPr>
            <p:cNvPicPr>
              <a:picLocks noChangeAspect="1"/>
            </p:cNvPicPr>
            <p:nvPr/>
          </p:nvPicPr>
          <p:blipFill>
            <a:blip r:embed="rId9"/>
            <a:stretch>
              <a:fillRect/>
            </a:stretch>
          </p:blipFill>
          <p:spPr>
            <a:xfrm>
              <a:off x="6053987" y="1835702"/>
              <a:ext cx="1149524" cy="11495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quot;No&quot; Symbol 12">
              <a:extLst>
                <a:ext uri="{FF2B5EF4-FFF2-40B4-BE49-F238E27FC236}">
                  <a16:creationId xmlns:a16="http://schemas.microsoft.com/office/drawing/2014/main" id="{1D820CEF-2FCE-1846-9875-66B936E03A56}"/>
                </a:ext>
              </a:extLst>
            </p:cNvPr>
            <p:cNvSpPr/>
            <p:nvPr/>
          </p:nvSpPr>
          <p:spPr>
            <a:xfrm>
              <a:off x="6148682" y="1951689"/>
              <a:ext cx="964721" cy="868123"/>
            </a:xfrm>
            <a:prstGeom prst="noSmoking">
              <a:avLst>
                <a:gd name="adj" fmla="val 512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3" name="TextBox 22">
            <a:extLst>
              <a:ext uri="{FF2B5EF4-FFF2-40B4-BE49-F238E27FC236}">
                <a16:creationId xmlns:a16="http://schemas.microsoft.com/office/drawing/2014/main" id="{EA104281-425B-744A-B920-09DE923E7B60}"/>
              </a:ext>
            </a:extLst>
          </p:cNvPr>
          <p:cNvSpPr txBox="1"/>
          <p:nvPr/>
        </p:nvSpPr>
        <p:spPr>
          <a:xfrm>
            <a:off x="289311" y="2943904"/>
            <a:ext cx="1398495" cy="584775"/>
          </a:xfrm>
          <a:prstGeom prst="rect">
            <a:avLst/>
          </a:prstGeom>
          <a:noFill/>
        </p:spPr>
        <p:txBody>
          <a:bodyPr wrap="square" rtlCol="0">
            <a:spAutoFit/>
          </a:bodyPr>
          <a:lstStyle/>
          <a:p>
            <a:pPr lvl="0" algn="ctr"/>
            <a:r>
              <a:rPr lang="zh-CN" altLang="en-US" sz="1600" dirty="0">
                <a:latin typeface="微软雅黑" panose="020B0503020204020204" pitchFamily="34" charset="-122"/>
                <a:ea typeface="微软雅黑" panose="020B0503020204020204" pitchFamily="34" charset="-122"/>
              </a:rPr>
              <a:t>服务供应方支付费用</a:t>
            </a:r>
            <a:endParaRPr lang="en-US" sz="1600" dirty="0">
              <a:latin typeface="微软雅黑" panose="020B0503020204020204" pitchFamily="34" charset="-122"/>
              <a:ea typeface="微软雅黑" panose="020B0503020204020204" pitchFamily="34" charset="-122"/>
            </a:endParaRPr>
          </a:p>
        </p:txBody>
      </p:sp>
      <p:sp>
        <p:nvSpPr>
          <p:cNvPr id="24" name="TextBox 23">
            <a:extLst>
              <a:ext uri="{FF2B5EF4-FFF2-40B4-BE49-F238E27FC236}">
                <a16:creationId xmlns:a16="http://schemas.microsoft.com/office/drawing/2014/main" id="{F6BDD3CB-5F69-5543-850A-6CD80D0144AC}"/>
              </a:ext>
            </a:extLst>
          </p:cNvPr>
          <p:cNvSpPr txBox="1"/>
          <p:nvPr/>
        </p:nvSpPr>
        <p:spPr>
          <a:xfrm>
            <a:off x="2248060" y="2929262"/>
            <a:ext cx="1398495" cy="584775"/>
          </a:xfrm>
          <a:prstGeom prst="rect">
            <a:avLst/>
          </a:prstGeom>
          <a:noFill/>
        </p:spPr>
        <p:txBody>
          <a:bodyPr wrap="square" rtlCol="0">
            <a:spAutoFit/>
          </a:bodyPr>
          <a:lstStyle/>
          <a:p>
            <a:pPr lvl="0" algn="ctr"/>
            <a:r>
              <a:rPr lang="zh-CN" altLang="en-US" sz="1600" dirty="0">
                <a:latin typeface="微软雅黑" panose="020B0503020204020204" pitchFamily="34" charset="-122"/>
                <a:ea typeface="微软雅黑" panose="020B0503020204020204" pitchFamily="34" charset="-122"/>
              </a:rPr>
              <a:t>将结果发送给您的</a:t>
            </a:r>
            <a:r>
              <a:rPr lang="en-US" altLang="zh-CN" sz="1600" dirty="0">
                <a:latin typeface="微软雅黑" panose="020B0503020204020204" pitchFamily="34" charset="-122"/>
                <a:ea typeface="微软雅黑" panose="020B0503020204020204" pitchFamily="34" charset="-122"/>
              </a:rPr>
              <a:t>FMS</a:t>
            </a:r>
            <a:endParaRPr lang="en-US" sz="1600" dirty="0">
              <a:latin typeface="微软雅黑" panose="020B0503020204020204" pitchFamily="34" charset="-122"/>
              <a:ea typeface="微软雅黑" panose="020B0503020204020204" pitchFamily="34" charset="-122"/>
            </a:endParaRPr>
          </a:p>
        </p:txBody>
      </p:sp>
      <p:sp>
        <p:nvSpPr>
          <p:cNvPr id="25" name="TextBox 24">
            <a:extLst>
              <a:ext uri="{FF2B5EF4-FFF2-40B4-BE49-F238E27FC236}">
                <a16:creationId xmlns:a16="http://schemas.microsoft.com/office/drawing/2014/main" id="{C33BCDC3-4B27-D24E-ACCD-C16B0DF99E3C}"/>
              </a:ext>
            </a:extLst>
          </p:cNvPr>
          <p:cNvSpPr txBox="1"/>
          <p:nvPr/>
        </p:nvSpPr>
        <p:spPr>
          <a:xfrm>
            <a:off x="3986494" y="2968169"/>
            <a:ext cx="1568732" cy="830997"/>
          </a:xfrm>
          <a:prstGeom prst="rect">
            <a:avLst/>
          </a:prstGeom>
          <a:noFill/>
        </p:spPr>
        <p:txBody>
          <a:bodyPr wrap="square" rtlCol="0">
            <a:spAutoFit/>
          </a:bodyPr>
          <a:lstStyle/>
          <a:p>
            <a:pPr lvl="0" algn="ctr"/>
            <a:r>
              <a:rPr lang="zh-CN" altLang="en-US" sz="1600" dirty="0">
                <a:latin typeface="微软雅黑" panose="020B0503020204020204" pitchFamily="34" charset="-122"/>
                <a:ea typeface="微软雅黑" panose="020B0503020204020204" pitchFamily="34" charset="-122"/>
              </a:rPr>
              <a:t>被判</a:t>
            </a:r>
            <a:r>
              <a:rPr lang="zh-CN" altLang="en-US" sz="1600" b="1" dirty="0">
                <a:latin typeface="微软雅黑" panose="020B0503020204020204" pitchFamily="34" charset="-122"/>
                <a:ea typeface="微软雅黑" panose="020B0503020204020204" pitchFamily="34" charset="-122"/>
              </a:rPr>
              <a:t>轻罪</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lvl="0" algn="ctr"/>
            <a:r>
              <a:rPr lang="zh-CN" altLang="en-US" sz="1600" dirty="0">
                <a:latin typeface="微软雅黑" panose="020B0503020204020204" pitchFamily="34" charset="-122"/>
                <a:ea typeface="微软雅黑" panose="020B0503020204020204" pitchFamily="34" charset="-122"/>
              </a:rPr>
              <a:t>在开始之前，</a:t>
            </a:r>
            <a:r>
              <a:rPr lang="en-US" altLang="zh-CN" sz="1600" b="1" dirty="0">
                <a:latin typeface="微软雅黑" panose="020B0503020204020204" pitchFamily="34" charset="-122"/>
                <a:ea typeface="微软雅黑" panose="020B0503020204020204" pitchFamily="34" charset="-122"/>
              </a:rPr>
              <a:t>DDS </a:t>
            </a:r>
            <a:r>
              <a:rPr lang="zh-CN" altLang="en-US" sz="1600" dirty="0">
                <a:latin typeface="微软雅黑" panose="020B0503020204020204" pitchFamily="34" charset="-122"/>
                <a:ea typeface="微软雅黑" panose="020B0503020204020204" pitchFamily="34" charset="-122"/>
              </a:rPr>
              <a:t>需审批</a:t>
            </a:r>
            <a:endParaRPr lang="en-US" sz="1600" dirty="0">
              <a:latin typeface="微软雅黑" panose="020B0503020204020204" pitchFamily="34" charset="-122"/>
              <a:ea typeface="微软雅黑" panose="020B0503020204020204" pitchFamily="34" charset="-122"/>
            </a:endParaRPr>
          </a:p>
        </p:txBody>
      </p:sp>
      <p:sp>
        <p:nvSpPr>
          <p:cNvPr id="26" name="TextBox 25">
            <a:extLst>
              <a:ext uri="{FF2B5EF4-FFF2-40B4-BE49-F238E27FC236}">
                <a16:creationId xmlns:a16="http://schemas.microsoft.com/office/drawing/2014/main" id="{CD2D728A-BA66-734E-BE31-E7602B5798B1}"/>
              </a:ext>
            </a:extLst>
          </p:cNvPr>
          <p:cNvSpPr txBox="1"/>
          <p:nvPr/>
        </p:nvSpPr>
        <p:spPr>
          <a:xfrm>
            <a:off x="5895165" y="2998733"/>
            <a:ext cx="1576870" cy="830997"/>
          </a:xfrm>
          <a:prstGeom prst="rect">
            <a:avLst/>
          </a:prstGeom>
          <a:noFill/>
        </p:spPr>
        <p:txBody>
          <a:bodyPr wrap="square" rtlCol="0">
            <a:spAutoFit/>
          </a:bodyPr>
          <a:lstStyle/>
          <a:p>
            <a:pPr lvl="0" algn="ctr"/>
            <a:r>
              <a:rPr lang="zh-CN" altLang="en-US" sz="1600" dirty="0">
                <a:latin typeface="微软雅黑" panose="020B0503020204020204" pitchFamily="34" charset="-122"/>
                <a:ea typeface="微软雅黑" panose="020B0503020204020204" pitchFamily="34" charset="-122"/>
              </a:rPr>
              <a:t>被判</a:t>
            </a:r>
            <a:r>
              <a:rPr lang="zh-CN" altLang="en-US" sz="1600" b="1" dirty="0">
                <a:latin typeface="微软雅黑" panose="020B0503020204020204" pitchFamily="34" charset="-122"/>
                <a:ea typeface="微软雅黑" panose="020B0503020204020204" pitchFamily="34" charset="-122"/>
              </a:rPr>
              <a:t>重罪</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lvl="0" algn="ctr"/>
            <a:r>
              <a:rPr lang="zh-CN" altLang="en-US" sz="1600" dirty="0">
                <a:latin typeface="微软雅黑" panose="020B0503020204020204" pitchFamily="34" charset="-122"/>
                <a:ea typeface="微软雅黑" panose="020B0503020204020204" pitchFamily="34" charset="-122"/>
              </a:rPr>
              <a:t>他们</a:t>
            </a:r>
            <a:r>
              <a:rPr lang="zh-CN" altLang="en-US" sz="1600" b="1" u="sng" dirty="0">
                <a:latin typeface="微软雅黑" panose="020B0503020204020204" pitchFamily="34" charset="-122"/>
                <a:ea typeface="微软雅黑" panose="020B0503020204020204" pitchFamily="34" charset="-122"/>
              </a:rPr>
              <a:t>不能</a:t>
            </a:r>
            <a:r>
              <a:rPr lang="zh-CN" altLang="en-US" sz="1600" dirty="0">
                <a:latin typeface="微软雅黑" panose="020B0503020204020204" pitchFamily="34" charset="-122"/>
                <a:ea typeface="微软雅黑" panose="020B0503020204020204" pitchFamily="34" charset="-122"/>
              </a:rPr>
              <a:t>为您提供服务</a:t>
            </a:r>
            <a:endParaRPr lang="en-US" sz="1600" dirty="0">
              <a:latin typeface="微软雅黑" panose="020B0503020204020204" pitchFamily="34" charset="-122"/>
              <a:ea typeface="微软雅黑" panose="020B0503020204020204" pitchFamily="34" charset="-122"/>
            </a:endParaRPr>
          </a:p>
        </p:txBody>
      </p:sp>
      <p:sp>
        <p:nvSpPr>
          <p:cNvPr id="27" name="TextBox 26">
            <a:extLst>
              <a:ext uri="{FF2B5EF4-FFF2-40B4-BE49-F238E27FC236}">
                <a16:creationId xmlns:a16="http://schemas.microsoft.com/office/drawing/2014/main" id="{00D0E8D1-E6B7-DC4F-8B05-6DD485859C64}"/>
              </a:ext>
            </a:extLst>
          </p:cNvPr>
          <p:cNvSpPr txBox="1"/>
          <p:nvPr/>
        </p:nvSpPr>
        <p:spPr>
          <a:xfrm>
            <a:off x="7743395" y="2985226"/>
            <a:ext cx="1544033" cy="584775"/>
          </a:xfrm>
          <a:prstGeom prst="rect">
            <a:avLst/>
          </a:prstGeom>
          <a:noFill/>
        </p:spPr>
        <p:txBody>
          <a:bodyPr wrap="square" rtlCol="0">
            <a:spAutoFit/>
          </a:bodyPr>
          <a:lstStyle/>
          <a:p>
            <a:pPr lvl="0" algn="ctr"/>
            <a:r>
              <a:rPr lang="zh-CN" altLang="en-US" sz="1600" dirty="0">
                <a:latin typeface="微软雅黑" panose="020B0503020204020204" pitchFamily="34" charset="-122"/>
                <a:ea typeface="微软雅黑" panose="020B0503020204020204" pitchFamily="34" charset="-122"/>
              </a:rPr>
              <a:t>背景调查完成，它们会被清除</a:t>
            </a:r>
            <a:endParaRPr lang="en-US" sz="1600" dirty="0">
              <a:latin typeface="微软雅黑" panose="020B0503020204020204" pitchFamily="34" charset="-122"/>
              <a:ea typeface="微软雅黑" panose="020B0503020204020204" pitchFamily="34" charset="-122"/>
            </a:endParaRPr>
          </a:p>
        </p:txBody>
      </p:sp>
      <p:sp>
        <p:nvSpPr>
          <p:cNvPr id="28" name="TextBox 27">
            <a:extLst>
              <a:ext uri="{FF2B5EF4-FFF2-40B4-BE49-F238E27FC236}">
                <a16:creationId xmlns:a16="http://schemas.microsoft.com/office/drawing/2014/main" id="{B0F1F4EF-911F-D149-BEEB-F90DECFC7899}"/>
              </a:ext>
            </a:extLst>
          </p:cNvPr>
          <p:cNvSpPr txBox="1"/>
          <p:nvPr/>
        </p:nvSpPr>
        <p:spPr>
          <a:xfrm>
            <a:off x="9742963" y="2998733"/>
            <a:ext cx="1398495" cy="830997"/>
          </a:xfrm>
          <a:prstGeom prst="rect">
            <a:avLst/>
          </a:prstGeom>
          <a:noFill/>
        </p:spPr>
        <p:txBody>
          <a:bodyPr wrap="square" rtlCol="0">
            <a:spAutoFit/>
          </a:bodyPr>
          <a:lstStyle/>
          <a:p>
            <a:pPr lvl="0" algn="ctr"/>
            <a:r>
              <a:rPr lang="zh-CN" altLang="en-US" sz="1600" dirty="0">
                <a:latin typeface="微软雅黑" panose="020B0503020204020204" pitchFamily="34" charset="-122"/>
                <a:ea typeface="微软雅黑" panose="020B0503020204020204" pitchFamily="34" charset="-122"/>
              </a:rPr>
              <a:t>供应方可以开始为您提供服务</a:t>
            </a:r>
            <a:endParaRPr lang="en-US" sz="1600" dirty="0">
              <a:latin typeface="微软雅黑" panose="020B0503020204020204" pitchFamily="34" charset="-122"/>
              <a:ea typeface="微软雅黑" panose="020B0503020204020204" pitchFamily="34" charset="-122"/>
            </a:endParaRPr>
          </a:p>
        </p:txBody>
      </p:sp>
      <p:sp>
        <p:nvSpPr>
          <p:cNvPr id="29" name="Rectangle 28">
            <a:extLst>
              <a:ext uri="{FF2B5EF4-FFF2-40B4-BE49-F238E27FC236}">
                <a16:creationId xmlns:a16="http://schemas.microsoft.com/office/drawing/2014/main" id="{CB9E5FDB-9BA7-AF41-A641-824CE6E9DCA2}"/>
              </a:ext>
            </a:extLst>
          </p:cNvPr>
          <p:cNvSpPr/>
          <p:nvPr/>
        </p:nvSpPr>
        <p:spPr>
          <a:xfrm>
            <a:off x="870576" y="1161323"/>
            <a:ext cx="6151043" cy="461665"/>
          </a:xfrm>
          <a:prstGeom prst="rect">
            <a:avLst/>
          </a:prstGeom>
        </p:spPr>
        <p:txBody>
          <a:bodyPr wrap="none">
            <a:spAutoFit/>
          </a:bodyPr>
          <a:lstStyle/>
          <a:p>
            <a:r>
              <a:rPr lang="zh-CN" altLang="en-US" sz="2400" dirty="0">
                <a:latin typeface="微软雅黑" panose="020B0503020204020204" pitchFamily="34" charset="-122"/>
                <a:ea typeface="微软雅黑" panose="020B0503020204020204" pitchFamily="34" charset="-122"/>
              </a:rPr>
              <a:t>在自决计划中，</a:t>
            </a:r>
            <a:r>
              <a:rPr lang="en-US" altLang="zh-CN" sz="2400" dirty="0">
                <a:latin typeface="微软雅黑" panose="020B0503020204020204" pitchFamily="34" charset="-122"/>
                <a:ea typeface="微软雅黑" panose="020B0503020204020204" pitchFamily="34" charset="-122"/>
              </a:rPr>
              <a:t>FMS </a:t>
            </a:r>
            <a:r>
              <a:rPr lang="zh-CN" altLang="en-US" sz="2400" dirty="0">
                <a:latin typeface="微软雅黑" panose="020B0503020204020204" pitchFamily="34" charset="-122"/>
                <a:ea typeface="微软雅黑" panose="020B0503020204020204" pitchFamily="34" charset="-122"/>
              </a:rPr>
              <a:t>有助于保护您的安全。</a:t>
            </a:r>
            <a:endParaRPr lang="en-US" sz="2400" dirty="0">
              <a:latin typeface="微软雅黑" panose="020B0503020204020204" pitchFamily="34" charset="-122"/>
              <a:ea typeface="微软雅黑" panose="020B0503020204020204" pitchFamily="34" charset="-122"/>
            </a:endParaRPr>
          </a:p>
        </p:txBody>
      </p:sp>
      <p:sp>
        <p:nvSpPr>
          <p:cNvPr id="32" name="Text Placeholder 1">
            <a:extLst>
              <a:ext uri="{FF2B5EF4-FFF2-40B4-BE49-F238E27FC236}">
                <a16:creationId xmlns:a16="http://schemas.microsoft.com/office/drawing/2014/main" id="{C689D564-B238-4747-B446-7B30D104494D}"/>
              </a:ext>
            </a:extLst>
          </p:cNvPr>
          <p:cNvSpPr>
            <a:spLocks noGrp="1"/>
          </p:cNvSpPr>
          <p:nvPr>
            <p:ph type="body" sz="quarter" idx="13"/>
          </p:nvPr>
        </p:nvSpPr>
        <p:spPr>
          <a:xfrm>
            <a:off x="105673" y="100837"/>
            <a:ext cx="6847181" cy="862561"/>
          </a:xfrm>
        </p:spPr>
        <p:txBody>
          <a:bodyPr/>
          <a:lstStyle/>
          <a:p>
            <a:r>
              <a:rPr lang="zh-CN" altLang="en-US" sz="2800" dirty="0">
                <a:latin typeface="微软雅黑" panose="020B0503020204020204" pitchFamily="34" charset="-122"/>
                <a:ea typeface="微软雅黑" panose="020B0503020204020204" pitchFamily="34" charset="-122"/>
              </a:rPr>
              <a:t>您的权利和安全</a:t>
            </a:r>
            <a:endParaRPr lang="en-US" sz="28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157859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982720"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CN" altLang="en-US" sz="2700" b="1" kern="1200" dirty="0">
                <a:solidFill>
                  <a:schemeClr val="bg2">
                    <a:lumMod val="10000"/>
                  </a:schemeClr>
                </a:solidFill>
                <a:latin typeface="微软雅黑" panose="020B0503020204020204" pitchFamily="34" charset="-122"/>
                <a:ea typeface="微软雅黑" panose="020B0503020204020204" pitchFamily="34" charset="-122"/>
                <a:cs typeface="+mj-cs"/>
              </a:rPr>
              <a:t>识别虐待</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6" name="TextBox 5">
            <a:extLst>
              <a:ext uri="{FF2B5EF4-FFF2-40B4-BE49-F238E27FC236}">
                <a16:creationId xmlns:a16="http://schemas.microsoft.com/office/drawing/2014/main" id="{02825242-945C-8A4F-9AAB-AF9F25B8AEBC}"/>
              </a:ext>
            </a:extLst>
          </p:cNvPr>
          <p:cNvSpPr txBox="1"/>
          <p:nvPr/>
        </p:nvSpPr>
        <p:spPr>
          <a:xfrm>
            <a:off x="4213504" y="1116977"/>
            <a:ext cx="7655089" cy="523220"/>
          </a:xfrm>
          <a:prstGeom prst="rect">
            <a:avLst/>
          </a:prstGeom>
          <a:noFill/>
        </p:spPr>
        <p:txBody>
          <a:bodyPr wrap="square" rtlCol="0">
            <a:spAutoFit/>
          </a:bodyPr>
          <a:lstStyle/>
          <a:p>
            <a:pPr algn="ctr"/>
            <a:r>
              <a:rPr lang="zh-CN" altLang="en-US" sz="2800" dirty="0">
                <a:latin typeface="微软雅黑" panose="020B0503020204020204" pitchFamily="34" charset="-122"/>
                <a:ea typeface="微软雅黑" panose="020B0503020204020204" pitchFamily="34" charset="-122"/>
              </a:rPr>
              <a:t>有很多种虐待形式。</a:t>
            </a:r>
            <a:endParaRPr lang="en-US" sz="2800" dirty="0">
              <a:latin typeface="微软雅黑" panose="020B0503020204020204" pitchFamily="34" charset="-122"/>
              <a:ea typeface="微软雅黑" panose="020B0503020204020204" pitchFamily="34" charset="-122"/>
            </a:endParaRPr>
          </a:p>
        </p:txBody>
      </p:sp>
      <p:sp>
        <p:nvSpPr>
          <p:cNvPr id="9" name="Rectangle 8">
            <a:extLst>
              <a:ext uri="{FF2B5EF4-FFF2-40B4-BE49-F238E27FC236}">
                <a16:creationId xmlns:a16="http://schemas.microsoft.com/office/drawing/2014/main" id="{E9D5FB43-11B6-9E43-947B-0FAEC0776462}"/>
              </a:ext>
            </a:extLst>
          </p:cNvPr>
          <p:cNvSpPr/>
          <p:nvPr/>
        </p:nvSpPr>
        <p:spPr>
          <a:xfrm>
            <a:off x="435608" y="1403350"/>
            <a:ext cx="3331922" cy="5314083"/>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5262C3CD-EE1D-5546-8022-A001E4C193A1}"/>
              </a:ext>
            </a:extLst>
          </p:cNvPr>
          <p:cNvPicPr>
            <a:picLocks noChangeAspect="1"/>
          </p:cNvPicPr>
          <p:nvPr/>
        </p:nvPicPr>
        <p:blipFill>
          <a:blip r:embed="rId3"/>
          <a:stretch>
            <a:fillRect/>
          </a:stretch>
        </p:blipFill>
        <p:spPr>
          <a:xfrm>
            <a:off x="1271675" y="1612465"/>
            <a:ext cx="1709269" cy="17092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a:extLst>
              <a:ext uri="{FF2B5EF4-FFF2-40B4-BE49-F238E27FC236}">
                <a16:creationId xmlns:a16="http://schemas.microsoft.com/office/drawing/2014/main" id="{C6ACDAAD-A2B9-4141-8A24-B695940392C7}"/>
              </a:ext>
            </a:extLst>
          </p:cNvPr>
          <p:cNvSpPr/>
          <p:nvPr/>
        </p:nvSpPr>
        <p:spPr>
          <a:xfrm>
            <a:off x="713232" y="3530849"/>
            <a:ext cx="2820568" cy="294124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pc="-80" dirty="0">
              <a:solidFill>
                <a:schemeClr val="bg2">
                  <a:lumMod val="25000"/>
                </a:schemeClr>
              </a:solidFill>
              <a:latin typeface="微软雅黑" panose="020B0503020204020204" pitchFamily="34" charset="-122"/>
              <a:ea typeface="微软雅黑" panose="020B0503020204020204" pitchFamily="34" charset="-122"/>
            </a:endParaRPr>
          </a:p>
          <a:p>
            <a:r>
              <a:rPr lang="zh-CN" altLang="en-US" spc="-80" dirty="0">
                <a:solidFill>
                  <a:schemeClr val="bg2">
                    <a:lumMod val="25000"/>
                  </a:schemeClr>
                </a:solidFill>
                <a:latin typeface="微软雅黑" panose="020B0503020204020204" pitchFamily="34" charset="-122"/>
                <a:ea typeface="微软雅黑" panose="020B0503020204020204" pitchFamily="34" charset="-122"/>
              </a:rPr>
              <a:t>您和您的团队需要：</a:t>
            </a:r>
            <a:endParaRPr lang="en-US" altLang="zh-CN" spc="-80" dirty="0">
              <a:solidFill>
                <a:schemeClr val="bg2">
                  <a:lumMod val="25000"/>
                </a:schemeClr>
              </a:solidFill>
              <a:latin typeface="微软雅黑" panose="020B0503020204020204" pitchFamily="34" charset="-122"/>
              <a:ea typeface="微软雅黑" panose="020B0503020204020204" pitchFamily="34" charset="-122"/>
            </a:endParaRPr>
          </a:p>
          <a:p>
            <a:endParaRPr lang="en-US" spc="-80" dirty="0">
              <a:solidFill>
                <a:schemeClr val="bg2">
                  <a:lumMod val="25000"/>
                </a:schemeClr>
              </a:solidFill>
              <a:latin typeface="微软雅黑" panose="020B0503020204020204" pitchFamily="34" charset="-122"/>
              <a:ea typeface="微软雅黑" panose="020B0503020204020204" pitchFamily="34" charset="-122"/>
            </a:endParaRPr>
          </a:p>
          <a:p>
            <a:r>
              <a:rPr lang="zh-CN" altLang="en-US" spc="-80" dirty="0">
                <a:solidFill>
                  <a:schemeClr val="bg2">
                    <a:lumMod val="25000"/>
                  </a:schemeClr>
                </a:solidFill>
                <a:latin typeface="微软雅黑" panose="020B0503020204020204" pitchFamily="34" charset="-122"/>
                <a:ea typeface="微软雅黑" panose="020B0503020204020204" pitchFamily="34" charset="-122"/>
              </a:rPr>
              <a:t>了解</a:t>
            </a:r>
            <a:r>
              <a:rPr lang="zh-CN" altLang="en-US" b="1" spc="-80" dirty="0">
                <a:solidFill>
                  <a:schemeClr val="bg2">
                    <a:lumMod val="25000"/>
                  </a:schemeClr>
                </a:solidFill>
                <a:latin typeface="微软雅黑" panose="020B0503020204020204" pitchFamily="34" charset="-122"/>
                <a:ea typeface="微软雅黑" panose="020B0503020204020204" pitchFamily="34" charset="-122"/>
              </a:rPr>
              <a:t>虐待</a:t>
            </a:r>
            <a:r>
              <a:rPr lang="zh-CN" altLang="en-US" spc="-80" dirty="0">
                <a:solidFill>
                  <a:schemeClr val="bg2">
                    <a:lumMod val="25000"/>
                  </a:schemeClr>
                </a:solidFill>
                <a:latin typeface="微软雅黑" panose="020B0503020204020204" pitchFamily="34" charset="-122"/>
                <a:ea typeface="微软雅黑" panose="020B0503020204020204" pitchFamily="34" charset="-122"/>
              </a:rPr>
              <a:t>。</a:t>
            </a:r>
            <a:endParaRPr lang="en-US" altLang="zh-CN" spc="-80" dirty="0">
              <a:solidFill>
                <a:schemeClr val="bg2">
                  <a:lumMod val="25000"/>
                </a:schemeClr>
              </a:solidFill>
              <a:latin typeface="微软雅黑" panose="020B0503020204020204" pitchFamily="34" charset="-122"/>
              <a:ea typeface="微软雅黑" panose="020B0503020204020204" pitchFamily="34" charset="-122"/>
            </a:endParaRPr>
          </a:p>
          <a:p>
            <a:endParaRPr lang="en-US" spc="-80" dirty="0">
              <a:solidFill>
                <a:schemeClr val="bg2">
                  <a:lumMod val="25000"/>
                </a:schemeClr>
              </a:solidFill>
              <a:latin typeface="微软雅黑" panose="020B0503020204020204" pitchFamily="34" charset="-122"/>
              <a:ea typeface="微软雅黑" panose="020B0503020204020204" pitchFamily="34" charset="-122"/>
            </a:endParaRPr>
          </a:p>
          <a:p>
            <a:r>
              <a:rPr lang="zh-CN" altLang="en-US" spc="-80" dirty="0">
                <a:solidFill>
                  <a:schemeClr val="bg2">
                    <a:lumMod val="25000"/>
                  </a:schemeClr>
                </a:solidFill>
                <a:latin typeface="微软雅黑" panose="020B0503020204020204" pitchFamily="34" charset="-122"/>
                <a:ea typeface="微软雅黑" panose="020B0503020204020204" pitchFamily="34" charset="-122"/>
              </a:rPr>
              <a:t>学习如何知晓虐待正在</a:t>
            </a:r>
            <a:r>
              <a:rPr lang="zh-CN" altLang="en-US" b="1" spc="-80" dirty="0">
                <a:solidFill>
                  <a:schemeClr val="bg2">
                    <a:lumMod val="25000"/>
                  </a:schemeClr>
                </a:solidFill>
                <a:latin typeface="微软雅黑" panose="020B0503020204020204" pitchFamily="34" charset="-122"/>
                <a:ea typeface="微软雅黑" panose="020B0503020204020204" pitchFamily="34" charset="-122"/>
              </a:rPr>
              <a:t>发生</a:t>
            </a:r>
            <a:r>
              <a:rPr lang="zh-CN" altLang="en-US" spc="-80" dirty="0">
                <a:solidFill>
                  <a:schemeClr val="bg2">
                    <a:lumMod val="25000"/>
                  </a:schemeClr>
                </a:solidFill>
                <a:latin typeface="微软雅黑" panose="020B0503020204020204" pitchFamily="34" charset="-122"/>
                <a:ea typeface="微软雅黑" panose="020B0503020204020204" pitchFamily="34" charset="-122"/>
              </a:rPr>
              <a:t>。</a:t>
            </a:r>
            <a:endParaRPr lang="en-US" altLang="zh-CN" spc="-80" dirty="0">
              <a:solidFill>
                <a:schemeClr val="bg2">
                  <a:lumMod val="25000"/>
                </a:schemeClr>
              </a:solidFill>
              <a:latin typeface="微软雅黑" panose="020B0503020204020204" pitchFamily="34" charset="-122"/>
              <a:ea typeface="微软雅黑" panose="020B0503020204020204" pitchFamily="34" charset="-122"/>
            </a:endParaRPr>
          </a:p>
          <a:p>
            <a:endParaRPr lang="en-US" spc="-80" dirty="0">
              <a:solidFill>
                <a:schemeClr val="bg2">
                  <a:lumMod val="25000"/>
                </a:schemeClr>
              </a:solidFill>
              <a:latin typeface="微软雅黑" panose="020B0503020204020204" pitchFamily="34" charset="-122"/>
              <a:ea typeface="微软雅黑" panose="020B0503020204020204" pitchFamily="34" charset="-122"/>
            </a:endParaRPr>
          </a:p>
          <a:p>
            <a:r>
              <a:rPr lang="zh-CN" altLang="en-US" spc="-80" dirty="0">
                <a:solidFill>
                  <a:schemeClr val="bg2">
                    <a:lumMod val="25000"/>
                  </a:schemeClr>
                </a:solidFill>
                <a:latin typeface="微软雅黑" panose="020B0503020204020204" pitchFamily="34" charset="-122"/>
                <a:ea typeface="微软雅黑" panose="020B0503020204020204" pitchFamily="34" charset="-122"/>
              </a:rPr>
              <a:t>如果您认为虐待正在发生，该</a:t>
            </a:r>
            <a:r>
              <a:rPr lang="zh-CN" altLang="en-US" b="1" spc="-80" dirty="0">
                <a:solidFill>
                  <a:schemeClr val="bg2">
                    <a:lumMod val="25000"/>
                  </a:schemeClr>
                </a:solidFill>
                <a:latin typeface="微软雅黑" panose="020B0503020204020204" pitchFamily="34" charset="-122"/>
                <a:ea typeface="微软雅黑" panose="020B0503020204020204" pitchFamily="34" charset="-122"/>
              </a:rPr>
              <a:t>怎么办</a:t>
            </a:r>
            <a:r>
              <a:rPr lang="zh-CN" altLang="en-US" spc="-80" dirty="0">
                <a:solidFill>
                  <a:schemeClr val="bg2">
                    <a:lumMod val="25000"/>
                  </a:schemeClr>
                </a:solidFill>
                <a:latin typeface="微软雅黑" panose="020B0503020204020204" pitchFamily="34" charset="-122"/>
                <a:ea typeface="微软雅黑" panose="020B0503020204020204" pitchFamily="34" charset="-122"/>
              </a:rPr>
              <a:t>？</a:t>
            </a:r>
            <a:endParaRPr lang="en-US" spc="-80" dirty="0">
              <a:latin typeface="微软雅黑" panose="020B0503020204020204" pitchFamily="34" charset="-122"/>
              <a:ea typeface="微软雅黑" panose="020B0503020204020204" pitchFamily="34" charset="-122"/>
            </a:endParaRPr>
          </a:p>
        </p:txBody>
      </p:sp>
      <p:sp>
        <p:nvSpPr>
          <p:cNvPr id="11" name="Rectangle 10">
            <a:extLst>
              <a:ext uri="{FF2B5EF4-FFF2-40B4-BE49-F238E27FC236}">
                <a16:creationId xmlns:a16="http://schemas.microsoft.com/office/drawing/2014/main" id="{12962DB7-0FE4-744C-B0F6-018CCF4CF193}"/>
              </a:ext>
            </a:extLst>
          </p:cNvPr>
          <p:cNvSpPr/>
          <p:nvPr/>
        </p:nvSpPr>
        <p:spPr>
          <a:xfrm>
            <a:off x="6745001" y="5993955"/>
            <a:ext cx="3570208" cy="461665"/>
          </a:xfrm>
          <a:prstGeom prst="rect">
            <a:avLst/>
          </a:prstGeom>
        </p:spPr>
        <p:txBody>
          <a:bodyPr wrap="none">
            <a:spAutoFit/>
          </a:bodyPr>
          <a:lstStyle/>
          <a:p>
            <a:r>
              <a:rPr lang="zh-CN" altLang="en-US" sz="2400" dirty="0">
                <a:latin typeface="微软雅黑" panose="020B0503020204020204" pitchFamily="34" charset="-122"/>
                <a:ea typeface="微软雅黑" panose="020B0503020204020204" pitchFamily="34" charset="-122"/>
              </a:rPr>
              <a:t>将其</a:t>
            </a:r>
            <a:r>
              <a:rPr lang="zh-CN" altLang="en-US" sz="2400" b="1" dirty="0">
                <a:latin typeface="微软雅黑" panose="020B0503020204020204" pitchFamily="34" charset="-122"/>
                <a:ea typeface="微软雅黑" panose="020B0503020204020204" pitchFamily="34" charset="-122"/>
              </a:rPr>
              <a:t>告诉</a:t>
            </a:r>
            <a:r>
              <a:rPr lang="zh-CN" altLang="en-US" sz="2400" dirty="0">
                <a:latin typeface="微软雅黑" panose="020B0503020204020204" pitchFamily="34" charset="-122"/>
                <a:ea typeface="微软雅黑" panose="020B0503020204020204" pitchFamily="34" charset="-122"/>
              </a:rPr>
              <a:t>您所</a:t>
            </a:r>
            <a:r>
              <a:rPr lang="zh-CN" altLang="en-US" sz="2400" b="1" dirty="0">
                <a:latin typeface="微软雅黑" panose="020B0503020204020204" pitchFamily="34" charset="-122"/>
                <a:ea typeface="微软雅黑" panose="020B0503020204020204" pitchFamily="34" charset="-122"/>
              </a:rPr>
              <a:t>信任</a:t>
            </a:r>
            <a:r>
              <a:rPr lang="zh-CN" altLang="en-US" sz="2400" dirty="0">
                <a:latin typeface="微软雅黑" panose="020B0503020204020204" pitchFamily="34" charset="-122"/>
                <a:ea typeface="微软雅黑" panose="020B0503020204020204" pitchFamily="34" charset="-122"/>
              </a:rPr>
              <a:t>的人！</a:t>
            </a:r>
            <a:endParaRPr lang="en-US" sz="2400" dirty="0">
              <a:latin typeface="微软雅黑" panose="020B0503020204020204" pitchFamily="34" charset="-122"/>
              <a:ea typeface="微软雅黑" panose="020B0503020204020204" pitchFamily="34" charset="-122"/>
            </a:endParaRPr>
          </a:p>
        </p:txBody>
      </p:sp>
      <p:sp>
        <p:nvSpPr>
          <p:cNvPr id="12" name="Rectangle 11">
            <a:extLst>
              <a:ext uri="{FF2B5EF4-FFF2-40B4-BE49-F238E27FC236}">
                <a16:creationId xmlns:a16="http://schemas.microsoft.com/office/drawing/2014/main" id="{41797564-D5DA-D741-ACDA-4B0B0B28E85E}"/>
              </a:ext>
            </a:extLst>
          </p:cNvPr>
          <p:cNvSpPr/>
          <p:nvPr/>
        </p:nvSpPr>
        <p:spPr>
          <a:xfrm>
            <a:off x="7477860" y="3064774"/>
            <a:ext cx="1111277" cy="369332"/>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生理</a:t>
            </a:r>
            <a:endParaRPr lang="en-US" dirty="0">
              <a:latin typeface="微软雅黑" panose="020B0503020204020204" pitchFamily="34" charset="-122"/>
              <a:ea typeface="微软雅黑" panose="020B0503020204020204" pitchFamily="34" charset="-122"/>
            </a:endParaRPr>
          </a:p>
        </p:txBody>
      </p:sp>
      <p:sp>
        <p:nvSpPr>
          <p:cNvPr id="13" name="Rectangle 12">
            <a:extLst>
              <a:ext uri="{FF2B5EF4-FFF2-40B4-BE49-F238E27FC236}">
                <a16:creationId xmlns:a16="http://schemas.microsoft.com/office/drawing/2014/main" id="{960AE755-9B6B-1C4C-AF3E-E076D6C31526}"/>
              </a:ext>
            </a:extLst>
          </p:cNvPr>
          <p:cNvSpPr/>
          <p:nvPr/>
        </p:nvSpPr>
        <p:spPr>
          <a:xfrm>
            <a:off x="9381015" y="3299486"/>
            <a:ext cx="415498"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性</a:t>
            </a:r>
            <a:endParaRPr lang="en-US" dirty="0">
              <a:latin typeface="微软雅黑" panose="020B0503020204020204" pitchFamily="34" charset="-122"/>
              <a:ea typeface="微软雅黑" panose="020B0503020204020204" pitchFamily="34" charset="-122"/>
            </a:endParaRPr>
          </a:p>
        </p:txBody>
      </p:sp>
      <p:sp>
        <p:nvSpPr>
          <p:cNvPr id="14" name="Rectangle 13">
            <a:extLst>
              <a:ext uri="{FF2B5EF4-FFF2-40B4-BE49-F238E27FC236}">
                <a16:creationId xmlns:a16="http://schemas.microsoft.com/office/drawing/2014/main" id="{3B71F698-0FF0-0042-93A7-1FBA30521102}"/>
              </a:ext>
            </a:extLst>
          </p:cNvPr>
          <p:cNvSpPr/>
          <p:nvPr/>
        </p:nvSpPr>
        <p:spPr>
          <a:xfrm>
            <a:off x="5679474" y="3299486"/>
            <a:ext cx="646331"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忽视</a:t>
            </a:r>
            <a:endParaRPr lang="en-US" dirty="0">
              <a:latin typeface="微软雅黑" panose="020B0503020204020204" pitchFamily="34" charset="-122"/>
              <a:ea typeface="微软雅黑" panose="020B0503020204020204" pitchFamily="34" charset="-122"/>
            </a:endParaRPr>
          </a:p>
        </p:txBody>
      </p:sp>
      <p:sp>
        <p:nvSpPr>
          <p:cNvPr id="15" name="Rectangle 14">
            <a:extLst>
              <a:ext uri="{FF2B5EF4-FFF2-40B4-BE49-F238E27FC236}">
                <a16:creationId xmlns:a16="http://schemas.microsoft.com/office/drawing/2014/main" id="{AFBF134B-0937-874A-885A-464F83B720CB}"/>
              </a:ext>
            </a:extLst>
          </p:cNvPr>
          <p:cNvSpPr/>
          <p:nvPr/>
        </p:nvSpPr>
        <p:spPr>
          <a:xfrm>
            <a:off x="10728938" y="3875725"/>
            <a:ext cx="646331"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情感</a:t>
            </a:r>
            <a:endParaRPr lang="en-US" dirty="0">
              <a:latin typeface="微软雅黑" panose="020B0503020204020204" pitchFamily="34" charset="-122"/>
              <a:ea typeface="微软雅黑" panose="020B0503020204020204" pitchFamily="34" charset="-122"/>
            </a:endParaRPr>
          </a:p>
        </p:txBody>
      </p:sp>
      <p:sp>
        <p:nvSpPr>
          <p:cNvPr id="16" name="Rectangle 15">
            <a:extLst>
              <a:ext uri="{FF2B5EF4-FFF2-40B4-BE49-F238E27FC236}">
                <a16:creationId xmlns:a16="http://schemas.microsoft.com/office/drawing/2014/main" id="{3D35FC9B-B96D-024A-91F0-DDA829D054F3}"/>
              </a:ext>
            </a:extLst>
          </p:cNvPr>
          <p:cNvSpPr/>
          <p:nvPr/>
        </p:nvSpPr>
        <p:spPr>
          <a:xfrm>
            <a:off x="4245920" y="3959945"/>
            <a:ext cx="646331"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财务</a:t>
            </a:r>
            <a:endParaRPr lang="en-US" dirty="0">
              <a:latin typeface="微软雅黑" panose="020B0503020204020204" pitchFamily="34" charset="-122"/>
              <a:ea typeface="微软雅黑" panose="020B0503020204020204" pitchFamily="34" charset="-122"/>
            </a:endParaRPr>
          </a:p>
        </p:txBody>
      </p:sp>
      <p:pic>
        <p:nvPicPr>
          <p:cNvPr id="21" name="Picture 20">
            <a:extLst>
              <a:ext uri="{FF2B5EF4-FFF2-40B4-BE49-F238E27FC236}">
                <a16:creationId xmlns:a16="http://schemas.microsoft.com/office/drawing/2014/main" id="{3F5F14CA-D577-6C49-850F-A02BFC0F253B}"/>
              </a:ext>
            </a:extLst>
          </p:cNvPr>
          <p:cNvPicPr>
            <a:picLocks noChangeAspect="1"/>
          </p:cNvPicPr>
          <p:nvPr/>
        </p:nvPicPr>
        <p:blipFill>
          <a:blip r:embed="rId4"/>
          <a:stretch>
            <a:fillRect/>
          </a:stretch>
        </p:blipFill>
        <p:spPr>
          <a:xfrm>
            <a:off x="3879630" y="2477677"/>
            <a:ext cx="1373317" cy="13826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a:extLst>
              <a:ext uri="{FF2B5EF4-FFF2-40B4-BE49-F238E27FC236}">
                <a16:creationId xmlns:a16="http://schemas.microsoft.com/office/drawing/2014/main" id="{BA677556-878C-CA4F-BA2F-41AD1F916565}"/>
              </a:ext>
            </a:extLst>
          </p:cNvPr>
          <p:cNvPicPr>
            <a:picLocks noChangeAspect="1"/>
          </p:cNvPicPr>
          <p:nvPr/>
        </p:nvPicPr>
        <p:blipFill>
          <a:blip r:embed="rId5"/>
          <a:stretch>
            <a:fillRect/>
          </a:stretch>
        </p:blipFill>
        <p:spPr>
          <a:xfrm>
            <a:off x="10319664" y="2467099"/>
            <a:ext cx="1373318" cy="13940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Picture 22">
            <a:extLst>
              <a:ext uri="{FF2B5EF4-FFF2-40B4-BE49-F238E27FC236}">
                <a16:creationId xmlns:a16="http://schemas.microsoft.com/office/drawing/2014/main" id="{41348FF6-2B54-E14D-90C9-F6F07499AEF4}"/>
              </a:ext>
            </a:extLst>
          </p:cNvPr>
          <p:cNvPicPr>
            <a:picLocks noChangeAspect="1"/>
          </p:cNvPicPr>
          <p:nvPr/>
        </p:nvPicPr>
        <p:blipFill>
          <a:blip r:embed="rId6"/>
          <a:stretch>
            <a:fillRect/>
          </a:stretch>
        </p:blipFill>
        <p:spPr>
          <a:xfrm>
            <a:off x="5292901" y="1877575"/>
            <a:ext cx="1373317" cy="13718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a:extLst>
              <a:ext uri="{FF2B5EF4-FFF2-40B4-BE49-F238E27FC236}">
                <a16:creationId xmlns:a16="http://schemas.microsoft.com/office/drawing/2014/main" id="{DDF024B0-1A1F-B645-BCC4-0764845CEC4F}"/>
              </a:ext>
            </a:extLst>
          </p:cNvPr>
          <p:cNvPicPr>
            <a:picLocks noChangeAspect="1"/>
          </p:cNvPicPr>
          <p:nvPr/>
        </p:nvPicPr>
        <p:blipFill>
          <a:blip r:embed="rId7"/>
          <a:stretch>
            <a:fillRect/>
          </a:stretch>
        </p:blipFill>
        <p:spPr>
          <a:xfrm>
            <a:off x="8822052" y="1877575"/>
            <a:ext cx="1373317" cy="14219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a:extLst>
              <a:ext uri="{FF2B5EF4-FFF2-40B4-BE49-F238E27FC236}">
                <a16:creationId xmlns:a16="http://schemas.microsoft.com/office/drawing/2014/main" id="{C6EF1552-784D-5645-949E-826264E1F619}"/>
              </a:ext>
            </a:extLst>
          </p:cNvPr>
          <p:cNvPicPr>
            <a:picLocks noChangeAspect="1"/>
          </p:cNvPicPr>
          <p:nvPr/>
        </p:nvPicPr>
        <p:blipFill>
          <a:blip r:embed="rId8"/>
          <a:stretch>
            <a:fillRect/>
          </a:stretch>
        </p:blipFill>
        <p:spPr>
          <a:xfrm>
            <a:off x="7043541" y="1682176"/>
            <a:ext cx="1373316" cy="13698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Picture 25">
            <a:extLst>
              <a:ext uri="{FF2B5EF4-FFF2-40B4-BE49-F238E27FC236}">
                <a16:creationId xmlns:a16="http://schemas.microsoft.com/office/drawing/2014/main" id="{7E980534-29B9-FC4A-960F-D6874497CAA3}"/>
              </a:ext>
            </a:extLst>
          </p:cNvPr>
          <p:cNvPicPr>
            <a:picLocks noChangeAspect="1"/>
          </p:cNvPicPr>
          <p:nvPr/>
        </p:nvPicPr>
        <p:blipFill rotWithShape="1">
          <a:blip r:embed="rId9"/>
          <a:srcRect l="-24541" t="-12826" r="-25459" b="-12826"/>
          <a:stretch/>
        </p:blipFill>
        <p:spPr>
          <a:xfrm>
            <a:off x="6960082" y="3903664"/>
            <a:ext cx="1970396" cy="1980659"/>
          </a:xfrm>
          <a:prstGeom prst="ellipse">
            <a:avLst/>
          </a:prstGeom>
          <a:solidFill>
            <a:schemeClr val="accent3">
              <a:lumMod val="20000"/>
              <a:lumOff val="80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30" name="Straight Arrow Connector 29">
            <a:extLst>
              <a:ext uri="{FF2B5EF4-FFF2-40B4-BE49-F238E27FC236}">
                <a16:creationId xmlns:a16="http://schemas.microsoft.com/office/drawing/2014/main" id="{ECC2B58E-2E45-2E47-9667-B1B3083869B7}"/>
              </a:ext>
            </a:extLst>
          </p:cNvPr>
          <p:cNvCxnSpPr/>
          <p:nvPr/>
        </p:nvCxnSpPr>
        <p:spPr>
          <a:xfrm flipH="1" flipV="1">
            <a:off x="5693732" y="4144611"/>
            <a:ext cx="1051269" cy="409101"/>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31" name="Straight Arrow Connector 30">
            <a:extLst>
              <a:ext uri="{FF2B5EF4-FFF2-40B4-BE49-F238E27FC236}">
                <a16:creationId xmlns:a16="http://schemas.microsoft.com/office/drawing/2014/main" id="{D9A794C0-D6FD-9D44-8630-4B69D75F9205}"/>
              </a:ext>
            </a:extLst>
          </p:cNvPr>
          <p:cNvCxnSpPr>
            <a:cxnSpLocks/>
          </p:cNvCxnSpPr>
          <p:nvPr/>
        </p:nvCxnSpPr>
        <p:spPr>
          <a:xfrm flipH="1" flipV="1">
            <a:off x="6666218" y="3289382"/>
            <a:ext cx="522278" cy="644193"/>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35" name="Straight Arrow Connector 34">
            <a:extLst>
              <a:ext uri="{FF2B5EF4-FFF2-40B4-BE49-F238E27FC236}">
                <a16:creationId xmlns:a16="http://schemas.microsoft.com/office/drawing/2014/main" id="{B99BDD63-E4EE-E54C-9BDF-2183B6E9247E}"/>
              </a:ext>
            </a:extLst>
          </p:cNvPr>
          <p:cNvCxnSpPr>
            <a:cxnSpLocks/>
          </p:cNvCxnSpPr>
          <p:nvPr/>
        </p:nvCxnSpPr>
        <p:spPr>
          <a:xfrm flipV="1">
            <a:off x="9057444" y="4144611"/>
            <a:ext cx="928642" cy="429846"/>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40" name="Straight Arrow Connector 39">
            <a:extLst>
              <a:ext uri="{FF2B5EF4-FFF2-40B4-BE49-F238E27FC236}">
                <a16:creationId xmlns:a16="http://schemas.microsoft.com/office/drawing/2014/main" id="{B53CED09-8C00-AB4A-83CF-6235CFFD57BF}"/>
              </a:ext>
            </a:extLst>
          </p:cNvPr>
          <p:cNvCxnSpPr>
            <a:cxnSpLocks/>
          </p:cNvCxnSpPr>
          <p:nvPr/>
        </p:nvCxnSpPr>
        <p:spPr>
          <a:xfrm flipV="1">
            <a:off x="8480536" y="3463542"/>
            <a:ext cx="353555" cy="440122"/>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43" name="Straight Arrow Connector 42">
            <a:extLst>
              <a:ext uri="{FF2B5EF4-FFF2-40B4-BE49-F238E27FC236}">
                <a16:creationId xmlns:a16="http://schemas.microsoft.com/office/drawing/2014/main" id="{BD28B75C-0D37-3043-9C79-ACC29E308F93}"/>
              </a:ext>
            </a:extLst>
          </p:cNvPr>
          <p:cNvCxnSpPr>
            <a:cxnSpLocks/>
            <a:endCxn id="12" idx="2"/>
          </p:cNvCxnSpPr>
          <p:nvPr/>
        </p:nvCxnSpPr>
        <p:spPr>
          <a:xfrm flipH="1" flipV="1">
            <a:off x="8033499" y="3434106"/>
            <a:ext cx="8286" cy="277540"/>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50" name="Text Placeholder 1">
            <a:extLst>
              <a:ext uri="{FF2B5EF4-FFF2-40B4-BE49-F238E27FC236}">
                <a16:creationId xmlns:a16="http://schemas.microsoft.com/office/drawing/2014/main" id="{8EC47DC5-ADAE-CE43-8A4F-FF13A025058C}"/>
              </a:ext>
            </a:extLst>
          </p:cNvPr>
          <p:cNvSpPr>
            <a:spLocks noGrp="1"/>
          </p:cNvSpPr>
          <p:nvPr>
            <p:ph type="body" sz="quarter" idx="13"/>
          </p:nvPr>
        </p:nvSpPr>
        <p:spPr>
          <a:xfrm>
            <a:off x="105673" y="100837"/>
            <a:ext cx="6847181" cy="862561"/>
          </a:xfrm>
        </p:spPr>
        <p:txBody>
          <a:bodyPr/>
          <a:lstStyle/>
          <a:p>
            <a:r>
              <a:rPr lang="zh-CN" altLang="en-US" sz="2800" dirty="0">
                <a:latin typeface="微软雅黑" panose="020B0503020204020204" pitchFamily="34" charset="-122"/>
                <a:ea typeface="微软雅黑" panose="020B0503020204020204" pitchFamily="34" charset="-122"/>
              </a:rPr>
              <a:t>您的权利和安全</a:t>
            </a:r>
            <a:endParaRPr lang="en-US" sz="28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42031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Isosceles Triangle 15"/>
          <p:cNvSpPr/>
          <p:nvPr/>
        </p:nvSpPr>
        <p:spPr>
          <a:xfrm rot="9220213">
            <a:off x="-596644" y="4059998"/>
            <a:ext cx="15108068" cy="6918578"/>
          </a:xfrm>
          <a:prstGeom prst="triangle">
            <a:avLst>
              <a:gd name="adj" fmla="val 22555"/>
            </a:avLst>
          </a:prstGeom>
          <a:solidFill>
            <a:schemeClr val="bg1">
              <a:lumMod val="6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zh-CN" altLang="en-US" sz="2800" dirty="0">
                <a:latin typeface="微软雅黑" panose="020B0503020204020204" pitchFamily="34" charset="-122"/>
                <a:ea typeface="微软雅黑" panose="020B0503020204020204" pitchFamily="34" charset="-122"/>
              </a:rPr>
              <a:t>什么是自决</a:t>
            </a:r>
            <a:endParaRPr lang="en-US" sz="2800" dirty="0">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C8153160-F310-5D4D-A1DD-28A1A99CE5B9}"/>
              </a:ext>
            </a:extLst>
          </p:cNvPr>
          <p:cNvSpPr txBox="1"/>
          <p:nvPr/>
        </p:nvSpPr>
        <p:spPr>
          <a:xfrm>
            <a:off x="110209" y="617019"/>
            <a:ext cx="7362645"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CN" altLang="en-US" sz="2700" b="1" kern="1200" dirty="0">
                <a:solidFill>
                  <a:schemeClr val="bg2">
                    <a:lumMod val="10000"/>
                  </a:schemeClr>
                </a:solidFill>
                <a:latin typeface="微软雅黑" panose="020B0503020204020204" pitchFamily="34" charset="-122"/>
                <a:ea typeface="微软雅黑" panose="020B0503020204020204" pitchFamily="34" charset="-122"/>
                <a:cs typeface="+mj-cs"/>
              </a:rPr>
              <a:t>自觉计划概览</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pic>
        <p:nvPicPr>
          <p:cNvPr id="11" name="Picture 10">
            <a:extLst>
              <a:ext uri="{FF2B5EF4-FFF2-40B4-BE49-F238E27FC236}">
                <a16:creationId xmlns:a16="http://schemas.microsoft.com/office/drawing/2014/main" id="{574A726E-F654-CD48-A80D-5C7565DB991C}"/>
              </a:ext>
            </a:extLst>
          </p:cNvPr>
          <p:cNvPicPr>
            <a:picLocks noChangeAspect="1"/>
          </p:cNvPicPr>
          <p:nvPr/>
        </p:nvPicPr>
        <p:blipFill>
          <a:blip r:embed="rId3"/>
          <a:stretch>
            <a:fillRect/>
          </a:stretch>
        </p:blipFill>
        <p:spPr>
          <a:xfrm>
            <a:off x="406444" y="1372400"/>
            <a:ext cx="1743913" cy="1540516"/>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851A4228-57B5-D046-8408-89E43C6FADC6}"/>
              </a:ext>
            </a:extLst>
          </p:cNvPr>
          <p:cNvPicPr>
            <a:picLocks noChangeAspect="1"/>
          </p:cNvPicPr>
          <p:nvPr/>
        </p:nvPicPr>
        <p:blipFill>
          <a:blip r:embed="rId4"/>
          <a:stretch>
            <a:fillRect/>
          </a:stretch>
        </p:blipFill>
        <p:spPr>
          <a:xfrm>
            <a:off x="2851437" y="1323363"/>
            <a:ext cx="1706961" cy="156352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81CF052D-2FAD-5648-BA6B-FF61234AB8A2}"/>
              </a:ext>
            </a:extLst>
          </p:cNvPr>
          <p:cNvPicPr>
            <a:picLocks noChangeAspect="1"/>
          </p:cNvPicPr>
          <p:nvPr/>
        </p:nvPicPr>
        <p:blipFill>
          <a:blip r:embed="rId5"/>
          <a:stretch>
            <a:fillRect/>
          </a:stretch>
        </p:blipFill>
        <p:spPr>
          <a:xfrm>
            <a:off x="10019713" y="1323363"/>
            <a:ext cx="1743913" cy="162787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Proceso administrativo: Imagenes de cabecera">
            <a:extLst>
              <a:ext uri="{FF2B5EF4-FFF2-40B4-BE49-F238E27FC236}">
                <a16:creationId xmlns:a16="http://schemas.microsoft.com/office/drawing/2014/main" id="{2BE76552-FB13-6647-9790-1F80E197C51A}"/>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653203" y="1372400"/>
            <a:ext cx="1710846" cy="1556230"/>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Category:Dollar sign - Wikimedia Commons">
            <a:extLst>
              <a:ext uri="{FF2B5EF4-FFF2-40B4-BE49-F238E27FC236}">
                <a16:creationId xmlns:a16="http://schemas.microsoft.com/office/drawing/2014/main" id="{CEE5FE38-DD91-744A-A82E-DB38DA823C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0430" y="1328892"/>
            <a:ext cx="1706961" cy="155246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TextBox 16">
            <a:extLst>
              <a:ext uri="{FF2B5EF4-FFF2-40B4-BE49-F238E27FC236}">
                <a16:creationId xmlns:a16="http://schemas.microsoft.com/office/drawing/2014/main" id="{61990A78-9491-7140-B9BB-5B98219D6C41}"/>
              </a:ext>
            </a:extLst>
          </p:cNvPr>
          <p:cNvSpPr txBox="1"/>
          <p:nvPr/>
        </p:nvSpPr>
        <p:spPr>
          <a:xfrm>
            <a:off x="160882" y="2967659"/>
            <a:ext cx="2254869" cy="327782"/>
          </a:xfrm>
          <a:prstGeom prst="rect">
            <a:avLst/>
          </a:prstGeom>
          <a:noFill/>
        </p:spPr>
        <p:txBody>
          <a:bodyPr wrap="square" rtlCol="0" anchor="t">
            <a:spAutoFit/>
          </a:bodyPr>
          <a:lstStyle/>
          <a:p>
            <a:pPr algn="ctr">
              <a:lnSpc>
                <a:spcPct val="90000"/>
              </a:lnSpc>
              <a:spcBef>
                <a:spcPct val="0"/>
              </a:spcBef>
            </a:pPr>
            <a:r>
              <a:rPr lang="zh-CN" altLang="en-US" sz="1700" dirty="0">
                <a:solidFill>
                  <a:schemeClr val="accent5">
                    <a:lumMod val="50000"/>
                  </a:schemeClr>
                </a:solidFill>
                <a:latin typeface="微软雅黑" panose="020B0503020204020204" pitchFamily="34" charset="-122"/>
                <a:ea typeface="微软雅黑" panose="020B0503020204020204" pitchFamily="34" charset="-122"/>
                <a:cs typeface="+mj-cs"/>
              </a:rPr>
              <a:t>选择、控制和责任</a:t>
            </a:r>
            <a:endParaRPr lang="en-US" sz="1700" dirty="0">
              <a:latin typeface="微软雅黑" panose="020B0503020204020204" pitchFamily="34" charset="-122"/>
              <a:ea typeface="微软雅黑" panose="020B0503020204020204" pitchFamily="34" charset="-122"/>
            </a:endParaRPr>
          </a:p>
        </p:txBody>
      </p:sp>
      <p:sp>
        <p:nvSpPr>
          <p:cNvPr id="18" name="TextBox 17">
            <a:extLst>
              <a:ext uri="{FF2B5EF4-FFF2-40B4-BE49-F238E27FC236}">
                <a16:creationId xmlns:a16="http://schemas.microsoft.com/office/drawing/2014/main" id="{B16A1061-00F2-8245-AA64-8B4185441036}"/>
              </a:ext>
            </a:extLst>
          </p:cNvPr>
          <p:cNvSpPr txBox="1"/>
          <p:nvPr/>
        </p:nvSpPr>
        <p:spPr>
          <a:xfrm>
            <a:off x="2701086" y="2967659"/>
            <a:ext cx="1997718" cy="563231"/>
          </a:xfrm>
          <a:prstGeom prst="rect">
            <a:avLst/>
          </a:prstGeom>
          <a:noFill/>
        </p:spPr>
        <p:txBody>
          <a:bodyPr wrap="square" rtlCol="0" anchor="t">
            <a:spAutoFit/>
          </a:bodyPr>
          <a:lstStyle/>
          <a:p>
            <a:pPr algn="ctr">
              <a:lnSpc>
                <a:spcPct val="90000"/>
              </a:lnSpc>
              <a:spcBef>
                <a:spcPct val="0"/>
              </a:spcBef>
            </a:pPr>
            <a:r>
              <a:rPr lang="zh-CN" altLang="en-US" sz="1700" dirty="0">
                <a:solidFill>
                  <a:schemeClr val="accent5">
                    <a:lumMod val="50000"/>
                  </a:schemeClr>
                </a:solidFill>
                <a:latin typeface="微软雅黑" panose="020B0503020204020204" pitchFamily="34" charset="-122"/>
                <a:ea typeface="微软雅黑" panose="020B0503020204020204" pitchFamily="34" charset="-122"/>
                <a:cs typeface="+mj-cs"/>
              </a:rPr>
              <a:t>适合您生活的服务和支持</a:t>
            </a:r>
            <a:endParaRPr lang="en-US" sz="17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19" name="TextBox 18">
            <a:extLst>
              <a:ext uri="{FF2B5EF4-FFF2-40B4-BE49-F238E27FC236}">
                <a16:creationId xmlns:a16="http://schemas.microsoft.com/office/drawing/2014/main" id="{3CB568AB-96E8-0043-B909-B69F2910A773}"/>
              </a:ext>
            </a:extLst>
          </p:cNvPr>
          <p:cNvSpPr txBox="1"/>
          <p:nvPr/>
        </p:nvSpPr>
        <p:spPr>
          <a:xfrm>
            <a:off x="5143278" y="2951238"/>
            <a:ext cx="1921264" cy="563231"/>
          </a:xfrm>
          <a:prstGeom prst="rect">
            <a:avLst/>
          </a:prstGeom>
          <a:noFill/>
        </p:spPr>
        <p:txBody>
          <a:bodyPr wrap="square" rtlCol="0" anchor="t">
            <a:spAutoFit/>
          </a:bodyPr>
          <a:lstStyle/>
          <a:p>
            <a:pPr algn="ctr">
              <a:lnSpc>
                <a:spcPct val="90000"/>
              </a:lnSpc>
              <a:spcBef>
                <a:spcPct val="0"/>
              </a:spcBef>
            </a:pPr>
            <a:r>
              <a:rPr lang="zh-CN" altLang="en-US" sz="1700" dirty="0">
                <a:solidFill>
                  <a:schemeClr val="accent5">
                    <a:lumMod val="50000"/>
                  </a:schemeClr>
                </a:solidFill>
                <a:latin typeface="微软雅黑" panose="020B0503020204020204" pitchFamily="34" charset="-122"/>
                <a:ea typeface="微软雅黑" panose="020B0503020204020204" pitchFamily="34" charset="-122"/>
                <a:cs typeface="+mj-cs"/>
              </a:rPr>
              <a:t>决定如何使用您的预算</a:t>
            </a:r>
            <a:endParaRPr lang="en-US" sz="17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20" name="TextBox 19">
            <a:extLst>
              <a:ext uri="{FF2B5EF4-FFF2-40B4-BE49-F238E27FC236}">
                <a16:creationId xmlns:a16="http://schemas.microsoft.com/office/drawing/2014/main" id="{BFB1BD14-3A89-6B40-B3AD-65241D3FEA1D}"/>
              </a:ext>
            </a:extLst>
          </p:cNvPr>
          <p:cNvSpPr txBox="1"/>
          <p:nvPr/>
        </p:nvSpPr>
        <p:spPr>
          <a:xfrm>
            <a:off x="7820790" y="3000275"/>
            <a:ext cx="1375672" cy="327782"/>
          </a:xfrm>
          <a:prstGeom prst="rect">
            <a:avLst/>
          </a:prstGeom>
          <a:noFill/>
        </p:spPr>
        <p:txBody>
          <a:bodyPr wrap="square" rtlCol="0" anchor="t">
            <a:spAutoFit/>
          </a:bodyPr>
          <a:lstStyle/>
          <a:p>
            <a:pPr algn="ctr">
              <a:lnSpc>
                <a:spcPct val="90000"/>
              </a:lnSpc>
              <a:spcBef>
                <a:spcPct val="0"/>
              </a:spcBef>
            </a:pPr>
            <a:r>
              <a:rPr lang="zh-CN" altLang="en-US" sz="1700" dirty="0">
                <a:solidFill>
                  <a:schemeClr val="accent5">
                    <a:lumMod val="50000"/>
                  </a:schemeClr>
                </a:solidFill>
                <a:latin typeface="微软雅黑" panose="020B0503020204020204" pitchFamily="34" charset="-122"/>
                <a:ea typeface="微软雅黑" panose="020B0503020204020204" pitchFamily="34" charset="-122"/>
                <a:cs typeface="+mj-cs"/>
              </a:rPr>
              <a:t>大量支持</a:t>
            </a:r>
            <a:endParaRPr lang="en-US" sz="17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21" name="TextBox 20">
            <a:extLst>
              <a:ext uri="{FF2B5EF4-FFF2-40B4-BE49-F238E27FC236}">
                <a16:creationId xmlns:a16="http://schemas.microsoft.com/office/drawing/2014/main" id="{CEAE631F-F885-6F45-941E-ED3BE699CF13}"/>
              </a:ext>
            </a:extLst>
          </p:cNvPr>
          <p:cNvSpPr txBox="1"/>
          <p:nvPr/>
        </p:nvSpPr>
        <p:spPr>
          <a:xfrm>
            <a:off x="10078842" y="3000275"/>
            <a:ext cx="1684784" cy="327782"/>
          </a:xfrm>
          <a:prstGeom prst="rect">
            <a:avLst/>
          </a:prstGeom>
          <a:noFill/>
        </p:spPr>
        <p:txBody>
          <a:bodyPr wrap="square" rtlCol="0" anchor="t">
            <a:spAutoFit/>
          </a:bodyPr>
          <a:lstStyle/>
          <a:p>
            <a:pPr algn="ctr">
              <a:lnSpc>
                <a:spcPct val="90000"/>
              </a:lnSpc>
              <a:spcBef>
                <a:spcPct val="0"/>
              </a:spcBef>
            </a:pPr>
            <a:r>
              <a:rPr lang="zh-CN" altLang="en-US" sz="1700" dirty="0">
                <a:solidFill>
                  <a:schemeClr val="accent5">
                    <a:lumMod val="50000"/>
                  </a:schemeClr>
                </a:solidFill>
                <a:latin typeface="微软雅黑" panose="020B0503020204020204" pitchFamily="34" charset="-122"/>
                <a:ea typeface="微软雅黑" panose="020B0503020204020204" pitchFamily="34" charset="-122"/>
                <a:cs typeface="+mj-cs"/>
              </a:rPr>
              <a:t>以人为本</a:t>
            </a:r>
            <a:endParaRPr lang="en-US" sz="1700"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pic>
        <p:nvPicPr>
          <p:cNvPr id="10" name="Picture 9">
            <a:extLst>
              <a:ext uri="{FF2B5EF4-FFF2-40B4-BE49-F238E27FC236}">
                <a16:creationId xmlns:a16="http://schemas.microsoft.com/office/drawing/2014/main" id="{9F2B2AE2-D9AC-9B49-B683-AEE3859588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58398" y="3917272"/>
            <a:ext cx="2758261" cy="275826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498443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982720"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CN" altLang="en-US" sz="2700" b="1" kern="1200" dirty="0">
                <a:solidFill>
                  <a:schemeClr val="bg2">
                    <a:lumMod val="10000"/>
                  </a:schemeClr>
                </a:solidFill>
                <a:latin typeface="微软雅黑" panose="020B0503020204020204" pitchFamily="34" charset="-122"/>
                <a:ea typeface="微软雅黑" panose="020B0503020204020204" pitchFamily="34" charset="-122"/>
                <a:cs typeface="+mj-cs"/>
              </a:rPr>
              <a:t>识别虐待</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16" name="Rectangle 15">
            <a:extLst>
              <a:ext uri="{FF2B5EF4-FFF2-40B4-BE49-F238E27FC236}">
                <a16:creationId xmlns:a16="http://schemas.microsoft.com/office/drawing/2014/main" id="{E4DB350B-E184-AD40-A270-635BB34133CD}"/>
              </a:ext>
            </a:extLst>
          </p:cNvPr>
          <p:cNvSpPr/>
          <p:nvPr/>
        </p:nvSpPr>
        <p:spPr>
          <a:xfrm>
            <a:off x="587829" y="1149859"/>
            <a:ext cx="10816045" cy="461665"/>
          </a:xfrm>
          <a:prstGeom prst="rect">
            <a:avLst/>
          </a:prstGeom>
        </p:spPr>
        <p:txBody>
          <a:bodyPr wrap="square">
            <a:spAutoFit/>
          </a:bodyPr>
          <a:lstStyle/>
          <a:p>
            <a:pPr algn="ctr"/>
            <a:r>
              <a:rPr lang="zh-CN" altLang="en-US" sz="2400" b="1" dirty="0">
                <a:latin typeface="微软雅黑" panose="020B0503020204020204" pitchFamily="34" charset="-122"/>
                <a:ea typeface="微软雅黑" panose="020B0503020204020204" pitchFamily="34" charset="-122"/>
              </a:rPr>
              <a:t>了解</a:t>
            </a:r>
            <a:r>
              <a:rPr lang="zh-CN" altLang="en-US" sz="2400" dirty="0">
                <a:latin typeface="微软雅黑" panose="020B0503020204020204" pitchFamily="34" charset="-122"/>
                <a:ea typeface="微软雅黑" panose="020B0503020204020204" pitchFamily="34" charset="-122"/>
              </a:rPr>
              <a:t>虐待的可能</a:t>
            </a:r>
            <a:r>
              <a:rPr lang="zh-CN" altLang="en-US" sz="2400" u="sng" dirty="0">
                <a:latin typeface="微软雅黑" panose="020B0503020204020204" pitchFamily="34" charset="-122"/>
                <a:ea typeface="微软雅黑" panose="020B0503020204020204" pitchFamily="34" charset="-122"/>
              </a:rPr>
              <a:t>迹象和征兆</a:t>
            </a:r>
            <a:r>
              <a:rPr lang="zh-CN" altLang="en-US" sz="2400" dirty="0">
                <a:latin typeface="微软雅黑" panose="020B0503020204020204" pitchFamily="34" charset="-122"/>
                <a:ea typeface="微软雅黑" panose="020B0503020204020204" pitchFamily="34" charset="-122"/>
              </a:rPr>
              <a:t>是很重要的。</a:t>
            </a:r>
            <a:endParaRPr lang="en-US" sz="2400" dirty="0">
              <a:latin typeface="微软雅黑" panose="020B0503020204020204" pitchFamily="34" charset="-122"/>
              <a:ea typeface="微软雅黑" panose="020B0503020204020204" pitchFamily="34" charset="-122"/>
            </a:endParaRPr>
          </a:p>
        </p:txBody>
      </p:sp>
      <p:graphicFrame>
        <p:nvGraphicFramePr>
          <p:cNvPr id="18" name="Diagram 17">
            <a:extLst>
              <a:ext uri="{FF2B5EF4-FFF2-40B4-BE49-F238E27FC236}">
                <a16:creationId xmlns:a16="http://schemas.microsoft.com/office/drawing/2014/main" id="{2C68D764-D385-5443-A59D-CFD3CCED233C}"/>
              </a:ext>
            </a:extLst>
          </p:cNvPr>
          <p:cNvGraphicFramePr/>
          <p:nvPr>
            <p:extLst>
              <p:ext uri="{D42A27DB-BD31-4B8C-83A1-F6EECF244321}">
                <p14:modId xmlns:p14="http://schemas.microsoft.com/office/powerpoint/2010/main" val="267364973"/>
              </p:ext>
            </p:extLst>
          </p:nvPr>
        </p:nvGraphicFramePr>
        <p:xfrm>
          <a:off x="1183612" y="1611524"/>
          <a:ext cx="9825763" cy="5186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F286BAE1-D9CB-2148-B1DD-93479630B601}"/>
              </a:ext>
            </a:extLst>
          </p:cNvPr>
          <p:cNvPicPr>
            <a:picLocks noChangeAspect="1"/>
          </p:cNvPicPr>
          <p:nvPr/>
        </p:nvPicPr>
        <p:blipFill>
          <a:blip r:embed="rId8"/>
          <a:stretch>
            <a:fillRect/>
          </a:stretch>
        </p:blipFill>
        <p:spPr>
          <a:xfrm>
            <a:off x="1187648" y="1782598"/>
            <a:ext cx="822960" cy="785543"/>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06717B4F-842A-E44D-8F32-555898CC7861}"/>
              </a:ext>
            </a:extLst>
          </p:cNvPr>
          <p:cNvPicPr>
            <a:picLocks noChangeAspect="1"/>
          </p:cNvPicPr>
          <p:nvPr/>
        </p:nvPicPr>
        <p:blipFill>
          <a:blip r:embed="rId9"/>
          <a:stretch>
            <a:fillRect/>
          </a:stretch>
        </p:blipFill>
        <p:spPr>
          <a:xfrm>
            <a:off x="1612308" y="2557277"/>
            <a:ext cx="822960" cy="81341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C9860B55-98C2-294C-89F4-C64C3F4192D2}"/>
              </a:ext>
            </a:extLst>
          </p:cNvPr>
          <p:cNvPicPr>
            <a:picLocks noChangeAspect="1"/>
          </p:cNvPicPr>
          <p:nvPr/>
        </p:nvPicPr>
        <p:blipFill>
          <a:blip r:embed="rId10"/>
          <a:stretch>
            <a:fillRect/>
          </a:stretch>
        </p:blipFill>
        <p:spPr>
          <a:xfrm>
            <a:off x="1859163" y="3425791"/>
            <a:ext cx="781309" cy="76281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03439508-429B-DD40-865B-2ADF58862A79}"/>
              </a:ext>
            </a:extLst>
          </p:cNvPr>
          <p:cNvPicPr>
            <a:picLocks noChangeAspect="1"/>
          </p:cNvPicPr>
          <p:nvPr/>
        </p:nvPicPr>
        <p:blipFill>
          <a:blip r:embed="rId11"/>
          <a:stretch>
            <a:fillRect/>
          </a:stretch>
        </p:blipFill>
        <p:spPr>
          <a:xfrm>
            <a:off x="1817512" y="4211944"/>
            <a:ext cx="822960" cy="8149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8CB0F079-9081-3F40-A89F-1A9004073BC4}"/>
              </a:ext>
            </a:extLst>
          </p:cNvPr>
          <p:cNvPicPr>
            <a:picLocks noChangeAspect="1"/>
          </p:cNvPicPr>
          <p:nvPr/>
        </p:nvPicPr>
        <p:blipFill>
          <a:blip r:embed="rId12"/>
          <a:stretch>
            <a:fillRect/>
          </a:stretch>
        </p:blipFill>
        <p:spPr>
          <a:xfrm>
            <a:off x="1232823" y="5852779"/>
            <a:ext cx="868747" cy="837753"/>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a:extLst>
              <a:ext uri="{FF2B5EF4-FFF2-40B4-BE49-F238E27FC236}">
                <a16:creationId xmlns:a16="http://schemas.microsoft.com/office/drawing/2014/main" id="{60BE1782-B6F0-9747-B1FD-C910032C2741}"/>
              </a:ext>
            </a:extLst>
          </p:cNvPr>
          <p:cNvPicPr>
            <a:picLocks noChangeAspect="1"/>
          </p:cNvPicPr>
          <p:nvPr/>
        </p:nvPicPr>
        <p:blipFill>
          <a:blip r:embed="rId13"/>
          <a:stretch>
            <a:fillRect/>
          </a:stretch>
        </p:blipFill>
        <p:spPr>
          <a:xfrm>
            <a:off x="1595092" y="5050232"/>
            <a:ext cx="822960" cy="81985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 Placeholder 1">
            <a:extLst>
              <a:ext uri="{FF2B5EF4-FFF2-40B4-BE49-F238E27FC236}">
                <a16:creationId xmlns:a16="http://schemas.microsoft.com/office/drawing/2014/main" id="{AB7F9F45-F725-CE45-BB93-E1D60CFCF029}"/>
              </a:ext>
            </a:extLst>
          </p:cNvPr>
          <p:cNvSpPr>
            <a:spLocks noGrp="1"/>
          </p:cNvSpPr>
          <p:nvPr>
            <p:ph type="body" sz="quarter" idx="13"/>
          </p:nvPr>
        </p:nvSpPr>
        <p:spPr>
          <a:xfrm>
            <a:off x="105673" y="100837"/>
            <a:ext cx="6847181" cy="862561"/>
          </a:xfrm>
        </p:spPr>
        <p:txBody>
          <a:bodyPr/>
          <a:lstStyle/>
          <a:p>
            <a:r>
              <a:rPr lang="zh-CN" altLang="en-US" sz="2800" dirty="0">
                <a:latin typeface="微软雅黑" panose="020B0503020204020204" pitchFamily="34" charset="-122"/>
                <a:ea typeface="微软雅黑" panose="020B0503020204020204" pitchFamily="34" charset="-122"/>
              </a:rPr>
              <a:t>您的权利和安全</a:t>
            </a:r>
            <a:endParaRPr lang="en-US" sz="28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365827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quot;No&quot; Symbol 36">
            <a:hlinkClick r:id="rId3" action="ppaction://hlinkfile"/>
            <a:extLst>
              <a:ext uri="{FF2B5EF4-FFF2-40B4-BE49-F238E27FC236}">
                <a16:creationId xmlns:a16="http://schemas.microsoft.com/office/drawing/2014/main" id="{4E953B49-D192-1A46-90F0-88D97E718F2F}"/>
              </a:ext>
            </a:extLst>
          </p:cNvPr>
          <p:cNvSpPr/>
          <p:nvPr/>
        </p:nvSpPr>
        <p:spPr>
          <a:xfrm>
            <a:off x="2750461" y="1042410"/>
            <a:ext cx="6528816" cy="5678519"/>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982720"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CN" altLang="en-US" sz="2700" b="1" kern="1200" dirty="0">
                <a:solidFill>
                  <a:schemeClr val="bg2">
                    <a:lumMod val="10000"/>
                  </a:schemeClr>
                </a:solidFill>
                <a:latin typeface="微软雅黑" panose="020B0503020204020204" pitchFamily="34" charset="-122"/>
                <a:ea typeface="微软雅黑" panose="020B0503020204020204" pitchFamily="34" charset="-122"/>
                <a:cs typeface="+mj-cs"/>
              </a:rPr>
              <a:t>识别虐待</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20" name="Rectangle 19">
            <a:extLst>
              <a:ext uri="{FF2B5EF4-FFF2-40B4-BE49-F238E27FC236}">
                <a16:creationId xmlns:a16="http://schemas.microsoft.com/office/drawing/2014/main" id="{F7B9ABD1-F31C-EB49-A774-0733B540240F}"/>
              </a:ext>
            </a:extLst>
          </p:cNvPr>
          <p:cNvSpPr/>
          <p:nvPr/>
        </p:nvSpPr>
        <p:spPr>
          <a:xfrm>
            <a:off x="5204097" y="5535349"/>
            <a:ext cx="4312645" cy="923330"/>
          </a:xfrm>
          <a:prstGeom prst="rect">
            <a:avLst/>
          </a:prstGeom>
        </p:spPr>
        <p:txBody>
          <a:bodyPr wrap="square">
            <a:spAutoFit/>
          </a:bodyPr>
          <a:lstStyle/>
          <a:p>
            <a:r>
              <a:rPr lang="zh-CN" altLang="en-US" sz="5400" dirty="0">
                <a:latin typeface="微软雅黑" panose="020B0503020204020204" pitchFamily="34" charset="-122"/>
                <a:ea typeface="微软雅黑" panose="020B0503020204020204" pitchFamily="34" charset="-122"/>
              </a:rPr>
              <a:t>这</a:t>
            </a:r>
            <a:r>
              <a:rPr lang="zh-CN" altLang="en-US" sz="5400" b="1" dirty="0">
                <a:latin typeface="微软雅黑" panose="020B0503020204020204" pitchFamily="34" charset="-122"/>
                <a:ea typeface="微软雅黑" panose="020B0503020204020204" pitchFamily="34" charset="-122"/>
              </a:rPr>
              <a:t>不</a:t>
            </a:r>
            <a:r>
              <a:rPr lang="zh-CN" altLang="en-US" sz="5400" dirty="0">
                <a:latin typeface="微软雅黑" panose="020B0503020204020204" pitchFamily="34" charset="-122"/>
                <a:ea typeface="微软雅黑" panose="020B0503020204020204" pitchFamily="34" charset="-122"/>
              </a:rPr>
              <a:t>行！</a:t>
            </a:r>
            <a:endParaRPr lang="en-US" sz="5400" dirty="0">
              <a:latin typeface="微软雅黑" panose="020B0503020204020204" pitchFamily="34" charset="-122"/>
              <a:ea typeface="微软雅黑" panose="020B0503020204020204" pitchFamily="34" charset="-122"/>
            </a:endParaRPr>
          </a:p>
        </p:txBody>
      </p:sp>
      <p:grpSp>
        <p:nvGrpSpPr>
          <p:cNvPr id="41" name="Group 40">
            <a:extLst>
              <a:ext uri="{FF2B5EF4-FFF2-40B4-BE49-F238E27FC236}">
                <a16:creationId xmlns:a16="http://schemas.microsoft.com/office/drawing/2014/main" id="{F6EC727C-BB57-E645-9CF5-B777C9323D20}"/>
              </a:ext>
            </a:extLst>
          </p:cNvPr>
          <p:cNvGrpSpPr/>
          <p:nvPr/>
        </p:nvGrpSpPr>
        <p:grpSpPr>
          <a:xfrm>
            <a:off x="366260" y="2453251"/>
            <a:ext cx="11522161" cy="2261640"/>
            <a:chOff x="581124" y="2356811"/>
            <a:chExt cx="9142032" cy="2799261"/>
          </a:xfrm>
        </p:grpSpPr>
        <p:sp>
          <p:nvSpPr>
            <p:cNvPr id="28" name="Freeform 27">
              <a:extLst>
                <a:ext uri="{FF2B5EF4-FFF2-40B4-BE49-F238E27FC236}">
                  <a16:creationId xmlns:a16="http://schemas.microsoft.com/office/drawing/2014/main" id="{62E7673A-16A5-A346-8A79-F12554982679}"/>
                </a:ext>
              </a:extLst>
            </p:cNvPr>
            <p:cNvSpPr/>
            <p:nvPr/>
          </p:nvSpPr>
          <p:spPr>
            <a:xfrm>
              <a:off x="581124" y="2356811"/>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lvl="0" algn="ctr" defTabSz="800100">
                <a:lnSpc>
                  <a:spcPct val="90000"/>
                </a:lnSpc>
                <a:spcBef>
                  <a:spcPct val="0"/>
                </a:spcBef>
                <a:spcAft>
                  <a:spcPct val="35000"/>
                </a:spcAft>
              </a:pPr>
              <a:r>
                <a:rPr lang="zh-CN" altLang="en-US" sz="17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如果有人伤害您或忽视您</a:t>
              </a:r>
              <a:endParaRPr lang="en-US" sz="17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9" name="Freeform 28">
              <a:extLst>
                <a:ext uri="{FF2B5EF4-FFF2-40B4-BE49-F238E27FC236}">
                  <a16:creationId xmlns:a16="http://schemas.microsoft.com/office/drawing/2014/main" id="{475E276D-AC86-844F-859D-CB327C2A627E}"/>
                </a:ext>
              </a:extLst>
            </p:cNvPr>
            <p:cNvSpPr/>
            <p:nvPr/>
          </p:nvSpPr>
          <p:spPr>
            <a:xfrm>
              <a:off x="2107050" y="2833496"/>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lvl="0" algn="ctr" defTabSz="800100">
                <a:lnSpc>
                  <a:spcPct val="90000"/>
                </a:lnSpc>
                <a:spcBef>
                  <a:spcPct val="0"/>
                </a:spcBef>
                <a:spcAft>
                  <a:spcPct val="35000"/>
                </a:spcAft>
              </a:pPr>
              <a:r>
                <a:rPr lang="zh-CN" altLang="en-US" sz="17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如果有人让您感觉不好</a:t>
              </a:r>
              <a:endParaRPr lang="en-US" sz="17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1" name="Freeform 30">
              <a:extLst>
                <a:ext uri="{FF2B5EF4-FFF2-40B4-BE49-F238E27FC236}">
                  <a16:creationId xmlns:a16="http://schemas.microsoft.com/office/drawing/2014/main" id="{8C01F934-AE55-F041-9FD6-D0110A7ACF4C}"/>
                </a:ext>
              </a:extLst>
            </p:cNvPr>
            <p:cNvSpPr/>
            <p:nvPr/>
          </p:nvSpPr>
          <p:spPr>
            <a:xfrm>
              <a:off x="3656656" y="2356811"/>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lvl="0" algn="ctr" defTabSz="800100">
                <a:lnSpc>
                  <a:spcPct val="90000"/>
                </a:lnSpc>
                <a:spcBef>
                  <a:spcPct val="0"/>
                </a:spcBef>
                <a:spcAft>
                  <a:spcPct val="35000"/>
                </a:spcAft>
              </a:pPr>
              <a:r>
                <a:rPr lang="zh-CN" altLang="en-US" sz="17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如果有人离您太近而您不喜欢</a:t>
              </a:r>
              <a:endParaRPr lang="en-US" sz="17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2" name="Freeform 31">
              <a:extLst>
                <a:ext uri="{FF2B5EF4-FFF2-40B4-BE49-F238E27FC236}">
                  <a16:creationId xmlns:a16="http://schemas.microsoft.com/office/drawing/2014/main" id="{F66034CA-BC45-B844-98B5-51E3FF1C046E}"/>
                </a:ext>
              </a:extLst>
            </p:cNvPr>
            <p:cNvSpPr/>
            <p:nvPr/>
          </p:nvSpPr>
          <p:spPr>
            <a:xfrm>
              <a:off x="5230294" y="2833496"/>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lvl="0" algn="ctr" defTabSz="800100">
                <a:lnSpc>
                  <a:spcPct val="90000"/>
                </a:lnSpc>
                <a:spcBef>
                  <a:spcPct val="0"/>
                </a:spcBef>
                <a:spcAft>
                  <a:spcPct val="35000"/>
                </a:spcAft>
              </a:pPr>
              <a:r>
                <a:rPr lang="zh-CN" altLang="en-US" sz="17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如果有人让您觉得不舒服</a:t>
              </a:r>
              <a:endParaRPr lang="en-US" sz="17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Freeform 32">
              <a:extLst>
                <a:ext uri="{FF2B5EF4-FFF2-40B4-BE49-F238E27FC236}">
                  <a16:creationId xmlns:a16="http://schemas.microsoft.com/office/drawing/2014/main" id="{0A724B82-800D-AA42-97C1-D973145AF4A9}"/>
                </a:ext>
              </a:extLst>
            </p:cNvPr>
            <p:cNvSpPr/>
            <p:nvPr/>
          </p:nvSpPr>
          <p:spPr>
            <a:xfrm>
              <a:off x="6773602" y="2412675"/>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lvl="0" algn="ctr" defTabSz="800100">
                <a:lnSpc>
                  <a:spcPct val="90000"/>
                </a:lnSpc>
                <a:spcBef>
                  <a:spcPct val="0"/>
                </a:spcBef>
                <a:spcAft>
                  <a:spcPct val="35000"/>
                </a:spcAft>
              </a:pPr>
              <a:r>
                <a:rPr lang="zh-CN" altLang="en-US" sz="17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如果有人拿走了属于您的东西</a:t>
              </a:r>
              <a:endParaRPr lang="en-US" sz="17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4" name="Freeform 33">
              <a:extLst>
                <a:ext uri="{FF2B5EF4-FFF2-40B4-BE49-F238E27FC236}">
                  <a16:creationId xmlns:a16="http://schemas.microsoft.com/office/drawing/2014/main" id="{BA2FF2E1-F630-5E42-BAA9-81DACF176BF7}"/>
                </a:ext>
              </a:extLst>
            </p:cNvPr>
            <p:cNvSpPr/>
            <p:nvPr/>
          </p:nvSpPr>
          <p:spPr>
            <a:xfrm>
              <a:off x="8316910" y="2833496"/>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lvl="0" algn="ctr" defTabSz="800100">
                <a:lnSpc>
                  <a:spcPct val="90000"/>
                </a:lnSpc>
                <a:spcBef>
                  <a:spcPct val="0"/>
                </a:spcBef>
                <a:spcAft>
                  <a:spcPct val="35000"/>
                </a:spcAft>
              </a:pPr>
              <a:r>
                <a:rPr lang="zh-CN" altLang="en-US" sz="17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如果有人碰了您，而您感觉不舒服</a:t>
              </a:r>
              <a:endParaRPr lang="en-US" sz="17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36" name="Rectangle 35">
            <a:extLst>
              <a:ext uri="{FF2B5EF4-FFF2-40B4-BE49-F238E27FC236}">
                <a16:creationId xmlns:a16="http://schemas.microsoft.com/office/drawing/2014/main" id="{52A51B7A-6185-5544-859D-29E4EE898A28}"/>
              </a:ext>
            </a:extLst>
          </p:cNvPr>
          <p:cNvSpPr/>
          <p:nvPr/>
        </p:nvSpPr>
        <p:spPr>
          <a:xfrm>
            <a:off x="5100064" y="1489069"/>
            <a:ext cx="2031325" cy="646331"/>
          </a:xfrm>
          <a:prstGeom prst="rect">
            <a:avLst/>
          </a:prstGeom>
        </p:spPr>
        <p:txBody>
          <a:bodyPr wrap="none">
            <a:spAutoFit/>
          </a:bodyPr>
          <a:lstStyle/>
          <a:p>
            <a:r>
              <a:rPr lang="zh-CN" altLang="en-US" sz="3600" b="1" dirty="0">
                <a:latin typeface="微软雅黑" panose="020B0503020204020204" pitchFamily="34" charset="-122"/>
                <a:ea typeface="微软雅黑" panose="020B0503020204020204" pitchFamily="34" charset="-122"/>
              </a:rPr>
              <a:t>请勿忽视</a:t>
            </a:r>
            <a:endParaRPr lang="en-US" sz="3600" b="1" dirty="0">
              <a:latin typeface="微软雅黑" panose="020B0503020204020204" pitchFamily="34" charset="-122"/>
              <a:ea typeface="微软雅黑" panose="020B0503020204020204" pitchFamily="34" charset="-122"/>
            </a:endParaRPr>
          </a:p>
        </p:txBody>
      </p:sp>
      <p:sp>
        <p:nvSpPr>
          <p:cNvPr id="40" name="Text Placeholder 1">
            <a:extLst>
              <a:ext uri="{FF2B5EF4-FFF2-40B4-BE49-F238E27FC236}">
                <a16:creationId xmlns:a16="http://schemas.microsoft.com/office/drawing/2014/main" id="{DDED18B9-1618-274D-A72A-6C02D7D64CDF}"/>
              </a:ext>
            </a:extLst>
          </p:cNvPr>
          <p:cNvSpPr>
            <a:spLocks noGrp="1"/>
          </p:cNvSpPr>
          <p:nvPr>
            <p:ph type="body" sz="quarter" idx="13"/>
          </p:nvPr>
        </p:nvSpPr>
        <p:spPr>
          <a:xfrm>
            <a:off x="105673" y="100837"/>
            <a:ext cx="6847181" cy="862561"/>
          </a:xfrm>
        </p:spPr>
        <p:txBody>
          <a:bodyPr/>
          <a:lstStyle/>
          <a:p>
            <a:r>
              <a:rPr lang="zh-CN" altLang="en-US" sz="2800" dirty="0">
                <a:latin typeface="微软雅黑" panose="020B0503020204020204" pitchFamily="34" charset="-122"/>
                <a:ea typeface="微软雅黑" panose="020B0503020204020204" pitchFamily="34" charset="-122"/>
              </a:rPr>
              <a:t>您的权利和安全</a:t>
            </a:r>
            <a:endParaRPr lang="en-US" sz="2800" dirty="0">
              <a:latin typeface="微软雅黑" panose="020B0503020204020204" pitchFamily="34" charset="-122"/>
              <a:ea typeface="微软雅黑" panose="020B0503020204020204" pitchFamily="34" charset="-122"/>
            </a:endParaRPr>
          </a:p>
        </p:txBody>
      </p:sp>
      <p:sp>
        <p:nvSpPr>
          <p:cNvPr id="3" name="TextBox 2"/>
          <p:cNvSpPr txBox="1"/>
          <p:nvPr/>
        </p:nvSpPr>
        <p:spPr>
          <a:xfrm>
            <a:off x="11582400" y="1086543"/>
            <a:ext cx="609600" cy="840230"/>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5400" kern="1200" dirty="0">
                <a:solidFill>
                  <a:schemeClr val="accent5">
                    <a:lumMod val="50000"/>
                  </a:schemeClr>
                </a:solidFill>
                <a:latin typeface="Century Gothic" panose="020B0502020202020204" pitchFamily="34" charset="0"/>
                <a:ea typeface="+mj-ea"/>
                <a:cs typeface="+mj-cs"/>
                <a:hlinkClick r:id="rId3" action="ppaction://hlinkfile"/>
              </a:rPr>
              <a:t>*</a:t>
            </a:r>
            <a:endParaRPr lang="en-US" sz="5400" kern="1200" dirty="0">
              <a:solidFill>
                <a:schemeClr val="accent5">
                  <a:lumMod val="50000"/>
                </a:scheme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9809211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F8A105-7986-C441-A229-8431FCD68F70}"/>
              </a:ext>
            </a:extLst>
          </p:cNvPr>
          <p:cNvSpPr/>
          <p:nvPr/>
        </p:nvSpPr>
        <p:spPr>
          <a:xfrm>
            <a:off x="-58200" y="1058491"/>
            <a:ext cx="6097929" cy="71911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BAA1B02-AF27-734D-80A3-5E851FC94B40}"/>
              </a:ext>
            </a:extLst>
          </p:cNvPr>
          <p:cNvSpPr txBox="1"/>
          <p:nvPr/>
        </p:nvSpPr>
        <p:spPr>
          <a:xfrm>
            <a:off x="110210" y="595179"/>
            <a:ext cx="3982720" cy="466281"/>
          </a:xfrm>
          <a:prstGeom prst="rect">
            <a:avLst/>
          </a:prstGeom>
          <a:noFill/>
        </p:spPr>
        <p:txBody>
          <a:bodyPr wrap="square" rtlCol="0">
            <a:spAutoFit/>
          </a:bodyPr>
          <a:lstStyle/>
          <a:p>
            <a:pP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举报虐待</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3" name="Rectangle 2">
            <a:extLst>
              <a:ext uri="{FF2B5EF4-FFF2-40B4-BE49-F238E27FC236}">
                <a16:creationId xmlns:a16="http://schemas.microsoft.com/office/drawing/2014/main" id="{3FD3F1FA-DD3E-F447-8627-416AA5496DED}"/>
              </a:ext>
            </a:extLst>
          </p:cNvPr>
          <p:cNvSpPr/>
          <p:nvPr/>
        </p:nvSpPr>
        <p:spPr>
          <a:xfrm>
            <a:off x="256032" y="1278436"/>
            <a:ext cx="4825324" cy="584775"/>
          </a:xfrm>
          <a:prstGeom prst="rect">
            <a:avLst/>
          </a:prstGeom>
        </p:spPr>
        <p:txBody>
          <a:bodyPr wrap="square">
            <a:spAutoFit/>
          </a:bodyPr>
          <a:lstStyle/>
          <a:p>
            <a:pPr algn="ctr"/>
            <a:r>
              <a:rPr lang="zh-CN" altLang="en-US" sz="3200" b="1" dirty="0">
                <a:latin typeface="微软雅黑" panose="020B0503020204020204" pitchFamily="34" charset="-122"/>
                <a:ea typeface="微软雅黑" panose="020B0503020204020204" pitchFamily="34" charset="-122"/>
              </a:rPr>
              <a:t>告诉您所</a:t>
            </a:r>
            <a:r>
              <a:rPr lang="zh-CN" altLang="en-US" sz="3200" b="1" u="sng" dirty="0">
                <a:latin typeface="微软雅黑" panose="020B0503020204020204" pitchFamily="34" charset="-122"/>
                <a:ea typeface="微软雅黑" panose="020B0503020204020204" pitchFamily="34" charset="-122"/>
              </a:rPr>
              <a:t>信任</a:t>
            </a:r>
            <a:r>
              <a:rPr lang="zh-CN" altLang="en-US" sz="3200" b="1" dirty="0">
                <a:latin typeface="微软雅黑" panose="020B0503020204020204" pitchFamily="34" charset="-122"/>
                <a:ea typeface="微软雅黑" panose="020B0503020204020204" pitchFamily="34" charset="-122"/>
              </a:rPr>
              <a:t>的人：</a:t>
            </a:r>
            <a:endParaRPr lang="en-US" sz="3200" i="1" dirty="0">
              <a:latin typeface="微软雅黑" panose="020B0503020204020204" pitchFamily="34" charset="-122"/>
              <a:ea typeface="微软雅黑" panose="020B0503020204020204" pitchFamily="34" charset="-122"/>
            </a:endParaRPr>
          </a:p>
        </p:txBody>
      </p:sp>
      <p:sp>
        <p:nvSpPr>
          <p:cNvPr id="7" name="Rectangle 6">
            <a:extLst>
              <a:ext uri="{FF2B5EF4-FFF2-40B4-BE49-F238E27FC236}">
                <a16:creationId xmlns:a16="http://schemas.microsoft.com/office/drawing/2014/main" id="{CB027F2D-2195-7840-AD88-DB9664484309}"/>
              </a:ext>
            </a:extLst>
          </p:cNvPr>
          <p:cNvSpPr/>
          <p:nvPr/>
        </p:nvSpPr>
        <p:spPr>
          <a:xfrm>
            <a:off x="256032" y="1708833"/>
            <a:ext cx="5475152" cy="2554545"/>
          </a:xfrm>
          <a:prstGeom prst="rect">
            <a:avLst/>
          </a:prstGeom>
        </p:spPr>
        <p:txBody>
          <a:bodyPr wrap="square">
            <a:spAutoFit/>
          </a:bodyPr>
          <a:lstStyle/>
          <a:p>
            <a:endParaRPr lang="en-US" sz="2000" dirty="0">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家人</a:t>
            </a:r>
            <a:r>
              <a:rPr lang="en-US" sz="2000" dirty="0">
                <a:latin typeface="微软雅黑" panose="020B0503020204020204" pitchFamily="34" charset="-122"/>
                <a:ea typeface="微软雅黑" panose="020B0503020204020204" pitchFamily="34" charset="-122"/>
              </a:rPr>
              <a:t> </a:t>
            </a:r>
          </a:p>
          <a:p>
            <a:pPr marL="457200" indent="-457200">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朋友</a:t>
            </a:r>
            <a:endParaRPr lang="en-US" sz="2000" dirty="0">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来自于您学校的人</a:t>
            </a:r>
            <a:endParaRPr lang="en-US" altLang="zh-CN" sz="2000" dirty="0">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工作中的人</a:t>
            </a:r>
            <a:endParaRPr lang="en-US" altLang="zh-CN" sz="2000" dirty="0">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独立协调方</a:t>
            </a:r>
            <a:endParaRPr lang="en-US" altLang="zh-CN" sz="2000" dirty="0">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您的服务协调员</a:t>
            </a:r>
            <a:endParaRPr lang="en-US" altLang="zh-CN" sz="2000" dirty="0">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医疗专业人员</a:t>
            </a:r>
            <a:endParaRPr lang="en-US" sz="2000" dirty="0">
              <a:latin typeface="微软雅黑" panose="020B0503020204020204" pitchFamily="34" charset="-122"/>
              <a:ea typeface="微软雅黑" panose="020B0503020204020204" pitchFamily="34" charset="-122"/>
            </a:endParaRPr>
          </a:p>
        </p:txBody>
      </p:sp>
      <p:sp>
        <p:nvSpPr>
          <p:cNvPr id="5" name="Rectangle 4">
            <a:extLst>
              <a:ext uri="{FF2B5EF4-FFF2-40B4-BE49-F238E27FC236}">
                <a16:creationId xmlns:a16="http://schemas.microsoft.com/office/drawing/2014/main" id="{93EA284F-E1A7-C141-BC3B-7CB2A64BF911}"/>
              </a:ext>
            </a:extLst>
          </p:cNvPr>
          <p:cNvSpPr/>
          <p:nvPr/>
        </p:nvSpPr>
        <p:spPr>
          <a:xfrm>
            <a:off x="6555857" y="2067821"/>
            <a:ext cx="6096000" cy="1938992"/>
          </a:xfrm>
          <a:prstGeom prst="rect">
            <a:avLst/>
          </a:prstGeom>
        </p:spPr>
        <p:txBody>
          <a:bodyPr>
            <a:spAutoFit/>
          </a:bodyPr>
          <a:lstStyle/>
          <a:p>
            <a:pPr marL="457200" indent="-457200">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确保您的安全</a:t>
            </a:r>
            <a:endParaRPr lang="en-US" altLang="zh-CN" sz="2000" dirty="0">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向适当的人举报</a:t>
            </a:r>
            <a:endParaRPr lang="en-US" sz="2000" dirty="0">
              <a:latin typeface="微软雅黑" panose="020B0503020204020204" pitchFamily="34" charset="-122"/>
              <a:ea typeface="微软雅黑" panose="020B0503020204020204" pitchFamily="34" charset="-122"/>
            </a:endParaRPr>
          </a:p>
          <a:p>
            <a:pPr marL="914400" lvl="1" indent="-457200">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成人保护组织</a:t>
            </a:r>
            <a:endParaRPr lang="en-US" altLang="zh-CN" sz="2000" dirty="0">
              <a:latin typeface="微软雅黑" panose="020B0503020204020204" pitchFamily="34" charset="-122"/>
              <a:ea typeface="微软雅黑" panose="020B0503020204020204" pitchFamily="34" charset="-122"/>
            </a:endParaRPr>
          </a:p>
          <a:p>
            <a:pPr marL="914400" lvl="1" indent="-457200">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儿童保护组织</a:t>
            </a:r>
            <a:endParaRPr lang="en-US" altLang="zh-CN" sz="2000" dirty="0">
              <a:latin typeface="微软雅黑" panose="020B0503020204020204" pitchFamily="34" charset="-122"/>
              <a:ea typeface="微软雅黑" panose="020B0503020204020204" pitchFamily="34" charset="-122"/>
            </a:endParaRPr>
          </a:p>
          <a:p>
            <a:pPr marL="914400" lvl="1" indent="-457200">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地方执法部门</a:t>
            </a:r>
            <a:endParaRPr lang="en-US" altLang="zh-CN" sz="2000" dirty="0">
              <a:latin typeface="微软雅黑" panose="020B0503020204020204" pitchFamily="34" charset="-122"/>
              <a:ea typeface="微软雅黑" panose="020B0503020204020204" pitchFamily="34" charset="-122"/>
            </a:endParaRPr>
          </a:p>
          <a:p>
            <a:pPr marL="914400" lvl="1" indent="-457200">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您的区域中心</a:t>
            </a:r>
            <a:endParaRPr lang="en-US" sz="2000" dirty="0">
              <a:latin typeface="微软雅黑" panose="020B0503020204020204" pitchFamily="34" charset="-122"/>
              <a:ea typeface="微软雅黑" panose="020B0503020204020204" pitchFamily="34" charset="-122"/>
            </a:endParaRPr>
          </a:p>
        </p:txBody>
      </p:sp>
      <p:sp>
        <p:nvSpPr>
          <p:cNvPr id="8" name="Rectangle 7">
            <a:extLst>
              <a:ext uri="{FF2B5EF4-FFF2-40B4-BE49-F238E27FC236}">
                <a16:creationId xmlns:a16="http://schemas.microsoft.com/office/drawing/2014/main" id="{FEB0E9DF-DDDE-7C4C-BAD0-C2310B355D13}"/>
              </a:ext>
            </a:extLst>
          </p:cNvPr>
          <p:cNvSpPr/>
          <p:nvPr/>
        </p:nvSpPr>
        <p:spPr>
          <a:xfrm>
            <a:off x="6580040" y="1278436"/>
            <a:ext cx="3290717" cy="584775"/>
          </a:xfrm>
          <a:prstGeom prst="rect">
            <a:avLst/>
          </a:prstGeom>
        </p:spPr>
        <p:txBody>
          <a:bodyPr wrap="square">
            <a:spAutoFit/>
          </a:bodyPr>
          <a:lstStyle/>
          <a:p>
            <a:r>
              <a:rPr lang="zh-CN" altLang="en-US" sz="3200" b="1" dirty="0">
                <a:latin typeface="微软雅黑" panose="020B0503020204020204" pitchFamily="34" charset="-122"/>
                <a:ea typeface="微软雅黑" panose="020B0503020204020204" pitchFamily="34" charset="-122"/>
              </a:rPr>
              <a:t>他们将帮助：</a:t>
            </a:r>
            <a:endParaRPr lang="en-US" sz="3200" b="1" dirty="0">
              <a:latin typeface="微软雅黑" panose="020B0503020204020204" pitchFamily="34" charset="-122"/>
              <a:ea typeface="微软雅黑" panose="020B0503020204020204" pitchFamily="34" charset="-122"/>
            </a:endParaRPr>
          </a:p>
        </p:txBody>
      </p:sp>
      <p:pic>
        <p:nvPicPr>
          <p:cNvPr id="9" name="Picture 8">
            <a:extLst>
              <a:ext uri="{FF2B5EF4-FFF2-40B4-BE49-F238E27FC236}">
                <a16:creationId xmlns:a16="http://schemas.microsoft.com/office/drawing/2014/main" id="{29E9BA0D-C05D-C048-A6CD-B4BE57FEB951}"/>
              </a:ext>
            </a:extLst>
          </p:cNvPr>
          <p:cNvPicPr>
            <a:picLocks noChangeAspect="1"/>
          </p:cNvPicPr>
          <p:nvPr/>
        </p:nvPicPr>
        <p:blipFill rotWithShape="1">
          <a:blip r:embed="rId3"/>
          <a:srcRect l="-24541" t="-12826" r="-25459" b="-12826"/>
          <a:stretch/>
        </p:blipFill>
        <p:spPr>
          <a:xfrm>
            <a:off x="-253943" y="4474787"/>
            <a:ext cx="4193868" cy="392377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xtBox 10">
            <a:extLst>
              <a:ext uri="{FF2B5EF4-FFF2-40B4-BE49-F238E27FC236}">
                <a16:creationId xmlns:a16="http://schemas.microsoft.com/office/drawing/2014/main" id="{AC2B08C2-32AF-1540-AD74-2EE7A05138FC}"/>
              </a:ext>
            </a:extLst>
          </p:cNvPr>
          <p:cNvSpPr txBox="1"/>
          <p:nvPr/>
        </p:nvSpPr>
        <p:spPr>
          <a:xfrm>
            <a:off x="5650992" y="5888736"/>
            <a:ext cx="184731" cy="369332"/>
          </a:xfrm>
          <a:prstGeom prst="rect">
            <a:avLst/>
          </a:prstGeom>
          <a:noFill/>
        </p:spPr>
        <p:txBody>
          <a:bodyPr wrap="none" rtlCol="0">
            <a:spAutoFit/>
          </a:bodyPr>
          <a:lstStyle/>
          <a:p>
            <a:pPr algn="l" defTabSz="914400" rtl="0" eaLnBrk="1" latinLnBrk="0" hangingPunct="1">
              <a:lnSpc>
                <a:spcPct val="90000"/>
              </a:lnSpc>
              <a:spcBef>
                <a:spcPct val="0"/>
              </a:spcBef>
              <a:buNone/>
            </a:pPr>
            <a:endParaRPr lang="en-US" sz="2000" kern="1200" dirty="0">
              <a:solidFill>
                <a:schemeClr val="accent5">
                  <a:lumMod val="50000"/>
                </a:schemeClr>
              </a:solidFill>
              <a:latin typeface="Century Gothic" panose="020B0502020202020204" pitchFamily="34" charset="0"/>
              <a:ea typeface="+mj-ea"/>
              <a:cs typeface="+mj-cs"/>
            </a:endParaRPr>
          </a:p>
        </p:txBody>
      </p:sp>
      <p:pic>
        <p:nvPicPr>
          <p:cNvPr id="12" name="Picture 11">
            <a:extLst>
              <a:ext uri="{FF2B5EF4-FFF2-40B4-BE49-F238E27FC236}">
                <a16:creationId xmlns:a16="http://schemas.microsoft.com/office/drawing/2014/main" id="{07CA6F97-75C9-0E41-B8D7-A5E1192B7BB3}"/>
              </a:ext>
            </a:extLst>
          </p:cNvPr>
          <p:cNvPicPr>
            <a:picLocks noChangeAspect="1"/>
          </p:cNvPicPr>
          <p:nvPr/>
        </p:nvPicPr>
        <p:blipFill rotWithShape="1">
          <a:blip r:embed="rId4"/>
          <a:srcRect l="-23000" t="-11017" r="-23000" b="-58719"/>
          <a:stretch/>
        </p:blipFill>
        <p:spPr>
          <a:xfrm>
            <a:off x="3970460" y="4365800"/>
            <a:ext cx="4254939" cy="3957364"/>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Text Placeholder 1">
            <a:extLst>
              <a:ext uri="{FF2B5EF4-FFF2-40B4-BE49-F238E27FC236}">
                <a16:creationId xmlns:a16="http://schemas.microsoft.com/office/drawing/2014/main" id="{EACEAF32-0B05-D049-A1D6-FD175FC6E8F3}"/>
              </a:ext>
            </a:extLst>
          </p:cNvPr>
          <p:cNvSpPr>
            <a:spLocks noGrp="1"/>
          </p:cNvSpPr>
          <p:nvPr>
            <p:ph type="body" sz="quarter" idx="13"/>
          </p:nvPr>
        </p:nvSpPr>
        <p:spPr>
          <a:xfrm>
            <a:off x="105673" y="100838"/>
            <a:ext cx="6847181" cy="494342"/>
          </a:xfrm>
        </p:spPr>
        <p:txBody>
          <a:bodyPr/>
          <a:lstStyle/>
          <a:p>
            <a:r>
              <a:rPr lang="zh-CN" altLang="en-US" sz="2800" dirty="0">
                <a:latin typeface="微软雅黑" panose="020B0503020204020204" pitchFamily="34" charset="-122"/>
                <a:ea typeface="微软雅黑" panose="020B0503020204020204" pitchFamily="34" charset="-122"/>
              </a:rPr>
              <a:t>您的权利和安全</a:t>
            </a:r>
            <a:endParaRPr lang="en-US" sz="2800" dirty="0">
              <a:latin typeface="微软雅黑" panose="020B0503020204020204" pitchFamily="34" charset="-122"/>
              <a:ea typeface="微软雅黑" panose="020B0503020204020204" pitchFamily="34" charset="-122"/>
            </a:endParaRPr>
          </a:p>
        </p:txBody>
      </p:sp>
      <p:pic>
        <p:nvPicPr>
          <p:cNvPr id="2" name="Picture 1" descr="File:Emoji u1f693.svg - Wiktionary"/>
          <p:cNvPicPr>
            <a:picLocks noChangeAspect="1"/>
          </p:cNvPicPr>
          <p:nvPr/>
        </p:nvPicPr>
        <p:blipFill rotWithShape="1">
          <a:blip r:embed="rId5">
            <a:extLst>
              <a:ext uri="{28A0092B-C50C-407E-A947-70E740481C1C}">
                <a14:useLocalDpi xmlns:a14="http://schemas.microsoft.com/office/drawing/2010/main" val="0"/>
              </a:ext>
            </a:extLst>
          </a:blip>
          <a:srcRect l="-3952" t="9618" r="-6420" b="-22942"/>
          <a:stretch/>
        </p:blipFill>
        <p:spPr>
          <a:xfrm>
            <a:off x="8255934" y="4416033"/>
            <a:ext cx="3936066" cy="40412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757061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2000"/>
            <a:lum/>
          </a:blip>
          <a:srcRect/>
          <a:stretch>
            <a:fillRect t="12000" b="-50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993054"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CN" altLang="en-US" sz="2700" b="1" kern="1200" dirty="0">
                <a:solidFill>
                  <a:schemeClr val="bg2">
                    <a:lumMod val="10000"/>
                  </a:schemeClr>
                </a:solidFill>
                <a:latin typeface="微软雅黑" panose="020B0503020204020204" pitchFamily="34" charset="-122"/>
                <a:ea typeface="微软雅黑" panose="020B0503020204020204" pitchFamily="34" charset="-122"/>
                <a:cs typeface="+mj-cs"/>
              </a:rPr>
              <a:t>回顾</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10" name="Rectangle 9">
            <a:extLst>
              <a:ext uri="{FF2B5EF4-FFF2-40B4-BE49-F238E27FC236}">
                <a16:creationId xmlns:a16="http://schemas.microsoft.com/office/drawing/2014/main" id="{02433F78-0CAE-4349-B18F-2997B88E9667}"/>
              </a:ext>
            </a:extLst>
          </p:cNvPr>
          <p:cNvSpPr/>
          <p:nvPr/>
        </p:nvSpPr>
        <p:spPr>
          <a:xfrm>
            <a:off x="1956817" y="1555802"/>
            <a:ext cx="8539733" cy="4619929"/>
          </a:xfrm>
          <a:prstGeom prst="rect">
            <a:avLst/>
          </a:prstGeom>
          <a:solidFill>
            <a:schemeClr val="tx1">
              <a:lumMod val="75000"/>
              <a:lumOff val="2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
            <a:extLst>
              <a:ext uri="{FF2B5EF4-FFF2-40B4-BE49-F238E27FC236}">
                <a16:creationId xmlns:a16="http://schemas.microsoft.com/office/drawing/2014/main" id="{51C37F5F-3D14-9E42-979A-5CAC4CC9596F}"/>
              </a:ext>
            </a:extLst>
          </p:cNvPr>
          <p:cNvSpPr>
            <a:spLocks noGrp="1"/>
          </p:cNvSpPr>
          <p:nvPr>
            <p:ph type="body" sz="quarter" idx="13"/>
          </p:nvPr>
        </p:nvSpPr>
        <p:spPr>
          <a:xfrm>
            <a:off x="105673" y="100837"/>
            <a:ext cx="6847181" cy="862561"/>
          </a:xfrm>
        </p:spPr>
        <p:txBody>
          <a:bodyPr/>
          <a:lstStyle/>
          <a:p>
            <a:r>
              <a:rPr lang="zh-CN" altLang="en-US" sz="2800" dirty="0">
                <a:latin typeface="微软雅黑" panose="020B0503020204020204" pitchFamily="34" charset="-122"/>
                <a:ea typeface="微软雅黑" panose="020B0503020204020204" pitchFamily="34" charset="-122"/>
              </a:rPr>
              <a:t>您的权利和安全</a:t>
            </a:r>
            <a:endParaRPr lang="en-US" sz="2800" dirty="0">
              <a:latin typeface="微软雅黑" panose="020B0503020204020204" pitchFamily="34" charset="-122"/>
              <a:ea typeface="微软雅黑" panose="020B0503020204020204" pitchFamily="34" charset="-122"/>
            </a:endParaRPr>
          </a:p>
        </p:txBody>
      </p:sp>
      <p:sp>
        <p:nvSpPr>
          <p:cNvPr id="13" name="Rectangle 12"/>
          <p:cNvSpPr/>
          <p:nvPr/>
        </p:nvSpPr>
        <p:spPr>
          <a:xfrm>
            <a:off x="2103264" y="1832331"/>
            <a:ext cx="8194625" cy="4106339"/>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3265292" y="1929596"/>
            <a:ext cx="6354958" cy="590931"/>
          </a:xfrm>
          <a:prstGeom prst="rect">
            <a:avLst/>
          </a:prstGeom>
          <a:noFill/>
        </p:spPr>
        <p:txBody>
          <a:bodyPr wrap="square" rtlCol="0">
            <a:spAutoFit/>
          </a:bodyPr>
          <a:lstStyle/>
          <a:p>
            <a:pPr algn="ctr">
              <a:lnSpc>
                <a:spcPct val="90000"/>
              </a:lnSpc>
              <a:spcBef>
                <a:spcPct val="0"/>
              </a:spcBef>
            </a:pPr>
            <a:r>
              <a:rPr lang="zh-CN" altLang="en-US" sz="3600" b="1" dirty="0">
                <a:solidFill>
                  <a:schemeClr val="bg2">
                    <a:lumMod val="10000"/>
                  </a:schemeClr>
                </a:solidFill>
                <a:latin typeface="微软雅黑" panose="020B0503020204020204" pitchFamily="34" charset="-122"/>
                <a:ea typeface="微软雅黑" panose="020B0503020204020204" pitchFamily="34" charset="-122"/>
              </a:rPr>
              <a:t>回顾您的权利和安全</a:t>
            </a:r>
            <a:endParaRPr lang="en-US" sz="36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15" name="Rectangle 14">
            <a:extLst>
              <a:ext uri="{FF2B5EF4-FFF2-40B4-BE49-F238E27FC236}">
                <a16:creationId xmlns:a16="http://schemas.microsoft.com/office/drawing/2014/main" id="{8F85DE81-275F-4240-8577-4CE64808BEAB}"/>
              </a:ext>
            </a:extLst>
          </p:cNvPr>
          <p:cNvSpPr/>
          <p:nvPr/>
        </p:nvSpPr>
        <p:spPr>
          <a:xfrm>
            <a:off x="2463196" y="2721531"/>
            <a:ext cx="7557104" cy="2308324"/>
          </a:xfrm>
          <a:prstGeom prst="rect">
            <a:avLst/>
          </a:prstGeom>
        </p:spPr>
        <p:txBody>
          <a:bodyPr wrap="square">
            <a:spAutoFit/>
          </a:bodyPr>
          <a:lstStyle/>
          <a:p>
            <a:pPr marL="457200" indent="-457200">
              <a:buFont typeface="Wingdings" panose="05000000000000000000" pitchFamily="2" charset="2"/>
              <a:buChar char="ü"/>
            </a:pPr>
            <a:endParaRPr lang="en-US" sz="2400" dirty="0">
              <a:latin typeface="微软雅黑" panose="020B0503020204020204" pitchFamily="34" charset="-122"/>
              <a:ea typeface="微软雅黑" panose="020B0503020204020204" pitchFamily="34" charset="-122"/>
            </a:endParaRPr>
          </a:p>
          <a:p>
            <a:pPr marL="457200" indent="-457200">
              <a:buFont typeface="Wingdings" panose="05000000000000000000" pitchFamily="2" charset="2"/>
              <a:buChar char="ü"/>
            </a:pPr>
            <a:r>
              <a:rPr lang="zh-CN" altLang="en-US" sz="2400" dirty="0">
                <a:latin typeface="微软雅黑" panose="020B0503020204020204" pitchFamily="34" charset="-122"/>
                <a:ea typeface="微软雅黑" panose="020B0503020204020204" pitchFamily="34" charset="-122"/>
              </a:rPr>
              <a:t>您的权利</a:t>
            </a:r>
            <a:endParaRPr lang="en-US" sz="2400" dirty="0">
              <a:latin typeface="微软雅黑" panose="020B0503020204020204" pitchFamily="34" charset="-122"/>
              <a:ea typeface="微软雅黑" panose="020B0503020204020204" pitchFamily="34" charset="-122"/>
            </a:endParaRPr>
          </a:p>
          <a:p>
            <a:endParaRPr lang="en-US" sz="2400" dirty="0">
              <a:latin typeface="微软雅黑" panose="020B0503020204020204" pitchFamily="34" charset="-122"/>
              <a:ea typeface="微软雅黑" panose="020B0503020204020204" pitchFamily="34" charset="-122"/>
            </a:endParaRPr>
          </a:p>
          <a:p>
            <a:pPr marL="457200" indent="-457200">
              <a:buFont typeface="Wingdings" panose="05000000000000000000" pitchFamily="2" charset="2"/>
              <a:buChar char="ü"/>
            </a:pPr>
            <a:r>
              <a:rPr lang="zh-CN" altLang="en-US" sz="2400" dirty="0">
                <a:latin typeface="微软雅黑" panose="020B0503020204020204" pitchFamily="34" charset="-122"/>
                <a:ea typeface="微软雅黑" panose="020B0503020204020204" pitchFamily="34" charset="-122"/>
              </a:rPr>
              <a:t>犯罪背景调查</a:t>
            </a:r>
            <a:endParaRPr lang="en-US" altLang="zh-CN" sz="2400" dirty="0">
              <a:latin typeface="微软雅黑" panose="020B0503020204020204" pitchFamily="34" charset="-122"/>
              <a:ea typeface="微软雅黑" panose="020B0503020204020204" pitchFamily="34" charset="-122"/>
            </a:endParaRPr>
          </a:p>
          <a:p>
            <a:pPr marL="457200" indent="-457200">
              <a:buFont typeface="Wingdings" panose="05000000000000000000" pitchFamily="2" charset="2"/>
              <a:buChar char="ü"/>
            </a:pPr>
            <a:endParaRPr lang="en-US" sz="2400" dirty="0">
              <a:latin typeface="微软雅黑" panose="020B0503020204020204" pitchFamily="34" charset="-122"/>
              <a:ea typeface="微软雅黑" panose="020B0503020204020204" pitchFamily="34" charset="-122"/>
            </a:endParaRPr>
          </a:p>
          <a:p>
            <a:pPr marL="457200" indent="-457200">
              <a:buFont typeface="Wingdings" panose="05000000000000000000" pitchFamily="2" charset="2"/>
              <a:buChar char="ü"/>
            </a:pPr>
            <a:r>
              <a:rPr lang="zh-CN" altLang="en-US" sz="2400" dirty="0">
                <a:latin typeface="微软雅黑" panose="020B0503020204020204" pitchFamily="34" charset="-122"/>
                <a:ea typeface="微软雅黑" panose="020B0503020204020204" pitchFamily="34" charset="-122"/>
              </a:rPr>
              <a:t>识别和举报虐待</a:t>
            </a:r>
            <a:endParaRPr lang="en-US" sz="2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30663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zh-CN" altLang="en-US" dirty="0">
                <a:latin typeface="微软雅黑" panose="020B0503020204020204" pitchFamily="34" charset="-122"/>
                <a:ea typeface="微软雅黑" panose="020B0503020204020204" pitchFamily="34" charset="-122"/>
              </a:rPr>
              <a:t>后续步骤</a:t>
            </a:r>
            <a:endParaRPr lang="en-US" dirty="0">
              <a:latin typeface="微软雅黑" panose="020B0503020204020204" pitchFamily="34" charset="-122"/>
              <a:ea typeface="微软雅黑" panose="020B0503020204020204" pitchFamily="34" charset="-122"/>
            </a:endParaRPr>
          </a:p>
        </p:txBody>
      </p:sp>
      <p:grpSp>
        <p:nvGrpSpPr>
          <p:cNvPr id="17" name="Group 16">
            <a:extLst>
              <a:ext uri="{FF2B5EF4-FFF2-40B4-BE49-F238E27FC236}">
                <a16:creationId xmlns:a16="http://schemas.microsoft.com/office/drawing/2014/main" id="{B3F0C6E6-8224-3A42-ADBF-AB728E989F86}"/>
              </a:ext>
            </a:extLst>
          </p:cNvPr>
          <p:cNvGrpSpPr/>
          <p:nvPr/>
        </p:nvGrpSpPr>
        <p:grpSpPr>
          <a:xfrm>
            <a:off x="7316332" y="2454667"/>
            <a:ext cx="3579183" cy="4646092"/>
            <a:chOff x="7316332" y="2967282"/>
            <a:chExt cx="3579183" cy="4646092"/>
          </a:xfrm>
        </p:grpSpPr>
        <p:grpSp>
          <p:nvGrpSpPr>
            <p:cNvPr id="18" name="Group 17">
              <a:extLst>
                <a:ext uri="{FF2B5EF4-FFF2-40B4-BE49-F238E27FC236}">
                  <a16:creationId xmlns:a16="http://schemas.microsoft.com/office/drawing/2014/main" id="{321819CE-00D7-0E4A-A959-467B9F5C5291}"/>
                </a:ext>
              </a:extLst>
            </p:cNvPr>
            <p:cNvGrpSpPr/>
            <p:nvPr/>
          </p:nvGrpSpPr>
          <p:grpSpPr>
            <a:xfrm>
              <a:off x="7316332" y="2967282"/>
              <a:ext cx="3579183" cy="4646092"/>
              <a:chOff x="1763121" y="3966472"/>
              <a:chExt cx="3579183" cy="4148786"/>
            </a:xfrm>
          </p:grpSpPr>
          <p:sp>
            <p:nvSpPr>
              <p:cNvPr id="21" name="Rectangle 20">
                <a:extLst>
                  <a:ext uri="{FF2B5EF4-FFF2-40B4-BE49-F238E27FC236}">
                    <a16:creationId xmlns:a16="http://schemas.microsoft.com/office/drawing/2014/main" id="{8A1E20E6-3A2B-0C46-B8FA-AC6E3EAAB3AC}"/>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12E6E64A-CF6B-914F-845D-4E122F858F2A}"/>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B274BE86-85AA-AC4D-BEA7-320C3DDF4B00}"/>
                </a:ext>
              </a:extLst>
            </p:cNvPr>
            <p:cNvSpPr txBox="1"/>
            <p:nvPr/>
          </p:nvSpPr>
          <p:spPr>
            <a:xfrm>
              <a:off x="7551338" y="4838955"/>
              <a:ext cx="3250567" cy="1837426"/>
            </a:xfrm>
            <a:prstGeom prst="rect">
              <a:avLst/>
            </a:prstGeom>
            <a:noFill/>
          </p:spPr>
          <p:txBody>
            <a:bodyPr wrap="square" rtlCol="0">
              <a:spAutoFit/>
            </a:bodyPr>
            <a:lstStyle/>
            <a:p>
              <a:pPr>
                <a:lnSpc>
                  <a:spcPct val="90000"/>
                </a:lnSpc>
                <a:spcBef>
                  <a:spcPct val="0"/>
                </a:spcBef>
              </a:pPr>
              <a:r>
                <a:rPr lang="zh-CN" altLang="en-US" b="1" dirty="0">
                  <a:solidFill>
                    <a:schemeClr val="accent5">
                      <a:lumMod val="50000"/>
                    </a:schemeClr>
                  </a:solidFill>
                  <a:latin typeface="微软雅黑" panose="020B0503020204020204" pitchFamily="34" charset="-122"/>
                  <a:ea typeface="微软雅黑" panose="020B0503020204020204" pitchFamily="34" charset="-122"/>
                </a:rPr>
                <a:t>角色和责任</a:t>
              </a:r>
              <a:endParaRPr lang="en-US" altLang="zh-CN" b="1"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您</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家庭</a:t>
              </a:r>
              <a:r>
                <a:rPr lang="en-US" altLang="zh-CN" dirty="0">
                  <a:solidFill>
                    <a:schemeClr val="accent5">
                      <a:lumMod val="50000"/>
                    </a:schemeClr>
                  </a:solidFill>
                  <a:latin typeface="微软雅黑" panose="020B0503020204020204" pitchFamily="34" charset="-122"/>
                  <a:ea typeface="微软雅黑" panose="020B0503020204020204" pitchFamily="34" charset="-122"/>
                </a:rPr>
                <a:t>/</a:t>
              </a:r>
              <a:r>
                <a:rPr lang="zh-CN" altLang="en-US" dirty="0">
                  <a:solidFill>
                    <a:schemeClr val="accent5">
                      <a:lumMod val="50000"/>
                    </a:schemeClr>
                  </a:solidFill>
                  <a:latin typeface="微软雅黑" panose="020B0503020204020204" pitchFamily="34" charset="-122"/>
                  <a:ea typeface="微软雅黑" panose="020B0503020204020204" pitchFamily="34" charset="-122"/>
                </a:rPr>
                <a:t>支持圈</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服务协调员</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财务管理服务</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服务供应方</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独立协调方</a:t>
              </a:r>
              <a:endParaRPr lang="en-US" sz="2000" dirty="0">
                <a:solidFill>
                  <a:schemeClr val="bg1"/>
                </a:solidFill>
                <a:latin typeface="Century Gothic" panose="020B0502020202020204" pitchFamily="34" charset="0"/>
                <a:ea typeface="+mj-ea"/>
                <a:cs typeface="+mj-cs"/>
              </a:endParaRPr>
            </a:p>
          </p:txBody>
        </p:sp>
        <p:sp>
          <p:nvSpPr>
            <p:cNvPr id="20" name="TextBox 19">
              <a:extLst>
                <a:ext uri="{FF2B5EF4-FFF2-40B4-BE49-F238E27FC236}">
                  <a16:creationId xmlns:a16="http://schemas.microsoft.com/office/drawing/2014/main" id="{1718428E-8A16-E540-9060-6D39DEF33BA6}"/>
                </a:ext>
              </a:extLst>
            </p:cNvPr>
            <p:cNvSpPr txBox="1"/>
            <p:nvPr/>
          </p:nvSpPr>
          <p:spPr>
            <a:xfrm>
              <a:off x="7551338" y="3127359"/>
              <a:ext cx="3109170" cy="1837426"/>
            </a:xfrm>
            <a:prstGeom prst="rect">
              <a:avLst/>
            </a:prstGeom>
            <a:noFill/>
          </p:spPr>
          <p:txBody>
            <a:bodyPr wrap="square" rtlCol="0">
              <a:spAutoFit/>
            </a:bodyPr>
            <a:lstStyle/>
            <a:p>
              <a:r>
                <a:rPr lang="en-US" altLang="zh-CN" b="1" dirty="0">
                  <a:solidFill>
                    <a:schemeClr val="accent5">
                      <a:lumMod val="50000"/>
                    </a:schemeClr>
                  </a:solidFill>
                  <a:latin typeface="微软雅黑" panose="020B0503020204020204" pitchFamily="34" charset="-122"/>
                  <a:ea typeface="微软雅黑" panose="020B0503020204020204" pitchFamily="34" charset="-122"/>
                </a:rPr>
                <a:t>5</a:t>
              </a:r>
              <a:r>
                <a:rPr lang="zh-CN" altLang="en-US" b="1" dirty="0">
                  <a:solidFill>
                    <a:schemeClr val="accent5">
                      <a:lumMod val="50000"/>
                    </a:schemeClr>
                  </a:solidFill>
                  <a:latin typeface="微软雅黑" panose="020B0503020204020204" pitchFamily="34" charset="-122"/>
                  <a:ea typeface="微软雅黑" panose="020B0503020204020204" pitchFamily="34" charset="-122"/>
                </a:rPr>
                <a:t>大原则</a:t>
              </a:r>
              <a:endParaRPr lang="en-US" altLang="zh-CN" b="1"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自由</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权限</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支持</a:t>
              </a:r>
              <a:r>
                <a:rPr lang="en-US" altLang="zh-CN" dirty="0">
                  <a:solidFill>
                    <a:schemeClr val="accent5">
                      <a:lumMod val="50000"/>
                    </a:schemeClr>
                  </a:solidFill>
                  <a:latin typeface="微软雅黑" panose="020B0503020204020204" pitchFamily="34" charset="-122"/>
                  <a:ea typeface="微软雅黑" panose="020B0503020204020204" pitchFamily="34" charset="-122"/>
                </a:rPr>
                <a:t> </a:t>
              </a: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责任</a:t>
              </a:r>
              <a:r>
                <a:rPr lang="en-US" altLang="zh-CN" dirty="0">
                  <a:solidFill>
                    <a:schemeClr val="accent5">
                      <a:lumMod val="50000"/>
                    </a:schemeClr>
                  </a:solidFill>
                  <a:latin typeface="微软雅黑" panose="020B0503020204020204" pitchFamily="34" charset="-122"/>
                  <a:ea typeface="微软雅黑" panose="020B0503020204020204" pitchFamily="34" charset="-122"/>
                </a:rPr>
                <a:t> </a:t>
              </a: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确认</a:t>
              </a:r>
              <a:endParaRPr lang="en-US" altLang="zh-CN" sz="1600" dirty="0">
                <a:solidFill>
                  <a:schemeClr val="accent5">
                    <a:lumMod val="50000"/>
                  </a:schemeClr>
                </a:solidFill>
                <a:latin typeface="Century Gothic" panose="020B0502020202020204" pitchFamily="34" charset="0"/>
              </a:endParaRPr>
            </a:p>
            <a:p>
              <a:pPr algn="l" defTabSz="914400" rtl="0" eaLnBrk="1" latinLnBrk="0" hangingPunct="1">
                <a:lnSpc>
                  <a:spcPct val="90000"/>
                </a:lnSpc>
                <a:spcBef>
                  <a:spcPct val="0"/>
                </a:spcBef>
                <a:buNone/>
              </a:pP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42163614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3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838737" y="2007261"/>
            <a:ext cx="8945217" cy="467752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4762623" y="2007261"/>
            <a:ext cx="2630530" cy="590931"/>
          </a:xfrm>
          <a:prstGeom prst="rect">
            <a:avLst/>
          </a:prstGeom>
          <a:noFill/>
        </p:spPr>
        <p:txBody>
          <a:bodyPr wrap="square" rtlCol="0">
            <a:spAutoFit/>
          </a:bodyPr>
          <a:lstStyle/>
          <a:p>
            <a:pPr algn="ctr">
              <a:lnSpc>
                <a:spcPct val="90000"/>
              </a:lnSpc>
              <a:spcBef>
                <a:spcPct val="0"/>
              </a:spcBef>
            </a:pPr>
            <a:r>
              <a:rPr lang="zh-CN" altLang="en-US" sz="3600" b="1" dirty="0">
                <a:solidFill>
                  <a:schemeClr val="bg2">
                    <a:lumMod val="10000"/>
                  </a:schemeClr>
                </a:solidFill>
                <a:latin typeface="微软雅黑" panose="020B0503020204020204" pitchFamily="34" charset="-122"/>
                <a:ea typeface="微软雅黑" panose="020B0503020204020204" pitchFamily="34" charset="-122"/>
              </a:rPr>
              <a:t>概览</a:t>
            </a:r>
            <a:endParaRPr lang="en-US" sz="36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zh-CN" altLang="en-US" sz="2800" dirty="0">
                <a:latin typeface="微软雅黑" panose="020B0503020204020204" pitchFamily="34" charset="-122"/>
                <a:ea typeface="微软雅黑" panose="020B0503020204020204" pitchFamily="34" charset="-122"/>
              </a:rPr>
              <a:t>后续步骤</a:t>
            </a:r>
            <a:endParaRPr lang="en-US" sz="2800" dirty="0">
              <a:latin typeface="微软雅黑" panose="020B0503020204020204" pitchFamily="34" charset="-122"/>
              <a:ea typeface="微软雅黑" panose="020B0503020204020204" pitchFamily="34" charset="-122"/>
            </a:endParaRPr>
          </a:p>
        </p:txBody>
      </p:sp>
      <p:sp>
        <p:nvSpPr>
          <p:cNvPr id="9" name="TextBox 8">
            <a:extLst>
              <a:ext uri="{FF2B5EF4-FFF2-40B4-BE49-F238E27FC236}">
                <a16:creationId xmlns:a16="http://schemas.microsoft.com/office/drawing/2014/main" id="{5D4FFC79-5BEB-3244-A84F-3E90F5C61842}"/>
              </a:ext>
            </a:extLst>
          </p:cNvPr>
          <p:cNvSpPr txBox="1"/>
          <p:nvPr/>
        </p:nvSpPr>
        <p:spPr>
          <a:xfrm>
            <a:off x="104175" y="595179"/>
            <a:ext cx="3210560"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CN" altLang="en-US" sz="2700" b="1" kern="1200" dirty="0">
                <a:solidFill>
                  <a:schemeClr val="bg2">
                    <a:lumMod val="10000"/>
                  </a:schemeClr>
                </a:solidFill>
                <a:latin typeface="微软雅黑" panose="020B0503020204020204" pitchFamily="34" charset="-122"/>
                <a:ea typeface="微软雅黑" panose="020B0503020204020204" pitchFamily="34" charset="-122"/>
                <a:cs typeface="+mj-cs"/>
              </a:rPr>
              <a:t>概览</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12" name="Rectangle 11">
            <a:extLst>
              <a:ext uri="{FF2B5EF4-FFF2-40B4-BE49-F238E27FC236}">
                <a16:creationId xmlns:a16="http://schemas.microsoft.com/office/drawing/2014/main" id="{B1579C8F-716D-B34E-A7F6-4CF9A41B7784}"/>
              </a:ext>
            </a:extLst>
          </p:cNvPr>
          <p:cNvSpPr/>
          <p:nvPr/>
        </p:nvSpPr>
        <p:spPr>
          <a:xfrm>
            <a:off x="2092183" y="2871776"/>
            <a:ext cx="8438323" cy="3108543"/>
          </a:xfrm>
          <a:prstGeom prst="rect">
            <a:avLst/>
          </a:prstGeom>
        </p:spPr>
        <p:txBody>
          <a:bodyPr wrap="square">
            <a:spAutoFit/>
          </a:bodyPr>
          <a:lstStyle/>
          <a:p>
            <a:pPr marL="457200" indent="-457200">
              <a:buFont typeface="Wingdings" panose="05000000000000000000" pitchFamily="2" charset="2"/>
              <a:buChar char="ü"/>
            </a:pPr>
            <a:r>
              <a:rPr lang="zh-CN" altLang="en-US" sz="2800" dirty="0">
                <a:latin typeface="微软雅黑" panose="020B0503020204020204" pitchFamily="34" charset="-122"/>
                <a:ea typeface="微软雅黑" panose="020B0503020204020204" pitchFamily="34" charset="-122"/>
              </a:rPr>
              <a:t>区域中心方案</a:t>
            </a:r>
            <a:endParaRPr lang="en-US" altLang="zh-CN" sz="2800" dirty="0">
              <a:latin typeface="微软雅黑" panose="020B0503020204020204" pitchFamily="34" charset="-122"/>
              <a:ea typeface="微软雅黑" panose="020B0503020204020204" pitchFamily="34" charset="-122"/>
            </a:endParaRPr>
          </a:p>
          <a:p>
            <a:pPr marL="457200" indent="-457200">
              <a:buFont typeface="Wingdings" panose="05000000000000000000" pitchFamily="2" charset="2"/>
              <a:buChar char="ü"/>
            </a:pPr>
            <a:endParaRPr lang="en-US" sz="2800" dirty="0">
              <a:latin typeface="微软雅黑" panose="020B0503020204020204" pitchFamily="34" charset="-122"/>
              <a:ea typeface="微软雅黑" panose="020B0503020204020204" pitchFamily="34" charset="-122"/>
            </a:endParaRPr>
          </a:p>
          <a:p>
            <a:pPr marL="457200" indent="-457200">
              <a:buFont typeface="Wingdings" panose="05000000000000000000" pitchFamily="2" charset="2"/>
              <a:buChar char="ü"/>
            </a:pPr>
            <a:r>
              <a:rPr lang="zh-CN" altLang="en-US" sz="2800" dirty="0">
                <a:latin typeface="微软雅黑" panose="020B0503020204020204" pitchFamily="34" charset="-122"/>
                <a:ea typeface="微软雅黑" panose="020B0503020204020204" pitchFamily="34" charset="-122"/>
              </a:rPr>
              <a:t>本地咨询委员会</a:t>
            </a:r>
            <a:endParaRPr lang="en-US" altLang="zh-CN" sz="2800" dirty="0">
              <a:latin typeface="微软雅黑" panose="020B0503020204020204" pitchFamily="34" charset="-122"/>
              <a:ea typeface="微软雅黑" panose="020B0503020204020204" pitchFamily="34" charset="-122"/>
            </a:endParaRPr>
          </a:p>
          <a:p>
            <a:pPr marL="457200" indent="-457200">
              <a:buFont typeface="Wingdings" panose="05000000000000000000" pitchFamily="2" charset="2"/>
              <a:buChar char="ü"/>
            </a:pPr>
            <a:endParaRPr lang="en-US" sz="2800" dirty="0">
              <a:latin typeface="微软雅黑" panose="020B0503020204020204" pitchFamily="34" charset="-122"/>
              <a:ea typeface="微软雅黑" panose="020B0503020204020204" pitchFamily="34" charset="-122"/>
            </a:endParaRPr>
          </a:p>
          <a:p>
            <a:pPr marL="457200" indent="-457200">
              <a:buFont typeface="Wingdings" panose="05000000000000000000" pitchFamily="2" charset="2"/>
              <a:buChar char="ü"/>
            </a:pPr>
            <a:r>
              <a:rPr lang="zh-CN" altLang="en-US" sz="2800" dirty="0">
                <a:latin typeface="微软雅黑" panose="020B0503020204020204" pitchFamily="34" charset="-122"/>
                <a:ea typeface="微软雅黑" panose="020B0503020204020204" pitchFamily="34" charset="-122"/>
              </a:rPr>
              <a:t>自决资源</a:t>
            </a:r>
            <a:endParaRPr lang="en-US" altLang="zh-CN" sz="2800" dirty="0">
              <a:latin typeface="微软雅黑" panose="020B0503020204020204" pitchFamily="34" charset="-122"/>
              <a:ea typeface="微软雅黑" panose="020B0503020204020204" pitchFamily="34" charset="-122"/>
            </a:endParaRPr>
          </a:p>
          <a:p>
            <a:pPr marL="457200" indent="-457200">
              <a:buFont typeface="Wingdings" panose="05000000000000000000" pitchFamily="2" charset="2"/>
              <a:buChar char="ü"/>
            </a:pPr>
            <a:endParaRPr lang="en-US" sz="2800" dirty="0">
              <a:latin typeface="微软雅黑" panose="020B0503020204020204" pitchFamily="34" charset="-122"/>
              <a:ea typeface="微软雅黑" panose="020B0503020204020204" pitchFamily="34" charset="-122"/>
            </a:endParaRPr>
          </a:p>
          <a:p>
            <a:pPr marL="457200" indent="-457200">
              <a:buFont typeface="Wingdings" panose="05000000000000000000" pitchFamily="2" charset="2"/>
              <a:buChar char="ü"/>
            </a:pPr>
            <a:r>
              <a:rPr lang="zh-CN" altLang="en-US" sz="2800" dirty="0">
                <a:latin typeface="微软雅黑" panose="020B0503020204020204" pitchFamily="34" charset="-122"/>
                <a:ea typeface="微软雅黑" panose="020B0503020204020204" pitchFamily="34" charset="-122"/>
              </a:rPr>
              <a:t>自决社区资源</a:t>
            </a:r>
            <a:endParaRPr lang="en-US" sz="28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795118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zh-CN" altLang="en-US" sz="2800" dirty="0">
                <a:latin typeface="微软雅黑" panose="020B0503020204020204" pitchFamily="34" charset="-122"/>
                <a:ea typeface="微软雅黑" panose="020B0503020204020204" pitchFamily="34" charset="-122"/>
              </a:rPr>
              <a:t>后续步骤</a:t>
            </a:r>
            <a:endParaRPr lang="en-US" sz="2800" dirty="0">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4238270" cy="466281"/>
          </a:xfrm>
          <a:prstGeom prst="rect">
            <a:avLst/>
          </a:prstGeom>
          <a:noFill/>
        </p:spPr>
        <p:txBody>
          <a:bodyPr wrap="square" rtlCol="0">
            <a:spAutoFit/>
          </a:bodyPr>
          <a:lstStyle/>
          <a:p>
            <a:pPr>
              <a:lnSpc>
                <a:spcPct val="90000"/>
              </a:lnSpc>
              <a:spcBef>
                <a:spcPct val="0"/>
              </a:spcBef>
            </a:pP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区域中心方案</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3" name="Rectangle 2">
            <a:extLst>
              <a:ext uri="{FF2B5EF4-FFF2-40B4-BE49-F238E27FC236}">
                <a16:creationId xmlns:a16="http://schemas.microsoft.com/office/drawing/2014/main" id="{C0F880C3-6EAC-4A47-B470-9DBC129BDBDE}"/>
              </a:ext>
            </a:extLst>
          </p:cNvPr>
          <p:cNvSpPr/>
          <p:nvPr/>
        </p:nvSpPr>
        <p:spPr>
          <a:xfrm>
            <a:off x="3107807" y="2178549"/>
            <a:ext cx="5827236" cy="1446550"/>
          </a:xfrm>
          <a:prstGeom prst="rect">
            <a:avLst/>
          </a:prstGeom>
        </p:spPr>
        <p:txBody>
          <a:bodyPr wrap="none">
            <a:spAutoFit/>
          </a:bodyPr>
          <a:lstStyle/>
          <a:p>
            <a:pPr algn="ctr"/>
            <a:r>
              <a:rPr lang="zh-CN" altLang="en-US" sz="4400" dirty="0">
                <a:latin typeface="微软雅黑" panose="020B0503020204020204" pitchFamily="34" charset="-122"/>
                <a:ea typeface="微软雅黑" panose="020B0503020204020204" pitchFamily="34" charset="-122"/>
              </a:rPr>
              <a:t>待添加</a:t>
            </a:r>
            <a:r>
              <a:rPr lang="en-US" sz="4400" dirty="0">
                <a:latin typeface="微软雅黑" panose="020B0503020204020204" pitchFamily="34" charset="-122"/>
                <a:ea typeface="微软雅黑" panose="020B0503020204020204" pitchFamily="34" charset="-122"/>
              </a:rPr>
              <a:t>: </a:t>
            </a:r>
          </a:p>
          <a:p>
            <a:pPr algn="ctr"/>
            <a:r>
              <a:rPr lang="zh-CN" altLang="en-US" sz="4400" dirty="0">
                <a:latin typeface="微软雅黑" panose="020B0503020204020204" pitchFamily="34" charset="-122"/>
                <a:ea typeface="微软雅黑" panose="020B0503020204020204" pitchFamily="34" charset="-122"/>
              </a:rPr>
              <a:t>各具体区域中心的方案</a:t>
            </a:r>
            <a:endParaRPr lang="en-US" sz="4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631463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zh-CN" altLang="en-US" sz="2800" dirty="0">
                <a:latin typeface="微软雅黑" panose="020B0503020204020204" pitchFamily="34" charset="-122"/>
                <a:ea typeface="微软雅黑" panose="020B0503020204020204" pitchFamily="34" charset="-122"/>
              </a:rPr>
              <a:t>后续步骤</a:t>
            </a:r>
            <a:endParaRPr lang="en-US" sz="2800" dirty="0">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6087390" cy="466281"/>
          </a:xfrm>
          <a:prstGeom prst="rect">
            <a:avLst/>
          </a:prstGeom>
          <a:noFill/>
        </p:spPr>
        <p:txBody>
          <a:bodyPr wrap="square" rtlCol="0">
            <a:spAutoFit/>
          </a:bodyPr>
          <a:lstStyle/>
          <a:p>
            <a:pPr>
              <a:lnSpc>
                <a:spcPct val="90000"/>
              </a:lnSpc>
              <a:spcBef>
                <a:spcPct val="0"/>
              </a:spcBef>
            </a:pPr>
            <a:r>
              <a:rPr lang="en-US" altLang="zh-CN" sz="2700" b="1" dirty="0">
                <a:solidFill>
                  <a:schemeClr val="bg2">
                    <a:lumMod val="10000"/>
                  </a:schemeClr>
                </a:solidFill>
                <a:latin typeface="微软雅黑" panose="020B0503020204020204" pitchFamily="34" charset="-122"/>
                <a:ea typeface="微软雅黑" panose="020B0503020204020204" pitchFamily="34" charset="-122"/>
                <a:cs typeface="+mj-cs"/>
              </a:rPr>
              <a:t>SDP </a:t>
            </a:r>
            <a:r>
              <a:rPr lang="zh-CN" altLang="en-US" sz="2700" b="1" dirty="0">
                <a:solidFill>
                  <a:schemeClr val="bg2">
                    <a:lumMod val="10000"/>
                  </a:schemeClr>
                </a:solidFill>
                <a:latin typeface="微软雅黑" panose="020B0503020204020204" pitchFamily="34" charset="-122"/>
                <a:ea typeface="微软雅黑" panose="020B0503020204020204" pitchFamily="34" charset="-122"/>
                <a:cs typeface="+mj-cs"/>
              </a:rPr>
              <a:t>本地咨询小组</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6" name="Content Placeholder 2">
            <a:extLst>
              <a:ext uri="{FF2B5EF4-FFF2-40B4-BE49-F238E27FC236}">
                <a16:creationId xmlns:a16="http://schemas.microsoft.com/office/drawing/2014/main" id="{99F5C76E-F8C3-2C43-9C9D-5EE7BA85C0A4}"/>
              </a:ext>
            </a:extLst>
          </p:cNvPr>
          <p:cNvSpPr txBox="1">
            <a:spLocks/>
          </p:cNvSpPr>
          <p:nvPr/>
        </p:nvSpPr>
        <p:spPr>
          <a:xfrm>
            <a:off x="638629" y="5065224"/>
            <a:ext cx="10900227" cy="1449450"/>
          </a:xfrm>
          <a:prstGeom prst="rect">
            <a:avLst/>
          </a:prstGeom>
          <a:ln w="38100">
            <a:solidFill>
              <a:schemeClr val="bg2">
                <a:lumMod val="75000"/>
              </a:schemeClr>
            </a:solidFill>
          </a:ln>
        </p:spPr>
        <p:txBody>
          <a:bodyPr tIns="182880" anchor="t">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6000" dirty="0">
                <a:latin typeface="微软雅黑" panose="020B0503020204020204" pitchFamily="34" charset="-122"/>
                <a:ea typeface="微软雅黑" panose="020B0503020204020204" pitchFamily="34" charset="-122"/>
              </a:rPr>
              <a:t>我们 </a:t>
            </a:r>
            <a:r>
              <a:rPr lang="en-US" altLang="zh-CN" sz="6000" dirty="0">
                <a:latin typeface="微软雅黑" panose="020B0503020204020204" pitchFamily="34" charset="-122"/>
                <a:ea typeface="微软雅黑" panose="020B0503020204020204" pitchFamily="34" charset="-122"/>
              </a:rPr>
              <a:t>SDP </a:t>
            </a:r>
            <a:r>
              <a:rPr lang="zh-CN" altLang="en-US" sz="6000" dirty="0">
                <a:latin typeface="微软雅黑" panose="020B0503020204020204" pitchFamily="34" charset="-122"/>
                <a:ea typeface="微软雅黑" panose="020B0503020204020204" pitchFamily="34" charset="-122"/>
              </a:rPr>
              <a:t>本地咨询委员会会议召开信息：</a:t>
            </a:r>
            <a:endParaRPr lang="en-US" sz="6000" dirty="0">
              <a:latin typeface="微软雅黑" panose="020B0503020204020204" pitchFamily="34" charset="-122"/>
              <a:ea typeface="微软雅黑" panose="020B0503020204020204" pitchFamily="34" charset="-122"/>
            </a:endParaRPr>
          </a:p>
          <a:p>
            <a:pPr marL="0" indent="0">
              <a:buFont typeface="Arial" panose="020B0604020202020204" pitchFamily="34" charset="0"/>
              <a:buNone/>
            </a:pPr>
            <a:r>
              <a:rPr lang="en-US" sz="5100" dirty="0">
                <a:latin typeface="微软雅黑" panose="020B0503020204020204" pitchFamily="34" charset="-122"/>
                <a:ea typeface="微软雅黑" panose="020B0503020204020204" pitchFamily="34" charset="-122"/>
              </a:rPr>
              <a:t>	</a:t>
            </a:r>
            <a:r>
              <a:rPr lang="zh-CN" altLang="en-US" sz="5100" dirty="0">
                <a:latin typeface="微软雅黑" panose="020B0503020204020204" pitchFamily="34" charset="-122"/>
                <a:ea typeface="微软雅黑" panose="020B0503020204020204" pitchFamily="34" charset="-122"/>
              </a:rPr>
              <a:t>日期：</a:t>
            </a:r>
            <a:endParaRPr lang="en-US" sz="5100" dirty="0">
              <a:latin typeface="微软雅黑" panose="020B0503020204020204" pitchFamily="34" charset="-122"/>
              <a:ea typeface="微软雅黑" panose="020B0503020204020204" pitchFamily="34" charset="-122"/>
            </a:endParaRPr>
          </a:p>
          <a:p>
            <a:pPr marL="0" indent="0">
              <a:buFont typeface="Arial" panose="020B0604020202020204" pitchFamily="34" charset="0"/>
              <a:buNone/>
            </a:pPr>
            <a:r>
              <a:rPr lang="en-US" sz="6200" dirty="0">
                <a:latin typeface="微软雅黑" panose="020B0503020204020204" pitchFamily="34" charset="-122"/>
                <a:ea typeface="微软雅黑" panose="020B0503020204020204" pitchFamily="34" charset="-122"/>
              </a:rPr>
              <a:t>	</a:t>
            </a:r>
            <a:r>
              <a:rPr lang="zh-CN" altLang="en-US" sz="5100" dirty="0">
                <a:latin typeface="微软雅黑" panose="020B0503020204020204" pitchFamily="34" charset="-122"/>
                <a:ea typeface="微软雅黑" panose="020B0503020204020204" pitchFamily="34" charset="-122"/>
              </a:rPr>
              <a:t>地点：</a:t>
            </a:r>
            <a:endParaRPr lang="en-US" sz="5100" dirty="0">
              <a:latin typeface="微软雅黑" panose="020B0503020204020204" pitchFamily="34" charset="-122"/>
              <a:ea typeface="微软雅黑" panose="020B0503020204020204" pitchFamily="34" charset="-122"/>
            </a:endParaRPr>
          </a:p>
          <a:p>
            <a:pPr marL="0" indent="0">
              <a:buFont typeface="Arial" panose="020B0604020202020204" pitchFamily="34" charset="0"/>
              <a:buNone/>
            </a:pPr>
            <a:endParaRPr lang="en-US" sz="4300" dirty="0">
              <a:latin typeface="微软雅黑" panose="020B0503020204020204" pitchFamily="34" charset="-122"/>
              <a:ea typeface="微软雅黑" panose="020B0503020204020204" pitchFamily="34" charset="-122"/>
            </a:endParaRPr>
          </a:p>
          <a:p>
            <a:pPr algn="ctr">
              <a:buFont typeface="Arial" panose="020B0604020202020204" pitchFamily="34" charset="0"/>
              <a:buNone/>
            </a:pPr>
            <a:endParaRPr lang="en-US" b="1" dirty="0">
              <a:latin typeface="微软雅黑" panose="020B0503020204020204" pitchFamily="34" charset="-122"/>
              <a:ea typeface="微软雅黑" panose="020B0503020204020204" pitchFamily="34" charset="-122"/>
            </a:endParaRPr>
          </a:p>
          <a:p>
            <a:endParaRPr lang="en-US" dirty="0">
              <a:latin typeface="微软雅黑" panose="020B0503020204020204" pitchFamily="34" charset="-122"/>
              <a:ea typeface="微软雅黑" panose="020B0503020204020204" pitchFamily="34" charset="-122"/>
            </a:endParaRPr>
          </a:p>
          <a:p>
            <a:endParaRPr lang="en-US" dirty="0">
              <a:latin typeface="微软雅黑" panose="020B0503020204020204" pitchFamily="34" charset="-122"/>
              <a:ea typeface="微软雅黑" panose="020B0503020204020204" pitchFamily="34" charset="-122"/>
            </a:endParaRPr>
          </a:p>
        </p:txBody>
      </p:sp>
      <p:sp>
        <p:nvSpPr>
          <p:cNvPr id="10" name="TextBox 9"/>
          <p:cNvSpPr txBox="1"/>
          <p:nvPr/>
        </p:nvSpPr>
        <p:spPr>
          <a:xfrm>
            <a:off x="2573350" y="1232735"/>
            <a:ext cx="7248500" cy="523220"/>
          </a:xfrm>
          <a:prstGeom prst="rect">
            <a:avLst/>
          </a:prstGeom>
          <a:noFill/>
        </p:spPr>
        <p:txBody>
          <a:bodyPr wrap="square" rtlCol="0">
            <a:spAutoFit/>
          </a:bodyPr>
          <a:lstStyle/>
          <a:p>
            <a:pPr algn="ctr"/>
            <a:r>
              <a:rPr lang="zh-CN" altLang="en-US" sz="2800" dirty="0">
                <a:latin typeface="微软雅黑" panose="020B0503020204020204" pitchFamily="34" charset="-122"/>
                <a:ea typeface="微软雅黑" panose="020B0503020204020204" pitchFamily="34" charset="-122"/>
              </a:rPr>
              <a:t>与本地</a:t>
            </a:r>
            <a:r>
              <a:rPr lang="zh-CN" altLang="en-US" sz="2800" i="1" dirty="0">
                <a:solidFill>
                  <a:srgbClr val="FF0000"/>
                </a:solidFill>
                <a:latin typeface="微软雅黑" panose="020B0503020204020204" pitchFamily="34" charset="-122"/>
                <a:ea typeface="微软雅黑" panose="020B0503020204020204" pitchFamily="34" charset="-122"/>
              </a:rPr>
              <a:t>支持方</a:t>
            </a:r>
            <a:r>
              <a:rPr lang="zh-CN" altLang="en-US" sz="2800" dirty="0">
                <a:latin typeface="微软雅黑" panose="020B0503020204020204" pitchFamily="34" charset="-122"/>
                <a:ea typeface="微软雅黑" panose="020B0503020204020204" pitchFamily="34" charset="-122"/>
              </a:rPr>
              <a:t>联系！</a:t>
            </a:r>
            <a:endParaRPr lang="en-US" sz="2800" dirty="0">
              <a:latin typeface="微软雅黑" panose="020B0503020204020204" pitchFamily="34" charset="-122"/>
              <a:ea typeface="微软雅黑" panose="020B0503020204020204" pitchFamily="34" charset="-122"/>
            </a:endParaRPr>
          </a:p>
        </p:txBody>
      </p:sp>
      <p:pic>
        <p:nvPicPr>
          <p:cNvPr id="2" name="Picture 1" descr="CLE Help and Training | UCSF Library Tech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1799" y="1866287"/>
            <a:ext cx="1136123" cy="10321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File:Circle-icons-magnifyingglass.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4705" y="1850985"/>
            <a:ext cx="1142229" cy="10626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7" name="Group 16"/>
          <p:cNvGrpSpPr/>
          <p:nvPr/>
        </p:nvGrpSpPr>
        <p:grpSpPr>
          <a:xfrm>
            <a:off x="9888124" y="1855790"/>
            <a:ext cx="1223291" cy="1062632"/>
            <a:chOff x="2857500" y="2400221"/>
            <a:chExt cx="3340100" cy="3667371"/>
          </a:xfrm>
        </p:grpSpPr>
        <p:sp>
          <p:nvSpPr>
            <p:cNvPr id="16" name="Oval 15"/>
            <p:cNvSpPr/>
            <p:nvPr/>
          </p:nvSpPr>
          <p:spPr>
            <a:xfrm>
              <a:off x="2857500" y="2400221"/>
              <a:ext cx="3340100" cy="3667371"/>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Business Growth Chart PNG Transparent Images | PNG Al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2735" y="3144917"/>
              <a:ext cx="2692550" cy="2504915"/>
            </a:xfrm>
            <a:prstGeom prst="rect">
              <a:avLst/>
            </a:prstGeom>
            <a:ln>
              <a:noFill/>
            </a:ln>
            <a:effectLst>
              <a:outerShdw blurRad="292100" dist="139700" dir="2700000" algn="tl" rotWithShape="0">
                <a:srgbClr val="333333">
                  <a:alpha val="65000"/>
                </a:srgbClr>
              </a:outerShdw>
            </a:effectLst>
          </p:spPr>
        </p:pic>
        <p:pic>
          <p:nvPicPr>
            <p:cNvPr id="3" name="Picture 2" descr="Migrating PS 2010 to PS 2013 Walkthrough | epmsour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3724" y="2764864"/>
              <a:ext cx="2109273" cy="2016686"/>
            </a:xfrm>
            <a:prstGeom prst="rect">
              <a:avLst/>
            </a:prstGeom>
            <a:ln>
              <a:noFill/>
            </a:ln>
            <a:effectLst>
              <a:outerShdw blurRad="292100" dist="139700" dir="2700000" algn="tl" rotWithShape="0">
                <a:srgbClr val="333333">
                  <a:alpha val="65000"/>
                </a:srgbClr>
              </a:outerShdw>
            </a:effectLst>
          </p:spPr>
        </p:pic>
      </p:grpSp>
      <p:sp>
        <p:nvSpPr>
          <p:cNvPr id="18" name="TextBox 17"/>
          <p:cNvSpPr txBox="1"/>
          <p:nvPr/>
        </p:nvSpPr>
        <p:spPr>
          <a:xfrm>
            <a:off x="9821849" y="2968874"/>
            <a:ext cx="1463467" cy="646331"/>
          </a:xfrm>
          <a:prstGeom prst="rect">
            <a:avLst/>
          </a:prstGeom>
          <a:noFill/>
        </p:spPr>
        <p:txBody>
          <a:bodyPr wrap="square" rtlCol="0">
            <a:spAutoFit/>
          </a:bodyPr>
          <a:lstStyle/>
          <a:p>
            <a:pPr algn="ctr">
              <a:lnSpc>
                <a:spcPct val="90000"/>
              </a:lnSpc>
              <a:spcBef>
                <a:spcPct val="0"/>
              </a:spcBef>
            </a:pPr>
            <a:r>
              <a:rPr lang="zh-CN" altLang="en-US" sz="2000" dirty="0">
                <a:solidFill>
                  <a:schemeClr val="accent5">
                    <a:lumMod val="50000"/>
                  </a:schemeClr>
                </a:solidFill>
                <a:latin typeface="微软雅黑" panose="020B0503020204020204" pitchFamily="34" charset="-122"/>
                <a:ea typeface="微软雅黑" panose="020B0503020204020204" pitchFamily="34" charset="-122"/>
                <a:cs typeface="+mj-cs"/>
              </a:rPr>
              <a:t>提出持续改进的建议。</a:t>
            </a:r>
            <a:endParaRPr lang="en-US" sz="2000"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19" name="TextBox 18"/>
          <p:cNvSpPr txBox="1"/>
          <p:nvPr/>
        </p:nvSpPr>
        <p:spPr>
          <a:xfrm>
            <a:off x="6867526" y="2968874"/>
            <a:ext cx="1778622" cy="646331"/>
          </a:xfrm>
          <a:prstGeom prst="rect">
            <a:avLst/>
          </a:prstGeom>
          <a:noFill/>
        </p:spPr>
        <p:txBody>
          <a:bodyPr wrap="square" rtlCol="0">
            <a:spAutoFit/>
          </a:bodyPr>
          <a:lstStyle/>
          <a:p>
            <a:pPr algn="ctr">
              <a:lnSpc>
                <a:spcPct val="90000"/>
              </a:lnSpc>
              <a:spcBef>
                <a:spcPct val="0"/>
              </a:spcBef>
            </a:pPr>
            <a:r>
              <a:rPr lang="zh-CN" altLang="en-US" sz="2000" dirty="0">
                <a:solidFill>
                  <a:schemeClr val="accent5">
                    <a:lumMod val="50000"/>
                  </a:schemeClr>
                </a:solidFill>
                <a:latin typeface="微软雅黑" panose="020B0503020204020204" pitchFamily="34" charset="-122"/>
                <a:ea typeface="微软雅黑" panose="020B0503020204020204" pitchFamily="34" charset="-122"/>
                <a:cs typeface="+mj-cs"/>
              </a:rPr>
              <a:t>可以进行宣传并提供培训。</a:t>
            </a:r>
            <a:endParaRPr lang="en-US" sz="2000"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20" name="TextBox 19"/>
          <p:cNvSpPr txBox="1"/>
          <p:nvPr/>
        </p:nvSpPr>
        <p:spPr>
          <a:xfrm>
            <a:off x="3900668" y="2949070"/>
            <a:ext cx="1990846" cy="646331"/>
          </a:xfrm>
          <a:prstGeom prst="rect">
            <a:avLst/>
          </a:prstGeom>
          <a:noFill/>
        </p:spPr>
        <p:txBody>
          <a:bodyPr wrap="square" rtlCol="0">
            <a:spAutoFit/>
          </a:bodyPr>
          <a:lstStyle/>
          <a:p>
            <a:pPr algn="ctr">
              <a:lnSpc>
                <a:spcPct val="90000"/>
              </a:lnSpc>
              <a:spcBef>
                <a:spcPct val="0"/>
              </a:spcBef>
            </a:pPr>
            <a:r>
              <a:rPr lang="zh-CN" altLang="en-US" sz="2000" dirty="0">
                <a:solidFill>
                  <a:schemeClr val="accent5">
                    <a:lumMod val="50000"/>
                  </a:schemeClr>
                </a:solidFill>
                <a:latin typeface="微软雅黑" panose="020B0503020204020204" pitchFamily="34" charset="-122"/>
                <a:ea typeface="微软雅黑" panose="020B0503020204020204" pitchFamily="34" charset="-122"/>
                <a:cs typeface="+mj-cs"/>
              </a:rPr>
              <a:t>监控计划的开展和持续进程。</a:t>
            </a:r>
            <a:endParaRPr lang="en-US" sz="2000"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pic>
        <p:nvPicPr>
          <p:cNvPr id="23" name="Picture 22" descr="Team:Michigan Software - 2016.igem.or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9092" y="1883463"/>
            <a:ext cx="1150748" cy="10301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4" name="TextBox 23"/>
          <p:cNvSpPr txBox="1"/>
          <p:nvPr/>
        </p:nvSpPr>
        <p:spPr>
          <a:xfrm>
            <a:off x="85725" y="3025047"/>
            <a:ext cx="3545855" cy="1015663"/>
          </a:xfrm>
          <a:prstGeom prst="rect">
            <a:avLst/>
          </a:prstGeom>
          <a:noFill/>
        </p:spPr>
        <p:txBody>
          <a:bodyPr wrap="square" rtlCol="0">
            <a:spAutoFit/>
          </a:bodyPr>
          <a:lstStyle/>
          <a:p>
            <a:pPr algn="ctr"/>
            <a:r>
              <a:rPr lang="zh-CN" altLang="en-US" sz="2000" dirty="0">
                <a:solidFill>
                  <a:schemeClr val="accent5">
                    <a:lumMod val="50000"/>
                  </a:schemeClr>
                </a:solidFill>
                <a:latin typeface="微软雅黑" panose="020B0503020204020204" pitchFamily="34" charset="-122"/>
                <a:ea typeface="微软雅黑" panose="020B0503020204020204" pitchFamily="34" charset="-122"/>
                <a:cs typeface="+mj-cs"/>
              </a:rPr>
              <a:t>协作</a:t>
            </a:r>
            <a:r>
              <a:rPr lang="en-US" altLang="zh-CN" sz="2000" dirty="0">
                <a:solidFill>
                  <a:schemeClr val="accent5">
                    <a:lumMod val="50000"/>
                  </a:schemeClr>
                </a:solidFill>
                <a:latin typeface="微软雅黑" panose="020B0503020204020204" pitchFamily="34" charset="-122"/>
                <a:ea typeface="微软雅黑" panose="020B0503020204020204" pitchFamily="34" charset="-122"/>
                <a:cs typeface="+mj-cs"/>
              </a:rPr>
              <a:t>/</a:t>
            </a:r>
            <a:r>
              <a:rPr lang="zh-CN" altLang="en-US" sz="2000" dirty="0">
                <a:solidFill>
                  <a:schemeClr val="accent5">
                    <a:lumMod val="50000"/>
                  </a:schemeClr>
                </a:solidFill>
                <a:latin typeface="微软雅黑" panose="020B0503020204020204" pitchFamily="34" charset="-122"/>
                <a:ea typeface="微软雅黑" panose="020B0503020204020204" pitchFamily="34" charset="-122"/>
                <a:cs typeface="+mj-cs"/>
              </a:rPr>
              <a:t>关系网会议与会者：</a:t>
            </a:r>
            <a:br>
              <a:rPr lang="en-US" altLang="zh-CN" sz="2000" dirty="0">
                <a:solidFill>
                  <a:schemeClr val="accent5">
                    <a:lumMod val="50000"/>
                  </a:schemeClr>
                </a:solidFill>
                <a:latin typeface="微软雅黑" panose="020B0503020204020204" pitchFamily="34" charset="-122"/>
                <a:ea typeface="微软雅黑" panose="020B0503020204020204" pitchFamily="34" charset="-122"/>
                <a:cs typeface="+mj-cs"/>
              </a:rPr>
            </a:br>
            <a:r>
              <a:rPr lang="zh-CN" altLang="en-US" sz="2000" dirty="0">
                <a:solidFill>
                  <a:schemeClr val="accent5">
                    <a:lumMod val="50000"/>
                  </a:schemeClr>
                </a:solidFill>
                <a:latin typeface="微软雅黑" panose="020B0503020204020204" pitchFamily="34" charset="-122"/>
                <a:ea typeface="微软雅黑" panose="020B0503020204020204" pitchFamily="34" charset="-122"/>
                <a:cs typeface="+mj-cs"/>
              </a:rPr>
              <a:t>参与者、家人、独立协调</a:t>
            </a:r>
            <a:br>
              <a:rPr lang="en-US" altLang="zh-CN" sz="2000" dirty="0">
                <a:solidFill>
                  <a:schemeClr val="accent5">
                    <a:lumMod val="50000"/>
                  </a:schemeClr>
                </a:solidFill>
                <a:latin typeface="微软雅黑" panose="020B0503020204020204" pitchFamily="34" charset="-122"/>
                <a:ea typeface="微软雅黑" panose="020B0503020204020204" pitchFamily="34" charset="-122"/>
                <a:cs typeface="+mj-cs"/>
              </a:rPr>
            </a:br>
            <a:r>
              <a:rPr lang="zh-CN" altLang="en-US" sz="2000" dirty="0">
                <a:solidFill>
                  <a:schemeClr val="accent5">
                    <a:lumMod val="50000"/>
                  </a:schemeClr>
                </a:solidFill>
                <a:latin typeface="微软雅黑" panose="020B0503020204020204" pitchFamily="34" charset="-122"/>
                <a:ea typeface="微软雅黑" panose="020B0503020204020204" pitchFamily="34" charset="-122"/>
                <a:cs typeface="+mj-cs"/>
              </a:rPr>
              <a:t>方、</a:t>
            </a:r>
            <a:r>
              <a:rPr lang="en-US" altLang="zh-CN" sz="2000" dirty="0">
                <a:solidFill>
                  <a:schemeClr val="accent5">
                    <a:lumMod val="50000"/>
                  </a:schemeClr>
                </a:solidFill>
                <a:latin typeface="微软雅黑" panose="020B0503020204020204" pitchFamily="34" charset="-122"/>
                <a:ea typeface="微软雅黑" panose="020B0503020204020204" pitchFamily="34" charset="-122"/>
                <a:cs typeface="+mj-cs"/>
              </a:rPr>
              <a:t>FMS </a:t>
            </a:r>
            <a:r>
              <a:rPr lang="zh-CN" altLang="en-US" sz="2000" dirty="0">
                <a:solidFill>
                  <a:schemeClr val="accent5">
                    <a:lumMod val="50000"/>
                  </a:schemeClr>
                </a:solidFill>
                <a:latin typeface="微软雅黑" panose="020B0503020204020204" pitchFamily="34" charset="-122"/>
                <a:ea typeface="微软雅黑" panose="020B0503020204020204" pitchFamily="34" charset="-122"/>
                <a:cs typeface="+mj-cs"/>
              </a:rPr>
              <a:t>和服务供应方。</a:t>
            </a:r>
            <a:endParaRPr lang="en-US" sz="20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30822691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me - Comparative Regional Governanc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7862" y="1061460"/>
            <a:ext cx="6508811" cy="6291840"/>
          </a:xfrm>
          <a:prstGeom prst="rect">
            <a:avLst/>
          </a:prstGeom>
        </p:spPr>
      </p:pic>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zh-CN" altLang="en-US" sz="2800" dirty="0">
                <a:latin typeface="微软雅黑" panose="020B0503020204020204" pitchFamily="34" charset="-122"/>
                <a:ea typeface="微软雅黑" panose="020B0503020204020204" pitchFamily="34" charset="-122"/>
              </a:rPr>
              <a:t>后续步骤</a:t>
            </a:r>
            <a:endParaRPr lang="en-US" sz="2800" dirty="0">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210560"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CN" altLang="en-US" sz="2700" b="1" kern="1200" dirty="0">
                <a:solidFill>
                  <a:schemeClr val="bg2">
                    <a:lumMod val="10000"/>
                  </a:schemeClr>
                </a:solidFill>
                <a:latin typeface="微软雅黑" panose="020B0503020204020204" pitchFamily="34" charset="-122"/>
                <a:ea typeface="微软雅黑" panose="020B0503020204020204" pitchFamily="34" charset="-122"/>
                <a:cs typeface="+mj-cs"/>
              </a:rPr>
              <a:t>资源</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7" name="TextBox 6"/>
          <p:cNvSpPr txBox="1"/>
          <p:nvPr/>
        </p:nvSpPr>
        <p:spPr>
          <a:xfrm>
            <a:off x="3802713" y="2443867"/>
            <a:ext cx="7277100" cy="369332"/>
          </a:xfrm>
          <a:prstGeom prst="rect">
            <a:avLst/>
          </a:prstGeom>
          <a:noFill/>
        </p:spPr>
        <p:txBody>
          <a:bodyPr wrap="square" rtlCol="0">
            <a:spAutoFit/>
          </a:bodyPr>
          <a:lstStyle/>
          <a:p>
            <a:pPr>
              <a:lnSpc>
                <a:spcPct val="90000"/>
              </a:lnSpc>
              <a:spcBef>
                <a:spcPct val="0"/>
              </a:spcBef>
            </a:pPr>
            <a:r>
              <a:rPr lang="zh-CN" altLang="en-US" sz="2000" dirty="0">
                <a:latin typeface="微软雅黑" panose="020B0503020204020204" pitchFamily="34" charset="-122"/>
                <a:ea typeface="微软雅黑" panose="020B0503020204020204" pitchFamily="34" charset="-122"/>
              </a:rPr>
              <a:t>自决中心：</a:t>
            </a:r>
            <a:r>
              <a:rPr lang="en-US" sz="2000" dirty="0">
                <a:latin typeface="微软雅黑" panose="020B0503020204020204" pitchFamily="34" charset="-122"/>
                <a:ea typeface="微软雅黑" panose="020B0503020204020204" pitchFamily="34" charset="-122"/>
              </a:rPr>
              <a:t>self-determination.com</a:t>
            </a:r>
          </a:p>
        </p:txBody>
      </p:sp>
      <p:sp>
        <p:nvSpPr>
          <p:cNvPr id="9" name="TextBox 8"/>
          <p:cNvSpPr txBox="1"/>
          <p:nvPr/>
        </p:nvSpPr>
        <p:spPr>
          <a:xfrm>
            <a:off x="3847937" y="4083957"/>
            <a:ext cx="8161954" cy="369332"/>
          </a:xfrm>
          <a:prstGeom prst="rect">
            <a:avLst/>
          </a:prstGeom>
          <a:noFill/>
        </p:spPr>
        <p:txBody>
          <a:bodyPr wrap="square" rtlCol="0">
            <a:spAutoFit/>
          </a:bodyPr>
          <a:lstStyle/>
          <a:p>
            <a:pPr>
              <a:lnSpc>
                <a:spcPct val="90000"/>
              </a:lnSpc>
              <a:spcBef>
                <a:spcPct val="0"/>
              </a:spcBef>
            </a:pPr>
            <a:r>
              <a:rPr lang="en-US" altLang="zh-CN" sz="2000" dirty="0">
                <a:latin typeface="微软雅黑" panose="020B0503020204020204" pitchFamily="34" charset="-122"/>
                <a:ea typeface="微软雅黑" panose="020B0503020204020204" pitchFamily="34" charset="-122"/>
              </a:rPr>
              <a:t>California</a:t>
            </a:r>
            <a:r>
              <a:rPr lang="zh-CN" altLang="en-US" sz="2000" dirty="0">
                <a:latin typeface="微软雅黑" panose="020B0503020204020204" pitchFamily="34" charset="-122"/>
                <a:ea typeface="微软雅黑" panose="020B0503020204020204" pitchFamily="34" charset="-122"/>
              </a:rPr>
              <a:t>州</a:t>
            </a:r>
            <a:r>
              <a:rPr lang="en-US" altLang="zh-CN" sz="2000" dirty="0">
                <a:latin typeface="微软雅黑" panose="020B0503020204020204" pitchFamily="34" charset="-122"/>
                <a:ea typeface="微软雅黑" panose="020B0503020204020204" pitchFamily="34" charset="-122"/>
              </a:rPr>
              <a:t>SDP</a:t>
            </a:r>
            <a:r>
              <a:rPr lang="zh-CN" altLang="en-US" sz="2000" dirty="0">
                <a:latin typeface="微软雅黑" panose="020B0503020204020204" pitchFamily="34" charset="-122"/>
                <a:ea typeface="微软雅黑" panose="020B0503020204020204" pitchFamily="34" charset="-122"/>
              </a:rPr>
              <a:t>更新：</a:t>
            </a:r>
            <a:r>
              <a:rPr lang="en-US" altLang="zh-CN" sz="2000" i="1" dirty="0">
                <a:latin typeface="微软雅黑" panose="020B0503020204020204" pitchFamily="34" charset="-122"/>
                <a:ea typeface="微软雅黑" panose="020B0503020204020204" pitchFamily="34" charset="-122"/>
              </a:rPr>
              <a:t>dds.ca.gov/SDP</a:t>
            </a:r>
            <a:r>
              <a:rPr lang="zh-CN" altLang="en-US" sz="2000" i="1" dirty="0">
                <a:latin typeface="微软雅黑" panose="020B0503020204020204" pitchFamily="34" charset="-122"/>
                <a:ea typeface="微软雅黑" panose="020B0503020204020204" pitchFamily="34" charset="-122"/>
              </a:rPr>
              <a:t>和 </a:t>
            </a:r>
            <a:r>
              <a:rPr lang="en-US" altLang="zh-CN" sz="2000" i="1" dirty="0">
                <a:latin typeface="微软雅黑" panose="020B0503020204020204" pitchFamily="34" charset="-122"/>
                <a:ea typeface="微软雅黑" panose="020B0503020204020204" pitchFamily="34" charset="-122"/>
              </a:rPr>
              <a:t>[</a:t>
            </a:r>
            <a:r>
              <a:rPr lang="zh-CN" altLang="en-US" sz="2000" i="1" dirty="0">
                <a:latin typeface="微软雅黑" panose="020B0503020204020204" pitchFamily="34" charset="-122"/>
                <a:ea typeface="微软雅黑" panose="020B0503020204020204" pitchFamily="34" charset="-122"/>
              </a:rPr>
              <a:t>进入</a:t>
            </a:r>
            <a:r>
              <a:rPr lang="en-US" altLang="zh-CN" sz="2000" i="1" dirty="0">
                <a:latin typeface="微软雅黑" panose="020B0503020204020204" pitchFamily="34" charset="-122"/>
                <a:ea typeface="微软雅黑" panose="020B0503020204020204" pitchFamily="34" charset="-122"/>
              </a:rPr>
              <a:t>RC]</a:t>
            </a:r>
            <a:endParaRPr lang="en-US" sz="2000" i="1"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11" name="TextBox 10"/>
          <p:cNvSpPr txBox="1"/>
          <p:nvPr/>
        </p:nvSpPr>
        <p:spPr>
          <a:xfrm>
            <a:off x="3367100" y="5724047"/>
            <a:ext cx="8699780" cy="400110"/>
          </a:xfrm>
          <a:prstGeom prst="rect">
            <a:avLst/>
          </a:prstGeom>
          <a:noFill/>
        </p:spPr>
        <p:txBody>
          <a:bodyPr wrap="square" rtlCol="0">
            <a:spAutoFit/>
          </a:bodyPr>
          <a:lstStyle/>
          <a:p>
            <a:r>
              <a:rPr lang="zh-CN" altLang="en-US" sz="2000" dirty="0">
                <a:latin typeface="微软雅黑" panose="020B0503020204020204" pitchFamily="34" charset="-122"/>
                <a:ea typeface="微软雅黑" panose="020B0503020204020204" pitchFamily="34" charset="-122"/>
              </a:rPr>
              <a:t>这是我的选择：</a:t>
            </a:r>
            <a:r>
              <a:rPr lang="en-US" sz="2000" dirty="0">
                <a:latin typeface="微软雅黑" panose="020B0503020204020204" pitchFamily="34" charset="-122"/>
                <a:ea typeface="微软雅黑" panose="020B0503020204020204" pitchFamily="34" charset="-122"/>
              </a:rPr>
              <a:t>mn.gov/mnddc/extra/publications/Its-My-Choice.pdf</a:t>
            </a:r>
          </a:p>
        </p:txBody>
      </p:sp>
    </p:spTree>
    <p:extLst>
      <p:ext uri="{BB962C8B-B14F-4D97-AF65-F5344CB8AC3E}">
        <p14:creationId xmlns:p14="http://schemas.microsoft.com/office/powerpoint/2010/main" val="16616255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9000" b="-50000"/>
          </a:stretch>
        </a:blipFill>
        <a:effectLst/>
      </p:bgPr>
    </p:bg>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zh-CN" altLang="en-US" sz="2800" dirty="0">
                <a:latin typeface="微软雅黑" panose="020B0503020204020204" pitchFamily="34" charset="-122"/>
                <a:ea typeface="微软雅黑" panose="020B0503020204020204" pitchFamily="34" charset="-122"/>
              </a:rPr>
              <a:t>后续步骤</a:t>
            </a:r>
            <a:endParaRPr lang="en-US" sz="2800" dirty="0">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210560"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CN" altLang="en-US" sz="2700" b="1" kern="1200" dirty="0">
                <a:solidFill>
                  <a:schemeClr val="bg2">
                    <a:lumMod val="10000"/>
                  </a:schemeClr>
                </a:solidFill>
                <a:latin typeface="微软雅黑" panose="020B0503020204020204" pitchFamily="34" charset="-122"/>
                <a:ea typeface="微软雅黑" panose="020B0503020204020204" pitchFamily="34" charset="-122"/>
                <a:cs typeface="+mj-cs"/>
              </a:rPr>
              <a:t>回顾</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grpSp>
        <p:nvGrpSpPr>
          <p:cNvPr id="6" name="Group 5"/>
          <p:cNvGrpSpPr/>
          <p:nvPr/>
        </p:nvGrpSpPr>
        <p:grpSpPr>
          <a:xfrm>
            <a:off x="1562100" y="1985341"/>
            <a:ext cx="9048751" cy="3995009"/>
            <a:chOff x="1763121" y="3966472"/>
            <a:chExt cx="3534537" cy="3567393"/>
          </a:xfrm>
        </p:grpSpPr>
        <p:sp>
          <p:nvSpPr>
            <p:cNvPr id="7" name="Rectangle 6"/>
            <p:cNvSpPr/>
            <p:nvPr/>
          </p:nvSpPr>
          <p:spPr>
            <a:xfrm>
              <a:off x="1763121" y="3966472"/>
              <a:ext cx="3534537" cy="3567393"/>
            </a:xfrm>
            <a:prstGeom prst="rect">
              <a:avLst/>
            </a:prstGeom>
            <a:solidFill>
              <a:schemeClr val="tx1">
                <a:lumMod val="75000"/>
                <a:lumOff val="2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861352" y="4049357"/>
              <a:ext cx="3337009" cy="3401621"/>
            </a:xfrm>
            <a:prstGeom prst="rect">
              <a:avLst/>
            </a:prstGeom>
            <a:solidFill>
              <a:schemeClr val="bg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p:cNvSpPr txBox="1"/>
          <p:nvPr/>
        </p:nvSpPr>
        <p:spPr>
          <a:xfrm>
            <a:off x="2164479" y="3048000"/>
            <a:ext cx="8058150" cy="2677656"/>
          </a:xfrm>
          <a:prstGeom prst="rect">
            <a:avLst/>
          </a:prstGeom>
          <a:noFill/>
        </p:spPr>
        <p:txBody>
          <a:bodyPr wrap="square" rtlCol="0">
            <a:spAutoFit/>
          </a:bodyPr>
          <a:lstStyle/>
          <a:p>
            <a:pPr marL="457200" indent="-457200">
              <a:buFont typeface="Wingdings" panose="05000000000000000000" pitchFamily="2" charset="2"/>
              <a:buChar char="ü"/>
            </a:pPr>
            <a:r>
              <a:rPr lang="zh-CN" altLang="en-US" sz="2400" dirty="0">
                <a:latin typeface="微软雅黑" panose="020B0503020204020204" pitchFamily="34" charset="-122"/>
                <a:ea typeface="微软雅黑" panose="020B0503020204020204" pitchFamily="34" charset="-122"/>
              </a:rPr>
              <a:t>区域中心方案</a:t>
            </a:r>
            <a:endParaRPr lang="en-US" altLang="zh-CN" sz="2400" dirty="0">
              <a:latin typeface="微软雅黑" panose="020B0503020204020204" pitchFamily="34" charset="-122"/>
              <a:ea typeface="微软雅黑" panose="020B0503020204020204" pitchFamily="34" charset="-122"/>
            </a:endParaRPr>
          </a:p>
          <a:p>
            <a:pPr marL="457200" indent="-457200">
              <a:buFont typeface="Wingdings" panose="05000000000000000000" pitchFamily="2" charset="2"/>
              <a:buChar char="ü"/>
            </a:pPr>
            <a:endParaRPr lang="en-US" sz="2400" dirty="0">
              <a:latin typeface="微软雅黑" panose="020B0503020204020204" pitchFamily="34" charset="-122"/>
              <a:ea typeface="微软雅黑" panose="020B0503020204020204" pitchFamily="34" charset="-122"/>
            </a:endParaRPr>
          </a:p>
          <a:p>
            <a:pPr marL="457200" indent="-457200">
              <a:buFont typeface="Wingdings" panose="05000000000000000000" pitchFamily="2" charset="2"/>
              <a:buChar char="ü"/>
            </a:pPr>
            <a:r>
              <a:rPr lang="zh-CN" altLang="en-US" sz="2400" dirty="0">
                <a:latin typeface="微软雅黑" panose="020B0503020204020204" pitchFamily="34" charset="-122"/>
                <a:ea typeface="微软雅黑" panose="020B0503020204020204" pitchFamily="34" charset="-122"/>
              </a:rPr>
              <a:t>本地咨询委员会</a:t>
            </a:r>
            <a:endParaRPr lang="en-US" altLang="zh-CN" sz="2400" dirty="0">
              <a:latin typeface="微软雅黑" panose="020B0503020204020204" pitchFamily="34" charset="-122"/>
              <a:ea typeface="微软雅黑" panose="020B0503020204020204" pitchFamily="34" charset="-122"/>
            </a:endParaRPr>
          </a:p>
          <a:p>
            <a:pPr marL="457200" indent="-457200">
              <a:buFont typeface="Wingdings" panose="05000000000000000000" pitchFamily="2" charset="2"/>
              <a:buChar char="ü"/>
            </a:pPr>
            <a:endParaRPr lang="en-US" sz="2400" dirty="0">
              <a:latin typeface="微软雅黑" panose="020B0503020204020204" pitchFamily="34" charset="-122"/>
              <a:ea typeface="微软雅黑" panose="020B0503020204020204" pitchFamily="34" charset="-122"/>
            </a:endParaRPr>
          </a:p>
          <a:p>
            <a:pPr marL="457200" indent="-457200">
              <a:buFont typeface="Wingdings" panose="05000000000000000000" pitchFamily="2" charset="2"/>
              <a:buChar char="ü"/>
            </a:pPr>
            <a:r>
              <a:rPr lang="zh-CN" altLang="en-US" sz="2400" dirty="0">
                <a:latin typeface="微软雅黑" panose="020B0503020204020204" pitchFamily="34" charset="-122"/>
                <a:ea typeface="微软雅黑" panose="020B0503020204020204" pitchFamily="34" charset="-122"/>
              </a:rPr>
              <a:t>自决资源</a:t>
            </a:r>
            <a:endParaRPr lang="en-US" altLang="zh-CN" sz="2400" dirty="0">
              <a:latin typeface="微软雅黑" panose="020B0503020204020204" pitchFamily="34" charset="-122"/>
              <a:ea typeface="微软雅黑" panose="020B0503020204020204" pitchFamily="34" charset="-122"/>
            </a:endParaRPr>
          </a:p>
          <a:p>
            <a:pPr marL="457200" indent="-457200">
              <a:buFont typeface="Wingdings" panose="05000000000000000000" pitchFamily="2" charset="2"/>
              <a:buChar char="ü"/>
            </a:pPr>
            <a:endParaRPr lang="en-US" sz="2400" dirty="0">
              <a:latin typeface="微软雅黑" panose="020B0503020204020204" pitchFamily="34" charset="-122"/>
              <a:ea typeface="微软雅黑" panose="020B0503020204020204" pitchFamily="34" charset="-122"/>
            </a:endParaRPr>
          </a:p>
          <a:p>
            <a:pPr marL="457200" indent="-457200">
              <a:buFont typeface="Wingdings" panose="05000000000000000000" pitchFamily="2" charset="2"/>
              <a:buChar char="ü"/>
            </a:pPr>
            <a:r>
              <a:rPr lang="zh-CN" altLang="en-US" sz="2400" dirty="0">
                <a:latin typeface="微软雅黑" panose="020B0503020204020204" pitchFamily="34" charset="-122"/>
                <a:ea typeface="微软雅黑" panose="020B0503020204020204" pitchFamily="34" charset="-122"/>
              </a:rPr>
              <a:t>自决社区资源</a:t>
            </a:r>
            <a:endParaRPr lang="en-US" sz="2400" dirty="0">
              <a:latin typeface="微软雅黑" panose="020B0503020204020204" pitchFamily="34" charset="-122"/>
              <a:ea typeface="微软雅黑" panose="020B0503020204020204" pitchFamily="34" charset="-122"/>
            </a:endParaRPr>
          </a:p>
        </p:txBody>
      </p:sp>
      <p:sp>
        <p:nvSpPr>
          <p:cNvPr id="9" name="TextBox 8"/>
          <p:cNvSpPr txBox="1"/>
          <p:nvPr/>
        </p:nvSpPr>
        <p:spPr>
          <a:xfrm>
            <a:off x="3884565" y="2267615"/>
            <a:ext cx="4378492" cy="590931"/>
          </a:xfrm>
          <a:prstGeom prst="rect">
            <a:avLst/>
          </a:prstGeom>
          <a:noFill/>
        </p:spPr>
        <p:txBody>
          <a:bodyPr wrap="square" rtlCol="0">
            <a:spAutoFit/>
          </a:bodyPr>
          <a:lstStyle/>
          <a:p>
            <a:pPr algn="ctr">
              <a:lnSpc>
                <a:spcPct val="90000"/>
              </a:lnSpc>
              <a:spcBef>
                <a:spcPct val="0"/>
              </a:spcBef>
            </a:pPr>
            <a:r>
              <a:rPr lang="zh-CN" altLang="en-US" sz="3600" b="1" dirty="0">
                <a:solidFill>
                  <a:schemeClr val="bg2">
                    <a:lumMod val="10000"/>
                  </a:schemeClr>
                </a:solidFill>
                <a:latin typeface="微软雅黑" panose="020B0503020204020204" pitchFamily="34" charset="-122"/>
                <a:ea typeface="微软雅黑" panose="020B0503020204020204" pitchFamily="34" charset="-122"/>
              </a:rPr>
              <a:t>后续步骤回顾</a:t>
            </a:r>
            <a:endParaRPr lang="en-US" sz="3600" b="1" dirty="0">
              <a:solidFill>
                <a:schemeClr val="bg2">
                  <a:lumMod val="1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95281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zh-CN" altLang="en-US" sz="2800" dirty="0">
                <a:latin typeface="微软雅黑" panose="020B0503020204020204" pitchFamily="34" charset="-122"/>
                <a:ea typeface="微软雅黑" panose="020B0503020204020204" pitchFamily="34" charset="-122"/>
              </a:rPr>
              <a:t>什么是自决</a:t>
            </a:r>
            <a:endParaRPr lang="en-US" sz="2800" dirty="0">
              <a:latin typeface="微软雅黑" panose="020B0503020204020204" pitchFamily="34" charset="-122"/>
              <a:ea typeface="微软雅黑" panose="020B0503020204020204" pitchFamily="34" charset="-122"/>
            </a:endParaRPr>
          </a:p>
        </p:txBody>
      </p:sp>
      <p:sp>
        <p:nvSpPr>
          <p:cNvPr id="7" name="TextBox 6">
            <a:extLst>
              <a:ext uri="{FF2B5EF4-FFF2-40B4-BE49-F238E27FC236}">
                <a16:creationId xmlns:a16="http://schemas.microsoft.com/office/drawing/2014/main" id="{C8153160-F310-5D4D-A1DD-28A1A99CE5B9}"/>
              </a:ext>
            </a:extLst>
          </p:cNvPr>
          <p:cNvSpPr txBox="1"/>
          <p:nvPr/>
        </p:nvSpPr>
        <p:spPr>
          <a:xfrm>
            <a:off x="110210" y="617019"/>
            <a:ext cx="7646424"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CN" altLang="en-US" sz="2700" b="1" kern="1200" dirty="0">
                <a:solidFill>
                  <a:schemeClr val="bg2">
                    <a:lumMod val="10000"/>
                  </a:schemeClr>
                </a:solidFill>
                <a:latin typeface="微软雅黑" panose="020B0503020204020204" pitchFamily="34" charset="-122"/>
                <a:ea typeface="微软雅黑" panose="020B0503020204020204" pitchFamily="34" charset="-122"/>
                <a:cs typeface="+mj-cs"/>
              </a:rPr>
              <a:t>自决计划概览</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9" name="Rectangle 8"/>
          <p:cNvSpPr/>
          <p:nvPr/>
        </p:nvSpPr>
        <p:spPr>
          <a:xfrm>
            <a:off x="344556" y="1772019"/>
            <a:ext cx="5102087" cy="4735920"/>
          </a:xfrm>
          <a:prstGeom prst="rect">
            <a:avLst/>
          </a:prstGeom>
          <a:solidFill>
            <a:schemeClr val="bg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6708278" y="1757645"/>
            <a:ext cx="5102087" cy="4735920"/>
          </a:xfrm>
          <a:prstGeom prst="rect">
            <a:avLst/>
          </a:prstGeom>
          <a:solidFill>
            <a:schemeClr val="bg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606191" y="1963974"/>
            <a:ext cx="2578818"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zh-CN" altLang="en-US" sz="2000" b="1" u="sng" kern="1200" dirty="0">
                <a:solidFill>
                  <a:schemeClr val="accent5">
                    <a:lumMod val="50000"/>
                  </a:schemeClr>
                </a:solidFill>
                <a:latin typeface="微软雅黑" panose="020B0503020204020204" pitchFamily="34" charset="-122"/>
                <a:ea typeface="微软雅黑" panose="020B0503020204020204" pitchFamily="34" charset="-122"/>
                <a:cs typeface="+mj-cs"/>
              </a:rPr>
              <a:t>传统服务</a:t>
            </a:r>
            <a:endParaRPr lang="en-US" sz="2000" b="1" u="sng"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12" name="TextBox 11"/>
          <p:cNvSpPr txBox="1"/>
          <p:nvPr/>
        </p:nvSpPr>
        <p:spPr>
          <a:xfrm>
            <a:off x="7416647" y="1963974"/>
            <a:ext cx="3673366"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zh-CN" altLang="en-US" sz="2000" b="1" u="sng" dirty="0">
                <a:solidFill>
                  <a:schemeClr val="accent5">
                    <a:lumMod val="50000"/>
                  </a:schemeClr>
                </a:solidFill>
                <a:latin typeface="微软雅黑" panose="020B0503020204020204" pitchFamily="34" charset="-122"/>
                <a:ea typeface="微软雅黑" panose="020B0503020204020204" pitchFamily="34" charset="-122"/>
                <a:cs typeface="+mj-cs"/>
              </a:rPr>
              <a:t>自决计划</a:t>
            </a:r>
            <a:endParaRPr lang="en-US" sz="2000" b="1" u="sng"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13" name="TextBox 12"/>
          <p:cNvSpPr txBox="1"/>
          <p:nvPr/>
        </p:nvSpPr>
        <p:spPr>
          <a:xfrm>
            <a:off x="517619" y="2525261"/>
            <a:ext cx="4642210" cy="2585323"/>
          </a:xfrm>
          <a:prstGeom prst="rect">
            <a:avLst/>
          </a:prstGeom>
          <a:noFill/>
        </p:spPr>
        <p:txBody>
          <a:bodyPr wrap="square" rtlCol="0">
            <a:spAutoFit/>
          </a:bodyPr>
          <a:lstStyle/>
          <a:p>
            <a:pPr marL="342900" indent="-342900" algn="l" defTabSz="914400" rtl="0" eaLnBrk="1" latinLnBrk="0" hangingPunct="1">
              <a:lnSpc>
                <a:spcPct val="90000"/>
              </a:lnSpc>
              <a:spcBef>
                <a:spcPct val="0"/>
              </a:spcBef>
              <a:buFont typeface="Arial" panose="020B0604020202020204" pitchFamily="34" charset="0"/>
              <a:buChar char="•"/>
            </a:pPr>
            <a:endParaRPr lang="en-US" sz="2000"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342900" indent="-342900" algn="l" defTabSz="914400" rtl="0" eaLnBrk="1" latinLnBrk="0" hangingPunct="1">
              <a:lnSpc>
                <a:spcPct val="90000"/>
              </a:lnSpc>
              <a:spcBef>
                <a:spcPct val="0"/>
              </a:spcBef>
              <a:buFont typeface="Arial" panose="020B0604020202020204" pitchFamily="34" charset="0"/>
              <a:buChar char="•"/>
            </a:pPr>
            <a:endParaRPr lang="en-US" sz="2000"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Arial" panose="020B0604020202020204" pitchFamily="34" charset="0"/>
              <a:buChar char="•"/>
            </a:pPr>
            <a:r>
              <a:rPr lang="zh-CN" altLang="en-US" sz="2000" dirty="0">
                <a:solidFill>
                  <a:schemeClr val="accent5">
                    <a:lumMod val="50000"/>
                  </a:schemeClr>
                </a:solidFill>
                <a:latin typeface="微软雅黑" panose="020B0503020204020204" pitchFamily="34" charset="-122"/>
                <a:ea typeface="微软雅黑" panose="020B0503020204020204" pitchFamily="34" charset="-122"/>
                <a:cs typeface="+mj-cs"/>
              </a:rPr>
              <a:t>以人为本的规划</a:t>
            </a:r>
            <a:endParaRPr lang="en-US" altLang="zh-CN" sz="2000"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Arial" panose="020B0604020202020204" pitchFamily="34" charset="0"/>
              <a:buChar char="•"/>
            </a:pPr>
            <a:endParaRPr lang="en-US" altLang="zh-CN" sz="2000"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Arial" panose="020B0604020202020204" pitchFamily="34" charset="0"/>
              <a:buChar char="•"/>
            </a:pPr>
            <a:r>
              <a:rPr lang="en-US" altLang="zh-CN" sz="2000" dirty="0">
                <a:solidFill>
                  <a:schemeClr val="accent5">
                    <a:lumMod val="50000"/>
                  </a:schemeClr>
                </a:solidFill>
                <a:latin typeface="微软雅黑" panose="020B0503020204020204" pitchFamily="34" charset="-122"/>
                <a:ea typeface="微软雅黑" panose="020B0503020204020204" pitchFamily="34" charset="-122"/>
                <a:cs typeface="+mj-cs"/>
              </a:rPr>
              <a:t>IPP</a:t>
            </a:r>
          </a:p>
          <a:p>
            <a:pPr marL="342900" indent="-342900">
              <a:lnSpc>
                <a:spcPct val="90000"/>
              </a:lnSpc>
              <a:spcBef>
                <a:spcPct val="0"/>
              </a:spcBef>
              <a:buFont typeface="Arial" panose="020B0604020202020204" pitchFamily="34" charset="0"/>
              <a:buChar char="•"/>
            </a:pPr>
            <a:endParaRPr lang="en-US" altLang="zh-CN" sz="2000"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Arial" panose="020B0604020202020204" pitchFamily="34" charset="0"/>
              <a:buChar char="•"/>
            </a:pPr>
            <a:r>
              <a:rPr lang="zh-CN" altLang="en-US" sz="2000" dirty="0">
                <a:solidFill>
                  <a:schemeClr val="accent5">
                    <a:lumMod val="50000"/>
                  </a:schemeClr>
                </a:solidFill>
                <a:latin typeface="微软雅黑" panose="020B0503020204020204" pitchFamily="34" charset="-122"/>
                <a:ea typeface="微软雅黑" panose="020B0503020204020204" pitchFamily="34" charset="-122"/>
                <a:cs typeface="+mj-cs"/>
              </a:rPr>
              <a:t>区域中心</a:t>
            </a:r>
            <a:endParaRPr lang="en-US" altLang="zh-CN" sz="2000"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Arial" panose="020B0604020202020204" pitchFamily="34" charset="0"/>
              <a:buChar char="•"/>
            </a:pPr>
            <a:endParaRPr lang="en-US" altLang="zh-CN" sz="2000"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Arial" panose="020B0604020202020204" pitchFamily="34" charset="0"/>
              <a:buChar char="•"/>
            </a:pPr>
            <a:r>
              <a:rPr lang="zh-CN" altLang="en-US" sz="2000" dirty="0">
                <a:solidFill>
                  <a:schemeClr val="accent5">
                    <a:lumMod val="50000"/>
                  </a:schemeClr>
                </a:solidFill>
                <a:latin typeface="微软雅黑" panose="020B0503020204020204" pitchFamily="34" charset="-122"/>
                <a:ea typeface="微软雅黑" panose="020B0503020204020204" pitchFamily="34" charset="-122"/>
                <a:cs typeface="+mj-cs"/>
              </a:rPr>
              <a:t>官方签约供应方</a:t>
            </a:r>
            <a:endParaRPr lang="en-US" sz="2000"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15" name="TextBox 14"/>
          <p:cNvSpPr txBox="1"/>
          <p:nvPr/>
        </p:nvSpPr>
        <p:spPr>
          <a:xfrm>
            <a:off x="6957391" y="2539635"/>
            <a:ext cx="4642210" cy="3693319"/>
          </a:xfrm>
          <a:prstGeom prst="rect">
            <a:avLst/>
          </a:prstGeom>
          <a:noFill/>
        </p:spPr>
        <p:txBody>
          <a:bodyPr wrap="square" rtlCol="0">
            <a:spAutoFit/>
          </a:bodyPr>
          <a:lstStyle/>
          <a:p>
            <a:pPr marL="342900" indent="-342900">
              <a:lnSpc>
                <a:spcPct val="90000"/>
              </a:lnSpc>
              <a:spcBef>
                <a:spcPct val="0"/>
              </a:spcBef>
              <a:buFont typeface="Arial" panose="020B0604020202020204" pitchFamily="34" charset="0"/>
              <a:buChar char="•"/>
            </a:pPr>
            <a:r>
              <a:rPr lang="zh-CN" altLang="en-US" sz="2000" dirty="0">
                <a:solidFill>
                  <a:schemeClr val="accent5">
                    <a:lumMod val="50000"/>
                  </a:schemeClr>
                </a:solidFill>
                <a:latin typeface="微软雅黑" panose="020B0503020204020204" pitchFamily="34" charset="-122"/>
                <a:ea typeface="微软雅黑" panose="020B0503020204020204" pitchFamily="34" charset="-122"/>
                <a:cs typeface="+mj-cs"/>
              </a:rPr>
              <a:t>以人为本的规划</a:t>
            </a:r>
            <a:endParaRPr lang="en-US" altLang="zh-CN" sz="2000"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Arial" panose="020B0604020202020204" pitchFamily="34" charset="0"/>
              <a:buChar char="•"/>
            </a:pPr>
            <a:endParaRPr lang="en-US" altLang="zh-CN" sz="2000"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Arial" panose="020B0604020202020204" pitchFamily="34" charset="0"/>
              <a:buChar char="•"/>
            </a:pPr>
            <a:r>
              <a:rPr lang="en-US" altLang="zh-CN" sz="2000" dirty="0">
                <a:solidFill>
                  <a:schemeClr val="accent5">
                    <a:lumMod val="50000"/>
                  </a:schemeClr>
                </a:solidFill>
                <a:latin typeface="微软雅黑" panose="020B0503020204020204" pitchFamily="34" charset="-122"/>
                <a:ea typeface="微软雅黑" panose="020B0503020204020204" pitchFamily="34" charset="-122"/>
                <a:cs typeface="+mj-cs"/>
              </a:rPr>
              <a:t>IPP</a:t>
            </a:r>
          </a:p>
          <a:p>
            <a:pPr marL="342900" indent="-342900">
              <a:lnSpc>
                <a:spcPct val="90000"/>
              </a:lnSpc>
              <a:spcBef>
                <a:spcPct val="0"/>
              </a:spcBef>
              <a:buFont typeface="Arial" panose="020B0604020202020204" pitchFamily="34" charset="0"/>
              <a:buChar char="•"/>
            </a:pPr>
            <a:endParaRPr lang="en-US" altLang="zh-CN" sz="2000"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Arial" panose="020B0604020202020204" pitchFamily="34" charset="0"/>
              <a:buChar char="•"/>
            </a:pPr>
            <a:r>
              <a:rPr lang="zh-CN" altLang="en-US" sz="2000" dirty="0">
                <a:solidFill>
                  <a:schemeClr val="accent5">
                    <a:lumMod val="50000"/>
                  </a:schemeClr>
                </a:solidFill>
                <a:latin typeface="微软雅黑" panose="020B0503020204020204" pitchFamily="34" charset="-122"/>
                <a:ea typeface="微软雅黑" panose="020B0503020204020204" pitchFamily="34" charset="-122"/>
                <a:cs typeface="+mj-cs"/>
              </a:rPr>
              <a:t>区域中心</a:t>
            </a:r>
            <a:endParaRPr lang="en-US" altLang="zh-CN" sz="2000"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Arial" panose="020B0604020202020204" pitchFamily="34" charset="0"/>
              <a:buChar char="•"/>
            </a:pPr>
            <a:endParaRPr lang="en-US" altLang="zh-CN" sz="2000"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Arial" panose="020B0604020202020204" pitchFamily="34" charset="0"/>
              <a:buChar char="•"/>
            </a:pPr>
            <a:r>
              <a:rPr lang="zh-CN" altLang="en-US" sz="2000" dirty="0">
                <a:solidFill>
                  <a:schemeClr val="accent5">
                    <a:lumMod val="50000"/>
                  </a:schemeClr>
                </a:solidFill>
                <a:latin typeface="微软雅黑" panose="020B0503020204020204" pitchFamily="34" charset="-122"/>
                <a:ea typeface="微软雅黑" panose="020B0503020204020204" pitchFamily="34" charset="-122"/>
                <a:cs typeface="+mj-cs"/>
              </a:rPr>
              <a:t>官方签约或非官方签约供应方</a:t>
            </a:r>
            <a:endParaRPr lang="en-US" altLang="zh-CN" sz="2000"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Arial" panose="020B0604020202020204" pitchFamily="34" charset="0"/>
              <a:buChar char="•"/>
            </a:pPr>
            <a:endParaRPr lang="en-US" altLang="zh-CN" sz="2000"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Arial" panose="020B0604020202020204" pitchFamily="34" charset="0"/>
              <a:buChar char="•"/>
            </a:pPr>
            <a:r>
              <a:rPr lang="zh-CN" altLang="en-US" sz="2000" dirty="0">
                <a:solidFill>
                  <a:schemeClr val="accent5">
                    <a:lumMod val="50000"/>
                  </a:schemeClr>
                </a:solidFill>
                <a:latin typeface="微软雅黑" panose="020B0503020204020204" pitchFamily="34" charset="-122"/>
                <a:ea typeface="微软雅黑" panose="020B0503020204020204" pitchFamily="34" charset="-122"/>
                <a:cs typeface="+mj-cs"/>
              </a:rPr>
              <a:t>个人预算</a:t>
            </a:r>
            <a:endParaRPr lang="en-US" altLang="zh-CN" sz="2000"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Arial" panose="020B0604020202020204" pitchFamily="34" charset="0"/>
              <a:buChar char="•"/>
            </a:pPr>
            <a:endParaRPr lang="en-US" altLang="zh-CN" sz="2000"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Arial" panose="020B0604020202020204" pitchFamily="34" charset="0"/>
              <a:buChar char="•"/>
            </a:pPr>
            <a:r>
              <a:rPr lang="zh-CN" altLang="en-US" sz="2000" dirty="0">
                <a:solidFill>
                  <a:schemeClr val="accent5">
                    <a:lumMod val="50000"/>
                  </a:schemeClr>
                </a:solidFill>
                <a:latin typeface="微软雅黑" panose="020B0503020204020204" pitchFamily="34" charset="-122"/>
                <a:ea typeface="微软雅黑" panose="020B0503020204020204" pitchFamily="34" charset="-122"/>
                <a:cs typeface="+mj-cs"/>
              </a:rPr>
              <a:t>独立协调方</a:t>
            </a:r>
            <a:endParaRPr lang="en-US" altLang="zh-CN" sz="2000"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Arial" panose="020B0604020202020204" pitchFamily="34" charset="0"/>
              <a:buChar char="•"/>
            </a:pPr>
            <a:endParaRPr lang="en-US" altLang="zh-CN" sz="2000" dirty="0">
              <a:solidFill>
                <a:schemeClr val="accent5">
                  <a:lumMod val="50000"/>
                </a:schemeClr>
              </a:solidFill>
              <a:latin typeface="微软雅黑" panose="020B0503020204020204" pitchFamily="34" charset="-122"/>
              <a:ea typeface="微软雅黑" panose="020B0503020204020204" pitchFamily="34" charset="-122"/>
              <a:cs typeface="+mj-cs"/>
            </a:endParaRPr>
          </a:p>
          <a:p>
            <a:pPr marL="342900" indent="-342900">
              <a:lnSpc>
                <a:spcPct val="90000"/>
              </a:lnSpc>
              <a:spcBef>
                <a:spcPct val="0"/>
              </a:spcBef>
              <a:buFont typeface="Arial" panose="020B0604020202020204" pitchFamily="34" charset="0"/>
              <a:buChar char="•"/>
            </a:pPr>
            <a:r>
              <a:rPr lang="zh-CN" altLang="en-US" sz="2000" dirty="0">
                <a:solidFill>
                  <a:schemeClr val="accent5">
                    <a:lumMod val="50000"/>
                  </a:schemeClr>
                </a:solidFill>
                <a:latin typeface="微软雅黑" panose="020B0503020204020204" pitchFamily="34" charset="-122"/>
                <a:ea typeface="微软雅黑" panose="020B0503020204020204" pitchFamily="34" charset="-122"/>
                <a:cs typeface="+mj-cs"/>
              </a:rPr>
              <a:t>财务管理服务</a:t>
            </a:r>
            <a:endParaRPr lang="en-US" sz="2000"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38798799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zh-CN" altLang="en-US" dirty="0">
                <a:latin typeface="微软雅黑" panose="020B0503020204020204" pitchFamily="34" charset="-122"/>
                <a:ea typeface="微软雅黑" panose="020B0503020204020204" pitchFamily="34" charset="-122"/>
              </a:rPr>
              <a:t>最后的一些想法</a:t>
            </a:r>
            <a:endParaRPr lang="en-US" dirty="0">
              <a:latin typeface="微软雅黑" panose="020B0503020204020204" pitchFamily="34" charset="-122"/>
              <a:ea typeface="微软雅黑" panose="020B0503020204020204" pitchFamily="34" charset="-122"/>
            </a:endParaRPr>
          </a:p>
        </p:txBody>
      </p:sp>
      <p:grpSp>
        <p:nvGrpSpPr>
          <p:cNvPr id="10" name="Group 9">
            <a:extLst>
              <a:ext uri="{FF2B5EF4-FFF2-40B4-BE49-F238E27FC236}">
                <a16:creationId xmlns:a16="http://schemas.microsoft.com/office/drawing/2014/main" id="{16892F87-C89B-A64A-8BD7-CF997F787A6E}"/>
              </a:ext>
            </a:extLst>
          </p:cNvPr>
          <p:cNvGrpSpPr/>
          <p:nvPr/>
        </p:nvGrpSpPr>
        <p:grpSpPr>
          <a:xfrm>
            <a:off x="7316332" y="2454667"/>
            <a:ext cx="3579183" cy="4646092"/>
            <a:chOff x="7316332" y="2967282"/>
            <a:chExt cx="3579183" cy="4646092"/>
          </a:xfrm>
        </p:grpSpPr>
        <p:grpSp>
          <p:nvGrpSpPr>
            <p:cNvPr id="12" name="Group 11">
              <a:extLst>
                <a:ext uri="{FF2B5EF4-FFF2-40B4-BE49-F238E27FC236}">
                  <a16:creationId xmlns:a16="http://schemas.microsoft.com/office/drawing/2014/main" id="{04E7CF7A-28B2-D540-8EF8-6B7312A30C6C}"/>
                </a:ext>
              </a:extLst>
            </p:cNvPr>
            <p:cNvGrpSpPr/>
            <p:nvPr/>
          </p:nvGrpSpPr>
          <p:grpSpPr>
            <a:xfrm>
              <a:off x="7316332" y="2967282"/>
              <a:ext cx="3579183" cy="4646092"/>
              <a:chOff x="1763121" y="3966472"/>
              <a:chExt cx="3579183" cy="4148786"/>
            </a:xfrm>
          </p:grpSpPr>
          <p:sp>
            <p:nvSpPr>
              <p:cNvPr id="15" name="Rectangle 14">
                <a:extLst>
                  <a:ext uri="{FF2B5EF4-FFF2-40B4-BE49-F238E27FC236}">
                    <a16:creationId xmlns:a16="http://schemas.microsoft.com/office/drawing/2014/main" id="{6FF57D07-C5C0-CB40-BAC3-F76382E61633}"/>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BEE3754-D788-E841-8DE0-2635FF6F7F52}"/>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D09DB38D-0F37-7044-8A22-914588685CC2}"/>
                </a:ext>
              </a:extLst>
            </p:cNvPr>
            <p:cNvSpPr txBox="1"/>
            <p:nvPr/>
          </p:nvSpPr>
          <p:spPr>
            <a:xfrm>
              <a:off x="7551338" y="4838955"/>
              <a:ext cx="3250567" cy="1837426"/>
            </a:xfrm>
            <a:prstGeom prst="rect">
              <a:avLst/>
            </a:prstGeom>
            <a:noFill/>
          </p:spPr>
          <p:txBody>
            <a:bodyPr wrap="square" rtlCol="0">
              <a:spAutoFit/>
            </a:bodyPr>
            <a:lstStyle/>
            <a:p>
              <a:pPr>
                <a:lnSpc>
                  <a:spcPct val="90000"/>
                </a:lnSpc>
                <a:spcBef>
                  <a:spcPct val="0"/>
                </a:spcBef>
              </a:pPr>
              <a:r>
                <a:rPr lang="zh-CN" altLang="en-US" b="1" dirty="0">
                  <a:solidFill>
                    <a:schemeClr val="accent5">
                      <a:lumMod val="50000"/>
                    </a:schemeClr>
                  </a:solidFill>
                  <a:latin typeface="微软雅黑" panose="020B0503020204020204" pitchFamily="34" charset="-122"/>
                  <a:ea typeface="微软雅黑" panose="020B0503020204020204" pitchFamily="34" charset="-122"/>
                </a:rPr>
                <a:t>角色和责任</a:t>
              </a:r>
              <a:endParaRPr lang="en-US" altLang="zh-CN" b="1"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您</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家庭</a:t>
              </a:r>
              <a:r>
                <a:rPr lang="en-US" altLang="zh-CN" dirty="0">
                  <a:solidFill>
                    <a:schemeClr val="accent5">
                      <a:lumMod val="50000"/>
                    </a:schemeClr>
                  </a:solidFill>
                  <a:latin typeface="微软雅黑" panose="020B0503020204020204" pitchFamily="34" charset="-122"/>
                  <a:ea typeface="微软雅黑" panose="020B0503020204020204" pitchFamily="34" charset="-122"/>
                </a:rPr>
                <a:t>/</a:t>
              </a:r>
              <a:r>
                <a:rPr lang="zh-CN" altLang="en-US" dirty="0">
                  <a:solidFill>
                    <a:schemeClr val="accent5">
                      <a:lumMod val="50000"/>
                    </a:schemeClr>
                  </a:solidFill>
                  <a:latin typeface="微软雅黑" panose="020B0503020204020204" pitchFamily="34" charset="-122"/>
                  <a:ea typeface="微软雅黑" panose="020B0503020204020204" pitchFamily="34" charset="-122"/>
                </a:rPr>
                <a:t>支持圈</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服务协调员</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财务管理服务</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服务供应方</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独立协调方</a:t>
              </a:r>
              <a:endParaRPr lang="en-US" sz="2000" dirty="0">
                <a:solidFill>
                  <a:schemeClr val="bg1"/>
                </a:solidFill>
                <a:latin typeface="Century Gothic" panose="020B0502020202020204" pitchFamily="34" charset="0"/>
                <a:ea typeface="+mj-ea"/>
                <a:cs typeface="+mj-cs"/>
              </a:endParaRPr>
            </a:p>
          </p:txBody>
        </p:sp>
        <p:sp>
          <p:nvSpPr>
            <p:cNvPr id="14" name="TextBox 13">
              <a:extLst>
                <a:ext uri="{FF2B5EF4-FFF2-40B4-BE49-F238E27FC236}">
                  <a16:creationId xmlns:a16="http://schemas.microsoft.com/office/drawing/2014/main" id="{3D33E524-8F71-084B-B354-6047A2137964}"/>
                </a:ext>
              </a:extLst>
            </p:cNvPr>
            <p:cNvSpPr txBox="1"/>
            <p:nvPr/>
          </p:nvSpPr>
          <p:spPr>
            <a:xfrm>
              <a:off x="7551338" y="3127359"/>
              <a:ext cx="3109170" cy="1837426"/>
            </a:xfrm>
            <a:prstGeom prst="rect">
              <a:avLst/>
            </a:prstGeom>
            <a:noFill/>
          </p:spPr>
          <p:txBody>
            <a:bodyPr wrap="square" rtlCol="0">
              <a:spAutoFit/>
            </a:bodyPr>
            <a:lstStyle/>
            <a:p>
              <a:r>
                <a:rPr lang="en-US" altLang="zh-CN" b="1" dirty="0">
                  <a:solidFill>
                    <a:schemeClr val="accent5">
                      <a:lumMod val="50000"/>
                    </a:schemeClr>
                  </a:solidFill>
                  <a:latin typeface="微软雅黑" panose="020B0503020204020204" pitchFamily="34" charset="-122"/>
                  <a:ea typeface="微软雅黑" panose="020B0503020204020204" pitchFamily="34" charset="-122"/>
                </a:rPr>
                <a:t>5</a:t>
              </a:r>
              <a:r>
                <a:rPr lang="zh-CN" altLang="en-US" b="1" dirty="0">
                  <a:solidFill>
                    <a:schemeClr val="accent5">
                      <a:lumMod val="50000"/>
                    </a:schemeClr>
                  </a:solidFill>
                  <a:latin typeface="微软雅黑" panose="020B0503020204020204" pitchFamily="34" charset="-122"/>
                  <a:ea typeface="微软雅黑" panose="020B0503020204020204" pitchFamily="34" charset="-122"/>
                </a:rPr>
                <a:t>大原则</a:t>
              </a:r>
              <a:endParaRPr lang="en-US" altLang="zh-CN" b="1"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自由</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权限</a:t>
              </a:r>
              <a:endParaRPr lang="en-US" altLang="zh-CN" dirty="0">
                <a:solidFill>
                  <a:schemeClr val="accent5">
                    <a:lumMod val="50000"/>
                  </a:schemeClr>
                </a:solidFill>
                <a:latin typeface="微软雅黑" panose="020B0503020204020204" pitchFamily="34" charset="-122"/>
                <a:ea typeface="微软雅黑" panose="020B0503020204020204" pitchFamily="34" charset="-122"/>
              </a:endParaRP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支持</a:t>
              </a:r>
              <a:r>
                <a:rPr lang="en-US" altLang="zh-CN" dirty="0">
                  <a:solidFill>
                    <a:schemeClr val="accent5">
                      <a:lumMod val="50000"/>
                    </a:schemeClr>
                  </a:solidFill>
                  <a:latin typeface="微软雅黑" panose="020B0503020204020204" pitchFamily="34" charset="-122"/>
                  <a:ea typeface="微软雅黑" panose="020B0503020204020204" pitchFamily="34" charset="-122"/>
                </a:rPr>
                <a:t> </a:t>
              </a: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责任</a:t>
              </a:r>
              <a:r>
                <a:rPr lang="en-US" altLang="zh-CN" dirty="0">
                  <a:solidFill>
                    <a:schemeClr val="accent5">
                      <a:lumMod val="50000"/>
                    </a:schemeClr>
                  </a:solidFill>
                  <a:latin typeface="微软雅黑" panose="020B0503020204020204" pitchFamily="34" charset="-122"/>
                  <a:ea typeface="微软雅黑" panose="020B0503020204020204" pitchFamily="34" charset="-122"/>
                </a:rPr>
                <a:t> </a:t>
              </a:r>
            </a:p>
            <a:p>
              <a:pPr marL="342900" indent="-342900">
                <a:lnSpc>
                  <a:spcPct val="90000"/>
                </a:lnSpc>
                <a:spcBef>
                  <a:spcPct val="0"/>
                </a:spcBef>
                <a:buFont typeface="Wingdings" panose="05000000000000000000" pitchFamily="2" charset="2"/>
                <a:buChar char="ü"/>
              </a:pPr>
              <a:r>
                <a:rPr lang="zh-CN" altLang="en-US" dirty="0">
                  <a:solidFill>
                    <a:schemeClr val="accent5">
                      <a:lumMod val="50000"/>
                    </a:schemeClr>
                  </a:solidFill>
                  <a:latin typeface="微软雅黑" panose="020B0503020204020204" pitchFamily="34" charset="-122"/>
                  <a:ea typeface="微软雅黑" panose="020B0503020204020204" pitchFamily="34" charset="-122"/>
                </a:rPr>
                <a:t>确认</a:t>
              </a:r>
              <a:endParaRPr lang="en-US" altLang="zh-CN" sz="1600" dirty="0">
                <a:solidFill>
                  <a:schemeClr val="accent5">
                    <a:lumMod val="50000"/>
                  </a:schemeClr>
                </a:solidFill>
                <a:latin typeface="Century Gothic" panose="020B0502020202020204" pitchFamily="34" charset="0"/>
              </a:endParaRPr>
            </a:p>
            <a:p>
              <a:pPr algn="l" defTabSz="914400" rtl="0" eaLnBrk="1" latinLnBrk="0" hangingPunct="1">
                <a:lnSpc>
                  <a:spcPct val="90000"/>
                </a:lnSpc>
                <a:spcBef>
                  <a:spcPct val="0"/>
                </a:spcBef>
                <a:buNone/>
              </a:pP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35687699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zh-CN" altLang="en-US" sz="2800" dirty="0">
                <a:latin typeface="微软雅黑" panose="020B0503020204020204" pitchFamily="34" charset="-122"/>
                <a:ea typeface="微软雅黑" panose="020B0503020204020204" pitchFamily="34" charset="-122"/>
              </a:rPr>
              <a:t>最后的一些想法</a:t>
            </a:r>
            <a:endParaRPr lang="en-US" sz="2800" dirty="0">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566440"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CN" altLang="en-US" sz="2700" b="1" kern="1200" dirty="0">
                <a:solidFill>
                  <a:schemeClr val="bg2">
                    <a:lumMod val="10000"/>
                  </a:schemeClr>
                </a:solidFill>
                <a:latin typeface="微软雅黑" panose="020B0503020204020204" pitchFamily="34" charset="-122"/>
                <a:ea typeface="微软雅黑" panose="020B0503020204020204" pitchFamily="34" charset="-122"/>
                <a:cs typeface="+mj-cs"/>
              </a:rPr>
              <a:t>最后的一些想法</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sp>
        <p:nvSpPr>
          <p:cNvPr id="6" name="TextBox 5"/>
          <p:cNvSpPr txBox="1"/>
          <p:nvPr/>
        </p:nvSpPr>
        <p:spPr>
          <a:xfrm>
            <a:off x="2932326" y="1279735"/>
            <a:ext cx="10810119" cy="3554819"/>
          </a:xfrm>
          <a:prstGeom prst="rect">
            <a:avLst/>
          </a:prstGeom>
          <a:noFill/>
        </p:spPr>
        <p:txBody>
          <a:bodyPr wrap="square" rtlCol="0">
            <a:spAutoFit/>
          </a:bodyPr>
          <a:lstStyle/>
          <a:p>
            <a:pPr algn="l" defTabSz="914400" rtl="0" eaLnBrk="1" latinLnBrk="0" hangingPunct="1">
              <a:lnSpc>
                <a:spcPct val="90000"/>
              </a:lnSpc>
              <a:spcBef>
                <a:spcPct val="0"/>
              </a:spcBef>
              <a:buNone/>
            </a:pPr>
            <a:r>
              <a:rPr lang="zh-CN" altLang="en-US" sz="25000" kern="1200" dirty="0">
                <a:solidFill>
                  <a:schemeClr val="accent5">
                    <a:lumMod val="50000"/>
                  </a:schemeClr>
                </a:solidFill>
                <a:latin typeface="微软雅黑" panose="020B0503020204020204" pitchFamily="34" charset="-122"/>
                <a:ea typeface="微软雅黑" panose="020B0503020204020204" pitchFamily="34" charset="-122"/>
                <a:cs typeface="+mj-cs"/>
              </a:rPr>
              <a:t>您！</a:t>
            </a:r>
            <a:endParaRPr lang="en-US" sz="25000" kern="1200" dirty="0">
              <a:solidFill>
                <a:schemeClr val="accent5">
                  <a:lumMod val="50000"/>
                </a:schemeClr>
              </a:solidFill>
              <a:latin typeface="微软雅黑" panose="020B0503020204020204" pitchFamily="34" charset="-122"/>
              <a:ea typeface="微软雅黑" panose="020B0503020204020204" pitchFamily="34" charset="-122"/>
              <a:cs typeface="+mj-cs"/>
            </a:endParaRPr>
          </a:p>
        </p:txBody>
      </p:sp>
      <p:sp>
        <p:nvSpPr>
          <p:cNvPr id="3" name="Rectangle 2">
            <a:extLst>
              <a:ext uri="{FF2B5EF4-FFF2-40B4-BE49-F238E27FC236}">
                <a16:creationId xmlns:a16="http://schemas.microsoft.com/office/drawing/2014/main" id="{E3335E51-F430-4E46-B94F-CB36D64B28DD}"/>
              </a:ext>
            </a:extLst>
          </p:cNvPr>
          <p:cNvSpPr/>
          <p:nvPr/>
        </p:nvSpPr>
        <p:spPr>
          <a:xfrm>
            <a:off x="110210" y="1025382"/>
            <a:ext cx="4288353" cy="584775"/>
          </a:xfrm>
          <a:prstGeom prst="rect">
            <a:avLst/>
          </a:prstGeom>
        </p:spPr>
        <p:txBody>
          <a:bodyPr wrap="none">
            <a:spAutoFit/>
          </a:bodyPr>
          <a:lstStyle/>
          <a:p>
            <a:r>
              <a:rPr lang="zh-CN" altLang="en-US" sz="3200" dirty="0">
                <a:latin typeface="微软雅黑" panose="020B0503020204020204" pitchFamily="34" charset="-122"/>
                <a:ea typeface="微软雅黑" panose="020B0503020204020204" pitchFamily="34" charset="-122"/>
              </a:rPr>
              <a:t>一切的可能性均取决于</a:t>
            </a:r>
            <a:endParaRPr lang="en-US" sz="3200" dirty="0">
              <a:latin typeface="微软雅黑" panose="020B0503020204020204" pitchFamily="34" charset="-122"/>
              <a:ea typeface="微软雅黑" panose="020B0503020204020204" pitchFamily="34" charset="-122"/>
            </a:endParaRPr>
          </a:p>
        </p:txBody>
      </p:sp>
      <p:sp>
        <p:nvSpPr>
          <p:cNvPr id="7" name="Content Placeholder 2">
            <a:extLst>
              <a:ext uri="{FF2B5EF4-FFF2-40B4-BE49-F238E27FC236}">
                <a16:creationId xmlns:a16="http://schemas.microsoft.com/office/drawing/2014/main" id="{9DA8DFC3-24EA-D745-B088-CD09444EF7CD}"/>
              </a:ext>
            </a:extLst>
          </p:cNvPr>
          <p:cNvSpPr txBox="1">
            <a:spLocks/>
          </p:cNvSpPr>
          <p:nvPr/>
        </p:nvSpPr>
        <p:spPr>
          <a:xfrm>
            <a:off x="203030" y="3976914"/>
            <a:ext cx="11770419" cy="2634861"/>
          </a:xfrm>
          <a:prstGeom prst="rect">
            <a:avLst/>
          </a:prstGeom>
          <a:solidFill>
            <a:schemeClr val="bg1">
              <a:lumMod val="95000"/>
              <a:alpha val="71000"/>
            </a:schemeClr>
          </a:solidFill>
          <a:ln>
            <a:noFill/>
          </a:ln>
        </p:spPr>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latin typeface="微软雅黑" panose="020B0503020204020204" pitchFamily="34" charset="-122"/>
              <a:ea typeface="微软雅黑" panose="020B0503020204020204" pitchFamily="34" charset="-122"/>
            </a:endParaRPr>
          </a:p>
          <a:p>
            <a:pPr marL="0" indent="0" algn="ctr">
              <a:buNone/>
            </a:pPr>
            <a:r>
              <a:rPr lang="zh-CN" altLang="en-US" sz="8000" dirty="0">
                <a:latin typeface="微软雅黑" panose="020B0503020204020204" pitchFamily="34" charset="-122"/>
                <a:ea typeface="微软雅黑" panose="020B0503020204020204" pitchFamily="34" charset="-122"/>
              </a:rPr>
              <a:t>通过您所选择的人提供的服务，</a:t>
            </a:r>
            <a:endParaRPr lang="en-US" altLang="zh-CN" sz="8000" dirty="0">
              <a:latin typeface="微软雅黑" panose="020B0503020204020204" pitchFamily="34" charset="-122"/>
              <a:ea typeface="微软雅黑" panose="020B0503020204020204" pitchFamily="34" charset="-122"/>
            </a:endParaRPr>
          </a:p>
          <a:p>
            <a:pPr marL="0" indent="0" algn="ctr">
              <a:buNone/>
            </a:pPr>
            <a:r>
              <a:rPr lang="zh-CN" altLang="en-US" sz="8000" dirty="0">
                <a:latin typeface="微软雅黑" panose="020B0503020204020204" pitchFamily="34" charset="-122"/>
                <a:ea typeface="微软雅黑" panose="020B0503020204020204" pitchFamily="34" charset="-122"/>
              </a:rPr>
              <a:t>在您所生活的社区里和您想身处其中的地方，</a:t>
            </a:r>
            <a:endParaRPr lang="en-US" altLang="zh-CN" sz="8000" dirty="0">
              <a:latin typeface="微软雅黑" panose="020B0503020204020204" pitchFamily="34" charset="-122"/>
              <a:ea typeface="微软雅黑" panose="020B0503020204020204" pitchFamily="34" charset="-122"/>
            </a:endParaRPr>
          </a:p>
          <a:p>
            <a:pPr marL="0" indent="0" algn="ctr">
              <a:buNone/>
            </a:pPr>
            <a:endParaRPr lang="en-US" altLang="zh-CN" sz="8000" dirty="0">
              <a:latin typeface="微软雅黑" panose="020B0503020204020204" pitchFamily="34" charset="-122"/>
              <a:ea typeface="微软雅黑" panose="020B0503020204020204" pitchFamily="34" charset="-122"/>
            </a:endParaRPr>
          </a:p>
          <a:p>
            <a:pPr marL="0" indent="0" algn="ctr">
              <a:buNone/>
            </a:pPr>
            <a:r>
              <a:rPr lang="zh-CN" altLang="en-US" sz="8000" dirty="0">
                <a:latin typeface="微软雅黑" panose="020B0503020204020204" pitchFamily="34" charset="-122"/>
                <a:ea typeface="微软雅黑" panose="020B0503020204020204" pitchFamily="34" charset="-122"/>
              </a:rPr>
              <a:t>制定一个适合您生活的计划，帮助您实现人生目标！</a:t>
            </a:r>
            <a:endParaRPr lang="en-US" dirty="0">
              <a:latin typeface="微软雅黑" panose="020B0503020204020204" pitchFamily="34" charset="-122"/>
              <a:ea typeface="微软雅黑" panose="020B0503020204020204" pitchFamily="34" charset="-122"/>
            </a:endParaRPr>
          </a:p>
          <a:p>
            <a:pPr marL="0" indent="0">
              <a:buFont typeface="Arial" panose="020B0604020202020204" pitchFamily="34" charset="0"/>
              <a:buNone/>
            </a:pPr>
            <a:endParaRPr lang="en-US" dirty="0">
              <a:latin typeface="微软雅黑" panose="020B0503020204020204" pitchFamily="34" charset="-122"/>
              <a:ea typeface="微软雅黑" panose="020B0503020204020204" pitchFamily="34" charset="-122"/>
            </a:endParaRPr>
          </a:p>
          <a:p>
            <a:endParaRPr 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065027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3" name="Rectangle 2"/>
          <p:cNvSpPr/>
          <p:nvPr/>
        </p:nvSpPr>
        <p:spPr>
          <a:xfrm>
            <a:off x="3931920" y="1272869"/>
            <a:ext cx="3886971" cy="835581"/>
          </a:xfrm>
          <a:prstGeom prst="rect">
            <a:avLst/>
          </a:pr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zh-CN" altLang="en-US" sz="2800" dirty="0">
                <a:latin typeface="微软雅黑" panose="020B0503020204020204" pitchFamily="34" charset="-122"/>
                <a:ea typeface="微软雅黑" panose="020B0503020204020204" pitchFamily="34" charset="-122"/>
              </a:rPr>
              <a:t>最后的一些想法</a:t>
            </a:r>
            <a:endParaRPr lang="en-US" sz="2800" dirty="0">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210560" cy="466281"/>
          </a:xfrm>
          <a:prstGeom prst="rect">
            <a:avLst/>
          </a:prstGeom>
          <a:noFill/>
        </p:spPr>
        <p:txBody>
          <a:bodyPr wrap="square" rtlCol="0">
            <a:spAutoFit/>
          </a:bodyPr>
          <a:lstStyle/>
          <a:p>
            <a:pPr defTabSz="914400" rtl="0" eaLnBrk="1" latinLnBrk="0" hangingPunct="1">
              <a:lnSpc>
                <a:spcPct val="90000"/>
              </a:lnSpc>
              <a:spcBef>
                <a:spcPct val="0"/>
              </a:spcBef>
              <a:buNone/>
            </a:pPr>
            <a:r>
              <a:rPr lang="zh-CN" altLang="en-US" sz="2700" b="1" kern="1200" dirty="0">
                <a:solidFill>
                  <a:schemeClr val="bg2">
                    <a:lumMod val="10000"/>
                  </a:schemeClr>
                </a:solidFill>
                <a:latin typeface="微软雅黑" panose="020B0503020204020204" pitchFamily="34" charset="-122"/>
                <a:ea typeface="微软雅黑" panose="020B0503020204020204" pitchFamily="34" charset="-122"/>
                <a:cs typeface="+mj-cs"/>
              </a:rPr>
              <a:t>问题</a:t>
            </a:r>
            <a:endParaRPr lang="en-US" sz="2700" b="1" kern="1200" dirty="0">
              <a:solidFill>
                <a:schemeClr val="bg2">
                  <a:lumMod val="10000"/>
                </a:schemeClr>
              </a:solidFill>
              <a:latin typeface="微软雅黑" panose="020B0503020204020204" pitchFamily="34" charset="-122"/>
              <a:ea typeface="微软雅黑" panose="020B0503020204020204" pitchFamily="34" charset="-122"/>
              <a:cs typeface="+mj-cs"/>
            </a:endParaRPr>
          </a:p>
        </p:txBody>
      </p:sp>
      <p:grpSp>
        <p:nvGrpSpPr>
          <p:cNvPr id="10" name="Group 9"/>
          <p:cNvGrpSpPr/>
          <p:nvPr/>
        </p:nvGrpSpPr>
        <p:grpSpPr>
          <a:xfrm rot="5400000">
            <a:off x="4188303" y="619109"/>
            <a:ext cx="3579183" cy="6722812"/>
            <a:chOff x="883578" y="3883053"/>
            <a:chExt cx="3579183" cy="3567393"/>
          </a:xfrm>
        </p:grpSpPr>
        <p:sp>
          <p:nvSpPr>
            <p:cNvPr id="11" name="Rectangle 10"/>
            <p:cNvSpPr/>
            <p:nvPr/>
          </p:nvSpPr>
          <p:spPr>
            <a:xfrm>
              <a:off x="883578" y="3883053"/>
              <a:ext cx="3579183" cy="3567393"/>
            </a:xfrm>
            <a:prstGeom prst="rect">
              <a:avLst/>
            </a:prstGeom>
            <a:solidFill>
              <a:schemeClr val="tx1">
                <a:lumMod val="75000"/>
                <a:lumOff val="2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027520" y="3965938"/>
              <a:ext cx="3291298" cy="3401621"/>
            </a:xfrm>
            <a:prstGeom prst="rect">
              <a:avLst/>
            </a:prstGeom>
            <a:solidFill>
              <a:schemeClr val="bg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DD4E743B-7162-0148-A5DF-FD1B9AA442B5}"/>
              </a:ext>
            </a:extLst>
          </p:cNvPr>
          <p:cNvSpPr/>
          <p:nvPr/>
        </p:nvSpPr>
        <p:spPr>
          <a:xfrm>
            <a:off x="2870200" y="2490728"/>
            <a:ext cx="6096000" cy="2246769"/>
          </a:xfrm>
          <a:prstGeom prst="rect">
            <a:avLst/>
          </a:prstGeom>
        </p:spPr>
        <p:txBody>
          <a:bodyPr>
            <a:spAutoFit/>
          </a:bodyPr>
          <a:lstStyle/>
          <a:p>
            <a:pPr algn="ctr"/>
            <a:r>
              <a:rPr lang="zh-CN" altLang="en-US" sz="2000" dirty="0">
                <a:latin typeface="微软雅黑" panose="020B0503020204020204" pitchFamily="34" charset="-122"/>
                <a:ea typeface="微软雅黑" panose="020B0503020204020204" pitchFamily="34" charset="-122"/>
              </a:rPr>
              <a:t>本地区域中心：（添加 </a:t>
            </a:r>
            <a:r>
              <a:rPr lang="en-US" altLang="zh-CN" sz="2000" dirty="0">
                <a:latin typeface="微软雅黑" panose="020B0503020204020204" pitchFamily="34" charset="-122"/>
                <a:ea typeface="微软雅黑" panose="020B0503020204020204" pitchFamily="34" charset="-122"/>
              </a:rPr>
              <a:t>SDP </a:t>
            </a:r>
            <a:r>
              <a:rPr lang="zh-CN" altLang="en-US" sz="2000" dirty="0">
                <a:latin typeface="微软雅黑" panose="020B0503020204020204" pitchFamily="34" charset="-122"/>
                <a:ea typeface="微软雅黑" panose="020B0503020204020204" pitchFamily="34" charset="-122"/>
              </a:rPr>
              <a:t>信息的网址链接）</a:t>
            </a:r>
            <a:endParaRPr lang="en-US" altLang="zh-CN" sz="2000" dirty="0">
              <a:latin typeface="微软雅黑" panose="020B0503020204020204" pitchFamily="34" charset="-122"/>
              <a:ea typeface="微软雅黑" panose="020B0503020204020204" pitchFamily="34" charset="-122"/>
            </a:endParaRPr>
          </a:p>
          <a:p>
            <a:pPr algn="ctr"/>
            <a:endParaRPr lang="en-US" sz="2000" dirty="0">
              <a:latin typeface="微软雅黑" panose="020B0503020204020204" pitchFamily="34" charset="-122"/>
              <a:ea typeface="微软雅黑" panose="020B0503020204020204" pitchFamily="34" charset="-122"/>
            </a:endParaRPr>
          </a:p>
          <a:p>
            <a:pPr algn="ctr"/>
            <a:r>
              <a:rPr lang="zh-CN" altLang="en-US" sz="2000" dirty="0">
                <a:latin typeface="微软雅黑" panose="020B0503020204020204" pitchFamily="34" charset="-122"/>
                <a:ea typeface="微软雅黑" panose="020B0503020204020204" pitchFamily="34" charset="-122"/>
              </a:rPr>
              <a:t>本地咨询委员会：（添加网址链接或联系信息）</a:t>
            </a:r>
            <a:endParaRPr lang="en-US" altLang="zh-CN" sz="2000" dirty="0">
              <a:latin typeface="微软雅黑" panose="020B0503020204020204" pitchFamily="34" charset="-122"/>
              <a:ea typeface="微软雅黑" panose="020B0503020204020204" pitchFamily="34" charset="-122"/>
            </a:endParaRPr>
          </a:p>
          <a:p>
            <a:pPr algn="ctr"/>
            <a:endParaRPr lang="en-US" sz="2000" dirty="0">
              <a:latin typeface="微软雅黑" panose="020B0503020204020204" pitchFamily="34" charset="-122"/>
              <a:ea typeface="微软雅黑" panose="020B0503020204020204" pitchFamily="34" charset="-122"/>
            </a:endParaRPr>
          </a:p>
          <a:p>
            <a:pPr algn="ctr"/>
            <a:r>
              <a:rPr lang="en-US" sz="2000" dirty="0">
                <a:latin typeface="微软雅黑" panose="020B0503020204020204" pitchFamily="34" charset="-122"/>
                <a:ea typeface="微软雅黑" panose="020B0503020204020204" pitchFamily="34" charset="-122"/>
              </a:rPr>
              <a:t>DDS </a:t>
            </a:r>
            <a:r>
              <a:rPr lang="zh-CN" altLang="en-US" sz="2000" dirty="0">
                <a:latin typeface="微软雅黑" panose="020B0503020204020204" pitchFamily="34" charset="-122"/>
                <a:ea typeface="微软雅黑" panose="020B0503020204020204" pitchFamily="34" charset="-122"/>
              </a:rPr>
              <a:t>网站：</a:t>
            </a:r>
            <a:r>
              <a:rPr lang="en-US" sz="2000" dirty="0">
                <a:latin typeface="微软雅黑" panose="020B0503020204020204" pitchFamily="34" charset="-122"/>
                <a:ea typeface="微软雅黑" panose="020B0503020204020204" pitchFamily="34" charset="-122"/>
                <a:hlinkClick r:id="rId4"/>
              </a:rPr>
              <a:t>www.dds.ca.gov/sdp</a:t>
            </a:r>
            <a:endParaRPr lang="en-US" sz="2000" dirty="0">
              <a:latin typeface="微软雅黑" panose="020B0503020204020204" pitchFamily="34" charset="-122"/>
              <a:ea typeface="微软雅黑" panose="020B0503020204020204" pitchFamily="34" charset="-122"/>
            </a:endParaRPr>
          </a:p>
          <a:p>
            <a:pPr algn="ctr"/>
            <a:endParaRPr lang="en-US" sz="2000" dirty="0">
              <a:latin typeface="微软雅黑" panose="020B0503020204020204" pitchFamily="34" charset="-122"/>
              <a:ea typeface="微软雅黑" panose="020B0503020204020204" pitchFamily="34" charset="-122"/>
            </a:endParaRPr>
          </a:p>
          <a:p>
            <a:pPr algn="ctr"/>
            <a:r>
              <a:rPr lang="en-US" sz="2000" dirty="0">
                <a:latin typeface="微软雅黑" panose="020B0503020204020204" pitchFamily="34" charset="-122"/>
                <a:ea typeface="微软雅黑" panose="020B0503020204020204" pitchFamily="34" charset="-122"/>
              </a:rPr>
              <a:t>DDS </a:t>
            </a:r>
            <a:r>
              <a:rPr lang="zh-CN" altLang="en-US" sz="2000" dirty="0">
                <a:latin typeface="微软雅黑" panose="020B0503020204020204" pitchFamily="34" charset="-122"/>
                <a:ea typeface="微软雅黑" panose="020B0503020204020204" pitchFamily="34" charset="-122"/>
              </a:rPr>
              <a:t>邮箱：</a:t>
            </a:r>
            <a:r>
              <a:rPr lang="en-US" sz="2000" dirty="0">
                <a:latin typeface="微软雅黑" panose="020B0503020204020204" pitchFamily="34" charset="-122"/>
                <a:ea typeface="微软雅黑" panose="020B0503020204020204" pitchFamily="34" charset="-122"/>
              </a:rPr>
              <a:t> </a:t>
            </a:r>
            <a:r>
              <a:rPr lang="en-US" sz="2000" dirty="0">
                <a:latin typeface="微软雅黑" panose="020B0503020204020204" pitchFamily="34" charset="-122"/>
                <a:ea typeface="微软雅黑" panose="020B0503020204020204" pitchFamily="34" charset="-122"/>
                <a:hlinkClick r:id="rId5"/>
              </a:rPr>
              <a:t>sdp@dds.ca.gov</a:t>
            </a:r>
            <a:endParaRPr lang="en-US" sz="2000" dirty="0">
              <a:latin typeface="微软雅黑" panose="020B0503020204020204" pitchFamily="34" charset="-122"/>
              <a:ea typeface="微软雅黑" panose="020B0503020204020204" pitchFamily="34" charset="-122"/>
            </a:endParaRPr>
          </a:p>
        </p:txBody>
      </p:sp>
      <p:sp>
        <p:nvSpPr>
          <p:cNvPr id="13" name="Title 2"/>
          <p:cNvSpPr txBox="1">
            <a:spLocks/>
          </p:cNvSpPr>
          <p:nvPr/>
        </p:nvSpPr>
        <p:spPr>
          <a:xfrm>
            <a:off x="4182609" y="1361414"/>
            <a:ext cx="3636282" cy="73560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b="1" dirty="0">
                <a:solidFill>
                  <a:schemeClr val="accent5">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还有问题？</a:t>
            </a:r>
            <a:endParaRPr lang="en-US" b="1" dirty="0">
              <a:solidFill>
                <a:schemeClr val="accent5">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047500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defTabSz="914400" rtl="0" eaLnBrk="1" latinLnBrk="0" hangingPunct="1">
          <a:lnSpc>
            <a:spcPct val="90000"/>
          </a:lnSpc>
          <a:spcBef>
            <a:spcPct val="0"/>
          </a:spcBef>
          <a:buNone/>
          <a:defRPr sz="2000" kern="1200" dirty="0" smtClean="0">
            <a:solidFill>
              <a:schemeClr val="accent5">
                <a:lumMod val="50000"/>
              </a:schemeClr>
            </a:solidFill>
            <a:latin typeface="Century Gothic" panose="020B0502020202020204" pitchFamily="34" charset="0"/>
            <a:ea typeface="+mj-ea"/>
            <a:cs typeface="+mj-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14426</TotalTime>
  <Words>23046</Words>
  <Application>Microsoft Office PowerPoint</Application>
  <PresentationFormat>Widescreen</PresentationFormat>
  <Paragraphs>1819</Paragraphs>
  <Slides>92</Slides>
  <Notes>92</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92</vt:i4>
      </vt:variant>
    </vt:vector>
  </HeadingPairs>
  <TitlesOfParts>
    <vt:vector size="110" baseType="lpstr">
      <vt:lpstr>等线</vt:lpstr>
      <vt:lpstr>等线 Light</vt:lpstr>
      <vt:lpstr>微软雅黑</vt:lpstr>
      <vt:lpstr>微软雅黑</vt:lpstr>
      <vt:lpstr>6</vt:lpstr>
      <vt:lpstr>Arial</vt:lpstr>
      <vt:lpstr>Berlin Sans FB Demi</vt:lpstr>
      <vt:lpstr>Calibri</vt:lpstr>
      <vt:lpstr>Calibri Light</vt:lpstr>
      <vt:lpstr>Century Gothic</vt:lpstr>
      <vt:lpstr>Symbol</vt:lpstr>
      <vt:lpstr>Times New Roman</vt:lpstr>
      <vt:lpstr>Wingdings</vt:lpstr>
      <vt:lpstr>Office Theme</vt:lpstr>
      <vt:lpstr>3_Custom Design</vt:lpstr>
      <vt:lpstr>2_Custom Design</vt:lpstr>
      <vt:lpstr>1_Custom Design</vt:lpstr>
      <vt:lpstr>Custom Design</vt:lpstr>
      <vt:lpstr>自决计划授训  对培训师的培训</vt:lpstr>
      <vt:lpstr>PowerPoint Presentation</vt:lpstr>
      <vt:lpstr>自决计划 授训</vt:lpstr>
      <vt:lpstr>PowerPoint Presentation</vt:lpstr>
      <vt:lpstr>PowerPoint Presentation</vt:lpstr>
      <vt:lpstr>什么是 自决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角色 和责任</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规划</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为服务和支持付费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您的权利和安全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后续步骤</vt:lpstr>
      <vt:lpstr>PowerPoint Presentation</vt:lpstr>
      <vt:lpstr>PowerPoint Presentation</vt:lpstr>
      <vt:lpstr>PowerPoint Presentation</vt:lpstr>
      <vt:lpstr>PowerPoint Presentation</vt:lpstr>
      <vt:lpstr>PowerPoint Presentation</vt:lpstr>
      <vt:lpstr>最后的一些想法</vt:lpstr>
      <vt:lpstr>PowerPoint Presentation</vt:lpstr>
      <vt:lpstr>PowerPoint Presentation</vt:lpstr>
    </vt:vector>
  </TitlesOfParts>
  <Company>Dept. of Developmental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SDP Orientation PowerPoint</dc:title>
  <dc:subject>SDP</dc:subject>
  <dc:creator>DDS</dc:creator>
  <cp:keywords>SDP</cp:keywords>
  <cp:lastModifiedBy>Parsons, Jennifer@DDS</cp:lastModifiedBy>
  <cp:revision>679</cp:revision>
  <cp:lastPrinted>2019-02-20T21:31:36Z</cp:lastPrinted>
  <dcterms:created xsi:type="dcterms:W3CDTF">2019-01-24T16:19:20Z</dcterms:created>
  <dcterms:modified xsi:type="dcterms:W3CDTF">2019-04-17T22:43:33Z</dcterms:modified>
</cp:coreProperties>
</file>