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LIGAYANG PAGDATING SA SDP Sanayin ang Tagapagsanay" id="{AD440188-F937-1A41-882F-067EA0713834}">
          <p14:sldIdLst>
            <p14:sldId id="508"/>
            <p14:sldId id="510"/>
          </p14:sldIdLst>
        </p14:section>
        <p14:section name=" Inroduksiyon sa SDP" id="{8418886A-3C75-430B-A04D-8AE601CE42C1}">
          <p14:sldIdLst>
            <p14:sldId id="256"/>
          </p14:sldIdLst>
        </p14:section>
        <p14:section name="Mga Pag-uusapan, Mga Kasangkapan, Pangangasiwa ng Bahay" id="{2B0B88C6-8F82-2846-AEEB-9A784E53A18B}">
          <p14:sldIdLst>
            <p14:sldId id="511"/>
            <p14:sldId id="512"/>
          </p14:sldIdLst>
        </p14:section>
        <p14:section name="Ano ang Self-Determination" id="{4645CEDA-9638-EC47-BC9E-8738D179C018}">
          <p14:sldIdLst>
            <p14:sldId id="488"/>
            <p14:sldId id="513"/>
            <p14:sldId id="294"/>
            <p14:sldId id="527"/>
            <p14:sldId id="295"/>
            <p14:sldId id="296"/>
            <p14:sldId id="297"/>
            <p14:sldId id="298"/>
            <p14:sldId id="514"/>
          </p14:sldIdLst>
        </p14:section>
        <p14:section name="Mga Papel at Pananagutan"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Pagpaplano" id="{D790195C-2D54-FB4D-A84B-DB803B902A6A}">
          <p14:sldIdLst>
            <p14:sldId id="490"/>
            <p14:sldId id="497"/>
            <p14:sldId id="300"/>
            <p14:sldId id="528"/>
            <p14:sldId id="529"/>
            <p14:sldId id="301"/>
            <p14:sldId id="302"/>
            <p14:sldId id="303"/>
            <p14:sldId id="304"/>
            <p14:sldId id="452"/>
            <p14:sldId id="462"/>
          </p14:sldIdLst>
        </p14:section>
        <p14:section name="Pagbabayad ng Serbisyo at Suporta" id="{B380A920-816F-4B6E-A200-327B44C965DC}">
          <p14:sldIdLst>
            <p14:sldId id="257"/>
            <p14:sldId id="258"/>
          </p14:sldIdLst>
        </p14:section>
        <p14:section name="Indibiduwal na Badyet" id="{548A8604-E41F-4918-A1CB-A0A7F4B44483}">
          <p14:sldIdLst>
            <p14:sldId id="261"/>
            <p14:sldId id="259"/>
            <p14:sldId id="262"/>
            <p14:sldId id="264"/>
            <p14:sldId id="265"/>
            <p14:sldId id="287"/>
            <p14:sldId id="288"/>
            <p14:sldId id="289"/>
            <p14:sldId id="526"/>
          </p14:sldIdLst>
        </p14:section>
        <p14:section name="Plano ng Paggastos" id="{69FFBE36-72CE-4566-A100-3966C0943CB2}">
          <p14:sldIdLst>
            <p14:sldId id="498"/>
            <p14:sldId id="263"/>
            <p14:sldId id="530"/>
            <p14:sldId id="268"/>
            <p14:sldId id="266"/>
            <p14:sldId id="267"/>
            <p14:sldId id="269"/>
            <p14:sldId id="270"/>
            <p14:sldId id="495"/>
          </p14:sldIdLst>
        </p14:section>
        <p14:section name="FMS"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Mga Karapatan at Kaligtasan Mo" id="{C7B2C8B9-B88E-4B0A-A1C5-CF90BE9C3546}">
          <p14:sldIdLst>
            <p14:sldId id="491"/>
            <p14:sldId id="500"/>
            <p14:sldId id="473"/>
            <p14:sldId id="475"/>
            <p14:sldId id="476"/>
            <p14:sldId id="505"/>
            <p14:sldId id="506"/>
            <p14:sldId id="477"/>
            <p14:sldId id="479"/>
          </p14:sldIdLst>
        </p14:section>
        <p14:section name="Mga Susunod na Hakbang" id="{3E1E7C71-15FA-1848-926D-EBB90F076C0D}">
          <p14:sldIdLst>
            <p14:sldId id="492"/>
            <p14:sldId id="501"/>
            <p14:sldId id="481"/>
            <p14:sldId id="482"/>
            <p14:sldId id="483"/>
            <p14:sldId id="485"/>
          </p14:sldIdLst>
        </p14:section>
        <p14:section name="Mga Pansarang Kaisipan" id="{BCDBF101-5D27-D04F-BE9B-1FF63F4945F2}">
          <p14:sldIdLst>
            <p14:sldId id="493"/>
            <p14:sldId id="48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93" autoAdjust="0"/>
    <p:restoredTop sz="59518" autoAdjust="0"/>
  </p:normalViewPr>
  <p:slideViewPr>
    <p:cSldViewPr snapToGrid="0">
      <p:cViewPr varScale="1">
        <p:scale>
          <a:sx n="60" d="100"/>
          <a:sy n="60" d="100"/>
        </p:scale>
        <p:origin x="84" y="21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t> Nakadarama o kumikilos nang galit sa mahabang panahon</a:t>
          </a: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t> Nawalan ng kasanayan o kompiyansa</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t>  Ayaw makipag-usap sa kahit sino</a:t>
          </a: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t> Pagbabago ng ugali o mood</a:t>
          </a: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t> Nababalisa o agresibo</a:t>
          </a:r>
          <a:endParaRPr lang="fil-PH" dirty="0"/>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t> Parang takot sa partikular na mga tao o sitwasyon</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sz="2800" kern="1200"/>
            <a:t> Nakadarama o kumikilos nang galit sa mahabang panahon</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sz="2800" kern="1200"/>
            <a:t> Nawalan ng kasanayan o kompiyansa</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sz="2800" kern="1200"/>
            <a:t> Pagbabago ng ugali o mood</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None/>
          </a:pPr>
          <a:r>
            <a:rPr sz="2800" kern="1200"/>
            <a:t> Parang takot sa partikular na mga tao o sitwasyon</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None/>
          </a:pPr>
          <a:r>
            <a:rPr sz="2800" kern="1200"/>
            <a:t> Nababalisa o agresibo</a:t>
          </a:r>
          <a:endParaRPr lang="fil-PH" sz="2800" kern="1200" dirty="0"/>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sz="2800" kern="1200"/>
            <a:t>  Ayaw makipag-usap sa kahit sino</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fil-PH"/>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fil-PH"/>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fil-PH"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fil-PH"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fil-PH"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baseline="0" dirty="0">
                <a:solidFill>
                  <a:schemeClr val="tx1"/>
                </a:solidFill>
                <a:latin typeface="+mn-lt"/>
              </a:rPr>
              <a:t>Ang internasyonal na kilusang self-determination ay nagrerepresenta ng mga:</a:t>
            </a:r>
          </a:p>
          <a:p>
            <a:pPr marL="628650" lvl="1" indent="-171450">
              <a:buFont typeface="Arial" panose="020B0604020202020204" pitchFamily="34" charset="0"/>
              <a:buChar char="•"/>
            </a:pPr>
            <a:r>
              <a:rPr lang="en-US" sz="1200" baseline="0" dirty="0">
                <a:solidFill>
                  <a:schemeClr val="tx1"/>
                </a:solidFill>
                <a:latin typeface="+mn-lt"/>
              </a:rPr>
              <a:t>Mas malawak na mga koneksyon ang ginagawa sa pagitan ng mga komunidad;</a:t>
            </a:r>
            <a:endParaRPr lang="fil-PH" sz="1200" strike="sngStrike"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en-US" sz="1200" baseline="0" dirty="0">
                <a:solidFill>
                  <a:schemeClr val="tx1"/>
                </a:solidFill>
                <a:latin typeface="+mn-lt"/>
              </a:rPr>
              <a:t>Pagbabago sa paraan ng pagdedisenyo at pagtanggap ng tao ng mga serbisyo sa kanila;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Inaasahan para sa mga serbisyo na may positibong mga resulta;</a:t>
            </a:r>
          </a:p>
          <a:p>
            <a:pPr marL="628650" lvl="1" indent="-171450">
              <a:buFont typeface="Arial" panose="020B0604020202020204" pitchFamily="34" charset="0"/>
              <a:buChar char="•"/>
            </a:pPr>
            <a:r>
              <a:rPr lang="en-US" sz="1200" baseline="0" dirty="0">
                <a:solidFill>
                  <a:schemeClr val="tx1"/>
                </a:solidFill>
                <a:latin typeface="+mn-lt"/>
              </a:rPr>
              <a:t>Nagiging organisado ang buhay ng isang tao sa hanay ng mga pamantayan kaysa sa hanay ng mga pakikialam o mga programa.</a:t>
            </a:r>
          </a:p>
          <a:p>
            <a:pPr>
              <a:buFont typeface="Arial"/>
              <a:buChar char="•"/>
            </a:pPr>
            <a:r>
              <a:rPr lang="en-US" sz="1200" baseline="0" dirty="0">
                <a:solidFill>
                  <a:schemeClr val="tx1"/>
                </a:solidFill>
                <a:latin typeface="+mn-lt"/>
              </a:rPr>
              <a:t>Naipasa na ng California ang Lanternman Act mahigit 50 taon na ang nakakaraan.  Sa batas na ito, umiiral ang ideyal ng self-determination.  </a:t>
            </a:r>
          </a:p>
          <a:p>
            <a:pPr>
              <a:buFont typeface="Arial"/>
              <a:buChar char="•"/>
            </a:pPr>
            <a:r>
              <a:rPr lang="en-US" sz="1200" baseline="0" dirty="0">
                <a:solidFill>
                  <a:schemeClr val="tx1"/>
                </a:solidFill>
                <a:latin typeface="+mn-lt"/>
              </a:rPr>
              <a:t>Noong 1998, gumawa ang California ng Self-Determination Pilot Project sa 5 regional center sa buong California. Mayroong 200 indibiduwal na nagpasimula nito. </a:t>
            </a:r>
          </a:p>
          <a:p>
            <a:pPr>
              <a:buFont typeface="Arial"/>
              <a:buChar char="•"/>
            </a:pPr>
            <a:r>
              <a:rPr lang="en-US" sz="1200" baseline="0" dirty="0">
                <a:solidFill>
                  <a:schemeClr val="tx1"/>
                </a:solidFill>
                <a:latin typeface="+mn-lt"/>
              </a:rPr>
              <a:t>Noong 2013, ipinasa ang legislatura ng California, at pinirmahan ni Gobernador Brown ang Batas na Self-Determination, nagbibigay ang Batas sa Self-Determination ng determinasyon-sa-sarili sa lahat ng regional center. Sinuportahan ito ng mga organisasyong nagsusulong ng sarili at pamilya sa buong California.  </a:t>
            </a:r>
          </a:p>
          <a:p>
            <a:pPr>
              <a:buFont typeface="Arial"/>
              <a:buChar char="•"/>
            </a:pPr>
            <a:r>
              <a:rPr lang="en-US" sz="1200" baseline="0" dirty="0">
                <a:solidFill>
                  <a:schemeClr val="tx1"/>
                </a:solidFill>
                <a:latin typeface="+mn-lt"/>
              </a:rPr>
              <a:t>May nagtatrabahong grupo na nagpapayo sa estado sa nakalipas na 5 taon para masimula ang programa.  Simula noon naging magandang pagtutulungan ito sa pagitan ng tagapagsulong sa sarili, tapagsulong ng pamilya, mga provider, regional center, at iba pa.</a:t>
            </a:r>
          </a:p>
          <a:p>
            <a:pPr>
              <a:buFont typeface="Arial"/>
              <a:buChar char="•"/>
            </a:pPr>
            <a:r>
              <a:rPr lang="en-US" sz="1200" baseline="0" dirty="0">
                <a:solidFill>
                  <a:schemeClr val="tx1"/>
                </a:solidFill>
                <a:latin typeface="+mn-lt"/>
              </a:rPr>
              <a:t>Sa unang tatlong taon, magkakaroon lamang ng 2,500 katao sa Self-Determination Program.  Narito ka dahil napili ka bilang bahagi ng unang 2,500 katao na sasali. </a:t>
            </a:r>
          </a:p>
          <a:p>
            <a:pPr>
              <a:buFont typeface="Arial"/>
              <a:buChar char="•"/>
            </a:pPr>
            <a:endParaRPr lang="fil-PH"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baseline="0" dirty="0">
                <a:solidFill>
                  <a:schemeClr val="tx1"/>
                </a:solidFill>
                <a:latin typeface="+mn-lt"/>
              </a:rPr>
              <a:t>Tip sa Pagsasanay Gumugol ng panahon sa slide na ito. Gamitin ito na pagkakataong makapagpokus sa pakikipagtambalan, na ang mga Regional Center at ang mga taong pinaglilikuran nila ay nakahanap ng tagumpay kapag natutulungan sila. Dinisenyo sa ganyang paraan ang sistemang iyan. Sadyang binuo ang self-determination sa gayong saligan.</a:t>
            </a:r>
          </a:p>
          <a:p>
            <a:pPr>
              <a:buFont typeface="Arial"/>
              <a:buChar char="•"/>
            </a:pPr>
            <a:endParaRPr lang="fil-PH"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fil-PH"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Boluntaryong programa ang Self-Determination Program. Nasa iyong pagpili na mapabilang sa programa o umalis sa dito.  Pero kung magpapasya kang umalis, mawawalan ka ng pagkakataong makabalik sa programa ng mga 12 buwan.  </a:t>
            </a:r>
            <a:r>
              <a:rPr lang="en-US" sz="1200" i="1" baseline="0" dirty="0">
                <a:solidFill>
                  <a:schemeClr val="tx1"/>
                </a:solidFill>
                <a:latin typeface="+mn-lt"/>
              </a:rPr>
              <a:t>(Paalala: Sa unang tatlong taon, kung pipiliin mong hindi mapabilang sa program at magpasyang gusto mo nang bumalik, muli kang ibabalik sa listahan ng DDS sa susunod na mga pagpili kung magbubukas ang pwesto.)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Kung lilipat ka, maaari kang manatili sa Self-Determination Program saanmang regional center mo natatangap ang mga serbisyo sa iyo. </a:t>
            </a:r>
            <a:endParaRPr lang="fil-PH" sz="12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sz="1200" dirty="0">
                <a:solidFill>
                  <a:schemeClr val="tx1"/>
                </a:solidFill>
                <a:latin typeface="+mn-lt"/>
              </a:rPr>
              <a:t>Dapat na tumira ka sa komunidad. Halimbawa, hindi ka maaaring tumira sa isang lisensyadong pangmatagalang pasilidad sa pangangalagang pangkalusugan o sa isang Sentro sa Pagpapasulong malibang natukoy ka na lilipat sa komunidad na iyon sa loob ng 90 araw.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fil-PH"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i="1" dirty="0"/>
              <a:t>Handout</a:t>
            </a:r>
            <a:r>
              <a:rPr dirty="0"/>
              <a:t>- </a:t>
            </a:r>
            <a:r>
              <a:rPr b="1" dirty="0"/>
              <a:t>Ang 5 Pamantayan ng Self-Determination</a:t>
            </a:r>
            <a:endParaRPr lang="fil-PH" b="1" i="1" u="none" dirty="0">
              <a:solidFill>
                <a:schemeClr val="tx1"/>
              </a:solidFill>
            </a:endParaRPr>
          </a:p>
          <a:p>
            <a:endParaRPr lang="fil-PH" u="sng" dirty="0">
              <a:solidFill>
                <a:schemeClr val="tx1"/>
              </a:solidFill>
            </a:endParaRPr>
          </a:p>
          <a:p>
            <a:r>
              <a:rPr u="sng" dirty="0"/>
              <a:t>Kalayaan</a:t>
            </a:r>
            <a:r>
              <a:rPr dirty="0"/>
              <a:t> na magsagawa ng magkakaparehong karapatan tulad ng ginagawa ng lahat ng tao; magtatag, na may malayang pagpili ng mga suporta, pamilya at mga kaibigan, kung saan mo gustong tumira, kasama ng mga gusto mong kasama sa buhay, paano mo gugulin ang iyong panahon, at kung sino ang susuporta sa iyo;</a:t>
            </a:r>
          </a:p>
          <a:p>
            <a:r>
              <a:rPr u="sng" dirty="0"/>
              <a:t>Awtoridad</a:t>
            </a:r>
            <a:r>
              <a:rPr dirty="0"/>
              <a:t> na kontrolin ang badyet para makabili ng mga serbisyo at suporta na pipiliin mo;</a:t>
            </a:r>
          </a:p>
          <a:p>
            <a:r>
              <a:rPr u="sng" dirty="0"/>
              <a:t>Suporta</a:t>
            </a:r>
            <a:r>
              <a:rPr dirty="0"/>
              <a:t>, kabilang na ang kakayahang magsaayos ng mga mapagkukunan at empleyado, na magpapangyaring maiangkop ang pamumuhay sa komunidad na pinili mo;</a:t>
            </a:r>
          </a:p>
          <a:p>
            <a:r>
              <a:rPr u="sng" dirty="0"/>
              <a:t>Pananagutan</a:t>
            </a:r>
            <a:r>
              <a:rPr dirty="0"/>
              <a:t>, kabilang na ang pagkakataong magkaroon ng pananagutang makagawa ng mga pagpapasya sa iyong sariling buhay, na may pananagutan sa paggamit ng dolyares ng publiko at tumanggap ng pinahahalagahang papel sa inyong komunidad, at</a:t>
            </a:r>
          </a:p>
          <a:p>
            <a:r>
              <a:rPr u="sng" dirty="0"/>
              <a:t>Kompirmasyon</a:t>
            </a:r>
            <a:r>
              <a:rPr dirty="0"/>
              <a:t> ng mahalagang papel na taglay mo at ng iyong pamilya sa maggawa ng mga pagpapasya sa iyong sariling buhay at pagdedisenyo at pagpapatakbo ng mga serbisyo kung saan ka umaasa.</a:t>
            </a:r>
            <a:r>
              <a:rPr lang="en-US" dirty="0">
                <a:solidFill>
                  <a:schemeClr val="tx1"/>
                </a:solidFill>
              </a:rPr>
              <a:t> “Walang tungkol sa akin kung wala ako” ay nagmumula sa ideya ng kompirmasyon.</a:t>
            </a:r>
          </a:p>
          <a:p>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Habang pinag-uusapan natin ngayon ang tungkol sa Self-Determination Program, bawat isa sa mga pamanatayang ito ay magpapatuloy sa pagdating. Iyon ang kahulugan ng Self-Determination.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Tip sa Pagsasanay! Maaaring gusto mong itampok na ang komite ng lokal na tagapagbalita (local advisory committee) ay magandang halimbawa ng pamantayan ng kompirmasyon na aktuwal na ginagawa at anyayahan ang mga kasali na dumalo sa pagpupulong.</a:t>
            </a:r>
            <a:endParaRPr lang="fil-PH"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fil-PH"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Ano ang pagpaplanong nakasentro sa tao?</a:t>
            </a:r>
          </a:p>
          <a:p>
            <a:endParaRPr lang="fil-PH" baseline="0" dirty="0"/>
          </a:p>
          <a:p>
            <a:pPr marL="171450" indent="-171450">
              <a:buFont typeface="Arial" panose="020B0604020202020204" pitchFamily="34" charset="0"/>
              <a:buChar char="•"/>
            </a:pPr>
            <a:r>
              <a:rPr dirty="0"/>
              <a:t>Sa SDP ---- ang Iyong IPP ay dapat na linangin sa pamamagitan ng pagpaplanong nakasentro sa tao. </a:t>
            </a:r>
          </a:p>
          <a:p>
            <a:pPr marL="171450" indent="-171450">
              <a:buFont typeface="Arial" panose="020B0604020202020204" pitchFamily="34" charset="0"/>
              <a:buChar char="•"/>
            </a:pPr>
            <a:r>
              <a:rPr dirty="0"/>
              <a:t>Ang pagpaplanong nakasentro sa tao ay proseso ng pag-aaral tungkol sa iyo. Papatnubayan mo ang proseso ng pagpaplano para mangyari ang iniisip mo para sa iyong kinabukasan.</a:t>
            </a:r>
            <a:endParaRPr lang="fil-PH"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Ikaw ang sentro ng iyong pagpaplano at papatnubay sa mga taong hihilingin mong susuporta sa iyo; na bubuuin sa iyong mga kalakasan at kakayahan na tutulong sa iyong maiplano ang iyong kinabukasan.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Sa pamamagitan ng pagpaplanong nakasentro sa tao, ikaw ang magpapasya kung ano ang mahalaga sa iyo para magkaroon ng kontento, kasiya-siyang buhay at kung ano ang mahalaga para sa iyo para maging malusog at ligtas. </a:t>
            </a:r>
            <a:endParaRPr lang="fil-PH" dirty="0"/>
          </a:p>
          <a:p>
            <a:r>
              <a:rPr lang="en-US" b="1" dirty="0"/>
              <a:t>Tip sa Pagsasanay! Gumugol ng isang minuto para mapag-isipan ng mga dumadalo ang mahalagang konsepto ng pagkakaiba sa pagitan ng mahalaga </a:t>
            </a:r>
            <a:r>
              <a:rPr lang="en-US" b="1" u="sng" dirty="0"/>
              <a:t>sa</a:t>
            </a:r>
            <a:r>
              <a:rPr lang="en-US" b="1" dirty="0"/>
              <a:t> at mahalaga </a:t>
            </a:r>
            <a:r>
              <a:rPr lang="en-US" b="1" u="sng" dirty="0"/>
              <a:t>para sa</a:t>
            </a:r>
            <a:r>
              <a:rPr lang="en-US" b="1" dirty="0"/>
              <a:t>, sa pamamagitan ng paghiling sa kanila na pag-isipan ito sa kanilang sariling buhay. Ano ang mahalaga </a:t>
            </a:r>
            <a:r>
              <a:rPr lang="en-US" b="1" u="sng" dirty="0"/>
              <a:t>sa</a:t>
            </a:r>
            <a:r>
              <a:rPr lang="en-US" b="1" dirty="0"/>
              <a:t> iyo? Ano ang mahalaga </a:t>
            </a:r>
            <a:r>
              <a:rPr lang="en-US" b="1" u="sng" dirty="0"/>
              <a:t>para sa</a:t>
            </a:r>
            <a:r>
              <a:rPr lang="en-US" b="1" dirty="0"/>
              <a:t> iyo? Magbigay ng sarili mong halimbawa. Mamaya habang nasa mga slide ng pagpaplano, puwede mong ibalik ang mga ito sa pagkakaibang ito. Magbigay ng 5 minuto at pagkatapos itanong “Nakuha mo ba ang pagkakaiba?” pero hindi kinakailangan na kukuha ng kongkretong sagot. Sabihing ibahagi nila ang kanilang mga halimbawa kung natutukoy nila ang pagkakaiba.</a:t>
            </a:r>
            <a:endParaRPr lang="fil-PH" b="1" dirty="0"/>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fil-PH"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a:latin typeface="+mn-lt"/>
              </a:rPr>
              <a:t>Ginagawa kang boss ng self-determination! Marami kang pagpipilian ng mga serbisyo at suporta sa iyo!</a:t>
            </a:r>
          </a:p>
          <a:p>
            <a:pPr lvl="1"/>
            <a:endParaRPr lang="fil-PH" sz="1200" dirty="0">
              <a:latin typeface="+mn-lt"/>
            </a:endParaRPr>
          </a:p>
          <a:p>
            <a:pPr marL="914400" lvl="1" indent="-457200">
              <a:buFont typeface="Wingdings" pitchFamily="2" charset="2"/>
              <a:buChar char="ü"/>
            </a:pPr>
            <a:r>
              <a:rPr lang="en-US" sz="1200" dirty="0">
                <a:latin typeface="+mn-lt"/>
              </a:rPr>
              <a:t>Nagsisimula sa IYO ang Self-Determination Program at sa 2500 na iba pa!  </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solidFill>
                  <a:schemeClr val="tx1"/>
                </a:solidFill>
                <a:latin typeface="+mn-lt"/>
              </a:rPr>
              <a:t>Boluntaryo ito at maaari kang huminto anumang oras. Kung lilipat ka, maaari kang manatili sa programa. Kung titira ka sa komunidad.</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latin typeface="+mn-lt"/>
              </a:rPr>
              <a:t>5 Pamantayan ng self-determination ang pundasyon ng SDP</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latin typeface="+mn-lt"/>
              </a:rPr>
              <a:t>Ikaw ang sentro ng iyong pagpaplano --Ang pagpaplanong nakasentro sa tao ay tungkol sa IYO!!!!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fil-PH"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fil-PH"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fil-PH"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dirty="0"/>
              <a:t>Para mapasali sa Self-Determination Program, sumasang-ayon ka na susundin kung ano ang ipinasya ng batas.</a:t>
            </a:r>
          </a:p>
          <a:p>
            <a:pPr marL="171450" indent="-171450">
              <a:buFont typeface="Arial" panose="020B0604020202020204" pitchFamily="34" charset="0"/>
              <a:buChar char="•"/>
            </a:pPr>
            <a:endParaRPr lang="fil-PH" dirty="0"/>
          </a:p>
          <a:p>
            <a:pPr marL="171450" indent="-171450">
              <a:buFont typeface="Arial" panose="020B0604020202020204" pitchFamily="34" charset="0"/>
              <a:buChar char="•"/>
            </a:pPr>
            <a:r>
              <a:rPr dirty="0"/>
              <a:t>Hinihilingan ka na dumalo sa isang oryentasyon. </a:t>
            </a:r>
          </a:p>
          <a:p>
            <a:pPr marL="171450" indent="-171450">
              <a:buFont typeface="Arial" panose="020B0604020202020204" pitchFamily="34" charset="0"/>
              <a:buChar char="•"/>
            </a:pPr>
            <a:endParaRPr lang="fil-PH" baseline="0" dirty="0"/>
          </a:p>
          <a:p>
            <a:pPr marL="171450" indent="-171450">
              <a:buFont typeface="Arial" panose="020B0604020202020204" pitchFamily="34" charset="0"/>
              <a:buChar char="•"/>
            </a:pPr>
            <a:r>
              <a:rPr dirty="0"/>
              <a:t>Maaari mong piliin na kumuha ng mas marami o mas kaunting tulong na kailangan mo para maidisenyo mo ang mga serbisyo sa paraang nakasentro sa tao. Mayroong higit pa tungkol sa pagpaplano sa mga kasunod na slide.</a:t>
            </a:r>
            <a:endParaRPr lang="fil-PH" baseline="0" dirty="0"/>
          </a:p>
          <a:p>
            <a:pPr marL="171450" indent="-171450">
              <a:buFont typeface="Arial" panose="020B0604020202020204" pitchFamily="34" charset="0"/>
              <a:buChar char="•"/>
            </a:pPr>
            <a:endParaRPr lang="fil-PH" dirty="0"/>
          </a:p>
          <a:p>
            <a:pPr marL="171450" indent="-171450">
              <a:buFont typeface="Arial" panose="020B0604020202020204" pitchFamily="34" charset="0"/>
              <a:buChar char="•"/>
            </a:pPr>
            <a:r>
              <a:rPr dirty="0"/>
              <a:t>Gagawa ka ng plano ng paggastos para bumili ng mga serbisyo at suportang kailangan mo para maabot ang mga tunguhin mo.</a:t>
            </a:r>
          </a:p>
          <a:p>
            <a:pPr marL="171450" indent="-171450">
              <a:buFont typeface="Arial" panose="020B0604020202020204" pitchFamily="34" charset="0"/>
              <a:buChar char="•"/>
            </a:pPr>
            <a:endParaRPr lang="fil-PH" dirty="0"/>
          </a:p>
          <a:p>
            <a:pPr marL="171450" indent="-171450">
              <a:buFont typeface="Arial" panose="020B0604020202020204" pitchFamily="34" charset="0"/>
              <a:buChar char="•"/>
            </a:pPr>
            <a:r>
              <a:rPr dirty="0"/>
              <a:t>Dapat kang pumili ng provider ng financial management service para matulungan kang mapamahalaan ang iyong plano ng paggastos at makapagbayad ka ng mga serbisyo at suporta sa iyo.</a:t>
            </a:r>
          </a:p>
          <a:p>
            <a:pPr>
              <a:buFont typeface="Arial"/>
              <a:buNone/>
            </a:pPr>
            <a:endParaRPr lang="fil-PH" baseline="0" dirty="0"/>
          </a:p>
          <a:p>
            <a:endParaRPr lang="fil-PH"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fil-PH"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dirty="0"/>
              <a:t>Ang mga tao sa iyong buhay, na pinagkakatiwalaan mo at mas nakakakilala sa iyo, ay dapat na sangkot sa iyong pagpaplano.  </a:t>
            </a:r>
          </a:p>
          <a:p>
            <a:pPr marL="0" indent="0">
              <a:buFont typeface="Arial" panose="020B0604020202020204" pitchFamily="34" charset="0"/>
              <a:buNone/>
            </a:pPr>
            <a:endParaRPr lang="fil-PH" baseline="0" dirty="0"/>
          </a:p>
          <a:p>
            <a:pPr marL="171450" indent="-171450">
              <a:buFont typeface="Arial" panose="020B0604020202020204" pitchFamily="34" charset="0"/>
              <a:buChar char="•"/>
            </a:pPr>
            <a:r>
              <a:rPr dirty="0"/>
              <a:t>Pumili ng mga taong mas nakakaalam sa gusto mong gawin sa iyong buhay at hilingin sa kanila na maging bahagi ng iyong pagpaplano.  </a:t>
            </a:r>
          </a:p>
          <a:p>
            <a:pPr marL="171450" indent="-171450">
              <a:buFont typeface="Arial" panose="020B0604020202020204" pitchFamily="34" charset="0"/>
              <a:buChar char="•"/>
            </a:pPr>
            <a:endParaRPr lang="fil-PH" baseline="0" dirty="0"/>
          </a:p>
          <a:p>
            <a:pPr marL="171450" indent="-171450">
              <a:buFont typeface="Arial" panose="020B0604020202020204" pitchFamily="34" charset="0"/>
              <a:buChar char="•"/>
            </a:pPr>
            <a:r>
              <a:rPr dirty="0"/>
              <a:t>Isipin ang mga taong magiging mahusay sa padgtulong sa iyo na mag-isip ng mga bagay na mahalaga sa iyo at at makakasuporta sa iyo habang pinaplano mo ang iyong kinabukasan. </a:t>
            </a:r>
          </a:p>
          <a:p>
            <a:pPr marL="171450" indent="-171450">
              <a:buFont typeface="Arial" panose="020B0604020202020204" pitchFamily="34" charset="0"/>
              <a:buChar char="•"/>
            </a:pPr>
            <a:endParaRPr lang="fil-PH" dirty="0"/>
          </a:p>
          <a:p>
            <a:pPr marL="171450" indent="-171450">
              <a:buFont typeface="Arial" panose="020B0604020202020204" pitchFamily="34" charset="0"/>
              <a:buChar char="•"/>
            </a:pPr>
            <a:r>
              <a:rPr dirty="0"/>
              <a:t>Maaari kang tumanggap ng suporta mula sa mga taong nagpapabayad at hindi nagpapabayad.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fil-PH"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dirty="0"/>
              <a:t>Ang service coordinator mo ay miyembro ng iyong pangkat na isinasama ang iyong mga tunguhin na nakasentro sa tao sa iyong dokumento ng IPP.</a:t>
            </a:r>
          </a:p>
          <a:p>
            <a:pPr marL="228600" indent="-228600">
              <a:buFont typeface="Arial"/>
              <a:buChar char="•"/>
            </a:pPr>
            <a:endParaRPr lang="fil-PH" baseline="0" dirty="0"/>
          </a:p>
          <a:p>
            <a:pPr marL="228600" indent="-228600">
              <a:buFont typeface="Arial"/>
              <a:buChar char="•"/>
            </a:pPr>
            <a:r>
              <a:rPr dirty="0"/>
              <a:t>Tumutulong sa iyo ang iyong service coordinator na matiyak kung magkano ang nasa iyong indibiduwal na badyet at dapat na patunayan ang halaga ng iyong indibiduwal na badyet.</a:t>
            </a:r>
          </a:p>
          <a:p>
            <a:pPr marL="228600" indent="-228600">
              <a:buFont typeface="Arial"/>
              <a:buChar char="•"/>
            </a:pPr>
            <a:endParaRPr lang="fil-PH" baseline="0" dirty="0"/>
          </a:p>
          <a:p>
            <a:pPr marL="228600" indent="-228600">
              <a:buFont typeface="Arial"/>
              <a:buChar char="•"/>
            </a:pPr>
            <a:r>
              <a:rPr dirty="0"/>
              <a:t>Lahat ng serbisyo sa iyo ay dapat na magbibigay sa iyo ng pagkakataon na maging bahagi ng inyong komunidad; dapat ka nilang tulungan na maabot mo ang iyong tunguhin sa IPP; at dapat na sila ay mga serbisyong kinilala ng pederal na pamahalaan bilang mga serbisyong Self-Determination Program.. Tutulungan ka ng service coordinator mo na maging pamilyar sa lahat ng ito.  </a:t>
            </a:r>
          </a:p>
          <a:p>
            <a:pPr marL="228600" indent="-228600">
              <a:buFont typeface="Arial"/>
              <a:buChar char="•"/>
            </a:pPr>
            <a:endParaRPr lang="fil-PH" baseline="0" dirty="0"/>
          </a:p>
          <a:p>
            <a:pPr marL="228600" indent="-228600">
              <a:buFont typeface="Arial"/>
              <a:buChar char="•"/>
            </a:pPr>
            <a:r>
              <a:rPr dirty="0"/>
              <a:t>Gaya ng lagi, ang service coordinator mo ay nariyan para sumuporta sa iyo para maging malusog ka at ligtas.</a:t>
            </a:r>
          </a:p>
          <a:p>
            <a:pPr marL="228600" indent="-228600">
              <a:buFont typeface="Arial"/>
              <a:buChar char="•"/>
            </a:pPr>
            <a:endParaRPr lang="fil-PH" baseline="0" dirty="0"/>
          </a:p>
          <a:p>
            <a:endParaRPr lang="fil-PH"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fil-PH"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dirty="0">
                <a:solidFill>
                  <a:schemeClr val="tx1"/>
                </a:solidFill>
                <a:latin typeface="+mn-lt"/>
              </a:rPr>
              <a:t>Pagpapakilala ng sarili at ng iba</a:t>
            </a:r>
          </a:p>
          <a:p>
            <a:pPr marL="228600" indent="-228600">
              <a:buAutoNum type="arabicParenR"/>
            </a:pPr>
            <a:r>
              <a:rPr lang="en-US" sz="1200" baseline="0" dirty="0">
                <a:solidFill>
                  <a:schemeClr val="tx1"/>
                </a:solidFill>
                <a:latin typeface="+mn-lt"/>
              </a:rPr>
              <a:t>Kahilingan at ang batas na humihiling ng oryentasyon sa SDP. </a:t>
            </a:r>
          </a:p>
          <a:p>
            <a:pPr marL="228600" indent="-228600">
              <a:buAutoNum type="arabicParenR"/>
            </a:pPr>
            <a:r>
              <a:rPr lang="en-US" sz="1200" baseline="0" dirty="0">
                <a:solidFill>
                  <a:schemeClr val="tx1"/>
                </a:solidFill>
                <a:latin typeface="+mn-lt"/>
              </a:rPr>
              <a:t>Ang PAGREPASO ng mga paksa ay HINIHILING na talakayin sa mga oryentasyon. Isa itong mahalagang proseso, at isang paglalakbay sa pag-aaral, at hindi namin magagawa ito nang wala ang BAWAT ISA. </a:t>
            </a:r>
          </a:p>
          <a:p>
            <a:pPr marL="228600" indent="-228600">
              <a:buAutoNum type="arabicParenR"/>
            </a:pPr>
            <a:r>
              <a:rPr lang="en-US" sz="1200" baseline="0" dirty="0">
                <a:solidFill>
                  <a:schemeClr val="tx1"/>
                </a:solidFill>
                <a:latin typeface="+mn-lt"/>
              </a:rPr>
              <a:t>Mahalaga ang papel ng regional center. Tutulong sila sa iba na matuto at maunawaan, at matutulungan ang DDS na matuto at mahubog ang programa sa panahaong ito ng proseso. </a:t>
            </a:r>
          </a:p>
          <a:p>
            <a:pPr marL="228600" indent="-228600">
              <a:buAutoNum type="arabicParenR"/>
            </a:pPr>
            <a:r>
              <a:rPr lang="en-US" sz="1200" baseline="0" dirty="0">
                <a:solidFill>
                  <a:schemeClr val="tx1"/>
                </a:solidFill>
                <a:latin typeface="+mn-lt"/>
              </a:rPr>
              <a:t>Ang pagsasanay na ito ngayon ay magiging isang modelo ng kung ano ang magiging kailangan sa mga oryentasyo ng SDP. Ito ay isang halimbawa, at dadaanan natin ang materyal na para bang ikaw ay konsyumer na tumatanggap ng impormasyon. </a:t>
            </a:r>
          </a:p>
          <a:p>
            <a:pPr marL="228600" indent="-228600">
              <a:buAutoNum type="arabicParenR"/>
            </a:pPr>
            <a:r>
              <a:rPr lang="en-US" sz="1200" baseline="0" dirty="0">
                <a:solidFill>
                  <a:schemeClr val="tx1"/>
                </a:solidFill>
                <a:latin typeface="+mn-lt"/>
              </a:rPr>
              <a:t>Tiyaking magtanong ng marami!!!</a:t>
            </a:r>
          </a:p>
          <a:p>
            <a:pPr marL="228600" indent="-228600">
              <a:buAutoNum type="arabicParenR"/>
            </a:pPr>
            <a:r>
              <a:rPr lang="en-US" sz="1200" baseline="0" dirty="0">
                <a:solidFill>
                  <a:schemeClr val="tx1"/>
                </a:solidFill>
                <a:latin typeface="+mn-lt"/>
              </a:rPr>
              <a:t>Pangangasiwa ng bahay: mga banyo, cell phone, patlang, tanghalian, mga tanong, pagsasara </a:t>
            </a:r>
            <a:endParaRPr lang="fil-PH"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fil-PH"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en-US" dirty="0">
                <a:solidFill>
                  <a:schemeClr val="tx1"/>
                </a:solidFill>
              </a:rPr>
              <a:t>Ang independent facilitator ay isa na pipiliin mo na tutulong sa iyong programa.  </a:t>
            </a:r>
          </a:p>
          <a:p>
            <a:pPr marL="171450" indent="-171450">
              <a:buFont typeface="Wingdings" pitchFamily="2" charset="2"/>
              <a:buChar char="ü"/>
            </a:pPr>
            <a:endParaRPr lang="fil-PH" dirty="0">
              <a:solidFill>
                <a:schemeClr val="tx1"/>
              </a:solidFill>
            </a:endParaRPr>
          </a:p>
          <a:p>
            <a:pPr marL="171450" indent="-171450">
              <a:buFont typeface="Wingdings" pitchFamily="2" charset="2"/>
              <a:buChar char="ü"/>
            </a:pPr>
            <a:r>
              <a:rPr lang="en-US" dirty="0">
                <a:solidFill>
                  <a:schemeClr val="tx1"/>
                </a:solidFill>
              </a:rPr>
              <a:t>Hindi ka inoobliga na magkaroon ng independent facilitator pero mabibigyan ka nila ng maraming suporta sa maraming paraan.  </a:t>
            </a:r>
          </a:p>
          <a:p>
            <a:pPr marL="171450" indent="-171450">
              <a:buFont typeface="Wingdings" pitchFamily="2" charset="2"/>
              <a:buChar char="ü"/>
            </a:pPr>
            <a:endParaRPr lang="fil-PH" baseline="0" dirty="0">
              <a:solidFill>
                <a:schemeClr val="tx1"/>
              </a:solidFill>
            </a:endParaRPr>
          </a:p>
          <a:p>
            <a:pPr marL="171450" indent="-171450">
              <a:buFont typeface="Wingdings" pitchFamily="2" charset="2"/>
              <a:buChar char="ü"/>
            </a:pPr>
            <a:r>
              <a:rPr lang="en-US" baseline="0" dirty="0">
                <a:solidFill>
                  <a:schemeClr val="tx1"/>
                </a:solidFill>
              </a:rPr>
              <a:t>Isa itong natatanging serbisyo sa self-determination. Ginamit ng ilang tao sa pilot ang mga iyon para mapasimulan nila ang kanilang programa habang ang ilang tao sa pilot ay nagpapatuloy sa paggamit ng mga iyon.  </a:t>
            </a:r>
          </a:p>
          <a:p>
            <a:pPr marL="171450" indent="-171450">
              <a:buFont typeface="Wingdings" pitchFamily="2" charset="2"/>
              <a:buChar char="ü"/>
            </a:pPr>
            <a:endParaRPr lang="fil-PH" baseline="0" dirty="0">
              <a:solidFill>
                <a:schemeClr val="tx1"/>
              </a:solidFill>
            </a:endParaRPr>
          </a:p>
          <a:p>
            <a:pPr marL="171450" indent="-171450">
              <a:buFont typeface="Wingdings" pitchFamily="2" charset="2"/>
              <a:buChar char="ü"/>
            </a:pPr>
            <a:r>
              <a:rPr lang="en-US" baseline="0" dirty="0">
                <a:solidFill>
                  <a:schemeClr val="tx1"/>
                </a:solidFill>
              </a:rPr>
              <a:t>Kung magpapasya kang magkaroon ng independent facilitator, tukuyin mo kung ano ang gusto mong gawin nila para sa iyo.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baseline="0" dirty="0">
                <a:solidFill>
                  <a:schemeClr val="tx1"/>
                </a:solidFill>
              </a:rPr>
              <a:t>Iba pang mahahalagang bagay na dapat malaman tungkol sa mga mga independent facilitator.....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Dapat na tumanggap ng pagsasanay ang independent facilitator: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mga pamantayan ng self-determination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pagpaplanong nakasentro sa tao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Iba pang mga pananagutan na binayaran mo para gawin nila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baseline="0" dirty="0">
              <a:solidFill>
                <a:schemeClr val="tx1"/>
              </a:solidFill>
            </a:endParaRPr>
          </a:p>
          <a:p>
            <a:pPr>
              <a:buFont typeface="Arial"/>
              <a:buChar char="•"/>
            </a:pPr>
            <a:r>
              <a:rPr lang="en-US" b="1" baseline="0" dirty="0">
                <a:solidFill>
                  <a:schemeClr val="tx1"/>
                </a:solidFill>
              </a:rPr>
              <a:t>Hindi kailangan na mayroon sila ng sertipiko ng</a:t>
            </a:r>
            <a:r>
              <a:rPr lang="en-US" baseline="0" dirty="0">
                <a:solidFill>
                  <a:schemeClr val="tx1"/>
                </a:solidFill>
              </a:rPr>
              <a:t> </a:t>
            </a:r>
            <a:r>
              <a:rPr lang="en-US" b="1" baseline="0" dirty="0">
                <a:solidFill>
                  <a:schemeClr val="tx1"/>
                </a:solidFill>
              </a:rPr>
              <a:t>pagsasanay</a:t>
            </a:r>
            <a:r>
              <a:rPr lang="en-US" baseline="0" dirty="0">
                <a:solidFill>
                  <a:schemeClr val="tx1"/>
                </a:solidFill>
              </a:rPr>
              <a:t>, pero ang ilan ay malamang na kailangan. Hindi ka obligado na kumuha ng isa na may sertipiko ng pagsasanay.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Anumang pagsasanay na natanggap nila, </a:t>
            </a:r>
            <a:r>
              <a:rPr lang="en-US" b="1" baseline="0" dirty="0">
                <a:solidFill>
                  <a:schemeClr val="tx1"/>
                </a:solidFill>
              </a:rPr>
              <a:t>dapat na bayaran nila iyon.</a:t>
            </a:r>
            <a:r>
              <a:rPr lang="en-US"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1" baseline="0" dirty="0">
                <a:solidFill>
                  <a:schemeClr val="tx1"/>
                </a:solidFill>
              </a:rPr>
              <a:t>Hindi kailangang bayaran ang mga</a:t>
            </a:r>
            <a:r>
              <a:rPr lang="en-US" baseline="0" dirty="0">
                <a:solidFill>
                  <a:schemeClr val="tx1"/>
                </a:solidFill>
              </a:rPr>
              <a:t> independent facilitator kung inaalok nilang boluntaryo ang kanilang mga serbisyo (tulad ng miyembro ng pamilya o kaibigan). Kung magpasya kang magbabayad ng isang independent facilitator, magmumula sa iyong indibiduwal na badyet.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Hindi makapagbibigay ang mga independent facilititaor ng iba pang mga serbisyo sa iyo, o makapagtatrabaho sa isang ahensya na nagbibigay sa iyo ng mga serbisyo, bilang bahagi ng iyong IPP. Ang kanilang serbisyo para sa iyo bilang isang independent facilitator ay dapat na hiwalay, o walang salungatan sa iba mga serbisyo sa iyo.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il-PH"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u="none" dirty="0">
                <a:solidFill>
                  <a:schemeClr val="tx1"/>
                </a:solidFill>
              </a:rPr>
              <a:t>Kung pipiliin mong hindi uupa ng isang independent facilitator, maaari mong gamitin ang iyong service coordinator para sa ganitong papel.</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Ang mga miyembro ng pamilya ay maaaring isang binabayaran o hindi binabayaran na independent facilitator. Gayunman, hindi maaaring bayaran ang magulang ng isang minor na kasali o asawa ng kasali bilang independent facilitator (sila ang mga may legal na pananagutan at hindi nararapat na magbigay ng may bayad na mga serbisyo sa ilalim ng SDP).</a:t>
            </a:r>
          </a:p>
          <a:p>
            <a:endParaRPr lang="fil-PH"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fil-PH"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Handout: </a:t>
            </a:r>
            <a:r>
              <a:rPr b="1" dirty="0"/>
              <a:t>Pag-upa ng mga Service Provider TEMPLATE</a:t>
            </a:r>
            <a:r>
              <a:rPr dirty="0"/>
              <a:t> </a:t>
            </a:r>
            <a:r>
              <a:rPr i="1" dirty="0"/>
              <a:t>(Sampol na mga tanong na itatanong sa mga napipiling na service provider, kabilang na ang mga independent facilitator)</a:t>
            </a:r>
          </a:p>
          <a:p>
            <a:pPr>
              <a:buFont typeface="Arial"/>
              <a:buNone/>
            </a:pPr>
            <a:endParaRPr lang="fil-PH" baseline="0" dirty="0">
              <a:solidFill>
                <a:schemeClr val="tx1"/>
              </a:solidFill>
            </a:endParaRPr>
          </a:p>
          <a:p>
            <a:pPr>
              <a:buFont typeface="Arial"/>
              <a:buChar char="•"/>
            </a:pPr>
            <a:r>
              <a:rPr lang="en-US" baseline="0" dirty="0">
                <a:solidFill>
                  <a:schemeClr val="tx1"/>
                </a:solidFill>
              </a:rPr>
              <a:t> Maaari kang magkaroon ng maraming taong tutulong sa iyo hangga’t gusto mo at kaya mong bayaran gamit ang iyong plano ng paggastos.</a:t>
            </a:r>
          </a:p>
          <a:p>
            <a:pPr>
              <a:buFont typeface="Arial"/>
              <a:buChar char="•"/>
            </a:pPr>
            <a:r>
              <a:rPr lang="en-US" baseline="0" dirty="0">
                <a:solidFill>
                  <a:schemeClr val="tx1"/>
                </a:solidFill>
              </a:rPr>
              <a:t> Walang itatatag na mga rate para sa mga independent facilitator. </a:t>
            </a:r>
          </a:p>
          <a:p>
            <a:pPr>
              <a:buFont typeface="Arial"/>
              <a:buChar char="•"/>
            </a:pPr>
            <a:r>
              <a:rPr lang="en-US" baseline="0" dirty="0">
                <a:solidFill>
                  <a:schemeClr val="tx1"/>
                </a:solidFill>
              </a:rPr>
              <a:t> Hindi mag-iingat ng listahan ng mga Independent Facilitator ang DDS at mga Regional Center dahil hindi sila nakakontrata. </a:t>
            </a:r>
          </a:p>
          <a:p>
            <a:pPr>
              <a:buFont typeface="Arial"/>
              <a:buNone/>
            </a:pPr>
            <a:r>
              <a:rPr lang="en-US" b="1" baseline="0" dirty="0">
                <a:solidFill>
                  <a:schemeClr val="tx1"/>
                </a:solidFill>
              </a:rPr>
              <a:t>Tip sa Pagsasanay! Ito ay nakapagtuturong sandali tungkol sa kung papaano naiiba ang Self-Determination Program. Bawat Regional Center ay maaari o maaaring hindi magbigay ng pagsasanay sa Independent Facilitator, maaaring mayroon o maaaring wala silang mga listahan ng mga Independent Facilitator – na magiging depende sa bawat Regional Center at sa local advisory committee. Tandaan, kung ang mga Regional Center ang magsasanay, magbibigay ng sertipiko sa mga Independent Facilitator, at magiging pagmumulan ng listahan, para na rin itong muling pagbe-vendor (o isang Regional Center 2.0). May kalayaan ang mga kasali na umupa ng kahit sinong gusto nila para maging kanilang Independent Facilitator. Maaaring gusto nilang umupa ng kapitbahay. Ang mahalaga ay may lugar ang kapaitbahay para masanay bilang isang Independent Facilitator. Ang mga Regional Center ay gaganap ng papel sa pagtulong sa mga tao na pag-isipan ang tungkol sa kung anong uri ng Independent Facilitator ang gusto nila, hindi lamang basta magbigay ng kasalukuyang listahan. </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fil-PH"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Handout: </a:t>
            </a:r>
            <a:r>
              <a:rPr b="1" dirty="0"/>
              <a:t>Pag-upa ng mga Service Provider TEMPLATE</a:t>
            </a:r>
            <a:r>
              <a:rPr dirty="0"/>
              <a:t> </a:t>
            </a:r>
            <a:r>
              <a:rPr i="1" dirty="0"/>
              <a:t>(Sampol na mga tanong na itatanong sa mga napipiling service provider)</a:t>
            </a:r>
            <a:endParaRPr lang="fil-PH" i="1" baseline="0" dirty="0">
              <a:solidFill>
                <a:schemeClr val="tx1"/>
              </a:solidFill>
            </a:endParaRPr>
          </a:p>
          <a:p>
            <a:endParaRPr lang="fil-PH" baseline="0" dirty="0">
              <a:solidFill>
                <a:schemeClr val="tx1"/>
              </a:solidFill>
            </a:endParaRPr>
          </a:p>
          <a:p>
            <a:pPr marL="171450" indent="-171450">
              <a:buFont typeface="Arial" panose="020B0604020202020204" pitchFamily="34" charset="0"/>
              <a:buChar char="•"/>
            </a:pPr>
            <a:r>
              <a:rPr lang="en-US" baseline="0" dirty="0">
                <a:solidFill>
                  <a:schemeClr val="tx1"/>
                </a:solidFill>
              </a:rPr>
              <a:t>Maaari kang kumuha ng tulong mula sa iyong pamilya o sa iyong independent facilitator para makahanap ng tamang mga tao na magbibigay sa iyo ng mga serbisyo. </a:t>
            </a:r>
          </a:p>
          <a:p>
            <a:pPr marL="171450" indent="-171450">
              <a:buFont typeface="Arial" panose="020B0604020202020204" pitchFamily="34" charset="0"/>
              <a:buChar char="•"/>
            </a:pPr>
            <a:endParaRPr lang="fil-PH" baseline="0" dirty="0">
              <a:solidFill>
                <a:schemeClr val="tx1"/>
              </a:solidFill>
            </a:endParaRPr>
          </a:p>
          <a:p>
            <a:pPr marL="171450" indent="-171450">
              <a:buFont typeface="Arial" panose="020B0604020202020204" pitchFamily="34" charset="0"/>
              <a:buChar char="•"/>
            </a:pPr>
            <a:r>
              <a:rPr lang="en-US" dirty="0">
                <a:solidFill>
                  <a:schemeClr val="tx1"/>
                </a:solidFill>
              </a:rPr>
              <a:t>Sabihin sa iyong napipiling provider kung ano ang mahalaga sa iyo kung paano ka nila susuportahan. </a:t>
            </a:r>
          </a:p>
          <a:p>
            <a:pPr marL="171450" indent="-171450">
              <a:buFont typeface="Arial" panose="020B0604020202020204" pitchFamily="34" charset="0"/>
              <a:buChar char="•"/>
            </a:pPr>
            <a:endParaRPr lang="fil-PH" baseline="0" dirty="0">
              <a:solidFill>
                <a:schemeClr val="tx1"/>
              </a:solidFill>
            </a:endParaRPr>
          </a:p>
          <a:p>
            <a:pPr marL="171450" indent="-171450">
              <a:buFont typeface="Arial" panose="020B0604020202020204" pitchFamily="34" charset="0"/>
              <a:buChar char="•"/>
            </a:pPr>
            <a:r>
              <a:rPr lang="en-US" baseline="0" dirty="0">
                <a:solidFill>
                  <a:schemeClr val="tx1"/>
                </a:solidFill>
              </a:rPr>
              <a:t>Maaari kang makakuha ng tulong sa isang independent facilitator sa pakikipagnegosasyon.  </a:t>
            </a:r>
          </a:p>
          <a:p>
            <a:pPr marL="171450" indent="-171450">
              <a:buFont typeface="Arial" panose="020B0604020202020204" pitchFamily="34" charset="0"/>
              <a:buChar char="•"/>
            </a:pPr>
            <a:endParaRPr lang="fil-PH" baseline="0" dirty="0">
              <a:solidFill>
                <a:schemeClr val="tx1"/>
              </a:solidFill>
            </a:endParaRPr>
          </a:p>
          <a:p>
            <a:pPr marL="171450" indent="-171450">
              <a:buFont typeface="Arial" panose="020B0604020202020204" pitchFamily="34" charset="0"/>
              <a:buChar char="•"/>
            </a:pPr>
            <a:r>
              <a:rPr lang="en-US" baseline="0" dirty="0">
                <a:solidFill>
                  <a:schemeClr val="tx1"/>
                </a:solidFill>
              </a:rPr>
              <a:t>Makipag-ugnayan sa ibang mga kasali sa SDP at magtanong kung magkano ang binabayaran nila.</a:t>
            </a:r>
          </a:p>
          <a:p>
            <a:pPr marL="171450" indent="-171450">
              <a:buFont typeface="Arial" panose="020B0604020202020204" pitchFamily="34" charset="0"/>
              <a:buChar char="•"/>
            </a:pPr>
            <a:endParaRPr lang="fil-PH" baseline="0" dirty="0">
              <a:solidFill>
                <a:schemeClr val="tx1"/>
              </a:solidFill>
            </a:endParaRPr>
          </a:p>
          <a:p>
            <a:pPr marL="171450" indent="-171450">
              <a:buFont typeface="Arial" panose="020B0604020202020204" pitchFamily="34" charset="0"/>
              <a:buChar char="•"/>
            </a:pPr>
            <a:r>
              <a:rPr lang="en-US" baseline="0" dirty="0">
                <a:solidFill>
                  <a:schemeClr val="tx1"/>
                </a:solidFill>
              </a:rPr>
              <a:t>At, maaari mong tanungin ang inyong regional center kung magkano ang binabayan nila para sa mga kaparehong serbisyo sa tradisyonal na sistema.</a:t>
            </a: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olidFill>
                  <a:schemeClr val="tx1"/>
                </a:solidFill>
              </a:rPr>
              <a:t>Tip sa Pagsasanay! Ito ang magandang pagkakataon para itawag pansin kung paano tutukuyin ang GUSTO at KAILANGAN sa slide na ito para ring katulad ng mahalaga SA at mahalaga PARA SA – pinagsasama ang halaga ng pagharap na nakasentro sa tao at paglilinaw kung anong mga suporta ang kailangan mo mula sa iyong mga provider. </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fil-PH"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Ang financial management service, o FMS ay siyang tanging kinakailangang serbisyo na kailangan para makapasok sa Self-Determination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Ito rin ang nag-iisang provider na kailangan na nakakontrata </a:t>
            </a:r>
            <a:endParaRPr lang="fil-PH"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Tutulungan ka nilang tiyakin na ang iyong mga empleyado ay karapat-dapat na magbigay ng mga serbisyo.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Halimbawa, beberipikahin ng FMS ang anumang mga kahilingang linsensya at pagsasanay.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Kung kinakailangan, tutulungan nila ang mga manggagawa mo sa pagkuha ng pagsusuri ng kriminal na pagkatao.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Magbibigay sa iyo ang FMS at sa inyong regional center ng buwanang ulat tungkol sa iyong plano ng paggastos para malaman mo kung magkano ang nagastos mo at magkano ang natira.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Ang inyong regional center o independent facilitator ay makakatulong sa iyo sa paghahanap ng mga FMS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chemeClr val="tx1"/>
                </a:solidFill>
                <a:latin typeface="+mn-lt"/>
              </a:rPr>
              <a:t>Ang bayad para sa mga serbisyong FMS ay magmumula sa iyong plano ng paggastos.  Tatalakayin natin ang mga gastos at iba’t ibang uri ng mga serbisyong FMS sa ibang pagkakataon sa oryentasyon.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dirty="0">
                <a:solidFill>
                  <a:schemeClr val="tx1"/>
                </a:solidFill>
                <a:latin typeface="+mn-lt"/>
              </a:rPr>
              <a:t>Tip sa Pagsasanay! Ang mga provider ng FMS ay dapat na susunod sa mga hinihingi sa lahat ng vendor na nakabalangkas sa Section 54327 ng Title 17, kabilang ang pag-uulat sa regional center ng anumang espesyal na mga insidente, tulad ng inilarawan sa seksyong iyon, na ang FMS ay may kaalaman sa o na iniulat ng kasali sa FMS, ng isang service provider, o ng iba pang tao.  </a:t>
            </a:r>
            <a:endParaRPr lang="fil-PH"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0" dirty="0">
                <a:solidFill>
                  <a:schemeClr val="tx1"/>
                </a:solidFill>
                <a:latin typeface="+mn-lt"/>
              </a:rPr>
              <a:t>Tip sa Pagsasanay #2! Isa pa, mas malamang na ibangon sa paksang FMS ang mas maraming tanong. Tiyakin sa mga dumadalo na tatalakayin pa ng mas malalim ang tungkol dito sa bandang huli sa sesyon kabilang ang impormasyon sa pagpili ng provider ng FMS.</a:t>
            </a:r>
            <a:endParaRPr lang="fil-PH" sz="1200" b="1"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fil-PH"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Handout: </a:t>
            </a:r>
            <a:r>
              <a:rPr b="1" dirty="0"/>
              <a:t>Pag-upa ng mga Service Provider TEMPLATE</a:t>
            </a:r>
            <a:r>
              <a:rPr dirty="0"/>
              <a:t> </a:t>
            </a:r>
            <a:r>
              <a:rPr i="1" dirty="0"/>
              <a:t>(Sampol na mga tanong na itatanong sa mga napipisil na provider, kabilang na ang mga napipisil mong mga provider ng FMS)</a:t>
            </a:r>
            <a:endParaRPr lang="fil-PH" sz="1200" dirty="0">
              <a:solidFill>
                <a:schemeClr val="tx1"/>
              </a:solidFill>
              <a:latin typeface="+mn-lt"/>
              <a:cs typeface="Arial" panose="020B0604020202020204" pitchFamily="34" charset="0"/>
            </a:endParaRPr>
          </a:p>
          <a:p>
            <a:endParaRPr lang="fil-PH" baseline="0" dirty="0">
              <a:solidFill>
                <a:schemeClr val="tx1"/>
              </a:solidFill>
            </a:endParaRPr>
          </a:p>
          <a:p>
            <a:pPr>
              <a:buFont typeface="Arial"/>
              <a:buChar char="•"/>
            </a:pPr>
            <a:r>
              <a:rPr lang="en-US" baseline="0" dirty="0">
                <a:solidFill>
                  <a:schemeClr val="tx1"/>
                </a:solidFill>
              </a:rPr>
              <a:t> Kailangan mo ba ng higit pang tulong o mga paalaala na matiyak na nanatili ka sa hangganan ng iyong badyet?  Gusto mo lang ba para sa pagbabayad ng mga bayarin at padalhan ka ng mga ulat?  </a:t>
            </a:r>
          </a:p>
          <a:p>
            <a:pPr>
              <a:buFont typeface="Arial"/>
              <a:buChar char="•"/>
            </a:pPr>
            <a:endParaRPr lang="fil-PH" baseline="0" dirty="0">
              <a:solidFill>
                <a:schemeClr val="tx1"/>
              </a:solidFill>
            </a:endParaRPr>
          </a:p>
          <a:p>
            <a:pPr>
              <a:buFont typeface="Arial"/>
              <a:buChar char="•"/>
            </a:pPr>
            <a:r>
              <a:rPr lang="en-US" baseline="0" dirty="0">
                <a:solidFill>
                  <a:schemeClr val="tx1"/>
                </a:solidFill>
              </a:rPr>
              <a:t> Maaari kang makakuha ng tulong mula sa iyong pamilya, sa iyong service coordinator, o sa iyong independent facilitator para makahanap ng tamang FMS.</a:t>
            </a:r>
          </a:p>
          <a:p>
            <a:pPr>
              <a:buFont typeface="Arial"/>
              <a:buChar char="•"/>
            </a:pP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a:solidFill>
                  <a:schemeClr val="tx1"/>
                </a:solidFill>
              </a:rPr>
              <a:t> </a:t>
            </a:r>
            <a:r>
              <a:rPr dirty="0"/>
              <a:t>Hilingan ang ibang mga kasali sa SDP ng mga mungkahi o mga reperensyang tatawagan.</a:t>
            </a: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Kapanayamin ang bawat ahensya – kumuha ng tulong kung kailangan mo</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Nakatalaga na ang maximum na rate</a:t>
            </a:r>
            <a:endParaRPr lang="fil-PH"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fil-PH"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Handout: </a:t>
            </a:r>
            <a:r>
              <a:rPr lang="en-US" sz="1200" b="1" u="sng" kern="1200" dirty="0">
                <a:solidFill>
                  <a:schemeClr val="tx1"/>
                </a:solidFill>
                <a:effectLst/>
                <a:latin typeface="+mn-lt"/>
              </a:rPr>
              <a:t>TEMPLATE ng Kasunduan sa Service Provider</a:t>
            </a:r>
          </a:p>
          <a:p>
            <a:endParaRPr lang="fil-PH"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Kailangang pagkasunduan niyo ng iyong mga provider ang tungkol sa mga serbisyo bago simulan ang mga serbisyo. Pag-isipan ang mga tanong sa itaas.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Mayroong template na magagamit mo sa iyong mga provider para ipakita ang kasunduan sa napagpasyahan mo.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Sa inyong kasunduan, maging malinaw sa mga detalye.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olidFill>
                  <a:schemeClr val="tx1"/>
                </a:solidFill>
              </a:rPr>
              <a:t>Maaari kang mag-ulat sa iyong pangkat ng pagpaplano, sa iyong independent facilitator at/o sa iyong FMS ng tungkol sa mga kasunduang ito.</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Muli, mayroon kang suporta mula sa iyong pangkat kaya humingi ng tulong kung sa tingin mo kailangan mo nito. </a:t>
            </a:r>
          </a:p>
          <a:p>
            <a:endParaRPr lang="fil-PH"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fil-PH"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Sa nauna, pinag-usapan natin ang tungkol sa mga kasangkapan para sa pagsasanay at pag-aaral sa pamamagitan ng mga halimbawa. </a:t>
            </a:r>
          </a:p>
          <a:p>
            <a:r>
              <a:rPr dirty="0"/>
              <a:t>Si Jason at Sofia ay mga halimbawa ng mga taong ginawa namin para tulungan tayong matuto sa buong oryentasyong ito.</a:t>
            </a:r>
            <a:endParaRPr lang="fil-PH" baseline="0" dirty="0"/>
          </a:p>
          <a:p>
            <a:r>
              <a:rPr lang="en-US" b="1" u="sng" baseline="0" dirty="0"/>
              <a:t>Mayroon kang handout sa iyong pakete na may pamagat na “Kilalanin si Jason at Sofia”</a:t>
            </a:r>
          </a:p>
          <a:p>
            <a:r>
              <a:rPr dirty="0"/>
              <a:t>Sasangguni tayo sa handout na ito habang patungo tayo sa iba’t ibang konsepto ng oryentasyong ito.</a:t>
            </a:r>
          </a:p>
          <a:p>
            <a:r>
              <a:rPr dirty="0"/>
              <a:t>Sinasabi sa atin ng unang pahinang ito ang ilan tungkol sa kung sino sila at sa mga tao sa kanilang buhay.</a:t>
            </a:r>
            <a:endParaRPr lang="fil-PH" baseline="0" dirty="0"/>
          </a:p>
          <a:p>
            <a:endParaRPr lang="fil-PH" dirty="0"/>
          </a:p>
          <a:p>
            <a:r>
              <a:rPr dirty="0"/>
              <a:t>Idinadagdag ng SDP ang mga suporta para kay Jason at Sofia sa FMS at ang kanilang pagpili na umupa ng isang independent facilitator. </a:t>
            </a:r>
            <a:endParaRPr lang="fil-PH" dirty="0"/>
          </a:p>
          <a:p>
            <a:endParaRPr lang="fil-PH" dirty="0"/>
          </a:p>
          <a:p>
            <a:r>
              <a:rPr dirty="0"/>
              <a:t>Makikita mo sa buong oryentasyong ito ang nilalakbay nina Jason at Sofia habang lumilipat sila sa SDP.  </a:t>
            </a:r>
            <a:endParaRPr lang="fil-PH"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fil-PH"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en-US" sz="1200" dirty="0">
                <a:latin typeface="+mn-lt"/>
              </a:rPr>
              <a:t>Dadalo ka sa oryentasyong ito, bubuo ng iyong IPP gamit ang pagpaplanong nakasentro sa tao, susuporta at gagawa kasama ng iyong FMS para maging responsable sa pananalapi. </a:t>
            </a:r>
          </a:p>
          <a:p>
            <a:pPr lvl="1"/>
            <a:endParaRPr lang="fil-PH" sz="1200" dirty="0">
              <a:latin typeface="+mn-lt"/>
            </a:endParaRPr>
          </a:p>
          <a:p>
            <a:pPr marL="914400" lvl="1" indent="-457200">
              <a:buFont typeface="Wingdings" pitchFamily="2" charset="2"/>
              <a:buChar char="ü"/>
            </a:pPr>
            <a:r>
              <a:rPr lang="en-US" sz="1200" dirty="0">
                <a:latin typeface="+mn-lt"/>
              </a:rPr>
              <a:t>Pipili KA ng mga tao sa iyong buhay para makibahagi sa pagsuporta sa iyo sa paraang gusto at kailangan MO.</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latin typeface="+mn-lt"/>
              </a:rPr>
              <a:t>Nagpapatuloy na kinakailangan at mahalagang tao ang service coordinator sa regional center na tutulong sa iyong iplano ang mga serbisyo at suportang kailangan mo! </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latin typeface="+mn-lt"/>
              </a:rPr>
              <a:t>Maaari mong piliing umupa ng isang independent facilitator para tulungan kang i-navigate at iplano ang mga serbisyo at suporta sa iyo.  </a:t>
            </a:r>
          </a:p>
          <a:p>
            <a:pPr lvl="1"/>
            <a:endParaRPr lang="fil-PH" sz="1200" dirty="0">
              <a:latin typeface="+mn-lt"/>
            </a:endParaRPr>
          </a:p>
          <a:p>
            <a:pPr marL="914400" lvl="1" indent="-457200">
              <a:buFont typeface="Wingdings" pitchFamily="2" charset="2"/>
              <a:buChar char="ü"/>
            </a:pPr>
            <a:r>
              <a:rPr lang="en-US" sz="1200" dirty="0">
                <a:latin typeface="+mn-lt"/>
              </a:rPr>
              <a:t>Matitiyak mo ang relasyon mo sa iyong mga service provider, at kung ano ang gusto at kailangan mo sa kanila.  </a:t>
            </a:r>
          </a:p>
          <a:p>
            <a:pPr marL="914400" lvl="1" indent="-457200">
              <a:buFont typeface="Wingdings" pitchFamily="2" charset="2"/>
              <a:buChar char="ü"/>
            </a:pPr>
            <a:endParaRPr lang="fil-PH" sz="1200" dirty="0">
              <a:latin typeface="+mn-lt"/>
            </a:endParaRPr>
          </a:p>
          <a:p>
            <a:pPr marL="914400" lvl="1" indent="-457200">
              <a:buFont typeface="Wingdings" pitchFamily="2" charset="2"/>
              <a:buChar char="ü"/>
            </a:pPr>
            <a:r>
              <a:rPr lang="en-US" sz="1200" dirty="0">
                <a:latin typeface="+mn-lt"/>
              </a:rPr>
              <a:t>Kailangan ng financial service management, na magbabayad sa iyong mga bayarin at tutulong sa iyong pamahalaan ang iyong plano ng paggastos. Dapat na sila ay nakakontrata sa regional center. Makakapili ka kung anong uri ng relasyon mo sa kanila, kung gaano karami o kaunti ang tulong na kailangan mo!</a:t>
            </a:r>
            <a:endParaRPr lang="fil-PH" sz="1200" dirty="0">
              <a:latin typeface="+mn-lt"/>
            </a:endParaRPr>
          </a:p>
          <a:p>
            <a:pPr marL="457200" lvl="1" indent="0">
              <a:buFont typeface="Wingdings" pitchFamily="2" charset="2"/>
              <a:buNone/>
            </a:pPr>
            <a:endParaRPr lang="fil-PH"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kern="1200" dirty="0">
                <a:solidFill>
                  <a:schemeClr val="tx1"/>
                </a:solidFill>
                <a:effectLst/>
                <a:latin typeface="+mn-lt"/>
              </a:rPr>
              <a:t>Tip sa Pagsasanay! Subukan ang aktibidad na ito pagkatapos mong makompleto ang review slide na ito. “Balikan natin saglit ang slide 18, pag-isipan natin ang mga Grupo ng Suporta.  Makipagpartner sa isa, bawat isa ay may magbabahagi ng iyong personal na Grupo ng Suporta.  Kanino ka babaling kung kailangan mong bumuo ng pangkat?  Bakit?  Isipin kung sino sa kanila ang ayaw mong naroon at bakit, kung may panahon ka.  Gumugol tayo ng 5 minuto.”  Pagkaraan ng 5 minuto, magtatanong/magsasabi ang Tagapagsanay ng: “Sana nakapagpapaisip iyan.  Umaasa rin ako habang pinag-isipan ninyo at ibinahagi sa iyong mga miyembro ng pangkat, talagang nadama ninyo ang suportang iyan.  Para sa pagpaplano, na kasunod na pupuntahan natin, ang matinding damdamin ng suporta mula sa isang pangkat na talagang gusto mong naroon ay siyang pundasyon na pagsisimulan ng mabuti at makabuluhang pagpaplano. </a:t>
            </a:r>
          </a:p>
          <a:p>
            <a:pPr marL="457200" lvl="1" indent="0">
              <a:buFont typeface="Wingdings" pitchFamily="2" charset="2"/>
              <a:buNone/>
            </a:pPr>
            <a:endParaRPr lang="fil-PH"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fil-PH"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fil-PH"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fil-PH"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fil-PH"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baseline="0" dirty="0">
                <a:solidFill>
                  <a:schemeClr val="tx1"/>
                </a:solidFill>
                <a:latin typeface="+mn-lt"/>
              </a:rPr>
              <a:t>Pagpaplanong nakasentro sa tao na nakapokus 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Tukuyin ang iyong mga pag-asa at pangarap.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Tukuyin kung ano ang gusto mo at kung sa saan ka mahusay.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Tukuyin at isaayos ang makabuluhang mga tunguhin para sa iyong buhay.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Pumili kung sino ang magbibigay sa iyo ng mga serbisyo.</a:t>
            </a:r>
            <a:endParaRPr lang="fil-PH" sz="1200" dirty="0">
              <a:solidFill>
                <a:schemeClr val="tx1"/>
              </a:solidFill>
              <a:latin typeface="+mn-lt"/>
            </a:endParaRPr>
          </a:p>
          <a:p>
            <a:pPr marL="171450" indent="-171450">
              <a:buFont typeface="Wingdings" pitchFamily="2" charset="2"/>
              <a:buChar char="ü"/>
            </a:pPr>
            <a:r>
              <a:rPr lang="en-US" baseline="0" dirty="0">
                <a:solidFill>
                  <a:schemeClr val="tx1"/>
                </a:solidFill>
                <a:latin typeface="+mn-lt"/>
              </a:rPr>
              <a:t>Maaaring ang proseso ng pagpaplano mo ay iba kaysa sa proseso ng iba at ayos lang yan.  </a:t>
            </a:r>
          </a:p>
          <a:p>
            <a:pPr>
              <a:buFont typeface="Arial"/>
              <a:buNone/>
            </a:pPr>
            <a:r>
              <a:rPr lang="en-US" baseline="0" dirty="0">
                <a:solidFill>
                  <a:schemeClr val="tx1"/>
                </a:solidFill>
                <a:latin typeface="+mn-lt"/>
              </a:rPr>
              <a:t>Tandaan na: </a:t>
            </a:r>
          </a:p>
          <a:p>
            <a:pPr lvl="1">
              <a:buFont typeface="Arial"/>
              <a:buChar char="•"/>
            </a:pPr>
            <a:r>
              <a:rPr lang="en-US" baseline="0" dirty="0">
                <a:solidFill>
                  <a:schemeClr val="tx1"/>
                </a:solidFill>
                <a:latin typeface="+mn-lt"/>
              </a:rPr>
              <a:t>Bawat tao ay makapagpapahayag ng gusto at hindi nila gusto ayon sa kanilang sariling paraan.</a:t>
            </a:r>
          </a:p>
          <a:p>
            <a:pPr lvl="1">
              <a:buFont typeface="Arial"/>
              <a:buChar char="•"/>
            </a:pPr>
            <a:r>
              <a:rPr lang="en-US" baseline="0" dirty="0">
                <a:solidFill>
                  <a:schemeClr val="tx1"/>
                </a:solidFill>
                <a:latin typeface="+mn-lt"/>
              </a:rPr>
              <a:t>Sa pamamagitan ng pagngiti, pag-type, paggamit ng mga larawan.....bawat indibiduwal ay may karapatang pumili at magpahayag ng pagpiling ito sa kanilang pangkat.</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a:solidFill>
                  <a:schemeClr val="tx1"/>
                </a:solidFill>
                <a:latin typeface="+mn-lt"/>
              </a:rPr>
              <a:t>Ang pag-uugali ay isang paraan ng komunikasyon.</a:t>
            </a:r>
          </a:p>
          <a:p>
            <a:pPr lvl="1">
              <a:buFont typeface="Arial"/>
              <a:buChar char="•"/>
            </a:pPr>
            <a:r>
              <a:rPr lang="en-US" u="none" baseline="0" dirty="0">
                <a:solidFill>
                  <a:schemeClr val="tx1"/>
                </a:solidFill>
                <a:latin typeface="+mn-lt"/>
              </a:rPr>
              <a:t>Bawat tao ay may karapatan na mamuhay ayon sa kanilang gusto – sa komunidad at kasama ng mga taong pipiliin nilang kahalubilo.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rPr>
              <a:t>Magbibigay sa iyo ang SDP ng kalayaan at suporta para maiplano ang mga tunguhin mo, at kung paano mo ipapasyang matamo ang mga iyon.</a:t>
            </a:r>
            <a:endParaRPr lang="fil-PH"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fil-PH"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i="1" dirty="0">
                <a:solidFill>
                  <a:schemeClr val="tx1"/>
                </a:solidFill>
              </a:rPr>
              <a:t>Handout: </a:t>
            </a:r>
            <a:r>
              <a:rPr lang="en-US" b="1" i="0" dirty="0">
                <a:solidFill>
                  <a:schemeClr val="tx1"/>
                </a:solidFill>
              </a:rPr>
              <a:t>Mga Mapagkukunan ng Pagpaplanong Nakasentro sa Tao</a:t>
            </a:r>
            <a:endParaRPr lang="fil-P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il-P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rPr>
              <a:t>Maraming hakbang iyon na pag-iisipan para makapagsimula. Saan ka dapat magsimula?</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il-P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rPr>
              <a:t>Gugugol ng panahon ang paglipat sa SDP, kailangan ng impormasyon at suporta para maisaayos ang lahat ng ito. Maaaring kailanganin mo ng mga mapagkukunan para malaman kung paano mo gagawin ang iyong pagpaplano. Maaaring gugustuhin mo ang planong nakasentro sa tao bilang bahagi ng iyong proseso ng pagpaplano.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rPr>
              <a:t>Ang planong nakasentro sa tao ay ang nakasulat na resulta ng mas malalim, masinsinan at malawak na proseso ng pagplano na makakatulong sa pagbibigay-alam sa iyong IPP sa regional center o pinaplano kasama ng iba mo pang mga service provider.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rPr>
              <a:t>Nasa pakete mo ang isang listahan ng mga publikasyon, mga on-line resources at mga video tungkol sa pagpaplanong nakasentro sa tao at mga planong nakasentro sa tao na magagamit mo para matuto pa ng higit. Marami pang makukuha sa on-line at sa mga tindahan ng aklat. </a:t>
            </a:r>
          </a:p>
          <a:p>
            <a:endParaRPr lang="fil-P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Ang mga taong napili para sa SDP ay maaaring humiling ng tulong mula sa kanilang mga regional center sa pagpaplanong nakasentro sa tao habang lumilipat sila mula sa tradisyonal na mga serbisyo tungo sa SDP.  Ang mga</a:t>
            </a:r>
            <a:r>
              <a:rPr lang="en-US" sz="1200" b="0" i="0" u="none" strike="noStrike" kern="1200" baseline="0" dirty="0">
                <a:solidFill>
                  <a:schemeClr val="tx1"/>
                </a:solidFill>
                <a:latin typeface="+mn-lt"/>
              </a:rPr>
              <a:t>serbisyo na pagpaplanong nakasentro sa tao ay karagdagan pa sa ibinigay ng regional center at handang tumulong para sa malawak ang pagpaplano sa SDP. Ang makukuha mo mula sa tulong na ito ay magagamit  sa pagbibigay-alam sa pagbuo ng iyong IPP.  Makakabili ang mga regional center ng unang serbisyong pagpaplano na nakasentro sa tao mula sa: </a:t>
            </a:r>
          </a:p>
          <a:p>
            <a:pPr marL="171450" indent="-171450">
              <a:buFont typeface="Arial" panose="020B0604020202020204" pitchFamily="34" charset="0"/>
              <a:buChar char="•"/>
            </a:pPr>
            <a:r>
              <a:rPr lang="en-US" sz="1200" b="0" i="0" u="none" strike="noStrike" kern="1200" baseline="0" dirty="0">
                <a:solidFill>
                  <a:schemeClr val="tx1"/>
                </a:solidFill>
                <a:latin typeface="+mn-lt"/>
              </a:rPr>
              <a:t>mga nakakontratang provider ng mga serbisyo na pagpaplanong nakasentro sa tao; o </a:t>
            </a:r>
          </a:p>
          <a:p>
            <a:pPr marL="171450" indent="-171450">
              <a:buFont typeface="Arial" panose="020B0604020202020204" pitchFamily="34" charset="0"/>
              <a:buChar char="•"/>
            </a:pPr>
            <a:r>
              <a:rPr lang="en-US" sz="1200" b="0" i="0" u="none" strike="noStrike" kern="1200" baseline="0" dirty="0">
                <a:solidFill>
                  <a:schemeClr val="tx1"/>
                </a:solidFill>
                <a:latin typeface="+mn-lt"/>
              </a:rPr>
              <a:t>Sa mga provider na hindi nakakontrata na nakapagpamalas na sila ay nakatanggap ng pagsasanay o sertipikasyon sa pagpaplanong nakasentro sa tao/proseso ng pagpapabilis. Ang pagbabayad sa mga provider na hindi nakakontrata ay gagawin bilang “Purchase Reimbursement” (service code 024.)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fil-PH"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kern="1200" baseline="0" dirty="0">
                <a:solidFill>
                  <a:schemeClr val="tx1"/>
                </a:solidFill>
                <a:effectLst/>
                <a:latin typeface="+mn-lt"/>
              </a:rPr>
              <a:t>Ang maayos nabuong pagpaplanong nakasentro sa tao na sinamahan ng mga bagay na mahalaga sa iyo at mga bagay na mahalaga para sa iyo ay magiging mahalaga sa ikatatagumpay ng pagsali sa SDP.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fil-PH"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solidFill>
                  <a:schemeClr val="tx1"/>
                </a:solidFill>
              </a:rPr>
              <a:t>Handout: </a:t>
            </a:r>
            <a:r>
              <a:rPr b="1" dirty="0"/>
              <a:t>Pakete ni Jason at Sofia</a:t>
            </a:r>
            <a:r>
              <a:rPr dirty="0"/>
              <a:t> </a:t>
            </a:r>
            <a:r>
              <a:rPr i="1" dirty="0"/>
              <a:t>(mga pahina 2, 3 at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l-PH"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solidFill>
                  <a:schemeClr val="tx1"/>
                </a:solidFill>
              </a:rPr>
              <a:t>Tip sa Pagsasanay Tiyaking gugugol ka ng panahon sa pagrepaso ng mga halimbawang ito. Magpokus kay Jason at Sofia bilang aktuwal na tao na may tunay na mga kaloob, talento, at pangarap. Tutulong ito sa mga dumadalo na maiugnay ang kahalagahan ng pagpaplanong nakasentro sa tao sa buong opurtunidad ng SDP.</a:t>
            </a:r>
            <a:endParaRPr lang="fil-PH" b="1"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fil-PH"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Lahat ng pagpaplanong nakasentro sa tao ay gagamitin para magbigay-alam sa iyong IPP.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Tulad ng IPP mo ngayon, ang iyong IPP sa SDP ay isang plano ng mga serbisyo na ipinagbigay-alam mo at ng mga tao na hinilingan mong tumulong sa iyo. </a:t>
            </a: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Ang IPP ay isang plano ng mga serbisyo na:</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rPr>
              <a:t>Tutukoy sa mga tunguhin na ipinasya mo sa pamamagitan ng pagpaplanong nakasentro sa tao</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kern="1200" baseline="0" dirty="0">
                <a:solidFill>
                  <a:schemeClr val="tx1"/>
                </a:solidFill>
                <a:effectLst/>
                <a:latin typeface="+mn-lt"/>
              </a:rPr>
              <a:t>Ibabatay ang mga tunguhin sa iyong mga pangangailangan, kagustuhan at mga pagpili sa iyong buhay </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Tutukuyin kung anong mga suporta ang kailangan mo para maabot ang mga tunguhing iyon</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Tutukuyin kung anong mga serbisyo ang kailangan mo para maabot ang mga tunguhing iyon</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At sino ang magbibigay sa iyo ng mga serbisyo at suportang iyon</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Ang uri o pangalan ng mga serbisyong pipiliin mo para masapatan ang mga kailangan mo</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Gaano karami sa mga serbisyong iyon ang kailangan mo, o gaano kadalas ibibigay sa iyo ang mga serbisyong iyon</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Sino ang magbibigay sa iyo ng mga serbisyong iyon at paano sila mababayaran</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Mga vendor ng regional center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Mga taong ipapasya mong upahan, o kontratahin na hindi nakakontrata sa regional center</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Mga serbisyong panlahatan</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rPr>
              <a:t>Mga natural na suportang malamang na taglay mo na sa iyong buhay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Mayroong nakalakip ng iyong indibiduwal na badyet ang IPP sa SDP  na nagpapakita ng iyong plano ng paggastos. Nakalista dito ang mga serbisyong ipinasya mo at magkano ang mga iyon.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rPr>
              <a:t>Kung ipinasya mong magkaroon ng planong nakasentro sa tao bilang bahagi ng iyong proseso ng pagpaplano, muli, magagamit mo ito para magbigay-alam sa iyong IPP.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rPr>
              <a:t>Pagpaplanong nakasentro sa tao</a:t>
            </a:r>
            <a:r>
              <a:rPr lang="en-US" sz="1200" kern="1200" dirty="0">
                <a:solidFill>
                  <a:schemeClr val="tx1"/>
                </a:solidFill>
                <a:effectLst/>
                <a:latin typeface="+mn-lt"/>
              </a:rPr>
              <a:t>ay susi sa self-determination at ang bawat isa sa 5 pamanatayan. </a:t>
            </a:r>
            <a:endParaRPr lang="fil-PH"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fil-PH"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solidFill>
                  <a:schemeClr val="tx1"/>
                </a:solidFill>
              </a:rPr>
              <a:t>Mga Handout: </a:t>
            </a:r>
            <a:r>
              <a:rPr b="1" dirty="0"/>
              <a:t>Mga Pakahulugan ng Serbisyo</a:t>
            </a:r>
            <a:r>
              <a:rPr dirty="0"/>
              <a:t> ng </a:t>
            </a:r>
            <a:r>
              <a:rPr b="1" dirty="0"/>
              <a:t>SDP</a:t>
            </a:r>
            <a:r>
              <a:rPr dirty="0"/>
              <a:t> at </a:t>
            </a:r>
            <a:r>
              <a:rPr b="1" dirty="0"/>
              <a:t>mga Code ng Serbisyo ng SDP ayon sa Kategorya ng Badyet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l-PH"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Tukuyin kung anong mga suporta ang kailangan mo para maabot ang iyong mga tunguhin.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Sabihin kung ano ang kailangan mo sa mga taong hinilingan mo na susuporta sa iyo sa iyong pagpaplano. Maaaring kasama dito ang iyong independent facilitator o ang inyong service coordinator sa regional center.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Tukuyin kung saan maaaring magmula ang mga serbisyo at suportang iyon. Ang ilan sa mga iyon ay makukuha nang wala bayad, at ang ilan ay babayaran mula sa iyong plano ng paggastos ng SDP.</a:t>
            </a: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Lahat ng serbisyong babayaran mula sa iyong plano ng paggastos: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Kinilala ng pederal na pamahalaan ang mga serbisyo at pakahulugang ito at inaprubahan ang mga ito para sa programa; ito ang mga serbisyong makukuha mo sa SDP </a:t>
            </a:r>
            <a:endParaRPr lang="fil-PH"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Kailangan na ibibigay ng isa na kwalipikadong magbigay ng serbisyong iyon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Kailangan na nasa kalagayan na mag-aalok sa iyo ng mapagpipilian at kabilang sa inyong komunidad; na ang kalagayan ay nakakaabot sa Panghuling Patakaran.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Dapat na kayang ilaan ng sinumang kwalipikado na magbigay ng serbisyo bilang beripikado ng iyong FMS, hindi lamang mula sa nakakontrata sa inyong regional center.</a:t>
            </a:r>
            <a:endParaRPr lang="fil-PH" baseline="0" dirty="0">
              <a:solidFill>
                <a:schemeClr val="tx1"/>
              </a:solidFill>
            </a:endParaRPr>
          </a:p>
          <a:p>
            <a:endParaRPr lang="fil-PH" dirty="0">
              <a:solidFill>
                <a:schemeClr val="tx1"/>
              </a:solidFill>
            </a:endParaRPr>
          </a:p>
          <a:p>
            <a:r>
              <a:rPr lang="en-US" dirty="0">
                <a:solidFill>
                  <a:schemeClr val="tx1"/>
                </a:solidFill>
              </a:rPr>
              <a:t>Tingnan natin ang mga Pinagkukunang Panlahatan at Panghuling Patakaran para mas maunawaan natin nang mabuti na ang mga ito ay para sa iyo sa SDP.</a:t>
            </a:r>
          </a:p>
          <a:p>
            <a:endParaRPr lang="fil-PH" baseline="0" dirty="0">
              <a:solidFill>
                <a:schemeClr val="tx1"/>
              </a:solidFill>
            </a:endParaRPr>
          </a:p>
          <a:p>
            <a:r>
              <a:rPr lang="en-US" b="1" i="1" baseline="0" dirty="0">
                <a:solidFill>
                  <a:schemeClr val="tx1"/>
                </a:solidFill>
              </a:rPr>
              <a:t>Tip sa Pagsasanay</a:t>
            </a:r>
            <a:r>
              <a:rPr lang="en-US" b="1" baseline="0" dirty="0">
                <a:solidFill>
                  <a:schemeClr val="tx1"/>
                </a:solidFill>
              </a:rPr>
              <a:t> Itawag-pansin na mahalaga ito para sa slide. </a:t>
            </a:r>
            <a:r>
              <a:rPr dirty="0"/>
              <a:t>Ibig sabihin mahalaga sa iyo na makibahagi ka sa SDP para maisaayos mo ang mga serbisyo sa paraang naiiba at mahalaga para sa iyo na sumunod sa mga kahilingan ng mga serbisyong pagpaplano para magawang makibahagi sa SDP.</a:t>
            </a:r>
            <a:r>
              <a:rPr lang="en-US" b="1" baseline="0" dirty="0">
                <a:solidFill>
                  <a:schemeClr val="tx1"/>
                </a:solidFill>
              </a:rPr>
              <a:t> </a:t>
            </a:r>
            <a:endParaRPr lang="fil-PH"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fil-PH"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dirty="0"/>
              <a:t>Sinasabi sa Lanternman Act na ang mga regional center ang panghuling solusyong tagapagbayad.  Tulad ng paraan ng pagtanggap mo ng mga serbisyo ngayon, sa SDP, dapat na i-access mo muna ang iba pang panlahatang pinagkukunan na unang ipambabayad.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fil-PH"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solidFill>
              </a:rPr>
              <a:t>Handout:</a:t>
            </a:r>
            <a:r>
              <a:rPr dirty="0"/>
              <a:t> </a:t>
            </a:r>
            <a:r>
              <a:rPr lang="en-US" b="1" i="0" u="none" baseline="0" dirty="0">
                <a:solidFill>
                  <a:schemeClr val="tx1"/>
                </a:solidFill>
              </a:rPr>
              <a:t>PANGHULING PATAKARAN NG HCBS</a:t>
            </a:r>
            <a:endParaRPr lang="fil-PH"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l-PH" dirty="0"/>
          </a:p>
          <a:p>
            <a:pPr marL="0" marR="0" lvl="0" indent="0" algn="l" defTabSz="914400" rtl="0" eaLnBrk="1" fontAlgn="auto" latinLnBrk="0" hangingPunct="1">
              <a:lnSpc>
                <a:spcPct val="100000"/>
              </a:lnSpc>
              <a:spcBef>
                <a:spcPts val="0"/>
              </a:spcBef>
              <a:spcAft>
                <a:spcPts val="0"/>
              </a:spcAft>
              <a:buClrTx/>
              <a:buSzTx/>
              <a:buFontTx/>
              <a:buNone/>
              <a:tabLst/>
              <a:defRPr/>
            </a:pPr>
            <a:r>
              <a:rPr dirty="0"/>
              <a:t>Dinisenyo ang SDP para mapabilang ka sa inyong komunidad. Dapat na pangyayarihin ng iyong piniling mga serbisyo at suporta sa SDP na makapamuhay ka, makapagtrabaho at makapaglibang sa mga lugar na may mapagpipilian ka kung sino at kung paano mo gugugulin ang panahon mo. </a:t>
            </a:r>
            <a:endParaRPr lang="fil-PH" dirty="0"/>
          </a:p>
          <a:p>
            <a:r>
              <a:rPr dirty="0"/>
              <a:t>Ito rin ang mga bagay na kailangan ng pederal na pamahalaan sa pamamagitan ng Panghuling Patakaran ng Home &amp; Community-Based Services (o HCBS). </a:t>
            </a:r>
          </a:p>
          <a:p>
            <a:endParaRPr lang="fil-PH" dirty="0"/>
          </a:p>
          <a:p>
            <a:r>
              <a:rPr dirty="0"/>
              <a:t>Tingnan natin sa handout ang tungkol sa Panghuling Patakaran ng HCBS. </a:t>
            </a:r>
            <a:r>
              <a:rPr i="1" dirty="0"/>
              <a:t>(Repasuhin ang handout na “FOR CONSUMERS AND FAMILIES”)</a:t>
            </a:r>
          </a:p>
          <a:p>
            <a:endParaRPr lang="fil-PH" dirty="0"/>
          </a:p>
          <a:p>
            <a:r>
              <a:rPr dirty="0"/>
              <a:t>Sa Marso 2022, lahat ng nakakontratang mga serbisyo ng regional center ay tutugon sa mga kinakailangang ito. Nagtutulungan na ang estado, mga regional center at vendor sa pagbabagong ito at kokompletohin na ang mga pagsusuri at mga pagbisita sa site para ipakita na lahat ng serbisyo ay makakatugon sa mga kahilingan sa Marso 2022.  </a:t>
            </a:r>
          </a:p>
          <a:p>
            <a:endParaRPr lang="fil-PH" dirty="0"/>
          </a:p>
          <a:p>
            <a:r>
              <a:rPr dirty="0"/>
              <a:t>Ano ang ibig sabihin nito para sa iyo bilang bahagi ng SDP?</a:t>
            </a:r>
          </a:p>
          <a:p>
            <a:endParaRPr lang="fil-PH" baseline="0" dirty="0"/>
          </a:p>
          <a:p>
            <a:r>
              <a:rPr dirty="0"/>
              <a:t>Kung pipiliin mong gamitin ang iyong indibiduwal na badyet ng SDP para bayaran ang isang serbisyo sa isang lugar na kadalasang para lamang sa mga taong may kapansanan at/o tatanggap ka ng serbisyo kasama ng isang grupo ng iba pang mga tao na may kapansanan, ang kalagayang iyan (o lugar kung saan mo natanggap ang mga serbisyong iyon) ay dapat na suriin para matiyak na ito ay sumusunod sa Panghuling Patakaran ng HCBS bago mo masisimulan doon ang serbisyo sa iyo.</a:t>
            </a:r>
            <a:endParaRPr lang="fil-PH" dirty="0"/>
          </a:p>
          <a:p>
            <a:endParaRPr lang="fil-PH" dirty="0"/>
          </a:p>
          <a:p>
            <a:r>
              <a:rPr dirty="0"/>
              <a:t>Karamihan ng serbisyo na pipiliin mo sa SDP ay hindi kailangan na magkaroon ng pagsusuring ito dahil hindi ka igugrupo sa ibang tao na may kapansanan. Gayunman, kung pipiliin mo ang serbisyong inilarawan sa itaas, ikaw, ang iyong service coordinator at ang iyong service provider ay susunod sa proseso para matiyak na ang tagpuan ay umaalinsunod. </a:t>
            </a:r>
            <a:endParaRPr lang="fil-PH"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fil-PH"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Muli, Kung pipiliin mong gamitin ang iyong indibiduwal na badyet ng SDP para bayaran ang isang serbisyo sa isang lugar na kadalasang para lamang sa mga taong may kapansanan at/o tatanggap ka ng serbisyo kasama ng isang grupo ng iba pang mga tao na may kapansanan, ang lugar na iyan (o lugar kung saan mo natanggap ang mga serbisyong iyon) ay dapat na suriin para matiyak na ito ay sumusunod sa Panghuling Patakaran ng HCBS bago mo masisimulan doon ang serbisyo sa iyo.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Isang kagamitan ang gagamitin para tulungan ka pagproseso, ang inyong regional center at ang iyong service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Mayroong pagsusuri-sa-sarili ng bahagi ang kagamitan na pupunan ng iyong service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Ikaw at ang inyong regional center ay pupunta sa lugar kung saan mo natatanggap ang serbisyong ito at titingnan ang kagamitan sa pagsusuri-sa-sarili na pinunan ng service provider at titiyakin na natutugunan ng lugar ang Panghuling Patakaran ng HCBS.</a:t>
            </a:r>
            <a:endParaRPr lang="fil-PH" dirty="0"/>
          </a:p>
          <a:p>
            <a:pPr marL="171450" indent="-171450">
              <a:buFont typeface="Arial" panose="020B0604020202020204" pitchFamily="34" charset="0"/>
              <a:buChar char="•"/>
            </a:pPr>
            <a:r>
              <a:rPr lang="en-US" sz="1200" b="0" i="0" u="none" strike="noStrike" kern="1200" dirty="0">
                <a:solidFill>
                  <a:schemeClr val="tx1"/>
                </a:solidFill>
                <a:effectLst/>
                <a:latin typeface="+mn-lt"/>
              </a:rPr>
              <a:t>Kung mayroong kailangang mga pagbabago para makatugon ang tagpo sa Panghuling Patakaran ng HCBS, sa regional center, ikaw at ang service provider ay dapat mag-usap kung anong mga pagbabago ang maaaring gawin. Ang tunguhin ay gumawang magkasama para ang lugar na pipiliin mo ay sumusunod sa Panghuling Patakaran ng HCBS. </a:t>
            </a:r>
            <a:endParaRPr lang="fil-PH"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rPr>
              <a:t>Kung hindi nanakatugon ang lugar sa panghuling patakaran ng HCBS, hindi mo mapipili na magkaroon ng mga serbisyo sa lugar na iyon. </a:t>
            </a:r>
          </a:p>
          <a:p>
            <a:pPr marL="171450" indent="-171450">
              <a:buFont typeface="Arial" panose="020B0604020202020204" pitchFamily="34" charset="0"/>
              <a:buChar char="•"/>
            </a:pPr>
            <a:r>
              <a:rPr lang="en-US" sz="1200" b="0" i="0" u="none" strike="noStrike" kern="1200" dirty="0">
                <a:solidFill>
                  <a:schemeClr val="tx1"/>
                </a:solidFill>
                <a:effectLst/>
                <a:latin typeface="+mn-lt"/>
              </a:rPr>
              <a:t>Oras na matapos na ang pagsusuri sa tagpo, beberipikahin na ng provider ng FMS ang pagkompleto ng proseso ng pagsusuri. </a:t>
            </a:r>
            <a:endParaRPr lang="fil-PH" sz="1200" b="0" i="0" u="none" strike="noStrike" kern="1200" dirty="0">
              <a:solidFill>
                <a:schemeClr val="tx1"/>
              </a:solidFill>
              <a:effectLst/>
              <a:latin typeface="+mn-lt"/>
              <a:ea typeface="+mn-ea"/>
              <a:cs typeface="+mn-cs"/>
            </a:endParaRPr>
          </a:p>
          <a:p>
            <a:endParaRPr lang="fil-PH"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fil-PH"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fil-PH" sz="1200" dirty="0">
              <a:latin typeface="+mn-lt"/>
            </a:endParaRPr>
          </a:p>
          <a:p>
            <a:pPr marL="285750" indent="-285750">
              <a:buFont typeface="Wingdings" panose="05000000000000000000" pitchFamily="2" charset="2"/>
              <a:buChar char="ü"/>
            </a:pPr>
            <a:r>
              <a:rPr lang="en-US" sz="1200" dirty="0">
                <a:latin typeface="+mn-lt"/>
              </a:rPr>
              <a:t>Gagabayan ka at ang iyong pangkat ng pagpaplanong nakasentro sa tao tungo sa iyong mga tunguhin, pangarap at sa kinabukasan.</a:t>
            </a:r>
          </a:p>
          <a:p>
            <a:pPr marL="285750" indent="-285750">
              <a:buFont typeface="Wingdings" panose="05000000000000000000" pitchFamily="2" charset="2"/>
              <a:buChar char="ü"/>
            </a:pPr>
            <a:endParaRPr lang="fil-PH" sz="1200" dirty="0">
              <a:latin typeface="+mn-lt"/>
            </a:endParaRPr>
          </a:p>
          <a:p>
            <a:pPr marL="285750" indent="-285750">
              <a:buFont typeface="Wingdings" panose="05000000000000000000" pitchFamily="2" charset="2"/>
              <a:buChar char="ü"/>
            </a:pPr>
            <a:r>
              <a:rPr lang="en-US" sz="1200" dirty="0">
                <a:latin typeface="+mn-lt"/>
              </a:rPr>
              <a:t>Idodokumento ng IPP ang lahat ng serbisyo at suporta, kabilang na ang iyong indibiduwal na badyet.</a:t>
            </a:r>
          </a:p>
          <a:p>
            <a:pPr marL="285750" indent="-285750">
              <a:buFont typeface="Wingdings" panose="05000000000000000000" pitchFamily="2" charset="2"/>
              <a:buChar char="ü"/>
            </a:pPr>
            <a:endParaRPr lang="fil-PH" sz="1200" dirty="0">
              <a:latin typeface="+mn-lt"/>
            </a:endParaRPr>
          </a:p>
          <a:p>
            <a:pPr marL="285750" indent="-285750">
              <a:buFont typeface="Wingdings" panose="05000000000000000000" pitchFamily="2" charset="2"/>
              <a:buChar char="ü"/>
            </a:pPr>
            <a:r>
              <a:rPr lang="en-US" sz="1200" dirty="0">
                <a:latin typeface="+mn-lt"/>
              </a:rPr>
              <a:t>Ang mga serbisyo sa iyong IPP ay DAPAT na kinikilalang mga serbisyo ng pederal, at maaaring magmula kapwa sa mga provider na nakakontrata at hindi nakakontrata. </a:t>
            </a:r>
          </a:p>
          <a:p>
            <a:pPr marL="285750" indent="-285750">
              <a:buFont typeface="Wingdings" panose="05000000000000000000" pitchFamily="2" charset="2"/>
              <a:buChar char="ü"/>
            </a:pPr>
            <a:endParaRPr lang="fil-PH" sz="1200" b="1" dirty="0">
              <a:solidFill>
                <a:schemeClr val="accent5">
                  <a:lumMod val="50000"/>
                </a:schemeClr>
              </a:solidFill>
              <a:latin typeface="+mn-lt"/>
            </a:endParaRPr>
          </a:p>
          <a:p>
            <a:pPr marL="285750" indent="-285750">
              <a:buFont typeface="Wingdings" panose="05000000000000000000" pitchFamily="2" charset="2"/>
              <a:buChar char="ü"/>
            </a:pPr>
            <a:r>
              <a:rPr lang="en-US" sz="1200" dirty="0">
                <a:latin typeface="+mn-lt"/>
              </a:rPr>
              <a:t>DAPAT na unang i-access ang mga serbisyong panlahatan.</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fil-PH"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fil-PH"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sa Pagsasanay! Itatag kaagad ang tambalang “natututong magkasama” sa pamamagitan ng pagpapasalamat sa mga kasali para sa pakikipagsapalan ng pagiging mga tagapanguna habang inilalatag ng Estado ang bagong programang ito. Kilalanin na ang mga unang taong ito ay maaaring maging, malamang na mangyari, na malubak habang natutunan namin kung paano ipatupad nang malawakan sa estado ang self-determination. Pasalamatan din sila sa panahon nila sa pagpunta nila dito sa masinsinan at mahabang oryentasyon, karamihan sa kanila ay malamang na lumiban sa trabaho, pananagutan sa pamilya, at/o nagsaayos ng pangangalaga ng kanilang mga anak. Sa pagkilalang ito at pagtatag ng paraang tambalan ay makakabuti sa iyo habang nagpapatuloy ng sesyong ito.</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fil-PH"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Ito ang mga bahagi na sasakupin natin tungkol sa pagbabayad ng mga serbisyo at suporta.</a:t>
            </a:r>
          </a:p>
          <a:p>
            <a:endParaRPr lang="fil-PH" dirty="0"/>
          </a:p>
          <a:p>
            <a:r>
              <a:rPr lang="en-US" b="1" i="1" dirty="0"/>
              <a:t>Tip sa Pagsasanay</a:t>
            </a:r>
            <a:r>
              <a:rPr lang="en-US" b="1" dirty="0"/>
              <a:t> Maaaring nakakalito ito para sa mga tao at may napakaraming impormasyon. Magbasa hanggang sa 1/11/2019 DDS directive na nagpapaliwanag sa Indibiduwal na Badyet at sa Plano ng Paggastos. Ituro ang mga pangunahing pagkakaiba sa puntong ito at tiyakin sa mga dumadalo na detalyado nating madadaanan ang mga slide na ito para maging malinaw.</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fil-PH"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fil-PH"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rPr>
              <a:t>Ang halaga ng indibiduwal na badyet ay nakabatay sa dami ng pera na ginastos ng regional center sa mga serbisyo sa iyo sa nakaraang 12 buwan. </a:t>
            </a:r>
          </a:p>
          <a:p>
            <a:pPr marL="171450" indent="-171450">
              <a:buFont typeface="Arial" panose="020B0604020202020204" pitchFamily="34" charset="0"/>
              <a:buChar char="•"/>
            </a:pPr>
            <a:r>
              <a:rPr dirty="0"/>
              <a:t>Hindi ito awtorisadong dami ng pera para sa mga serbisyo, pero nagastos ang halagang iyan.</a:t>
            </a:r>
            <a:r>
              <a:rPr lang="en-US" dirty="0">
                <a:solidFill>
                  <a:schemeClr val="tx1"/>
                </a:solidFill>
              </a:rPr>
              <a:t> </a:t>
            </a:r>
          </a:p>
          <a:p>
            <a:pPr marL="171450" indent="-171450">
              <a:buFont typeface="Arial" panose="020B0604020202020204" pitchFamily="34" charset="0"/>
              <a:buChar char="•"/>
            </a:pPr>
            <a:r>
              <a:rPr lang="en-US" dirty="0">
                <a:solidFill>
                  <a:schemeClr val="tx1"/>
                </a:solidFill>
              </a:rPr>
              <a:t>Ang mga serbisyo na nasa IPP mo na hindi nagamit ay hindi lilitaw bilang bahagi ng perang nagastos sa nakaraang 12 buwan.</a:t>
            </a:r>
          </a:p>
          <a:p>
            <a:pPr marL="171450" indent="-171450">
              <a:buFont typeface="Arial" panose="020B0604020202020204" pitchFamily="34" charset="0"/>
              <a:buChar char="•"/>
            </a:pPr>
            <a:r>
              <a:rPr lang="en-US" dirty="0">
                <a:solidFill>
                  <a:schemeClr val="tx1"/>
                </a:solidFill>
              </a:rPr>
              <a:t>Makikita ang halagang ito sa ulat na tinatawag na Annual Cost Statement. Maaari rin itong tawagin sa ibang mga pangalan tulad ng “Statement of Services Provided,” atibp. Maaari mo itong hilingin sa service coordinator.</a:t>
            </a:r>
          </a:p>
          <a:p>
            <a:pPr marL="171450" indent="-171450">
              <a:buFont typeface="Arial" panose="020B0604020202020204" pitchFamily="34" charset="0"/>
              <a:buChar char="•"/>
            </a:pPr>
            <a:r>
              <a:rPr lang="en-US" dirty="0">
                <a:solidFill>
                  <a:schemeClr val="tx1"/>
                </a:solidFill>
              </a:rPr>
              <a:t>Maaaring hindi lumitaw ang ilang halagang nagastos sa iyong ulat ng gastos, tulad ng natatanggap na mga serbisyong transportasyon bilang grupo. Ito ang rate na panggrupo at hindi lilitaw sa ulat na ito.  </a:t>
            </a:r>
          </a:p>
          <a:p>
            <a:pPr marL="640594" lvl="1" indent="-174708">
              <a:buFont typeface="Arial" panose="020B0604020202020204" pitchFamily="34" charset="0"/>
              <a:buChar char="•"/>
            </a:pPr>
            <a:r>
              <a:rPr lang="en-US" dirty="0">
                <a:solidFill>
                  <a:schemeClr val="tx1"/>
                </a:solidFill>
              </a:rPr>
              <a:t>Makipag-usap sa iyong service coordinator para matiyak kung ang lahat ng serbisyo sa iyo ay lumitaw. </a:t>
            </a:r>
          </a:p>
          <a:p>
            <a:pPr marL="640594" lvl="1" indent="-174708">
              <a:buFont typeface="Arial" panose="020B0604020202020204" pitchFamily="34" charset="0"/>
              <a:buChar char="•"/>
            </a:pPr>
            <a:r>
              <a:rPr lang="en-US" baseline="0" dirty="0">
                <a:solidFill>
                  <a:schemeClr val="tx1"/>
                </a:solidFill>
              </a:rPr>
              <a:t>Kung hindi lumitaw, tutulungan ka ng iyong service coordinator na kwentahin ang mga halagang nagastos sa mga serbisyo sa iyo. </a:t>
            </a:r>
            <a:endParaRPr lang="fil-PH"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fil-PH"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fil-PH" dirty="0">
              <a:solidFill>
                <a:schemeClr val="tx1"/>
              </a:solidFill>
            </a:endParaRPr>
          </a:p>
          <a:p>
            <a:pPr defTabSz="931774">
              <a:defRPr/>
            </a:pPr>
            <a:r>
              <a:rPr lang="en-US" b="1" i="1" dirty="0">
                <a:solidFill>
                  <a:schemeClr val="tx1"/>
                </a:solidFill>
              </a:rPr>
              <a:t>Para sa mga bagong konsyumer ng regional center o mga konsyumer na may wala pang 12 buwang mga serbisyo: </a:t>
            </a:r>
          </a:p>
          <a:p>
            <a:pPr defTabSz="931774">
              <a:defRPr/>
            </a:pPr>
            <a:endParaRPr lang="fil-PH" b="1" i="1" dirty="0">
              <a:solidFill>
                <a:schemeClr val="tx1"/>
              </a:solidFill>
            </a:endParaRPr>
          </a:p>
          <a:p>
            <a:pPr marL="228600" indent="-228600" defTabSz="931774">
              <a:buFont typeface="+mj-lt"/>
              <a:buAutoNum type="arabicParenR"/>
              <a:defRPr/>
            </a:pPr>
            <a:r>
              <a:rPr lang="en-US" dirty="0">
                <a:solidFill>
                  <a:schemeClr val="tx1"/>
                </a:solidFill>
              </a:rPr>
              <a:t>Kung wala kang 12 buwang mga serbisyo ng regional center, ibabatay ang iyong badyet sa mga serbisyo at suporta na nagamit sana sa pamamagitan ng tradisyonal na sistema. </a:t>
            </a:r>
          </a:p>
          <a:p>
            <a:pPr marL="228600" indent="-228600" defTabSz="931774">
              <a:buFont typeface="+mj-lt"/>
              <a:buAutoNum type="arabicParenR"/>
              <a:defRPr/>
            </a:pPr>
            <a:endParaRPr lang="fil-PH"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en-US" sz="1200" b="0" i="0" u="none" strike="noStrike" kern="1200" baseline="0" dirty="0">
                <a:solidFill>
                  <a:schemeClr val="tx1"/>
                </a:solidFill>
                <a:latin typeface="+mn-lt"/>
              </a:rPr>
              <a:t>Kinakalkula ng regional center kung magkano sana ang gastos ng ibinibigay na mga kailangan mong serbisyo at suporta.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rPr>
              <a:t>Ginagawa ito sa pamamagitan ng paggamit ng katamtamang gastos na babayaran sana para sa bawat isa sa mga natukoy na serbisyo at suporta sa iyo at gaano kadalas tinitiyak na kailangan ang bawat serbisyo at suporta.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rPr>
              <a:t>Maaaring baguhin ang gastos kung matitiyak ng regional center na may natatanging mga pangangailangan ang kasali na nagresulta ng mas mataas o mas mababang gastos. Maaaring kasama sa mga natatanging pangangailangan ang, mga kagustuhan sa wika, suporta para sa pag-uugali/medikal na mga pangangailangan at lokasyon ng mga makukuhang serbisyo. </a:t>
            </a:r>
            <a:endParaRPr lang="fil-PH" dirty="0">
              <a:solidFill>
                <a:schemeClr val="tx1"/>
              </a:solidFill>
            </a:endParaRPr>
          </a:p>
          <a:p>
            <a:pPr marL="0" indent="0" defTabSz="931774">
              <a:buFont typeface="+mj-lt"/>
              <a:buNone/>
              <a:defRPr/>
            </a:pPr>
            <a:r>
              <a:rPr lang="en-US" dirty="0">
                <a:solidFill>
                  <a:schemeClr val="tx1"/>
                </a:solidFill>
              </a:rPr>
              <a:t>Muli, ginagawa ito para matiyak ang mga gastusin sa mga serbisyo at suportang dapat sana ay nagastos sa </a:t>
            </a:r>
            <a:r>
              <a:rPr lang="en-US" u="sng" dirty="0">
                <a:solidFill>
                  <a:schemeClr val="tx1"/>
                </a:solidFill>
              </a:rPr>
              <a:t>iyo</a:t>
            </a:r>
            <a:r>
              <a:rPr lang="en-US" dirty="0">
                <a:solidFill>
                  <a:schemeClr val="tx1"/>
                </a:solidFill>
              </a:rPr>
              <a:t>. Sa ganitong paraan dapat na lilitaw sa mga serbisyo at suporta ang katamtamang gastos na nagamit </a:t>
            </a:r>
            <a:r>
              <a:rPr lang="en-US" u="sng" dirty="0">
                <a:solidFill>
                  <a:schemeClr val="tx1"/>
                </a:solidFill>
              </a:rPr>
              <a:t>mo</a:t>
            </a:r>
            <a:r>
              <a:rPr lang="en-US" dirty="0">
                <a:solidFill>
                  <a:schemeClr val="tx1"/>
                </a:solidFill>
              </a:rPr>
              <a:t> sana para sa iyo mga natukoy na mga pangangailangan sa tradisyonal na sistema ng serbisyo. </a:t>
            </a:r>
            <a:endParaRPr lang="fil-PH"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fil-PH"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tx1"/>
                </a:solidFill>
              </a:rPr>
              <a:t>Hindi natugunan na mga pangangailangan: </a:t>
            </a:r>
            <a:endParaRPr lang="fil-PH" dirty="0">
              <a:solidFill>
                <a:schemeClr val="tx1"/>
              </a:solidFill>
            </a:endParaRPr>
          </a:p>
          <a:p>
            <a:r>
              <a:rPr lang="en-US" dirty="0">
                <a:solidFill>
                  <a:schemeClr val="tx1"/>
                </a:solidFill>
              </a:rPr>
              <a:t>Maaaring kasama sa ilan sa mga halimbawa ng hindi natugunan na mga pangangailangan ang:</a:t>
            </a:r>
          </a:p>
          <a:p>
            <a:pPr marL="171450" indent="-171450">
              <a:buFont typeface="Arial" panose="020B0604020202020204" pitchFamily="34" charset="0"/>
              <a:buChar char="•"/>
            </a:pPr>
            <a:r>
              <a:rPr lang="en-US" dirty="0">
                <a:solidFill>
                  <a:schemeClr val="tx1"/>
                </a:solidFill>
              </a:rPr>
              <a:t>Walang tauhan na nakapagsalita ng iyong wika ang provider kaya hindi mo magamit ang serbisyong iyon.</a:t>
            </a:r>
          </a:p>
          <a:p>
            <a:pPr marL="171450" indent="-171450">
              <a:buFont typeface="Arial" panose="020B0604020202020204" pitchFamily="34" charset="0"/>
              <a:buChar char="•"/>
            </a:pPr>
            <a:r>
              <a:rPr lang="en-US" baseline="0" dirty="0">
                <a:solidFill>
                  <a:schemeClr val="tx1"/>
                </a:solidFill>
              </a:rPr>
              <a:t>Malayo sa iyong tahanan ang provider kaya mahirap na magamit ang serbisyong iyon.</a:t>
            </a:r>
          </a:p>
          <a:p>
            <a:pPr marL="171450" indent="-171450">
              <a:buFont typeface="Arial" panose="020B0604020202020204" pitchFamily="34" charset="0"/>
              <a:buChar char="•"/>
            </a:pPr>
            <a:r>
              <a:rPr lang="en-US" baseline="0" dirty="0">
                <a:solidFill>
                  <a:schemeClr val="tx1"/>
                </a:solidFill>
              </a:rPr>
              <a:t>Naghihintay ka na magkaroon bakante ang provider sa kanilang programa.</a:t>
            </a:r>
          </a:p>
          <a:p>
            <a:pPr marL="174708" indent="-174708">
              <a:buFont typeface="Arial" panose="020B0604020202020204" pitchFamily="34" charset="0"/>
              <a:buChar char="•"/>
            </a:pPr>
            <a:r>
              <a:rPr lang="en-US" dirty="0">
                <a:solidFill>
                  <a:schemeClr val="tx1"/>
                </a:solidFill>
              </a:rPr>
              <a:t>Hindi ka nakahanap ng pansamantalang provider na maaaring magtrabaho sa mga oras na kailangan mo.</a:t>
            </a:r>
          </a:p>
          <a:p>
            <a:r>
              <a:rPr lang="en-US" b="1" dirty="0">
                <a:solidFill>
                  <a:schemeClr val="tx1"/>
                </a:solidFill>
              </a:rPr>
              <a:t>Pagbabago ng mga kalagayan:</a:t>
            </a:r>
            <a:r>
              <a:rPr dirty="0"/>
              <a:t> </a:t>
            </a:r>
          </a:p>
          <a:p>
            <a:pPr marL="224312" indent="-224312"/>
            <a:r>
              <a:rPr lang="en-US" dirty="0">
                <a:solidFill>
                  <a:schemeClr val="tx1"/>
                </a:solidFill>
              </a:rPr>
              <a:t>Maaaring kasama sa ilang mga halimbawa ng kalagayan ang:</a:t>
            </a:r>
          </a:p>
          <a:p>
            <a:pPr marL="224312" indent="-224312">
              <a:buFont typeface="Arial" panose="020B0604020202020204" pitchFamily="34" charset="0"/>
              <a:buChar char="•"/>
            </a:pPr>
            <a:r>
              <a:rPr lang="en-US" dirty="0">
                <a:solidFill>
                  <a:schemeClr val="tx1"/>
                </a:solidFill>
              </a:rPr>
              <a:t>Papalabas o papasok sa paaralan:</a:t>
            </a:r>
          </a:p>
          <a:p>
            <a:pPr marL="224312" indent="-224312">
              <a:buFont typeface="Arial" panose="020B0604020202020204" pitchFamily="34" charset="0"/>
              <a:buChar char="•"/>
            </a:pPr>
            <a:r>
              <a:rPr lang="en-US" dirty="0">
                <a:solidFill>
                  <a:schemeClr val="tx1"/>
                </a:solidFill>
              </a:rPr>
              <a:t>Pagkawala o pagkakaroon ng trabaho.</a:t>
            </a:r>
          </a:p>
          <a:p>
            <a:pPr marL="224312" indent="-224312">
              <a:buFont typeface="Arial" panose="020B0604020202020204" pitchFamily="34" charset="0"/>
              <a:buChar char="•"/>
            </a:pPr>
            <a:r>
              <a:rPr lang="en-US" dirty="0">
                <a:solidFill>
                  <a:schemeClr val="tx1"/>
                </a:solidFill>
              </a:rPr>
              <a:t>Nagkakasakit ng malubha o bumubuti mula sa pagkakasakit.</a:t>
            </a:r>
          </a:p>
          <a:p>
            <a:pPr marL="224312" indent="-224312">
              <a:buFont typeface="Arial" panose="020B0604020202020204" pitchFamily="34" charset="0"/>
              <a:buChar char="•"/>
            </a:pPr>
            <a:r>
              <a:rPr lang="en-US" dirty="0">
                <a:solidFill>
                  <a:schemeClr val="tx1"/>
                </a:solidFill>
              </a:rPr>
              <a:t>Lumilipat sa iyong sariling apartment o lumilipat muli pabalik sa tahanan kasama ng iyong pamilya.</a:t>
            </a:r>
          </a:p>
          <a:p>
            <a:pPr marL="224312" indent="-224312">
              <a:buFont typeface="Arial" panose="020B0604020202020204" pitchFamily="34" charset="0"/>
              <a:buChar char="•"/>
            </a:pPr>
            <a:r>
              <a:rPr lang="en-US" dirty="0">
                <a:solidFill>
                  <a:schemeClr val="tx1"/>
                </a:solidFill>
              </a:rPr>
              <a:t>Sa pamamagitan ng pagpaplano na nakasentro sa tao, tiyakin mo ang pangangailangan ng serbisyo na hindi natukoy noon.</a:t>
            </a:r>
            <a:endParaRPr lang="fil-PH" dirty="0">
              <a:solidFill>
                <a:schemeClr val="tx1"/>
              </a:solidFill>
            </a:endParaRPr>
          </a:p>
          <a:p>
            <a:pPr marL="224312" indent="-224312">
              <a:buFont typeface="Arial" panose="020B0604020202020204" pitchFamily="34" charset="0"/>
              <a:buChar char="•"/>
            </a:pPr>
            <a:r>
              <a:rPr lang="en-US" dirty="0">
                <a:solidFill>
                  <a:schemeClr val="tx1"/>
                </a:solidFill>
              </a:rPr>
              <a:t>O, tukuyin mo ang isang serbisyo na natanggap mo noon pero hindi na ngayon kailangan.</a:t>
            </a:r>
            <a:endParaRPr lang="fil-PH" dirty="0">
              <a:solidFill>
                <a:schemeClr val="tx1"/>
              </a:solidFill>
            </a:endParaRPr>
          </a:p>
          <a:p>
            <a:pPr marL="171450" indent="-171450">
              <a:buFont typeface="Wingdings" pitchFamily="2" charset="2"/>
              <a:buChar char="ü"/>
            </a:pPr>
            <a:r>
              <a:rPr lang="en-US" dirty="0">
                <a:solidFill>
                  <a:schemeClr val="tx1"/>
                </a:solidFill>
              </a:rPr>
              <a:t>Tiyakin kung ang iyong indibiduwal na badyet ay magbabago batay sa mga pakahulugan ng hindi natugunan na pangangailangan o pagbabago sa mga kalagayan. </a:t>
            </a:r>
          </a:p>
          <a:p>
            <a:pPr marL="171450" indent="-171450">
              <a:buFont typeface="Wingdings" pitchFamily="2" charset="2"/>
              <a:buChar char="ü"/>
            </a:pPr>
            <a:r>
              <a:rPr lang="en-US" dirty="0">
                <a:solidFill>
                  <a:schemeClr val="tx1"/>
                </a:solidFill>
              </a:rPr>
              <a:t>Karamihan ng mga badyet ay hindi nagbabago, pero kung magbago, tutulungan ka ng iyong service coordinator na tiyaking maidadagdag ang halagang iyon na dapat ay nagastos sana sa hindi natugunan na mga pangangailangan at para kwentahin ang anumang mga pagbabago sa iyong mga kalagayan sa pamamagitan ng pagdadagdag o pagbabawas ng mga natukoy na gastos.  </a:t>
            </a:r>
          </a:p>
          <a:p>
            <a:pPr marL="171450" indent="-171450">
              <a:buFont typeface="Wingdings" pitchFamily="2" charset="2"/>
              <a:buChar char="ü"/>
            </a:pPr>
            <a:r>
              <a:rPr lang="en-US" dirty="0">
                <a:solidFill>
                  <a:schemeClr val="tx1"/>
                </a:solidFill>
              </a:rPr>
              <a:t>Maipapaliwanag ng iyong service coordinator kung paano ito ginagawa. Mahalaga pa nito, natitiyak nila kung anong halaga na dapat na ginastos sana para makwenta ang anumang mga pagbabago.   </a:t>
            </a:r>
          </a:p>
          <a:p>
            <a:pPr marL="171450" indent="-171450" defTabSz="931774">
              <a:buFont typeface="Wingdings" pitchFamily="2" charset="2"/>
              <a:buChar char="ü"/>
              <a:defRPr/>
            </a:pPr>
            <a:r>
              <a:rPr lang="en-US" dirty="0">
                <a:solidFill>
                  <a:schemeClr val="tx1"/>
                </a:solidFill>
              </a:rPr>
              <a:t>Magtiwala – Hindi lamang ito ang pagkakataon mo na marepaso ang iyong mga pangangailangan at ang iyong badyet. Kung may nagbago sa iyong buhay, mag-iipon-ipon muli ang iyong pangkat kasama mo at susuporta sa iyong mga pangangailangan. </a:t>
            </a:r>
          </a:p>
          <a:p>
            <a:pPr defTabSz="931774">
              <a:defRPr/>
            </a:pPr>
            <a:r>
              <a:rPr lang="en-US" dirty="0">
                <a:solidFill>
                  <a:schemeClr val="tx1"/>
                </a:solidFill>
              </a:rPr>
              <a:t>Halaga ng indibiduwal na badyet:</a:t>
            </a:r>
          </a:p>
          <a:p>
            <a:pPr marL="174708" indent="-174708" defTabSz="931774">
              <a:buFont typeface="Arial" panose="020B0604020202020204" pitchFamily="34" charset="0"/>
              <a:buChar char="•"/>
              <a:defRPr/>
            </a:pPr>
            <a:r>
              <a:rPr lang="en-US" dirty="0">
                <a:solidFill>
                  <a:schemeClr val="tx1"/>
                </a:solidFill>
              </a:rPr>
              <a:t>Nagsisimula sa halaga ng perang ginastos ng regional center sa mga serbisyo sa iyo sa nakaraang 12 buwan;</a:t>
            </a:r>
          </a:p>
          <a:p>
            <a:pPr marL="174708" indent="-174708" defTabSz="931774">
              <a:buFont typeface="Arial" panose="020B0604020202020204" pitchFamily="34" charset="0"/>
              <a:buChar char="•"/>
              <a:defRPr/>
            </a:pPr>
            <a:r>
              <a:rPr lang="en-US" baseline="0" dirty="0">
                <a:solidFill>
                  <a:schemeClr val="tx1"/>
                </a:solidFill>
              </a:rPr>
              <a:t>Nagpapakita ng anumang karagdagang gastos na dapat sana ay nagastos sa alinmang hindi natugunang mga pangangailanga; at </a:t>
            </a:r>
          </a:p>
          <a:p>
            <a:pPr marL="174708" indent="-174708" defTabSz="931774">
              <a:buFont typeface="Arial" panose="020B0604020202020204" pitchFamily="34" charset="0"/>
              <a:buChar char="•"/>
              <a:defRPr/>
            </a:pPr>
            <a:r>
              <a:rPr lang="en-US" baseline="0" dirty="0">
                <a:solidFill>
                  <a:schemeClr val="tx1"/>
                </a:solidFill>
              </a:rPr>
              <a:t>Nagpapakita ng alinman sa idinadagdag o ibinabawas na mga gastos sa mga serbisyo dahil sa pagbabago sa iyong mga kalagayan. </a:t>
            </a:r>
          </a:p>
          <a:p>
            <a:pPr marL="174708" indent="-174708" defTabSz="931774">
              <a:buFont typeface="Arial" panose="020B0604020202020204" pitchFamily="34" charset="0"/>
              <a:buChar char="•"/>
              <a:defRPr/>
            </a:pPr>
            <a:endParaRPr lang="fil-PH" baseline="0" dirty="0">
              <a:solidFill>
                <a:schemeClr val="tx1"/>
              </a:solidFill>
            </a:endParaRPr>
          </a:p>
          <a:p>
            <a:pPr marL="0" indent="0" defTabSz="931774">
              <a:buFont typeface="Arial" panose="020B0604020202020204" pitchFamily="34" charset="0"/>
              <a:buNone/>
              <a:defRPr/>
            </a:pPr>
            <a:r>
              <a:rPr lang="en-US" baseline="0" dirty="0">
                <a:solidFill>
                  <a:schemeClr val="tx1"/>
                </a:solidFill>
              </a:rPr>
              <a:t>Ang mga pagbabago sa iyong indibiduwal na badyet ay nagpapakita kung magkano sana dapat ang nagastos ng regional center, kabilang na ang hindi natugunan na mga pangangailangan at mga pagbabago ng kalagayan, anuman ang gusto mong pakikibahagi sa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fil-PH"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solidFill>
                  <a:schemeClr val="tx1"/>
                </a:solidFill>
                <a:latin typeface="+mn-lt"/>
              </a:rPr>
              <a:t>May ilang mga bagay, alinsunod sa batas ng SDP, na hindi maaaring isaalang-alang bilang hindi natugunang pangangailangan o pagbabago ng kalagayan, kaya ang mga ito ay mga bagay na hindi magpapataas ng iyong indibiduwal na badyet. </a:t>
            </a:r>
            <a:endParaRPr lang="fil-PH"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a:solidFill>
                  <a:schemeClr val="tx1"/>
                </a:solidFill>
                <a:latin typeface="+mn-lt"/>
              </a:rPr>
              <a:t>Pagbabayad sa iyong Financial Management Service</a:t>
            </a:r>
            <a:endParaRPr lang="fil-PH"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en-US" sz="1200" kern="1200" dirty="0">
                <a:solidFill>
                  <a:schemeClr val="tx1"/>
                </a:solidFill>
                <a:latin typeface="+mn-lt"/>
              </a:rPr>
              <a:t>Pagbabayad sa isang independent facilitator (kung inupahan).</a:t>
            </a:r>
            <a:endParaRPr lang="fil-PH" sz="1200" kern="1200" dirty="0">
              <a:solidFill>
                <a:schemeClr val="tx1"/>
              </a:solidFill>
              <a:latin typeface="+mn-lt"/>
              <a:ea typeface="+mn-ea"/>
              <a:cs typeface="+mn-cs"/>
            </a:endParaRPr>
          </a:p>
          <a:p>
            <a:pPr marL="0" indent="0">
              <a:lnSpc>
                <a:spcPct val="90000"/>
              </a:lnSpc>
              <a:spcBef>
                <a:spcPct val="0"/>
              </a:spcBef>
              <a:buFont typeface="Wingdings" panose="05000000000000000000" pitchFamily="2" charset="2"/>
              <a:buNone/>
            </a:pPr>
            <a:r>
              <a:rPr lang="en-US" sz="1200" dirty="0">
                <a:solidFill>
                  <a:schemeClr val="tx1"/>
                </a:solidFill>
                <a:latin typeface="+mn-lt"/>
              </a:rPr>
              <a:t>Ang mga serbisyong hindi makukuha sa pamamagitan ng tradisyonal na sistema ng mga serbisyo ay hindi maaaring gamitin bilang hindi natugunang pangangailangan para baguhin ang halaga ng iyong indibiduwal na badyet. Para sa mga ganitong item, maaari mong bayaran ang mga ganitong serbisyo sa SDP, pero hindi mo mababago ang badyet mo para maisama ang mga iyon. </a:t>
            </a:r>
          </a:p>
          <a:p>
            <a:pPr marL="457200" indent="-457200">
              <a:lnSpc>
                <a:spcPct val="90000"/>
              </a:lnSpc>
              <a:spcBef>
                <a:spcPct val="0"/>
              </a:spcBef>
              <a:buFont typeface="Wingdings" panose="05000000000000000000" pitchFamily="2" charset="2"/>
              <a:buChar char="ü"/>
            </a:pPr>
            <a:r>
              <a:rPr lang="en-US" sz="1200" dirty="0">
                <a:solidFill>
                  <a:schemeClr val="tx1"/>
                </a:solidFill>
                <a:latin typeface="+mn-lt"/>
              </a:rPr>
              <a:t>Dapat na patunayan ng regional center ang iyong indibiduwal na badyet. </a:t>
            </a:r>
            <a:endParaRPr lang="fil-PH" sz="1200" dirty="0">
              <a:solidFill>
                <a:schemeClr val="tx1"/>
              </a:solidFill>
              <a:latin typeface="+mn-lt"/>
            </a:endParaRPr>
          </a:p>
          <a:p>
            <a:pPr marL="914400" lvl="1" indent="-457200">
              <a:lnSpc>
                <a:spcPct val="90000"/>
              </a:lnSpc>
              <a:spcBef>
                <a:spcPct val="0"/>
              </a:spcBef>
              <a:buFont typeface="Wingdings" panose="05000000000000000000" pitchFamily="2" charset="2"/>
              <a:buChar char="ü"/>
            </a:pPr>
            <a:r>
              <a:rPr lang="en-US" sz="1200" dirty="0">
                <a:solidFill>
                  <a:schemeClr val="tx1"/>
                </a:solidFill>
                <a:latin typeface="+mn-lt"/>
              </a:rPr>
              <a:t>Ibig sabihin nito, kinakailangang patunayan ng inyong regional center na nagastos ng regional center ang halaga ng indibiduwal na badyet na dapat sana ay nagastos kabilang ang anumang mga pagbabago para sa hindi natugunang mga pangangailangan o pagbabago ng mga kalagayan, anuman ang pinili mong pakikibahagi sa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fil-PH"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solidFill>
                  <a:schemeClr val="tx1"/>
                </a:solidFill>
              </a:rPr>
              <a:t>Handout</a:t>
            </a:r>
            <a:r>
              <a:rPr lang="en-US" dirty="0">
                <a:solidFill>
                  <a:schemeClr val="tx1"/>
                </a:solidFill>
              </a:rPr>
              <a:t> – </a:t>
            </a:r>
            <a:r>
              <a:rPr lang="en-US" b="1" dirty="0">
                <a:solidFill>
                  <a:schemeClr val="tx1"/>
                </a:solidFill>
              </a:rPr>
              <a:t>Indibiduwal na Badyet ni Jason at Sofia  (pahina 5 sa pakete)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l-PH"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Tingnan natin kung paano ang kay Jason.  Sa nakaraang 12 buwan, gumastos ang regional center ng $63,100 sa mga serbisyo sa kanya.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Ang mga serbisyong ito ay kanyang programang pang-araw, mga oras ng personal na tulong at pagsasanay ng mga kasanayan para sa pamumuhay nang nakabukod.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Wala siyang hindi natugunang mga pangangailangan at walang nagbago sa kanyang kalagayan.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Ang kanyang indibiduwal na badyet ay $63,100. </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fil-PH"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solidFill>
                  <a:schemeClr val="tx1"/>
                </a:solidFill>
              </a:rPr>
              <a:t>Ngayon, tingnan natin ang kay Sofia. Sa nakaraang 12 buwan, gumastos ang regional center ng $2,100 sa mga serbisyo sa kanya. </a:t>
            </a:r>
          </a:p>
          <a:p>
            <a:pPr marL="171450" lvl="0" indent="-171450">
              <a:buFont typeface="Arial" panose="020B0604020202020204" pitchFamily="34" charset="0"/>
              <a:buChar char="•"/>
            </a:pPr>
            <a:r>
              <a:rPr lang="en-US" dirty="0">
                <a:solidFill>
                  <a:schemeClr val="tx1"/>
                </a:solidFill>
              </a:rPr>
              <a:t>Ito ay nagastos sa mga serbisyong panandalian na nagamit niya nang 7 oras sa bawat buwan. </a:t>
            </a:r>
          </a:p>
          <a:p>
            <a:pPr marL="171450" lvl="0" indent="-171450">
              <a:buFont typeface="Arial" panose="020B0604020202020204" pitchFamily="34" charset="0"/>
              <a:buChar char="•"/>
            </a:pPr>
            <a:r>
              <a:rPr lang="en-US" dirty="0">
                <a:solidFill>
                  <a:schemeClr val="tx1"/>
                </a:solidFill>
              </a:rPr>
              <a:t>Ipinapakita ng nakaraang IPP ni Sofia na 40 oras ng serbisyong pansamantala ang kailangan kada buwan. </a:t>
            </a:r>
          </a:p>
          <a:p>
            <a:pPr marL="171450" lvl="0" indent="-171450">
              <a:buFont typeface="Arial" panose="020B0604020202020204" pitchFamily="34" charset="0"/>
              <a:buChar char="•"/>
            </a:pPr>
            <a:r>
              <a:rPr lang="en-US" dirty="0">
                <a:solidFill>
                  <a:schemeClr val="tx1"/>
                </a:solidFill>
              </a:rPr>
              <a:t>Hindi nagamit ng pamilya ni Sofia ang lahat ng oras dahil ang kanyang lola na provider niya ay hindi available. </a:t>
            </a:r>
          </a:p>
          <a:p>
            <a:pPr marL="171450" lvl="0" indent="-171450">
              <a:buFont typeface="Arial" panose="020B0604020202020204" pitchFamily="34" charset="0"/>
              <a:buChar char="•"/>
            </a:pPr>
            <a:r>
              <a:rPr lang="en-US" dirty="0">
                <a:solidFill>
                  <a:schemeClr val="tx1"/>
                </a:solidFill>
              </a:rPr>
              <a:t>Ipinasya nila na ang mga oras na pansamantala na hindi nagamit sa bawat buwan ay hindi natugunang pangangailangan.</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fil-PH"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solidFill>
                  <a:schemeClr val="tx1"/>
                </a:solidFill>
              </a:rPr>
              <a:t>Handout</a:t>
            </a:r>
            <a:r>
              <a:rPr lang="en-US" dirty="0">
                <a:solidFill>
                  <a:schemeClr val="tx1"/>
                </a:solidFill>
              </a:rPr>
              <a:t> – </a:t>
            </a:r>
            <a:r>
              <a:rPr lang="en-US" b="1" dirty="0">
                <a:solidFill>
                  <a:schemeClr val="tx1"/>
                </a:solidFill>
              </a:rPr>
              <a:t>Indibiduwal na Badyet ni Jason at Sofia  (pahina 5 sa pakete)</a:t>
            </a:r>
            <a:endParaRPr lang="fil-PH" dirty="0">
              <a:solidFill>
                <a:schemeClr val="tx1"/>
              </a:solidFill>
            </a:endParaRPr>
          </a:p>
          <a:p>
            <a:pPr marL="171450" lvl="0" indent="-171450">
              <a:buFont typeface="Arial" panose="020B0604020202020204" pitchFamily="34" charset="0"/>
              <a:buChar char="•"/>
            </a:pPr>
            <a:endParaRPr lang="fil-PH" dirty="0">
              <a:solidFill>
                <a:schemeClr val="tx1"/>
              </a:solidFill>
            </a:endParaRPr>
          </a:p>
          <a:p>
            <a:pPr marL="171450" lvl="0" indent="-171450">
              <a:buFont typeface="Arial" panose="020B0604020202020204" pitchFamily="34" charset="0"/>
              <a:buChar char="•"/>
            </a:pPr>
            <a:r>
              <a:rPr lang="en-US" dirty="0">
                <a:solidFill>
                  <a:schemeClr val="tx1"/>
                </a:solidFill>
              </a:rPr>
              <a:t>Pansamantalang provider ni Sofia ang kanyang lola pero hindi available na makapagbigay ng lahat ng pansamantalang oras sa kanya na kailangan niya sa bawat buwan. </a:t>
            </a:r>
            <a:r>
              <a:rPr dirty="0"/>
              <a:t> </a:t>
            </a:r>
          </a:p>
          <a:p>
            <a:pPr marL="171450" lvl="0" indent="-171450">
              <a:buFont typeface="Arial" panose="020B0604020202020204" pitchFamily="34" charset="0"/>
              <a:buChar char="•"/>
            </a:pPr>
            <a:r>
              <a:rPr lang="en-US" dirty="0">
                <a:solidFill>
                  <a:schemeClr val="tx1"/>
                </a:solidFill>
              </a:rPr>
              <a:t>Kailangan pa rin ni Sofia at ng kanyang pamilya ng 40 oras kada buwan kaya ito ay natukoy bilang hindi natugunang pangangailangan. </a:t>
            </a:r>
          </a:p>
          <a:p>
            <a:pPr marL="171450" lvl="0" indent="-171450">
              <a:buFont typeface="Arial" panose="020B0604020202020204" pitchFamily="34" charset="0"/>
              <a:buChar char="•"/>
            </a:pPr>
            <a:r>
              <a:rPr lang="en-US" dirty="0">
                <a:solidFill>
                  <a:schemeClr val="tx1"/>
                </a:solidFill>
              </a:rPr>
              <a:t>Natiyak ng service coordinator ni Sofia kung magkano ang dapat na nagastos sana sa mga serbisyong pansamantala kay Sofia. </a:t>
            </a:r>
          </a:p>
          <a:p>
            <a:pPr marL="171450" lvl="0" indent="-171450">
              <a:buFont typeface="Arial" panose="020B0604020202020204" pitchFamily="34" charset="0"/>
              <a:buChar char="•"/>
            </a:pPr>
            <a:r>
              <a:rPr lang="en-US" dirty="0">
                <a:solidFill>
                  <a:schemeClr val="tx1"/>
                </a:solidFill>
              </a:rPr>
              <a:t>Narito ang kwenta: </a:t>
            </a:r>
          </a:p>
          <a:p>
            <a:pPr lvl="0"/>
            <a:r>
              <a:rPr lang="en-US" dirty="0">
                <a:solidFill>
                  <a:schemeClr val="tx1"/>
                </a:solidFill>
              </a:rPr>
              <a:t>40 oras ang kailangan sa bawat buwan – 7 oras ang nagamit sa bawat buwan = </a:t>
            </a:r>
            <a:r>
              <a:rPr lang="en-US" b="1" dirty="0">
                <a:solidFill>
                  <a:schemeClr val="tx1"/>
                </a:solidFill>
              </a:rPr>
              <a:t>33 buwan ang hindi nagamit</a:t>
            </a:r>
          </a:p>
          <a:p>
            <a:pPr lvl="0"/>
            <a:r>
              <a:rPr lang="en-US" dirty="0">
                <a:solidFill>
                  <a:schemeClr val="tx1"/>
                </a:solidFill>
              </a:rPr>
              <a:t>33 oras ang hindi nagamit x $25 kada oras = $825 kada buwan ang hindi nagastos sa bawat buwan</a:t>
            </a:r>
            <a:endParaRPr lang="fil-PH" dirty="0">
              <a:solidFill>
                <a:schemeClr val="tx1"/>
              </a:solidFill>
            </a:endParaRPr>
          </a:p>
          <a:p>
            <a:pPr lvl="0"/>
            <a:r>
              <a:rPr lang="en-US" dirty="0">
                <a:solidFill>
                  <a:schemeClr val="tx1"/>
                </a:solidFill>
              </a:rPr>
              <a:t>$825 kada buwan x 12 buwan = $9,900 ang hindi nagastos noong nakaraang taon pero kailangan</a:t>
            </a:r>
          </a:p>
          <a:p>
            <a:pPr marL="171450" lvl="0" indent="-171450">
              <a:buFont typeface="Arial" panose="020B0604020202020204" pitchFamily="34" charset="0"/>
              <a:buChar char="•"/>
            </a:pPr>
            <a:r>
              <a:rPr lang="en-US" dirty="0">
                <a:solidFill>
                  <a:schemeClr val="tx1"/>
                </a:solidFill>
              </a:rPr>
              <a:t>Ito ang halagang nagpapakita ng pansamantala na hindi nagamit ni Sofia.  </a:t>
            </a:r>
          </a:p>
          <a:p>
            <a:pPr marL="171450" lvl="0" indent="-171450">
              <a:buFont typeface="Arial" panose="020B0604020202020204" pitchFamily="34" charset="0"/>
              <a:buChar char="•"/>
            </a:pPr>
            <a:r>
              <a:rPr lang="en-US" dirty="0">
                <a:solidFill>
                  <a:schemeClr val="tx1"/>
                </a:solidFill>
              </a:rPr>
              <a:t>Tumaas ang indibiduwal na badyet ni Sofia nang $9,900 na tutugma sa pansamantala na binayaran sana kung nagamit niya ang serbisyo. </a:t>
            </a:r>
          </a:p>
          <a:p>
            <a:pPr marL="171450" lvl="0" indent="-171450">
              <a:buFont typeface="Arial" panose="020B0604020202020204" pitchFamily="34" charset="0"/>
              <a:buChar char="•"/>
            </a:pPr>
            <a:r>
              <a:rPr lang="en-US" dirty="0">
                <a:solidFill>
                  <a:schemeClr val="tx1"/>
                </a:solidFill>
              </a:rPr>
              <a:t>Ang kanyang nabagong indibiduwal na badyet ay $12,000. Ito ang halagang magagamit niya at ng kanyang pamilya para pambili ng mga serbisyo at suporta ng SDP na kailangan niya sa kanyang IPP.</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fil-PH"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fil-PH"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Oo, ang mga tanong ay kagamitan sa pagsasanay! At, maaaring hindi ko taglay ang lahat ng sagot pero iyan ang paraan paano tayo matutong magkasama.</a:t>
            </a:r>
          </a:p>
          <a:p>
            <a:endParaRPr lang="fil-PH" dirty="0"/>
          </a:p>
          <a:p>
            <a:r>
              <a:rPr lang="en-US" b="1" dirty="0"/>
              <a:t>Tip sa Pagsasanay! Isa pang kagamitan na hindi kasama sa nakalista sa pagsusuri. Gumawa ng punto para iugnay ang pagsusuri sa bagay na natututo pa rin tayo kung paano gagana ang Self-Determination Program,  at lalo na nga kung paano gagana nang mahusay ang oryentasyon. Kaya, napakahalaga para sa mga kasali na ibahagi ang kanilang masasabi tungkol sa ung alin ang mahusay o hindi mahusay sa oryentasyong ito.</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fil-PH"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Natiyak mo na ang iyong indibiduwal na badyet. Ngayon, matutukoy mo ang plano ng paggastos. </a:t>
            </a:r>
          </a:p>
          <a:p>
            <a:r>
              <a:rPr lang="en-US" dirty="0">
                <a:solidFill>
                  <a:schemeClr val="tx1"/>
                </a:solidFill>
              </a:rPr>
              <a:t>Dinidetalye ng plano ng paggastos kung paano gagamitin ang available na pondo sa iyong indibiduwal na badyet para pambili ng mga serbisyo at suportang kailangan mo sa iyong IPP. </a:t>
            </a:r>
          </a:p>
          <a:p>
            <a:r>
              <a:rPr lang="en-US" dirty="0">
                <a:solidFill>
                  <a:schemeClr val="tx1"/>
                </a:solidFill>
              </a:rPr>
              <a:t>Ang mababayaran lamang ng iyong plano ng paggastos ay ang mga serbisyo at suporta na tutulong sa iyong maabot ang mga tunguhing tinukoy sa pamamagitan ng proseso ng pagpaplano na nakasentro sa tao na nakalista sa iyong IPP.  </a:t>
            </a:r>
          </a:p>
          <a:p>
            <a:r>
              <a:rPr lang="en-US" baseline="0" dirty="0">
                <a:solidFill>
                  <a:schemeClr val="tx1"/>
                </a:solidFill>
              </a:rPr>
              <a:t>May pananagutan ka sa paggastos ng pondo ng pamahalaan at kailangang sundin ang mga patakaran na pinag-usapan natin:</a:t>
            </a:r>
          </a:p>
          <a:p>
            <a:pPr marL="174708" indent="-174708">
              <a:buFont typeface="Arial" panose="020B0604020202020204" pitchFamily="34" charset="0"/>
              <a:buChar char="•"/>
            </a:pPr>
            <a:r>
              <a:rPr lang="en-US" baseline="0" dirty="0">
                <a:solidFill>
                  <a:schemeClr val="tx1"/>
                </a:solidFill>
              </a:rPr>
              <a:t>Panlahatan, o libre, mga serbisyong kailangan munang gamitin</a:t>
            </a:r>
          </a:p>
          <a:p>
            <a:pPr marL="174708" indent="-174708">
              <a:buFont typeface="Arial" panose="020B0604020202020204" pitchFamily="34" charset="0"/>
              <a:buChar char="•"/>
            </a:pPr>
            <a:r>
              <a:rPr lang="en-US" baseline="0" dirty="0">
                <a:solidFill>
                  <a:schemeClr val="tx1"/>
                </a:solidFill>
              </a:rPr>
              <a:t>Ang mababayaran mo lamang ay ang mga serbisyong kinilala ng pederal na pamahalaan para sa SDP</a:t>
            </a:r>
            <a:endParaRPr lang="fil-PH" baseline="0" dirty="0">
              <a:solidFill>
                <a:schemeClr val="tx1"/>
              </a:solidFill>
            </a:endParaRPr>
          </a:p>
          <a:p>
            <a:pPr marL="174708" indent="-174708">
              <a:buFont typeface="Arial" panose="020B0604020202020204" pitchFamily="34" charset="0"/>
              <a:buChar char="•"/>
            </a:pPr>
            <a:r>
              <a:rPr lang="en-US" baseline="0" dirty="0">
                <a:solidFill>
                  <a:schemeClr val="tx1"/>
                </a:solidFill>
              </a:rPr>
              <a:t>Kailangan na matugunan ng mga serbisyo sa iyo ang Panghuling Patakaran ng HCBS</a:t>
            </a:r>
          </a:p>
          <a:p>
            <a:r>
              <a:rPr dirty="0"/>
              <a:t>Humiling ng tulong mula sa iyong indipendent facilitator, sa service coordinator o sa iba pang tao na katrabaho mo sa panahon ng pagpaplanong nakasentro sa tao para pag-usapan ang tungkol sa mga serbisyo na kailangan mong bayaran mula sa iyong plano ng paggastos.</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fil-PH"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Titiyakin mo at ng mga taong sumusuporta sa iyo ang eksakto kung magkano ang gagastusin sa bawat serbisyo mula sa iyong plano ng paggastos na nasa IPP mo.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Kailangan mong tukuyin at ng iyong pangkat kung aling mga serbisyo o suporta ang puwede mong matanggap nang libre.  Muli, ang mga ito ay tinatawag na “mga serbisyong panlahatan” at ang mga ito ay libre sa sinuman na kwalipikadong gumamit ng mga iyon, hindi lang ng mga taong nakakatanggap ng mga serbisyo mula sa regional center.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solidFill>
                  <a:schemeClr val="tx1"/>
                </a:solidFill>
              </a:rPr>
              <a:t>Tukuyin kung aling mga serbisyo ang babayaran mo mula sa iyong indibiduwal na badyet ng SDP. Tutulungan ka ng iyong service coordinator na tingnan ang mga serbisyong binigyang-kahulugan mo at titiyakin na ang mga ito ay mga serbisyong kinikilala ng pederal para sa SDP. Gagamit sila ng katulad na listahan ng mga serbisyo ng SDP at mga pakahulugan na nasa iyong mga handout. </a:t>
            </a:r>
            <a:endParaRPr lang="fil-PH" dirty="0">
              <a:solidFill>
                <a:schemeClr val="tx1"/>
              </a:solidFill>
            </a:endParaRPr>
          </a:p>
          <a:p>
            <a:r>
              <a:rPr lang="en-US" dirty="0">
                <a:solidFill>
                  <a:schemeClr val="tx1"/>
                </a:solidFill>
              </a:rPr>
              <a:t>Para sa mga bahagi na gusto mong bayaran mula sa iyong indibiduwal na badyet, alamin ito:</a:t>
            </a:r>
          </a:p>
          <a:p>
            <a:pPr marL="174708" indent="-174708">
              <a:buFont typeface="Arial" panose="020B0604020202020204" pitchFamily="34" charset="0"/>
              <a:buChar char="•"/>
            </a:pPr>
            <a:r>
              <a:rPr lang="en-US" dirty="0">
                <a:solidFill>
                  <a:schemeClr val="tx1"/>
                </a:solidFill>
              </a:rPr>
              <a:t>Sino ang magbibigay ng serbisyo?</a:t>
            </a:r>
          </a:p>
          <a:p>
            <a:pPr marL="174708" indent="-174708">
              <a:buFont typeface="Arial" panose="020B0604020202020204" pitchFamily="34" charset="0"/>
              <a:buChar char="•"/>
            </a:pPr>
            <a:r>
              <a:rPr lang="en-US" baseline="0" dirty="0">
                <a:solidFill>
                  <a:schemeClr val="tx1"/>
                </a:solidFill>
              </a:rPr>
              <a:t>Gaano kadalas ibibigay ang serbisyong iyan?</a:t>
            </a:r>
          </a:p>
          <a:p>
            <a:pPr marL="174708" indent="-174708">
              <a:buFont typeface="Arial" panose="020B0604020202020204" pitchFamily="34" charset="0"/>
              <a:buChar char="•"/>
            </a:pPr>
            <a:r>
              <a:rPr lang="en-US" baseline="0" dirty="0">
                <a:solidFill>
                  <a:schemeClr val="tx1"/>
                </a:solidFill>
              </a:rPr>
              <a:t>Kailan ito magsisimula?</a:t>
            </a:r>
          </a:p>
          <a:p>
            <a:pPr marL="174708" indent="-174708">
              <a:buFont typeface="Arial" panose="020B0604020202020204" pitchFamily="34" charset="0"/>
              <a:buChar char="•"/>
            </a:pPr>
            <a:r>
              <a:rPr lang="en-US" baseline="0" dirty="0">
                <a:solidFill>
                  <a:schemeClr val="tx1"/>
                </a:solidFill>
              </a:rPr>
              <a:t>Gaano katagal ibibigay ang serbisyo hanggang sa susunod na taon?</a:t>
            </a:r>
          </a:p>
          <a:p>
            <a:pPr marL="174708" indent="-174708">
              <a:buFont typeface="Arial" panose="020B0604020202020204" pitchFamily="34" charset="0"/>
              <a:buChar char="•"/>
            </a:pPr>
            <a:r>
              <a:rPr lang="en-US" baseline="0" dirty="0">
                <a:solidFill>
                  <a:schemeClr val="tx1"/>
                </a:solidFill>
              </a:rPr>
              <a:t>Magkano ang gagastusin dito?</a:t>
            </a:r>
          </a:p>
          <a:p>
            <a:pPr marL="672938" lvl="1" indent="-224312">
              <a:buFont typeface="Arial"/>
              <a:buChar char="•"/>
            </a:pPr>
            <a:r>
              <a:rPr lang="en-US" i="1" dirty="0">
                <a:solidFill>
                  <a:schemeClr val="tx1"/>
                </a:solidFill>
              </a:rPr>
              <a:t>Ito ba ang kabuoang gastos o per oras/araw/buwan?</a:t>
            </a:r>
            <a:endParaRPr lang="fil-PH" i="0" dirty="0">
              <a:solidFill>
                <a:schemeClr val="tx1"/>
              </a:solidFill>
            </a:endParaRPr>
          </a:p>
          <a:p>
            <a:pPr marL="174708" indent="-174708" defTabSz="931774">
              <a:buFont typeface="Arial" panose="020B0604020202020204" pitchFamily="34" charset="0"/>
              <a:buChar char="•"/>
              <a:defRPr/>
            </a:pPr>
            <a:r>
              <a:rPr lang="en-US" dirty="0">
                <a:solidFill>
                  <a:schemeClr val="tx1"/>
                </a:solidFill>
              </a:rPr>
              <a:t>Para sa mga taong gusto mong upahan, tandaan na isama ang gastos para sa mga buwis at insurance. Magtulong kayo ng iyong FMS sa pagsunod sa mga batas paggawa at para tuusin ang mga gastos ng ganitong mga item sa iyong plano ng paggastos. </a:t>
            </a:r>
            <a:endParaRPr lang="fil-PH" dirty="0">
              <a:solidFill>
                <a:schemeClr val="tx1"/>
              </a:solidFill>
            </a:endParaRPr>
          </a:p>
          <a:p>
            <a:r>
              <a:rPr lang="en-US" dirty="0">
                <a:solidFill>
                  <a:schemeClr val="tx1"/>
                </a:solidFill>
              </a:rPr>
              <a:t>Makakatulong ang inyong regional center at provider ng mga serbisyong namamahala ng pinansyal, o FMS sa ganitong mga uri ng tanong.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Subukang banatin ang iyong pondo! Tandaan na kailangang isaayos ng iyong plano sa paggastos para tumagal ng buong taon! </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en-US" dirty="0">
                <a:solidFill>
                  <a:schemeClr val="tx1"/>
                </a:solidFill>
              </a:rPr>
              <a:t>Ang mga serbisyong ipinasya mo na babayaran mula sa iyong indibiduwal na badyet ay ililista sa iyong plano ng paggastos.</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tx1"/>
                </a:solidFill>
              </a:rPr>
              <a:t>Tip sa Pagsasanay</a:t>
            </a:r>
            <a:r>
              <a:rPr lang="en-US" b="1" dirty="0">
                <a:solidFill>
                  <a:schemeClr val="tx1"/>
                </a:solidFill>
              </a:rPr>
              <a:t> Tiyakin sa iyong mga tagapakinig na ang bahaging ito ng pagpaplano ay gugugol ng panahon. Tandaan na kapag nagsimula na ang pilot project, ang mga tao ay gumugugol ng panahon sa pagsasaayos ng mga serbisyo sa kanila at bubuo ng kanilang plano sa paggastos.</a:t>
            </a:r>
            <a:endParaRPr lang="fil-PH" b="1"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fil-PH"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n-US" sz="1200" i="0" u="none" baseline="0" dirty="0"/>
              <a:t>Bagaman marami kang kakayahang baguhin sa mga serbisyong gusto mo, kailangan pa ring iulat sa regional center para malaman kung paano ginagastos ang pera sa mga serbisyo. Ito ay hinihingi ng pederal na pamahalaan. </a:t>
            </a:r>
          </a:p>
          <a:p>
            <a:pPr>
              <a:buFont typeface="Arial"/>
              <a:buNone/>
            </a:pPr>
            <a:r>
              <a:rPr lang="en-US" sz="1200" i="0" u="none" baseline="0" dirty="0"/>
              <a:t>Magtatalaga ng code ang regional center para sa bawat serbisyo na nasa iyong plano ng paggastos. </a:t>
            </a:r>
            <a:r>
              <a:rPr lang="en-US" sz="1200" b="0" u="none" baseline="0" dirty="0"/>
              <a:t>Bawat service code ay nasa ilalim ng kategorya ng badyet na naggugrupo para pagsamahin ang mga serbisyo batay sa kung nasa anong uri ito ng serbisyo. </a:t>
            </a:r>
            <a:endParaRPr lang="fil-PH" sz="1200" b="1" i="0" u="none" baseline="0" dirty="0"/>
          </a:p>
          <a:p>
            <a:pPr>
              <a:buFont typeface="Arial"/>
              <a:buNone/>
            </a:pPr>
            <a:r>
              <a:rPr lang="en-US" sz="1200" b="0" i="0" u="none" baseline="0" dirty="0"/>
              <a:t>Ang tatlong kategorya ng badyet ay:</a:t>
            </a:r>
          </a:p>
          <a:p>
            <a:pPr>
              <a:buFont typeface="Arial"/>
              <a:buNone/>
            </a:pPr>
            <a:r>
              <a:rPr b="1" dirty="0"/>
              <a:t>Kaayusan sa Pang-araw-araw na Buhay</a:t>
            </a:r>
            <a:r>
              <a:rPr dirty="0"/>
              <a:t> – Mga suportang kailangan mo sa iyong tahanan</a:t>
            </a:r>
            <a:endParaRPr lang="fil-PH" sz="1200" b="1" u="none" dirty="0"/>
          </a:p>
          <a:p>
            <a:pPr>
              <a:buFont typeface="Arial"/>
              <a:buNone/>
            </a:pPr>
            <a:r>
              <a:rPr b="1" dirty="0"/>
              <a:t>Trabaho at Pakikibahagi sa Komunidad</a:t>
            </a:r>
            <a:r>
              <a:rPr dirty="0"/>
              <a:t> – Mga serbisyo at mga bagay na kailangan mo na isasama sa inyong komunidad</a:t>
            </a:r>
            <a:r>
              <a:rPr lang="en-US" sz="1200" u="none" dirty="0"/>
              <a:t>  </a:t>
            </a:r>
            <a:endParaRPr lang="fil-PH" sz="1200" b="1" u="none" baseline="0" dirty="0"/>
          </a:p>
          <a:p>
            <a:pPr>
              <a:buFont typeface="Arial"/>
              <a:buNone/>
            </a:pPr>
            <a:r>
              <a:rPr b="1" dirty="0"/>
              <a:t>Kalusugan at Kaligtasan</a:t>
            </a:r>
            <a:r>
              <a:rPr dirty="0"/>
              <a:t> – Ang mga serbisyong ito ay nauugnay sa anumang bagay na makakatulong sa iyo na makapanatiling malusog at ligtas</a:t>
            </a:r>
          </a:p>
          <a:p>
            <a:pPr>
              <a:buFont typeface="Arial"/>
              <a:buNone/>
            </a:pPr>
            <a:endParaRPr lang="fil-PH" sz="1200" u="none" baseline="0" dirty="0"/>
          </a:p>
          <a:p>
            <a:pPr>
              <a:buFont typeface="Arial"/>
              <a:buNone/>
            </a:pPr>
            <a:r>
              <a:rPr lang="en-US" sz="1200" b="0" u="none" baseline="0" dirty="0"/>
              <a:t>Malamang kakailanganin mong baguhin kung paano ginagastos ang iyong badyet habang lumilipas ang taon. Ito ay magiging pagbabago sa plano ng paggastos. </a:t>
            </a:r>
          </a:p>
          <a:p>
            <a:pPr>
              <a:buFont typeface="Arial"/>
              <a:buNone/>
            </a:pPr>
            <a:r>
              <a:rPr lang="en-US" sz="1200" b="0" u="none" baseline="0" dirty="0"/>
              <a:t>Malamang na taon-taon kang maglilipat ng hanggang 10 porsyento ng pondo na orihinal na nasa kategorya ng badyet patungo sa ibang kategorya ng badyet o mga kategorya nang walang pahintulot ng regional center o pangkat ng IPP. Nangangailangan ng pahintulot/kasunduan ang paglilipat na lalampas sa 10 porsyento mula sa regional center o pangkat IPP.</a:t>
            </a:r>
          </a:p>
          <a:p>
            <a:pPr>
              <a:buFont typeface="Arial"/>
              <a:buNone/>
            </a:pPr>
            <a:endParaRPr lang="fil-PH" sz="1200" b="0" u="none" baseline="0" dirty="0"/>
          </a:p>
          <a:p>
            <a:pPr>
              <a:buFont typeface="Arial"/>
              <a:buNone/>
            </a:pPr>
            <a:r>
              <a:rPr lang="en-US" sz="1200" b="0" u="none" baseline="0" dirty="0"/>
              <a:t>Napakaraming impormasyon iyan pero ang kailangan mong matandaan ngayon ay puwede kang maglipat ng pera na nasa iyong plano ng paggastos kung kailangan mong baguhin. Matutulungan ka ng iyong service coordinator, FMS at independent facilitator na malaman ang mga ito. </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fil-PH"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en-US" b="0" i="0" dirty="0">
                <a:solidFill>
                  <a:schemeClr val="tx1"/>
                </a:solidFill>
              </a:rPr>
              <a:t>Simulan natin kay Jason at alamin kung paano nalaman ang kanyang plano ng paggastos. </a:t>
            </a:r>
          </a:p>
          <a:p>
            <a:pPr defTabSz="897251">
              <a:defRPr/>
            </a:pPr>
            <a:r>
              <a:rPr lang="en-US" b="0" i="0" dirty="0">
                <a:solidFill>
                  <a:schemeClr val="tx1"/>
                </a:solidFill>
              </a:rPr>
              <a:t>Si Jason at ang kanyang pangkat ng pagpaplano</a:t>
            </a:r>
          </a:p>
          <a:p>
            <a:pPr marL="228600" indent="-228600" defTabSz="897251">
              <a:buAutoNum type="arabicParenR"/>
              <a:defRPr/>
            </a:pPr>
            <a:r>
              <a:rPr lang="en-US" b="0" i="0" dirty="0">
                <a:solidFill>
                  <a:schemeClr val="tx1"/>
                </a:solidFill>
              </a:rPr>
              <a:t>Natukoy ang kanyang mga tunguhin at mga serbisyong kailangan para maabot ang mga tunguhing iyon.  </a:t>
            </a:r>
          </a:p>
          <a:p>
            <a:pPr marL="228600" indent="-228600" defTabSz="897251">
              <a:buAutoNum type="arabicParenR"/>
              <a:defRPr/>
            </a:pPr>
            <a:r>
              <a:rPr lang="en-US" b="0" i="0" dirty="0">
                <a:solidFill>
                  <a:schemeClr val="tx1"/>
                </a:solidFill>
              </a:rPr>
              <a:t>Tiniyak nila ang mga tunguhin, at dinokumento ang mga serbisyo na nasa IPP niya.</a:t>
            </a:r>
          </a:p>
          <a:p>
            <a:pPr marL="228600" indent="-228600" defTabSz="897251">
              <a:buAutoNum type="arabicParenR"/>
              <a:defRPr/>
            </a:pPr>
            <a:r>
              <a:rPr lang="en-US" b="0" i="0" dirty="0">
                <a:solidFill>
                  <a:schemeClr val="tx1"/>
                </a:solidFill>
              </a:rPr>
              <a:t>Inalam nila kung anong mga serbisyo ang magiging libre/panlahatan</a:t>
            </a:r>
          </a:p>
          <a:p>
            <a:pPr marL="228600" indent="-228600" defTabSz="897251">
              <a:buAutoNum type="arabicParenR"/>
              <a:defRPr/>
            </a:pPr>
            <a:r>
              <a:rPr lang="en-US" b="0" i="0" dirty="0">
                <a:solidFill>
                  <a:schemeClr val="tx1"/>
                </a:solidFill>
              </a:rPr>
              <a:t>Tiniyak nila kung aling mga serbisyo ang gagastusan</a:t>
            </a:r>
          </a:p>
          <a:p>
            <a:pPr marL="228600" indent="-228600" defTabSz="897251">
              <a:buAutoNum type="arabicParenR"/>
              <a:defRPr/>
            </a:pPr>
            <a:r>
              <a:rPr lang="en-US" b="0" i="0" dirty="0">
                <a:solidFill>
                  <a:schemeClr val="tx1"/>
                </a:solidFill>
              </a:rPr>
              <a:t>Nagsaliksik sila para matukoy:</a:t>
            </a:r>
          </a:p>
          <a:p>
            <a:pPr marL="174708" indent="-174708" defTabSz="897251">
              <a:buFont typeface="Arial" panose="020B0604020202020204" pitchFamily="34" charset="0"/>
              <a:buChar char="•"/>
              <a:defRPr/>
            </a:pPr>
            <a:r>
              <a:rPr lang="en-US" b="1" i="0" dirty="0">
                <a:solidFill>
                  <a:schemeClr val="tx1"/>
                </a:solidFill>
              </a:rPr>
              <a:t>Sino ang magbibigay ng serbisyo</a:t>
            </a:r>
          </a:p>
          <a:p>
            <a:pPr marL="174708" indent="-174708" defTabSz="897251">
              <a:buFont typeface="Arial" panose="020B0604020202020204" pitchFamily="34" charset="0"/>
              <a:buChar char="•"/>
              <a:defRPr/>
            </a:pPr>
            <a:r>
              <a:rPr lang="en-US" b="1" i="0" dirty="0">
                <a:solidFill>
                  <a:schemeClr val="tx1"/>
                </a:solidFill>
              </a:rPr>
              <a:t>Gaano kadalas ibibigay ang serbisyo</a:t>
            </a:r>
          </a:p>
          <a:p>
            <a:pPr marL="174708" indent="-174708" defTabSz="897251">
              <a:buFont typeface="Arial" panose="020B0604020202020204" pitchFamily="34" charset="0"/>
              <a:buChar char="•"/>
              <a:defRPr/>
            </a:pPr>
            <a:r>
              <a:rPr lang="en-US" b="1" i="0" dirty="0">
                <a:solidFill>
                  <a:schemeClr val="tx1"/>
                </a:solidFill>
              </a:rPr>
              <a:t>Kailan ito magsisimula</a:t>
            </a:r>
          </a:p>
          <a:p>
            <a:pPr marL="174708" indent="-174708" defTabSz="897251">
              <a:buFont typeface="Arial" panose="020B0604020202020204" pitchFamily="34" charset="0"/>
              <a:buChar char="•"/>
              <a:defRPr/>
            </a:pPr>
            <a:r>
              <a:rPr lang="en-US" b="1" i="0" dirty="0">
                <a:solidFill>
                  <a:schemeClr val="tx1"/>
                </a:solidFill>
              </a:rPr>
              <a:t>Gaano katagal ibibigay ang serbisyo sa buong taon</a:t>
            </a:r>
          </a:p>
          <a:p>
            <a:pPr marL="174708" indent="-174708" defTabSz="897251">
              <a:buFont typeface="Arial" panose="020B0604020202020204" pitchFamily="34" charset="0"/>
              <a:buChar char="•"/>
              <a:defRPr/>
            </a:pPr>
            <a:r>
              <a:rPr lang="en-US" b="1" i="0" dirty="0">
                <a:solidFill>
                  <a:schemeClr val="tx1"/>
                </a:solidFill>
              </a:rPr>
              <a:t>Magkano ang magagastos para dito</a:t>
            </a:r>
          </a:p>
          <a:p>
            <a:pPr marL="174708" indent="-174708" defTabSz="897251">
              <a:buFont typeface="Arial" panose="020B0604020202020204" pitchFamily="34" charset="0"/>
              <a:buChar char="•"/>
              <a:defRPr/>
            </a:pPr>
            <a:r>
              <a:rPr lang="en-US" b="1" i="0" dirty="0">
                <a:solidFill>
                  <a:schemeClr val="tx1"/>
                </a:solidFill>
              </a:rPr>
              <a:t>Paano ang pagbabayad nito</a:t>
            </a:r>
            <a:endParaRPr lang="fil-PH" b="1" i="0" baseline="0" dirty="0">
              <a:solidFill>
                <a:schemeClr val="tx1"/>
              </a:solidFill>
            </a:endParaRPr>
          </a:p>
          <a:p>
            <a:pPr marL="174708" indent="-174708" defTabSz="897251">
              <a:buFont typeface="Arial" panose="020B0604020202020204" pitchFamily="34" charset="0"/>
              <a:buChar char="•"/>
              <a:defRPr/>
            </a:pPr>
            <a:r>
              <a:rPr lang="en-US" b="1" i="0" dirty="0">
                <a:solidFill>
                  <a:schemeClr val="tx1"/>
                </a:solidFill>
              </a:rPr>
              <a:t>Sino ang magbabayad nito</a:t>
            </a:r>
          </a:p>
          <a:p>
            <a:pPr marL="0" indent="0" defTabSz="897251">
              <a:buFont typeface="Arial" panose="020B0604020202020204" pitchFamily="34" charset="0"/>
              <a:buNone/>
              <a:defRPr/>
            </a:pPr>
            <a:r>
              <a:rPr lang="en-US" b="0" i="0" dirty="0">
                <a:solidFill>
                  <a:schemeClr val="tx1"/>
                </a:solidFill>
              </a:rPr>
              <a:t>6) Kinalkula nila ang mga gastos</a:t>
            </a:r>
          </a:p>
          <a:p>
            <a:pPr marL="0" indent="0" defTabSz="897251">
              <a:buFont typeface="Arial" panose="020B0604020202020204" pitchFamily="34" charset="0"/>
              <a:buNone/>
              <a:defRPr/>
            </a:pPr>
            <a:r>
              <a:rPr lang="en-US" b="0" i="0" dirty="0">
                <a:solidFill>
                  <a:schemeClr val="tx1"/>
                </a:solidFill>
              </a:rPr>
              <a:t>7) Ginawan nila siya ng plano ng pagastos</a:t>
            </a:r>
          </a:p>
          <a:p>
            <a:pPr defTabSz="897251">
              <a:defRPr/>
            </a:pPr>
            <a:r>
              <a:rPr lang="en-US" b="0" i="0" dirty="0">
                <a:solidFill>
                  <a:schemeClr val="tx1"/>
                </a:solidFill>
              </a:rPr>
              <a:t>Maaabot ni Jason ang kanyang mga tunguhin gamit ang natural na mga suporta, mga serbisyong panlahatan at ilang provider na uupahan niya. </a:t>
            </a:r>
            <a:endParaRPr lang="fil-PH" b="0" i="0" dirty="0">
              <a:solidFill>
                <a:schemeClr val="tx1"/>
              </a:solidFill>
            </a:endParaRPr>
          </a:p>
          <a:p>
            <a:pPr marL="171450" indent="-171450" defTabSz="897251">
              <a:buFont typeface="Wingdings" panose="05000000000000000000" pitchFamily="2" charset="2"/>
              <a:buChar char="ü"/>
              <a:defRPr/>
            </a:pPr>
            <a:r>
              <a:rPr lang="en-US" b="0" i="0" dirty="0">
                <a:solidFill>
                  <a:schemeClr val="tx1"/>
                </a:solidFill>
              </a:rPr>
              <a:t>Ang indibiduwal na badyet (halaga na nagastos sa mga serbisyo kay Jason sa nakalipas na 12 buwan) ay $63,100. </a:t>
            </a:r>
            <a:r>
              <a:rPr dirty="0"/>
              <a:t> </a:t>
            </a:r>
          </a:p>
          <a:p>
            <a:pPr marL="171450" indent="-171450" defTabSz="897251">
              <a:buFont typeface="Wingdings" panose="05000000000000000000" pitchFamily="2" charset="2"/>
              <a:buChar char="ü"/>
              <a:defRPr/>
            </a:pPr>
            <a:r>
              <a:rPr lang="en-US" b="0" i="0" baseline="0" dirty="0">
                <a:solidFill>
                  <a:schemeClr val="tx1"/>
                </a:solidFill>
              </a:rPr>
              <a:t>Ginamit ni Jason ang halaga ng kanyang indibiduwal na badyet para bayaran ang ilan sa mga serbisyo sa kanya.  </a:t>
            </a:r>
          </a:p>
          <a:p>
            <a:pPr marL="171450" indent="-171450" defTabSz="897251">
              <a:buFont typeface="Wingdings" panose="05000000000000000000" pitchFamily="2" charset="2"/>
              <a:buChar char="ü"/>
              <a:defRPr/>
            </a:pPr>
            <a:r>
              <a:rPr lang="en-US" b="0" i="0" baseline="0" dirty="0">
                <a:solidFill>
                  <a:schemeClr val="tx1"/>
                </a:solidFill>
              </a:rPr>
              <a:t>Ginamit niya ang $58,804 batay sa impormasyon na nasa kanyang IPP at sa plano ng paggastos na ginawa niya. </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fil-PH"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Handout</a:t>
            </a:r>
            <a:r>
              <a:rPr lang="en-US" i="0" baseline="0" dirty="0"/>
              <a:t>: </a:t>
            </a:r>
            <a:r>
              <a:rPr lang="en-US" b="1" i="0" baseline="0" dirty="0"/>
              <a:t>Pakete ni Jason at Sofia: Plano ng Paggastos</a:t>
            </a:r>
            <a:r>
              <a:rPr lang="en-US" i="0" baseline="0" dirty="0"/>
              <a:t> (mga pahina 6 at 7)</a:t>
            </a:r>
            <a:endParaRPr lang="fil-PH" b="0" i="0" u="sng" baseline="0" dirty="0"/>
          </a:p>
          <a:p>
            <a:endParaRPr lang="fil-PH" i="0" dirty="0"/>
          </a:p>
          <a:p>
            <a:pPr marL="228600" indent="-228600">
              <a:buAutoNum type="arabicParenR"/>
            </a:pPr>
            <a:r>
              <a:rPr lang="en-US" i="0" dirty="0"/>
              <a:t>Inalam ng pangkat ni Jason kung ano ang itatawag sa serbisyo sa kanya batay sa mga serbisyo ng SDP at ng kanilang mga pakahulugan. </a:t>
            </a:r>
          </a:p>
          <a:p>
            <a:pPr marL="685800" lvl="1" indent="-228600">
              <a:buFont typeface="Arial" panose="020B0604020202020204" pitchFamily="34" charset="0"/>
              <a:buChar char="•"/>
            </a:pPr>
            <a:r>
              <a:rPr lang="en-US" i="0" baseline="0" dirty="0"/>
              <a:t>Ipinapakita ng pahina 6 kung ano ang itinawag ni Jason at ng kanyang pangkat sa mga serbisyo sa kanya sa panahon ng pagpaplano</a:t>
            </a:r>
          </a:p>
          <a:p>
            <a:pPr marL="685800" lvl="1" indent="-228600">
              <a:buFont typeface="Arial" panose="020B0604020202020204" pitchFamily="34" charset="0"/>
              <a:buChar char="•"/>
            </a:pPr>
            <a:r>
              <a:rPr lang="en-US" i="0" baseline="0" dirty="0"/>
              <a:t>Ipinapakita ng pahina 7 ang kanyang plano ng paggastos na may mga serbisyo ng SDP at kwenta</a:t>
            </a:r>
            <a:endParaRPr lang="fil-PH" i="0" dirty="0"/>
          </a:p>
          <a:p>
            <a:r>
              <a:rPr lang="en-US" i="0" dirty="0"/>
              <a:t>2) Malamang na kinailangan nilang magsaliksik para sa ilang gastusin o pinagpasyahang magkasamang saliksikin bilang bahagi ng pagpupulong.  </a:t>
            </a:r>
          </a:p>
          <a:p>
            <a:r>
              <a:rPr lang="en-US" i="0" dirty="0"/>
              <a:t>3) Umupo si Jason at ang kanyang pangkat at inalam ang kwenta.</a:t>
            </a:r>
          </a:p>
          <a:p>
            <a:r>
              <a:rPr lang="en-US" i="0" dirty="0"/>
              <a:t>Narito ang mga pamagat ng serbisyo at ang kwenta:</a:t>
            </a:r>
            <a:endParaRPr lang="fil-PH" i="1" dirty="0"/>
          </a:p>
          <a:p>
            <a:pPr marL="171450" indent="-171450">
              <a:buFont typeface="Arial" panose="020B0604020202020204" pitchFamily="34" charset="0"/>
              <a:buChar char="•"/>
            </a:pPr>
            <a:r>
              <a:rPr dirty="0"/>
              <a:t>Ang serbisyong Pagpapayo sa Paghahardin (Gardening Coach) ay mga Suportang Hanap-buhay – 40 oras/buwan sa lugar ng trabaho para sa 12 buwan @ $27/oras (kasama na ang buwis/benepisyo)</a:t>
            </a:r>
          </a:p>
          <a:p>
            <a:pPr marL="171450" indent="-171450">
              <a:buFont typeface="Arial" panose="020B0604020202020204" pitchFamily="34" charset="0"/>
              <a:buChar char="•"/>
            </a:pPr>
            <a:r>
              <a:rPr dirty="0"/>
              <a:t>Ang pagtuturo ng kasanayan sa tahanan ay mga Suportang Pamumuhay sa Komunidad – mga 6 na oras/linggo (mga 26 na oras/buwan) para sa 12 buwan @ $27/oras kasama na ang buwis</a:t>
            </a:r>
          </a:p>
          <a:p>
            <a:pPr marL="171450" indent="-171450">
              <a:buFont typeface="Arial" panose="020B0604020202020204" pitchFamily="34" charset="0"/>
              <a:buChar char="•"/>
            </a:pPr>
            <a:r>
              <a:rPr dirty="0"/>
              <a:t>Ang mga tauhan na susuporta sa iba’t ibang tunguhin; maghanap/magsaliksik ng mga apartment, suporta sa mga aktibidad sa simbahan, suporta sa gym at suporta para pag-aralan ang paggamit ng pampublikong transportasyon ay mga Suportang Pagsasama-sama sa Komunidad – 100/oras kada buwan @ $24/oras kasama na ang buwis</a:t>
            </a:r>
          </a:p>
          <a:p>
            <a:pPr marL="171450" indent="-171450">
              <a:buFont typeface="Arial" panose="020B0604020202020204" pitchFamily="34" charset="0"/>
              <a:buChar char="•"/>
            </a:pPr>
            <a:r>
              <a:rPr dirty="0"/>
              <a:t>Ang Transportasyon ay Hindi Pangmedikal na Transportasyon – Uber, pampublikong transportasyon at ACCESS @ $100/buwan</a:t>
            </a:r>
          </a:p>
          <a:p>
            <a:pPr marL="171450" indent="-171450">
              <a:buFont typeface="Arial" panose="020B0604020202020204" pitchFamily="34" charset="0"/>
              <a:buChar char="•"/>
            </a:pPr>
            <a:r>
              <a:rPr dirty="0"/>
              <a:t>Ang pagtuturong panlipunan/tagakonekta ay mga Suportang Pagsasama-sama sa Komunidad – 12 oras/buwan @ $30/oras kasama na ang buwis</a:t>
            </a:r>
          </a:p>
          <a:p>
            <a:pPr marL="171450" indent="-171450">
              <a:buFont typeface="Arial" panose="020B0604020202020204" pitchFamily="34" charset="0"/>
              <a:buChar char="•"/>
            </a:pPr>
            <a:r>
              <a:rPr dirty="0"/>
              <a:t>Ang Gym ay Suportang Pagsasama-sama sa Komunidad - $10/buwan</a:t>
            </a:r>
          </a:p>
          <a:p>
            <a:pPr marL="171450" indent="-171450">
              <a:buFont typeface="Arial" panose="020B0604020202020204" pitchFamily="34" charset="0"/>
              <a:buChar char="•"/>
            </a:pPr>
            <a:r>
              <a:rPr dirty="0"/>
              <a:t>Independent facilitator – Tinatayang 50 oras @ $20/oras (kasama na ang buwis) para matulungan isaayos ang mga serbisyo at suporta sa pasimula ng plano ni Jason</a:t>
            </a:r>
          </a:p>
          <a:p>
            <a:pPr marL="171450" indent="-171450">
              <a:buFont typeface="Arial" panose="020B0604020202020204" pitchFamily="34" charset="0"/>
              <a:buChar char="•"/>
            </a:pPr>
            <a:r>
              <a:rPr dirty="0"/>
              <a:t>FMS – 12 buwan @ $165/buwan</a:t>
            </a:r>
            <a:endParaRPr lang="fil-PH"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fil-PH"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dirty="0"/>
              <a:t>Ang binagong indibiduwal na badyet ni Sofia ay nagkakahalaga ng $12,000. Ito ang halagang magagamit niya at ng kanyang pamilya para bumili ng mga serbisyo at suporta ng SDP na kailangan niya sa kanyang IPP.</a:t>
            </a:r>
            <a:endParaRPr lang="fil-PH" b="0" i="0" dirty="0">
              <a:solidFill>
                <a:schemeClr val="tx1"/>
              </a:solidFill>
            </a:endParaRPr>
          </a:p>
          <a:p>
            <a:pPr defTabSz="897251">
              <a:defRPr/>
            </a:pPr>
            <a:r>
              <a:rPr dirty="0"/>
              <a:t>Si Sofia, pamilya niya at pangkat niya</a:t>
            </a:r>
          </a:p>
          <a:p>
            <a:pPr marL="228600" indent="-228600" defTabSz="897251">
              <a:buAutoNum type="arabicParenR"/>
              <a:defRPr/>
            </a:pPr>
            <a:r>
              <a:rPr lang="en-US" b="0" i="0" dirty="0">
                <a:solidFill>
                  <a:schemeClr val="tx1"/>
                </a:solidFill>
              </a:rPr>
              <a:t>Natukoy ang kanyang mga tunguhin at mga serbisyong kailangan para maabot ang mga tunguhing iyon. </a:t>
            </a:r>
          </a:p>
          <a:p>
            <a:pPr marL="228600" indent="-228600" defTabSz="897251">
              <a:buAutoNum type="arabicParenR"/>
              <a:defRPr/>
            </a:pPr>
            <a:r>
              <a:rPr lang="en-US" b="0" i="0" dirty="0">
                <a:solidFill>
                  <a:schemeClr val="tx1"/>
                </a:solidFill>
              </a:rPr>
              <a:t>Tiniyak nila ang mga tunguhin, at dinokumento ang mga serbisyo na nasa IPP niya.</a:t>
            </a:r>
          </a:p>
          <a:p>
            <a:pPr marL="228600" indent="-228600" defTabSz="897251">
              <a:buAutoNum type="arabicParenR"/>
              <a:defRPr/>
            </a:pPr>
            <a:r>
              <a:rPr lang="en-US" b="0" i="0" dirty="0">
                <a:solidFill>
                  <a:schemeClr val="tx1"/>
                </a:solidFill>
              </a:rPr>
              <a:t>Inalam nila kung anong mga serbisyo ang magiging libre/panlahatan</a:t>
            </a:r>
          </a:p>
          <a:p>
            <a:pPr marL="228600" indent="-228600" defTabSz="897251">
              <a:buAutoNum type="arabicParenR"/>
              <a:defRPr/>
            </a:pPr>
            <a:r>
              <a:rPr lang="en-US" b="0" i="0" dirty="0">
                <a:solidFill>
                  <a:schemeClr val="tx1"/>
                </a:solidFill>
              </a:rPr>
              <a:t>Tiniyak nila kung aling mga serbisyo ang gagastusan</a:t>
            </a:r>
          </a:p>
          <a:p>
            <a:pPr marL="228600" indent="-228600" defTabSz="897251">
              <a:buAutoNum type="arabicParenR"/>
              <a:defRPr/>
            </a:pPr>
            <a:r>
              <a:rPr lang="en-US" b="0" i="0" dirty="0">
                <a:solidFill>
                  <a:schemeClr val="tx1"/>
                </a:solidFill>
              </a:rPr>
              <a:t>Nagsaliksik sila para matukoy:</a:t>
            </a:r>
          </a:p>
          <a:p>
            <a:pPr marL="174708" indent="-174708" defTabSz="897251">
              <a:buFont typeface="Arial" panose="020B0604020202020204" pitchFamily="34" charset="0"/>
              <a:buChar char="•"/>
              <a:defRPr/>
            </a:pPr>
            <a:r>
              <a:rPr lang="en-US" b="1" i="0" dirty="0">
                <a:solidFill>
                  <a:schemeClr val="tx1"/>
                </a:solidFill>
              </a:rPr>
              <a:t>Sino ang magbibigay ng serbisyo</a:t>
            </a:r>
          </a:p>
          <a:p>
            <a:pPr marL="174708" indent="-174708" defTabSz="897251">
              <a:buFont typeface="Arial" panose="020B0604020202020204" pitchFamily="34" charset="0"/>
              <a:buChar char="•"/>
              <a:defRPr/>
            </a:pPr>
            <a:r>
              <a:rPr lang="en-US" b="1" i="0" dirty="0">
                <a:solidFill>
                  <a:schemeClr val="tx1"/>
                </a:solidFill>
              </a:rPr>
              <a:t>Gaano kadalas ibibigay ang serbisyo</a:t>
            </a:r>
          </a:p>
          <a:p>
            <a:pPr marL="174708" indent="-174708" defTabSz="897251">
              <a:buFont typeface="Arial" panose="020B0604020202020204" pitchFamily="34" charset="0"/>
              <a:buChar char="•"/>
              <a:defRPr/>
            </a:pPr>
            <a:r>
              <a:rPr lang="en-US" b="1" i="0" dirty="0">
                <a:solidFill>
                  <a:schemeClr val="tx1"/>
                </a:solidFill>
              </a:rPr>
              <a:t>Kailan ito magsisimula</a:t>
            </a:r>
          </a:p>
          <a:p>
            <a:pPr marL="174708" indent="-174708" defTabSz="897251">
              <a:buFont typeface="Arial" panose="020B0604020202020204" pitchFamily="34" charset="0"/>
              <a:buChar char="•"/>
              <a:defRPr/>
            </a:pPr>
            <a:r>
              <a:rPr lang="en-US" b="1" i="0" dirty="0">
                <a:solidFill>
                  <a:schemeClr val="tx1"/>
                </a:solidFill>
              </a:rPr>
              <a:t>Gaano katagal ibibigay ang serbisyo sa buong taon</a:t>
            </a:r>
          </a:p>
          <a:p>
            <a:pPr marL="174708" indent="-174708" defTabSz="897251">
              <a:buFont typeface="Arial" panose="020B0604020202020204" pitchFamily="34" charset="0"/>
              <a:buChar char="•"/>
              <a:defRPr/>
            </a:pPr>
            <a:r>
              <a:rPr lang="en-US" b="1" i="0" dirty="0">
                <a:solidFill>
                  <a:schemeClr val="tx1"/>
                </a:solidFill>
              </a:rPr>
              <a:t>Magkano ang magagastos para dito</a:t>
            </a:r>
          </a:p>
          <a:p>
            <a:pPr marL="174708" indent="-174708" defTabSz="897251">
              <a:buFont typeface="Arial" panose="020B0604020202020204" pitchFamily="34" charset="0"/>
              <a:buChar char="•"/>
              <a:defRPr/>
            </a:pPr>
            <a:r>
              <a:rPr lang="en-US" b="1" i="0" dirty="0">
                <a:solidFill>
                  <a:schemeClr val="tx1"/>
                </a:solidFill>
              </a:rPr>
              <a:t>Paano ang pagbabayad nito</a:t>
            </a:r>
            <a:endParaRPr lang="fil-PH" b="1" i="0" baseline="0" dirty="0">
              <a:solidFill>
                <a:schemeClr val="tx1"/>
              </a:solidFill>
            </a:endParaRPr>
          </a:p>
          <a:p>
            <a:pPr marL="174708" indent="-174708" defTabSz="897251">
              <a:buFont typeface="Arial" panose="020B0604020202020204" pitchFamily="34" charset="0"/>
              <a:buChar char="•"/>
              <a:defRPr/>
            </a:pPr>
            <a:r>
              <a:rPr lang="en-US" b="1" i="0" dirty="0">
                <a:solidFill>
                  <a:schemeClr val="tx1"/>
                </a:solidFill>
              </a:rPr>
              <a:t>Sino ang magbabayad nito</a:t>
            </a:r>
          </a:p>
          <a:p>
            <a:pPr marL="0" indent="0" defTabSz="897251">
              <a:buFont typeface="Arial" panose="020B0604020202020204" pitchFamily="34" charset="0"/>
              <a:buNone/>
              <a:defRPr/>
            </a:pPr>
            <a:r>
              <a:rPr lang="en-US" b="0" i="0" dirty="0">
                <a:solidFill>
                  <a:schemeClr val="tx1"/>
                </a:solidFill>
              </a:rPr>
              <a:t>6) Kinalkula nila ang mga gastos</a:t>
            </a:r>
          </a:p>
          <a:p>
            <a:pPr marL="0" indent="0" defTabSz="897251">
              <a:buFont typeface="Arial" panose="020B0604020202020204" pitchFamily="34" charset="0"/>
              <a:buNone/>
              <a:defRPr/>
            </a:pPr>
            <a:r>
              <a:rPr lang="en-US" b="0" i="0" dirty="0">
                <a:solidFill>
                  <a:schemeClr val="tx1"/>
                </a:solidFill>
              </a:rPr>
              <a:t>7) Ginawan nila siya ng plano ng pagastos.</a:t>
            </a:r>
          </a:p>
          <a:p>
            <a:pPr marL="171450" indent="-171450" defTabSz="897251">
              <a:buFont typeface="Wingdings" panose="05000000000000000000" pitchFamily="2" charset="2"/>
              <a:buChar char="ü"/>
              <a:defRPr/>
            </a:pPr>
            <a:r>
              <a:rPr lang="en-US" b="0" i="0" dirty="0">
                <a:solidFill>
                  <a:schemeClr val="tx1"/>
                </a:solidFill>
              </a:rPr>
              <a:t>Matutugunan ni Sofia ang kanyang mga tunguhin gamit ang mga libreng serbisyo at ilang provider  na uupahan ng kanyang pamilya. </a:t>
            </a:r>
          </a:p>
          <a:p>
            <a:pPr marL="171450" indent="-171450" defTabSz="897251">
              <a:buFont typeface="Wingdings" panose="05000000000000000000" pitchFamily="2" charset="2"/>
              <a:buChar char="ü"/>
              <a:defRPr/>
            </a:pPr>
            <a:r>
              <a:rPr lang="en-US" b="0" i="0" baseline="0" dirty="0">
                <a:solidFill>
                  <a:schemeClr val="tx1"/>
                </a:solidFill>
              </a:rPr>
              <a:t>Ginamit ni Sofia ang $8,900 batay sa impormasyon na nasa kanyang IPP at sa plano ng paggastos. </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fil-PH"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Handout</a:t>
            </a:r>
            <a:r>
              <a:rPr lang="en-US" i="0" baseline="0" dirty="0"/>
              <a:t>: </a:t>
            </a:r>
            <a:r>
              <a:rPr lang="en-US" b="1" i="0" baseline="0" dirty="0"/>
              <a:t>Pakete ni Jason at Sofia: </a:t>
            </a:r>
            <a:r>
              <a:rPr lang="en-US" i="0" baseline="0" dirty="0"/>
              <a:t>Plano ng Paggastos (mga pahina 8 at 9)</a:t>
            </a:r>
            <a:endParaRPr lang="fil-PH" b="0" i="0"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l-PH" i="0" dirty="0"/>
          </a:p>
          <a:p>
            <a:pPr marL="228600" indent="-228600">
              <a:buAutoNum type="arabicParenR"/>
            </a:pPr>
            <a:r>
              <a:rPr lang="en-US" i="0" dirty="0"/>
              <a:t>Inalam ni Sofia at ng pangkat niyakung ano ang itatawag sa serbisyo sa kanya batay sa mga serbisyo ng SDP at ng kanilang mga pakahulugan. </a:t>
            </a:r>
          </a:p>
          <a:p>
            <a:pPr marL="685800" lvl="1" indent="-228600">
              <a:buFont typeface="Arial" panose="020B0604020202020204" pitchFamily="34" charset="0"/>
              <a:buChar char="•"/>
            </a:pPr>
            <a:r>
              <a:rPr lang="en-US" i="0" baseline="0" dirty="0"/>
              <a:t>Ipinapakita ng pahina 8 kung ano ang itinawag ni Sofia at ng kanyang pangkat sa mga serbisyo sa kanya sa panahon ng pagpaplano</a:t>
            </a:r>
          </a:p>
          <a:p>
            <a:pPr marL="685800" lvl="1" indent="-228600">
              <a:buFont typeface="Arial" panose="020B0604020202020204" pitchFamily="34" charset="0"/>
              <a:buChar char="•"/>
            </a:pPr>
            <a:r>
              <a:rPr lang="en-US" i="0" baseline="0" dirty="0"/>
              <a:t>Ipinapakita ng pahina 9 ang kanyang plano ng paggastos na may mga serbisyo ng SDP at kwenta</a:t>
            </a:r>
            <a:endParaRPr lang="fil-PH" i="0" dirty="0"/>
          </a:p>
          <a:p>
            <a:r>
              <a:rPr lang="en-US" i="0" dirty="0"/>
              <a:t>2) Malamang na kinailangan nilang magsaliksik para sa ilang gastusin o pinagpasyahang magkasamang saliksikin bilang bahagi ng pagpupulong.  </a:t>
            </a:r>
          </a:p>
          <a:p>
            <a:r>
              <a:rPr lang="en-US" i="0" dirty="0"/>
              <a:t>3) Umupo si Sofia, ng kanyang pamilya at ng mga taong sumusuporta sa kanila at inalam ang kwenta.</a:t>
            </a:r>
          </a:p>
          <a:p>
            <a:r>
              <a:rPr lang="en-US" i="0" dirty="0"/>
              <a:t>Pagkatapos, tiniyak nila ang mga sumusunod:</a:t>
            </a:r>
            <a:endParaRPr lang="fil-PH" dirty="0"/>
          </a:p>
          <a:p>
            <a:pPr marL="171450" indent="-171450">
              <a:buFont typeface="Arial" panose="020B0604020202020204" pitchFamily="34" charset="0"/>
              <a:buChar char="•"/>
            </a:pPr>
            <a:r>
              <a:rPr dirty="0"/>
              <a:t>Suportang tauhan habang nakikihalubilo/tumatambay kasama ng mga kaibigan pagkatapos ng paaralan at suporta ng tauhan habang nasa art class ay mga Suportang Pagsasama-sam sa Komunidad – 5 oras/linggo, 32 linggo/taon @ $20/oras na may kabuoang $3,200 </a:t>
            </a:r>
            <a:endParaRPr lang="fil-PH" dirty="0"/>
          </a:p>
          <a:p>
            <a:pPr marL="171450" indent="-171450">
              <a:buFont typeface="Arial" panose="020B0604020202020204" pitchFamily="34" charset="0"/>
              <a:buChar char="•"/>
            </a:pPr>
            <a:r>
              <a:rPr dirty="0"/>
              <a:t>Suportang tauhan habang nakikihalubilo/tumatambay kasama ng mga kaibigan habang summer break ay mga Suportang Pagsasama sa Komunidad – 20 oras/linggo, 4 linggo @ $20/oras na may kabuoang $1,600</a:t>
            </a:r>
            <a:endParaRPr lang="fil-PH" dirty="0"/>
          </a:p>
          <a:p>
            <a:pPr marL="628650" lvl="1" indent="-171450">
              <a:buFont typeface="Arial" panose="020B0604020202020204" pitchFamily="34" charset="0"/>
              <a:buChar char="•"/>
            </a:pPr>
            <a:r>
              <a:rPr dirty="0"/>
              <a:t>Kaya bahaging ito ay may kabuoang $4,800</a:t>
            </a:r>
            <a:endParaRPr lang="fil-PH" u="sng" dirty="0"/>
          </a:p>
          <a:p>
            <a:pPr marL="171450" indent="-171450">
              <a:buFont typeface="Arial" panose="020B0604020202020204" pitchFamily="34" charset="0"/>
              <a:buChar char="•"/>
            </a:pPr>
            <a:r>
              <a:rPr dirty="0"/>
              <a:t>Ang summer camp ay mga Serbisyong Pansamantala </a:t>
            </a:r>
          </a:p>
          <a:p>
            <a:pPr marL="171450" indent="-171450">
              <a:buFont typeface="Arial" panose="020B0604020202020204" pitchFamily="34" charset="0"/>
              <a:buChar char="•"/>
            </a:pPr>
            <a:r>
              <a:rPr dirty="0"/>
              <a:t>Ang Art Class ay mga Suportang Pagsasama-sama sa Komunidad – gastos ng lokal na klase gamit ang mga parke at libangan sa lugar niya</a:t>
            </a:r>
          </a:p>
          <a:p>
            <a:pPr marL="171450" indent="-171450">
              <a:buFont typeface="Arial" panose="020B0604020202020204" pitchFamily="34" charset="0"/>
              <a:buChar char="•"/>
            </a:pPr>
            <a:r>
              <a:rPr dirty="0"/>
              <a:t>Independent facilitator – Tinatayang 50 oras @ $20/oras (kasama na ang buwis) para bumuo ng plano na nakasentro sa tao at pag-access sa mga serbisyo habang nasa kanyang IPP, IEP at sa mga ehensyang mga pakinabang ng publiko</a:t>
            </a:r>
          </a:p>
          <a:p>
            <a:pPr marL="171450" indent="-171450">
              <a:buFont typeface="Arial" panose="020B0604020202020204" pitchFamily="34" charset="0"/>
              <a:buChar char="•"/>
            </a:pPr>
            <a:r>
              <a:rPr dirty="0"/>
              <a:t>FMS – 12 buwan @ $75/buwan</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fil-PH"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solidFill>
                  <a:schemeClr val="tx1"/>
                </a:solidFill>
              </a:rPr>
              <a:t>Handout:</a:t>
            </a:r>
            <a:r>
              <a:rPr dirty="0"/>
              <a:t> </a:t>
            </a:r>
            <a:r>
              <a:rPr b="1" dirty="0"/>
              <a:t>Aktibidad ng Plano ng Paggastos</a:t>
            </a:r>
            <a:r>
              <a:rPr dirty="0"/>
              <a:t> </a:t>
            </a:r>
            <a:r>
              <a:rPr i="1" dirty="0"/>
              <a:t>(Dapat gugugol ng mga 15 minuto.)</a:t>
            </a:r>
            <a:endParaRPr lang="fil-PH" i="0" dirty="0">
              <a:solidFill>
                <a:schemeClr val="tx1"/>
              </a:solidFill>
            </a:endParaRPr>
          </a:p>
          <a:p>
            <a:endParaRPr lang="fil-PH" i="0" dirty="0">
              <a:solidFill>
                <a:schemeClr val="tx1"/>
              </a:solidFill>
            </a:endParaRPr>
          </a:p>
          <a:p>
            <a:r>
              <a:rPr lang="en-US" i="0" dirty="0">
                <a:solidFill>
                  <a:schemeClr val="tx1"/>
                </a:solidFill>
              </a:rPr>
              <a:t>Ngayong gagamit tayo ng worksheet na makakatulong sa iyo na pag-isipan ang iyong indibiduwal na badyet ng SDP.</a:t>
            </a:r>
            <a:endParaRPr lang="fil-PH" i="1" dirty="0">
              <a:solidFill>
                <a:schemeClr val="tx1"/>
              </a:solidFill>
            </a:endParaRPr>
          </a:p>
          <a:p>
            <a:pPr lvl="0">
              <a:buFont typeface="Arial"/>
              <a:buChar char="•"/>
            </a:pPr>
            <a:r>
              <a:rPr lang="en-US" dirty="0">
                <a:solidFill>
                  <a:schemeClr val="tx1"/>
                </a:solidFill>
              </a:rPr>
              <a:t>Pag-isipan ang isa sa iyong mga tunguhin na malamang mayroon ka sa SDP. </a:t>
            </a:r>
          </a:p>
          <a:p>
            <a:pPr lvl="0">
              <a:buFont typeface="Arial"/>
              <a:buChar char="•"/>
            </a:pPr>
            <a:r>
              <a:rPr lang="en-US" dirty="0">
                <a:solidFill>
                  <a:schemeClr val="tx1"/>
                </a:solidFill>
              </a:rPr>
              <a:t>Anong serbisyo ang malamang na gagamitin mo para maabot ang tunguhing iyan.</a:t>
            </a:r>
            <a:endParaRPr lang="fil-PH" dirty="0">
              <a:solidFill>
                <a:schemeClr val="tx1"/>
              </a:solidFill>
            </a:endParaRPr>
          </a:p>
          <a:p>
            <a:pPr lvl="0">
              <a:buFont typeface="Arial"/>
              <a:buChar char="•"/>
            </a:pPr>
            <a:r>
              <a:rPr lang="en-US" dirty="0">
                <a:solidFill>
                  <a:schemeClr val="tx1"/>
                </a:solidFill>
              </a:rPr>
              <a:t>Pag-isipan kung magkano malamang ang gagastusin sa serbisyong iyan. Maaari mong gamitin ang pinakamalapit na hula mo sa aktibidad na ito. Makakatanggap ka ng tulong kapag inaalam mo ang iyong mga gastusin habang nasa aktuwal na proseso ka ng pagpaplano.</a:t>
            </a:r>
            <a:endParaRPr lang="fil-PH" dirty="0">
              <a:solidFill>
                <a:schemeClr val="tx1"/>
              </a:solidFill>
            </a:endParaRPr>
          </a:p>
          <a:p>
            <a:pPr lvl="0">
              <a:buFont typeface="Arial"/>
              <a:buChar char="•"/>
            </a:pPr>
            <a:r>
              <a:rPr lang="en-US" dirty="0">
                <a:solidFill>
                  <a:schemeClr val="tx1"/>
                </a:solidFill>
              </a:rPr>
              <a:t>Nagbabayad ka ba sa isang tao?  Ayon sa oras?  Ilang oras kada isang linggo?  Ilang linggo kada isang taon?</a:t>
            </a:r>
          </a:p>
          <a:p>
            <a:pPr lvl="0">
              <a:buFont typeface="Arial"/>
              <a:buChar char="•"/>
            </a:pPr>
            <a:r>
              <a:rPr lang="en-US" dirty="0">
                <a:solidFill>
                  <a:schemeClr val="tx1"/>
                </a:solidFill>
              </a:rPr>
              <a:t>Ito ba ay isang minsanang pagbayad?  Buwanang bayad?</a:t>
            </a:r>
          </a:p>
          <a:p>
            <a:pPr lvl="0">
              <a:buFont typeface="Arial"/>
              <a:buChar char="•"/>
            </a:pPr>
            <a:r>
              <a:rPr lang="en-US" dirty="0">
                <a:solidFill>
                  <a:schemeClr val="tx1"/>
                </a:solidFill>
              </a:rPr>
              <a:t>Kailan magsisimula ang serbisyo?  Kailan magtatapos ang serbisyo?  </a:t>
            </a:r>
          </a:p>
          <a:p>
            <a:pPr lvl="0">
              <a:buFont typeface="Arial"/>
              <a:buNone/>
            </a:pPr>
            <a:r>
              <a:rPr lang="en-US" dirty="0">
                <a:solidFill>
                  <a:schemeClr val="tx1"/>
                </a:solidFill>
              </a:rPr>
              <a:t>Gumugol tayo ng ilang minuto at tingnan kung magagawa natin itong tapusin. </a:t>
            </a:r>
          </a:p>
          <a:p>
            <a:pPr lvl="0">
              <a:buFont typeface="Arial"/>
              <a:buNone/>
            </a:pPr>
            <a:endParaRPr lang="fil-PH" baseline="0" dirty="0">
              <a:solidFill>
                <a:schemeClr val="tx1"/>
              </a:solidFill>
            </a:endParaRPr>
          </a:p>
          <a:p>
            <a:pPr lvl="0">
              <a:buFont typeface="Arial"/>
              <a:buNone/>
            </a:pPr>
            <a:r>
              <a:rPr lang="en-US" b="1" i="1" baseline="0" dirty="0">
                <a:solidFill>
                  <a:schemeClr val="tx1"/>
                </a:solidFill>
              </a:rPr>
              <a:t>Tip sa Pagsasanay</a:t>
            </a:r>
            <a:r>
              <a:rPr lang="en-US" b="1" baseline="0" dirty="0">
                <a:solidFill>
                  <a:schemeClr val="tx1"/>
                </a:solidFill>
              </a:rPr>
              <a:t> Huwag masyadong malula sa mga detalye. Tulungan ang mga dumadalo na makuha ang konsepto sa pamamagitan ng paghiling sa kanila na magpokus sa isa lamang serbisyo o suporta. Sabihin sa kanila na magtantya lamang. Ang tunguhin dito ay tulungan sila na makuha ang konsepto ng pagbuo ng plano ng paggastos, hindi ang espesipiko at tumpak na pagpuno sa worksheet.</a:t>
            </a:r>
            <a:endParaRPr lang="fil-PH"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fil-PH"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fil-PH" sz="1200" b="1"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Ang mga serbisyo ay  magiging nakasentro sa tao at nakalista sa iyong IPP. </a:t>
            </a:r>
          </a:p>
          <a:p>
            <a:endParaRPr lang="fil-PH"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Titiyakin mo at ng iyong sumusuporta mga tao/pangkat kung anong mga serbisyo ang kailangan mo para maabot ang iyong mga tunguhin.</a:t>
            </a:r>
          </a:p>
          <a:p>
            <a:endParaRPr lang="fil-PH"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Titiyakin mo kung anong mga serbisyo na panglahatan ang unang available sa iyo. </a:t>
            </a:r>
            <a:endParaRPr lang="fil-PH" sz="1200" dirty="0">
              <a:solidFill>
                <a:schemeClr val="tx1"/>
              </a:solidFill>
              <a:latin typeface="+mn-lt"/>
            </a:endParaRPr>
          </a:p>
          <a:p>
            <a:endParaRPr lang="fil-PH" sz="1200" dirty="0">
              <a:solidFill>
                <a:schemeClr val="tx1"/>
              </a:solidFill>
              <a:latin typeface="+mn-lt"/>
            </a:endParaRPr>
          </a:p>
          <a:p>
            <a:pPr marL="342900" indent="-342900">
              <a:buFont typeface="Wingdings" panose="05000000000000000000" pitchFamily="2" charset="2"/>
              <a:buChar char="ü"/>
            </a:pPr>
            <a:r>
              <a:rPr lang="en-US" sz="1200" dirty="0">
                <a:solidFill>
                  <a:schemeClr val="tx1"/>
                </a:solidFill>
                <a:latin typeface="+mn-lt"/>
              </a:rPr>
              <a:t>Sasaliksikin at kakalkulahin mo ang gastos ng natitira mo pang mga serbiyso at suporta na nasa iyong plano ng paggastos. </a:t>
            </a:r>
          </a:p>
          <a:p>
            <a:pPr marL="342900" indent="-342900">
              <a:buFont typeface="Wingdings" panose="05000000000000000000" pitchFamily="2" charset="2"/>
              <a:buChar char="ü"/>
            </a:pPr>
            <a:endParaRPr lang="fil-PH" sz="1200" dirty="0">
              <a:solidFill>
                <a:schemeClr val="tx1"/>
              </a:solidFill>
              <a:latin typeface="+mn-lt"/>
            </a:endParaRPr>
          </a:p>
          <a:p>
            <a:pPr marL="0" indent="0">
              <a:buFont typeface="Wingdings" panose="05000000000000000000" pitchFamily="2" charset="2"/>
              <a:buNone/>
            </a:pPr>
            <a:r>
              <a:rPr lang="en-US" sz="1200" b="1" i="1" dirty="0">
                <a:solidFill>
                  <a:schemeClr val="tx1"/>
                </a:solidFill>
                <a:latin typeface="+mn-lt"/>
              </a:rPr>
              <a:t>Tip sa Pagsasanay</a:t>
            </a:r>
            <a:r>
              <a:rPr lang="en-US" sz="1200" b="1" dirty="0">
                <a:solidFill>
                  <a:schemeClr val="tx1"/>
                </a:solidFill>
                <a:latin typeface="+mn-lt"/>
              </a:rPr>
              <a:t> Ang susunod na seksyon sa FMS ay may maraming nilalaman, kaya pag-isipan nang magpahinga sandali dito o kaya mag-inat-inat muna bago simulan ang FMS.</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fil-PH"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fil-PH"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fil-PH"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en-US" baseline="0" dirty="0">
                <a:solidFill>
                  <a:schemeClr val="tx1"/>
                </a:solidFill>
                <a:latin typeface="+mn-lt"/>
              </a:rPr>
              <a:t>Isa sa pinakamalaking suporta sa iyo ay ang iyong financial management service, o FMS. </a:t>
            </a:r>
          </a:p>
          <a:p>
            <a:pPr marL="174708" indent="-174708" defTabSz="931774">
              <a:defRPr/>
            </a:pPr>
            <a:r>
              <a:rPr lang="en-US" baseline="0" dirty="0">
                <a:solidFill>
                  <a:schemeClr val="tx1"/>
                </a:solidFill>
                <a:latin typeface="+mn-lt"/>
              </a:rPr>
              <a:t>Ang FMS ay ang </a:t>
            </a:r>
            <a:r>
              <a:rPr lang="en-US" b="1" baseline="0" dirty="0">
                <a:solidFill>
                  <a:schemeClr val="tx1"/>
                </a:solidFill>
                <a:latin typeface="+mn-lt"/>
              </a:rPr>
              <a:t>nag-iisang service provider na malamang ay nakakontrata</a:t>
            </a:r>
            <a:r>
              <a:rPr lang="en-US" baseline="0" dirty="0">
                <a:solidFill>
                  <a:schemeClr val="tx1"/>
                </a:solidFill>
                <a:latin typeface="+mn-lt"/>
              </a:rPr>
              <a:t> sa regional center at ang nag-iisang serbisyo na kinakailangang mayroon ka. </a:t>
            </a:r>
          </a:p>
          <a:p>
            <a:pPr marL="174708" indent="-174708" defTabSz="931774">
              <a:buFont typeface="Arial" panose="020B0604020202020204" pitchFamily="34" charset="0"/>
              <a:buChar char="•"/>
              <a:defRPr/>
            </a:pPr>
            <a:r>
              <a:rPr lang="en-US" dirty="0">
                <a:solidFill>
                  <a:schemeClr val="tx1"/>
                </a:solidFill>
                <a:latin typeface="+mn-lt"/>
              </a:rPr>
              <a:t>Ginagamit ng FMS ang iyong plano sa paggastos para bayaran ang mga serbisyo at suporta sa iyong IPP.</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Padadalhan ka at ang inyong regional center ng mga buwanang sumaryo sa iyong plano ng paggastos.</a:t>
            </a:r>
          </a:p>
          <a:p>
            <a:pPr marL="174708" indent="-174708" defTabSz="931774">
              <a:buFont typeface="Arial" panose="020B0604020202020204" pitchFamily="34" charset="0"/>
              <a:buChar char="•"/>
              <a:defRPr/>
            </a:pPr>
            <a:r>
              <a:rPr lang="en-US" baseline="0" dirty="0">
                <a:solidFill>
                  <a:schemeClr val="tx1"/>
                </a:solidFill>
                <a:latin typeface="+mn-lt"/>
              </a:rPr>
              <a:t>Tutulungan ka nila na tiyaking hindi susobra ang paggastos mo.</a:t>
            </a:r>
          </a:p>
          <a:p>
            <a:pPr marL="174708" indent="-174708" defTabSz="931774">
              <a:buFont typeface="Arial" panose="020B0604020202020204" pitchFamily="34" charset="0"/>
              <a:buChar char="•"/>
              <a:defRPr/>
            </a:pPr>
            <a:r>
              <a:rPr lang="en-US" baseline="0" dirty="0">
                <a:solidFill>
                  <a:schemeClr val="tx1"/>
                </a:solidFill>
                <a:latin typeface="+mn-lt"/>
              </a:rPr>
              <a:t>Titiyakin ng FMS na ang mga taong pipiliin mo na magtatrabaho sa iyo ay kwalipikado na magbigay ng serbisyo kung saan sila inupahan na gawin. </a:t>
            </a:r>
          </a:p>
          <a:p>
            <a:pPr marL="174708" indent="-174708" defTabSz="931774">
              <a:buFont typeface="Arial" panose="020B0604020202020204" pitchFamily="34" charset="0"/>
              <a:buChar char="•"/>
              <a:defRPr/>
            </a:pPr>
            <a:r>
              <a:rPr lang="en-US" baseline="0" dirty="0">
                <a:solidFill>
                  <a:schemeClr val="tx1"/>
                </a:solidFill>
                <a:latin typeface="+mn-lt"/>
              </a:rPr>
              <a:t>Tutulungan ka nila na tapusin ang pagsusuri ng pagkatao ng iyong potensyal na tauhan, kung kinakailangan.</a:t>
            </a:r>
            <a:endParaRPr lang="fil-PH"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fil-PH"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Ang susunod na mga slide ay aakay sa iyo kung paano magpapasya kung aling relasyon sa FMS ang </a:t>
            </a:r>
            <a:r>
              <a:rPr u="sng" dirty="0"/>
              <a:t>KAILANGAN</a:t>
            </a:r>
            <a:r>
              <a:rPr dirty="0"/>
              <a:t> mo para sa mga serbisyo at suporta sa iyong plano ng paggastos.</a:t>
            </a:r>
            <a:endParaRPr lang="fil-PH"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fil-PH"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Mayroon kang IPP at ang iyong plano ng paggastos na nagpapakita ng mga serbisyo at suporta na pinili mo. </a:t>
            </a:r>
          </a:p>
          <a:p>
            <a:r>
              <a:rPr dirty="0"/>
              <a:t>Para matiyak ang iyong relasyon sa iyong FMS, simulan sa pagtanong sa iyong sarili kung magkakaroon ka ng mga empleyado bilang bahagi ng iyong plano. At, kung magkakaroon ka ng mga empleyado, sino ang magkakaroon ng kaugnayang employer sa kanila. </a:t>
            </a:r>
          </a:p>
          <a:p>
            <a:r>
              <a:rPr dirty="0"/>
              <a:t>Tingnan natin ang iba’t ibang paraan ng pagsagot sa gayong mga tanong.</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fil-PH"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dirty="0"/>
              <a:t>Mayroon kang IPP at ang iyong plano ng paggastos na nagpapakita ng mga serbisyo at suporta na pinili mo. </a:t>
            </a:r>
            <a:endParaRPr lang="fil-PH" dirty="0">
              <a:solidFill>
                <a:schemeClr val="tx1"/>
              </a:solidFill>
            </a:endParaRPr>
          </a:p>
          <a:p>
            <a:r>
              <a:rPr dirty="0"/>
              <a:t>Kaya, magtanong ka, “Magkakaroon ba ako ng mga empleyado?”</a:t>
            </a:r>
          </a:p>
          <a:p>
            <a:pPr marL="0" indent="0">
              <a:buFont typeface="Arial" panose="020B0604020202020204" pitchFamily="34" charset="0"/>
              <a:buNone/>
            </a:pPr>
            <a:r>
              <a:rPr lang="en-US" dirty="0">
                <a:solidFill>
                  <a:schemeClr val="tx1"/>
                </a:solidFill>
              </a:rPr>
              <a:t>Hindi – Walang mga empleyado. </a:t>
            </a:r>
          </a:p>
          <a:p>
            <a:pPr marL="628650" lvl="1" indent="-171450">
              <a:buFont typeface="Arial" panose="020B0604020202020204" pitchFamily="34" charset="0"/>
              <a:buChar char="•"/>
            </a:pPr>
            <a:r>
              <a:rPr lang="en-US" dirty="0">
                <a:solidFill>
                  <a:schemeClr val="tx1"/>
                </a:solidFill>
              </a:rPr>
              <a:t>Bumibili lamang ako ng mga item</a:t>
            </a:r>
            <a:r>
              <a:rPr dirty="0"/>
              <a:t> </a:t>
            </a:r>
          </a:p>
          <a:p>
            <a:pPr marL="628650" lvl="1" indent="-171450">
              <a:buFont typeface="Arial" panose="020B0604020202020204" pitchFamily="34" charset="0"/>
              <a:buChar char="•"/>
            </a:pPr>
            <a:r>
              <a:rPr lang="en-US" dirty="0">
                <a:solidFill>
                  <a:schemeClr val="tx1"/>
                </a:solidFill>
              </a:rPr>
              <a:t>Hindi ako magkakaroon ng mga empleyado dahil uupa ako ng ahensya/kompanya para magbigay ng mga tao na magtatrabaho sa akin. Wala akong employer/empleyado na relasyon sa mga taong tumutulong sa akin. Umupa na ako ng ahensya/kompanya at ang mga taong tumutulong sa akin ay empleyado na ng mga ahensya/kompanya.</a:t>
            </a:r>
            <a:endParaRPr lang="fil-PH" dirty="0">
              <a:solidFill>
                <a:schemeClr val="tx1"/>
              </a:solidFill>
            </a:endParaRPr>
          </a:p>
          <a:p>
            <a:pPr marL="0" indent="0" defTabSz="931774">
              <a:buFont typeface="+mj-lt"/>
              <a:buNone/>
              <a:defRPr/>
            </a:pPr>
            <a:r>
              <a:rPr lang="en-US" b="1" dirty="0">
                <a:solidFill>
                  <a:schemeClr val="tx1"/>
                </a:solidFill>
              </a:rPr>
              <a:t>Ito ang magiging Modelo ng Tagabayad ng Bayarin:</a:t>
            </a:r>
          </a:p>
          <a:p>
            <a:pPr marL="228600" indent="-228600" defTabSz="931774">
              <a:buFont typeface="+mj-lt"/>
              <a:buAutoNum type="arabicParenR"/>
              <a:defRPr/>
            </a:pPr>
            <a:r>
              <a:rPr lang="en-US" dirty="0">
                <a:solidFill>
                  <a:schemeClr val="tx1"/>
                </a:solidFill>
              </a:rPr>
              <a:t>Ang FMS na nagbibigay ng ganitong mga serbisyo ay nagsusulat ng mga tseke at nagbabayad para sa mga serbisyo at suporta na nakalista sa IPP alang-alang sa iyo.  </a:t>
            </a:r>
          </a:p>
          <a:p>
            <a:pPr marL="228600" indent="-228600" defTabSz="931774">
              <a:buFont typeface="+mj-lt"/>
              <a:buAutoNum type="arabicParenR"/>
              <a:defRPr/>
            </a:pPr>
            <a:r>
              <a:rPr lang="en-US" dirty="0">
                <a:solidFill>
                  <a:schemeClr val="tx1"/>
                </a:solidFill>
              </a:rPr>
              <a:t>Walang kaugnayang employer/empleyado ang umiiral sa pagitan ng FMS, service provider, o sa kasali.  </a:t>
            </a:r>
          </a:p>
          <a:p>
            <a:pPr marL="228600" indent="-228600" defTabSz="931774">
              <a:buFont typeface="+mj-lt"/>
              <a:buAutoNum type="arabicParenR"/>
              <a:defRPr/>
            </a:pPr>
            <a:r>
              <a:rPr lang="en-US" dirty="0">
                <a:solidFill>
                  <a:schemeClr val="tx1"/>
                </a:solidFill>
              </a:rPr>
              <a:t>Maaaring piliin ng kasali ang modelong ito ng provider ng FMS kapag bumibili lamang ng produkto o kapag bumibili ng mga serbisyo at suporta mula sa isang ahensya o kompanya.  </a:t>
            </a:r>
          </a:p>
          <a:p>
            <a:pPr marL="228600" indent="-228600" defTabSz="931774">
              <a:buFont typeface="+mj-lt"/>
              <a:buAutoNum type="arabicParenR"/>
              <a:defRPr/>
            </a:pPr>
            <a:r>
              <a:rPr lang="en-US" dirty="0">
                <a:solidFill>
                  <a:schemeClr val="tx1"/>
                </a:solidFill>
              </a:rPr>
              <a:t>Ang ahensya o kompanya ang may pananagutan na magbigay ng mga item at/o mga manggagawa, at ang provider ng FMS  ang nagsusulat ng tseke para sa mga serbisyo at suportang ibinigay. </a:t>
            </a:r>
          </a:p>
          <a:p>
            <a:pPr marL="228600" indent="-228600" defTabSz="931774">
              <a:buFont typeface="+mj-lt"/>
              <a:buAutoNum type="arabicParenR"/>
              <a:defRPr/>
            </a:pPr>
            <a:r>
              <a:rPr lang="en-US" dirty="0">
                <a:solidFill>
                  <a:schemeClr val="tx1"/>
                </a:solidFill>
              </a:rPr>
              <a:t>Ang ahensya o kompanya ang may employer/empleyadong ugnayan sa manggagawa kaya sila ang may pananagutan sa lahat ng angkop na mga batas sa patrabaho at mga batas para makakuha ng angkop na mga insurance (hal., Kabayaran ng manggagawa). </a:t>
            </a:r>
          </a:p>
          <a:p>
            <a:pPr defTabSz="931774">
              <a:defRPr/>
            </a:pPr>
            <a:r>
              <a:rPr lang="en-US" dirty="0">
                <a:solidFill>
                  <a:schemeClr val="tx1"/>
                </a:solidFill>
              </a:rPr>
              <a:t>Mga Halimbawa:</a:t>
            </a:r>
          </a:p>
          <a:p>
            <a:pPr marL="174708" indent="-174708" defTabSz="931774">
              <a:buFont typeface="Arial" panose="020B0604020202020204" pitchFamily="34" charset="0"/>
              <a:buChar char="•"/>
              <a:defRPr/>
            </a:pPr>
            <a:r>
              <a:rPr lang="en-US" dirty="0">
                <a:solidFill>
                  <a:schemeClr val="tx1"/>
                </a:solidFill>
              </a:rPr>
              <a:t>Pagkuha ng klase mula sa departamento ng mga parke at libangan</a:t>
            </a:r>
          </a:p>
          <a:p>
            <a:pPr marL="174708" indent="-174708" defTabSz="931774">
              <a:buFont typeface="Arial" panose="020B0604020202020204" pitchFamily="34" charset="0"/>
              <a:buChar char="•"/>
              <a:defRPr/>
            </a:pPr>
            <a:r>
              <a:rPr lang="en-US" dirty="0">
                <a:solidFill>
                  <a:schemeClr val="tx1"/>
                </a:solidFill>
              </a:rPr>
              <a:t>Pagbili ng computer mula sa isang kompanya</a:t>
            </a:r>
          </a:p>
          <a:p>
            <a:pPr marL="174708" indent="-174708" defTabSz="931774">
              <a:buFont typeface="Arial" panose="020B0604020202020204" pitchFamily="34" charset="0"/>
              <a:buChar char="•"/>
              <a:defRPr/>
            </a:pPr>
            <a:r>
              <a:rPr lang="en-US" dirty="0">
                <a:solidFill>
                  <a:schemeClr val="tx1"/>
                </a:solidFill>
              </a:rPr>
              <a:t>Pagbabayad ng transportasyon sa isang kompanya</a:t>
            </a:r>
          </a:p>
          <a:p>
            <a:pPr marL="174708" indent="-174708" defTabSz="931774">
              <a:buFont typeface="Arial" panose="020B0604020202020204" pitchFamily="34" charset="0"/>
              <a:buChar char="•"/>
              <a:defRPr/>
            </a:pPr>
            <a:r>
              <a:rPr lang="en-US" dirty="0">
                <a:solidFill>
                  <a:schemeClr val="tx1"/>
                </a:solidFill>
              </a:rPr>
              <a:t>Pag-upa ng kompanya para suplayan ka ng mga manggagawa sa iyong tahanan</a:t>
            </a:r>
          </a:p>
          <a:p>
            <a:pPr marL="174708" indent="-174708" defTabSz="931774">
              <a:buFont typeface="Arial" panose="020B0604020202020204" pitchFamily="34" charset="0"/>
              <a:buChar char="•"/>
              <a:defRPr/>
            </a:pPr>
            <a:r>
              <a:rPr lang="en-US" dirty="0">
                <a:solidFill>
                  <a:schemeClr val="tx1"/>
                </a:solidFill>
              </a:rPr>
              <a:t>Paggawang kasama ng ahensya para tulungan kang mag-apply ng trabaho</a:t>
            </a:r>
          </a:p>
          <a:p>
            <a:pPr marL="174708" indent="-174708" defTabSz="931774">
              <a:buFont typeface="Arial" panose="020B0604020202020204" pitchFamily="34" charset="0"/>
              <a:buChar char="•"/>
              <a:defRPr/>
            </a:pPr>
            <a:r>
              <a:rPr lang="en-US" baseline="0" dirty="0">
                <a:solidFill>
                  <a:schemeClr val="tx1"/>
                </a:solidFill>
              </a:rPr>
              <a:t>Mga provider na nagtatrabaho na sa inyong regional center</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fil-PH"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Kaya, balikan natin ang tanong na, “Magkakaroon ba ako ng mga empleyado?”</a:t>
            </a:r>
          </a:p>
          <a:p>
            <a:endParaRPr lang="fil-PH" baseline="0" dirty="0">
              <a:solidFill>
                <a:schemeClr val="tx1"/>
              </a:solidFill>
            </a:endParaRPr>
          </a:p>
          <a:p>
            <a:r>
              <a:rPr lang="en-US" dirty="0">
                <a:solidFill>
                  <a:schemeClr val="tx1"/>
                </a:solidFill>
              </a:rPr>
              <a:t>Oo– Magkakaroon ako ng mga taong magtatrabaho para sa akin nang direkta at gusto kong magkaroon ng ganap na pananagutan bilang kanilang employer na may suporta sa pagsunod sa mga batas sa patrabaho mula sa aking FMS.</a:t>
            </a:r>
            <a:endParaRPr lang="fil-PH" u="sng" dirty="0">
              <a:solidFill>
                <a:schemeClr val="tx1"/>
              </a:solidFill>
            </a:endParaRPr>
          </a:p>
          <a:p>
            <a:pPr defTabSz="931774">
              <a:defRPr/>
            </a:pPr>
            <a:r>
              <a:rPr lang="en-US" b="1" dirty="0">
                <a:solidFill>
                  <a:schemeClr val="tx1"/>
                </a:solidFill>
              </a:rPr>
              <a:t>Ito ang magiging Modelo ng Solong Employer:</a:t>
            </a:r>
          </a:p>
          <a:p>
            <a:pPr defTabSz="931774">
              <a:defRPr/>
            </a:pPr>
            <a:r>
              <a:rPr lang="en-US" dirty="0">
                <a:solidFill>
                  <a:schemeClr val="tx1"/>
                </a:solidFill>
              </a:rPr>
              <a:t>Maaaring piliin ng kasali ang modelong ito kung gusto nilang maging direktang employer ng mga magbibigay ng serbisyo. </a:t>
            </a:r>
          </a:p>
          <a:p>
            <a:pPr defTabSz="931774">
              <a:defRPr/>
            </a:pPr>
            <a:r>
              <a:rPr lang="en-US" dirty="0">
                <a:solidFill>
                  <a:schemeClr val="tx1"/>
                </a:solidFill>
              </a:rPr>
              <a:t>Ang FMS na nagbibigay ng mga serbisyo sa modelong ito ang tutulong sa kasali sa pamamagitan ng:</a:t>
            </a:r>
          </a:p>
          <a:p>
            <a:pPr marL="228600" indent="-228600" defTabSz="931774">
              <a:buFont typeface="+mj-lt"/>
              <a:buAutoNum type="arabicParenR"/>
              <a:defRPr/>
            </a:pPr>
            <a:r>
              <a:rPr lang="en-US" dirty="0">
                <a:solidFill>
                  <a:schemeClr val="tx1"/>
                </a:solidFill>
              </a:rPr>
              <a:t>Tumutulong sa kanila na sumunod sa pamamagitan ng lahat ng angkop na mga batas sa patrabaho</a:t>
            </a:r>
          </a:p>
          <a:p>
            <a:pPr marL="228600" indent="-228600" defTabSz="931774">
              <a:buFont typeface="+mj-lt"/>
              <a:buAutoNum type="arabicParenR"/>
              <a:defRPr/>
            </a:pPr>
            <a:r>
              <a:rPr lang="en-US" dirty="0">
                <a:solidFill>
                  <a:schemeClr val="tx1"/>
                </a:solidFill>
              </a:rPr>
              <a:t>Nagpapatunay sa mga kwalipikasyon ng provider at pagkuha ng pagsusuri ng pagkatao </a:t>
            </a:r>
          </a:p>
          <a:p>
            <a:pPr marL="228600" indent="-228600" defTabSz="931774">
              <a:buFont typeface="+mj-lt"/>
              <a:buAutoNum type="arabicParenR"/>
              <a:defRPr/>
            </a:pPr>
            <a:r>
              <a:rPr lang="en-US" dirty="0">
                <a:solidFill>
                  <a:schemeClr val="tx1"/>
                </a:solidFill>
              </a:rPr>
              <a:t>Nagpoproseso ng sweldo. </a:t>
            </a:r>
          </a:p>
          <a:p>
            <a:pPr marL="0" indent="0" defTabSz="931774">
              <a:buFont typeface="+mj-lt"/>
              <a:buNone/>
              <a:defRPr/>
            </a:pPr>
            <a:r>
              <a:rPr lang="en-US" dirty="0">
                <a:solidFill>
                  <a:schemeClr val="tx1"/>
                </a:solidFill>
              </a:rPr>
              <a:t>Hinihingan ang kasali na ipagpatuloy ang pangunahing pananagutan ng employer at:</a:t>
            </a:r>
          </a:p>
          <a:p>
            <a:pPr marL="228600" indent="-228600" defTabSz="931774">
              <a:buFont typeface="+mj-lt"/>
              <a:buAutoNum type="arabicParenR"/>
              <a:defRPr/>
            </a:pPr>
            <a:r>
              <a:rPr lang="en-US" dirty="0">
                <a:solidFill>
                  <a:schemeClr val="tx1"/>
                </a:solidFill>
              </a:rPr>
              <a:t>Kumuha ng anumang kinakailangang mga insurance na nauugnay sa patrabaho (hal., kabayaran ng manggagawa) nababayaran mula sa iyong plano ng paggastos. Ang ganitong mga gastusin ay idadagdag sa anumang pang-oras na rate na ipinasya mong ibayad sa iyong mga empleyado. (Tandaan, ito ang 18% na ginamit namin bilang halimbawa/tantya na nasa aktibidad ng plano ng paggastos.)</a:t>
            </a:r>
            <a:r>
              <a:rPr dirty="0"/>
              <a:t> </a:t>
            </a:r>
          </a:p>
          <a:p>
            <a:pPr defTabSz="931774">
              <a:defRPr/>
            </a:pPr>
            <a:r>
              <a:rPr lang="en-US" dirty="0">
                <a:solidFill>
                  <a:schemeClr val="tx1"/>
                </a:solidFill>
              </a:rPr>
              <a:t>Maaari mong gamitin ang modelong ito kung gusto mo na may kontrol sa mga serbisyo at suporta sa iyo at kung gusto mo na gampanan ang papel ng isang employer na may suporta ng FMS.  </a:t>
            </a:r>
          </a:p>
          <a:p>
            <a:endParaRPr lang="fil-PH"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fil-PH"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Kaya, balikan natin ang tanong na, “Magkakaroon ba ako ng mga empleyado?”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Oo– At gusto kong ibahagi sa FMS ang pananagutan bilang employer.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solidFill>
                  <a:schemeClr val="tx1"/>
                </a:solidFill>
              </a:rPr>
              <a:t>Ito ang magiging Modelo ng Kapwa-Employer:</a:t>
            </a:r>
            <a:endParaRPr lang="fil-PH" b="1" u="none" dirty="0">
              <a:solidFill>
                <a:schemeClr val="tx1"/>
              </a:solidFill>
              <a:latin typeface="+mn-lt"/>
            </a:endParaRPr>
          </a:p>
          <a:p>
            <a:pPr marL="228600" indent="-228600">
              <a:buFont typeface="+mj-lt"/>
              <a:buAutoNum type="arabicParenR"/>
            </a:pPr>
            <a:r>
              <a:rPr lang="en-US" dirty="0">
                <a:solidFill>
                  <a:schemeClr val="tx1"/>
                </a:solidFill>
                <a:latin typeface="+mn-lt"/>
              </a:rPr>
              <a:t>Maaaring piliin ng kasali ang modelong ito kung gusto nilang ibahagi sa FMS ang ilan sa mga papel at mga pananagutan ng employer.  </a:t>
            </a:r>
          </a:p>
          <a:p>
            <a:pPr marL="228600" indent="-228600">
              <a:buFont typeface="+mj-lt"/>
              <a:buAutoNum type="arabicParenR"/>
            </a:pPr>
            <a:r>
              <a:rPr lang="en-US" dirty="0">
                <a:solidFill>
                  <a:schemeClr val="tx1"/>
                </a:solidFill>
                <a:latin typeface="+mn-lt"/>
              </a:rPr>
              <a:t>Yamang ang FMS ang provider sa modelong ito ay ang employer ng rekord, pananatilihin ng kasali ang kakayahang umupa at magtanggal ng mga empleyado gamit ang suhestyon mula sa FMS provider. </a:t>
            </a:r>
          </a:p>
          <a:p>
            <a:pPr marL="228600" indent="-228600">
              <a:buFont typeface="+mj-lt"/>
              <a:buAutoNum type="arabicParenR"/>
            </a:pPr>
            <a:r>
              <a:rPr lang="en-US" dirty="0">
                <a:solidFill>
                  <a:schemeClr val="tx1"/>
                </a:solidFill>
                <a:latin typeface="+mn-lt"/>
              </a:rPr>
              <a:t>Pananatilihin ng FMS provider ang pangunahing pananagutan ng employer.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Kukuha ang FMS ng anumang kinakailangang mga insurance na nauugnay sa patrabaho (hal., kabayaran ng manggagawa) nababayaran mula sa iyong plano ng paggastos. Ang ganitong mga gastusin ay idadagdag sa anumang pang-oras na rate na ipinasya mong ibayad sa iyong mga empleyado. (Tandaan, ito ang 18% na ginamit namin bilang halimbawa/tantya na nasa aktibidad ng plano ng paggastos.)</a:t>
            </a:r>
            <a:r>
              <a:rPr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dirty="0">
                <a:solidFill>
                  <a:schemeClr val="tx1"/>
                </a:solidFill>
                <a:latin typeface="+mn-lt"/>
              </a:rPr>
              <a:t>Tutulong din ang FMS sa pagbeberipika ng kwalipikasyon ng provider, pagsusuri ng pagkatao at pagproseso ng sweldo. </a:t>
            </a:r>
            <a:endParaRPr lang="fil-PH" dirty="0">
              <a:solidFill>
                <a:schemeClr val="tx1"/>
              </a:solidFill>
            </a:endParaRPr>
          </a:p>
          <a:p>
            <a:pPr marL="228600" indent="-228600">
              <a:buFont typeface="+mj-lt"/>
              <a:buAutoNum type="arabicParenR"/>
            </a:pPr>
            <a:endParaRPr lang="fil-PH" dirty="0">
              <a:solidFill>
                <a:schemeClr val="tx1"/>
              </a:solidFill>
              <a:latin typeface="+mn-lt"/>
              <a:cs typeface="Arial" panose="020B0604020202020204" pitchFamily="34" charset="0"/>
            </a:endParaRPr>
          </a:p>
          <a:p>
            <a:endParaRPr lang="fil-PH"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fil-PH"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tx1"/>
                </a:solidFill>
              </a:rPr>
              <a:t>Sa kaso ni Sofia, gagamitin ng pamilya niya ang modelo ng Tagapagbayad ng Bayarin dahil:</a:t>
            </a:r>
          </a:p>
          <a:p>
            <a:pPr marL="171450" indent="-171450" defTabSz="931774">
              <a:buFont typeface="Arial" panose="020B0604020202020204" pitchFamily="34" charset="0"/>
              <a:buChar char="•"/>
              <a:defRPr/>
            </a:pPr>
            <a:r>
              <a:rPr lang="en-US" dirty="0">
                <a:solidFill>
                  <a:schemeClr val="tx1"/>
                </a:solidFill>
              </a:rPr>
              <a:t>Ibinigay ng mga kompanya at ahensya ang mga serbisyo sa kanya. May sarili nang empleyado/employer na ugnayan ang kanyang independent facilitator sa mga ahensya na inupahan ni Sofia at ng kanyang pamilya. Siya at ang FMS ay walang empleyado/employer na relasyon sa mga taong nagbibigay ng mga serbisyo sa kanyang plano ng paggastos. Mga ahensya rin ang ibang mga serbisyo sa kanya, ang kanyang class at camp. </a:t>
            </a:r>
          </a:p>
          <a:p>
            <a:pPr marL="171450" indent="-171450" defTabSz="931774">
              <a:buFont typeface="Arial" panose="020B0604020202020204" pitchFamily="34" charset="0"/>
              <a:buChar char="•"/>
              <a:defRPr/>
            </a:pPr>
            <a:r>
              <a:rPr lang="en-US" dirty="0">
                <a:solidFill>
                  <a:schemeClr val="tx1"/>
                </a:solidFill>
              </a:rPr>
              <a:t>Magsusulat lamang ng mga tseke ang FMS provider sa mga kompanya o ahensya.</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fil-PH"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Sa kaso ni Sofia, wala siyang mga empleyado. Sinumang magtatrabaho sa kanya ay ibibigay ng ahensya o kompanya.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Pero, paano kung mayroong kombinasyon ng mga serbisyo? Paano kung mayroon kang mga ahensya at empleyado na direkta mong uupahan?</a:t>
            </a: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l-PH"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Kapag dinisenyo mo ang mga serbisyo sa iyo at suporta sa iyong IPP, maaaring mapabilang sila sa ilalim ng maraming deskripsyon ng mga modelo ng FMS na kakatapos lamang nating pag-usapan.  </a:t>
            </a:r>
          </a:p>
          <a:p>
            <a:endParaRPr lang="fil-PH"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fil-PH"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Si Jason ay may kombinasyon ng mga serbisyo sa kanyang plano ng paggastos. Uupa siya ng mga tao mula sa ahensya para sa kanyang trabahong paggabay sa paghahardin AT direkta siyang uupa ng tao bilang social coach at para sa kanya iba pang kailangan sa paghanap ng manggagawa habang nasa komunidad.</a:t>
            </a:r>
            <a:endParaRPr lang="fil-PH"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fil-PH"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1" dirty="0">
                <a:solidFill>
                  <a:schemeClr val="tx1"/>
                </a:solidFill>
              </a:rPr>
              <a:t>Handout</a:t>
            </a:r>
            <a:r>
              <a:rPr lang="en-US" b="1" i="1" dirty="0">
                <a:solidFill>
                  <a:schemeClr val="tx1"/>
                </a:solidFill>
              </a:rPr>
              <a:t>:</a:t>
            </a:r>
            <a:r>
              <a:rPr dirty="0"/>
              <a:t>  </a:t>
            </a:r>
            <a:r>
              <a:rPr lang="en-US" b="1" i="0" dirty="0">
                <a:solidFill>
                  <a:schemeClr val="tx1"/>
                </a:solidFill>
              </a:rPr>
              <a:t>Pinakamataas na Rate ng Provider ng FMS</a:t>
            </a:r>
          </a:p>
          <a:p>
            <a:pPr defTabSz="931774">
              <a:defRPr/>
            </a:pPr>
            <a:endParaRPr lang="fil-PH" dirty="0">
              <a:solidFill>
                <a:schemeClr val="tx1"/>
              </a:solidFill>
            </a:endParaRPr>
          </a:p>
          <a:p>
            <a:pPr defTabSz="931774">
              <a:defRPr/>
            </a:pPr>
            <a:r>
              <a:rPr lang="en-US" dirty="0">
                <a:solidFill>
                  <a:schemeClr val="tx1"/>
                </a:solidFill>
              </a:rPr>
              <a:t>Ang rate para sa mga serbisyo ng FMS ay ibabatay sa pinakamataas na rate ng iyong pinagsamang mga modelo na ibig sabihin na ang FMS ang may pinakamalaking pananagutan sa pagtatrabaho sa iyo.</a:t>
            </a:r>
          </a:p>
          <a:p>
            <a:pPr defTabSz="931774">
              <a:defRPr/>
            </a:pPr>
            <a:r>
              <a:rPr lang="en-US" dirty="0">
                <a:solidFill>
                  <a:schemeClr val="tx1"/>
                </a:solidFill>
              </a:rPr>
              <a:t>Halimbawa, kung susundan ng ilan sa mga serbisyo sa iyo ang modelong tagapagbayad ng bayarin at susundan naman ng ilan ang modelong kapwa employer, ibabatay ang iyong pinakamataas na rate sa modelong kapwa employer. </a:t>
            </a:r>
          </a:p>
          <a:p>
            <a:pPr defTabSz="931774">
              <a:defRPr/>
            </a:pPr>
            <a:r>
              <a:rPr lang="en-US" dirty="0">
                <a:solidFill>
                  <a:schemeClr val="tx1"/>
                </a:solidFill>
              </a:rPr>
              <a:t>Ang mga rate ng FMS ay:</a:t>
            </a:r>
          </a:p>
          <a:p>
            <a:pPr marL="171450" indent="-171450" defTabSz="931774">
              <a:buFont typeface="Arial" panose="020B0604020202020204" pitchFamily="34" charset="0"/>
              <a:buChar char="•"/>
              <a:defRPr/>
            </a:pPr>
            <a:r>
              <a:rPr lang="en-US" dirty="0">
                <a:solidFill>
                  <a:schemeClr val="tx1"/>
                </a:solidFill>
              </a:rPr>
              <a:t>pinakamataas na rate </a:t>
            </a:r>
          </a:p>
          <a:p>
            <a:pPr marL="171450" indent="-171450" defTabSz="931774">
              <a:buFont typeface="Arial" panose="020B0604020202020204" pitchFamily="34" charset="0"/>
              <a:buChar char="•"/>
              <a:defRPr/>
            </a:pPr>
            <a:r>
              <a:rPr lang="en-US" dirty="0">
                <a:solidFill>
                  <a:schemeClr val="tx1"/>
                </a:solidFill>
              </a:rPr>
              <a:t>Batay sa bilang ng mga serbisyong binayaran sa iyong plano ng paggastos</a:t>
            </a:r>
            <a:endParaRPr lang="fil-PH" i="1" dirty="0">
              <a:solidFill>
                <a:schemeClr val="tx1"/>
              </a:solidFill>
            </a:endParaRPr>
          </a:p>
          <a:p>
            <a:pPr defTabSz="931774">
              <a:defRPr/>
            </a:pPr>
            <a:r>
              <a:rPr lang="en-US" dirty="0">
                <a:solidFill>
                  <a:schemeClr val="tx1"/>
                </a:solidFill>
              </a:rPr>
              <a:t>Maaari kang makipagtawaran sa iyong provider ng FMS kung gusto mong silang kausapin tungkol sa mas mababang rate kaysa sa mga ito. </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fil-PH"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Ngayon, ang ilan sa mga ito ay pagrepaso dahil lahat kayo ay dumaan sa sesyon ng Impormasyon. Pero, sa sesyon ng Oryentasyong ito, kukuha tayo ng malalim at mas higit pang detalye.</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fil-PH"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dirty="0"/>
              <a:t>Nakita natin sa kaso ni Jason, mayroon magkahalong mga serbisyo sa kanya; direkta siyang uupa ng mga tao </a:t>
            </a:r>
            <a:r>
              <a:rPr u="sng" dirty="0"/>
              <a:t>at</a:t>
            </a:r>
            <a:r>
              <a:rPr dirty="0"/>
              <a:t> magbabayad siya sa mga kompanya.</a:t>
            </a:r>
            <a:r>
              <a:rPr lang="en-US" dirty="0">
                <a:solidFill>
                  <a:schemeClr val="tx1"/>
                </a:solidFill>
              </a:rPr>
              <a:t> </a:t>
            </a:r>
          </a:p>
          <a:p>
            <a:r>
              <a:rPr lang="en-US" dirty="0">
                <a:solidFill>
                  <a:schemeClr val="tx1"/>
                </a:solidFill>
              </a:rPr>
              <a:t>Sa SDP, kung ang mga pagbabayad sa mga provider ng FMS ay higit sa isang modelo, kung gayon ang pinakamataas na rate ay hindi maaaring lumampas sa modelong pinakamataas na gastos para sa kabuoang bilang ng mga serbisyo. </a:t>
            </a:r>
          </a:p>
          <a:p>
            <a:pPr defTabSz="931774">
              <a:defRPr/>
            </a:pPr>
            <a:r>
              <a:rPr lang="en-US" dirty="0">
                <a:solidFill>
                  <a:schemeClr val="tx1"/>
                </a:solidFill>
              </a:rPr>
              <a:t>Ang relasyon niJason sa kanyang FMS ay mapupunta sa ilalim ng modelong kapwa Employer dahil mayroon siyang mga empleyado at mga serbisyo ng mga kompanya na direktang babayaran ng kanyang FMS.</a:t>
            </a:r>
          </a:p>
          <a:p>
            <a:pPr defTabSz="931774">
              <a:defRPr/>
            </a:pPr>
            <a:r>
              <a:rPr lang="en-US" dirty="0">
                <a:solidFill>
                  <a:schemeClr val="tx1"/>
                </a:solidFill>
              </a:rPr>
              <a:t>Si Jason ay may mahigit 5 mga serbisyo. </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fil-PH"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Ayon sa aming tsart, ang modelong Kapwa Employer para sa mahigit 5 serbisyo ay gagawa ng kanyang pinakamataas na buwanang rate na $165 ng FMS.</a:t>
            </a:r>
            <a:endParaRPr lang="fil-PH" baseline="0" dirty="0">
              <a:solidFill>
                <a:schemeClr val="tx1"/>
              </a:solidFill>
            </a:endParaRPr>
          </a:p>
          <a:p>
            <a:pPr marL="228600" indent="-228600">
              <a:buAutoNum type="arabicParenR"/>
            </a:pPr>
            <a:r>
              <a:rPr lang="en-US" baseline="0" dirty="0">
                <a:solidFill>
                  <a:schemeClr val="tx1"/>
                </a:solidFill>
              </a:rPr>
              <a:t>Tiyakin ang bawat relasyon</a:t>
            </a:r>
          </a:p>
          <a:p>
            <a:pPr marL="228600" indent="-228600">
              <a:buAutoNum type="arabicParenR"/>
            </a:pPr>
            <a:r>
              <a:rPr lang="en-US" baseline="0" dirty="0">
                <a:solidFill>
                  <a:schemeClr val="tx1"/>
                </a:solidFill>
              </a:rPr>
              <a:t>Tiyakin kung alin sa mga modelo sa iyong kombinasyon ang pinakamahal (pinakamalaking sagutin at pananagutan ng FMS)</a:t>
            </a:r>
          </a:p>
          <a:p>
            <a:pPr marL="228600" indent="-228600">
              <a:buAutoNum type="arabicParenR"/>
            </a:pPr>
            <a:r>
              <a:rPr lang="en-US" baseline="0" dirty="0">
                <a:solidFill>
                  <a:schemeClr val="tx1"/>
                </a:solidFill>
              </a:rPr>
              <a:t>Bilangin ang mga serbisyo sa plano ng paggastos</a:t>
            </a:r>
          </a:p>
          <a:p>
            <a:pPr marL="228600" indent="-228600">
              <a:buAutoNum type="arabicParenR" startAt="4"/>
            </a:pPr>
            <a:r>
              <a:rPr dirty="0"/>
              <a:t>Ireperensya ang </a:t>
            </a:r>
            <a:r>
              <a:rPr lang="en-US" sz="1200" b="1" i="0" u="none" strike="noStrike" kern="1200" baseline="0" dirty="0">
                <a:solidFill>
                  <a:schemeClr val="tx1"/>
                </a:solidFill>
                <a:latin typeface="+mn-lt"/>
              </a:rPr>
              <a:t>Maximum Financial Management Services (FMS) Rates </a:t>
            </a:r>
            <a:r>
              <a:rPr lang="en-US" sz="1200" b="0" i="0" u="none" strike="noStrike" kern="1200" baseline="0" dirty="0">
                <a:solidFill>
                  <a:schemeClr val="tx1"/>
                </a:solidFill>
                <a:latin typeface="+mn-lt"/>
              </a:rPr>
              <a:t>worksheet para tiyakin ang iyong gastos sa FMS</a:t>
            </a:r>
          </a:p>
          <a:p>
            <a:pPr marL="228600" indent="-228600">
              <a:buAutoNum type="arabicParenR" startAt="4"/>
            </a:pPr>
            <a:endParaRPr lang="fil-PH" sz="1200" b="0" i="0" u="none" strike="noStrike" kern="1200" baseline="0" dirty="0">
              <a:solidFill>
                <a:schemeClr val="tx1"/>
              </a:solidFill>
              <a:latin typeface="+mn-lt"/>
              <a:ea typeface="+mn-ea"/>
              <a:cs typeface="+mn-cs"/>
            </a:endParaRPr>
          </a:p>
          <a:p>
            <a:pPr marL="0" indent="0">
              <a:buNone/>
            </a:pPr>
            <a:r>
              <a:rPr lang="en-US" sz="1200" b="1" i="0" u="none" strike="noStrike" kern="1200" baseline="0" dirty="0">
                <a:solidFill>
                  <a:schemeClr val="tx1"/>
                </a:solidFill>
                <a:latin typeface="+mn-lt"/>
              </a:rPr>
              <a:t>******</a:t>
            </a:r>
            <a:r>
              <a:rPr dirty="0"/>
              <a:t> </a:t>
            </a:r>
            <a:r>
              <a:rPr lang="en-US" sz="1200" b="1" i="0" u="none" strike="noStrike" kern="1200" baseline="0" dirty="0">
                <a:solidFill>
                  <a:schemeClr val="tx1"/>
                </a:solidFill>
                <a:latin typeface="+mn-lt"/>
              </a:rPr>
              <a:t>(pinakamataas $ modelo + ang # ng serbisyo = GASTOS ) ******</a:t>
            </a:r>
          </a:p>
          <a:p>
            <a:pPr marL="0" indent="0">
              <a:buNone/>
            </a:pPr>
            <a:endParaRPr lang="fil-PH"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Sa SDP, kung ang mga pagbabayad sa mga provider ng FMS ay higit sa isang modelo, kung gayon ang pinakamataas na rate ay hindi maaaring lumampas sa modelong pinakamataas na gastos para sa kabuoang bilang ng mga serbisyo. </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fil-PH"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Ayon sa aming tsart, ang modelong Tagapagbayad ng Bayarin para sa pagitan ng 4-6 na serbisyo ay gagawa ng pinakamataas na buwanang FMS rate na $75 ni Sofia.</a:t>
            </a:r>
            <a:endParaRPr lang="fil-PH" baseline="0" dirty="0">
              <a:solidFill>
                <a:schemeClr val="tx1"/>
              </a:solidFill>
            </a:endParaRPr>
          </a:p>
          <a:p>
            <a:pPr marL="228600" indent="-228600">
              <a:buAutoNum type="arabicParenR"/>
            </a:pPr>
            <a:r>
              <a:rPr lang="en-US" baseline="0" dirty="0">
                <a:solidFill>
                  <a:schemeClr val="tx1"/>
                </a:solidFill>
              </a:rPr>
              <a:t>Tiyakin ang bawat relasyon</a:t>
            </a:r>
          </a:p>
          <a:p>
            <a:pPr marL="228600" indent="-228600">
              <a:buAutoNum type="arabicParenR"/>
            </a:pPr>
            <a:r>
              <a:rPr lang="en-US" baseline="0" dirty="0">
                <a:solidFill>
                  <a:schemeClr val="tx1"/>
                </a:solidFill>
              </a:rPr>
              <a:t>Alin sa mga modelo sa kanyang kombinasyon ang pinakamahal (pinakamalaking sagutin at pananagutan ng FMS)</a:t>
            </a:r>
          </a:p>
          <a:p>
            <a:pPr marL="228600" indent="-228600">
              <a:buAutoNum type="arabicParenR"/>
            </a:pPr>
            <a:r>
              <a:rPr lang="en-US" baseline="0" dirty="0">
                <a:solidFill>
                  <a:schemeClr val="tx1"/>
                </a:solidFill>
              </a:rPr>
              <a:t>Bilangin ang mga serbisyo sa plano ng paggastos</a:t>
            </a:r>
          </a:p>
          <a:p>
            <a:pPr marL="228600" indent="-228600">
              <a:buAutoNum type="arabicParenR" startAt="4"/>
            </a:pPr>
            <a:r>
              <a:rPr dirty="0"/>
              <a:t>Ireperensya ang </a:t>
            </a:r>
            <a:r>
              <a:rPr lang="en-US" sz="1200" b="1" i="0" u="none" strike="noStrike" kern="1200" baseline="0" dirty="0">
                <a:solidFill>
                  <a:schemeClr val="tx1"/>
                </a:solidFill>
                <a:latin typeface="+mn-lt"/>
              </a:rPr>
              <a:t>Maximum Financial Management Services (FMS) Rates </a:t>
            </a:r>
            <a:r>
              <a:rPr lang="en-US" sz="1200" b="0" i="0" u="none" strike="noStrike" kern="1200" baseline="0" dirty="0">
                <a:solidFill>
                  <a:schemeClr val="tx1"/>
                </a:solidFill>
                <a:latin typeface="+mn-lt"/>
              </a:rPr>
              <a:t>worksheet para malaman ang iyong gastos sa FMS</a:t>
            </a:r>
          </a:p>
          <a:p>
            <a:pPr marL="228600" indent="-228600">
              <a:buAutoNum type="arabicParenR" startAt="4"/>
            </a:pPr>
            <a:endParaRPr lang="fil-P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rPr>
              <a:t>******</a:t>
            </a:r>
            <a:r>
              <a:rPr dirty="0"/>
              <a:t> </a:t>
            </a:r>
            <a:r>
              <a:rPr lang="en-US" sz="1200" b="1" i="0" u="none" strike="noStrike" kern="1200" baseline="0" dirty="0">
                <a:solidFill>
                  <a:schemeClr val="tx1"/>
                </a:solidFill>
                <a:latin typeface="+mn-lt"/>
              </a:rPr>
              <a:t>(pinakamataas $ modelo + ang # ng serbisyo = GASTOS ) ******</a:t>
            </a:r>
            <a:r>
              <a:rPr lang="en-US" dirty="0"/>
              <a:t>	</a:t>
            </a:r>
          </a:p>
          <a:p>
            <a:endParaRPr lang="fil-PH" dirty="0">
              <a:solidFill>
                <a:schemeClr val="tx1"/>
              </a:solidFill>
            </a:endParaRPr>
          </a:p>
          <a:p>
            <a:r>
              <a:rPr lang="en-US" dirty="0">
                <a:solidFill>
                  <a:schemeClr val="tx1"/>
                </a:solidFill>
              </a:rPr>
              <a:t>Sa SDP, kung ang mga pagbabayad sa mga provider ng FMS ay higit sa isang modelo, kung gayon ang pinakamataas na rate ay hindi maaaring lumampas sa modelong pinakamataas na gastos para sa kabuoang bilang ng mga serbisyo. </a:t>
            </a:r>
          </a:p>
          <a:p>
            <a:endParaRPr lang="fil-PH"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fil-PH"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solidFill>
                  <a:schemeClr val="tx1"/>
                </a:solidFill>
              </a:rPr>
              <a:t>Magpares ng mga tao para kausapin tungkol sa mga sumusunod o makipag-usap sa kanila tungkol sa uri ng mga serbisyo sa plano at hilingin sa kanila na tiyakin kung anong uri ng FMS ay malamang na gagamitin nila at bakit. Gugugol tayo ng mga 5-10 minuto.</a:t>
            </a:r>
          </a:p>
          <a:p>
            <a:pPr>
              <a:buFont typeface="Arial"/>
              <a:buChar char="•"/>
            </a:pPr>
            <a:endParaRPr lang="fil-PH" baseline="0" dirty="0">
              <a:solidFill>
                <a:schemeClr val="tx1"/>
              </a:solidFill>
            </a:endParaRPr>
          </a:p>
          <a:p>
            <a:pPr>
              <a:buFont typeface="Arial"/>
              <a:buChar char="•"/>
            </a:pPr>
            <a:r>
              <a:rPr lang="en-US" baseline="0" dirty="0">
                <a:solidFill>
                  <a:schemeClr val="tx1"/>
                </a:solidFill>
              </a:rPr>
              <a:t>Direkta ka bang kukuha ng empleyado?</a:t>
            </a:r>
          </a:p>
          <a:p>
            <a:pPr>
              <a:buFont typeface="Arial"/>
              <a:buChar char="•"/>
            </a:pPr>
            <a:r>
              <a:rPr lang="en-US" baseline="0" dirty="0">
                <a:solidFill>
                  <a:schemeClr val="tx1"/>
                </a:solidFill>
              </a:rPr>
              <a:t>Kung oo, gusto mo bang kunin ang lahat ng pananagutan o kontrol o gusto mo itong ibahagi sa FMS?</a:t>
            </a:r>
          </a:p>
          <a:p>
            <a:pPr>
              <a:buFont typeface="Arial"/>
              <a:buChar char="•"/>
            </a:pPr>
            <a:r>
              <a:rPr lang="en-US" baseline="0" dirty="0">
                <a:solidFill>
                  <a:schemeClr val="tx1"/>
                </a:solidFill>
              </a:rPr>
              <a:t>Uupa ka lamang ba ng mga tao na magtatrabaho para sa ahensya o plano mong bibili lamang ng mga item?</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fil-PH"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n-US" sz="1200" b="0" dirty="0">
                <a:solidFill>
                  <a:schemeClr val="tx1"/>
                </a:solidFill>
                <a:latin typeface="+mn-lt"/>
              </a:rPr>
              <a:t>DAPAT ang FMS ay:</a:t>
            </a:r>
          </a:p>
          <a:p>
            <a:pPr marL="174708" indent="-174708" defTabSz="931774">
              <a:buFont typeface="Arial" panose="020B0604020202020204" pitchFamily="34" charset="0"/>
              <a:buChar char="•"/>
              <a:defRPr/>
            </a:pPr>
            <a:r>
              <a:rPr dirty="0"/>
              <a:t>Nakakontrata sa regional center</a:t>
            </a:r>
          </a:p>
          <a:p>
            <a:pPr marL="174708" indent="-174708" defTabSz="931774">
              <a:buFont typeface="Arial" panose="020B0604020202020204" pitchFamily="34" charset="0"/>
              <a:buChar char="•"/>
              <a:defRPr/>
            </a:pPr>
            <a:r>
              <a:rPr lang="en-US" baseline="0" dirty="0">
                <a:solidFill>
                  <a:schemeClr val="tx1"/>
                </a:solidFill>
                <a:latin typeface="+mn-lt"/>
              </a:rPr>
              <a:t>Gamitin ang iyong plano ng paggastos para bayaran ang mga serbisyo at suporta sa iyong IPP.</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Padadalhan ka at ang inyong regional center ng mga buwanang sumaryo sa iyong plano ng paggastos</a:t>
            </a: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aseline="0" dirty="0">
                <a:solidFill>
                  <a:schemeClr val="tx1"/>
                </a:solidFill>
                <a:latin typeface="+mn-lt"/>
              </a:rPr>
              <a:t>Ang FMS ay kinakailangang serbisyo para sa SDP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2) Ang relasyon mo sa iyong mga empleyado, kung mayroon ka, ang titiyak ng iyong relasyon sa FMS</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3) Maroong tatlong medolo para sa kaugnayang iyan.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l-PH"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solidFill>
                  <a:schemeClr val="tx1"/>
                </a:solidFill>
                <a:latin typeface="+mn-lt"/>
              </a:rPr>
              <a:t>4) Ang modelo at bilang ng mga serbisyo na mayroon ka sa iyong plano ng paggastos ang titiyak sa gastos sa FMS. </a:t>
            </a:r>
          </a:p>
          <a:p>
            <a:pPr algn="l"/>
            <a:endParaRPr lang="fil-PH"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fil-PH"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fil-PH"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fil-PH"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Sa SDP, magkakaroon ka ng katulad na karapatan na mayroon ka ngayon.</a:t>
            </a:r>
            <a:r>
              <a:rPr dirty="0"/>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rPr>
              <a:t>Kasama dito ang karapatan na: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Proseso ng IPP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patas na pagdinig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rPr>
              <a:t>mga apela</a:t>
            </a:r>
          </a:p>
          <a:p>
            <a:pPr>
              <a:buFont typeface="Arial"/>
              <a:buNone/>
            </a:pPr>
            <a:r>
              <a:rPr lang="en-US" dirty="0">
                <a:solidFill>
                  <a:schemeClr val="tx1"/>
                </a:solidFill>
              </a:rPr>
              <a:t>Gumawang kasama ng mga miyembro ng iyong pangkat para lutasin ang mga problema na mapanatili sa iyong isip ang 5 pamantayan, sa proseso ng pagpaplano na nakakasentro sa tao at sa mga patakaran na natutuhanan mo ngayon. </a:t>
            </a:r>
          </a:p>
          <a:p>
            <a:pPr>
              <a:buFont typeface="Arial"/>
              <a:buNone/>
            </a:pPr>
            <a:endParaRPr lang="fil-PH" dirty="0">
              <a:solidFill>
                <a:schemeClr val="tx1"/>
              </a:solidFill>
            </a:endParaRPr>
          </a:p>
          <a:p>
            <a:pPr>
              <a:buFont typeface="Arial"/>
              <a:buNone/>
            </a:pPr>
            <a:r>
              <a:rPr lang="en-US" dirty="0">
                <a:solidFill>
                  <a:schemeClr val="tx1"/>
                </a:solidFill>
              </a:rPr>
              <a:t>Dahil lahat tayo ay magkasamang natututo, kung kailangan mo ng tulong, narito ang inyong regional center para suportahan ka.  Isa pa, Ikaw at ang inyong regional center ay pwedeng mag-email sa DDS sa sdp@dds.ca.gov. </a:t>
            </a:r>
          </a:p>
          <a:p>
            <a:pPr>
              <a:buFont typeface="Arial"/>
              <a:buNone/>
            </a:pPr>
            <a:endParaRPr lang="fil-PH" baseline="0" dirty="0">
              <a:solidFill>
                <a:schemeClr val="tx1"/>
              </a:solidFill>
            </a:endParaRPr>
          </a:p>
          <a:p>
            <a:pPr>
              <a:buFont typeface="Arial"/>
              <a:buNone/>
            </a:pPr>
            <a:r>
              <a:rPr lang="en-US" baseline="0" dirty="0">
                <a:solidFill>
                  <a:schemeClr val="tx1"/>
                </a:solidFill>
              </a:rPr>
              <a:t>Makakahanap ka ng higit pang impormasyon tungkol sa mga karapatan mo sa DDS website sa www.dds.ca.gov.</a:t>
            </a:r>
            <a:endParaRPr lang="fil-PH"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fil-PH"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solidFill>
                  <a:schemeClr val="tx1"/>
                </a:solidFill>
                <a:latin typeface="+mn-lt"/>
              </a:rPr>
              <a:t>MGA PANGUNAHING PUNTO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dirty="0">
                <a:solidFill>
                  <a:schemeClr val="tx1"/>
                </a:solidFill>
                <a:latin typeface="+mn-lt"/>
              </a:rPr>
              <a:t>Kinakailangan ng ilan sa mga provider na uupahan mo na kumuha ng pagsusuri ng kriminal na pagkatao. Ito ay isang mahalagang hakbang sa kaligtasan sa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aseline="0" dirty="0">
                <a:solidFill>
                  <a:schemeClr val="tx1"/>
                </a:solidFill>
                <a:latin typeface="+mn-lt"/>
              </a:rPr>
              <a:t>Kinakailangan ang pagsusuri ng kriminal na pagkato para sa mga tao binabayaran mula sa iyong  plano ng paggastos na magbibigay ng tuwirang personal na pangangalaga sa iyo, kabilang ang mga miyembro ng pamilya at kaibigan. </a:t>
            </a:r>
            <a:r>
              <a:rPr dirty="0"/>
              <a:t>Ang tuwirang personal na pangangalaga ay </a:t>
            </a:r>
            <a:r>
              <a:rPr lang="en-US" sz="1200" b="0" i="0" u="none" strike="noStrike" kern="1200" baseline="0" dirty="0">
                <a:solidFill>
                  <a:schemeClr val="tx1"/>
                </a:solidFill>
                <a:latin typeface="+mn-lt"/>
              </a:rPr>
              <a:t>tulong sa pagbibihis, pag-aayos, paliligo o mga serbisyo sa iyong personal na kalinisan.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0" i="0" u="none" strike="noStrike" kern="1200" baseline="0" dirty="0">
                <a:solidFill>
                  <a:schemeClr val="tx1"/>
                </a:solidFill>
                <a:latin typeface="+mn-lt"/>
              </a:rPr>
              <a:t>Malamang na hilingan ka rin o ang iyong FMS ng iba service provider na kumuha kayo ng pagsusuri sa pagkatao. Maaaring may mga pagkakataon kung kailan mahalaga ito para sa iyo o sa iyong provider ng FMS na magkaroon kayo nito.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dirty="0"/>
              <a:t>Tinitiyak ng iyong FMS na nakompleto ang pagsusuri sa pagkatao </a:t>
            </a:r>
            <a:r>
              <a:rPr lang="en-US" sz="1200" b="0" i="0" u="none" strike="noStrike" kern="1200" baseline="0" dirty="0">
                <a:solidFill>
                  <a:schemeClr val="tx1"/>
                </a:solidFill>
                <a:latin typeface="+mn-lt"/>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rPr>
              <a:t>DAPAT kumuha ang service provider o tauhan ng bagong pagsusuri sa pagkatao mula sa DDS, kahit pa nagawa na nila ito mula sa pagbibigay ng ibang mga serbisyo (hal.: IHSS). Hinihingi sa kanila na magkaroon ng pagsusuri sa pagkatao mula sa DDS.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baseline="0" dirty="0">
                <a:solidFill>
                  <a:schemeClr val="tx1"/>
                </a:solidFill>
                <a:latin typeface="+mn-lt"/>
              </a:rPr>
              <a:t>Isa lamang pagsusuri sa pagkatao ang kailangan sa SDP kahit pa ang provider ay nagbibigay ng serbisyo sa higit sa isang kasali.</a:t>
            </a:r>
          </a:p>
          <a:p>
            <a:endParaRPr lang="fil-PH"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aseline="0" dirty="0">
                <a:solidFill>
                  <a:schemeClr val="tx1"/>
                </a:solidFill>
                <a:latin typeface="+mn-lt"/>
              </a:rPr>
              <a:t>Paano gumagana ang proseso: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Matutulungan ng iyong FMS ang provider mo na humanap ng mga lugar para sa fingerprint. </a:t>
            </a:r>
            <a:r>
              <a:rPr lang="en-US" baseline="0" dirty="0">
                <a:solidFill>
                  <a:schemeClr val="tx1"/>
                </a:solidFill>
                <a:latin typeface="+mn-lt"/>
              </a:rPr>
              <a:t>Nasa buong California ang mga lokasyong iyon.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Magbibigay ang iyong FMS ng paperwork na kailangan para sa pagpapa-fingerprint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Ang gastos para sa pagpapa-fingerprint ay babayaran ng potensyal na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Kadalasang ipapadala ang mga resulta sa loob ng 48 oras sa Estado ng California (Dept of Justice at 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Makakatanggap ang FMS ng mga resulta ng pagsusuri sa pagkatao mula sa DDS pero hindi ang espesipikong mga detalye.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dirty="0"/>
              <a:t>Kung ang potensyal na provider ay nahatulan ng </a:t>
            </a:r>
            <a:r>
              <a:rPr b="1" dirty="0"/>
              <a:t>minor</a:t>
            </a:r>
            <a:r>
              <a:rPr dirty="0"/>
              <a:t> na krimen?</a:t>
            </a:r>
            <a:r>
              <a:rPr lang="en-US" sz="1200" dirty="0">
                <a:solidFill>
                  <a:schemeClr val="tx1"/>
                </a:solidFill>
                <a:latin typeface="+mn-lt"/>
              </a:rPr>
              <a:t> Kailangang aprubahan ng </a:t>
            </a:r>
            <a:r>
              <a:rPr lang="en-US" sz="1200" b="1" dirty="0">
                <a:solidFill>
                  <a:schemeClr val="tx1"/>
                </a:solidFill>
                <a:latin typeface="+mn-lt"/>
              </a:rPr>
              <a:t>DDS</a:t>
            </a:r>
            <a:r>
              <a:rPr lang="en-US" sz="1200" dirty="0">
                <a:solidFill>
                  <a:schemeClr val="tx1"/>
                </a:solidFill>
                <a:latin typeface="+mn-lt"/>
              </a:rPr>
              <a:t> bago sila makapagsimula</a:t>
            </a:r>
            <a:endParaRPr lang="fil-PH"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tx1"/>
                </a:solidFill>
                <a:latin typeface="+mn-lt"/>
              </a:rPr>
              <a:t>Kung ang potensyal na provider ay dating naaresto o nahatulan ng malubhang krimen, hindi sila makakakuha ng clearance.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l-PH"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dirty="0"/>
              <a:t>Kasama sa mga malubhang krimen na a</a:t>
            </a:r>
            <a:r>
              <a:rPr lang="en-US" sz="1200" b="1" kern="1200" dirty="0">
                <a:solidFill>
                  <a:schemeClr val="tx1"/>
                </a:solidFill>
                <a:effectLst/>
                <a:latin typeface="+mn-lt"/>
              </a:rPr>
              <a:t>ng tao ay nahatulan ng, o naghihintay ng paglilitis para sa; pagpatay o tangkang pagpatay; pag-abuso sa bata, matanda o nakadependeng adulto; panggagahasa o seksuwal na pag-abuso; pagnanakaw; panununog; kidnapping; carjacking; pangingikil.</a:t>
            </a:r>
            <a:endParaRPr lang="fil-PH" b="1" u="sng"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fil-PH"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solidFill>
                  <a:schemeClr val="tx1"/>
                </a:solidFill>
                <a:latin typeface="+mn-lt"/>
              </a:rPr>
              <a:t>Sasabihin sa iyo ng FMS mo na mayroong bagay sa kanilang pagsusuri sa pagkatao kaya hindi sila karapat-dapat na magbigay sa iyo ng mga serbisyo na babayaran sa pamamagitan ng SDP.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dirty="0"/>
              <a:t>Muli, habang sinisimulan mo ang pagse-set up ng mga serbisyo sa iyo, anumang tanong tungkol sa pagsusuri sa pagkato ay maaaaring magpunta sa </a:t>
            </a:r>
            <a:r>
              <a:rPr lang="en-US" sz="1200" dirty="0">
                <a:solidFill>
                  <a:schemeClr val="tx1"/>
                </a:solidFill>
                <a:latin typeface="+mn-lt"/>
                <a:hlinkClick r:id="rId3"/>
              </a:rPr>
              <a:t>sdpbackground@dds.ca.gov</a:t>
            </a:r>
            <a:r>
              <a:rPr dirty="0"/>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fil-PH"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Malaking bahagi ng pagiging ligtas ang pagkilala at pag-iwas sa pag-abuso. Pag-uusapan natin ang tungkol sa pag-abuso sa susunod na ilang slide. </a:t>
            </a:r>
          </a:p>
          <a:p>
            <a:r>
              <a:rPr lang="en-US" sz="1200" baseline="0" dirty="0"/>
              <a:t>Napakahalaga na ikaw, ang pamilya mo at ang mga tao na magbibigay sa iyo ng mga serbisyo at suporta ay matuto ng tungkol sa kung ano ang pag-abuso,  paano malalaman kung may isang tao na inaabuso, at ano ang gagawin kung may dahilan na maniwalang may isang tao na inaabuso.</a:t>
            </a:r>
          </a:p>
          <a:p>
            <a:r>
              <a:rPr lang="en-US" sz="1200" baseline="0" dirty="0"/>
              <a:t>May </a:t>
            </a:r>
            <a:r>
              <a:rPr lang="en-US" sz="1200" b="1" baseline="0" dirty="0"/>
              <a:t>maraming</a:t>
            </a:r>
            <a:r>
              <a:rPr lang="en-US" sz="1200" baseline="0" dirty="0"/>
              <a:t> uri ng pag-abuso.</a:t>
            </a:r>
          </a:p>
          <a:p>
            <a:pPr marL="171450" indent="-171450">
              <a:buFont typeface="Arial" panose="020B0604020202020204" pitchFamily="34" charset="0"/>
              <a:buChar char="•"/>
            </a:pPr>
            <a:r>
              <a:rPr lang="en-US" sz="1200" baseline="0" dirty="0"/>
              <a:t>Pisikal na pag-abuso.</a:t>
            </a:r>
          </a:p>
          <a:p>
            <a:pPr marL="171450" indent="-171450">
              <a:buFont typeface="Arial" panose="020B0604020202020204" pitchFamily="34" charset="0"/>
              <a:buChar char="•"/>
            </a:pPr>
            <a:r>
              <a:rPr lang="en-US" sz="1200" baseline="0" dirty="0"/>
              <a:t>Seksuwal na pag-abuso</a:t>
            </a:r>
          </a:p>
          <a:p>
            <a:pPr marL="171450" indent="-171450">
              <a:buFont typeface="Arial" panose="020B0604020202020204" pitchFamily="34" charset="0"/>
              <a:buChar char="•"/>
            </a:pPr>
            <a:r>
              <a:rPr lang="en-US" sz="1200" baseline="0" dirty="0"/>
              <a:t>Pag-abuso sa pamamagitan ng pagpapabaya </a:t>
            </a:r>
          </a:p>
          <a:p>
            <a:pPr marL="171450" indent="-171450">
              <a:buFont typeface="Arial" panose="020B0604020202020204" pitchFamily="34" charset="0"/>
              <a:buChar char="•"/>
            </a:pPr>
            <a:r>
              <a:rPr lang="en-US" sz="1200" baseline="0" dirty="0"/>
              <a:t>Emosyonal na pag-abuso </a:t>
            </a:r>
          </a:p>
          <a:p>
            <a:pPr marL="171450" indent="-171450">
              <a:buFont typeface="Arial" panose="020B0604020202020204" pitchFamily="34" charset="0"/>
              <a:buChar char="•"/>
            </a:pPr>
            <a:r>
              <a:rPr lang="en-US" sz="1200" baseline="0" dirty="0"/>
              <a:t>Pinansyal na pag-abuso</a:t>
            </a:r>
          </a:p>
          <a:p>
            <a:pPr marL="0" indent="0">
              <a:buFont typeface="Arial" panose="020B0604020202020204" pitchFamily="34" charset="0"/>
              <a:buNone/>
            </a:pPr>
            <a:r>
              <a:rPr lang="en-US" sz="1200" baseline="0" dirty="0"/>
              <a:t>Maaaring gawin ang mga ito ng estranghero o ng isa na kilala mo at minsan mahirap masabi kung ikaw ay inaabuso o hindi. Kung nararamdaman mong hindi ka komportable sa paraan ng pagtrato ng iba sa iyo, dapat mo itong sabihin sa pinagkakatiwalaan mo. </a:t>
            </a:r>
            <a:endParaRPr lang="fil-PH" sz="1200" baseline="0" dirty="0"/>
          </a:p>
          <a:p>
            <a:pPr marL="0" indent="0">
              <a:buFont typeface="Arial" panose="020B0604020202020204" pitchFamily="34" charset="0"/>
              <a:buNone/>
            </a:pPr>
            <a:endParaRPr lang="fil-PH" sz="1200" baseline="0" dirty="0"/>
          </a:p>
          <a:p>
            <a:pPr marL="0" indent="0">
              <a:buFont typeface="Arial" panose="020B0604020202020204" pitchFamily="34" charset="0"/>
              <a:buNone/>
            </a:pPr>
            <a:r>
              <a:rPr lang="en-US" sz="1200" b="1" i="1" baseline="0" dirty="0"/>
              <a:t>Tip sa Pagsasanay</a:t>
            </a:r>
            <a:r>
              <a:rPr lang="en-US" sz="1200" b="1" baseline="0" dirty="0"/>
              <a:t> Maging handa kapag nagbibigay ng oryentasyon at pagtalakay sa pag-abuso, maaaring may mga tao na magbabahagi ng kanilang mga karanasan. Maging handa na pakinggan iyan at mag-follow up kung angkop.</a:t>
            </a:r>
            <a:endParaRPr lang="fil-PH" sz="1200" b="1"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fil-PH"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solidFill>
                  <a:schemeClr val="tx1"/>
                </a:solidFill>
                <a:latin typeface="+mn-lt"/>
              </a:rPr>
              <a:t>Kaya, ano ang Self-Determination Program?</a:t>
            </a:r>
          </a:p>
          <a:p>
            <a:pPr>
              <a:buFont typeface="Arial"/>
              <a:buNone/>
            </a:pPr>
            <a:r>
              <a:rPr lang="en-US" sz="1200" dirty="0">
                <a:solidFill>
                  <a:schemeClr val="tx1"/>
                </a:solidFill>
                <a:latin typeface="+mn-lt"/>
              </a:rPr>
              <a:t>Ang Self-Determination Program, o SDP ay ibang paraan ng pagtanggap ng mga serbisyo at suporta sa pamamagitan ng regional center.</a:t>
            </a:r>
            <a:r>
              <a:rPr dirty="0"/>
              <a:t> </a:t>
            </a:r>
            <a:endParaRPr kumimoji="0" lang="fil-PH"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PAGPILI, KONTROL AT PANANAGUTAN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MGA SERBISYO AT SUPORTA NA ANGKOP SA IYONG BUHAY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MAGPASYA KUNG PAANO GAGASTUSIN ANG IYONG BADYET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MARAMING SUPORTA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NAKASENTRO SA TAO</a:t>
            </a:r>
            <a:endParaRPr kumimoji="0" lang="fil-PH"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solidFill>
                <a:effectLst/>
                <a:uLnTx/>
                <a:uFillTx/>
                <a:latin typeface="+mn-lt"/>
              </a:rPr>
              <a:t>May ilang bagay sa Self-Determination Program na magiging kapareho ng tradisyonal na sistema ng serbisyo at ang ilan ay naiiba. </a:t>
            </a:r>
            <a:endParaRPr lang="fil-PH"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fil-PH"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fil-PH"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baseline="0" dirty="0"/>
              <a:t>Handout: </a:t>
            </a:r>
            <a:r>
              <a:rPr b="1" dirty="0"/>
              <a:t>Paano Dedepensahan ang Iyong Sarili</a:t>
            </a:r>
            <a:r>
              <a:rPr dirty="0"/>
              <a:t> – </a:t>
            </a:r>
            <a:r>
              <a:rPr b="1" i="1" u="sng" dirty="0"/>
              <a:t>Lumaban!;</a:t>
            </a:r>
            <a:r>
              <a:rPr lang="en-US" sz="1200" b="1" i="1" baseline="0" dirty="0"/>
              <a:t> TipSheet_HowtoDefendYourself_v6</a:t>
            </a:r>
            <a:endParaRPr lang="fil-PH" sz="1200" baseline="0" dirty="0"/>
          </a:p>
          <a:p>
            <a:pPr marL="0" indent="0">
              <a:buFont typeface="Arial" panose="020B0604020202020204" pitchFamily="34" charset="0"/>
              <a:buNone/>
            </a:pPr>
            <a:endParaRPr lang="fil-PH" sz="1200" baseline="0" dirty="0"/>
          </a:p>
          <a:p>
            <a:pPr marL="0" indent="0">
              <a:buFont typeface="Arial" panose="020B0604020202020204" pitchFamily="34" charset="0"/>
              <a:buNone/>
            </a:pPr>
            <a:r>
              <a:rPr lang="en-US" sz="1200" baseline="0" dirty="0"/>
              <a:t>May suporta ka mula sa maraming tao at ikaw ay isa ring suporta sa iyong mga kaibigan at iba pa sa iyong buhay. Muli, makipag-usap sa isa na pinagkakatiwalaan mo. </a:t>
            </a:r>
          </a:p>
          <a:p>
            <a:r>
              <a:rPr lang="en-US" sz="1200" dirty="0"/>
              <a:t>Walang sinumang:</a:t>
            </a:r>
          </a:p>
          <a:p>
            <a:pPr marL="171450" indent="-171450">
              <a:buFont typeface="Arial" panose="020B0604020202020204" pitchFamily="34" charset="0"/>
              <a:buChar char="•"/>
            </a:pPr>
            <a:r>
              <a:rPr lang="en-US" sz="1200" dirty="0"/>
              <a:t>magpadama sa iyo ng pagiging hindi komportable</a:t>
            </a:r>
          </a:p>
          <a:p>
            <a:pPr marL="171450" indent="-171450">
              <a:buFont typeface="Arial" panose="020B0604020202020204" pitchFamily="34" charset="0"/>
              <a:buChar char="•"/>
            </a:pPr>
            <a:r>
              <a:rPr lang="en-US" sz="1200" dirty="0"/>
              <a:t>kumuha ng mga bagay na pag-aari mo</a:t>
            </a:r>
          </a:p>
          <a:p>
            <a:pPr marL="171450" indent="-171450">
              <a:buFont typeface="Arial" panose="020B0604020202020204" pitchFamily="34" charset="0"/>
              <a:buChar char="•"/>
            </a:pPr>
            <a:r>
              <a:rPr lang="en-US" sz="1200" dirty="0"/>
              <a:t>lumapit sa iyo o humipo sa iyo maliban kung okay ito sa iyo</a:t>
            </a:r>
            <a:endParaRPr lang="fil-PH" sz="1200" baseline="0" dirty="0"/>
          </a:p>
          <a:p>
            <a:r>
              <a:rPr lang="en-US" sz="1200" baseline="0" dirty="0"/>
              <a:t>Huwag balewalain ang nararamdaman mo. Makipag-usap sa sinumang pinagkakatiwalaan m. </a:t>
            </a:r>
          </a:p>
          <a:p>
            <a:r>
              <a:rPr lang="en-US" sz="1200" dirty="0"/>
              <a:t>Anong dapat mong gawin kung ikaw ay nasa hindi ligtas na sitwasyon....dapat kumilos ka agad para matiyak mo na makakapunta ka sa isang ligtas na lugar. </a:t>
            </a:r>
          </a:p>
          <a:p>
            <a:r>
              <a:rPr lang="en-US" sz="1200" dirty="0"/>
              <a:t>Mayroong handout sa iyong pakete na magbibigay sa iyo ng mga ideya kung paano haharapin ang isang hindi komportable o sitwasyon na malamang maging mapanganib. </a:t>
            </a:r>
            <a:endParaRPr lang="fil-PH" sz="1200" baseline="0" dirty="0"/>
          </a:p>
          <a:p>
            <a:r>
              <a:rPr lang="en-US" sz="1200" b="1" i="1" baseline="0" dirty="0"/>
              <a:t>Tip sa Pagsasanay</a:t>
            </a:r>
            <a:r>
              <a:rPr lang="en-US" sz="1200" b="1" baseline="0" dirty="0"/>
              <a:t> Ito ang tamang panahon na huminto at hilingin sa iyong tagapakinig na isipin nila kung kanino nila ito sasabihin. Hindi nila ito kailangang ibahagi sa malakas na tinig pero ang isipin kung sino ang taong iyon ay siya iyon na makakasuporta sa kanila sa ganitong paraan.</a:t>
            </a:r>
            <a:endParaRPr lang="fil-PH" sz="1200" b="1"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fil-PH"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Narito ang iyong pangkat, pamilya at mga kaibigan na susuporta sa iyo para maging ligtas at malusog at tutulong sa iyo na matiyak na ligtas ka at komportable kasama ng mga taong nasa palibot mo.</a:t>
            </a:r>
          </a:p>
          <a:p>
            <a:r>
              <a:rPr lang="en-US" sz="1200" dirty="0"/>
              <a:t>Ano ang dapat mong gawin kapag nakakaranas ka, nakasaksi, pinagsabihan ng tungkol sa o pinaghihinalaang pag-abuso?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Sabihin sa sinumang pinagkakatiwalaan mo! </a:t>
            </a:r>
          </a:p>
          <a:p>
            <a:pPr marL="171450" indent="-171450">
              <a:buFont typeface="Wingdings" pitchFamily="2" charset="2"/>
              <a:buChar char="ü"/>
            </a:pPr>
            <a:r>
              <a:rPr lang="en-US" sz="1200" dirty="0">
                <a:latin typeface="+mn-lt"/>
              </a:rPr>
              <a:t>Kung may mabuti kang dahilan na maniwala na ikaw o sinuman na kilala mo ang inaabuso, kumilos kaagad para tiyaking ikaw at/o ang taong apektado ay ligtas. </a:t>
            </a:r>
          </a:p>
          <a:p>
            <a:pPr marL="171450" indent="-171450">
              <a:buFont typeface="Wingdings" pitchFamily="2" charset="2"/>
              <a:buChar char="ü"/>
            </a:pPr>
            <a:r>
              <a:rPr lang="en-US" sz="1200" baseline="0" dirty="0">
                <a:latin typeface="+mn-lt"/>
              </a:rPr>
              <a:t>Pagkatapos isumbon ang pinaghihinalaang pag-abuso sa sinuman na pinagkakatiwalaan mo. Maaari mong sabihin sa kahit sinong sa palagay mo makakatulong sa iyo. </a:t>
            </a:r>
          </a:p>
          <a:p>
            <a:pPr marL="171450" indent="-171450">
              <a:buFont typeface="Wingdings" pitchFamily="2" charset="2"/>
              <a:buChar char="ü"/>
            </a:pPr>
            <a:endParaRPr lang="fil-PH" sz="1200" baseline="0" dirty="0">
              <a:latin typeface="+mn-lt"/>
            </a:endParaRPr>
          </a:p>
          <a:p>
            <a:r>
              <a:rPr i="1" dirty="0"/>
              <a:t>Sa panahon ng oryentasyon, maaaring isama ng regional center ang impormasyon sa panahong ito ang tungkol sa:</a:t>
            </a:r>
          </a:p>
          <a:p>
            <a:pPr marL="342900" marR="0" lvl="0" indent="-342900">
              <a:spcBef>
                <a:spcPts val="0"/>
              </a:spcBef>
              <a:spcAft>
                <a:spcPts val="0"/>
              </a:spcAft>
              <a:buFont typeface="Symbol" panose="05050102010706020507" pitchFamily="18" charset="2"/>
              <a:buChar char=""/>
            </a:pPr>
            <a:r>
              <a:rPr lang="en-US" i="1" dirty="0">
                <a:latin typeface="+mn-lt"/>
              </a:rPr>
              <a:t>Lokal na Mapagkukunan para sa mga Ahensyang Pagsusumbungan</a:t>
            </a:r>
          </a:p>
          <a:p>
            <a:pPr marL="342900" marR="0" lvl="0" indent="-342900">
              <a:spcBef>
                <a:spcPts val="0"/>
              </a:spcBef>
              <a:spcAft>
                <a:spcPts val="0"/>
              </a:spcAft>
              <a:buFont typeface="Symbol" panose="05050102010706020507" pitchFamily="18" charset="2"/>
              <a:buChar char=""/>
            </a:pPr>
            <a:r>
              <a:rPr lang="en-US" i="1" dirty="0">
                <a:latin typeface="+mn-lt"/>
              </a:rPr>
              <a:t>Lokal na mga Mapagkukunan para sa mga Nakaligtas sa Pag-abuso</a:t>
            </a:r>
          </a:p>
          <a:p>
            <a:pPr marL="0" indent="0">
              <a:buFont typeface="Wingdings" pitchFamily="2" charset="2"/>
              <a:buNone/>
            </a:pPr>
            <a:endParaRPr lang="fil-PH"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fil-PH"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fil-PH"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fil-PH"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fil-PH"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Dito maaaring isingit ng RC ang plano nila ng susunod na mangyayari. </a:t>
            </a:r>
          </a:p>
          <a:p>
            <a:endParaRPr lang="fil-PH" dirty="0"/>
          </a:p>
          <a:p>
            <a:r>
              <a:rPr lang="en-US" i="1" dirty="0"/>
              <a:t>Makikilala ba kaagad ng lahat ang kanilang service coordinator o magsasaayos ng pagpupulong? </a:t>
            </a:r>
          </a:p>
          <a:p>
            <a:r>
              <a:rPr lang="en-US" i="1" dirty="0"/>
              <a:t>Magkakaroon ba ng kopya ng kanilang Annual Cost Statement ang lahat para malaman ang kanilang indibiduwal na badyet? </a:t>
            </a:r>
          </a:p>
          <a:p>
            <a:r>
              <a:rPr lang="en-US" i="1" dirty="0"/>
              <a:t>Paano sila matutulungan ng RC sa paghahanap ng FMS dahil sila lamang ang nag-iisang kailangang nakakontrata na serbisyo? </a:t>
            </a:r>
          </a:p>
          <a:p>
            <a:endParaRPr lang="fil-PH" i="1" dirty="0"/>
          </a:p>
          <a:p>
            <a:endParaRPr lang="fil-PH" i="1" dirty="0"/>
          </a:p>
          <a:p>
            <a:endParaRPr lang="fil-PH"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fil-PH"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Narito ang inyong regional center para suportahan ka pero mayroon pang ibang lokal na suporta mula sa lokal na boluntaryong komite sa pagbabalita. </a:t>
            </a:r>
          </a:p>
          <a:p>
            <a:endParaRPr lang="fil-PH" baseline="0" dirty="0"/>
          </a:p>
          <a:p>
            <a:r>
              <a:rPr dirty="0"/>
              <a:t>Minomonetor ng lokal na mga komite ng self-determanation ang pagbuo at patuloy na proseso ng programa. </a:t>
            </a:r>
          </a:p>
          <a:p>
            <a:endParaRPr lang="fil-PH" dirty="0"/>
          </a:p>
          <a:p>
            <a:r>
              <a:rPr dirty="0"/>
              <a:t>Dumalo sa mga pagpupulong at networking kasama ng iba pang pamilya at kasali na napili para sa SDP. Gagawa ng mga rekumendasyon para sa pagsulong. Pag-usapan ang tungkol sa pagbuti ng iyong plano at buhay na may determinasyon-sa-sarili!</a:t>
            </a:r>
            <a:endParaRPr lang="fil-PH"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l-PH"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Ito ang lahat ng placeholder para sa RCs/LVACs na pupunan.</a:t>
            </a:r>
            <a:endParaRPr lang="fil-PH" i="1" dirty="0"/>
          </a:p>
          <a:p>
            <a:endParaRPr lang="fil-PH"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fil-PH"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Maaaring magbigay ang regional center ng karagdagang mga handout para matulungang makahanap ng karagdagang lokal na mga suporta sa komunidad.</a:t>
            </a:r>
            <a:endParaRPr lang="fil-PH" i="1" dirty="0"/>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fil-PH"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rPr>
              <a:t>Gagabayan ka ng regional center sa iyong susunod na mga hakbang.</a:t>
            </a:r>
          </a:p>
          <a:p>
            <a:pPr marL="342900" indent="-342900" algn="l" defTabSz="914400" rtl="0" eaLnBrk="1" latinLnBrk="0" hangingPunct="1">
              <a:lnSpc>
                <a:spcPct val="90000"/>
              </a:lnSpc>
              <a:spcBef>
                <a:spcPct val="0"/>
              </a:spcBef>
              <a:buFont typeface="Wingdings" panose="05000000000000000000" pitchFamily="2" charset="2"/>
              <a:buChar char="ü"/>
            </a:pPr>
            <a:endParaRPr lang="fil-PH"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rPr>
              <a:t>Sumali sa iyong Grupo ng Lokal na Tagapagbalita ng SDP para laging kasangkot at may masasabi sa pagbuo ng SDP. </a:t>
            </a:r>
          </a:p>
          <a:p>
            <a:pPr marL="342900" indent="-342900" algn="l" defTabSz="914400" rtl="0" eaLnBrk="1" latinLnBrk="0" hangingPunct="1">
              <a:lnSpc>
                <a:spcPct val="90000"/>
              </a:lnSpc>
              <a:spcBef>
                <a:spcPct val="0"/>
              </a:spcBef>
              <a:buFont typeface="Wingdings" panose="05000000000000000000" pitchFamily="2" charset="2"/>
              <a:buChar char="ü"/>
            </a:pPr>
            <a:endParaRPr lang="fil-PH"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n-US" sz="1200" kern="1200" dirty="0">
                <a:solidFill>
                  <a:schemeClr val="tx1"/>
                </a:solidFill>
                <a:latin typeface="+mn-lt"/>
              </a:rPr>
              <a:t>Para sa higit pang impormasyon, galugarin ang ibinigay na na mga link para malaman pa ang higit tungkol sa SDP, mga karapatan mo, at mga pagpili mo!</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fil-PH"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Sa isang tingin makikita mo na ang ilan marahil ay parang kapareho ng SDP.  </a:t>
            </a:r>
          </a:p>
          <a:p>
            <a:endParaRPr lang="fil-PH" baseline="0" dirty="0"/>
          </a:p>
          <a:p>
            <a:r>
              <a:rPr dirty="0"/>
              <a:t>Gayunman, tatalakayin natin kung paanong ang mga bagay na parang kapareho, sa totoo ay maaaring may pagkakaiba ng kaunti.</a:t>
            </a:r>
          </a:p>
          <a:p>
            <a:endParaRPr lang="fil-PH" baseline="0" dirty="0"/>
          </a:p>
          <a:p>
            <a:r>
              <a:rPr dirty="0"/>
              <a:t>Simulan natin sa pagpaplanong nakasentro sa tao. </a:t>
            </a:r>
            <a:r>
              <a:rPr lang="en-US" sz="1200" kern="1200" dirty="0">
                <a:solidFill>
                  <a:schemeClr val="tx1"/>
                </a:solidFill>
                <a:effectLst/>
                <a:latin typeface="+mn-lt"/>
              </a:rPr>
              <a:t>Ang pagpaplanong nakasentro sa tao ay haligi ng modelong tradisyonal at SDP.  Sa self-determination, mahalaga ang malakas, mabisang pagpaplanong nakasentro sa tao na may nakapokus, malinaw at makabuluhang mga resulta na pang-indibiduwal.  Sa malinaw na mga resulta, matutukoy mo at ng iyong grupong sumusuporta ang espesipikong mga serbisyo at suportang kailangan para matamo ang mga ito.  Mahala iyan sa pagbuo ng isang tumpak na Plano ng Paggastos.  Ang pagpaplanong iyon na nakasentro sa tao ay umaakay sa nakasulat na IPP at </a:t>
            </a:r>
            <a:r>
              <a:rPr dirty="0"/>
              <a:t>nasa pamamagitan ng pagpaplanong nakasentro sa tao matutukoy mo kung gusto mong gamitin ang mga nakakontrata o hindi nakakontrata na provider; matitiyak mo kung paano mo gagamitin ang iyong pang-indibiduwal na badyet para bumili ng mga serbisyo at suportang kailangan mo (at kung magkano ang gagastusin mo); maaaring gusto mo ang tulong ng isang Independent Facilitator; at anong uri ng suporta ang kakailanganin mo mula sa provider ng Financial Management Service. </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fil-PH"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fil-PH"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fil-PH"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fil-PH"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dirty="0"/>
              <a:t>MALIGAYANG PAGDATING</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DO%20NOT%20MOVE-SDP%20Orientation%20Handouts%20LINKS/PCP%20Resources.docx" TargetMode="Externa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DO%20NOT%20MOVE-SDP%20Orientation%20Handouts%20LINKS/Jason%20&amp;%20Sofia%20Planning.docx" TargetMode="External"/><Relationship Id="rId7" Type="http://schemas.openxmlformats.org/officeDocument/2006/relationships/image" Target="../media/image33.tiff"/><Relationship Id="rId12"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8.jpg"/><Relationship Id="rId5" Type="http://schemas.openxmlformats.org/officeDocument/2006/relationships/image" Target="../media/image36.jpg"/><Relationship Id="rId10" Type="http://schemas.openxmlformats.org/officeDocument/2006/relationships/image" Target="../media/image47.png"/><Relationship Id="rId4" Type="http://schemas.openxmlformats.org/officeDocument/2006/relationships/image" Target="../media/image34.tiff"/><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tif"/><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DO%20NOT%20MOVE-SDP%20Orientation%20Handouts%20LINKS/SDP%20Service%20Definitions.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6.png"/><Relationship Id="rId7" Type="http://schemas.openxmlformats.org/officeDocument/2006/relationships/hyperlink" Target="DO%20NOT%20MOVE-SDP%20Orientation%20Handouts%20LINKS/Jason%20&amp;%20Sofia%20Individual%20Budget.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42.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0.gif"/><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Jason%20Spending%20Plan.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49.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DO%20NOT%20MOVE-SDP%20Orientation%20Handouts%20LINKS/Sofia%20Spending%20Plan.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69.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tiff"/></Relationships>
</file>

<file path=ppt/slides/_rels/slide64.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0.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86.pn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78.tiff"/><Relationship Id="rId7"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0.tiff"/><Relationship Id="rId5" Type="http://schemas.openxmlformats.org/officeDocument/2006/relationships/image" Target="../media/image86.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99.pn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hyperlink" Target="DO%20NOT%20MOVE-SDP%20Orientation%20Handouts%20LINKS/FMSRates.pdf" TargetMode="External"/><Relationship Id="rId7" Type="http://schemas.openxmlformats.org/officeDocument/2006/relationships/image" Target="../media/image86.png"/><Relationship Id="rId12"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78.tiff"/><Relationship Id="rId11" Type="http://schemas.openxmlformats.org/officeDocument/2006/relationships/image" Target="../media/image100.jpeg"/><Relationship Id="rId5" Type="http://schemas.openxmlformats.org/officeDocument/2006/relationships/image" Target="../media/image10.gif"/><Relationship Id="rId10" Type="http://schemas.openxmlformats.org/officeDocument/2006/relationships/image" Target="../media/image92.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02.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86.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82.png"/><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hyperlink" Target="mailto:sdpbackground@dds.ca.gov" TargetMode="External"/><Relationship Id="rId7" Type="http://schemas.openxmlformats.org/officeDocument/2006/relationships/image" Target="../media/image107.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06.tiff"/><Relationship Id="rId5" Type="http://schemas.openxmlformats.org/officeDocument/2006/relationships/image" Target="../media/image80.tiff"/><Relationship Id="rId4" Type="http://schemas.openxmlformats.org/officeDocument/2006/relationships/image" Target="../media/image10.gif"/><Relationship Id="rId9" Type="http://schemas.openxmlformats.org/officeDocument/2006/relationships/image" Target="../media/image108.tiff"/></Relationships>
</file>

<file path=ppt/slides/_rels/slide7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09.tiff"/><Relationship Id="rId7" Type="http://schemas.openxmlformats.org/officeDocument/2006/relationships/image" Target="../media/image113.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10.tiff"/><Relationship Id="rId9" Type="http://schemas.openxmlformats.org/officeDocument/2006/relationships/image" Target="../media/image115.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0.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9.tiff"/><Relationship Id="rId5" Type="http://schemas.openxmlformats.org/officeDocument/2006/relationships/diagramQuickStyle" Target="../diagrams/quickStyle1.xml"/><Relationship Id="rId10" Type="http://schemas.openxmlformats.org/officeDocument/2006/relationships/image" Target="../media/image118.tiff"/><Relationship Id="rId4" Type="http://schemas.openxmlformats.org/officeDocument/2006/relationships/diagramLayout" Target="../diagrams/layout1.xml"/><Relationship Id="rId9" Type="http://schemas.openxmlformats.org/officeDocument/2006/relationships/image" Target="../media/image117.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27.gif"/><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n-US" dirty="0">
                <a:latin typeface="Century Gothic" panose="020B0502020202020204" pitchFamily="34" charset="0"/>
              </a:rPr>
              <a:t>ELIZABETH HARRELL</a:t>
            </a:r>
            <a:endParaRPr lang="fil-PH" dirty="0">
              <a:latin typeface="Century Gothic" panose="020B0502020202020204" pitchFamily="34" charset="0"/>
            </a:endParaRPr>
          </a:p>
        </p:txBody>
      </p:sp>
      <p:sp>
        <p:nvSpPr>
          <p:cNvPr id="2" name="Title 1"/>
          <p:cNvSpPr>
            <a:spLocks noGrp="1"/>
          </p:cNvSpPr>
          <p:nvPr>
            <p:ph type="ctrTitle" idx="4294967295"/>
          </p:nvPr>
        </p:nvSpPr>
        <p:spPr>
          <a:xfrm>
            <a:off x="1957136" y="2342388"/>
            <a:ext cx="8807116" cy="2428875"/>
          </a:xfrm>
        </p:spPr>
        <p:txBody>
          <a:bodyPr>
            <a:normAutofit fontScale="90000"/>
          </a:bodyPr>
          <a:lstStyle/>
          <a:p>
            <a:pPr algn="ctr"/>
            <a:r>
              <a:rPr lang="en-US" sz="3600" dirty="0">
                <a:latin typeface="Century Gothic" panose="020B0502020202020204" pitchFamily="34" charset="0"/>
              </a:rPr>
              <a:t>Oryentasyon sa Programang </a:t>
            </a:r>
            <a:r>
              <a:rPr lang="en-US" sz="3600" dirty="0" err="1">
                <a:latin typeface="Century Gothic" panose="020B0502020202020204" pitchFamily="34" charset="0"/>
              </a:rPr>
              <a:t>Determinasyon-sa-Sarili</a:t>
            </a:r>
            <a:r>
              <a:rPr lang="en-US" sz="3600" dirty="0">
                <a:latin typeface="Century Gothic" panose="020B0502020202020204" pitchFamily="34" charset="0"/>
              </a:rPr>
              <a:t> </a:t>
            </a:r>
            <a:br>
              <a:rPr lang="en-US" sz="3600" dirty="0">
                <a:latin typeface="Century Gothic" panose="020B0502020202020204" pitchFamily="34" charset="0"/>
              </a:rPr>
            </a:br>
            <a:r>
              <a:rPr lang="en-US" sz="3600" dirty="0">
                <a:latin typeface="Century Gothic" panose="020B0502020202020204" pitchFamily="34" charset="0"/>
              </a:rPr>
              <a:t>(Self-Determination Program Orientation)</a:t>
            </a:r>
            <a:br>
              <a:rPr sz="3600" dirty="0"/>
            </a:br>
            <a:r>
              <a:rPr lang="en-US" sz="3600" b="1" dirty="0">
                <a:latin typeface="Century Gothic" panose="020B0502020202020204" pitchFamily="34" charset="0"/>
              </a:rPr>
              <a:t>Sanayin ang Tagapagsanay</a:t>
            </a: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entury Gothic" panose="020B0502020202020204" pitchFamily="34" charset="0"/>
              </a:rPr>
              <a:t>MALIGAYANG PAGDATING</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66620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KASAYSAYAN NG SELF-DETERMINATION</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825478" y="5246262"/>
                <a:ext cx="2198141" cy="544146"/>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kern="1200" dirty="0">
                    <a:solidFill>
                      <a:schemeClr val="bg2">
                        <a:lumMod val="25000"/>
                      </a:schemeClr>
                    </a:solidFill>
                    <a:latin typeface="Century Gothic" panose="020B0502020202020204" pitchFamily="34" charset="0"/>
                  </a:rPr>
                  <a:t>INTERNASYONAL NA</a:t>
                </a:r>
                <a:r>
                  <a:rPr dirty="0"/>
                  <a:t> </a:t>
                </a:r>
                <a:endParaRPr lang="fil-PH" sz="1600" kern="1200" dirty="0">
                  <a:solidFill>
                    <a:schemeClr val="bg2">
                      <a:lumMod val="25000"/>
                    </a:schemeClr>
                  </a:solidFill>
                  <a:latin typeface="Century Gothic" panose="020B0502020202020204" pitchFamily="34" charset="0"/>
                  <a:ea typeface="+mj-ea"/>
                  <a:cs typeface="+mj-cs"/>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354815"/>
                <a:ext cx="1704201" cy="794315"/>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CIVIL RIGHTS MOVEMENT </a:t>
                </a:r>
                <a:endParaRPr lang="fil-PH" sz="1600" b="1" kern="1200" dirty="0">
                  <a:solidFill>
                    <a:schemeClr val="bg2">
                      <a:lumMod val="25000"/>
                    </a:schemeClr>
                  </a:solidFill>
                  <a:latin typeface="Century Gothic" panose="020B0502020202020204" pitchFamily="34" charset="0"/>
                  <a:ea typeface="+mj-ea"/>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246962"/>
                <a:ext cx="1838175" cy="794315"/>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n-US" b="1" kern="1200" dirty="0">
                    <a:solidFill>
                      <a:schemeClr val="bg2">
                        <a:lumMod val="25000"/>
                      </a:schemeClr>
                    </a:solidFill>
                    <a:latin typeface="Century Gothic" panose="020B0502020202020204" pitchFamily="34" charset="0"/>
                  </a:rPr>
                  <a:t>LANTERMAN ACT</a:t>
                </a:r>
                <a:endParaRPr lang="fil-PH" sz="1600" kern="1200" dirty="0">
                  <a:solidFill>
                    <a:schemeClr val="bg2">
                      <a:lumMod val="25000"/>
                    </a:schemeClr>
                  </a:solidFill>
                  <a:latin typeface="Century Gothic" panose="020B0502020202020204" pitchFamily="34" charset="0"/>
                  <a:ea typeface="+mj-ea"/>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40" y="2550465"/>
                <a:ext cx="2192956" cy="773706"/>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SELF-DETERMINATION SA CA</a:t>
                </a:r>
                <a:endParaRPr lang="fil-PH" sz="1600" b="1" kern="1200" dirty="0">
                  <a:solidFill>
                    <a:schemeClr val="bg2">
                      <a:lumMod val="25000"/>
                    </a:schemeClr>
                  </a:solidFill>
                  <a:latin typeface="Century Gothic" panose="020B0502020202020204" pitchFamily="34" charset="0"/>
                  <a:ea typeface="+mj-ea"/>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80906" y="4095449"/>
                <a:ext cx="2308238" cy="1129417"/>
              </a:xfrm>
              <a:prstGeom prst="rect">
                <a:avLst/>
              </a:prstGeom>
              <a:grpFill/>
              <a:ln>
                <a:noFill/>
              </a:ln>
            </p:spPr>
            <p:txBody>
              <a:bodyPr wrap="square" rtlCol="0" anchor="ctr">
                <a:spAutoFit/>
              </a:bodyPr>
              <a:lstStyle/>
              <a:p>
                <a:pPr algn="ctr">
                  <a:lnSpc>
                    <a:spcPct val="90000"/>
                  </a:lnSpc>
                  <a:spcBef>
                    <a:spcPct val="0"/>
                  </a:spcBef>
                </a:pPr>
                <a:r>
                  <a:rPr lang="en-US" b="1" dirty="0">
                    <a:solidFill>
                      <a:schemeClr val="bg2">
                        <a:lumMod val="25000"/>
                      </a:schemeClr>
                    </a:solidFill>
                    <a:latin typeface="Century Gothic" panose="020B0502020202020204" pitchFamily="34" charset="0"/>
                  </a:rPr>
                  <a:t>SELF-DETERMINATION PILOT PROJECT </a:t>
                </a:r>
                <a:endParaRPr lang="fil-PH" sz="1600" b="1" kern="1200" dirty="0">
                  <a:solidFill>
                    <a:schemeClr val="bg2">
                      <a:lumMod val="25000"/>
                    </a:schemeClr>
                  </a:solidFill>
                  <a:latin typeface="Century Gothic" panose="020B0502020202020204" pitchFamily="34" charset="0"/>
                  <a:ea typeface="+mj-ea"/>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51094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PUNTONG TATANDAAN</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fil-PH" sz="2200" dirty="0">
                <a:latin typeface="Century Gothic" panose="020B0502020202020204" pitchFamily="34" charset="0"/>
              </a:endParaRPr>
            </a:p>
            <a:p>
              <a:pPr algn="ctr"/>
              <a:endParaRPr lang="fil-PH" sz="2200" dirty="0">
                <a:latin typeface="Century Gothic" panose="020B0502020202020204" pitchFamily="34" charset="0"/>
              </a:endParaRPr>
            </a:p>
            <a:p>
              <a:pPr algn="ctr"/>
              <a:r>
                <a:rPr lang="en-US" sz="2200" dirty="0">
                  <a:latin typeface="Century Gothic" panose="020B0502020202020204" pitchFamily="34" charset="0"/>
                </a:rPr>
                <a:t>Boluntaryong programa</a:t>
              </a:r>
            </a:p>
            <a:p>
              <a:pPr algn="ctr"/>
              <a:endParaRPr lang="fil-PH" sz="22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fil-PH" sz="2200" dirty="0">
                <a:latin typeface="Century Gothic" panose="020B0502020202020204" pitchFamily="34" charset="0"/>
              </a:endParaRPr>
            </a:p>
            <a:p>
              <a:pPr algn="ctr"/>
              <a:endParaRPr lang="fil-PH" sz="2200" dirty="0">
                <a:latin typeface="Century Gothic" panose="020B0502020202020204" pitchFamily="34" charset="0"/>
              </a:endParaRPr>
            </a:p>
            <a:p>
              <a:pPr algn="ctr"/>
              <a:endParaRPr lang="fil-PH" sz="2200" dirty="0">
                <a:latin typeface="Century Gothic" panose="020B0502020202020204" pitchFamily="34" charset="0"/>
              </a:endParaRPr>
            </a:p>
            <a:p>
              <a:pPr algn="ctr"/>
              <a:r>
                <a:rPr lang="en-US" sz="2200" dirty="0">
                  <a:latin typeface="Century Gothic" panose="020B0502020202020204" pitchFamily="34" charset="0"/>
                </a:rPr>
                <a:t>Manatili sa programa kung lilipat ka</a:t>
              </a:r>
            </a:p>
            <a:p>
              <a:pPr algn="ctr"/>
              <a:endParaRPr lang="fil-PH" sz="22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fil-PH" sz="2200" dirty="0">
                <a:latin typeface="Century Gothic" panose="020B0502020202020204" pitchFamily="34" charset="0"/>
              </a:endParaRPr>
            </a:p>
            <a:p>
              <a:pPr algn="ctr"/>
              <a:endParaRPr lang="fil-PH" sz="2200" dirty="0">
                <a:latin typeface="Century Gothic" panose="020B0502020202020204" pitchFamily="34" charset="0"/>
              </a:endParaRPr>
            </a:p>
            <a:p>
              <a:pPr algn="ctr"/>
              <a:endParaRPr lang="fil-PH" sz="2200" dirty="0">
                <a:latin typeface="Century Gothic" panose="020B0502020202020204" pitchFamily="34" charset="0"/>
              </a:endParaRPr>
            </a:p>
            <a:p>
              <a:pPr algn="ctr"/>
              <a:r>
                <a:rPr lang="en-US" sz="2200" dirty="0">
                  <a:latin typeface="Century Gothic" panose="020B0502020202020204" pitchFamily="34" charset="0"/>
                </a:rPr>
                <a:t>Dapat na tumira sa komunidad</a:t>
              </a:r>
            </a:p>
            <a:p>
              <a:pPr algn="ctr"/>
              <a:endParaRPr lang="fil-PH" sz="22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Bumbilya ng ilaw">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Nagsosolong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Mga Gear">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Pera">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Mga Sukatan ng Katarungan">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7134"/>
            <a:ext cx="75669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5 PAMANTAYAN NG SELF-DETERMINATION</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05323"/>
            <a:ext cx="6721272" cy="978729"/>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hlinkClick r:id="rId16" action="ppaction://hlinkfile"/>
              </a:rPr>
              <a:t>*5 PAMANTAYAN</a:t>
            </a:r>
          </a:p>
          <a:p>
            <a:pPr algn="ctr" defTabSz="914400" rtl="0" eaLnBrk="1" latinLnBrk="0" hangingPunct="1">
              <a:lnSpc>
                <a:spcPct val="90000"/>
              </a:lnSpc>
              <a:spcBef>
                <a:spcPct val="0"/>
              </a:spcBef>
              <a:buNone/>
            </a:pPr>
            <a:r>
              <a:rPr lang="en-US" sz="3200" b="1" dirty="0">
                <a:solidFill>
                  <a:schemeClr val="accent5">
                    <a:lumMod val="50000"/>
                  </a:schemeClr>
                </a:solidFill>
                <a:latin typeface="Century Gothic" panose="020B0502020202020204" pitchFamily="34" charset="0"/>
                <a:hlinkClick r:id="rId16" action="ppaction://hlinkfile"/>
              </a:rPr>
              <a:t>NG SELF-DETERMINATION</a:t>
            </a:r>
            <a:endParaRPr lang="fil-PH" sz="3200" b="1" dirty="0">
              <a:solidFill>
                <a:schemeClr val="accent5">
                  <a:lumMod val="50000"/>
                </a:schemeClr>
              </a:solidFill>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en-US" sz="1400" b="1" dirty="0">
                  <a:solidFill>
                    <a:schemeClr val="bg2">
                      <a:lumMod val="25000"/>
                    </a:schemeClr>
                  </a:solidFill>
                  <a:latin typeface="Century Gothic" panose="020B0502020202020204" pitchFamily="34" charset="0"/>
                </a:rPr>
                <a:t>KALAYAAN</a:t>
              </a:r>
              <a:endParaRPr lang="fil-PH" sz="1400" b="1" dirty="0">
                <a:solidFill>
                  <a:schemeClr val="bg2">
                    <a:lumMod val="25000"/>
                  </a:schemeClr>
                </a:solidFill>
                <a:latin typeface="Century Gothic" panose="020B0502020202020204" pitchFamily="34" charset="0"/>
              </a:endParaRP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1255728"/>
            </a:xfrm>
            <a:prstGeom prst="rect">
              <a:avLst/>
            </a:prstGeom>
            <a:noFill/>
          </p:spPr>
          <p:txBody>
            <a:bodyPr wrap="square" rtlCol="0">
              <a:spAutoFit/>
            </a:bodyPr>
            <a:lstStyle/>
            <a:p>
              <a:pPr marL="0" lvl="1" indent="-228600" algn="ctr">
                <a:lnSpc>
                  <a:spcPct val="90000"/>
                </a:lnSpc>
                <a:spcBef>
                  <a:spcPct val="0"/>
                </a:spcBef>
                <a:spcAft>
                  <a:spcPct val="15000"/>
                </a:spcAft>
              </a:pPr>
              <a:r>
                <a:rPr lang="en-US" sz="1400" dirty="0">
                  <a:latin typeface="Century Gothic" panose="020B0502020202020204" pitchFamily="34" charset="0"/>
                </a:rPr>
                <a:t>Ang karapatan na planuhin ang sarili mong buhay at gumawa ng </a:t>
              </a:r>
              <a:r>
                <a:rPr lang="en-US" sz="1400" dirty="0" err="1">
                  <a:latin typeface="Century Gothic" panose="020B0502020202020204" pitchFamily="34" charset="0"/>
                </a:rPr>
                <a:t>mga</a:t>
              </a:r>
              <a:r>
                <a:rPr lang="en-US" sz="1400" dirty="0">
                  <a:latin typeface="Century Gothic" panose="020B0502020202020204" pitchFamily="34" charset="0"/>
                </a:rPr>
                <a:t> </a:t>
              </a:r>
              <a:br>
                <a:rPr lang="en-US" sz="1400" dirty="0">
                  <a:latin typeface="Century Gothic" panose="020B0502020202020204" pitchFamily="34" charset="0"/>
                </a:rPr>
              </a:br>
              <a:r>
                <a:rPr lang="en-US" sz="1400" dirty="0" err="1">
                  <a:latin typeface="Century Gothic" panose="020B0502020202020204" pitchFamily="34" charset="0"/>
                </a:rPr>
                <a:t>sarili</a:t>
              </a:r>
              <a:r>
                <a:rPr lang="en-US" sz="1400" dirty="0">
                  <a:latin typeface="Century Gothic" panose="020B0502020202020204" pitchFamily="34" charset="0"/>
                </a:rPr>
                <a:t> mong pagpapasya</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51511" y="2722544"/>
            <a:ext cx="2197164" cy="2293463"/>
            <a:chOff x="7083946" y="2345085"/>
            <a:chExt cx="2197164"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entury Gothic" panose="020B0502020202020204" pitchFamily="34" charset="0"/>
                </a:rPr>
                <a:t>PANANAGUTAN</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083946" y="3008161"/>
              <a:ext cx="2133600" cy="14496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en-US" sz="1400" dirty="0">
                  <a:latin typeface="Century Gothic" panose="020B0502020202020204" pitchFamily="34" charset="0"/>
                </a:rPr>
                <a:t>Gumawa ng mga pagpapasya sa iyong buhay at magkaroon ng pinahahalagahang papel sa inyong komunidad.</a:t>
              </a:r>
              <a:endParaRPr lang="fil-PH" sz="1400" dirty="0">
                <a:latin typeface="Century Gothic" panose="020B0502020202020204" pitchFamily="34" charset="0"/>
              </a:endParaRP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n-US" sz="1400" b="1" dirty="0">
                  <a:solidFill>
                    <a:schemeClr val="bg2">
                      <a:lumMod val="25000"/>
                    </a:schemeClr>
                  </a:solidFill>
                  <a:latin typeface="Century Gothic" panose="020B0502020202020204" pitchFamily="34" charset="0"/>
                </a:rPr>
                <a:t>SUPORTA</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10679"/>
              <a:ext cx="2133600" cy="1384995"/>
            </a:xfrm>
            <a:prstGeom prst="rect">
              <a:avLst/>
            </a:prstGeom>
            <a:noFill/>
          </p:spPr>
          <p:txBody>
            <a:bodyPr wrap="square" rtlCol="0">
              <a:spAutoFit/>
            </a:bodyPr>
            <a:lstStyle/>
            <a:p>
              <a:pPr algn="ctr"/>
              <a:r>
                <a:rPr lang="en-US" sz="1400" spc="-40" dirty="0">
                  <a:latin typeface="Century Gothic" panose="020B0502020202020204" pitchFamily="34" charset="0"/>
                </a:rPr>
                <a:t>Pumili ng mga suporta at mga taong tutulong sa iyo na makapamuhay, makapagtrabaho, </a:t>
              </a:r>
              <a:br>
                <a:rPr lang="en-US" sz="1400" spc="-40" dirty="0">
                  <a:latin typeface="Century Gothic" panose="020B0502020202020204" pitchFamily="34" charset="0"/>
                </a:rPr>
              </a:br>
              <a:r>
                <a:rPr lang="en-US" sz="1400" spc="-40" dirty="0">
                  <a:latin typeface="Century Gothic" panose="020B0502020202020204" pitchFamily="34" charset="0"/>
                </a:rPr>
                <a:t>at makapaglaro</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en-US" sz="1400" b="1" dirty="0">
                  <a:solidFill>
                    <a:schemeClr val="bg2">
                      <a:lumMod val="10000"/>
                    </a:schemeClr>
                  </a:solidFill>
                  <a:latin typeface="Century Gothic" panose="020B0502020202020204" pitchFamily="34" charset="0"/>
                </a:rPr>
                <a:t>AWTORIDAD</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954107"/>
            </a:xfrm>
            <a:prstGeom prst="rect">
              <a:avLst/>
            </a:prstGeom>
            <a:noFill/>
          </p:spPr>
          <p:txBody>
            <a:bodyPr wrap="square" rtlCol="0">
              <a:spAutoFit/>
            </a:bodyPr>
            <a:lstStyle/>
            <a:p>
              <a:pPr algn="ctr"/>
              <a:r>
                <a:rPr lang="en-US" sz="1400" dirty="0">
                  <a:latin typeface="Century Gothic" panose="020B0502020202020204" pitchFamily="34" charset="0"/>
                </a:rPr>
                <a:t>Magkaroon ng </a:t>
              </a:r>
              <a:br>
                <a:rPr lang="en-US" sz="1400" dirty="0">
                  <a:latin typeface="Century Gothic" panose="020B0502020202020204" pitchFamily="34" charset="0"/>
                </a:rPr>
              </a:br>
              <a:r>
                <a:rPr lang="en-US" sz="1400" dirty="0" err="1">
                  <a:latin typeface="Century Gothic" panose="020B0502020202020204" pitchFamily="34" charset="0"/>
                </a:rPr>
                <a:t>kontrol</a:t>
              </a:r>
              <a:r>
                <a:rPr lang="en-US" sz="1400" dirty="0">
                  <a:latin typeface="Century Gothic" panose="020B0502020202020204" pitchFamily="34" charset="0"/>
                </a:rPr>
                <a:t> sa </a:t>
              </a:r>
            </a:p>
            <a:p>
              <a:pPr algn="ctr"/>
              <a:r>
                <a:rPr lang="en-US" sz="1400" dirty="0">
                  <a:latin typeface="Century Gothic" panose="020B0502020202020204" pitchFamily="34" charset="0"/>
                </a:rPr>
                <a:t>badyet para </a:t>
              </a:r>
              <a:r>
                <a:rPr lang="en-US" sz="1400" dirty="0" err="1">
                  <a:latin typeface="Century Gothic" panose="020B0502020202020204" pitchFamily="34" charset="0"/>
                </a:rPr>
                <a:t>sa</a:t>
              </a:r>
              <a:r>
                <a:rPr lang="en-US" sz="1400" dirty="0">
                  <a:latin typeface="Century Gothic" panose="020B0502020202020204" pitchFamily="34" charset="0"/>
                </a:rPr>
                <a:t> </a:t>
              </a:r>
              <a:br>
                <a:rPr lang="en-US" sz="1400" dirty="0">
                  <a:latin typeface="Century Gothic" panose="020B0502020202020204" pitchFamily="34" charset="0"/>
                </a:rPr>
              </a:br>
              <a:r>
                <a:rPr lang="en-US" sz="1400" dirty="0" err="1">
                  <a:latin typeface="Century Gothic" panose="020B0502020202020204" pitchFamily="34" charset="0"/>
                </a:rPr>
                <a:t>mga</a:t>
              </a:r>
              <a:r>
                <a:rPr lang="en-US" sz="1400" dirty="0">
                  <a:latin typeface="Century Gothic" panose="020B0502020202020204" pitchFamily="34" charset="0"/>
                </a:rPr>
                <a:t> serbisyo </a:t>
              </a:r>
              <a:endParaRPr lang="fil-PH" sz="1400" dirty="0">
                <a:latin typeface="Century Gothic" panose="020B0502020202020204" pitchFamily="34" charset="0"/>
              </a:endParaRPr>
            </a:p>
          </p:txBody>
        </p:sp>
      </p:grpSp>
      <p:sp>
        <p:nvSpPr>
          <p:cNvPr id="69" name="Oval 68">
            <a:extLst>
              <a:ext uri="{FF2B5EF4-FFF2-40B4-BE49-F238E27FC236}">
                <a16:creationId xmlns:a16="http://schemas.microsoft.com/office/drawing/2014/main" id="{9198EA1F-011D-1D41-8E0A-32BB77087E15}"/>
              </a:ext>
            </a:extLst>
          </p:cNvPr>
          <p:cNvSpPr>
            <a:spLocks/>
          </p:cNvSpPr>
          <p:nvPr/>
        </p:nvSpPr>
        <p:spPr>
          <a:xfrm>
            <a:off x="9573065" y="4315559"/>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spcBef>
                <a:spcPts val="1200"/>
              </a:spcBef>
            </a:pPr>
            <a:r>
              <a:rPr lang="en-US" sz="1400" b="1" dirty="0">
                <a:solidFill>
                  <a:schemeClr val="bg2">
                    <a:lumMod val="25000"/>
                  </a:schemeClr>
                </a:solidFill>
                <a:latin typeface="Century Gothic" panose="020B0502020202020204" pitchFamily="34" charset="0"/>
              </a:rPr>
              <a:t>KOMPIRMASYON</a:t>
            </a:r>
            <a:endParaRPr lang="fil-PH" sz="1400" b="1" dirty="0">
              <a:solidFill>
                <a:schemeClr val="bg2">
                  <a:lumMod val="25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F71C3F23-C5ED-F94A-8193-606D4C860442}"/>
              </a:ext>
            </a:extLst>
          </p:cNvPr>
          <p:cNvSpPr txBox="1"/>
          <p:nvPr/>
        </p:nvSpPr>
        <p:spPr>
          <a:xfrm>
            <a:off x="9499145" y="5016008"/>
            <a:ext cx="2133600" cy="738664"/>
          </a:xfrm>
          <a:prstGeom prst="rect">
            <a:avLst/>
          </a:prstGeom>
          <a:noFill/>
        </p:spPr>
        <p:txBody>
          <a:bodyPr wrap="square" rtlCol="0">
            <a:spAutoFit/>
          </a:bodyPr>
          <a:lstStyle/>
          <a:p>
            <a:pPr algn="ctr"/>
            <a:r>
              <a:rPr sz="1400" b="1" dirty="0">
                <a:latin typeface="Century Gothic" panose="020B0502020202020204" pitchFamily="34" charset="0"/>
              </a:rPr>
              <a:t>Ikaw</a:t>
            </a:r>
            <a:r>
              <a:rPr sz="1400" dirty="0">
                <a:latin typeface="Century Gothic" panose="020B0502020202020204" pitchFamily="34" charset="0"/>
              </a:rPr>
              <a:t> ang tagagawa ng desisyon sa </a:t>
            </a:r>
            <a:r>
              <a:rPr sz="1400" dirty="0" err="1">
                <a:latin typeface="Century Gothic" panose="020B0502020202020204" pitchFamily="34" charset="0"/>
              </a:rPr>
              <a:t>iyong</a:t>
            </a:r>
            <a:r>
              <a:rPr sz="1400" dirty="0">
                <a:latin typeface="Century Gothic" panose="020B0502020202020204" pitchFamily="34" charset="0"/>
              </a:rPr>
              <a:t> </a:t>
            </a:r>
            <a:r>
              <a:rPr sz="1400" dirty="0" err="1">
                <a:latin typeface="Century Gothic" panose="020B0502020202020204" pitchFamily="34" charset="0"/>
              </a:rPr>
              <a:t>buhay</a:t>
            </a:r>
            <a:endParaRPr lang="fil-PH" sz="1400" dirty="0">
              <a:latin typeface="Century Gothic" panose="020B0502020202020204" pitchFamily="34" charset="0"/>
            </a:endParaRPr>
          </a:p>
        </p:txBody>
      </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PAGPAPLANONG NAKASENTRO SA TAO</a:t>
            </a: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326281" cy="2477601"/>
          </a:xfrm>
          <a:prstGeom prst="rect">
            <a:avLst/>
          </a:prstGeom>
        </p:spPr>
        <p:txBody>
          <a:bodyPr wrap="square">
            <a:spAutoFit/>
          </a:bodyPr>
          <a:lstStyle/>
          <a:p>
            <a:pPr lvl="1"/>
            <a:r>
              <a:rPr b="1" dirty="0"/>
              <a:t>Ikaw</a:t>
            </a:r>
            <a:r>
              <a:rPr dirty="0"/>
              <a:t> ang magpaplano ng kung ano ang mahalaga sa iyo </a:t>
            </a:r>
            <a:r>
              <a:rPr b="1" dirty="0"/>
              <a:t>para</a:t>
            </a:r>
            <a:r>
              <a:rPr dirty="0"/>
              <a:t> maging malusog, ligtas at komportable sa inyong komunidad.</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b="1" dirty="0"/>
              <a:t>Ikaw</a:t>
            </a:r>
            <a:r>
              <a:rPr dirty="0"/>
              <a:t> ang magpapasya kung ano ang mahalaga sa iyo </a:t>
            </a:r>
            <a:r>
              <a:rPr b="1" dirty="0"/>
              <a:t>para</a:t>
            </a:r>
            <a:r>
              <a:rPr dirty="0"/>
              <a:t> makadama ng pagkakontento at kasiyahan.</a:t>
            </a:r>
            <a:r>
              <a:rPr lang="en-US" sz="3100" dirty="0">
                <a:solidFill>
                  <a:schemeClr val="bg1"/>
                </a:solidFill>
                <a:latin typeface="Century Gothic" panose="020B0502020202020204" pitchFamily="34" charset="0"/>
              </a:rPr>
              <a:t>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08952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en-US" sz="3600" b="1" dirty="0">
                <a:solidFill>
                  <a:schemeClr val="bg2">
                    <a:lumMod val="25000"/>
                  </a:schemeClr>
                </a:solidFill>
                <a:latin typeface="Century Gothic" panose="020B0502020202020204" pitchFamily="34" charset="0"/>
              </a:rPr>
              <a:t>Ang Pagpaplanong Nakasentro sa Tao ay tungkol sa IYO!</a:t>
            </a:r>
            <a:endParaRPr lang="fil-PH" sz="3600" b="1" i="1"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REPASO</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3" y="1778331"/>
            <a:ext cx="7911550" cy="4435962"/>
            <a:chOff x="7278477" y="3324108"/>
            <a:chExt cx="3579184" cy="4718655"/>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8477" y="3426558"/>
              <a:ext cx="3291298" cy="4616205"/>
            </a:xfrm>
            <a:prstGeom prst="rect">
              <a:avLst/>
            </a:prstGeom>
            <a:noFill/>
          </p:spPr>
          <p:txBody>
            <a:bodyPr wrap="square" rtlCol="0">
              <a:spAutoFit/>
            </a:bodyPr>
            <a:lstStyle/>
            <a:p>
              <a:pPr lvl="1" algn="ctr"/>
              <a:r>
                <a:rPr lang="en-US" sz="3200" b="1" dirty="0">
                  <a:solidFill>
                    <a:schemeClr val="bg2">
                      <a:lumMod val="10000"/>
                    </a:schemeClr>
                  </a:solidFill>
                  <a:latin typeface="Century Gothic" panose="020B0502020202020204" pitchFamily="34" charset="0"/>
                </a:rPr>
                <a:t>REPASO NG SELF-DETERMINATION</a:t>
              </a:r>
            </a:p>
            <a:p>
              <a:pPr lvl="1" algn="ctr"/>
              <a:endParaRPr lang="fil-PH" sz="32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Pangkalahatang ideya ng self-determination</a:t>
              </a:r>
            </a:p>
            <a:p>
              <a:pPr lvl="1"/>
              <a:endParaRPr lang="fil-PH"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Kasaysayan ng self-determination</a:t>
              </a:r>
            </a:p>
            <a:p>
              <a:pPr lvl="1"/>
              <a:endParaRPr lang="fil-PH"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Mga puntong tatandaan</a:t>
              </a:r>
            </a:p>
            <a:p>
              <a:pPr lvl="1"/>
              <a:endParaRPr lang="fil-PH"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5 Pamantayan</a:t>
              </a:r>
            </a:p>
            <a:p>
              <a:pPr marL="800100" lvl="1" indent="-342900">
                <a:buFont typeface="Wingdings" pitchFamily="2" charset="2"/>
                <a:buChar char="ü"/>
              </a:pPr>
              <a:endParaRPr lang="fil-PH" sz="2000" dirty="0">
                <a:latin typeface="Century Gothic" panose="020B0502020202020204" pitchFamily="34" charset="0"/>
              </a:endParaRPr>
            </a:p>
            <a:p>
              <a:pPr marL="800100" lvl="1" indent="-342900">
                <a:buFont typeface="Wingdings" pitchFamily="2" charset="2"/>
                <a:buChar char="ü"/>
              </a:pPr>
              <a:r>
                <a:rPr lang="en-US" sz="2000" dirty="0">
                  <a:latin typeface="Century Gothic" panose="020B0502020202020204" pitchFamily="34" charset="0"/>
                </a:rPr>
                <a:t>Pagpaplanong nakasentro sa tao </a:t>
              </a:r>
              <a:endParaRPr lang="fil-PH" sz="2000" b="1" dirty="0">
                <a:solidFill>
                  <a:schemeClr val="bg2">
                    <a:lumMod val="10000"/>
                  </a:schemeClr>
                </a:solidFill>
                <a:latin typeface="Century Gothic" panose="020B0502020202020204" pitchFamily="34" charset="0"/>
              </a:endParaRPr>
            </a:p>
            <a:p>
              <a:pPr marL="914400" lvl="1" indent="-457200">
                <a:buFont typeface="Wingdings" pitchFamily="2" charset="2"/>
                <a:buChar char="ü"/>
              </a:pPr>
              <a:endParaRPr lang="fil-PH"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8694633" cy="1460500"/>
          </a:xfrm>
        </p:spPr>
        <p:txBody>
          <a:bodyPr>
            <a:noAutofit/>
          </a:bodyPr>
          <a:lstStyle/>
          <a:p>
            <a:r>
              <a:rPr dirty="0"/>
              <a:t>MGA PAPEL AT PANANAGUTAN</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 ng 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MGA PAPEL AT PANANAGUTAN</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MGA PAPEL AT PANANAGUTAN</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501877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PANGKALAHATANG IDEYA</a:t>
            </a:r>
            <a:endParaRPr lang="fil-PH" sz="2700" b="1" kern="1200" dirty="0">
              <a:solidFill>
                <a:schemeClr val="bg2">
                  <a:lumMod val="10000"/>
                </a:schemeClr>
              </a:solidFill>
              <a:latin typeface="Century Gothic" panose="020B0502020202020204" pitchFamily="34" charset="0"/>
              <a:ea typeface="+mj-ea"/>
              <a:cs typeface="+mj-cs"/>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en-US" sz="2000" dirty="0">
                <a:latin typeface="Century Gothic" panose="020B0502020202020204" pitchFamily="34" charset="0"/>
              </a:rPr>
              <a:t>ANG PAPEL AT PANANAGUTAN MO</a:t>
            </a:r>
          </a:p>
          <a:p>
            <a:pPr lvl="1"/>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MGA TAONG PIPILIIN MO MULA SA BUHAY MO</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ANG IYONG SERVICE COORDINATOR NG REGIONAL CENTER</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INDEPENDENT FACILITATOR</a:t>
            </a:r>
          </a:p>
          <a:p>
            <a:pPr lvl="1"/>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MGA SERVICE PROVIDER</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FINANCIAL MANAGEMENT SERVICE (FMS)</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ANG PANANAGUTAN MO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Guro">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10578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Kontrata">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045530"/>
            <a:ext cx="9931400" cy="15990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latin typeface="Century Gothic" panose="020B0502020202020204" pitchFamily="34" charset="0"/>
              </a:rPr>
              <a:t>Ang Iyong Papel at mga Pananagutan</a:t>
            </a:r>
          </a:p>
          <a:p>
            <a:pPr>
              <a:buFont typeface="Arial" panose="020B0604020202020204" pitchFamily="34" charset="0"/>
              <a:buNone/>
            </a:pPr>
            <a:endParaRPr lang="fil-PH" b="1" dirty="0"/>
          </a:p>
          <a:p>
            <a:pPr marL="457200" lvl="1" indent="0">
              <a:buNone/>
            </a:pPr>
            <a:endParaRPr lang="fil-PH" sz="2800"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434546"/>
            <a:ext cx="7955739" cy="1323439"/>
          </a:xfrm>
          <a:prstGeom prst="rect">
            <a:avLst/>
          </a:prstGeom>
        </p:spPr>
        <p:txBody>
          <a:bodyPr wrap="square">
            <a:spAutoFit/>
          </a:bodyPr>
          <a:lstStyle/>
          <a:p>
            <a:pPr marL="914400" lvl="1" indent="-457200">
              <a:buFont typeface="+mj-lt"/>
              <a:buAutoNum type="arabicParenR"/>
            </a:pPr>
            <a:r>
              <a:rPr lang="en-US" sz="2000" dirty="0">
                <a:latin typeface="Century Gothic" panose="020B0502020202020204" pitchFamily="34" charset="0"/>
              </a:rPr>
              <a:t>Dumalo sa oryentasyon ng SDP </a:t>
            </a:r>
          </a:p>
          <a:p>
            <a:pPr marL="914400" lvl="1" indent="-457200">
              <a:buFont typeface="+mj-lt"/>
              <a:buAutoNum type="arabicParenR"/>
            </a:pPr>
            <a:r>
              <a:rPr lang="en-US" sz="2000" dirty="0">
                <a:latin typeface="Century Gothic" panose="020B0502020202020204" pitchFamily="34" charset="0"/>
              </a:rPr>
              <a:t>Magkaroon ng IPP na nakasentro sa tao</a:t>
            </a:r>
          </a:p>
          <a:p>
            <a:pPr marL="914400" lvl="1" indent="-457200">
              <a:buFont typeface="+mj-lt"/>
              <a:buAutoNum type="arabicParenR"/>
            </a:pPr>
            <a:r>
              <a:rPr lang="en-US" sz="2000" dirty="0">
                <a:latin typeface="Century Gothic" panose="020B0502020202020204" pitchFamily="34" charset="0"/>
              </a:rPr>
              <a:t>Gumawa ng plano ng paggastos</a:t>
            </a:r>
          </a:p>
          <a:p>
            <a:pPr marL="914400" lvl="1" indent="-457200">
              <a:buFont typeface="+mj-lt"/>
              <a:buAutoNum type="arabicParenR"/>
            </a:pPr>
            <a:r>
              <a:rPr lang="en-US" sz="2000" dirty="0">
                <a:latin typeface="Century Gothic" panose="020B0502020202020204" pitchFamily="34" charset="0"/>
              </a:rPr>
              <a:t>Gumamit ng financial management service</a:t>
            </a:r>
            <a:endParaRPr lang="fil-PH" sz="2000" dirty="0">
              <a:latin typeface="Century Gothic" panose="020B0502020202020204" pitchFamily="34" charset="0"/>
            </a:endParaRPr>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94528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PAMILYA, MGA KAIBIGAN AT GRUPO NG SUPORTA</a:t>
            </a: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2924175" y="2826360"/>
              <a:ext cx="6810420" cy="369833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solidFill>
                    <a:prstClr val="black"/>
                  </a:solidFill>
                  <a:latin typeface="Century Gothic" panose="020B0502020202020204" pitchFamily="34" charset="0"/>
                </a:rPr>
                <a:t>Mga taong pinagkakatiwalaan mo </a:t>
              </a:r>
            </a:p>
            <a:p>
              <a:pPr lvl="1"/>
              <a:r>
                <a:rPr lang="en-US" sz="2800" dirty="0">
                  <a:solidFill>
                    <a:prstClr val="black"/>
                  </a:solidFill>
                  <a:latin typeface="Century Gothic" panose="020B0502020202020204" pitchFamily="34" charset="0"/>
                </a:rPr>
                <a:t>Mga taong mas nakakakilala sa iyo </a:t>
              </a:r>
            </a:p>
            <a:p>
              <a:pPr lvl="1"/>
              <a:r>
                <a:rPr lang="en-US" sz="2800" dirty="0">
                  <a:solidFill>
                    <a:prstClr val="black"/>
                  </a:solidFill>
                  <a:latin typeface="Century Gothic" panose="020B0502020202020204" pitchFamily="34" charset="0"/>
                </a:rPr>
                <a:t>Mga taong makakatulong</a:t>
              </a:r>
            </a:p>
            <a:p>
              <a:pPr lvl="1"/>
              <a:r>
                <a:rPr lang="en-US" sz="2800" dirty="0">
                  <a:latin typeface="Century Gothic" panose="020B0502020202020204" pitchFamily="34" charset="0"/>
                </a:rPr>
                <a:t>Mga kaibigan at pamilya</a:t>
              </a:r>
            </a:p>
            <a:p>
              <a:pPr lvl="1"/>
              <a:r>
                <a:rPr lang="en-US" sz="2800" dirty="0">
                  <a:latin typeface="Century Gothic" panose="020B0502020202020204" pitchFamily="34" charset="0"/>
                </a:rPr>
                <a:t>Mga guro, mga therapist, mga coach</a:t>
              </a:r>
            </a:p>
            <a:p>
              <a:pPr lvl="1"/>
              <a:r>
                <a:rPr lang="en-US" sz="2800" dirty="0">
                  <a:latin typeface="Century Gothic" panose="020B0502020202020204" pitchFamily="34" charset="0"/>
                </a:rPr>
                <a:t>Ang iyong service coordinator</a:t>
              </a:r>
            </a:p>
            <a:p>
              <a:pPr lvl="1"/>
              <a:r>
                <a:rPr lang="en-US" sz="2800" dirty="0">
                  <a:latin typeface="Century Gothic" panose="020B0502020202020204" pitchFamily="34" charset="0"/>
                </a:rPr>
                <a:t>Employer</a:t>
              </a:r>
            </a:p>
            <a:p>
              <a:pPr lvl="1"/>
              <a:r>
                <a:rPr lang="en-US" sz="2800" dirty="0">
                  <a:latin typeface="Century Gothic" panose="020B0502020202020204" pitchFamily="34" charset="0"/>
                </a:rPr>
                <a:t>Independent Facilitator</a:t>
              </a:r>
              <a:endParaRPr lang="fil-PH" sz="2800" dirty="0">
                <a:latin typeface="Century Gothic" panose="020B0502020202020204" pitchFamily="34" charset="0"/>
              </a:endParaRPr>
            </a:p>
            <a:p>
              <a:pPr lvl="1" algn="r">
                <a:buFont typeface="Arial" panose="020B0604020202020204" pitchFamily="34" charset="0"/>
                <a:buNone/>
              </a:pPr>
              <a:endParaRPr lang="fil-PH" sz="3294" i="1" dirty="0">
                <a:solidFill>
                  <a:srgbClr val="FF0000"/>
                </a:solidFill>
              </a:endParaRPr>
            </a:p>
            <a:p>
              <a:pPr lvl="1" algn="r">
                <a:buFont typeface="Arial" panose="020B0604020202020204" pitchFamily="34" charset="0"/>
                <a:buNone/>
              </a:pPr>
              <a:endParaRPr lang="fil-PH" sz="3294" i="1" dirty="0">
                <a:solidFill>
                  <a:srgbClr val="FF0000"/>
                </a:solidFill>
              </a:endParaRPr>
            </a:p>
            <a:p>
              <a:pPr lvl="1" algn="r">
                <a:buFont typeface="Arial" panose="020B0604020202020204" pitchFamily="34" charset="0"/>
                <a:buNone/>
              </a:pPr>
              <a:endParaRPr lang="fil-PH" sz="3294"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803899" y="1405301"/>
              <a:ext cx="7334060" cy="1077218"/>
            </a:xfrm>
            <a:prstGeom prst="rect">
              <a:avLst/>
            </a:prstGeom>
          </p:spPr>
          <p:txBody>
            <a:bodyPr wrap="none">
              <a:spAutoFit/>
            </a:bodyPr>
            <a:lstStyle/>
            <a:p>
              <a:pPr algn="ctr"/>
              <a:r>
                <a:rPr dirty="0"/>
                <a:t>Sino ang maaari mong hilingan na gumawang kasama mo?</a:t>
              </a:r>
              <a:r>
                <a:rPr lang="en-US" sz="3200" dirty="0">
                  <a:solidFill>
                    <a:prstClr val="black"/>
                  </a:solidFill>
                  <a:latin typeface="Century Gothic" panose="020B0502020202020204" pitchFamily="34" charset="0"/>
                </a:rPr>
                <a:t> </a:t>
              </a:r>
            </a:p>
            <a:p>
              <a:pPr algn="ctr">
                <a:buFont typeface="Arial" panose="020B0604020202020204" pitchFamily="34" charset="0"/>
                <a:buNone/>
              </a:pPr>
              <a:r>
                <a:rPr b="1" dirty="0"/>
                <a:t>Sinuman</a:t>
              </a:r>
              <a:r>
                <a:rPr dirty="0"/>
                <a:t> na pipiliin </a:t>
              </a:r>
              <a:r>
                <a:rPr u="sng" dirty="0"/>
                <a:t>mo</a:t>
              </a:r>
              <a:r>
                <a:rPr dirty="0"/>
                <a:t>!!!</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94052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SERVICE COORDINATOR SA REGIONAL CENTER</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fil-PH" b="1" dirty="0"/>
            </a:p>
            <a:p>
              <a:pPr marL="514350" indent="-514350"/>
              <a:r>
                <a:rPr lang="en-US" dirty="0">
                  <a:latin typeface="Century Gothic" panose="020B0502020202020204" pitchFamily="34" charset="0"/>
                </a:rPr>
                <a:t>Tumutulong sa iyo sa pagbuo ng iyong IPP</a:t>
              </a:r>
            </a:p>
            <a:p>
              <a:pPr marL="514350" indent="-514350"/>
              <a:r>
                <a:rPr lang="en-US" dirty="0">
                  <a:latin typeface="Century Gothic" panose="020B0502020202020204" pitchFamily="34" charset="0"/>
                </a:rPr>
                <a:t>Nagpapatunay ng halaga ng iyong indibiduwal na badyet</a:t>
              </a:r>
            </a:p>
            <a:p>
              <a:pPr marL="514350" indent="-514350"/>
              <a:r>
                <a:rPr lang="en-US" dirty="0">
                  <a:latin typeface="Century Gothic" panose="020B0502020202020204" pitchFamily="34" charset="0"/>
                </a:rPr>
                <a:t>Tumutulong sa iyo na maunawaan kung anong mga serbisyo ang kwalipikado para mapondohan</a:t>
              </a:r>
            </a:p>
            <a:p>
              <a:pPr marL="514350" indent="-514350"/>
              <a:r>
                <a:rPr lang="en-US" dirty="0">
                  <a:latin typeface="Century Gothic" panose="020B0502020202020204" pitchFamily="34" charset="0"/>
                </a:rPr>
                <a:t>Tumutulong sa iyo na maging malusog at ligtas</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4257752" y="1633312"/>
            <a:ext cx="6902891" cy="1077218"/>
          </a:xfrm>
          <a:prstGeom prst="rect">
            <a:avLst/>
          </a:prstGeom>
        </p:spPr>
        <p:txBody>
          <a:bodyPr wrap="square">
            <a:spAutoFit/>
          </a:bodyPr>
          <a:lstStyle/>
          <a:p>
            <a:pPr algn="ctr"/>
            <a:r>
              <a:rPr dirty="0"/>
              <a:t>Gumaganap pa rin ng mahalagang papel ang inyong regional center, sa:</a:t>
            </a:r>
            <a:endParaRPr lang="fil-PH" sz="3200" dirty="0">
              <a:latin typeface="Century Gothic" panose="020B0502020202020204" pitchFamily="34" charset="0"/>
            </a:endParaRPr>
          </a:p>
        </p:txBody>
      </p:sp>
      <p:sp>
        <p:nvSpPr>
          <p:cNvPr id="10" name="TextBox 9"/>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Papel at Pananagutan ng Regional Center </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74725"/>
            <a:ext cx="9550400" cy="523220"/>
          </a:xfrm>
          <a:prstGeom prst="rect">
            <a:avLst/>
          </a:prstGeom>
        </p:spPr>
        <p:txBody>
          <a:bodyPr wrap="square">
            <a:spAutoFit/>
          </a:bodyPr>
          <a:lstStyle/>
          <a:p>
            <a:r>
              <a:rPr lang="en-US" sz="2800" dirty="0">
                <a:latin typeface="Century Gothic" panose="020B0502020202020204" pitchFamily="34" charset="0"/>
              </a:rPr>
              <a:t>Self-Determination Program </a:t>
            </a:r>
            <a:br>
              <a:rPr dirty="0"/>
            </a:br>
            <a:r>
              <a:rPr lang="en-US" sz="2800" b="1" dirty="0">
                <a:latin typeface="Century Gothic" panose="020B0502020202020204" pitchFamily="34" charset="0"/>
              </a:rPr>
              <a:t>Sanayin ang Tagapagsanay</a:t>
            </a:r>
            <a:endParaRPr lang="fil-PH" sz="2800" dirty="0"/>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rPr>
              <a:t>Pagtanggap at  Mga Pagpapakilala</a:t>
            </a:r>
          </a:p>
          <a:p>
            <a:pPr marL="342900" indent="-342900" algn="l" defTabSz="914400" rtl="0" eaLnBrk="1" latinLnBrk="0" hangingPunct="1">
              <a:lnSpc>
                <a:spcPct val="90000"/>
              </a:lnSpc>
              <a:spcBef>
                <a:spcPct val="0"/>
              </a:spcBef>
              <a:buFont typeface="Arial" panose="020B0604020202020204" pitchFamily="34" charset="0"/>
              <a:buChar char="•"/>
            </a:pPr>
            <a:endParaRPr lang="fil-PH"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rPr>
              <a:t>Bakit kami narito</a:t>
            </a:r>
            <a:r>
              <a:rPr lang="en-US" sz="2400" dirty="0">
                <a:solidFill>
                  <a:schemeClr val="accent5">
                    <a:lumMod val="50000"/>
                  </a:schemeClr>
                </a:solidFill>
                <a:latin typeface="Century Gothic" panose="020B0502020202020204" pitchFamily="34" charset="0"/>
              </a:rPr>
              <a:t>?</a:t>
            </a:r>
          </a:p>
          <a:p>
            <a:pPr marL="342900" indent="-342900" algn="l" defTabSz="914400" rtl="0" eaLnBrk="1" latinLnBrk="0" hangingPunct="1">
              <a:lnSpc>
                <a:spcPct val="90000"/>
              </a:lnSpc>
              <a:spcBef>
                <a:spcPct val="0"/>
              </a:spcBef>
              <a:buFont typeface="Arial" panose="020B0604020202020204" pitchFamily="34" charset="0"/>
              <a:buChar char="•"/>
            </a:pPr>
            <a:endParaRPr lang="fil-PH"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rPr>
              <a:t>Ano ang papel at pananagutan mo bilang tagapagsanay sa Oryentasyong ito na Self-Determination Program</a:t>
            </a:r>
          </a:p>
          <a:p>
            <a:pPr marL="342900" indent="-342900" algn="l" defTabSz="914400" rtl="0" eaLnBrk="1" latinLnBrk="0" hangingPunct="1">
              <a:lnSpc>
                <a:spcPct val="90000"/>
              </a:lnSpc>
              <a:spcBef>
                <a:spcPct val="0"/>
              </a:spcBef>
              <a:buFont typeface="Arial" panose="020B0604020202020204" pitchFamily="34" charset="0"/>
              <a:buChar char="•"/>
            </a:pPr>
            <a:endParaRPr lang="fil-PH"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dirty="0">
                <a:solidFill>
                  <a:schemeClr val="accent5">
                    <a:lumMod val="50000"/>
                  </a:schemeClr>
                </a:solidFill>
                <a:latin typeface="Century Gothic" panose="020B0502020202020204" pitchFamily="34" charset="0"/>
              </a:rPr>
              <a:t>Paano kami kikilos ngayon sa pagsasanay na ito?</a:t>
            </a:r>
          </a:p>
          <a:p>
            <a:pPr marL="342900" indent="-342900" algn="l" defTabSz="914400" rtl="0" eaLnBrk="1" latinLnBrk="0" hangingPunct="1">
              <a:lnSpc>
                <a:spcPct val="90000"/>
              </a:lnSpc>
              <a:spcBef>
                <a:spcPct val="0"/>
              </a:spcBef>
              <a:buFont typeface="Arial" panose="020B0604020202020204" pitchFamily="34" charset="0"/>
              <a:buChar char="•"/>
            </a:pPr>
            <a:endParaRPr lang="fil-PH"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n-US" sz="2400" kern="1200" dirty="0">
                <a:solidFill>
                  <a:schemeClr val="accent5">
                    <a:lumMod val="50000"/>
                  </a:schemeClr>
                </a:solidFill>
                <a:latin typeface="Century Gothic" panose="020B0502020202020204" pitchFamily="34" charset="0"/>
              </a:rPr>
              <a:t>Pangangasiwa ng bahay</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33484" y="1276362"/>
            <a:ext cx="6125029"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rPr>
              <a:t>Introduksyon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INDEPENDENT FACILITATOR</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311555" cy="4530708"/>
            <a:chOff x="4935765" y="3215438"/>
            <a:chExt cx="595643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8" y="3278619"/>
              <a:ext cx="5924372"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b="1" dirty="0"/>
                <a:t>DAPAT</a:t>
              </a:r>
              <a:r>
                <a:rPr dirty="0"/>
                <a:t> </a:t>
              </a:r>
              <a:r>
                <a:rPr u="sng" dirty="0"/>
                <a:t>na</a:t>
              </a:r>
              <a:r>
                <a:rPr dirty="0"/>
                <a:t>:</a:t>
              </a:r>
            </a:p>
            <a:p>
              <a:r>
                <a:rPr lang="en-US" sz="2000" dirty="0">
                  <a:latin typeface="Century Gothic" panose="020B0502020202020204" pitchFamily="34" charset="0"/>
                </a:rPr>
                <a:t>Tumanggap sila ng pagsasanay</a:t>
              </a:r>
              <a:endParaRPr lang="fil-PH" sz="2000" dirty="0">
                <a:latin typeface="Century Gothic" panose="020B0502020202020204" pitchFamily="34" charset="0"/>
              </a:endParaRPr>
            </a:p>
            <a:p>
              <a:r>
                <a:rPr lang="en-US" sz="2000" dirty="0">
                  <a:latin typeface="Century Gothic" panose="020B0502020202020204" pitchFamily="34" charset="0"/>
                </a:rPr>
                <a:t>HINDI sila magbibigay ng iba pang serbisyo sa iyo</a:t>
              </a:r>
              <a:endParaRPr lang="fil-PH" sz="2000" dirty="0">
                <a:latin typeface="Century Gothic" panose="020B0502020202020204" pitchFamily="34" charset="0"/>
              </a:endParaRPr>
            </a:p>
            <a:p>
              <a:pPr marL="0" indent="0">
                <a:buNone/>
              </a:pPr>
              <a:r>
                <a:rPr b="1" dirty="0"/>
                <a:t>MAAARI</a:t>
              </a:r>
              <a:r>
                <a:rPr dirty="0"/>
                <a:t> </a:t>
              </a:r>
              <a:r>
                <a:rPr u="sng" dirty="0"/>
                <a:t>na</a:t>
              </a:r>
              <a:r>
                <a:rPr dirty="0"/>
                <a:t>:</a:t>
              </a:r>
            </a:p>
            <a:p>
              <a:r>
                <a:rPr lang="en-US" sz="2000" dirty="0">
                  <a:latin typeface="Century Gothic" panose="020B0502020202020204" pitchFamily="34" charset="0"/>
                </a:rPr>
                <a:t>Mabayaran sila mula sa iyong plano ng paggastos, </a:t>
              </a:r>
              <a:endParaRPr lang="fil-PH" sz="2000" dirty="0">
                <a:latin typeface="Century Gothic" panose="020B0502020202020204" pitchFamily="34" charset="0"/>
              </a:endParaRPr>
            </a:p>
            <a:p>
              <a:r>
                <a:rPr lang="en-US" sz="2000" dirty="0">
                  <a:latin typeface="Century Gothic" panose="020B0502020202020204" pitchFamily="34" charset="0"/>
                </a:rPr>
                <a:t>Sila ay maging service coordinator</a:t>
              </a:r>
            </a:p>
            <a:p>
              <a:r>
                <a:rPr lang="en-US" sz="2000" dirty="0">
                  <a:latin typeface="Century Gothic" panose="020B0502020202020204" pitchFamily="34" charset="0"/>
                </a:rPr>
                <a:t>Sila ay miyembro ng pamilya</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t>Isang tao na makakatulong sa iyong maipatupad ang programa mo</a:t>
              </a:r>
            </a:p>
            <a:p>
              <a:endParaRPr lang="fil-PH"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666325" y="2515246"/>
              <a:ext cx="8830987" cy="1913042"/>
            </a:xfrm>
            <a:prstGeom prst="rect">
              <a:avLst/>
            </a:prstGeom>
            <a:noFill/>
          </p:spPr>
          <p:txBody>
            <a:bodyPr wrap="square" rtlCol="0">
              <a:spAutoFit/>
            </a:bodyPr>
            <a:lstStyle/>
            <a:p>
              <a:r>
                <a:rPr lang="en-US" sz="2000" b="1" dirty="0">
                  <a:latin typeface="Century Gothic" panose="020B0502020202020204" pitchFamily="34" charset="0"/>
                </a:rPr>
                <a:t>MAAARI</a:t>
              </a:r>
              <a:r>
                <a:rPr lang="en-US" sz="2000" dirty="0">
                  <a:latin typeface="Century Gothic" panose="020B0502020202020204" pitchFamily="34" charset="0"/>
                </a:rPr>
                <a:t> </a:t>
              </a:r>
              <a:r>
                <a:rPr lang="en-US" sz="2000" u="sng" dirty="0">
                  <a:latin typeface="Century Gothic" panose="020B0502020202020204" pitchFamily="34" charset="0"/>
                </a:rPr>
                <a:t>ka</a:t>
              </a:r>
              <a:r>
                <a:rPr lang="en-US" sz="2000" dirty="0">
                  <a:latin typeface="Century Gothic" panose="020B0502020202020204" pitchFamily="34" charset="0"/>
                </a:rPr>
                <a:t> nilang tulungang:</a:t>
              </a:r>
            </a:p>
            <a:p>
              <a:endParaRPr lang="fil-PH"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Gumawa ng may kaalamang  pagpapasya tungkol sa iyong indibiduwal na badyet;</a:t>
              </a:r>
            </a:p>
            <a:p>
              <a:pPr marL="171450" indent="-171450">
                <a:buFont typeface="Arial" panose="020B0604020202020204" pitchFamily="34" charset="0"/>
                <a:buChar char="•"/>
              </a:pPr>
              <a:r>
                <a:rPr lang="en-US" sz="2000" dirty="0">
                  <a:latin typeface="Century Gothic" panose="020B0502020202020204" pitchFamily="34" charset="0"/>
                </a:rPr>
                <a:t>Hanapin, i-access at i-coordinate ang mga serbisyo at suporta sa iyong IPP;</a:t>
              </a:r>
            </a:p>
            <a:p>
              <a:pPr marL="171450" indent="-171450">
                <a:buFont typeface="Arial" panose="020B0604020202020204" pitchFamily="34" charset="0"/>
                <a:buChar char="•"/>
              </a:pPr>
              <a:endParaRPr lang="fil-PH"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Tukuyin ang mga kailangan mo at humanap ng mga opsyon para maabot ang mga pangangailangang iyon;  </a:t>
              </a:r>
            </a:p>
            <a:p>
              <a:pPr marL="171450" indent="-171450">
                <a:buFont typeface="Arial" panose="020B0604020202020204" pitchFamily="34" charset="0"/>
                <a:buChar char="•"/>
              </a:pPr>
              <a:endParaRPr lang="fil-PH" sz="800" dirty="0">
                <a:latin typeface="Century Gothic" panose="020B0502020202020204" pitchFamily="34" charset="0"/>
              </a:endParaRPr>
            </a:p>
            <a:p>
              <a:pPr marL="171450" indent="-171450">
                <a:buFont typeface="Arial" panose="020B0604020202020204" pitchFamily="34" charset="0"/>
                <a:buChar char="•"/>
              </a:pPr>
              <a:r>
                <a:rPr lang="en-US" sz="2000" dirty="0">
                  <a:latin typeface="Century Gothic" panose="020B0502020202020204" pitchFamily="34" charset="0"/>
                </a:rPr>
                <a:t>Sa pamamagitan ng pangunguna, pakikibahagi sa at/o pagtataguyod alang-alang sa iyo sa panahong ng proseso ng pagpaplanong nakasentro sa tao at kapag bubuuin mo ang iyong IPP</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742950" y="1552961"/>
            <a:ext cx="10467975" cy="1257651"/>
            <a:chOff x="699532" y="1873023"/>
            <a:chExt cx="10467975" cy="1257651"/>
          </a:xfrm>
        </p:grpSpPr>
        <p:sp>
          <p:nvSpPr>
            <p:cNvPr id="14" name="Rectangle 13">
              <a:extLst>
                <a:ext uri="{FF2B5EF4-FFF2-40B4-BE49-F238E27FC236}">
                  <a16:creationId xmlns:a16="http://schemas.microsoft.com/office/drawing/2014/main" id="{12AFCF52-822E-FD43-A350-793208F0A42B}"/>
                </a:ext>
              </a:extLst>
            </p:cNvPr>
            <p:cNvSpPr/>
            <p:nvPr/>
          </p:nvSpPr>
          <p:spPr>
            <a:xfrm>
              <a:off x="699532" y="1873023"/>
              <a:ext cx="1046797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699533" y="2015013"/>
              <a:ext cx="10344150" cy="11156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latin typeface="Century Gothic" panose="020B0502020202020204" pitchFamily="34" charset="0"/>
                </a:rPr>
                <a:t>Sino ang independent facilitator?  </a:t>
              </a:r>
            </a:p>
            <a:p>
              <a:pPr marL="0" indent="0" algn="ctr">
                <a:buNone/>
              </a:pPr>
              <a:r>
                <a:rPr lang="en-US" sz="2200" dirty="0">
                  <a:latin typeface="Century Gothic" panose="020B0502020202020204" pitchFamily="34" charset="0"/>
                </a:rPr>
                <a:t>Isang tao na </a:t>
              </a:r>
              <a:r>
                <a:rPr lang="en-US" sz="2200" b="1" u="sng" dirty="0">
                  <a:latin typeface="Century Gothic" panose="020B0502020202020204" pitchFamily="34" charset="0"/>
                </a:rPr>
                <a:t>makakatulong sa iyo</a:t>
              </a:r>
              <a:r>
                <a:rPr lang="en-US" sz="2200" dirty="0">
                  <a:latin typeface="Century Gothic" panose="020B0502020202020204" pitchFamily="34" charset="0"/>
                </a:rPr>
                <a:t> na maipatupad ang iyong programa</a:t>
              </a:r>
            </a:p>
            <a:p>
              <a:pPr marL="0" indent="0">
                <a:buNone/>
              </a:pPr>
              <a:endParaRPr lang="fil-PH" sz="2200" dirty="0"/>
            </a:p>
          </p:txBody>
        </p:sp>
      </p:grpSp>
      <p:sp>
        <p:nvSpPr>
          <p:cNvPr id="3" name="TextBox 2"/>
          <p:cNvSpPr txBox="1"/>
          <p:nvPr/>
        </p:nvSpPr>
        <p:spPr>
          <a:xfrm>
            <a:off x="92518" y="1069958"/>
            <a:ext cx="8098982"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Papel at Pananagutan ng Independent Facilitator </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INDEPENDENT FACILITATOR</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6" action="ppaction://hlinkfile"/>
              </a:rPr>
              <a:t>*Pagpili ng Tamang Independent Facilitator</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703078" y="3054660"/>
            <a:ext cx="5050294"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Century Gothic" panose="020B0502020202020204" pitchFamily="34" charset="0"/>
              </a:rPr>
              <a:t>ANO ANG </a:t>
            </a:r>
            <a:r>
              <a:rPr lang="en-US" sz="1900" b="1" u="sng" dirty="0">
                <a:latin typeface="Century Gothic" panose="020B0502020202020204" pitchFamily="34" charset="0"/>
              </a:rPr>
              <a:t>KAILANGAN</a:t>
            </a:r>
            <a:r>
              <a:rPr lang="en-US" sz="1900" dirty="0">
                <a:latin typeface="Century Gothic" panose="020B0502020202020204" pitchFamily="34" charset="0"/>
              </a:rPr>
              <a:t> MO?</a:t>
            </a:r>
          </a:p>
          <a:p>
            <a:r>
              <a:rPr lang="en-US" sz="1900" dirty="0">
                <a:latin typeface="Century Gothic" panose="020B0502020202020204" pitchFamily="34" charset="0"/>
              </a:rPr>
              <a:t>Kailangan mo ba ng tulong sa pag-access sa inyong komunidad o kapitbahay?	</a:t>
            </a:r>
          </a:p>
          <a:p>
            <a:r>
              <a:rPr lang="en-US" sz="1900" dirty="0">
                <a:latin typeface="Century Gothic" panose="020B0502020202020204" pitchFamily="34" charset="0"/>
              </a:rPr>
              <a:t>Kailangan mo ba ng iba’t ibang tao na gagawa ng iba’t ibang mga bagay?</a:t>
            </a:r>
          </a:p>
          <a:p>
            <a:r>
              <a:rPr lang="en-US" sz="1900" dirty="0">
                <a:latin typeface="Century Gothic" panose="020B0502020202020204" pitchFamily="34" charset="0"/>
              </a:rPr>
              <a:t>Kailangan mo ba ng tulong sa pagpaplanong nakasentro sa tao?</a:t>
            </a:r>
          </a:p>
          <a:p>
            <a:r>
              <a:rPr lang="en-US" sz="1900" dirty="0">
                <a:latin typeface="Century Gothic" panose="020B0502020202020204" pitchFamily="34" charset="0"/>
              </a:rPr>
              <a:t>Tulong sa pagtataguyod?</a:t>
            </a:r>
          </a:p>
          <a:p>
            <a:r>
              <a:rPr lang="en-US" sz="1900" dirty="0">
                <a:latin typeface="Century Gothic" panose="020B0502020202020204" pitchFamily="34" charset="0"/>
              </a:rPr>
              <a:t>Tulong sa pag-access ng mga benepisyong pampubliko?</a:t>
            </a:r>
          </a:p>
          <a:p>
            <a:endParaRPr lang="fil-PH"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en-US" sz="2400" dirty="0">
                <a:latin typeface="Century Gothic" panose="020B0502020202020204" pitchFamily="34" charset="0"/>
              </a:rPr>
              <a:t>Pag-isipan kung ano ang kailangan </a:t>
            </a:r>
            <a:r>
              <a:rPr lang="en-US" sz="2400" b="1" u="sng" dirty="0">
                <a:latin typeface="Century Gothic" panose="020B0502020202020204" pitchFamily="34" charset="0"/>
              </a:rPr>
              <a:t>mo</a:t>
            </a:r>
            <a:r>
              <a:rPr lang="en-US" sz="2400" dirty="0">
                <a:latin typeface="Century Gothic" panose="020B0502020202020204" pitchFamily="34" charset="0"/>
              </a:rPr>
              <a:t>...</a:t>
            </a:r>
          </a:p>
          <a:p>
            <a:pPr algn="ctr"/>
            <a:r>
              <a:rPr lang="en-US" sz="2400" dirty="0">
                <a:latin typeface="Century Gothic" panose="020B0502020202020204" pitchFamily="34" charset="0"/>
              </a:rPr>
              <a:t>Anong uri ng tao ang makakasundo </a:t>
            </a:r>
            <a:r>
              <a:rPr lang="en-US" sz="2400" b="1" u="sng" dirty="0">
                <a:latin typeface="Century Gothic" panose="020B0502020202020204" pitchFamily="34" charset="0"/>
              </a:rPr>
              <a:t>mo</a:t>
            </a:r>
            <a:r>
              <a:rPr lang="en-US" sz="2400" dirty="0">
                <a:latin typeface="Century Gothic" panose="020B0502020202020204" pitchFamily="34" charset="0"/>
              </a:rPr>
              <a:t>?</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30011" y="3516552"/>
              <a:ext cx="4758031" cy="2879220"/>
            </a:xfrm>
            <a:prstGeom prst="rect">
              <a:avLst/>
            </a:prstGeom>
            <a:noFill/>
          </p:spPr>
          <p:txBody>
            <a:bodyPr wrap="square" rtlCol="0">
              <a:spAutoFit/>
            </a:bodyPr>
            <a:lstStyle/>
            <a:p>
              <a:pPr>
                <a:lnSpc>
                  <a:spcPct val="90000"/>
                </a:lnSpc>
                <a:spcBef>
                  <a:spcPct val="0"/>
                </a:spcBef>
              </a:pPr>
              <a:r>
                <a:rPr lang="en-US" sz="1900" dirty="0">
                  <a:latin typeface="Century Gothic" panose="020B0502020202020204" pitchFamily="34" charset="0"/>
                </a:rPr>
                <a:t>ANO ANG </a:t>
              </a:r>
              <a:r>
                <a:rPr lang="en-US" sz="1900" b="1" u="sng" dirty="0">
                  <a:latin typeface="Century Gothic" panose="020B0502020202020204" pitchFamily="34" charset="0"/>
                </a:rPr>
                <a:t>GUSTO</a:t>
              </a:r>
              <a:r>
                <a:rPr lang="en-US" sz="1900" dirty="0">
                  <a:latin typeface="Century Gothic" panose="020B0502020202020204" pitchFamily="34" charset="0"/>
                </a:rPr>
                <a:t> MO?</a:t>
              </a:r>
            </a:p>
            <a:p>
              <a:pPr>
                <a:lnSpc>
                  <a:spcPct val="90000"/>
                </a:lnSpc>
                <a:spcBef>
                  <a:spcPct val="0"/>
                </a:spcBef>
              </a:pPr>
              <a:endParaRPr lang="fil-PH"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Isa na napakaorganisado? </a:t>
              </a:r>
            </a:p>
            <a:p>
              <a:pPr marL="342900" indent="-342900">
                <a:lnSpc>
                  <a:spcPct val="90000"/>
                </a:lnSpc>
                <a:spcBef>
                  <a:spcPct val="0"/>
                </a:spcBef>
                <a:buFont typeface="Arial" panose="020B0604020202020204" pitchFamily="34" charset="0"/>
                <a:buChar char="•"/>
              </a:pPr>
              <a:endParaRPr lang="fil-PH"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Gusto mo ba ng isa na kalmado at malumanay?  </a:t>
              </a:r>
            </a:p>
            <a:p>
              <a:pPr marL="342900" indent="-342900">
                <a:lnSpc>
                  <a:spcPct val="90000"/>
                </a:lnSpc>
                <a:spcBef>
                  <a:spcPct val="0"/>
                </a:spcBef>
                <a:buFont typeface="Arial" panose="020B0604020202020204" pitchFamily="34" charset="0"/>
                <a:buChar char="•"/>
              </a:pPr>
              <a:endParaRPr lang="fil-PH"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Gusto mo ba ng isa na talagang nakakaunawa sa pamilya mo?</a:t>
              </a:r>
            </a:p>
            <a:p>
              <a:pPr marL="342900" indent="-342900">
                <a:lnSpc>
                  <a:spcPct val="90000"/>
                </a:lnSpc>
                <a:spcBef>
                  <a:spcPct val="0"/>
                </a:spcBef>
                <a:buFont typeface="Arial" panose="020B0604020202020204" pitchFamily="34" charset="0"/>
                <a:buChar char="•"/>
              </a:pPr>
              <a:endParaRPr lang="fil-PH" sz="19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n-US" sz="1900" dirty="0">
                  <a:latin typeface="Century Gothic" panose="020B0502020202020204" pitchFamily="34" charset="0"/>
                </a:rPr>
                <a:t>Isa na nakakaunawa sa kultura mo?</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2592313"/>
            </a:xfrm>
            <a:prstGeom prst="rect">
              <a:avLst/>
            </a:prstGeom>
            <a:noFill/>
          </p:spPr>
          <p:txBody>
            <a:bodyPr wrap="square" rtlCol="0">
              <a:spAutoFit/>
            </a:bodyPr>
            <a:lstStyle/>
            <a:p>
              <a:pPr>
                <a:lnSpc>
                  <a:spcPct val="90000"/>
                </a:lnSpc>
                <a:spcBef>
                  <a:spcPct val="0"/>
                </a:spcBef>
              </a:pPr>
              <a:r>
                <a:rPr lang="en-US" sz="2200" dirty="0">
                  <a:latin typeface="Century Gothic" panose="020B0502020202020204" pitchFamily="34" charset="0"/>
                </a:rPr>
                <a:t>ANO ANG </a:t>
              </a:r>
              <a:r>
                <a:rPr lang="en-US" sz="2200" b="1" u="sng" dirty="0">
                  <a:latin typeface="Century Gothic" panose="020B0502020202020204" pitchFamily="34" charset="0"/>
                </a:rPr>
                <a:t>GUSTO</a:t>
              </a:r>
              <a:r>
                <a:rPr lang="en-US" sz="2200" dirty="0">
                  <a:latin typeface="Century Gothic" panose="020B0502020202020204" pitchFamily="34" charset="0"/>
                </a:rPr>
                <a:t> MO?</a:t>
              </a:r>
            </a:p>
            <a:p>
              <a:pPr>
                <a:lnSpc>
                  <a:spcPct val="90000"/>
                </a:lnSpc>
                <a:spcBef>
                  <a:spcPct val="0"/>
                </a:spcBef>
              </a:pPr>
              <a:endParaRPr lang="fil-PH" sz="22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000" dirty="0">
                  <a:latin typeface="Century Gothic" panose="020B0502020202020204" pitchFamily="34" charset="0"/>
                </a:rPr>
                <a:t>Isa na </a:t>
              </a:r>
              <a:r>
                <a:rPr lang="en-US" sz="2000" u="sng" dirty="0">
                  <a:latin typeface="Century Gothic" panose="020B0502020202020204" pitchFamily="34" charset="0"/>
                </a:rPr>
                <a:t>hindi</a:t>
              </a:r>
              <a:r>
                <a:rPr lang="en-US" sz="2000" dirty="0">
                  <a:latin typeface="Century Gothic" panose="020B0502020202020204" pitchFamily="34" charset="0"/>
                </a:rPr>
                <a:t> makikipag-usap para sa </a:t>
              </a:r>
              <a:r>
                <a:rPr lang="en-US" sz="2000" dirty="0" err="1">
                  <a:latin typeface="Century Gothic" panose="020B0502020202020204" pitchFamily="34" charset="0"/>
                </a:rPr>
                <a:t>iyo</a:t>
              </a:r>
              <a:r>
                <a:rPr lang="en-US" sz="2000" dirty="0">
                  <a:latin typeface="Century Gothic" panose="020B0502020202020204" pitchFamily="34" charset="0"/>
                </a:rPr>
                <a:t>?</a:t>
              </a:r>
              <a:endParaRPr lang="fil-PH" sz="20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000" dirty="0">
                  <a:latin typeface="Century Gothic" panose="020B0502020202020204" pitchFamily="34" charset="0"/>
                </a:rPr>
                <a:t>Igagalang ang iyong </a:t>
              </a:r>
              <a:r>
                <a:rPr lang="en-US" sz="2000" u="sng" dirty="0" err="1">
                  <a:latin typeface="Century Gothic" panose="020B0502020202020204" pitchFamily="34" charset="0"/>
                </a:rPr>
                <a:t>pagkapribado</a:t>
              </a:r>
              <a:r>
                <a:rPr lang="en-US" sz="2000" dirty="0">
                  <a:latin typeface="Century Gothic" panose="020B0502020202020204" pitchFamily="34" charset="0"/>
                </a:rPr>
                <a:t>?</a:t>
              </a:r>
              <a:endParaRPr lang="fil-PH" sz="20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000" dirty="0">
                  <a:latin typeface="Century Gothic" panose="020B0502020202020204" pitchFamily="34" charset="0"/>
                </a:rPr>
                <a:t>Mga empleyado na </a:t>
              </a:r>
              <a:r>
                <a:rPr lang="en-US" sz="2000" u="sng" dirty="0">
                  <a:latin typeface="Century Gothic" panose="020B0502020202020204" pitchFamily="34" charset="0"/>
                </a:rPr>
                <a:t>hindi</a:t>
              </a:r>
              <a:r>
                <a:rPr lang="en-US" sz="2000" dirty="0">
                  <a:latin typeface="Century Gothic" panose="020B0502020202020204" pitchFamily="34" charset="0"/>
                </a:rPr>
                <a:t> gagawa ng personal na pagtawag sa telepono o pag-text habang nagtatrabaho para sa </a:t>
              </a:r>
              <a:r>
                <a:rPr lang="en-US" sz="2000" dirty="0" err="1">
                  <a:latin typeface="Century Gothic" panose="020B0502020202020204" pitchFamily="34" charset="0"/>
                </a:rPr>
                <a:t>iyo</a:t>
              </a:r>
              <a:r>
                <a:rPr lang="en-US" sz="2000" dirty="0">
                  <a:latin typeface="Century Gothic" panose="020B0502020202020204" pitchFamily="34" charset="0"/>
                </a:rPr>
                <a:t>?</a:t>
              </a:r>
              <a:endParaRPr lang="fil-PH" sz="20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000" dirty="0">
                  <a:latin typeface="Century Gothic" panose="020B0502020202020204" pitchFamily="34" charset="0"/>
                </a:rPr>
                <a:t>Isa na </a:t>
              </a:r>
              <a:r>
                <a:rPr lang="en-US" sz="2000" u="sng" dirty="0">
                  <a:latin typeface="Century Gothic" panose="020B0502020202020204" pitchFamily="34" charset="0"/>
                </a:rPr>
                <a:t>nakakaunawa</a:t>
              </a:r>
              <a:r>
                <a:rPr lang="en-US" sz="2000" dirty="0">
                  <a:latin typeface="Century Gothic" panose="020B0502020202020204" pitchFamily="34" charset="0"/>
                </a:rPr>
                <a:t> sa </a:t>
              </a:r>
              <a:r>
                <a:rPr lang="en-US" sz="2000" u="sng" dirty="0">
                  <a:latin typeface="Century Gothic" panose="020B0502020202020204" pitchFamily="34" charset="0"/>
                </a:rPr>
                <a:t>kultura</a:t>
              </a:r>
              <a:r>
                <a:rPr lang="en-US" sz="2000" dirty="0">
                  <a:latin typeface="Century Gothic" panose="020B0502020202020204" pitchFamily="34" charset="0"/>
                </a:rPr>
                <a:t> mo?</a:t>
              </a:r>
            </a:p>
          </p:txBody>
        </p:sp>
      </p:grpSp>
      <p:sp>
        <p:nvSpPr>
          <p:cNvPr id="29" name="TextBox 28">
            <a:hlinkClick r:id="rId4" action="ppaction://hlinkfile"/>
          </p:cNvPr>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*Mga Papel at Pagpili ng mga Service Provider</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219922" y="1692807"/>
            <a:ext cx="11781576"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t>?</a:t>
            </a:r>
          </a:p>
        </p:txBody>
      </p:sp>
      <p:sp>
        <p:nvSpPr>
          <p:cNvPr id="28" name="TextBox 27"/>
          <p:cNvSpPr txBox="1"/>
          <p:nvPr/>
        </p:nvSpPr>
        <p:spPr>
          <a:xfrm>
            <a:off x="324608" y="1743330"/>
            <a:ext cx="11542783" cy="646331"/>
          </a:xfrm>
          <a:prstGeom prst="rect">
            <a:avLst/>
          </a:prstGeom>
          <a:noFill/>
        </p:spPr>
        <p:txBody>
          <a:bodyPr wrap="square" rtlCol="0">
            <a:spAutoFit/>
          </a:bodyPr>
          <a:lstStyle/>
          <a:p>
            <a:pPr algn="ctr"/>
            <a:r>
              <a:rPr lang="en-US" dirty="0">
                <a:latin typeface="Century Gothic" panose="020B0502020202020204" pitchFamily="34" charset="0"/>
              </a:rPr>
              <a:t>Pag-isipan ang tungkol sa kung anong mga papel ang </a:t>
            </a:r>
            <a:r>
              <a:rPr lang="en-US" b="1" u="sng" dirty="0">
                <a:latin typeface="Century Gothic" panose="020B0502020202020204" pitchFamily="34" charset="0"/>
              </a:rPr>
              <a:t>kailangang</a:t>
            </a:r>
            <a:r>
              <a:rPr lang="en-US" dirty="0">
                <a:latin typeface="Century Gothic" panose="020B0502020202020204" pitchFamily="34" charset="0"/>
              </a:rPr>
              <a:t> gampanan ng iyong provider...</a:t>
            </a:r>
          </a:p>
          <a:p>
            <a:pPr algn="ctr"/>
            <a:r>
              <a:rPr lang="en-US" dirty="0">
                <a:latin typeface="Century Gothic" panose="020B0502020202020204" pitchFamily="34" charset="0"/>
              </a:rPr>
              <a:t>Anong uri ng provider ang gusto </a:t>
            </a:r>
            <a:r>
              <a:rPr lang="en-US" b="1" u="sng" dirty="0">
                <a:latin typeface="Century Gothic" panose="020B0502020202020204" pitchFamily="34" charset="0"/>
              </a:rPr>
              <a:t>mo</a:t>
            </a:r>
            <a:r>
              <a:rPr lang="en-US" dirty="0">
                <a:latin typeface="Century Gothic" panose="020B0502020202020204" pitchFamily="34" charset="0"/>
              </a:rPr>
              <a:t>?</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2686889"/>
            </a:xfrm>
            <a:prstGeom prst="rect">
              <a:avLst/>
            </a:prstGeom>
            <a:noFill/>
          </p:spPr>
          <p:txBody>
            <a:bodyPr wrap="square" rtlCol="0">
              <a:spAutoFit/>
            </a:bodyPr>
            <a:lstStyle/>
            <a:p>
              <a:pPr>
                <a:lnSpc>
                  <a:spcPct val="90000"/>
                </a:lnSpc>
                <a:spcBef>
                  <a:spcPct val="0"/>
                </a:spcBef>
              </a:pPr>
              <a:r>
                <a:rPr lang="en-US" sz="2200" dirty="0">
                  <a:latin typeface="Century Gothic" panose="020B0502020202020204" pitchFamily="34" charset="0"/>
                </a:rPr>
                <a:t>ANO ANG </a:t>
              </a:r>
              <a:r>
                <a:rPr lang="en-US" sz="2200" b="1" u="sng" dirty="0">
                  <a:latin typeface="Century Gothic" panose="020B0502020202020204" pitchFamily="34" charset="0"/>
                </a:rPr>
                <a:t>KAILANGAN</a:t>
              </a:r>
              <a:r>
                <a:rPr lang="en-US" sz="2200" dirty="0">
                  <a:latin typeface="Century Gothic" panose="020B0502020202020204" pitchFamily="34" charset="0"/>
                </a:rPr>
                <a:t> MO?</a:t>
              </a:r>
            </a:p>
            <a:p>
              <a:pPr>
                <a:lnSpc>
                  <a:spcPct val="90000"/>
                </a:lnSpc>
                <a:spcBef>
                  <a:spcPct val="0"/>
                </a:spcBef>
              </a:pPr>
              <a:endParaRPr lang="fil-PH" sz="22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200" dirty="0">
                  <a:latin typeface="Century Gothic" panose="020B0502020202020204" pitchFamily="34" charset="0"/>
                </a:rPr>
                <a:t>Isa na may </a:t>
              </a:r>
              <a:r>
                <a:rPr lang="en-US" sz="2200" u="sng" dirty="0">
                  <a:latin typeface="Century Gothic" panose="020B0502020202020204" pitchFamily="34" charset="0"/>
                </a:rPr>
                <a:t>medikal</a:t>
              </a:r>
              <a:r>
                <a:rPr lang="en-US" sz="2200" dirty="0">
                  <a:latin typeface="Century Gothic" panose="020B0502020202020204" pitchFamily="34" charset="0"/>
                </a:rPr>
                <a:t> na kasanayan? </a:t>
              </a:r>
              <a:endParaRPr lang="fil-PH" sz="22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200" dirty="0">
                  <a:latin typeface="Century Gothic" panose="020B0502020202020204" pitchFamily="34" charset="0"/>
                </a:rPr>
                <a:t>Isa na </a:t>
              </a:r>
              <a:r>
                <a:rPr lang="en-US" sz="2200" u="sng" dirty="0">
                  <a:latin typeface="Century Gothic" panose="020B0502020202020204" pitchFamily="34" charset="0"/>
                </a:rPr>
                <a:t>nakakaalam</a:t>
              </a:r>
              <a:r>
                <a:rPr lang="en-US" sz="2200" dirty="0">
                  <a:latin typeface="Century Gothic" panose="020B0502020202020204" pitchFamily="34" charset="0"/>
                </a:rPr>
                <a:t> ng iyong wika?  </a:t>
              </a:r>
              <a:endParaRPr lang="fil-PH" sz="22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sz="2200" dirty="0">
                  <a:latin typeface="Century Gothic" panose="020B0502020202020204" pitchFamily="34" charset="0"/>
                </a:rPr>
                <a:t>Isa na </a:t>
              </a:r>
              <a:r>
                <a:rPr lang="en-US" sz="2200" u="sng" dirty="0" err="1">
                  <a:latin typeface="Century Gothic" panose="020B0502020202020204" pitchFamily="34" charset="0"/>
                </a:rPr>
                <a:t>nakakapagmaneho</a:t>
              </a:r>
              <a:r>
                <a:rPr lang="en-US" sz="2200" dirty="0">
                  <a:latin typeface="Century Gothic" panose="020B0502020202020204" pitchFamily="34" charset="0"/>
                </a:rPr>
                <a:t>?</a:t>
              </a:r>
              <a:endParaRPr lang="fil-PH" sz="22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sz="2200" dirty="0">
                  <a:latin typeface="Century Gothic" panose="020B0502020202020204" pitchFamily="34" charset="0"/>
                </a:rPr>
                <a:t>Isa na makakasuporta sa </a:t>
              </a:r>
              <a:r>
                <a:rPr sz="2200" u="sng" dirty="0">
                  <a:latin typeface="Century Gothic" panose="020B0502020202020204" pitchFamily="34" charset="0"/>
                </a:rPr>
                <a:t>paraang personal</a:t>
              </a:r>
              <a:r>
                <a:rPr sz="2200" dirty="0">
                  <a:latin typeface="Century Gothic" panose="020B0502020202020204" pitchFamily="34" charset="0"/>
                </a:rPr>
                <a:t> na pangangalaga?</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SERVICE PROVIDER</a:t>
            </a: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FINANCIAL MANAGEMENT SERVICE (FMS)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t>tao na makakatulong sa iyong maipatupad ang iyong programa</a:t>
              </a:r>
            </a:p>
            <a:p>
              <a:endParaRPr lang="fil-PH"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256825"/>
            <a:ext cx="7124742" cy="489054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sz="2300" dirty="0" err="1">
                <a:latin typeface="Century Gothic" panose="020B0502020202020204" pitchFamily="34" charset="0"/>
              </a:rPr>
              <a:t>Maaari</a:t>
            </a:r>
            <a:r>
              <a:rPr lang="en-US" sz="2300" dirty="0">
                <a:latin typeface="Century Gothic" panose="020B0502020202020204" pitchFamily="34" charset="0"/>
              </a:rPr>
              <a:t> kang </a:t>
            </a:r>
            <a:r>
              <a:rPr lang="en-US" sz="2300" b="1" dirty="0">
                <a:latin typeface="Century Gothic" panose="020B0502020202020204" pitchFamily="34" charset="0"/>
              </a:rPr>
              <a:t>pumili</a:t>
            </a:r>
            <a:r>
              <a:rPr lang="en-US" sz="2300" dirty="0">
                <a:latin typeface="Century Gothic" panose="020B0502020202020204" pitchFamily="34" charset="0"/>
              </a:rPr>
              <a:t> ng FMS </a:t>
            </a:r>
            <a:r>
              <a:rPr lang="en-US" sz="2300" dirty="0" err="1">
                <a:latin typeface="Century Gothic" panose="020B0502020202020204" pitchFamily="34" charset="0"/>
              </a:rPr>
              <a:t>mo</a:t>
            </a:r>
            <a:endParaRPr lang="fil-PH" sz="2300" dirty="0">
              <a:latin typeface="Century Gothic" panose="020B0502020202020204" pitchFamily="34" charset="0"/>
              <a:cs typeface="Arial" panose="020B0604020202020204" pitchFamily="34" charset="0"/>
            </a:endParaRPr>
          </a:p>
          <a:p>
            <a:pPr>
              <a:spcBef>
                <a:spcPts val="0"/>
              </a:spcBef>
              <a:spcAft>
                <a:spcPts val="1800"/>
              </a:spcAft>
            </a:pPr>
            <a:r>
              <a:rPr lang="en-US" sz="2300" dirty="0">
                <a:latin typeface="Century Gothic" panose="020B0502020202020204" pitchFamily="34" charset="0"/>
              </a:rPr>
              <a:t>Isang </a:t>
            </a:r>
            <a:r>
              <a:rPr lang="en-US" sz="2300" b="1" dirty="0">
                <a:latin typeface="Century Gothic" panose="020B0502020202020204" pitchFamily="34" charset="0"/>
              </a:rPr>
              <a:t>kinakailangang</a:t>
            </a:r>
            <a:r>
              <a:rPr lang="en-US" sz="2300" dirty="0">
                <a:latin typeface="Century Gothic" panose="020B0502020202020204" pitchFamily="34" charset="0"/>
              </a:rPr>
              <a:t> serbisyo para </a:t>
            </a:r>
            <a:r>
              <a:rPr lang="en-US" sz="2300" dirty="0" err="1">
                <a:latin typeface="Century Gothic" panose="020B0502020202020204" pitchFamily="34" charset="0"/>
              </a:rPr>
              <a:t>sa</a:t>
            </a:r>
            <a:r>
              <a:rPr lang="en-US" sz="2300" dirty="0">
                <a:latin typeface="Century Gothic" panose="020B0502020202020204" pitchFamily="34" charset="0"/>
              </a:rPr>
              <a:t> </a:t>
            </a:r>
            <a:r>
              <a:rPr lang="en-US" sz="2300" dirty="0" err="1">
                <a:latin typeface="Century Gothic" panose="020B0502020202020204" pitchFamily="34" charset="0"/>
              </a:rPr>
              <a:t>programa</a:t>
            </a:r>
            <a:endParaRPr lang="fil-PH" sz="2300" dirty="0">
              <a:latin typeface="Century Gothic" panose="020B0502020202020204" pitchFamily="34" charset="0"/>
              <a:cs typeface="Arial" panose="020B0604020202020204" pitchFamily="34" charset="0"/>
            </a:endParaRPr>
          </a:p>
          <a:p>
            <a:pPr>
              <a:spcBef>
                <a:spcPts val="0"/>
              </a:spcBef>
              <a:spcAft>
                <a:spcPts val="1800"/>
              </a:spcAft>
            </a:pPr>
            <a:r>
              <a:rPr lang="en-US" sz="2300" b="1" dirty="0">
                <a:latin typeface="Century Gothic" panose="020B0502020202020204" pitchFamily="34" charset="0"/>
              </a:rPr>
              <a:t>Kinakailangan</a:t>
            </a:r>
            <a:r>
              <a:rPr lang="en-US" sz="2300" dirty="0">
                <a:latin typeface="Century Gothic" panose="020B0502020202020204" pitchFamily="34" charset="0"/>
              </a:rPr>
              <a:t> </a:t>
            </a:r>
            <a:r>
              <a:rPr lang="en-US" sz="2300" dirty="0" err="1">
                <a:latin typeface="Century Gothic" panose="020B0502020202020204" pitchFamily="34" charset="0"/>
              </a:rPr>
              <a:t>na</a:t>
            </a:r>
            <a:r>
              <a:rPr lang="en-US" sz="2300" dirty="0">
                <a:latin typeface="Century Gothic" panose="020B0502020202020204" pitchFamily="34" charset="0"/>
              </a:rPr>
              <a:t> </a:t>
            </a:r>
            <a:r>
              <a:rPr lang="en-US" sz="2300" dirty="0" err="1">
                <a:latin typeface="Century Gothic" panose="020B0502020202020204" pitchFamily="34" charset="0"/>
              </a:rPr>
              <a:t>nakakontrata</a:t>
            </a:r>
            <a:endParaRPr lang="fil-PH" sz="2300" dirty="0">
              <a:latin typeface="Century Gothic" panose="020B0502020202020204" pitchFamily="34" charset="0"/>
              <a:cs typeface="Arial" panose="020B0604020202020204" pitchFamily="34" charset="0"/>
            </a:endParaRPr>
          </a:p>
          <a:p>
            <a:pPr>
              <a:spcBef>
                <a:spcPts val="0"/>
              </a:spcBef>
              <a:spcAft>
                <a:spcPts val="1800"/>
              </a:spcAft>
            </a:pPr>
            <a:r>
              <a:rPr lang="en-US" sz="2300" dirty="0">
                <a:latin typeface="Century Gothic" panose="020B0502020202020204" pitchFamily="34" charset="0"/>
              </a:rPr>
              <a:t>Babayaran mo ang FMS mula sa iyong plano ng </a:t>
            </a:r>
            <a:r>
              <a:rPr lang="en-US" sz="2300" dirty="0" err="1">
                <a:latin typeface="Century Gothic" panose="020B0502020202020204" pitchFamily="34" charset="0"/>
              </a:rPr>
              <a:t>paggastos</a:t>
            </a:r>
            <a:endParaRPr lang="fil-PH" sz="2300" dirty="0">
              <a:latin typeface="Century Gothic" panose="020B0502020202020204" pitchFamily="34" charset="0"/>
              <a:cs typeface="Arial" panose="020B0604020202020204" pitchFamily="34" charset="0"/>
            </a:endParaRPr>
          </a:p>
          <a:p>
            <a:pPr>
              <a:spcBef>
                <a:spcPts val="0"/>
              </a:spcBef>
              <a:spcAft>
                <a:spcPts val="1800"/>
              </a:spcAft>
            </a:pPr>
            <a:r>
              <a:rPr sz="2300" u="sng" dirty="0">
                <a:latin typeface="Century Gothic" panose="020B0502020202020204" pitchFamily="34" charset="0"/>
              </a:rPr>
              <a:t>Pagsusuri</a:t>
            </a:r>
            <a:r>
              <a:rPr sz="2300" dirty="0">
                <a:latin typeface="Century Gothic" panose="020B0502020202020204" pitchFamily="34" charset="0"/>
              </a:rPr>
              <a:t> ng pagkatao at mga </a:t>
            </a:r>
            <a:r>
              <a:rPr sz="2300" dirty="0" err="1">
                <a:latin typeface="Century Gothic" panose="020B0502020202020204" pitchFamily="34" charset="0"/>
              </a:rPr>
              <a:t>kwalipikasyon</a:t>
            </a:r>
            <a:r>
              <a:rPr lang="en-US" sz="2300" dirty="0">
                <a:solidFill>
                  <a:prstClr val="black"/>
                </a:solidFill>
                <a:latin typeface="Century Gothic" panose="020B0502020202020204" pitchFamily="34" charset="0"/>
              </a:rPr>
              <a:t> </a:t>
            </a:r>
            <a:endParaRPr lang="fil-PH" sz="2300" dirty="0">
              <a:solidFill>
                <a:prstClr val="black"/>
              </a:solidFill>
              <a:latin typeface="Century Gothic" panose="020B0502020202020204" pitchFamily="34" charset="0"/>
              <a:cs typeface="Arial" panose="020B0604020202020204" pitchFamily="34" charset="0"/>
            </a:endParaRPr>
          </a:p>
          <a:p>
            <a:pPr>
              <a:spcBef>
                <a:spcPts val="0"/>
              </a:spcBef>
              <a:spcAft>
                <a:spcPts val="1800"/>
              </a:spcAft>
            </a:pPr>
            <a:r>
              <a:rPr lang="en-US" sz="2300" dirty="0">
                <a:latin typeface="Century Gothic" panose="020B0502020202020204" pitchFamily="34" charset="0"/>
              </a:rPr>
              <a:t>Tutulong sa iyo na pamahalaan ang iyong plano ng </a:t>
            </a:r>
            <a:r>
              <a:rPr lang="en-US" sz="2300" dirty="0" err="1">
                <a:latin typeface="Century Gothic" panose="020B0502020202020204" pitchFamily="34" charset="0"/>
              </a:rPr>
              <a:t>paggastos</a:t>
            </a:r>
            <a:endParaRPr lang="fil-PH" sz="2300" dirty="0">
              <a:latin typeface="Century Gothic" panose="020B0502020202020204" pitchFamily="34" charset="0"/>
              <a:cs typeface="Arial" panose="020B0604020202020204" pitchFamily="34" charset="0"/>
            </a:endParaRPr>
          </a:p>
          <a:p>
            <a:pPr>
              <a:spcBef>
                <a:spcPts val="0"/>
              </a:spcBef>
              <a:spcAft>
                <a:spcPts val="1800"/>
              </a:spcAft>
            </a:pPr>
            <a:r>
              <a:rPr sz="2300" dirty="0">
                <a:latin typeface="Century Gothic" panose="020B0502020202020204" pitchFamily="34" charset="0"/>
              </a:rPr>
              <a:t>Magbibigay sa iyo ng buwanang ulat tungkol sa iyong plano ng </a:t>
            </a:r>
            <a:r>
              <a:rPr sz="2300" dirty="0" err="1">
                <a:latin typeface="Century Gothic" panose="020B0502020202020204" pitchFamily="34" charset="0"/>
              </a:rPr>
              <a:t>paggastos</a:t>
            </a:r>
            <a:endParaRPr sz="2300" dirty="0">
              <a:latin typeface="Century Gothic" panose="020B0502020202020204" pitchFamily="34" charset="0"/>
            </a:endParaRPr>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016730"/>
              <a:ext cx="4115423" cy="1200329"/>
            </a:xfrm>
            <a:prstGeom prst="rect">
              <a:avLst/>
            </a:prstGeom>
          </p:spPr>
          <p:txBody>
            <a:bodyPr wrap="square">
              <a:spAutoFit/>
            </a:bodyPr>
            <a:lstStyle/>
            <a:p>
              <a:pPr algn="ctr"/>
              <a:r>
                <a:rPr lang="en-US" sz="2400" dirty="0">
                  <a:solidFill>
                    <a:prstClr val="black"/>
                  </a:solidFill>
                  <a:latin typeface="Century Gothic" panose="020B0502020202020204" pitchFamily="34" charset="0"/>
                </a:rPr>
                <a:t>Sino ang tutulong sa iyo sa pagbabayad ng mga serbisyo at sa iyong mga empleyado?</a:t>
              </a:r>
              <a:endParaRPr lang="fil-PH" sz="2400" dirty="0">
                <a:latin typeface="Century Gothic" panose="020B0502020202020204" pitchFamily="34" charset="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rPr>
              <a:t>PAPEL AT PANANAGUTAN ng FMS </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3026085"/>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1800" dirty="0">
                <a:latin typeface="Century Gothic" panose="020B0502020202020204" pitchFamily="34" charset="0"/>
              </a:rPr>
              <a:t>ANO ANG </a:t>
            </a:r>
            <a:r>
              <a:rPr lang="en-US" sz="1800" b="1" u="sng" dirty="0">
                <a:latin typeface="Century Gothic" panose="020B0502020202020204" pitchFamily="34" charset="0"/>
              </a:rPr>
              <a:t>KAILANGAN</a:t>
            </a:r>
            <a:r>
              <a:rPr lang="en-US" sz="1800" dirty="0">
                <a:latin typeface="Century Gothic" panose="020B0502020202020204" pitchFamily="34" charset="0"/>
              </a:rPr>
              <a:t> MO?</a:t>
            </a:r>
            <a:endParaRPr lang="fil-PH" sz="900" dirty="0">
              <a:latin typeface="Century Gothic" panose="020B0502020202020204" pitchFamily="34" charset="0"/>
            </a:endParaRPr>
          </a:p>
          <a:p>
            <a:pPr>
              <a:spcBef>
                <a:spcPts val="0"/>
              </a:spcBef>
              <a:spcAft>
                <a:spcPts val="1200"/>
              </a:spcAft>
            </a:pPr>
            <a:r>
              <a:rPr lang="en-US" sz="1800" dirty="0">
                <a:latin typeface="Century Gothic" panose="020B0502020202020204" pitchFamily="34" charset="0"/>
              </a:rPr>
              <a:t>Kailangan mo ba ng tulong may kinalaman sa mga </a:t>
            </a:r>
            <a:r>
              <a:rPr lang="en-US" sz="1800" dirty="0" err="1">
                <a:latin typeface="Century Gothic" panose="020B0502020202020204" pitchFamily="34" charset="0"/>
              </a:rPr>
              <a:t>empleyado</a:t>
            </a:r>
            <a:r>
              <a:rPr lang="en-US" sz="1800" dirty="0">
                <a:latin typeface="Century Gothic" panose="020B0502020202020204" pitchFamily="34" charset="0"/>
              </a:rPr>
              <a:t>?</a:t>
            </a:r>
            <a:endParaRPr lang="fil-PH" sz="800" dirty="0">
              <a:latin typeface="Century Gothic" panose="020B0502020202020204" pitchFamily="34" charset="0"/>
            </a:endParaRPr>
          </a:p>
          <a:p>
            <a:pPr>
              <a:spcBef>
                <a:spcPts val="0"/>
              </a:spcBef>
              <a:spcAft>
                <a:spcPts val="1200"/>
              </a:spcAft>
            </a:pPr>
            <a:r>
              <a:rPr lang="en-US" sz="1800" dirty="0">
                <a:latin typeface="Century Gothic" panose="020B0502020202020204" pitchFamily="34" charset="0"/>
              </a:rPr>
              <a:t>Kailangan mo ba ng higit pang tulong o mga paalaala sa pagtiyak na nanatili ka sa hangganan ng iyong plano sa paggastos?	</a:t>
            </a:r>
            <a:endParaRPr lang="fil-PH" sz="100" dirty="0">
              <a:latin typeface="Century Gothic" panose="020B0502020202020204" pitchFamily="34" charset="0"/>
            </a:endParaRPr>
          </a:p>
          <a:p>
            <a:pPr>
              <a:spcBef>
                <a:spcPts val="0"/>
              </a:spcBef>
              <a:spcAft>
                <a:spcPts val="1200"/>
              </a:spcAft>
            </a:pPr>
            <a:r>
              <a:rPr lang="en-US" sz="1800" dirty="0">
                <a:latin typeface="Century Gothic" panose="020B0502020202020204" pitchFamily="34" charset="0"/>
              </a:rPr>
              <a:t>Kailangan mo lang ba sila para bayaran ang mga bayarin at padalhan ka ng mga ulat? </a:t>
            </a:r>
            <a:endParaRPr lang="fil-PH" sz="800" dirty="0">
              <a:latin typeface="Century Gothic" panose="020B0502020202020204" pitchFamily="34" charset="0"/>
            </a:endParaRPr>
          </a:p>
          <a:p>
            <a:pPr>
              <a:spcBef>
                <a:spcPts val="0"/>
              </a:spcBef>
              <a:spcAft>
                <a:spcPts val="1200"/>
              </a:spcAft>
            </a:pPr>
            <a:r>
              <a:rPr lang="en-US" sz="1800" dirty="0">
                <a:latin typeface="Century Gothic" panose="020B0502020202020204" pitchFamily="34" charset="0"/>
              </a:rPr>
              <a:t>Kailangan mo bang bumili ng mga kailangan at suplay</a:t>
            </a:r>
          </a:p>
          <a:p>
            <a:pPr marL="0" indent="0">
              <a:buNone/>
            </a:pPr>
            <a:endParaRPr lang="fil-PH" sz="100" dirty="0">
              <a:latin typeface="Century Gothic" panose="020B0502020202020204" pitchFamily="34" charset="0"/>
            </a:endParaRPr>
          </a:p>
          <a:p>
            <a:pPr marL="0" indent="0">
              <a:buNone/>
            </a:pPr>
            <a:endParaRPr lang="fil-PH" sz="700" dirty="0">
              <a:latin typeface="Century Gothic" panose="020B0502020202020204" pitchFamily="34" charset="0"/>
            </a:endParaRPr>
          </a:p>
          <a:p>
            <a:pPr marL="0" indent="0">
              <a:buNone/>
            </a:pPr>
            <a:endParaRPr lang="fil-PH" sz="800" dirty="0">
              <a:latin typeface="Century Gothic" panose="020B0502020202020204" pitchFamily="34" charset="0"/>
            </a:endParaRPr>
          </a:p>
          <a:p>
            <a:endParaRPr lang="fil-PH"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dirty="0"/>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en-US" sz="2400" dirty="0">
                  <a:latin typeface="Century Gothic" panose="020B0502020202020204" pitchFamily="34" charset="0"/>
                </a:rPr>
                <a:t>Pag-isipan kung ano ang </a:t>
              </a:r>
              <a:r>
                <a:rPr lang="en-US" sz="2400" b="1" u="sng" dirty="0">
                  <a:latin typeface="Century Gothic" panose="020B0502020202020204" pitchFamily="34" charset="0"/>
                </a:rPr>
                <a:t>kailangan</a:t>
              </a:r>
              <a:r>
                <a:rPr lang="en-US" sz="2400" dirty="0">
                  <a:latin typeface="Century Gothic" panose="020B0502020202020204" pitchFamily="34" charset="0"/>
                </a:rPr>
                <a:t> mo...</a:t>
              </a:r>
            </a:p>
            <a:p>
              <a:pPr algn="ctr"/>
              <a:r>
                <a:rPr lang="en-US" sz="2400" dirty="0">
                  <a:latin typeface="Century Gothic" panose="020B0502020202020204" pitchFamily="34" charset="0"/>
                </a:rPr>
                <a:t>AT ano ang </a:t>
              </a:r>
              <a:r>
                <a:rPr lang="en-US" sz="2400" b="1" u="sng" dirty="0">
                  <a:latin typeface="Century Gothic" panose="020B0502020202020204" pitchFamily="34" charset="0"/>
                </a:rPr>
                <a:t>GUSTO</a:t>
              </a:r>
              <a:r>
                <a:rPr lang="en-US" sz="2400" dirty="0">
                  <a:latin typeface="Century Gothic" panose="020B0502020202020204" pitchFamily="34" charset="0"/>
                </a:rPr>
                <a:t> mo?</a:t>
              </a:r>
            </a:p>
          </p:txBody>
        </p:sp>
      </p:grpSp>
      <p:sp>
        <p:nvSpPr>
          <p:cNvPr id="12" name="TextBox 11"/>
          <p:cNvSpPr txBox="1"/>
          <p:nvPr/>
        </p:nvSpPr>
        <p:spPr>
          <a:xfrm>
            <a:off x="6569099" y="3130860"/>
            <a:ext cx="5004165" cy="3407087"/>
          </a:xfrm>
          <a:prstGeom prst="rect">
            <a:avLst/>
          </a:prstGeom>
          <a:noFill/>
        </p:spPr>
        <p:txBody>
          <a:bodyPr wrap="square" rtlCol="0">
            <a:spAutoFit/>
          </a:bodyPr>
          <a:lstStyle/>
          <a:p>
            <a:pPr>
              <a:lnSpc>
                <a:spcPct val="90000"/>
              </a:lnSpc>
              <a:spcBef>
                <a:spcPct val="0"/>
              </a:spcBef>
            </a:pPr>
            <a:r>
              <a:rPr lang="en-US" dirty="0">
                <a:latin typeface="Century Gothic" panose="020B0502020202020204" pitchFamily="34" charset="0"/>
              </a:rPr>
              <a:t>ANO ANG </a:t>
            </a:r>
            <a:r>
              <a:rPr lang="en-US" b="1" dirty="0">
                <a:latin typeface="Century Gothic" panose="020B0502020202020204" pitchFamily="34" charset="0"/>
              </a:rPr>
              <a:t>GUSTO</a:t>
            </a:r>
            <a:r>
              <a:rPr lang="en-US" dirty="0">
                <a:latin typeface="Century Gothic" panose="020B0502020202020204" pitchFamily="34" charset="0"/>
              </a:rPr>
              <a:t> MO?</a:t>
            </a:r>
          </a:p>
          <a:p>
            <a:pPr>
              <a:lnSpc>
                <a:spcPct val="90000"/>
              </a:lnSpc>
              <a:spcBef>
                <a:spcPct val="0"/>
              </a:spcBef>
            </a:pPr>
            <a:endParaRPr lang="fil-PH" sz="800"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dirty="0">
                <a:latin typeface="Century Gothic" panose="020B0502020202020204" pitchFamily="34" charset="0"/>
              </a:rPr>
              <a:t>Ganap na pananagutan para sa iyong mga </a:t>
            </a:r>
            <a:r>
              <a:rPr lang="en-US" dirty="0" err="1">
                <a:latin typeface="Century Gothic" panose="020B0502020202020204" pitchFamily="34" charset="0"/>
              </a:rPr>
              <a:t>empleyado</a:t>
            </a:r>
            <a:r>
              <a:rPr lang="en-US" dirty="0">
                <a:latin typeface="Century Gothic" panose="020B0502020202020204" pitchFamily="34" charset="0"/>
              </a:rPr>
              <a:t>?</a:t>
            </a:r>
            <a:endParaRPr lang="fil-PH"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dirty="0">
                <a:latin typeface="Century Gothic" panose="020B0502020202020204" pitchFamily="34" charset="0"/>
              </a:rPr>
              <a:t>Tulong sa negosyo ng pagkakaroon ng mga </a:t>
            </a:r>
            <a:r>
              <a:rPr lang="en-US" dirty="0" err="1">
                <a:latin typeface="Century Gothic" panose="020B0502020202020204" pitchFamily="34" charset="0"/>
              </a:rPr>
              <a:t>empleyado</a:t>
            </a:r>
            <a:r>
              <a:rPr lang="en-US" dirty="0">
                <a:latin typeface="Century Gothic" panose="020B0502020202020204" pitchFamily="34" charset="0"/>
              </a:rPr>
              <a:t>?</a:t>
            </a:r>
            <a:endParaRPr lang="fil-PH" dirty="0">
              <a:latin typeface="Century Gothic" panose="020B0502020202020204" pitchFamily="34" charset="0"/>
            </a:endParaRPr>
          </a:p>
          <a:p>
            <a:pPr marL="342900" indent="-342900">
              <a:lnSpc>
                <a:spcPct val="90000"/>
              </a:lnSpc>
              <a:spcBef>
                <a:spcPct val="0"/>
              </a:spcBef>
              <a:spcAft>
                <a:spcPts val="1200"/>
              </a:spcAft>
              <a:buFont typeface="Arial" panose="020B0604020202020204" pitchFamily="34" charset="0"/>
              <a:buChar char="•"/>
            </a:pPr>
            <a:r>
              <a:rPr lang="en-US" dirty="0">
                <a:latin typeface="Century Gothic" panose="020B0502020202020204" pitchFamily="34" charset="0"/>
              </a:rPr>
              <a:t>Pananagutan o walang pananagutan? </a:t>
            </a:r>
          </a:p>
          <a:p>
            <a:pPr marL="342900" indent="-342900">
              <a:lnSpc>
                <a:spcPct val="90000"/>
              </a:lnSpc>
              <a:spcBef>
                <a:spcPct val="0"/>
              </a:spcBef>
              <a:buFont typeface="Arial" panose="020B0604020202020204" pitchFamily="34" charset="0"/>
              <a:buChar char="•"/>
            </a:pPr>
            <a:endParaRPr lang="fil-PH"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fil-PH"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fil-PH"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fil-PH" sz="2000" dirty="0">
              <a:latin typeface="Century Gothic" panose="020B0502020202020204" pitchFamily="34" charset="0"/>
            </a:endParaRPr>
          </a:p>
          <a:p>
            <a:pPr>
              <a:lnSpc>
                <a:spcPct val="90000"/>
              </a:lnSpc>
              <a:spcBef>
                <a:spcPct val="0"/>
              </a:spcBef>
            </a:pPr>
            <a:endParaRPr lang="fil-PH"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FINANCIAL MANAGEMENT SERVICE (FMS)</a:t>
            </a: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en-US" sz="2000" dirty="0">
                <a:effectLst>
                  <a:outerShdw blurRad="38100" dist="38100" dir="2700000" algn="tl">
                    <a:srgbClr val="000000">
                      <a:alpha val="43137"/>
                    </a:srgbClr>
                  </a:outerShdw>
                </a:effectLst>
                <a:latin typeface="Century Gothic" panose="020B0502020202020204" pitchFamily="34" charset="0"/>
                <a:hlinkClick r:id="rId5" action="ppaction://hlinkfile"/>
              </a:rPr>
              <a:t>*Pagpili ng Tamang FMS</a:t>
            </a:r>
            <a:endParaRPr lang="fil-PH"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894912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PAGPILI NG TAMANG TAO PARA TAMANG PAPEL</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1721696" y="1125783"/>
            <a:ext cx="9470179" cy="584775"/>
          </a:xfrm>
          <a:prstGeom prst="rect">
            <a:avLst/>
          </a:prstGeom>
        </p:spPr>
        <p:txBody>
          <a:bodyPr wrap="square">
            <a:spAutoFit/>
          </a:bodyPr>
          <a:lstStyle/>
          <a:p>
            <a:r>
              <a:rPr lang="en-US" sz="3200" dirty="0">
                <a:latin typeface="Century Gothic" panose="020B0502020202020204" pitchFamily="34" charset="0"/>
                <a:hlinkClick r:id="rId5" action="ppaction://hlinkfile"/>
              </a:rPr>
              <a:t>*Mga Kasunduan sa Iyong mga Provider</a:t>
            </a:r>
            <a:endParaRPr lang="fil-PH" sz="3200" dirty="0">
              <a:latin typeface="Century Gothic" panose="020B050202020202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t>tao na makakatulong sa iyong maipatupad ang iyong programa</a:t>
              </a:r>
            </a:p>
            <a:p>
              <a:endParaRPr lang="fil-PH"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473950" cy="3648473"/>
              <a:chOff x="715644" y="2031765"/>
              <a:chExt cx="7473950" cy="3666079"/>
            </a:xfrm>
          </p:grpSpPr>
          <p:sp>
            <p:nvSpPr>
              <p:cNvPr id="2" name="Rectangle 1">
                <a:extLst>
                  <a:ext uri="{FF2B5EF4-FFF2-40B4-BE49-F238E27FC236}">
                    <a16:creationId xmlns:a16="http://schemas.microsoft.com/office/drawing/2014/main" id="{A0B982D1-B8A4-A141-91C2-5EB1A1BA5864}"/>
                  </a:ext>
                </a:extLst>
              </p:cNvPr>
              <p:cNvSpPr/>
              <p:nvPr/>
            </p:nvSpPr>
            <p:spPr>
              <a:xfrm>
                <a:off x="5789336" y="4377590"/>
                <a:ext cx="2181183" cy="1015663"/>
              </a:xfrm>
              <a:prstGeom prst="rect">
                <a:avLst/>
              </a:prstGeom>
            </p:spPr>
            <p:txBody>
              <a:bodyPr wrap="square">
                <a:spAutoFit/>
              </a:bodyPr>
              <a:lstStyle/>
              <a:p>
                <a:pPr algn="ctr">
                  <a:defRPr/>
                </a:pPr>
                <a:r>
                  <a:rPr lang="en-US" sz="2000" dirty="0">
                    <a:latin typeface="Century Gothic" panose="020B0502020202020204" pitchFamily="34" charset="0"/>
                  </a:rPr>
                  <a:t>Saan magaganap ang serbisyo</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1987543" y="2551205"/>
                <a:ext cx="2175886" cy="707886"/>
              </a:xfrm>
              <a:prstGeom prst="rect">
                <a:avLst/>
              </a:prstGeom>
              <a:noFill/>
            </p:spPr>
            <p:txBody>
              <a:bodyPr wrap="square" rtlCol="0">
                <a:spAutoFit/>
              </a:bodyPr>
              <a:lstStyle/>
              <a:p>
                <a:pPr algn="ctr">
                  <a:defRPr/>
                </a:pPr>
                <a:r>
                  <a:rPr lang="en-US" sz="2000" dirty="0">
                    <a:latin typeface="Century Gothic" panose="020B0502020202020204" pitchFamily="34" charset="0"/>
                  </a:rPr>
                  <a:t>Mga inaasahan sa trabaho</a:t>
                </a:r>
              </a:p>
            </p:txBody>
          </p:sp>
          <p:sp>
            <p:nvSpPr>
              <p:cNvPr id="15" name="TextBox 14">
                <a:extLst>
                  <a:ext uri="{FF2B5EF4-FFF2-40B4-BE49-F238E27FC236}">
                    <a16:creationId xmlns:a16="http://schemas.microsoft.com/office/drawing/2014/main" id="{E4F317F8-00FA-C14B-AB0B-1B319F53995E}"/>
                  </a:ext>
                </a:extLst>
              </p:cNvPr>
              <p:cNvSpPr txBox="1"/>
              <p:nvPr/>
            </p:nvSpPr>
            <p:spPr>
              <a:xfrm>
                <a:off x="1874520" y="3456815"/>
                <a:ext cx="2433194" cy="707886"/>
              </a:xfrm>
              <a:prstGeom prst="rect">
                <a:avLst/>
              </a:prstGeom>
              <a:noFill/>
            </p:spPr>
            <p:txBody>
              <a:bodyPr wrap="square" rtlCol="0">
                <a:spAutoFit/>
              </a:bodyPr>
              <a:lstStyle/>
              <a:p>
                <a:pPr algn="ctr">
                  <a:defRPr/>
                </a:pPr>
                <a:r>
                  <a:rPr lang="en-US" sz="2000" dirty="0">
                    <a:latin typeface="Century Gothic" panose="020B0502020202020204" pitchFamily="34" charset="0"/>
                  </a:rPr>
                  <a:t>Mga oras at araw ng trabaho</a:t>
                </a:r>
              </a:p>
            </p:txBody>
          </p:sp>
          <p:sp>
            <p:nvSpPr>
              <p:cNvPr id="16" name="TextBox 15">
                <a:extLst>
                  <a:ext uri="{FF2B5EF4-FFF2-40B4-BE49-F238E27FC236}">
                    <a16:creationId xmlns:a16="http://schemas.microsoft.com/office/drawing/2014/main" id="{5AC5308F-6F37-D349-AAE4-7E287E0385BB}"/>
                  </a:ext>
                </a:extLst>
              </p:cNvPr>
              <p:cNvSpPr txBox="1"/>
              <p:nvPr/>
            </p:nvSpPr>
            <p:spPr>
              <a:xfrm>
                <a:off x="1869408" y="4368019"/>
                <a:ext cx="2433194" cy="1329825"/>
              </a:xfrm>
              <a:prstGeom prst="rect">
                <a:avLst/>
              </a:prstGeom>
              <a:noFill/>
            </p:spPr>
            <p:txBody>
              <a:bodyPr wrap="square" rtlCol="0">
                <a:spAutoFit/>
              </a:bodyPr>
              <a:lstStyle/>
              <a:p>
                <a:pPr algn="ctr">
                  <a:defRPr/>
                </a:pPr>
                <a:r>
                  <a:rPr lang="en-US" sz="2000" dirty="0">
                    <a:latin typeface="Century Gothic" panose="020B0502020202020204" pitchFamily="34" charset="0"/>
                  </a:rPr>
                  <a:t>Paano mo masusubaybayan kapag nagtatrabaho sila</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1" y="2382882"/>
                <a:ext cx="2451123" cy="1020564"/>
              </a:xfrm>
              <a:prstGeom prst="rect">
                <a:avLst/>
              </a:prstGeom>
              <a:noFill/>
            </p:spPr>
            <p:txBody>
              <a:bodyPr wrap="square" rtlCol="0">
                <a:spAutoFit/>
              </a:bodyPr>
              <a:lstStyle/>
              <a:p>
                <a:pPr algn="ctr">
                  <a:defRPr/>
                </a:pPr>
                <a:r>
                  <a:rPr lang="en-US" sz="2000" dirty="0">
                    <a:latin typeface="Century Gothic" panose="020B0502020202020204" pitchFamily="34" charset="0"/>
                  </a:rPr>
                  <a:t>Petsa ng pagsisimula/petsa ng pagtatapos</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3386" y="3649402"/>
                <a:ext cx="2526208" cy="400110"/>
              </a:xfrm>
              <a:prstGeom prst="rect">
                <a:avLst/>
              </a:prstGeom>
              <a:noFill/>
            </p:spPr>
            <p:txBody>
              <a:bodyPr wrap="square" rtlCol="0">
                <a:spAutoFit/>
              </a:bodyPr>
              <a:lstStyle/>
              <a:p>
                <a:pPr algn="ctr">
                  <a:defRPr/>
                </a:pPr>
                <a:r>
                  <a:rPr lang="en-US" sz="2000" dirty="0">
                    <a:latin typeface="Century Gothic" panose="020B0502020202020204" pitchFamily="34" charset="0"/>
                  </a:rPr>
                  <a:t>Rate ng bayad</a:t>
                </a: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hlinkClick r:id="rId3" action="ppaction://hlinkfile"/>
              </a:rPr>
              <a:t>*MGA HALIMBAWA NI JASON at SOFIA </a:t>
            </a:r>
            <a:r>
              <a:rPr dirty="0"/>
              <a:t> </a:t>
            </a:r>
            <a:endParaRPr lang="fil-PH" sz="2700" b="1" kern="1200" dirty="0">
              <a:solidFill>
                <a:schemeClr val="bg2">
                  <a:lumMod val="10000"/>
                </a:schemeClr>
              </a:solidFill>
              <a:latin typeface="Century Gothic" panose="020B0502020202020204" pitchFamily="34" charset="0"/>
              <a:ea typeface="+mj-ea"/>
              <a:cs typeface="+mj-cs"/>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Paano ko magagaya ang Icon ng Apple na Family Sharing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Paano ko magagaya ang Icon ng Apple na Family Sharing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7404" y="1374484"/>
            <a:ext cx="664682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rPr>
              <a:t>Self-Determination Program </a:t>
            </a:r>
            <a:endParaRPr lang="fil-PH" sz="500" b="1" kern="1200" dirty="0">
              <a:solidFill>
                <a:schemeClr val="accent5">
                  <a:lumMod val="50000"/>
                </a:schemeClr>
              </a:solidFill>
              <a:latin typeface="Century Gothic" panose="020B0502020202020204" pitchFamily="34" charset="0"/>
              <a:ea typeface="+mj-ea"/>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dirty="0"/>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rPr>
              <a:t>Mga Tradisyonal na Serbisyo</a:t>
            </a: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REPASO</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MGA PAPEL AT PANANAGUTAN</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en-US" sz="2800" b="1" dirty="0">
                  <a:solidFill>
                    <a:schemeClr val="bg2">
                      <a:lumMod val="10000"/>
                    </a:schemeClr>
                  </a:solidFill>
                  <a:latin typeface="Century Gothic" panose="020B0502020202020204" pitchFamily="34" charset="0"/>
                </a:rPr>
                <a:t>REPASO SA MGA PAPEL AT PANANAGUTAN</a:t>
              </a:r>
            </a:p>
          </p:txBody>
        </p:sp>
        <p:sp>
          <p:nvSpPr>
            <p:cNvPr id="2" name="Rectangle 1">
              <a:extLst>
                <a:ext uri="{FF2B5EF4-FFF2-40B4-BE49-F238E27FC236}">
                  <a16:creationId xmlns:a16="http://schemas.microsoft.com/office/drawing/2014/main" id="{E2825C59-9AD2-EC49-AABE-70F84AF5DFAD}"/>
                </a:ext>
              </a:extLst>
            </p:cNvPr>
            <p:cNvSpPr/>
            <p:nvPr/>
          </p:nvSpPr>
          <p:spPr>
            <a:xfrm>
              <a:off x="2263680" y="2411794"/>
              <a:ext cx="7298591" cy="3093154"/>
            </a:xfrm>
            <a:prstGeom prst="rect">
              <a:avLst/>
            </a:prstGeom>
          </p:spPr>
          <p:txBody>
            <a:bodyPr wrap="square">
              <a:spAutoFit/>
            </a:bodyPr>
            <a:lstStyle/>
            <a:p>
              <a:pPr marL="914400" lvl="1" indent="-457200">
                <a:spcAft>
                  <a:spcPts val="1800"/>
                </a:spcAft>
                <a:buFont typeface="Wingdings" pitchFamily="2" charset="2"/>
                <a:buChar char="ü"/>
              </a:pPr>
              <a:r>
                <a:rPr lang="en-US" sz="2000" dirty="0">
                  <a:latin typeface="Century Gothic" panose="020B0502020202020204" pitchFamily="34" charset="0"/>
                </a:rPr>
                <a:t>Ang IYONG papel at </a:t>
              </a:r>
              <a:r>
                <a:rPr lang="en-US" sz="2000" dirty="0" err="1">
                  <a:latin typeface="Century Gothic" panose="020B0502020202020204" pitchFamily="34" charset="0"/>
                </a:rPr>
                <a:t>pananaguta</a:t>
              </a:r>
              <a:endParaRPr lang="fil-PH" sz="2000" dirty="0">
                <a:latin typeface="Century Gothic" panose="020B0502020202020204" pitchFamily="34" charset="0"/>
              </a:endParaRPr>
            </a:p>
            <a:p>
              <a:pPr marL="914400" lvl="1" indent="-457200">
                <a:spcAft>
                  <a:spcPts val="1800"/>
                </a:spcAft>
                <a:buFont typeface="Wingdings" pitchFamily="2" charset="2"/>
                <a:buChar char="ü"/>
              </a:pPr>
              <a:r>
                <a:rPr lang="en-US" sz="2000" dirty="0">
                  <a:latin typeface="Century Gothic" panose="020B0502020202020204" pitchFamily="34" charset="0"/>
                </a:rPr>
                <a:t>Mga taong pipiliin mo mula sa </a:t>
              </a:r>
              <a:r>
                <a:rPr lang="en-US" sz="2000" dirty="0" err="1">
                  <a:latin typeface="Century Gothic" panose="020B0502020202020204" pitchFamily="34" charset="0"/>
                </a:rPr>
                <a:t>iyong</a:t>
              </a:r>
              <a:r>
                <a:rPr lang="en-US" sz="2000" dirty="0">
                  <a:latin typeface="Century Gothic" panose="020B0502020202020204" pitchFamily="34" charset="0"/>
                </a:rPr>
                <a:t> </a:t>
              </a:r>
              <a:r>
                <a:rPr lang="en-US" sz="2000" dirty="0" err="1">
                  <a:latin typeface="Century Gothic" panose="020B0502020202020204" pitchFamily="34" charset="0"/>
                </a:rPr>
                <a:t>buhay</a:t>
              </a:r>
              <a:endParaRPr lang="fil-PH" sz="2000" dirty="0">
                <a:latin typeface="Century Gothic" panose="020B0502020202020204" pitchFamily="34" charset="0"/>
              </a:endParaRPr>
            </a:p>
            <a:p>
              <a:pPr marL="914400" lvl="1" indent="-457200">
                <a:spcAft>
                  <a:spcPts val="1800"/>
                </a:spcAft>
                <a:buFont typeface="Wingdings" pitchFamily="2" charset="2"/>
                <a:buChar char="ü"/>
              </a:pPr>
              <a:r>
                <a:rPr lang="en-US" sz="2000" dirty="0">
                  <a:latin typeface="Century Gothic" panose="020B0502020202020204" pitchFamily="34" charset="0"/>
                </a:rPr>
                <a:t>Ang iyong service coordinator sa regional center</a:t>
              </a:r>
              <a:endParaRPr lang="fil-PH" sz="2000" dirty="0">
                <a:latin typeface="Century Gothic" panose="020B0502020202020204" pitchFamily="34" charset="0"/>
              </a:endParaRPr>
            </a:p>
            <a:p>
              <a:pPr marL="914400" lvl="1" indent="-457200">
                <a:spcAft>
                  <a:spcPts val="1800"/>
                </a:spcAft>
                <a:buFont typeface="Wingdings" pitchFamily="2" charset="2"/>
                <a:buChar char="ü"/>
              </a:pPr>
              <a:r>
                <a:rPr lang="en-US" sz="2000" dirty="0">
                  <a:latin typeface="Century Gothic" panose="020B0502020202020204" pitchFamily="34" charset="0"/>
                </a:rPr>
                <a:t>Independent facilitator</a:t>
              </a:r>
              <a:endParaRPr lang="fil-PH" sz="2000" dirty="0">
                <a:latin typeface="Century Gothic" panose="020B0502020202020204" pitchFamily="34" charset="0"/>
              </a:endParaRPr>
            </a:p>
            <a:p>
              <a:pPr marL="914400" lvl="1" indent="-457200">
                <a:spcAft>
                  <a:spcPts val="1800"/>
                </a:spcAft>
                <a:buFont typeface="Wingdings" pitchFamily="2" charset="2"/>
                <a:buChar char="ü"/>
              </a:pPr>
              <a:r>
                <a:rPr lang="en-US" sz="2000" dirty="0" err="1">
                  <a:latin typeface="Century Gothic" panose="020B0502020202020204" pitchFamily="34" charset="0"/>
                </a:rPr>
                <a:t>Mga</a:t>
              </a:r>
              <a:r>
                <a:rPr lang="en-US" sz="2000" dirty="0">
                  <a:latin typeface="Century Gothic" panose="020B0502020202020204" pitchFamily="34" charset="0"/>
                </a:rPr>
                <a:t> service provider</a:t>
              </a:r>
              <a:endParaRPr lang="fil-PH" sz="2000" dirty="0">
                <a:latin typeface="Century Gothic" panose="020B0502020202020204" pitchFamily="34" charset="0"/>
              </a:endParaRPr>
            </a:p>
            <a:p>
              <a:pPr marL="914400" lvl="1" indent="-457200">
                <a:spcAft>
                  <a:spcPts val="1800"/>
                </a:spcAft>
                <a:buFont typeface="Wingdings" pitchFamily="2" charset="2"/>
                <a:buChar char="ü"/>
              </a:pPr>
              <a:r>
                <a:rPr lang="en-US" sz="2000" dirty="0">
                  <a:latin typeface="Century Gothic" panose="020B0502020202020204" pitchFamily="34" charset="0"/>
                </a:rPr>
                <a:t>Financial management service  (FMS)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dirty="0"/>
              <a:t>PAGPAPLANO</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 ng 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PAGPAPLANO</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rPr>
              <a:t>PAGPAPLANONG NAKASENTRO SA TAO AT SELF-DETERMINATION </a:t>
            </a:r>
          </a:p>
          <a:p>
            <a:pPr marL="342900" indent="-342900">
              <a:lnSpc>
                <a:spcPct val="90000"/>
              </a:lnSpc>
              <a:spcBef>
                <a:spcPct val="0"/>
              </a:spcBef>
              <a:buFont typeface="Wingdings" panose="05000000000000000000" pitchFamily="2" charset="2"/>
              <a:buChar char="ü"/>
            </a:pPr>
            <a:endParaRPr lang="fil-PH"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rPr>
              <a:t>INDIVIDUAL PROGRAM PLAN (IPP) AT SELF-DETERMINATION </a:t>
            </a:r>
          </a:p>
          <a:p>
            <a:pPr marL="342900" indent="-342900">
              <a:lnSpc>
                <a:spcPct val="90000"/>
              </a:lnSpc>
              <a:spcBef>
                <a:spcPct val="0"/>
              </a:spcBef>
              <a:buFont typeface="Wingdings" panose="05000000000000000000" pitchFamily="2" charset="2"/>
              <a:buChar char="ü"/>
            </a:pPr>
            <a:endParaRPr lang="fil-PH"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rPr>
              <a:t>MGA KINAKAILANGAN SA PAGPAPLANO PARA SA MGA SERBISYO</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rPr>
              <a:t>PANLAHATANG PINAGKUKUNAN</a:t>
            </a:r>
          </a:p>
          <a:p>
            <a:pPr marL="800100" lvl="1" indent="-342900">
              <a:lnSpc>
                <a:spcPct val="90000"/>
              </a:lnSpc>
              <a:spcBef>
                <a:spcPct val="0"/>
              </a:spcBef>
              <a:buFont typeface="Wingdings" panose="05000000000000000000" pitchFamily="2" charset="2"/>
              <a:buChar char="ü"/>
            </a:pPr>
            <a:r>
              <a:rPr lang="en-US" sz="2000" dirty="0">
                <a:solidFill>
                  <a:schemeClr val="tx2">
                    <a:lumMod val="50000"/>
                  </a:schemeClr>
                </a:solidFill>
                <a:latin typeface="Century Gothic" panose="020B0502020202020204" pitchFamily="34" charset="0"/>
              </a:rPr>
              <a:t>PANGHULING PATAKARAN </a:t>
            </a:r>
          </a:p>
          <a:p>
            <a:pPr algn="ctr" defTabSz="914400" rtl="0" eaLnBrk="1" latinLnBrk="0" hangingPunct="1">
              <a:lnSpc>
                <a:spcPct val="90000"/>
              </a:lnSpc>
              <a:spcBef>
                <a:spcPct val="0"/>
              </a:spcBef>
            </a:pPr>
            <a:endParaRPr lang="fil-PH"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PAGPAPLANO</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467587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PANGKALAHATANG IDEYA</a:t>
            </a:r>
            <a:endParaRPr lang="fil-PH"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09675" y="2202820"/>
            <a:ext cx="9820275" cy="1679907"/>
          </a:xfrm>
        </p:spPr>
        <p:txBody>
          <a:bodyPr>
            <a:normAutofit fontScale="90000"/>
          </a:bodyPr>
          <a:lstStyle/>
          <a:p>
            <a:r>
              <a:rPr lang="en-US" dirty="0">
                <a:latin typeface="Century Gothic" panose="020B0502020202020204" pitchFamily="34" charset="0"/>
              </a:rPr>
              <a:t>Oryentasyon ng </a:t>
            </a:r>
            <a:br>
              <a:rPr lang="en-US" dirty="0">
                <a:latin typeface="Century Gothic" panose="020B0502020202020204" pitchFamily="34" charset="0"/>
              </a:rPr>
            </a:br>
            <a:r>
              <a:rPr lang="en-US" dirty="0">
                <a:latin typeface="Century Gothic" panose="020B0502020202020204" pitchFamily="34" charset="0"/>
              </a:rPr>
              <a:t>Self-Determination Program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en-US" dirty="0">
                <a:latin typeface="Century Gothic" panose="020B0502020202020204" pitchFamily="34" charset="0"/>
              </a:rPr>
              <a:t>PANGALAN NG MAGTATANGHAL</a:t>
            </a: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1129121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PAGPAPLANONG NAKASENTRO SA TAO AT SELF-DETERMINATION </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err="1">
                <a:solidFill>
                  <a:schemeClr val="tx1"/>
                </a:solidFill>
                <a:latin typeface="Century Gothic" panose="020B0502020202020204" pitchFamily="34" charset="0"/>
              </a:rPr>
              <a:t>Pagpapanatili</a:t>
            </a:r>
            <a:r>
              <a:rPr lang="en-US" sz="2000" dirty="0">
                <a:solidFill>
                  <a:schemeClr val="tx1"/>
                </a:solidFill>
                <a:latin typeface="Century Gothic" panose="020B0502020202020204" pitchFamily="34" charset="0"/>
              </a:rPr>
              <a:t> </a:t>
            </a:r>
            <a:br>
              <a:rPr lang="en-US" sz="2000" dirty="0">
                <a:solidFill>
                  <a:schemeClr val="tx1"/>
                </a:solidFill>
                <a:latin typeface="Century Gothic" panose="020B0502020202020204" pitchFamily="34" charset="0"/>
              </a:rPr>
            </a:br>
            <a:r>
              <a:rPr lang="en-US" sz="2000" dirty="0" err="1">
                <a:solidFill>
                  <a:schemeClr val="tx1"/>
                </a:solidFill>
                <a:latin typeface="Century Gothic" panose="020B0502020202020204" pitchFamily="34" charset="0"/>
              </a:rPr>
              <a:t>sa</a:t>
            </a:r>
            <a:r>
              <a:rPr lang="en-US" sz="2000" dirty="0">
                <a:solidFill>
                  <a:schemeClr val="tx1"/>
                </a:solidFill>
                <a:latin typeface="Century Gothic" panose="020B0502020202020204" pitchFamily="34" charset="0"/>
              </a:rPr>
              <a:t> iyo sa sentro ng pagpaplano, sa pamamagitan ng prosesong nakasentro sa tao IKAW ay:</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Mayroon bang daglat para sa salitang “skill”?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latin typeface="Century Gothic" panose="020B0502020202020204" pitchFamily="34" charset="0"/>
              </a:rPr>
              <a:t>Tukuyin at isaayos ang makabuluhang mga tunguhin para sa iyong buhay.</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1600" dirty="0">
                <a:latin typeface="Century Gothic" panose="020B0502020202020204" pitchFamily="34" charset="0"/>
              </a:rPr>
              <a:t>Tukuyin kung ano ang gusto mo at kung sa saan ka mahusay.</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latin typeface="Century Gothic" panose="020B0502020202020204" pitchFamily="34" charset="0"/>
              </a:rPr>
              <a:t>Pipili kung sino ang magbibigay ng </a:t>
            </a:r>
            <a:r>
              <a:rPr lang="en-US" sz="1600" dirty="0" err="1">
                <a:latin typeface="Century Gothic" panose="020B0502020202020204" pitchFamily="34" charset="0"/>
              </a:rPr>
              <a:t>mga</a:t>
            </a:r>
            <a:r>
              <a:rPr lang="en-US" sz="1600" dirty="0">
                <a:latin typeface="Century Gothic" panose="020B0502020202020204" pitchFamily="34" charset="0"/>
              </a:rPr>
              <a:t> </a:t>
            </a:r>
            <a:r>
              <a:rPr lang="en-US" sz="1600" dirty="0" err="1">
                <a:latin typeface="Century Gothic" panose="020B0502020202020204" pitchFamily="34" charset="0"/>
              </a:rPr>
              <a:t>serbisyo</a:t>
            </a:r>
            <a:r>
              <a:rPr lang="en-US" sz="1600" dirty="0">
                <a:latin typeface="Century Gothic" panose="020B0502020202020204" pitchFamily="34" charset="0"/>
              </a:rPr>
              <a:t> at suporta para matulungan kang maabot ang mga tunguhin mo.</a:t>
            </a:r>
          </a:p>
          <a:p>
            <a:pPr algn="ctr"/>
            <a:endParaRPr lang="fil-PH" sz="1600" dirty="0">
              <a:latin typeface="Century Gothic" panose="020B0502020202020204" pitchFamily="34" charset="0"/>
            </a:endParaRPr>
          </a:p>
          <a:p>
            <a:pPr algn="ctr"/>
            <a:endParaRPr lang="fil-PH" sz="16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n-US" sz="1600" dirty="0">
                <a:latin typeface="Century Gothic" panose="020B0502020202020204" pitchFamily="34" charset="0"/>
              </a:rPr>
              <a:t>Tukuyin ang iyong mga pag-asa at pangarap.</a:t>
            </a:r>
          </a:p>
          <a:p>
            <a:pPr algn="ctr"/>
            <a:endParaRPr lang="fil-PH" sz="1600" dirty="0">
              <a:latin typeface="Century Gothic" panose="020B0502020202020204" pitchFamily="34" charset="0"/>
            </a:endParaRPr>
          </a:p>
          <a:p>
            <a:pPr algn="ctr"/>
            <a:endParaRPr lang="fil-PH" sz="16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2</a:t>
            </a:r>
            <a:endParaRPr lang="fil-PH"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1109119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PAGPAPLANONG NAKASENTRO SA TAO AT SELF-DETERMINATION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dirty="0"/>
              <a:t> </a:t>
            </a:r>
            <a:endParaRPr lang="fil-PH" b="1" dirty="0">
              <a:latin typeface="Century Gothic" panose="020B0502020202020204" pitchFamily="34" charset="0"/>
            </a:endParaRPr>
          </a:p>
          <a:p>
            <a:pPr algn="ctr"/>
            <a:r>
              <a:rPr lang="en-US" sz="3600" b="1" u="sng" dirty="0">
                <a:latin typeface="Century Gothic" panose="020B0502020202020204" pitchFamily="34" charset="0"/>
              </a:rPr>
              <a:t>Saan magsisimula?</a:t>
            </a:r>
          </a:p>
          <a:p>
            <a:endParaRPr lang="fil-PH" sz="3600" b="1" dirty="0">
              <a:latin typeface="Century Gothic" panose="020B0502020202020204" pitchFamily="34" charset="0"/>
            </a:endParaRPr>
          </a:p>
          <a:p>
            <a:pPr algn="ctr"/>
            <a:r>
              <a:rPr lang="en-US" sz="3600" b="1" dirty="0">
                <a:latin typeface="Century Gothic" panose="020B0502020202020204" pitchFamily="34" charset="0"/>
                <a:hlinkClick r:id="rId5" action="ppaction://hlinkfile"/>
              </a:rPr>
              <a:t>*Humanap ng Impormasyon </a:t>
            </a:r>
            <a:endParaRPr lang="fil-PH" sz="3600" b="1" dirty="0">
              <a:latin typeface="Century Gothic" panose="020B0502020202020204" pitchFamily="34" charset="0"/>
            </a:endParaRPr>
          </a:p>
          <a:p>
            <a:pPr algn="ctr"/>
            <a:endParaRPr lang="fil-PH" sz="3600" b="1" dirty="0">
              <a:latin typeface="Century Gothic" panose="020B0502020202020204" pitchFamily="34" charset="0"/>
            </a:endParaRPr>
          </a:p>
          <a:p>
            <a:pPr algn="ctr"/>
            <a:r>
              <a:rPr lang="en-US" sz="3600" b="1" dirty="0">
                <a:latin typeface="Century Gothic" panose="020B0502020202020204" pitchFamily="34" charset="0"/>
              </a:rPr>
              <a:t>Kumuha ng Suporta</a:t>
            </a:r>
          </a:p>
          <a:p>
            <a:pPr algn="ctr"/>
            <a:endParaRPr lang="fil-PH" sz="3600" b="1" dirty="0">
              <a:latin typeface="Century Gothic" panose="020B0502020202020204" pitchFamily="34" charset="0"/>
            </a:endParaRPr>
          </a:p>
          <a:p>
            <a:pPr algn="ctr"/>
            <a:endParaRPr lang="fil-PH"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PAGPAPLANO</a:t>
            </a:r>
            <a:endParaRPr lang="fil-PH" sz="2800" dirty="0"/>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hlinkClick r:id="rId3" action="ppaction://hlinkfile"/>
              </a:rPr>
              <a:t>*MGA HALIMBAWA NI JASON at SOFIA </a:t>
            </a:r>
            <a:r>
              <a:rPr dirty="0"/>
              <a:t> </a:t>
            </a:r>
            <a:endParaRPr lang="fil-PH" sz="2700" b="1" kern="1200" dirty="0">
              <a:solidFill>
                <a:schemeClr val="bg2">
                  <a:lumMod val="10000"/>
                </a:schemeClr>
              </a:solidFill>
              <a:latin typeface="Century Gothic" panose="020B0502020202020204" pitchFamily="34" charset="0"/>
              <a:ea typeface="+mj-ea"/>
              <a:cs typeface="+mj-cs"/>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Paano ko magagaya ang Icon ng Apple na Family Sharing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dirty="0"/>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37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INDIVIDUAL PROGRAM PLAN (IPP) AT SELF-DETERMINATION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1015663"/>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latin typeface="Century Gothic" panose="020B0502020202020204" pitchFamily="34" charset="0"/>
              </a:rPr>
              <a:t>Ay nakasentro sa tao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012564" y="2563525"/>
            <a:ext cx="1986441" cy="707886"/>
          </a:xfrm>
          <a:prstGeom prst="rect">
            <a:avLst/>
          </a:prstGeom>
        </p:spPr>
        <p:txBody>
          <a:bodyPr wrap="none">
            <a:spAutoFit/>
          </a:bodyPr>
          <a:lstStyle/>
          <a:p>
            <a:pPr algn="ctr"/>
            <a:r>
              <a:rPr lang="en-US" sz="2000" b="1" dirty="0">
                <a:effectLst>
                  <a:outerShdw blurRad="38100" dist="38100" dir="2700000" algn="tl">
                    <a:srgbClr val="000000">
                      <a:alpha val="43137"/>
                    </a:srgbClr>
                  </a:outerShdw>
                </a:effectLst>
                <a:latin typeface="Century Gothic" panose="020B0502020202020204" pitchFamily="34" charset="0"/>
              </a:rPr>
              <a:t>Tinutukoy </a:t>
            </a:r>
          </a:p>
          <a:p>
            <a:pPr algn="ctr"/>
            <a:r>
              <a:rPr lang="en-US" sz="2000" b="1" dirty="0">
                <a:effectLst>
                  <a:outerShdw blurRad="38100" dist="38100" dir="2700000" algn="tl">
                    <a:srgbClr val="000000">
                      <a:alpha val="43137"/>
                    </a:srgbClr>
                  </a:outerShdw>
                </a:effectLst>
                <a:latin typeface="Century Gothic" panose="020B0502020202020204" pitchFamily="34" charset="0"/>
              </a:rPr>
              <a:t>mga tunguhin </a:t>
            </a:r>
          </a:p>
        </p:txBody>
      </p:sp>
      <p:sp>
        <p:nvSpPr>
          <p:cNvPr id="37" name="Rectangle 36"/>
          <p:cNvSpPr/>
          <p:nvPr/>
        </p:nvSpPr>
        <p:spPr>
          <a:xfrm>
            <a:off x="2508080" y="4964607"/>
            <a:ext cx="2262632" cy="707886"/>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latin typeface="Century Gothic" panose="020B0502020202020204" pitchFamily="34" charset="0"/>
              </a:rPr>
              <a:t>Tinutukoy</a:t>
            </a:r>
          </a:p>
          <a:p>
            <a:pPr algn="ctr"/>
            <a:r>
              <a:rPr sz="2000" dirty="0"/>
              <a:t> </a:t>
            </a:r>
            <a:r>
              <a:rPr lang="en-US" sz="2000" b="1" dirty="0">
                <a:effectLst>
                  <a:outerShdw blurRad="38100" dist="38100" dir="2700000" algn="tl">
                    <a:srgbClr val="000000">
                      <a:alpha val="43137"/>
                    </a:srgbClr>
                  </a:outerShdw>
                </a:effectLst>
                <a:latin typeface="Century Gothic" panose="020B0502020202020204" pitchFamily="34" charset="0"/>
              </a:rPr>
              <a:t>Sinusuportahan</a:t>
            </a:r>
            <a:r>
              <a:rPr sz="2000" dirty="0"/>
              <a:t> </a:t>
            </a:r>
            <a:endParaRPr lang="fil-PH" sz="2000" dirty="0"/>
          </a:p>
        </p:txBody>
      </p:sp>
      <p:sp>
        <p:nvSpPr>
          <p:cNvPr id="38" name="Rectangle 37"/>
          <p:cNvSpPr/>
          <p:nvPr/>
        </p:nvSpPr>
        <p:spPr>
          <a:xfrm>
            <a:off x="5259055" y="5223012"/>
            <a:ext cx="1965603" cy="707886"/>
          </a:xfrm>
          <a:prstGeom prst="rect">
            <a:avLst/>
          </a:prstGeom>
        </p:spPr>
        <p:txBody>
          <a:bodyPr wrap="none">
            <a:spAutoFit/>
          </a:bodyPr>
          <a:lstStyle/>
          <a:p>
            <a:pPr algn="ctr"/>
            <a:r>
              <a:rPr lang="en-US" sz="2000" b="1" dirty="0">
                <a:effectLst>
                  <a:outerShdw blurRad="38100" dist="38100" dir="2700000" algn="tl">
                    <a:srgbClr val="000000">
                      <a:alpha val="43137"/>
                    </a:srgbClr>
                  </a:outerShdw>
                </a:effectLst>
                <a:latin typeface="Century Gothic" panose="020B0502020202020204" pitchFamily="34" charset="0"/>
              </a:rPr>
              <a:t>Tinutukoy</a:t>
            </a:r>
          </a:p>
          <a:p>
            <a:pPr algn="ctr"/>
            <a:r>
              <a:rPr sz="2000" dirty="0"/>
              <a:t> </a:t>
            </a:r>
            <a:r>
              <a:rPr lang="en-US" sz="2000" b="1" dirty="0">
                <a:effectLst>
                  <a:outerShdw blurRad="38100" dist="38100" dir="2700000" algn="tl">
                    <a:srgbClr val="000000">
                      <a:alpha val="43137"/>
                    </a:srgbClr>
                  </a:outerShdw>
                </a:effectLst>
                <a:latin typeface="Century Gothic" panose="020B0502020202020204" pitchFamily="34" charset="0"/>
              </a:rPr>
              <a:t>mga serbisyo</a:t>
            </a:r>
            <a:r>
              <a:rPr sz="2000" dirty="0"/>
              <a:t> </a:t>
            </a:r>
          </a:p>
        </p:txBody>
      </p:sp>
      <p:sp>
        <p:nvSpPr>
          <p:cNvPr id="39" name="Rectangle 38"/>
          <p:cNvSpPr/>
          <p:nvPr/>
        </p:nvSpPr>
        <p:spPr>
          <a:xfrm>
            <a:off x="4349654" y="2695495"/>
            <a:ext cx="1973338" cy="1015663"/>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latin typeface="Century Gothic" panose="020B0502020202020204" pitchFamily="34" charset="0"/>
              </a:rPr>
              <a:t>mga kabilang</a:t>
            </a:r>
          </a:p>
          <a:p>
            <a:pPr algn="ctr"/>
            <a:r>
              <a:rPr sz="2000" dirty="0"/>
              <a:t> </a:t>
            </a:r>
            <a:r>
              <a:rPr lang="en-US" sz="2000" b="1" dirty="0">
                <a:effectLst>
                  <a:outerShdw blurRad="38100" dist="38100" dir="2700000" algn="tl">
                    <a:srgbClr val="000000">
                      <a:alpha val="43137"/>
                    </a:srgbClr>
                  </a:outerShdw>
                </a:effectLst>
                <a:latin typeface="Century Gothic" panose="020B0502020202020204" pitchFamily="34" charset="0"/>
              </a:rPr>
              <a:t>plano ng paggastos</a:t>
            </a:r>
            <a:endParaRPr lang="fil-PH" sz="2000" b="1" dirty="0">
              <a:effectLst>
                <a:outerShdw blurRad="38100" dist="38100" dir="2700000" algn="tl">
                  <a:srgbClr val="000000">
                    <a:alpha val="43137"/>
                  </a:srgbClr>
                </a:outerShdw>
              </a:effectLst>
              <a:latin typeface="Century Gothic" panose="020B0502020202020204" pitchFamily="34" charset="0"/>
            </a:endParaRP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en-US" sz="2400" dirty="0">
                <a:effectLst>
                  <a:outerShdw blurRad="38100" dist="38100" dir="2700000" algn="tl">
                    <a:srgbClr val="000000">
                      <a:alpha val="43137"/>
                    </a:srgbClr>
                  </a:outerShdw>
                </a:effectLst>
                <a:latin typeface="Century Gothic" panose="020B0502020202020204" pitchFamily="34" charset="0"/>
              </a:rPr>
              <a:t>Ang mga serbisyong babayaran mo mula sa iyong plano ng paggastos ay </a:t>
            </a:r>
            <a:r>
              <a:rPr lang="en-US" sz="2400" b="1" u="sng" dirty="0">
                <a:effectLst>
                  <a:outerShdw blurRad="38100" dist="38100" dir="2700000" algn="tl">
                    <a:srgbClr val="000000">
                      <a:alpha val="43137"/>
                    </a:srgbClr>
                  </a:outerShdw>
                </a:effectLst>
                <a:latin typeface="Century Gothic" panose="020B0502020202020204" pitchFamily="34" charset="0"/>
              </a:rPr>
              <a:t>DAPAT</a:t>
            </a:r>
            <a:r>
              <a:rPr lang="en-US" sz="2400" dirty="0">
                <a:effectLst>
                  <a:outerShdw blurRad="38100" dist="38100" dir="2700000" algn="tl">
                    <a:srgbClr val="000000">
                      <a:alpha val="43137"/>
                    </a:srgbClr>
                  </a:outerShdw>
                </a:effectLst>
                <a:latin typeface="Century Gothic" panose="020B0502020202020204" pitchFamily="34" charset="0"/>
              </a:rPr>
              <a:t> na</a:t>
            </a:r>
            <a:r>
              <a:rPr lang="en-US" sz="2400"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15102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KINAKAILANGAN SA PAGPAPLANO PARA SA MGA SERBISYO </a:t>
            </a:r>
          </a:p>
        </p:txBody>
      </p:sp>
      <p:grpSp>
        <p:nvGrpSpPr>
          <p:cNvPr id="23" name="Group 22"/>
          <p:cNvGrpSpPr/>
          <p:nvPr/>
        </p:nvGrpSpPr>
        <p:grpSpPr>
          <a:xfrm>
            <a:off x="2243943" y="1880281"/>
            <a:ext cx="7434736" cy="2480732"/>
            <a:chOff x="2191712" y="1423426"/>
            <a:chExt cx="7434736" cy="2480732"/>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1200329"/>
            </a:xfrm>
            <a:prstGeom prst="rect">
              <a:avLst/>
            </a:prstGeom>
            <a:noFill/>
          </p:spPr>
          <p:txBody>
            <a:bodyPr wrap="square" rtlCol="0">
              <a:spAutoFit/>
            </a:bodyPr>
            <a:lstStyle/>
            <a:p>
              <a:pPr algn="ctr"/>
              <a:r>
                <a:rPr lang="en-US" dirty="0">
                  <a:latin typeface="Century Gothic" panose="020B0502020202020204" pitchFamily="34" charset="0"/>
                  <a:hlinkClick r:id="rId4" action="ppaction://hlinkfile"/>
                </a:rPr>
                <a:t>*</a:t>
              </a:r>
              <a:r>
                <a:rPr dirty="0">
                  <a:latin typeface="Century Gothic" panose="020B0502020202020204" pitchFamily="34" charset="0"/>
                </a:rPr>
                <a:t> Maging serbisyong kinikilala ng federal</a:t>
              </a:r>
            </a:p>
          </p:txBody>
        </p:sp>
        <p:sp>
          <p:nvSpPr>
            <p:cNvPr id="13" name="TextBox 12"/>
            <p:cNvSpPr txBox="1"/>
            <p:nvPr/>
          </p:nvSpPr>
          <p:spPr>
            <a:xfrm>
              <a:off x="4115769" y="2703829"/>
              <a:ext cx="1535446" cy="1200329"/>
            </a:xfrm>
            <a:prstGeom prst="rect">
              <a:avLst/>
            </a:prstGeom>
            <a:noFill/>
          </p:spPr>
          <p:txBody>
            <a:bodyPr wrap="square" rtlCol="0">
              <a:spAutoFit/>
            </a:bodyPr>
            <a:lstStyle/>
            <a:p>
              <a:pPr algn="ctr"/>
              <a:r>
                <a:rPr lang="en-US" dirty="0">
                  <a:latin typeface="Century Gothic" panose="020B0502020202020204" pitchFamily="34" charset="0"/>
                </a:rPr>
                <a:t>Dapat na kwalipikado ang mga provider</a:t>
              </a:r>
            </a:p>
          </p:txBody>
        </p:sp>
        <p:sp>
          <p:nvSpPr>
            <p:cNvPr id="14" name="TextBox 13"/>
            <p:cNvSpPr txBox="1"/>
            <p:nvPr/>
          </p:nvSpPr>
          <p:spPr>
            <a:xfrm>
              <a:off x="5808864" y="2703829"/>
              <a:ext cx="1729399" cy="1200329"/>
            </a:xfrm>
            <a:prstGeom prst="rect">
              <a:avLst/>
            </a:prstGeom>
            <a:noFill/>
          </p:spPr>
          <p:txBody>
            <a:bodyPr wrap="square" rtlCol="0">
              <a:spAutoFit/>
            </a:bodyPr>
            <a:lstStyle/>
            <a:p>
              <a:pPr algn="ctr"/>
              <a:r>
                <a:rPr lang="en-US" dirty="0">
                  <a:latin typeface="Century Gothic" panose="020B0502020202020204" pitchFamily="34" charset="0"/>
                </a:rPr>
                <a:t>Pagpipiliang suporta at mga kasama dito</a:t>
              </a:r>
            </a:p>
          </p:txBody>
        </p:sp>
        <p:sp>
          <p:nvSpPr>
            <p:cNvPr id="15" name="TextBox 14"/>
            <p:cNvSpPr txBox="1"/>
            <p:nvPr/>
          </p:nvSpPr>
          <p:spPr>
            <a:xfrm>
              <a:off x="7739399" y="2703828"/>
              <a:ext cx="1849692" cy="1200329"/>
            </a:xfrm>
            <a:prstGeom prst="rect">
              <a:avLst/>
            </a:prstGeom>
            <a:noFill/>
          </p:spPr>
          <p:txBody>
            <a:bodyPr wrap="square" rtlCol="0">
              <a:spAutoFit/>
            </a:bodyPr>
            <a:lstStyle/>
            <a:p>
              <a:pPr algn="ctr"/>
              <a:r>
                <a:rPr lang="en-US" dirty="0">
                  <a:latin typeface="Century Gothic" panose="020B0502020202020204" pitchFamily="34" charset="0"/>
                </a:rPr>
                <a:t>Maaaring nakakontrata at hindi nakakontrata</a:t>
              </a: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957778"/>
            <a:ext cx="4286061" cy="923330"/>
          </a:xfrm>
          <a:prstGeom prst="rect">
            <a:avLst/>
          </a:prstGeom>
        </p:spPr>
        <p:txBody>
          <a:bodyPr wrap="square">
            <a:spAutoFit/>
          </a:bodyPr>
          <a:lstStyle/>
          <a:p>
            <a:pPr algn="ctr">
              <a:lnSpc>
                <a:spcPct val="100000"/>
              </a:lnSpc>
              <a:spcBef>
                <a:spcPts val="0"/>
              </a:spcBef>
              <a:buNone/>
            </a:pPr>
            <a:r>
              <a:rPr dirty="0"/>
              <a:t>DAPAT na ibibigay sa mga lugar kung </a:t>
            </a:r>
            <a:br>
              <a:rPr lang="en-US" dirty="0"/>
            </a:br>
            <a:r>
              <a:rPr dirty="0" err="1"/>
              <a:t>saang</a:t>
            </a:r>
            <a:r>
              <a:rPr dirty="0"/>
              <a:t> komunidad ka </a:t>
            </a:r>
            <a:r>
              <a:rPr dirty="0" err="1"/>
              <a:t>kabilang</a:t>
            </a:r>
            <a:r>
              <a:rPr dirty="0"/>
              <a:t> </a:t>
            </a:r>
            <a:br>
              <a:rPr lang="en-US" dirty="0"/>
            </a:br>
            <a:r>
              <a:rPr dirty="0"/>
              <a:t>(tinatawag na “Panghuling Patakaran”)</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8673" y="4818785"/>
            <a:ext cx="3799151" cy="1323439"/>
          </a:xfrm>
          <a:prstGeom prst="rect">
            <a:avLst/>
          </a:prstGeom>
          <a:noFill/>
        </p:spPr>
        <p:txBody>
          <a:bodyPr wrap="square" rtlCol="0">
            <a:spAutoFit/>
          </a:bodyPr>
          <a:lstStyle/>
          <a:p>
            <a:pPr algn="ctr"/>
            <a:r>
              <a:rPr lang="en-US" sz="1600" b="1" dirty="0">
                <a:latin typeface="Century Gothic" panose="020B0502020202020204" pitchFamily="34" charset="0"/>
              </a:rPr>
              <a:t>DAPAT na subukang kumuha sa ibang pinagkukunan ng unang ipambabayad </a:t>
            </a:r>
          </a:p>
          <a:p>
            <a:pPr algn="ctr"/>
            <a:r>
              <a:rPr lang="en-US" sz="1600" dirty="0">
                <a:latin typeface="Century Gothic" panose="020B0502020202020204" pitchFamily="34" charset="0"/>
              </a:rPr>
              <a:t>(Tinatawag na “Pinagkukunang Panlahatan”)</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572968"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KINAKAILANGAN SA PAGPAPLANO PARA SA MGA SERBISYO </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2304" y="1146184"/>
            <a:ext cx="377197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PANLAHATANG PINAGKUKUNAN </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1945999"/>
            <a:ext cx="2707078" cy="2640723"/>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Personal na pangangalaga</a:t>
            </a:r>
          </a:p>
          <a:p>
            <a:pPr algn="ctr">
              <a:lnSpc>
                <a:spcPct val="90000"/>
              </a:lnSpc>
              <a:spcBef>
                <a:spcPct val="0"/>
              </a:spcBef>
            </a:pPr>
            <a:endParaRPr lang="fil-PH" sz="2800" dirty="0">
              <a:latin typeface="Century Gothic" panose="020B0502020202020204" pitchFamily="34" charset="0"/>
            </a:endParaRPr>
          </a:p>
          <a:p>
            <a:pPr algn="ctr">
              <a:lnSpc>
                <a:spcPct val="90000"/>
              </a:lnSpc>
              <a:spcBef>
                <a:spcPct val="0"/>
              </a:spcBef>
            </a:pPr>
            <a:endParaRPr lang="fil-PH" sz="2000" dirty="0">
              <a:latin typeface="Century Gothic" panose="020B0502020202020204" pitchFamily="34" charset="0"/>
            </a:endParaRPr>
          </a:p>
          <a:p>
            <a:pPr algn="ctr">
              <a:lnSpc>
                <a:spcPct val="90000"/>
              </a:lnSpc>
              <a:spcBef>
                <a:spcPct val="0"/>
              </a:spcBef>
            </a:pPr>
            <a:r>
              <a:rPr lang="en-US" sz="2400" dirty="0">
                <a:latin typeface="Century Gothic" panose="020B0502020202020204" pitchFamily="34" charset="0"/>
              </a:rPr>
              <a:t>Pagtu-tutor</a:t>
            </a:r>
          </a:p>
          <a:p>
            <a:pPr algn="ctr">
              <a:lnSpc>
                <a:spcPct val="90000"/>
              </a:lnSpc>
              <a:spcBef>
                <a:spcPct val="0"/>
              </a:spcBef>
            </a:pPr>
            <a:endParaRPr lang="fil-PH" sz="2800" dirty="0">
              <a:latin typeface="Century Gothic" panose="020B0502020202020204" pitchFamily="34" charset="0"/>
            </a:endParaRPr>
          </a:p>
          <a:p>
            <a:pPr algn="ctr">
              <a:lnSpc>
                <a:spcPct val="90000"/>
              </a:lnSpc>
              <a:spcBef>
                <a:spcPct val="0"/>
              </a:spcBef>
            </a:pPr>
            <a:endParaRPr lang="fil-PH" sz="1200" dirty="0">
              <a:latin typeface="Century Gothic" panose="020B0502020202020204" pitchFamily="34" charset="0"/>
            </a:endParaRPr>
          </a:p>
          <a:p>
            <a:pPr algn="ctr">
              <a:lnSpc>
                <a:spcPct val="90000"/>
              </a:lnSpc>
              <a:spcBef>
                <a:spcPct val="0"/>
              </a:spcBef>
            </a:pPr>
            <a:r>
              <a:rPr lang="en-US" sz="2400" dirty="0">
                <a:latin typeface="Century Gothic" panose="020B0502020202020204" pitchFamily="34" charset="0"/>
              </a:rPr>
              <a:t>Terapi</a:t>
            </a:r>
            <a:endParaRPr lang="fil-PH" sz="2400" kern="1200" dirty="0">
              <a:solidFill>
                <a:schemeClr val="accent5">
                  <a:lumMod val="50000"/>
                </a:schemeClr>
              </a:solidFill>
              <a:latin typeface="Century Gothic" panose="020B0502020202020204" pitchFamily="34" charset="0"/>
              <a:ea typeface="+mj-ea"/>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322431" y="1968550"/>
            <a:ext cx="3128211" cy="2640723"/>
          </a:xfrm>
          <a:prstGeom prst="rect">
            <a:avLst/>
          </a:prstGeom>
          <a:noFill/>
        </p:spPr>
        <p:txBody>
          <a:bodyPr wrap="square" rtlCol="0">
            <a:spAutoFit/>
          </a:bodyPr>
          <a:lstStyle/>
          <a:p>
            <a:pPr algn="ctr">
              <a:lnSpc>
                <a:spcPct val="90000"/>
              </a:lnSpc>
              <a:spcBef>
                <a:spcPct val="0"/>
              </a:spcBef>
            </a:pPr>
            <a:r>
              <a:rPr lang="en-US" sz="2400" dirty="0">
                <a:latin typeface="Century Gothic" panose="020B0502020202020204" pitchFamily="34" charset="0"/>
              </a:rPr>
              <a:t>IHSS</a:t>
            </a:r>
          </a:p>
          <a:p>
            <a:pPr algn="ctr">
              <a:lnSpc>
                <a:spcPct val="90000"/>
              </a:lnSpc>
              <a:spcBef>
                <a:spcPct val="0"/>
              </a:spcBef>
            </a:pPr>
            <a:endParaRPr lang="fil-PH" sz="3200" dirty="0">
              <a:latin typeface="Century Gothic" panose="020B0502020202020204" pitchFamily="34" charset="0"/>
            </a:endParaRPr>
          </a:p>
          <a:p>
            <a:pPr algn="ctr">
              <a:lnSpc>
                <a:spcPct val="90000"/>
              </a:lnSpc>
              <a:spcBef>
                <a:spcPct val="0"/>
              </a:spcBef>
            </a:pPr>
            <a:r>
              <a:rPr lang="en-US" sz="2400" dirty="0">
                <a:latin typeface="Century Gothic" panose="020B0502020202020204" pitchFamily="34" charset="0"/>
              </a:rPr>
              <a:t>Distrito ng Paaralan</a:t>
            </a:r>
          </a:p>
          <a:p>
            <a:pPr algn="ctr">
              <a:lnSpc>
                <a:spcPct val="90000"/>
              </a:lnSpc>
              <a:spcBef>
                <a:spcPct val="0"/>
              </a:spcBef>
            </a:pPr>
            <a:endParaRPr lang="fil-PH" sz="3200" dirty="0">
              <a:latin typeface="Century Gothic" panose="020B0502020202020204" pitchFamily="34" charset="0"/>
            </a:endParaRPr>
          </a:p>
          <a:p>
            <a:pPr algn="ctr">
              <a:lnSpc>
                <a:spcPct val="90000"/>
              </a:lnSpc>
              <a:spcBef>
                <a:spcPct val="0"/>
              </a:spcBef>
            </a:pPr>
            <a:r>
              <a:rPr lang="en-US" sz="2400" dirty="0">
                <a:latin typeface="Century Gothic" panose="020B0502020202020204" pitchFamily="34" charset="0"/>
              </a:rPr>
              <a:t>Medi-Cal o insurance na pangkalusugan</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14351" y="5414122"/>
            <a:ext cx="11665160" cy="1077218"/>
          </a:xfrm>
          <a:prstGeom prst="rect">
            <a:avLst/>
          </a:prstGeom>
        </p:spPr>
        <p:txBody>
          <a:bodyPr wrap="square">
            <a:spAutoFit/>
          </a:bodyPr>
          <a:lstStyle/>
          <a:p>
            <a:pPr marL="285750" indent="-285750">
              <a:buFont typeface="Arial" panose="020B0604020202020204" pitchFamily="34" charset="0"/>
              <a:buChar char="•"/>
            </a:pPr>
            <a:r>
              <a:rPr sz="1600" b="1" u="sng" dirty="0">
                <a:latin typeface="Century Gothic" panose="020B0502020202020204" pitchFamily="34" charset="0"/>
              </a:rPr>
              <a:t>KAPAREHONG</a:t>
            </a:r>
            <a:r>
              <a:rPr sz="1600" dirty="0">
                <a:latin typeface="Century Gothic" panose="020B0502020202020204" pitchFamily="34" charset="0"/>
              </a:rPr>
              <a:t> kahilingan na tulad ng tradisyonal na sistema ng regional center.</a:t>
            </a:r>
          </a:p>
          <a:p>
            <a:pPr marL="285750" indent="-285750">
              <a:buFont typeface="Arial" panose="020B0604020202020204" pitchFamily="34" charset="0"/>
              <a:buChar char="•"/>
            </a:pPr>
            <a:r>
              <a:rPr sz="1600" dirty="0">
                <a:latin typeface="Century Gothic" panose="020B0502020202020204" pitchFamily="34" charset="0"/>
              </a:rPr>
              <a:t>Tumutulong sa iyong </a:t>
            </a:r>
            <a:r>
              <a:rPr sz="1600" b="1" u="sng" dirty="0">
                <a:latin typeface="Century Gothic" panose="020B0502020202020204" pitchFamily="34" charset="0"/>
              </a:rPr>
              <a:t>makatipid</a:t>
            </a:r>
            <a:r>
              <a:rPr sz="1600" dirty="0">
                <a:latin typeface="Century Gothic" panose="020B0502020202020204" pitchFamily="34" charset="0"/>
              </a:rPr>
              <a:t> ng pera sa iyong plano ng paggastos para sa iba pang mga bagay.</a:t>
            </a:r>
          </a:p>
          <a:p>
            <a:pPr marL="285750" indent="-285750">
              <a:buFont typeface="Arial" panose="020B0604020202020204" pitchFamily="34" charset="0"/>
              <a:buChar char="•"/>
            </a:pPr>
            <a:r>
              <a:rPr lang="en-US" sz="1600" dirty="0">
                <a:latin typeface="Century Gothic" panose="020B0502020202020204" pitchFamily="34" charset="0"/>
              </a:rPr>
              <a:t>Makipag-usap sa iyong pangkat kung hindi naibibigay ng panlahatang pinagkukunan ang iyong mga pangangailangan.</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bg1"/>
                </a:solidFill>
                <a:latin typeface="Century Gothic" panose="020B0502020202020204" pitchFamily="34" charset="0"/>
              </a:rPr>
              <a:t>Nakatira ka sa </a:t>
            </a:r>
            <a:r>
              <a:rPr lang="en-US" dirty="0" err="1">
                <a:solidFill>
                  <a:schemeClr val="bg1"/>
                </a:solidFill>
                <a:latin typeface="Century Gothic" panose="020B0502020202020204" pitchFamily="34" charset="0"/>
              </a:rPr>
              <a:t>mga</a:t>
            </a:r>
            <a:r>
              <a:rPr lang="en-US" dirty="0">
                <a:solidFill>
                  <a:schemeClr val="bg1"/>
                </a:solidFill>
                <a:latin typeface="Century Gothic" panose="020B0502020202020204" pitchFamily="34" charset="0"/>
              </a:rPr>
              <a:t> </a:t>
            </a:r>
            <a:br>
              <a:rPr lang="en-US" dirty="0">
                <a:solidFill>
                  <a:schemeClr val="bg1"/>
                </a:solidFill>
                <a:latin typeface="Century Gothic" panose="020B0502020202020204" pitchFamily="34" charset="0"/>
              </a:rPr>
            </a:br>
            <a:r>
              <a:rPr lang="en-US" dirty="0" err="1">
                <a:solidFill>
                  <a:schemeClr val="bg1"/>
                </a:solidFill>
                <a:latin typeface="Century Gothic" panose="020B0502020202020204" pitchFamily="34" charset="0"/>
              </a:rPr>
              <a:t>magkakapitbahay</a:t>
            </a:r>
            <a:r>
              <a:rPr lang="en-US" dirty="0">
                <a:solidFill>
                  <a:schemeClr val="bg1"/>
                </a:solidFill>
                <a:latin typeface="Century Gothic" panose="020B0502020202020204" pitchFamily="34" charset="0"/>
              </a:rPr>
              <a:t> na pinili mo</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Magagawa mong </a:t>
            </a:r>
            <a:r>
              <a:rPr lang="en-US" dirty="0" err="1">
                <a:latin typeface="Century Gothic" panose="020B0502020202020204" pitchFamily="34" charset="0"/>
              </a:rPr>
              <a:t>makipagkaibigan</a:t>
            </a:r>
            <a:r>
              <a:rPr lang="en-US" dirty="0">
                <a:latin typeface="Century Gothic" panose="020B0502020202020204" pitchFamily="34" charset="0"/>
              </a:rPr>
              <a:t> </a:t>
            </a:r>
            <a:br>
              <a:rPr lang="en-US" dirty="0">
                <a:latin typeface="Century Gothic" panose="020B0502020202020204" pitchFamily="34" charset="0"/>
              </a:rPr>
            </a:br>
            <a:r>
              <a:rPr lang="en-US" dirty="0" err="1">
                <a:latin typeface="Century Gothic" panose="020B0502020202020204" pitchFamily="34" charset="0"/>
              </a:rPr>
              <a:t>sa</a:t>
            </a:r>
            <a:r>
              <a:rPr lang="en-US" dirty="0">
                <a:latin typeface="Century Gothic" panose="020B0502020202020204" pitchFamily="34" charset="0"/>
              </a:rPr>
              <a:t> mga taong may </a:t>
            </a:r>
            <a:r>
              <a:rPr lang="en-US" dirty="0" err="1">
                <a:latin typeface="Century Gothic" panose="020B0502020202020204" pitchFamily="34" charset="0"/>
              </a:rPr>
              <a:t>kapansanan</a:t>
            </a:r>
            <a:r>
              <a:rPr lang="en-US" dirty="0">
                <a:latin typeface="Century Gothic" panose="020B0502020202020204" pitchFamily="34" charset="0"/>
              </a:rPr>
              <a:t> </a:t>
            </a:r>
            <a:br>
              <a:rPr lang="en-US" dirty="0">
                <a:latin typeface="Century Gothic" panose="020B0502020202020204" pitchFamily="34" charset="0"/>
              </a:rPr>
            </a:br>
            <a:r>
              <a:rPr lang="en-US" dirty="0">
                <a:latin typeface="Century Gothic" panose="020B0502020202020204" pitchFamily="34" charset="0"/>
              </a:rPr>
              <a:t>o walang kapansanan</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May pagkakataon </a:t>
            </a:r>
            <a:r>
              <a:rPr lang="en-US" dirty="0" err="1">
                <a:latin typeface="Century Gothic" panose="020B0502020202020204" pitchFamily="34" charset="0"/>
              </a:rPr>
              <a:t>kang</a:t>
            </a:r>
            <a:r>
              <a:rPr lang="en-US" dirty="0">
                <a:latin typeface="Century Gothic" panose="020B0502020202020204" pitchFamily="34" charset="0"/>
              </a:rPr>
              <a:t> </a:t>
            </a:r>
            <a:br>
              <a:rPr lang="en-US" dirty="0">
                <a:latin typeface="Century Gothic" panose="020B0502020202020204" pitchFamily="34" charset="0"/>
              </a:rPr>
            </a:br>
            <a:r>
              <a:rPr lang="en-US" dirty="0" err="1">
                <a:latin typeface="Century Gothic" panose="020B0502020202020204" pitchFamily="34" charset="0"/>
              </a:rPr>
              <a:t>makapagtrabaho</a:t>
            </a:r>
            <a:r>
              <a:rPr lang="en-US" dirty="0">
                <a:latin typeface="Century Gothic" panose="020B0502020202020204" pitchFamily="34" charset="0"/>
              </a:rPr>
              <a:t> at </a:t>
            </a:r>
            <a:br>
              <a:rPr lang="en-US" dirty="0">
                <a:latin typeface="Century Gothic" panose="020B0502020202020204" pitchFamily="34" charset="0"/>
              </a:rPr>
            </a:br>
            <a:r>
              <a:rPr lang="en-US" dirty="0" err="1">
                <a:latin typeface="Century Gothic" panose="020B0502020202020204" pitchFamily="34" charset="0"/>
              </a:rPr>
              <a:t>makapagboluntaryo</a:t>
            </a:r>
            <a:endParaRPr lang="en-US" dirty="0">
              <a:latin typeface="Century Gothic" panose="020B0502020202020204" pitchFamily="34" charset="0"/>
            </a:endParaRP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Ikaw ang gagawa ng </a:t>
            </a:r>
            <a:r>
              <a:rPr lang="en-US" dirty="0" err="1">
                <a:latin typeface="Century Gothic" panose="020B0502020202020204" pitchFamily="34" charset="0"/>
              </a:rPr>
              <a:t>sarili</a:t>
            </a:r>
            <a:r>
              <a:rPr lang="en-US" dirty="0">
                <a:latin typeface="Century Gothic" panose="020B0502020202020204" pitchFamily="34" charset="0"/>
              </a:rPr>
              <a:t> </a:t>
            </a:r>
            <a:br>
              <a:rPr lang="en-US" dirty="0">
                <a:latin typeface="Century Gothic" panose="020B0502020202020204" pitchFamily="34" charset="0"/>
              </a:rPr>
            </a:br>
            <a:r>
              <a:rPr lang="en-US" dirty="0" err="1">
                <a:latin typeface="Century Gothic" panose="020B0502020202020204" pitchFamily="34" charset="0"/>
              </a:rPr>
              <a:t>mong</a:t>
            </a:r>
            <a:r>
              <a:rPr lang="en-US" dirty="0">
                <a:latin typeface="Century Gothic" panose="020B0502020202020204" pitchFamily="34" charset="0"/>
              </a:rPr>
              <a:t> pagpili</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09" y="595179"/>
            <a:ext cx="1155791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KINAKAILANGAN SA PAGPAPLANO PARA SA MGA SERBISYO </a:t>
            </a:r>
          </a:p>
        </p:txBody>
      </p:sp>
      <p:sp>
        <p:nvSpPr>
          <p:cNvPr id="7" name="TextBox 6">
            <a:extLst>
              <a:ext uri="{FF2B5EF4-FFF2-40B4-BE49-F238E27FC236}">
                <a16:creationId xmlns:a16="http://schemas.microsoft.com/office/drawing/2014/main" id="{3051A093-AB51-1249-A5C5-562DF5D0FF79}"/>
              </a:ext>
            </a:extLst>
          </p:cNvPr>
          <p:cNvSpPr txBox="1"/>
          <p:nvPr/>
        </p:nvSpPr>
        <p:spPr>
          <a:xfrm>
            <a:off x="110209" y="1144900"/>
            <a:ext cx="11967491"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solidFill>
                  <a:schemeClr val="bg2">
                    <a:lumMod val="10000"/>
                  </a:schemeClr>
                </a:solidFill>
                <a:latin typeface="Century Gothic" panose="020B0502020202020204" pitchFamily="34" charset="0"/>
                <a:hlinkClick r:id="rId3" action="ppaction://hlinkfile"/>
              </a:rPr>
              <a:t>* Mga Serbisyo na Nakabase sa Tahanan at Komunidad at ang Panghuling Patakaran</a:t>
            </a:r>
            <a:endParaRPr lang="fil-PH" sz="2000" b="1" kern="1200" dirty="0">
              <a:solidFill>
                <a:schemeClr val="bg2">
                  <a:lumMod val="10000"/>
                </a:schemeClr>
              </a:solidFill>
              <a:latin typeface="Century Gothic" panose="020B0502020202020204" pitchFamily="34" charset="0"/>
              <a:ea typeface="+mj-ea"/>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dirty="0"/>
              <a:t>Dinisenyo ang Self-Determination Program para ikaw ay </a:t>
            </a:r>
            <a:r>
              <a:rPr lang="en-US" b="1" dirty="0">
                <a:effectLst>
                  <a:outerShdw blurRad="38100" dist="38100" dir="2700000" algn="tl">
                    <a:srgbClr val="000000">
                      <a:alpha val="43137"/>
                    </a:srgbClr>
                  </a:outerShdw>
                </a:effectLst>
                <a:latin typeface="Century Gothic" panose="020B0502020202020204" pitchFamily="34" charset="0"/>
              </a:rPr>
              <a:t>mapabilang</a:t>
            </a:r>
            <a:r>
              <a:rPr dirty="0"/>
              <a:t> sa </a:t>
            </a:r>
            <a:r>
              <a:rPr lang="en-US" b="1" dirty="0">
                <a:effectLst>
                  <a:outerShdw blurRad="38100" dist="38100" dir="2700000" algn="tl">
                    <a:srgbClr val="000000">
                      <a:alpha val="43137"/>
                    </a:srgbClr>
                  </a:outerShdw>
                </a:effectLst>
                <a:latin typeface="Century Gothic" panose="020B0502020202020204" pitchFamily="34" charset="0"/>
              </a:rPr>
              <a:t>INYONG</a:t>
            </a:r>
            <a:r>
              <a:rPr dirty="0"/>
              <a:t> komunidad.</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dirty="0"/>
              <a:t>Kokompletohin ng provider ang </a:t>
            </a:r>
            <a:r>
              <a:rPr lang="en-US" sz="1600" kern="1200" dirty="0">
                <a:solidFill>
                  <a:schemeClr val="accent5">
                    <a:lumMod val="50000"/>
                  </a:schemeClr>
                </a:solidFill>
                <a:latin typeface="Century Gothic" panose="020B0502020202020204" pitchFamily="34" charset="0"/>
              </a:rPr>
              <a:t>pagsusuri-sa-sarili ng tagpo</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14219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Magsasagawa ng pagsusuri sa site ang piniling provider, regional center at IKAW ...</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Kung papasa ang provider, magagamit mo ang serbisyong ito</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2086725"/>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Kung ang provider ay </a:t>
            </a:r>
            <a:r>
              <a:rPr dirty="0"/>
              <a:t>hindi</a:t>
            </a:r>
            <a:r>
              <a:rPr lang="en-US" sz="1600" b="1" kern="1200" dirty="0">
                <a:solidFill>
                  <a:schemeClr val="accent5">
                    <a:lumMod val="50000"/>
                  </a:schemeClr>
                </a:solidFill>
                <a:latin typeface="Century Gothic" panose="020B0502020202020204" pitchFamily="34" charset="0"/>
              </a:rPr>
              <a:t>makapasa</a:t>
            </a:r>
            <a:r>
              <a:rPr lang="en-US" sz="1600" kern="1200" dirty="0">
                <a:solidFill>
                  <a:schemeClr val="accent5">
                    <a:lumMod val="50000"/>
                  </a:schemeClr>
                </a:solidFill>
                <a:latin typeface="Century Gothic" panose="020B0502020202020204" pitchFamily="34" charset="0"/>
              </a:rPr>
              <a:t>, puwede kayong magtulungan para makapasa sila. </a:t>
            </a:r>
            <a:r>
              <a:rPr dirty="0"/>
              <a:t>K</a:t>
            </a:r>
            <a:r>
              <a:rPr lang="en-US" sz="1600" kern="1200" dirty="0">
                <a:solidFill>
                  <a:schemeClr val="accent5">
                    <a:lumMod val="50000"/>
                  </a:schemeClr>
                </a:solidFill>
                <a:latin typeface="Century Gothic" panose="020B0502020202020204" pitchFamily="34" charset="0"/>
              </a:rPr>
              <a:t>ung hindi, hindi ka maaaring makatanggap ng mga serbisyo sa ganitong tagpo. </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en-US" sz="2800" dirty="0"/>
              <a:t>PAGPAPLANO</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err="1">
                <a:solidFill>
                  <a:schemeClr val="accent5">
                    <a:lumMod val="50000"/>
                  </a:schemeClr>
                </a:solidFill>
                <a:latin typeface="Century Gothic" panose="020B0502020202020204" pitchFamily="34" charset="0"/>
              </a:rPr>
              <a:t>Beberipikahin</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a:solidFill>
                  <a:schemeClr val="accent5">
                    <a:lumMod val="50000"/>
                  </a:schemeClr>
                </a:solidFill>
                <a:latin typeface="Century Gothic" panose="020B0502020202020204" pitchFamily="34" charset="0"/>
              </a:rPr>
              <a:t>ng FMS ang </a:t>
            </a:r>
            <a:r>
              <a:rPr lang="en-US" sz="1600" kern="1200" dirty="0" err="1">
                <a:solidFill>
                  <a:schemeClr val="accent5">
                    <a:lumMod val="50000"/>
                  </a:schemeClr>
                </a:solidFill>
                <a:latin typeface="Century Gothic" panose="020B0502020202020204" pitchFamily="34" charset="0"/>
              </a:rPr>
              <a:t>pagkompleto</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a:solidFill>
                  <a:schemeClr val="accent5">
                    <a:lumMod val="50000"/>
                  </a:schemeClr>
                </a:solidFill>
                <a:latin typeface="Century Gothic" panose="020B0502020202020204" pitchFamily="34" charset="0"/>
              </a:rPr>
              <a:t>ng proseso ng pagsusuri</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175411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KINAKAILANGAN SA PAGPAPLANO PARA SA MGA SERBISYO </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en-US" sz="3200" dirty="0">
                <a:latin typeface="Century Gothic" panose="020B0502020202020204" pitchFamily="34" charset="0"/>
              </a:rPr>
              <a:t>Pagsusuri ng Lugar at Proseso </a:t>
            </a: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REPASO</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en-US" sz="2800" dirty="0"/>
              <a:t>PAGPAPLANO</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en-US" sz="2800" b="1" dirty="0">
                  <a:latin typeface="Century Gothic" panose="020B0502020202020204" pitchFamily="34" charset="0"/>
                </a:rPr>
                <a:t>REPASO NG PAGPAPLANO</a:t>
              </a:r>
            </a:p>
            <a:p>
              <a:pPr algn="ctr"/>
              <a:endParaRPr lang="fil-PH" sz="2000" dirty="0">
                <a:latin typeface="Century Gothic" panose="020B0502020202020204" pitchFamily="34" charset="0"/>
              </a:endParaRPr>
            </a:p>
            <a:p>
              <a:pPr marL="285750" indent="-285750">
                <a:buFont typeface="Wingdings" panose="05000000000000000000" pitchFamily="2" charset="2"/>
                <a:buChar char="ü"/>
              </a:pPr>
              <a:endParaRPr lang="fil-PH" sz="2000" dirty="0">
                <a:latin typeface="Century Gothic" panose="020B0502020202020204" pitchFamily="34" charset="0"/>
              </a:endParaRPr>
            </a:p>
            <a:p>
              <a:pPr marL="285750" indent="-285750">
                <a:buFont typeface="Wingdings" panose="05000000000000000000" pitchFamily="2" charset="2"/>
                <a:buChar char="ü"/>
              </a:pPr>
              <a:endParaRPr lang="fil-PH" sz="2000" dirty="0">
                <a:latin typeface="Century Gothic" panose="020B0502020202020204" pitchFamily="34" charset="0"/>
              </a:endParaRPr>
            </a:p>
            <a:p>
              <a:pPr marL="285750" indent="-285750">
                <a:buFont typeface="Wingdings" panose="05000000000000000000" pitchFamily="2" charset="2"/>
                <a:buChar char="ü"/>
              </a:pPr>
              <a:endParaRPr lang="fil-PH"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387299" cy="3471720"/>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Pagpaplanong nakasentro sa tao at self-determination </a:t>
            </a:r>
          </a:p>
          <a:p>
            <a:pPr marL="342900" indent="-342900">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Individual program plan (IPP) at self-determination </a:t>
            </a:r>
          </a:p>
          <a:p>
            <a:pPr>
              <a:lnSpc>
                <a:spcPct val="90000"/>
              </a:lnSpc>
              <a:spcBef>
                <a:spcPct val="0"/>
              </a:spcBef>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Mga kinakailangan ng pagpaplano para sa mga serbisyo</a:t>
            </a:r>
          </a:p>
          <a:p>
            <a:pPr marL="800100" lvl="1"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Panlahatang mapagkukunan</a:t>
            </a:r>
          </a:p>
          <a:p>
            <a:pPr marL="800100" lvl="1" indent="-342900">
              <a:lnSpc>
                <a:spcPct val="90000"/>
              </a:lnSpc>
              <a:spcBef>
                <a:spcPct val="0"/>
              </a:spcBef>
              <a:buFont typeface="Wingdings" panose="05000000000000000000" pitchFamily="2" charset="2"/>
              <a:buChar char="ü"/>
            </a:pPr>
            <a:r>
              <a:rPr lang="en-US" sz="2800" dirty="0">
                <a:solidFill>
                  <a:schemeClr val="tx2">
                    <a:lumMod val="50000"/>
                  </a:schemeClr>
                </a:solidFill>
                <a:latin typeface="Century Gothic" panose="020B0502020202020204" pitchFamily="34" charset="0"/>
              </a:rPr>
              <a:t>Pagiging kabilang sa komunidad </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9085157" cy="1460500"/>
          </a:xfrm>
        </p:spPr>
        <p:txBody>
          <a:bodyPr>
            <a:noAutofit/>
          </a:bodyPr>
          <a:lstStyle/>
          <a:p>
            <a:r>
              <a:rPr dirty="0"/>
              <a:t>PAGBABAYAD PARA SA MGA SERBISYO AT SUPORTA</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 ng 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785262" cy="649408"/>
          </a:xfrm>
        </p:spPr>
        <p:txBody>
          <a:bodyPr/>
          <a:lstStyle/>
          <a:p>
            <a:r>
              <a:rPr dirty="0"/>
              <a:t>ORYENTASYON NG SELF-DETERMINATION PROGRAM</a:t>
            </a:r>
          </a:p>
        </p:txBody>
      </p:sp>
      <p:sp>
        <p:nvSpPr>
          <p:cNvPr id="3" name="Text Placeholder 2"/>
          <p:cNvSpPr>
            <a:spLocks noGrp="1"/>
          </p:cNvSpPr>
          <p:nvPr>
            <p:ph type="body" sz="quarter" idx="14"/>
          </p:nvPr>
        </p:nvSpPr>
        <p:spPr/>
        <p:txBody>
          <a:bodyPr/>
          <a:lstStyle/>
          <a:p>
            <a:r>
              <a:rPr dirty="0"/>
              <a:t>MGA PAG-UUSAPAN</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859249" y="1877318"/>
            <a:ext cx="6850870" cy="4487673"/>
            <a:chOff x="1133124" y="1780773"/>
            <a:chExt cx="7717427" cy="4487673"/>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918424"/>
              <a:ext cx="7503886" cy="4154984"/>
            </a:xfrm>
            <a:prstGeom prst="rect">
              <a:avLst/>
            </a:prstGeom>
            <a:ln>
              <a:noFill/>
            </a:ln>
          </p:spPr>
          <p:txBody>
            <a:bodyPr wrap="square">
              <a:spAutoFit/>
            </a:bodyPr>
            <a:lstStyle/>
            <a:p>
              <a:pPr marL="342900" indent="-342900">
                <a:buFont typeface="+mj-lt"/>
                <a:buAutoNum type="arabicParenR"/>
              </a:pPr>
              <a:r>
                <a:rPr lang="en-US" sz="2400" dirty="0">
                  <a:latin typeface="Century Gothic" panose="020B0502020202020204" pitchFamily="34" charset="0"/>
                </a:rPr>
                <a:t>Mga Panimula at Pangangasiwa ng Bahay </a:t>
              </a:r>
            </a:p>
            <a:p>
              <a:pPr marL="342900" indent="-342900">
                <a:buFont typeface="+mj-lt"/>
                <a:buAutoNum type="arabicParenR"/>
              </a:pPr>
              <a:r>
                <a:rPr lang="en-US" sz="2400" dirty="0">
                  <a:latin typeface="Century Gothic" panose="020B0502020202020204" pitchFamily="34" charset="0"/>
                </a:rPr>
                <a:t>Ano ang Self-Determination </a:t>
              </a:r>
            </a:p>
            <a:p>
              <a:pPr marL="342900" indent="-342900">
                <a:buFont typeface="+mj-lt"/>
                <a:buAutoNum type="arabicParenR"/>
              </a:pPr>
              <a:r>
                <a:rPr lang="en-US" sz="2400" dirty="0">
                  <a:latin typeface="Century Gothic" panose="020B0502020202020204" pitchFamily="34" charset="0"/>
                </a:rPr>
                <a:t>Mga Papel at Pananagutan </a:t>
              </a:r>
            </a:p>
            <a:p>
              <a:pPr marL="342900" indent="-342900">
                <a:buFont typeface="+mj-lt"/>
                <a:buAutoNum type="arabicParenR"/>
              </a:pPr>
              <a:r>
                <a:rPr lang="en-US" sz="2400" dirty="0">
                  <a:latin typeface="Century Gothic" panose="020B0502020202020204" pitchFamily="34" charset="0"/>
                </a:rPr>
                <a:t>Patlang </a:t>
              </a:r>
            </a:p>
            <a:p>
              <a:pPr marL="342900" indent="-342900">
                <a:buFont typeface="+mj-lt"/>
                <a:buAutoNum type="arabicParenR"/>
              </a:pPr>
              <a:r>
                <a:rPr lang="en-US" sz="2400" dirty="0">
                  <a:latin typeface="Century Gothic" panose="020B0502020202020204" pitchFamily="34" charset="0"/>
                </a:rPr>
                <a:t>Pagpaplano</a:t>
              </a:r>
            </a:p>
            <a:p>
              <a:pPr marL="342900" indent="-342900">
                <a:buFont typeface="+mj-lt"/>
                <a:buAutoNum type="arabicParenR"/>
              </a:pPr>
              <a:r>
                <a:rPr lang="en-US" sz="2400" dirty="0">
                  <a:latin typeface="Century Gothic" panose="020B0502020202020204" pitchFamily="34" charset="0"/>
                </a:rPr>
                <a:t>Tanghalian </a:t>
              </a:r>
            </a:p>
            <a:p>
              <a:pPr marL="342900" indent="-342900">
                <a:buFont typeface="+mj-lt"/>
                <a:buAutoNum type="arabicParenR"/>
              </a:pPr>
              <a:r>
                <a:rPr lang="en-US" sz="2400" dirty="0">
                  <a:latin typeface="Century Gothic" panose="020B0502020202020204" pitchFamily="34" charset="0"/>
                </a:rPr>
                <a:t>Pagbabayad ng mga Serbisyo </a:t>
              </a:r>
            </a:p>
            <a:p>
              <a:pPr marL="342900" indent="-342900">
                <a:buFont typeface="+mj-lt"/>
                <a:buAutoNum type="arabicParenR"/>
              </a:pPr>
              <a:r>
                <a:rPr lang="en-US" sz="2400" dirty="0">
                  <a:latin typeface="Century Gothic" panose="020B0502020202020204" pitchFamily="34" charset="0"/>
                </a:rPr>
                <a:t>Mga Karapatan at Kaligtasan </a:t>
              </a:r>
            </a:p>
            <a:p>
              <a:pPr marL="342900" indent="-342900">
                <a:buFont typeface="+mj-lt"/>
                <a:buAutoNum type="arabicParenR"/>
              </a:pPr>
              <a:r>
                <a:rPr lang="en-US" sz="2400" dirty="0">
                  <a:latin typeface="Century Gothic" panose="020B0502020202020204" pitchFamily="34" charset="0"/>
                </a:rPr>
                <a:t>Patlang </a:t>
              </a:r>
            </a:p>
            <a:p>
              <a:pPr marL="342900" indent="-342900">
                <a:buFont typeface="+mj-lt"/>
                <a:buAutoNum type="arabicParenR"/>
              </a:pPr>
              <a:r>
                <a:rPr lang="en-US" sz="2400" dirty="0">
                  <a:latin typeface="Century Gothic" panose="020B0502020202020204" pitchFamily="34" charset="0"/>
                </a:rPr>
                <a:t>Susunod na mga Hakbang</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2859249" y="1036096"/>
            <a:ext cx="6850870"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entury Gothic" panose="020B0502020202020204" pitchFamily="34" charset="0"/>
              </a:rPr>
              <a:t>MGA PAG-UUSAPAN</a:t>
            </a:r>
            <a:endParaRPr lang="fil-PH"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10605415" cy="784146"/>
          </a:xfrm>
        </p:spPr>
        <p:txBody>
          <a:bodyPr/>
          <a:lstStyle/>
          <a:p>
            <a:r>
              <a:rPr lang="en-US" sz="2800" dirty="0"/>
              <a:t>PAGBABAYAD NG MGA SERBISYO AT SUPORTA</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0209" y="588254"/>
            <a:ext cx="6871615"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Pangkalahatang Ideya</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86728" y="2246228"/>
              <a:ext cx="4636168"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rPr>
                <a:t>INDIBIDUWAL NA BADYET</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rPr>
                <a:t>PAGTIYAK NG HALAGA</a:t>
              </a:r>
            </a:p>
            <a:p>
              <a:pPr marL="342900" indent="-342900" algn="ctr" defTabSz="914400" rtl="0" eaLnBrk="1" latinLnBrk="0" hangingPunct="1">
                <a:lnSpc>
                  <a:spcPct val="90000"/>
                </a:lnSpc>
                <a:spcBef>
                  <a:spcPct val="0"/>
                </a:spcBef>
                <a:buFont typeface="Arial" panose="020B0604020202020204" pitchFamily="34" charset="0"/>
                <a:buChar char="•"/>
              </a:pPr>
              <a:endParaRPr lang="fil-PH"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rPr>
                <a:t>MGA PAGBABAGO</a:t>
              </a:r>
            </a:p>
            <a:p>
              <a:pPr marL="342900" indent="-342900" algn="ctr" defTabSz="914400" rtl="0" eaLnBrk="1" latinLnBrk="0" hangingPunct="1">
                <a:lnSpc>
                  <a:spcPct val="90000"/>
                </a:lnSpc>
                <a:spcBef>
                  <a:spcPct val="0"/>
                </a:spcBef>
                <a:buFont typeface="Arial" panose="020B0604020202020204" pitchFamily="34" charset="0"/>
                <a:buChar char="•"/>
              </a:pPr>
              <a:endParaRPr lang="fil-PH"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rPr>
                <a:t>MGA BATAS AT KAHILINGAN</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7" y="2041135"/>
              <a:ext cx="5032572" cy="1352046"/>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a:solidFill>
                    <a:schemeClr val="accent5">
                      <a:lumMod val="50000"/>
                    </a:schemeClr>
                  </a:solidFill>
                  <a:latin typeface="Century Gothic" panose="020B0502020202020204" pitchFamily="34" charset="0"/>
                </a:rPr>
                <a:t>SERBISYONG PAMAMAHALA NG PINANSYAL</a:t>
              </a:r>
              <a:endParaRPr lang="fil-PH" sz="32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kern="1200" dirty="0">
                  <a:solidFill>
                    <a:schemeClr val="bg1">
                      <a:lumMod val="50000"/>
                    </a:schemeClr>
                  </a:solidFill>
                  <a:latin typeface="Century Gothic" panose="020B0502020202020204" pitchFamily="34" charset="0"/>
                </a:rPr>
                <a:t>3 MODELO</a:t>
              </a:r>
              <a:endParaRPr lang="fil-PH"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fil-PH"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rPr>
                <a:t>GASTOS</a:t>
              </a:r>
            </a:p>
            <a:p>
              <a:pPr algn="ctr" defTabSz="914400" rtl="0" eaLnBrk="1" latinLnBrk="0" hangingPunct="1">
                <a:lnSpc>
                  <a:spcPct val="90000"/>
                </a:lnSpc>
                <a:spcBef>
                  <a:spcPct val="0"/>
                </a:spcBef>
                <a:buNone/>
              </a:pPr>
              <a:endParaRPr lang="fil-PH"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rPr>
                <a:t>MGA KAHILINGAN</a:t>
              </a:r>
            </a:p>
            <a:p>
              <a:pPr algn="ctr" defTabSz="914400" rtl="0" eaLnBrk="1" latinLnBrk="0" hangingPunct="1">
                <a:lnSpc>
                  <a:spcPct val="90000"/>
                </a:lnSpc>
                <a:spcBef>
                  <a:spcPct val="0"/>
                </a:spcBef>
                <a:buNone/>
              </a:pPr>
              <a:endParaRPr lang="fil-PH"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n-US" sz="2000" dirty="0">
                  <a:solidFill>
                    <a:schemeClr val="bg1">
                      <a:lumMod val="50000"/>
                    </a:schemeClr>
                  </a:solidFill>
                  <a:latin typeface="Century Gothic" panose="020B0502020202020204" pitchFamily="34" charset="0"/>
                </a:rPr>
                <a:t>AKTIBIDAD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887281" y="2199694"/>
              <a:ext cx="4538999"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rPr>
                <a:t>PLANO NG PAGGASTOS</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rPr>
                <a:t>PAGBUO </a:t>
              </a:r>
            </a:p>
            <a:p>
              <a:pPr algn="ctr" defTabSz="914400" rtl="0" eaLnBrk="1" latinLnBrk="0" hangingPunct="1">
                <a:lnSpc>
                  <a:spcPct val="90000"/>
                </a:lnSpc>
                <a:spcBef>
                  <a:spcPct val="0"/>
                </a:spcBef>
              </a:pPr>
              <a:endParaRPr lang="fil-PH"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rPr>
                <a:t>PAGTIYAK NG HALAGA</a:t>
              </a:r>
            </a:p>
            <a:p>
              <a:pPr algn="ctr" defTabSz="914400" rtl="0" eaLnBrk="1" latinLnBrk="0" hangingPunct="1">
                <a:lnSpc>
                  <a:spcPct val="90000"/>
                </a:lnSpc>
                <a:spcBef>
                  <a:spcPct val="0"/>
                </a:spcBef>
              </a:pPr>
              <a:endParaRPr lang="fil-PH"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kern="1200" dirty="0">
                  <a:solidFill>
                    <a:schemeClr val="bg1">
                      <a:lumMod val="50000"/>
                    </a:schemeClr>
                  </a:solidFill>
                  <a:latin typeface="Century Gothic" panose="020B0502020202020204" pitchFamily="34" charset="0"/>
                </a:rPr>
                <a:t>MGA PAGBABAGO</a:t>
              </a:r>
            </a:p>
            <a:p>
              <a:pPr algn="ctr" defTabSz="914400" rtl="0" eaLnBrk="1" latinLnBrk="0" hangingPunct="1">
                <a:lnSpc>
                  <a:spcPct val="90000"/>
                </a:lnSpc>
                <a:spcBef>
                  <a:spcPct val="0"/>
                </a:spcBef>
              </a:pPr>
              <a:endParaRPr lang="fil-PH"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n-US" sz="2000" dirty="0">
                  <a:solidFill>
                    <a:schemeClr val="bg1">
                      <a:lumMod val="50000"/>
                    </a:schemeClr>
                  </a:solidFill>
                  <a:latin typeface="Century Gothic" panose="020B0502020202020204" pitchFamily="34" charset="0"/>
                </a:rPr>
                <a:t>AKTIBIDAD</a:t>
              </a: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Pangkalahatang ideya</a:t>
            </a: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INDIBIDUWAL NA BADYET</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305027" cy="862561"/>
          </a:xfrm>
        </p:spPr>
        <p:txBody>
          <a:bodyPr/>
          <a:lstStyle/>
          <a:p>
            <a:r>
              <a:rPr lang="en-US" sz="2800" dirty="0"/>
              <a:t>PAGBABAYAD PARA SA MGA SERBISYO AT SUPORTA</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56855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rPr>
              <a:t>Pagtiyak sa iyong indibiduwal na badyet</a:t>
            </a:r>
          </a:p>
          <a:p>
            <a:pPr marL="457200" indent="-457200" defTabSz="914400" rtl="0" eaLnBrk="1" latinLnBrk="0" hangingPunct="1">
              <a:lnSpc>
                <a:spcPct val="90000"/>
              </a:lnSpc>
              <a:spcBef>
                <a:spcPct val="0"/>
              </a:spcBef>
              <a:buFont typeface="Wingdings" panose="05000000000000000000" pitchFamily="2" charset="2"/>
              <a:buChar char="ü"/>
            </a:pPr>
            <a:endParaRPr lang="fil-PH"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rPr>
              <a:t>Mga pagbabago sa iyong indibiduwal na badyet </a:t>
            </a:r>
          </a:p>
          <a:p>
            <a:pPr defTabSz="914400" rtl="0" eaLnBrk="1" latinLnBrk="0" hangingPunct="1">
              <a:lnSpc>
                <a:spcPct val="90000"/>
              </a:lnSpc>
              <a:spcBef>
                <a:spcPct val="0"/>
              </a:spcBef>
            </a:pPr>
            <a:r>
              <a:rPr dirty="0"/>
              <a:t> </a:t>
            </a:r>
          </a:p>
          <a:p>
            <a:pPr marL="457200" indent="-457200" defTabSz="914400" rtl="0" eaLnBrk="1" latinLnBrk="0" hangingPunct="1">
              <a:lnSpc>
                <a:spcPct val="90000"/>
              </a:lnSpc>
              <a:spcBef>
                <a:spcPct val="0"/>
              </a:spcBef>
              <a:buFont typeface="Wingdings" panose="05000000000000000000" pitchFamily="2" charset="2"/>
              <a:buChar char="ü"/>
            </a:pPr>
            <a:r>
              <a:rPr lang="en-US" sz="3200" dirty="0">
                <a:latin typeface="Century Gothic" panose="020B0502020202020204" pitchFamily="34" charset="0"/>
              </a:rPr>
              <a:t>Mga halimbawa ni Jason at Sofia </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16613" y="1205344"/>
            <a:ext cx="8744613"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kern="1200" dirty="0">
                <a:latin typeface="Century Gothic" panose="020B0502020202020204" pitchFamily="34" charset="0"/>
              </a:rPr>
              <a:t>Pagtiyak sa Iyong Indibiduwal na Badyet </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b="1" u="sng" kern="1200" dirty="0">
                  <a:solidFill>
                    <a:schemeClr val="accent5">
                      <a:lumMod val="50000"/>
                    </a:schemeClr>
                  </a:solidFill>
                  <a:latin typeface="Century Gothic" panose="020B0502020202020204" pitchFamily="34" charset="0"/>
                </a:rPr>
                <a:t>NAGASTOS</a:t>
              </a:r>
              <a:r>
                <a:rPr lang="en-US" sz="2400" kern="1200" dirty="0">
                  <a:solidFill>
                    <a:schemeClr val="accent5">
                      <a:lumMod val="50000"/>
                    </a:schemeClr>
                  </a:solidFill>
                  <a:latin typeface="Century Gothic" panose="020B0502020202020204" pitchFamily="34" charset="0"/>
                </a:rPr>
                <a:t>NOONG HULING</a:t>
              </a:r>
            </a:p>
          </p:txBody>
        </p:sp>
        <p:sp>
          <p:nvSpPr>
            <p:cNvPr id="19" name="TextBox 18"/>
            <p:cNvSpPr txBox="1"/>
            <p:nvPr/>
          </p:nvSpPr>
          <p:spPr>
            <a:xfrm>
              <a:off x="8910595" y="4684195"/>
              <a:ext cx="1501262" cy="1240564"/>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8000" kern="1200" dirty="0">
                  <a:solidFill>
                    <a:schemeClr val="accent5">
                      <a:lumMod val="50000"/>
                    </a:schemeClr>
                  </a:solidFill>
                  <a:latin typeface="Century Gothic" panose="020B0502020202020204" pitchFamily="34" charset="0"/>
                </a:rPr>
                <a:t>12</a:t>
              </a:r>
            </a:p>
          </p:txBody>
        </p:sp>
        <p:sp>
          <p:nvSpPr>
            <p:cNvPr id="20" name="TextBox 19"/>
            <p:cNvSpPr txBox="1"/>
            <p:nvPr/>
          </p:nvSpPr>
          <p:spPr>
            <a:xfrm>
              <a:off x="8534399" y="5667158"/>
              <a:ext cx="2169403"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400" dirty="0">
                  <a:solidFill>
                    <a:schemeClr val="accent5">
                      <a:lumMod val="50000"/>
                    </a:schemeClr>
                  </a:solidFill>
                  <a:latin typeface="Century Gothic" panose="020B0502020202020204" pitchFamily="34" charset="0"/>
                </a:rPr>
                <a:t>MGA BUWAN</a:t>
              </a:r>
              <a:endParaRPr lang="fil-PH" sz="2400" kern="1200" dirty="0">
                <a:solidFill>
                  <a:schemeClr val="accent5">
                    <a:lumMod val="50000"/>
                  </a:schemeClr>
                </a:solidFill>
                <a:latin typeface="Century Gothic" panose="020B0502020202020204" pitchFamily="34" charset="0"/>
                <a:ea typeface="+mj-ea"/>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0590902" cy="862561"/>
          </a:xfrm>
        </p:spPr>
        <p:txBody>
          <a:bodyPr/>
          <a:lstStyle/>
          <a:p>
            <a:r>
              <a:rPr lang="en-US" sz="2800" dirty="0"/>
              <a:t>PAGBABAYAD PARA SA MGA SERBISYO AT SUPORTA</a:t>
            </a:r>
          </a:p>
        </p:txBody>
      </p:sp>
      <p:sp>
        <p:nvSpPr>
          <p:cNvPr id="29" name="TextBox 28">
            <a:extLst>
              <a:ext uri="{FF2B5EF4-FFF2-40B4-BE49-F238E27FC236}">
                <a16:creationId xmlns:a16="http://schemas.microsoft.com/office/drawing/2014/main" id="{022A7CF9-CD6A-2B4D-9077-ECBD3A7534AF}"/>
              </a:ext>
            </a:extLst>
          </p:cNvPr>
          <p:cNvSpPr txBox="1"/>
          <p:nvPr/>
        </p:nvSpPr>
        <p:spPr>
          <a:xfrm>
            <a:off x="105673" y="610286"/>
            <a:ext cx="605700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3" y="4137800"/>
              <a:ext cx="1714533" cy="1279113"/>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9600" kern="1200" dirty="0">
                  <a:solidFill>
                    <a:schemeClr val="accent5">
                      <a:lumMod val="50000"/>
                    </a:schemeClr>
                  </a:solidFill>
                  <a:latin typeface="Century Gothic" panose="020B0502020202020204" pitchFamily="34" charset="0"/>
                </a:rPr>
                <a:t>12</a:t>
              </a:r>
            </a:p>
          </p:txBody>
        </p:sp>
        <p:sp>
          <p:nvSpPr>
            <p:cNvPr id="25" name="TextBox 24"/>
            <p:cNvSpPr txBox="1"/>
            <p:nvPr/>
          </p:nvSpPr>
          <p:spPr>
            <a:xfrm>
              <a:off x="6879990" y="2914452"/>
              <a:ext cx="3549240" cy="1173653"/>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IYAN</a:t>
              </a:r>
              <a:r>
                <a:rPr sz="2800" dirty="0"/>
                <a:t> </a:t>
              </a:r>
              <a:r>
                <a:rPr lang="en-US" sz="2800" b="1" u="sng" dirty="0">
                  <a:solidFill>
                    <a:schemeClr val="accent5">
                      <a:lumMod val="50000"/>
                    </a:schemeClr>
                  </a:solidFill>
                  <a:latin typeface="Century Gothic" panose="020B0502020202020204" pitchFamily="34" charset="0"/>
                </a:rPr>
                <a:t>SANA</a:t>
              </a:r>
              <a:r>
                <a:rPr sz="2800" dirty="0"/>
                <a:t> </a:t>
              </a:r>
              <a:r>
                <a:rPr lang="en-US" sz="2800" dirty="0">
                  <a:solidFill>
                    <a:schemeClr val="accent5">
                      <a:lumMod val="50000"/>
                    </a:schemeClr>
                  </a:solidFill>
                  <a:latin typeface="Century Gothic" panose="020B0502020202020204" pitchFamily="34" charset="0"/>
                </a:rPr>
                <a:t>ANG NAGAMIT</a:t>
              </a:r>
            </a:p>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LAMPAS SA</a:t>
              </a:r>
              <a:endParaRPr lang="fil-PH" sz="2800" kern="12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7148049" y="5281812"/>
              <a:ext cx="3013120" cy="4487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kern="1200" dirty="0">
                  <a:solidFill>
                    <a:schemeClr val="accent5">
                      <a:lumMod val="50000"/>
                    </a:schemeClr>
                  </a:solidFill>
                  <a:latin typeface="Century Gothic" panose="020B0502020202020204" pitchFamily="34" charset="0"/>
                </a:rPr>
                <a:t>MGA BUWAN</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26100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b="1" u="sng" kern="1200" dirty="0">
                  <a:solidFill>
                    <a:schemeClr val="accent5">
                      <a:lumMod val="50000"/>
                    </a:schemeClr>
                  </a:solidFill>
                  <a:latin typeface="Century Gothic" panose="020B0502020202020204" pitchFamily="34" charset="0"/>
                </a:rPr>
                <a:t>KATAMTAMANG</a:t>
              </a:r>
              <a:r>
                <a:rPr lang="en-US" sz="2800" kern="1200" dirty="0">
                  <a:solidFill>
                    <a:schemeClr val="accent5">
                      <a:lumMod val="50000"/>
                    </a:schemeClr>
                  </a:solidFill>
                  <a:latin typeface="Century Gothic" panose="020B0502020202020204" pitchFamily="34" charset="0"/>
                </a:rPr>
                <a:t>HALAGA NG MGA SERBISYONG NAGAMIT PARA SA MGA TINUKOY NA KAILANGAN</a:t>
              </a:r>
            </a:p>
          </p:txBody>
        </p:sp>
      </p:grpSp>
      <p:sp>
        <p:nvSpPr>
          <p:cNvPr id="30" name="TextBox 29"/>
          <p:cNvSpPr txBox="1"/>
          <p:nvPr/>
        </p:nvSpPr>
        <p:spPr>
          <a:xfrm>
            <a:off x="2492398" y="1242095"/>
            <a:ext cx="9090002"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kern="1200" dirty="0">
                <a:latin typeface="Century Gothic" panose="020B0502020202020204" pitchFamily="34" charset="0"/>
              </a:rPr>
              <a:t>Pagtiyak sa Iyong Indibiduwal na Badyet </a:t>
            </a:r>
          </a:p>
        </p:txBody>
      </p:sp>
      <p:sp>
        <p:nvSpPr>
          <p:cNvPr id="22" name="TextBox 21"/>
          <p:cNvSpPr txBox="1"/>
          <p:nvPr/>
        </p:nvSpPr>
        <p:spPr>
          <a:xfrm>
            <a:off x="2858611" y="1940011"/>
            <a:ext cx="8580913"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200" b="1" dirty="0">
                <a:latin typeface="Century Gothic" panose="020B0502020202020204" pitchFamily="34" charset="0"/>
              </a:rPr>
              <a:t>Wala Pang 12 Buwang Serbisyo?</a:t>
            </a:r>
            <a:endParaRPr lang="fil-PH" sz="3200" b="1" kern="1200" dirty="0">
              <a:latin typeface="Century Gothic" panose="020B0502020202020204" pitchFamily="34" charset="0"/>
              <a:ea typeface="+mj-ea"/>
              <a:cs typeface="+mj-cs"/>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11410052" cy="862561"/>
          </a:xfrm>
        </p:spPr>
        <p:txBody>
          <a:bodyPr/>
          <a:lstStyle/>
          <a:p>
            <a:r>
              <a:rPr lang="en-US" sz="2800" dirty="0"/>
              <a:t>PAGBABAYAD PARA SA MGA SERBISYO AT SUPORTA</a:t>
            </a:r>
          </a:p>
        </p:txBody>
      </p:sp>
      <p:sp>
        <p:nvSpPr>
          <p:cNvPr id="20" name="TextBox 19">
            <a:extLst>
              <a:ext uri="{FF2B5EF4-FFF2-40B4-BE49-F238E27FC236}">
                <a16:creationId xmlns:a16="http://schemas.microsoft.com/office/drawing/2014/main" id="{4A972063-E5A5-AA45-936B-FC28D8475C73}"/>
              </a:ext>
            </a:extLst>
          </p:cNvPr>
          <p:cNvSpPr txBox="1"/>
          <p:nvPr/>
        </p:nvSpPr>
        <p:spPr>
          <a:xfrm>
            <a:off x="105672" y="610286"/>
            <a:ext cx="543787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dirty="0">
                <a:latin typeface="Century Gothic" panose="020B0502020202020204" pitchFamily="34" charset="0"/>
              </a:rPr>
              <a:t>Kapag ang Iyong </a:t>
            </a:r>
            <a:r>
              <a:rPr lang="en-US" sz="3200" b="1" kern="1200" dirty="0">
                <a:latin typeface="Century Gothic" panose="020B0502020202020204" pitchFamily="34" charset="0"/>
              </a:rPr>
              <a:t>Indibiduwal </a:t>
            </a:r>
            <a:r>
              <a:rPr lang="en-US" sz="3200" b="1" kern="1200" dirty="0" err="1">
                <a:latin typeface="Century Gothic" panose="020B0502020202020204" pitchFamily="34" charset="0"/>
              </a:rPr>
              <a:t>na</a:t>
            </a:r>
            <a:r>
              <a:rPr lang="en-US" sz="3200" b="1" kern="1200" dirty="0">
                <a:latin typeface="Century Gothic" panose="020B0502020202020204" pitchFamily="34" charset="0"/>
              </a:rPr>
              <a:t> </a:t>
            </a:r>
            <a:r>
              <a:rPr lang="en-US" sz="3200" b="1" kern="1200" dirty="0" err="1">
                <a:latin typeface="Century Gothic" panose="020B0502020202020204" pitchFamily="34" charset="0"/>
              </a:rPr>
              <a:t>Badyet</a:t>
            </a:r>
            <a:r>
              <a:rPr lang="en-US" sz="3200" b="1" kern="1200" dirty="0">
                <a:latin typeface="Century Gothic" panose="020B0502020202020204" pitchFamily="34" charset="0"/>
              </a:rPr>
              <a:t> </a:t>
            </a:r>
            <a:r>
              <a:rPr lang="en-US" sz="3200" b="1" u="sng" kern="1200" dirty="0" err="1">
                <a:solidFill>
                  <a:srgbClr val="00B050"/>
                </a:solidFill>
                <a:latin typeface="Century Gothic" panose="020B0502020202020204" pitchFamily="34" charset="0"/>
              </a:rPr>
              <a:t>Maaaring</a:t>
            </a:r>
            <a:r>
              <a:rPr lang="en-US" sz="3200" b="1" kern="1200" dirty="0">
                <a:latin typeface="Century Gothic" panose="020B0502020202020204" pitchFamily="34" charset="0"/>
              </a:rPr>
              <a:t> Baguhin</a:t>
            </a:r>
            <a:endParaRPr lang="fil-PH" sz="3200" b="1" kern="1200" dirty="0">
              <a:latin typeface="Century Gothic" panose="020B0502020202020204" pitchFamily="34" charset="0"/>
              <a:ea typeface="+mj-ea"/>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10886177" cy="862561"/>
          </a:xfrm>
        </p:spPr>
        <p:txBody>
          <a:bodyPr/>
          <a:lstStyle/>
          <a:p>
            <a:r>
              <a:rPr lang="en-US" sz="2800" dirty="0"/>
              <a:t>PAGBABAYAD PARA SA MGA SERBISYO AT SUPORTA</a:t>
            </a:r>
          </a:p>
        </p:txBody>
      </p:sp>
      <p:sp>
        <p:nvSpPr>
          <p:cNvPr id="16" name="TextBox 15">
            <a:extLst>
              <a:ext uri="{FF2B5EF4-FFF2-40B4-BE49-F238E27FC236}">
                <a16:creationId xmlns:a16="http://schemas.microsoft.com/office/drawing/2014/main" id="{6A2CC629-6483-BF40-B43D-11305462A230}"/>
              </a:ext>
            </a:extLst>
          </p:cNvPr>
          <p:cNvSpPr txBox="1"/>
          <p:nvPr/>
        </p:nvSpPr>
        <p:spPr>
          <a:xfrm>
            <a:off x="0" y="610286"/>
            <a:ext cx="436245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376271"/>
            <a:ext cx="5071915" cy="3724096"/>
          </a:xfrm>
          <a:prstGeom prst="rect">
            <a:avLst/>
          </a:prstGeom>
          <a:noFill/>
        </p:spPr>
        <p:txBody>
          <a:bodyPr wrap="square" rtlCol="0">
            <a:spAutoFit/>
          </a:bodyPr>
          <a:lstStyle/>
          <a:p>
            <a:pPr algn="ctr">
              <a:spcAft>
                <a:spcPts val="1200"/>
              </a:spcAft>
            </a:pPr>
            <a:r>
              <a:rPr lang="en-US" sz="2400" b="1" dirty="0">
                <a:latin typeface="Century Gothic" panose="020B0502020202020204" pitchFamily="34" charset="0"/>
              </a:rPr>
              <a:t>HINDI </a:t>
            </a:r>
            <a:br>
              <a:rPr lang="en-US" sz="2400" b="1" dirty="0">
                <a:latin typeface="Century Gothic" panose="020B0502020202020204" pitchFamily="34" charset="0"/>
              </a:rPr>
            </a:br>
            <a:r>
              <a:rPr lang="en-US" sz="2400" b="1" dirty="0">
                <a:latin typeface="Century Gothic" panose="020B0502020202020204" pitchFamily="34" charset="0"/>
              </a:rPr>
              <a:t>NATUGUNAN NA PANGANGAILANGAN</a:t>
            </a:r>
          </a:p>
          <a:p>
            <a:pPr algn="ctr">
              <a:spcAft>
                <a:spcPts val="1200"/>
              </a:spcAft>
            </a:pPr>
            <a:r>
              <a:rPr lang="en-US" sz="2400" spc="-40" dirty="0">
                <a:effectLst>
                  <a:outerShdw blurRad="38100" dist="38100" dir="2700000" algn="tl">
                    <a:srgbClr val="000000">
                      <a:alpha val="43137"/>
                    </a:srgbClr>
                  </a:outerShdw>
                </a:effectLst>
                <a:latin typeface="Century Gothic" panose="020B0502020202020204" pitchFamily="34" charset="0"/>
              </a:rPr>
              <a:t>Hindi nagamit ang kinakailangang mga </a:t>
            </a:r>
            <a:r>
              <a:rPr lang="en-US" sz="2400" spc="-40" dirty="0" err="1">
                <a:effectLst>
                  <a:outerShdw blurRad="38100" dist="38100" dir="2700000" algn="tl">
                    <a:srgbClr val="000000">
                      <a:alpha val="43137"/>
                    </a:srgbClr>
                  </a:outerShdw>
                </a:effectLst>
                <a:latin typeface="Century Gothic" panose="020B0502020202020204" pitchFamily="34" charset="0"/>
              </a:rPr>
              <a:t>serbisyo</a:t>
            </a:r>
            <a:r>
              <a:rPr lang="en-US" sz="2400" spc="-40" dirty="0">
                <a:effectLst>
                  <a:outerShdw blurRad="38100" dist="38100" dir="2700000" algn="tl">
                    <a:srgbClr val="000000">
                      <a:alpha val="43137"/>
                    </a:srgbClr>
                  </a:outerShdw>
                </a:effectLst>
                <a:latin typeface="Century Gothic" panose="020B0502020202020204" pitchFamily="34" charset="0"/>
              </a:rPr>
              <a:t> </a:t>
            </a:r>
            <a:br>
              <a:rPr lang="en-US" sz="2400" spc="-40" dirty="0">
                <a:effectLst>
                  <a:outerShdw blurRad="38100" dist="38100" dir="2700000" algn="tl">
                    <a:srgbClr val="000000">
                      <a:alpha val="43137"/>
                    </a:srgbClr>
                  </a:outerShdw>
                </a:effectLst>
                <a:latin typeface="Century Gothic" panose="020B0502020202020204" pitchFamily="34" charset="0"/>
              </a:rPr>
            </a:br>
            <a:r>
              <a:rPr lang="en-US" sz="2400" spc="-40" dirty="0" err="1">
                <a:effectLst>
                  <a:outerShdw blurRad="38100" dist="38100" dir="2700000" algn="tl">
                    <a:srgbClr val="000000">
                      <a:alpha val="43137"/>
                    </a:srgbClr>
                  </a:outerShdw>
                </a:effectLst>
                <a:latin typeface="Century Gothic" panose="020B0502020202020204" pitchFamily="34" charset="0"/>
              </a:rPr>
              <a:t>sa</a:t>
            </a:r>
            <a:r>
              <a:rPr lang="en-US" sz="2400" spc="-40" dirty="0">
                <a:effectLst>
                  <a:outerShdw blurRad="38100" dist="38100" dir="2700000" algn="tl">
                    <a:srgbClr val="000000">
                      <a:alpha val="43137"/>
                    </a:srgbClr>
                  </a:outerShdw>
                </a:effectLst>
                <a:latin typeface="Century Gothic" panose="020B0502020202020204" pitchFamily="34" charset="0"/>
              </a:rPr>
              <a:t> iyong IPP.</a:t>
            </a:r>
            <a:endParaRPr lang="fil-PH" sz="2400" spc="-40" dirty="0">
              <a:effectLst>
                <a:outerShdw blurRad="38100" dist="38100" dir="2700000" algn="tl">
                  <a:srgbClr val="000000">
                    <a:alpha val="43137"/>
                  </a:srgbClr>
                </a:outerShdw>
              </a:effectLst>
              <a:latin typeface="Century Gothic" panose="020B0502020202020204" pitchFamily="34" charset="0"/>
            </a:endParaRPr>
          </a:p>
          <a:p>
            <a:pPr algn="ctr"/>
            <a:r>
              <a:rPr lang="en-US" sz="2400" spc="-40" dirty="0">
                <a:effectLst>
                  <a:outerShdw blurRad="38100" dist="38100" dir="2700000" algn="tl">
                    <a:srgbClr val="000000">
                      <a:alpha val="43137"/>
                    </a:srgbClr>
                  </a:outerShdw>
                </a:effectLst>
                <a:latin typeface="Century Gothic" panose="020B0502020202020204" pitchFamily="34" charset="0"/>
              </a:rPr>
              <a:t>May mga </a:t>
            </a:r>
            <a:r>
              <a:rPr lang="en-US" sz="2400" spc="-40" dirty="0" err="1">
                <a:effectLst>
                  <a:outerShdw blurRad="38100" dist="38100" dir="2700000" algn="tl">
                    <a:srgbClr val="000000">
                      <a:alpha val="43137"/>
                    </a:srgbClr>
                  </a:outerShdw>
                </a:effectLst>
                <a:latin typeface="Century Gothic" panose="020B0502020202020204" pitchFamily="34" charset="0"/>
              </a:rPr>
              <a:t>pangangailangan</a:t>
            </a:r>
            <a:r>
              <a:rPr lang="en-US" sz="2400" spc="-40" dirty="0">
                <a:effectLst>
                  <a:outerShdw blurRad="38100" dist="38100" dir="2700000" algn="tl">
                    <a:srgbClr val="000000">
                      <a:alpha val="43137"/>
                    </a:srgbClr>
                  </a:outerShdw>
                </a:effectLst>
                <a:latin typeface="Century Gothic" panose="020B0502020202020204" pitchFamily="34" charset="0"/>
              </a:rPr>
              <a:t> </a:t>
            </a:r>
            <a:br>
              <a:rPr lang="en-US" sz="2400" spc="-40" dirty="0">
                <a:effectLst>
                  <a:outerShdw blurRad="38100" dist="38100" dir="2700000" algn="tl">
                    <a:srgbClr val="000000">
                      <a:alpha val="43137"/>
                    </a:srgbClr>
                  </a:outerShdw>
                </a:effectLst>
                <a:latin typeface="Century Gothic" panose="020B0502020202020204" pitchFamily="34" charset="0"/>
              </a:rPr>
            </a:br>
            <a:r>
              <a:rPr lang="en-US" sz="2400" spc="-40" dirty="0" err="1">
                <a:effectLst>
                  <a:outerShdw blurRad="38100" dist="38100" dir="2700000" algn="tl">
                    <a:srgbClr val="000000">
                      <a:alpha val="43137"/>
                    </a:srgbClr>
                  </a:outerShdw>
                </a:effectLst>
                <a:latin typeface="Century Gothic" panose="020B0502020202020204" pitchFamily="34" charset="0"/>
              </a:rPr>
              <a:t>na</a:t>
            </a:r>
            <a:r>
              <a:rPr lang="en-US" sz="2400" spc="-40" dirty="0">
                <a:effectLst>
                  <a:outerShdw blurRad="38100" dist="38100" dir="2700000" algn="tl">
                    <a:srgbClr val="000000">
                      <a:alpha val="43137"/>
                    </a:srgbClr>
                  </a:outerShdw>
                </a:effectLst>
                <a:latin typeface="Century Gothic" panose="020B0502020202020204" pitchFamily="34" charset="0"/>
              </a:rPr>
              <a:t> hindi </a:t>
            </a:r>
            <a:r>
              <a:rPr lang="en-US" sz="2400" spc="-40" dirty="0" err="1">
                <a:effectLst>
                  <a:outerShdw blurRad="38100" dist="38100" dir="2700000" algn="tl">
                    <a:srgbClr val="000000">
                      <a:alpha val="43137"/>
                    </a:srgbClr>
                  </a:outerShdw>
                </a:effectLst>
                <a:latin typeface="Century Gothic" panose="020B0502020202020204" pitchFamily="34" charset="0"/>
              </a:rPr>
              <a:t>naasikaso</a:t>
            </a:r>
            <a:r>
              <a:rPr lang="en-US" sz="2400" spc="-40" dirty="0">
                <a:effectLst>
                  <a:outerShdw blurRad="38100" dist="38100" dir="2700000" algn="tl">
                    <a:srgbClr val="000000">
                      <a:alpha val="43137"/>
                    </a:srgbClr>
                  </a:outerShdw>
                </a:effectLst>
                <a:latin typeface="Century Gothic" panose="020B0502020202020204" pitchFamily="34" charset="0"/>
              </a:rPr>
              <a:t> </a:t>
            </a:r>
            <a:br>
              <a:rPr lang="en-US" sz="2400" spc="-40" dirty="0">
                <a:effectLst>
                  <a:outerShdw blurRad="38100" dist="38100" dir="2700000" algn="tl">
                    <a:srgbClr val="000000">
                      <a:alpha val="43137"/>
                    </a:srgbClr>
                  </a:outerShdw>
                </a:effectLst>
                <a:latin typeface="Century Gothic" panose="020B0502020202020204" pitchFamily="34" charset="0"/>
              </a:rPr>
            </a:br>
            <a:r>
              <a:rPr lang="en-US" sz="2400" spc="-40" dirty="0" err="1">
                <a:effectLst>
                  <a:outerShdw blurRad="38100" dist="38100" dir="2700000" algn="tl">
                    <a:srgbClr val="000000">
                      <a:alpha val="43137"/>
                    </a:srgbClr>
                  </a:outerShdw>
                </a:effectLst>
                <a:latin typeface="Century Gothic" panose="020B0502020202020204" pitchFamily="34" charset="0"/>
              </a:rPr>
              <a:t>sa</a:t>
            </a:r>
            <a:r>
              <a:rPr lang="en-US" sz="2400" spc="-40" dirty="0">
                <a:effectLst>
                  <a:outerShdw blurRad="38100" dist="38100" dir="2700000" algn="tl">
                    <a:srgbClr val="000000">
                      <a:alpha val="43137"/>
                    </a:srgbClr>
                  </a:outerShdw>
                </a:effectLst>
                <a:latin typeface="Century Gothic" panose="020B0502020202020204" pitchFamily="34" charset="0"/>
              </a:rPr>
              <a:t> iyong IPP.</a:t>
            </a:r>
          </a:p>
        </p:txBody>
      </p:sp>
      <p:sp>
        <p:nvSpPr>
          <p:cNvPr id="20" name="TextBox 19"/>
          <p:cNvSpPr txBox="1"/>
          <p:nvPr/>
        </p:nvSpPr>
        <p:spPr>
          <a:xfrm>
            <a:off x="6940074" y="2595346"/>
            <a:ext cx="4981505" cy="2185214"/>
          </a:xfrm>
          <a:prstGeom prst="rect">
            <a:avLst/>
          </a:prstGeom>
          <a:noFill/>
        </p:spPr>
        <p:txBody>
          <a:bodyPr wrap="square" rtlCol="0">
            <a:spAutoFit/>
          </a:bodyPr>
          <a:lstStyle/>
          <a:p>
            <a:pPr algn="ctr">
              <a:lnSpc>
                <a:spcPct val="90000"/>
              </a:lnSpc>
              <a:spcBef>
                <a:spcPct val="0"/>
              </a:spcBef>
              <a:spcAft>
                <a:spcPts val="1200"/>
              </a:spcAft>
            </a:pPr>
            <a:r>
              <a:rPr lang="en-US" sz="2400" b="1" dirty="0">
                <a:latin typeface="Century Gothic" panose="020B0502020202020204" pitchFamily="34" charset="0"/>
              </a:rPr>
              <a:t>PAGBABAGO </a:t>
            </a:r>
            <a:br>
              <a:rPr lang="en-US" sz="2400" b="1" dirty="0">
                <a:latin typeface="Century Gothic" panose="020B0502020202020204" pitchFamily="34" charset="0"/>
              </a:rPr>
            </a:br>
            <a:r>
              <a:rPr lang="en-US" sz="2400" b="1" dirty="0">
                <a:latin typeface="Century Gothic" panose="020B0502020202020204" pitchFamily="34" charset="0"/>
              </a:rPr>
              <a:t>SA KALAGAYAN</a:t>
            </a:r>
            <a:endParaRPr lang="fil-PH" sz="2400" b="1" dirty="0">
              <a:latin typeface="Century Gothic" panose="020B0502020202020204" pitchFamily="34" charset="0"/>
            </a:endParaRPr>
          </a:p>
          <a:p>
            <a:pPr algn="ctr">
              <a:lnSpc>
                <a:spcPct val="90000"/>
              </a:lnSpc>
              <a:spcBef>
                <a:spcPct val="0"/>
              </a:spcBef>
            </a:pPr>
            <a:r>
              <a:rPr lang="en-US" sz="2400" spc="-40" dirty="0" err="1">
                <a:effectLst>
                  <a:outerShdw blurRad="38100" dist="38100" dir="2700000" algn="tl">
                    <a:srgbClr val="000000">
                      <a:alpha val="43137"/>
                    </a:srgbClr>
                  </a:outerShdw>
                </a:effectLst>
                <a:latin typeface="Century Gothic" panose="020B0502020202020204" pitchFamily="34" charset="0"/>
              </a:rPr>
              <a:t>Nagbago</a:t>
            </a:r>
            <a:r>
              <a:rPr lang="en-US" sz="2400" spc="-40" dirty="0">
                <a:effectLst>
                  <a:outerShdw blurRad="38100" dist="38100" dir="2700000" algn="tl">
                    <a:srgbClr val="000000">
                      <a:alpha val="43137"/>
                    </a:srgbClr>
                  </a:outerShdw>
                </a:effectLst>
                <a:latin typeface="Century Gothic" panose="020B0502020202020204" pitchFamily="34" charset="0"/>
              </a:rPr>
              <a:t> ang </a:t>
            </a:r>
            <a:r>
              <a:rPr lang="en-US" sz="2400" spc="-40" dirty="0" err="1">
                <a:effectLst>
                  <a:outerShdw blurRad="38100" dist="38100" dir="2700000" algn="tl">
                    <a:srgbClr val="000000">
                      <a:alpha val="43137"/>
                    </a:srgbClr>
                  </a:outerShdw>
                </a:effectLst>
                <a:latin typeface="Century Gothic" panose="020B0502020202020204" pitchFamily="34" charset="0"/>
              </a:rPr>
              <a:t>buhay</a:t>
            </a:r>
            <a:r>
              <a:rPr lang="en-US" sz="2400" spc="-40" dirty="0">
                <a:effectLst>
                  <a:outerShdw blurRad="38100" dist="38100" dir="2700000" algn="tl">
                    <a:srgbClr val="000000">
                      <a:alpha val="43137"/>
                    </a:srgbClr>
                  </a:outerShdw>
                </a:effectLst>
                <a:latin typeface="Century Gothic" panose="020B0502020202020204" pitchFamily="34" charset="0"/>
              </a:rPr>
              <a:t> </a:t>
            </a:r>
            <a:br>
              <a:rPr lang="en-US" sz="2400" spc="-40" dirty="0">
                <a:effectLst>
                  <a:outerShdw blurRad="38100" dist="38100" dir="2700000" algn="tl">
                    <a:srgbClr val="000000">
                      <a:alpha val="43137"/>
                    </a:srgbClr>
                  </a:outerShdw>
                </a:effectLst>
                <a:latin typeface="Century Gothic" panose="020B0502020202020204" pitchFamily="34" charset="0"/>
              </a:rPr>
            </a:br>
            <a:r>
              <a:rPr lang="en-US" sz="2400" spc="-40" dirty="0">
                <a:effectLst>
                  <a:outerShdw blurRad="38100" dist="38100" dir="2700000" algn="tl">
                    <a:srgbClr val="000000">
                      <a:alpha val="43137"/>
                    </a:srgbClr>
                  </a:outerShdw>
                </a:effectLst>
                <a:latin typeface="Century Gothic" panose="020B0502020202020204" pitchFamily="34" charset="0"/>
              </a:rPr>
              <a:t>kaya ganun din ang mga pangangailangan mo. </a:t>
            </a:r>
          </a:p>
          <a:p>
            <a:pPr algn="l" defTabSz="914400" rtl="0" eaLnBrk="1" latinLnBrk="0" hangingPunct="1">
              <a:lnSpc>
                <a:spcPct val="90000"/>
              </a:lnSpc>
              <a:spcBef>
                <a:spcPct val="0"/>
              </a:spcBef>
              <a:buNone/>
            </a:pPr>
            <a:endParaRPr lang="fil-PH" sz="2000" kern="1200" dirty="0">
              <a:latin typeface="Century Gothic" panose="020B0502020202020204" pitchFamily="34" charset="0"/>
              <a:ea typeface="+mj-ea"/>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b="1" kern="1200" dirty="0">
                <a:solidFill>
                  <a:schemeClr val="accent5">
                    <a:lumMod val="50000"/>
                  </a:schemeClr>
                </a:solidFill>
                <a:latin typeface="Century Gothic" panose="020B0502020202020204" pitchFamily="34" charset="0"/>
              </a:rPr>
              <a:t>O</a:t>
            </a: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Dapat ang Iyong Indibiduwal na Badyet ay:</a:t>
            </a:r>
            <a:endParaRPr lang="fil-PH" sz="3200" b="1" kern="1200" dirty="0">
              <a:latin typeface="Century Gothic" panose="020B0502020202020204" pitchFamily="34" charset="0"/>
              <a:ea typeface="+mj-ea"/>
              <a:cs typeface="+mj-cs"/>
            </a:endParaRP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019527" cy="862561"/>
          </a:xfrm>
        </p:spPr>
        <p:txBody>
          <a:bodyPr/>
          <a:lstStyle/>
          <a:p>
            <a:r>
              <a:rPr lang="en-US" sz="2800" dirty="0"/>
              <a:t>PAGBABAYAD PARA SA MGA SERBISYO AT SUPORTA</a:t>
            </a:r>
          </a:p>
        </p:txBody>
      </p:sp>
      <p:sp>
        <p:nvSpPr>
          <p:cNvPr id="14" name="TextBox 13">
            <a:extLst>
              <a:ext uri="{FF2B5EF4-FFF2-40B4-BE49-F238E27FC236}">
                <a16:creationId xmlns:a16="http://schemas.microsoft.com/office/drawing/2014/main" id="{3CCBA545-FD3B-4643-87F0-79DAACE52101}"/>
              </a:ext>
            </a:extLst>
          </p:cNvPr>
          <p:cNvSpPr txBox="1"/>
          <p:nvPr/>
        </p:nvSpPr>
        <p:spPr>
          <a:xfrm>
            <a:off x="0" y="610286"/>
            <a:ext cx="436245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3194721"/>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en-US" sz="2800" dirty="0">
                <a:solidFill>
                  <a:schemeClr val="accent5">
                    <a:lumMod val="50000"/>
                  </a:schemeClr>
                </a:solidFill>
                <a:latin typeface="Century Gothic" panose="020B0502020202020204" pitchFamily="34" charset="0"/>
              </a:rPr>
              <a:t>Kasama ang pagbabayad sa iyong Financial Management Service</a:t>
            </a:r>
          </a:p>
          <a:p>
            <a:pPr marL="457200" indent="-457200">
              <a:lnSpc>
                <a:spcPct val="90000"/>
              </a:lnSpc>
              <a:spcBef>
                <a:spcPct val="0"/>
              </a:spcBef>
              <a:buFont typeface="Wingdings" panose="05000000000000000000" pitchFamily="2" charset="2"/>
              <a:buChar char="ü"/>
            </a:pPr>
            <a:endParaRPr lang="fil-PH"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n-US" sz="2800" dirty="0">
                <a:solidFill>
                  <a:schemeClr val="accent5">
                    <a:lumMod val="50000"/>
                  </a:schemeClr>
                </a:solidFill>
                <a:latin typeface="Century Gothic" panose="020B0502020202020204" pitchFamily="34" charset="0"/>
              </a:rPr>
              <a:t>Kasama ang pagbabayad sa isang independent facilitator (kung inupahan).</a:t>
            </a:r>
          </a:p>
          <a:p>
            <a:pPr marL="457200" indent="-457200">
              <a:lnSpc>
                <a:spcPct val="90000"/>
              </a:lnSpc>
              <a:spcBef>
                <a:spcPct val="0"/>
              </a:spcBef>
              <a:buFont typeface="Wingdings" panose="05000000000000000000" pitchFamily="2" charset="2"/>
              <a:buChar char="ü"/>
            </a:pPr>
            <a:endParaRPr lang="fil-PH"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n-US" sz="2800" dirty="0">
                <a:solidFill>
                  <a:schemeClr val="accent5">
                    <a:lumMod val="50000"/>
                  </a:schemeClr>
                </a:solidFill>
                <a:latin typeface="Century Gothic" panose="020B0502020202020204" pitchFamily="34" charset="0"/>
              </a:rPr>
              <a:t>Sertipikado ng iyong regional center</a:t>
            </a:r>
            <a:r>
              <a:rPr lang="en-US" sz="2000" dirty="0">
                <a:solidFill>
                  <a:schemeClr val="accent5">
                    <a:lumMod val="50000"/>
                  </a:schemeClr>
                </a:solidFill>
                <a:latin typeface="Century Gothic" panose="020B0502020202020204" pitchFamily="34" charset="0"/>
              </a:rPr>
              <a:t>.  </a:t>
            </a:r>
            <a:endParaRPr lang="fil-PH" sz="2800" dirty="0">
              <a:solidFill>
                <a:schemeClr val="accent5">
                  <a:lumMod val="50000"/>
                </a:schemeClr>
              </a:solidFill>
              <a:latin typeface="Century Gothic" panose="020B0502020202020204" pitchFamily="34" charset="0"/>
            </a:endParaRPr>
          </a:p>
          <a:p>
            <a:pPr>
              <a:lnSpc>
                <a:spcPct val="90000"/>
              </a:lnSpc>
              <a:spcBef>
                <a:spcPct val="0"/>
              </a:spcBef>
            </a:pPr>
            <a:endParaRPr lang="fil-PH"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0" y="610286"/>
            <a:ext cx="4362450"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9505052" cy="862561"/>
          </a:xfrm>
        </p:spPr>
        <p:txBody>
          <a:bodyPr/>
          <a:lstStyle/>
          <a:p>
            <a:r>
              <a:rPr lang="en-US" sz="2800" dirty="0"/>
              <a:t>PAGBABAYAD PARA SA MGA SERBISYO AT SUPORTA</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$63,100</a:t>
            </a:r>
            <a:endParaRPr lang="fil-PH" sz="6000" kern="1200" dirty="0">
              <a:solidFill>
                <a:schemeClr val="accent5">
                  <a:lumMod val="50000"/>
                </a:schemeClr>
              </a:solidFill>
              <a:latin typeface="Century Gothic" panose="020B0502020202020204" pitchFamily="34" charset="0"/>
              <a:ea typeface="+mj-ea"/>
              <a:cs typeface="+mj-cs"/>
            </a:endParaRPr>
          </a:p>
        </p:txBody>
      </p:sp>
      <p:sp>
        <p:nvSpPr>
          <p:cNvPr id="18" name="TextBox 17"/>
          <p:cNvSpPr txBox="1"/>
          <p:nvPr/>
        </p:nvSpPr>
        <p:spPr>
          <a:xfrm>
            <a:off x="8292270" y="2613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sp>
        <p:nvSpPr>
          <p:cNvPr id="34" name="TextBox 33"/>
          <p:cNvSpPr txBox="1"/>
          <p:nvPr/>
        </p:nvSpPr>
        <p:spPr>
          <a:xfrm>
            <a:off x="3320865" y="4939872"/>
            <a:ext cx="2367958"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hlinkClick r:id="rId3" action="ppaction://hlinkfile"/>
              </a:rPr>
              <a:t>*INDIBIDUWAL NA BADYET </a:t>
            </a:r>
            <a:endParaRPr lang="fil-PH" sz="2800" dirty="0">
              <a:solidFill>
                <a:schemeClr val="accent5">
                  <a:lumMod val="50000"/>
                </a:schemeClr>
              </a:solidFill>
              <a:latin typeface="Century Gothic" panose="020B0502020202020204" pitchFamily="34" charset="0"/>
              <a:ea typeface="+mj-ea"/>
              <a:cs typeface="+mj-cs"/>
            </a:endParaRPr>
          </a:p>
        </p:txBody>
      </p:sp>
      <p:grpSp>
        <p:nvGrpSpPr>
          <p:cNvPr id="39" name="Group 38"/>
          <p:cNvGrpSpPr/>
          <p:nvPr/>
        </p:nvGrpSpPr>
        <p:grpSpPr>
          <a:xfrm>
            <a:off x="1349778" y="1861250"/>
            <a:ext cx="9672750" cy="2386190"/>
            <a:chOff x="258927" y="1683656"/>
            <a:chExt cx="9599949"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Taunan </a:t>
              </a:r>
            </a:p>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Ulat ng Gastos</a:t>
              </a:r>
            </a:p>
          </p:txBody>
        </p:sp>
        <p:sp>
          <p:nvSpPr>
            <p:cNvPr id="26" name="TextBox 25"/>
            <p:cNvSpPr txBox="1"/>
            <p:nvPr/>
          </p:nvSpPr>
          <p:spPr>
            <a:xfrm>
              <a:off x="5199771" y="2023121"/>
              <a:ext cx="2169403"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solidFill>
                    <a:schemeClr val="accent5">
                      <a:lumMod val="50000"/>
                    </a:schemeClr>
                  </a:solidFill>
                  <a:latin typeface="Century Gothic" panose="020B0502020202020204" pitchFamily="34" charset="0"/>
                </a:rPr>
                <a:t>NAGASTOS</a:t>
              </a:r>
              <a:br>
                <a:rPr lang="en-US" b="1" u="sng" kern="1200" dirty="0">
                  <a:solidFill>
                    <a:schemeClr val="accent5">
                      <a:lumMod val="50000"/>
                    </a:schemeClr>
                  </a:solidFill>
                  <a:latin typeface="Century Gothic" panose="020B0502020202020204" pitchFamily="34" charset="0"/>
                </a:rPr>
              </a:br>
              <a:r>
                <a:rPr lang="en-US" kern="1200" dirty="0">
                  <a:solidFill>
                    <a:schemeClr val="accent5">
                      <a:lumMod val="50000"/>
                    </a:schemeClr>
                  </a:solidFill>
                  <a:latin typeface="Century Gothic" panose="020B0502020202020204" pitchFamily="34" charset="0"/>
                </a:rPr>
                <a:t>NOONG HULING</a:t>
              </a:r>
            </a:p>
          </p:txBody>
        </p:sp>
        <p:sp>
          <p:nvSpPr>
            <p:cNvPr id="27" name="TextBox 26"/>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rPr>
                <a:t>12</a:t>
              </a:r>
              <a:endParaRPr lang="fil-PH" sz="80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5200102" y="3329144"/>
              <a:ext cx="2169403"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dirty="0">
                  <a:solidFill>
                    <a:schemeClr val="accent5">
                      <a:lumMod val="50000"/>
                    </a:schemeClr>
                  </a:solidFill>
                  <a:latin typeface="Century Gothic" panose="020B0502020202020204" pitchFamily="34" charset="0"/>
                </a:rPr>
                <a:t>MGA BUWAN</a:t>
              </a:r>
              <a:endParaRPr lang="fil-PH" kern="1200" dirty="0">
                <a:solidFill>
                  <a:schemeClr val="accent5">
                    <a:lumMod val="50000"/>
                  </a:schemeClr>
                </a:solidFill>
                <a:latin typeface="Century Gothic" panose="020B0502020202020204" pitchFamily="34" charset="0"/>
                <a:ea typeface="+mj-ea"/>
                <a:cs typeface="+mj-cs"/>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490918" y="2534094"/>
              <a:ext cx="2367958"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dirty="0" err="1">
                  <a:solidFill>
                    <a:schemeClr val="accent5">
                      <a:lumMod val="50000"/>
                    </a:schemeClr>
                  </a:solidFill>
                  <a:latin typeface="Century Gothic" panose="020B0502020202020204" pitchFamily="34" charset="0"/>
                </a:rPr>
                <a:t>Pinapatunayan</a:t>
              </a:r>
              <a:r>
                <a:rPr lang="en-US" dirty="0">
                  <a:solidFill>
                    <a:schemeClr val="accent5">
                      <a:lumMod val="50000"/>
                    </a:schemeClr>
                  </a:solidFill>
                  <a:latin typeface="Century Gothic" panose="020B0502020202020204" pitchFamily="34" charset="0"/>
                </a:rPr>
                <a:t> </a:t>
              </a:r>
              <a:br>
                <a:rPr lang="en-US" dirty="0">
                  <a:solidFill>
                    <a:schemeClr val="accent5">
                      <a:lumMod val="50000"/>
                    </a:schemeClr>
                  </a:solidFill>
                  <a:latin typeface="Century Gothic" panose="020B0502020202020204" pitchFamily="34" charset="0"/>
                </a:rPr>
              </a:br>
              <a:r>
                <a:rPr lang="en-US" dirty="0">
                  <a:solidFill>
                    <a:schemeClr val="accent5">
                      <a:lumMod val="50000"/>
                    </a:schemeClr>
                  </a:solidFill>
                  <a:latin typeface="Century Gothic" panose="020B0502020202020204" pitchFamily="34" charset="0"/>
                </a:rPr>
                <a:t>ng Regional </a:t>
              </a:r>
              <a:br>
                <a:rPr lang="en-US" dirty="0">
                  <a:solidFill>
                    <a:schemeClr val="accent5">
                      <a:lumMod val="50000"/>
                    </a:schemeClr>
                  </a:solidFill>
                  <a:latin typeface="Century Gothic" panose="020B0502020202020204" pitchFamily="34" charset="0"/>
                </a:rPr>
              </a:br>
              <a:r>
                <a:rPr lang="en-US" dirty="0">
                  <a:solidFill>
                    <a:schemeClr val="accent5">
                      <a:lumMod val="50000"/>
                    </a:schemeClr>
                  </a:solidFill>
                  <a:latin typeface="Century Gothic" panose="020B0502020202020204" pitchFamily="34" charset="0"/>
                </a:rPr>
                <a:t>Center </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0095602" cy="862561"/>
          </a:xfrm>
        </p:spPr>
        <p:txBody>
          <a:bodyPr/>
          <a:lstStyle/>
          <a:p>
            <a:r>
              <a:rPr lang="en-US" sz="2800" dirty="0"/>
              <a:t>PAGBABAYAD PARA SA MGA SERBISYO AT SUPORTA</a:t>
            </a:r>
          </a:p>
        </p:txBody>
      </p:sp>
      <p:sp>
        <p:nvSpPr>
          <p:cNvPr id="5" name="TextBox 4">
            <a:extLst>
              <a:ext uri="{FF2B5EF4-FFF2-40B4-BE49-F238E27FC236}">
                <a16:creationId xmlns:a16="http://schemas.microsoft.com/office/drawing/2014/main" id="{3CCBA545-FD3B-4643-87F0-79DAACE52101}"/>
              </a:ext>
            </a:extLst>
          </p:cNvPr>
          <p:cNvSpPr txBox="1"/>
          <p:nvPr/>
        </p:nvSpPr>
        <p:spPr>
          <a:xfrm>
            <a:off x="-1" y="610286"/>
            <a:ext cx="435292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rPr>
              <a:t>Sofia </a:t>
            </a:r>
            <a:r>
              <a:rPr dirty="0"/>
              <a:t> </a:t>
            </a:r>
          </a:p>
        </p:txBody>
      </p:sp>
      <p:grpSp>
        <p:nvGrpSpPr>
          <p:cNvPr id="7" name="Group 6"/>
          <p:cNvGrpSpPr/>
          <p:nvPr/>
        </p:nvGrpSpPr>
        <p:grpSpPr>
          <a:xfrm>
            <a:off x="1295845" y="1632036"/>
            <a:ext cx="9543430" cy="2351315"/>
            <a:chOff x="258927" y="1683656"/>
            <a:chExt cx="9543430"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8000" dirty="0">
                  <a:solidFill>
                    <a:schemeClr val="accent5">
                      <a:lumMod val="50000"/>
                    </a:schemeClr>
                  </a:solidFill>
                  <a:latin typeface="Century Gothic" panose="020B0502020202020204" pitchFamily="34" charset="0"/>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Taunan </a:t>
              </a:r>
            </a:p>
            <a:p>
              <a:pPr algn="ctr" defTabSz="914400" rtl="0" eaLnBrk="1" latinLnBrk="0" hangingPunct="1">
                <a:lnSpc>
                  <a:spcPct val="90000"/>
                </a:lnSpc>
                <a:spcBef>
                  <a:spcPct val="0"/>
                </a:spcBef>
                <a:buNone/>
              </a:pPr>
              <a:r>
                <a:rPr lang="en-US" sz="2800" dirty="0">
                  <a:solidFill>
                    <a:schemeClr val="accent5">
                      <a:lumMod val="50000"/>
                    </a:schemeClr>
                  </a:solidFill>
                  <a:latin typeface="Century Gothic" panose="020B0502020202020204" pitchFamily="34" charset="0"/>
                </a:rPr>
                <a:t>Ulat ng Gastos</a:t>
              </a:r>
            </a:p>
          </p:txBody>
        </p:sp>
        <p:sp>
          <p:nvSpPr>
            <p:cNvPr id="13" name="TextBox 12"/>
            <p:cNvSpPr txBox="1"/>
            <p:nvPr/>
          </p:nvSpPr>
          <p:spPr>
            <a:xfrm>
              <a:off x="5160448" y="2023121"/>
              <a:ext cx="2105450"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solidFill>
                    <a:schemeClr val="accent5">
                      <a:lumMod val="50000"/>
                    </a:schemeClr>
                  </a:solidFill>
                  <a:latin typeface="Century Gothic" panose="020B0502020202020204" pitchFamily="34" charset="0"/>
                </a:rPr>
                <a:t>NAGASTOS</a:t>
              </a:r>
              <a:br>
                <a:rPr lang="en-US" b="1" u="sng" kern="1200" dirty="0">
                  <a:solidFill>
                    <a:schemeClr val="accent5">
                      <a:lumMod val="50000"/>
                    </a:schemeClr>
                  </a:solidFill>
                  <a:latin typeface="Century Gothic" panose="020B0502020202020204" pitchFamily="34" charset="0"/>
                </a:rPr>
              </a:br>
              <a:r>
                <a:rPr lang="en-US" kern="1200" dirty="0">
                  <a:solidFill>
                    <a:schemeClr val="accent5">
                      <a:lumMod val="50000"/>
                    </a:schemeClr>
                  </a:solidFill>
                  <a:latin typeface="Century Gothic" panose="020B0502020202020204" pitchFamily="34" charset="0"/>
                </a:rPr>
                <a:t>NOONG HULING</a:t>
              </a:r>
            </a:p>
          </p:txBody>
        </p:sp>
        <p:sp>
          <p:nvSpPr>
            <p:cNvPr id="14" name="TextBox 13"/>
            <p:cNvSpPr txBox="1"/>
            <p:nvPr/>
          </p:nvSpPr>
          <p:spPr>
            <a:xfrm>
              <a:off x="5706057" y="2501255"/>
              <a:ext cx="1072114"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rPr>
                <a:t>12</a:t>
              </a:r>
              <a:endParaRPr lang="fil-PH" sz="8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5200102" y="3252944"/>
              <a:ext cx="2169403"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dirty="0">
                  <a:solidFill>
                    <a:schemeClr val="accent5">
                      <a:lumMod val="50000"/>
                    </a:schemeClr>
                  </a:solidFill>
                  <a:latin typeface="Century Gothic" panose="020B0502020202020204" pitchFamily="34" charset="0"/>
                </a:rPr>
                <a:t>MGA BUWAN</a:t>
              </a:r>
              <a:endParaRPr lang="fil-PH" kern="1200" dirty="0">
                <a:solidFill>
                  <a:schemeClr val="accent5">
                    <a:lumMod val="50000"/>
                  </a:schemeClr>
                </a:solidFill>
                <a:latin typeface="Century Gothic" panose="020B0502020202020204" pitchFamily="34" charset="0"/>
                <a:ea typeface="+mj-ea"/>
                <a:cs typeface="+mj-cs"/>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918209"/>
              <a:ext cx="2351314" cy="480131"/>
            </a:xfrm>
            <a:prstGeom prst="rect">
              <a:avLst/>
            </a:prstGeom>
            <a:noFill/>
          </p:spPr>
          <p:txBody>
            <a:bodyPr wrap="square" rtlCol="0">
              <a:spAutoFit/>
            </a:bodyPr>
            <a:lstStyle/>
            <a:p>
              <a:pPr algn="ctr">
                <a:lnSpc>
                  <a:spcPct val="90000"/>
                </a:lnSpc>
                <a:spcBef>
                  <a:spcPct val="0"/>
                </a:spcBef>
              </a:pPr>
              <a:r>
                <a:rPr lang="en-US" sz="1400" b="1" dirty="0">
                  <a:effectLst>
                    <a:outerShdw blurRad="38100" dist="38100" dir="2700000" algn="tl">
                      <a:srgbClr val="000000">
                        <a:alpha val="43137"/>
                      </a:srgbClr>
                    </a:outerShdw>
                  </a:effectLst>
                  <a:latin typeface="Century Gothic" panose="020B0502020202020204" pitchFamily="34" charset="0"/>
                </a:rPr>
                <a:t>PAGBABAGO SA KALAGAYAN</a:t>
              </a:r>
            </a:p>
          </p:txBody>
        </p:sp>
        <p:sp>
          <p:nvSpPr>
            <p:cNvPr id="21" name="Rectangle 20"/>
            <p:cNvSpPr/>
            <p:nvPr/>
          </p:nvSpPr>
          <p:spPr>
            <a:xfrm>
              <a:off x="7631499" y="2289379"/>
              <a:ext cx="2020746" cy="523220"/>
            </a:xfrm>
            <a:prstGeom prst="rect">
              <a:avLst/>
            </a:prstGeom>
          </p:spPr>
          <p:txBody>
            <a:bodyPr wrap="none">
              <a:spAutoFit/>
            </a:bodyPr>
            <a:lstStyle/>
            <a:p>
              <a:pPr algn="ctr"/>
              <a:r>
                <a:rPr lang="en-US" sz="1400" b="1" dirty="0">
                  <a:effectLst>
                    <a:outerShdw blurRad="38100" dist="38100" dir="2700000" algn="tl">
                      <a:srgbClr val="000000">
                        <a:alpha val="43137"/>
                      </a:srgbClr>
                    </a:outerShdw>
                  </a:effectLst>
                  <a:latin typeface="Century Gothic" panose="020B0502020202020204" pitchFamily="34" charset="0"/>
                </a:rPr>
                <a:t>HINDI NATUGUNAN</a:t>
              </a:r>
              <a:r>
                <a:rPr sz="1400" dirty="0"/>
                <a:t> </a:t>
              </a:r>
              <a:br>
                <a:rPr lang="en-US" sz="1400" dirty="0"/>
              </a:br>
              <a:r>
                <a:rPr sz="1400" b="1" dirty="0"/>
                <a:t>NA PANGANGAILANGAN</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b="1" u="sng" kern="1200" dirty="0">
                  <a:solidFill>
                    <a:schemeClr val="accent5">
                      <a:lumMod val="50000"/>
                    </a:schemeClr>
                  </a:solidFill>
                  <a:latin typeface="Century Gothic" panose="020B0502020202020204" pitchFamily="34" charset="0"/>
                </a:rPr>
                <a:t>NAGASTOS</a:t>
              </a:r>
              <a:r>
                <a:rPr lang="en-US" kern="1200" dirty="0">
                  <a:solidFill>
                    <a:schemeClr val="accent5">
                      <a:lumMod val="50000"/>
                    </a:schemeClr>
                  </a:solidFill>
                  <a:latin typeface="Century Gothic" panose="020B0502020202020204" pitchFamily="34" charset="0"/>
                </a:rPr>
                <a:t>NOONG HULING</a:t>
              </a:r>
            </a:p>
          </p:txBody>
        </p:sp>
        <p:sp>
          <p:nvSpPr>
            <p:cNvPr id="26" name="TextBox 25"/>
            <p:cNvSpPr txBox="1"/>
            <p:nvPr/>
          </p:nvSpPr>
          <p:spPr>
            <a:xfrm>
              <a:off x="1272837" y="2727197"/>
              <a:ext cx="1043888" cy="9233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6000" kern="1200" dirty="0">
                  <a:solidFill>
                    <a:schemeClr val="accent5">
                      <a:lumMod val="50000"/>
                    </a:schemeClr>
                  </a:solidFill>
                  <a:latin typeface="Century Gothic" panose="020B0502020202020204" pitchFamily="34" charset="0"/>
                </a:rPr>
                <a:t>12</a:t>
              </a:r>
              <a:endParaRPr lang="fil-PH" sz="80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712864" y="3520539"/>
              <a:ext cx="2205166" cy="3416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dirty="0">
                  <a:solidFill>
                    <a:schemeClr val="accent5">
                      <a:lumMod val="50000"/>
                    </a:schemeClr>
                  </a:solidFill>
                  <a:latin typeface="Century Gothic" panose="020B0502020202020204" pitchFamily="34" charset="0"/>
                </a:rPr>
                <a:t>MGA BUWAN</a:t>
              </a:r>
              <a:endParaRPr lang="fil-PH" kern="1200" dirty="0">
                <a:solidFill>
                  <a:schemeClr val="accent5">
                    <a:lumMod val="50000"/>
                  </a:schemeClr>
                </a:solidFill>
                <a:latin typeface="Century Gothic" panose="020B0502020202020204" pitchFamily="34" charset="0"/>
                <a:ea typeface="+mj-ea"/>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$2,100</a:t>
            </a:r>
            <a:endParaRPr lang="fil-PH" sz="6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7592" y="24292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rPr>
              <a:t>Sofia </a:t>
            </a:r>
            <a:r>
              <a:rPr dirty="0"/>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9438377" cy="862561"/>
          </a:xfrm>
        </p:spPr>
        <p:txBody>
          <a:bodyPr/>
          <a:lstStyle/>
          <a:p>
            <a:r>
              <a:rPr lang="en-US" sz="2800" dirty="0"/>
              <a:t>PAGBABAYAD PARA SA MGA SERBISYO AT SUPORTA</a:t>
            </a:r>
          </a:p>
        </p:txBody>
      </p:sp>
      <p:sp>
        <p:nvSpPr>
          <p:cNvPr id="6" name="TextBox 5">
            <a:extLst>
              <a:ext uri="{FF2B5EF4-FFF2-40B4-BE49-F238E27FC236}">
                <a16:creationId xmlns:a16="http://schemas.microsoft.com/office/drawing/2014/main" id="{3CCBA545-FD3B-4643-87F0-79DAACE52101}"/>
              </a:ext>
            </a:extLst>
          </p:cNvPr>
          <p:cNvSpPr txBox="1"/>
          <p:nvPr/>
        </p:nvSpPr>
        <p:spPr>
          <a:xfrm>
            <a:off x="-1" y="610286"/>
            <a:ext cx="437197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39779" y="1775265"/>
              <a:ext cx="2387270" cy="1008987"/>
            </a:xfrm>
            <a:prstGeom prst="rect">
              <a:avLst/>
            </a:prstGeom>
          </p:spPr>
          <p:txBody>
            <a:bodyPr wrap="none">
              <a:spAutoFit/>
            </a:bodyPr>
            <a:lstStyle/>
            <a:p>
              <a:pPr algn="ctr"/>
              <a:r>
                <a:rPr lang="en-US" b="1" dirty="0">
                  <a:effectLst>
                    <a:outerShdw blurRad="38100" dist="38100" dir="2700000" algn="tl">
                      <a:srgbClr val="000000">
                        <a:alpha val="43137"/>
                      </a:srgbClr>
                    </a:outerShdw>
                  </a:effectLst>
                  <a:latin typeface="Century Gothic" panose="020B0502020202020204" pitchFamily="34" charset="0"/>
                </a:rPr>
                <a:t>HINDI </a:t>
              </a:r>
              <a:br>
                <a:rPr lang="en-US" b="1" dirty="0">
                  <a:effectLst>
                    <a:outerShdw blurRad="38100" dist="38100" dir="2700000" algn="tl">
                      <a:srgbClr val="000000">
                        <a:alpha val="43137"/>
                      </a:srgbClr>
                    </a:outerShdw>
                  </a:effectLst>
                  <a:latin typeface="Century Gothic" panose="020B0502020202020204" pitchFamily="34" charset="0"/>
                </a:rPr>
              </a:br>
              <a:r>
                <a:rPr lang="en-US" b="1" dirty="0">
                  <a:effectLst>
                    <a:outerShdw blurRad="38100" dist="38100" dir="2700000" algn="tl">
                      <a:srgbClr val="000000">
                        <a:alpha val="43137"/>
                      </a:srgbClr>
                    </a:outerShdw>
                  </a:effectLst>
                  <a:latin typeface="Century Gothic" panose="020B0502020202020204" pitchFamily="34" charset="0"/>
                </a:rPr>
                <a:t>NATUGUNAN</a:t>
              </a:r>
              <a:r>
                <a:rPr dirty="0"/>
                <a:t> </a:t>
              </a:r>
              <a:br>
                <a:rPr lang="en-US" dirty="0"/>
              </a:br>
              <a:r>
                <a:rPr sz="1400" b="1" dirty="0"/>
                <a:t>NA PANGANGAILANGAN</a:t>
              </a: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6000" dirty="0">
                    <a:solidFill>
                      <a:schemeClr val="accent5">
                        <a:lumMod val="50000"/>
                      </a:schemeClr>
                    </a:solidFill>
                    <a:latin typeface="Century Gothic" panose="020B0502020202020204" pitchFamily="34" charset="0"/>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Mga larawan para sa unang Linggo ng Advent, Taong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2508333" y="3344408"/>
            <a:ext cx="7359567" cy="923330"/>
            <a:chOff x="2893110" y="3415528"/>
            <a:chExt cx="7359567" cy="923330"/>
          </a:xfrm>
        </p:grpSpPr>
        <p:sp>
          <p:nvSpPr>
            <p:cNvPr id="35" name="TextBox 34"/>
            <p:cNvSpPr txBox="1"/>
            <p:nvPr/>
          </p:nvSpPr>
          <p:spPr>
            <a:xfrm>
              <a:off x="2893110" y="3415528"/>
              <a:ext cx="2598252" cy="923330"/>
            </a:xfrm>
            <a:prstGeom prst="rect">
              <a:avLst/>
            </a:prstGeom>
            <a:noFill/>
          </p:spPr>
          <p:txBody>
            <a:bodyPr wrap="square" rtlCol="0">
              <a:spAutoFit/>
            </a:bodyPr>
            <a:lstStyle/>
            <a:p>
              <a:pPr algn="ctr">
                <a:lnSpc>
                  <a:spcPct val="90000"/>
                </a:lnSpc>
                <a:spcBef>
                  <a:spcPct val="0"/>
                </a:spcBef>
              </a:pPr>
              <a:r>
                <a:rPr lang="en-US" sz="2000" b="1" dirty="0">
                  <a:solidFill>
                    <a:schemeClr val="accent5">
                      <a:lumMod val="50000"/>
                    </a:schemeClr>
                  </a:solidFill>
                  <a:latin typeface="Century Gothic" panose="020B0502020202020204" pitchFamily="34" charset="0"/>
                </a:rPr>
                <a:t>Buwanan</a:t>
              </a:r>
            </a:p>
            <a:p>
              <a:pPr algn="ctr">
                <a:lnSpc>
                  <a:spcPct val="90000"/>
                </a:lnSpc>
                <a:spcBef>
                  <a:spcPct val="0"/>
                </a:spcBef>
              </a:pPr>
              <a:r>
                <a:rPr lang="en-US" sz="2000" b="1" dirty="0">
                  <a:solidFill>
                    <a:schemeClr val="accent5">
                      <a:lumMod val="50000"/>
                    </a:schemeClr>
                  </a:solidFill>
                  <a:latin typeface="Century Gothic" panose="020B0502020202020204" pitchFamily="34" charset="0"/>
                </a:rPr>
                <a:t>40 Oras ng Pansamantala</a:t>
              </a:r>
              <a:endParaRPr lang="fil-PH" sz="2000" b="1" kern="1200" dirty="0">
                <a:solidFill>
                  <a:schemeClr val="accent5">
                    <a:lumMod val="50000"/>
                  </a:schemeClr>
                </a:solidFill>
                <a:latin typeface="Century Gothic" panose="020B0502020202020204" pitchFamily="34" charset="0"/>
                <a:ea typeface="+mj-ea"/>
                <a:cs typeface="+mj-cs"/>
              </a:endParaRPr>
            </a:p>
          </p:txBody>
        </p:sp>
        <p:sp>
          <p:nvSpPr>
            <p:cNvPr id="36" name="TextBox 35"/>
            <p:cNvSpPr txBox="1"/>
            <p:nvPr/>
          </p:nvSpPr>
          <p:spPr>
            <a:xfrm>
              <a:off x="5197068" y="3415528"/>
              <a:ext cx="2836176"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solidFill>
                    <a:schemeClr val="accent5">
                      <a:lumMod val="50000"/>
                    </a:schemeClr>
                  </a:solidFill>
                  <a:latin typeface="Century Gothic" panose="020B0502020202020204" pitchFamily="34" charset="0"/>
                </a:rPr>
                <a:t>Inilaan </a:t>
              </a:r>
            </a:p>
            <a:p>
              <a:pPr algn="ctr" defTabSz="914400" rtl="0" eaLnBrk="1" latinLnBrk="0" hangingPunct="1">
                <a:lnSpc>
                  <a:spcPct val="90000"/>
                </a:lnSpc>
                <a:spcBef>
                  <a:spcPct val="0"/>
                </a:spcBef>
                <a:buNone/>
              </a:pPr>
              <a:r>
                <a:rPr lang="en-US" sz="2000" b="1" kern="1200" dirty="0">
                  <a:solidFill>
                    <a:schemeClr val="accent5">
                      <a:lumMod val="50000"/>
                    </a:schemeClr>
                  </a:solidFill>
                  <a:latin typeface="Century Gothic" panose="020B0502020202020204" pitchFamily="34" charset="0"/>
                </a:rPr>
                <a:t>7 Oras ng Pansamantala</a:t>
              </a:r>
            </a:p>
          </p:txBody>
        </p:sp>
        <p:sp>
          <p:nvSpPr>
            <p:cNvPr id="37" name="TextBox 36"/>
            <p:cNvSpPr txBox="1"/>
            <p:nvPr/>
          </p:nvSpPr>
          <p:spPr>
            <a:xfrm>
              <a:off x="7470195" y="3415528"/>
              <a:ext cx="2782482"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solidFill>
                    <a:schemeClr val="accent5">
                      <a:lumMod val="50000"/>
                    </a:schemeClr>
                  </a:solidFill>
                  <a:latin typeface="Century Gothic" panose="020B0502020202020204" pitchFamily="34" charset="0"/>
                </a:rPr>
                <a:t>Hindi nagamit </a:t>
              </a:r>
            </a:p>
            <a:p>
              <a:pPr algn="ctr" defTabSz="914400" rtl="0" eaLnBrk="1" latinLnBrk="0" hangingPunct="1">
                <a:lnSpc>
                  <a:spcPct val="90000"/>
                </a:lnSpc>
                <a:spcBef>
                  <a:spcPct val="0"/>
                </a:spcBef>
                <a:buNone/>
              </a:pPr>
              <a:r>
                <a:rPr lang="en-US" sz="2000" b="1" dirty="0">
                  <a:solidFill>
                    <a:schemeClr val="accent5">
                      <a:lumMod val="50000"/>
                    </a:schemeClr>
                  </a:solidFill>
                  <a:latin typeface="Century Gothic" panose="020B0502020202020204" pitchFamily="34" charset="0"/>
                </a:rPr>
                <a:t>33</a:t>
              </a:r>
              <a:r>
                <a:rPr lang="en-US" sz="2000" b="1" kern="1200" dirty="0">
                  <a:solidFill>
                    <a:schemeClr val="accent5">
                      <a:lumMod val="50000"/>
                    </a:schemeClr>
                  </a:solidFill>
                  <a:latin typeface="Century Gothic" panose="020B0502020202020204" pitchFamily="34" charset="0"/>
                </a:rPr>
                <a:t> Oras na Pansamantala</a:t>
              </a: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latin typeface="Century Gothic" panose="020B0502020202020204" pitchFamily="34" charset="0"/>
              </a:rPr>
              <a:t>33 oras x $25 per oras = $825 kada buwan </a:t>
            </a:r>
          </a:p>
          <a:p>
            <a:pPr lvl="0" algn="ctr"/>
            <a:r>
              <a:rPr lang="en-US" sz="2400" dirty="0">
                <a:solidFill>
                  <a:schemeClr val="tx1"/>
                </a:solidFill>
                <a:latin typeface="Century Gothic" panose="020B0502020202020204" pitchFamily="34" charset="0"/>
              </a:rPr>
              <a:t>$825 kada buwan x 12 buwan = </a:t>
            </a:r>
            <a:r>
              <a:rPr lang="en-US" sz="2400" b="1" dirty="0">
                <a:solidFill>
                  <a:srgbClr val="FF0000"/>
                </a:solidFill>
                <a:latin typeface="Century Gothic" panose="020B0502020202020204" pitchFamily="34" charset="0"/>
              </a:rPr>
              <a:t>$9,900 </a:t>
            </a:r>
          </a:p>
        </p:txBody>
      </p:sp>
      <p:grpSp>
        <p:nvGrpSpPr>
          <p:cNvPr id="63" name="Group 62"/>
          <p:cNvGrpSpPr/>
          <p:nvPr/>
        </p:nvGrpSpPr>
        <p:grpSpPr>
          <a:xfrm>
            <a:off x="3405596" y="5258532"/>
            <a:ext cx="5550568"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379529" y="5695223"/>
              <a:ext cx="889988" cy="590931"/>
            </a:xfrm>
            <a:prstGeom prst="rect">
              <a:avLst/>
            </a:prstGeom>
          </p:spPr>
          <p:txBody>
            <a:bodyPr wrap="none">
              <a:spAutoFit/>
            </a:bodyPr>
            <a:lstStyle/>
            <a:p>
              <a:pPr algn="ctr">
                <a:lnSpc>
                  <a:spcPct val="90000"/>
                </a:lnSpc>
                <a:spcBef>
                  <a:spcPct val="0"/>
                </a:spcBef>
              </a:pPr>
              <a:r>
                <a:rPr lang="en-US" dirty="0">
                  <a:latin typeface="Century Gothic" panose="020B0502020202020204" pitchFamily="34" charset="0"/>
                </a:rPr>
                <a:t>NAGAMIT </a:t>
              </a:r>
            </a:p>
            <a:p>
              <a:pPr algn="ctr">
                <a:lnSpc>
                  <a:spcPct val="90000"/>
                </a:lnSpc>
                <a:spcBef>
                  <a:spcPct val="0"/>
                </a:spcBef>
              </a:pPr>
              <a:r>
                <a:rPr lang="en-US" dirty="0">
                  <a:latin typeface="Century Gothic" panose="020B0502020202020204" pitchFamily="34" charset="0"/>
                </a:rPr>
                <a:t>$2,100</a:t>
              </a:r>
              <a:endParaRPr lang="fil-PH" sz="2800" dirty="0">
                <a:latin typeface="Century Gothic" panose="020B0502020202020204" pitchFamily="34" charset="0"/>
              </a:endParaRPr>
            </a:p>
          </p:txBody>
        </p:sp>
        <p:sp>
          <p:nvSpPr>
            <p:cNvPr id="54" name="Rectangle 53"/>
            <p:cNvSpPr/>
            <p:nvPr/>
          </p:nvSpPr>
          <p:spPr>
            <a:xfrm>
              <a:off x="5257507" y="5504307"/>
              <a:ext cx="1007610" cy="1089529"/>
            </a:xfrm>
            <a:prstGeom prst="rect">
              <a:avLst/>
            </a:prstGeom>
          </p:spPr>
          <p:txBody>
            <a:bodyPr wrap="square">
              <a:spAutoFit/>
            </a:bodyPr>
            <a:lstStyle/>
            <a:p>
              <a:pPr>
                <a:lnSpc>
                  <a:spcPct val="90000"/>
                </a:lnSpc>
                <a:spcBef>
                  <a:spcPct val="0"/>
                </a:spcBef>
              </a:pPr>
              <a:r>
                <a:rPr lang="en-US" dirty="0">
                  <a:latin typeface="Century Gothic" panose="020B0502020202020204" pitchFamily="34" charset="0"/>
                </a:rPr>
                <a:t>HINDI NATUGUNAN</a:t>
              </a:r>
            </a:p>
            <a:p>
              <a:pPr>
                <a:lnSpc>
                  <a:spcPct val="90000"/>
                </a:lnSpc>
                <a:spcBef>
                  <a:spcPct val="0"/>
                </a:spcBef>
              </a:pPr>
              <a:r>
                <a:rPr lang="en-US" b="1" dirty="0">
                  <a:solidFill>
                    <a:srgbClr val="FF0000"/>
                  </a:solidFill>
                  <a:latin typeface="Century Gothic" panose="020B0502020202020204" pitchFamily="34" charset="0"/>
                </a:rPr>
                <a:t>$9,900</a:t>
              </a:r>
              <a:endParaRPr lang="fil-PH" sz="2800" b="1" dirty="0">
                <a:solidFill>
                  <a:srgbClr val="FF0000"/>
                </a:solidFill>
                <a:latin typeface="Century Gothic" panose="020B0502020202020204" pitchFamily="34" charset="0"/>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1200329"/>
              </a:xfrm>
              <a:prstGeom prst="rect">
                <a:avLst/>
              </a:prstGeom>
            </p:spPr>
            <p:txBody>
              <a:bodyPr wrap="square">
                <a:spAutoFit/>
              </a:bodyPr>
              <a:lstStyle/>
              <a:p>
                <a:pPr algn="ctr"/>
                <a:r>
                  <a:rPr lang="en-US" dirty="0">
                    <a:latin typeface="Century Gothic" panose="020B0502020202020204" pitchFamily="34" charset="0"/>
                    <a:hlinkClick r:id="rId7" action="ppaction://hlinkfile"/>
                  </a:rPr>
                  <a:t>*BAGONG Indibiduwal na Badyet </a:t>
                </a:r>
                <a:endParaRPr lang="fil-PH" dirty="0">
                  <a:latin typeface="Century Gothic" panose="020B0502020202020204" pitchFamily="34" charset="0"/>
                </a:endParaRPr>
              </a:p>
              <a:p>
                <a:pPr algn="ctr"/>
                <a:r>
                  <a:rPr lang="en-US"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2021984"/>
            <a:ext cx="2189296"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dirty="0">
                <a:solidFill>
                  <a:schemeClr val="accent5">
                    <a:lumMod val="50000"/>
                  </a:schemeClr>
                </a:solidFill>
                <a:latin typeface="Century Gothic" panose="020B0502020202020204" pitchFamily="34" charset="0"/>
              </a:rPr>
              <a:t>Pinapatunayan ng Regional Center </a:t>
            </a: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6611" y="3611478"/>
              <a:ext cx="3240941" cy="4571515"/>
            </a:xfrm>
            <a:prstGeom prst="rect">
              <a:avLst/>
            </a:prstGeom>
            <a:noFill/>
          </p:spPr>
          <p:txBody>
            <a:bodyPr wrap="square" rtlCol="0">
              <a:spAutoFit/>
            </a:bodyPr>
            <a:lstStyle/>
            <a:p>
              <a:pPr algn="ctr">
                <a:spcAft>
                  <a:spcPts val="1800"/>
                </a:spcAft>
              </a:pPr>
              <a:r>
                <a:rPr sz="2800" b="1" dirty="0">
                  <a:solidFill>
                    <a:schemeClr val="bg2">
                      <a:lumMod val="10000"/>
                    </a:schemeClr>
                  </a:solidFill>
                  <a:latin typeface="Century Gothic" panose="020B0502020202020204" pitchFamily="34" charset="0"/>
                </a:rPr>
                <a:t>PAGREPASO NG </a:t>
              </a:r>
              <a:r>
                <a:rPr lang="en-US" sz="2800" b="1" dirty="0">
                  <a:solidFill>
                    <a:schemeClr val="bg2">
                      <a:lumMod val="10000"/>
                    </a:schemeClr>
                  </a:solidFill>
                  <a:latin typeface="Century Gothic" panose="020B0502020202020204" pitchFamily="34" charset="0"/>
                </a:rPr>
                <a:t>INDIBIDUWAL NA BADYET</a:t>
              </a:r>
              <a:endParaRPr lang="fil-PH" sz="2800" b="1" dirty="0">
                <a:solidFill>
                  <a:schemeClr val="bg2">
                    <a:lumMod val="10000"/>
                  </a:schemeClr>
                </a:solidFill>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err="1">
                  <a:latin typeface="Century Gothic" panose="020B0502020202020204" pitchFamily="34" charset="0"/>
                </a:rPr>
                <a:t>Pagtiyak</a:t>
              </a:r>
              <a:r>
                <a:rPr lang="en-US" sz="2400" dirty="0">
                  <a:latin typeface="Century Gothic" panose="020B0502020202020204" pitchFamily="34" charset="0"/>
                </a:rPr>
                <a:t> sa iyong indibiduwal na badyet</a:t>
              </a:r>
            </a:p>
            <a:p>
              <a:pPr marL="457200" indent="-457200">
                <a:lnSpc>
                  <a:spcPct val="90000"/>
                </a:lnSpc>
                <a:spcBef>
                  <a:spcPct val="0"/>
                </a:spcBef>
                <a:buFont typeface="Wingdings" panose="05000000000000000000" pitchFamily="2" charset="2"/>
                <a:buChar char="ü"/>
              </a:pPr>
              <a:endParaRPr lang="fil-PH"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Mga pagbabago sa iyong indibiduwal na badyet </a:t>
              </a:r>
            </a:p>
            <a:p>
              <a:pPr marL="457200" indent="-457200">
                <a:lnSpc>
                  <a:spcPct val="90000"/>
                </a:lnSpc>
                <a:spcBef>
                  <a:spcPct val="0"/>
                </a:spcBef>
                <a:buFont typeface="Wingdings" panose="05000000000000000000" pitchFamily="2" charset="2"/>
                <a:buChar char="ü"/>
              </a:pPr>
              <a:endParaRPr lang="fil-PH" sz="24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Mga kinakailangan sa pagpaplano</a:t>
              </a:r>
            </a:p>
            <a:p>
              <a:pPr>
                <a:lnSpc>
                  <a:spcPct val="90000"/>
                </a:lnSpc>
                <a:spcBef>
                  <a:spcPct val="0"/>
                </a:spcBef>
              </a:pPr>
              <a:r>
                <a:rPr dirty="0"/>
                <a:t> </a:t>
              </a:r>
            </a:p>
            <a:p>
              <a:pPr marL="457200" indent="-457200">
                <a:lnSpc>
                  <a:spcPct val="90000"/>
                </a:lnSpc>
                <a:spcBef>
                  <a:spcPct val="0"/>
                </a:spcBef>
                <a:buFont typeface="Wingdings" panose="05000000000000000000" pitchFamily="2" charset="2"/>
                <a:buChar char="ü"/>
              </a:pPr>
              <a:r>
                <a:rPr lang="en-US" sz="2400" dirty="0">
                  <a:latin typeface="Century Gothic" panose="020B0502020202020204" pitchFamily="34" charset="0"/>
                </a:rPr>
                <a:t>Mga halimbawa ni Jason at Sofia </a:t>
              </a:r>
            </a:p>
            <a:p>
              <a:pPr marL="285750" indent="-285750">
                <a:buFont typeface="Wingdings" panose="05000000000000000000" pitchFamily="2" charset="2"/>
                <a:buChar char="ü"/>
              </a:pPr>
              <a:endParaRPr lang="fil-PH"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9580178"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1" y="610286"/>
            <a:ext cx="4371975" cy="48013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709062" cy="649408"/>
          </a:xfrm>
        </p:spPr>
        <p:txBody>
          <a:bodyPr/>
          <a:lstStyle/>
          <a:p>
            <a:r>
              <a:rPr dirty="0"/>
              <a:t>ORYENTASYON NG SELF-DETERMINATION PROGRAM </a:t>
            </a:r>
          </a:p>
        </p:txBody>
      </p:sp>
      <p:sp>
        <p:nvSpPr>
          <p:cNvPr id="3" name="Text Placeholder 2"/>
          <p:cNvSpPr>
            <a:spLocks noGrp="1"/>
          </p:cNvSpPr>
          <p:nvPr>
            <p:ph type="body" sz="quarter" idx="14"/>
          </p:nvPr>
        </p:nvSpPr>
        <p:spPr/>
        <p:txBody>
          <a:bodyPr/>
          <a:lstStyle/>
          <a:p>
            <a:r>
              <a:rPr dirty="0"/>
              <a:t>MGA KAGAMITAN SA ORYENTASYON</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326055" y="1712384"/>
            <a:ext cx="7902958" cy="5445725"/>
            <a:chOff x="947592" y="571097"/>
            <a:chExt cx="7902958" cy="5445725"/>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5386090"/>
            </a:xfrm>
            <a:prstGeom prst="rect">
              <a:avLst/>
            </a:prstGeom>
          </p:spPr>
          <p:txBody>
            <a:bodyPr wrap="square">
              <a:spAutoFit/>
            </a:bodyPr>
            <a:lstStyle/>
            <a:p>
              <a:pPr algn="ctr"/>
              <a:r>
                <a:rPr lang="en-US" sz="4000" dirty="0">
                  <a:latin typeface="Century Gothic" panose="020B0502020202020204" pitchFamily="34" charset="0"/>
                </a:rPr>
                <a:t>MGA KAGAMITAN PARA SA PAGSASANAY</a:t>
              </a:r>
            </a:p>
            <a:p>
              <a:pPr algn="ctr"/>
              <a:endParaRPr lang="fil-PH" sz="800" dirty="0">
                <a:latin typeface="Century Gothic" panose="020B0502020202020204" pitchFamily="34" charset="0"/>
              </a:endParaRPr>
            </a:p>
            <a:p>
              <a:pPr marL="457200" indent="-457200">
                <a:buFont typeface="Arial" panose="020B0604020202020204" pitchFamily="34" charset="0"/>
                <a:buChar char="•"/>
              </a:pPr>
              <a:r>
                <a:rPr lang="en-US" sz="2800" b="1" u="sng" dirty="0">
                  <a:latin typeface="Century Gothic" panose="020B0502020202020204" pitchFamily="34" charset="0"/>
                </a:rPr>
                <a:t>MGA TANONG!!!!! </a:t>
              </a:r>
            </a:p>
            <a:p>
              <a:pPr marL="457200" indent="-457200">
                <a:buFont typeface="Arial" panose="020B0604020202020204" pitchFamily="34" charset="0"/>
                <a:buChar char="•"/>
              </a:pPr>
              <a:r>
                <a:rPr lang="en-US" sz="2800" dirty="0">
                  <a:latin typeface="Century Gothic" panose="020B0502020202020204" pitchFamily="34" charset="0"/>
                </a:rPr>
                <a:t>Mga Handout</a:t>
              </a:r>
            </a:p>
            <a:p>
              <a:pPr marL="457200" lvl="0" indent="-457200">
                <a:buFont typeface="Arial" panose="020B0604020202020204" pitchFamily="34" charset="0"/>
                <a:buChar char="•"/>
              </a:pPr>
              <a:r>
                <a:rPr lang="en-US" sz="2800" dirty="0">
                  <a:latin typeface="Century Gothic" panose="020B0502020202020204" pitchFamily="34" charset="0"/>
                </a:rPr>
                <a:t>Mga Larawan</a:t>
              </a:r>
            </a:p>
            <a:p>
              <a:pPr marL="457200" lvl="0" indent="-457200">
                <a:buFont typeface="Arial" panose="020B0604020202020204" pitchFamily="34" charset="0"/>
                <a:buChar char="•"/>
              </a:pPr>
              <a:r>
                <a:rPr lang="en-US" sz="2800" dirty="0">
                  <a:latin typeface="Century Gothic" panose="020B0502020202020204" pitchFamily="34" charset="0"/>
                </a:rPr>
                <a:t>Sina Jason at Sofia</a:t>
              </a:r>
            </a:p>
            <a:p>
              <a:pPr marL="457200" lvl="0" indent="-457200">
                <a:buFont typeface="Arial" panose="020B0604020202020204" pitchFamily="34" charset="0"/>
                <a:buChar char="•"/>
              </a:pPr>
              <a:r>
                <a:rPr lang="en-US" sz="2800" dirty="0">
                  <a:latin typeface="Century Gothic" panose="020B0502020202020204" pitchFamily="34" charset="0"/>
                </a:rPr>
                <a:t>5 Pamantayan ang gagabay sa pagsasanay na ito</a:t>
              </a:r>
            </a:p>
            <a:p>
              <a:pPr marL="457200" lvl="0" indent="-457200">
                <a:buFont typeface="Arial" panose="020B0604020202020204" pitchFamily="34" charset="0"/>
                <a:buChar char="•"/>
              </a:pPr>
              <a:r>
                <a:rPr lang="en-US" sz="2800" dirty="0">
                  <a:latin typeface="Century Gothic" panose="020B0502020202020204" pitchFamily="34" charset="0"/>
                </a:rPr>
                <a:t>Pangkat ng DDS at RC</a:t>
              </a:r>
            </a:p>
            <a:p>
              <a:pPr lvl="0"/>
              <a:endParaRPr lang="fil-PH" sz="3200" dirty="0">
                <a:latin typeface="Century Gothic" panose="020B0502020202020204" pitchFamily="34" charset="0"/>
              </a:endParaRPr>
            </a:p>
            <a:p>
              <a:endParaRPr lang="fil-PH"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4" y="2984654"/>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PLANO NG PAGGASTOS</a:t>
            </a:r>
          </a:p>
        </p:txBody>
      </p:sp>
      <p:sp>
        <p:nvSpPr>
          <p:cNvPr id="15" name="TextBox 14"/>
          <p:cNvSpPr txBox="1"/>
          <p:nvPr/>
        </p:nvSpPr>
        <p:spPr>
          <a:xfrm>
            <a:off x="2427980" y="3868715"/>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PAGBUO NG IYONG PLANO NG PAGGASTOS</a:t>
            </a:r>
          </a:p>
          <a:p>
            <a:pPr marL="342900" indent="-342900" defTabSz="914400" rtl="0" eaLnBrk="1" latinLnBrk="0" hangingPunct="1">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MGA KATEGORYA NG BADYET</a:t>
            </a: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MGA HALIMBAWA NI JASON AT SOFIA</a:t>
            </a:r>
          </a:p>
          <a:p>
            <a:pPr marL="342900" indent="-342900" defTabSz="914400" rtl="0" eaLnBrk="1" latinLnBrk="0" hangingPunct="1">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AKTIBIDAD</a:t>
            </a:r>
          </a:p>
          <a:p>
            <a:pPr marL="342900" indent="-342900" defTabSz="914400" rtl="0" eaLnBrk="1" latinLnBrk="0" hangingPunct="1">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fil-PH"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905102" cy="862561"/>
          </a:xfrm>
        </p:spPr>
        <p:txBody>
          <a:bodyPr/>
          <a:lstStyle/>
          <a:p>
            <a:r>
              <a:rPr lang="en-US" sz="2800" dirty="0"/>
              <a:t>PAGBABAYAD PARA SA MGA SERBISYO AT SUPORTA</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4914001"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PLANO NG PAGGASTOS</a:t>
            </a:r>
            <a:endParaRPr lang="fil-PH"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Pangkalahatang ideya</a:t>
            </a: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7719" y="1441929"/>
            <a:ext cx="11886506"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Pagbuo ng iyong </a:t>
            </a:r>
            <a:r>
              <a:rPr sz="3200" b="1" dirty="0">
                <a:latin typeface="Century Gothic" panose="020B0502020202020204" pitchFamily="34" charset="0"/>
              </a:rPr>
              <a:t>Plano ng Paggastos</a:t>
            </a:r>
            <a:endParaRPr lang="fil-PH" sz="3200" b="1" kern="1200" dirty="0">
              <a:latin typeface="Century Gothic" panose="020B0502020202020204" pitchFamily="34" charset="0"/>
              <a:ea typeface="+mj-ea"/>
              <a:cs typeface="+mj-cs"/>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bg2">
                      <a:lumMod val="10000"/>
                    </a:schemeClr>
                  </a:solidFill>
                  <a:latin typeface="Century Gothic" panose="020B0502020202020204" pitchFamily="34" charset="0"/>
                </a:rPr>
                <a:t>Mga natukoy na serbisyo sa panahon ng</a:t>
              </a:r>
              <a:r>
                <a:rPr lang="en-US" sz="2400" b="1" dirty="0">
                  <a:solidFill>
                    <a:schemeClr val="bg2">
                      <a:lumMod val="10000"/>
                    </a:schemeClr>
                  </a:solidFill>
                  <a:latin typeface="Century Gothic" panose="020B0502020202020204" pitchFamily="34" charset="0"/>
                </a:rPr>
                <a:t>Pagpaplano na Nakasentro sa Tao </a:t>
              </a:r>
              <a:r>
                <a:rPr lang="en-US" sz="2400" dirty="0">
                  <a:solidFill>
                    <a:schemeClr val="bg2">
                      <a:lumMod val="10000"/>
                    </a:schemeClr>
                  </a:solidFill>
                  <a:latin typeface="Century Gothic" panose="020B0502020202020204" pitchFamily="34" charset="0"/>
                </a:rPr>
                <a:t>at ng nakadokumento sa iyong </a:t>
              </a:r>
              <a:r>
                <a:rPr lang="en-US" sz="2400" b="1" dirty="0">
                  <a:solidFill>
                    <a:schemeClr val="bg2">
                      <a:lumMod val="10000"/>
                    </a:schemeClr>
                  </a:solidFill>
                  <a:latin typeface="Century Gothic" panose="020B0502020202020204" pitchFamily="34" charset="0"/>
                </a:rPr>
                <a:t>IPP</a:t>
              </a:r>
              <a:r>
                <a:rPr lang="en-US" sz="2400" dirty="0">
                  <a:solidFill>
                    <a:schemeClr val="bg2">
                      <a:lumMod val="10000"/>
                    </a:schemeClr>
                  </a:solidFill>
                  <a:latin typeface="Century Gothic" panose="020B0502020202020204" pitchFamily="34" charset="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1624" cy="2616101"/>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Suporta</a:t>
            </a:r>
            <a:r>
              <a:rPr lang="en-US" sz="2000" b="1" dirty="0">
                <a:solidFill>
                  <a:schemeClr val="bg2">
                    <a:lumMod val="10000"/>
                  </a:schemeClr>
                </a:solidFill>
                <a:latin typeface="Century Gothic" panose="020B0502020202020204" pitchFamily="34" charset="0"/>
              </a:rPr>
              <a:t>:</a:t>
            </a:r>
            <a:endParaRPr lang="fil-PH" sz="2000" b="1" u="sng" dirty="0">
              <a:solidFill>
                <a:schemeClr val="bg2">
                  <a:lumMod val="10000"/>
                </a:schemeClr>
              </a:solidFill>
              <a:latin typeface="Century Gothic" panose="020B0502020202020204" pitchFamily="34" charset="0"/>
            </a:endParaRPr>
          </a:p>
          <a:p>
            <a:pPr marL="342900" indent="-342900" algn="ctr">
              <a:buFont typeface="Arial" panose="020B0604020202020204" pitchFamily="34" charset="0"/>
              <a:buChar char="•"/>
            </a:pPr>
            <a:endParaRPr lang="fil-PH"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Pamilya at mga kaibigan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Service Coordinator</a:t>
            </a:r>
            <a:endParaRPr lang="fil-PH" sz="2200"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Independent facilitator </a:t>
            </a:r>
          </a:p>
          <a:p>
            <a:pPr marL="342900" indent="-342900">
              <a:buFont typeface="Arial" panose="020B0604020202020204" pitchFamily="34" charset="0"/>
              <a:buChar char="•"/>
            </a:pPr>
            <a:r>
              <a:rPr lang="en-US" sz="2200" dirty="0">
                <a:solidFill>
                  <a:schemeClr val="bg2">
                    <a:lumMod val="10000"/>
                  </a:schemeClr>
                </a:solidFill>
                <a:latin typeface="Century Gothic" panose="020B0502020202020204" pitchFamily="34" charset="0"/>
              </a:rPr>
              <a:t>FMS</a:t>
            </a:r>
            <a:endParaRPr lang="fil-PH" sz="2200" b="1" dirty="0">
              <a:solidFill>
                <a:schemeClr val="bg2">
                  <a:lumMod val="10000"/>
                </a:schemeClr>
              </a:solidFill>
              <a:latin typeface="Century Gothic" panose="020B0502020202020204" pitchFamily="34" charset="0"/>
            </a:endParaRPr>
          </a:p>
        </p:txBody>
      </p:sp>
      <p:sp>
        <p:nvSpPr>
          <p:cNvPr id="18" name="Rectangle 17"/>
          <p:cNvSpPr/>
          <p:nvPr/>
        </p:nvSpPr>
        <p:spPr>
          <a:xfrm>
            <a:off x="6272337" y="2620485"/>
            <a:ext cx="2657484" cy="2400657"/>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Tiyakin:</a:t>
            </a:r>
          </a:p>
          <a:p>
            <a:endParaRPr lang="fil-PH" sz="800" b="1" dirty="0">
              <a:solidFill>
                <a:schemeClr val="bg2">
                  <a:lumMod val="10000"/>
                </a:schemeClr>
              </a:solidFill>
              <a:latin typeface="Century Gothic" panose="020B0502020202020204" pitchFamily="34" charset="0"/>
            </a:endParaRPr>
          </a:p>
          <a:p>
            <a:r>
              <a:rPr lang="en-US" sz="2200" b="1" dirty="0">
                <a:solidFill>
                  <a:schemeClr val="bg2">
                    <a:lumMod val="10000"/>
                  </a:schemeClr>
                </a:solidFill>
                <a:latin typeface="Century Gothic" panose="020B0502020202020204" pitchFamily="34" charset="0"/>
              </a:rPr>
              <a:t>Mga serbisyong panlahatan</a:t>
            </a:r>
            <a:r>
              <a:rPr lang="en-US" sz="2200" dirty="0">
                <a:solidFill>
                  <a:schemeClr val="bg2">
                    <a:lumMod val="10000"/>
                  </a:schemeClr>
                </a:solidFill>
                <a:latin typeface="Century Gothic" panose="020B0502020202020204" pitchFamily="34" charset="0"/>
              </a:rPr>
              <a:t>. </a:t>
            </a:r>
          </a:p>
          <a:p>
            <a:endParaRPr lang="fil-PH" sz="800" dirty="0">
              <a:solidFill>
                <a:schemeClr val="bg2">
                  <a:lumMod val="10000"/>
                </a:schemeClr>
              </a:solidFill>
              <a:latin typeface="Century Gothic" panose="020B0502020202020204" pitchFamily="34" charset="0"/>
            </a:endParaRPr>
          </a:p>
          <a:p>
            <a:r>
              <a:rPr lang="en-US" sz="2200" dirty="0">
                <a:solidFill>
                  <a:schemeClr val="bg2">
                    <a:lumMod val="10000"/>
                  </a:schemeClr>
                </a:solidFill>
                <a:latin typeface="Century Gothic" panose="020B0502020202020204" pitchFamily="34" charset="0"/>
              </a:rPr>
              <a:t>Anong mga serbisyo ang hindi magmumula sa iyong indibiduwal na badyet?  </a:t>
            </a:r>
            <a:endParaRPr lang="fil-PH" sz="2200" b="1" dirty="0">
              <a:solidFill>
                <a:schemeClr val="bg2">
                  <a:lumMod val="10000"/>
                </a:schemeClr>
              </a:solidFill>
              <a:latin typeface="Century Gothic" panose="020B0502020202020204" pitchFamily="34" charset="0"/>
            </a:endParaRPr>
          </a:p>
        </p:txBody>
      </p:sp>
      <p:sp>
        <p:nvSpPr>
          <p:cNvPr id="19" name="Rectangle 18"/>
          <p:cNvSpPr/>
          <p:nvPr/>
        </p:nvSpPr>
        <p:spPr>
          <a:xfrm>
            <a:off x="9207214" y="2620485"/>
            <a:ext cx="2904708" cy="2339102"/>
          </a:xfrm>
          <a:prstGeom prst="rect">
            <a:avLst/>
          </a:prstGeom>
        </p:spPr>
        <p:txBody>
          <a:bodyPr wrap="square">
            <a:spAutoFit/>
          </a:bodyPr>
          <a:lstStyle/>
          <a:p>
            <a:r>
              <a:rPr lang="en-US" sz="2400" b="1" dirty="0">
                <a:solidFill>
                  <a:schemeClr val="bg2">
                    <a:lumMod val="10000"/>
                  </a:schemeClr>
                </a:solidFill>
                <a:latin typeface="Century Gothic" panose="020B0502020202020204" pitchFamily="34" charset="0"/>
              </a:rPr>
              <a:t>Tiyakin</a:t>
            </a:r>
            <a:r>
              <a:rPr lang="en-US" sz="2200" dirty="0">
                <a:solidFill>
                  <a:schemeClr val="bg2">
                    <a:lumMod val="10000"/>
                  </a:schemeClr>
                </a:solidFill>
                <a:latin typeface="Century Gothic" panose="020B0502020202020204" pitchFamily="34" charset="0"/>
              </a:rPr>
              <a:t>:</a:t>
            </a:r>
          </a:p>
          <a:p>
            <a:endParaRPr lang="fil-PH"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Sino?</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Gaano kadalas?</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Kailan? </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Haba ng panahon?</a:t>
            </a:r>
          </a:p>
          <a:p>
            <a:pPr marL="285750" indent="-285750">
              <a:buFont typeface="Arial" panose="020B0604020202020204" pitchFamily="34" charset="0"/>
              <a:buChar char="•"/>
            </a:pPr>
            <a:r>
              <a:rPr lang="en-US" sz="2200" dirty="0">
                <a:solidFill>
                  <a:schemeClr val="bg2">
                    <a:lumMod val="10000"/>
                  </a:schemeClr>
                </a:solidFill>
                <a:latin typeface="Century Gothic" panose="020B0502020202020204" pitchFamily="34" charset="0"/>
              </a:rPr>
              <a:t>Gastos?</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10943327" cy="862561"/>
          </a:xfrm>
        </p:spPr>
        <p:txBody>
          <a:bodyPr/>
          <a:lstStyle/>
          <a:p>
            <a:r>
              <a:rPr lang="en-US" sz="2800" dirty="0"/>
              <a:t>PAGBABAYAD PARA SA MGA SERBISYO AT SUPORTA</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5618852"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Mga </a:t>
            </a:r>
            <a:r>
              <a:rPr lang="en-US" sz="3200" b="1" kern="1200" dirty="0" err="1">
                <a:latin typeface="Century Gothic" panose="020B0502020202020204" pitchFamily="34" charset="0"/>
              </a:rPr>
              <a:t>Kategorya</a:t>
            </a:r>
            <a:r>
              <a:rPr lang="en-US" sz="3200" b="1" kern="1200" dirty="0">
                <a:latin typeface="Century Gothic" panose="020B0502020202020204" pitchFamily="34" charset="0"/>
              </a:rPr>
              <a:t> </a:t>
            </a:r>
            <a:br>
              <a:rPr lang="en-US" sz="3200" b="1" kern="1200" dirty="0">
                <a:latin typeface="Century Gothic" panose="020B0502020202020204" pitchFamily="34" charset="0"/>
              </a:rPr>
            </a:br>
            <a:r>
              <a:rPr lang="en-US" sz="3200" b="1" kern="1200" dirty="0">
                <a:latin typeface="Century Gothic" panose="020B0502020202020204" pitchFamily="34" charset="0"/>
              </a:rPr>
              <a:t>ng Badyet</a:t>
            </a:r>
            <a:endParaRPr lang="fil-PH" sz="3200" b="1" kern="1200" dirty="0">
              <a:latin typeface="Century Gothic" panose="020B0502020202020204" pitchFamily="34" charset="0"/>
              <a:ea typeface="+mj-ea"/>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9952727" cy="862561"/>
          </a:xfrm>
        </p:spPr>
        <p:txBody>
          <a:bodyPr/>
          <a:lstStyle/>
          <a:p>
            <a:r>
              <a:rPr lang="en-US" sz="2800" dirty="0"/>
              <a:t>PAGBABAYAD PARA SA MGA SERBISYO AT SUPORTA</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2" y="589468"/>
            <a:ext cx="480922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sp>
        <p:nvSpPr>
          <p:cNvPr id="3" name="TextBox 2"/>
          <p:cNvSpPr txBox="1"/>
          <p:nvPr/>
        </p:nvSpPr>
        <p:spPr>
          <a:xfrm>
            <a:off x="339580" y="2935302"/>
            <a:ext cx="4961146" cy="3170099"/>
          </a:xfrm>
          <a:prstGeom prst="rect">
            <a:avLst/>
          </a:prstGeom>
          <a:noFill/>
        </p:spPr>
        <p:txBody>
          <a:bodyPr wrap="square" rtlCol="0">
            <a:spAutoFit/>
          </a:bodyPr>
          <a:lstStyle/>
          <a:p>
            <a:endParaRPr lang="fil-PH" sz="2000" b="1" dirty="0">
              <a:solidFill>
                <a:schemeClr val="bg2">
                  <a:lumMod val="10000"/>
                </a:schemeClr>
              </a:solidFill>
              <a:latin typeface="Century Gothic" panose="020B0502020202020204" pitchFamily="34" charset="0"/>
            </a:endParaRPr>
          </a:p>
          <a:p>
            <a:pPr algn="ctr"/>
            <a:r>
              <a:rPr lang="en-US" sz="2000" b="1" u="sng" dirty="0">
                <a:solidFill>
                  <a:schemeClr val="bg2">
                    <a:lumMod val="10000"/>
                  </a:schemeClr>
                </a:solidFill>
                <a:latin typeface="Century Gothic" panose="020B0502020202020204" pitchFamily="34" charset="0"/>
              </a:rPr>
              <a:t>Ang 3 Kategorya ng Badyet: </a:t>
            </a:r>
          </a:p>
          <a:p>
            <a:pPr algn="ctr"/>
            <a:endParaRPr lang="fil-PH" sz="2000" b="1" dirty="0">
              <a:solidFill>
                <a:schemeClr val="bg2">
                  <a:lumMod val="10000"/>
                </a:schemeClr>
              </a:solidFill>
              <a:latin typeface="Century Gothic" panose="020B0502020202020204" pitchFamily="34" charset="0"/>
            </a:endParaRPr>
          </a:p>
          <a:p>
            <a:pPr algn="ctr"/>
            <a:r>
              <a:rPr lang="en-US" sz="2000" b="1" dirty="0">
                <a:solidFill>
                  <a:schemeClr val="bg2">
                    <a:lumMod val="10000"/>
                  </a:schemeClr>
                </a:solidFill>
                <a:latin typeface="Century Gothic" panose="020B0502020202020204" pitchFamily="34" charset="0"/>
              </a:rPr>
              <a:t>Kaayusan sa Pang-araw-araw na Buhay</a:t>
            </a:r>
          </a:p>
          <a:p>
            <a:pPr algn="ctr"/>
            <a:endParaRPr lang="fil-PH" sz="2000" b="1" dirty="0">
              <a:solidFill>
                <a:schemeClr val="bg2">
                  <a:lumMod val="10000"/>
                </a:schemeClr>
              </a:solidFill>
              <a:latin typeface="Century Gothic" panose="020B0502020202020204" pitchFamily="34" charset="0"/>
            </a:endParaRPr>
          </a:p>
          <a:p>
            <a:pPr algn="ctr"/>
            <a:r>
              <a:rPr lang="en-US" sz="2000" b="1" dirty="0">
                <a:solidFill>
                  <a:schemeClr val="bg2">
                    <a:lumMod val="10000"/>
                  </a:schemeClr>
                </a:solidFill>
                <a:latin typeface="Century Gothic" panose="020B0502020202020204" pitchFamily="34" charset="0"/>
              </a:rPr>
              <a:t>Trabaho at Pakikibahagi sa Komunidad</a:t>
            </a:r>
          </a:p>
          <a:p>
            <a:pPr algn="ctr"/>
            <a:endParaRPr lang="fil-PH" sz="2000" b="1" dirty="0">
              <a:solidFill>
                <a:schemeClr val="bg2">
                  <a:lumMod val="10000"/>
                </a:schemeClr>
              </a:solidFill>
              <a:latin typeface="Century Gothic" panose="020B0502020202020204" pitchFamily="34" charset="0"/>
            </a:endParaRPr>
          </a:p>
          <a:p>
            <a:pPr algn="ctr"/>
            <a:r>
              <a:rPr lang="en-US" sz="2000" b="1" dirty="0">
                <a:solidFill>
                  <a:schemeClr val="bg2">
                    <a:lumMod val="10000"/>
                  </a:schemeClr>
                </a:solidFill>
                <a:latin typeface="Century Gothic" panose="020B0502020202020204" pitchFamily="34" charset="0"/>
              </a:rPr>
              <a:t>Kalusugan at Kaligtasan</a:t>
            </a:r>
          </a:p>
          <a:p>
            <a:endParaRPr lang="fil-PH"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fil-PH" sz="2000" b="1" dirty="0">
              <a:solidFill>
                <a:schemeClr val="bg2">
                  <a:lumMod val="10000"/>
                </a:schemeClr>
              </a:solidFill>
              <a:latin typeface="Century Gothic" panose="020B0502020202020204" pitchFamily="34" charset="0"/>
            </a:endParaRPr>
          </a:p>
          <a:p>
            <a:pPr algn="ctr"/>
            <a:r>
              <a:rPr lang="en-US" sz="2000" b="1" u="sng" dirty="0">
                <a:solidFill>
                  <a:schemeClr val="bg2">
                    <a:lumMod val="10000"/>
                  </a:schemeClr>
                </a:solidFill>
                <a:latin typeface="Century Gothic" panose="020B0502020202020204" pitchFamily="34" charset="0"/>
              </a:rPr>
              <a:t>Mga Pagbabago sa Plano ng Paggastos:</a:t>
            </a:r>
          </a:p>
          <a:p>
            <a:pPr algn="ctr"/>
            <a:endParaRPr lang="fil-PH" sz="2000" b="1" dirty="0">
              <a:solidFill>
                <a:schemeClr val="bg2">
                  <a:lumMod val="10000"/>
                </a:schemeClr>
              </a:solidFill>
              <a:latin typeface="Century Gothic" panose="020B0502020202020204" pitchFamily="34" charset="0"/>
            </a:endParaRPr>
          </a:p>
          <a:p>
            <a:pPr algn="ctr"/>
            <a:r>
              <a:rPr lang="en-US" sz="2000" b="1" dirty="0">
                <a:solidFill>
                  <a:schemeClr val="bg2">
                    <a:lumMod val="10000"/>
                  </a:schemeClr>
                </a:solidFill>
                <a:latin typeface="Century Gothic" panose="020B0502020202020204" pitchFamily="34" charset="0"/>
              </a:rPr>
              <a:t>Paglipat ng hanggang 10 % </a:t>
            </a:r>
          </a:p>
          <a:p>
            <a:pPr algn="ctr"/>
            <a:r>
              <a:rPr lang="en-US" sz="2000" b="1" dirty="0">
                <a:solidFill>
                  <a:schemeClr val="bg2">
                    <a:lumMod val="10000"/>
                  </a:schemeClr>
                </a:solidFill>
                <a:latin typeface="Century Gothic" panose="020B0502020202020204" pitchFamily="34" charset="0"/>
              </a:rPr>
              <a:t>sa pagitan ng mga kategorya</a:t>
            </a:r>
            <a:endParaRPr lang="fil-PH" sz="2000" b="1" dirty="0">
              <a:solidFill>
                <a:schemeClr val="bg2">
                  <a:lumMod val="10000"/>
                </a:schemeClr>
              </a:solidFill>
              <a:latin typeface="Century Gothic" panose="020B0502020202020204" pitchFamily="34" charset="0"/>
            </a:endParaRPr>
          </a:p>
          <a:p>
            <a:pPr algn="ctr"/>
            <a:endParaRPr lang="fil-PH" sz="2000" b="1" dirty="0">
              <a:solidFill>
                <a:schemeClr val="bg2">
                  <a:lumMod val="10000"/>
                </a:schemeClr>
              </a:solidFill>
              <a:latin typeface="Century Gothic" panose="020B0502020202020204" pitchFamily="34" charset="0"/>
            </a:endParaRPr>
          </a:p>
          <a:p>
            <a:pPr algn="ctr"/>
            <a:r>
              <a:rPr lang="en-US" sz="2000" b="1" dirty="0">
                <a:solidFill>
                  <a:schemeClr val="bg2">
                    <a:lumMod val="10000"/>
                  </a:schemeClr>
                </a:solidFill>
                <a:latin typeface="Century Gothic" panose="020B0502020202020204" pitchFamily="34" charset="0"/>
              </a:rPr>
              <a:t>Paglipat ng mahigit sa 10% </a:t>
            </a:r>
          </a:p>
          <a:p>
            <a:pPr algn="ctr"/>
            <a:r>
              <a:rPr lang="en-US" sz="2000" b="1" dirty="0">
                <a:solidFill>
                  <a:schemeClr val="bg2">
                    <a:lumMod val="10000"/>
                  </a:schemeClr>
                </a:solidFill>
                <a:latin typeface="Century Gothic" panose="020B0502020202020204" pitchFamily="34" charset="0"/>
              </a:rPr>
              <a:t>sa pagitan ng mga kategorya</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2613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ng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503791" y="3351981"/>
            <a:ext cx="11304044" cy="536249"/>
            <a:chOff x="485674" y="3809999"/>
            <a:chExt cx="11304044" cy="536249"/>
          </a:xfrm>
        </p:grpSpPr>
        <p:sp>
          <p:nvSpPr>
            <p:cNvPr id="18" name="TextBox 17"/>
            <p:cNvSpPr txBox="1"/>
            <p:nvPr/>
          </p:nvSpPr>
          <p:spPr>
            <a:xfrm>
              <a:off x="485674" y="3810000"/>
              <a:ext cx="1303929"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Pangkat</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19" name="TextBox 18"/>
            <p:cNvSpPr txBox="1"/>
            <p:nvPr/>
          </p:nvSpPr>
          <p:spPr>
            <a:xfrm>
              <a:off x="1925228" y="3810000"/>
              <a:ext cx="1303929"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err="1">
                  <a:solidFill>
                    <a:schemeClr val="accent5">
                      <a:lumMod val="50000"/>
                    </a:schemeClr>
                  </a:solidFill>
                  <a:latin typeface="Century Gothic" panose="020B0502020202020204" pitchFamily="34" charset="0"/>
                </a:rPr>
                <a:t>Mga</a:t>
              </a:r>
              <a:r>
                <a:rPr lang="en-US" sz="1600" dirty="0">
                  <a:solidFill>
                    <a:schemeClr val="accent5">
                      <a:lumMod val="50000"/>
                    </a:schemeClr>
                  </a:solidFill>
                  <a:latin typeface="Century Gothic" panose="020B0502020202020204" pitchFamily="34" charset="0"/>
                </a:rPr>
                <a:t> </a:t>
              </a:r>
              <a:r>
                <a:rPr lang="en-US" sz="1600" dirty="0" err="1">
                  <a:solidFill>
                    <a:schemeClr val="accent5">
                      <a:lumMod val="50000"/>
                    </a:schemeClr>
                  </a:solidFill>
                  <a:latin typeface="Century Gothic" panose="020B0502020202020204" pitchFamily="34" charset="0"/>
                </a:rPr>
                <a:t>tunguhin</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0" name="TextBox 19"/>
            <p:cNvSpPr txBox="1"/>
            <p:nvPr/>
          </p:nvSpPr>
          <p:spPr>
            <a:xfrm>
              <a:off x="3554285" y="3815813"/>
              <a:ext cx="895350"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IPP</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241337" y="3844794"/>
              <a:ext cx="1079599"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Gastos</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2" name="TextBox 21"/>
            <p:cNvSpPr txBox="1"/>
            <p:nvPr/>
          </p:nvSpPr>
          <p:spPr>
            <a:xfrm>
              <a:off x="4545516" y="3810717"/>
              <a:ext cx="1655437"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Panlahatan</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3" name="TextBox 22"/>
            <p:cNvSpPr txBox="1"/>
            <p:nvPr/>
          </p:nvSpPr>
          <p:spPr>
            <a:xfrm>
              <a:off x="7472707" y="3810000"/>
              <a:ext cx="1461693"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Pagsasaliksik</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4" name="TextBox 23"/>
            <p:cNvSpPr txBox="1"/>
            <p:nvPr/>
          </p:nvSpPr>
          <p:spPr>
            <a:xfrm>
              <a:off x="8949993" y="3809999"/>
              <a:ext cx="1280159"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Matematika</a:t>
              </a:r>
              <a:endParaRPr lang="fil-PH" sz="1600" kern="1200" dirty="0">
                <a:solidFill>
                  <a:schemeClr val="accent5">
                    <a:lumMod val="50000"/>
                  </a:schemeClr>
                </a:solidFill>
                <a:latin typeface="Century Gothic" panose="020B0502020202020204" pitchFamily="34" charset="0"/>
                <a:ea typeface="+mj-ea"/>
                <a:cs typeface="+mj-cs"/>
              </a:endParaRPr>
            </a:p>
          </p:txBody>
        </p:sp>
        <p:sp>
          <p:nvSpPr>
            <p:cNvPr id="25" name="TextBox 24"/>
            <p:cNvSpPr txBox="1"/>
            <p:nvPr/>
          </p:nvSpPr>
          <p:spPr>
            <a:xfrm>
              <a:off x="10287933" y="3810717"/>
              <a:ext cx="150178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dirty="0">
                  <a:solidFill>
                    <a:schemeClr val="accent5">
                      <a:lumMod val="50000"/>
                    </a:schemeClr>
                  </a:solidFill>
                  <a:latin typeface="Century Gothic" panose="020B0502020202020204" pitchFamily="34" charset="0"/>
                </a:rPr>
                <a:t>Plano ng Paggastos</a:t>
              </a:r>
              <a:endParaRPr lang="fil-PH" sz="1600" kern="1200" dirty="0">
                <a:solidFill>
                  <a:schemeClr val="accent5">
                    <a:lumMod val="50000"/>
                  </a:schemeClr>
                </a:solidFill>
                <a:latin typeface="Century Gothic" panose="020B0502020202020204" pitchFamily="34" charset="0"/>
                <a:ea typeface="+mj-ea"/>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365061" y="4992277"/>
              <a:ext cx="222957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rPr>
                <a:t>PLANO NG PAGGASTOS</a:t>
              </a:r>
              <a:endParaRPr lang="fil-PH" sz="2400" kern="1200" dirty="0">
                <a:solidFill>
                  <a:schemeClr val="accent5">
                    <a:lumMod val="50000"/>
                  </a:schemeClr>
                </a:solidFill>
                <a:latin typeface="Century Gothic" panose="020B0502020202020204" pitchFamily="34" charset="0"/>
                <a:ea typeface="+mj-ea"/>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$58,804</a:t>
            </a:r>
            <a:endParaRPr lang="fil-PH"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933360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5047352"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rPr>
                <a:t>INDIBIDUWAL NA BADYET </a:t>
              </a:r>
              <a:endParaRPr lang="fil-PH" sz="2400" kern="1200" dirty="0">
                <a:solidFill>
                  <a:schemeClr val="accent5">
                    <a:lumMod val="50000"/>
                  </a:schemeClr>
                </a:solidFill>
                <a:latin typeface="Century Gothic" panose="020B0502020202020204" pitchFamily="34" charset="0"/>
                <a:ea typeface="+mj-ea"/>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$63,100</a:t>
            </a:r>
            <a:endParaRPr lang="fil-PH"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hlinkClick r:id="rId4" action="ppaction://hlinkfile"/>
                </a:rPr>
                <a:t>*PLANO NG PAGGASTOS</a:t>
              </a:r>
              <a:endParaRPr lang="fil-PH" sz="2000" kern="1200" dirty="0">
                <a:solidFill>
                  <a:schemeClr val="accent5">
                    <a:lumMod val="50000"/>
                  </a:schemeClr>
                </a:solidFill>
                <a:latin typeface="Century Gothic" panose="020B0502020202020204" pitchFamily="34" charset="0"/>
                <a:ea typeface="+mj-ea"/>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1061012770"/>
              </p:ext>
            </p:extLst>
          </p:nvPr>
        </p:nvGraphicFramePr>
        <p:xfrm>
          <a:off x="435429" y="2101492"/>
          <a:ext cx="5820228" cy="4665068"/>
        </p:xfrm>
        <a:graphic>
          <a:graphicData uri="http://schemas.openxmlformats.org/drawingml/2006/table">
            <a:tbl>
              <a:tblPr firstRow="1" bandRow="1">
                <a:tableStyleId>{5C22544A-7EE6-4342-B048-85BDC9FD1C3A}</a:tableStyleId>
              </a:tblPr>
              <a:tblGrid>
                <a:gridCol w="4488996">
                  <a:extLst>
                    <a:ext uri="{9D8B030D-6E8A-4147-A177-3AD203B41FA5}">
                      <a16:colId xmlns:a16="http://schemas.microsoft.com/office/drawing/2014/main" val="20000"/>
                    </a:ext>
                  </a:extLst>
                </a:gridCol>
                <a:gridCol w="1331232">
                  <a:extLst>
                    <a:ext uri="{9D8B030D-6E8A-4147-A177-3AD203B41FA5}">
                      <a16:colId xmlns:a16="http://schemas.microsoft.com/office/drawing/2014/main" val="20001"/>
                    </a:ext>
                  </a:extLst>
                </a:gridCol>
              </a:tblGrid>
              <a:tr h="353213">
                <a:tc>
                  <a:txBody>
                    <a:bodyPr/>
                    <a:lstStyle/>
                    <a:p>
                      <a:r>
                        <a:t>SERBISYO</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t>HALAGA</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t>Mga Suporta ng Hanap-buhay</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$12,960</a:t>
                      </a:r>
                      <a:endParaRPr lang="fil-PH"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t>Mga Suporta ng Pamumuhay sa Komunidad</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$8,424</a:t>
                      </a:r>
                      <a:endParaRPr lang="fil-PH"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t>Mga Suporta ng Pagsasama-sama sa Komunidad</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t>Transportasyo na Hindi Pangmedikal</a:t>
                      </a:r>
                    </a:p>
                  </a:txBody>
                  <a:tcPr marL="51435" marR="51435">
                    <a:lnL w="12700" cap="flat" cmpd="sng" algn="ctr">
                      <a:solidFill>
                        <a:schemeClr val="tx1"/>
                      </a:solidFill>
                      <a:prstDash val="solid"/>
                      <a:round/>
                      <a:headEnd type="none" w="med" len="med"/>
                      <a:tailEnd type="none" w="med" len="med"/>
                    </a:lnL>
                  </a:tcPr>
                </a:tc>
                <a:tc>
                  <a:txBody>
                    <a:bodyPr/>
                    <a:lstStyle/>
                    <a:p>
                      <a:r>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t>Mga Suporta ng Pagsasama-sama sa Komunidad</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t>Mga Suporta ng Pagsasama-sama sa Komunidad</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t>Independent Facilitator</a:t>
                      </a:r>
                      <a:endParaRPr lang="fil-PH" dirty="0"/>
                    </a:p>
                  </a:txBody>
                  <a:tcPr marL="51435" marR="51435">
                    <a:lnL w="12700" cap="flat" cmpd="sng" algn="ctr">
                      <a:solidFill>
                        <a:schemeClr val="tx1"/>
                      </a:solidFill>
                      <a:prstDash val="solid"/>
                      <a:round/>
                      <a:headEnd type="none" w="med" len="med"/>
                      <a:tailEnd type="none" w="med" len="med"/>
                    </a:lnL>
                  </a:tcPr>
                </a:tc>
                <a:tc>
                  <a:txBody>
                    <a:bodyPr/>
                    <a:lstStyle/>
                    <a:p>
                      <a:r>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6620">
                <a:tc>
                  <a:txBody>
                    <a:bodyPr/>
                    <a:lstStyle/>
                    <a:p>
                      <a:r>
                        <a:rPr dirty="0"/>
                        <a:t>Financial Management Service  (FMS)</a:t>
                      </a:r>
                    </a:p>
                  </a:txBody>
                  <a:tcPr marL="51435" marR="51435">
                    <a:lnL w="12700" cap="flat" cmpd="sng" algn="ctr">
                      <a:solidFill>
                        <a:schemeClr val="tx1"/>
                      </a:solidFill>
                      <a:prstDash val="solid"/>
                      <a:round/>
                      <a:headEnd type="none" w="med" len="med"/>
                      <a:tailEnd type="none" w="med" len="med"/>
                    </a:lnL>
                  </a:tcPr>
                </a:tc>
                <a:tc>
                  <a:txBody>
                    <a:bodyPr/>
                    <a:lstStyle/>
                    <a:p>
                      <a:r>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en-US" sz="1800" b="1" dirty="0">
                          <a:effectLst/>
                          <a:latin typeface="Arial"/>
                        </a:rPr>
                        <a:t>Kabuoan</a:t>
                      </a:r>
                      <a:endParaRPr lang="fil-PH" sz="1100" b="1" dirty="0">
                        <a:effectLst/>
                        <a:latin typeface="Calibri"/>
                        <a:ea typeface="Calibri"/>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Arial"/>
                        </a:rPr>
                        <a:t>$58,804</a:t>
                      </a:r>
                      <a:endParaRPr lang="fil-PH" sz="1100" b="1" dirty="0">
                        <a:effectLst/>
                        <a:latin typeface="Calibri"/>
                        <a:ea typeface="Calibri"/>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ng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1103857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8292270" y="2613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2" y="589468"/>
            <a:ext cx="450442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$12,000</a:t>
            </a:r>
            <a:endParaRPr lang="fil-PH"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943464"/>
              <a:ext cx="2032034"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rPr>
                <a:t>INDIBIDUWAL NA BADYET </a:t>
              </a:r>
              <a:endParaRPr lang="fil-PH" sz="2400" kern="1200" dirty="0">
                <a:solidFill>
                  <a:schemeClr val="accent5">
                    <a:lumMod val="50000"/>
                  </a:schemeClr>
                </a:solidFill>
                <a:latin typeface="Century Gothic" panose="020B0502020202020204" pitchFamily="34" charset="0"/>
                <a:ea typeface="+mj-ea"/>
                <a:cs typeface="+mj-cs"/>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937170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141840" cy="757130"/>
            </a:xfrm>
            <a:prstGeom prst="rect">
              <a:avLst/>
            </a:prstGeom>
            <a:noFill/>
          </p:spPr>
          <p:txBody>
            <a:bodyPr wrap="square" rtlCol="0">
              <a:spAutoFit/>
            </a:bodyPr>
            <a:lstStyle/>
            <a:p>
              <a:pPr algn="ctr">
                <a:lnSpc>
                  <a:spcPct val="90000"/>
                </a:lnSpc>
                <a:spcBef>
                  <a:spcPct val="0"/>
                </a:spcBef>
              </a:pPr>
              <a:r>
                <a:rPr lang="en-US" sz="2400" dirty="0">
                  <a:solidFill>
                    <a:schemeClr val="accent5">
                      <a:lumMod val="50000"/>
                    </a:schemeClr>
                  </a:solidFill>
                  <a:latin typeface="Century Gothic" panose="020B0502020202020204" pitchFamily="34" charset="0"/>
                </a:rPr>
                <a:t>PLANO NG PAGGASTOS</a:t>
              </a:r>
              <a:endParaRPr lang="fil-PH" sz="2400" kern="1200" dirty="0">
                <a:solidFill>
                  <a:schemeClr val="accent5">
                    <a:lumMod val="50000"/>
                  </a:schemeClr>
                </a:solidFill>
                <a:latin typeface="Century Gothic" panose="020B0502020202020204" pitchFamily="34" charset="0"/>
                <a:ea typeface="+mj-ea"/>
                <a:cs typeface="+mj-cs"/>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4400" kern="1200" dirty="0">
                <a:solidFill>
                  <a:schemeClr val="accent5">
                    <a:lumMod val="50000"/>
                  </a:schemeClr>
                </a:solidFill>
                <a:latin typeface="Century Gothic" panose="020B0502020202020204" pitchFamily="34" charset="0"/>
              </a:rPr>
              <a:t>$8,900</a:t>
            </a:r>
            <a:endParaRPr lang="fil-PH"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ng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rPr>
              <a:t>Sofia </a:t>
            </a:r>
            <a:r>
              <a:rPr dirty="0"/>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2" y="589468"/>
            <a:ext cx="509497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2884389"/>
              </p:ext>
            </p:extLst>
          </p:nvPr>
        </p:nvGraphicFramePr>
        <p:xfrm>
          <a:off x="695739" y="2569030"/>
          <a:ext cx="5516375" cy="4140145"/>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t>SERBISYO</a:t>
                      </a:r>
                    </a:p>
                  </a:txBody>
                  <a:tcPr marL="51435" marR="51435"/>
                </a:tc>
                <a:tc>
                  <a:txBody>
                    <a:bodyPr/>
                    <a:lstStyle/>
                    <a:p>
                      <a:r>
                        <a:t>HALAGA</a:t>
                      </a:r>
                    </a:p>
                  </a:txBody>
                  <a:tcPr marL="51435" marR="51435"/>
                </a:tc>
                <a:extLst>
                  <a:ext uri="{0D108BD9-81ED-4DB2-BD59-A6C34878D82A}">
                    <a16:rowId xmlns:a16="http://schemas.microsoft.com/office/drawing/2014/main" val="10000"/>
                  </a:ext>
                </a:extLst>
              </a:tr>
              <a:tr h="571997">
                <a:tc>
                  <a:txBody>
                    <a:bodyPr/>
                    <a:lstStyle/>
                    <a:p>
                      <a:r>
                        <a:t>Mga Suporta ng Pagsasama-sama sa Komunidad</a:t>
                      </a:r>
                      <a:endParaRPr lang="fil-PH" dirty="0"/>
                    </a:p>
                  </a:txBody>
                  <a:tcPr marL="51435" marR="51435"/>
                </a:tc>
                <a:tc>
                  <a:txBody>
                    <a:bodyPr/>
                    <a:lstStyle/>
                    <a:p>
                      <a:r>
                        <a:t>$4,800</a:t>
                      </a:r>
                      <a:endParaRPr lang="fil-PH" dirty="0"/>
                    </a:p>
                  </a:txBody>
                  <a:tcPr marL="51435" marR="51435"/>
                </a:tc>
                <a:extLst>
                  <a:ext uri="{0D108BD9-81ED-4DB2-BD59-A6C34878D82A}">
                    <a16:rowId xmlns:a16="http://schemas.microsoft.com/office/drawing/2014/main" val="10001"/>
                  </a:ext>
                </a:extLst>
              </a:tr>
              <a:tr h="571997">
                <a:tc>
                  <a:txBody>
                    <a:bodyPr/>
                    <a:lstStyle/>
                    <a:p>
                      <a:r>
                        <a:t>Mga Pansamatalang Serbisyo</a:t>
                      </a:r>
                    </a:p>
                  </a:txBody>
                  <a:tcPr marL="51435" marR="51435"/>
                </a:tc>
                <a:tc>
                  <a:txBody>
                    <a:bodyPr/>
                    <a:lstStyle/>
                    <a:p>
                      <a:r>
                        <a:t>$2,000</a:t>
                      </a:r>
                      <a:endParaRPr lang="fil-PH" dirty="0"/>
                    </a:p>
                  </a:txBody>
                  <a:tcPr marL="51435" marR="51435"/>
                </a:tc>
                <a:extLst>
                  <a:ext uri="{0D108BD9-81ED-4DB2-BD59-A6C34878D82A}">
                    <a16:rowId xmlns:a16="http://schemas.microsoft.com/office/drawing/2014/main" val="10002"/>
                  </a:ext>
                </a:extLst>
              </a:tr>
              <a:tr h="571997">
                <a:tc>
                  <a:txBody>
                    <a:bodyPr/>
                    <a:lstStyle/>
                    <a:p>
                      <a:r>
                        <a:t>Mga Suporta ng Pagsasama-sama sa Komunidad</a:t>
                      </a:r>
                      <a:endParaRPr lang="fil-PH" dirty="0"/>
                    </a:p>
                  </a:txBody>
                  <a:tcPr marL="51435" marR="51435"/>
                </a:tc>
                <a:tc>
                  <a:txBody>
                    <a:bodyPr/>
                    <a:lstStyle/>
                    <a:p>
                      <a:r>
                        <a:t>$200</a:t>
                      </a:r>
                    </a:p>
                  </a:txBody>
                  <a:tcPr marL="51435" marR="51435"/>
                </a:tc>
                <a:extLst>
                  <a:ext uri="{0D108BD9-81ED-4DB2-BD59-A6C34878D82A}">
                    <a16:rowId xmlns:a16="http://schemas.microsoft.com/office/drawing/2014/main" val="10003"/>
                  </a:ext>
                </a:extLst>
              </a:tr>
              <a:tr h="571997">
                <a:tc>
                  <a:txBody>
                    <a:bodyPr/>
                    <a:lstStyle/>
                    <a:p>
                      <a:r>
                        <a:t>Independent Facilitator</a:t>
                      </a:r>
                    </a:p>
                  </a:txBody>
                  <a:tcPr marL="51435" marR="51435"/>
                </a:tc>
                <a:tc>
                  <a:txBody>
                    <a:bodyPr/>
                    <a:lstStyle/>
                    <a:p>
                      <a:r>
                        <a:t>$1,000</a:t>
                      </a:r>
                    </a:p>
                  </a:txBody>
                  <a:tcPr marL="51435" marR="51435"/>
                </a:tc>
                <a:extLst>
                  <a:ext uri="{0D108BD9-81ED-4DB2-BD59-A6C34878D82A}">
                    <a16:rowId xmlns:a16="http://schemas.microsoft.com/office/drawing/2014/main" val="10004"/>
                  </a:ext>
                </a:extLst>
              </a:tr>
              <a:tr h="571997">
                <a:tc>
                  <a:txBody>
                    <a:bodyPr/>
                    <a:lstStyle/>
                    <a:p>
                      <a:r>
                        <a:t>Financial Management Service  (FMS)</a:t>
                      </a:r>
                      <a:endParaRPr lang="fil-PH" dirty="0"/>
                    </a:p>
                  </a:txBody>
                  <a:tcPr marL="51435" marR="51435"/>
                </a:tc>
                <a:tc>
                  <a:txBody>
                    <a:bodyPr/>
                    <a:lstStyle/>
                    <a:p>
                      <a:r>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en-US" sz="1800" b="1" dirty="0">
                          <a:effectLst/>
                          <a:latin typeface="Arial"/>
                        </a:rPr>
                        <a:t>Kabuoan</a:t>
                      </a:r>
                      <a:endParaRPr lang="fil-PH" sz="1100" b="1" dirty="0">
                        <a:effectLst/>
                        <a:latin typeface="Calibri"/>
                        <a:ea typeface="Calibri"/>
                        <a:cs typeface="Times New Roman"/>
                      </a:endParaRPr>
                    </a:p>
                  </a:txBody>
                  <a:tcPr marL="51435" marR="51435"/>
                </a:tc>
                <a:tc>
                  <a:txBody>
                    <a:bodyPr/>
                    <a:lstStyle/>
                    <a:p>
                      <a:pPr marL="0" marR="0">
                        <a:spcBef>
                          <a:spcPts val="0"/>
                        </a:spcBef>
                        <a:spcAft>
                          <a:spcPts val="0"/>
                        </a:spcAft>
                      </a:pPr>
                      <a:r>
                        <a:rPr lang="en-US" sz="1800" b="1" u="none" kern="1200" dirty="0">
                          <a:solidFill>
                            <a:schemeClr val="dk1"/>
                          </a:solidFill>
                          <a:effectLst/>
                          <a:latin typeface="+mn-lt"/>
                        </a:rPr>
                        <a:t>$8,900</a:t>
                      </a:r>
                      <a:endParaRPr lang="fil-PH" sz="1100" b="1" u="none" dirty="0">
                        <a:effectLst/>
                        <a:latin typeface="Calibri"/>
                        <a:ea typeface="Calibri"/>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034425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en-US" sz="2000" dirty="0">
                  <a:solidFill>
                    <a:schemeClr val="accent5">
                      <a:lumMod val="50000"/>
                    </a:schemeClr>
                  </a:solidFill>
                  <a:latin typeface="Century Gothic" panose="020B0502020202020204" pitchFamily="34" charset="0"/>
                  <a:hlinkClick r:id="rId4" action="ppaction://hlinkfile"/>
                </a:rPr>
                <a:t>*PLANO NG PAGGASTOS</a:t>
              </a:r>
              <a:endParaRPr lang="fil-PH" sz="2000" kern="1200" dirty="0">
                <a:solidFill>
                  <a:schemeClr val="accent5">
                    <a:lumMod val="50000"/>
                  </a:schemeClr>
                </a:solidFill>
                <a:latin typeface="Century Gothic" panose="020B0502020202020204" pitchFamily="34" charset="0"/>
                <a:ea typeface="+mj-ea"/>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ng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2120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latin typeface="Berlin Sans FB Demi" panose="020E0802020502020306" pitchFamily="34" charset="0"/>
              </a:rPr>
              <a:t>Sofia </a:t>
            </a:r>
            <a:r>
              <a:rPr dirty="0"/>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2" y="589468"/>
            <a:ext cx="532357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990192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hlinkClick r:id="rId5" action="ppaction://hlinkfile"/>
              </a:rPr>
              <a:t>*Plano ng Paggastos</a:t>
            </a:r>
          </a:p>
          <a:p>
            <a:pPr algn="ctr" defTabSz="914400" rtl="0" eaLnBrk="1" latinLnBrk="0" hangingPunct="1">
              <a:lnSpc>
                <a:spcPct val="90000"/>
              </a:lnSpc>
              <a:spcBef>
                <a:spcPct val="0"/>
              </a:spcBef>
              <a:buNone/>
            </a:pPr>
            <a:r>
              <a:rPr lang="en-US" sz="3200" b="1" dirty="0">
                <a:latin typeface="Century Gothic" panose="020B0502020202020204" pitchFamily="34" charset="0"/>
                <a:hlinkClick r:id="rId5" action="ppaction://hlinkfile"/>
              </a:rPr>
              <a:t>AKTIBIDAD </a:t>
            </a:r>
            <a:endParaRPr lang="fil-PH" sz="3200" b="1" kern="1200" dirty="0">
              <a:latin typeface="Century Gothic" panose="020B0502020202020204" pitchFamily="34" charset="0"/>
              <a:ea typeface="+mj-ea"/>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en-US" sz="2400" b="1" dirty="0">
                <a:latin typeface="Century Gothic" panose="020B0502020202020204" pitchFamily="34" charset="0"/>
              </a:rPr>
              <a:t>Pag-isipan ang isa sa mga tunguhin mo.</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Pag-isipan kung paano makakatulong sa iyo ang serbisyo na maabot ang tunguhing iyan. </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Malamang na magkano ang gagastusin sa serbisyong iyan? </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Gaano kadalas? Oras? Buwan? Taon?</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Kailan magsisimula at magtatapos ang serbisyo?</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2" y="589468"/>
            <a:ext cx="6123677"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PAGGASTOS</a:t>
            </a: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97316"/>
            </a:xfrm>
            <a:prstGeom prst="rect">
              <a:avLst/>
            </a:prstGeom>
            <a:noFill/>
          </p:spPr>
          <p:txBody>
            <a:bodyPr wrap="square" rtlCol="0">
              <a:spAutoFit/>
            </a:bodyPr>
            <a:lstStyle/>
            <a:p>
              <a:pPr algn="ctr"/>
              <a:r>
                <a:rPr lang="en-US" sz="2400" b="1" dirty="0">
                  <a:latin typeface="Century Gothic" panose="020B0502020202020204" pitchFamily="34" charset="0"/>
                </a:rPr>
                <a:t>PAGREPASO SA PLANO NG PAGGASTOS</a:t>
              </a:r>
            </a:p>
            <a:p>
              <a:pPr algn="ctr"/>
              <a:endParaRPr lang="fil-PH"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Pagbuo ng iyong plano ng paggastos</a:t>
              </a:r>
            </a:p>
            <a:p>
              <a:pPr marL="342900" indent="-342900">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Mga halimbawa ni Jason at Sofia</a:t>
              </a:r>
            </a:p>
            <a:p>
              <a:pPr marL="342900" indent="-342900">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Aktibidad</a:t>
              </a:r>
            </a:p>
            <a:p>
              <a:pPr marL="285750" indent="-285750">
                <a:buFont typeface="Wingdings" panose="05000000000000000000" pitchFamily="2" charset="2"/>
                <a:buChar char="ü"/>
              </a:pPr>
              <a:endParaRPr lang="fil-PH"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9962654"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REPASO</a:t>
            </a:r>
            <a:endParaRPr lang="fil-PH"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588127"/>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FINANCIAL MANAGEMENT SERVICE (FMS)</a:t>
            </a:r>
          </a:p>
          <a:p>
            <a:pPr algn="ctr" defTabSz="914400" rtl="0" eaLnBrk="1" latinLnBrk="0" hangingPunct="1">
              <a:lnSpc>
                <a:spcPct val="90000"/>
              </a:lnSpc>
              <a:spcBef>
                <a:spcPct val="0"/>
              </a:spcBef>
              <a:buNone/>
            </a:pPr>
            <a:endParaRPr lang="fil-PH"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360920"/>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n-US" sz="2400" kern="1200" dirty="0">
                <a:solidFill>
                  <a:schemeClr val="tx2">
                    <a:lumMod val="50000"/>
                  </a:schemeClr>
                </a:solidFill>
                <a:latin typeface="Century Gothic" panose="020B0502020202020204" pitchFamily="34" charset="0"/>
              </a:rPr>
              <a:t>PANGKALAHATANG IDEYA</a:t>
            </a:r>
          </a:p>
          <a:p>
            <a:pPr defTabSz="914400" rtl="0" eaLnBrk="1" latinLnBrk="0" hangingPunct="1">
              <a:lnSpc>
                <a:spcPct val="90000"/>
              </a:lnSpc>
              <a:spcBef>
                <a:spcPct val="0"/>
              </a:spcBef>
            </a:pPr>
            <a:endParaRPr lang="fil-PH" sz="2400" kern="12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PAGTIYAK SA IYONG RELASYON SA IYONG FMS</a:t>
            </a:r>
          </a:p>
          <a:p>
            <a:pPr defTabSz="914400" rtl="0" eaLnBrk="1" latinLnBrk="0" hangingPunct="1">
              <a:lnSpc>
                <a:spcPct val="90000"/>
              </a:lnSpc>
              <a:spcBef>
                <a:spcPct val="0"/>
              </a:spcBef>
            </a:pP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3 MODELO</a:t>
            </a:r>
          </a:p>
          <a:p>
            <a:pPr defTabSz="914400" rtl="0" eaLnBrk="1" latinLnBrk="0" hangingPunct="1">
              <a:lnSpc>
                <a:spcPct val="90000"/>
              </a:lnSpc>
              <a:spcBef>
                <a:spcPct val="0"/>
              </a:spcBef>
            </a:pPr>
            <a:r>
              <a:rPr dirty="0"/>
              <a:t> </a:t>
            </a: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GASTOS SA FMS</a:t>
            </a:r>
          </a:p>
          <a:p>
            <a:pPr marL="342900" indent="-342900" defTabSz="914400" rtl="0" eaLnBrk="1" latinLnBrk="0" hangingPunct="1">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MGA HALIMBAWA NI JASON AT SOFIA</a:t>
            </a:r>
          </a:p>
          <a:p>
            <a:pPr marL="457200" indent="-457200" algn="ctr" defTabSz="914400" rtl="0" eaLnBrk="1" latinLnBrk="0" hangingPunct="1">
              <a:lnSpc>
                <a:spcPct val="90000"/>
              </a:lnSpc>
              <a:spcBef>
                <a:spcPct val="0"/>
              </a:spcBef>
              <a:buFont typeface="Wingdings" panose="05000000000000000000" pitchFamily="2" charset="2"/>
              <a:buChar char="ü"/>
            </a:pPr>
            <a:endParaRPr lang="fil-PH"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9533627" cy="862561"/>
          </a:xfrm>
        </p:spPr>
        <p:txBody>
          <a:bodyPr/>
          <a:lstStyle/>
          <a:p>
            <a:r>
              <a:rPr lang="en-US" sz="2800" dirty="0"/>
              <a:t>PAGBABAYAD PARA SA MGA SERBISYO AT SUPORTA</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86192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SERBISYONG PAMAMAHALA NG PINANSYAL</a:t>
            </a:r>
            <a:endParaRPr lang="fil-PH"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Pangkalahatang ideya</a:t>
            </a: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9475683" cy="1460500"/>
          </a:xfrm>
        </p:spPr>
        <p:txBody>
          <a:bodyPr>
            <a:noAutofit/>
          </a:bodyPr>
          <a:lstStyle/>
          <a:p>
            <a:r>
              <a:rPr dirty="0"/>
              <a:t>ANO ANG SELF-DETERMINATION</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629405"/>
              <a:ext cx="3250567" cy="2890022"/>
            </a:xfrm>
            <a:prstGeom prst="rect">
              <a:avLst/>
            </a:prstGeom>
            <a:noFill/>
          </p:spPr>
          <p:txBody>
            <a:bodyPr wrap="square" rtlCol="0">
              <a:spAutoFit/>
            </a:bodyPr>
            <a:lstStyle/>
            <a:p>
              <a:pPr>
                <a:lnSpc>
                  <a:spcPct val="90000"/>
                </a:lnSpc>
                <a:spcBef>
                  <a:spcPct val="0"/>
                </a:spcBef>
              </a:pPr>
              <a:r>
                <a:rPr lang="en-US" sz="1400"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Pamilya/Grupo ng Suporta</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Koordineytor ng Serbisyo (Service Coordinator)</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Serbisyong Namamahala ng Pinansyal (Financial Management Service </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Tagapagbigay ng Serbisyo (Service Provider)</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Independiyenteng Tagapagpadali ng Gawain (Independent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471172"/>
            </a:xfrm>
            <a:prstGeom prst="rect">
              <a:avLst/>
            </a:prstGeom>
            <a:noFill/>
          </p:spPr>
          <p:txBody>
            <a:bodyPr wrap="square" rtlCol="0">
              <a:spAutoFit/>
            </a:bodyPr>
            <a:lstStyle/>
            <a:p>
              <a:r>
                <a:rPr lang="en-US" sz="1400"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Pananagutan</a:t>
              </a:r>
            </a:p>
            <a:p>
              <a:pPr marL="342900" indent="-342900">
                <a:lnSpc>
                  <a:spcPct val="90000"/>
                </a:lnSpc>
                <a:spcBef>
                  <a:spcPct val="0"/>
                </a:spcBef>
                <a:buFont typeface="Wingdings" panose="05000000000000000000" pitchFamily="2" charset="2"/>
                <a:buChar char="ü"/>
              </a:pPr>
              <a:r>
                <a:rPr lang="en-US" sz="1400"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4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295752" cy="862561"/>
          </a:xfrm>
        </p:spPr>
        <p:txBody>
          <a:bodyPr/>
          <a:lstStyle/>
          <a:p>
            <a:r>
              <a:rPr lang="en-US" sz="2800" dirty="0"/>
              <a:t>PAGBABAYAD PARA SA MGA SERBISYO AT SUPORTA</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 y="610286"/>
            <a:ext cx="7486651"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SERBISYONG PAMAMAHALA NG PINANSYAL</a:t>
            </a:r>
          </a:p>
          <a:p>
            <a:pPr algn="ctr" defTabSz="914400" rtl="0" eaLnBrk="1" latinLnBrk="0" hangingPunct="1">
              <a:lnSpc>
                <a:spcPct val="90000"/>
              </a:lnSpc>
              <a:spcBef>
                <a:spcPct val="0"/>
              </a:spcBef>
              <a:buNone/>
            </a:pPr>
            <a:r>
              <a:rPr lang="en-US" sz="3600" b="1" dirty="0">
                <a:latin typeface="Century Gothic" panose="020B0502020202020204" pitchFamily="34" charset="0"/>
              </a:rPr>
              <a:t>(FMS)</a:t>
            </a:r>
            <a:endParaRPr lang="fil-PH" sz="3600" b="1" kern="1200" dirty="0">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673099" y="5422396"/>
            <a:ext cx="2109173" cy="590931"/>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Suport Sa Plano ng Paggastos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418518" y="5341092"/>
            <a:ext cx="2591800" cy="840230"/>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Gumagamit ng Badyet para Bayaran ang mga Serbisyo</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540592" y="5294515"/>
            <a:ext cx="2333991" cy="840230"/>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Nagbibigay sa Iyo ng mga Buwanang Sumaryo</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277493"/>
            <a:ext cx="2766385" cy="590931"/>
          </a:xfrm>
          <a:prstGeom prst="rect">
            <a:avLst/>
          </a:prstGeom>
          <a:noFill/>
        </p:spPr>
        <p:txBody>
          <a:bodyPr wrap="square" rtlCol="0">
            <a:spAutoFit/>
          </a:bodyPr>
          <a:lstStyle/>
          <a:p>
            <a:pPr algn="ctr">
              <a:lnSpc>
                <a:spcPct val="90000"/>
              </a:lnSpc>
              <a:spcBef>
                <a:spcPct val="0"/>
              </a:spcBef>
            </a:pPr>
            <a:r>
              <a:rPr lang="en-US" dirty="0">
                <a:latin typeface="Century Gothic" panose="020B0502020202020204" pitchFamily="34" charset="0"/>
              </a:rPr>
              <a:t>Pagsusuri ng Pagkatao at mga Kwalipikasyon</a:t>
            </a: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409927" cy="862561"/>
          </a:xfrm>
        </p:spPr>
        <p:txBody>
          <a:bodyPr/>
          <a:lstStyle/>
          <a:p>
            <a:r>
              <a:rPr lang="en-US" sz="2800" dirty="0"/>
              <a:t>PAGBABAYAD PARA SA MGA SERBISYO AT SUPORTA</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101051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14" name="TextBox 13"/>
          <p:cNvSpPr txBox="1"/>
          <p:nvPr/>
        </p:nvSpPr>
        <p:spPr>
          <a:xfrm>
            <a:off x="2463838" y="120508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Relasyon sa Iyong FMS</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entury Gothic" panose="020B0502020202020204" pitchFamily="34" charset="0"/>
              </a:rPr>
              <a:t>Nagbibigay ang FMS ng mga serbisyo at suporta batay </a:t>
            </a:r>
          </a:p>
          <a:p>
            <a:pPr algn="ctr"/>
            <a:r>
              <a:rPr lang="en-US" sz="2800" dirty="0">
                <a:latin typeface="Century Gothic" panose="020B0502020202020204" pitchFamily="34" charset="0"/>
              </a:rPr>
              <a:t>Sa iyong espesipikong mga pangangailangan. </a:t>
            </a:r>
          </a:p>
          <a:p>
            <a:pPr algn="ctr"/>
            <a:r>
              <a:rPr lang="en-US" sz="2800" b="1" dirty="0">
                <a:latin typeface="Century Gothic" panose="020B0502020202020204" pitchFamily="34" charset="0"/>
              </a:rPr>
              <a:t>Paano mo titiyakin ang kaugnayang iyan? </a:t>
            </a:r>
          </a:p>
        </p:txBody>
      </p:sp>
      <p:sp>
        <p:nvSpPr>
          <p:cNvPr id="19" name="TextBox 18"/>
          <p:cNvSpPr txBox="1"/>
          <p:nvPr/>
        </p:nvSpPr>
        <p:spPr>
          <a:xfrm>
            <a:off x="2379085" y="3716982"/>
            <a:ext cx="2892326" cy="1144929"/>
          </a:xfrm>
          <a:prstGeom prst="rect">
            <a:avLst/>
          </a:prstGeom>
          <a:noFill/>
        </p:spPr>
        <p:txBody>
          <a:bodyPr wrap="square" rtlCol="0">
            <a:spAutoFit/>
          </a:bodyPr>
          <a:lstStyle/>
          <a:p>
            <a:pPr algn="ctr">
              <a:lnSpc>
                <a:spcPct val="90000"/>
              </a:lnSpc>
              <a:spcBef>
                <a:spcPct val="0"/>
              </a:spcBef>
            </a:pPr>
            <a:r>
              <a:rPr lang="en-US" sz="2800" b="1" dirty="0">
                <a:solidFill>
                  <a:schemeClr val="bg1"/>
                </a:solidFill>
                <a:latin typeface="Century Gothic" panose="020B0502020202020204" pitchFamily="34" charset="0"/>
              </a:rPr>
              <a:t>Magkakaroon ka ba ng mga empleyado?</a:t>
            </a:r>
          </a:p>
          <a:p>
            <a:pPr algn="l" defTabSz="914400" rtl="0" eaLnBrk="1" latinLnBrk="0" hangingPunct="1">
              <a:lnSpc>
                <a:spcPct val="90000"/>
              </a:lnSpc>
              <a:spcBef>
                <a:spcPct val="0"/>
              </a:spcBef>
              <a:buNone/>
            </a:pPr>
            <a:endParaRPr lang="fil-PH" sz="20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6254243" y="3569676"/>
            <a:ext cx="3702487" cy="1532727"/>
          </a:xfrm>
          <a:prstGeom prst="rect">
            <a:avLst/>
          </a:prstGeom>
          <a:noFill/>
        </p:spPr>
        <p:txBody>
          <a:bodyPr wrap="square" rtlCol="0">
            <a:spAutoFit/>
          </a:bodyPr>
          <a:lstStyle/>
          <a:p>
            <a:pPr algn="ctr">
              <a:lnSpc>
                <a:spcPct val="90000"/>
              </a:lnSpc>
              <a:spcBef>
                <a:spcPct val="0"/>
              </a:spcBef>
            </a:pPr>
            <a:r>
              <a:rPr lang="en-US" sz="2800" b="1" dirty="0">
                <a:latin typeface="Century Gothic" panose="020B0502020202020204" pitchFamily="34" charset="0"/>
              </a:rPr>
              <a:t>Ano ang iyong relasyon sa iyong mga empleyado?</a:t>
            </a:r>
          </a:p>
          <a:p>
            <a:pPr algn="l" defTabSz="914400" rtl="0" eaLnBrk="1" latinLnBrk="0" hangingPunct="1">
              <a:lnSpc>
                <a:spcPct val="90000"/>
              </a:lnSpc>
              <a:spcBef>
                <a:spcPct val="0"/>
              </a:spcBef>
              <a:buNone/>
            </a:pPr>
            <a:endParaRPr lang="fil-PH" sz="20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 y="610286"/>
            <a:ext cx="747712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352777" cy="862561"/>
          </a:xfrm>
        </p:spPr>
        <p:txBody>
          <a:bodyPr/>
          <a:lstStyle/>
          <a:p>
            <a:r>
              <a:rPr lang="en-US" sz="2800" dirty="0"/>
              <a:t>PAGBABAYAD PARA SA MGA SERBISYO AT SUPORTA</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600" dirty="0" err="1">
                <a:solidFill>
                  <a:schemeClr val="tx1"/>
                </a:solidFill>
                <a:latin typeface="Arial Narrow" panose="020B0606020202030204" pitchFamily="34" charset="0"/>
              </a:rPr>
              <a:t>Tagapagbayad</a:t>
            </a:r>
            <a:r>
              <a:rPr lang="en-US" sz="1600" dirty="0">
                <a:solidFill>
                  <a:schemeClr val="tx1"/>
                </a:solidFill>
                <a:latin typeface="Arial Narrow" panose="020B0606020202030204" pitchFamily="34" charset="0"/>
              </a:rPr>
              <a:t> </a:t>
            </a:r>
            <a:br>
              <a:rPr lang="en-US" sz="1600" dirty="0">
                <a:solidFill>
                  <a:schemeClr val="tx1"/>
                </a:solidFill>
                <a:latin typeface="Arial Narrow" panose="020B0606020202030204" pitchFamily="34" charset="0"/>
              </a:rPr>
            </a:br>
            <a:r>
              <a:rPr lang="en-US" sz="1600" dirty="0">
                <a:solidFill>
                  <a:schemeClr val="tx1"/>
                </a:solidFill>
                <a:latin typeface="Arial Narrow" panose="020B0606020202030204" pitchFamily="34" charset="0"/>
              </a:rPr>
              <a:t>ng Bayarin</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Di-tinatablan na Depensa ng Bahay: Mga Taktika na Maaari Mong Gawin Ngayon para Seguruhin ang Iyong Kaligtasan">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Arial Narrow" panose="020B0606020202030204" pitchFamily="34" charset="0"/>
              </a:rPr>
              <a:t>Solong Employer</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Arial Narrow" panose="020B0606020202030204" pitchFamily="34" charset="0"/>
              </a:rPr>
              <a:t>Co-Employer</a:t>
            </a:r>
            <a:endParaRPr lang="fil-PH" sz="16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0448027" cy="862561"/>
          </a:xfrm>
        </p:spPr>
        <p:txBody>
          <a:bodyPr/>
          <a:lstStyle/>
          <a:p>
            <a:r>
              <a:rPr lang="en-US" sz="2800" dirty="0"/>
              <a:t>PAGBABAYAD PARA SA MGA SERBISYO AT SUPORTA</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7408944" cy="466281"/>
          </a:xfrm>
          <a:prstGeom prst="rect">
            <a:avLst/>
          </a:prstGeom>
        </p:spPr>
        <p:txBody>
          <a:bodyPr wrap="squar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62859" y="1327240"/>
            <a:ext cx="11466282"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a:latin typeface="Century Gothic" panose="020B0502020202020204" pitchFamily="34" charset="0"/>
              </a:rPr>
              <a:t>Tagapagbayad ng Bayarin</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498612"/>
            <a:chOff x="845187" y="4431670"/>
            <a:chExt cx="10757731" cy="1498612"/>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rPr>
                <a:t>FMS ang magbabayad ng mga bayarin. </a:t>
              </a:r>
            </a:p>
          </p:txBody>
        </p:sp>
        <p:sp>
          <p:nvSpPr>
            <p:cNvPr id="24" name="TextBox 23"/>
            <p:cNvSpPr txBox="1"/>
            <p:nvPr/>
          </p:nvSpPr>
          <p:spPr>
            <a:xfrm>
              <a:off x="3809044"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rPr>
                <a:t>Ang mga taong tutulong sa iyo ay nagtatrabaho na sa isang ahensya.</a:t>
              </a:r>
            </a:p>
          </p:txBody>
        </p:sp>
        <p:sp>
          <p:nvSpPr>
            <p:cNvPr id="25" name="TextBox 24"/>
            <p:cNvSpPr txBox="1"/>
            <p:nvPr/>
          </p:nvSpPr>
          <p:spPr>
            <a:xfrm>
              <a:off x="6704016"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kern="1200" dirty="0">
                  <a:effectLst>
                    <a:outerShdw blurRad="38100" dist="38100" dir="2700000" algn="tl">
                      <a:srgbClr val="000000">
                        <a:alpha val="43137"/>
                      </a:srgbClr>
                    </a:outerShdw>
                  </a:effectLst>
                  <a:latin typeface="Century Gothic" panose="020B0502020202020204" pitchFamily="34" charset="0"/>
                </a:rPr>
                <a:t>Hindi mo gugustuhing maging employer ng iyong mga manggagawa.</a:t>
              </a:r>
            </a:p>
          </p:txBody>
        </p:sp>
        <p:sp>
          <p:nvSpPr>
            <p:cNvPr id="27" name="TextBox 26"/>
            <p:cNvSpPr txBox="1"/>
            <p:nvPr/>
          </p:nvSpPr>
          <p:spPr>
            <a:xfrm>
              <a:off x="9497821" y="4452954"/>
              <a:ext cx="2105097" cy="1477328"/>
            </a:xfrm>
            <a:prstGeom prst="rect">
              <a:avLst/>
            </a:prstGeom>
            <a:noFill/>
          </p:spPr>
          <p:txBody>
            <a:bodyPr wrap="square" rtlCol="0">
              <a:spAutoFit/>
            </a:bodyPr>
            <a:lstStyle/>
            <a:p>
              <a:pPr algn="ctr">
                <a:lnSpc>
                  <a:spcPct val="90000"/>
                </a:lnSpc>
                <a:spcBef>
                  <a:spcPct val="0"/>
                </a:spcBef>
              </a:pPr>
              <a:r>
                <a:rPr lang="en-US" sz="2000" b="1" dirty="0">
                  <a:effectLst>
                    <a:outerShdw blurRad="38100" dist="38100" dir="2700000" algn="tl">
                      <a:srgbClr val="000000">
                        <a:alpha val="43137"/>
                      </a:srgbClr>
                    </a:outerShdw>
                  </a:effectLst>
                  <a:latin typeface="Century Gothic" panose="020B0502020202020204" pitchFamily="34" charset="0"/>
                </a:rPr>
                <a:t>Ang FMS</a:t>
              </a:r>
              <a:r>
                <a:rPr lang="en-US" sz="2000" b="1" kern="1200" dirty="0">
                  <a:effectLst>
                    <a:outerShdw blurRad="38100" dist="38100" dir="2700000" algn="tl">
                      <a:srgbClr val="000000">
                        <a:alpha val="43137"/>
                      </a:srgbClr>
                    </a:outerShdw>
                  </a:effectLst>
                  <a:latin typeface="Century Gothic" panose="020B0502020202020204" pitchFamily="34" charset="0"/>
                </a:rPr>
                <a:t>ay bibili ng mga item sa kompanya para sa iyo.</a:t>
              </a: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0124177" cy="862561"/>
          </a:xfrm>
        </p:spPr>
        <p:txBody>
          <a:bodyPr/>
          <a:lstStyle/>
          <a:p>
            <a:r>
              <a:rPr lang="en-US" sz="2800" dirty="0"/>
              <a:t>PAGBABAYAD PARA SA MGA SERBISYO AT SUPORTA</a:t>
            </a:r>
          </a:p>
        </p:txBody>
      </p:sp>
      <p:sp>
        <p:nvSpPr>
          <p:cNvPr id="2" name="Rectangle 1">
            <a:extLst>
              <a:ext uri="{FF2B5EF4-FFF2-40B4-BE49-F238E27FC236}">
                <a16:creationId xmlns:a16="http://schemas.microsoft.com/office/drawing/2014/main" id="{CE49A5DF-72AE-E748-A0A9-15A5E053D43D}"/>
              </a:ext>
            </a:extLst>
          </p:cNvPr>
          <p:cNvSpPr/>
          <p:nvPr/>
        </p:nvSpPr>
        <p:spPr>
          <a:xfrm>
            <a:off x="87231" y="631625"/>
            <a:ext cx="7389894" cy="466281"/>
          </a:xfrm>
          <a:prstGeom prst="rect">
            <a:avLst/>
          </a:prstGeom>
        </p:spPr>
        <p:txBody>
          <a:bodyPr wrap="squar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kern="1200" dirty="0">
                <a:latin typeface="Century Gothic" panose="020B0502020202020204" pitchFamily="34" charset="0"/>
              </a:rPr>
              <a:t>Solong Employer</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b="1" kern="1200" dirty="0">
                <a:effectLst>
                  <a:outerShdw blurRad="38100" dist="38100" dir="2700000" algn="tl">
                    <a:srgbClr val="000000">
                      <a:alpha val="43137"/>
                    </a:srgbClr>
                  </a:outerShdw>
                </a:effectLst>
                <a:latin typeface="Century Gothic" panose="020B0502020202020204" pitchFamily="34" charset="0"/>
              </a:rPr>
              <a:t>FMS ang </a:t>
            </a:r>
            <a:r>
              <a:rPr lang="en-US" sz="1600" b="1" kern="1200" dirty="0" err="1">
                <a:effectLst>
                  <a:outerShdw blurRad="38100" dist="38100" dir="2700000" algn="tl">
                    <a:srgbClr val="000000">
                      <a:alpha val="43137"/>
                    </a:srgbClr>
                  </a:outerShdw>
                </a:effectLst>
                <a:latin typeface="Century Gothic" panose="020B0502020202020204" pitchFamily="34" charset="0"/>
              </a:rPr>
              <a:t>magbabayad</a:t>
            </a:r>
            <a:r>
              <a:rPr lang="en-US" sz="1600" b="1" kern="1200" dirty="0">
                <a:effectLst>
                  <a:outerShdw blurRad="38100" dist="38100" dir="2700000" algn="tl">
                    <a:srgbClr val="000000">
                      <a:alpha val="43137"/>
                    </a:srgbClr>
                  </a:outerShdw>
                </a:effectLst>
                <a:latin typeface="Century Gothic" panose="020B0502020202020204" pitchFamily="34" charset="0"/>
              </a:rPr>
              <a:t> </a:t>
            </a:r>
            <a:br>
              <a:rPr lang="en-US" sz="1600" b="1" kern="1200" dirty="0">
                <a:effectLst>
                  <a:outerShdw blurRad="38100" dist="38100" dir="2700000" algn="tl">
                    <a:srgbClr val="000000">
                      <a:alpha val="43137"/>
                    </a:srgbClr>
                  </a:outerShdw>
                </a:effectLst>
                <a:latin typeface="Century Gothic" panose="020B0502020202020204" pitchFamily="34" charset="0"/>
              </a:rPr>
            </a:br>
            <a:r>
              <a:rPr lang="en-US" sz="1600" b="1" kern="1200" dirty="0">
                <a:effectLst>
                  <a:outerShdw blurRad="38100" dist="38100" dir="2700000" algn="tl">
                    <a:srgbClr val="000000">
                      <a:alpha val="43137"/>
                    </a:srgbClr>
                  </a:outerShdw>
                </a:effectLst>
                <a:latin typeface="Century Gothic" panose="020B0502020202020204" pitchFamily="34" charset="0"/>
              </a:rPr>
              <a:t>ng mga bayarin. </a:t>
            </a:r>
          </a:p>
        </p:txBody>
      </p:sp>
      <p:sp>
        <p:nvSpPr>
          <p:cNvPr id="25" name="TextBox 24"/>
          <p:cNvSpPr txBox="1"/>
          <p:nvPr/>
        </p:nvSpPr>
        <p:spPr>
          <a:xfrm>
            <a:off x="360232" y="3871662"/>
            <a:ext cx="2105097"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b="1" kern="1200" dirty="0">
                <a:effectLst>
                  <a:outerShdw blurRad="38100" dist="38100" dir="2700000" algn="tl">
                    <a:srgbClr val="000000">
                      <a:alpha val="43137"/>
                    </a:srgbClr>
                  </a:outerShdw>
                </a:effectLst>
                <a:latin typeface="Century Gothic" panose="020B0502020202020204" pitchFamily="34" charset="0"/>
              </a:rPr>
              <a:t>Gugustuhin mong maging employer ng iyong mga manggagawa.</a:t>
            </a:r>
          </a:p>
        </p:txBody>
      </p:sp>
      <p:pic>
        <p:nvPicPr>
          <p:cNvPr id="8" name="Picture 7" descr="Di-tinatablan na Depensa ng Bahay: Mga Taktika na Maaari Mong Gawin Ngayon para Seguruhin ang Iyong Kaligtasan"/>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8144" y="3957572"/>
            <a:ext cx="2105097" cy="1200329"/>
          </a:xfrm>
          <a:prstGeom prst="rect">
            <a:avLst/>
          </a:prstGeom>
          <a:noFill/>
        </p:spPr>
        <p:txBody>
          <a:bodyPr wrap="square" rtlCol="0">
            <a:spAutoFit/>
          </a:bodyPr>
          <a:lstStyle/>
          <a:p>
            <a:pPr algn="ctr">
              <a:lnSpc>
                <a:spcPct val="90000"/>
              </a:lnSpc>
              <a:spcBef>
                <a:spcPct val="0"/>
              </a:spcBef>
            </a:pPr>
            <a:r>
              <a:rPr lang="en-US" sz="1600" b="1" dirty="0">
                <a:effectLst>
                  <a:outerShdw blurRad="38100" dist="38100" dir="2700000" algn="tl">
                    <a:srgbClr val="000000">
                      <a:alpha val="43137"/>
                    </a:srgbClr>
                  </a:outerShdw>
                </a:effectLst>
                <a:latin typeface="Century Gothic" panose="020B0502020202020204" pitchFamily="34" charset="0"/>
              </a:rPr>
              <a:t>Tumutulong </a:t>
            </a:r>
            <a:r>
              <a:rPr lang="en-US" sz="1600" b="1" dirty="0" err="1">
                <a:effectLst>
                  <a:outerShdw blurRad="38100" dist="38100" dir="2700000" algn="tl">
                    <a:srgbClr val="000000">
                      <a:alpha val="43137"/>
                    </a:srgbClr>
                  </a:outerShdw>
                </a:effectLst>
                <a:latin typeface="Century Gothic" panose="020B0502020202020204" pitchFamily="34" charset="0"/>
              </a:rPr>
              <a:t>sa</a:t>
            </a:r>
            <a:r>
              <a:rPr lang="en-US" sz="1600" b="1" dirty="0">
                <a:effectLst>
                  <a:outerShdw blurRad="38100" dist="38100" dir="2700000" algn="tl">
                    <a:srgbClr val="000000">
                      <a:alpha val="43137"/>
                    </a:srgbClr>
                  </a:outerShdw>
                </a:effectLst>
                <a:latin typeface="Century Gothic" panose="020B0502020202020204" pitchFamily="34" charset="0"/>
              </a:rPr>
              <a:t> </a:t>
            </a:r>
            <a:br>
              <a:rPr lang="en-US" sz="1600" b="1" dirty="0">
                <a:effectLst>
                  <a:outerShdw blurRad="38100" dist="38100" dir="2700000" algn="tl">
                    <a:srgbClr val="000000">
                      <a:alpha val="43137"/>
                    </a:srgbClr>
                  </a:outerShdw>
                </a:effectLst>
                <a:latin typeface="Century Gothic" panose="020B0502020202020204" pitchFamily="34" charset="0"/>
              </a:rPr>
            </a:br>
            <a:r>
              <a:rPr lang="en-US" sz="1600" b="1" dirty="0" err="1">
                <a:effectLst>
                  <a:outerShdw blurRad="38100" dist="38100" dir="2700000" algn="tl">
                    <a:srgbClr val="000000">
                      <a:alpha val="43137"/>
                    </a:srgbClr>
                  </a:outerShdw>
                </a:effectLst>
                <a:latin typeface="Century Gothic" panose="020B0502020202020204" pitchFamily="34" charset="0"/>
              </a:rPr>
              <a:t>iyo</a:t>
            </a:r>
            <a:r>
              <a:rPr lang="en-US" sz="1600" b="1" dirty="0">
                <a:effectLst>
                  <a:outerShdw blurRad="38100" dist="38100" dir="2700000" algn="tl">
                    <a:srgbClr val="000000">
                      <a:alpha val="43137"/>
                    </a:srgbClr>
                  </a:outerShdw>
                </a:effectLst>
                <a:latin typeface="Century Gothic" panose="020B0502020202020204" pitchFamily="34" charset="0"/>
              </a:rPr>
              <a:t> na sundin ang lahat ng </a:t>
            </a:r>
            <a:r>
              <a:rPr lang="en-US" sz="1600" b="1" dirty="0" err="1">
                <a:effectLst>
                  <a:outerShdw blurRad="38100" dist="38100" dir="2700000" algn="tl">
                    <a:srgbClr val="000000">
                      <a:alpha val="43137"/>
                    </a:srgbClr>
                  </a:outerShdw>
                </a:effectLst>
                <a:latin typeface="Century Gothic" panose="020B0502020202020204" pitchFamily="34" charset="0"/>
              </a:rPr>
              <a:t>ankop</a:t>
            </a:r>
            <a:r>
              <a:rPr lang="en-US" sz="1600" b="1" dirty="0">
                <a:effectLst>
                  <a:outerShdw blurRad="38100" dist="38100" dir="2700000" algn="tl">
                    <a:srgbClr val="000000">
                      <a:alpha val="43137"/>
                    </a:srgbClr>
                  </a:outerShdw>
                </a:effectLst>
                <a:latin typeface="Century Gothic" panose="020B0502020202020204" pitchFamily="34" charset="0"/>
              </a:rPr>
              <a:t> </a:t>
            </a:r>
            <a:br>
              <a:rPr lang="en-US" sz="1600" b="1" dirty="0">
                <a:effectLst>
                  <a:outerShdw blurRad="38100" dist="38100" dir="2700000" algn="tl">
                    <a:srgbClr val="000000">
                      <a:alpha val="43137"/>
                    </a:srgbClr>
                  </a:outerShdw>
                </a:effectLst>
                <a:latin typeface="Century Gothic" panose="020B0502020202020204" pitchFamily="34" charset="0"/>
              </a:rPr>
            </a:br>
            <a:r>
              <a:rPr lang="en-US" sz="1600" b="1" dirty="0" err="1">
                <a:effectLst>
                  <a:outerShdw blurRad="38100" dist="38100" dir="2700000" algn="tl">
                    <a:srgbClr val="000000">
                      <a:alpha val="43137"/>
                    </a:srgbClr>
                  </a:outerShdw>
                </a:effectLst>
                <a:latin typeface="Century Gothic" panose="020B0502020202020204" pitchFamily="34" charset="0"/>
              </a:rPr>
              <a:t>na</a:t>
            </a:r>
            <a:r>
              <a:rPr lang="en-US" sz="1600" b="1" dirty="0">
                <a:effectLst>
                  <a:outerShdw blurRad="38100" dist="38100" dir="2700000" algn="tl">
                    <a:srgbClr val="000000">
                      <a:alpha val="43137"/>
                    </a:srgbClr>
                  </a:outerShdw>
                </a:effectLst>
                <a:latin typeface="Century Gothic" panose="020B0502020202020204" pitchFamily="34" charset="0"/>
              </a:rPr>
              <a:t> mga </a:t>
            </a:r>
            <a:r>
              <a:rPr lang="en-US" sz="1600" b="1" dirty="0" err="1">
                <a:effectLst>
                  <a:outerShdw blurRad="38100" dist="38100" dir="2700000" algn="tl">
                    <a:srgbClr val="000000">
                      <a:alpha val="43137"/>
                    </a:srgbClr>
                  </a:outerShdw>
                </a:effectLst>
                <a:latin typeface="Century Gothic" panose="020B0502020202020204" pitchFamily="34" charset="0"/>
              </a:rPr>
              <a:t>batas</a:t>
            </a:r>
            <a:r>
              <a:rPr lang="en-US" sz="1600" b="1" dirty="0">
                <a:effectLst>
                  <a:outerShdw blurRad="38100" dist="38100" dir="2700000" algn="tl">
                    <a:srgbClr val="000000">
                      <a:alpha val="43137"/>
                    </a:srgbClr>
                  </a:outerShdw>
                </a:effectLst>
                <a:latin typeface="Century Gothic" panose="020B0502020202020204" pitchFamily="34" charset="0"/>
              </a:rPr>
              <a:t> </a:t>
            </a:r>
            <a:br>
              <a:rPr lang="en-US" sz="1600" b="1" dirty="0">
                <a:effectLst>
                  <a:outerShdw blurRad="38100" dist="38100" dir="2700000" algn="tl">
                    <a:srgbClr val="000000">
                      <a:alpha val="43137"/>
                    </a:srgbClr>
                  </a:outerShdw>
                </a:effectLst>
                <a:latin typeface="Century Gothic" panose="020B0502020202020204" pitchFamily="34" charset="0"/>
              </a:rPr>
            </a:br>
            <a:r>
              <a:rPr lang="en-US" sz="1600" b="1" dirty="0" err="1">
                <a:effectLst>
                  <a:outerShdw blurRad="38100" dist="38100" dir="2700000" algn="tl">
                    <a:srgbClr val="000000">
                      <a:alpha val="43137"/>
                    </a:srgbClr>
                  </a:outerShdw>
                </a:effectLst>
                <a:latin typeface="Century Gothic" panose="020B0502020202020204" pitchFamily="34" charset="0"/>
              </a:rPr>
              <a:t>sa</a:t>
            </a:r>
            <a:r>
              <a:rPr lang="en-US" sz="1600" b="1" dirty="0">
                <a:effectLst>
                  <a:outerShdw blurRad="38100" dist="38100" dir="2700000" algn="tl">
                    <a:srgbClr val="000000">
                      <a:alpha val="43137"/>
                    </a:srgbClr>
                  </a:outerShdw>
                </a:effectLst>
                <a:latin typeface="Century Gothic" panose="020B0502020202020204" pitchFamily="34" charset="0"/>
              </a:rPr>
              <a:t> patrabaho.</a:t>
            </a:r>
            <a:endParaRPr lang="fil-PH" sz="16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2478764" y="3871662"/>
            <a:ext cx="2100043" cy="1477328"/>
          </a:xfrm>
          <a:prstGeom prst="rect">
            <a:avLst/>
          </a:prstGeom>
          <a:noFill/>
        </p:spPr>
        <p:txBody>
          <a:bodyPr wrap="square" rtlCol="0">
            <a:spAutoFit/>
          </a:bodyPr>
          <a:lstStyle/>
          <a:p>
            <a:pPr algn="ctr">
              <a:lnSpc>
                <a:spcPct val="90000"/>
              </a:lnSpc>
              <a:spcBef>
                <a:spcPct val="0"/>
              </a:spcBef>
            </a:pPr>
            <a:r>
              <a:rPr lang="en-US" sz="1600" b="1" dirty="0">
                <a:effectLst>
                  <a:outerShdw blurRad="38100" dist="38100" dir="2700000" algn="tl">
                    <a:srgbClr val="000000">
                      <a:alpha val="43137"/>
                    </a:srgbClr>
                  </a:outerShdw>
                </a:effectLst>
                <a:latin typeface="Century Gothic" panose="020B0502020202020204" pitchFamily="34" charset="0"/>
              </a:rPr>
              <a:t>Dapat na kumuha ng mga kinakailangang insurance na nauugnay sa pagpapatrabaho</a:t>
            </a:r>
          </a:p>
        </p:txBody>
      </p:sp>
      <p:sp>
        <p:nvSpPr>
          <p:cNvPr id="34" name="TextBox 33"/>
          <p:cNvSpPr txBox="1"/>
          <p:nvPr/>
        </p:nvSpPr>
        <p:spPr>
          <a:xfrm>
            <a:off x="7919695" y="3963594"/>
            <a:ext cx="2105097" cy="978729"/>
          </a:xfrm>
          <a:prstGeom prst="rect">
            <a:avLst/>
          </a:prstGeom>
          <a:noFill/>
        </p:spPr>
        <p:txBody>
          <a:bodyPr wrap="square" rtlCol="0">
            <a:spAutoFit/>
          </a:bodyPr>
          <a:lstStyle/>
          <a:p>
            <a:pPr algn="ctr">
              <a:lnSpc>
                <a:spcPct val="90000"/>
              </a:lnSpc>
              <a:spcBef>
                <a:spcPct val="0"/>
              </a:spcBef>
            </a:pPr>
            <a:r>
              <a:rPr lang="en-US" sz="1600" b="1" dirty="0">
                <a:effectLst>
                  <a:outerShdw blurRad="38100" dist="38100" dir="2700000" algn="tl">
                    <a:srgbClr val="000000">
                      <a:alpha val="43137"/>
                    </a:srgbClr>
                  </a:outerShdw>
                </a:effectLst>
                <a:latin typeface="Century Gothic" panose="020B0502020202020204" pitchFamily="34" charset="0"/>
              </a:rPr>
              <a:t>Pagsusuri ng </a:t>
            </a:r>
            <a:r>
              <a:rPr lang="en-US" sz="1600" b="1" dirty="0" err="1">
                <a:effectLst>
                  <a:outerShdw blurRad="38100" dist="38100" dir="2700000" algn="tl">
                    <a:srgbClr val="000000">
                      <a:alpha val="43137"/>
                    </a:srgbClr>
                  </a:outerShdw>
                </a:effectLst>
                <a:latin typeface="Century Gothic" panose="020B0502020202020204" pitchFamily="34" charset="0"/>
              </a:rPr>
              <a:t>Pagkatao</a:t>
            </a:r>
            <a:r>
              <a:rPr lang="en-US" sz="1600" b="1" dirty="0">
                <a:effectLst>
                  <a:outerShdw blurRad="38100" dist="38100" dir="2700000" algn="tl">
                    <a:srgbClr val="000000">
                      <a:alpha val="43137"/>
                    </a:srgbClr>
                  </a:outerShdw>
                </a:effectLst>
                <a:latin typeface="Century Gothic" panose="020B0502020202020204" pitchFamily="34" charset="0"/>
              </a:rPr>
              <a:t> </a:t>
            </a:r>
            <a:br>
              <a:rPr lang="en-US" sz="1600" b="1" dirty="0">
                <a:effectLst>
                  <a:outerShdw blurRad="38100" dist="38100" dir="2700000" algn="tl">
                    <a:srgbClr val="000000">
                      <a:alpha val="43137"/>
                    </a:srgbClr>
                  </a:outerShdw>
                </a:effectLst>
                <a:latin typeface="Century Gothic" panose="020B0502020202020204" pitchFamily="34" charset="0"/>
              </a:rPr>
            </a:br>
            <a:r>
              <a:rPr lang="en-US" sz="1600" b="1" dirty="0">
                <a:effectLst>
                  <a:outerShdw blurRad="38100" dist="38100" dir="2700000" algn="tl">
                    <a:srgbClr val="000000">
                      <a:alpha val="43137"/>
                    </a:srgbClr>
                  </a:outerShdw>
                </a:effectLst>
                <a:latin typeface="Century Gothic" panose="020B0502020202020204" pitchFamily="34" charset="0"/>
              </a:rPr>
              <a:t>at mga Kwalipikasyon</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IKAW</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fil-PH"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581502" cy="862561"/>
          </a:xfrm>
        </p:spPr>
        <p:txBody>
          <a:bodyPr/>
          <a:lstStyle/>
          <a:p>
            <a:r>
              <a:rPr lang="en-US" sz="2800" dirty="0"/>
              <a:t>PAGBABAYAD PARA SA MGA SERBISYO AT SUPORTA</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7455887"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412895" y="1329971"/>
            <a:ext cx="5326739"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4800" b="1" dirty="0">
                <a:latin typeface="Century Gothic" panose="020B0502020202020204" pitchFamily="34" charset="0"/>
              </a:rPr>
              <a:t>Kapwa Employer</a:t>
            </a:r>
            <a:endParaRPr lang="fil-PH" sz="4800" b="1" kern="1200" dirty="0">
              <a:latin typeface="Century Gothic" panose="020B0502020202020204" pitchFamily="34" charset="0"/>
              <a:ea typeface="+mj-ea"/>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6740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400" b="1" kern="1200" dirty="0">
                <a:effectLst>
                  <a:outerShdw blurRad="38100" dist="38100" dir="2700000" algn="tl">
                    <a:srgbClr val="000000">
                      <a:alpha val="43137"/>
                    </a:srgbClr>
                  </a:outerShdw>
                </a:effectLst>
                <a:latin typeface="Century Gothic" panose="020B0502020202020204" pitchFamily="34" charset="0"/>
              </a:rPr>
              <a:t>FMS ang magbabayad ng mga bayarin. </a:t>
            </a:r>
          </a:p>
        </p:txBody>
      </p:sp>
      <p:sp>
        <p:nvSpPr>
          <p:cNvPr id="25" name="TextBox 24"/>
          <p:cNvSpPr txBox="1"/>
          <p:nvPr/>
        </p:nvSpPr>
        <p:spPr>
          <a:xfrm>
            <a:off x="1518041" y="3744837"/>
            <a:ext cx="2194861"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400" b="1" kern="1200" dirty="0">
                <a:effectLst>
                  <a:outerShdw blurRad="38100" dist="38100" dir="2700000" algn="tl">
                    <a:srgbClr val="000000">
                      <a:alpha val="43137"/>
                    </a:srgbClr>
                  </a:outerShdw>
                </a:effectLst>
                <a:latin typeface="Century Gothic" panose="020B0502020202020204" pitchFamily="34" charset="0"/>
              </a:rPr>
              <a:t>Gusto mong </a:t>
            </a:r>
            <a:r>
              <a:rPr lang="en-US" sz="1400" b="1" u="sng" kern="1200" dirty="0">
                <a:effectLst>
                  <a:outerShdw blurRad="38100" dist="38100" dir="2700000" algn="tl">
                    <a:srgbClr val="000000">
                      <a:alpha val="43137"/>
                    </a:srgbClr>
                  </a:outerShdw>
                </a:effectLst>
                <a:latin typeface="Century Gothic" panose="020B0502020202020204" pitchFamily="34" charset="0"/>
              </a:rPr>
              <a:t>IBAHAGI</a:t>
            </a:r>
            <a:r>
              <a:rPr lang="en-US" sz="1400" b="1" kern="1200" dirty="0">
                <a:effectLst>
                  <a:outerShdw blurRad="38100" dist="38100" dir="2700000" algn="tl">
                    <a:srgbClr val="000000">
                      <a:alpha val="43137"/>
                    </a:srgbClr>
                  </a:outerShdw>
                </a:effectLst>
                <a:latin typeface="Century Gothic" panose="020B0502020202020204" pitchFamily="34" charset="0"/>
              </a:rPr>
              <a:t> ang pagiging employer ng iyong mga manggagawa.</a:t>
            </a:r>
          </a:p>
        </p:txBody>
      </p:sp>
      <p:pic>
        <p:nvPicPr>
          <p:cNvPr id="8" name="Picture 7" descr="Di-tinatablan na Depensa ng Bahay: Mga Taktika na Maaari Mong Gawin Ngayon para Seguruhin ang Iyong Kaligtasan"/>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6432" y="3240832"/>
            <a:ext cx="2094220" cy="867930"/>
          </a:xfrm>
          <a:prstGeom prst="rect">
            <a:avLst/>
          </a:prstGeom>
          <a:noFill/>
        </p:spPr>
        <p:txBody>
          <a:bodyPr wrap="square" rtlCol="0">
            <a:spAutoFit/>
          </a:bodyPr>
          <a:lstStyle/>
          <a:p>
            <a:pPr algn="ctr">
              <a:lnSpc>
                <a:spcPct val="90000"/>
              </a:lnSpc>
              <a:spcBef>
                <a:spcPct val="0"/>
              </a:spcBef>
            </a:pPr>
            <a:r>
              <a:rPr lang="en-US" sz="1400" b="1" dirty="0">
                <a:effectLst>
                  <a:outerShdw blurRad="38100" dist="38100" dir="2700000" algn="tl">
                    <a:srgbClr val="000000">
                      <a:alpha val="43137"/>
                    </a:srgbClr>
                  </a:outerShdw>
                </a:effectLst>
                <a:latin typeface="Century Gothic" panose="020B0502020202020204" pitchFamily="34" charset="0"/>
              </a:rPr>
              <a:t>Sinusunod ang </a:t>
            </a:r>
            <a:br>
              <a:rPr lang="en-US" sz="1400" b="1" dirty="0">
                <a:effectLst>
                  <a:outerShdw blurRad="38100" dist="38100" dir="2700000" algn="tl">
                    <a:srgbClr val="000000">
                      <a:alpha val="43137"/>
                    </a:srgbClr>
                  </a:outerShdw>
                </a:effectLst>
                <a:latin typeface="Century Gothic" panose="020B0502020202020204" pitchFamily="34" charset="0"/>
              </a:rPr>
            </a:br>
            <a:r>
              <a:rPr lang="en-US" sz="1400" b="1" dirty="0" err="1">
                <a:effectLst>
                  <a:outerShdw blurRad="38100" dist="38100" dir="2700000" algn="tl">
                    <a:srgbClr val="000000">
                      <a:alpha val="43137"/>
                    </a:srgbClr>
                  </a:outerShdw>
                </a:effectLst>
                <a:latin typeface="Century Gothic" panose="020B0502020202020204" pitchFamily="34" charset="0"/>
              </a:rPr>
              <a:t>lahat</a:t>
            </a:r>
            <a:r>
              <a:rPr lang="en-US" sz="1400" b="1" dirty="0">
                <a:effectLst>
                  <a:outerShdw blurRad="38100" dist="38100" dir="2700000" algn="tl">
                    <a:srgbClr val="000000">
                      <a:alpha val="43137"/>
                    </a:srgbClr>
                  </a:outerShdw>
                </a:effectLst>
                <a:latin typeface="Century Gothic" panose="020B0502020202020204" pitchFamily="34" charset="0"/>
              </a:rPr>
              <a:t> ng </a:t>
            </a:r>
            <a:r>
              <a:rPr lang="en-US" sz="1400" b="1" dirty="0" err="1">
                <a:effectLst>
                  <a:outerShdw blurRad="38100" dist="38100" dir="2700000" algn="tl">
                    <a:srgbClr val="000000">
                      <a:alpha val="43137"/>
                    </a:srgbClr>
                  </a:outerShdw>
                </a:effectLst>
                <a:latin typeface="Century Gothic" panose="020B0502020202020204" pitchFamily="34" charset="0"/>
              </a:rPr>
              <a:t>angkop</a:t>
            </a:r>
            <a:r>
              <a:rPr lang="en-US" sz="1400" b="1" dirty="0">
                <a:effectLst>
                  <a:outerShdw blurRad="38100" dist="38100" dir="2700000" algn="tl">
                    <a:srgbClr val="000000">
                      <a:alpha val="43137"/>
                    </a:srgbClr>
                  </a:outerShdw>
                </a:effectLst>
                <a:latin typeface="Century Gothic" panose="020B0502020202020204" pitchFamily="34" charset="0"/>
              </a:rPr>
              <a:t> </a:t>
            </a:r>
            <a:br>
              <a:rPr lang="en-US" sz="1400" b="1" dirty="0">
                <a:effectLst>
                  <a:outerShdw blurRad="38100" dist="38100" dir="2700000" algn="tl">
                    <a:srgbClr val="000000">
                      <a:alpha val="43137"/>
                    </a:srgbClr>
                  </a:outerShdw>
                </a:effectLst>
                <a:latin typeface="Century Gothic" panose="020B0502020202020204" pitchFamily="34" charset="0"/>
              </a:rPr>
            </a:br>
            <a:r>
              <a:rPr lang="en-US" sz="1400" b="1" dirty="0" err="1">
                <a:effectLst>
                  <a:outerShdw blurRad="38100" dist="38100" dir="2700000" algn="tl">
                    <a:srgbClr val="000000">
                      <a:alpha val="43137"/>
                    </a:srgbClr>
                  </a:outerShdw>
                </a:effectLst>
                <a:latin typeface="Century Gothic" panose="020B0502020202020204" pitchFamily="34" charset="0"/>
              </a:rPr>
              <a:t>na</a:t>
            </a:r>
            <a:r>
              <a:rPr lang="en-US" sz="1400" b="1" dirty="0">
                <a:effectLst>
                  <a:outerShdw blurRad="38100" dist="38100" dir="2700000" algn="tl">
                    <a:srgbClr val="000000">
                      <a:alpha val="43137"/>
                    </a:srgbClr>
                  </a:outerShdw>
                </a:effectLst>
                <a:latin typeface="Century Gothic" panose="020B0502020202020204" pitchFamily="34" charset="0"/>
              </a:rPr>
              <a:t> mga batas sa patrabaho.</a:t>
            </a:r>
            <a:endParaRPr lang="fil-PH" sz="14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7420266" y="3240832"/>
            <a:ext cx="2513097" cy="867930"/>
          </a:xfrm>
          <a:prstGeom prst="rect">
            <a:avLst/>
          </a:prstGeom>
          <a:noFill/>
        </p:spPr>
        <p:txBody>
          <a:bodyPr wrap="square" rtlCol="0">
            <a:spAutoFit/>
          </a:bodyPr>
          <a:lstStyle/>
          <a:p>
            <a:pPr algn="ctr">
              <a:lnSpc>
                <a:spcPct val="90000"/>
              </a:lnSpc>
              <a:spcBef>
                <a:spcPct val="0"/>
              </a:spcBef>
            </a:pPr>
            <a:r>
              <a:rPr lang="en-US" sz="1400" b="1" dirty="0" err="1">
                <a:effectLst>
                  <a:outerShdw blurRad="38100" dist="38100" dir="2700000" algn="tl">
                    <a:srgbClr val="000000">
                      <a:alpha val="43137"/>
                    </a:srgbClr>
                  </a:outerShdw>
                </a:effectLst>
                <a:latin typeface="Century Gothic" panose="020B0502020202020204" pitchFamily="34" charset="0"/>
              </a:rPr>
              <a:t>Pinapangasiwaan</a:t>
            </a:r>
            <a:r>
              <a:rPr lang="en-US" sz="1400" b="1" dirty="0">
                <a:effectLst>
                  <a:outerShdw blurRad="38100" dist="38100" dir="2700000" algn="tl">
                    <a:srgbClr val="000000">
                      <a:alpha val="43137"/>
                    </a:srgbClr>
                  </a:outerShdw>
                </a:effectLst>
                <a:latin typeface="Century Gothic" panose="020B0502020202020204" pitchFamily="34" charset="0"/>
              </a:rPr>
              <a:t> ang </a:t>
            </a:r>
            <a:r>
              <a:rPr lang="en-US" sz="1400" b="1" dirty="0" err="1">
                <a:effectLst>
                  <a:outerShdw blurRad="38100" dist="38100" dir="2700000" algn="tl">
                    <a:srgbClr val="000000">
                      <a:alpha val="43137"/>
                    </a:srgbClr>
                  </a:outerShdw>
                </a:effectLst>
                <a:latin typeface="Century Gothic" panose="020B0502020202020204" pitchFamily="34" charset="0"/>
              </a:rPr>
              <a:t>mga</a:t>
            </a:r>
            <a:r>
              <a:rPr lang="en-US" sz="1400" b="1" dirty="0">
                <a:effectLst>
                  <a:outerShdw blurRad="38100" dist="38100" dir="2700000" algn="tl">
                    <a:srgbClr val="000000">
                      <a:alpha val="43137"/>
                    </a:srgbClr>
                  </a:outerShdw>
                </a:effectLst>
                <a:latin typeface="Century Gothic" panose="020B0502020202020204" pitchFamily="34" charset="0"/>
              </a:rPr>
              <a:t> </a:t>
            </a:r>
            <a:r>
              <a:rPr lang="en-US" sz="1400" b="1" dirty="0" err="1">
                <a:effectLst>
                  <a:outerShdw blurRad="38100" dist="38100" dir="2700000" algn="tl">
                    <a:srgbClr val="000000">
                      <a:alpha val="43137"/>
                    </a:srgbClr>
                  </a:outerShdw>
                </a:effectLst>
                <a:latin typeface="Century Gothic" panose="020B0502020202020204" pitchFamily="34" charset="0"/>
              </a:rPr>
              <a:t>kinakailangang</a:t>
            </a:r>
            <a:r>
              <a:rPr lang="en-US" sz="1400" b="1" dirty="0">
                <a:effectLst>
                  <a:outerShdw blurRad="38100" dist="38100" dir="2700000" algn="tl">
                    <a:srgbClr val="000000">
                      <a:alpha val="43137"/>
                    </a:srgbClr>
                  </a:outerShdw>
                </a:effectLst>
                <a:latin typeface="Century Gothic" panose="020B0502020202020204" pitchFamily="34" charset="0"/>
              </a:rPr>
              <a:t> </a:t>
            </a:r>
            <a:br>
              <a:rPr lang="en-US" sz="1400" b="1" dirty="0">
                <a:effectLst>
                  <a:outerShdw blurRad="38100" dist="38100" dir="2700000" algn="tl">
                    <a:srgbClr val="000000">
                      <a:alpha val="43137"/>
                    </a:srgbClr>
                  </a:outerShdw>
                </a:effectLst>
                <a:latin typeface="Century Gothic" panose="020B0502020202020204" pitchFamily="34" charset="0"/>
              </a:rPr>
            </a:br>
            <a:r>
              <a:rPr lang="en-US" sz="1400" b="1" dirty="0">
                <a:effectLst>
                  <a:outerShdw blurRad="38100" dist="38100" dir="2700000" algn="tl">
                    <a:srgbClr val="000000">
                      <a:alpha val="43137"/>
                    </a:srgbClr>
                  </a:outerShdw>
                </a:effectLst>
                <a:latin typeface="Century Gothic" panose="020B0502020202020204" pitchFamily="34" charset="0"/>
              </a:rPr>
              <a:t>insurance na </a:t>
            </a:r>
            <a:r>
              <a:rPr lang="en-US" sz="1400" b="1" dirty="0" err="1">
                <a:effectLst>
                  <a:outerShdw blurRad="38100" dist="38100" dir="2700000" algn="tl">
                    <a:srgbClr val="000000">
                      <a:alpha val="43137"/>
                    </a:srgbClr>
                  </a:outerShdw>
                </a:effectLst>
                <a:latin typeface="Century Gothic" panose="020B0502020202020204" pitchFamily="34" charset="0"/>
              </a:rPr>
              <a:t>nauugnay</a:t>
            </a:r>
            <a:r>
              <a:rPr lang="en-US" sz="1400" b="1" dirty="0">
                <a:effectLst>
                  <a:outerShdw blurRad="38100" dist="38100" dir="2700000" algn="tl">
                    <a:srgbClr val="000000">
                      <a:alpha val="43137"/>
                    </a:srgbClr>
                  </a:outerShdw>
                </a:effectLst>
                <a:latin typeface="Century Gothic" panose="020B0502020202020204" pitchFamily="34" charset="0"/>
              </a:rPr>
              <a:t> </a:t>
            </a:r>
            <a:br>
              <a:rPr lang="en-US" sz="1400" b="1" dirty="0">
                <a:effectLst>
                  <a:outerShdw blurRad="38100" dist="38100" dir="2700000" algn="tl">
                    <a:srgbClr val="000000">
                      <a:alpha val="43137"/>
                    </a:srgbClr>
                  </a:outerShdw>
                </a:effectLst>
                <a:latin typeface="Century Gothic" panose="020B0502020202020204" pitchFamily="34" charset="0"/>
              </a:rPr>
            </a:br>
            <a:r>
              <a:rPr lang="en-US" sz="1400" b="1" dirty="0" err="1">
                <a:effectLst>
                  <a:outerShdw blurRad="38100" dist="38100" dir="2700000" algn="tl">
                    <a:srgbClr val="000000">
                      <a:alpha val="43137"/>
                    </a:srgbClr>
                  </a:outerShdw>
                </a:effectLst>
                <a:latin typeface="Century Gothic" panose="020B0502020202020204" pitchFamily="34" charset="0"/>
              </a:rPr>
              <a:t>sa</a:t>
            </a:r>
            <a:r>
              <a:rPr lang="en-US" sz="1400" b="1" dirty="0">
                <a:effectLst>
                  <a:outerShdw blurRad="38100" dist="38100" dir="2700000" algn="tl">
                    <a:srgbClr val="000000">
                      <a:alpha val="43137"/>
                    </a:srgbClr>
                  </a:outerShdw>
                </a:effectLst>
                <a:latin typeface="Century Gothic" panose="020B0502020202020204" pitchFamily="34" charset="0"/>
              </a:rPr>
              <a:t> pagpapatrabaho</a:t>
            </a:r>
          </a:p>
        </p:txBody>
      </p:sp>
      <p:sp>
        <p:nvSpPr>
          <p:cNvPr id="34" name="TextBox 33"/>
          <p:cNvSpPr txBox="1"/>
          <p:nvPr/>
        </p:nvSpPr>
        <p:spPr>
          <a:xfrm>
            <a:off x="6255715" y="5134598"/>
            <a:ext cx="2875471" cy="674031"/>
          </a:xfrm>
          <a:prstGeom prst="rect">
            <a:avLst/>
          </a:prstGeom>
          <a:noFill/>
        </p:spPr>
        <p:txBody>
          <a:bodyPr wrap="square" rtlCol="0">
            <a:spAutoFit/>
          </a:bodyPr>
          <a:lstStyle/>
          <a:p>
            <a:pPr algn="ctr">
              <a:lnSpc>
                <a:spcPct val="90000"/>
              </a:lnSpc>
              <a:spcBef>
                <a:spcPct val="0"/>
              </a:spcBef>
            </a:pPr>
            <a:r>
              <a:rPr lang="en-US" sz="1400" b="1" dirty="0">
                <a:effectLst>
                  <a:outerShdw blurRad="38100" dist="38100" dir="2700000" algn="tl">
                    <a:srgbClr val="000000">
                      <a:alpha val="43137"/>
                    </a:srgbClr>
                  </a:outerShdw>
                </a:effectLst>
                <a:latin typeface="Century Gothic" panose="020B0502020202020204" pitchFamily="34" charset="0"/>
              </a:rPr>
              <a:t>Pagsusuri ng </a:t>
            </a:r>
            <a:br>
              <a:rPr lang="en-US" sz="1400" b="1" dirty="0">
                <a:effectLst>
                  <a:outerShdw blurRad="38100" dist="38100" dir="2700000" algn="tl">
                    <a:srgbClr val="000000">
                      <a:alpha val="43137"/>
                    </a:srgbClr>
                  </a:outerShdw>
                </a:effectLst>
                <a:latin typeface="Century Gothic" panose="020B0502020202020204" pitchFamily="34" charset="0"/>
              </a:rPr>
            </a:br>
            <a:r>
              <a:rPr lang="en-US" sz="1400" b="1" dirty="0" err="1">
                <a:effectLst>
                  <a:outerShdw blurRad="38100" dist="38100" dir="2700000" algn="tl">
                    <a:srgbClr val="000000">
                      <a:alpha val="43137"/>
                    </a:srgbClr>
                  </a:outerShdw>
                </a:effectLst>
                <a:latin typeface="Century Gothic" panose="020B0502020202020204" pitchFamily="34" charset="0"/>
              </a:rPr>
              <a:t>pagkatao</a:t>
            </a:r>
            <a:r>
              <a:rPr lang="en-US" sz="1400" b="1" dirty="0">
                <a:effectLst>
                  <a:outerShdw blurRad="38100" dist="38100" dir="2700000" algn="tl">
                    <a:srgbClr val="000000">
                      <a:alpha val="43137"/>
                    </a:srgbClr>
                  </a:outerShdw>
                </a:effectLst>
                <a:latin typeface="Century Gothic" panose="020B0502020202020204" pitchFamily="34" charset="0"/>
              </a:rPr>
              <a:t> at mga kwalipikasyon.</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IKAW</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Century Gothic" panose="020B0502020202020204" pitchFamily="34" charset="0"/>
              </a:rPr>
              <a:t>FMS</a:t>
            </a:r>
            <a:endParaRPr lang="fil-PH"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400" b="1" u="sng" kern="1200" dirty="0">
                <a:effectLst>
                  <a:outerShdw blurRad="38100" dist="38100" dir="2700000" algn="tl">
                    <a:srgbClr val="000000">
                      <a:alpha val="43137"/>
                    </a:srgbClr>
                  </a:outerShdw>
                </a:effectLst>
                <a:latin typeface="Century Gothic" panose="020B0502020202020204" pitchFamily="34" charset="0"/>
              </a:rPr>
              <a:t>IBAHAGI</a:t>
            </a:r>
            <a:r>
              <a:rPr lang="en-US" sz="1400" b="1" kern="1200" dirty="0">
                <a:effectLst>
                  <a:outerShdw blurRad="38100" dist="38100" dir="2700000" algn="tl">
                    <a:srgbClr val="000000">
                      <a:alpha val="43137"/>
                    </a:srgbClr>
                  </a:outerShdw>
                </a:effectLst>
                <a:latin typeface="Century Gothic" panose="020B0502020202020204" pitchFamily="34" charset="0"/>
              </a:rPr>
              <a:t> ang </a:t>
            </a:r>
            <a:r>
              <a:rPr lang="en-US" sz="1400" b="1" kern="1200" dirty="0" err="1">
                <a:effectLst>
                  <a:outerShdw blurRad="38100" dist="38100" dir="2700000" algn="tl">
                    <a:srgbClr val="000000">
                      <a:alpha val="43137"/>
                    </a:srgbClr>
                  </a:outerShdw>
                </a:effectLst>
                <a:latin typeface="Century Gothic" panose="020B0502020202020204" pitchFamily="34" charset="0"/>
              </a:rPr>
              <a:t>pagiging</a:t>
            </a:r>
            <a:r>
              <a:rPr lang="en-US" sz="1400" b="1" kern="1200" dirty="0">
                <a:effectLst>
                  <a:outerShdw blurRad="38100" dist="38100" dir="2700000" algn="tl">
                    <a:srgbClr val="000000">
                      <a:alpha val="43137"/>
                    </a:srgbClr>
                  </a:outerShdw>
                </a:effectLst>
                <a:latin typeface="Century Gothic" panose="020B0502020202020204" pitchFamily="34" charset="0"/>
              </a:rPr>
              <a:t> employer.</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074330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7455887"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42328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Sofia</a:t>
            </a:r>
            <a:r>
              <a:rPr dirty="0"/>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Walang employer/empleyadong relasyon</a:t>
              </a:r>
              <a:endParaRPr lang="fil-PH" sz="1400" dirty="0">
                <a:solidFill>
                  <a:schemeClr val="tx1"/>
                </a:solidFill>
                <a:latin typeface="Century Gothic" panose="020B0502020202020204" pitchFamily="34" charset="0"/>
              </a:endParaRP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Pag-upa ng </a:t>
              </a:r>
              <a:r>
                <a:rPr lang="en-US" sz="1400" dirty="0" err="1">
                  <a:solidFill>
                    <a:schemeClr val="tx1"/>
                  </a:solidFill>
                  <a:latin typeface="Century Gothic" panose="020B0502020202020204" pitchFamily="34" charset="0"/>
                </a:rPr>
                <a:t>mga</a:t>
              </a:r>
              <a:r>
                <a:rPr lang="en-US" sz="1400" dirty="0">
                  <a:solidFill>
                    <a:schemeClr val="tx1"/>
                  </a:solidFill>
                  <a:latin typeface="Century Gothic" panose="020B0502020202020204" pitchFamily="34" charset="0"/>
                </a:rPr>
                <a:t> </a:t>
              </a:r>
              <a:r>
                <a:rPr lang="en-US" sz="1400" dirty="0" err="1">
                  <a:solidFill>
                    <a:schemeClr val="tx1"/>
                  </a:solidFill>
                  <a:latin typeface="Century Gothic" panose="020B0502020202020204" pitchFamily="34" charset="0"/>
                </a:rPr>
                <a:t>ahensya</a:t>
              </a:r>
              <a:r>
                <a:rPr lang="en-US" sz="1400" dirty="0">
                  <a:solidFill>
                    <a:schemeClr val="tx1"/>
                  </a:solidFill>
                  <a:latin typeface="Century Gothic" panose="020B0502020202020204" pitchFamily="34" charset="0"/>
                </a:rPr>
                <a:t> para magbigay ng mga serbisyo </a:t>
              </a:r>
              <a:endParaRPr lang="fil-PH" sz="1400" dirty="0">
                <a:solidFill>
                  <a:schemeClr val="tx1"/>
                </a:solidFill>
                <a:latin typeface="Century Gothic" panose="020B0502020202020204" pitchFamily="34" charset="0"/>
              </a:endParaRP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Modelo ng Tagapagbayad ng Bayarin</a:t>
            </a:r>
            <a:endParaRPr lang="fil-PH" sz="1400" dirty="0">
              <a:solidFill>
                <a:schemeClr val="tx1"/>
              </a:solidFill>
              <a:latin typeface="Century Gothic" panose="020B0502020202020204" pitchFamily="34" charset="0"/>
            </a:endParaRP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Di-tinatablan na Depensa ng Bahay: Mga Taktika na Maaari Mong Gawin Ngayon para Seguruhin ang Iyong Kaligtasan"/>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Tagapagbayad ng Bayarin</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Kapwa-</a:t>
                </a:r>
              </a:p>
              <a:p>
                <a:pPr algn="ctr"/>
                <a:r>
                  <a:rPr lang="en-US" sz="900" dirty="0">
                    <a:solidFill>
                      <a:schemeClr val="tx1"/>
                    </a:solidFill>
                    <a:latin typeface="6"/>
                  </a:rPr>
                  <a:t>Employer</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Kapwa-</a:t>
                </a:r>
              </a:p>
              <a:p>
                <a:pPr algn="ctr"/>
                <a:r>
                  <a:rPr lang="en-US" sz="900" dirty="0">
                    <a:solidFill>
                      <a:schemeClr val="tx1"/>
                    </a:solidFill>
                    <a:latin typeface="6"/>
                  </a:rPr>
                  <a:t>Employer</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Co-</a:t>
                </a:r>
              </a:p>
              <a:p>
                <a:pPr algn="ctr"/>
                <a:r>
                  <a:rPr lang="en-US" sz="900" dirty="0">
                    <a:solidFill>
                      <a:schemeClr val="tx1"/>
                    </a:solidFill>
                    <a:latin typeface="6"/>
                  </a:rPr>
                  <a:t>Employer</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6"/>
                  </a:rPr>
                  <a:t>Tagapagbayad ng Bayarin</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900" dirty="0">
                    <a:solidFill>
                      <a:schemeClr val="tx1"/>
                    </a:solidFill>
                    <a:latin typeface="6"/>
                  </a:rPr>
                  <a:t>Kapwa-</a:t>
                </a:r>
              </a:p>
              <a:p>
                <a:pPr algn="ctr"/>
                <a:r>
                  <a:rPr lang="en-US" sz="900" dirty="0">
                    <a:solidFill>
                      <a:schemeClr val="tx1"/>
                    </a:solidFill>
                    <a:latin typeface="6"/>
                  </a:rPr>
                  <a:t>Employer</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85725" y="607589"/>
            <a:ext cx="890449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10212395" cy="862561"/>
          </a:xfrm>
        </p:spPr>
        <p:txBody>
          <a:bodyPr/>
          <a:lstStyle/>
          <a:p>
            <a:r>
              <a:rPr lang="en-US" sz="2800" dirty="0"/>
              <a:t>PAGBABAYAD PARA SA MGA SERBISYO AT SUPORTA</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dirty="0"/>
              <a:t>Maaari kang magkaroon ng </a:t>
            </a:r>
            <a:r>
              <a:rPr b="1" dirty="0"/>
              <a:t>KAHIT ANONG </a:t>
            </a:r>
            <a:br>
              <a:rPr lang="en-US" b="1" dirty="0"/>
            </a:br>
            <a:r>
              <a:rPr b="1" u="sng" dirty="0" err="1"/>
              <a:t>kombinasyon</a:t>
            </a:r>
            <a:r>
              <a:rPr dirty="0"/>
              <a:t> ng mga serbisyo mula sa iyong FMS.</a:t>
            </a:r>
          </a:p>
        </p:txBody>
      </p:sp>
      <p:sp>
        <p:nvSpPr>
          <p:cNvPr id="2" name="Rectangle 1">
            <a:extLst>
              <a:ext uri="{FF2B5EF4-FFF2-40B4-BE49-F238E27FC236}">
                <a16:creationId xmlns:a16="http://schemas.microsoft.com/office/drawing/2014/main" id="{AECE3FB6-15E8-9745-8BFE-96581B35003E}"/>
              </a:ext>
            </a:extLst>
          </p:cNvPr>
          <p:cNvSpPr/>
          <p:nvPr/>
        </p:nvSpPr>
        <p:spPr>
          <a:xfrm>
            <a:off x="576480" y="3694182"/>
            <a:ext cx="5124380" cy="2123658"/>
          </a:xfrm>
          <a:prstGeom prst="rect">
            <a:avLst/>
          </a:prstGeom>
        </p:spPr>
        <p:txBody>
          <a:bodyPr wrap="square">
            <a:spAutoFit/>
          </a:bodyPr>
          <a:lstStyle/>
          <a:p>
            <a:pPr algn="ctr"/>
            <a:r>
              <a:rPr lang="en-US" sz="4400" b="1" dirty="0">
                <a:latin typeface="Century Gothic" panose="020B0502020202020204" pitchFamily="34" charset="0"/>
              </a:rPr>
              <a:t>SANDALI! </a:t>
            </a:r>
            <a:endParaRPr lang="fil-PH" sz="4400" b="1" dirty="0">
              <a:latin typeface="Century Gothic" panose="020B0502020202020204" pitchFamily="34" charset="0"/>
            </a:endParaRPr>
          </a:p>
          <a:p>
            <a:pPr algn="ctr"/>
            <a:r>
              <a:rPr lang="en-US" sz="4400" b="1" dirty="0">
                <a:latin typeface="Century Gothic" panose="020B0502020202020204" pitchFamily="34" charset="0"/>
              </a:rPr>
              <a:t>Aling modelo ang gagamitin ko?</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101576" cy="862561"/>
          </a:xfrm>
        </p:spPr>
        <p:txBody>
          <a:bodyPr/>
          <a:lstStyle/>
          <a:p>
            <a:r>
              <a:rPr lang="en-US" sz="2800" dirty="0"/>
              <a:t>PAGBABAYAD PARA SA MGA SERBISYO AT SUPORTA</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787627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588127"/>
          </a:xfrm>
          <a:prstGeom prst="rect">
            <a:avLst/>
          </a:prstGeom>
          <a:solidFill>
            <a:schemeClr val="bg1">
              <a:lumMod val="85000"/>
            </a:schemeClr>
          </a:solidFill>
        </p:spPr>
        <p:txBody>
          <a:bodyPr wrap="square" rtlCol="0">
            <a:spAutoFit/>
          </a:bodyPr>
          <a:lstStyle/>
          <a:p>
            <a:pPr algn="ctr">
              <a:lnSpc>
                <a:spcPct val="90000"/>
              </a:lnSpc>
              <a:spcBef>
                <a:spcPct val="0"/>
              </a:spcBef>
            </a:pPr>
            <a:r>
              <a:rPr lang="en-US" dirty="0">
                <a:solidFill>
                  <a:schemeClr val="accent5">
                    <a:lumMod val="50000"/>
                  </a:schemeClr>
                </a:solidFill>
                <a:latin typeface="Century Gothic" panose="020B0502020202020204" pitchFamily="34" charset="0"/>
              </a:rPr>
              <a:t>Inuupahan ni Jason ang kanyang kapitbahay para suportahan siya kapag araw</a:t>
            </a:r>
            <a:r>
              <a:rPr dirty="0">
                <a:solidFill>
                  <a:schemeClr val="accent5">
                    <a:lumMod val="50000"/>
                  </a:schemeClr>
                </a:solidFill>
                <a:latin typeface="Century Gothic" panose="020B0502020202020204" pitchFamily="34" charset="0"/>
              </a:rPr>
              <a:t>, </a:t>
            </a:r>
            <a:r>
              <a:rPr b="1" dirty="0">
                <a:solidFill>
                  <a:schemeClr val="accent5">
                    <a:lumMod val="50000"/>
                  </a:schemeClr>
                </a:solidFill>
                <a:latin typeface="Century Gothic" panose="020B0502020202020204" pitchFamily="34" charset="0"/>
              </a:rPr>
              <a:t>at ang FMS ang bahala sa lahat ng negosyo at </a:t>
            </a:r>
            <a:r>
              <a:rPr b="1" dirty="0" err="1">
                <a:solidFill>
                  <a:schemeClr val="accent5">
                    <a:lumMod val="50000"/>
                  </a:schemeClr>
                </a:solidFill>
                <a:latin typeface="Century Gothic" panose="020B0502020202020204" pitchFamily="34" charset="0"/>
              </a:rPr>
              <a:t>pananagutan</a:t>
            </a:r>
            <a:r>
              <a:rPr b="1" dirty="0">
                <a:solidFill>
                  <a:schemeClr val="accent5">
                    <a:lumMod val="50000"/>
                  </a:schemeClr>
                </a:solidFill>
                <a:latin typeface="Century Gothic" panose="020B0502020202020204" pitchFamily="34" charset="0"/>
              </a:rPr>
              <a:t>.</a:t>
            </a:r>
            <a:endParaRPr lang="fil-PH" b="1" dirty="0">
              <a:solidFill>
                <a:schemeClr val="accent5">
                  <a:lumMod val="50000"/>
                </a:schemeClr>
              </a:solidFill>
              <a:latin typeface="Century Gothic" panose="020B0502020202020204" pitchFamily="34" charset="0"/>
            </a:endParaRPr>
          </a:p>
        </p:txBody>
      </p:sp>
      <p:sp>
        <p:nvSpPr>
          <p:cNvPr id="27" name="TextBox 26"/>
          <p:cNvSpPr txBox="1"/>
          <p:nvPr/>
        </p:nvSpPr>
        <p:spPr>
          <a:xfrm>
            <a:off x="5518247" y="3610907"/>
            <a:ext cx="3416203" cy="1588127"/>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en-US" kern="1200" dirty="0">
                <a:solidFill>
                  <a:schemeClr val="accent5">
                    <a:lumMod val="50000"/>
                  </a:schemeClr>
                </a:solidFill>
                <a:latin typeface="Century Gothic" panose="020B0502020202020204" pitchFamily="34" charset="0"/>
              </a:rPr>
              <a:t>Naghahanap, nag-iinterbyu, at umuupa si Jason ng gabay na pang-social, at ang </a:t>
            </a:r>
            <a:r>
              <a:rPr lang="en-US" b="1" kern="1200" dirty="0">
                <a:solidFill>
                  <a:schemeClr val="accent5">
                    <a:lumMod val="50000"/>
                  </a:schemeClr>
                </a:solidFill>
                <a:latin typeface="Century Gothic" panose="020B0502020202020204" pitchFamily="34" charset="0"/>
              </a:rPr>
              <a:t>FMS</a:t>
            </a:r>
            <a:r>
              <a:rPr lang="en-US" kern="1200" dirty="0">
                <a:solidFill>
                  <a:schemeClr val="accent5">
                    <a:lumMod val="50000"/>
                  </a:schemeClr>
                </a:solidFill>
                <a:latin typeface="Century Gothic" panose="020B0502020202020204" pitchFamily="34" charset="0"/>
              </a:rPr>
              <a:t> ang bahala sa lahat ng </a:t>
            </a:r>
            <a:r>
              <a:rPr lang="en-US" b="1" kern="1200" dirty="0">
                <a:solidFill>
                  <a:schemeClr val="accent5">
                    <a:lumMod val="50000"/>
                  </a:schemeClr>
                </a:solidFill>
                <a:latin typeface="Century Gothic" panose="020B0502020202020204" pitchFamily="34" charset="0"/>
              </a:rPr>
              <a:t>negosyo</a:t>
            </a:r>
            <a:r>
              <a:rPr lang="en-US" kern="1200" dirty="0">
                <a:solidFill>
                  <a:schemeClr val="accent5">
                    <a:lumMod val="50000"/>
                  </a:schemeClr>
                </a:solidFill>
                <a:latin typeface="Century Gothic" panose="020B0502020202020204" pitchFamily="34" charset="0"/>
              </a:rPr>
              <a:t> at </a:t>
            </a:r>
            <a:r>
              <a:rPr lang="en-US" b="1" kern="1200" dirty="0">
                <a:solidFill>
                  <a:schemeClr val="accent5">
                    <a:lumMod val="50000"/>
                  </a:schemeClr>
                </a:solidFill>
                <a:latin typeface="Century Gothic" panose="020B0502020202020204" pitchFamily="34" charset="0"/>
              </a:rPr>
              <a:t>pananagutan</a:t>
            </a:r>
            <a:r>
              <a:rPr lang="en-US" kern="1200" dirty="0">
                <a:solidFill>
                  <a:schemeClr val="accent5">
                    <a:lumMod val="50000"/>
                  </a:schemeClr>
                </a:solidFill>
                <a:latin typeface="Century Gothic" panose="020B0502020202020204" pitchFamily="34" charset="0"/>
              </a:rPr>
              <a:t>.</a:t>
            </a:r>
          </a:p>
        </p:txBody>
      </p:sp>
      <p:sp>
        <p:nvSpPr>
          <p:cNvPr id="28" name="TextBox 27"/>
          <p:cNvSpPr txBox="1"/>
          <p:nvPr/>
        </p:nvSpPr>
        <p:spPr>
          <a:xfrm>
            <a:off x="1896259" y="4978843"/>
            <a:ext cx="3442235" cy="1588127"/>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en-US" kern="1200" dirty="0">
                <a:solidFill>
                  <a:schemeClr val="accent5">
                    <a:lumMod val="50000"/>
                  </a:schemeClr>
                </a:solidFill>
                <a:latin typeface="Century Gothic" panose="020B0502020202020204" pitchFamily="34" charset="0"/>
              </a:rPr>
              <a:t>Umuupa si Jason ng lokal na ahensya na may mga tauhan para sa </a:t>
            </a:r>
            <a:r>
              <a:rPr lang="en-US" dirty="0">
                <a:solidFill>
                  <a:schemeClr val="accent5">
                    <a:lumMod val="50000"/>
                  </a:schemeClr>
                </a:solidFill>
                <a:latin typeface="Century Gothic" panose="020B0502020202020204" pitchFamily="34" charset="0"/>
              </a:rPr>
              <a:t>trabaho </a:t>
            </a:r>
            <a:r>
              <a:rPr dirty="0">
                <a:solidFill>
                  <a:schemeClr val="accent5">
                    <a:lumMod val="50000"/>
                  </a:schemeClr>
                </a:solidFill>
                <a:latin typeface="Century Gothic" panose="020B0502020202020204" pitchFamily="34" charset="0"/>
              </a:rPr>
              <a:t> </a:t>
            </a:r>
            <a:r>
              <a:rPr b="1" dirty="0">
                <a:solidFill>
                  <a:schemeClr val="accent5">
                    <a:lumMod val="50000"/>
                  </a:schemeClr>
                </a:solidFill>
                <a:latin typeface="Century Gothic" panose="020B0502020202020204" pitchFamily="34" charset="0"/>
              </a:rPr>
              <a:t>gumagabay</a:t>
            </a:r>
            <a:r>
              <a:rPr lang="en-US" dirty="0">
                <a:solidFill>
                  <a:schemeClr val="accent5">
                    <a:lumMod val="50000"/>
                  </a:schemeClr>
                </a:solidFill>
                <a:latin typeface="Century Gothic" panose="020B0502020202020204" pitchFamily="34" charset="0"/>
              </a:rPr>
              <a:t> na dalubhasa </a:t>
            </a:r>
            <a:r>
              <a:rPr lang="en-US" kern="1200" dirty="0">
                <a:solidFill>
                  <a:schemeClr val="accent5">
                    <a:lumMod val="50000"/>
                  </a:schemeClr>
                </a:solidFill>
                <a:latin typeface="Century Gothic" panose="020B0502020202020204" pitchFamily="34" charset="0"/>
              </a:rPr>
              <a:t>sa kanyang pangarap na trabaho, paghahardin. </a:t>
            </a:r>
          </a:p>
        </p:txBody>
      </p:sp>
      <p:sp>
        <p:nvSpPr>
          <p:cNvPr id="31" name="TextBox 30"/>
          <p:cNvSpPr txBox="1"/>
          <p:nvPr/>
        </p:nvSpPr>
        <p:spPr>
          <a:xfrm>
            <a:off x="8284457" y="243712"/>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82706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Di-tinatablan na Depensa ng Bahay: Mga Taktika na Maaari Mong Gawin Ngayon para Seguruhin ang Iyong Kaligtasan"/>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Di-tinatablan na Depensa ng Bahay: Mga Taktika na Maaari Mong Gawin Ngayon para Seguruhin ang Iyong Kaligtasan"/>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Kapwa Employer</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0733777" cy="862561"/>
          </a:xfrm>
        </p:spPr>
        <p:txBody>
          <a:bodyPr/>
          <a:lstStyle/>
          <a:p>
            <a:r>
              <a:rPr lang="en-US" sz="2800" dirty="0"/>
              <a:t>PAGBABAYAD PARA SA MGA SERBISYO AT SUPORTA</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7455887"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b="1" kern="1200" dirty="0">
                <a:solidFill>
                  <a:schemeClr val="accent5">
                    <a:lumMod val="50000"/>
                  </a:schemeClr>
                </a:solidFill>
                <a:latin typeface="Century Gothic" panose="020B0502020202020204" pitchFamily="34" charset="0"/>
                <a:hlinkClick r:id="rId3" action="ppaction://hlinkfile"/>
              </a:rPr>
              <a:t>*Gastos sa FMS </a:t>
            </a:r>
            <a:endParaRPr lang="fil-PH" sz="3200" b="1" kern="1200" dirty="0">
              <a:solidFill>
                <a:schemeClr val="accent5">
                  <a:lumMod val="50000"/>
                </a:schemeClr>
              </a:solidFill>
              <a:latin typeface="Century Gothic" panose="020B0502020202020204" pitchFamily="34" charset="0"/>
              <a:ea typeface="+mj-ea"/>
              <a:cs typeface="+mj-cs"/>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Di-tinatablan na Depensa ng Bahay: Mga Taktika na Maaari Mong Gawin Ngayon para Seguruhin ang Iyong Kaligtasan"/>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9495" y="3674969"/>
              <a:ext cx="204925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200" kern="1200" dirty="0">
                  <a:latin typeface="Century Gothic" panose="020B0502020202020204" pitchFamily="34" charset="0"/>
                </a:rPr>
                <a:t>MGA SERBISYO NG FMS</a:t>
              </a: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5719089"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Pangkalahatang Ideya</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3600" b="1" kern="1200" dirty="0">
                <a:latin typeface="Century Gothic" panose="020B0502020202020204" pitchFamily="34" charset="0"/>
              </a:rPr>
              <a:t>ANO ANG SELF-DETERMINATION</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en-US" sz="2000" dirty="0">
                <a:latin typeface="Century Gothic" panose="020B0502020202020204" pitchFamily="34" charset="0"/>
              </a:rPr>
              <a:t>PANGKALAHATANG IDEYA NG SELF-DETERMINATION PROGRAM</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KASAYSAYAN NG SELF-DETERMINATION </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MGA PUNTONG TATANDAAN</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5 PAMANTAYAN NG SELF-DETERMINATION</a:t>
            </a:r>
          </a:p>
          <a:p>
            <a:pPr marL="914400" lvl="1" indent="-457200">
              <a:buFont typeface="Wingdings" pitchFamily="2" charset="2"/>
              <a:buChar char="ü"/>
            </a:pPr>
            <a:endParaRPr lang="fil-PH" sz="2000" dirty="0">
              <a:latin typeface="Century Gothic" panose="020B0502020202020204" pitchFamily="34" charset="0"/>
            </a:endParaRPr>
          </a:p>
          <a:p>
            <a:pPr marL="914400" lvl="1" indent="-457200">
              <a:buFont typeface="Wingdings" pitchFamily="2" charset="2"/>
              <a:buChar char="ü"/>
            </a:pPr>
            <a:r>
              <a:rPr lang="en-US" sz="2000" dirty="0">
                <a:latin typeface="Century Gothic" panose="020B0502020202020204" pitchFamily="34" charset="0"/>
              </a:rPr>
              <a:t>PAGPAPLANONG NAKASENTRO SA TAO </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086077" cy="862561"/>
          </a:xfrm>
        </p:spPr>
        <p:txBody>
          <a:bodyPr/>
          <a:lstStyle/>
          <a:p>
            <a:r>
              <a:rPr lang="en-US" sz="2800" dirty="0"/>
              <a:t>PAGBABAYAD PARA SA MGA SERBISYO AT SUPORTA</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818659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31" name="TextBox 30"/>
          <p:cNvSpPr txBox="1"/>
          <p:nvPr/>
        </p:nvSpPr>
        <p:spPr>
          <a:xfrm>
            <a:off x="8292270" y="4137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6000" kern="1200" dirty="0">
                  <a:effectLst>
                    <a:outerShdw blurRad="38100" dist="38100" dir="2700000" algn="tl">
                      <a:srgbClr val="000000">
                        <a:alpha val="43137"/>
                      </a:srgbClr>
                    </a:outerShdw>
                  </a:effectLst>
                  <a:latin typeface="Century Gothic" panose="020B0502020202020204" pitchFamily="34" charset="0"/>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Di-tinatablan na Depensa ng Bahay: Mga Taktika na Maaari Mong Gawin Ngayon para Seguruhin ang Iyong Kaligtasan"/>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Tagapagbayad ng Bayarin</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Century Gothic" panose="020B0502020202020204" pitchFamily="34" charset="0"/>
              </a:rPr>
              <a:t>Kapwa-</a:t>
            </a:r>
          </a:p>
          <a:p>
            <a:pPr algn="ctr"/>
            <a:r>
              <a:rPr lang="en-US" sz="1600" dirty="0">
                <a:solidFill>
                  <a:schemeClr val="tx1"/>
                </a:solidFill>
                <a:latin typeface="Century Gothic" panose="020B0502020202020204" pitchFamily="34" charset="0"/>
              </a:rPr>
              <a:t>Employer</a:t>
            </a:r>
            <a:endParaRPr lang="fil-PH" dirty="0">
              <a:solidFill>
                <a:schemeClr val="tx1"/>
              </a:solidFill>
              <a:latin typeface="Century Gothic" panose="020B0502020202020204" pitchFamily="34" charset="0"/>
            </a:endParaRP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Kapwa Employer</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Di-tinatablan na Depensa ng Bahay: Mga Taktika na Maaari Mong Gawin Ngayon para Seguruhin ang Iyong Kaligtasan"/>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219427" cy="862561"/>
          </a:xfrm>
        </p:spPr>
        <p:txBody>
          <a:bodyPr/>
          <a:lstStyle/>
          <a:p>
            <a:r>
              <a:rPr lang="en-US" sz="2800" dirty="0"/>
              <a:t>PAGBABAYAD PARA SA MGA SERBISYO AT SUPORTA</a:t>
            </a:r>
          </a:p>
        </p:txBody>
      </p:sp>
      <p:sp>
        <p:nvSpPr>
          <p:cNvPr id="5" name="TextBox 4">
            <a:extLst>
              <a:ext uri="{FF2B5EF4-FFF2-40B4-BE49-F238E27FC236}">
                <a16:creationId xmlns:a16="http://schemas.microsoft.com/office/drawing/2014/main" id="{F651A8D1-99B1-4845-B85F-CCE909696BC9}"/>
              </a:ext>
            </a:extLst>
          </p:cNvPr>
          <p:cNvSpPr txBox="1"/>
          <p:nvPr/>
        </p:nvSpPr>
        <p:spPr>
          <a:xfrm>
            <a:off x="159439" y="610286"/>
            <a:ext cx="966083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SERBISYONG PAMAMAHALA NG PINANSYAL</a:t>
            </a:r>
          </a:p>
        </p:txBody>
      </p:sp>
      <p:sp>
        <p:nvSpPr>
          <p:cNvPr id="31" name="TextBox 30"/>
          <p:cNvSpPr txBox="1"/>
          <p:nvPr/>
        </p:nvSpPr>
        <p:spPr>
          <a:xfrm>
            <a:off x="8292270" y="2613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dirty="0"/>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800" kern="1200" dirty="0">
                  <a:effectLst>
                    <a:outerShdw blurRad="38100" dist="38100" dir="2700000" algn="tl">
                      <a:srgbClr val="000000">
                        <a:alpha val="43137"/>
                      </a:srgbClr>
                    </a:outerShdw>
                  </a:effectLst>
                  <a:latin typeface="Century Gothic" panose="020B0502020202020204" pitchFamily="34" charset="0"/>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Di-tinatablan na Depensa ng Bahay: Mga Taktika na Maaari Mong Gawin Ngayon para Seguruhin ang Iyong Kaligtasan"/>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Tagapagbayad ng Bayarin</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a:solidFill>
                    <a:schemeClr val="tx1"/>
                  </a:solidFill>
                  <a:latin typeface="Century Gothic" panose="020B0502020202020204" pitchFamily="34" charset="0"/>
                </a:rPr>
                <a:t>Kapwa</a:t>
              </a:r>
            </a:p>
            <a:p>
              <a:pPr algn="ctr"/>
              <a:r>
                <a:rPr lang="en-US" sz="1600" dirty="0">
                  <a:solidFill>
                    <a:schemeClr val="tx1"/>
                  </a:solidFill>
                  <a:latin typeface="Century Gothic" panose="020B0502020202020204" pitchFamily="34" charset="0"/>
                </a:rPr>
                <a:t>Employer</a:t>
              </a:r>
              <a:endParaRPr lang="fil-PH" dirty="0">
                <a:solidFill>
                  <a:schemeClr val="tx1"/>
                </a:solidFill>
                <a:latin typeface="Century Gothic" panose="020B0502020202020204" pitchFamily="34" charset="0"/>
              </a:endParaRP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Century Gothic" panose="020B0502020202020204" pitchFamily="34" charset="0"/>
                </a:rPr>
                <a:t>Kapwa Employer</a:t>
              </a:r>
            </a:p>
          </p:txBody>
        </p:sp>
      </p:grpSp>
      <p:sp>
        <p:nvSpPr>
          <p:cNvPr id="38" name="Donut 37">
            <a:extLst>
              <a:ext uri="{FF2B5EF4-FFF2-40B4-BE49-F238E27FC236}">
                <a16:creationId xmlns:a16="http://schemas.microsoft.com/office/drawing/2014/main" id="{5A9096C0-872D-504A-B3F8-1B42C12EEB41}"/>
              </a:ext>
            </a:extLst>
          </p:cNvPr>
          <p:cNvSpPr/>
          <p:nvPr/>
        </p:nvSpPr>
        <p:spPr>
          <a:xfrm>
            <a:off x="6315957" y="5349240"/>
            <a:ext cx="1997748" cy="1008129"/>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Di-tinatablan na Depensa ng Bahay: Mga Taktika na Maaari Mong Gawin Ngayon para Seguruhin ang Iyong Kaligtasan"/>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43862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7455887" cy="466281"/>
          </a:xfrm>
          <a:prstGeom prst="rect">
            <a:avLst/>
          </a:prstGeom>
        </p:spPr>
        <p:txBody>
          <a:bodyPr wrap="none">
            <a:spAutoFit/>
          </a:bodyPr>
          <a:lstStyle/>
          <a:p>
            <a:pPr>
              <a:lnSpc>
                <a:spcPct val="90000"/>
              </a:lnSpc>
              <a:spcBef>
                <a:spcPct val="0"/>
              </a:spcBef>
            </a:pPr>
            <a:r>
              <a:rPr lang="en-US" sz="2700" b="1" dirty="0">
                <a:solidFill>
                  <a:schemeClr val="bg2">
                    <a:lumMod val="10000"/>
                  </a:schemeClr>
                </a:solidFill>
                <a:latin typeface="Century Gothic" panose="020B0502020202020204" pitchFamily="34" charset="0"/>
              </a:rPr>
              <a:t>SERBISYONG PAMAMAHALA NG PINANSYAL</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28993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Sofia</a:t>
            </a:r>
            <a:r>
              <a:rPr dirty="0"/>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n-US" sz="4400" kern="1200" dirty="0">
                  <a:effectLst>
                    <a:outerShdw blurRad="38100" dist="38100" dir="2700000" algn="tl">
                      <a:srgbClr val="000000">
                        <a:alpha val="43137"/>
                      </a:srgbClr>
                    </a:outerShdw>
                  </a:effectLst>
                  <a:latin typeface="Century Gothic" panose="020B0502020202020204" pitchFamily="34" charset="0"/>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Tagapagbayad ng Bayarin</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Tagapagbayad ng Bayarin</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075282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105673" y="610286"/>
            <a:ext cx="729525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INDIBIDUWAL NA BADYET</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n-US" sz="3200" b="1" kern="1200" dirty="0">
                <a:latin typeface="Century Gothic" panose="020B0502020202020204" pitchFamily="34" charset="0"/>
              </a:rPr>
              <a:t>Talakayan ng FMS </a:t>
            </a:r>
          </a:p>
          <a:p>
            <a:pPr algn="ctr" defTabSz="914400" rtl="0" eaLnBrk="1" latinLnBrk="0" hangingPunct="1">
              <a:lnSpc>
                <a:spcPct val="90000"/>
              </a:lnSpc>
              <a:spcBef>
                <a:spcPct val="0"/>
              </a:spcBef>
              <a:buNone/>
            </a:pPr>
            <a:r>
              <a:rPr lang="en-US" sz="3200" b="1" dirty="0">
                <a:latin typeface="Century Gothic" panose="020B0502020202020204" pitchFamily="34" charset="0"/>
              </a:rPr>
              <a:t>AKTIBIDAD </a:t>
            </a:r>
            <a:endParaRPr lang="fil-PH" sz="3200" b="1" kern="1200" dirty="0">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en-US" sz="2400" b="1" dirty="0">
                <a:latin typeface="Century Gothic" panose="020B0502020202020204" pitchFamily="34" charset="0"/>
              </a:rPr>
              <a:t>Repasuhin ang mga serbisyo sa plano ng paggastos.</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Tiyakin kung may mga empleyado?</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Tiyakin ang relasyon sa mga empleyado? </a:t>
            </a:r>
          </a:p>
          <a:p>
            <a:pPr marL="514350" indent="-514350">
              <a:buFont typeface="+mj-lt"/>
              <a:buAutoNum type="arabicParenR"/>
            </a:pPr>
            <a:endParaRPr lang="fil-PH" sz="2400" b="1" dirty="0">
              <a:latin typeface="Century Gothic" panose="020B0502020202020204" pitchFamily="34" charset="0"/>
            </a:endParaRPr>
          </a:p>
          <a:p>
            <a:pPr marL="514350" indent="-514350">
              <a:buFont typeface="+mj-lt"/>
              <a:buAutoNum type="arabicParenR"/>
            </a:pPr>
            <a:r>
              <a:rPr lang="en-US" sz="2400" b="1" dirty="0">
                <a:latin typeface="Century Gothic" panose="020B0502020202020204" pitchFamily="34" charset="0"/>
              </a:rPr>
              <a:t>Anong uri ng FMS ang gusto mo na magkaroon? Bakit? </a:t>
            </a:r>
          </a:p>
          <a:p>
            <a:endParaRPr lang="fil-PH"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en-US" sz="3600" b="1" dirty="0">
                  <a:latin typeface="Century Gothic" panose="020B0502020202020204" pitchFamily="34" charset="0"/>
                </a:rPr>
                <a:t>PAGREPASO NG FMS</a:t>
              </a:r>
            </a:p>
            <a:p>
              <a:pPr algn="ctr"/>
              <a:endParaRPr lang="fil-PH"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Pangkalahatang ideya ng FMS</a:t>
              </a:r>
            </a:p>
            <a:p>
              <a:pPr>
                <a:lnSpc>
                  <a:spcPct val="90000"/>
                </a:lnSpc>
                <a:spcBef>
                  <a:spcPct val="0"/>
                </a:spcBef>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Pagtiyak ng relasyon mo sa iyong FMS</a:t>
              </a:r>
            </a:p>
            <a:p>
              <a:pPr>
                <a:lnSpc>
                  <a:spcPct val="90000"/>
                </a:lnSpc>
                <a:spcBef>
                  <a:spcPct val="0"/>
                </a:spcBef>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3 modelo</a:t>
              </a:r>
            </a:p>
            <a:p>
              <a:pPr>
                <a:lnSpc>
                  <a:spcPct val="90000"/>
                </a:lnSpc>
                <a:spcBef>
                  <a:spcPct val="0"/>
                </a:spcBef>
              </a:pPr>
              <a:r>
                <a:rPr dirty="0"/>
                <a:t> </a:t>
              </a: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Gastos sa FMS</a:t>
              </a:r>
            </a:p>
            <a:p>
              <a:pPr marL="342900" indent="-342900">
                <a:lnSpc>
                  <a:spcPct val="90000"/>
                </a:lnSpc>
                <a:spcBef>
                  <a:spcPct val="0"/>
                </a:spcBef>
                <a:buFont typeface="Wingdings" panose="05000000000000000000" pitchFamily="2" charset="2"/>
                <a:buChar char="ü"/>
              </a:pPr>
              <a:endParaRPr lang="fil-PH"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n-US" sz="2400" dirty="0">
                  <a:solidFill>
                    <a:schemeClr val="tx2">
                      <a:lumMod val="50000"/>
                    </a:schemeClr>
                  </a:solidFill>
                  <a:latin typeface="Century Gothic" panose="020B0502020202020204" pitchFamily="34" charset="0"/>
                </a:rPr>
                <a:t>Mga halimbawa ni Jason at Sofia</a:t>
              </a:r>
            </a:p>
            <a:p>
              <a:pPr marL="285750" indent="-285750">
                <a:buFont typeface="Wingdings" panose="05000000000000000000" pitchFamily="2" charset="2"/>
                <a:buChar char="ü"/>
              </a:pPr>
              <a:endParaRPr lang="fil-PH"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04810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entury Gothic" panose="020B0502020202020204" pitchFamily="34" charset="0"/>
              </a:rPr>
              <a:t>PAGBABAYAD PARA SA MGA SERBISYO AT SUPORTA</a:t>
            </a:r>
          </a:p>
          <a:p>
            <a:pPr marL="0" indent="0">
              <a:buNone/>
            </a:pPr>
            <a:endParaRPr lang="fil-PH"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REPASO</a:t>
            </a:r>
            <a:endParaRPr lang="fil-PH"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8808933" cy="1460500"/>
          </a:xfrm>
        </p:spPr>
        <p:txBody>
          <a:bodyPr>
            <a:noAutofit/>
          </a:bodyPr>
          <a:lstStyle/>
          <a:p>
            <a:r>
              <a:rPr dirty="0"/>
              <a:t>MGA KARAPATAN AT KALIGTASAN MO </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Pamilya/Grupong Susuporta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324100" y="1862789"/>
            <a:ext cx="7973789" cy="1588127"/>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PANGKALAHATANG IDEYA </a:t>
            </a:r>
            <a:br>
              <a:rPr lang="en-US" sz="3600" b="1" dirty="0">
                <a:solidFill>
                  <a:schemeClr val="bg2">
                    <a:lumMod val="10000"/>
                  </a:schemeClr>
                </a:solidFill>
                <a:latin typeface="Century Gothic" panose="020B0502020202020204" pitchFamily="34" charset="0"/>
              </a:rPr>
            </a:br>
            <a:r>
              <a:rPr lang="en-US" sz="3600" b="1" dirty="0">
                <a:solidFill>
                  <a:schemeClr val="bg2">
                    <a:lumMod val="10000"/>
                  </a:schemeClr>
                </a:solidFill>
                <a:latin typeface="Century Gothic" panose="020B0502020202020204" pitchFamily="34" charset="0"/>
              </a:rPr>
              <a:t>NG MGA KARAPATAN </a:t>
            </a:r>
            <a:br>
              <a:rPr lang="en-US" sz="3600" b="1" dirty="0">
                <a:solidFill>
                  <a:schemeClr val="bg2">
                    <a:lumMod val="10000"/>
                  </a:schemeClr>
                </a:solidFill>
                <a:latin typeface="Century Gothic" panose="020B0502020202020204" pitchFamily="34" charset="0"/>
              </a:rPr>
            </a:br>
            <a:r>
              <a:rPr lang="en-US" sz="3600" b="1" dirty="0">
                <a:solidFill>
                  <a:schemeClr val="bg2">
                    <a:lumMod val="10000"/>
                  </a:schemeClr>
                </a:solidFill>
                <a:latin typeface="Century Gothic" panose="020B0502020202020204" pitchFamily="34" charset="0"/>
              </a:rPr>
              <a:t>AT KALIGTASAN MO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257652" cy="862561"/>
          </a:xfrm>
        </p:spPr>
        <p:txBody>
          <a:bodyPr/>
          <a:lstStyle/>
          <a:p>
            <a:r>
              <a:rPr lang="en-US" sz="2800" dirty="0"/>
              <a:t>MGA KARAPATAN AT KALIGTASAN MO</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1134337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PANGKALAHATANG IDEYA NG MGA KARAPATAN</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587327"/>
            <a:ext cx="7437060" cy="1938992"/>
          </a:xfrm>
          <a:prstGeom prst="rect">
            <a:avLst/>
          </a:prstGeom>
        </p:spPr>
        <p:txBody>
          <a:bodyPr wrap="square">
            <a:spAutoFit/>
          </a:bodyPr>
          <a:lstStyle/>
          <a:p>
            <a:pPr marL="457200" indent="-457200">
              <a:buFont typeface="Wingdings" panose="05000000000000000000" pitchFamily="2" charset="2"/>
              <a:buChar char="ü"/>
            </a:pPr>
            <a:r>
              <a:rPr lang="en-US" sz="2400" dirty="0">
                <a:latin typeface="Century Gothic" panose="020B0502020202020204" pitchFamily="34" charset="0"/>
              </a:rPr>
              <a:t>ANG MGA KARAPATAN MO </a:t>
            </a:r>
          </a:p>
          <a:p>
            <a:endParaRPr lang="fil-PH"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PAGSUSURI NG KRIMINAL NA PAGKATAO</a:t>
            </a:r>
          </a:p>
          <a:p>
            <a:endParaRPr lang="fil-PH"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PAGKILALA AT PAG-UULAT NG PAG-ABUSO</a:t>
            </a: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72049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KARAPATAN</a:t>
            </a:r>
          </a:p>
        </p:txBody>
      </p:sp>
      <p:sp>
        <p:nvSpPr>
          <p:cNvPr id="3" name="TextBox 2"/>
          <p:cNvSpPr txBox="1"/>
          <p:nvPr/>
        </p:nvSpPr>
        <p:spPr>
          <a:xfrm>
            <a:off x="1476737" y="4856584"/>
            <a:ext cx="9387250" cy="259882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R</a:t>
            </a:r>
          </a:p>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I</a:t>
            </a:r>
          </a:p>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G</a:t>
            </a:r>
          </a:p>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HT</a:t>
            </a:r>
          </a:p>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S</a:t>
            </a:r>
          </a:p>
        </p:txBody>
      </p:sp>
      <p:sp>
        <p:nvSpPr>
          <p:cNvPr id="7" name="TextBox 6"/>
          <p:cNvSpPr txBox="1"/>
          <p:nvPr/>
        </p:nvSpPr>
        <p:spPr>
          <a:xfrm>
            <a:off x="1501788" y="3657601"/>
            <a:ext cx="9387250" cy="177165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n-US" sz="10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PAREHO</a:t>
            </a: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8" y="2853477"/>
            <a:ext cx="11000548" cy="586789"/>
            <a:chOff x="315157" y="2853477"/>
            <a:chExt cx="11242244" cy="586789"/>
          </a:xfrm>
        </p:grpSpPr>
        <p:sp>
          <p:nvSpPr>
            <p:cNvPr id="8" name="Rectangle 7"/>
            <p:cNvSpPr/>
            <p:nvPr/>
          </p:nvSpPr>
          <p:spPr>
            <a:xfrm>
              <a:off x="723104" y="2853477"/>
              <a:ext cx="2364750"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Proseso ng IPP</a:t>
              </a:r>
            </a:p>
          </p:txBody>
        </p:sp>
        <p:sp>
          <p:nvSpPr>
            <p:cNvPr id="9" name="Rectangle 8"/>
            <p:cNvSpPr/>
            <p:nvPr/>
          </p:nvSpPr>
          <p:spPr>
            <a:xfrm>
              <a:off x="4286758" y="2855491"/>
              <a:ext cx="3885692" cy="584775"/>
            </a:xfrm>
            <a:prstGeom prst="rect">
              <a:avLst/>
            </a:prstGeom>
          </p:spPr>
          <p:txBody>
            <a:bodyPr wrap="squar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Patas na Pagdinig</a:t>
              </a:r>
            </a:p>
          </p:txBody>
        </p:sp>
        <p:sp>
          <p:nvSpPr>
            <p:cNvPr id="10" name="Rectangle 9"/>
            <p:cNvSpPr/>
            <p:nvPr/>
          </p:nvSpPr>
          <p:spPr>
            <a:xfrm>
              <a:off x="8731549" y="2853477"/>
              <a:ext cx="1835759"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Century Gothic" panose="020B0502020202020204" pitchFamily="34" charset="0"/>
                </a:rPr>
                <a:t>Mga Apela</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832399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380938"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8943077" cy="862561"/>
          </a:xfrm>
        </p:spPr>
        <p:txBody>
          <a:bodyPr/>
          <a:lstStyle/>
          <a:p>
            <a:r>
              <a:rPr lang="en-US" sz="2800" dirty="0"/>
              <a:t>MGA KARAPATAN AT KALIGTASAN MO</a:t>
            </a:r>
          </a:p>
        </p:txBody>
      </p:sp>
      <p:sp>
        <p:nvSpPr>
          <p:cNvPr id="4" name="Rectangle 3"/>
          <p:cNvSpPr/>
          <p:nvPr/>
        </p:nvSpPr>
        <p:spPr>
          <a:xfrm>
            <a:off x="2066925" y="6486047"/>
            <a:ext cx="8362950" cy="369332"/>
          </a:xfrm>
          <a:prstGeom prst="rect">
            <a:avLst/>
          </a:prstGeom>
        </p:spPr>
        <p:txBody>
          <a:bodyPr wrap="square">
            <a:spAutoFit/>
          </a:bodyPr>
          <a:lstStyle/>
          <a:p>
            <a:pPr algn="ctr"/>
            <a:r>
              <a:rPr lang="en-US" b="1" dirty="0">
                <a:latin typeface="Century Gothic" panose="020B0502020202020204" pitchFamily="34" charset="0"/>
                <a:hlinkClick r:id="rId3" action="ppaction://hlinkfile"/>
              </a:rPr>
              <a:t>*Para sa higit pang impormasyon sa website ng DDS  </a:t>
            </a:r>
            <a:endParaRPr lang="fil-PH" b="1" dirty="0"/>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71139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PAGSUSURI NG PAGKATAO</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2062103"/>
          </a:xfrm>
          <a:prstGeom prst="rect">
            <a:avLst/>
          </a:prstGeom>
          <a:noFill/>
        </p:spPr>
        <p:txBody>
          <a:bodyPr wrap="square" rtlCol="0">
            <a:spAutoFit/>
          </a:bodyPr>
          <a:lstStyle/>
          <a:p>
            <a:r>
              <a:rPr lang="en-US" sz="2800" dirty="0">
                <a:latin typeface="Century Gothic" panose="020B0502020202020204" pitchFamily="34" charset="0"/>
              </a:rPr>
              <a:t>Kinakailangan:</a:t>
            </a:r>
          </a:p>
          <a:p>
            <a:pPr marL="457200" indent="-457200">
              <a:buFont typeface="Arial" panose="020B0604020202020204" pitchFamily="34" charset="0"/>
              <a:buChar char="•"/>
            </a:pPr>
            <a:r>
              <a:rPr lang="en-US" sz="2600" dirty="0">
                <a:latin typeface="Century Gothic" panose="020B0502020202020204" pitchFamily="34" charset="0"/>
              </a:rPr>
              <a:t>Mga provider ng tuwirang personal na pangangalaga</a:t>
            </a:r>
          </a:p>
          <a:p>
            <a:pPr marL="457200" indent="-457200">
              <a:buFont typeface="Arial" panose="020B0604020202020204" pitchFamily="34" charset="0"/>
              <a:buChar char="•"/>
            </a:pPr>
            <a:r>
              <a:rPr lang="en-US" sz="2600" dirty="0">
                <a:latin typeface="Century Gothic" panose="020B0502020202020204" pitchFamily="34" charset="0"/>
              </a:rPr>
              <a:t>Sinumang provider na </a:t>
            </a:r>
            <a:r>
              <a:rPr lang="en-US" sz="2600" b="1" dirty="0">
                <a:latin typeface="Century Gothic" panose="020B0502020202020204" pitchFamily="34" charset="0"/>
              </a:rPr>
              <a:t>IKAW</a:t>
            </a:r>
            <a:r>
              <a:rPr lang="en-US" sz="2600" dirty="0">
                <a:latin typeface="Century Gothic" panose="020B0502020202020204" pitchFamily="34" charset="0"/>
              </a:rPr>
              <a:t>, ang konsyumer na humihiling</a:t>
            </a:r>
          </a:p>
          <a:p>
            <a:endParaRPr lang="fil-PH" sz="2400" dirty="0">
              <a:latin typeface="Century Gothic" panose="020B0502020202020204" pitchFamily="34" charset="0"/>
            </a:endParaRPr>
          </a:p>
          <a:p>
            <a:pPr lvl="0" algn="ctr"/>
            <a:r>
              <a:rPr lang="en-US" sz="2400" dirty="0">
                <a:latin typeface="Century Gothic" panose="020B0502020202020204" pitchFamily="34" charset="0"/>
              </a:rPr>
              <a:t>Mga tanong tungkol sa pagsusuri ng pagkatao: </a:t>
            </a:r>
            <a:r>
              <a:rPr lang="en-US" sz="2400" dirty="0">
                <a:latin typeface="Century Gothic" panose="020B0502020202020204" pitchFamily="34" charset="0"/>
                <a:hlinkClick r:id="rId3"/>
              </a:rPr>
              <a:t>sdpbackground@dds.ca.gov</a:t>
            </a:r>
            <a:r>
              <a:rPr dirty="0"/>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1323439"/>
          </a:xfrm>
          <a:prstGeom prst="rect">
            <a:avLst/>
          </a:prstGeom>
          <a:noFill/>
        </p:spPr>
        <p:txBody>
          <a:bodyPr wrap="square" rtlCol="0">
            <a:spAutoFit/>
          </a:bodyPr>
          <a:lstStyle/>
          <a:p>
            <a:pPr lvl="0" algn="ctr"/>
            <a:r>
              <a:rPr lang="en-US" sz="1600" dirty="0">
                <a:latin typeface="Century Gothic" panose="020B0502020202020204" pitchFamily="34" charset="0"/>
              </a:rPr>
              <a:t>Service provider ang nagbabayad ng gastos</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1077218"/>
          </a:xfrm>
          <a:prstGeom prst="rect">
            <a:avLst/>
          </a:prstGeom>
          <a:noFill/>
        </p:spPr>
        <p:txBody>
          <a:bodyPr wrap="square" rtlCol="0">
            <a:spAutoFit/>
          </a:bodyPr>
          <a:lstStyle/>
          <a:p>
            <a:pPr lvl="0" algn="ctr"/>
            <a:r>
              <a:rPr lang="en-US" sz="1600" dirty="0">
                <a:latin typeface="Century Gothic" panose="020B0502020202020204" pitchFamily="34" charset="0"/>
              </a:rPr>
              <a:t>Ipapadala ang mga resulta sa iyong 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17914" y="2968169"/>
            <a:ext cx="1866731" cy="1815882"/>
          </a:xfrm>
          <a:prstGeom prst="rect">
            <a:avLst/>
          </a:prstGeom>
          <a:noFill/>
        </p:spPr>
        <p:txBody>
          <a:bodyPr wrap="square" rtlCol="0">
            <a:spAutoFit/>
          </a:bodyPr>
          <a:lstStyle/>
          <a:p>
            <a:pPr lvl="0" algn="ctr"/>
            <a:r>
              <a:rPr lang="en-US" sz="1600" dirty="0">
                <a:latin typeface="Century Gothic" panose="020B0502020202020204" pitchFamily="34" charset="0"/>
              </a:rPr>
              <a:t>Nahatulan ng </a:t>
            </a:r>
            <a:r>
              <a:rPr lang="en-US" sz="1600" b="1" dirty="0">
                <a:latin typeface="Century Gothic" panose="020B0502020202020204" pitchFamily="34" charset="0"/>
              </a:rPr>
              <a:t>minor</a:t>
            </a:r>
            <a:r>
              <a:rPr lang="en-US" sz="1600" dirty="0">
                <a:latin typeface="Century Gothic" panose="020B0502020202020204" pitchFamily="34" charset="0"/>
              </a:rPr>
              <a:t> na krimen?</a:t>
            </a:r>
          </a:p>
          <a:p>
            <a:pPr lvl="0" algn="ctr"/>
            <a:r>
              <a:rPr sz="1600" dirty="0">
                <a:latin typeface="Century Gothic" panose="020B0502020202020204" pitchFamily="34" charset="0"/>
              </a:rPr>
              <a:t>Kailangang aprubahan ng DDS bago sila makapagsimula</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2062103"/>
          </a:xfrm>
          <a:prstGeom prst="rect">
            <a:avLst/>
          </a:prstGeom>
          <a:noFill/>
        </p:spPr>
        <p:txBody>
          <a:bodyPr wrap="square" rtlCol="0">
            <a:spAutoFit/>
          </a:bodyPr>
          <a:lstStyle/>
          <a:p>
            <a:pPr lvl="0" algn="ctr"/>
            <a:r>
              <a:rPr lang="en-US" sz="1600" dirty="0">
                <a:latin typeface="Century Gothic" panose="020B0502020202020204" pitchFamily="34" charset="0"/>
              </a:rPr>
              <a:t>Nahatulan ng </a:t>
            </a:r>
            <a:r>
              <a:rPr lang="en-US" sz="1600" b="1" dirty="0">
                <a:latin typeface="Century Gothic" panose="020B0502020202020204" pitchFamily="34" charset="0"/>
              </a:rPr>
              <a:t>malubhang</a:t>
            </a:r>
            <a:r>
              <a:rPr lang="en-US" sz="1600" dirty="0">
                <a:latin typeface="Century Gothic" panose="020B0502020202020204" pitchFamily="34" charset="0"/>
              </a:rPr>
              <a:t> krimen?</a:t>
            </a:r>
          </a:p>
          <a:p>
            <a:pPr lvl="0" algn="ctr"/>
            <a:r>
              <a:rPr lang="en-US" sz="1600" dirty="0">
                <a:latin typeface="Century Gothic" panose="020B0502020202020204" pitchFamily="34" charset="0"/>
              </a:rPr>
              <a:t>Sila ay </a:t>
            </a:r>
            <a:r>
              <a:rPr lang="en-US" sz="1600" b="1" dirty="0">
                <a:latin typeface="Century Gothic" panose="020B0502020202020204" pitchFamily="34" charset="0"/>
              </a:rPr>
              <a:t>hindi maaaring</a:t>
            </a:r>
            <a:r>
              <a:rPr lang="en-US" sz="1600" dirty="0">
                <a:latin typeface="Century Gothic" panose="020B0502020202020204" pitchFamily="34" charset="0"/>
              </a:rPr>
              <a:t> magbigay sa iyo ng mga serbisyo</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323439"/>
          </a:xfrm>
          <a:prstGeom prst="rect">
            <a:avLst/>
          </a:prstGeom>
          <a:noFill/>
        </p:spPr>
        <p:txBody>
          <a:bodyPr wrap="square" rtlCol="0">
            <a:spAutoFit/>
          </a:bodyPr>
          <a:lstStyle/>
          <a:p>
            <a:pPr lvl="0" algn="ctr"/>
            <a:r>
              <a:rPr lang="en-US" sz="1600" dirty="0">
                <a:latin typeface="Century Gothic" panose="020B0502020202020204" pitchFamily="34" charset="0"/>
              </a:rPr>
              <a:t>Nakompleto na ang pagsusuri ng pagkatao at malinis na sila</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695338" y="2998733"/>
            <a:ext cx="1668749" cy="1569660"/>
          </a:xfrm>
          <a:prstGeom prst="rect">
            <a:avLst/>
          </a:prstGeom>
          <a:noFill/>
        </p:spPr>
        <p:txBody>
          <a:bodyPr wrap="square" rtlCol="0">
            <a:spAutoFit/>
          </a:bodyPr>
          <a:lstStyle/>
          <a:p>
            <a:pPr lvl="0" algn="ctr"/>
            <a:r>
              <a:rPr lang="en-US" sz="1600" dirty="0">
                <a:latin typeface="Century Gothic" panose="020B0502020202020204" pitchFamily="34" charset="0"/>
              </a:rPr>
              <a:t>Makakapagsimula na ang provider na magbigay sa iyo ng mga serbisyo</a:t>
            </a:r>
          </a:p>
        </p:txBody>
      </p:sp>
      <p:sp>
        <p:nvSpPr>
          <p:cNvPr id="29" name="Rectangle 28">
            <a:extLst>
              <a:ext uri="{FF2B5EF4-FFF2-40B4-BE49-F238E27FC236}">
                <a16:creationId xmlns:a16="http://schemas.microsoft.com/office/drawing/2014/main" id="{CB9E5FDB-9BA7-AF41-A641-824CE6E9DCA2}"/>
              </a:ext>
            </a:extLst>
          </p:cNvPr>
          <p:cNvSpPr/>
          <p:nvPr/>
        </p:nvSpPr>
        <p:spPr>
          <a:xfrm>
            <a:off x="0" y="1161323"/>
            <a:ext cx="12192000" cy="400110"/>
          </a:xfrm>
          <a:prstGeom prst="rect">
            <a:avLst/>
          </a:prstGeom>
        </p:spPr>
        <p:txBody>
          <a:bodyPr wrap="square">
            <a:spAutoFit/>
          </a:bodyPr>
          <a:lstStyle/>
          <a:p>
            <a:pPr algn="ctr"/>
            <a:r>
              <a:rPr lang="en-US" sz="2000" dirty="0">
                <a:latin typeface="Century Gothic" panose="020B0502020202020204" pitchFamily="34" charset="0"/>
              </a:rPr>
              <a:t>Tumutulong ang FMS na protektahan ang iyong kaligtasan sa Self-Determination Program</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en-US" sz="2800" dirty="0"/>
              <a:t>MGA KARAPATAN AT KALIGTASAN MO</a:t>
            </a: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3477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PAGKILALA SA PAG-ABUSO</a:t>
            </a:r>
          </a:p>
        </p:txBody>
      </p:sp>
      <p:sp>
        <p:nvSpPr>
          <p:cNvPr id="6" name="TextBox 5">
            <a:extLst>
              <a:ext uri="{FF2B5EF4-FFF2-40B4-BE49-F238E27FC236}">
                <a16:creationId xmlns:a16="http://schemas.microsoft.com/office/drawing/2014/main" id="{02825242-945C-8A4F-9AAB-AF9F25B8AEBC}"/>
              </a:ext>
            </a:extLst>
          </p:cNvPr>
          <p:cNvSpPr txBox="1"/>
          <p:nvPr/>
        </p:nvSpPr>
        <p:spPr>
          <a:xfrm>
            <a:off x="3991278" y="1116977"/>
            <a:ext cx="7877315" cy="461665"/>
          </a:xfrm>
          <a:prstGeom prst="rect">
            <a:avLst/>
          </a:prstGeom>
          <a:noFill/>
        </p:spPr>
        <p:txBody>
          <a:bodyPr wrap="square" rtlCol="0">
            <a:spAutoFit/>
          </a:bodyPr>
          <a:lstStyle/>
          <a:p>
            <a:r>
              <a:rPr lang="en-US" sz="2400" dirty="0">
                <a:latin typeface="Century Gothic" panose="020B0502020202020204" pitchFamily="34" charset="0"/>
              </a:rPr>
              <a:t>Mayroong </a:t>
            </a:r>
            <a:r>
              <a:rPr lang="en-US" sz="2400" b="1" dirty="0">
                <a:latin typeface="Century Gothic" panose="020B0502020202020204" pitchFamily="34" charset="0"/>
              </a:rPr>
              <a:t>maraming</a:t>
            </a:r>
            <a:r>
              <a:rPr lang="en-US" sz="2400" dirty="0">
                <a:latin typeface="Century Gothic" panose="020B0502020202020204" pitchFamily="34" charset="0"/>
              </a:rPr>
              <a:t> iba’t ibang uri ng pag-abuso.</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500" dirty="0" err="1">
                <a:solidFill>
                  <a:schemeClr val="tx1"/>
                </a:solidFill>
                <a:latin typeface="Century Gothic" panose="020B0502020202020204" pitchFamily="34" charset="0"/>
              </a:rPr>
              <a:t>Kailangan</a:t>
            </a:r>
            <a:r>
              <a:rPr lang="en-US" sz="1500" dirty="0">
                <a:solidFill>
                  <a:schemeClr val="tx1"/>
                </a:solidFill>
                <a:latin typeface="Century Gothic" panose="020B0502020202020204" pitchFamily="34" charset="0"/>
              </a:rPr>
              <a:t> mo at ng iyong pangkat </a:t>
            </a:r>
            <a:r>
              <a:rPr lang="en-US" sz="1500" dirty="0" err="1">
                <a:solidFill>
                  <a:schemeClr val="tx1"/>
                </a:solidFill>
                <a:latin typeface="Century Gothic" panose="020B0502020202020204" pitchFamily="34" charset="0"/>
              </a:rPr>
              <a:t>na</a:t>
            </a:r>
            <a:r>
              <a:rPr lang="en-US" sz="1500" dirty="0">
                <a:solidFill>
                  <a:schemeClr val="tx1"/>
                </a:solidFill>
                <a:latin typeface="Century Gothic" panose="020B0502020202020204" pitchFamily="34" charset="0"/>
              </a:rPr>
              <a:t>:</a:t>
            </a:r>
            <a:endParaRPr lang="fil-PH" sz="1500" dirty="0">
              <a:solidFill>
                <a:schemeClr val="tx1"/>
              </a:solidFill>
              <a:latin typeface="Century Gothic" panose="020B0502020202020204" pitchFamily="34" charset="0"/>
            </a:endParaRPr>
          </a:p>
          <a:p>
            <a:pPr>
              <a:spcAft>
                <a:spcPts val="1200"/>
              </a:spcAft>
            </a:pPr>
            <a:r>
              <a:rPr lang="en-US" sz="1500" dirty="0">
                <a:solidFill>
                  <a:schemeClr val="tx1"/>
                </a:solidFill>
                <a:latin typeface="Century Gothic" panose="020B0502020202020204" pitchFamily="34" charset="0"/>
              </a:rPr>
              <a:t>Matuto </a:t>
            </a:r>
            <a:r>
              <a:rPr lang="en-US" sz="1500" b="1" dirty="0">
                <a:solidFill>
                  <a:schemeClr val="tx1"/>
                </a:solidFill>
                <a:latin typeface="Century Gothic" panose="020B0502020202020204" pitchFamily="34" charset="0"/>
              </a:rPr>
              <a:t>tungkol</a:t>
            </a:r>
            <a:r>
              <a:rPr lang="en-US" sz="1500" dirty="0">
                <a:solidFill>
                  <a:schemeClr val="tx1"/>
                </a:solidFill>
                <a:latin typeface="Century Gothic" panose="020B0502020202020204" pitchFamily="34" charset="0"/>
              </a:rPr>
              <a:t> sa </a:t>
            </a:r>
            <a:r>
              <a:rPr lang="en-US" sz="1500" dirty="0" err="1">
                <a:solidFill>
                  <a:schemeClr val="tx1"/>
                </a:solidFill>
                <a:latin typeface="Century Gothic" panose="020B0502020202020204" pitchFamily="34" charset="0"/>
              </a:rPr>
              <a:t>pag-abuso</a:t>
            </a:r>
            <a:r>
              <a:rPr lang="en-US" sz="1500" dirty="0">
                <a:solidFill>
                  <a:schemeClr val="tx1"/>
                </a:solidFill>
                <a:latin typeface="Century Gothic" panose="020B0502020202020204" pitchFamily="34" charset="0"/>
              </a:rPr>
              <a:t>.</a:t>
            </a:r>
            <a:endParaRPr lang="fil-PH" sz="1500" dirty="0">
              <a:solidFill>
                <a:schemeClr val="tx1"/>
              </a:solidFill>
              <a:latin typeface="Century Gothic" panose="020B0502020202020204" pitchFamily="34" charset="0"/>
            </a:endParaRPr>
          </a:p>
          <a:p>
            <a:pPr>
              <a:spcAft>
                <a:spcPts val="1200"/>
              </a:spcAft>
            </a:pPr>
            <a:r>
              <a:rPr lang="en-US" sz="1500" dirty="0">
                <a:solidFill>
                  <a:schemeClr val="tx1"/>
                </a:solidFill>
                <a:latin typeface="Century Gothic" panose="020B0502020202020204" pitchFamily="34" charset="0"/>
              </a:rPr>
              <a:t>Matuto kung paano malalaman na </a:t>
            </a:r>
            <a:r>
              <a:rPr lang="en-US" sz="1500" b="1" dirty="0">
                <a:solidFill>
                  <a:schemeClr val="tx1"/>
                </a:solidFill>
                <a:latin typeface="Century Gothic" panose="020B0502020202020204" pitchFamily="34" charset="0"/>
              </a:rPr>
              <a:t>nangyayari</a:t>
            </a:r>
            <a:r>
              <a:rPr lang="en-US" sz="1500" dirty="0">
                <a:solidFill>
                  <a:schemeClr val="tx1"/>
                </a:solidFill>
                <a:latin typeface="Century Gothic" panose="020B0502020202020204" pitchFamily="34" charset="0"/>
              </a:rPr>
              <a:t> ang </a:t>
            </a:r>
            <a:r>
              <a:rPr lang="en-US" sz="1500" dirty="0" err="1">
                <a:solidFill>
                  <a:schemeClr val="tx1"/>
                </a:solidFill>
                <a:latin typeface="Century Gothic" panose="020B0502020202020204" pitchFamily="34" charset="0"/>
              </a:rPr>
              <a:t>pag-abuso</a:t>
            </a:r>
            <a:r>
              <a:rPr lang="en-US" sz="1500" dirty="0">
                <a:solidFill>
                  <a:schemeClr val="tx1"/>
                </a:solidFill>
                <a:latin typeface="Century Gothic" panose="020B0502020202020204" pitchFamily="34" charset="0"/>
              </a:rPr>
              <a:t>.</a:t>
            </a:r>
            <a:endParaRPr lang="fil-PH" sz="1500" dirty="0">
              <a:solidFill>
                <a:schemeClr val="tx1"/>
              </a:solidFill>
              <a:latin typeface="Century Gothic" panose="020B0502020202020204" pitchFamily="34" charset="0"/>
            </a:endParaRPr>
          </a:p>
          <a:p>
            <a:pPr>
              <a:spcAft>
                <a:spcPts val="1200"/>
              </a:spcAft>
            </a:pPr>
            <a:r>
              <a:rPr sz="1500" dirty="0">
                <a:solidFill>
                  <a:schemeClr val="tx1"/>
                </a:solidFill>
                <a:latin typeface="Century Gothic" panose="020B0502020202020204" pitchFamily="34" charset="0"/>
              </a:rPr>
              <a:t>Anong gagawin kung sa palagay mo nangyayari </a:t>
            </a:r>
            <a:r>
              <a:rPr sz="1500" dirty="0" err="1">
                <a:solidFill>
                  <a:schemeClr val="tx1"/>
                </a:solidFill>
                <a:latin typeface="Century Gothic" panose="020B0502020202020204" pitchFamily="34" charset="0"/>
              </a:rPr>
              <a:t>ito</a:t>
            </a:r>
            <a:r>
              <a:rPr sz="1500" dirty="0">
                <a:solidFill>
                  <a:schemeClr val="tx1"/>
                </a:solidFill>
                <a:latin typeface="Century Gothic" panose="020B0502020202020204" pitchFamily="34" charset="0"/>
              </a:rPr>
              <a:t>.</a:t>
            </a:r>
            <a:endParaRPr lang="en-US" sz="1500"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12962DB7-0FE4-744C-B0F6-018CCF4CF193}"/>
              </a:ext>
            </a:extLst>
          </p:cNvPr>
          <p:cNvSpPr/>
          <p:nvPr/>
        </p:nvSpPr>
        <p:spPr>
          <a:xfrm>
            <a:off x="5894878" y="6008565"/>
            <a:ext cx="4100803" cy="461665"/>
          </a:xfrm>
          <a:prstGeom prst="rect">
            <a:avLst/>
          </a:prstGeom>
        </p:spPr>
        <p:txBody>
          <a:bodyPr wrap="none">
            <a:spAutoFit/>
          </a:bodyPr>
          <a:lstStyle/>
          <a:p>
            <a:r>
              <a:rPr b="1" dirty="0"/>
              <a:t>SABIHIN</a:t>
            </a:r>
            <a:r>
              <a:rPr dirty="0"/>
              <a:t> SA SINUMANG </a:t>
            </a:r>
            <a:r>
              <a:rPr b="1" dirty="0"/>
              <a:t>PINAGKAKATIWALAAN</a:t>
            </a:r>
            <a:r>
              <a:rPr dirty="0"/>
              <a:t> MO!</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369332"/>
          </a:xfrm>
          <a:prstGeom prst="rect">
            <a:avLst/>
          </a:prstGeom>
        </p:spPr>
        <p:txBody>
          <a:bodyPr wrap="square">
            <a:spAutoFit/>
          </a:bodyPr>
          <a:lstStyle/>
          <a:p>
            <a:r>
              <a:rPr lang="en-US" dirty="0">
                <a:latin typeface="Century Gothic" panose="020B0502020202020204" pitchFamily="34" charset="0"/>
              </a:rPr>
              <a:t>Pisikal</a:t>
            </a:r>
          </a:p>
        </p:txBody>
      </p:sp>
      <p:sp>
        <p:nvSpPr>
          <p:cNvPr id="13" name="Rectangle 12">
            <a:extLst>
              <a:ext uri="{FF2B5EF4-FFF2-40B4-BE49-F238E27FC236}">
                <a16:creationId xmlns:a16="http://schemas.microsoft.com/office/drawing/2014/main" id="{960AE755-9B6B-1C4C-AF3E-E076D6C31526}"/>
              </a:ext>
            </a:extLst>
          </p:cNvPr>
          <p:cNvSpPr/>
          <p:nvPr/>
        </p:nvSpPr>
        <p:spPr>
          <a:xfrm>
            <a:off x="9080069" y="3299486"/>
            <a:ext cx="906017" cy="369332"/>
          </a:xfrm>
          <a:prstGeom prst="rect">
            <a:avLst/>
          </a:prstGeom>
        </p:spPr>
        <p:txBody>
          <a:bodyPr wrap="none">
            <a:spAutoFit/>
          </a:bodyPr>
          <a:lstStyle/>
          <a:p>
            <a:r>
              <a:rPr lang="en-US" dirty="0">
                <a:latin typeface="Century Gothic" panose="020B0502020202020204" pitchFamily="34" charset="0"/>
              </a:rPr>
              <a:t>Seksuwal</a:t>
            </a:r>
          </a:p>
        </p:txBody>
      </p:sp>
      <p:sp>
        <p:nvSpPr>
          <p:cNvPr id="14" name="Rectangle 13">
            <a:extLst>
              <a:ext uri="{FF2B5EF4-FFF2-40B4-BE49-F238E27FC236}">
                <a16:creationId xmlns:a16="http://schemas.microsoft.com/office/drawing/2014/main" id="{3B71F698-0FF0-0042-93A7-1FBA30521102}"/>
              </a:ext>
            </a:extLst>
          </p:cNvPr>
          <p:cNvSpPr/>
          <p:nvPr/>
        </p:nvSpPr>
        <p:spPr>
          <a:xfrm>
            <a:off x="5208183" y="3280436"/>
            <a:ext cx="1856598" cy="369332"/>
          </a:xfrm>
          <a:prstGeom prst="rect">
            <a:avLst/>
          </a:prstGeom>
        </p:spPr>
        <p:txBody>
          <a:bodyPr wrap="none">
            <a:spAutoFit/>
          </a:bodyPr>
          <a:lstStyle/>
          <a:p>
            <a:pPr algn="ctr"/>
            <a:r>
              <a:rPr lang="en-US" dirty="0">
                <a:latin typeface="Century Gothic" panose="020B0502020202020204" pitchFamily="34" charset="0"/>
              </a:rPr>
              <a:t>Pagpapabaya</a:t>
            </a: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1295547" cy="369332"/>
          </a:xfrm>
          <a:prstGeom prst="rect">
            <a:avLst/>
          </a:prstGeom>
        </p:spPr>
        <p:txBody>
          <a:bodyPr wrap="none">
            <a:spAutoFit/>
          </a:bodyPr>
          <a:lstStyle/>
          <a:p>
            <a:r>
              <a:rPr lang="en-US" dirty="0">
                <a:latin typeface="Century Gothic" panose="020B0502020202020204" pitchFamily="34" charset="0"/>
              </a:rPr>
              <a:t>Emosyonal</a:t>
            </a: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1181734" cy="369332"/>
          </a:xfrm>
          <a:prstGeom prst="rect">
            <a:avLst/>
          </a:prstGeom>
        </p:spPr>
        <p:txBody>
          <a:bodyPr wrap="none">
            <a:spAutoFit/>
          </a:bodyPr>
          <a:lstStyle/>
          <a:p>
            <a:r>
              <a:rPr lang="en-US" dirty="0">
                <a:latin typeface="Century Gothic" panose="020B0502020202020204" pitchFamily="34" charset="0"/>
              </a:rPr>
              <a:t>Pinansyal</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434106"/>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en-US" sz="2800" dirty="0"/>
              <a:t>MGA KARAPATAN AT KALIGTASAN MO</a:t>
            </a: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11653417"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SELF-DETERMINATION PROGRAM </a:t>
            </a:r>
            <a:r>
              <a:rPr lang="en-US" sz="2700" b="1" kern="1200" dirty="0">
                <a:solidFill>
                  <a:schemeClr val="bg2">
                    <a:lumMod val="10000"/>
                  </a:schemeClr>
                </a:solidFill>
                <a:latin typeface="Century Gothic" panose="020B0502020202020204" pitchFamily="34" charset="0"/>
              </a:rPr>
              <a:t>PANGKALAHATANG IDEYA</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535531"/>
          </a:xfrm>
          <a:prstGeom prst="rect">
            <a:avLst/>
          </a:prstGeom>
          <a:noFill/>
        </p:spPr>
        <p:txBody>
          <a:bodyPr wrap="square" rtlCol="0" anchor="t">
            <a:spAutoFit/>
          </a:bodyPr>
          <a:lstStyle/>
          <a:p>
            <a:pPr algn="ctr">
              <a:lnSpc>
                <a:spcPct val="90000"/>
              </a:lnSpc>
              <a:spcBef>
                <a:spcPct val="0"/>
              </a:spcBef>
            </a:pPr>
            <a:r>
              <a:rPr lang="en-US" sz="1600" dirty="0">
                <a:solidFill>
                  <a:schemeClr val="accent5">
                    <a:lumMod val="50000"/>
                  </a:schemeClr>
                </a:solidFill>
                <a:latin typeface="Century Gothic" panose="020B0502020202020204" pitchFamily="34" charset="0"/>
              </a:rPr>
              <a:t>PAGPILI, KONTROL AT PANANAGUTAN</a:t>
            </a:r>
            <a:endParaRPr lang="fil-PH" sz="1600" dirty="0"/>
          </a:p>
        </p:txBody>
      </p:sp>
      <p:sp>
        <p:nvSpPr>
          <p:cNvPr id="18" name="TextBox 17">
            <a:extLst>
              <a:ext uri="{FF2B5EF4-FFF2-40B4-BE49-F238E27FC236}">
                <a16:creationId xmlns:a16="http://schemas.microsoft.com/office/drawing/2014/main" id="{B16A1061-00F2-8245-AA64-8B4185441036}"/>
              </a:ext>
            </a:extLst>
          </p:cNvPr>
          <p:cNvSpPr txBox="1"/>
          <p:nvPr/>
        </p:nvSpPr>
        <p:spPr>
          <a:xfrm>
            <a:off x="2443935" y="2967659"/>
            <a:ext cx="2540204" cy="757130"/>
          </a:xfrm>
          <a:prstGeom prst="rect">
            <a:avLst/>
          </a:prstGeom>
          <a:noFill/>
        </p:spPr>
        <p:txBody>
          <a:bodyPr wrap="square" rtlCol="0" anchor="t">
            <a:spAutoFit/>
          </a:bodyPr>
          <a:lstStyle/>
          <a:p>
            <a:pPr algn="ctr">
              <a:lnSpc>
                <a:spcPct val="90000"/>
              </a:lnSpc>
              <a:spcBef>
                <a:spcPct val="0"/>
              </a:spcBef>
            </a:pPr>
            <a:r>
              <a:rPr lang="en-US" sz="1600" dirty="0">
                <a:solidFill>
                  <a:schemeClr val="accent5">
                    <a:lumMod val="50000"/>
                  </a:schemeClr>
                </a:solidFill>
                <a:latin typeface="Century Gothic" panose="020B0502020202020204" pitchFamily="34" charset="0"/>
              </a:rPr>
              <a:t>MGA SERBISYO AT SUPORTA NA ANGKOP SA BUHAY MO</a:t>
            </a:r>
          </a:p>
        </p:txBody>
      </p:sp>
      <p:sp>
        <p:nvSpPr>
          <p:cNvPr id="19" name="TextBox 18">
            <a:extLst>
              <a:ext uri="{FF2B5EF4-FFF2-40B4-BE49-F238E27FC236}">
                <a16:creationId xmlns:a16="http://schemas.microsoft.com/office/drawing/2014/main" id="{3CB568AB-96E8-0043-B909-B69F2910A773}"/>
              </a:ext>
            </a:extLst>
          </p:cNvPr>
          <p:cNvSpPr txBox="1"/>
          <p:nvPr/>
        </p:nvSpPr>
        <p:spPr>
          <a:xfrm>
            <a:off x="4984139" y="2951238"/>
            <a:ext cx="2332519" cy="757130"/>
          </a:xfrm>
          <a:prstGeom prst="rect">
            <a:avLst/>
          </a:prstGeom>
          <a:noFill/>
        </p:spPr>
        <p:txBody>
          <a:bodyPr wrap="square" rtlCol="0" anchor="t">
            <a:spAutoFit/>
          </a:bodyPr>
          <a:lstStyle/>
          <a:p>
            <a:pPr algn="ctr">
              <a:lnSpc>
                <a:spcPct val="90000"/>
              </a:lnSpc>
              <a:spcBef>
                <a:spcPct val="0"/>
              </a:spcBef>
            </a:pPr>
            <a:r>
              <a:rPr lang="en-US" sz="1600" dirty="0">
                <a:solidFill>
                  <a:schemeClr val="accent5">
                    <a:lumMod val="50000"/>
                  </a:schemeClr>
                </a:solidFill>
                <a:latin typeface="Century Gothic" panose="020B0502020202020204" pitchFamily="34" charset="0"/>
              </a:rPr>
              <a:t>MAGPASYA KUNG PAANO GAGASTUSIN ANG IYONG BADYET</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535531"/>
          </a:xfrm>
          <a:prstGeom prst="rect">
            <a:avLst/>
          </a:prstGeom>
          <a:noFill/>
        </p:spPr>
        <p:txBody>
          <a:bodyPr wrap="square" rtlCol="0" anchor="t">
            <a:spAutoFit/>
          </a:bodyPr>
          <a:lstStyle/>
          <a:p>
            <a:pPr algn="ctr">
              <a:lnSpc>
                <a:spcPct val="90000"/>
              </a:lnSpc>
              <a:spcBef>
                <a:spcPct val="0"/>
              </a:spcBef>
            </a:pPr>
            <a:r>
              <a:rPr lang="en-US" sz="1600" dirty="0">
                <a:solidFill>
                  <a:schemeClr val="accent5">
                    <a:lumMod val="50000"/>
                  </a:schemeClr>
                </a:solidFill>
                <a:latin typeface="Century Gothic" panose="020B0502020202020204" pitchFamily="34" charset="0"/>
              </a:rPr>
              <a:t>MARAMING SUPORTA</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535531"/>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NAKASENTRO SA TAO</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30964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PAGKILALA SA PAG-ABUSO</a:t>
            </a:r>
          </a:p>
        </p:txBody>
      </p:sp>
      <p:sp>
        <p:nvSpPr>
          <p:cNvPr id="16" name="Rectangle 15">
            <a:extLst>
              <a:ext uri="{FF2B5EF4-FFF2-40B4-BE49-F238E27FC236}">
                <a16:creationId xmlns:a16="http://schemas.microsoft.com/office/drawing/2014/main" id="{E4DB350B-E184-AD40-A270-635BB34133CD}"/>
              </a:ext>
            </a:extLst>
          </p:cNvPr>
          <p:cNvSpPr/>
          <p:nvPr/>
        </p:nvSpPr>
        <p:spPr>
          <a:xfrm>
            <a:off x="409575" y="1149859"/>
            <a:ext cx="11382375" cy="400110"/>
          </a:xfrm>
          <a:prstGeom prst="rect">
            <a:avLst/>
          </a:prstGeom>
        </p:spPr>
        <p:txBody>
          <a:bodyPr wrap="square">
            <a:spAutoFit/>
          </a:bodyPr>
          <a:lstStyle/>
          <a:p>
            <a:r>
              <a:rPr lang="en-US" sz="2000" dirty="0">
                <a:latin typeface="Century Gothic" panose="020B0502020202020204" pitchFamily="34" charset="0"/>
              </a:rPr>
              <a:t>Mahalaga na maunawaan ang posibleng mga senyales at sintomas ng pag-abuso.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43245991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8238227" cy="862561"/>
          </a:xfrm>
        </p:spPr>
        <p:txBody>
          <a:bodyPr/>
          <a:lstStyle/>
          <a:p>
            <a:r>
              <a:rPr lang="en-US" sz="2800" dirty="0"/>
              <a:t>MGA KARAPATAN MO AT KALIGTASAN MO</a:t>
            </a: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l-PH"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56714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PAGKILALA SA PAG-ABUSO</a:t>
            </a:r>
          </a:p>
        </p:txBody>
      </p:sp>
      <p:sp>
        <p:nvSpPr>
          <p:cNvPr id="20" name="Rectangle 19">
            <a:extLst>
              <a:ext uri="{FF2B5EF4-FFF2-40B4-BE49-F238E27FC236}">
                <a16:creationId xmlns:a16="http://schemas.microsoft.com/office/drawing/2014/main" id="{F7B9ABD1-F31C-EB49-A774-0733B540240F}"/>
              </a:ext>
            </a:extLst>
          </p:cNvPr>
          <p:cNvSpPr/>
          <p:nvPr/>
        </p:nvSpPr>
        <p:spPr>
          <a:xfrm>
            <a:off x="0" y="5350153"/>
            <a:ext cx="12192000" cy="923330"/>
          </a:xfrm>
          <a:prstGeom prst="rect">
            <a:avLst/>
          </a:prstGeom>
        </p:spPr>
        <p:txBody>
          <a:bodyPr wrap="square">
            <a:spAutoFit/>
          </a:bodyPr>
          <a:lstStyle/>
          <a:p>
            <a:pPr algn="ctr"/>
            <a:r>
              <a:rPr lang="en-US" sz="5400" dirty="0">
                <a:latin typeface="Century Gothic" panose="020B0502020202020204" pitchFamily="34" charset="0"/>
              </a:rPr>
              <a:t>Ito ay </a:t>
            </a:r>
            <a:r>
              <a:rPr lang="en-US" sz="5400" b="1" dirty="0">
                <a:latin typeface="Century Gothic" panose="020B0502020202020204" pitchFamily="34" charset="0"/>
              </a:rPr>
              <a:t>HINDI</a:t>
            </a:r>
            <a:r>
              <a:rPr lang="en-US" sz="5400" dirty="0">
                <a:latin typeface="Century Gothic" panose="020B0502020202020204" pitchFamily="34" charset="0"/>
              </a:rPr>
              <a:t> OK!</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nananakit sa iyo o nagbabalewala sa iyo</a:t>
              </a:r>
              <a:endParaRPr lang="fil-PH" sz="1700" b="1" kern="1200" dirty="0">
                <a:effectLst>
                  <a:outerShdw blurRad="38100" dist="38100" dir="2700000" algn="tl">
                    <a:srgbClr val="000000">
                      <a:alpha val="43137"/>
                    </a:srgbClr>
                  </a:outerShdw>
                </a:effectLst>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nagpapasama ng loob mo</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masyadong lumalapit sa iyo at hindi mo ito gusto</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gumagawa ng bagay na nagdudulot sa iyo ng pagiging hindi komportable</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nangunguha ng mga bagay na pag-aari mo</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latin typeface="Century Gothic" panose="020B0502020202020204" pitchFamily="34" charset="0"/>
                </a:rPr>
                <a:t>Kung may manghipo sa iyo at hindi ito okay sa iyo</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2771677" y="1489069"/>
            <a:ext cx="6595075" cy="646331"/>
          </a:xfrm>
          <a:prstGeom prst="rect">
            <a:avLst/>
          </a:prstGeom>
        </p:spPr>
        <p:txBody>
          <a:bodyPr wrap="none">
            <a:spAutoFit/>
          </a:bodyPr>
          <a:lstStyle/>
          <a:p>
            <a:pPr algn="ctr"/>
            <a:r>
              <a:rPr lang="en-US" sz="3600" b="1" dirty="0">
                <a:latin typeface="Century Gothic" panose="020B0502020202020204" pitchFamily="34" charset="0"/>
              </a:rPr>
              <a:t>HUWAG ITONG BALEWALAIN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7800077" cy="862561"/>
          </a:xfrm>
        </p:spPr>
        <p:txBody>
          <a:bodyPr/>
          <a:lstStyle/>
          <a:p>
            <a:r>
              <a:rPr lang="en-US" sz="2800" dirty="0"/>
              <a:t>MGA KARAPATAN MO AT KALIGTASAN MO</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dirty="0">
                <a:solidFill>
                  <a:schemeClr val="accent5">
                    <a:lumMod val="50000"/>
                  </a:schemeClr>
                </a:solidFill>
                <a:latin typeface="Century Gothic" panose="020B0502020202020204" pitchFamily="34" charset="0"/>
                <a:hlinkClick r:id="rId3" action="ppaction://hlinkfile"/>
              </a:rPr>
              <a:t>*</a:t>
            </a:r>
            <a:endParaRPr lang="fil-PH"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09" y="595179"/>
            <a:ext cx="84527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PAG-UULAT NG PAG-ABUSO</a:t>
            </a:r>
          </a:p>
        </p:txBody>
      </p:sp>
      <p:sp>
        <p:nvSpPr>
          <p:cNvPr id="3" name="Rectangle 2">
            <a:extLst>
              <a:ext uri="{FF2B5EF4-FFF2-40B4-BE49-F238E27FC236}">
                <a16:creationId xmlns:a16="http://schemas.microsoft.com/office/drawing/2014/main" id="{3FD3F1FA-DD3E-F447-8627-416AA5496DED}"/>
              </a:ext>
            </a:extLst>
          </p:cNvPr>
          <p:cNvSpPr/>
          <p:nvPr/>
        </p:nvSpPr>
        <p:spPr>
          <a:xfrm>
            <a:off x="256032" y="1135561"/>
            <a:ext cx="4825324" cy="1323439"/>
          </a:xfrm>
          <a:prstGeom prst="rect">
            <a:avLst/>
          </a:prstGeom>
        </p:spPr>
        <p:txBody>
          <a:bodyPr wrap="square">
            <a:spAutoFit/>
          </a:bodyPr>
          <a:lstStyle/>
          <a:p>
            <a:pPr algn="ctr"/>
            <a:r>
              <a:rPr sz="2400" b="1" dirty="0">
                <a:latin typeface="Century Gothic" panose="020B0502020202020204" pitchFamily="34" charset="0"/>
              </a:rPr>
              <a:t>SABIHIN</a:t>
            </a:r>
            <a:r>
              <a:rPr sz="2400" dirty="0">
                <a:latin typeface="Century Gothic" panose="020B0502020202020204" pitchFamily="34" charset="0"/>
              </a:rPr>
              <a:t> </a:t>
            </a:r>
            <a:r>
              <a:rPr sz="2400" b="1" dirty="0">
                <a:latin typeface="Century Gothic" panose="020B0502020202020204" pitchFamily="34" charset="0"/>
              </a:rPr>
              <a:t>SA SINUMANG</a:t>
            </a:r>
            <a:r>
              <a:rPr sz="2400" dirty="0">
                <a:latin typeface="Century Gothic" panose="020B0502020202020204" pitchFamily="34" charset="0"/>
              </a:rPr>
              <a:t> </a:t>
            </a:r>
            <a:r>
              <a:rPr sz="2400" b="1" dirty="0">
                <a:latin typeface="Century Gothic" panose="020B0502020202020204" pitchFamily="34" charset="0"/>
              </a:rPr>
              <a:t>PINAGKAKATIWALAAN</a:t>
            </a:r>
            <a:r>
              <a:rPr sz="2400" dirty="0">
                <a:latin typeface="Century Gothic" panose="020B0502020202020204" pitchFamily="34" charset="0"/>
              </a:rPr>
              <a:t> </a:t>
            </a:r>
            <a:r>
              <a:rPr sz="2400" b="1" dirty="0">
                <a:latin typeface="Century Gothic" panose="020B0502020202020204" pitchFamily="34" charset="0"/>
              </a:rPr>
              <a:t>MO:</a:t>
            </a:r>
          </a:p>
          <a:p>
            <a:endParaRPr lang="fil-PH"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585008"/>
            <a:ext cx="5475152" cy="3200876"/>
          </a:xfrm>
          <a:prstGeom prst="rect">
            <a:avLst/>
          </a:prstGeom>
        </p:spPr>
        <p:txBody>
          <a:bodyPr wrap="square">
            <a:spAutoFit/>
          </a:bodyPr>
          <a:lstStyle/>
          <a:p>
            <a:pPr>
              <a:spcAft>
                <a:spcPts val="600"/>
              </a:spcAft>
            </a:pPr>
            <a:endParaRPr lang="fil-PH" dirty="0">
              <a:latin typeface="Century Gothic" panose="020B0502020202020204" pitchFamily="34" charset="0"/>
            </a:endParaRPr>
          </a:p>
          <a:p>
            <a:pPr marL="457200" indent="-457200">
              <a:spcAft>
                <a:spcPts val="600"/>
              </a:spcAft>
              <a:buFont typeface="Arial" panose="020B0604020202020204" pitchFamily="34" charset="0"/>
              <a:buChar char="•"/>
            </a:pPr>
            <a:r>
              <a:rPr lang="en-US" dirty="0">
                <a:latin typeface="Century Gothic" panose="020B0502020202020204" pitchFamily="34" charset="0"/>
              </a:rPr>
              <a:t>Pamilya </a:t>
            </a:r>
          </a:p>
          <a:p>
            <a:pPr marL="457200" indent="-457200">
              <a:spcAft>
                <a:spcPts val="600"/>
              </a:spcAft>
              <a:buFont typeface="Arial" panose="020B0604020202020204" pitchFamily="34" charset="0"/>
              <a:buChar char="•"/>
            </a:pPr>
            <a:r>
              <a:rPr lang="en-US" dirty="0">
                <a:latin typeface="Century Gothic" panose="020B0502020202020204" pitchFamily="34" charset="0"/>
              </a:rPr>
              <a:t>Mga Kaibigan</a:t>
            </a:r>
          </a:p>
          <a:p>
            <a:pPr marL="457200" indent="-457200">
              <a:spcAft>
                <a:spcPts val="600"/>
              </a:spcAft>
              <a:buFont typeface="Arial" panose="020B0604020202020204" pitchFamily="34" charset="0"/>
              <a:buChar char="•"/>
            </a:pPr>
            <a:r>
              <a:rPr lang="en-US" dirty="0">
                <a:latin typeface="Century Gothic" panose="020B0502020202020204" pitchFamily="34" charset="0"/>
              </a:rPr>
              <a:t>Mga tao mula sa paaralan mo</a:t>
            </a:r>
          </a:p>
          <a:p>
            <a:pPr marL="457200" indent="-457200">
              <a:spcAft>
                <a:spcPts val="600"/>
              </a:spcAft>
              <a:buFont typeface="Arial" panose="020B0604020202020204" pitchFamily="34" charset="0"/>
              <a:buChar char="•"/>
            </a:pPr>
            <a:r>
              <a:rPr lang="en-US" dirty="0">
                <a:latin typeface="Century Gothic" panose="020B0502020202020204" pitchFamily="34" charset="0"/>
              </a:rPr>
              <a:t>Mga tao sa trabaho </a:t>
            </a:r>
            <a:endParaRPr lang="fil-PH" dirty="0">
              <a:latin typeface="Century Gothic" panose="020B0502020202020204" pitchFamily="34" charset="0"/>
            </a:endParaRPr>
          </a:p>
          <a:p>
            <a:pPr marL="457200" indent="-457200">
              <a:spcAft>
                <a:spcPts val="600"/>
              </a:spcAft>
              <a:buFont typeface="Arial" panose="020B0604020202020204" pitchFamily="34" charset="0"/>
              <a:buChar char="•"/>
            </a:pPr>
            <a:r>
              <a:rPr lang="en-US" dirty="0">
                <a:latin typeface="Century Gothic" panose="020B0502020202020204" pitchFamily="34" charset="0"/>
              </a:rPr>
              <a:t>Independent facilitator</a:t>
            </a:r>
            <a:endParaRPr lang="fil-PH" dirty="0">
              <a:latin typeface="Century Gothic" panose="020B0502020202020204" pitchFamily="34" charset="0"/>
            </a:endParaRPr>
          </a:p>
          <a:p>
            <a:pPr marL="457200" indent="-457200">
              <a:spcAft>
                <a:spcPts val="600"/>
              </a:spcAft>
              <a:buFont typeface="Arial" panose="020B0604020202020204" pitchFamily="34" charset="0"/>
              <a:buChar char="•"/>
            </a:pPr>
            <a:r>
              <a:rPr lang="en-US" dirty="0">
                <a:latin typeface="Century Gothic" panose="020B0502020202020204" pitchFamily="34" charset="0"/>
              </a:rPr>
              <a:t>Ang iyong service coordinator</a:t>
            </a:r>
          </a:p>
          <a:p>
            <a:pPr marL="457200" indent="-457200">
              <a:spcAft>
                <a:spcPts val="600"/>
              </a:spcAft>
              <a:buFont typeface="Arial" panose="020B0604020202020204" pitchFamily="34" charset="0"/>
              <a:buChar char="•"/>
            </a:pPr>
            <a:r>
              <a:rPr lang="en-US" dirty="0">
                <a:latin typeface="Century Gothic" panose="020B0502020202020204" pitchFamily="34" charset="0"/>
              </a:rPr>
              <a:t>Mga medikal na propesyonal</a:t>
            </a:r>
          </a:p>
          <a:p>
            <a:pPr marL="457200" indent="-457200">
              <a:spcAft>
                <a:spcPts val="600"/>
              </a:spcAft>
              <a:buFont typeface="Arial" panose="020B0604020202020204" pitchFamily="34" charset="0"/>
              <a:buChar char="•"/>
            </a:pPr>
            <a:endParaRPr lang="fil-PH"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186924" y="1708833"/>
            <a:ext cx="5871725" cy="2523768"/>
          </a:xfrm>
          <a:prstGeom prst="rect">
            <a:avLst/>
          </a:prstGeom>
        </p:spPr>
        <p:txBody>
          <a:bodyPr wrap="square">
            <a:spAutoFit/>
          </a:bodyPr>
          <a:lstStyle/>
          <a:p>
            <a:pPr marL="457200" indent="-457200">
              <a:spcAft>
                <a:spcPts val="1200"/>
              </a:spcAft>
              <a:buFont typeface="Arial" panose="020B0604020202020204" pitchFamily="34" charset="0"/>
              <a:buChar char="•"/>
            </a:pPr>
            <a:r>
              <a:rPr lang="en-US" dirty="0">
                <a:latin typeface="Century Gothic" panose="020B0502020202020204" pitchFamily="34" charset="0"/>
              </a:rPr>
              <a:t>Tiyaking ligtas ka</a:t>
            </a:r>
          </a:p>
          <a:p>
            <a:pPr marL="457200" indent="-457200">
              <a:spcAft>
                <a:spcPts val="1200"/>
              </a:spcAft>
              <a:buFont typeface="Arial" panose="020B0604020202020204" pitchFamily="34" charset="0"/>
              <a:buChar char="•"/>
            </a:pPr>
            <a:r>
              <a:rPr lang="en-US" dirty="0">
                <a:latin typeface="Century Gothic" panose="020B0502020202020204" pitchFamily="34" charset="0"/>
              </a:rPr>
              <a:t>Magsumbong sa mga angkop na mga tao</a:t>
            </a:r>
          </a:p>
          <a:p>
            <a:pPr marL="914400" lvl="1" indent="-457200">
              <a:spcAft>
                <a:spcPts val="1200"/>
              </a:spcAft>
              <a:buFont typeface="Arial" panose="020B0604020202020204" pitchFamily="34" charset="0"/>
              <a:buChar char="•"/>
            </a:pPr>
            <a:r>
              <a:rPr lang="en-US" dirty="0">
                <a:latin typeface="Century Gothic" panose="020B0502020202020204" pitchFamily="34" charset="0"/>
              </a:rPr>
              <a:t>Mga serbisyong pumuprotekta sa adulto</a:t>
            </a:r>
          </a:p>
          <a:p>
            <a:pPr marL="914400" lvl="1" indent="-457200">
              <a:spcAft>
                <a:spcPts val="1200"/>
              </a:spcAft>
              <a:buFont typeface="Arial" panose="020B0604020202020204" pitchFamily="34" charset="0"/>
              <a:buChar char="•"/>
            </a:pPr>
            <a:r>
              <a:rPr lang="en-US" dirty="0">
                <a:latin typeface="Century Gothic" panose="020B0502020202020204" pitchFamily="34" charset="0"/>
              </a:rPr>
              <a:t>Mga serbisyong pumuprotekta sa bata</a:t>
            </a:r>
          </a:p>
          <a:p>
            <a:pPr marL="914400" lvl="1" indent="-457200">
              <a:spcAft>
                <a:spcPts val="1200"/>
              </a:spcAft>
              <a:buFont typeface="Arial" panose="020B0604020202020204" pitchFamily="34" charset="0"/>
              <a:buChar char="•"/>
            </a:pPr>
            <a:r>
              <a:rPr lang="en-US" dirty="0">
                <a:latin typeface="Century Gothic" panose="020B0502020202020204" pitchFamily="34" charset="0"/>
              </a:rPr>
              <a:t>Lokal na tagapagpatupad ng batas</a:t>
            </a:r>
          </a:p>
          <a:p>
            <a:pPr marL="914400" lvl="1" indent="-457200">
              <a:spcAft>
                <a:spcPts val="1200"/>
              </a:spcAft>
              <a:buFont typeface="Arial" panose="020B0604020202020204" pitchFamily="34" charset="0"/>
              <a:buChar char="•"/>
            </a:pPr>
            <a:r>
              <a:rPr lang="en-US" dirty="0">
                <a:latin typeface="Century Gothic" panose="020B0502020202020204" pitchFamily="34" charset="0"/>
              </a:rPr>
              <a:t>Regional center mo</a:t>
            </a:r>
          </a:p>
        </p:txBody>
      </p:sp>
      <p:sp>
        <p:nvSpPr>
          <p:cNvPr id="8" name="Rectangle 7">
            <a:extLst>
              <a:ext uri="{FF2B5EF4-FFF2-40B4-BE49-F238E27FC236}">
                <a16:creationId xmlns:a16="http://schemas.microsoft.com/office/drawing/2014/main" id="{FEB0E9DF-DDDE-7C4C-BAD0-C2310B355D13}"/>
              </a:ext>
            </a:extLst>
          </p:cNvPr>
          <p:cNvSpPr/>
          <p:nvPr/>
        </p:nvSpPr>
        <p:spPr>
          <a:xfrm>
            <a:off x="6610575" y="1170834"/>
            <a:ext cx="3290717" cy="461665"/>
          </a:xfrm>
          <a:prstGeom prst="rect">
            <a:avLst/>
          </a:prstGeom>
        </p:spPr>
        <p:txBody>
          <a:bodyPr wrap="square">
            <a:spAutoFit/>
          </a:bodyPr>
          <a:lstStyle/>
          <a:p>
            <a:pPr algn="ctr"/>
            <a:r>
              <a:rPr lang="en-US" sz="2400" b="1" dirty="0">
                <a:latin typeface="Century Gothic" panose="020B0502020202020204" pitchFamily="34" charset="0"/>
              </a:rPr>
              <a:t>TUTULONG SILA:</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8457302" cy="494342"/>
          </a:xfrm>
        </p:spPr>
        <p:txBody>
          <a:bodyPr/>
          <a:lstStyle/>
          <a:p>
            <a:r>
              <a:rPr lang="en-US" sz="2800" dirty="0"/>
              <a:t>MGA KARAPATAN MO AT KALIGTASAN MO</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REPASO</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8539733" cy="862561"/>
          </a:xfrm>
        </p:spPr>
        <p:txBody>
          <a:bodyPr/>
          <a:lstStyle/>
          <a:p>
            <a:r>
              <a:rPr lang="en-US" sz="2800" dirty="0"/>
              <a:t>MGA KARAPATAN MO AT KALIGTASAN MO</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103264" y="1929596"/>
            <a:ext cx="8194624"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PAGREPASO SA IYONG MGA KARAPATAN AT KALIGTASAN</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fil-PH"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Mga karapatan mo </a:t>
            </a:r>
          </a:p>
          <a:p>
            <a:endParaRPr lang="fil-PH"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Pagsusuri ng kriminal na pagkatao</a:t>
            </a:r>
          </a:p>
          <a:p>
            <a:endParaRPr lang="fil-PH" sz="2400" dirty="0">
              <a:latin typeface="Century Gothic" panose="020B0502020202020204" pitchFamily="34" charset="0"/>
            </a:endParaRPr>
          </a:p>
          <a:p>
            <a:pPr marL="457200" indent="-457200">
              <a:buFont typeface="Wingdings" panose="05000000000000000000" pitchFamily="2" charset="2"/>
              <a:buChar char="ü"/>
            </a:pPr>
            <a:r>
              <a:rPr lang="en-US" sz="2400" dirty="0">
                <a:latin typeface="Century Gothic" panose="020B0502020202020204" pitchFamily="34" charset="0"/>
              </a:rPr>
              <a:t>Pagkilala at pagsumbong sa pang-aabuso</a:t>
            </a: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8513658" cy="1460500"/>
          </a:xfrm>
        </p:spPr>
        <p:txBody>
          <a:bodyPr>
            <a:noAutofit/>
          </a:bodyPr>
          <a:lstStyle/>
          <a:p>
            <a:r>
              <a:rPr dirty="0"/>
              <a:t>MGA SUSUNOD NA HAKBANG</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Pamilya/Grupong Susuporta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38736" y="2007261"/>
            <a:ext cx="8945217" cy="590931"/>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Pangkalahatang Ideya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n-US" sz="2800" dirty="0"/>
              <a:t>MGA SUSUNOD NA HAKBANG</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3" y="595179"/>
            <a:ext cx="605700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Pangkalahatang Ideya</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370153"/>
          </a:xfrm>
          <a:prstGeom prst="rect">
            <a:avLst/>
          </a:prstGeom>
        </p:spPr>
        <p:txBody>
          <a:bodyPr wrap="square">
            <a:spAutoFit/>
          </a:bodyPr>
          <a:lstStyle/>
          <a:p>
            <a:pPr marL="457200" indent="-457200">
              <a:spcAft>
                <a:spcPts val="1800"/>
              </a:spcAft>
              <a:buFont typeface="Wingdings" panose="05000000000000000000" pitchFamily="2" charset="2"/>
              <a:buChar char="ü"/>
            </a:pPr>
            <a:r>
              <a:rPr lang="en-US" sz="2800" dirty="0">
                <a:latin typeface="Century Gothic" panose="020B0502020202020204" pitchFamily="34" charset="0"/>
              </a:rPr>
              <a:t>MGA PLANO NG REGIONAL CENTER</a:t>
            </a:r>
            <a:endParaRPr lang="fil-PH" sz="2800" dirty="0">
              <a:latin typeface="Century Gothic" panose="020B0502020202020204" pitchFamily="34" charset="0"/>
            </a:endParaRPr>
          </a:p>
          <a:p>
            <a:pPr marL="457200" indent="-457200">
              <a:spcAft>
                <a:spcPts val="1800"/>
              </a:spcAft>
              <a:buFont typeface="Wingdings" panose="05000000000000000000" pitchFamily="2" charset="2"/>
              <a:buChar char="ü"/>
            </a:pPr>
            <a:r>
              <a:rPr lang="en-US" sz="2800" dirty="0">
                <a:latin typeface="Century Gothic" panose="020B0502020202020204" pitchFamily="34" charset="0"/>
              </a:rPr>
              <a:t>LOKAL NA KOMITE NG PAGBABALITA</a:t>
            </a:r>
            <a:endParaRPr lang="fil-PH" sz="2800" dirty="0">
              <a:latin typeface="Century Gothic" panose="020B0502020202020204" pitchFamily="34" charset="0"/>
            </a:endParaRPr>
          </a:p>
          <a:p>
            <a:pPr marL="457200" indent="-457200">
              <a:spcAft>
                <a:spcPts val="1800"/>
              </a:spcAft>
              <a:buFont typeface="Wingdings" panose="05000000000000000000" pitchFamily="2" charset="2"/>
              <a:buChar char="ü"/>
            </a:pPr>
            <a:r>
              <a:rPr lang="en-US" sz="2800" dirty="0">
                <a:latin typeface="Century Gothic" panose="020B0502020202020204" pitchFamily="34" charset="0"/>
              </a:rPr>
              <a:t>MGA MAPAGKUKUNAN NG SELF-DETERMINATION</a:t>
            </a:r>
            <a:endParaRPr lang="fil-PH" sz="2800" dirty="0">
              <a:latin typeface="Century Gothic" panose="020B0502020202020204" pitchFamily="34" charset="0"/>
            </a:endParaRPr>
          </a:p>
          <a:p>
            <a:pPr marL="457200" indent="-457200">
              <a:spcAft>
                <a:spcPts val="1800"/>
              </a:spcAft>
              <a:buFont typeface="Wingdings" panose="05000000000000000000" pitchFamily="2" charset="2"/>
              <a:buChar char="ü"/>
            </a:pPr>
            <a:r>
              <a:rPr lang="en-US" sz="2800" dirty="0">
                <a:latin typeface="Century Gothic" panose="020B0502020202020204" pitchFamily="34" charset="0"/>
              </a:rPr>
              <a:t>MGA MAPAGKUKUNAN NG KOMUNIDAD NG SELF-DETERMINATION</a:t>
            </a: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MGA SUSUNOD NA HAKBANG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9857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PLANO NG REGIONAL CENTER</a:t>
            </a:r>
          </a:p>
        </p:txBody>
      </p:sp>
      <p:sp>
        <p:nvSpPr>
          <p:cNvPr id="3" name="Rectangle 2">
            <a:extLst>
              <a:ext uri="{FF2B5EF4-FFF2-40B4-BE49-F238E27FC236}">
                <a16:creationId xmlns:a16="http://schemas.microsoft.com/office/drawing/2014/main" id="{C0F880C3-6EAC-4A47-B470-9DBC129BDBDE}"/>
              </a:ext>
            </a:extLst>
          </p:cNvPr>
          <p:cNvSpPr/>
          <p:nvPr/>
        </p:nvSpPr>
        <p:spPr>
          <a:xfrm>
            <a:off x="2958727" y="2178549"/>
            <a:ext cx="6125395" cy="2800767"/>
          </a:xfrm>
          <a:prstGeom prst="rect">
            <a:avLst/>
          </a:prstGeom>
        </p:spPr>
        <p:txBody>
          <a:bodyPr wrap="none">
            <a:spAutoFit/>
          </a:bodyPr>
          <a:lstStyle/>
          <a:p>
            <a:pPr algn="ctr"/>
            <a:r>
              <a:rPr lang="en-US" sz="4400" dirty="0">
                <a:latin typeface="Century Gothic" panose="020B0502020202020204" pitchFamily="34" charset="0"/>
              </a:rPr>
              <a:t>PLACE HOLDER: </a:t>
            </a:r>
          </a:p>
          <a:p>
            <a:pPr algn="ctr"/>
            <a:r>
              <a:rPr lang="en-US" sz="4400" dirty="0">
                <a:latin typeface="Century Gothic" panose="020B0502020202020204" pitchFamily="34" charset="0"/>
              </a:rPr>
              <a:t>Nagpaplano para </a:t>
            </a:r>
            <a:r>
              <a:rPr lang="en-US" sz="4400" dirty="0" err="1">
                <a:latin typeface="Century Gothic" panose="020B0502020202020204" pitchFamily="34" charset="0"/>
              </a:rPr>
              <a:t>sa</a:t>
            </a:r>
            <a:r>
              <a:rPr lang="en-US" sz="4400" dirty="0">
                <a:latin typeface="Century Gothic" panose="020B0502020202020204" pitchFamily="34" charset="0"/>
              </a:rPr>
              <a:t> </a:t>
            </a:r>
            <a:br>
              <a:rPr lang="en-US" sz="4400" dirty="0">
                <a:latin typeface="Century Gothic" panose="020B0502020202020204" pitchFamily="34" charset="0"/>
              </a:rPr>
            </a:br>
            <a:r>
              <a:rPr lang="en-US" sz="4400" dirty="0" err="1">
                <a:latin typeface="Century Gothic" panose="020B0502020202020204" pitchFamily="34" charset="0"/>
              </a:rPr>
              <a:t>bawat</a:t>
            </a:r>
            <a:r>
              <a:rPr lang="en-US" sz="4400" dirty="0">
                <a:latin typeface="Century Gothic" panose="020B0502020202020204" pitchFamily="34" charset="0"/>
              </a:rPr>
              <a:t> </a:t>
            </a:r>
            <a:r>
              <a:rPr lang="en-US" sz="4400" dirty="0" err="1">
                <a:latin typeface="Century Gothic" panose="020B0502020202020204" pitchFamily="34" charset="0"/>
              </a:rPr>
              <a:t>espesipikong</a:t>
            </a:r>
            <a:r>
              <a:rPr lang="en-US" sz="4400" dirty="0">
                <a:latin typeface="Century Gothic" panose="020B0502020202020204" pitchFamily="34" charset="0"/>
              </a:rPr>
              <a:t> </a:t>
            </a:r>
            <a:br>
              <a:rPr lang="en-US" sz="4400" dirty="0">
                <a:latin typeface="Century Gothic" panose="020B0502020202020204" pitchFamily="34" charset="0"/>
              </a:rPr>
            </a:br>
            <a:r>
              <a:rPr lang="en-US" sz="4400" dirty="0">
                <a:latin typeface="Century Gothic" panose="020B0502020202020204" pitchFamily="34" charset="0"/>
              </a:rPr>
              <a:t>regional center</a:t>
            </a: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MGA SUSUNOD NA HAKBANG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5007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LOKAL NA MGA GRUPO NG TAGAPAGBALITA NG SDP</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6800" dirty="0">
                <a:latin typeface="Century Gothic" panose="020B0502020202020204" pitchFamily="34" charset="0"/>
              </a:rPr>
              <a:t>Magaganap ang pagpupulong ng aming Local Advisory Committee ng SD:</a:t>
            </a:r>
          </a:p>
          <a:p>
            <a:pPr marL="0" indent="0">
              <a:spcAft>
                <a:spcPts val="600"/>
              </a:spcAft>
              <a:buFont typeface="Arial" panose="020B0604020202020204" pitchFamily="34" charset="0"/>
              <a:buNone/>
            </a:pPr>
            <a:r>
              <a:rPr lang="en-US" sz="7600" dirty="0">
                <a:latin typeface="Century Gothic" panose="020B0502020202020204" pitchFamily="34" charset="0"/>
              </a:rPr>
              <a:t>	PETSA:</a:t>
            </a:r>
          </a:p>
          <a:p>
            <a:pPr marL="0" indent="0">
              <a:buFont typeface="Arial" panose="020B0604020202020204" pitchFamily="34" charset="0"/>
              <a:buNone/>
            </a:pPr>
            <a:r>
              <a:rPr lang="en-US" sz="7600" dirty="0">
                <a:latin typeface="Century Gothic" panose="020B0502020202020204" pitchFamily="34" charset="0"/>
              </a:rPr>
              <a:t>	LUGAR:</a:t>
            </a:r>
          </a:p>
          <a:p>
            <a:pPr marL="0" indent="0">
              <a:buFont typeface="Arial" panose="020B0604020202020204" pitchFamily="34" charset="0"/>
              <a:buNone/>
            </a:pPr>
            <a:endParaRPr lang="fil-PH" sz="4300" dirty="0">
              <a:latin typeface="Century Gothic" panose="020B0502020202020204" pitchFamily="34" charset="0"/>
            </a:endParaRPr>
          </a:p>
          <a:p>
            <a:pPr algn="ctr">
              <a:buFont typeface="Arial" panose="020B0604020202020204" pitchFamily="34" charset="0"/>
              <a:buNone/>
            </a:pPr>
            <a:endParaRPr lang="fil-PH" b="1" dirty="0"/>
          </a:p>
          <a:p>
            <a:endParaRPr lang="fil-PH" dirty="0"/>
          </a:p>
          <a:p>
            <a:endParaRPr lang="fil-PH" dirty="0"/>
          </a:p>
        </p:txBody>
      </p:sp>
      <p:sp>
        <p:nvSpPr>
          <p:cNvPr id="10" name="TextBox 9"/>
          <p:cNvSpPr txBox="1"/>
          <p:nvPr/>
        </p:nvSpPr>
        <p:spPr>
          <a:xfrm>
            <a:off x="0" y="1232735"/>
            <a:ext cx="12192000" cy="523220"/>
          </a:xfrm>
          <a:prstGeom prst="rect">
            <a:avLst/>
          </a:prstGeom>
          <a:noFill/>
        </p:spPr>
        <p:txBody>
          <a:bodyPr wrap="square" rtlCol="0">
            <a:spAutoFit/>
          </a:bodyPr>
          <a:lstStyle/>
          <a:p>
            <a:pPr algn="ctr"/>
            <a:r>
              <a:rPr lang="en-US" sz="2800" dirty="0">
                <a:latin typeface="Century Gothic" panose="020B0502020202020204" pitchFamily="34" charset="0"/>
              </a:rPr>
              <a:t>Magsaayos ng koneksyon na may lokal na suporta!</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8912759" y="2968874"/>
            <a:ext cx="31650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Mag-aalok ng mga </a:t>
            </a:r>
            <a:r>
              <a:rPr lang="en-US" sz="1600" kern="1200" dirty="0" err="1">
                <a:solidFill>
                  <a:schemeClr val="accent5">
                    <a:lumMod val="50000"/>
                  </a:schemeClr>
                </a:solidFill>
                <a:latin typeface="Century Gothic" panose="020B0502020202020204" pitchFamily="34" charset="0"/>
              </a:rPr>
              <a:t>rekumendasyon</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a:solidFill>
                  <a:schemeClr val="accent5">
                    <a:lumMod val="50000"/>
                  </a:schemeClr>
                </a:solidFill>
                <a:latin typeface="Century Gothic" panose="020B0502020202020204" pitchFamily="34" charset="0"/>
              </a:rPr>
              <a:t>para </a:t>
            </a:r>
            <a:r>
              <a:rPr lang="en-US" sz="1600" kern="1200" dirty="0" err="1">
                <a:solidFill>
                  <a:schemeClr val="accent5">
                    <a:lumMod val="50000"/>
                  </a:schemeClr>
                </a:solidFill>
                <a:latin typeface="Century Gothic" panose="020B0502020202020204" pitchFamily="34" charset="0"/>
              </a:rPr>
              <a:t>sa</a:t>
            </a:r>
            <a:r>
              <a:rPr lang="en-US" sz="1600" kern="1200" dirty="0">
                <a:solidFill>
                  <a:schemeClr val="accent5">
                    <a:lumMod val="50000"/>
                  </a:schemeClr>
                </a:solidFill>
                <a:latin typeface="Century Gothic" panose="020B0502020202020204" pitchFamily="34" charset="0"/>
              </a:rPr>
              <a:t> </a:t>
            </a:r>
            <a:r>
              <a:rPr lang="en-US" sz="1600" kern="1200" dirty="0" err="1">
                <a:solidFill>
                  <a:schemeClr val="accent5">
                    <a:lumMod val="50000"/>
                  </a:schemeClr>
                </a:solidFill>
                <a:latin typeface="Century Gothic" panose="020B0502020202020204" pitchFamily="34" charset="0"/>
              </a:rPr>
              <a:t>tuloy-tuloy</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err="1">
                <a:solidFill>
                  <a:schemeClr val="accent5">
                    <a:lumMod val="50000"/>
                  </a:schemeClr>
                </a:solidFill>
                <a:latin typeface="Century Gothic" panose="020B0502020202020204" pitchFamily="34" charset="0"/>
              </a:rPr>
              <a:t>na</a:t>
            </a:r>
            <a:r>
              <a:rPr lang="en-US" sz="1600" kern="1200" dirty="0">
                <a:solidFill>
                  <a:schemeClr val="accent5">
                    <a:lumMod val="50000"/>
                  </a:schemeClr>
                </a:solidFill>
                <a:latin typeface="Century Gothic" panose="020B0502020202020204" pitchFamily="34" charset="0"/>
              </a:rPr>
              <a:t> </a:t>
            </a:r>
            <a:r>
              <a:rPr lang="en-US" sz="1600" kern="1200" dirty="0" err="1">
                <a:solidFill>
                  <a:schemeClr val="accent5">
                    <a:lumMod val="50000"/>
                  </a:schemeClr>
                </a:solidFill>
                <a:latin typeface="Century Gothic" panose="020B0502020202020204" pitchFamily="34" charset="0"/>
              </a:rPr>
              <a:t>pagsulong</a:t>
            </a:r>
            <a:r>
              <a:rPr lang="en-US" sz="1600" kern="1200" dirty="0">
                <a:solidFill>
                  <a:schemeClr val="accent5">
                    <a:lumMod val="50000"/>
                  </a:schemeClr>
                </a:solidFill>
                <a:latin typeface="Century Gothic" panose="020B0502020202020204" pitchFamily="34" charset="0"/>
              </a:rPr>
              <a:t>. </a:t>
            </a:r>
          </a:p>
        </p:txBody>
      </p:sp>
      <p:sp>
        <p:nvSpPr>
          <p:cNvPr id="19" name="TextBox 18"/>
          <p:cNvSpPr txBox="1"/>
          <p:nvPr/>
        </p:nvSpPr>
        <p:spPr>
          <a:xfrm>
            <a:off x="6070268" y="2968874"/>
            <a:ext cx="31650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Kayang </a:t>
            </a:r>
            <a:r>
              <a:rPr lang="en-US" sz="1600" kern="1200" dirty="0" err="1">
                <a:solidFill>
                  <a:schemeClr val="accent5">
                    <a:lumMod val="50000"/>
                  </a:schemeClr>
                </a:solidFill>
                <a:latin typeface="Century Gothic" panose="020B0502020202020204" pitchFamily="34" charset="0"/>
              </a:rPr>
              <a:t>magsagawa</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a:solidFill>
                  <a:schemeClr val="accent5">
                    <a:lumMod val="50000"/>
                  </a:schemeClr>
                </a:solidFill>
                <a:latin typeface="Century Gothic" panose="020B0502020202020204" pitchFamily="34" charset="0"/>
              </a:rPr>
              <a:t>ng Pag-</a:t>
            </a:r>
            <a:r>
              <a:rPr lang="en-US" sz="1600" kern="1200" dirty="0" err="1">
                <a:solidFill>
                  <a:schemeClr val="accent5">
                    <a:lumMod val="50000"/>
                  </a:schemeClr>
                </a:solidFill>
                <a:latin typeface="Century Gothic" panose="020B0502020202020204" pitchFamily="34" charset="0"/>
              </a:rPr>
              <a:t>abot</a:t>
            </a:r>
            <a:r>
              <a:rPr lang="en-US" sz="1600" kern="1200" dirty="0">
                <a:solidFill>
                  <a:schemeClr val="accent5">
                    <a:lumMod val="50000"/>
                  </a:schemeClr>
                </a:solidFill>
                <a:latin typeface="Century Gothic" panose="020B0502020202020204" pitchFamily="34" charset="0"/>
              </a:rPr>
              <a:t> at </a:t>
            </a:r>
          </a:p>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Paglalaan ng </a:t>
            </a:r>
            <a:br>
              <a:rPr lang="en-US" sz="1600" kern="1200" dirty="0">
                <a:solidFill>
                  <a:schemeClr val="accent5">
                    <a:lumMod val="50000"/>
                  </a:schemeClr>
                </a:solidFill>
                <a:latin typeface="Century Gothic" panose="020B0502020202020204" pitchFamily="34" charset="0"/>
              </a:rPr>
            </a:br>
            <a:r>
              <a:rPr lang="en-US" sz="1600" kern="1200" dirty="0" err="1">
                <a:solidFill>
                  <a:schemeClr val="accent5">
                    <a:lumMod val="50000"/>
                  </a:schemeClr>
                </a:solidFill>
                <a:latin typeface="Century Gothic" panose="020B0502020202020204" pitchFamily="34" charset="0"/>
              </a:rPr>
              <a:t>pagsasanay</a:t>
            </a:r>
            <a:r>
              <a:rPr lang="en-US" sz="1600" kern="1200" dirty="0">
                <a:solidFill>
                  <a:schemeClr val="accent5">
                    <a:lumMod val="50000"/>
                  </a:schemeClr>
                </a:solidFill>
                <a:latin typeface="Century Gothic" panose="020B0502020202020204" pitchFamily="34" charset="0"/>
              </a:rPr>
              <a:t>/</a:t>
            </a:r>
          </a:p>
        </p:txBody>
      </p:sp>
      <p:sp>
        <p:nvSpPr>
          <p:cNvPr id="20" name="TextBox 19"/>
          <p:cNvSpPr txBox="1"/>
          <p:nvPr/>
        </p:nvSpPr>
        <p:spPr>
          <a:xfrm>
            <a:off x="3223292" y="2949070"/>
            <a:ext cx="3165054"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Minomonetor ang </a:t>
            </a:r>
            <a:br>
              <a:rPr lang="en-US" sz="1600" kern="1200" dirty="0">
                <a:solidFill>
                  <a:schemeClr val="accent5">
                    <a:lumMod val="50000"/>
                  </a:schemeClr>
                </a:solidFill>
                <a:latin typeface="Century Gothic" panose="020B0502020202020204" pitchFamily="34" charset="0"/>
              </a:rPr>
            </a:br>
            <a:r>
              <a:rPr lang="en-US" sz="1600" kern="1200" dirty="0" err="1">
                <a:solidFill>
                  <a:schemeClr val="accent5">
                    <a:lumMod val="50000"/>
                  </a:schemeClr>
                </a:solidFill>
                <a:latin typeface="Century Gothic" panose="020B0502020202020204" pitchFamily="34" charset="0"/>
              </a:rPr>
              <a:t>pagbuo</a:t>
            </a:r>
            <a:r>
              <a:rPr lang="en-US" sz="1600" kern="1200" dirty="0">
                <a:solidFill>
                  <a:schemeClr val="accent5">
                    <a:lumMod val="50000"/>
                  </a:schemeClr>
                </a:solidFill>
                <a:latin typeface="Century Gothic" panose="020B0502020202020204" pitchFamily="34" charset="0"/>
              </a:rPr>
              <a:t> at </a:t>
            </a:r>
            <a:r>
              <a:rPr lang="en-US" sz="1600" kern="1200" dirty="0" err="1">
                <a:solidFill>
                  <a:schemeClr val="accent5">
                    <a:lumMod val="50000"/>
                  </a:schemeClr>
                </a:solidFill>
                <a:latin typeface="Century Gothic" panose="020B0502020202020204" pitchFamily="34" charset="0"/>
              </a:rPr>
              <a:t>tuloy-tuloy</a:t>
            </a:r>
            <a:r>
              <a:rPr lang="en-US" sz="1600" kern="1200" dirty="0">
                <a:solidFill>
                  <a:schemeClr val="accent5">
                    <a:lumMod val="50000"/>
                  </a:schemeClr>
                </a:solidFill>
                <a:latin typeface="Century Gothic" panose="020B0502020202020204" pitchFamily="34" charset="0"/>
              </a:rPr>
              <a:t> </a:t>
            </a:r>
            <a:br>
              <a:rPr lang="en-US" sz="1600" kern="1200" dirty="0">
                <a:solidFill>
                  <a:schemeClr val="accent5">
                    <a:lumMod val="50000"/>
                  </a:schemeClr>
                </a:solidFill>
                <a:latin typeface="Century Gothic" panose="020B0502020202020204" pitchFamily="34" charset="0"/>
              </a:rPr>
            </a:br>
            <a:r>
              <a:rPr lang="en-US" sz="1600" kern="1200" dirty="0" err="1">
                <a:solidFill>
                  <a:schemeClr val="accent5">
                    <a:lumMod val="50000"/>
                  </a:schemeClr>
                </a:solidFill>
                <a:latin typeface="Century Gothic" panose="020B0502020202020204" pitchFamily="34" charset="0"/>
              </a:rPr>
              <a:t>na</a:t>
            </a:r>
            <a:r>
              <a:rPr lang="en-US" sz="1600" kern="1200" dirty="0">
                <a:solidFill>
                  <a:schemeClr val="accent5">
                    <a:lumMod val="50000"/>
                  </a:schemeClr>
                </a:solidFill>
                <a:latin typeface="Century Gothic" panose="020B0502020202020204" pitchFamily="34" charset="0"/>
              </a:rPr>
              <a:t> pag-usad </a:t>
            </a:r>
          </a:p>
          <a:p>
            <a:pPr algn="ctr" defTabSz="914400" rtl="0" eaLnBrk="1" latinLnBrk="0" hangingPunct="1">
              <a:lnSpc>
                <a:spcPct val="90000"/>
              </a:lnSpc>
              <a:spcBef>
                <a:spcPct val="0"/>
              </a:spcBef>
              <a:buNone/>
            </a:pPr>
            <a:r>
              <a:rPr lang="en-US" sz="1600" kern="1200" dirty="0">
                <a:solidFill>
                  <a:schemeClr val="accent5">
                    <a:lumMod val="50000"/>
                  </a:schemeClr>
                </a:solidFill>
                <a:latin typeface="Century Gothic" panose="020B0502020202020204" pitchFamily="34" charset="0"/>
              </a:rPr>
              <a:t>ng programa.</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0" y="2995147"/>
            <a:ext cx="3545855" cy="1569660"/>
          </a:xfrm>
          <a:prstGeom prst="rect">
            <a:avLst/>
          </a:prstGeom>
          <a:noFill/>
        </p:spPr>
        <p:txBody>
          <a:bodyPr wrap="square" rtlCol="0">
            <a:spAutoFit/>
          </a:bodyPr>
          <a:lstStyle/>
          <a:p>
            <a:pPr algn="ctr"/>
            <a:r>
              <a:rPr lang="en-US" sz="1600" dirty="0">
                <a:solidFill>
                  <a:schemeClr val="accent5">
                    <a:lumMod val="50000"/>
                  </a:schemeClr>
                </a:solidFill>
                <a:latin typeface="Century Gothic" panose="020B0502020202020204" pitchFamily="34" charset="0"/>
              </a:rPr>
              <a:t>Kabilang sa nagtutulungan/networking </a:t>
            </a:r>
            <a:br>
              <a:rPr lang="en-US" sz="1600" dirty="0">
                <a:solidFill>
                  <a:schemeClr val="accent5">
                    <a:lumMod val="50000"/>
                  </a:schemeClr>
                </a:solidFill>
                <a:latin typeface="Century Gothic" panose="020B0502020202020204" pitchFamily="34" charset="0"/>
              </a:rPr>
            </a:br>
            <a:r>
              <a:rPr lang="en-US" sz="1600" dirty="0" err="1">
                <a:solidFill>
                  <a:schemeClr val="accent5">
                    <a:lumMod val="50000"/>
                  </a:schemeClr>
                </a:solidFill>
                <a:latin typeface="Century Gothic" panose="020B0502020202020204" pitchFamily="34" charset="0"/>
              </a:rPr>
              <a:t>na</a:t>
            </a:r>
            <a:r>
              <a:rPr lang="en-US" sz="1600" dirty="0">
                <a:solidFill>
                  <a:schemeClr val="accent5">
                    <a:lumMod val="50000"/>
                  </a:schemeClr>
                </a:solidFill>
                <a:latin typeface="Century Gothic" panose="020B0502020202020204" pitchFamily="34" charset="0"/>
              </a:rPr>
              <a:t> mga </a:t>
            </a:r>
            <a:r>
              <a:rPr lang="en-US" sz="1600" dirty="0" err="1">
                <a:solidFill>
                  <a:schemeClr val="accent5">
                    <a:lumMod val="50000"/>
                  </a:schemeClr>
                </a:solidFill>
                <a:latin typeface="Century Gothic" panose="020B0502020202020204" pitchFamily="34" charset="0"/>
              </a:rPr>
              <a:t>pagpupulong</a:t>
            </a:r>
            <a:r>
              <a:rPr lang="en-US" sz="1600" dirty="0">
                <a:solidFill>
                  <a:schemeClr val="accent5">
                    <a:lumMod val="50000"/>
                  </a:schemeClr>
                </a:solidFill>
                <a:latin typeface="Century Gothic" panose="020B0502020202020204" pitchFamily="34" charset="0"/>
              </a:rPr>
              <a:t> </a:t>
            </a:r>
            <a:br>
              <a:rPr lang="en-US" sz="1600" dirty="0">
                <a:solidFill>
                  <a:schemeClr val="accent5">
                    <a:lumMod val="50000"/>
                  </a:schemeClr>
                </a:solidFill>
                <a:latin typeface="Century Gothic" panose="020B0502020202020204" pitchFamily="34" charset="0"/>
              </a:rPr>
            </a:br>
            <a:r>
              <a:rPr lang="en-US" sz="1600" dirty="0">
                <a:solidFill>
                  <a:schemeClr val="accent5">
                    <a:lumMod val="50000"/>
                  </a:schemeClr>
                </a:solidFill>
                <a:latin typeface="Century Gothic" panose="020B0502020202020204" pitchFamily="34" charset="0"/>
              </a:rPr>
              <a:t>ang: </a:t>
            </a:r>
            <a:r>
              <a:rPr lang="en-US" sz="1600" dirty="0" err="1">
                <a:solidFill>
                  <a:schemeClr val="accent5">
                    <a:lumMod val="50000"/>
                  </a:schemeClr>
                </a:solidFill>
                <a:latin typeface="Century Gothic" panose="020B0502020202020204" pitchFamily="34" charset="0"/>
              </a:rPr>
              <a:t>mga</a:t>
            </a:r>
            <a:r>
              <a:rPr lang="en-US" sz="1600" dirty="0">
                <a:solidFill>
                  <a:schemeClr val="accent5">
                    <a:lumMod val="50000"/>
                  </a:schemeClr>
                </a:solidFill>
                <a:latin typeface="Century Gothic" panose="020B0502020202020204" pitchFamily="34" charset="0"/>
              </a:rPr>
              <a:t> kasali, pamilya,</a:t>
            </a:r>
          </a:p>
          <a:p>
            <a:pPr algn="ctr"/>
            <a:r>
              <a:rPr lang="en-US" sz="1600" dirty="0">
                <a:solidFill>
                  <a:schemeClr val="accent5">
                    <a:lumMod val="50000"/>
                  </a:schemeClr>
                </a:solidFill>
                <a:latin typeface="Century Gothic" panose="020B0502020202020204" pitchFamily="34" charset="0"/>
              </a:rPr>
              <a:t>Independent facilitator, FMS, </a:t>
            </a:r>
            <a:br>
              <a:rPr lang="en-US" sz="1600" dirty="0">
                <a:solidFill>
                  <a:schemeClr val="accent5">
                    <a:lumMod val="50000"/>
                  </a:schemeClr>
                </a:solidFill>
                <a:latin typeface="Century Gothic" panose="020B0502020202020204" pitchFamily="34" charset="0"/>
              </a:rPr>
            </a:br>
            <a:r>
              <a:rPr lang="en-US" sz="1600" dirty="0">
                <a:solidFill>
                  <a:schemeClr val="accent5">
                    <a:lumMod val="50000"/>
                  </a:schemeClr>
                </a:solidFill>
                <a:latin typeface="Century Gothic" panose="020B0502020202020204" pitchFamily="34" charset="0"/>
              </a:rPr>
              <a:t>at mga service provider.</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website ng Comparative Regional Governa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MGA SUSUNOD NA HAKBANG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MAPAGKUKUNAN</a:t>
            </a:r>
          </a:p>
        </p:txBody>
      </p:sp>
      <p:sp>
        <p:nvSpPr>
          <p:cNvPr id="7" name="TextBox 6"/>
          <p:cNvSpPr txBox="1"/>
          <p:nvPr/>
        </p:nvSpPr>
        <p:spPr>
          <a:xfrm>
            <a:off x="3802713" y="2443867"/>
            <a:ext cx="7277100" cy="369332"/>
          </a:xfrm>
          <a:prstGeom prst="rect">
            <a:avLst/>
          </a:prstGeom>
          <a:noFill/>
        </p:spPr>
        <p:txBody>
          <a:bodyPr wrap="square" rtlCol="0">
            <a:spAutoFit/>
          </a:bodyPr>
          <a:lstStyle/>
          <a:p>
            <a:pPr>
              <a:lnSpc>
                <a:spcPct val="90000"/>
              </a:lnSpc>
              <a:spcBef>
                <a:spcPct val="0"/>
              </a:spcBef>
            </a:pPr>
            <a:r>
              <a:rPr lang="en-US" sz="2000" dirty="0">
                <a:latin typeface="Century Gothic" panose="020B0502020202020204" pitchFamily="34" charset="0"/>
              </a:rPr>
              <a:t>Sentro para sa Self-Determination: self-determination.com</a:t>
            </a:r>
          </a:p>
        </p:txBody>
      </p:sp>
      <p:sp>
        <p:nvSpPr>
          <p:cNvPr id="9" name="TextBox 8"/>
          <p:cNvSpPr txBox="1"/>
          <p:nvPr/>
        </p:nvSpPr>
        <p:spPr>
          <a:xfrm>
            <a:off x="3847937" y="4083957"/>
            <a:ext cx="8161954" cy="369332"/>
          </a:xfrm>
          <a:prstGeom prst="rect">
            <a:avLst/>
          </a:prstGeom>
          <a:noFill/>
        </p:spPr>
        <p:txBody>
          <a:bodyPr wrap="square" rtlCol="0">
            <a:spAutoFit/>
          </a:bodyPr>
          <a:lstStyle/>
          <a:p>
            <a:pPr>
              <a:lnSpc>
                <a:spcPct val="90000"/>
              </a:lnSpc>
              <a:spcBef>
                <a:spcPct val="0"/>
              </a:spcBef>
            </a:pPr>
            <a:r>
              <a:rPr lang="en-US" sz="2000" dirty="0">
                <a:latin typeface="Century Gothic" panose="020B0502020202020204" pitchFamily="34" charset="0"/>
              </a:rPr>
              <a:t>Mga Update sa SDP ng California: dds.ca.gov/SDP at </a:t>
            </a:r>
            <a:r>
              <a:rPr lang="en-US" sz="2000" i="1" dirty="0">
                <a:latin typeface="Century Gothic" panose="020B0502020202020204" pitchFamily="34" charset="0"/>
              </a:rPr>
              <a:t>[enter RC site]</a:t>
            </a:r>
            <a:endParaRPr lang="fil-PH" sz="2000" kern="1200" dirty="0">
              <a:solidFill>
                <a:schemeClr val="accent5">
                  <a:lumMod val="50000"/>
                </a:schemeClr>
              </a:solidFill>
              <a:latin typeface="Century Gothic" panose="020B0502020202020204" pitchFamily="34" charset="0"/>
              <a:ea typeface="+mj-ea"/>
              <a:cs typeface="+mj-cs"/>
            </a:endParaRPr>
          </a:p>
        </p:txBody>
      </p:sp>
      <p:sp>
        <p:nvSpPr>
          <p:cNvPr id="11" name="TextBox 10"/>
          <p:cNvSpPr txBox="1"/>
          <p:nvPr/>
        </p:nvSpPr>
        <p:spPr>
          <a:xfrm>
            <a:off x="3367100" y="5724047"/>
            <a:ext cx="8699780" cy="400110"/>
          </a:xfrm>
          <a:prstGeom prst="rect">
            <a:avLst/>
          </a:prstGeom>
          <a:noFill/>
        </p:spPr>
        <p:txBody>
          <a:bodyPr wrap="square" rtlCol="0">
            <a:spAutoFit/>
          </a:bodyPr>
          <a:lstStyle/>
          <a:p>
            <a:r>
              <a:rPr lang="en-US" sz="2000" dirty="0">
                <a:latin typeface="Century Gothic" panose="020B0502020202020204" pitchFamily="34" charset="0"/>
              </a:rPr>
              <a:t>Ako ang Pumili: mn.gov/mnddc/extra/publications/Its-My-Choice.pdf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MGA SUSUNOD NA HAKBANG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REPASO</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164479" y="3286125"/>
            <a:ext cx="8058150" cy="2400657"/>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US" sz="2400" dirty="0">
                <a:latin typeface="Century Gothic" panose="020B0502020202020204" pitchFamily="34" charset="0"/>
              </a:rPr>
              <a:t>Mga Plano ng Regional Center</a:t>
            </a:r>
            <a:endParaRPr lang="fil-PH" sz="2400" dirty="0">
              <a:latin typeface="Century Gothic" panose="020B0502020202020204" pitchFamily="34" charset="0"/>
            </a:endParaRPr>
          </a:p>
          <a:p>
            <a:pPr marL="457200" indent="-457200">
              <a:spcAft>
                <a:spcPts val="1200"/>
              </a:spcAft>
              <a:buFont typeface="Wingdings" panose="05000000000000000000" pitchFamily="2" charset="2"/>
              <a:buChar char="ü"/>
            </a:pPr>
            <a:r>
              <a:rPr lang="en-US" sz="2400" dirty="0">
                <a:latin typeface="Century Gothic" panose="020B0502020202020204" pitchFamily="34" charset="0"/>
              </a:rPr>
              <a:t>LOCAL ADVISORY COMMITTEE</a:t>
            </a:r>
            <a:endParaRPr lang="fil-PH" sz="2400" dirty="0">
              <a:latin typeface="Century Gothic" panose="020B0502020202020204" pitchFamily="34" charset="0"/>
            </a:endParaRPr>
          </a:p>
          <a:p>
            <a:pPr marL="457200" indent="-457200">
              <a:spcAft>
                <a:spcPts val="1200"/>
              </a:spcAft>
              <a:buFont typeface="Wingdings" panose="05000000000000000000" pitchFamily="2" charset="2"/>
              <a:buChar char="ü"/>
            </a:pPr>
            <a:r>
              <a:rPr lang="en-US" sz="2400" dirty="0">
                <a:latin typeface="Century Gothic" panose="020B0502020202020204" pitchFamily="34" charset="0"/>
              </a:rPr>
              <a:t>Mga Mapagkukunan ng Self-Determination</a:t>
            </a:r>
            <a:endParaRPr lang="fil-PH" sz="2400" dirty="0">
              <a:latin typeface="Century Gothic" panose="020B0502020202020204" pitchFamily="34" charset="0"/>
            </a:endParaRPr>
          </a:p>
          <a:p>
            <a:pPr marL="457200" indent="-457200">
              <a:spcAft>
                <a:spcPts val="1200"/>
              </a:spcAft>
              <a:buFont typeface="Wingdings" panose="05000000000000000000" pitchFamily="2" charset="2"/>
              <a:buChar char="ü"/>
            </a:pPr>
            <a:r>
              <a:rPr lang="en-US" sz="2400" dirty="0">
                <a:latin typeface="Century Gothic" panose="020B0502020202020204" pitchFamily="34" charset="0"/>
              </a:rPr>
              <a:t>Mga Mapagkukunan ng Komunidad ng Self-Determination</a:t>
            </a:r>
          </a:p>
        </p:txBody>
      </p:sp>
      <p:sp>
        <p:nvSpPr>
          <p:cNvPr id="9" name="TextBox 8"/>
          <p:cNvSpPr txBox="1"/>
          <p:nvPr/>
        </p:nvSpPr>
        <p:spPr>
          <a:xfrm>
            <a:off x="1835358" y="2267615"/>
            <a:ext cx="8521284" cy="1089529"/>
          </a:xfrm>
          <a:prstGeom prst="rect">
            <a:avLst/>
          </a:prstGeom>
          <a:noFill/>
        </p:spPr>
        <p:txBody>
          <a:bodyPr wrap="square" rtlCol="0">
            <a:spAutoFit/>
          </a:bodyPr>
          <a:lstStyle/>
          <a:p>
            <a:pPr algn="ctr">
              <a:lnSpc>
                <a:spcPct val="90000"/>
              </a:lnSpc>
              <a:spcBef>
                <a:spcPct val="0"/>
              </a:spcBef>
            </a:pPr>
            <a:r>
              <a:rPr lang="en-US" sz="3600" b="1" dirty="0">
                <a:solidFill>
                  <a:schemeClr val="bg2">
                    <a:lumMod val="10000"/>
                  </a:schemeClr>
                </a:solidFill>
                <a:latin typeface="Century Gothic" panose="020B0502020202020204" pitchFamily="34" charset="0"/>
              </a:rPr>
              <a:t>PAGREPASO NG MGA </a:t>
            </a:r>
            <a:br>
              <a:rPr lang="en-US" sz="3600" b="1" dirty="0">
                <a:solidFill>
                  <a:schemeClr val="bg2">
                    <a:lumMod val="10000"/>
                  </a:schemeClr>
                </a:solidFill>
                <a:latin typeface="Century Gothic" panose="020B0502020202020204" pitchFamily="34" charset="0"/>
              </a:rPr>
            </a:br>
            <a:r>
              <a:rPr lang="en-US" sz="3600" b="1" dirty="0">
                <a:solidFill>
                  <a:schemeClr val="bg2">
                    <a:lumMod val="10000"/>
                  </a:schemeClr>
                </a:solidFill>
                <a:latin typeface="Century Gothic" panose="020B0502020202020204" pitchFamily="34" charset="0"/>
              </a:rPr>
              <a:t>SUSUNOD NA HAKBANG</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n-US" sz="2800" dirty="0"/>
              <a:t>ANO ANG SELF-DETERMINATION</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09" y="617019"/>
            <a:ext cx="1148939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dirty="0">
                <a:solidFill>
                  <a:schemeClr val="bg2">
                    <a:lumMod val="10000"/>
                  </a:schemeClr>
                </a:solidFill>
                <a:latin typeface="Century Gothic" panose="020B0502020202020204" pitchFamily="34" charset="0"/>
              </a:rPr>
              <a:t>SELF-DETERMINATION PROGRAM </a:t>
            </a:r>
            <a:r>
              <a:rPr lang="en-US" sz="2700" b="1" kern="1200" dirty="0">
                <a:solidFill>
                  <a:schemeClr val="bg2">
                    <a:lumMod val="10000"/>
                  </a:schemeClr>
                </a:solidFill>
                <a:latin typeface="Century Gothic" panose="020B0502020202020204" pitchFamily="34" charset="0"/>
              </a:rPr>
              <a:t>PANGKALAHATANG IDEYA</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81635" y="1963974"/>
            <a:ext cx="506500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dirty="0">
                <a:solidFill>
                  <a:schemeClr val="accent5">
                    <a:lumMod val="50000"/>
                  </a:schemeClr>
                </a:solidFill>
                <a:latin typeface="Century Gothic" panose="020B0502020202020204" pitchFamily="34" charset="0"/>
              </a:rPr>
              <a:t>Mga Tradisyonal na Serbisyo</a:t>
            </a:r>
            <a:r>
              <a:rPr dirty="0"/>
              <a:t> </a:t>
            </a:r>
          </a:p>
        </p:txBody>
      </p:sp>
      <p:sp>
        <p:nvSpPr>
          <p:cNvPr id="12" name="TextBox 11"/>
          <p:cNvSpPr txBox="1"/>
          <p:nvPr/>
        </p:nvSpPr>
        <p:spPr>
          <a:xfrm>
            <a:off x="7416647" y="1963974"/>
            <a:ext cx="36733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2000" b="1" u="sng" kern="1200" dirty="0">
                <a:solidFill>
                  <a:schemeClr val="accent5">
                    <a:lumMod val="50000"/>
                  </a:schemeClr>
                </a:solidFill>
                <a:latin typeface="Century Gothic" panose="020B0502020202020204" pitchFamily="34" charset="0"/>
              </a:rPr>
              <a:t>Self-Determination Program</a:t>
            </a:r>
          </a:p>
        </p:txBody>
      </p:sp>
      <p:sp>
        <p:nvSpPr>
          <p:cNvPr id="13" name="TextBox 12"/>
          <p:cNvSpPr txBox="1"/>
          <p:nvPr/>
        </p:nvSpPr>
        <p:spPr>
          <a:xfrm>
            <a:off x="517619" y="2525261"/>
            <a:ext cx="4642210" cy="1938992"/>
          </a:xfrm>
          <a:prstGeom prst="rect">
            <a:avLst/>
          </a:prstGeom>
          <a:noFill/>
        </p:spPr>
        <p:txBody>
          <a:bodyPr wrap="square" rtlCol="0">
            <a:spAutoFit/>
          </a:bodyPr>
          <a:lstStyle/>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err="1">
                <a:solidFill>
                  <a:schemeClr val="accent5">
                    <a:lumMod val="50000"/>
                  </a:schemeClr>
                </a:solidFill>
                <a:latin typeface="Century Gothic" panose="020B0502020202020204" pitchFamily="34" charset="0"/>
              </a:rPr>
              <a:t>Pagpaplanong</a:t>
            </a:r>
            <a:r>
              <a:rPr lang="en-US" sz="2000" dirty="0">
                <a:solidFill>
                  <a:schemeClr val="accent5">
                    <a:lumMod val="50000"/>
                  </a:schemeClr>
                </a:solidFill>
                <a:latin typeface="Century Gothic" panose="020B0502020202020204" pitchFamily="34" charset="0"/>
              </a:rPr>
              <a:t> nakasentro </a:t>
            </a:r>
            <a:r>
              <a:rPr lang="en-US" sz="2000" dirty="0" err="1">
                <a:solidFill>
                  <a:schemeClr val="accent5">
                    <a:lumMod val="50000"/>
                  </a:schemeClr>
                </a:solidFill>
                <a:latin typeface="Century Gothic" panose="020B0502020202020204" pitchFamily="34" charset="0"/>
              </a:rPr>
              <a:t>sa</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tao</a:t>
            </a:r>
            <a:endParaRPr lang="fil-PH"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IPP </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Regional Center</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Mga nakakontrata na provider</a:t>
            </a:r>
            <a:endParaRPr lang="fil-PH" sz="2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6957391" y="2539635"/>
            <a:ext cx="4642210" cy="3785652"/>
          </a:xfrm>
          <a:prstGeom prst="rect">
            <a:avLst/>
          </a:prstGeom>
          <a:noFill/>
        </p:spPr>
        <p:txBody>
          <a:bodyPr wrap="square" rtlCol="0">
            <a:spAutoFit/>
          </a:bodyPr>
          <a:lstStyle/>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Pagpaplanong nakasentro </a:t>
            </a:r>
            <a:r>
              <a:rPr lang="en-US" sz="2000" dirty="0" err="1">
                <a:solidFill>
                  <a:schemeClr val="accent5">
                    <a:lumMod val="50000"/>
                  </a:schemeClr>
                </a:solidFill>
                <a:latin typeface="Century Gothic" panose="020B0502020202020204" pitchFamily="34" charset="0"/>
              </a:rPr>
              <a:t>sa</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tao</a:t>
            </a:r>
            <a:endParaRPr lang="fil-PH"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IPP</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Regional Center</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Mga provider na nakakontrata o </a:t>
            </a:r>
            <a:r>
              <a:rPr lang="en-US" sz="2000" dirty="0" err="1">
                <a:solidFill>
                  <a:schemeClr val="accent5">
                    <a:lumMod val="50000"/>
                  </a:schemeClr>
                </a:solidFill>
                <a:latin typeface="Century Gothic" panose="020B0502020202020204" pitchFamily="34" charset="0"/>
              </a:rPr>
              <a:t>hindi</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nakakontrata</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Indibiduwal </a:t>
            </a:r>
            <a:r>
              <a:rPr lang="en-US" sz="2000" dirty="0" err="1">
                <a:solidFill>
                  <a:schemeClr val="accent5">
                    <a:lumMod val="50000"/>
                  </a:schemeClr>
                </a:solidFill>
                <a:latin typeface="Century Gothic" panose="020B0502020202020204" pitchFamily="34" charset="0"/>
              </a:rPr>
              <a:t>na</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badyet</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Independent Facilitator</a:t>
            </a:r>
            <a:endParaRPr lang="fil-PH"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spcAft>
                <a:spcPts val="1200"/>
              </a:spcAft>
              <a:buFont typeface="Arial" panose="020B0604020202020204" pitchFamily="34" charset="0"/>
              <a:buChar char="•"/>
            </a:pPr>
            <a:r>
              <a:rPr lang="en-US" sz="2000" dirty="0">
                <a:solidFill>
                  <a:schemeClr val="accent5">
                    <a:lumMod val="50000"/>
                  </a:schemeClr>
                </a:solidFill>
                <a:latin typeface="Century Gothic" panose="020B0502020202020204" pitchFamily="34" charset="0"/>
              </a:rPr>
              <a:t>Serbisyong Pangangasiwang Pampinansyal</a:t>
            </a:r>
            <a:endParaRPr lang="fil-PH" sz="2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1" y="994167"/>
            <a:ext cx="8218383" cy="1460500"/>
          </a:xfrm>
        </p:spPr>
        <p:txBody>
          <a:bodyPr>
            <a:noAutofit/>
          </a:bodyPr>
          <a:lstStyle/>
          <a:p>
            <a:r>
              <a:rPr dirty="0"/>
              <a:t>PANSARANG KAISIPAN</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en-US" b="1" dirty="0">
                  <a:solidFill>
                    <a:schemeClr val="accent5">
                      <a:lumMod val="50000"/>
                    </a:schemeClr>
                  </a:solidFill>
                  <a:latin typeface="Century Gothic" panose="020B0502020202020204" pitchFamily="34" charset="0"/>
                </a:rPr>
                <a:t>MGA PAPEL AT 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Ikaw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Pamilya/Grupong Susuporta</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Coordinator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Financial Management Service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Service Provider</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Independent Facilitator</a:t>
              </a:r>
            </a:p>
            <a:p>
              <a:pPr marL="342900" indent="-342900">
                <a:lnSpc>
                  <a:spcPct val="90000"/>
                </a:lnSpc>
                <a:spcBef>
                  <a:spcPct val="0"/>
                </a:spcBef>
                <a:buFont typeface="Arial" panose="020B0604020202020204" pitchFamily="34" charset="0"/>
                <a:buChar char="•"/>
              </a:pPr>
              <a:endParaRPr lang="fil-PH"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837426"/>
            </a:xfrm>
            <a:prstGeom prst="rect">
              <a:avLst/>
            </a:prstGeom>
            <a:noFill/>
          </p:spPr>
          <p:txBody>
            <a:bodyPr wrap="square" rtlCol="0">
              <a:spAutoFit/>
            </a:bodyPr>
            <a:lstStyle/>
            <a:p>
              <a:r>
                <a:rPr lang="en-US" b="1" dirty="0">
                  <a:solidFill>
                    <a:schemeClr val="accent5">
                      <a:lumMod val="50000"/>
                    </a:schemeClr>
                  </a:solidFill>
                  <a:latin typeface="Century Gothic" panose="020B0502020202020204" pitchFamily="34" charset="0"/>
                </a:rPr>
                <a:t>5 PAMANTAYAN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Kalayaan</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Awtoridad</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Suporta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Pananagutan </a:t>
              </a:r>
            </a:p>
            <a:p>
              <a:pPr marL="342900" indent="-342900">
                <a:lnSpc>
                  <a:spcPct val="90000"/>
                </a:lnSpc>
                <a:spcBef>
                  <a:spcPct val="0"/>
                </a:spcBef>
                <a:buFont typeface="Wingdings" panose="05000000000000000000" pitchFamily="2" charset="2"/>
                <a:buChar char="ü"/>
              </a:pPr>
              <a:r>
                <a:rPr lang="en-US" dirty="0">
                  <a:solidFill>
                    <a:schemeClr val="accent5">
                      <a:lumMod val="50000"/>
                    </a:schemeClr>
                  </a:solidFill>
                  <a:latin typeface="Century Gothic" panose="020B0502020202020204" pitchFamily="34" charset="0"/>
                </a:rPr>
                <a:t>Kompirmasyon  </a:t>
              </a:r>
            </a:p>
            <a:p>
              <a:pPr algn="l" defTabSz="914400" rtl="0" eaLnBrk="1" latinLnBrk="0" hangingPunct="1">
                <a:lnSpc>
                  <a:spcPct val="90000"/>
                </a:lnSpc>
                <a:spcBef>
                  <a:spcPct val="0"/>
                </a:spcBef>
                <a:buNone/>
              </a:pPr>
              <a:endParaRPr lang="fil-PH"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PANSARANG KAISIPAN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3286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PANSARANG KAISIPAN</a:t>
            </a:r>
          </a:p>
        </p:txBody>
      </p:sp>
      <p:sp>
        <p:nvSpPr>
          <p:cNvPr id="6" name="TextBox 5"/>
          <p:cNvSpPr txBox="1"/>
          <p:nvPr/>
        </p:nvSpPr>
        <p:spPr>
          <a:xfrm>
            <a:off x="894316" y="1079779"/>
            <a:ext cx="10810119" cy="3970318"/>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28000" kern="1200" dirty="0">
                <a:solidFill>
                  <a:schemeClr val="accent5">
                    <a:lumMod val="50000"/>
                  </a:schemeClr>
                </a:solidFill>
                <a:effectLst>
                  <a:outerShdw blurRad="38100" dist="38100" dir="2700000" algn="tl">
                    <a:srgbClr val="000000">
                      <a:alpha val="43137"/>
                    </a:srgbClr>
                  </a:outerShdw>
                </a:effectLst>
                <a:latin typeface="Bauhaus 93" pitchFamily="82" charset="77"/>
              </a:rPr>
              <a:t>IKAW</a:t>
            </a:r>
            <a:r>
              <a:rPr lang="en-US" sz="28000" dirty="0">
                <a:solidFill>
                  <a:schemeClr val="accent5">
                    <a:lumMod val="50000"/>
                  </a:schemeClr>
                </a:solidFill>
                <a:effectLst>
                  <a:outerShdw blurRad="38100" dist="38100" dir="2700000" algn="tl">
                    <a:srgbClr val="000000">
                      <a:alpha val="43137"/>
                    </a:srgbClr>
                  </a:outerShdw>
                </a:effectLst>
                <a:latin typeface="Bauhaus 93" pitchFamily="82" charset="77"/>
              </a:rPr>
              <a:t>!</a:t>
            </a:r>
            <a:endParaRPr lang="fil-PH" sz="28000" kern="1200" dirty="0">
              <a:solidFill>
                <a:schemeClr val="accent5">
                  <a:lumMod val="50000"/>
                </a:schemeClr>
              </a:solidFill>
              <a:latin typeface="Bauhaus 93" pitchFamily="82" charset="77"/>
              <a:ea typeface="+mj-ea"/>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6120586" cy="707886"/>
          </a:xfrm>
          <a:prstGeom prst="rect">
            <a:avLst/>
          </a:prstGeom>
        </p:spPr>
        <p:txBody>
          <a:bodyPr wrap="none">
            <a:spAutoFit/>
          </a:bodyPr>
          <a:lstStyle/>
          <a:p>
            <a:r>
              <a:rPr lang="en-US" sz="4000" b="1" dirty="0">
                <a:latin typeface="Century Gothic" panose="020B0502020202020204" pitchFamily="34" charset="0"/>
              </a:rPr>
              <a:t>Kung ano ang Posible ay nakadepende sa </a:t>
            </a:r>
            <a:endParaRPr lang="fil-PH" dirty="0"/>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l-PH" dirty="0"/>
          </a:p>
          <a:p>
            <a:pPr marL="0" indent="0" algn="ctr">
              <a:buFont typeface="Arial" panose="020B0604020202020204" pitchFamily="34" charset="0"/>
              <a:buNone/>
            </a:pPr>
            <a:r>
              <a:rPr lang="en-US" sz="8000" dirty="0">
                <a:latin typeface="Century Gothic" panose="020B0502020202020204" pitchFamily="34" charset="0"/>
              </a:rPr>
              <a:t>Gumawa ng plano na bagay sa buhay mo at tutulong sa iyong maabot ang mga tunguhin mo sa buhay!</a:t>
            </a:r>
          </a:p>
          <a:p>
            <a:pPr marL="0" indent="0" algn="ctr">
              <a:buFont typeface="Arial" panose="020B0604020202020204" pitchFamily="34" charset="0"/>
              <a:buNone/>
            </a:pPr>
            <a:endParaRPr lang="fil-PH" sz="8000" dirty="0">
              <a:latin typeface="Century Gothic" panose="020B0502020202020204" pitchFamily="34" charset="0"/>
            </a:endParaRPr>
          </a:p>
          <a:p>
            <a:pPr marL="0" indent="0" algn="ctr">
              <a:buFont typeface="Arial" panose="020B0604020202020204" pitchFamily="34" charset="0"/>
              <a:buNone/>
            </a:pPr>
            <a:r>
              <a:rPr lang="en-US" sz="8000" dirty="0">
                <a:latin typeface="Century Gothic" panose="020B0502020202020204" pitchFamily="34" charset="0"/>
              </a:rPr>
              <a:t>     Sa pamamagitan ng mga serbisyo mula sa mga taong pipiliin mo,</a:t>
            </a:r>
          </a:p>
          <a:p>
            <a:pPr marL="0" indent="0" algn="ctr">
              <a:buFont typeface="Arial" panose="020B0604020202020204" pitchFamily="34" charset="0"/>
              <a:buNone/>
            </a:pPr>
            <a:r>
              <a:rPr lang="en-US" sz="8000" dirty="0">
                <a:latin typeface="Century Gothic" panose="020B0502020202020204" pitchFamily="34" charset="0"/>
              </a:rPr>
              <a:t>            Sa komunidad kung saan ka nakatira at sa mga lugar na gusto mong puntahan!</a:t>
            </a:r>
            <a:endParaRPr lang="fil-PH" dirty="0"/>
          </a:p>
          <a:p>
            <a:pPr marL="0" indent="0">
              <a:buFont typeface="Arial" panose="020B0604020202020204" pitchFamily="34" charset="0"/>
              <a:buNone/>
            </a:pPr>
            <a:endParaRPr lang="fil-PH" dirty="0"/>
          </a:p>
          <a:p>
            <a:endParaRPr lang="fil-PH"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n-US" sz="2800" dirty="0"/>
              <a:t>PANSARANG KAISIPAN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n-US" sz="2700" b="1" kern="1200" dirty="0">
                <a:solidFill>
                  <a:schemeClr val="bg2">
                    <a:lumMod val="10000"/>
                  </a:schemeClr>
                </a:solidFill>
                <a:latin typeface="Century Gothic" panose="020B0502020202020204" pitchFamily="34" charset="0"/>
              </a:rPr>
              <a:t>MGA TANONG</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870200" y="2490728"/>
            <a:ext cx="6096000" cy="2862322"/>
          </a:xfrm>
          <a:prstGeom prst="rect">
            <a:avLst/>
          </a:prstGeom>
        </p:spPr>
        <p:txBody>
          <a:bodyPr>
            <a:spAutoFit/>
          </a:bodyPr>
          <a:lstStyle/>
          <a:p>
            <a:pPr algn="ctr"/>
            <a:r>
              <a:rPr lang="en-US" sz="2000" dirty="0">
                <a:latin typeface="Century Gothic" panose="020B0502020202020204" pitchFamily="34" charset="0"/>
              </a:rPr>
              <a:t>Lokal na Regional Center: (Nakasingit na link ng website sa SDP info)</a:t>
            </a:r>
          </a:p>
          <a:p>
            <a:pPr algn="ctr"/>
            <a:endParaRPr lang="fil-PH" sz="2000" dirty="0">
              <a:latin typeface="Century Gothic" panose="020B0502020202020204" pitchFamily="34" charset="0"/>
            </a:endParaRPr>
          </a:p>
          <a:p>
            <a:pPr algn="ctr"/>
            <a:r>
              <a:rPr lang="en-US" sz="2000" dirty="0">
                <a:latin typeface="Century Gothic" panose="020B0502020202020204" pitchFamily="34" charset="0"/>
              </a:rPr>
              <a:t>Komite ng Lokal na Tagapgbalita: (Nakasingit na link ng website o contact info)</a:t>
            </a:r>
          </a:p>
          <a:p>
            <a:pPr algn="ctr"/>
            <a:endParaRPr lang="fil-PH" sz="2000" dirty="0">
              <a:latin typeface="Century Gothic" panose="020B0502020202020204" pitchFamily="34" charset="0"/>
            </a:endParaRPr>
          </a:p>
          <a:p>
            <a:pPr algn="ctr"/>
            <a:r>
              <a:rPr lang="en-US" sz="2000" dirty="0">
                <a:latin typeface="Century Gothic" panose="020B0502020202020204" pitchFamily="34" charset="0"/>
              </a:rPr>
              <a:t>Website ng DDS: </a:t>
            </a:r>
            <a:r>
              <a:rPr lang="en-US" sz="2000" dirty="0">
                <a:latin typeface="Century Gothic" panose="020B0502020202020204" pitchFamily="34" charset="0"/>
                <a:hlinkClick r:id="rId4"/>
              </a:rPr>
              <a:t>www.dds.ca.gov/sdp</a:t>
            </a:r>
            <a:endParaRPr lang="fil-PH" sz="2000" dirty="0">
              <a:latin typeface="Century Gothic" panose="020B0502020202020204" pitchFamily="34" charset="0"/>
            </a:endParaRPr>
          </a:p>
          <a:p>
            <a:pPr algn="ctr"/>
            <a:endParaRPr lang="fil-PH" sz="2000" dirty="0">
              <a:latin typeface="Century Gothic" panose="020B0502020202020204" pitchFamily="34" charset="0"/>
            </a:endParaRPr>
          </a:p>
          <a:p>
            <a:pPr algn="ctr"/>
            <a:r>
              <a:rPr lang="en-US" sz="2000" dirty="0">
                <a:latin typeface="Century Gothic" panose="020B0502020202020204" pitchFamily="34" charset="0"/>
              </a:rPr>
              <a:t>DDS Email: </a:t>
            </a:r>
            <a:r>
              <a:rPr lang="en-US" sz="2000" dirty="0">
                <a:latin typeface="Century Gothic" panose="020B0502020202020204" pitchFamily="34" charset="0"/>
                <a:hlinkClick r:id="rId5"/>
              </a:rPr>
              <a:t>sdp@dds.ca.gov</a:t>
            </a:r>
            <a:endParaRPr lang="fil-PH" sz="2000" dirty="0">
              <a:latin typeface="Century Gothic" panose="020B0502020202020204" pitchFamily="34" charset="0"/>
            </a:endParaRPr>
          </a:p>
        </p:txBody>
      </p:sp>
      <p:sp>
        <p:nvSpPr>
          <p:cNvPr id="13" name="Title 2"/>
          <p:cNvSpPr txBox="1">
            <a:spLocks/>
          </p:cNvSpPr>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MGA TANONG?</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11361</TotalTime>
  <Words>16784</Words>
  <Application>Microsoft Office PowerPoint</Application>
  <PresentationFormat>Widescreen</PresentationFormat>
  <Paragraphs>1796</Paragraphs>
  <Slides>92</Slides>
  <Notes>92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92</vt:i4>
      </vt:variant>
    </vt:vector>
  </HeadingPairs>
  <TitlesOfParts>
    <vt:vector size="109" baseType="lpstr">
      <vt:lpstr>6</vt:lpstr>
      <vt:lpstr>Arial</vt:lpstr>
      <vt:lpstr>Arial Narrow</vt:lpstr>
      <vt:lpstr>Bauhaus 93</vt:lpstr>
      <vt:lpstr>Berlin Sans FB Demi</vt:lpstr>
      <vt:lpstr>Calibri</vt:lpstr>
      <vt:lpstr>Calibri Light</vt:lpstr>
      <vt:lpstr>Century Gothic</vt:lpstr>
      <vt:lpstr>Franklin Gothic Heavy</vt:lpstr>
      <vt:lpstr>Symbol</vt:lpstr>
      <vt:lpstr>Times New Roman</vt:lpstr>
      <vt:lpstr>Wingdings</vt:lpstr>
      <vt:lpstr>Office Theme</vt:lpstr>
      <vt:lpstr>3_Custom Design</vt:lpstr>
      <vt:lpstr>2_Custom Design</vt:lpstr>
      <vt:lpstr>1_Custom Design</vt:lpstr>
      <vt:lpstr>Custom Design</vt:lpstr>
      <vt:lpstr>Oryentasyon sa Programang Determinasyon-sa-Sarili  (Self-Determination Program Orientation) Sanayin ang Tagapagsanay</vt:lpstr>
      <vt:lpstr>PowerPoint Presentation</vt:lpstr>
      <vt:lpstr>Oryentasyon ng  Self-Determination Program </vt:lpstr>
      <vt:lpstr>PowerPoint Presentation</vt:lpstr>
      <vt:lpstr>PowerPoint Presentation</vt:lpstr>
      <vt:lpstr>ANO ANG SELF-DETERMINATION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MGA PAPEL AT PANANAGUTAN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PAGPAPLANO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PAGBABAYAD PARA SA MGA SERBISYO AT SUPORTA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MGA KARAPATAN AT KALIGTASAN 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MGA SUSUNOD NA HAKBANG</vt:lpstr>
      <vt:lpstr>PowerPoint Presentation</vt:lpstr>
      <vt:lpstr>PowerPoint Presentation</vt:lpstr>
      <vt:lpstr>PowerPoint Presentation</vt:lpstr>
      <vt:lpstr>PowerPoint Presentation</vt:lpstr>
      <vt:lpstr>PowerPoint Presentation</vt:lpstr>
      <vt:lpstr>PANSARANG KAISIPAN</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OrientationPowerPoint</dc:title>
  <dc:subject>SDP</dc:subject>
  <dc:creator>DDS</dc:creator>
  <cp:keywords>SDP</cp:keywords>
  <cp:lastModifiedBy>Parsons, Jennifer@DDS</cp:lastModifiedBy>
  <cp:revision>563</cp:revision>
  <cp:lastPrinted>2019-02-20T21:31:36Z</cp:lastPrinted>
  <dcterms:created xsi:type="dcterms:W3CDTF">2019-01-24T16:19:20Z</dcterms:created>
  <dcterms:modified xsi:type="dcterms:W3CDTF">2019-04-17T22:45:07Z</dcterms:modified>
</cp:coreProperties>
</file>