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歡迎參加SDP訓練師訓練" id="{AD440188-F937-1A41-882F-067EA0713834}">
          <p14:sldIdLst>
            <p14:sldId id="508"/>
            <p14:sldId id="510"/>
          </p14:sldIdLst>
        </p14:section>
        <p14:section name="SDP簡介" id="{8418886A-3C75-430B-A04D-8AE601CE42C1}">
          <p14:sldIdLst>
            <p14:sldId id="256"/>
          </p14:sldIdLst>
        </p14:section>
        <p14:section name="課程表、工具、內務處理" id="{2B0B88C6-8F82-2846-AEEB-9A784E53A18B}">
          <p14:sldIdLst>
            <p14:sldId id="511"/>
            <p14:sldId id="512"/>
          </p14:sldIdLst>
        </p14:section>
        <p14:section name="何謂自我決定" id="{4645CEDA-9638-EC47-BC9E-8738D179C018}">
          <p14:sldIdLst>
            <p14:sldId id="488"/>
            <p14:sldId id="513"/>
            <p14:sldId id="294"/>
            <p14:sldId id="527"/>
            <p14:sldId id="295"/>
            <p14:sldId id="296"/>
            <p14:sldId id="297"/>
            <p14:sldId id="298"/>
            <p14:sldId id="514"/>
          </p14:sldIdLst>
        </p14:section>
        <p14:section name="角色及責任"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規劃" id="{D790195C-2D54-FB4D-A84B-DB803B902A6A}">
          <p14:sldIdLst>
            <p14:sldId id="490"/>
            <p14:sldId id="497"/>
            <p14:sldId id="300"/>
            <p14:sldId id="528"/>
            <p14:sldId id="529"/>
            <p14:sldId id="301"/>
            <p14:sldId id="302"/>
            <p14:sldId id="303"/>
            <p14:sldId id="304"/>
            <p14:sldId id="452"/>
            <p14:sldId id="462"/>
          </p14:sldIdLst>
        </p14:section>
        <p14:section name="付費服務及支持" id="{B380A920-816F-4B6E-A200-327B44C965DC}">
          <p14:sldIdLst>
            <p14:sldId id="257"/>
            <p14:sldId id="258"/>
          </p14:sldIdLst>
        </p14:section>
        <p14:section name="個人預算" id="{548A8604-E41F-4918-A1CB-A0A7F4B44483}">
          <p14:sldIdLst>
            <p14:sldId id="261"/>
            <p14:sldId id="259"/>
            <p14:sldId id="262"/>
            <p14:sldId id="264"/>
            <p14:sldId id="265"/>
            <p14:sldId id="287"/>
            <p14:sldId id="288"/>
            <p14:sldId id="289"/>
            <p14:sldId id="526"/>
          </p14:sldIdLst>
        </p14:section>
        <p14:section name="花費計畫" id="{69FFBE36-72CE-4566-A100-3966C0943CB2}">
          <p14:sldIdLst>
            <p14:sldId id="498"/>
            <p14:sldId id="263"/>
            <p14:sldId id="530"/>
            <p14:sldId id="268"/>
            <p14:sldId id="266"/>
            <p14:sldId id="267"/>
            <p14:sldId id="269"/>
            <p14:sldId id="270"/>
            <p14:sldId id="495"/>
          </p14:sldIdLst>
        </p14:section>
        <p14:section name="財務管理服務"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權利及安全" id="{C7B2C8B9-B88E-4B0A-A1C5-CF90BE9C3546}">
          <p14:sldIdLst>
            <p14:sldId id="491"/>
            <p14:sldId id="500"/>
            <p14:sldId id="473"/>
            <p14:sldId id="475"/>
            <p14:sldId id="476"/>
            <p14:sldId id="505"/>
            <p14:sldId id="506"/>
            <p14:sldId id="477"/>
            <p14:sldId id="479"/>
          </p14:sldIdLst>
        </p14:section>
        <p14:section name="後續步驟" id="{3E1E7C71-15FA-1848-926D-EBB90F076C0D}">
          <p14:sldIdLst>
            <p14:sldId id="492"/>
            <p14:sldId id="501"/>
            <p14:sldId id="481"/>
            <p14:sldId id="482"/>
            <p14:sldId id="483"/>
            <p14:sldId id="485"/>
          </p14:sldIdLst>
        </p14:section>
        <p14:section name="結論" id="{BCDBF101-5D27-D04F-BE9B-1FF63F4945F2}">
          <p14:sldIdLst>
            <p14:sldId id="493"/>
            <p14:sldId id="48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01" autoAdjust="0"/>
    <p:restoredTop sz="61125" autoAdjust="0"/>
  </p:normalViewPr>
  <p:slideViewPr>
    <p:cSldViewPr snapToGrid="0">
      <p:cViewPr varScale="1">
        <p:scale>
          <a:sx n="60" d="100"/>
          <a:sy n="60" d="100"/>
        </p:scale>
        <p:origin x="84" y="210"/>
      </p:cViewPr>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rPr lang="en-US"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長期出現很難過的感覺或行為</a:t>
          </a:r>
          <a:endParaRPr lang="en-US" dirty="0">
            <a:latin typeface="標楷體" panose="03000509000000000000" pitchFamily="65" charset="-120"/>
            <a:ea typeface="標楷體" panose="03000509000000000000" pitchFamily="65" charset="-120"/>
          </a:endParaRP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rPr lang="en-US"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失去能力或自信</a:t>
          </a:r>
          <a:endParaRPr lang="en-US" dirty="0">
            <a:latin typeface="標楷體" panose="03000509000000000000" pitchFamily="65" charset="-120"/>
            <a:ea typeface="標楷體" panose="03000509000000000000" pitchFamily="65" charset="-120"/>
          </a:endParaRP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rPr lang="en-US"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不想跟任何人說話</a:t>
          </a:r>
          <a:endParaRPr lang="en-US" dirty="0">
            <a:latin typeface="標楷體" panose="03000509000000000000" pitchFamily="65" charset="-120"/>
            <a:ea typeface="標楷體" panose="03000509000000000000" pitchFamily="65" charset="-120"/>
          </a:endParaRP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rPr lang="en-US"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行為或心情改變</a:t>
          </a:r>
          <a:endParaRPr lang="en-US" dirty="0">
            <a:latin typeface="標楷體" panose="03000509000000000000" pitchFamily="65" charset="-120"/>
            <a:ea typeface="標楷體" panose="03000509000000000000" pitchFamily="65" charset="-120"/>
          </a:endParaRP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rPr lang="en-US"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變得焦躁或具攻擊性</a:t>
          </a:r>
          <a:endParaRPr lang="en-US" dirty="0">
            <a:latin typeface="標楷體" panose="03000509000000000000" pitchFamily="65" charset="-120"/>
            <a:ea typeface="標楷體" panose="03000509000000000000" pitchFamily="65" charset="-120"/>
          </a:endParaRPr>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rPr lang="en-US"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似乎害怕某些人或情況</a:t>
          </a:r>
          <a:endParaRPr lang="en-US" dirty="0">
            <a:latin typeface="標楷體" panose="03000509000000000000" pitchFamily="65" charset="-120"/>
            <a:ea typeface="標楷體" panose="03000509000000000000" pitchFamily="65" charset="-120"/>
          </a:endParaRP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6040" rIns="66040" bIns="6604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kern="1200" dirty="0">
              <a:latin typeface="標楷體" panose="03000509000000000000" pitchFamily="65" charset="-120"/>
              <a:ea typeface="標楷體" panose="03000509000000000000" pitchFamily="65" charset="-120"/>
            </a:rPr>
            <a:t> </a:t>
          </a:r>
          <a:r>
            <a:rPr lang="zh-TW" altLang="en-US" sz="2600" kern="1200" dirty="0">
              <a:latin typeface="標楷體" panose="03000509000000000000" pitchFamily="65" charset="-120"/>
              <a:ea typeface="標楷體" panose="03000509000000000000" pitchFamily="65" charset="-120"/>
            </a:rPr>
            <a:t>長期出現很難過的感覺或行為</a:t>
          </a:r>
          <a:endParaRPr lang="en-US" sz="2600" kern="1200" dirty="0">
            <a:latin typeface="標楷體" panose="03000509000000000000" pitchFamily="65" charset="-120"/>
            <a:ea typeface="標楷體" panose="03000509000000000000" pitchFamily="65" charset="-120"/>
          </a:endParaRP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6040" rIns="66040" bIns="6604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kern="1200" dirty="0">
              <a:latin typeface="標楷體" panose="03000509000000000000" pitchFamily="65" charset="-120"/>
              <a:ea typeface="標楷體" panose="03000509000000000000" pitchFamily="65" charset="-120"/>
            </a:rPr>
            <a:t> </a:t>
          </a:r>
          <a:r>
            <a:rPr lang="zh-TW" altLang="en-US" sz="2600" kern="1200" dirty="0">
              <a:latin typeface="標楷體" panose="03000509000000000000" pitchFamily="65" charset="-120"/>
              <a:ea typeface="標楷體" panose="03000509000000000000" pitchFamily="65" charset="-120"/>
            </a:rPr>
            <a:t>失去能力或自信</a:t>
          </a:r>
          <a:endParaRPr lang="en-US" sz="2600" kern="1200" dirty="0">
            <a:latin typeface="標楷體" panose="03000509000000000000" pitchFamily="65" charset="-120"/>
            <a:ea typeface="標楷體" panose="03000509000000000000" pitchFamily="65" charset="-120"/>
          </a:endParaRP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6040" rIns="66040" bIns="6604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kern="1200" dirty="0">
              <a:latin typeface="標楷體" panose="03000509000000000000" pitchFamily="65" charset="-120"/>
              <a:ea typeface="標楷體" panose="03000509000000000000" pitchFamily="65" charset="-120"/>
            </a:rPr>
            <a:t> </a:t>
          </a:r>
          <a:r>
            <a:rPr lang="zh-TW" altLang="en-US" sz="2600" kern="1200" dirty="0">
              <a:latin typeface="標楷體" panose="03000509000000000000" pitchFamily="65" charset="-120"/>
              <a:ea typeface="標楷體" panose="03000509000000000000" pitchFamily="65" charset="-120"/>
            </a:rPr>
            <a:t>行為或心情改變</a:t>
          </a:r>
          <a:endParaRPr lang="en-US" sz="2600" kern="1200" dirty="0">
            <a:latin typeface="標楷體" panose="03000509000000000000" pitchFamily="65" charset="-120"/>
            <a:ea typeface="標楷體" panose="03000509000000000000" pitchFamily="65" charset="-120"/>
          </a:endParaRP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標楷體" panose="03000509000000000000" pitchFamily="65" charset="-120"/>
              <a:ea typeface="標楷體" panose="03000509000000000000" pitchFamily="65" charset="-120"/>
            </a:rPr>
            <a:t> </a:t>
          </a:r>
          <a:r>
            <a:rPr lang="zh-TW" altLang="en-US" sz="2600" kern="1200" dirty="0">
              <a:latin typeface="標楷體" panose="03000509000000000000" pitchFamily="65" charset="-120"/>
              <a:ea typeface="標楷體" panose="03000509000000000000" pitchFamily="65" charset="-120"/>
            </a:rPr>
            <a:t>似乎害怕某些人或情況</a:t>
          </a:r>
          <a:endParaRPr lang="en-US" sz="2600" kern="1200" dirty="0">
            <a:latin typeface="標楷體" panose="03000509000000000000" pitchFamily="65" charset="-120"/>
            <a:ea typeface="標楷體" panose="03000509000000000000" pitchFamily="65" charset="-120"/>
          </a:endParaRP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標楷體" panose="03000509000000000000" pitchFamily="65" charset="-120"/>
              <a:ea typeface="標楷體" panose="03000509000000000000" pitchFamily="65" charset="-120"/>
            </a:rPr>
            <a:t> </a:t>
          </a:r>
          <a:r>
            <a:rPr lang="zh-TW" altLang="en-US" sz="2600" kern="1200" dirty="0">
              <a:latin typeface="標楷體" panose="03000509000000000000" pitchFamily="65" charset="-120"/>
              <a:ea typeface="標楷體" panose="03000509000000000000" pitchFamily="65" charset="-120"/>
            </a:rPr>
            <a:t>變得焦躁或具攻擊性</a:t>
          </a:r>
          <a:endParaRPr lang="en-US" sz="2600" kern="1200" dirty="0">
            <a:latin typeface="標楷體" panose="03000509000000000000" pitchFamily="65" charset="-120"/>
            <a:ea typeface="標楷體" panose="03000509000000000000" pitchFamily="65" charset="-120"/>
          </a:endParaRPr>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6040" rIns="66040" bIns="6604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kern="1200" dirty="0">
              <a:latin typeface="標楷體" panose="03000509000000000000" pitchFamily="65" charset="-120"/>
              <a:ea typeface="標楷體" panose="03000509000000000000" pitchFamily="65" charset="-120"/>
            </a:rPr>
            <a:t>  </a:t>
          </a:r>
          <a:r>
            <a:rPr lang="zh-TW" altLang="en-US" sz="2600" kern="1200" dirty="0">
              <a:latin typeface="標楷體" panose="03000509000000000000" pitchFamily="65" charset="-120"/>
              <a:ea typeface="標楷體" panose="03000509000000000000" pitchFamily="65" charset="-120"/>
            </a:rPr>
            <a:t>不想跟任何人說話</a:t>
          </a:r>
          <a:endParaRPr lang="en-US" sz="2600" kern="1200" dirty="0">
            <a:latin typeface="標楷體" panose="03000509000000000000" pitchFamily="65" charset="-120"/>
            <a:ea typeface="標楷體" panose="03000509000000000000" pitchFamily="65" charset="-120"/>
          </a:endParaRP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dirty="0"/>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zh-TW" altLang="en-US" sz="1200" baseline="0" dirty="0">
                <a:solidFill>
                  <a:schemeClr val="tx1"/>
                </a:solidFill>
                <a:latin typeface="+mn-lt"/>
                <a:cs typeface="Arial" panose="020B0604020202020204" pitchFamily="34" charset="0"/>
              </a:rPr>
              <a:t>國際自我決定代表</a:t>
            </a:r>
            <a:r>
              <a:rPr lang="en-US" sz="1200" baseline="0" dirty="0">
                <a:solidFill>
                  <a:schemeClr val="tx1"/>
                </a:solidFill>
                <a:latin typeface="+mn-lt"/>
                <a:cs typeface="Arial" panose="020B0604020202020204" pitchFamily="34" charset="0"/>
              </a:rPr>
              <a:t>：</a:t>
            </a:r>
          </a:p>
          <a:p>
            <a:pPr marL="628650" lvl="1" indent="-171450">
              <a:buFont typeface="Arial" panose="020B0604020202020204" pitchFamily="34" charset="0"/>
              <a:buChar char="•"/>
            </a:pPr>
            <a:r>
              <a:rPr lang="zh-TW" altLang="en-US" sz="1200" baseline="0" dirty="0">
                <a:solidFill>
                  <a:schemeClr val="tx1"/>
                </a:solidFill>
                <a:latin typeface="+mn-lt"/>
                <a:cs typeface="Arial" panose="020B0604020202020204" pitchFamily="34" charset="0"/>
              </a:rPr>
              <a:t>提升社區之間的關係</a:t>
            </a:r>
            <a:r>
              <a:rPr lang="en-US" sz="1200" baseline="0" dirty="0">
                <a:solidFill>
                  <a:schemeClr val="tx1"/>
                </a:solidFill>
                <a:latin typeface="+mn-lt"/>
                <a:cs typeface="Arial" panose="020B0604020202020204" pitchFamily="34" charset="0"/>
              </a:rPr>
              <a:t>；</a:t>
            </a:r>
            <a:endParaRPr lang="en-US" sz="1200" strike="sngStrike" baseline="0" dirty="0">
              <a:solidFill>
                <a:schemeClr val="tx1"/>
              </a:solidFill>
              <a:latin typeface="+mn-lt"/>
              <a:cs typeface="Arial" panose="020B0604020202020204" pitchFamily="34" charset="0"/>
            </a:endParaRPr>
          </a:p>
          <a:p>
            <a:pPr marL="628650" lvl="1" indent="-171450">
              <a:buFont typeface="Arial" panose="020B0604020202020204" pitchFamily="34" charset="0"/>
              <a:buChar char="•"/>
            </a:pPr>
            <a:r>
              <a:rPr lang="zh-TW" altLang="en-US" sz="1200" baseline="0" dirty="0">
                <a:solidFill>
                  <a:schemeClr val="tx1"/>
                </a:solidFill>
                <a:latin typeface="+mn-lt"/>
                <a:cs typeface="Arial" panose="020B0604020202020204" pitchFamily="34" charset="0"/>
              </a:rPr>
              <a:t>改變</a:t>
            </a:r>
            <a:r>
              <a:rPr lang="zh-TW" altLang="en-US" sz="1200" strike="noStrike" baseline="0" dirty="0">
                <a:solidFill>
                  <a:schemeClr val="tx1"/>
                </a:solidFill>
                <a:latin typeface="+mn-lt"/>
                <a:cs typeface="Arial" panose="020B0604020202020204" pitchFamily="34" charset="0"/>
              </a:rPr>
              <a:t>個人</a:t>
            </a:r>
            <a:r>
              <a:rPr lang="zh-TW" altLang="en-US" sz="1200" baseline="0" dirty="0">
                <a:solidFill>
                  <a:schemeClr val="tx1"/>
                </a:solidFill>
                <a:latin typeface="+mn-lt"/>
                <a:cs typeface="Arial" panose="020B0604020202020204" pitchFamily="34" charset="0"/>
              </a:rPr>
              <a:t>設計並獲得服務的方式</a:t>
            </a:r>
            <a:r>
              <a:rPr lang="en-US" sz="1200" baseline="0" dirty="0">
                <a:solidFill>
                  <a:schemeClr val="tx1"/>
                </a:solidFill>
                <a:latin typeface="+mn-lt"/>
                <a:cs typeface="Arial" panose="020B060402020202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aseline="0" dirty="0">
                <a:solidFill>
                  <a:schemeClr val="tx1"/>
                </a:solidFill>
                <a:latin typeface="+mn-lt"/>
                <a:cs typeface="Arial" panose="020B0604020202020204" pitchFamily="34" charset="0"/>
              </a:rPr>
              <a:t>期待服務具有正向成果</a:t>
            </a:r>
            <a:r>
              <a:rPr lang="en-US" sz="1200" baseline="0" dirty="0">
                <a:solidFill>
                  <a:schemeClr val="tx1"/>
                </a:solidFill>
                <a:latin typeface="+mn-lt"/>
                <a:cs typeface="Arial" panose="020B0604020202020204" pitchFamily="34" charset="0"/>
              </a:rPr>
              <a:t>；</a:t>
            </a:r>
          </a:p>
          <a:p>
            <a:pPr marL="628650" lvl="1" indent="-171450">
              <a:buFont typeface="Arial" panose="020B0604020202020204" pitchFamily="34" charset="0"/>
              <a:buChar char="•"/>
            </a:pPr>
            <a:r>
              <a:rPr lang="zh-TW" altLang="en-US" sz="1200" baseline="0" dirty="0">
                <a:solidFill>
                  <a:schemeClr val="tx1"/>
                </a:solidFill>
                <a:latin typeface="+mn-lt"/>
                <a:cs typeface="Arial" panose="020B0604020202020204" pitchFamily="34" charset="0"/>
              </a:rPr>
              <a:t>個人生活變得井然有序</a:t>
            </a:r>
            <a:r>
              <a:rPr lang="en-US" altLang="zh-TW"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秉持一套原則而非一套介入或課程</a:t>
            </a:r>
            <a:r>
              <a:rPr lang="en-US" sz="1200" baseline="0" dirty="0">
                <a:solidFill>
                  <a:schemeClr val="tx1"/>
                </a:solidFill>
                <a:latin typeface="+mn-lt"/>
                <a:cs typeface="Arial" panose="020B0604020202020204" pitchFamily="34" charset="0"/>
              </a:rPr>
              <a:t>。</a:t>
            </a:r>
          </a:p>
          <a:p>
            <a:pPr>
              <a:buFont typeface="Arial"/>
              <a:buChar char="•"/>
            </a:pPr>
            <a:r>
              <a:rPr lang="en-US" altLang="zh-TW" sz="1200" baseline="0" dirty="0">
                <a:solidFill>
                  <a:schemeClr val="tx1"/>
                </a:solidFill>
                <a:latin typeface="+mn-lt"/>
                <a:cs typeface="Arial" panose="020B0604020202020204" pitchFamily="34" charset="0"/>
              </a:rPr>
              <a:t>50</a:t>
            </a:r>
            <a:r>
              <a:rPr lang="zh-TW" altLang="en-US" sz="1200" baseline="0" dirty="0">
                <a:solidFill>
                  <a:schemeClr val="tx1"/>
                </a:solidFill>
                <a:latin typeface="+mn-lt"/>
                <a:cs typeface="Arial" panose="020B0604020202020204" pitchFamily="34" charset="0"/>
              </a:rPr>
              <a:t>多年前加州通過蘭特門法案</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這項法律規定</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自我決定的概念存在</a:t>
            </a:r>
            <a:r>
              <a:rPr lang="en-US" sz="1200" baseline="0" dirty="0">
                <a:solidFill>
                  <a:schemeClr val="tx1"/>
                </a:solidFill>
                <a:latin typeface="+mn-lt"/>
                <a:cs typeface="Arial" panose="020B0604020202020204" pitchFamily="34" charset="0"/>
              </a:rPr>
              <a:t>。</a:t>
            </a:r>
          </a:p>
          <a:p>
            <a:pPr>
              <a:buFont typeface="Arial"/>
              <a:buChar char="•"/>
            </a:pPr>
            <a:r>
              <a:rPr lang="en-US" sz="1200" baseline="0" dirty="0">
                <a:solidFill>
                  <a:schemeClr val="tx1"/>
                </a:solidFill>
                <a:latin typeface="+mn-lt"/>
                <a:cs typeface="Arial" panose="020B0604020202020204" pitchFamily="34" charset="0"/>
              </a:rPr>
              <a:t>1998</a:t>
            </a:r>
            <a:r>
              <a:rPr lang="zh-TW" altLang="en-US" sz="1200" baseline="0" dirty="0">
                <a:solidFill>
                  <a:schemeClr val="tx1"/>
                </a:solidFill>
                <a:latin typeface="+mn-lt"/>
                <a:cs typeface="Arial" panose="020B0604020202020204" pitchFamily="34" charset="0"/>
              </a:rPr>
              <a:t>年</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加州政府在加州各地五個區域中心創辦自我決定先導專案</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創辦人有</a:t>
            </a:r>
            <a:r>
              <a:rPr lang="en-US" sz="1200" baseline="0" dirty="0">
                <a:solidFill>
                  <a:schemeClr val="tx1"/>
                </a:solidFill>
                <a:latin typeface="+mn-lt"/>
                <a:cs typeface="Arial" panose="020B0604020202020204" pitchFamily="34" charset="0"/>
              </a:rPr>
              <a:t>200</a:t>
            </a:r>
            <a:r>
              <a:rPr lang="zh-TW" altLang="en-US" sz="1200" baseline="0" dirty="0">
                <a:solidFill>
                  <a:schemeClr val="tx1"/>
                </a:solidFill>
                <a:latin typeface="+mn-lt"/>
                <a:cs typeface="Arial" panose="020B0604020202020204" pitchFamily="34" charset="0"/>
              </a:rPr>
              <a:t>人</a:t>
            </a:r>
            <a:r>
              <a:rPr lang="en-US" sz="1200" baseline="0" dirty="0">
                <a:solidFill>
                  <a:schemeClr val="tx1"/>
                </a:solidFill>
                <a:latin typeface="+mn-lt"/>
                <a:cs typeface="Arial" panose="020B0604020202020204" pitchFamily="34" charset="0"/>
              </a:rPr>
              <a:t>。</a:t>
            </a:r>
          </a:p>
          <a:p>
            <a:pPr>
              <a:buFont typeface="Arial"/>
              <a:buChar char="•"/>
            </a:pPr>
            <a:r>
              <a:rPr lang="en-US" sz="1200" baseline="0" dirty="0">
                <a:solidFill>
                  <a:schemeClr val="tx1"/>
                </a:solidFill>
                <a:latin typeface="+mn-lt"/>
                <a:cs typeface="Arial" panose="020B0604020202020204" pitchFamily="34" charset="0"/>
              </a:rPr>
              <a:t>2013</a:t>
            </a:r>
            <a:r>
              <a:rPr lang="zh-TW" altLang="en-US" sz="1200" baseline="0" dirty="0">
                <a:solidFill>
                  <a:schemeClr val="tx1"/>
                </a:solidFill>
                <a:latin typeface="+mn-lt"/>
                <a:cs typeface="Arial" panose="020B0604020202020204" pitchFamily="34" charset="0"/>
              </a:rPr>
              <a:t>年</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加州立法機構通過</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州長</a:t>
            </a:r>
            <a:r>
              <a:rPr lang="en-US" sz="1200" baseline="0" dirty="0">
                <a:solidFill>
                  <a:schemeClr val="tx1"/>
                </a:solidFill>
                <a:latin typeface="+mn-lt"/>
                <a:cs typeface="Arial" panose="020B0604020202020204" pitchFamily="34" charset="0"/>
              </a:rPr>
              <a:t>Brown</a:t>
            </a:r>
            <a:r>
              <a:rPr lang="zh-TW" altLang="en-US" sz="1200" baseline="0" dirty="0">
                <a:solidFill>
                  <a:schemeClr val="tx1"/>
                </a:solidFill>
                <a:latin typeface="+mn-lt"/>
                <a:cs typeface="Arial" panose="020B0604020202020204" pitchFamily="34" charset="0"/>
              </a:rPr>
              <a:t>簽署</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自我決定法提供各大區域中心自我決定。獲得加州各地的自我倡導及家庭組織支持</a:t>
            </a:r>
            <a:r>
              <a:rPr lang="en-US" sz="1200" baseline="0" dirty="0">
                <a:solidFill>
                  <a:schemeClr val="tx1"/>
                </a:solidFill>
                <a:latin typeface="+mn-lt"/>
                <a:cs typeface="Arial" panose="020B0604020202020204" pitchFamily="34" charset="0"/>
              </a:rPr>
              <a:t>。</a:t>
            </a:r>
          </a:p>
          <a:p>
            <a:pPr>
              <a:buFont typeface="Arial"/>
              <a:buChar char="•"/>
            </a:pPr>
            <a:r>
              <a:rPr lang="zh-TW" altLang="en-US" sz="1200" baseline="0" dirty="0">
                <a:solidFill>
                  <a:schemeClr val="tx1"/>
                </a:solidFill>
                <a:latin typeface="+mn-lt"/>
                <a:cs typeface="Arial" panose="020B0604020202020204" pitchFamily="34" charset="0"/>
              </a:rPr>
              <a:t>過去五年來</a:t>
            </a:r>
            <a:r>
              <a:rPr lang="en-US" altLang="zh-TW"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工作小組不斷建議州政府開辦課程</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自我倡導組織</a:t>
            </a:r>
            <a:r>
              <a:rPr lang="en-US" sz="120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aseline="0" dirty="0">
                <a:solidFill>
                  <a:schemeClr val="tx1"/>
                </a:solidFill>
                <a:latin typeface="+mn-lt"/>
                <a:cs typeface="Arial" panose="020B0604020202020204" pitchFamily="34" charset="0"/>
              </a:rPr>
              <a:t>家庭倡導者</a:t>
            </a:r>
            <a:r>
              <a:rPr lang="en-US" altLang="zh-TW" sz="120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aseline="0" dirty="0">
                <a:solidFill>
                  <a:schemeClr val="tx1"/>
                </a:solidFill>
                <a:latin typeface="+mn-lt"/>
                <a:cs typeface="Arial" panose="020B0604020202020204" pitchFamily="34" charset="0"/>
              </a:rPr>
              <a:t>提供者</a:t>
            </a:r>
            <a:r>
              <a:rPr lang="en-US" altLang="zh-TW" sz="120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aseline="0" dirty="0">
                <a:solidFill>
                  <a:schemeClr val="tx1"/>
                </a:solidFill>
                <a:latin typeface="+mn-lt"/>
                <a:cs typeface="Arial" panose="020B0604020202020204" pitchFamily="34" charset="0"/>
              </a:rPr>
              <a:t>區域中心</a:t>
            </a:r>
            <a:r>
              <a:rPr lang="en-US" altLang="zh-TW" sz="120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及其他組織之間一直合作良好</a:t>
            </a:r>
            <a:r>
              <a:rPr lang="en-US" sz="1200" baseline="0" dirty="0">
                <a:solidFill>
                  <a:schemeClr val="tx1"/>
                </a:solidFill>
                <a:latin typeface="+mn-lt"/>
                <a:cs typeface="Arial" panose="020B0604020202020204" pitchFamily="34" charset="0"/>
              </a:rPr>
              <a:t>。</a:t>
            </a:r>
          </a:p>
          <a:p>
            <a:pPr>
              <a:buFont typeface="Arial"/>
              <a:buChar char="•"/>
            </a:pPr>
            <a:r>
              <a:rPr lang="zh-TW" altLang="en-US" sz="1200" baseline="0" dirty="0">
                <a:solidFill>
                  <a:schemeClr val="tx1"/>
                </a:solidFill>
                <a:latin typeface="+mn-lt"/>
                <a:cs typeface="Arial" panose="020B0604020202020204" pitchFamily="34" charset="0"/>
              </a:rPr>
              <a:t>前三年期間</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自我決定課程將只有</a:t>
            </a:r>
            <a:r>
              <a:rPr lang="en-US" altLang="zh-TW" sz="1200" baseline="0" dirty="0">
                <a:solidFill>
                  <a:schemeClr val="tx1"/>
                </a:solidFill>
                <a:latin typeface="+mn-lt"/>
                <a:cs typeface="Arial" panose="020B0604020202020204" pitchFamily="34" charset="0"/>
              </a:rPr>
              <a:t>2,500</a:t>
            </a:r>
            <a:r>
              <a:rPr lang="zh-TW" altLang="en-US" sz="1200" baseline="0" dirty="0">
                <a:solidFill>
                  <a:schemeClr val="tx1"/>
                </a:solidFill>
                <a:latin typeface="+mn-lt"/>
                <a:cs typeface="Arial" panose="020B0604020202020204" pitchFamily="34" charset="0"/>
              </a:rPr>
              <a:t>人</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你在這裡是因為你入選為這</a:t>
            </a:r>
            <a:r>
              <a:rPr lang="en-US" sz="1200" baseline="0" dirty="0">
                <a:solidFill>
                  <a:schemeClr val="tx1"/>
                </a:solidFill>
                <a:latin typeface="+mn-lt"/>
                <a:cs typeface="Arial" panose="020B0604020202020204" pitchFamily="34" charset="0"/>
              </a:rPr>
              <a:t>2,500</a:t>
            </a:r>
            <a:r>
              <a:rPr lang="zh-TW" altLang="en-US" sz="1200" baseline="0" dirty="0">
                <a:solidFill>
                  <a:schemeClr val="tx1"/>
                </a:solidFill>
                <a:latin typeface="+mn-lt"/>
                <a:cs typeface="Arial" panose="020B0604020202020204" pitchFamily="34" charset="0"/>
              </a:rPr>
              <a:t>名學員</a:t>
            </a:r>
            <a:r>
              <a:rPr lang="en-US" sz="1200" baseline="0" dirty="0">
                <a:solidFill>
                  <a:schemeClr val="tx1"/>
                </a:solidFill>
                <a:latin typeface="+mn-lt"/>
                <a:cs typeface="Arial" panose="020B0604020202020204" pitchFamily="34" charset="0"/>
              </a:rPr>
              <a:t>。</a:t>
            </a:r>
          </a:p>
          <a:p>
            <a:pPr>
              <a:buFont typeface="Arial"/>
              <a:buChar char="•"/>
            </a:pPr>
            <a:endParaRPr lang="en-US"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TW" altLang="en-US" sz="1200" b="1" baseline="0" dirty="0">
                <a:solidFill>
                  <a:schemeClr val="tx1"/>
                </a:solidFill>
                <a:latin typeface="+mn-lt"/>
                <a:cs typeface="Arial" panose="020B0604020202020204" pitchFamily="34" charset="0"/>
              </a:rPr>
              <a:t>訓練小訣竅</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慢慢瞭解這張簡報</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利用這個機會著重在夥伴關係</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區域中心及其服務的民眾合作就會成功</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這項系統就是那樣設計</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自我決定就是建立在那個假設上</a:t>
            </a:r>
            <a:r>
              <a:rPr lang="en-US" sz="1200" b="1" baseline="0" dirty="0">
                <a:solidFill>
                  <a:schemeClr val="tx1"/>
                </a:solidFill>
                <a:latin typeface="+mn-lt"/>
                <a:cs typeface="Arial" panose="020B0604020202020204" pitchFamily="34" charset="0"/>
              </a:rPr>
              <a:t>。</a:t>
            </a:r>
          </a:p>
          <a:p>
            <a:pPr>
              <a:buFont typeface="Arial"/>
              <a:buChar char="•"/>
            </a:pP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dirty="0"/>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i="0" baseline="0" dirty="0">
                <a:solidFill>
                  <a:schemeClr val="tx1"/>
                </a:solidFill>
                <a:latin typeface="+mn-lt"/>
                <a:cs typeface="Arial" panose="020B0604020202020204" pitchFamily="34" charset="0"/>
              </a:rPr>
              <a:t>自我決定課程是自願課程</a:t>
            </a:r>
            <a:r>
              <a:rPr lang="en-US"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參加課程或不參加課程是你的選擇</a:t>
            </a:r>
            <a:r>
              <a:rPr lang="en-US"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但若你決定不參加</a:t>
            </a:r>
            <a:r>
              <a:rPr lang="en-US"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要等</a:t>
            </a:r>
            <a:r>
              <a:rPr lang="en-US" altLang="zh-TW" sz="1200" i="0" baseline="0" dirty="0">
                <a:solidFill>
                  <a:schemeClr val="tx1"/>
                </a:solidFill>
                <a:latin typeface="+mn-lt"/>
                <a:cs typeface="Arial" panose="020B0604020202020204" pitchFamily="34" charset="0"/>
              </a:rPr>
              <a:t>12</a:t>
            </a:r>
            <a:r>
              <a:rPr lang="zh-TW" altLang="en-US" sz="1200" i="0" baseline="0" dirty="0">
                <a:solidFill>
                  <a:schemeClr val="tx1"/>
                </a:solidFill>
                <a:latin typeface="+mn-lt"/>
                <a:cs typeface="Arial" panose="020B0604020202020204" pitchFamily="34" charset="0"/>
              </a:rPr>
              <a:t>個月後才能繼續課程</a:t>
            </a:r>
            <a:r>
              <a:rPr lang="en-US"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註：前三年期間</a:t>
            </a:r>
            <a:r>
              <a:rPr lang="en-US"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若你選擇不參加課程且之後決定要回來</a:t>
            </a:r>
            <a:r>
              <a:rPr lang="en-US"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若有空缺名額</a:t>
            </a:r>
            <a:r>
              <a:rPr lang="en-US" altLang="zh-TW"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你將再次被加到</a:t>
            </a:r>
            <a:r>
              <a:rPr lang="en-US" sz="1200" i="0" baseline="0" dirty="0">
                <a:solidFill>
                  <a:schemeClr val="tx1"/>
                </a:solidFill>
                <a:latin typeface="+mn-lt"/>
                <a:cs typeface="Arial" panose="020B0604020202020204" pitchFamily="34" charset="0"/>
              </a:rPr>
              <a:t>DDS</a:t>
            </a:r>
            <a:r>
              <a:rPr lang="zh-TW" altLang="en-US" sz="1200" i="0" baseline="0" dirty="0">
                <a:solidFill>
                  <a:schemeClr val="tx1"/>
                </a:solidFill>
                <a:latin typeface="+mn-lt"/>
                <a:cs typeface="Arial" panose="020B0604020202020204" pitchFamily="34" charset="0"/>
              </a:rPr>
              <a:t>後續選擇名單上</a:t>
            </a:r>
            <a:r>
              <a:rPr lang="en-US" sz="1200" i="0"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i="0" baseline="0" dirty="0">
                <a:solidFill>
                  <a:schemeClr val="tx1"/>
                </a:solidFill>
                <a:latin typeface="+mn-lt"/>
                <a:cs typeface="Arial" panose="020B0604020202020204" pitchFamily="34" charset="0"/>
              </a:rPr>
              <a:t>若你搬家</a:t>
            </a:r>
            <a:r>
              <a:rPr lang="en-US"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你能繼續自我決定課程</a:t>
            </a:r>
            <a:r>
              <a:rPr lang="en-US" altLang="zh-TW"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不論你在哪個區域中心獲得服務</a:t>
            </a:r>
            <a:r>
              <a:rPr lang="en-US" sz="1200" i="0" baseline="0" dirty="0">
                <a:solidFill>
                  <a:schemeClr val="tx1"/>
                </a:solidFill>
                <a:latin typeface="+mn-lt"/>
                <a:cs typeface="Arial" panose="020B0604020202020204" pitchFamily="34" charset="0"/>
              </a:rPr>
              <a:t>。</a:t>
            </a:r>
            <a:endParaRPr lang="en-US" sz="1200" i="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zh-TW" altLang="en-US" sz="1200" i="0" dirty="0">
                <a:solidFill>
                  <a:schemeClr val="tx1"/>
                </a:solidFill>
                <a:latin typeface="+mn-lt"/>
                <a:cs typeface="Arial" panose="020B0604020202020204" pitchFamily="34" charset="0"/>
              </a:rPr>
              <a:t>你必須居住在社區</a:t>
            </a:r>
            <a:r>
              <a:rPr lang="en-US" sz="1200" i="0" dirty="0">
                <a:solidFill>
                  <a:schemeClr val="tx1"/>
                </a:solidFill>
                <a:latin typeface="+mn-lt"/>
                <a:cs typeface="Arial" panose="020B0604020202020204" pitchFamily="34" charset="0"/>
              </a:rPr>
              <a:t>。</a:t>
            </a:r>
            <a:r>
              <a:rPr lang="zh-TW" altLang="en-US" sz="1200" i="0" dirty="0">
                <a:solidFill>
                  <a:schemeClr val="tx1"/>
                </a:solidFill>
                <a:latin typeface="+mn-lt"/>
                <a:cs typeface="Arial" panose="020B0604020202020204" pitchFamily="34" charset="0"/>
              </a:rPr>
              <a:t>舉例來說</a:t>
            </a:r>
            <a:r>
              <a:rPr lang="en-US" sz="1200" i="0" dirty="0">
                <a:solidFill>
                  <a:schemeClr val="tx1"/>
                </a:solidFill>
                <a:latin typeface="+mn-lt"/>
                <a:cs typeface="Arial" panose="020B0604020202020204" pitchFamily="34" charset="0"/>
              </a:rPr>
              <a:t>，</a:t>
            </a:r>
            <a:r>
              <a:rPr lang="zh-TW" altLang="en-US" sz="1200" i="0" dirty="0">
                <a:solidFill>
                  <a:schemeClr val="tx1"/>
                </a:solidFill>
                <a:latin typeface="+mn-lt"/>
                <a:cs typeface="Arial" panose="020B0604020202020204" pitchFamily="34" charset="0"/>
              </a:rPr>
              <a:t>你不能居住在有照長期健康照護機構或在發展中心</a:t>
            </a:r>
            <a:r>
              <a:rPr lang="en-US" altLang="zh-TW" sz="1200" i="0" baseline="0" dirty="0">
                <a:solidFill>
                  <a:schemeClr val="tx1"/>
                </a:solidFill>
                <a:latin typeface="+mn-lt"/>
                <a:cs typeface="Arial" panose="020B0604020202020204" pitchFamily="34" charset="0"/>
              </a:rPr>
              <a:t>，</a:t>
            </a:r>
            <a:r>
              <a:rPr lang="zh-TW" altLang="en-US" sz="1200" i="0" baseline="0" dirty="0">
                <a:solidFill>
                  <a:schemeClr val="tx1"/>
                </a:solidFill>
                <a:latin typeface="+mn-lt"/>
                <a:cs typeface="Arial" panose="020B0604020202020204" pitchFamily="34" charset="0"/>
              </a:rPr>
              <a:t>除非你已確定</a:t>
            </a:r>
            <a:r>
              <a:rPr lang="en-US" altLang="zh-TW" sz="1200" i="0" baseline="0" dirty="0">
                <a:solidFill>
                  <a:schemeClr val="tx1"/>
                </a:solidFill>
                <a:latin typeface="+mn-lt"/>
                <a:cs typeface="Arial" panose="020B0604020202020204" pitchFamily="34" charset="0"/>
              </a:rPr>
              <a:t>90</a:t>
            </a:r>
            <a:r>
              <a:rPr lang="zh-TW" altLang="en-US" sz="1200" i="0" baseline="0" dirty="0">
                <a:solidFill>
                  <a:schemeClr val="tx1"/>
                </a:solidFill>
                <a:latin typeface="+mn-lt"/>
                <a:cs typeface="Arial" panose="020B0604020202020204" pitchFamily="34" charset="0"/>
              </a:rPr>
              <a:t>天內會搬進</a:t>
            </a:r>
            <a:r>
              <a:rPr lang="zh-TW" altLang="en-US" sz="1200" i="0" dirty="0">
                <a:solidFill>
                  <a:schemeClr val="tx1"/>
                </a:solidFill>
                <a:latin typeface="+mn-lt"/>
                <a:cs typeface="Arial" panose="020B0604020202020204" pitchFamily="34" charset="0"/>
              </a:rPr>
              <a:t>社區</a:t>
            </a:r>
            <a:r>
              <a:rPr lang="en-US" sz="1200" i="0" baseline="0" dirty="0">
                <a:solidFill>
                  <a:schemeClr val="tx1"/>
                </a:solidFill>
                <a:latin typeface="+mn-lt"/>
                <a:cs typeface="Arial" panose="020B0604020202020204" pitchFamily="34" charset="0"/>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dirty="0"/>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u="none" dirty="0">
                <a:solidFill>
                  <a:schemeClr val="tx1"/>
                </a:solidFill>
              </a:rPr>
              <a:t>講義</a:t>
            </a:r>
            <a:r>
              <a:rPr lang="en-US" i="0" u="none" dirty="0">
                <a:solidFill>
                  <a:schemeClr val="tx1"/>
                </a:solidFill>
              </a:rPr>
              <a:t>-</a:t>
            </a:r>
            <a:r>
              <a:rPr lang="zh-TW" altLang="en-US" b="1" i="0" u="none" dirty="0">
                <a:solidFill>
                  <a:schemeClr val="tx1"/>
                </a:solidFill>
              </a:rPr>
              <a:t>自我決定的五大原則</a:t>
            </a:r>
            <a:endParaRPr lang="en-US" b="1" i="0" u="none" dirty="0">
              <a:solidFill>
                <a:schemeClr val="tx1"/>
              </a:solidFill>
            </a:endParaRPr>
          </a:p>
          <a:p>
            <a:endParaRPr lang="en-US" i="0" u="sng" dirty="0">
              <a:solidFill>
                <a:schemeClr val="tx1"/>
              </a:solidFill>
            </a:endParaRPr>
          </a:p>
          <a:p>
            <a:r>
              <a:rPr lang="zh-TW" altLang="en-US" i="0" u="sng" dirty="0">
                <a:solidFill>
                  <a:schemeClr val="tx1"/>
                </a:solidFill>
              </a:rPr>
              <a:t>自由</a:t>
            </a:r>
            <a:r>
              <a:rPr lang="zh-TW" altLang="en-US" i="0" dirty="0">
                <a:solidFill>
                  <a:schemeClr val="tx1"/>
                </a:solidFill>
              </a:rPr>
              <a:t>行使所有人相同的權利</a:t>
            </a:r>
            <a:r>
              <a:rPr lang="en-US" i="0" dirty="0">
                <a:solidFill>
                  <a:schemeClr val="tx1"/>
                </a:solidFill>
              </a:rPr>
              <a:t>；</a:t>
            </a:r>
            <a:r>
              <a:rPr lang="zh-TW" altLang="en-US" i="0" dirty="0">
                <a:solidFill>
                  <a:schemeClr val="tx1"/>
                </a:solidFill>
              </a:rPr>
              <a:t>建立</a:t>
            </a:r>
            <a:r>
              <a:rPr lang="en-US" i="0" dirty="0">
                <a:solidFill>
                  <a:schemeClr val="tx1"/>
                </a:solidFill>
              </a:rPr>
              <a:t>，</a:t>
            </a:r>
            <a:r>
              <a:rPr lang="zh-TW" altLang="en-US" i="0" dirty="0">
                <a:solidFill>
                  <a:schemeClr val="tx1"/>
                </a:solidFill>
              </a:rPr>
              <a:t>自由選擇支持</a:t>
            </a:r>
            <a:r>
              <a:rPr lang="en-US" i="0" dirty="0">
                <a:solidFill>
                  <a:schemeClr val="tx1"/>
                </a:solidFill>
                <a:latin typeface="PMingLiU" panose="02020500000000000000" pitchFamily="18" charset="-120"/>
                <a:ea typeface="PMingLiU" panose="02020500000000000000" pitchFamily="18" charset="-120"/>
              </a:rPr>
              <a:t>、</a:t>
            </a:r>
            <a:r>
              <a:rPr lang="zh-TW" altLang="en-US" i="0" dirty="0">
                <a:solidFill>
                  <a:schemeClr val="tx1"/>
                </a:solidFill>
              </a:rPr>
              <a:t>家庭及朋友</a:t>
            </a:r>
            <a:r>
              <a:rPr lang="en-US" altLang="zh-TW" i="0" dirty="0">
                <a:solidFill>
                  <a:schemeClr val="tx1"/>
                </a:solidFill>
                <a:latin typeface="PMingLiU" panose="02020500000000000000" pitchFamily="18" charset="-120"/>
                <a:ea typeface="PMingLiU" panose="02020500000000000000" pitchFamily="18" charset="-120"/>
              </a:rPr>
              <a:t>、</a:t>
            </a:r>
            <a:r>
              <a:rPr lang="zh-TW" altLang="en-US" i="0" dirty="0">
                <a:solidFill>
                  <a:schemeClr val="tx1"/>
                </a:solidFill>
                <a:latin typeface="PMingLiU" panose="02020500000000000000" pitchFamily="18" charset="-120"/>
                <a:ea typeface="PMingLiU" panose="02020500000000000000" pitchFamily="18" charset="-120"/>
              </a:rPr>
              <a:t>居住地點</a:t>
            </a:r>
            <a:r>
              <a:rPr lang="en-US" altLang="zh-TW" i="0" dirty="0">
                <a:solidFill>
                  <a:schemeClr val="tx1"/>
                </a:solidFill>
                <a:latin typeface="PMingLiU" panose="02020500000000000000" pitchFamily="18" charset="-120"/>
                <a:ea typeface="PMingLiU" panose="02020500000000000000" pitchFamily="18" charset="-120"/>
              </a:rPr>
              <a:t>、</a:t>
            </a:r>
            <a:r>
              <a:rPr lang="zh-TW" altLang="en-US" i="0" dirty="0">
                <a:solidFill>
                  <a:schemeClr val="tx1"/>
                </a:solidFill>
                <a:latin typeface="PMingLiU" panose="02020500000000000000" pitchFamily="18" charset="-120"/>
                <a:ea typeface="PMingLiU" panose="02020500000000000000" pitchFamily="18" charset="-120"/>
              </a:rPr>
              <a:t>居住的對象</a:t>
            </a:r>
            <a:r>
              <a:rPr lang="en-US" altLang="zh-TW" i="0" dirty="0">
                <a:solidFill>
                  <a:schemeClr val="tx1"/>
                </a:solidFill>
                <a:latin typeface="PMingLiU" panose="02020500000000000000" pitchFamily="18" charset="-120"/>
                <a:ea typeface="PMingLiU" panose="02020500000000000000" pitchFamily="18" charset="-120"/>
              </a:rPr>
              <a:t>、</a:t>
            </a:r>
            <a:r>
              <a:rPr lang="zh-TW" altLang="en-US" i="0" dirty="0">
                <a:solidFill>
                  <a:schemeClr val="tx1"/>
                </a:solidFill>
                <a:latin typeface="PMingLiU" panose="02020500000000000000" pitchFamily="18" charset="-120"/>
                <a:ea typeface="PMingLiU" panose="02020500000000000000" pitchFamily="18" charset="-120"/>
              </a:rPr>
              <a:t>時間使用方式</a:t>
            </a:r>
            <a:r>
              <a:rPr lang="en-US" i="0" dirty="0">
                <a:solidFill>
                  <a:schemeClr val="tx1"/>
                </a:solidFill>
              </a:rPr>
              <a:t>，</a:t>
            </a:r>
            <a:r>
              <a:rPr lang="zh-TW" altLang="en-US" i="0" dirty="0">
                <a:solidFill>
                  <a:schemeClr val="tx1"/>
                </a:solidFill>
              </a:rPr>
              <a:t>及支持你的人</a:t>
            </a:r>
            <a:r>
              <a:rPr lang="en-US" i="0" dirty="0">
                <a:solidFill>
                  <a:schemeClr val="tx1"/>
                </a:solidFill>
              </a:rPr>
              <a:t>；</a:t>
            </a:r>
          </a:p>
          <a:p>
            <a:r>
              <a:rPr lang="zh-TW" altLang="en-US" i="0" u="sng" dirty="0">
                <a:solidFill>
                  <a:schemeClr val="tx1"/>
                </a:solidFill>
              </a:rPr>
              <a:t>授權</a:t>
            </a:r>
            <a:r>
              <a:rPr lang="zh-TW" altLang="en-US" i="0" dirty="0">
                <a:solidFill>
                  <a:schemeClr val="tx1"/>
                </a:solidFill>
              </a:rPr>
              <a:t>控制預算才能購買你選擇的服務及支持</a:t>
            </a:r>
            <a:r>
              <a:rPr lang="en-US" i="0" dirty="0">
                <a:solidFill>
                  <a:schemeClr val="tx1"/>
                </a:solidFill>
              </a:rPr>
              <a:t> ；</a:t>
            </a:r>
          </a:p>
          <a:p>
            <a:r>
              <a:rPr lang="zh-TW" altLang="en-US" i="0" u="sng" dirty="0">
                <a:solidFill>
                  <a:schemeClr val="tx1"/>
                </a:solidFill>
              </a:rPr>
              <a:t>支持</a:t>
            </a:r>
            <a:r>
              <a:rPr lang="en-US" i="0" dirty="0">
                <a:solidFill>
                  <a:schemeClr val="tx1"/>
                </a:solidFill>
              </a:rPr>
              <a:t>，</a:t>
            </a:r>
            <a:r>
              <a:rPr lang="zh-TW" altLang="en-US" i="0" dirty="0">
                <a:solidFill>
                  <a:schemeClr val="tx1"/>
                </a:solidFill>
              </a:rPr>
              <a:t>包含安排資源及人事的能力</a:t>
            </a:r>
            <a:r>
              <a:rPr lang="en-US" i="0" dirty="0">
                <a:solidFill>
                  <a:schemeClr val="tx1"/>
                </a:solidFill>
              </a:rPr>
              <a:t>，</a:t>
            </a:r>
            <a:r>
              <a:rPr lang="zh-TW" altLang="en-US" i="0" dirty="0">
                <a:solidFill>
                  <a:schemeClr val="tx1"/>
                </a:solidFill>
              </a:rPr>
              <a:t>將讓你有居住在你選擇的社區的彈性</a:t>
            </a:r>
            <a:r>
              <a:rPr lang="en-US" i="0" dirty="0">
                <a:solidFill>
                  <a:schemeClr val="tx1"/>
                </a:solidFill>
              </a:rPr>
              <a:t>；</a:t>
            </a:r>
          </a:p>
          <a:p>
            <a:r>
              <a:rPr lang="zh-TW" altLang="en-US" i="0" u="sng" dirty="0">
                <a:solidFill>
                  <a:schemeClr val="tx1"/>
                </a:solidFill>
              </a:rPr>
              <a:t>責任</a:t>
            </a:r>
            <a:r>
              <a:rPr lang="en-US" i="0" dirty="0">
                <a:solidFill>
                  <a:schemeClr val="tx1"/>
                </a:solidFill>
              </a:rPr>
              <a:t>，</a:t>
            </a:r>
            <a:r>
              <a:rPr lang="zh-TW" altLang="en-US" i="0" dirty="0">
                <a:solidFill>
                  <a:schemeClr val="tx1"/>
                </a:solidFill>
              </a:rPr>
              <a:t>包含負責做自己人生決定的機會</a:t>
            </a:r>
            <a:r>
              <a:rPr lang="en-US" i="0" dirty="0">
                <a:solidFill>
                  <a:schemeClr val="tx1"/>
                </a:solidFill>
              </a:rPr>
              <a:t>，</a:t>
            </a:r>
            <a:r>
              <a:rPr lang="zh-TW" altLang="en-US" i="0" dirty="0">
                <a:solidFill>
                  <a:schemeClr val="tx1"/>
                </a:solidFill>
              </a:rPr>
              <a:t>對公共資金的運用負責並接受社區的重要角色</a:t>
            </a:r>
            <a:r>
              <a:rPr lang="en-US" i="0" dirty="0">
                <a:solidFill>
                  <a:schemeClr val="tx1"/>
                </a:solidFill>
              </a:rPr>
              <a:t>，</a:t>
            </a:r>
            <a:r>
              <a:rPr lang="zh-TW" altLang="en-US" i="0" dirty="0">
                <a:solidFill>
                  <a:schemeClr val="tx1"/>
                </a:solidFill>
              </a:rPr>
              <a:t>以及</a:t>
            </a:r>
            <a:endParaRPr lang="en-US" i="0" dirty="0">
              <a:solidFill>
                <a:schemeClr val="tx1"/>
              </a:solidFill>
            </a:endParaRPr>
          </a:p>
          <a:p>
            <a:r>
              <a:rPr lang="zh-TW" altLang="en-US" i="0" u="sng" dirty="0">
                <a:solidFill>
                  <a:schemeClr val="tx1"/>
                </a:solidFill>
              </a:rPr>
              <a:t>確認</a:t>
            </a:r>
            <a:r>
              <a:rPr lang="zh-TW" altLang="en-US" i="0" dirty="0">
                <a:solidFill>
                  <a:schemeClr val="tx1"/>
                </a:solidFill>
              </a:rPr>
              <a:t>你及你的</a:t>
            </a:r>
            <a:r>
              <a:rPr lang="zh-TW" altLang="en-US" i="0" baseline="0" dirty="0">
                <a:solidFill>
                  <a:schemeClr val="tx1"/>
                </a:solidFill>
              </a:rPr>
              <a:t>家庭在</a:t>
            </a:r>
            <a:r>
              <a:rPr lang="zh-TW" altLang="en-US" i="0" dirty="0">
                <a:solidFill>
                  <a:schemeClr val="tx1"/>
                </a:solidFill>
              </a:rPr>
              <a:t>做自己人生決定並設計及經營你仰賴的服務的重要角色</a:t>
            </a:r>
            <a:r>
              <a:rPr lang="en-US" i="0" dirty="0">
                <a:solidFill>
                  <a:schemeClr val="tx1"/>
                </a:solidFill>
              </a:rPr>
              <a:t>。「</a:t>
            </a:r>
            <a:r>
              <a:rPr lang="zh-TW" altLang="en-US" i="0" dirty="0">
                <a:solidFill>
                  <a:schemeClr val="tx1"/>
                </a:solidFill>
              </a:rPr>
              <a:t>沒有我就不會有決定</a:t>
            </a:r>
            <a:r>
              <a:rPr lang="en-US" i="0" dirty="0">
                <a:solidFill>
                  <a:schemeClr val="tx1"/>
                </a:solidFill>
              </a:rPr>
              <a:t>」</a:t>
            </a:r>
            <a:r>
              <a:rPr lang="zh-TW" altLang="en-US" i="0" dirty="0">
                <a:solidFill>
                  <a:schemeClr val="tx1"/>
                </a:solidFill>
              </a:rPr>
              <a:t>來自確認的概念</a:t>
            </a:r>
            <a:r>
              <a:rPr lang="en-US" i="0" dirty="0">
                <a:solidFill>
                  <a:schemeClr val="tx1"/>
                </a:solidFill>
              </a:rPr>
              <a:t>。</a:t>
            </a:r>
          </a:p>
          <a:p>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solidFill>
                  <a:schemeClr val="tx1"/>
                </a:solidFill>
              </a:rPr>
              <a:t>今天我們討論</a:t>
            </a:r>
            <a:r>
              <a:rPr lang="zh-TW" altLang="en-US" i="0" baseline="0" dirty="0">
                <a:solidFill>
                  <a:schemeClr val="tx1"/>
                </a:solidFill>
              </a:rPr>
              <a:t>自我決定課程時</a:t>
            </a:r>
            <a:r>
              <a:rPr lang="en-US" i="0" baseline="0" dirty="0">
                <a:solidFill>
                  <a:schemeClr val="tx1"/>
                </a:solidFill>
              </a:rPr>
              <a:t>，</a:t>
            </a:r>
            <a:r>
              <a:rPr lang="zh-TW" altLang="en-US" i="0" baseline="0" dirty="0">
                <a:solidFill>
                  <a:schemeClr val="tx1"/>
                </a:solidFill>
              </a:rPr>
              <a:t>這些原則都會繼續出現</a:t>
            </a:r>
            <a:r>
              <a:rPr lang="en-US" i="0" baseline="0" dirty="0">
                <a:solidFill>
                  <a:schemeClr val="tx1"/>
                </a:solidFill>
              </a:rPr>
              <a:t>。</a:t>
            </a:r>
            <a:r>
              <a:rPr lang="zh-TW" altLang="en-US" i="0" baseline="0" dirty="0">
                <a:solidFill>
                  <a:schemeClr val="tx1"/>
                </a:solidFill>
              </a:rPr>
              <a:t>它們是自我決定課程的重點</a:t>
            </a:r>
            <a:r>
              <a:rPr lang="en-US" i="0"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baseline="0" dirty="0">
                <a:solidFill>
                  <a:schemeClr val="tx1"/>
                </a:solidFill>
              </a:rPr>
              <a:t>訓練小訣竅</a:t>
            </a:r>
            <a:r>
              <a:rPr lang="en-US" b="1" i="0" baseline="0" dirty="0">
                <a:solidFill>
                  <a:schemeClr val="tx1"/>
                </a:solidFill>
              </a:rPr>
              <a:t>！</a:t>
            </a:r>
            <a:r>
              <a:rPr lang="zh-TW" altLang="en-US" b="1" i="0" baseline="0" dirty="0">
                <a:solidFill>
                  <a:schemeClr val="tx1"/>
                </a:solidFill>
              </a:rPr>
              <a:t>你可指出地方諮詢委員會是確認原則實行的好範例並邀請學員參加會議</a:t>
            </a:r>
            <a:r>
              <a:rPr lang="en-US" b="1" i="0" baseline="0" dirty="0">
                <a:solidFill>
                  <a:schemeClr val="tx1"/>
                </a:solidFill>
              </a:rPr>
              <a:t>。</a:t>
            </a:r>
            <a:endParaRPr lang="en-US" b="1" i="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dirty="0"/>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aseline="0" dirty="0"/>
              <a:t>何謂個人中心規劃</a:t>
            </a:r>
            <a:r>
              <a:rPr lang="en-US" baseline="0" dirty="0"/>
              <a:t>？</a:t>
            </a:r>
          </a:p>
          <a:p>
            <a:endParaRPr lang="en-US" baseline="0" dirty="0"/>
          </a:p>
          <a:p>
            <a:pPr marL="171450" indent="-171450">
              <a:buFont typeface="Arial" panose="020B0604020202020204" pitchFamily="34" charset="0"/>
              <a:buChar char="•"/>
            </a:pPr>
            <a:r>
              <a:rPr lang="zh-TW" altLang="en-US" baseline="0" dirty="0"/>
              <a:t>在</a:t>
            </a:r>
            <a:r>
              <a:rPr lang="en-US" baseline="0" dirty="0"/>
              <a:t>SDP</a:t>
            </a:r>
            <a:r>
              <a:rPr lang="en-US" altLang="zh-TW" baseline="0" dirty="0"/>
              <a:t>，</a:t>
            </a:r>
            <a:r>
              <a:rPr lang="zh-TW" altLang="en-US" baseline="0" dirty="0"/>
              <a:t>你的</a:t>
            </a:r>
            <a:r>
              <a:rPr lang="en-US" baseline="0" dirty="0"/>
              <a:t>IPP</a:t>
            </a:r>
            <a:r>
              <a:rPr lang="zh-TW" altLang="en-US" baseline="0" dirty="0"/>
              <a:t>必須透過個人中心規劃發展</a:t>
            </a:r>
            <a:r>
              <a:rPr lang="en-US" baseline="0" dirty="0"/>
              <a:t>。</a:t>
            </a:r>
          </a:p>
          <a:p>
            <a:pPr marL="171450" indent="-171450">
              <a:buFont typeface="Arial" panose="020B0604020202020204" pitchFamily="34" charset="0"/>
              <a:buChar char="•"/>
            </a:pPr>
            <a:r>
              <a:rPr lang="zh-TW" altLang="en-US" baseline="0" dirty="0"/>
              <a:t>個人中心規劃是你的學習過程</a:t>
            </a:r>
            <a:r>
              <a:rPr lang="en-US" baseline="0" dirty="0"/>
              <a:t>。</a:t>
            </a:r>
            <a:r>
              <a:rPr lang="zh-TW" altLang="en-US" baseline="0" dirty="0"/>
              <a:t>你指導規劃過程朝向你想像的未來前進</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t>你是你規劃的中心並指導你請求的人支持你</a:t>
            </a:r>
            <a:r>
              <a:rPr lang="en-US" baseline="0" dirty="0"/>
              <a:t>；</a:t>
            </a:r>
            <a:r>
              <a:rPr lang="zh-TW" altLang="en-US" baseline="0" dirty="0"/>
              <a:t>以你的長處及能力為基礎協助你計畫未來</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t>透過個人中心規劃</a:t>
            </a:r>
            <a:r>
              <a:rPr lang="en-US" baseline="0" dirty="0"/>
              <a:t>，</a:t>
            </a:r>
            <a:r>
              <a:rPr lang="zh-TW" altLang="en-US" baseline="0" dirty="0"/>
              <a:t>你決定什麼</a:t>
            </a:r>
            <a:r>
              <a:rPr lang="zh-TW" altLang="en-US" u="sng" baseline="0" dirty="0"/>
              <a:t>對</a:t>
            </a:r>
            <a:r>
              <a:rPr lang="zh-TW" altLang="en-US" u="none" baseline="0" dirty="0"/>
              <a:t>你是重要的以擁有充實</a:t>
            </a:r>
            <a:r>
              <a:rPr lang="en-US" baseline="0" dirty="0">
                <a:latin typeface="PMingLiU" panose="02020500000000000000" pitchFamily="18" charset="-120"/>
                <a:ea typeface="PMingLiU" panose="02020500000000000000" pitchFamily="18" charset="-120"/>
              </a:rPr>
              <a:t>、</a:t>
            </a:r>
            <a:r>
              <a:rPr lang="zh-TW" altLang="en-US" baseline="0" dirty="0">
                <a:latin typeface="PMingLiU" panose="02020500000000000000" pitchFamily="18" charset="-120"/>
                <a:ea typeface="PMingLiU" panose="02020500000000000000" pitchFamily="18" charset="-120"/>
              </a:rPr>
              <a:t>滿足的人生及什麼</a:t>
            </a:r>
            <a:r>
              <a:rPr lang="zh-TW" altLang="en-US" u="sng" baseline="0" dirty="0"/>
              <a:t>讓</a:t>
            </a:r>
            <a:r>
              <a:rPr lang="zh-TW" altLang="en-US" baseline="0" dirty="0"/>
              <a:t>你感到健康及安全是重要的</a:t>
            </a:r>
            <a:r>
              <a:rPr lang="en-US" baseline="0" dirty="0"/>
              <a:t>。</a:t>
            </a:r>
            <a:endParaRPr lang="en-US" dirty="0"/>
          </a:p>
          <a:p>
            <a:r>
              <a:rPr lang="zh-TW" altLang="en-US" b="1" dirty="0"/>
              <a:t>訓練小訣竅</a:t>
            </a:r>
            <a:r>
              <a:rPr lang="en-US" b="1" dirty="0"/>
              <a:t>！</a:t>
            </a:r>
            <a:r>
              <a:rPr lang="zh-TW" altLang="en-US" b="1" dirty="0"/>
              <a:t>花一分鐘讓學員思考</a:t>
            </a:r>
            <a:r>
              <a:rPr lang="zh-TW" altLang="en-US" b="1" u="sng" dirty="0"/>
              <a:t>對</a:t>
            </a:r>
            <a:r>
              <a:rPr lang="zh-TW" altLang="en-US" b="1" dirty="0"/>
              <a:t>你重要及</a:t>
            </a:r>
            <a:r>
              <a:rPr lang="zh-TW" altLang="en-US" b="1" u="sng" dirty="0"/>
              <a:t>讓</a:t>
            </a:r>
            <a:r>
              <a:rPr lang="zh-TW" altLang="en-US" b="1" dirty="0"/>
              <a:t>你重要兩者差異的重要概念</a:t>
            </a:r>
            <a:r>
              <a:rPr lang="zh-TW" altLang="en-US" b="1" dirty="0">
                <a:latin typeface="PMingLiU" panose="02020500000000000000" pitchFamily="18" charset="-120"/>
                <a:ea typeface="PMingLiU" panose="02020500000000000000" pitchFamily="18" charset="-120"/>
              </a:rPr>
              <a:t>，請他們思考自己的人生</a:t>
            </a:r>
            <a:r>
              <a:rPr lang="en-US" b="1" dirty="0"/>
              <a:t>。</a:t>
            </a:r>
            <a:r>
              <a:rPr lang="zh-TW" altLang="en-US" b="1" dirty="0"/>
              <a:t>什麼</a:t>
            </a:r>
            <a:r>
              <a:rPr lang="zh-TW" altLang="en-US" b="1" u="sng" dirty="0"/>
              <a:t>對</a:t>
            </a:r>
            <a:r>
              <a:rPr lang="zh-TW" altLang="en-US" b="1" dirty="0"/>
              <a:t>你是重要的</a:t>
            </a:r>
            <a:r>
              <a:rPr lang="en-US" b="1" dirty="0"/>
              <a:t>？</a:t>
            </a:r>
            <a:r>
              <a:rPr lang="zh-TW" altLang="en-US" b="1" dirty="0"/>
              <a:t>什麼</a:t>
            </a:r>
            <a:r>
              <a:rPr lang="zh-TW" altLang="en-US" b="1" u="sng" dirty="0"/>
              <a:t>讓</a:t>
            </a:r>
            <a:r>
              <a:rPr lang="zh-TW" altLang="en-US" b="1" dirty="0"/>
              <a:t>你是重要的</a:t>
            </a:r>
            <a:r>
              <a:rPr lang="en-US" b="1" dirty="0"/>
              <a:t>？</a:t>
            </a:r>
            <a:r>
              <a:rPr lang="zh-TW" altLang="en-US" b="1" dirty="0"/>
              <a:t>舉出你自己的範例</a:t>
            </a:r>
            <a:r>
              <a:rPr lang="en-US" b="1" dirty="0"/>
              <a:t>。</a:t>
            </a:r>
            <a:r>
              <a:rPr lang="zh-TW" altLang="en-US" b="1" dirty="0"/>
              <a:t>稍後在規劃簡報時</a:t>
            </a:r>
            <a:r>
              <a:rPr lang="en-US" b="1" dirty="0"/>
              <a:t>，</a:t>
            </a:r>
            <a:r>
              <a:rPr lang="zh-TW" altLang="en-US" b="1" dirty="0"/>
              <a:t>你能帶他們回到這個差異</a:t>
            </a:r>
            <a:r>
              <a:rPr lang="en-US" b="1" dirty="0"/>
              <a:t>。</a:t>
            </a:r>
            <a:r>
              <a:rPr lang="zh-TW" altLang="en-US" b="1" dirty="0"/>
              <a:t>給大概</a:t>
            </a:r>
            <a:r>
              <a:rPr lang="en-US" b="1" dirty="0"/>
              <a:t>5</a:t>
            </a:r>
            <a:r>
              <a:rPr lang="zh-TW" altLang="en-US" b="1" dirty="0"/>
              <a:t>分鐘再問</a:t>
            </a:r>
            <a:r>
              <a:rPr lang="en-US" b="1" dirty="0"/>
              <a:t>「</a:t>
            </a:r>
            <a:r>
              <a:rPr lang="zh-TW" altLang="en-US" b="1" dirty="0"/>
              <a:t>你知道差異了嗎</a:t>
            </a:r>
            <a:r>
              <a:rPr lang="en-US" b="1" dirty="0"/>
              <a:t>？」</a:t>
            </a:r>
            <a:r>
              <a:rPr lang="zh-TW" altLang="en-US" b="1" dirty="0">
                <a:latin typeface="PMingLiU" panose="02020500000000000000" pitchFamily="18" charset="-120"/>
                <a:ea typeface="PMingLiU" panose="02020500000000000000" pitchFamily="18" charset="-120"/>
              </a:rPr>
              <a:t>但未必要有具體的答案</a:t>
            </a:r>
            <a:r>
              <a:rPr lang="en-US" b="1" baseline="0" dirty="0"/>
              <a:t>。</a:t>
            </a:r>
            <a:r>
              <a:rPr lang="zh-TW" altLang="en-US" b="1" baseline="0" dirty="0"/>
              <a:t>請大家分享他們能識別的範例</a:t>
            </a:r>
            <a:r>
              <a:rPr lang="en-US" b="1" baseline="0" dirty="0"/>
              <a:t>。</a:t>
            </a:r>
            <a:endParaRPr lang="en-US" b="1" dirty="0"/>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dirty="0"/>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zh-TW" altLang="en-US" sz="1200" dirty="0">
                <a:latin typeface="+mn-lt"/>
              </a:rPr>
              <a:t>自我決定讓你當主人</a:t>
            </a:r>
            <a:r>
              <a:rPr lang="en-US" sz="1200" dirty="0">
                <a:latin typeface="+mn-lt"/>
              </a:rPr>
              <a:t>！</a:t>
            </a:r>
            <a:r>
              <a:rPr lang="zh-TW" altLang="en-US" sz="1200" dirty="0">
                <a:latin typeface="+mn-lt"/>
              </a:rPr>
              <a:t>你有更</a:t>
            </a:r>
            <a:r>
              <a:rPr lang="zh-TW" altLang="en-US" sz="1200">
                <a:latin typeface="+mn-lt"/>
              </a:rPr>
              <a:t>多的服務及支持選擇</a:t>
            </a:r>
            <a:r>
              <a:rPr lang="en-US" sz="1200" dirty="0">
                <a:latin typeface="+mn-lt"/>
              </a:rPr>
              <a:t>！</a:t>
            </a:r>
          </a:p>
          <a:p>
            <a:pPr lvl="1"/>
            <a:endParaRPr lang="en-US" sz="1200" dirty="0">
              <a:latin typeface="+mn-lt"/>
            </a:endParaRPr>
          </a:p>
          <a:p>
            <a:pPr marL="914400" lvl="1" indent="-457200">
              <a:buFont typeface="Wingdings" pitchFamily="2" charset="2"/>
              <a:buChar char="ü"/>
            </a:pPr>
            <a:r>
              <a:rPr lang="zh-TW" altLang="en-US" sz="1200" dirty="0">
                <a:latin typeface="+mn-lt"/>
              </a:rPr>
              <a:t>自我決定課程從你及其他</a:t>
            </a:r>
            <a:r>
              <a:rPr lang="en-US" sz="1200" dirty="0">
                <a:latin typeface="+mn-lt"/>
              </a:rPr>
              <a:t>2500</a:t>
            </a:r>
            <a:r>
              <a:rPr lang="zh-TW" altLang="en-US" sz="1200" dirty="0">
                <a:latin typeface="+mn-lt"/>
              </a:rPr>
              <a:t>人開始</a:t>
            </a:r>
            <a:r>
              <a:rPr lang="en-US" sz="1200" dirty="0">
                <a:latin typeface="+mn-lt"/>
              </a:rPr>
              <a:t>！</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TW" altLang="en-US" sz="1200" dirty="0">
                <a:solidFill>
                  <a:schemeClr val="tx1"/>
                </a:solidFill>
                <a:latin typeface="+mn-lt"/>
              </a:rPr>
              <a:t>這是自願的</a:t>
            </a:r>
            <a:r>
              <a:rPr lang="zh-TW" altLang="en-US" sz="1200" dirty="0">
                <a:solidFill>
                  <a:schemeClr val="tx1"/>
                </a:solidFill>
                <a:latin typeface="PMingLiU" panose="02020500000000000000" pitchFamily="18" charset="-120"/>
                <a:ea typeface="PMingLiU" panose="02020500000000000000" pitchFamily="18" charset="-120"/>
              </a:rPr>
              <a:t>，你隨時能停止</a:t>
            </a:r>
            <a:r>
              <a:rPr lang="en-US" sz="1200" dirty="0">
                <a:solidFill>
                  <a:schemeClr val="tx1"/>
                </a:solidFill>
                <a:latin typeface="+mn-lt"/>
              </a:rPr>
              <a:t>。</a:t>
            </a:r>
            <a:r>
              <a:rPr lang="zh-TW" altLang="en-US" sz="1200" dirty="0">
                <a:solidFill>
                  <a:schemeClr val="tx1"/>
                </a:solidFill>
                <a:latin typeface="+mn-lt"/>
              </a:rPr>
              <a:t>若你搬家</a:t>
            </a:r>
            <a:r>
              <a:rPr lang="en-US" sz="1200" dirty="0">
                <a:solidFill>
                  <a:schemeClr val="tx1"/>
                </a:solidFill>
                <a:latin typeface="+mn-lt"/>
              </a:rPr>
              <a:t>，</a:t>
            </a:r>
            <a:r>
              <a:rPr lang="zh-TW" altLang="en-US" sz="1200" dirty="0">
                <a:solidFill>
                  <a:schemeClr val="tx1"/>
                </a:solidFill>
                <a:latin typeface="+mn-lt"/>
              </a:rPr>
              <a:t>你能繼續課程</a:t>
            </a:r>
            <a:r>
              <a:rPr lang="en-US" sz="1200" dirty="0">
                <a:solidFill>
                  <a:schemeClr val="tx1"/>
                </a:solidFill>
                <a:latin typeface="+mn-lt"/>
              </a:rPr>
              <a:t>。</a:t>
            </a:r>
            <a:r>
              <a:rPr lang="zh-TW" altLang="en-US" sz="1200" dirty="0">
                <a:solidFill>
                  <a:schemeClr val="tx1"/>
                </a:solidFill>
                <a:latin typeface="+mn-lt"/>
              </a:rPr>
              <a:t>若你居住在社區</a:t>
            </a:r>
            <a:r>
              <a:rPr lang="en-US" sz="1200" dirty="0">
                <a:solidFill>
                  <a:schemeClr val="tx1"/>
                </a:solidFill>
                <a:latin typeface="+mn-lt"/>
              </a:rPr>
              <a:t>。</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TW" altLang="en-US" sz="1200" dirty="0">
                <a:latin typeface="+mn-lt"/>
              </a:rPr>
              <a:t>自我決定的五大原則是</a:t>
            </a:r>
            <a:r>
              <a:rPr lang="en-US" sz="1200" dirty="0">
                <a:latin typeface="+mn-lt"/>
              </a:rPr>
              <a:t>SDP</a:t>
            </a:r>
            <a:r>
              <a:rPr lang="zh-TW" altLang="en-US" sz="1200" dirty="0">
                <a:latin typeface="+mn-lt"/>
              </a:rPr>
              <a:t>的基礎</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TW" altLang="en-US" sz="1200" dirty="0">
                <a:latin typeface="+mn-lt"/>
              </a:rPr>
              <a:t>你是你的規劃中心</a:t>
            </a:r>
            <a:r>
              <a:rPr lang="en-US" sz="1200" dirty="0">
                <a:latin typeface="+mn-lt"/>
              </a:rPr>
              <a:t>--</a:t>
            </a:r>
            <a:r>
              <a:rPr lang="zh-TW" altLang="en-US" sz="1200" dirty="0">
                <a:latin typeface="+mn-lt"/>
              </a:rPr>
              <a:t>個人中心規劃的主角是你</a:t>
            </a:r>
            <a:r>
              <a:rPr lang="en-US" sz="1200" dirty="0">
                <a:latin typeface="+mn-lt"/>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dirty="0"/>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dirty="0"/>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dirty="0"/>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zh-TW" altLang="en-US" dirty="0"/>
              <a:t>參加</a:t>
            </a:r>
            <a:r>
              <a:rPr lang="zh-TW" altLang="en-US" baseline="0" dirty="0"/>
              <a:t>自我決定課程</a:t>
            </a:r>
            <a:r>
              <a:rPr lang="en-US" baseline="0" dirty="0"/>
              <a:t>，</a:t>
            </a:r>
            <a:r>
              <a:rPr lang="zh-TW" altLang="en-US" baseline="0" dirty="0"/>
              <a:t>你同意下列法律規定</a:t>
            </a:r>
            <a:r>
              <a:rPr lang="en-US" baseline="0"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TW" altLang="en-US" dirty="0"/>
              <a:t>你必須參加</a:t>
            </a:r>
            <a:r>
              <a:rPr lang="zh-TW" altLang="en-US" baseline="0" dirty="0"/>
              <a:t>說明會</a:t>
            </a:r>
            <a:r>
              <a:rPr lang="en-US" baseline="0"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zh-TW" altLang="en-US" dirty="0"/>
              <a:t>你能依個人需要選擇協助以個人中心方式設計你的服務</a:t>
            </a:r>
            <a:r>
              <a:rPr lang="en-US" dirty="0"/>
              <a:t>。</a:t>
            </a:r>
            <a:r>
              <a:rPr lang="zh-TW" altLang="en-US" baseline="0" dirty="0"/>
              <a:t>接下來的簡報會討論更多規劃內容</a:t>
            </a:r>
            <a:r>
              <a:rPr lang="en-US" baseline="0"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TW" altLang="en-US" dirty="0"/>
              <a:t>你將建立花費計畫購買你需要的服務及支持以</a:t>
            </a:r>
            <a:r>
              <a:rPr lang="zh-TW" altLang="en-US" baseline="0" dirty="0"/>
              <a:t>達到目標</a:t>
            </a:r>
            <a:r>
              <a:rPr lang="en-US" baseline="0"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TW" altLang="en-US" dirty="0"/>
              <a:t>你必須選擇財務管理服務</a:t>
            </a:r>
            <a:r>
              <a:rPr lang="zh-TW" altLang="en-US" baseline="0" dirty="0"/>
              <a:t>提供者協助你</a:t>
            </a:r>
            <a:r>
              <a:rPr lang="zh-TW" altLang="en-US" dirty="0"/>
              <a:t>管理花費計畫並支付服務及支持</a:t>
            </a:r>
            <a:r>
              <a:rPr lang="en-US" dirty="0"/>
              <a:t>。</a:t>
            </a:r>
          </a:p>
          <a:p>
            <a:pPr>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dirty="0"/>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TW" altLang="en-US" baseline="0" dirty="0"/>
              <a:t>你人生中的人</a:t>
            </a:r>
            <a:r>
              <a:rPr lang="en-US" baseline="0" dirty="0">
                <a:latin typeface="PMingLiU" panose="02020500000000000000" pitchFamily="18" charset="-120"/>
                <a:ea typeface="PMingLiU" panose="02020500000000000000" pitchFamily="18" charset="-120"/>
              </a:rPr>
              <a:t>、</a:t>
            </a:r>
            <a:r>
              <a:rPr lang="zh-TW" altLang="en-US" baseline="0" dirty="0"/>
              <a:t>你信任的人及最瞭解你的人</a:t>
            </a:r>
            <a:r>
              <a:rPr lang="en-US" baseline="0" dirty="0"/>
              <a:t>，</a:t>
            </a:r>
            <a:r>
              <a:rPr lang="zh-TW" altLang="en-US" baseline="0" dirty="0"/>
              <a:t>應該參與你的規劃</a:t>
            </a:r>
            <a:r>
              <a:rPr lang="en-US" baseline="0" dirty="0"/>
              <a:t>。</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zh-TW" altLang="en-US" baseline="0" dirty="0"/>
              <a:t>選擇最瞭解你人生中想做什麼事的人並請他們參與你的規劃</a:t>
            </a:r>
            <a:r>
              <a:rPr lang="en-US" baseline="0"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zh-TW" altLang="en-US" baseline="0" dirty="0"/>
              <a:t>思考善於協助你思考對你重要的事的人及願意支持你計畫未來的人</a:t>
            </a:r>
            <a:r>
              <a:rPr lang="en-US" baseline="0"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TW" altLang="en-US" dirty="0"/>
              <a:t>你能獲得有薪及無薪人士的支持</a:t>
            </a:r>
            <a:r>
              <a:rPr lang="en-US" dirty="0"/>
              <a:t>。</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dirty="0"/>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zh-TW" altLang="en-US" baseline="0" dirty="0"/>
              <a:t>服務協調員是你的團隊成員將你的個人中心目標納入</a:t>
            </a:r>
            <a:r>
              <a:rPr lang="en-US" baseline="0" dirty="0"/>
              <a:t>IPP</a:t>
            </a:r>
            <a:r>
              <a:rPr lang="zh-TW" altLang="en-US" baseline="0" dirty="0"/>
              <a:t>文件</a:t>
            </a:r>
            <a:r>
              <a:rPr lang="en-US" baseline="0" dirty="0"/>
              <a:t>。</a:t>
            </a:r>
          </a:p>
          <a:p>
            <a:pPr marL="228600" indent="-228600">
              <a:buFont typeface="Arial"/>
              <a:buChar char="•"/>
            </a:pPr>
            <a:endParaRPr lang="en-US" baseline="0" dirty="0"/>
          </a:p>
          <a:p>
            <a:pPr marL="228600" indent="-228600">
              <a:buFont typeface="Arial"/>
              <a:buChar char="•"/>
            </a:pPr>
            <a:r>
              <a:rPr lang="zh-TW" altLang="en-US" baseline="0" dirty="0"/>
              <a:t>服務協調員</a:t>
            </a:r>
            <a:r>
              <a:rPr lang="zh-TW" altLang="en-US" dirty="0"/>
              <a:t>協助決定個人預算額並必須驗證個人預算額</a:t>
            </a:r>
            <a:r>
              <a:rPr lang="en-US" dirty="0"/>
              <a:t>。</a:t>
            </a:r>
          </a:p>
          <a:p>
            <a:pPr marL="228600" indent="-228600">
              <a:buFont typeface="Arial"/>
              <a:buChar char="•"/>
            </a:pPr>
            <a:endParaRPr lang="en-US" baseline="0" dirty="0"/>
          </a:p>
          <a:p>
            <a:pPr marL="228600" indent="-228600">
              <a:buFont typeface="Arial"/>
              <a:buChar char="•"/>
            </a:pPr>
            <a:r>
              <a:rPr lang="zh-TW" altLang="en-US" baseline="0" dirty="0"/>
              <a:t>服務都必須給你機會參與社區</a:t>
            </a:r>
            <a:r>
              <a:rPr lang="en-US" baseline="0" dirty="0"/>
              <a:t>；</a:t>
            </a:r>
            <a:r>
              <a:rPr lang="zh-TW" altLang="en-US" baseline="0" dirty="0"/>
              <a:t>必須協助你達到</a:t>
            </a:r>
            <a:r>
              <a:rPr lang="en-US" baseline="0" dirty="0"/>
              <a:t>IPP</a:t>
            </a:r>
            <a:r>
              <a:rPr lang="zh-TW" altLang="en-US" baseline="0" dirty="0"/>
              <a:t>目標</a:t>
            </a:r>
            <a:r>
              <a:rPr lang="en-US" baseline="0" dirty="0"/>
              <a:t>；</a:t>
            </a:r>
            <a:r>
              <a:rPr lang="zh-TW" altLang="en-US" baseline="0" dirty="0"/>
              <a:t>並必須是聯邦政府認可的自我決定課程服務</a:t>
            </a:r>
            <a:r>
              <a:rPr lang="en-US" baseline="0" dirty="0"/>
              <a:t>。</a:t>
            </a:r>
            <a:r>
              <a:rPr lang="zh-TW" altLang="en-US" baseline="0" dirty="0"/>
              <a:t>服務協調員將協助你瞭解過程</a:t>
            </a:r>
            <a:r>
              <a:rPr lang="en-US" baseline="0" dirty="0"/>
              <a:t>。</a:t>
            </a:r>
          </a:p>
          <a:p>
            <a:pPr marL="228600" indent="-228600">
              <a:buFont typeface="Arial"/>
              <a:buChar char="•"/>
            </a:pPr>
            <a:endParaRPr lang="en-US" baseline="0" dirty="0"/>
          </a:p>
          <a:p>
            <a:pPr marL="228600" indent="-228600">
              <a:buFont typeface="Arial"/>
              <a:buChar char="•"/>
            </a:pPr>
            <a:r>
              <a:rPr lang="zh-TW" altLang="en-US" baseline="0" dirty="0"/>
              <a:t>服務協調員隨時在一旁支持你的健康及安全</a:t>
            </a:r>
            <a:r>
              <a:rPr lang="en-US" baseline="0" dirty="0"/>
              <a:t>。</a:t>
            </a:r>
          </a:p>
          <a:p>
            <a:pPr marL="228600" indent="-228600">
              <a:buFont typeface="Arial"/>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dirty="0"/>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zh-TW" altLang="en-US" sz="1200" b="0" dirty="0">
                <a:solidFill>
                  <a:schemeClr val="tx1"/>
                </a:solidFill>
                <a:latin typeface="標楷體" panose="03000509000000000000" pitchFamily="65" charset="-120"/>
                <a:ea typeface="標楷體" panose="03000509000000000000" pitchFamily="65" charset="-120"/>
                <a:cs typeface="Arial" panose="020B0604020202020204" pitchFamily="34" charset="0"/>
              </a:rPr>
              <a:t>自我介紹</a:t>
            </a:r>
            <a:endPar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endParaRPr>
          </a:p>
          <a:p>
            <a:pPr marL="228600" indent="-228600">
              <a:buAutoNum type="arabicParenR"/>
            </a:pPr>
            <a:r>
              <a:rPr lang="en-US" altLang="zh-TW"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SDP</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說明會的規定及法律規條</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p>
          <a:p>
            <a:pPr marL="228600" indent="-228600">
              <a:buAutoNum type="arabicParenR"/>
            </a:pP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複習說明會的必要主題</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這是重要的過程</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也是一種學習</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一定要大家參與才做得到</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p>
          <a:p>
            <a:pPr marL="228600" indent="-228600">
              <a:buAutoNum type="arabicParenR"/>
            </a:pP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區域中心角色很重要</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他們將協助其他人學習並瞭解</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並將能在過程中協助</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DDS</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學習並塑造課程</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p>
          <a:p>
            <a:pPr marL="228600" indent="-228600">
              <a:buAutoNum type="arabicParenR"/>
            </a:pP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今天的訓練將是</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SDP</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說明會需要的模式</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這是範例</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我們將講解教材就像你是消費者獲得資料</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p>
          <a:p>
            <a:pPr marL="228600" indent="-228600">
              <a:buAutoNum type="arabicParenR"/>
            </a:pP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一定要勤提問</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p>
          <a:p>
            <a:pPr marL="228600" indent="-228600">
              <a:buAutoNum type="arabicParenR"/>
            </a:pP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內務處理</a:t>
            </a:r>
            <a:r>
              <a:rPr 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1200" b="0" baseline="0" dirty="0">
                <a:solidFill>
                  <a:schemeClr val="tx1"/>
                </a:solidFill>
                <a:latin typeface="標楷體" panose="03000509000000000000" pitchFamily="65" charset="-120"/>
                <a:ea typeface="標楷體" panose="03000509000000000000" pitchFamily="65" charset="-120"/>
                <a:cs typeface="Arial" panose="020B0604020202020204" pitchFamily="34" charset="0"/>
              </a:rPr>
              <a:t>廁所</a:t>
            </a:r>
            <a:r>
              <a:rPr lang="en-US"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手機</a:t>
            </a:r>
            <a:r>
              <a:rPr lang="en-US" altLang="zh-TW"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休息時間</a:t>
            </a:r>
            <a:r>
              <a:rPr lang="en-US" altLang="zh-TW"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午餐</a:t>
            </a:r>
            <a:r>
              <a:rPr lang="en-US" altLang="zh-TW"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問題</a:t>
            </a:r>
            <a:r>
              <a:rPr lang="en-US" altLang="zh-TW"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0"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結束</a:t>
            </a:r>
            <a:endParaRPr lang="en-US" sz="1200" b="0" dirty="0">
              <a:solidFill>
                <a:schemeClr val="tx1"/>
              </a:solidFill>
              <a:latin typeface="標楷體" panose="03000509000000000000" pitchFamily="65" charset="-120"/>
              <a:ea typeface="標楷體" panose="03000509000000000000" pitchFamily="65" charset="-120"/>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dirty="0"/>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zh-TW" altLang="en-US" dirty="0">
                <a:solidFill>
                  <a:schemeClr val="tx1"/>
                </a:solidFill>
              </a:rPr>
              <a:t>獨立協助者是</a:t>
            </a:r>
            <a:r>
              <a:rPr lang="zh-TW" altLang="en-US" baseline="0" dirty="0">
                <a:solidFill>
                  <a:schemeClr val="tx1"/>
                </a:solidFill>
              </a:rPr>
              <a:t>你選擇協助你的課程的人</a:t>
            </a:r>
            <a:r>
              <a:rPr lang="en-US" baseline="0" dirty="0">
                <a:solidFill>
                  <a:schemeClr val="tx1"/>
                </a:solidFill>
              </a:rPr>
              <a:t>。</a:t>
            </a:r>
          </a:p>
          <a:p>
            <a:pPr marL="171450" indent="-171450">
              <a:buFont typeface="Wingdings" pitchFamily="2" charset="2"/>
              <a:buChar char="ü"/>
            </a:pPr>
            <a:endParaRPr lang="en-US" dirty="0">
              <a:solidFill>
                <a:schemeClr val="tx1"/>
              </a:solidFill>
            </a:endParaRPr>
          </a:p>
          <a:p>
            <a:pPr marL="171450" indent="-171450">
              <a:buFont typeface="Wingdings" pitchFamily="2" charset="2"/>
              <a:buChar char="ü"/>
            </a:pPr>
            <a:r>
              <a:rPr lang="zh-TW" altLang="en-US" dirty="0">
                <a:solidFill>
                  <a:schemeClr val="tx1"/>
                </a:solidFill>
              </a:rPr>
              <a:t>你不一定需要</a:t>
            </a:r>
            <a:r>
              <a:rPr lang="zh-TW" altLang="en-US" baseline="0" dirty="0">
                <a:solidFill>
                  <a:schemeClr val="tx1"/>
                </a:solidFill>
              </a:rPr>
              <a:t>獨立協助者</a:t>
            </a:r>
            <a:r>
              <a:rPr lang="zh-TW" altLang="en-US" baseline="0" dirty="0">
                <a:solidFill>
                  <a:schemeClr val="tx1"/>
                </a:solidFill>
                <a:latin typeface="PMingLiU" panose="02020500000000000000" pitchFamily="18" charset="-120"/>
                <a:ea typeface="PMingLiU" panose="02020500000000000000" pitchFamily="18" charset="-120"/>
              </a:rPr>
              <a:t>，</a:t>
            </a:r>
            <a:r>
              <a:rPr lang="zh-TW" altLang="en-US" baseline="0" dirty="0">
                <a:solidFill>
                  <a:schemeClr val="tx1"/>
                </a:solidFill>
              </a:rPr>
              <a:t>但他們能提供你許多支持</a:t>
            </a:r>
            <a:r>
              <a:rPr lang="en-US" baseline="0" dirty="0">
                <a:solidFill>
                  <a:schemeClr val="tx1"/>
                </a:solidFill>
              </a:rPr>
              <a:t>。</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zh-TW" altLang="en-US" baseline="0" dirty="0">
                <a:solidFill>
                  <a:schemeClr val="tx1"/>
                </a:solidFill>
              </a:rPr>
              <a:t>這是自我決定的一項特別的服務</a:t>
            </a:r>
            <a:r>
              <a:rPr lang="en-US" baseline="0" dirty="0">
                <a:solidFill>
                  <a:schemeClr val="tx1"/>
                </a:solidFill>
              </a:rPr>
              <a:t>。</a:t>
            </a:r>
            <a:r>
              <a:rPr lang="zh-TW" altLang="en-US" baseline="0" dirty="0">
                <a:solidFill>
                  <a:schemeClr val="tx1"/>
                </a:solidFill>
              </a:rPr>
              <a:t>先導計畫有些學員只使用他們讓課程開始</a:t>
            </a:r>
            <a:r>
              <a:rPr lang="zh-TW" altLang="en-US" baseline="0" dirty="0">
                <a:solidFill>
                  <a:schemeClr val="tx1"/>
                </a:solidFill>
                <a:latin typeface="PMingLiU" panose="02020500000000000000" pitchFamily="18" charset="-120"/>
                <a:ea typeface="PMingLiU" panose="02020500000000000000" pitchFamily="18" charset="-120"/>
              </a:rPr>
              <a:t>，而有些學員繼續使用他們</a:t>
            </a:r>
            <a:r>
              <a:rPr lang="en-US" baseline="0" dirty="0">
                <a:solidFill>
                  <a:schemeClr val="tx1"/>
                </a:solidFill>
              </a:rPr>
              <a:t>。</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zh-TW" altLang="en-US" baseline="0" dirty="0">
                <a:solidFill>
                  <a:schemeClr val="tx1"/>
                </a:solidFill>
              </a:rPr>
              <a:t>若你決定擁有獨立協助者</a:t>
            </a:r>
            <a:r>
              <a:rPr lang="en-US" baseline="0" dirty="0">
                <a:solidFill>
                  <a:schemeClr val="tx1"/>
                </a:solidFill>
              </a:rPr>
              <a:t>，</a:t>
            </a:r>
            <a:r>
              <a:rPr lang="zh-TW" altLang="en-US" baseline="0" dirty="0">
                <a:solidFill>
                  <a:schemeClr val="tx1"/>
                </a:solidFill>
              </a:rPr>
              <a:t>要確定你要他們為你做什麼</a:t>
            </a:r>
            <a:r>
              <a:rPr lang="en-US"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u="sng" baseline="0" dirty="0">
                <a:solidFill>
                  <a:schemeClr val="tx1"/>
                </a:solidFill>
              </a:rPr>
              <a:t>關於獨立協助者其他重要的事</a:t>
            </a:r>
            <a:r>
              <a:rPr lang="en-US" u="sng"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獨立協助者必須獲得訓練</a:t>
            </a:r>
            <a:r>
              <a:rPr lang="en-US"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rPr>
              <a:t>自我決定原則</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rPr>
              <a:t>個人中心規劃</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rPr>
              <a:t>你雇用他們的其他責任</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a:buFont typeface="Arial"/>
              <a:buChar char="•"/>
            </a:pPr>
            <a:r>
              <a:rPr lang="zh-TW" altLang="en-US" baseline="0" dirty="0">
                <a:solidFill>
                  <a:schemeClr val="tx1"/>
                </a:solidFill>
              </a:rPr>
              <a:t>他們</a:t>
            </a:r>
            <a:r>
              <a:rPr lang="zh-TW" altLang="en-US" b="1" baseline="0" dirty="0">
                <a:solidFill>
                  <a:schemeClr val="tx1"/>
                </a:solidFill>
              </a:rPr>
              <a:t>沒有訓練證書</a:t>
            </a:r>
            <a:r>
              <a:rPr lang="en-US" baseline="0" dirty="0">
                <a:solidFill>
                  <a:schemeClr val="tx1"/>
                </a:solidFill>
              </a:rPr>
              <a:t>，</a:t>
            </a:r>
            <a:r>
              <a:rPr lang="zh-TW" altLang="en-US" baseline="0" dirty="0">
                <a:solidFill>
                  <a:schemeClr val="tx1"/>
                </a:solidFill>
              </a:rPr>
              <a:t>但有些有</a:t>
            </a:r>
            <a:r>
              <a:rPr lang="en-US" baseline="0" dirty="0">
                <a:solidFill>
                  <a:schemeClr val="tx1"/>
                </a:solidFill>
              </a:rPr>
              <a:t>。</a:t>
            </a:r>
            <a:r>
              <a:rPr lang="zh-TW" altLang="en-US" baseline="0" dirty="0">
                <a:solidFill>
                  <a:schemeClr val="tx1"/>
                </a:solidFill>
              </a:rPr>
              <a:t>你不一定需要選擇有訓練證書的人</a:t>
            </a:r>
            <a:r>
              <a:rPr lang="en-US"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他們獲得的訓練</a:t>
            </a:r>
            <a:r>
              <a:rPr lang="en-US" baseline="0" dirty="0">
                <a:solidFill>
                  <a:schemeClr val="tx1"/>
                </a:solidFill>
              </a:rPr>
              <a:t>，</a:t>
            </a:r>
            <a:r>
              <a:rPr lang="zh-TW" altLang="en-US" b="1" baseline="0" dirty="0">
                <a:solidFill>
                  <a:schemeClr val="tx1"/>
                </a:solidFill>
              </a:rPr>
              <a:t>都需要付費</a:t>
            </a:r>
            <a:r>
              <a:rPr lang="en-US"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若他們自願提供服務</a:t>
            </a:r>
            <a:r>
              <a:rPr lang="en-US" baseline="0" dirty="0">
                <a:solidFill>
                  <a:schemeClr val="tx1"/>
                </a:solidFill>
              </a:rPr>
              <a:t>（</a:t>
            </a:r>
            <a:r>
              <a:rPr lang="zh-TW" altLang="en-US" baseline="0" dirty="0">
                <a:solidFill>
                  <a:schemeClr val="tx1"/>
                </a:solidFill>
              </a:rPr>
              <a:t>如家庭成員或朋友</a:t>
            </a:r>
            <a:r>
              <a:rPr lang="en-US" baseline="0" dirty="0">
                <a:solidFill>
                  <a:schemeClr val="tx1"/>
                </a:solidFill>
              </a:rPr>
              <a:t>）</a:t>
            </a:r>
            <a:r>
              <a:rPr lang="en-US" altLang="zh-TW" baseline="0" dirty="0">
                <a:solidFill>
                  <a:schemeClr val="tx1"/>
                </a:solidFill>
              </a:rPr>
              <a:t>，</a:t>
            </a:r>
            <a:r>
              <a:rPr lang="zh-TW" altLang="en-US" baseline="0" dirty="0">
                <a:solidFill>
                  <a:schemeClr val="tx1"/>
                </a:solidFill>
              </a:rPr>
              <a:t>獨立協助者</a:t>
            </a:r>
            <a:r>
              <a:rPr lang="zh-TW" altLang="en-US" b="1" baseline="0" dirty="0">
                <a:solidFill>
                  <a:schemeClr val="tx1"/>
                </a:solidFill>
              </a:rPr>
              <a:t>不需要支薪</a:t>
            </a:r>
            <a:r>
              <a:rPr lang="en-US" baseline="0" dirty="0">
                <a:solidFill>
                  <a:schemeClr val="tx1"/>
                </a:solidFill>
              </a:rPr>
              <a:t>。</a:t>
            </a:r>
            <a:r>
              <a:rPr lang="zh-TW" altLang="en-US" baseline="0" dirty="0">
                <a:solidFill>
                  <a:schemeClr val="tx1"/>
                </a:solidFill>
              </a:rPr>
              <a:t>若你決定支付獨立協助者</a:t>
            </a:r>
            <a:r>
              <a:rPr lang="en-US" baseline="0" dirty="0">
                <a:solidFill>
                  <a:schemeClr val="tx1"/>
                </a:solidFill>
              </a:rPr>
              <a:t>，</a:t>
            </a:r>
            <a:r>
              <a:rPr lang="zh-TW" altLang="en-US" baseline="0" dirty="0">
                <a:solidFill>
                  <a:schemeClr val="tx1"/>
                </a:solidFill>
              </a:rPr>
              <a:t>要從個人預算支付</a:t>
            </a:r>
            <a:r>
              <a:rPr lang="en-US"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獨立協助者無法提供你任何其他服務</a:t>
            </a:r>
            <a:r>
              <a:rPr lang="en-US" baseline="0" dirty="0">
                <a:solidFill>
                  <a:schemeClr val="tx1"/>
                </a:solidFill>
              </a:rPr>
              <a:t>，</a:t>
            </a:r>
            <a:r>
              <a:rPr lang="zh-TW" altLang="en-US" baseline="0" dirty="0">
                <a:solidFill>
                  <a:schemeClr val="tx1"/>
                </a:solidFill>
              </a:rPr>
              <a:t>或為機構工作提供你服務</a:t>
            </a:r>
            <a:r>
              <a:rPr lang="en-US" baseline="0" dirty="0">
                <a:solidFill>
                  <a:schemeClr val="tx1"/>
                </a:solidFill>
              </a:rPr>
              <a:t>，</a:t>
            </a:r>
            <a:r>
              <a:rPr lang="zh-TW" altLang="en-US" baseline="0" dirty="0">
                <a:solidFill>
                  <a:schemeClr val="tx1"/>
                </a:solidFill>
              </a:rPr>
              <a:t>身為你的</a:t>
            </a:r>
            <a:r>
              <a:rPr lang="en-US" baseline="0" dirty="0">
                <a:solidFill>
                  <a:schemeClr val="tx1"/>
                </a:solidFill>
              </a:rPr>
              <a:t>IPP</a:t>
            </a:r>
            <a:r>
              <a:rPr lang="en-US" altLang="zh-TW" baseline="0" dirty="0">
                <a:solidFill>
                  <a:schemeClr val="tx1"/>
                </a:solidFill>
              </a:rPr>
              <a:t>，</a:t>
            </a:r>
            <a:r>
              <a:rPr lang="zh-TW" altLang="en-US" baseline="0" dirty="0">
                <a:solidFill>
                  <a:schemeClr val="tx1"/>
                </a:solidFill>
              </a:rPr>
              <a:t>獨立協助者給你的服務必須是獨立的</a:t>
            </a:r>
            <a:r>
              <a:rPr lang="en-US" baseline="0" dirty="0">
                <a:solidFill>
                  <a:schemeClr val="tx1"/>
                </a:solidFill>
              </a:rPr>
              <a:t>，</a:t>
            </a:r>
            <a:r>
              <a:rPr lang="zh-TW" altLang="en-US" baseline="0" dirty="0">
                <a:solidFill>
                  <a:schemeClr val="tx1"/>
                </a:solidFill>
              </a:rPr>
              <a:t>或免費的</a:t>
            </a:r>
            <a:r>
              <a:rPr lang="en-US" baseline="0" dirty="0">
                <a:solidFill>
                  <a:schemeClr val="tx1"/>
                </a:solidFill>
              </a:rPr>
              <a:t>，</a:t>
            </a:r>
            <a:r>
              <a:rPr lang="zh-TW" altLang="en-US" baseline="0" dirty="0">
                <a:solidFill>
                  <a:schemeClr val="tx1"/>
                </a:solidFill>
              </a:rPr>
              <a:t>與其他服務無衝突</a:t>
            </a:r>
            <a:r>
              <a:rPr lang="en-US"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u="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u="none" dirty="0">
                <a:solidFill>
                  <a:schemeClr val="tx1"/>
                </a:solidFill>
              </a:rPr>
              <a:t>若你選擇不雇用</a:t>
            </a:r>
            <a:r>
              <a:rPr lang="zh-TW" altLang="en-US" u="none" baseline="0" dirty="0">
                <a:solidFill>
                  <a:schemeClr val="tx1"/>
                </a:solidFill>
              </a:rPr>
              <a:t>獨立協助者</a:t>
            </a:r>
            <a:r>
              <a:rPr lang="en-US" u="none" baseline="0" dirty="0">
                <a:solidFill>
                  <a:schemeClr val="tx1"/>
                </a:solidFill>
              </a:rPr>
              <a:t>，</a:t>
            </a:r>
            <a:r>
              <a:rPr lang="zh-TW" altLang="en-US" u="none" baseline="0" dirty="0">
                <a:solidFill>
                  <a:schemeClr val="tx1"/>
                </a:solidFill>
              </a:rPr>
              <a:t>你可使用服務協調員擔任這項角色</a:t>
            </a:r>
            <a:r>
              <a:rPr lang="en-US" u="none"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家庭成員能是支薪或不支薪的獨立協助者</a:t>
            </a:r>
            <a:r>
              <a:rPr lang="en-US" baseline="0" dirty="0">
                <a:solidFill>
                  <a:schemeClr val="tx1"/>
                </a:solidFill>
              </a:rPr>
              <a:t>。</a:t>
            </a:r>
            <a:r>
              <a:rPr lang="zh-TW" altLang="en-US" baseline="0" dirty="0">
                <a:solidFill>
                  <a:schemeClr val="tx1"/>
                </a:solidFill>
              </a:rPr>
              <a:t>然而</a:t>
            </a:r>
            <a:r>
              <a:rPr lang="en-US" baseline="0" dirty="0">
                <a:solidFill>
                  <a:schemeClr val="tx1"/>
                </a:solidFill>
              </a:rPr>
              <a:t>，</a:t>
            </a:r>
            <a:r>
              <a:rPr lang="zh-TW" altLang="en-US" baseline="0" dirty="0">
                <a:solidFill>
                  <a:schemeClr val="tx1"/>
                </a:solidFill>
              </a:rPr>
              <a:t>未成年學員的家長及學員的配偶都無法擔任支薪的獨立協助者</a:t>
            </a:r>
            <a:r>
              <a:rPr lang="en-US" baseline="0" dirty="0">
                <a:solidFill>
                  <a:schemeClr val="tx1"/>
                </a:solidFill>
              </a:rPr>
              <a:t>（</a:t>
            </a:r>
            <a:r>
              <a:rPr lang="zh-TW" altLang="en-US" baseline="0" dirty="0">
                <a:solidFill>
                  <a:schemeClr val="tx1"/>
                </a:solidFill>
              </a:rPr>
              <a:t>他們是負責法人且沒有資格提供</a:t>
            </a:r>
            <a:r>
              <a:rPr lang="en-US" altLang="zh-TW" baseline="0" dirty="0">
                <a:solidFill>
                  <a:schemeClr val="tx1"/>
                </a:solidFill>
              </a:rPr>
              <a:t>SDP</a:t>
            </a:r>
            <a:r>
              <a:rPr lang="zh-TW" altLang="en-US" baseline="0" dirty="0">
                <a:solidFill>
                  <a:schemeClr val="tx1"/>
                </a:solidFill>
              </a:rPr>
              <a:t>支薪服務</a:t>
            </a:r>
            <a:r>
              <a:rPr lang="en-US" baseline="0" dirty="0">
                <a:solidFill>
                  <a:schemeClr val="tx1"/>
                </a:solidFill>
              </a:rPr>
              <a:t>）。</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dirty="0"/>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dirty="0">
                <a:solidFill>
                  <a:schemeClr val="tx1"/>
                </a:solidFill>
              </a:rPr>
              <a:t>講義</a:t>
            </a:r>
            <a:r>
              <a:rPr lang="en-US" i="0" dirty="0">
                <a:solidFill>
                  <a:schemeClr val="tx1"/>
                </a:solidFill>
              </a:rPr>
              <a:t>：</a:t>
            </a:r>
            <a:r>
              <a:rPr lang="zh-TW" altLang="en-US" b="1" i="0" dirty="0">
                <a:solidFill>
                  <a:schemeClr val="tx1"/>
                </a:solidFill>
              </a:rPr>
              <a:t>雇用服務提供者範例</a:t>
            </a:r>
            <a:r>
              <a:rPr lang="en-US" b="1" i="0" dirty="0">
                <a:solidFill>
                  <a:schemeClr val="tx1"/>
                </a:solidFill>
              </a:rPr>
              <a:t>（</a:t>
            </a:r>
            <a:r>
              <a:rPr lang="zh-TW" altLang="en-US" i="0" baseline="0" dirty="0">
                <a:solidFill>
                  <a:schemeClr val="tx1"/>
                </a:solidFill>
              </a:rPr>
              <a:t>詢問可能提供者的簡單問題</a:t>
            </a:r>
            <a:r>
              <a:rPr lang="en-US" i="0" baseline="0" dirty="0">
                <a:solidFill>
                  <a:schemeClr val="tx1"/>
                </a:solidFill>
              </a:rPr>
              <a:t>，</a:t>
            </a:r>
            <a:r>
              <a:rPr lang="zh-TW" altLang="en-US" i="0" baseline="0" dirty="0">
                <a:solidFill>
                  <a:schemeClr val="tx1"/>
                </a:solidFill>
              </a:rPr>
              <a:t>包含獨立協助者</a:t>
            </a:r>
            <a:r>
              <a:rPr lang="en-US" i="0" baseline="0" dirty="0">
                <a:solidFill>
                  <a:schemeClr val="tx1"/>
                </a:solidFill>
              </a:rPr>
              <a:t>）</a:t>
            </a:r>
          </a:p>
          <a:p>
            <a:pPr>
              <a:buFont typeface="Arial"/>
              <a:buNone/>
            </a:pPr>
            <a:endParaRPr lang="en-US" i="0" baseline="0" dirty="0">
              <a:solidFill>
                <a:schemeClr val="tx1"/>
              </a:solidFill>
            </a:endParaRPr>
          </a:p>
          <a:p>
            <a:pPr>
              <a:buFont typeface="Arial"/>
              <a:buChar char="•"/>
            </a:pPr>
            <a:r>
              <a:rPr lang="en-US" i="0" baseline="0" dirty="0">
                <a:solidFill>
                  <a:schemeClr val="tx1"/>
                </a:solidFill>
              </a:rPr>
              <a:t> </a:t>
            </a:r>
            <a:r>
              <a:rPr lang="zh-TW" altLang="en-US" i="0" baseline="0" dirty="0">
                <a:solidFill>
                  <a:schemeClr val="tx1"/>
                </a:solidFill>
              </a:rPr>
              <a:t>你想要多少人協助你都可以並能用你的花費計畫支付</a:t>
            </a:r>
            <a:r>
              <a:rPr lang="en-US" i="0" baseline="0" dirty="0">
                <a:solidFill>
                  <a:schemeClr val="tx1"/>
                </a:solidFill>
              </a:rPr>
              <a:t>。</a:t>
            </a:r>
          </a:p>
          <a:p>
            <a:pPr>
              <a:buFont typeface="Arial"/>
              <a:buChar char="•"/>
            </a:pPr>
            <a:r>
              <a:rPr lang="en-US" i="0" baseline="0" dirty="0">
                <a:solidFill>
                  <a:schemeClr val="tx1"/>
                </a:solidFill>
              </a:rPr>
              <a:t> </a:t>
            </a:r>
            <a:r>
              <a:rPr lang="zh-TW" altLang="en-US" i="0" baseline="0" dirty="0">
                <a:solidFill>
                  <a:schemeClr val="tx1"/>
                </a:solidFill>
              </a:rPr>
              <a:t>獨立協助者沒有固定收費</a:t>
            </a:r>
            <a:r>
              <a:rPr lang="en-US" i="0" baseline="0" dirty="0">
                <a:solidFill>
                  <a:schemeClr val="tx1"/>
                </a:solidFill>
              </a:rPr>
              <a:t>。</a:t>
            </a:r>
          </a:p>
          <a:p>
            <a:pPr>
              <a:buFont typeface="Arial"/>
              <a:buChar char="•"/>
            </a:pPr>
            <a:r>
              <a:rPr lang="en-US" i="0" baseline="0" dirty="0">
                <a:solidFill>
                  <a:schemeClr val="tx1"/>
                </a:solidFill>
              </a:rPr>
              <a:t> DDS</a:t>
            </a:r>
            <a:r>
              <a:rPr lang="zh-TW" altLang="en-US" i="0" baseline="0" dirty="0">
                <a:solidFill>
                  <a:schemeClr val="tx1"/>
                </a:solidFill>
              </a:rPr>
              <a:t>及區域中心不會保留獨立協助者名單</a:t>
            </a:r>
            <a:r>
              <a:rPr lang="en-US" altLang="zh-TW" i="0" baseline="0" dirty="0">
                <a:solidFill>
                  <a:schemeClr val="tx1"/>
                </a:solidFill>
              </a:rPr>
              <a:t>，</a:t>
            </a:r>
            <a:r>
              <a:rPr lang="zh-TW" altLang="en-US" i="0" baseline="0" dirty="0">
                <a:solidFill>
                  <a:schemeClr val="tx1"/>
                </a:solidFill>
              </a:rPr>
              <a:t>因為他們不是業者</a:t>
            </a:r>
            <a:r>
              <a:rPr lang="en-US" i="0" baseline="0" dirty="0">
                <a:solidFill>
                  <a:schemeClr val="tx1"/>
                </a:solidFill>
              </a:rPr>
              <a:t>（</a:t>
            </a:r>
            <a:r>
              <a:rPr lang="zh-TW" altLang="en-US" i="0" baseline="0" dirty="0">
                <a:solidFill>
                  <a:schemeClr val="tx1"/>
                </a:solidFill>
              </a:rPr>
              <a:t>無合約</a:t>
            </a:r>
            <a:r>
              <a:rPr lang="en-US" i="0" baseline="0" dirty="0">
                <a:solidFill>
                  <a:schemeClr val="tx1"/>
                </a:solidFill>
              </a:rPr>
              <a:t>）。</a:t>
            </a:r>
          </a:p>
          <a:p>
            <a:pPr>
              <a:buFont typeface="Arial"/>
              <a:buNone/>
            </a:pPr>
            <a:r>
              <a:rPr lang="zh-TW" altLang="en-US" b="1" i="0" baseline="0" dirty="0">
                <a:solidFill>
                  <a:schemeClr val="tx1"/>
                </a:solidFill>
              </a:rPr>
              <a:t>訓練小訣竅</a:t>
            </a:r>
            <a:r>
              <a:rPr lang="en-US" b="1" i="0" baseline="0" dirty="0">
                <a:solidFill>
                  <a:schemeClr val="tx1"/>
                </a:solidFill>
              </a:rPr>
              <a:t>！</a:t>
            </a:r>
            <a:r>
              <a:rPr lang="zh-TW" altLang="en-US" b="1" i="0" baseline="0" dirty="0">
                <a:solidFill>
                  <a:schemeClr val="tx1"/>
                </a:solidFill>
              </a:rPr>
              <a:t>這時能教導學員自我決定課程不同之處</a:t>
            </a:r>
            <a:r>
              <a:rPr lang="en-US" b="1" i="0" baseline="0" dirty="0">
                <a:solidFill>
                  <a:schemeClr val="tx1"/>
                </a:solidFill>
              </a:rPr>
              <a:t>。</a:t>
            </a:r>
            <a:r>
              <a:rPr lang="zh-TW" altLang="en-US" b="1" i="0" baseline="0" dirty="0">
                <a:solidFill>
                  <a:schemeClr val="tx1"/>
                </a:solidFill>
              </a:rPr>
              <a:t>每個區域中心不一定都有提供獨立協助者訓練</a:t>
            </a:r>
            <a:r>
              <a:rPr lang="en-US" b="1" i="0" baseline="0" dirty="0">
                <a:solidFill>
                  <a:schemeClr val="tx1"/>
                </a:solidFill>
              </a:rPr>
              <a:t>，</a:t>
            </a:r>
            <a:r>
              <a:rPr lang="zh-TW" altLang="en-US" b="1" i="0" baseline="0" dirty="0">
                <a:solidFill>
                  <a:schemeClr val="tx1"/>
                </a:solidFill>
              </a:rPr>
              <a:t>也不一定有獨立協助者名單</a:t>
            </a:r>
            <a:r>
              <a:rPr lang="en-US" altLang="zh-TW" b="1" i="0" baseline="0" dirty="0">
                <a:solidFill>
                  <a:schemeClr val="tx1"/>
                </a:solidFill>
              </a:rPr>
              <a:t>，</a:t>
            </a:r>
            <a:r>
              <a:rPr lang="zh-TW" altLang="en-US" b="1" i="0" baseline="0" dirty="0">
                <a:solidFill>
                  <a:schemeClr val="tx1"/>
                </a:solidFill>
              </a:rPr>
              <a:t>由每個區域中心及地方諮詢委員會決定</a:t>
            </a:r>
            <a:r>
              <a:rPr lang="en-US" b="1" i="0" baseline="0" dirty="0">
                <a:solidFill>
                  <a:schemeClr val="tx1"/>
                </a:solidFill>
              </a:rPr>
              <a:t>。</a:t>
            </a:r>
            <a:r>
              <a:rPr lang="zh-TW" altLang="en-US" b="1" i="0" baseline="0" dirty="0">
                <a:solidFill>
                  <a:schemeClr val="tx1"/>
                </a:solidFill>
              </a:rPr>
              <a:t>請記住</a:t>
            </a:r>
            <a:r>
              <a:rPr lang="en-US" b="1" i="0" baseline="0" dirty="0">
                <a:solidFill>
                  <a:schemeClr val="tx1"/>
                </a:solidFill>
              </a:rPr>
              <a:t>，</a:t>
            </a:r>
            <a:r>
              <a:rPr lang="zh-TW" altLang="en-US" b="1" i="0" baseline="0" dirty="0">
                <a:solidFill>
                  <a:schemeClr val="tx1"/>
                </a:solidFill>
              </a:rPr>
              <a:t>若區域中心提供訓練</a:t>
            </a:r>
            <a:r>
              <a:rPr lang="en-US" b="1" i="0" baseline="0" dirty="0">
                <a:solidFill>
                  <a:schemeClr val="tx1"/>
                </a:solidFill>
                <a:latin typeface="PMingLiU" panose="02020500000000000000" pitchFamily="18" charset="-120"/>
                <a:ea typeface="PMingLiU" panose="02020500000000000000" pitchFamily="18" charset="-120"/>
              </a:rPr>
              <a:t>、</a:t>
            </a:r>
            <a:r>
              <a:rPr lang="zh-TW" altLang="en-US" b="1" i="0" baseline="0" dirty="0">
                <a:solidFill>
                  <a:schemeClr val="tx1"/>
                </a:solidFill>
              </a:rPr>
              <a:t>驗證獨立協助者</a:t>
            </a:r>
            <a:r>
              <a:rPr lang="en-US" b="1" i="0" baseline="0" dirty="0">
                <a:solidFill>
                  <a:schemeClr val="tx1"/>
                </a:solidFill>
              </a:rPr>
              <a:t>，</a:t>
            </a:r>
            <a:r>
              <a:rPr lang="zh-TW" altLang="en-US" b="1" i="0" baseline="0" dirty="0">
                <a:solidFill>
                  <a:schemeClr val="tx1"/>
                </a:solidFill>
              </a:rPr>
              <a:t>並成為名單的來源</a:t>
            </a:r>
            <a:r>
              <a:rPr lang="en-US" b="1" i="0" baseline="0" dirty="0">
                <a:solidFill>
                  <a:schemeClr val="tx1"/>
                </a:solidFill>
              </a:rPr>
              <a:t>，</a:t>
            </a:r>
            <a:r>
              <a:rPr lang="zh-TW" altLang="en-US" b="1" i="0" baseline="0" dirty="0">
                <a:solidFill>
                  <a:schemeClr val="tx1"/>
                </a:solidFill>
              </a:rPr>
              <a:t>就像新業者</a:t>
            </a:r>
            <a:r>
              <a:rPr lang="en-US" b="1" i="0" baseline="0" dirty="0">
                <a:solidFill>
                  <a:schemeClr val="tx1"/>
                </a:solidFill>
              </a:rPr>
              <a:t>（</a:t>
            </a:r>
            <a:r>
              <a:rPr lang="zh-TW" altLang="en-US" b="1" i="0" baseline="0" dirty="0">
                <a:solidFill>
                  <a:schemeClr val="tx1"/>
                </a:solidFill>
              </a:rPr>
              <a:t>或區域中心</a:t>
            </a:r>
            <a:r>
              <a:rPr lang="en-US" b="1" i="0" baseline="0" dirty="0">
                <a:solidFill>
                  <a:schemeClr val="tx1"/>
                </a:solidFill>
              </a:rPr>
              <a:t>2.0）。</a:t>
            </a:r>
            <a:r>
              <a:rPr lang="zh-TW" altLang="en-US" b="1" i="0" baseline="0" dirty="0">
                <a:solidFill>
                  <a:schemeClr val="tx1"/>
                </a:solidFill>
              </a:rPr>
              <a:t>學員能自由雇用他們喜歡的獨立協助者</a:t>
            </a:r>
            <a:r>
              <a:rPr lang="en-US" b="1" i="0" baseline="0" dirty="0">
                <a:solidFill>
                  <a:schemeClr val="tx1"/>
                </a:solidFill>
              </a:rPr>
              <a:t>。</a:t>
            </a:r>
            <a:r>
              <a:rPr lang="zh-TW" altLang="en-US" b="1" i="0" baseline="0" dirty="0">
                <a:solidFill>
                  <a:schemeClr val="tx1"/>
                </a:solidFill>
              </a:rPr>
              <a:t>他們可能想要雇用鄰居</a:t>
            </a:r>
            <a:r>
              <a:rPr lang="en-US" b="1" i="0" baseline="0" dirty="0">
                <a:solidFill>
                  <a:schemeClr val="tx1"/>
                </a:solidFill>
              </a:rPr>
              <a:t>。</a:t>
            </a:r>
            <a:r>
              <a:rPr lang="zh-TW" altLang="en-US" b="1" i="0" baseline="0" dirty="0">
                <a:solidFill>
                  <a:schemeClr val="tx1"/>
                </a:solidFill>
              </a:rPr>
              <a:t>重要的是鄰居有地方獲得訓練成為獨立協助者</a:t>
            </a:r>
            <a:r>
              <a:rPr lang="en-US" b="1" i="0" baseline="0" dirty="0">
                <a:solidFill>
                  <a:schemeClr val="tx1"/>
                </a:solidFill>
              </a:rPr>
              <a:t>。</a:t>
            </a:r>
            <a:r>
              <a:rPr lang="zh-TW" altLang="en-US" b="1" i="0" baseline="0" dirty="0">
                <a:solidFill>
                  <a:schemeClr val="tx1"/>
                </a:solidFill>
              </a:rPr>
              <a:t>區域中心扮演的角色是協助人思考他們想要哪類型的獨立協助者</a:t>
            </a:r>
            <a:r>
              <a:rPr lang="en-US" b="1" i="0" baseline="0" dirty="0">
                <a:solidFill>
                  <a:schemeClr val="tx1"/>
                </a:solidFill>
              </a:rPr>
              <a:t>，</a:t>
            </a:r>
            <a:r>
              <a:rPr lang="zh-TW" altLang="en-US" b="1" i="0" baseline="0" dirty="0">
                <a:solidFill>
                  <a:schemeClr val="tx1"/>
                </a:solidFill>
              </a:rPr>
              <a:t>不只是提供現存名單</a:t>
            </a:r>
            <a:r>
              <a:rPr lang="en-US" b="1" i="0" baseline="0" dirty="0">
                <a:solidFill>
                  <a:schemeClr val="tx1"/>
                </a:solidFill>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dirty="0"/>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dirty="0">
                <a:solidFill>
                  <a:schemeClr val="tx1"/>
                </a:solidFill>
              </a:rPr>
              <a:t>講義</a:t>
            </a:r>
            <a:r>
              <a:rPr lang="en-US" i="0" dirty="0">
                <a:solidFill>
                  <a:schemeClr val="tx1"/>
                </a:solidFill>
              </a:rPr>
              <a:t>：</a:t>
            </a:r>
            <a:r>
              <a:rPr lang="zh-TW" altLang="en-US" b="1" i="0" dirty="0">
                <a:solidFill>
                  <a:schemeClr val="tx1"/>
                </a:solidFill>
              </a:rPr>
              <a:t>雇用服務提供者範例</a:t>
            </a:r>
            <a:r>
              <a:rPr lang="en-US" b="1" i="0" dirty="0">
                <a:solidFill>
                  <a:schemeClr val="tx1"/>
                </a:solidFill>
              </a:rPr>
              <a:t>（</a:t>
            </a:r>
            <a:r>
              <a:rPr lang="zh-TW" altLang="en-US" i="0" baseline="0" dirty="0">
                <a:solidFill>
                  <a:schemeClr val="tx1"/>
                </a:solidFill>
              </a:rPr>
              <a:t>詢問可能提供者的簡單問題</a:t>
            </a:r>
            <a:r>
              <a:rPr lang="en-US" i="0" baseline="0" dirty="0">
                <a:solidFill>
                  <a:schemeClr val="tx1"/>
                </a:solidFill>
              </a:rPr>
              <a:t>）</a:t>
            </a:r>
          </a:p>
          <a:p>
            <a:endParaRPr lang="en-US" i="0" baseline="0" dirty="0">
              <a:solidFill>
                <a:schemeClr val="tx1"/>
              </a:solidFill>
            </a:endParaRPr>
          </a:p>
          <a:p>
            <a:pPr marL="171450" indent="-171450">
              <a:buFont typeface="Arial" panose="020B0604020202020204" pitchFamily="34" charset="0"/>
              <a:buChar char="•"/>
            </a:pPr>
            <a:r>
              <a:rPr lang="zh-TW" altLang="en-US" i="0" baseline="0" dirty="0">
                <a:solidFill>
                  <a:schemeClr val="tx1"/>
                </a:solidFill>
              </a:rPr>
              <a:t>你能從你的家庭或獨立協助者獲得協助尋找正確的人提供你服務</a:t>
            </a:r>
            <a:r>
              <a:rPr lang="en-US" i="0" baseline="0" dirty="0">
                <a:solidFill>
                  <a:schemeClr val="tx1"/>
                </a:solidFill>
              </a:rPr>
              <a:t>。</a:t>
            </a:r>
          </a:p>
          <a:p>
            <a:pPr marL="171450" indent="-171450">
              <a:buFont typeface="Arial" panose="020B0604020202020204" pitchFamily="34" charset="0"/>
              <a:buChar char="•"/>
            </a:pPr>
            <a:endParaRPr lang="en-US" i="0" baseline="0" dirty="0">
              <a:solidFill>
                <a:schemeClr val="tx1"/>
              </a:solidFill>
            </a:endParaRPr>
          </a:p>
          <a:p>
            <a:pPr marL="171450" indent="-171450">
              <a:buFont typeface="Arial" panose="020B0604020202020204" pitchFamily="34" charset="0"/>
              <a:buChar char="•"/>
            </a:pPr>
            <a:r>
              <a:rPr lang="zh-TW" altLang="en-US" i="0" dirty="0">
                <a:solidFill>
                  <a:schemeClr val="tx1"/>
                </a:solidFill>
              </a:rPr>
              <a:t>與</a:t>
            </a:r>
            <a:r>
              <a:rPr lang="zh-TW" altLang="en-US" i="0" baseline="0" dirty="0">
                <a:solidFill>
                  <a:schemeClr val="tx1"/>
                </a:solidFill>
              </a:rPr>
              <a:t>可能提供者</a:t>
            </a:r>
            <a:r>
              <a:rPr lang="zh-TW" altLang="en-US" i="0" dirty="0">
                <a:solidFill>
                  <a:schemeClr val="tx1"/>
                </a:solidFill>
              </a:rPr>
              <a:t>溝通</a:t>
            </a:r>
            <a:r>
              <a:rPr lang="zh-TW" altLang="en-US" i="0" baseline="0" dirty="0">
                <a:solidFill>
                  <a:schemeClr val="tx1"/>
                </a:solidFill>
              </a:rPr>
              <a:t>在支持你的過程中什麼是重要的</a:t>
            </a:r>
            <a:r>
              <a:rPr lang="en-US" i="0" baseline="0" dirty="0">
                <a:solidFill>
                  <a:schemeClr val="tx1"/>
                </a:solidFill>
              </a:rPr>
              <a:t>。</a:t>
            </a:r>
          </a:p>
          <a:p>
            <a:pPr marL="171450" indent="-171450">
              <a:buFont typeface="Arial" panose="020B0604020202020204" pitchFamily="34" charset="0"/>
              <a:buChar char="•"/>
            </a:pPr>
            <a:endParaRPr lang="en-US" i="0" baseline="0" dirty="0">
              <a:solidFill>
                <a:schemeClr val="tx1"/>
              </a:solidFill>
            </a:endParaRPr>
          </a:p>
          <a:p>
            <a:pPr marL="171450" indent="-171450">
              <a:buFont typeface="Arial" panose="020B0604020202020204" pitchFamily="34" charset="0"/>
              <a:buChar char="•"/>
            </a:pPr>
            <a:r>
              <a:rPr lang="zh-TW" altLang="en-US" i="0" baseline="0" dirty="0">
                <a:solidFill>
                  <a:schemeClr val="tx1"/>
                </a:solidFill>
              </a:rPr>
              <a:t>你能從獨立協助者獲得協商協助</a:t>
            </a:r>
            <a:r>
              <a:rPr lang="en-US" i="0" baseline="0" dirty="0">
                <a:solidFill>
                  <a:schemeClr val="tx1"/>
                </a:solidFill>
              </a:rPr>
              <a:t>。</a:t>
            </a:r>
          </a:p>
          <a:p>
            <a:pPr marL="171450" indent="-171450">
              <a:buFont typeface="Arial" panose="020B0604020202020204" pitchFamily="34" charset="0"/>
              <a:buChar char="•"/>
            </a:pPr>
            <a:endParaRPr lang="en-US" i="0" baseline="0" dirty="0">
              <a:solidFill>
                <a:schemeClr val="tx1"/>
              </a:solidFill>
            </a:endParaRPr>
          </a:p>
          <a:p>
            <a:pPr marL="171450" indent="-171450">
              <a:buFont typeface="Arial" panose="020B0604020202020204" pitchFamily="34" charset="0"/>
              <a:buChar char="•"/>
            </a:pPr>
            <a:r>
              <a:rPr lang="zh-TW" altLang="en-US" i="0" baseline="0" dirty="0">
                <a:solidFill>
                  <a:schemeClr val="tx1"/>
                </a:solidFill>
              </a:rPr>
              <a:t>主動詢問其他</a:t>
            </a:r>
            <a:r>
              <a:rPr lang="en-US" i="0" baseline="0" dirty="0">
                <a:solidFill>
                  <a:schemeClr val="tx1"/>
                </a:solidFill>
              </a:rPr>
              <a:t>SDP</a:t>
            </a:r>
            <a:r>
              <a:rPr lang="zh-TW" altLang="en-US" i="0" baseline="0" dirty="0">
                <a:solidFill>
                  <a:schemeClr val="tx1"/>
                </a:solidFill>
              </a:rPr>
              <a:t>學員的薪資</a:t>
            </a:r>
            <a:r>
              <a:rPr lang="en-US" i="0" baseline="0" dirty="0">
                <a:solidFill>
                  <a:schemeClr val="tx1"/>
                </a:solidFill>
              </a:rPr>
              <a:t>。</a:t>
            </a:r>
          </a:p>
          <a:p>
            <a:pPr marL="171450" indent="-171450">
              <a:buFont typeface="Arial" panose="020B0604020202020204" pitchFamily="34" charset="0"/>
              <a:buChar char="•"/>
            </a:pPr>
            <a:endParaRPr lang="en-US" i="0" baseline="0" dirty="0">
              <a:solidFill>
                <a:schemeClr val="tx1"/>
              </a:solidFill>
            </a:endParaRPr>
          </a:p>
          <a:p>
            <a:pPr marL="171450" indent="-171450">
              <a:buFont typeface="Arial" panose="020B0604020202020204" pitchFamily="34" charset="0"/>
              <a:buChar char="•"/>
            </a:pPr>
            <a:r>
              <a:rPr lang="zh-TW" altLang="en-US" i="0" baseline="0" dirty="0">
                <a:solidFill>
                  <a:schemeClr val="tx1"/>
                </a:solidFill>
              </a:rPr>
              <a:t>此外</a:t>
            </a:r>
            <a:r>
              <a:rPr lang="en-US" i="0" baseline="0" dirty="0">
                <a:solidFill>
                  <a:schemeClr val="tx1"/>
                </a:solidFill>
              </a:rPr>
              <a:t>，</a:t>
            </a:r>
            <a:r>
              <a:rPr lang="zh-TW" altLang="en-US" i="0" baseline="0" dirty="0">
                <a:solidFill>
                  <a:schemeClr val="tx1"/>
                </a:solidFill>
              </a:rPr>
              <a:t>你能詢問區域中心傳統系統類似服務的薪資</a:t>
            </a:r>
            <a:r>
              <a:rPr lang="en-US" i="0" baseline="0" dirty="0">
                <a:solidFill>
                  <a:schemeClr val="tx1"/>
                </a:solidFill>
              </a:rPr>
              <a:t>。</a:t>
            </a: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baseline="0" dirty="0">
                <a:solidFill>
                  <a:schemeClr val="tx1"/>
                </a:solidFill>
              </a:rPr>
              <a:t>訓練小訣竅</a:t>
            </a:r>
            <a:r>
              <a:rPr lang="en-US" b="1" i="0" baseline="0" dirty="0">
                <a:solidFill>
                  <a:schemeClr val="tx1"/>
                </a:solidFill>
              </a:rPr>
              <a:t>！</a:t>
            </a:r>
            <a:r>
              <a:rPr lang="zh-TW" altLang="en-US" b="1" i="0" baseline="0" dirty="0">
                <a:solidFill>
                  <a:schemeClr val="tx1"/>
                </a:solidFill>
              </a:rPr>
              <a:t>這時可指出這張簡報說明的</a:t>
            </a:r>
            <a:r>
              <a:rPr lang="zh-TW" altLang="en-US" b="1" i="0" u="sng" baseline="0" dirty="0">
                <a:solidFill>
                  <a:schemeClr val="tx1"/>
                </a:solidFill>
              </a:rPr>
              <a:t>想要</a:t>
            </a:r>
            <a:r>
              <a:rPr lang="zh-TW" altLang="en-US" b="1" i="0" baseline="0" dirty="0">
                <a:solidFill>
                  <a:schemeClr val="tx1"/>
                </a:solidFill>
              </a:rPr>
              <a:t>及</a:t>
            </a:r>
            <a:r>
              <a:rPr lang="zh-TW" altLang="en-US" b="1" i="0" u="sng" baseline="0" dirty="0">
                <a:solidFill>
                  <a:schemeClr val="tx1"/>
                </a:solidFill>
              </a:rPr>
              <a:t>需要</a:t>
            </a:r>
            <a:r>
              <a:rPr lang="zh-TW" altLang="en-US" b="1" i="0" baseline="0" dirty="0">
                <a:solidFill>
                  <a:schemeClr val="tx1"/>
                </a:solidFill>
              </a:rPr>
              <a:t>有點像</a:t>
            </a:r>
            <a:r>
              <a:rPr lang="zh-TW" altLang="en-US" b="1" i="0" u="sng" baseline="0" dirty="0">
                <a:solidFill>
                  <a:schemeClr val="tx1"/>
                </a:solidFill>
              </a:rPr>
              <a:t>對</a:t>
            </a:r>
            <a:r>
              <a:rPr lang="zh-TW" altLang="en-US" b="1" i="0" baseline="0" dirty="0">
                <a:solidFill>
                  <a:schemeClr val="tx1"/>
                </a:solidFill>
              </a:rPr>
              <a:t>你重要及</a:t>
            </a:r>
            <a:r>
              <a:rPr lang="zh-TW" altLang="en-US" b="1" i="0" u="sng" baseline="0" dirty="0">
                <a:solidFill>
                  <a:schemeClr val="tx1"/>
                </a:solidFill>
              </a:rPr>
              <a:t>讓</a:t>
            </a:r>
            <a:r>
              <a:rPr lang="zh-TW" altLang="en-US" b="1" i="0" baseline="0" dirty="0">
                <a:solidFill>
                  <a:schemeClr val="tx1"/>
                </a:solidFill>
              </a:rPr>
              <a:t>你重要</a:t>
            </a:r>
            <a:r>
              <a:rPr lang="en-US" b="1" i="0" baseline="0" dirty="0">
                <a:solidFill>
                  <a:schemeClr val="tx1"/>
                </a:solidFill>
                <a:latin typeface="PMingLiU" panose="02020500000000000000" pitchFamily="18" charset="-120"/>
                <a:ea typeface="PMingLiU" panose="02020500000000000000" pitchFamily="18" charset="-120"/>
              </a:rPr>
              <a:t>，</a:t>
            </a:r>
            <a:r>
              <a:rPr lang="zh-TW" altLang="en-US" b="1" i="0" baseline="0" dirty="0">
                <a:solidFill>
                  <a:schemeClr val="tx1"/>
                </a:solidFill>
              </a:rPr>
              <a:t>連結個人中心方法的價值並說明你期待提供者什麼支持</a:t>
            </a:r>
            <a:r>
              <a:rPr lang="en-US" b="1" i="0" baseline="0" dirty="0">
                <a:solidFill>
                  <a:schemeClr val="tx1"/>
                </a:solidFill>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dirty="0"/>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solidFill>
                  <a:schemeClr val="tx1"/>
                </a:solidFill>
                <a:latin typeface="+mn-lt"/>
                <a:cs typeface="Arial" panose="020B0604020202020204" pitchFamily="34" charset="0"/>
              </a:rPr>
              <a:t>財務管理服務</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或</a:t>
            </a:r>
            <a:r>
              <a:rPr lang="en-US" sz="1200" dirty="0">
                <a:solidFill>
                  <a:schemeClr val="tx1"/>
                </a:solidFill>
                <a:latin typeface="+mn-lt"/>
                <a:cs typeface="Arial" panose="020B0604020202020204" pitchFamily="34" charset="0"/>
              </a:rPr>
              <a:t>FMS，</a:t>
            </a:r>
            <a:r>
              <a:rPr lang="zh-TW" altLang="en-US" sz="1200" dirty="0">
                <a:solidFill>
                  <a:schemeClr val="tx1"/>
                </a:solidFill>
                <a:latin typeface="+mn-lt"/>
                <a:cs typeface="Arial" panose="020B0604020202020204" pitchFamily="34" charset="0"/>
              </a:rPr>
              <a:t>是參加自我決定課程唯一需要的必要服務</a:t>
            </a:r>
            <a:r>
              <a:rPr lang="en-US" sz="120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solidFill>
                  <a:schemeClr val="tx1"/>
                </a:solidFill>
                <a:latin typeface="+mn-lt"/>
                <a:cs typeface="Arial" panose="020B0604020202020204" pitchFamily="34" charset="0"/>
              </a:rPr>
              <a:t>也是唯一必要的業者提供者</a:t>
            </a:r>
            <a:r>
              <a:rPr lang="en-US" sz="1200" dirty="0">
                <a:solidFill>
                  <a:schemeClr val="tx1"/>
                </a:solidFill>
                <a:latin typeface="+mn-lt"/>
                <a:cs typeface="Arial" panose="020B0604020202020204" pitchFamily="34" charset="0"/>
              </a:rPr>
              <a:t>。</a:t>
            </a:r>
            <a:endParaRPr lang="en-US"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aseline="0" dirty="0">
                <a:solidFill>
                  <a:schemeClr val="tx1"/>
                </a:solidFill>
                <a:latin typeface="+mn-lt"/>
                <a:cs typeface="Arial" panose="020B0604020202020204" pitchFamily="34" charset="0"/>
              </a:rPr>
              <a:t>他們協助你確定員工有資格提供你想要雇用他們的服務</a:t>
            </a:r>
            <a:r>
              <a:rPr lang="en-US" sz="1200" baseline="0" dirty="0">
                <a:solidFill>
                  <a:schemeClr val="tx1"/>
                </a:solidFill>
                <a:latin typeface="+mn-lt"/>
                <a:cs typeface="Arial" panose="020B060402020202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aseline="0" dirty="0">
                <a:solidFill>
                  <a:schemeClr val="tx1"/>
                </a:solidFill>
                <a:latin typeface="+mn-lt"/>
                <a:cs typeface="Arial" panose="020B0604020202020204" pitchFamily="34" charset="0"/>
              </a:rPr>
              <a:t>舉例來說</a:t>
            </a:r>
            <a:r>
              <a:rPr lang="en-US" sz="1200" baseline="0" dirty="0">
                <a:solidFill>
                  <a:schemeClr val="tx1"/>
                </a:solidFill>
                <a:latin typeface="+mn-lt"/>
                <a:cs typeface="Arial" panose="020B0604020202020204" pitchFamily="34" charset="0"/>
              </a:rPr>
              <a:t>，FMS</a:t>
            </a:r>
            <a:r>
              <a:rPr lang="zh-TW" altLang="en-US" sz="1200" baseline="0" dirty="0">
                <a:solidFill>
                  <a:schemeClr val="tx1"/>
                </a:solidFill>
                <a:latin typeface="+mn-lt"/>
                <a:cs typeface="Arial" panose="020B0604020202020204" pitchFamily="34" charset="0"/>
              </a:rPr>
              <a:t>驗證任何必要執照及訓練要求</a:t>
            </a:r>
            <a:r>
              <a:rPr lang="en-US" sz="1200" baseline="0" dirty="0">
                <a:solidFill>
                  <a:schemeClr val="tx1"/>
                </a:solidFill>
                <a:latin typeface="+mn-lt"/>
                <a:cs typeface="Arial" panose="020B060402020202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aseline="0" dirty="0">
                <a:solidFill>
                  <a:schemeClr val="tx1"/>
                </a:solidFill>
                <a:latin typeface="+mn-lt"/>
                <a:cs typeface="Arial" panose="020B0604020202020204" pitchFamily="34" charset="0"/>
              </a:rPr>
              <a:t>若有必要</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他們協助你的員工進行犯罪背景檢查</a:t>
            </a:r>
            <a:r>
              <a:rPr lang="en-US" sz="1200"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FMS</a:t>
            </a:r>
            <a:r>
              <a:rPr lang="zh-TW" altLang="en-US" sz="1200" baseline="0" dirty="0">
                <a:solidFill>
                  <a:schemeClr val="tx1"/>
                </a:solidFill>
                <a:latin typeface="+mn-lt"/>
                <a:cs typeface="Arial" panose="020B0604020202020204" pitchFamily="34" charset="0"/>
              </a:rPr>
              <a:t>提供者提供你及你的區域中心花費計畫的月報告</a:t>
            </a:r>
            <a:r>
              <a:rPr lang="en-US" altLang="zh-TW" sz="1200" dirty="0">
                <a:solidFill>
                  <a:schemeClr val="tx1"/>
                </a:solidFill>
                <a:latin typeface="+mn-lt"/>
                <a:cs typeface="Arial" panose="020B0604020202020204" pitchFamily="34" charset="0"/>
              </a:rPr>
              <a:t>，</a:t>
            </a:r>
            <a:r>
              <a:rPr lang="zh-TW" altLang="en-US" sz="1200" dirty="0">
                <a:solidFill>
                  <a:schemeClr val="tx1"/>
                </a:solidFill>
                <a:latin typeface="+mn-lt"/>
                <a:cs typeface="Arial" panose="020B0604020202020204" pitchFamily="34" charset="0"/>
              </a:rPr>
              <a:t>讓你知道開支及剩餘金額</a:t>
            </a:r>
            <a:r>
              <a:rPr lang="en-US" sz="1200"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aseline="0" dirty="0">
                <a:solidFill>
                  <a:schemeClr val="tx1"/>
                </a:solidFill>
                <a:latin typeface="+mn-lt"/>
                <a:cs typeface="Arial" panose="020B0604020202020204" pitchFamily="34" charset="0"/>
              </a:rPr>
              <a:t>區域中心或獨立協助者能協助你尋找選擇</a:t>
            </a:r>
            <a:r>
              <a:rPr lang="en-US" sz="1200" baseline="0" dirty="0">
                <a:solidFill>
                  <a:schemeClr val="tx1"/>
                </a:solidFill>
                <a:latin typeface="+mn-lt"/>
                <a:cs typeface="Arial" panose="020B0604020202020204" pitchFamily="34" charset="0"/>
              </a:rPr>
              <a:t>FMS</a:t>
            </a:r>
            <a:r>
              <a:rPr lang="zh-TW" altLang="en-US" sz="1200" baseline="0" dirty="0">
                <a:solidFill>
                  <a:schemeClr val="tx1"/>
                </a:solidFill>
                <a:latin typeface="+mn-lt"/>
                <a:cs typeface="Arial" panose="020B0604020202020204" pitchFamily="34" charset="0"/>
              </a:rPr>
              <a:t>提供者</a:t>
            </a:r>
            <a:r>
              <a:rPr lang="en-US" sz="1200"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aseline="0" dirty="0">
                <a:solidFill>
                  <a:schemeClr val="tx1"/>
                </a:solidFill>
                <a:latin typeface="+mn-lt"/>
                <a:cs typeface="Arial" panose="020B0604020202020204" pitchFamily="34" charset="0"/>
              </a:rPr>
              <a:t>從花費計畫支付</a:t>
            </a:r>
            <a:r>
              <a:rPr lang="en-US" sz="1200" baseline="0" dirty="0">
                <a:solidFill>
                  <a:schemeClr val="tx1"/>
                </a:solidFill>
                <a:latin typeface="+mn-lt"/>
                <a:cs typeface="Arial" panose="020B0604020202020204" pitchFamily="34" charset="0"/>
              </a:rPr>
              <a:t>FMS</a:t>
            </a:r>
            <a:r>
              <a:rPr lang="zh-TW" altLang="en-US" sz="1200" baseline="0" dirty="0">
                <a:solidFill>
                  <a:schemeClr val="tx1"/>
                </a:solidFill>
                <a:latin typeface="+mn-lt"/>
                <a:cs typeface="Arial" panose="020B0604020202020204" pitchFamily="34" charset="0"/>
              </a:rPr>
              <a:t>服務</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稍後我們會講解成本及各種不同的</a:t>
            </a:r>
            <a:r>
              <a:rPr lang="en-US" sz="1200" baseline="0" dirty="0">
                <a:solidFill>
                  <a:schemeClr val="tx1"/>
                </a:solidFill>
                <a:latin typeface="+mn-lt"/>
                <a:cs typeface="Arial" panose="020B0604020202020204" pitchFamily="34" charset="0"/>
              </a:rPr>
              <a:t>FMS</a:t>
            </a:r>
            <a:r>
              <a:rPr lang="zh-TW" altLang="en-US" sz="1200" baseline="0" dirty="0">
                <a:solidFill>
                  <a:schemeClr val="tx1"/>
                </a:solidFill>
                <a:latin typeface="+mn-lt"/>
                <a:cs typeface="Arial" panose="020B0604020202020204" pitchFamily="34" charset="0"/>
              </a:rPr>
              <a:t>服務</a:t>
            </a:r>
            <a:r>
              <a:rPr lang="en-US" sz="1200" baseline="0" dirty="0">
                <a:solidFill>
                  <a:schemeClr val="tx1"/>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b="1" baseline="0" dirty="0">
                <a:solidFill>
                  <a:schemeClr val="tx1"/>
                </a:solidFill>
                <a:latin typeface="+mn-lt"/>
                <a:cs typeface="Arial" panose="020B0604020202020204" pitchFamily="34" charset="0"/>
              </a:rPr>
              <a:t>訓練小訣竅</a:t>
            </a:r>
            <a:r>
              <a:rPr lang="en-US" sz="1200" b="1" baseline="0" dirty="0">
                <a:solidFill>
                  <a:schemeClr val="tx1"/>
                </a:solidFill>
                <a:latin typeface="+mn-lt"/>
                <a:cs typeface="Arial" panose="020B0604020202020204" pitchFamily="34" charset="0"/>
              </a:rPr>
              <a:t>！FMS</a:t>
            </a:r>
            <a:r>
              <a:rPr lang="zh-TW" altLang="en-US" sz="1200" b="1" baseline="0" dirty="0">
                <a:solidFill>
                  <a:schemeClr val="tx1"/>
                </a:solidFill>
                <a:latin typeface="+mn-lt"/>
                <a:cs typeface="Arial" panose="020B0604020202020204" pitchFamily="34" charset="0"/>
              </a:rPr>
              <a:t>提供者必須遵循第</a:t>
            </a:r>
            <a:r>
              <a:rPr lang="en-US" altLang="zh-TW" sz="1200" b="1" baseline="0" dirty="0">
                <a:solidFill>
                  <a:schemeClr val="tx1"/>
                </a:solidFill>
                <a:latin typeface="+mn-lt"/>
                <a:cs typeface="Arial" panose="020B0604020202020204" pitchFamily="34" charset="0"/>
              </a:rPr>
              <a:t>17</a:t>
            </a:r>
            <a:r>
              <a:rPr lang="zh-TW" altLang="en-US" sz="1200" b="1" baseline="0" dirty="0">
                <a:solidFill>
                  <a:schemeClr val="tx1"/>
                </a:solidFill>
                <a:latin typeface="+mn-lt"/>
                <a:cs typeface="Arial" panose="020B0604020202020204" pitchFamily="34" charset="0"/>
              </a:rPr>
              <a:t>篇第</a:t>
            </a:r>
            <a:r>
              <a:rPr lang="en-US" altLang="zh-TW" sz="1200" b="1" baseline="0" dirty="0">
                <a:solidFill>
                  <a:schemeClr val="tx1"/>
                </a:solidFill>
                <a:latin typeface="+mn-lt"/>
                <a:cs typeface="Arial" panose="020B0604020202020204" pitchFamily="34" charset="0"/>
              </a:rPr>
              <a:t>54327</a:t>
            </a:r>
            <a:r>
              <a:rPr lang="zh-TW" altLang="en-US" sz="1200" b="1" baseline="0" dirty="0">
                <a:solidFill>
                  <a:schemeClr val="tx1"/>
                </a:solidFill>
                <a:latin typeface="+mn-lt"/>
                <a:cs typeface="Arial" panose="020B0604020202020204" pitchFamily="34" charset="0"/>
              </a:rPr>
              <a:t>款規定的所有業者要求</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包含依該款規定</a:t>
            </a:r>
            <a:r>
              <a:rPr lang="en-US" altLang="zh-TW"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向區域中心通報</a:t>
            </a:r>
            <a:r>
              <a:rPr lang="en-US" sz="1200" b="1" baseline="0" dirty="0">
                <a:solidFill>
                  <a:schemeClr val="tx1"/>
                </a:solidFill>
                <a:latin typeface="+mn-lt"/>
                <a:cs typeface="Arial" panose="020B0604020202020204" pitchFamily="34" charset="0"/>
              </a:rPr>
              <a:t>FMS</a:t>
            </a:r>
            <a:r>
              <a:rPr lang="zh-TW" altLang="en-US" sz="1200" b="1" baseline="0" dirty="0">
                <a:solidFill>
                  <a:schemeClr val="tx1"/>
                </a:solidFill>
                <a:latin typeface="+mn-lt"/>
                <a:cs typeface="Arial" panose="020B0604020202020204" pitchFamily="34" charset="0"/>
              </a:rPr>
              <a:t>已知情或學員</a:t>
            </a:r>
            <a:r>
              <a:rPr lang="en-US" sz="1200" b="1" baseline="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b="1" baseline="0" dirty="0">
                <a:solidFill>
                  <a:schemeClr val="tx1"/>
                </a:solidFill>
                <a:latin typeface="+mn-lt"/>
                <a:cs typeface="Arial" panose="020B0604020202020204" pitchFamily="34" charset="0"/>
              </a:rPr>
              <a:t>服務提供者</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或其他人已通報</a:t>
            </a:r>
            <a:r>
              <a:rPr lang="en-US" altLang="zh-TW" sz="1200" b="1" baseline="0" dirty="0">
                <a:solidFill>
                  <a:schemeClr val="tx1"/>
                </a:solidFill>
                <a:latin typeface="+mn-lt"/>
                <a:cs typeface="Arial" panose="020B0604020202020204" pitchFamily="34" charset="0"/>
              </a:rPr>
              <a:t>FMS</a:t>
            </a:r>
            <a:r>
              <a:rPr lang="zh-TW" altLang="en-US" sz="1200" b="1" baseline="0" dirty="0">
                <a:solidFill>
                  <a:schemeClr val="tx1"/>
                </a:solidFill>
                <a:latin typeface="+mn-lt"/>
                <a:cs typeface="Arial" panose="020B0604020202020204" pitchFamily="34" charset="0"/>
              </a:rPr>
              <a:t>的任何特殊事件</a:t>
            </a:r>
            <a:r>
              <a:rPr lang="en-US" sz="1200" b="1" baseline="0" dirty="0">
                <a:solidFill>
                  <a:schemeClr val="tx1"/>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b="1" baseline="0" dirty="0">
                <a:solidFill>
                  <a:schemeClr val="tx1"/>
                </a:solidFill>
                <a:latin typeface="+mn-lt"/>
                <a:cs typeface="Arial" panose="020B0604020202020204" pitchFamily="34" charset="0"/>
              </a:rPr>
              <a:t>訓練小訣竅</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另外</a:t>
            </a:r>
            <a:r>
              <a:rPr lang="en-US" sz="1200" b="1" baseline="0" dirty="0">
                <a:solidFill>
                  <a:schemeClr val="tx1"/>
                </a:solidFill>
                <a:latin typeface="+mn-lt"/>
                <a:cs typeface="Arial" panose="020B0604020202020204" pitchFamily="34" charset="0"/>
              </a:rPr>
              <a:t>，FMS</a:t>
            </a:r>
            <a:r>
              <a:rPr lang="zh-TW" altLang="en-US" sz="1200" b="1" baseline="0" dirty="0">
                <a:solidFill>
                  <a:schemeClr val="tx1"/>
                </a:solidFill>
                <a:latin typeface="+mn-lt"/>
                <a:cs typeface="Arial" panose="020B0604020202020204" pitchFamily="34" charset="0"/>
              </a:rPr>
              <a:t>常是最多學員提問的主題</a:t>
            </a:r>
            <a:r>
              <a:rPr lang="en-US"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讓學員放心課程稍後會深入討論</a:t>
            </a:r>
            <a:r>
              <a:rPr lang="en-US" altLang="zh-TW" sz="1200" b="1" baseline="0" dirty="0">
                <a:solidFill>
                  <a:schemeClr val="tx1"/>
                </a:solidFill>
                <a:latin typeface="+mn-lt"/>
                <a:cs typeface="Arial" panose="020B0604020202020204" pitchFamily="34" charset="0"/>
              </a:rPr>
              <a:t>，</a:t>
            </a:r>
            <a:r>
              <a:rPr lang="zh-TW" altLang="en-US" sz="1200" b="1" baseline="0" dirty="0">
                <a:solidFill>
                  <a:schemeClr val="tx1"/>
                </a:solidFill>
                <a:latin typeface="+mn-lt"/>
                <a:cs typeface="Arial" panose="020B0604020202020204" pitchFamily="34" charset="0"/>
              </a:rPr>
              <a:t>包含選擇</a:t>
            </a:r>
            <a:r>
              <a:rPr lang="en-US" sz="1200" b="1" baseline="0" dirty="0">
                <a:solidFill>
                  <a:schemeClr val="tx1"/>
                </a:solidFill>
                <a:latin typeface="+mn-lt"/>
                <a:cs typeface="Arial" panose="020B0604020202020204" pitchFamily="34" charset="0"/>
              </a:rPr>
              <a:t>FMS</a:t>
            </a:r>
            <a:r>
              <a:rPr lang="zh-TW" altLang="en-US" sz="1200" b="1" baseline="0" dirty="0">
                <a:solidFill>
                  <a:schemeClr val="tx1"/>
                </a:solidFill>
                <a:latin typeface="+mn-lt"/>
                <a:cs typeface="Arial" panose="020B0604020202020204" pitchFamily="34" charset="0"/>
              </a:rPr>
              <a:t>提供者的資料</a:t>
            </a:r>
            <a:r>
              <a:rPr lang="en-US" sz="1200" b="1" baseline="0" dirty="0">
                <a:solidFill>
                  <a:schemeClr val="tx1"/>
                </a:solidFill>
                <a:latin typeface="+mn-lt"/>
                <a:cs typeface="Arial" panose="020B0604020202020204" pitchFamily="34" charset="0"/>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dirty="0"/>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solidFill>
                  <a:schemeClr val="tx1"/>
                </a:solidFill>
              </a:rPr>
              <a:t>講義</a:t>
            </a:r>
            <a:r>
              <a:rPr lang="en-US" i="0" dirty="0">
                <a:solidFill>
                  <a:schemeClr val="tx1"/>
                </a:solidFill>
              </a:rPr>
              <a:t>：</a:t>
            </a:r>
            <a:r>
              <a:rPr lang="zh-TW" altLang="en-US" b="1" i="0" dirty="0">
                <a:solidFill>
                  <a:schemeClr val="tx1"/>
                </a:solidFill>
              </a:rPr>
              <a:t>雇用服務提供者範例</a:t>
            </a:r>
            <a:r>
              <a:rPr lang="en-US" b="1" i="0" dirty="0">
                <a:solidFill>
                  <a:schemeClr val="tx1"/>
                </a:solidFill>
              </a:rPr>
              <a:t>（</a:t>
            </a:r>
            <a:r>
              <a:rPr lang="zh-TW" altLang="en-US" i="0" baseline="0" dirty="0">
                <a:solidFill>
                  <a:schemeClr val="tx1"/>
                </a:solidFill>
              </a:rPr>
              <a:t>詢問可能提供者的簡單問題</a:t>
            </a:r>
            <a:r>
              <a:rPr lang="en-US" i="0" baseline="0" dirty="0">
                <a:solidFill>
                  <a:schemeClr val="tx1"/>
                </a:solidFill>
              </a:rPr>
              <a:t>，</a:t>
            </a:r>
            <a:r>
              <a:rPr lang="zh-TW" altLang="en-US" i="0" baseline="0" dirty="0">
                <a:solidFill>
                  <a:schemeClr val="tx1"/>
                </a:solidFill>
              </a:rPr>
              <a:t>包含可能</a:t>
            </a:r>
            <a:r>
              <a:rPr lang="en-US" i="0" baseline="0" dirty="0">
                <a:solidFill>
                  <a:schemeClr val="tx1"/>
                </a:solidFill>
              </a:rPr>
              <a:t>FMS</a:t>
            </a:r>
            <a:r>
              <a:rPr lang="zh-TW" altLang="en-US" i="0" baseline="0" dirty="0">
                <a:solidFill>
                  <a:schemeClr val="tx1"/>
                </a:solidFill>
              </a:rPr>
              <a:t>提供者</a:t>
            </a:r>
            <a:r>
              <a:rPr lang="en-US" i="0" baseline="0" dirty="0">
                <a:solidFill>
                  <a:schemeClr val="tx1"/>
                </a:solidFill>
              </a:rPr>
              <a:t>）</a:t>
            </a:r>
            <a:endParaRPr lang="en-US" sz="1200" i="0" dirty="0">
              <a:solidFill>
                <a:schemeClr val="tx1"/>
              </a:solidFill>
              <a:latin typeface="+mn-lt"/>
              <a:cs typeface="Arial" panose="020B0604020202020204" pitchFamily="34" charset="0"/>
            </a:endParaRPr>
          </a:p>
          <a:p>
            <a:endParaRPr lang="en-US" i="0" baseline="0" dirty="0">
              <a:solidFill>
                <a:schemeClr val="tx1"/>
              </a:solidFill>
            </a:endParaRPr>
          </a:p>
          <a:p>
            <a:pPr>
              <a:buFont typeface="Arial"/>
              <a:buChar char="•"/>
            </a:pPr>
            <a:r>
              <a:rPr lang="en-US" i="0" baseline="0" dirty="0">
                <a:solidFill>
                  <a:schemeClr val="tx1"/>
                </a:solidFill>
              </a:rPr>
              <a:t> </a:t>
            </a:r>
            <a:r>
              <a:rPr lang="zh-TW" altLang="en-US" i="0" baseline="0" dirty="0">
                <a:solidFill>
                  <a:schemeClr val="tx1"/>
                </a:solidFill>
              </a:rPr>
              <a:t>你需要更多協助或提醒</a:t>
            </a:r>
            <a:r>
              <a:rPr lang="en-US" i="0" baseline="0" dirty="0">
                <a:solidFill>
                  <a:schemeClr val="tx1"/>
                </a:solidFill>
              </a:rPr>
              <a:t> </a:t>
            </a:r>
            <a:r>
              <a:rPr lang="zh-TW" altLang="en-US" i="0" baseline="0" dirty="0">
                <a:solidFill>
                  <a:schemeClr val="tx1"/>
                </a:solidFill>
              </a:rPr>
              <a:t>確保你維持在花費計畫內</a:t>
            </a:r>
            <a:r>
              <a:rPr lang="en-US" i="0" baseline="0" dirty="0">
                <a:solidFill>
                  <a:schemeClr val="tx1"/>
                </a:solidFill>
              </a:rPr>
              <a:t>？</a:t>
            </a:r>
            <a:r>
              <a:rPr lang="zh-TW" altLang="en-US" i="0" baseline="0" dirty="0">
                <a:solidFill>
                  <a:schemeClr val="tx1"/>
                </a:solidFill>
              </a:rPr>
              <a:t>你只要他們付帳單並寄明細給你</a:t>
            </a:r>
            <a:r>
              <a:rPr lang="en-US" i="0" baseline="0" dirty="0">
                <a:solidFill>
                  <a:schemeClr val="tx1"/>
                </a:solidFill>
              </a:rPr>
              <a:t>？</a:t>
            </a:r>
          </a:p>
          <a:p>
            <a:pPr>
              <a:buFont typeface="Arial"/>
              <a:buChar char="•"/>
            </a:pPr>
            <a:endParaRPr lang="en-US" i="0" baseline="0" dirty="0">
              <a:solidFill>
                <a:schemeClr val="tx1"/>
              </a:solidFill>
            </a:endParaRPr>
          </a:p>
          <a:p>
            <a:pPr>
              <a:buFont typeface="Arial"/>
              <a:buChar char="•"/>
            </a:pPr>
            <a:r>
              <a:rPr lang="en-US" i="0" baseline="0" dirty="0">
                <a:solidFill>
                  <a:schemeClr val="tx1"/>
                </a:solidFill>
              </a:rPr>
              <a:t> </a:t>
            </a:r>
            <a:r>
              <a:rPr lang="zh-TW" altLang="en-US" i="0" baseline="0" dirty="0">
                <a:solidFill>
                  <a:schemeClr val="tx1"/>
                </a:solidFill>
              </a:rPr>
              <a:t>你能從你的家庭</a:t>
            </a:r>
            <a:r>
              <a:rPr lang="en-US" i="0" baseline="0" dirty="0">
                <a:solidFill>
                  <a:schemeClr val="tx1"/>
                </a:solidFill>
                <a:latin typeface="PMingLiU" panose="02020500000000000000" pitchFamily="18" charset="-120"/>
                <a:ea typeface="PMingLiU" panose="02020500000000000000" pitchFamily="18" charset="-120"/>
              </a:rPr>
              <a:t>、</a:t>
            </a:r>
            <a:r>
              <a:rPr lang="zh-TW" altLang="en-US" i="0" baseline="0" dirty="0">
                <a:solidFill>
                  <a:schemeClr val="tx1"/>
                </a:solidFill>
              </a:rPr>
              <a:t>服務協調員</a:t>
            </a:r>
            <a:r>
              <a:rPr lang="en-US" i="0" baseline="0" dirty="0">
                <a:solidFill>
                  <a:schemeClr val="tx1"/>
                </a:solidFill>
              </a:rPr>
              <a:t>，</a:t>
            </a:r>
            <a:r>
              <a:rPr lang="zh-TW" altLang="en-US" i="0" baseline="0" dirty="0">
                <a:solidFill>
                  <a:schemeClr val="tx1"/>
                </a:solidFill>
              </a:rPr>
              <a:t>或獨立協助者獲得協助尋找正確的</a:t>
            </a:r>
            <a:r>
              <a:rPr lang="en-US" i="0" baseline="0" dirty="0">
                <a:solidFill>
                  <a:schemeClr val="tx1"/>
                </a:solidFill>
              </a:rPr>
              <a:t>FMS。</a:t>
            </a:r>
          </a:p>
          <a:p>
            <a:pPr>
              <a:buFont typeface="Arial"/>
              <a:buChar char="•"/>
            </a:pPr>
            <a:endParaRPr lang="en-US"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US" i="0" baseline="0" dirty="0">
                <a:solidFill>
                  <a:schemeClr val="tx1"/>
                </a:solidFill>
              </a:rPr>
              <a:t> </a:t>
            </a:r>
            <a:r>
              <a:rPr lang="zh-TW" altLang="en-US" i="0" baseline="0" dirty="0">
                <a:solidFill>
                  <a:schemeClr val="tx1"/>
                </a:solidFill>
              </a:rPr>
              <a:t>向其他的</a:t>
            </a:r>
            <a:r>
              <a:rPr lang="en-US" i="0" baseline="0" dirty="0">
                <a:solidFill>
                  <a:schemeClr val="tx1"/>
                </a:solidFill>
              </a:rPr>
              <a:t>SDP</a:t>
            </a:r>
            <a:r>
              <a:rPr lang="zh-TW" altLang="en-US" i="0" baseline="0" dirty="0">
                <a:solidFill>
                  <a:schemeClr val="tx1"/>
                </a:solidFill>
              </a:rPr>
              <a:t>學員尋求建議或聯絡</a:t>
            </a:r>
            <a:r>
              <a:rPr lang="zh-TW" altLang="en-US" i="0" dirty="0">
                <a:solidFill>
                  <a:schemeClr val="tx1"/>
                </a:solidFill>
              </a:rPr>
              <a:t>推薦人</a:t>
            </a:r>
            <a:r>
              <a:rPr lang="en-US" i="0" dirty="0">
                <a:solidFill>
                  <a:schemeClr val="tx1"/>
                </a:solidFill>
              </a:rPr>
              <a:t>。</a:t>
            </a:r>
            <a:endParaRPr lang="en-US"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zh-TW" altLang="en-US" i="0" dirty="0">
                <a:solidFill>
                  <a:schemeClr val="tx1"/>
                </a:solidFill>
              </a:rPr>
              <a:t> 面談每個機構</a:t>
            </a:r>
            <a:r>
              <a:rPr lang="en-US" altLang="zh-TW" i="0" baseline="0" dirty="0">
                <a:solidFill>
                  <a:schemeClr val="tx1"/>
                </a:solidFill>
              </a:rPr>
              <a:t>，</a:t>
            </a:r>
            <a:r>
              <a:rPr lang="zh-TW" altLang="en-US" i="0" baseline="0" dirty="0">
                <a:solidFill>
                  <a:schemeClr val="tx1"/>
                </a:solidFill>
              </a:rPr>
              <a:t>獲得你需要的</a:t>
            </a:r>
            <a:r>
              <a:rPr lang="zh-TW" altLang="en-US" i="0" dirty="0">
                <a:solidFill>
                  <a:schemeClr val="tx1"/>
                </a:solidFill>
              </a:rPr>
              <a:t>協助</a:t>
            </a: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zh-TW" altLang="en-US" i="0" dirty="0">
                <a:solidFill>
                  <a:schemeClr val="tx1"/>
                </a:solidFill>
              </a:rPr>
              <a:t> 固定最高收費</a:t>
            </a:r>
            <a:endParaRPr lang="en-US" i="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dirty="0"/>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baseline="0" dirty="0">
                <a:solidFill>
                  <a:schemeClr val="tx1"/>
                </a:solidFill>
              </a:rPr>
              <a:t>講義</a:t>
            </a:r>
            <a:r>
              <a:rPr lang="en-US" i="0" baseline="0" dirty="0">
                <a:solidFill>
                  <a:schemeClr val="tx1"/>
                </a:solidFill>
              </a:rPr>
              <a:t>：</a:t>
            </a:r>
            <a:r>
              <a:rPr lang="zh-TW" altLang="en-US" sz="1200" b="1" i="0" u="sng" kern="1200" dirty="0">
                <a:solidFill>
                  <a:schemeClr val="tx1"/>
                </a:solidFill>
                <a:effectLst/>
                <a:latin typeface="+mn-lt"/>
                <a:ea typeface="+mn-ea"/>
                <a:cs typeface="+mn-cs"/>
              </a:rPr>
              <a:t>服務提供者同意書範例</a:t>
            </a:r>
            <a:endParaRPr lang="en-US" sz="1200" b="1" i="0" u="sng" kern="1200" dirty="0">
              <a:solidFill>
                <a:schemeClr val="tx1"/>
              </a:solidFill>
              <a:effectLst/>
              <a:latin typeface="+mn-lt"/>
              <a:ea typeface="+mn-ea"/>
              <a:cs typeface="+mn-cs"/>
            </a:endParaRPr>
          </a:p>
          <a:p>
            <a:endParaRPr lang="en-US" b="1" i="0"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baseline="0" dirty="0">
                <a:solidFill>
                  <a:schemeClr val="tx1"/>
                </a:solidFill>
              </a:rPr>
              <a:t>你及服務提供者需要在服務開始前對服務內容達到共識</a:t>
            </a:r>
            <a:r>
              <a:rPr lang="en-US" b="0" i="0" baseline="0" dirty="0">
                <a:solidFill>
                  <a:schemeClr val="tx1"/>
                </a:solidFill>
              </a:rPr>
              <a:t>。</a:t>
            </a:r>
            <a:r>
              <a:rPr lang="zh-TW" altLang="en-US" b="0" i="0" baseline="0" dirty="0">
                <a:solidFill>
                  <a:schemeClr val="tx1"/>
                </a:solidFill>
              </a:rPr>
              <a:t>思考上述問題</a:t>
            </a:r>
            <a:r>
              <a:rPr lang="en-US" b="0" i="0" baseline="0" dirty="0">
                <a:solidFill>
                  <a:schemeClr val="tx1"/>
                </a:solidFill>
              </a:rPr>
              <a:t>。</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baseline="0" dirty="0">
                <a:solidFill>
                  <a:schemeClr val="tx1"/>
                </a:solidFill>
              </a:rPr>
              <a:t>你能利用一個範例讓提供者知道你們決定的同意書</a:t>
            </a:r>
            <a:r>
              <a:rPr lang="en-US" b="0" i="0" baseline="0" dirty="0">
                <a:solidFill>
                  <a:schemeClr val="tx1"/>
                </a:solidFill>
              </a:rPr>
              <a:t>。</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baseline="0" dirty="0">
                <a:solidFill>
                  <a:schemeClr val="tx1"/>
                </a:solidFill>
              </a:rPr>
              <a:t>在同意書中</a:t>
            </a:r>
            <a:r>
              <a:rPr lang="en-US" b="0" i="0" baseline="0" dirty="0">
                <a:solidFill>
                  <a:schemeClr val="tx1"/>
                </a:solidFill>
              </a:rPr>
              <a:t>，</a:t>
            </a:r>
            <a:r>
              <a:rPr lang="zh-TW" altLang="en-US" b="0" i="0" baseline="0" dirty="0">
                <a:solidFill>
                  <a:schemeClr val="tx1"/>
                </a:solidFill>
              </a:rPr>
              <a:t>須清楚說明內容</a:t>
            </a:r>
            <a:r>
              <a:rPr lang="en-US" b="0" i="0" baseline="0" dirty="0">
                <a:solidFill>
                  <a:schemeClr val="tx1"/>
                </a:solidFill>
              </a:rPr>
              <a:t>。</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baseline="0" dirty="0">
                <a:solidFill>
                  <a:schemeClr val="tx1"/>
                </a:solidFill>
              </a:rPr>
              <a:t>你能向規劃團隊</a:t>
            </a:r>
            <a:r>
              <a:rPr lang="en-US" b="0" i="0" baseline="0" dirty="0">
                <a:solidFill>
                  <a:schemeClr val="tx1"/>
                </a:solidFill>
                <a:latin typeface="PMingLiU" panose="02020500000000000000" pitchFamily="18" charset="-120"/>
                <a:ea typeface="PMingLiU" panose="02020500000000000000" pitchFamily="18" charset="-120"/>
              </a:rPr>
              <a:t>、</a:t>
            </a:r>
            <a:r>
              <a:rPr lang="zh-TW" altLang="en-US" b="0" i="0" baseline="0" dirty="0">
                <a:solidFill>
                  <a:schemeClr val="tx1"/>
                </a:solidFill>
              </a:rPr>
              <a:t>獨立協助者及</a:t>
            </a:r>
            <a:r>
              <a:rPr lang="en-US" altLang="zh-TW" b="0" i="0" baseline="0" dirty="0">
                <a:solidFill>
                  <a:schemeClr val="tx1"/>
                </a:solidFill>
              </a:rPr>
              <a:t>/</a:t>
            </a:r>
            <a:r>
              <a:rPr lang="zh-TW" altLang="en-US" b="0" i="0" baseline="0" dirty="0">
                <a:solidFill>
                  <a:schemeClr val="tx1"/>
                </a:solidFill>
              </a:rPr>
              <a:t>或</a:t>
            </a:r>
            <a:r>
              <a:rPr lang="en-US" b="0" i="0" baseline="0" dirty="0">
                <a:solidFill>
                  <a:schemeClr val="tx1"/>
                </a:solidFill>
              </a:rPr>
              <a:t>FMS</a:t>
            </a:r>
            <a:r>
              <a:rPr lang="zh-TW" altLang="en-US" b="0" i="0" baseline="0" dirty="0">
                <a:solidFill>
                  <a:schemeClr val="tx1"/>
                </a:solidFill>
              </a:rPr>
              <a:t>通報這些同意書</a:t>
            </a:r>
            <a:r>
              <a:rPr lang="en-US" b="0" i="0" baseline="0" dirty="0">
                <a:solidFill>
                  <a:schemeClr val="tx1"/>
                </a:solidFill>
              </a:rPr>
              <a:t>。</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dirty="0">
                <a:solidFill>
                  <a:schemeClr val="tx1"/>
                </a:solidFill>
              </a:rPr>
              <a:t>另外</a:t>
            </a:r>
            <a:r>
              <a:rPr lang="en-US" i="0" dirty="0">
                <a:solidFill>
                  <a:schemeClr val="tx1"/>
                </a:solidFill>
              </a:rPr>
              <a:t>，</a:t>
            </a:r>
            <a:r>
              <a:rPr lang="zh-TW" altLang="en-US" i="0" dirty="0">
                <a:solidFill>
                  <a:schemeClr val="tx1"/>
                </a:solidFill>
              </a:rPr>
              <a:t>你擁有團隊的支持</a:t>
            </a:r>
            <a:r>
              <a:rPr lang="en-US" altLang="zh-TW" b="0" i="0" baseline="0" dirty="0">
                <a:solidFill>
                  <a:schemeClr val="tx1"/>
                </a:solidFill>
              </a:rPr>
              <a:t>，</a:t>
            </a:r>
            <a:r>
              <a:rPr lang="zh-TW" altLang="en-US" b="0" i="0" baseline="0" dirty="0">
                <a:solidFill>
                  <a:schemeClr val="tx1"/>
                </a:solidFill>
              </a:rPr>
              <a:t>因此若有需要請尋求</a:t>
            </a:r>
            <a:r>
              <a:rPr lang="zh-TW" altLang="en-US" i="0" dirty="0">
                <a:solidFill>
                  <a:schemeClr val="tx1"/>
                </a:solidFill>
              </a:rPr>
              <a:t>協助</a:t>
            </a:r>
            <a:r>
              <a:rPr lang="en-US" i="0" dirty="0">
                <a:solidFill>
                  <a:schemeClr val="tx1"/>
                </a:solidFill>
              </a:rPr>
              <a:t>。</a:t>
            </a:r>
          </a:p>
          <a:p>
            <a:endParaRPr lang="en-US" i="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dirty="0"/>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稍早</a:t>
            </a:r>
            <a:r>
              <a:rPr lang="en-US" dirty="0"/>
              <a:t>，</a:t>
            </a:r>
            <a:r>
              <a:rPr lang="zh-TW" altLang="en-US" dirty="0"/>
              <a:t>我們透過範例論過訓練工具及學習</a:t>
            </a:r>
            <a:r>
              <a:rPr lang="en-US" dirty="0"/>
              <a:t>。</a:t>
            </a:r>
          </a:p>
          <a:p>
            <a:r>
              <a:rPr lang="en-US" dirty="0"/>
              <a:t>Jason</a:t>
            </a:r>
            <a:r>
              <a:rPr lang="zh-TW" altLang="en-US" dirty="0"/>
              <a:t>及</a:t>
            </a:r>
            <a:r>
              <a:rPr lang="en-US" dirty="0"/>
              <a:t>Sofia</a:t>
            </a:r>
            <a:r>
              <a:rPr lang="zh-TW" altLang="en-US" dirty="0"/>
              <a:t>範例是虛構人名以</a:t>
            </a:r>
            <a:r>
              <a:rPr lang="zh-TW" altLang="en-US" baseline="0" dirty="0"/>
              <a:t>協助我們學習</a:t>
            </a:r>
            <a:r>
              <a:rPr lang="en-US" baseline="0" dirty="0"/>
              <a:t>。</a:t>
            </a:r>
          </a:p>
          <a:p>
            <a:r>
              <a:rPr lang="zh-TW" altLang="en-US" b="1" u="sng" baseline="0" dirty="0"/>
              <a:t>你的資料袋內有一份名為</a:t>
            </a:r>
            <a:r>
              <a:rPr lang="en-US" b="1" u="sng" baseline="0" dirty="0"/>
              <a:t>「</a:t>
            </a:r>
            <a:r>
              <a:rPr lang="zh-TW" altLang="en-US" b="1" u="sng" baseline="0" dirty="0"/>
              <a:t>認識</a:t>
            </a:r>
            <a:r>
              <a:rPr lang="en-US" b="1" u="sng" baseline="0" dirty="0"/>
              <a:t>Jason</a:t>
            </a:r>
            <a:r>
              <a:rPr lang="zh-TW" altLang="en-US" b="1" u="sng" baseline="0" dirty="0"/>
              <a:t>及</a:t>
            </a:r>
            <a:r>
              <a:rPr lang="en-US" b="1" u="sng" baseline="0" dirty="0"/>
              <a:t>Sofia</a:t>
            </a:r>
            <a:r>
              <a:rPr lang="en-US" b="1" u="sng" baseline="0" dirty="0">
                <a:latin typeface="標楷體" panose="03000509000000000000" pitchFamily="65" charset="-120"/>
                <a:ea typeface="標楷體" panose="03000509000000000000" pitchFamily="65" charset="-120"/>
              </a:rPr>
              <a:t>」</a:t>
            </a:r>
            <a:r>
              <a:rPr lang="zh-TW" altLang="en-US" b="1" u="sng" baseline="0" dirty="0">
                <a:latin typeface="標楷體" panose="03000509000000000000" pitchFamily="65" charset="-120"/>
                <a:ea typeface="標楷體" panose="03000509000000000000" pitchFamily="65" charset="-120"/>
              </a:rPr>
              <a:t>的</a:t>
            </a:r>
            <a:r>
              <a:rPr lang="zh-TW" altLang="en-US" b="1" u="sng" baseline="0" dirty="0"/>
              <a:t>講義</a:t>
            </a:r>
            <a:endParaRPr lang="en-US" b="1" u="sng" baseline="0" dirty="0">
              <a:latin typeface="標楷體" panose="03000509000000000000" pitchFamily="65" charset="-120"/>
              <a:ea typeface="標楷體" panose="03000509000000000000" pitchFamily="65" charset="-120"/>
            </a:endParaRPr>
          </a:p>
          <a:p>
            <a:r>
              <a:rPr lang="zh-TW" altLang="en-US" baseline="0" dirty="0"/>
              <a:t>我們會講解各種觀念時會參考這份講義</a:t>
            </a:r>
            <a:r>
              <a:rPr lang="en-US" baseline="0" dirty="0"/>
              <a:t>。</a:t>
            </a:r>
          </a:p>
          <a:p>
            <a:r>
              <a:rPr lang="zh-TW" altLang="en-US" b="1" baseline="0" dirty="0"/>
              <a:t>第一頁</a:t>
            </a:r>
            <a:r>
              <a:rPr lang="zh-TW" altLang="en-US" baseline="0" dirty="0"/>
              <a:t>略為說明他們的身分及他們人生中的人</a:t>
            </a:r>
            <a:r>
              <a:rPr lang="en-US" baseline="0" dirty="0"/>
              <a:t>。</a:t>
            </a:r>
          </a:p>
          <a:p>
            <a:endParaRPr lang="en-US" dirty="0"/>
          </a:p>
          <a:p>
            <a:r>
              <a:rPr lang="en-US" baseline="0" dirty="0"/>
              <a:t>SD</a:t>
            </a:r>
            <a:r>
              <a:rPr lang="zh-TW" altLang="en-US" baseline="0" dirty="0"/>
              <a:t>新增替</a:t>
            </a:r>
            <a:r>
              <a:rPr lang="en-US" baseline="0" dirty="0"/>
              <a:t>Jason</a:t>
            </a:r>
            <a:r>
              <a:rPr lang="zh-TW" altLang="en-US" baseline="0" dirty="0"/>
              <a:t>及</a:t>
            </a:r>
            <a:r>
              <a:rPr lang="en-US" baseline="0" dirty="0"/>
              <a:t>Sofia</a:t>
            </a:r>
            <a:r>
              <a:rPr lang="zh-TW" altLang="en-US" baseline="0" dirty="0"/>
              <a:t>的</a:t>
            </a:r>
            <a:r>
              <a:rPr lang="en-US" baseline="0" dirty="0"/>
              <a:t>FMS</a:t>
            </a:r>
            <a:r>
              <a:rPr lang="zh-TW" altLang="en-US" baseline="0" dirty="0"/>
              <a:t>及他們選擇雇用獨立協助者的支持</a:t>
            </a:r>
            <a:r>
              <a:rPr lang="en-US" baseline="0" dirty="0"/>
              <a:t>。</a:t>
            </a:r>
            <a:endParaRPr lang="en-US" dirty="0"/>
          </a:p>
          <a:p>
            <a:endParaRPr lang="en-US" dirty="0"/>
          </a:p>
          <a:p>
            <a:r>
              <a:rPr lang="zh-TW" altLang="en-US" dirty="0"/>
              <a:t>透過這場說明會</a:t>
            </a:r>
            <a:r>
              <a:rPr lang="en-US" altLang="zh-TW" dirty="0"/>
              <a:t>，</a:t>
            </a:r>
            <a:r>
              <a:rPr lang="zh-TW" altLang="en-US" dirty="0"/>
              <a:t>你會瞭解</a:t>
            </a:r>
            <a:r>
              <a:rPr lang="en-US" dirty="0"/>
              <a:t>Jason</a:t>
            </a:r>
            <a:r>
              <a:rPr lang="zh-TW" altLang="en-US" dirty="0"/>
              <a:t>及</a:t>
            </a:r>
            <a:r>
              <a:rPr lang="en-US" dirty="0"/>
              <a:t>Sofia</a:t>
            </a:r>
            <a:r>
              <a:rPr lang="zh-TW" altLang="en-US" dirty="0"/>
              <a:t>加入</a:t>
            </a:r>
            <a:r>
              <a:rPr lang="en-US" dirty="0"/>
              <a:t>SDP</a:t>
            </a:r>
            <a:r>
              <a:rPr lang="zh-TW" altLang="en-US" dirty="0"/>
              <a:t>的過程</a:t>
            </a:r>
            <a:r>
              <a:rPr lang="en-US" dirty="0"/>
              <a:t>。</a:t>
            </a:r>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dirty="0"/>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zh-TW" altLang="en-US" sz="1200" dirty="0">
                <a:latin typeface="+mn-lt"/>
              </a:rPr>
              <a:t>你參加這場說明會</a:t>
            </a:r>
            <a:r>
              <a:rPr lang="en-US" sz="1200" dirty="0">
                <a:latin typeface="+mn-lt"/>
              </a:rPr>
              <a:t>，</a:t>
            </a:r>
            <a:r>
              <a:rPr lang="zh-TW" altLang="en-US" sz="1200" dirty="0">
                <a:latin typeface="+mn-lt"/>
              </a:rPr>
              <a:t>透過個人中心規劃發展</a:t>
            </a:r>
            <a:r>
              <a:rPr lang="en-US" altLang="zh-TW" sz="1200" dirty="0">
                <a:latin typeface="+mn-lt"/>
              </a:rPr>
              <a:t> IPP</a:t>
            </a:r>
            <a:r>
              <a:rPr lang="en-US" sz="1200" dirty="0">
                <a:latin typeface="PMingLiU" panose="02020500000000000000" pitchFamily="18" charset="-120"/>
                <a:ea typeface="PMingLiU" panose="02020500000000000000" pitchFamily="18" charset="-120"/>
              </a:rPr>
              <a:t>、</a:t>
            </a:r>
            <a:r>
              <a:rPr lang="zh-TW" altLang="en-US" sz="1200" dirty="0">
                <a:latin typeface="+mn-lt"/>
              </a:rPr>
              <a:t>支持並與你的</a:t>
            </a:r>
            <a:r>
              <a:rPr lang="en-US" sz="1200" dirty="0">
                <a:latin typeface="+mn-lt"/>
              </a:rPr>
              <a:t>FMS</a:t>
            </a:r>
            <a:r>
              <a:rPr lang="zh-TW" altLang="en-US" sz="1200" dirty="0">
                <a:latin typeface="+mn-lt"/>
              </a:rPr>
              <a:t>合作達到財務健全</a:t>
            </a:r>
            <a:r>
              <a:rPr lang="en-US" sz="1200" dirty="0">
                <a:latin typeface="+mn-lt"/>
              </a:rPr>
              <a:t>。</a:t>
            </a:r>
          </a:p>
          <a:p>
            <a:pPr lvl="1"/>
            <a:endParaRPr lang="en-US" sz="1200" dirty="0">
              <a:latin typeface="+mn-lt"/>
            </a:endParaRPr>
          </a:p>
          <a:p>
            <a:pPr marL="914400" lvl="1" indent="-457200">
              <a:buFont typeface="Wingdings" pitchFamily="2" charset="2"/>
              <a:buChar char="ü"/>
            </a:pPr>
            <a:r>
              <a:rPr lang="zh-TW" altLang="en-US" sz="1200" dirty="0">
                <a:latin typeface="+mn-lt"/>
              </a:rPr>
              <a:t>你要從你人生中選擇以你想要及需要的方式支持你的人</a:t>
            </a:r>
            <a:r>
              <a:rPr lang="en-US" sz="1200" dirty="0">
                <a:latin typeface="+mn-lt"/>
              </a:rPr>
              <a:t>。</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TW" altLang="en-US" sz="1200" dirty="0">
                <a:latin typeface="+mn-lt"/>
              </a:rPr>
              <a:t>區域中心服務協調員一直是協助你計畫需要的服務及支持一個必要且重要的人</a:t>
            </a:r>
            <a:r>
              <a:rPr lang="en-US" sz="1200" dirty="0">
                <a:latin typeface="+mn-lt"/>
              </a:rPr>
              <a:t>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TW" altLang="en-US" sz="1200" dirty="0">
                <a:latin typeface="+mn-lt"/>
              </a:rPr>
              <a:t>你可選擇雇用獨立協助者協助你確定並計畫你的服務及支持</a:t>
            </a:r>
            <a:r>
              <a:rPr lang="en-US" sz="1200" dirty="0">
                <a:latin typeface="+mn-lt"/>
              </a:rPr>
              <a:t>。</a:t>
            </a:r>
          </a:p>
          <a:p>
            <a:pPr lvl="1"/>
            <a:endParaRPr lang="en-US" sz="1200" dirty="0">
              <a:latin typeface="+mn-lt"/>
            </a:endParaRPr>
          </a:p>
          <a:p>
            <a:pPr marL="914400" lvl="1" indent="-457200">
              <a:buFont typeface="Wingdings" pitchFamily="2" charset="2"/>
              <a:buChar char="ü"/>
            </a:pPr>
            <a:r>
              <a:rPr lang="zh-TW" altLang="en-US" sz="1200" dirty="0">
                <a:latin typeface="+mn-lt"/>
              </a:rPr>
              <a:t>你要確定你與服務提供者的關係</a:t>
            </a:r>
            <a:r>
              <a:rPr lang="en-US" sz="1200" dirty="0">
                <a:latin typeface="PMingLiU" panose="02020500000000000000" pitchFamily="18" charset="-120"/>
                <a:ea typeface="PMingLiU" panose="02020500000000000000" pitchFamily="18" charset="-120"/>
              </a:rPr>
              <a:t>、</a:t>
            </a:r>
            <a:r>
              <a:rPr lang="zh-TW" altLang="en-US" sz="1200" dirty="0">
                <a:latin typeface="+mn-lt"/>
              </a:rPr>
              <a:t>你要什麼及對他們的需求</a:t>
            </a:r>
            <a:r>
              <a:rPr lang="en-US" sz="1200" dirty="0">
                <a:latin typeface="+mn-lt"/>
              </a:rPr>
              <a:t>。</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TW" altLang="en-US" sz="1200" dirty="0">
                <a:latin typeface="+mn-lt"/>
              </a:rPr>
              <a:t>財務管理服務是必要的</a:t>
            </a:r>
            <a:r>
              <a:rPr lang="en-US" sz="1200" dirty="0">
                <a:latin typeface="+mn-lt"/>
              </a:rPr>
              <a:t>，</a:t>
            </a:r>
            <a:r>
              <a:rPr lang="zh-TW" altLang="en-US" sz="1200" dirty="0">
                <a:latin typeface="+mn-lt"/>
              </a:rPr>
              <a:t>將替你付帳單並協助你管理花費計畫</a:t>
            </a:r>
            <a:r>
              <a:rPr lang="en-US" sz="1200" dirty="0">
                <a:latin typeface="+mn-lt"/>
              </a:rPr>
              <a:t>。</a:t>
            </a:r>
            <a:r>
              <a:rPr lang="zh-TW" altLang="en-US" sz="1200" dirty="0">
                <a:latin typeface="+mn-lt"/>
              </a:rPr>
              <a:t>他們必須是區域中心的業者</a:t>
            </a:r>
            <a:r>
              <a:rPr lang="en-US" sz="1200" dirty="0">
                <a:latin typeface="+mn-lt"/>
              </a:rPr>
              <a:t>。</a:t>
            </a:r>
            <a:r>
              <a:rPr lang="zh-TW" altLang="en-US" sz="1200" dirty="0">
                <a:latin typeface="+mn-lt"/>
              </a:rPr>
              <a:t>你要選擇你將與他們有何種關係</a:t>
            </a:r>
            <a:r>
              <a:rPr lang="en-US" altLang="zh-TW" sz="1200" dirty="0">
                <a:latin typeface="PMingLiU" panose="02020500000000000000" pitchFamily="18" charset="-120"/>
                <a:ea typeface="PMingLiU" panose="02020500000000000000" pitchFamily="18" charset="-120"/>
              </a:rPr>
              <a:t>、</a:t>
            </a:r>
            <a:r>
              <a:rPr lang="zh-TW" altLang="en-US" sz="1200" dirty="0">
                <a:latin typeface="+mn-lt"/>
              </a:rPr>
              <a:t>你需要的協助多寡</a:t>
            </a:r>
            <a:r>
              <a:rPr lang="en-US" sz="1200" dirty="0">
                <a:latin typeface="+mn-lt"/>
              </a:rPr>
              <a:t>！</a:t>
            </a:r>
          </a:p>
          <a:p>
            <a:pPr marL="457200" lvl="1" indent="0">
              <a:buFont typeface="Wingdings" pitchFamily="2" charset="2"/>
              <a:buNone/>
            </a:pPr>
            <a:endParaRPr lang="en-US"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200" b="1" kern="1200" dirty="0">
                <a:solidFill>
                  <a:schemeClr val="tx1"/>
                </a:solidFill>
                <a:effectLst/>
                <a:latin typeface="+mn-lt"/>
                <a:ea typeface="+mn-ea"/>
                <a:cs typeface="+mn-cs"/>
              </a:rPr>
              <a:t>訓練小訣竅</a:t>
            </a:r>
            <a:r>
              <a:rPr lang="en-US" sz="1200" b="1" kern="1200" baseline="0" dirty="0">
                <a:solidFill>
                  <a:schemeClr val="tx1"/>
                </a:solidFill>
                <a:effectLst/>
                <a:latin typeface="+mn-lt"/>
                <a:ea typeface="+mn-ea"/>
                <a:cs typeface="+mn-cs"/>
              </a:rPr>
              <a:t>！</a:t>
            </a:r>
            <a:r>
              <a:rPr lang="zh-TW" altLang="en-US" sz="1200" b="1" kern="1200" baseline="0" dirty="0">
                <a:solidFill>
                  <a:schemeClr val="tx1"/>
                </a:solidFill>
                <a:effectLst/>
                <a:latin typeface="+mn-lt"/>
                <a:ea typeface="+mn-ea"/>
                <a:cs typeface="+mn-cs"/>
              </a:rPr>
              <a:t>完成這張複習簡報後進行這項活動</a:t>
            </a:r>
            <a:r>
              <a:rPr lang="en-US" sz="1200" b="1" kern="1200" baseline="0" dirty="0">
                <a:solidFill>
                  <a:schemeClr val="tx1"/>
                </a:solidFill>
                <a:effectLst/>
                <a:latin typeface="+mn-lt"/>
                <a:ea typeface="+mn-ea"/>
                <a:cs typeface="+mn-cs"/>
              </a:rPr>
              <a:t>。「</a:t>
            </a:r>
            <a:r>
              <a:rPr lang="zh-TW" altLang="en-US" sz="1200" b="1" kern="1200" baseline="0" dirty="0">
                <a:solidFill>
                  <a:schemeClr val="tx1"/>
                </a:solidFill>
                <a:effectLst/>
                <a:latin typeface="+mn-lt"/>
                <a:ea typeface="+mn-ea"/>
                <a:cs typeface="+mn-cs"/>
              </a:rPr>
              <a:t>回到</a:t>
            </a:r>
            <a:r>
              <a:rPr lang="zh-TW" altLang="en-US" sz="1200" b="1" kern="1200" dirty="0">
                <a:solidFill>
                  <a:schemeClr val="tx1"/>
                </a:solidFill>
                <a:effectLst/>
                <a:latin typeface="+mn-lt"/>
                <a:ea typeface="+mn-ea"/>
                <a:cs typeface="+mn-cs"/>
              </a:rPr>
              <a:t>第</a:t>
            </a:r>
            <a:r>
              <a:rPr lang="en-US" altLang="zh-TW" sz="1200" b="1" kern="1200" dirty="0">
                <a:solidFill>
                  <a:schemeClr val="tx1"/>
                </a:solidFill>
                <a:effectLst/>
                <a:latin typeface="+mn-lt"/>
                <a:ea typeface="+mn-ea"/>
                <a:cs typeface="+mn-cs"/>
              </a:rPr>
              <a:t>18</a:t>
            </a:r>
            <a:r>
              <a:rPr lang="zh-TW" altLang="en-US" sz="1200" b="1" kern="1200" dirty="0">
                <a:solidFill>
                  <a:schemeClr val="tx1"/>
                </a:solidFill>
                <a:effectLst/>
                <a:latin typeface="+mn-lt"/>
                <a:ea typeface="+mn-ea"/>
                <a:cs typeface="+mn-cs"/>
              </a:rPr>
              <a:t>頁簡報一下</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大家思考支持圈</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兩兩一組</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每組輪流分享你的個人支持圈</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若你必須組成一支團隊</a:t>
            </a:r>
            <a:r>
              <a:rPr lang="en-US" altLang="zh-TW"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你會找誰</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為什麼</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若有時間</a:t>
            </a:r>
            <a:r>
              <a:rPr lang="en-US" altLang="zh-TW"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思考你不願意找誰及原因</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思考</a:t>
            </a:r>
            <a:r>
              <a:rPr lang="en-US" sz="1200" b="1" kern="1200" dirty="0">
                <a:solidFill>
                  <a:schemeClr val="tx1"/>
                </a:solidFill>
                <a:effectLst/>
                <a:latin typeface="+mn-lt"/>
                <a:ea typeface="+mn-ea"/>
                <a:cs typeface="+mn-cs"/>
              </a:rPr>
              <a:t>5</a:t>
            </a:r>
            <a:r>
              <a:rPr lang="zh-TW" altLang="en-US" sz="1200" b="1" kern="1200" dirty="0">
                <a:solidFill>
                  <a:schemeClr val="tx1"/>
                </a:solidFill>
                <a:effectLst/>
                <a:latin typeface="+mn-lt"/>
                <a:ea typeface="+mn-ea"/>
                <a:cs typeface="+mn-cs"/>
              </a:rPr>
              <a:t>分鐘</a:t>
            </a:r>
            <a:r>
              <a:rPr lang="en-US" altLang="zh-TW"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5</a:t>
            </a:r>
            <a:r>
              <a:rPr lang="zh-TW" altLang="en-US" sz="1200" b="1" kern="1200" dirty="0">
                <a:solidFill>
                  <a:schemeClr val="tx1"/>
                </a:solidFill>
                <a:effectLst/>
                <a:latin typeface="+mn-lt"/>
                <a:ea typeface="+mn-ea"/>
                <a:cs typeface="+mn-cs"/>
              </a:rPr>
              <a:t>分鐘後</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訓練師問</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說</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我希望是大開眼界</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我也希望你思考並向團隊成員分享時</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真的感受到那股支持</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規劃的部分</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我們要進入下一張</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你很想要的那種強烈的團隊支持感</a:t>
            </a:r>
            <a:r>
              <a:rPr lang="en-US" altLang="zh-TW"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具有意義的好規劃開始的基礎</a:t>
            </a:r>
            <a:r>
              <a:rPr lang="en-US" sz="1200" b="1" kern="1200" dirty="0">
                <a:solidFill>
                  <a:schemeClr val="tx1"/>
                </a:solidFill>
                <a:effectLst/>
                <a:latin typeface="+mn-lt"/>
                <a:ea typeface="+mn-ea"/>
                <a:cs typeface="+mn-cs"/>
              </a:rPr>
              <a:t>。」</a:t>
            </a:r>
          </a:p>
          <a:p>
            <a:pPr marL="457200" lvl="1" indent="0">
              <a:buFont typeface="Wingdings" pitchFamily="2" charset="2"/>
              <a:buNone/>
            </a:pP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dirty="0"/>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dirty="0"/>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dirty="0"/>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dirty="0"/>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zh-TW" altLang="en-US" baseline="0" dirty="0">
                <a:solidFill>
                  <a:schemeClr val="tx1"/>
                </a:solidFill>
                <a:latin typeface="+mn-lt"/>
              </a:rPr>
              <a:t>個人中心規劃的重點</a:t>
            </a:r>
            <a:r>
              <a:rPr lang="en-US" baseline="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solidFill>
                  <a:schemeClr val="tx1"/>
                </a:solidFill>
                <a:latin typeface="+mn-lt"/>
              </a:rPr>
              <a:t>確定你的希望及夢想</a:t>
            </a:r>
            <a:r>
              <a:rPr lang="en-US" sz="120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solidFill>
                  <a:schemeClr val="tx1"/>
                </a:solidFill>
                <a:latin typeface="+mn-lt"/>
              </a:rPr>
              <a:t>確定你的喜好及專長</a:t>
            </a:r>
            <a:r>
              <a:rPr lang="en-US" sz="120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solidFill>
                  <a:schemeClr val="tx1"/>
                </a:solidFill>
                <a:latin typeface="+mn-lt"/>
              </a:rPr>
              <a:t>確定並設定具有意義的人生目標</a:t>
            </a:r>
            <a:r>
              <a:rPr lang="en-US" sz="120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solidFill>
                  <a:schemeClr val="tx1"/>
                </a:solidFill>
                <a:latin typeface="+mn-lt"/>
              </a:rPr>
              <a:t>選擇誰將提供你服務</a:t>
            </a:r>
            <a:r>
              <a:rPr lang="en-US" sz="1200" dirty="0">
                <a:solidFill>
                  <a:schemeClr val="tx1"/>
                </a:solidFill>
                <a:latin typeface="+mn-lt"/>
              </a:rPr>
              <a:t>。</a:t>
            </a:r>
          </a:p>
          <a:p>
            <a:pPr marL="171450" indent="-171450">
              <a:buFont typeface="Wingdings" pitchFamily="2" charset="2"/>
              <a:buChar char="ü"/>
            </a:pPr>
            <a:r>
              <a:rPr lang="zh-TW" altLang="en-US" baseline="0" dirty="0">
                <a:solidFill>
                  <a:schemeClr val="tx1"/>
                </a:solidFill>
                <a:latin typeface="+mn-lt"/>
              </a:rPr>
              <a:t>你的規劃過程可能與別人不同</a:t>
            </a:r>
            <a:r>
              <a:rPr lang="zh-TW" altLang="en-US" baseline="0" dirty="0">
                <a:solidFill>
                  <a:schemeClr val="tx1"/>
                </a:solidFill>
                <a:latin typeface="PMingLiU" panose="02020500000000000000" pitchFamily="18" charset="-120"/>
                <a:ea typeface="PMingLiU" panose="02020500000000000000" pitchFamily="18" charset="-120"/>
              </a:rPr>
              <a:t>，那沒關係</a:t>
            </a:r>
            <a:r>
              <a:rPr lang="en-US" baseline="0" dirty="0">
                <a:solidFill>
                  <a:schemeClr val="tx1"/>
                </a:solidFill>
                <a:latin typeface="+mn-lt"/>
              </a:rPr>
              <a:t>。</a:t>
            </a:r>
          </a:p>
          <a:p>
            <a:pPr>
              <a:buFont typeface="Arial"/>
              <a:buNone/>
            </a:pPr>
            <a:r>
              <a:rPr lang="zh-TW" altLang="en-US" baseline="0" dirty="0">
                <a:solidFill>
                  <a:schemeClr val="tx1"/>
                </a:solidFill>
                <a:latin typeface="+mn-lt"/>
              </a:rPr>
              <a:t>記住</a:t>
            </a:r>
            <a:r>
              <a:rPr lang="en-US" baseline="0" dirty="0">
                <a:solidFill>
                  <a:schemeClr val="tx1"/>
                </a:solidFill>
                <a:latin typeface="+mn-lt"/>
              </a:rPr>
              <a:t>：</a:t>
            </a:r>
          </a:p>
          <a:p>
            <a:pPr lvl="1">
              <a:buFont typeface="Arial"/>
              <a:buChar char="•"/>
            </a:pPr>
            <a:r>
              <a:rPr lang="zh-TW" altLang="en-US" baseline="0" dirty="0">
                <a:solidFill>
                  <a:schemeClr val="tx1"/>
                </a:solidFill>
                <a:latin typeface="+mn-lt"/>
              </a:rPr>
              <a:t>每個人都能以自己的方式表達他們的喜惡</a:t>
            </a:r>
            <a:r>
              <a:rPr lang="en-US" baseline="0" dirty="0">
                <a:solidFill>
                  <a:schemeClr val="tx1"/>
                </a:solidFill>
                <a:latin typeface="+mn-lt"/>
              </a:rPr>
              <a:t>。</a:t>
            </a:r>
          </a:p>
          <a:p>
            <a:pPr lvl="1">
              <a:buFont typeface="Arial"/>
              <a:buChar char="•"/>
            </a:pPr>
            <a:r>
              <a:rPr lang="zh-TW" altLang="en-US" baseline="0" dirty="0">
                <a:solidFill>
                  <a:schemeClr val="tx1"/>
                </a:solidFill>
                <a:latin typeface="+mn-lt"/>
              </a:rPr>
              <a:t>藉由微笑</a:t>
            </a:r>
            <a:r>
              <a:rPr lang="en-US" baseline="0" dirty="0">
                <a:solidFill>
                  <a:schemeClr val="tx1"/>
                </a:solidFill>
                <a:latin typeface="PMingLiU" panose="02020500000000000000" pitchFamily="18" charset="-120"/>
                <a:ea typeface="PMingLiU" panose="02020500000000000000" pitchFamily="18" charset="-120"/>
              </a:rPr>
              <a:t>、</a:t>
            </a:r>
            <a:r>
              <a:rPr lang="zh-TW" altLang="en-US" baseline="0" dirty="0">
                <a:solidFill>
                  <a:schemeClr val="tx1"/>
                </a:solidFill>
                <a:latin typeface="PMingLiU" panose="02020500000000000000" pitchFamily="18" charset="-120"/>
                <a:ea typeface="PMingLiU" panose="02020500000000000000" pitchFamily="18" charset="-120"/>
              </a:rPr>
              <a:t>打字</a:t>
            </a:r>
            <a:r>
              <a:rPr lang="en-US" altLang="zh-TW" baseline="0" dirty="0">
                <a:solidFill>
                  <a:schemeClr val="tx1"/>
                </a:solidFill>
                <a:latin typeface="PMingLiU" panose="02020500000000000000" pitchFamily="18" charset="-120"/>
                <a:ea typeface="PMingLiU" panose="02020500000000000000" pitchFamily="18" charset="-120"/>
              </a:rPr>
              <a:t>、</a:t>
            </a:r>
            <a:r>
              <a:rPr lang="zh-TW" altLang="en-US" baseline="0" dirty="0">
                <a:solidFill>
                  <a:schemeClr val="tx1"/>
                </a:solidFill>
                <a:latin typeface="PMingLiU" panose="02020500000000000000" pitchFamily="18" charset="-120"/>
                <a:ea typeface="PMingLiU" panose="02020500000000000000" pitchFamily="18" charset="-120"/>
              </a:rPr>
              <a:t>用照片</a:t>
            </a:r>
            <a:r>
              <a:rPr lang="en-US" baseline="0" dirty="0">
                <a:solidFill>
                  <a:schemeClr val="tx1"/>
                </a:solidFill>
                <a:latin typeface="+mn-lt"/>
              </a:rPr>
              <a:t>…</a:t>
            </a:r>
            <a:r>
              <a:rPr lang="zh-TW" altLang="en-US" baseline="0" dirty="0">
                <a:solidFill>
                  <a:schemeClr val="tx1"/>
                </a:solidFill>
                <a:latin typeface="+mn-lt"/>
              </a:rPr>
              <a:t>每個人都有權選擇並與他們的團隊溝通那些選擇</a:t>
            </a:r>
            <a:r>
              <a:rPr lang="en-US" baseline="0" dirty="0">
                <a:solidFill>
                  <a:schemeClr val="tx1"/>
                </a:solidFill>
                <a:latin typeface="+mn-lt"/>
              </a:rPr>
              <a:t>。</a:t>
            </a:r>
          </a:p>
          <a:p>
            <a:pPr marL="457200" marR="0" lvl="2" indent="0" algn="l" defTabSz="914400" rtl="0" eaLnBrk="1" fontAlgn="auto" latinLnBrk="0" hangingPunct="1">
              <a:lnSpc>
                <a:spcPct val="100000"/>
              </a:lnSpc>
              <a:spcBef>
                <a:spcPts val="0"/>
              </a:spcBef>
              <a:spcAft>
                <a:spcPts val="0"/>
              </a:spcAft>
              <a:buClrTx/>
              <a:buSzTx/>
              <a:buFont typeface="Arial"/>
              <a:buChar char="•"/>
              <a:tabLst/>
              <a:defRPr/>
            </a:pPr>
            <a:r>
              <a:rPr lang="zh-TW" altLang="en-US" baseline="0" dirty="0">
                <a:solidFill>
                  <a:schemeClr val="tx1"/>
                </a:solidFill>
                <a:latin typeface="+mn-lt"/>
              </a:rPr>
              <a:t>行為是一種溝通形式</a:t>
            </a:r>
            <a:r>
              <a:rPr lang="en-US" baseline="0" dirty="0">
                <a:solidFill>
                  <a:schemeClr val="tx1"/>
                </a:solidFill>
                <a:latin typeface="+mn-lt"/>
              </a:rPr>
              <a:t>。</a:t>
            </a:r>
          </a:p>
          <a:p>
            <a:pPr lvl="1">
              <a:buFont typeface="Arial"/>
              <a:buChar char="•"/>
            </a:pPr>
            <a:r>
              <a:rPr lang="zh-TW" altLang="en-US" u="none" baseline="0" dirty="0">
                <a:solidFill>
                  <a:schemeClr val="tx1"/>
                </a:solidFill>
                <a:latin typeface="+mn-lt"/>
              </a:rPr>
              <a:t>每個人都有權過他們選擇的人生</a:t>
            </a:r>
            <a:r>
              <a:rPr lang="zh-TW" altLang="en-US" baseline="0" dirty="0">
                <a:solidFill>
                  <a:schemeClr val="tx1"/>
                </a:solidFill>
                <a:latin typeface="PMingLiU" panose="02020500000000000000" pitchFamily="18" charset="-120"/>
                <a:ea typeface="PMingLiU" panose="02020500000000000000" pitchFamily="18" charset="-120"/>
              </a:rPr>
              <a:t>，在社區與他們選擇的人相處</a:t>
            </a:r>
            <a:r>
              <a:rPr lang="en-US" u="none" baseline="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SDP</a:t>
            </a:r>
            <a:r>
              <a:rPr lang="zh-TW" altLang="en-US" sz="1200" kern="1200" baseline="0" dirty="0">
                <a:solidFill>
                  <a:schemeClr val="tx1"/>
                </a:solidFill>
                <a:effectLst/>
                <a:latin typeface="+mn-lt"/>
                <a:ea typeface="+mn-ea"/>
                <a:cs typeface="+mn-cs"/>
              </a:rPr>
              <a:t>將提供你自由及支持計畫你的目標</a:t>
            </a:r>
            <a:r>
              <a:rPr lang="en-US" sz="1200" kern="1200" baseline="0" dirty="0">
                <a:solidFill>
                  <a:schemeClr val="tx1"/>
                </a:solidFill>
                <a:effectLst/>
                <a:latin typeface="+mn-lt"/>
                <a:ea typeface="+mn-ea"/>
                <a:cs typeface="+mn-cs"/>
              </a:rPr>
              <a:t>，</a:t>
            </a:r>
            <a:r>
              <a:rPr lang="zh-TW" altLang="en-US" sz="1200" kern="1200" baseline="0" dirty="0">
                <a:solidFill>
                  <a:schemeClr val="tx1"/>
                </a:solidFill>
                <a:effectLst/>
                <a:latin typeface="+mn-lt"/>
                <a:ea typeface="+mn-ea"/>
                <a:cs typeface="+mn-cs"/>
              </a:rPr>
              <a:t>及你決定如何達到目標的方式</a:t>
            </a:r>
            <a:r>
              <a:rPr lang="en-US" sz="120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i="0" dirty="0">
                <a:solidFill>
                  <a:schemeClr val="tx1"/>
                </a:solidFill>
              </a:rPr>
              <a:t>講義</a:t>
            </a:r>
            <a:r>
              <a:rPr lang="en-US" i="0" dirty="0">
                <a:solidFill>
                  <a:schemeClr val="tx1"/>
                </a:solidFill>
              </a:rPr>
              <a:t>：</a:t>
            </a:r>
            <a:r>
              <a:rPr lang="zh-TW" altLang="en-US" b="1" i="0" dirty="0">
                <a:solidFill>
                  <a:schemeClr val="tx1"/>
                </a:solidFill>
              </a:rPr>
              <a:t>個人中心規劃資源</a:t>
            </a: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200" i="0" kern="1200" baseline="0" dirty="0">
                <a:solidFill>
                  <a:schemeClr val="tx1"/>
                </a:solidFill>
                <a:effectLst/>
                <a:latin typeface="+mn-lt"/>
                <a:ea typeface="+mn-ea"/>
                <a:cs typeface="+mn-cs"/>
              </a:rPr>
              <a:t>思考開始有許多步驟</a:t>
            </a:r>
            <a:r>
              <a:rPr lang="en-US" sz="1200" i="0" kern="1200" baseline="0" dirty="0">
                <a:solidFill>
                  <a:schemeClr val="tx1"/>
                </a:solidFill>
                <a:effectLst/>
                <a:latin typeface="+mn-lt"/>
                <a:ea typeface="+mn-ea"/>
                <a:cs typeface="+mn-cs"/>
              </a:rPr>
              <a:t>。</a:t>
            </a:r>
            <a:r>
              <a:rPr lang="zh-TW" altLang="en-US" sz="1200" i="0" kern="1200" baseline="0" dirty="0">
                <a:solidFill>
                  <a:schemeClr val="tx1"/>
                </a:solidFill>
                <a:effectLst/>
                <a:latin typeface="+mn-lt"/>
                <a:ea typeface="+mn-ea"/>
                <a:cs typeface="+mn-cs"/>
              </a:rPr>
              <a:t>該從何開始</a:t>
            </a:r>
            <a:r>
              <a:rPr lang="en-US" sz="120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200" i="0" kern="1200" baseline="0" dirty="0">
                <a:solidFill>
                  <a:schemeClr val="tx1"/>
                </a:solidFill>
                <a:effectLst/>
                <a:latin typeface="+mn-lt"/>
                <a:ea typeface="+mn-ea"/>
                <a:cs typeface="+mn-cs"/>
              </a:rPr>
              <a:t>轉入</a:t>
            </a:r>
            <a:r>
              <a:rPr lang="en-US" sz="1200" i="0" kern="1200" baseline="0" dirty="0">
                <a:solidFill>
                  <a:schemeClr val="tx1"/>
                </a:solidFill>
                <a:effectLst/>
                <a:latin typeface="+mn-lt"/>
                <a:ea typeface="+mn-ea"/>
                <a:cs typeface="+mn-cs"/>
              </a:rPr>
              <a:t>SDP</a:t>
            </a:r>
            <a:r>
              <a:rPr lang="zh-TW" altLang="en-US" sz="1200" i="0" kern="1200" baseline="0" dirty="0">
                <a:solidFill>
                  <a:schemeClr val="tx1"/>
                </a:solidFill>
                <a:effectLst/>
                <a:latin typeface="+mn-lt"/>
                <a:ea typeface="+mn-ea"/>
                <a:cs typeface="+mn-cs"/>
              </a:rPr>
              <a:t>會需要時間</a:t>
            </a:r>
            <a:r>
              <a:rPr lang="en-US" sz="1200" i="0" kern="1200" baseline="0" dirty="0">
                <a:solidFill>
                  <a:schemeClr val="tx1"/>
                </a:solidFill>
                <a:effectLst/>
                <a:latin typeface="PMingLiU" panose="02020500000000000000" pitchFamily="18" charset="-120"/>
                <a:ea typeface="PMingLiU" panose="02020500000000000000" pitchFamily="18" charset="-120"/>
                <a:cs typeface="+mn-cs"/>
              </a:rPr>
              <a:t>、</a:t>
            </a:r>
            <a:r>
              <a:rPr lang="zh-TW" altLang="en-US" sz="1200" i="0" kern="1200" baseline="0" dirty="0">
                <a:solidFill>
                  <a:schemeClr val="tx1"/>
                </a:solidFill>
                <a:effectLst/>
                <a:latin typeface="+mn-lt"/>
                <a:ea typeface="+mn-ea"/>
                <a:cs typeface="+mn-cs"/>
              </a:rPr>
              <a:t>資料及支持瞭解這些事</a:t>
            </a:r>
            <a:r>
              <a:rPr lang="en-US" sz="1200" i="0" kern="1200" baseline="0" dirty="0">
                <a:solidFill>
                  <a:schemeClr val="tx1"/>
                </a:solidFill>
                <a:effectLst/>
                <a:latin typeface="+mn-lt"/>
                <a:ea typeface="+mn-ea"/>
                <a:cs typeface="+mn-cs"/>
              </a:rPr>
              <a:t>。</a:t>
            </a:r>
            <a:r>
              <a:rPr lang="zh-TW" altLang="en-US" sz="1200" i="0" kern="1200" baseline="0" dirty="0">
                <a:solidFill>
                  <a:schemeClr val="tx1"/>
                </a:solidFill>
                <a:effectLst/>
                <a:latin typeface="+mn-lt"/>
                <a:ea typeface="+mn-ea"/>
                <a:cs typeface="+mn-cs"/>
              </a:rPr>
              <a:t>你可能需要資源瞭解想要如何規劃</a:t>
            </a:r>
            <a:r>
              <a:rPr lang="en-US" sz="1200" i="0" kern="1200" baseline="0" dirty="0">
                <a:solidFill>
                  <a:schemeClr val="tx1"/>
                </a:solidFill>
                <a:effectLst/>
                <a:latin typeface="+mn-lt"/>
                <a:ea typeface="+mn-ea"/>
                <a:cs typeface="+mn-cs"/>
              </a:rPr>
              <a:t>。</a:t>
            </a:r>
            <a:r>
              <a:rPr lang="zh-TW" altLang="en-US" sz="1200" i="0" kern="1200" baseline="0" dirty="0">
                <a:solidFill>
                  <a:schemeClr val="tx1"/>
                </a:solidFill>
                <a:effectLst/>
                <a:latin typeface="+mn-lt"/>
                <a:ea typeface="+mn-ea"/>
                <a:cs typeface="+mn-cs"/>
              </a:rPr>
              <a:t>你的規劃過程可能想要一項個人中心計畫</a:t>
            </a:r>
            <a:r>
              <a:rPr lang="en-US" sz="1200" i="0"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i="0" kern="1200" baseline="0" dirty="0">
                <a:solidFill>
                  <a:schemeClr val="tx1"/>
                </a:solidFill>
                <a:effectLst/>
                <a:latin typeface="+mn-lt"/>
                <a:ea typeface="+mn-ea"/>
                <a:cs typeface="+mn-cs"/>
              </a:rPr>
              <a:t>個人中心計畫是更深入</a:t>
            </a:r>
            <a:r>
              <a:rPr lang="en-US" altLang="zh-TW" sz="1200" i="0" kern="1200" baseline="0" dirty="0">
                <a:solidFill>
                  <a:schemeClr val="tx1"/>
                </a:solidFill>
                <a:effectLst/>
                <a:latin typeface="PMingLiU" panose="02020500000000000000" pitchFamily="18" charset="-120"/>
                <a:ea typeface="PMingLiU" panose="02020500000000000000" pitchFamily="18" charset="-120"/>
                <a:cs typeface="+mn-cs"/>
              </a:rPr>
              <a:t>、</a:t>
            </a:r>
            <a:r>
              <a:rPr lang="zh-TW" altLang="en-US" sz="1200" i="0" kern="1200" baseline="0" dirty="0">
                <a:solidFill>
                  <a:schemeClr val="tx1"/>
                </a:solidFill>
                <a:effectLst/>
                <a:latin typeface="PMingLiU" panose="02020500000000000000" pitchFamily="18" charset="-120"/>
                <a:ea typeface="PMingLiU" panose="02020500000000000000" pitchFamily="18" charset="-120"/>
                <a:cs typeface="+mn-cs"/>
              </a:rPr>
              <a:t>周詳及</a:t>
            </a:r>
            <a:r>
              <a:rPr lang="zh-TW" altLang="en-US" sz="1200" i="0" kern="1200" baseline="0" dirty="0">
                <a:solidFill>
                  <a:schemeClr val="tx1"/>
                </a:solidFill>
                <a:effectLst/>
                <a:latin typeface="+mn-lt"/>
                <a:ea typeface="+mn-ea"/>
                <a:cs typeface="+mn-cs"/>
              </a:rPr>
              <a:t>廣泛的規劃過程的書面結果，能協助通知你的區域中心</a:t>
            </a:r>
            <a:r>
              <a:rPr lang="en-US" altLang="zh-TW" sz="1200" i="0" kern="1200" baseline="0" dirty="0">
                <a:solidFill>
                  <a:schemeClr val="tx1"/>
                </a:solidFill>
                <a:effectLst/>
                <a:latin typeface="+mn-lt"/>
                <a:ea typeface="+mn-ea"/>
                <a:cs typeface="+mn-cs"/>
              </a:rPr>
              <a:t>IPP</a:t>
            </a:r>
            <a:r>
              <a:rPr lang="zh-TW" altLang="en-US" sz="1200" i="0" kern="1200" baseline="0" dirty="0">
                <a:solidFill>
                  <a:schemeClr val="tx1"/>
                </a:solidFill>
                <a:effectLst/>
                <a:latin typeface="+mn-lt"/>
                <a:ea typeface="+mn-ea"/>
                <a:cs typeface="+mn-cs"/>
              </a:rPr>
              <a:t>或其他服務提供者的計畫</a:t>
            </a:r>
            <a:r>
              <a:rPr lang="en-US" sz="120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i="0" kern="1200" baseline="0" dirty="0">
                <a:solidFill>
                  <a:schemeClr val="tx1"/>
                </a:solidFill>
                <a:effectLst/>
                <a:latin typeface="+mn-lt"/>
                <a:ea typeface="+mn-ea"/>
                <a:cs typeface="+mn-cs"/>
              </a:rPr>
              <a:t>資料袋內有個人中心</a:t>
            </a:r>
            <a:r>
              <a:rPr lang="zh-TW" altLang="en-US" sz="1200" i="0" u="sng" kern="1200" baseline="0" dirty="0">
                <a:solidFill>
                  <a:schemeClr val="tx1"/>
                </a:solidFill>
                <a:effectLst/>
                <a:latin typeface="+mn-lt"/>
                <a:ea typeface="+mn-ea"/>
                <a:cs typeface="+mn-cs"/>
              </a:rPr>
              <a:t>規劃</a:t>
            </a:r>
            <a:r>
              <a:rPr lang="zh-TW" altLang="en-US" sz="1200" i="0" kern="1200" baseline="0" dirty="0">
                <a:solidFill>
                  <a:schemeClr val="tx1"/>
                </a:solidFill>
                <a:effectLst/>
                <a:latin typeface="+mn-lt"/>
                <a:ea typeface="+mn-ea"/>
                <a:cs typeface="+mn-cs"/>
              </a:rPr>
              <a:t>及個人中心</a:t>
            </a:r>
            <a:r>
              <a:rPr lang="zh-TW" altLang="en-US" sz="1200" i="0" u="sng" kern="1200" baseline="0" dirty="0">
                <a:solidFill>
                  <a:schemeClr val="tx1"/>
                </a:solidFill>
                <a:effectLst/>
                <a:latin typeface="+mn-lt"/>
                <a:ea typeface="+mn-ea"/>
                <a:cs typeface="+mn-cs"/>
              </a:rPr>
              <a:t>計畫</a:t>
            </a:r>
            <a:r>
              <a:rPr lang="zh-TW" altLang="en-US" sz="1200" i="0" kern="1200" baseline="0" dirty="0">
                <a:solidFill>
                  <a:schemeClr val="tx1"/>
                </a:solidFill>
                <a:effectLst/>
                <a:latin typeface="+mn-lt"/>
                <a:ea typeface="+mn-ea"/>
                <a:cs typeface="+mn-cs"/>
              </a:rPr>
              <a:t>相關的出版品</a:t>
            </a:r>
            <a:r>
              <a:rPr lang="en-US" sz="1200" i="0" kern="1200" baseline="0" dirty="0">
                <a:solidFill>
                  <a:schemeClr val="tx1"/>
                </a:solidFill>
                <a:effectLst/>
                <a:latin typeface="PMingLiU" panose="02020500000000000000" pitchFamily="18" charset="-120"/>
                <a:ea typeface="PMingLiU" panose="02020500000000000000" pitchFamily="18" charset="-120"/>
                <a:cs typeface="+mn-cs"/>
              </a:rPr>
              <a:t>、</a:t>
            </a:r>
            <a:r>
              <a:rPr lang="zh-TW" altLang="en-US" sz="1200" i="0" kern="1200" baseline="0" dirty="0">
                <a:solidFill>
                  <a:schemeClr val="tx1"/>
                </a:solidFill>
                <a:effectLst/>
                <a:latin typeface="+mn-lt"/>
                <a:ea typeface="+mn-ea"/>
                <a:cs typeface="+mn-cs"/>
              </a:rPr>
              <a:t>線上資源及影片清單，你能用來深入學習</a:t>
            </a:r>
            <a:r>
              <a:rPr lang="en-US" sz="1200" i="0" kern="1200" baseline="0" dirty="0">
                <a:solidFill>
                  <a:schemeClr val="tx1"/>
                </a:solidFill>
                <a:effectLst/>
                <a:latin typeface="+mn-lt"/>
                <a:ea typeface="+mn-ea"/>
                <a:cs typeface="+mn-cs"/>
              </a:rPr>
              <a:t>。</a:t>
            </a:r>
            <a:r>
              <a:rPr lang="zh-TW" altLang="en-US" sz="1200" i="0" kern="1200" baseline="0" dirty="0">
                <a:solidFill>
                  <a:schemeClr val="tx1"/>
                </a:solidFill>
                <a:effectLst/>
                <a:latin typeface="+mn-lt"/>
                <a:ea typeface="+mn-ea"/>
                <a:cs typeface="+mn-cs"/>
              </a:rPr>
              <a:t>線上及書局還有許多有用資源</a:t>
            </a:r>
            <a:r>
              <a:rPr lang="en-US" sz="1200" i="0" kern="1200" baseline="0" dirty="0">
                <a:solidFill>
                  <a:schemeClr val="tx1"/>
                </a:solidFill>
                <a:effectLst/>
                <a:latin typeface="+mn-lt"/>
                <a:ea typeface="+mn-ea"/>
                <a:cs typeface="+mn-cs"/>
              </a:rPr>
              <a:t>。</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i="0" kern="1200" baseline="0" dirty="0">
                <a:solidFill>
                  <a:schemeClr val="tx1"/>
                </a:solidFill>
                <a:effectLst/>
                <a:latin typeface="+mn-lt"/>
                <a:ea typeface="+mn-ea"/>
                <a:cs typeface="+mn-cs"/>
              </a:rPr>
              <a:t>被選中參加</a:t>
            </a:r>
            <a:r>
              <a:rPr lang="en-US" sz="1200" i="0" kern="1200" baseline="0" dirty="0">
                <a:solidFill>
                  <a:schemeClr val="tx1"/>
                </a:solidFill>
                <a:effectLst/>
                <a:latin typeface="+mn-lt"/>
                <a:ea typeface="+mn-ea"/>
                <a:cs typeface="+mn-cs"/>
              </a:rPr>
              <a:t>SDP</a:t>
            </a:r>
            <a:r>
              <a:rPr lang="zh-TW" altLang="en-US" sz="1200" i="0" kern="1200" baseline="0" dirty="0">
                <a:solidFill>
                  <a:schemeClr val="tx1"/>
                </a:solidFill>
                <a:effectLst/>
                <a:latin typeface="+mn-lt"/>
                <a:ea typeface="+mn-ea"/>
                <a:cs typeface="+mn-cs"/>
              </a:rPr>
              <a:t>的人可能要求區域中心協助個人中心規劃從傳統服務轉入</a:t>
            </a:r>
            <a:r>
              <a:rPr lang="en-US" sz="1200" i="0" kern="1200" baseline="0" dirty="0">
                <a:solidFill>
                  <a:schemeClr val="tx1"/>
                </a:solidFill>
                <a:effectLst/>
                <a:latin typeface="+mn-lt"/>
                <a:ea typeface="+mn-ea"/>
                <a:cs typeface="+mn-cs"/>
              </a:rPr>
              <a:t>SDP。</a:t>
            </a:r>
            <a:r>
              <a:rPr lang="zh-TW" altLang="en-US" sz="1200" i="0" kern="1200" baseline="0" dirty="0">
                <a:solidFill>
                  <a:schemeClr val="tx1"/>
                </a:solidFill>
                <a:effectLst/>
                <a:latin typeface="+mn-lt"/>
                <a:ea typeface="+mn-ea"/>
                <a:cs typeface="+mn-cs"/>
              </a:rPr>
              <a:t>這些</a:t>
            </a:r>
            <a:r>
              <a:rPr lang="zh-TW" altLang="en-US" sz="1200" b="0" i="0" u="none" strike="noStrike" kern="1200" baseline="0" dirty="0">
                <a:solidFill>
                  <a:schemeClr val="tx1"/>
                </a:solidFill>
                <a:latin typeface="+mn-lt"/>
                <a:ea typeface="+mn-ea"/>
                <a:cs typeface="+mn-cs"/>
              </a:rPr>
              <a:t>個人中心規劃服務是區域中心提供的額外服務並可協助</a:t>
            </a:r>
            <a:r>
              <a:rPr lang="en-US" altLang="zh-TW" sz="1200" b="0" i="0" u="none" strike="noStrike" kern="1200" baseline="0" dirty="0">
                <a:solidFill>
                  <a:schemeClr val="tx1"/>
                </a:solidFill>
                <a:latin typeface="+mn-lt"/>
                <a:ea typeface="+mn-ea"/>
                <a:cs typeface="+mn-cs"/>
              </a:rPr>
              <a:t>SDP</a:t>
            </a:r>
            <a:r>
              <a:rPr lang="zh-TW" altLang="en-US" sz="1200" b="0" i="0" u="none" strike="noStrike" kern="1200" baseline="0" dirty="0">
                <a:solidFill>
                  <a:schemeClr val="tx1"/>
                </a:solidFill>
                <a:latin typeface="+mn-lt"/>
                <a:ea typeface="+mn-ea"/>
                <a:cs typeface="+mn-cs"/>
              </a:rPr>
              <a:t>全面規劃</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你從這項協助獲得的幫助能用來發展你的</a:t>
            </a:r>
            <a:r>
              <a:rPr lang="en-US" sz="1200" b="0" i="0" u="none" strike="noStrike" kern="1200" baseline="0" dirty="0">
                <a:solidFill>
                  <a:schemeClr val="tx1"/>
                </a:solidFill>
                <a:latin typeface="+mn-lt"/>
                <a:ea typeface="+mn-ea"/>
                <a:cs typeface="+mn-cs"/>
              </a:rPr>
              <a:t>IPP。</a:t>
            </a:r>
            <a:r>
              <a:rPr lang="zh-TW" altLang="en-US" sz="1200" b="0" i="0" u="none" strike="noStrike" kern="1200" baseline="0" dirty="0">
                <a:solidFill>
                  <a:schemeClr val="tx1"/>
                </a:solidFill>
                <a:latin typeface="+mn-lt"/>
                <a:ea typeface="+mn-ea"/>
                <a:cs typeface="+mn-cs"/>
              </a:rPr>
              <a:t>區域中心能從下列管道購買初始個人中心規劃服務</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zh-TW" altLang="en-US" sz="1200" b="0" i="0" u="none" strike="noStrike" kern="1200" baseline="0" dirty="0">
                <a:solidFill>
                  <a:schemeClr val="tx1"/>
                </a:solidFill>
                <a:latin typeface="+mn-lt"/>
                <a:ea typeface="+mn-ea"/>
                <a:cs typeface="+mn-cs"/>
              </a:rPr>
              <a:t>個人中心規劃服務的業者提供者</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或</a:t>
            </a:r>
            <a:r>
              <a:rPr lang="en-U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zh-TW" altLang="en-US" sz="1200" b="0" i="0" u="none" strike="noStrike" kern="1200" baseline="0" dirty="0">
                <a:solidFill>
                  <a:schemeClr val="tx1"/>
                </a:solidFill>
                <a:latin typeface="+mn-lt"/>
                <a:ea typeface="+mn-ea"/>
                <a:cs typeface="+mn-cs"/>
              </a:rPr>
              <a:t>證明已獲得個人中心規劃</a:t>
            </a:r>
            <a:r>
              <a:rPr lang="en-US" altLang="zh-TW"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引導過程訓練或證書的非業者提供者。非業者提供者支付應列為</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購買退款</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服務代碼</a:t>
            </a:r>
            <a:r>
              <a:rPr lang="en-US" sz="1200" b="0" i="0" u="none" strike="noStrike" kern="1200" baseline="0" dirty="0">
                <a:solidFill>
                  <a:schemeClr val="tx1"/>
                </a:solidFill>
                <a:latin typeface="+mn-lt"/>
                <a:ea typeface="+mn-ea"/>
                <a:cs typeface="+mn-cs"/>
              </a:rPr>
              <a:t>024。）</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altLang="zh-TW"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200" i="0" kern="1200" baseline="0" dirty="0">
                <a:solidFill>
                  <a:schemeClr val="tx1"/>
                </a:solidFill>
                <a:effectLst/>
                <a:latin typeface="+mn-lt"/>
                <a:ea typeface="+mn-ea"/>
                <a:cs typeface="+mn-cs"/>
              </a:rPr>
              <a:t>結合什麼</a:t>
            </a:r>
            <a:r>
              <a:rPr lang="zh-TW" altLang="en-US" sz="1200" b="1" i="0" kern="1200" baseline="0" dirty="0">
                <a:solidFill>
                  <a:schemeClr val="tx1"/>
                </a:solidFill>
                <a:effectLst/>
                <a:latin typeface="+mn-lt"/>
                <a:ea typeface="+mn-ea"/>
                <a:cs typeface="+mn-cs"/>
              </a:rPr>
              <a:t>對</a:t>
            </a:r>
            <a:r>
              <a:rPr lang="zh-TW" altLang="en-US" sz="1200" i="0" kern="1200" baseline="0" dirty="0">
                <a:solidFill>
                  <a:schemeClr val="tx1"/>
                </a:solidFill>
                <a:effectLst/>
                <a:latin typeface="+mn-lt"/>
                <a:ea typeface="+mn-ea"/>
                <a:cs typeface="+mn-cs"/>
              </a:rPr>
              <a:t>你重要及什麼</a:t>
            </a:r>
            <a:r>
              <a:rPr lang="zh-TW" altLang="en-US" sz="1200" b="1" i="0" kern="1200" baseline="0" dirty="0">
                <a:solidFill>
                  <a:schemeClr val="tx1"/>
                </a:solidFill>
                <a:effectLst/>
                <a:latin typeface="+mn-lt"/>
                <a:ea typeface="+mn-ea"/>
                <a:cs typeface="+mn-cs"/>
              </a:rPr>
              <a:t>讓</a:t>
            </a:r>
            <a:r>
              <a:rPr lang="zh-TW" altLang="en-US" sz="1200" i="0" kern="1200" baseline="0" dirty="0">
                <a:solidFill>
                  <a:schemeClr val="tx1"/>
                </a:solidFill>
                <a:effectLst/>
                <a:latin typeface="+mn-lt"/>
                <a:ea typeface="+mn-ea"/>
                <a:cs typeface="+mn-cs"/>
              </a:rPr>
              <a:t>你重要的發展良好的個人中心規劃對順利參加</a:t>
            </a:r>
            <a:r>
              <a:rPr lang="en-US" sz="1200" i="0" kern="1200" baseline="0" dirty="0">
                <a:solidFill>
                  <a:schemeClr val="tx1"/>
                </a:solidFill>
                <a:effectLst/>
                <a:latin typeface="+mn-lt"/>
                <a:ea typeface="+mn-ea"/>
                <a:cs typeface="+mn-cs"/>
              </a:rPr>
              <a:t>SDP</a:t>
            </a:r>
            <a:r>
              <a:rPr lang="zh-TW" altLang="en-US" sz="1200" i="0" kern="1200" baseline="0" dirty="0">
                <a:solidFill>
                  <a:schemeClr val="tx1"/>
                </a:solidFill>
                <a:effectLst/>
                <a:latin typeface="+mn-lt"/>
                <a:ea typeface="+mn-ea"/>
                <a:cs typeface="+mn-cs"/>
              </a:rPr>
              <a:t>很重要</a:t>
            </a:r>
            <a:r>
              <a:rPr lang="en-US" sz="1200" i="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solidFill>
                  <a:schemeClr val="tx1"/>
                </a:solidFill>
              </a:rPr>
              <a:t>講義</a:t>
            </a:r>
            <a:r>
              <a:rPr lang="en-US" i="0" baseline="0" dirty="0">
                <a:solidFill>
                  <a:schemeClr val="tx1"/>
                </a:solidFill>
              </a:rPr>
              <a:t>：</a:t>
            </a:r>
            <a:r>
              <a:rPr lang="en-US" b="1" i="0" baseline="0" dirty="0">
                <a:solidFill>
                  <a:schemeClr val="tx1"/>
                </a:solidFill>
              </a:rPr>
              <a:t>Jason</a:t>
            </a:r>
            <a:r>
              <a:rPr lang="zh-TW" altLang="en-US" b="1" i="0" baseline="0" dirty="0">
                <a:solidFill>
                  <a:schemeClr val="tx1"/>
                </a:solidFill>
              </a:rPr>
              <a:t>及</a:t>
            </a:r>
            <a:r>
              <a:rPr lang="en-US" b="1" i="0" baseline="0" dirty="0">
                <a:solidFill>
                  <a:schemeClr val="tx1"/>
                </a:solidFill>
              </a:rPr>
              <a:t>Sofia</a:t>
            </a:r>
            <a:r>
              <a:rPr lang="zh-TW" altLang="en-US" b="1" i="0" baseline="0" dirty="0">
                <a:solidFill>
                  <a:schemeClr val="tx1"/>
                </a:solidFill>
              </a:rPr>
              <a:t>資料袋</a:t>
            </a:r>
            <a:r>
              <a:rPr lang="en-US" b="1" i="0" baseline="0" dirty="0">
                <a:solidFill>
                  <a:schemeClr val="tx1"/>
                </a:solidFill>
              </a:rPr>
              <a:t>（</a:t>
            </a:r>
            <a:r>
              <a:rPr lang="zh-TW" altLang="en-US" i="0" baseline="0" dirty="0">
                <a:solidFill>
                  <a:schemeClr val="tx1"/>
                </a:solidFill>
              </a:rPr>
              <a:t>第</a:t>
            </a:r>
            <a:r>
              <a:rPr lang="en-US" altLang="zh-TW" i="0" baseline="0" dirty="0">
                <a:solidFill>
                  <a:schemeClr val="tx1"/>
                </a:solidFill>
              </a:rPr>
              <a:t>2</a:t>
            </a:r>
            <a:r>
              <a:rPr lang="zh-TW" altLang="en-US" i="0" baseline="0" dirty="0">
                <a:solidFill>
                  <a:schemeClr val="tx1"/>
                </a:solidFill>
              </a:rPr>
              <a:t>、</a:t>
            </a:r>
            <a:r>
              <a:rPr lang="en-US" altLang="zh-TW" i="0" baseline="0" dirty="0">
                <a:solidFill>
                  <a:schemeClr val="tx1"/>
                </a:solidFill>
              </a:rPr>
              <a:t>3</a:t>
            </a:r>
            <a:r>
              <a:rPr lang="zh-TW" altLang="en-US" i="0" baseline="0" dirty="0">
                <a:solidFill>
                  <a:schemeClr val="tx1"/>
                </a:solidFill>
              </a:rPr>
              <a:t>及</a:t>
            </a:r>
            <a:r>
              <a:rPr lang="en-US" altLang="zh-TW" i="0" baseline="0" dirty="0">
                <a:solidFill>
                  <a:schemeClr val="tx1"/>
                </a:solidFill>
              </a:rPr>
              <a:t>4</a:t>
            </a:r>
            <a:r>
              <a:rPr lang="zh-TW" altLang="en-US" i="0" baseline="0" dirty="0">
                <a:solidFill>
                  <a:schemeClr val="tx1"/>
                </a:solidFill>
              </a:rPr>
              <a:t>頁</a:t>
            </a:r>
            <a:r>
              <a:rPr lang="en-US" i="0"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baseline="0" dirty="0">
                <a:solidFill>
                  <a:schemeClr val="tx1"/>
                </a:solidFill>
              </a:rPr>
              <a:t>訓練小訣竅</a:t>
            </a:r>
            <a:r>
              <a:rPr lang="en-US" b="1" i="0" baseline="0" dirty="0">
                <a:solidFill>
                  <a:schemeClr val="tx1"/>
                </a:solidFill>
              </a:rPr>
              <a:t>！</a:t>
            </a:r>
            <a:r>
              <a:rPr lang="zh-TW" altLang="en-US" b="1" i="0" baseline="0" dirty="0">
                <a:solidFill>
                  <a:schemeClr val="tx1"/>
                </a:solidFill>
              </a:rPr>
              <a:t>務必仔細複習這些範例</a:t>
            </a:r>
            <a:r>
              <a:rPr lang="en-US" b="1" i="0" baseline="0" dirty="0">
                <a:solidFill>
                  <a:schemeClr val="tx1"/>
                </a:solidFill>
              </a:rPr>
              <a:t>。</a:t>
            </a:r>
            <a:r>
              <a:rPr lang="zh-TW" altLang="en-US" b="1" i="0" baseline="0" dirty="0">
                <a:solidFill>
                  <a:schemeClr val="tx1"/>
                </a:solidFill>
              </a:rPr>
              <a:t>著重在</a:t>
            </a:r>
            <a:r>
              <a:rPr lang="en-US" b="1" i="0" baseline="0" dirty="0">
                <a:solidFill>
                  <a:schemeClr val="tx1"/>
                </a:solidFill>
              </a:rPr>
              <a:t>Jason</a:t>
            </a:r>
            <a:r>
              <a:rPr lang="zh-TW" altLang="en-US" b="1" i="0" baseline="0" dirty="0">
                <a:solidFill>
                  <a:schemeClr val="tx1"/>
                </a:solidFill>
              </a:rPr>
              <a:t>及</a:t>
            </a:r>
            <a:r>
              <a:rPr lang="en-US" b="1" i="0" baseline="0" dirty="0">
                <a:solidFill>
                  <a:schemeClr val="tx1"/>
                </a:solidFill>
              </a:rPr>
              <a:t>Sofia</a:t>
            </a:r>
            <a:r>
              <a:rPr lang="zh-TW" altLang="en-US" b="1" i="0" baseline="0" dirty="0">
                <a:solidFill>
                  <a:schemeClr val="tx1"/>
                </a:solidFill>
              </a:rPr>
              <a:t>是真人具有真正的天賦</a:t>
            </a:r>
            <a:r>
              <a:rPr lang="en-US" b="1" i="0" baseline="0" dirty="0">
                <a:solidFill>
                  <a:schemeClr val="tx1"/>
                </a:solidFill>
                <a:latin typeface="PMingLiU" panose="02020500000000000000" pitchFamily="18" charset="-120"/>
                <a:ea typeface="PMingLiU" panose="02020500000000000000" pitchFamily="18" charset="-120"/>
              </a:rPr>
              <a:t>、</a:t>
            </a:r>
            <a:r>
              <a:rPr lang="zh-TW" altLang="en-US" b="1" i="0" baseline="0" dirty="0">
                <a:solidFill>
                  <a:schemeClr val="tx1"/>
                </a:solidFill>
              </a:rPr>
              <a:t>天分</a:t>
            </a:r>
            <a:r>
              <a:rPr lang="en-US" b="1" i="0" baseline="0" dirty="0">
                <a:solidFill>
                  <a:schemeClr val="tx1"/>
                </a:solidFill>
              </a:rPr>
              <a:t>，</a:t>
            </a:r>
            <a:r>
              <a:rPr lang="zh-TW" altLang="en-US" b="1" i="0" baseline="0" dirty="0">
                <a:solidFill>
                  <a:schemeClr val="tx1"/>
                </a:solidFill>
              </a:rPr>
              <a:t>及夢想</a:t>
            </a:r>
            <a:r>
              <a:rPr lang="en-US" b="1" i="0" baseline="0" dirty="0">
                <a:solidFill>
                  <a:schemeClr val="tx1"/>
                </a:solidFill>
              </a:rPr>
              <a:t>。</a:t>
            </a:r>
            <a:r>
              <a:rPr lang="zh-TW" altLang="en-US" b="1" i="0" baseline="0" dirty="0">
                <a:solidFill>
                  <a:schemeClr val="tx1"/>
                </a:solidFill>
              </a:rPr>
              <a:t>那將協助學員把個人中心規劃的重要性連接到</a:t>
            </a:r>
            <a:r>
              <a:rPr lang="en-US" b="1" i="0" baseline="0" dirty="0">
                <a:solidFill>
                  <a:schemeClr val="tx1"/>
                </a:solidFill>
              </a:rPr>
              <a:t>SDP</a:t>
            </a:r>
            <a:r>
              <a:rPr lang="zh-TW" altLang="en-US" b="1" i="0" baseline="0" dirty="0">
                <a:solidFill>
                  <a:schemeClr val="tx1"/>
                </a:solidFill>
              </a:rPr>
              <a:t>的充分機會</a:t>
            </a:r>
            <a:r>
              <a:rPr lang="en-US" b="1" i="0" baseline="0" dirty="0">
                <a:solidFill>
                  <a:schemeClr val="tx1"/>
                </a:solidFill>
              </a:rPr>
              <a:t>。</a:t>
            </a:r>
            <a:endParaRPr lang="en-US" b="1" i="0"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dirty="0"/>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baseline="0" dirty="0">
                <a:solidFill>
                  <a:schemeClr val="tx1"/>
                </a:solidFill>
                <a:effectLst/>
                <a:latin typeface="+mn-lt"/>
                <a:ea typeface="+mn-ea"/>
                <a:cs typeface="+mn-cs"/>
              </a:rPr>
              <a:t>個人中心規劃都將用來通知</a:t>
            </a:r>
            <a:r>
              <a:rPr lang="en-US" sz="1200" kern="1200" baseline="0" dirty="0">
                <a:solidFill>
                  <a:schemeClr val="tx1"/>
                </a:solidFill>
                <a:effectLst/>
                <a:latin typeface="+mn-lt"/>
                <a:ea typeface="+mn-ea"/>
                <a:cs typeface="+mn-cs"/>
              </a:rPr>
              <a:t>IPP。</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baseline="0" dirty="0">
                <a:solidFill>
                  <a:schemeClr val="tx1"/>
                </a:solidFill>
                <a:effectLst/>
                <a:latin typeface="+mn-lt"/>
                <a:ea typeface="+mn-ea"/>
                <a:cs typeface="+mn-cs"/>
              </a:rPr>
              <a:t>就像你現在的</a:t>
            </a:r>
            <a:r>
              <a:rPr lang="en-US" sz="1200" kern="1200" baseline="0" dirty="0">
                <a:solidFill>
                  <a:schemeClr val="tx1"/>
                </a:solidFill>
                <a:effectLst/>
                <a:latin typeface="+mn-lt"/>
                <a:ea typeface="+mn-ea"/>
                <a:cs typeface="+mn-cs"/>
              </a:rPr>
              <a:t>IPP，</a:t>
            </a:r>
            <a:r>
              <a:rPr lang="en-US" altLang="zh-TW" sz="1200" kern="1200" baseline="0" dirty="0">
                <a:solidFill>
                  <a:schemeClr val="tx1"/>
                </a:solidFill>
                <a:effectLst/>
                <a:latin typeface="+mn-lt"/>
                <a:ea typeface="+mn-ea"/>
                <a:cs typeface="+mn-cs"/>
              </a:rPr>
              <a:t>SDP</a:t>
            </a:r>
            <a:r>
              <a:rPr lang="zh-TW" altLang="en-US" sz="1200" kern="1200" baseline="0" dirty="0">
                <a:solidFill>
                  <a:schemeClr val="tx1"/>
                </a:solidFill>
                <a:effectLst/>
                <a:latin typeface="+mn-lt"/>
                <a:ea typeface="+mn-ea"/>
                <a:cs typeface="+mn-cs"/>
              </a:rPr>
              <a:t>的</a:t>
            </a:r>
            <a:r>
              <a:rPr lang="en-US" sz="1200" kern="1200" baseline="0" dirty="0">
                <a:solidFill>
                  <a:schemeClr val="tx1"/>
                </a:solidFill>
                <a:effectLst/>
                <a:latin typeface="+mn-lt"/>
                <a:ea typeface="+mn-ea"/>
                <a:cs typeface="+mn-cs"/>
              </a:rPr>
              <a:t>IPP</a:t>
            </a:r>
            <a:r>
              <a:rPr lang="zh-TW" altLang="en-US" sz="1200" kern="1200" baseline="0" dirty="0">
                <a:solidFill>
                  <a:schemeClr val="tx1"/>
                </a:solidFill>
                <a:effectLst/>
                <a:latin typeface="+mn-lt"/>
                <a:ea typeface="+mn-ea"/>
                <a:cs typeface="+mn-cs"/>
              </a:rPr>
              <a:t>是一套服務計畫</a:t>
            </a:r>
            <a:r>
              <a:rPr lang="en-US" altLang="zh-TW" sz="1200" kern="1200" baseline="0" dirty="0">
                <a:solidFill>
                  <a:schemeClr val="tx1"/>
                </a:solidFill>
                <a:effectLst/>
                <a:latin typeface="+mn-lt"/>
                <a:ea typeface="+mn-ea"/>
                <a:cs typeface="+mn-cs"/>
              </a:rPr>
              <a:t>，</a:t>
            </a:r>
            <a:r>
              <a:rPr lang="zh-TW" altLang="en-US" sz="1200" kern="1200" baseline="0" dirty="0">
                <a:solidFill>
                  <a:schemeClr val="tx1"/>
                </a:solidFill>
                <a:effectLst/>
                <a:latin typeface="+mn-lt"/>
                <a:ea typeface="+mn-ea"/>
                <a:cs typeface="+mn-cs"/>
              </a:rPr>
              <a:t>由你及你尋求協助的人通知</a:t>
            </a:r>
            <a:r>
              <a:rPr lang="en-US" sz="1200" kern="1200" baseline="0" dirty="0">
                <a:solidFill>
                  <a:schemeClr val="tx1"/>
                </a:solidFill>
                <a:effectLst/>
                <a:latin typeface="+mn-lt"/>
                <a:ea typeface="+mn-ea"/>
                <a:cs typeface="+mn-cs"/>
              </a:rPr>
              <a:t>。</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IPP</a:t>
            </a:r>
            <a:r>
              <a:rPr lang="zh-TW" altLang="en-US" dirty="0">
                <a:solidFill>
                  <a:schemeClr val="tx1"/>
                </a:solidFill>
              </a:rPr>
              <a:t>是</a:t>
            </a:r>
            <a:r>
              <a:rPr lang="zh-TW" altLang="en-US" sz="1200" kern="1200" baseline="0" dirty="0">
                <a:solidFill>
                  <a:schemeClr val="tx1"/>
                </a:solidFill>
                <a:effectLst/>
                <a:latin typeface="+mn-lt"/>
                <a:ea typeface="+mn-ea"/>
                <a:cs typeface="+mn-cs"/>
              </a:rPr>
              <a:t>一套服務計畫將</a:t>
            </a:r>
            <a:r>
              <a:rPr lang="en-US" baseline="0" dirty="0">
                <a:solidFill>
                  <a:schemeClr val="tx1"/>
                </a:solidFill>
              </a:rPr>
              <a:t>：</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sz="1200" kern="1200" baseline="0" dirty="0">
                <a:solidFill>
                  <a:schemeClr val="tx1"/>
                </a:solidFill>
                <a:effectLst/>
                <a:latin typeface="+mn-lt"/>
                <a:ea typeface="+mn-ea"/>
                <a:cs typeface="+mn-cs"/>
              </a:rPr>
              <a:t>確定你透過個人中心規劃決定的目標</a:t>
            </a:r>
            <a:endParaRPr lang="en-US" sz="1200" kern="1200" baseline="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sz="1200" kern="1200" baseline="0" dirty="0">
                <a:solidFill>
                  <a:schemeClr val="tx1"/>
                </a:solidFill>
                <a:effectLst/>
                <a:latin typeface="+mn-lt"/>
                <a:ea typeface="+mn-ea"/>
                <a:cs typeface="+mn-cs"/>
              </a:rPr>
              <a:t>目標將以你的需求</a:t>
            </a:r>
            <a:r>
              <a:rPr lang="en-US" sz="1200" kern="1200" baseline="0" dirty="0">
                <a:solidFill>
                  <a:schemeClr val="tx1"/>
                </a:solidFill>
                <a:effectLst/>
                <a:latin typeface="PMingLiU" panose="02020500000000000000" pitchFamily="18" charset="-120"/>
                <a:ea typeface="PMingLiU" panose="02020500000000000000" pitchFamily="18" charset="-120"/>
                <a:cs typeface="+mn-cs"/>
              </a:rPr>
              <a:t>、</a:t>
            </a:r>
            <a:r>
              <a:rPr lang="zh-TW" altLang="en-US" sz="1200" kern="1200" baseline="0" dirty="0">
                <a:solidFill>
                  <a:schemeClr val="tx1"/>
                </a:solidFill>
                <a:effectLst/>
                <a:latin typeface="+mn-lt"/>
                <a:ea typeface="+mn-ea"/>
                <a:cs typeface="+mn-cs"/>
              </a:rPr>
              <a:t>喜好及人生選擇為基礎</a:t>
            </a: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確定你達到那些目標需要的支持</a:t>
            </a:r>
            <a:endParaRPr lang="en-US" baseline="0"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確定你達到那些目標需要的服務</a:t>
            </a:r>
            <a:endParaRPr lang="en-US" baseline="0"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以及誰將提供你那些服務及支持</a:t>
            </a:r>
            <a:endParaRPr lang="en-US" baseline="0" dirty="0">
              <a:solidFill>
                <a:schemeClr val="tx1"/>
              </a:solidFill>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你達到需求選擇的服務類型或名稱</a:t>
            </a:r>
            <a:endParaRPr lang="en-US" baseline="0" dirty="0">
              <a:solidFill>
                <a:schemeClr val="tx1"/>
              </a:solidFill>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你需要那些服務的程度</a:t>
            </a:r>
            <a:r>
              <a:rPr lang="en-US" baseline="0" dirty="0">
                <a:solidFill>
                  <a:schemeClr val="tx1"/>
                </a:solidFill>
              </a:rPr>
              <a:t>，</a:t>
            </a:r>
            <a:r>
              <a:rPr lang="zh-TW" altLang="en-US" baseline="0" dirty="0">
                <a:solidFill>
                  <a:schemeClr val="tx1"/>
                </a:solidFill>
              </a:rPr>
              <a:t>或那些服務將多常提供給你</a:t>
            </a:r>
            <a:endParaRPr lang="en-US" baseline="0" dirty="0">
              <a:solidFill>
                <a:schemeClr val="tx1"/>
              </a:solidFill>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誰將提供你那些服務及將如何支付他們</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區域中心業者</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你決定雇用</a:t>
            </a:r>
            <a:r>
              <a:rPr lang="en-US" baseline="0" dirty="0">
                <a:solidFill>
                  <a:schemeClr val="tx1"/>
                </a:solidFill>
              </a:rPr>
              <a:t>，</a:t>
            </a:r>
            <a:r>
              <a:rPr lang="zh-TW" altLang="en-US" baseline="0" dirty="0">
                <a:solidFill>
                  <a:schemeClr val="tx1"/>
                </a:solidFill>
              </a:rPr>
              <a:t>或簽約的人不是區域中心的業者</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一般服務</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rPr>
              <a:t>你人生中已經擁有的自然支持</a:t>
            </a:r>
            <a:endParaRPr lang="en-US" baseline="0" dirty="0">
              <a:solidFill>
                <a:schemeClr val="tx1"/>
              </a:solidFill>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SDP</a:t>
            </a:r>
            <a:r>
              <a:rPr lang="zh-TW" altLang="en-US" baseline="0" dirty="0">
                <a:solidFill>
                  <a:schemeClr val="tx1"/>
                </a:solidFill>
              </a:rPr>
              <a:t>的</a:t>
            </a:r>
            <a:r>
              <a:rPr lang="en-US" baseline="0" dirty="0">
                <a:solidFill>
                  <a:schemeClr val="tx1"/>
                </a:solidFill>
              </a:rPr>
              <a:t>IPP</a:t>
            </a:r>
            <a:r>
              <a:rPr lang="zh-TW" altLang="en-US" baseline="0" dirty="0">
                <a:solidFill>
                  <a:schemeClr val="tx1"/>
                </a:solidFill>
              </a:rPr>
              <a:t>將附上證明你花費計畫的個人預算</a:t>
            </a:r>
            <a:r>
              <a:rPr lang="en-US" baseline="0" dirty="0">
                <a:solidFill>
                  <a:schemeClr val="tx1"/>
                </a:solidFill>
              </a:rPr>
              <a:t>。</a:t>
            </a:r>
            <a:r>
              <a:rPr lang="zh-TW" altLang="en-US" baseline="0" dirty="0">
                <a:solidFill>
                  <a:schemeClr val="tx1"/>
                </a:solidFill>
              </a:rPr>
              <a:t>列出那些你已決定的服務清單及成本</a:t>
            </a:r>
            <a:r>
              <a:rPr lang="en-US"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baseline="0" dirty="0">
                <a:solidFill>
                  <a:schemeClr val="tx1"/>
                </a:solidFill>
                <a:effectLst/>
                <a:latin typeface="+mn-lt"/>
                <a:ea typeface="+mn-ea"/>
                <a:cs typeface="+mn-cs"/>
              </a:rPr>
              <a:t>若你已決定規劃過程具有個人中心計畫</a:t>
            </a:r>
            <a:r>
              <a:rPr lang="en-US" sz="1200" kern="1200" baseline="0" dirty="0">
                <a:solidFill>
                  <a:schemeClr val="tx1"/>
                </a:solidFill>
                <a:effectLst/>
                <a:latin typeface="+mn-lt"/>
                <a:ea typeface="+mn-ea"/>
                <a:cs typeface="+mn-cs"/>
              </a:rPr>
              <a:t>，</a:t>
            </a:r>
            <a:r>
              <a:rPr lang="zh-TW" altLang="en-US" sz="1200" kern="1200" baseline="0" dirty="0">
                <a:solidFill>
                  <a:schemeClr val="tx1"/>
                </a:solidFill>
                <a:effectLst/>
                <a:latin typeface="+mn-lt"/>
                <a:ea typeface="+mn-ea"/>
                <a:cs typeface="+mn-cs"/>
              </a:rPr>
              <a:t>你能用來通知</a:t>
            </a:r>
            <a:r>
              <a:rPr lang="en-US" sz="1200" kern="1200" baseline="0" dirty="0">
                <a:solidFill>
                  <a:schemeClr val="tx1"/>
                </a:solidFill>
                <a:effectLst/>
                <a:latin typeface="+mn-lt"/>
                <a:ea typeface="+mn-ea"/>
                <a:cs typeface="+mn-cs"/>
              </a:rPr>
              <a:t>IPP。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baseline="0" dirty="0">
                <a:solidFill>
                  <a:schemeClr val="tx1"/>
                </a:solidFill>
                <a:effectLst/>
                <a:latin typeface="+mn-lt"/>
                <a:ea typeface="+mn-ea"/>
                <a:cs typeface="+mn-cs"/>
              </a:rPr>
              <a:t>個人中心規劃是</a:t>
            </a:r>
            <a:r>
              <a:rPr lang="zh-TW" altLang="en-US" sz="1200" kern="1200" dirty="0">
                <a:solidFill>
                  <a:schemeClr val="tx1"/>
                </a:solidFill>
                <a:effectLst/>
                <a:latin typeface="+mn-lt"/>
                <a:ea typeface="+mn-ea"/>
                <a:cs typeface="+mn-cs"/>
              </a:rPr>
              <a:t>自我決定及五大原則中每項原則的關鍵</a:t>
            </a:r>
            <a:r>
              <a:rPr lang="en-US" sz="1200" kern="1200" dirty="0">
                <a:solidFill>
                  <a:schemeClr val="tx1"/>
                </a:solidFill>
                <a:effectLst/>
                <a:latin typeface="+mn-lt"/>
                <a:ea typeface="+mn-ea"/>
                <a:cs typeface="+mn-cs"/>
              </a:rPr>
              <a:t>。</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dirty="0"/>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baseline="0" dirty="0">
                <a:solidFill>
                  <a:schemeClr val="tx1"/>
                </a:solidFill>
              </a:rPr>
              <a:t>講義</a:t>
            </a:r>
            <a:r>
              <a:rPr lang="en-US" b="0" i="0" baseline="0" dirty="0">
                <a:solidFill>
                  <a:schemeClr val="tx1"/>
                </a:solidFill>
              </a:rPr>
              <a:t>：</a:t>
            </a:r>
            <a:r>
              <a:rPr lang="en-US" b="1" i="0" baseline="0" dirty="0">
                <a:solidFill>
                  <a:schemeClr val="tx1"/>
                </a:solidFill>
              </a:rPr>
              <a:t>SDP</a:t>
            </a:r>
            <a:r>
              <a:rPr lang="zh-TW" altLang="en-US" b="1" i="0" baseline="0" dirty="0">
                <a:solidFill>
                  <a:schemeClr val="tx1"/>
                </a:solidFill>
              </a:rPr>
              <a:t>服務定義</a:t>
            </a:r>
            <a:r>
              <a:rPr lang="zh-TW" altLang="en-US" b="0" i="0" baseline="0" dirty="0">
                <a:solidFill>
                  <a:schemeClr val="tx1"/>
                </a:solidFill>
              </a:rPr>
              <a:t>及</a:t>
            </a:r>
            <a:r>
              <a:rPr lang="en-US" b="1" i="0" baseline="0" dirty="0">
                <a:solidFill>
                  <a:schemeClr val="tx1"/>
                </a:solidFill>
              </a:rPr>
              <a:t>SDP</a:t>
            </a:r>
            <a:r>
              <a:rPr lang="zh-TW" altLang="en-US" b="1" i="0" baseline="0" dirty="0">
                <a:solidFill>
                  <a:schemeClr val="tx1"/>
                </a:solidFill>
              </a:rPr>
              <a:t>預算類別服務代碼</a:t>
            </a:r>
            <a:endParaRPr lang="en-US" b="1"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solidFill>
                  <a:schemeClr val="tx1"/>
                </a:solidFill>
              </a:rPr>
              <a:t>確定你達到目標需要的支持</a:t>
            </a:r>
            <a:r>
              <a:rPr lang="en-US" i="0"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solidFill>
                  <a:schemeClr val="tx1"/>
                </a:solidFill>
              </a:rPr>
              <a:t>與你尋求支持的人討論你的規劃需求</a:t>
            </a:r>
            <a:r>
              <a:rPr lang="en-US" i="0" baseline="0" dirty="0">
                <a:solidFill>
                  <a:schemeClr val="tx1"/>
                </a:solidFill>
              </a:rPr>
              <a:t>。</a:t>
            </a:r>
            <a:r>
              <a:rPr lang="zh-TW" altLang="en-US" i="0" baseline="0" dirty="0">
                <a:solidFill>
                  <a:schemeClr val="tx1"/>
                </a:solidFill>
              </a:rPr>
              <a:t>這能包含獨立協助者或區域中心服務協調員</a:t>
            </a:r>
            <a:r>
              <a:rPr lang="en-US" i="0"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solidFill>
                  <a:schemeClr val="tx1"/>
                </a:solidFill>
              </a:rPr>
              <a:t>確定那些服務及支持的來源</a:t>
            </a:r>
            <a:r>
              <a:rPr lang="en-US" i="0" baseline="0" dirty="0">
                <a:solidFill>
                  <a:schemeClr val="tx1"/>
                </a:solidFill>
              </a:rPr>
              <a:t>。</a:t>
            </a:r>
            <a:r>
              <a:rPr lang="zh-TW" altLang="en-US" i="0" baseline="0" dirty="0">
                <a:solidFill>
                  <a:schemeClr val="tx1"/>
                </a:solidFill>
              </a:rPr>
              <a:t>有些是不須費用的</a:t>
            </a:r>
            <a:r>
              <a:rPr lang="en-US" i="0" baseline="0" dirty="0">
                <a:solidFill>
                  <a:schemeClr val="tx1"/>
                </a:solidFill>
              </a:rPr>
              <a:t>，</a:t>
            </a:r>
            <a:r>
              <a:rPr lang="zh-TW" altLang="en-US" i="0" baseline="0" dirty="0">
                <a:solidFill>
                  <a:schemeClr val="tx1"/>
                </a:solidFill>
              </a:rPr>
              <a:t>有些將使用</a:t>
            </a:r>
            <a:r>
              <a:rPr lang="en-US" i="0" baseline="0" dirty="0">
                <a:solidFill>
                  <a:schemeClr val="tx1"/>
                </a:solidFill>
              </a:rPr>
              <a:t>SDP</a:t>
            </a:r>
            <a:r>
              <a:rPr lang="zh-TW" altLang="en-US" i="0" baseline="0" dirty="0">
                <a:solidFill>
                  <a:schemeClr val="tx1"/>
                </a:solidFill>
              </a:rPr>
              <a:t>花費計畫支付</a:t>
            </a:r>
            <a:r>
              <a:rPr lang="en-US" i="0" baseline="0" dirty="0">
                <a:solidFill>
                  <a:schemeClr val="tx1"/>
                </a:solidFill>
              </a:rPr>
              <a:t>。</a:t>
            </a: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solidFill>
                  <a:schemeClr val="tx1"/>
                </a:solidFill>
              </a:rPr>
              <a:t>從花費計畫支持的所有服務</a:t>
            </a:r>
            <a:r>
              <a:rPr lang="en-US" i="0"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baseline="0" dirty="0">
                <a:solidFill>
                  <a:schemeClr val="tx1"/>
                </a:solidFill>
              </a:rPr>
              <a:t>聯邦政府已認可這些服務及定義並通過課程核准</a:t>
            </a:r>
            <a:r>
              <a:rPr lang="en-US" i="0" baseline="0" dirty="0">
                <a:solidFill>
                  <a:schemeClr val="tx1"/>
                </a:solidFill>
              </a:rPr>
              <a:t>；</a:t>
            </a:r>
            <a:r>
              <a:rPr lang="zh-TW" altLang="en-US" i="0" baseline="0" dirty="0">
                <a:solidFill>
                  <a:schemeClr val="tx1"/>
                </a:solidFill>
              </a:rPr>
              <a:t>這些是你可使用的</a:t>
            </a:r>
            <a:r>
              <a:rPr lang="en-US" altLang="zh-TW" i="0" baseline="0" dirty="0">
                <a:solidFill>
                  <a:schemeClr val="tx1"/>
                </a:solidFill>
              </a:rPr>
              <a:t>SDP</a:t>
            </a:r>
            <a:r>
              <a:rPr lang="zh-TW" altLang="en-US" i="0" baseline="0" dirty="0">
                <a:solidFill>
                  <a:schemeClr val="tx1"/>
                </a:solidFill>
              </a:rPr>
              <a:t>服務</a:t>
            </a:r>
            <a:endParaRPr lang="en-US" i="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baseline="0" dirty="0">
                <a:solidFill>
                  <a:schemeClr val="tx1"/>
                </a:solidFill>
              </a:rPr>
              <a:t>一定要由符合提供那項服務資格的人提供</a:t>
            </a:r>
            <a:endParaRPr lang="en-US" i="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baseline="0" dirty="0">
                <a:solidFill>
                  <a:schemeClr val="tx1"/>
                </a:solidFill>
              </a:rPr>
              <a:t>一定要在提供你選擇及包容的社區環境</a:t>
            </a:r>
            <a:r>
              <a:rPr lang="en-US" i="0" baseline="0" dirty="0">
                <a:solidFill>
                  <a:schemeClr val="tx1"/>
                </a:solidFill>
              </a:rPr>
              <a:t>；</a:t>
            </a:r>
            <a:r>
              <a:rPr lang="zh-TW" altLang="en-US" i="0" baseline="0" dirty="0">
                <a:solidFill>
                  <a:schemeClr val="tx1"/>
                </a:solidFill>
              </a:rPr>
              <a:t>也就是</a:t>
            </a:r>
            <a:r>
              <a:rPr lang="en-US" i="0" baseline="0" dirty="0">
                <a:solidFill>
                  <a:schemeClr val="tx1"/>
                </a:solidFill>
              </a:rPr>
              <a:t>，</a:t>
            </a:r>
            <a:r>
              <a:rPr lang="zh-TW" altLang="en-US" i="0" baseline="0" dirty="0">
                <a:solidFill>
                  <a:schemeClr val="tx1"/>
                </a:solidFill>
              </a:rPr>
              <a:t>該環境符合最後規則</a:t>
            </a:r>
            <a:r>
              <a:rPr lang="en-US" i="0"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baseline="0" dirty="0">
                <a:solidFill>
                  <a:schemeClr val="tx1"/>
                </a:solidFill>
              </a:rPr>
              <a:t>能由經</a:t>
            </a:r>
            <a:r>
              <a:rPr lang="en-US" i="0" baseline="0" dirty="0">
                <a:solidFill>
                  <a:schemeClr val="tx1"/>
                </a:solidFill>
              </a:rPr>
              <a:t>FMS</a:t>
            </a:r>
            <a:r>
              <a:rPr lang="zh-TW" altLang="en-US" i="0" baseline="0" dirty="0">
                <a:solidFill>
                  <a:schemeClr val="tx1"/>
                </a:solidFill>
              </a:rPr>
              <a:t>驗證符合提供服務資格的人提供</a:t>
            </a:r>
            <a:r>
              <a:rPr lang="en-US" i="0" baseline="0" dirty="0">
                <a:solidFill>
                  <a:schemeClr val="tx1"/>
                </a:solidFill>
              </a:rPr>
              <a:t>，</a:t>
            </a:r>
            <a:r>
              <a:rPr lang="zh-TW" altLang="en-US" i="0" baseline="0" dirty="0">
                <a:solidFill>
                  <a:schemeClr val="tx1"/>
                </a:solidFill>
              </a:rPr>
              <a:t>不只是來自那些區域中心的業者</a:t>
            </a:r>
            <a:r>
              <a:rPr lang="en-US" i="0" baseline="0" dirty="0">
                <a:solidFill>
                  <a:schemeClr val="tx1"/>
                </a:solidFill>
              </a:rPr>
              <a:t>。</a:t>
            </a:r>
          </a:p>
          <a:p>
            <a:endParaRPr lang="en-US" i="0" dirty="0">
              <a:solidFill>
                <a:schemeClr val="tx1"/>
              </a:solidFill>
            </a:endParaRPr>
          </a:p>
          <a:p>
            <a:r>
              <a:rPr lang="zh-TW" altLang="en-US" i="0" dirty="0">
                <a:solidFill>
                  <a:schemeClr val="tx1"/>
                </a:solidFill>
              </a:rPr>
              <a:t>看一下一般資源及最後規則深入</a:t>
            </a:r>
            <a:r>
              <a:rPr lang="zh-TW" altLang="en-US" i="0" baseline="0" dirty="0">
                <a:solidFill>
                  <a:schemeClr val="tx1"/>
                </a:solidFill>
              </a:rPr>
              <a:t>瞭解其在</a:t>
            </a:r>
            <a:r>
              <a:rPr lang="en-US" altLang="zh-TW" i="0" baseline="0" dirty="0">
                <a:solidFill>
                  <a:schemeClr val="tx1"/>
                </a:solidFill>
              </a:rPr>
              <a:t>SDP</a:t>
            </a:r>
            <a:r>
              <a:rPr lang="zh-TW" altLang="en-US" i="0" baseline="0" dirty="0">
                <a:solidFill>
                  <a:schemeClr val="tx1"/>
                </a:solidFill>
              </a:rPr>
              <a:t>對你的意義</a:t>
            </a:r>
            <a:r>
              <a:rPr lang="en-US" i="0" baseline="0" dirty="0">
                <a:solidFill>
                  <a:schemeClr val="tx1"/>
                </a:solidFill>
              </a:rPr>
              <a:t>。</a:t>
            </a:r>
          </a:p>
          <a:p>
            <a:endParaRPr lang="en-US" i="0" baseline="0" dirty="0">
              <a:solidFill>
                <a:schemeClr val="tx1"/>
              </a:solidFill>
            </a:endParaRPr>
          </a:p>
          <a:p>
            <a:r>
              <a:rPr lang="zh-TW" altLang="en-US" b="1" i="0" baseline="0" dirty="0">
                <a:solidFill>
                  <a:schemeClr val="tx1"/>
                </a:solidFill>
              </a:rPr>
              <a:t>訓練小訣竅</a:t>
            </a:r>
            <a:r>
              <a:rPr lang="en-US" b="1" i="0" baseline="0" dirty="0">
                <a:solidFill>
                  <a:schemeClr val="tx1"/>
                </a:solidFill>
              </a:rPr>
              <a:t>！</a:t>
            </a:r>
            <a:r>
              <a:rPr lang="zh-TW" altLang="en-US" b="1" i="0" baseline="0" dirty="0">
                <a:solidFill>
                  <a:schemeClr val="tx1"/>
                </a:solidFill>
              </a:rPr>
              <a:t>指出這是</a:t>
            </a:r>
            <a:r>
              <a:rPr lang="zh-TW" altLang="en-US" b="1" i="0" u="sng" baseline="0" dirty="0">
                <a:solidFill>
                  <a:schemeClr val="tx1"/>
                </a:solidFill>
              </a:rPr>
              <a:t>重要</a:t>
            </a:r>
            <a:r>
              <a:rPr lang="zh-TW" altLang="en-US" b="1" i="0" baseline="0" dirty="0">
                <a:solidFill>
                  <a:schemeClr val="tx1"/>
                </a:solidFill>
              </a:rPr>
              <a:t>的簡報</a:t>
            </a:r>
            <a:r>
              <a:rPr lang="en-US" b="1" i="0" baseline="0" dirty="0">
                <a:solidFill>
                  <a:schemeClr val="tx1"/>
                </a:solidFill>
              </a:rPr>
              <a:t>。</a:t>
            </a:r>
            <a:r>
              <a:rPr lang="zh-TW" altLang="en-US" b="1" i="0" baseline="0" dirty="0">
                <a:solidFill>
                  <a:schemeClr val="tx1"/>
                </a:solidFill>
              </a:rPr>
              <a:t>就是說</a:t>
            </a:r>
            <a:r>
              <a:rPr lang="zh-TW" altLang="en-US" b="1" i="0" u="sng" baseline="0" dirty="0">
                <a:solidFill>
                  <a:schemeClr val="tx1"/>
                </a:solidFill>
              </a:rPr>
              <a:t>對</a:t>
            </a:r>
            <a:r>
              <a:rPr lang="zh-TW" altLang="en-US" b="1" i="0" u="none" baseline="0" dirty="0">
                <a:solidFill>
                  <a:schemeClr val="tx1"/>
                </a:solidFill>
              </a:rPr>
              <a:t>你及</a:t>
            </a:r>
            <a:r>
              <a:rPr lang="en-US" altLang="zh-TW" b="1" i="0" baseline="0" dirty="0">
                <a:solidFill>
                  <a:schemeClr val="tx1"/>
                </a:solidFill>
              </a:rPr>
              <a:t>SDP</a:t>
            </a:r>
            <a:r>
              <a:rPr lang="zh-TW" altLang="en-US" b="1" i="0" baseline="0" dirty="0">
                <a:solidFill>
                  <a:schemeClr val="tx1"/>
                </a:solidFill>
              </a:rPr>
              <a:t>學員很</a:t>
            </a:r>
            <a:r>
              <a:rPr lang="zh-TW" altLang="en-US" b="1" i="0" u="sng" baseline="0" dirty="0">
                <a:solidFill>
                  <a:schemeClr val="tx1"/>
                </a:solidFill>
              </a:rPr>
              <a:t>重要</a:t>
            </a:r>
            <a:r>
              <a:rPr lang="zh-TW" altLang="en-US" b="1" i="0" baseline="0" dirty="0">
                <a:solidFill>
                  <a:schemeClr val="tx1"/>
                </a:solidFill>
                <a:latin typeface="PMingLiU" panose="02020500000000000000" pitchFamily="18" charset="-120"/>
                <a:ea typeface="PMingLiU" panose="02020500000000000000" pitchFamily="18" charset="-120"/>
              </a:rPr>
              <a:t>，因此你能</a:t>
            </a:r>
            <a:r>
              <a:rPr lang="zh-TW" altLang="en-US" b="1" i="0" baseline="0" dirty="0">
                <a:solidFill>
                  <a:schemeClr val="tx1"/>
                </a:solidFill>
              </a:rPr>
              <a:t>安排特別的服務且</a:t>
            </a:r>
            <a:r>
              <a:rPr lang="zh-TW" altLang="en-US" b="1" i="0" u="sng" baseline="0" dirty="0">
                <a:solidFill>
                  <a:schemeClr val="tx1"/>
                </a:solidFill>
              </a:rPr>
              <a:t>讓</a:t>
            </a:r>
            <a:r>
              <a:rPr lang="zh-TW" altLang="en-US" b="1" i="0" baseline="0" dirty="0">
                <a:solidFill>
                  <a:schemeClr val="tx1"/>
                </a:solidFill>
              </a:rPr>
              <a:t>你遵循這些服務規劃要求很重要</a:t>
            </a:r>
            <a:r>
              <a:rPr lang="zh-TW" altLang="en-US" b="1" i="0" baseline="0" dirty="0">
                <a:solidFill>
                  <a:schemeClr val="tx1"/>
                </a:solidFill>
                <a:latin typeface="PMingLiU" panose="02020500000000000000" pitchFamily="18" charset="-120"/>
                <a:ea typeface="PMingLiU" panose="02020500000000000000" pitchFamily="18" charset="-120"/>
              </a:rPr>
              <a:t>，才能</a:t>
            </a:r>
            <a:r>
              <a:rPr lang="zh-TW" altLang="en-US" b="1" i="0" baseline="0" dirty="0">
                <a:solidFill>
                  <a:schemeClr val="tx1"/>
                </a:solidFill>
              </a:rPr>
              <a:t>參加</a:t>
            </a:r>
            <a:r>
              <a:rPr lang="en-US" b="1" i="0" baseline="0" dirty="0">
                <a:solidFill>
                  <a:schemeClr val="tx1"/>
                </a:solidFill>
              </a:rPr>
              <a:t>SDP。</a:t>
            </a:r>
            <a:endParaRPr lang="en-US" b="1" i="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dirty="0"/>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蘭特門法案說明區域中心是最後的方法</a:t>
            </a:r>
            <a:r>
              <a:rPr lang="en-US" baseline="0" dirty="0"/>
              <a:t>。</a:t>
            </a:r>
            <a:r>
              <a:rPr lang="zh-TW" altLang="en-US" baseline="0" dirty="0"/>
              <a:t>就像你現在獲得服務的方式</a:t>
            </a:r>
            <a:r>
              <a:rPr lang="en-US" baseline="0" dirty="0"/>
              <a:t>，</a:t>
            </a:r>
            <a:r>
              <a:rPr lang="zh-TW" altLang="en-US" baseline="0" dirty="0"/>
              <a:t>在</a:t>
            </a:r>
            <a:r>
              <a:rPr lang="en-US" baseline="0" dirty="0"/>
              <a:t>SDP，</a:t>
            </a:r>
            <a:r>
              <a:rPr lang="zh-TW" altLang="en-US" baseline="0" dirty="0"/>
              <a:t>你必須先使用其他一般資源支付</a:t>
            </a:r>
            <a:r>
              <a:rPr lang="en-US" baseline="0" dirty="0"/>
              <a:t>。</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dirty="0"/>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solidFill>
                  <a:schemeClr val="tx1"/>
                </a:solidFill>
              </a:rPr>
              <a:t>講義</a:t>
            </a:r>
            <a:r>
              <a:rPr lang="en-US" i="0" dirty="0">
                <a:solidFill>
                  <a:schemeClr val="tx1"/>
                </a:solidFill>
              </a:rPr>
              <a:t>：</a:t>
            </a:r>
            <a:r>
              <a:rPr lang="en-US" b="1" i="0" u="none" baseline="0" dirty="0">
                <a:solidFill>
                  <a:schemeClr val="tx1"/>
                </a:solidFill>
              </a:rPr>
              <a:t>HCBS</a:t>
            </a:r>
            <a:r>
              <a:rPr lang="zh-TW" altLang="en-US" b="1" i="0" u="none" baseline="0" dirty="0">
                <a:solidFill>
                  <a:schemeClr val="tx1"/>
                </a:solidFill>
              </a:rPr>
              <a:t>最後規則</a:t>
            </a:r>
            <a:endParaRPr lang="en-US"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SDP</a:t>
            </a:r>
            <a:r>
              <a:rPr lang="zh-TW" altLang="en-US" i="0" baseline="0" dirty="0"/>
              <a:t>旨在讓你的社區包容你</a:t>
            </a:r>
            <a:r>
              <a:rPr lang="en-US" i="0" baseline="0" dirty="0"/>
              <a:t>。</a:t>
            </a:r>
            <a:r>
              <a:rPr lang="zh-TW" altLang="en-US" i="0" baseline="0" dirty="0"/>
              <a:t>你選擇的</a:t>
            </a:r>
            <a:r>
              <a:rPr lang="en-US" i="0" baseline="0" dirty="0"/>
              <a:t>SDP</a:t>
            </a:r>
            <a:r>
              <a:rPr lang="zh-TW" altLang="en-US" i="0" baseline="0" dirty="0"/>
              <a:t>服務及支持必須能讓你在你選擇的地方生活</a:t>
            </a:r>
            <a:r>
              <a:rPr lang="en-US" i="0" baseline="0" dirty="0">
                <a:latin typeface="PMingLiU" panose="02020500000000000000" pitchFamily="18" charset="-120"/>
                <a:ea typeface="PMingLiU" panose="02020500000000000000" pitchFamily="18" charset="-120"/>
              </a:rPr>
              <a:t>、</a:t>
            </a:r>
            <a:r>
              <a:rPr lang="zh-TW" altLang="en-US" i="0" baseline="0" dirty="0">
                <a:latin typeface="PMingLiU" panose="02020500000000000000" pitchFamily="18" charset="-120"/>
                <a:ea typeface="PMingLiU" panose="02020500000000000000" pitchFamily="18" charset="-120"/>
              </a:rPr>
              <a:t>工作及玩樂，選擇你度過時間的方式及同伴</a:t>
            </a:r>
            <a:r>
              <a:rPr lang="en-US" i="0" baseline="0" dirty="0"/>
              <a:t>。</a:t>
            </a:r>
            <a:endParaRPr lang="en-US" i="0" dirty="0"/>
          </a:p>
          <a:p>
            <a:r>
              <a:rPr lang="zh-TW" altLang="en-US" i="0" baseline="0" dirty="0"/>
              <a:t>這些也是依聯邦政府住家及社區服務</a:t>
            </a:r>
            <a:r>
              <a:rPr lang="en-US" i="0" baseline="0" dirty="0"/>
              <a:t>（</a:t>
            </a:r>
            <a:r>
              <a:rPr lang="zh-TW" altLang="en-US" i="0" baseline="0" dirty="0"/>
              <a:t>或</a:t>
            </a:r>
            <a:r>
              <a:rPr lang="en-US" i="0" baseline="0" dirty="0"/>
              <a:t>HCBS）</a:t>
            </a:r>
            <a:r>
              <a:rPr lang="zh-TW" altLang="en-US" i="0" baseline="0" dirty="0"/>
              <a:t>最後規則規定的事</a:t>
            </a:r>
            <a:r>
              <a:rPr lang="en-US" i="0" baseline="0" dirty="0"/>
              <a:t>。</a:t>
            </a:r>
          </a:p>
          <a:p>
            <a:endParaRPr lang="en-US" i="0" dirty="0"/>
          </a:p>
          <a:p>
            <a:r>
              <a:rPr lang="zh-TW" altLang="en-US" i="0" dirty="0"/>
              <a:t>看一下</a:t>
            </a:r>
            <a:r>
              <a:rPr lang="en-US" i="0" dirty="0"/>
              <a:t>HCBS</a:t>
            </a:r>
            <a:r>
              <a:rPr lang="zh-TW" altLang="en-US" i="0" dirty="0"/>
              <a:t>最後規則講義</a:t>
            </a:r>
            <a:r>
              <a:rPr lang="en-US" i="0" baseline="0" dirty="0"/>
              <a:t>。（</a:t>
            </a:r>
            <a:r>
              <a:rPr lang="zh-TW" altLang="en-US" i="0" baseline="0" dirty="0"/>
              <a:t>複習講義</a:t>
            </a:r>
            <a:r>
              <a:rPr lang="en-US" i="0" baseline="0" dirty="0"/>
              <a:t>「</a:t>
            </a:r>
            <a:r>
              <a:rPr lang="zh-TW" altLang="en-US" i="0" baseline="0" dirty="0"/>
              <a:t>消費者及家庭</a:t>
            </a:r>
            <a:r>
              <a:rPr lang="en-US" i="0" baseline="0" dirty="0">
                <a:latin typeface="標楷體" panose="03000509000000000000" pitchFamily="65" charset="-120"/>
                <a:ea typeface="標楷體" panose="03000509000000000000" pitchFamily="65" charset="-120"/>
              </a:rPr>
              <a:t>」</a:t>
            </a:r>
            <a:r>
              <a:rPr lang="en-US" i="0" baseline="0" dirty="0"/>
              <a:t>）</a:t>
            </a:r>
          </a:p>
          <a:p>
            <a:endParaRPr lang="en-US" i="0" dirty="0"/>
          </a:p>
          <a:p>
            <a:r>
              <a:rPr lang="zh-TW" altLang="en-US" i="0" dirty="0"/>
              <a:t>到</a:t>
            </a:r>
            <a:r>
              <a:rPr lang="en-US" i="0" dirty="0"/>
              <a:t>2022</a:t>
            </a:r>
            <a:r>
              <a:rPr lang="zh-TW" altLang="en-US" i="0" dirty="0"/>
              <a:t>年</a:t>
            </a:r>
            <a:r>
              <a:rPr lang="en-US" altLang="zh-TW" i="0" dirty="0"/>
              <a:t>3</a:t>
            </a:r>
            <a:r>
              <a:rPr lang="zh-TW" altLang="en-US" i="0" dirty="0"/>
              <a:t>月</a:t>
            </a:r>
            <a:r>
              <a:rPr lang="en-US" i="0" dirty="0"/>
              <a:t>，</a:t>
            </a:r>
            <a:r>
              <a:rPr lang="zh-TW" altLang="en-US" i="0" dirty="0"/>
              <a:t>所有區域中心業者服務將達到這些規定</a:t>
            </a:r>
            <a:r>
              <a:rPr lang="en-US" i="0" dirty="0"/>
              <a:t>。</a:t>
            </a:r>
            <a:r>
              <a:rPr lang="zh-TW" altLang="en-US" i="0" dirty="0"/>
              <a:t>州政府</a:t>
            </a:r>
            <a:r>
              <a:rPr lang="en-US" altLang="zh-TW" i="0" baseline="0" dirty="0">
                <a:latin typeface="PMingLiU" panose="02020500000000000000" pitchFamily="18" charset="-120"/>
                <a:ea typeface="PMingLiU" panose="02020500000000000000" pitchFamily="18" charset="-120"/>
              </a:rPr>
              <a:t>、</a:t>
            </a:r>
            <a:r>
              <a:rPr lang="zh-TW" altLang="en-US" i="0" dirty="0"/>
              <a:t>區域中心及業者已經在研討這項過渡並將在</a:t>
            </a:r>
            <a:r>
              <a:rPr lang="en-US" altLang="zh-TW" i="0" dirty="0"/>
              <a:t>2022</a:t>
            </a:r>
            <a:r>
              <a:rPr lang="zh-TW" altLang="en-US" i="0" dirty="0"/>
              <a:t>年</a:t>
            </a:r>
            <a:r>
              <a:rPr lang="en-US" altLang="zh-TW" i="0" dirty="0"/>
              <a:t>3</a:t>
            </a:r>
            <a:r>
              <a:rPr lang="zh-TW" altLang="en-US" i="0" dirty="0"/>
              <a:t>月前完成評估及實地考察證明所有服務都符合規定</a:t>
            </a:r>
            <a:r>
              <a:rPr lang="en-US" i="0" dirty="0"/>
              <a:t>。</a:t>
            </a:r>
          </a:p>
          <a:p>
            <a:endParaRPr lang="en-US" i="0" dirty="0"/>
          </a:p>
          <a:p>
            <a:r>
              <a:rPr lang="zh-TW" altLang="en-US" i="0" dirty="0"/>
              <a:t>這對你參加</a:t>
            </a:r>
            <a:r>
              <a:rPr lang="en-US" altLang="zh-TW" i="0" baseline="0" dirty="0"/>
              <a:t>SDP</a:t>
            </a:r>
            <a:r>
              <a:rPr lang="zh-TW" altLang="en-US" i="0" baseline="0" dirty="0"/>
              <a:t>有何意義</a:t>
            </a:r>
            <a:r>
              <a:rPr lang="en-US" i="0" baseline="0" dirty="0"/>
              <a:t>？</a:t>
            </a:r>
          </a:p>
          <a:p>
            <a:endParaRPr lang="en-US" i="0" baseline="0" dirty="0"/>
          </a:p>
          <a:p>
            <a:r>
              <a:rPr lang="zh-TW" altLang="en-US" i="0" dirty="0"/>
              <a:t>若你選擇使用</a:t>
            </a:r>
            <a:r>
              <a:rPr lang="en-US" i="0" dirty="0"/>
              <a:t>SDP</a:t>
            </a:r>
            <a:r>
              <a:rPr lang="zh-TW" altLang="en-US" i="0" dirty="0"/>
              <a:t>個人預算支付主要給殘障人士的服務及</a:t>
            </a:r>
            <a:r>
              <a:rPr lang="en-US" altLang="zh-TW" i="0" dirty="0"/>
              <a:t>/</a:t>
            </a:r>
            <a:r>
              <a:rPr lang="zh-TW" altLang="en-US" i="0" dirty="0"/>
              <a:t>或你與其他殘障人士團體獲得的服務</a:t>
            </a:r>
            <a:r>
              <a:rPr lang="en-US" i="0" dirty="0"/>
              <a:t>，</a:t>
            </a:r>
            <a:r>
              <a:rPr lang="zh-TW" altLang="en-US" i="0" dirty="0"/>
              <a:t>那種環境</a:t>
            </a:r>
            <a:r>
              <a:rPr lang="en-US" i="0" dirty="0"/>
              <a:t>（</a:t>
            </a:r>
            <a:r>
              <a:rPr lang="zh-TW" altLang="en-US" i="0" dirty="0"/>
              <a:t>或你獲得那些服務的地方</a:t>
            </a:r>
            <a:r>
              <a:rPr lang="en-US" i="0" dirty="0"/>
              <a:t>）</a:t>
            </a:r>
            <a:r>
              <a:rPr lang="zh-TW" altLang="en-US" i="0" dirty="0"/>
              <a:t>必須經過評估確定其遵循</a:t>
            </a:r>
            <a:r>
              <a:rPr lang="en-US" i="0" dirty="0"/>
              <a:t>HCBS</a:t>
            </a:r>
            <a:r>
              <a:rPr lang="zh-TW" altLang="en-US" i="0" dirty="0"/>
              <a:t>最後規則</a:t>
            </a:r>
            <a:r>
              <a:rPr lang="en-US" altLang="zh-TW" i="0" dirty="0"/>
              <a:t>，</a:t>
            </a:r>
            <a:r>
              <a:rPr lang="zh-TW" altLang="en-US" i="0" dirty="0"/>
              <a:t>才能開始那裡的服務</a:t>
            </a:r>
            <a:r>
              <a:rPr lang="en-US" i="0" baseline="0" dirty="0"/>
              <a:t>。</a:t>
            </a:r>
            <a:endParaRPr lang="en-US" i="0" dirty="0"/>
          </a:p>
          <a:p>
            <a:endParaRPr lang="en-US" i="0" dirty="0"/>
          </a:p>
          <a:p>
            <a:r>
              <a:rPr lang="zh-TW" altLang="en-US" i="0" baseline="0" dirty="0"/>
              <a:t>你選擇的</a:t>
            </a:r>
            <a:r>
              <a:rPr lang="en-US" i="0" baseline="0" dirty="0"/>
              <a:t>SDP</a:t>
            </a:r>
            <a:r>
              <a:rPr lang="zh-TW" altLang="en-US" i="0" baseline="0" dirty="0"/>
              <a:t>服務大部分將不必經過這項評估</a:t>
            </a:r>
            <a:r>
              <a:rPr lang="en-US" altLang="zh-TW" i="0" dirty="0"/>
              <a:t>，</a:t>
            </a:r>
            <a:r>
              <a:rPr lang="zh-TW" altLang="en-US" i="0" dirty="0"/>
              <a:t>因為你不會與</a:t>
            </a:r>
            <a:r>
              <a:rPr lang="zh-TW" altLang="en-US" i="0" baseline="0" dirty="0"/>
              <a:t>其他殘障人士分為一組</a:t>
            </a:r>
            <a:r>
              <a:rPr lang="en-US" i="0" baseline="0" dirty="0"/>
              <a:t>。</a:t>
            </a:r>
            <a:r>
              <a:rPr lang="zh-TW" altLang="en-US" i="0" baseline="0" dirty="0"/>
              <a:t>然而</a:t>
            </a:r>
            <a:r>
              <a:rPr lang="en-US" i="0" baseline="0" dirty="0"/>
              <a:t>，</a:t>
            </a:r>
            <a:r>
              <a:rPr lang="zh-TW" altLang="en-US" i="0" baseline="0" dirty="0"/>
              <a:t>若你選擇上述服務</a:t>
            </a:r>
            <a:r>
              <a:rPr lang="en-US" i="0" baseline="0" dirty="0"/>
              <a:t>，</a:t>
            </a:r>
            <a:r>
              <a:rPr lang="zh-TW" altLang="en-US" i="0" baseline="0" dirty="0"/>
              <a:t>你</a:t>
            </a:r>
            <a:r>
              <a:rPr lang="en-US" i="0" baseline="0" dirty="0">
                <a:latin typeface="PMingLiU" panose="02020500000000000000" pitchFamily="18" charset="-120"/>
                <a:ea typeface="PMingLiU" panose="02020500000000000000" pitchFamily="18" charset="-120"/>
              </a:rPr>
              <a:t>、</a:t>
            </a:r>
            <a:r>
              <a:rPr lang="zh-TW" altLang="en-US" i="0" baseline="0" dirty="0"/>
              <a:t>服務協調員及服務提供者將遵循過程確定環境符合規定</a:t>
            </a:r>
            <a:r>
              <a:rPr lang="en-US" i="0" baseline="0" dirty="0"/>
              <a:t>。</a:t>
            </a:r>
            <a:endParaRPr lang="en-US" i="0" dirty="0"/>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dirty="0"/>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dirty="0"/>
              <a:t>若你選擇使用</a:t>
            </a:r>
            <a:r>
              <a:rPr lang="en-US" altLang="zh-TW" i="0" dirty="0"/>
              <a:t>SDP</a:t>
            </a:r>
            <a:r>
              <a:rPr lang="zh-TW" altLang="en-US" i="0" dirty="0"/>
              <a:t>個人預算支付主要給殘障人士的服務及</a:t>
            </a:r>
            <a:r>
              <a:rPr lang="en-US" altLang="zh-TW" i="0" dirty="0"/>
              <a:t>/</a:t>
            </a:r>
            <a:r>
              <a:rPr lang="zh-TW" altLang="en-US" i="0" dirty="0"/>
              <a:t>或你與其他殘障人士團體獲得的服務</a:t>
            </a:r>
            <a:r>
              <a:rPr lang="en-US" altLang="zh-TW" i="0" dirty="0"/>
              <a:t>，</a:t>
            </a:r>
            <a:r>
              <a:rPr lang="zh-TW" altLang="en-US" i="0" dirty="0"/>
              <a:t>那種環境</a:t>
            </a:r>
            <a:r>
              <a:rPr lang="en-US" altLang="zh-TW" i="0" dirty="0"/>
              <a:t>（</a:t>
            </a:r>
            <a:r>
              <a:rPr lang="zh-TW" altLang="en-US" i="0" dirty="0"/>
              <a:t>或你獲得那些服務的地方</a:t>
            </a:r>
            <a:r>
              <a:rPr lang="en-US" altLang="zh-TW" i="0" dirty="0"/>
              <a:t>）</a:t>
            </a:r>
            <a:r>
              <a:rPr lang="zh-TW" altLang="en-US" i="0" dirty="0"/>
              <a:t>必須經過評估確定其遵循</a:t>
            </a:r>
            <a:r>
              <a:rPr lang="en-US" altLang="zh-TW" i="0" dirty="0"/>
              <a:t>HCBS</a:t>
            </a:r>
            <a:r>
              <a:rPr lang="zh-TW" altLang="en-US" i="0" dirty="0"/>
              <a:t>最後規則</a:t>
            </a:r>
            <a:r>
              <a:rPr lang="en-US" altLang="zh-TW" i="0" dirty="0"/>
              <a:t>，</a:t>
            </a:r>
            <a:r>
              <a:rPr lang="zh-TW" altLang="en-US" i="0" dirty="0"/>
              <a:t>才能開始那裡的服務</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t>過程中會使用工具協助你</a:t>
            </a:r>
            <a:r>
              <a:rPr lang="en-US" baseline="0" dirty="0">
                <a:latin typeface="PMingLiU" panose="02020500000000000000" pitchFamily="18" charset="-120"/>
                <a:ea typeface="PMingLiU" panose="02020500000000000000" pitchFamily="18" charset="-120"/>
              </a:rPr>
              <a:t>、</a:t>
            </a:r>
            <a:r>
              <a:rPr lang="zh-TW" altLang="en-US" baseline="0" dirty="0"/>
              <a:t>區域中心及服務提供者</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t>服務提供者須填寫自我評估工具部分</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t>你及區域中心將前往該服務地點檢查服務提供者填寫的自我評估工具並確定環境符合</a:t>
            </a:r>
            <a:r>
              <a:rPr lang="en-US" baseline="0" dirty="0"/>
              <a:t>HCBS</a:t>
            </a:r>
            <a:r>
              <a:rPr lang="zh-TW" altLang="en-US" baseline="0" dirty="0"/>
              <a:t>最後規則</a:t>
            </a:r>
            <a:r>
              <a:rPr lang="en-US" baseline="0" dirty="0"/>
              <a:t>。</a:t>
            </a:r>
            <a:endParaRPr lang="en-US" dirty="0"/>
          </a:p>
          <a:p>
            <a:pPr marL="171450" indent="-171450">
              <a:buFont typeface="Arial" panose="020B0604020202020204" pitchFamily="34" charset="0"/>
              <a:buChar char="•"/>
            </a:pPr>
            <a:r>
              <a:rPr lang="zh-TW" altLang="en-US" sz="1200" b="0" i="0" u="none" strike="noStrike" kern="1200" dirty="0">
                <a:solidFill>
                  <a:schemeClr val="tx1"/>
                </a:solidFill>
                <a:effectLst/>
                <a:latin typeface="+mn-lt"/>
                <a:ea typeface="+mn-ea"/>
                <a:cs typeface="+mn-cs"/>
              </a:rPr>
              <a:t>若需要部份修正讓</a:t>
            </a:r>
            <a:r>
              <a:rPr lang="zh-TW" altLang="en-US" sz="1200" b="0" i="0" u="none" strike="noStrike" kern="1200" baseline="0" dirty="0">
                <a:solidFill>
                  <a:schemeClr val="tx1"/>
                </a:solidFill>
                <a:effectLst/>
                <a:latin typeface="+mn-lt"/>
                <a:ea typeface="+mn-ea"/>
                <a:cs typeface="+mn-cs"/>
              </a:rPr>
              <a:t>環境符合</a:t>
            </a:r>
            <a:r>
              <a:rPr lang="en-US" sz="1200" b="0" i="0" u="none" strike="noStrike" kern="1200" baseline="0" dirty="0">
                <a:solidFill>
                  <a:schemeClr val="tx1"/>
                </a:solidFill>
                <a:effectLst/>
                <a:latin typeface="+mn-lt"/>
                <a:ea typeface="+mn-ea"/>
                <a:cs typeface="+mn-cs"/>
              </a:rPr>
              <a:t>HCBS</a:t>
            </a:r>
            <a:r>
              <a:rPr lang="zh-TW" altLang="en-US" sz="1200" b="0" i="0" u="none" strike="noStrike" kern="1200" baseline="0" dirty="0">
                <a:solidFill>
                  <a:schemeClr val="tx1"/>
                </a:solidFill>
                <a:effectLst/>
                <a:latin typeface="+mn-lt"/>
                <a:ea typeface="+mn-ea"/>
                <a:cs typeface="+mn-cs"/>
              </a:rPr>
              <a:t>最後規則</a:t>
            </a:r>
            <a:r>
              <a:rPr lang="en-US" sz="1200" b="0" i="0" u="none" strike="noStrike" kern="1200" baseline="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區域中心</a:t>
            </a:r>
            <a:r>
              <a:rPr lang="en-US" altLang="zh-TW" baseline="0" dirty="0">
                <a:latin typeface="PMingLiU" panose="02020500000000000000" pitchFamily="18" charset="-120"/>
                <a:ea typeface="PMingLiU" panose="02020500000000000000" pitchFamily="18" charset="-120"/>
              </a:rPr>
              <a:t>、</a:t>
            </a:r>
            <a:r>
              <a:rPr lang="zh-TW" altLang="en-US" baseline="0" dirty="0">
                <a:latin typeface="PMingLiU" panose="02020500000000000000" pitchFamily="18" charset="-120"/>
                <a:ea typeface="PMingLiU" panose="02020500000000000000" pitchFamily="18" charset="-120"/>
              </a:rPr>
              <a:t>你及</a:t>
            </a:r>
            <a:r>
              <a:rPr lang="zh-TW" altLang="en-US" sz="1200" b="0" i="0" u="none" strike="noStrike" kern="1200" dirty="0">
                <a:solidFill>
                  <a:schemeClr val="tx1"/>
                </a:solidFill>
                <a:effectLst/>
                <a:latin typeface="+mn-lt"/>
                <a:ea typeface="+mn-ea"/>
                <a:cs typeface="+mn-cs"/>
              </a:rPr>
              <a:t>服務提供者應討論修正內容</a:t>
            </a:r>
            <a:r>
              <a:rPr lang="en-US"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目標是合作讓你挑選的這個地方符合</a:t>
            </a:r>
            <a:r>
              <a:rPr lang="en-US" sz="1200" b="0" i="0" u="none" strike="noStrike" kern="1200" baseline="0" dirty="0">
                <a:solidFill>
                  <a:schemeClr val="tx1"/>
                </a:solidFill>
                <a:effectLst/>
                <a:latin typeface="+mn-lt"/>
                <a:ea typeface="+mn-ea"/>
                <a:cs typeface="+mn-cs"/>
              </a:rPr>
              <a:t>HCBS</a:t>
            </a:r>
            <a:r>
              <a:rPr lang="zh-TW" altLang="en-US" sz="1200" b="0" i="0" u="none" strike="noStrike" kern="1200" baseline="0" dirty="0">
                <a:solidFill>
                  <a:schemeClr val="tx1"/>
                </a:solidFill>
                <a:effectLst/>
                <a:latin typeface="+mn-lt"/>
                <a:ea typeface="+mn-ea"/>
                <a:cs typeface="+mn-cs"/>
              </a:rPr>
              <a:t>最後規則</a:t>
            </a:r>
            <a:r>
              <a:rPr lang="en-US" sz="1200" b="0" i="0" u="none" strike="noStrike" kern="1200" baseline="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sz="1200" b="0" i="0" u="none" strike="noStrike" kern="1200" dirty="0">
                <a:solidFill>
                  <a:schemeClr val="tx1"/>
                </a:solidFill>
                <a:effectLst/>
                <a:latin typeface="+mn-lt"/>
                <a:ea typeface="+mn-ea"/>
                <a:cs typeface="+mn-cs"/>
              </a:rPr>
              <a:t>若環境未符合</a:t>
            </a:r>
            <a:r>
              <a:rPr lang="en-US" sz="1200" b="0" i="0" u="none" strike="noStrike" kern="1200" dirty="0">
                <a:solidFill>
                  <a:schemeClr val="tx1"/>
                </a:solidFill>
                <a:effectLst/>
                <a:latin typeface="+mn-lt"/>
                <a:ea typeface="+mn-ea"/>
                <a:cs typeface="+mn-cs"/>
              </a:rPr>
              <a:t>HCBS</a:t>
            </a:r>
            <a:r>
              <a:rPr lang="zh-TW" altLang="en-US" sz="1200" b="0" i="0" u="none" strike="noStrike" kern="1200" dirty="0">
                <a:solidFill>
                  <a:schemeClr val="tx1"/>
                </a:solidFill>
                <a:effectLst/>
                <a:latin typeface="+mn-lt"/>
                <a:ea typeface="+mn-ea"/>
                <a:cs typeface="+mn-cs"/>
              </a:rPr>
              <a:t>最後規則</a:t>
            </a:r>
            <a:r>
              <a:rPr lang="en-US"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你無法選擇該環境的服務</a:t>
            </a: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r>
              <a:rPr lang="zh-TW" altLang="en-US" sz="1200" b="0" i="0" u="none" strike="noStrike" kern="1200" dirty="0">
                <a:solidFill>
                  <a:schemeClr val="tx1"/>
                </a:solidFill>
                <a:effectLst/>
                <a:latin typeface="+mn-lt"/>
                <a:ea typeface="+mn-ea"/>
                <a:cs typeface="+mn-cs"/>
              </a:rPr>
              <a:t>一旦</a:t>
            </a:r>
            <a:r>
              <a:rPr lang="zh-TW" altLang="en-US" sz="1200" b="0" i="0" u="none" strike="noStrike" kern="1200" baseline="0" dirty="0">
                <a:solidFill>
                  <a:schemeClr val="tx1"/>
                </a:solidFill>
                <a:effectLst/>
                <a:latin typeface="+mn-lt"/>
                <a:ea typeface="+mn-ea"/>
                <a:cs typeface="+mn-cs"/>
              </a:rPr>
              <a:t>環境評估完成</a:t>
            </a:r>
            <a:r>
              <a:rPr lang="en-US" altLang="zh-TW"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FMS</a:t>
            </a:r>
            <a:r>
              <a:rPr lang="zh-TW" altLang="en-US" sz="1200" b="0" i="0" u="none" strike="noStrike" kern="1200" baseline="0" dirty="0">
                <a:solidFill>
                  <a:schemeClr val="tx1"/>
                </a:solidFill>
                <a:effectLst/>
                <a:latin typeface="+mn-lt"/>
                <a:ea typeface="+mn-ea"/>
                <a:cs typeface="+mn-cs"/>
              </a:rPr>
              <a:t>提供者將驗證評估過程完成</a:t>
            </a:r>
            <a:r>
              <a:rPr lang="en-US" sz="1200" b="0" i="0" u="none" strike="noStrike" kern="1200" baseline="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en-US" dirty="0"/>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zh-TW" altLang="en-US" sz="1200" dirty="0">
                <a:latin typeface="+mn-lt"/>
              </a:rPr>
              <a:t>個人中心規劃指導你及你的團隊朝向你的目標</a:t>
            </a:r>
            <a:r>
              <a:rPr lang="en-US" sz="1200" dirty="0">
                <a:latin typeface="PMingLiU" panose="02020500000000000000" pitchFamily="18" charset="-120"/>
                <a:ea typeface="PMingLiU" panose="02020500000000000000" pitchFamily="18" charset="-120"/>
              </a:rPr>
              <a:t>、</a:t>
            </a:r>
            <a:r>
              <a:rPr lang="zh-TW" altLang="en-US" sz="1200" dirty="0">
                <a:latin typeface="+mn-lt"/>
              </a:rPr>
              <a:t>夢想及未來前進</a:t>
            </a:r>
            <a:r>
              <a:rPr lang="en-US" sz="1200" dirty="0">
                <a:latin typeface="+mn-lt"/>
              </a:rPr>
              <a:t>。</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sz="1200" dirty="0">
                <a:latin typeface="+mn-lt"/>
              </a:rPr>
              <a:t>IPP</a:t>
            </a:r>
            <a:r>
              <a:rPr lang="zh-TW" altLang="en-US" sz="1200" dirty="0">
                <a:latin typeface="+mn-lt"/>
              </a:rPr>
              <a:t>將記錄所有的服務及支持</a:t>
            </a:r>
            <a:r>
              <a:rPr lang="en-US" sz="1200" dirty="0">
                <a:latin typeface="+mn-lt"/>
              </a:rPr>
              <a:t>，</a:t>
            </a:r>
            <a:r>
              <a:rPr lang="zh-TW" altLang="en-US" sz="1200" dirty="0">
                <a:latin typeface="+mn-lt"/>
              </a:rPr>
              <a:t>包含個人預算</a:t>
            </a:r>
            <a:r>
              <a:rPr lang="en-US" sz="1200" dirty="0">
                <a:latin typeface="+mn-lt"/>
              </a:rPr>
              <a:t>。</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sz="1200" dirty="0">
                <a:latin typeface="+mn-lt"/>
              </a:rPr>
              <a:t>IPP</a:t>
            </a:r>
            <a:r>
              <a:rPr lang="zh-TW" altLang="en-US" sz="1200" dirty="0">
                <a:latin typeface="+mn-lt"/>
              </a:rPr>
              <a:t>服務必須是聯邦政府認可的服務</a:t>
            </a:r>
            <a:r>
              <a:rPr lang="en-US" altLang="zh-TW" sz="1200" dirty="0">
                <a:latin typeface="+mn-lt"/>
              </a:rPr>
              <a:t>，</a:t>
            </a:r>
            <a:r>
              <a:rPr lang="zh-TW" altLang="en-US" sz="1200" dirty="0">
                <a:latin typeface="+mn-lt"/>
              </a:rPr>
              <a:t>由合格人士提供</a:t>
            </a:r>
            <a:r>
              <a:rPr lang="en-US" altLang="zh-TW" sz="1200" dirty="0">
                <a:latin typeface="+mn-lt"/>
              </a:rPr>
              <a:t>，</a:t>
            </a:r>
            <a:r>
              <a:rPr lang="zh-TW" altLang="en-US" sz="1200" dirty="0">
                <a:latin typeface="+mn-lt"/>
              </a:rPr>
              <a:t>支持社區包容</a:t>
            </a:r>
            <a:r>
              <a:rPr lang="en-US" sz="1200" dirty="0">
                <a:latin typeface="+mn-lt"/>
              </a:rPr>
              <a:t>，</a:t>
            </a:r>
            <a:r>
              <a:rPr lang="zh-TW" altLang="en-US" sz="1200" dirty="0">
                <a:latin typeface="+mn-lt"/>
              </a:rPr>
              <a:t>且能是業者及非業者提供者</a:t>
            </a:r>
            <a:r>
              <a:rPr lang="en-US" sz="1200" dirty="0">
                <a:latin typeface="+mn-lt"/>
              </a:rPr>
              <a:t>。</a:t>
            </a: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zh-TW" altLang="en-US" sz="1200" dirty="0">
                <a:latin typeface="+mn-lt"/>
              </a:rPr>
              <a:t>一般服務必須先經過評估</a:t>
            </a:r>
            <a:r>
              <a:rPr lang="en-US" sz="1200" dirty="0">
                <a:latin typeface="+mn-lt"/>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dirty="0"/>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dirty="0"/>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1" dirty="0">
                <a:latin typeface="標楷體" panose="03000509000000000000" pitchFamily="65" charset="-120"/>
                <a:ea typeface="標楷體" panose="03000509000000000000" pitchFamily="65" charset="-120"/>
              </a:rPr>
              <a:t>訓練小訣竅</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馬上建立</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一起學習</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夥伴關係</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感謝學員率先嘗試州政府實行的這項新課程</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瞭解我們學習如何實施全州自我決定起初這幾年可能會很辛苦</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也感謝他們抽空來參加這場非常密集冗長的說明會</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多數人可能得向公司請假</a:t>
            </a:r>
            <a:r>
              <a:rPr lang="en-US" b="1" dirty="0">
                <a:latin typeface="PMingLiU" panose="02020500000000000000" pitchFamily="18" charset="-120"/>
                <a:ea typeface="PMingLiU" panose="02020500000000000000" pitchFamily="18" charset="-120"/>
              </a:rPr>
              <a:t>、</a:t>
            </a:r>
            <a:r>
              <a:rPr lang="zh-TW" altLang="en-US" b="1" dirty="0">
                <a:latin typeface="PMingLiU" panose="02020500000000000000" pitchFamily="18" charset="-120"/>
                <a:ea typeface="PMingLiU" panose="02020500000000000000" pitchFamily="18" charset="-120"/>
              </a:rPr>
              <a:t>未盡家庭義務</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及</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或安排托育</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做出這些瞭解並建立這種夥伴關係方法將讓你順利進行這項課程</a:t>
            </a:r>
            <a:r>
              <a:rPr lang="en-US" b="1" dirty="0">
                <a:latin typeface="標楷體" panose="03000509000000000000" pitchFamily="65" charset="-120"/>
                <a:ea typeface="標楷體" panose="03000509000000000000" pitchFamily="65" charset="-120"/>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dirty="0"/>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這些是我們會討論到的付費服務及支持相關部分</a:t>
            </a:r>
            <a:r>
              <a:rPr lang="en-US" dirty="0"/>
              <a:t>。</a:t>
            </a:r>
          </a:p>
          <a:p>
            <a:endParaRPr lang="en-US" dirty="0"/>
          </a:p>
          <a:p>
            <a:r>
              <a:rPr lang="zh-TW" altLang="en-US" b="1" dirty="0"/>
              <a:t>訓練小訣竅</a:t>
            </a:r>
            <a:r>
              <a:rPr lang="en-US" b="1" dirty="0"/>
              <a:t>！</a:t>
            </a:r>
            <a:r>
              <a:rPr lang="zh-TW" altLang="en-US" b="1" dirty="0"/>
              <a:t>這部分大家可能會混淆且資料很多</a:t>
            </a:r>
            <a:r>
              <a:rPr lang="en-US" b="1" dirty="0"/>
              <a:t>。</a:t>
            </a:r>
            <a:r>
              <a:rPr lang="zh-TW" altLang="en-US" b="1" dirty="0"/>
              <a:t>研究</a:t>
            </a:r>
            <a:r>
              <a:rPr lang="en-US" altLang="zh-TW" b="1" dirty="0"/>
              <a:t>2019</a:t>
            </a:r>
            <a:r>
              <a:rPr lang="zh-TW" altLang="en-US" b="1" dirty="0"/>
              <a:t>年</a:t>
            </a:r>
            <a:r>
              <a:rPr lang="en-US" altLang="zh-TW" b="1" dirty="0"/>
              <a:t>1</a:t>
            </a:r>
            <a:r>
              <a:rPr lang="zh-TW" altLang="en-US" b="1" dirty="0"/>
              <a:t>月</a:t>
            </a:r>
            <a:r>
              <a:rPr lang="en-US" altLang="zh-TW" b="1" dirty="0"/>
              <a:t>11</a:t>
            </a:r>
            <a:r>
              <a:rPr lang="zh-TW" altLang="en-US" b="1" dirty="0"/>
              <a:t>日</a:t>
            </a:r>
            <a:r>
              <a:rPr lang="en-US" b="1" dirty="0"/>
              <a:t>DDS</a:t>
            </a:r>
            <a:r>
              <a:rPr lang="zh-TW" altLang="en-US" b="1" dirty="0"/>
              <a:t>指令定義個人預算及花費計畫</a:t>
            </a:r>
            <a:r>
              <a:rPr lang="en-US" b="1" dirty="0"/>
              <a:t>。</a:t>
            </a:r>
            <a:r>
              <a:rPr lang="zh-TW" altLang="en-US" b="1" dirty="0"/>
              <a:t>指出目前的基本差異並讓學員放心我們會深入說明這些簡報讓觀念更清楚</a:t>
            </a:r>
            <a:r>
              <a:rPr lang="en-US" b="1" dirty="0"/>
              <a:t>。</a:t>
            </a:r>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dirty="0"/>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dirty="0"/>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TW" altLang="en-US" dirty="0">
                <a:solidFill>
                  <a:schemeClr val="tx1"/>
                </a:solidFill>
              </a:rPr>
              <a:t>個人預算額是根據</a:t>
            </a:r>
            <a:r>
              <a:rPr lang="zh-TW" altLang="en-US" baseline="0" dirty="0">
                <a:solidFill>
                  <a:schemeClr val="tx1"/>
                </a:solidFill>
              </a:rPr>
              <a:t>近</a:t>
            </a:r>
            <a:r>
              <a:rPr lang="en-US" altLang="zh-TW" baseline="0" dirty="0">
                <a:solidFill>
                  <a:schemeClr val="tx1"/>
                </a:solidFill>
              </a:rPr>
              <a:t>12</a:t>
            </a:r>
            <a:r>
              <a:rPr lang="zh-TW" altLang="en-US" baseline="0" dirty="0">
                <a:solidFill>
                  <a:schemeClr val="tx1"/>
                </a:solidFill>
              </a:rPr>
              <a:t>個月區域中心花費在你的服務的金額</a:t>
            </a:r>
            <a:r>
              <a:rPr lang="en-US" baseline="0" dirty="0">
                <a:solidFill>
                  <a:schemeClr val="tx1"/>
                </a:solidFill>
              </a:rPr>
              <a:t>。</a:t>
            </a:r>
          </a:p>
          <a:p>
            <a:pPr marL="171450" indent="-171450">
              <a:buFont typeface="Arial" panose="020B0604020202020204" pitchFamily="34" charset="0"/>
              <a:buChar char="•"/>
            </a:pPr>
            <a:r>
              <a:rPr lang="zh-TW" altLang="en-US" baseline="0" dirty="0">
                <a:solidFill>
                  <a:schemeClr val="tx1"/>
                </a:solidFill>
              </a:rPr>
              <a:t>不是</a:t>
            </a:r>
            <a:r>
              <a:rPr lang="zh-TW" altLang="en-US" dirty="0">
                <a:solidFill>
                  <a:schemeClr val="tx1"/>
                </a:solidFill>
              </a:rPr>
              <a:t>服務授權金額</a:t>
            </a:r>
            <a:r>
              <a:rPr lang="en-US" dirty="0">
                <a:solidFill>
                  <a:schemeClr val="tx1"/>
                </a:solidFill>
              </a:rPr>
              <a:t>，</a:t>
            </a:r>
            <a:r>
              <a:rPr lang="zh-TW" altLang="en-US" dirty="0">
                <a:solidFill>
                  <a:schemeClr val="tx1"/>
                </a:solidFill>
              </a:rPr>
              <a:t>而是花費金額</a:t>
            </a:r>
            <a:r>
              <a:rPr lang="en-US" dirty="0">
                <a:solidFill>
                  <a:schemeClr val="tx1"/>
                </a:solidFill>
              </a:rPr>
              <a:t>。</a:t>
            </a:r>
          </a:p>
          <a:p>
            <a:pPr marL="171450" indent="-171450">
              <a:buFont typeface="Arial" panose="020B0604020202020204" pitchFamily="34" charset="0"/>
              <a:buChar char="•"/>
            </a:pPr>
            <a:r>
              <a:rPr lang="zh-TW" altLang="en-US" baseline="0" dirty="0">
                <a:solidFill>
                  <a:schemeClr val="tx1"/>
                </a:solidFill>
              </a:rPr>
              <a:t>你未使用的</a:t>
            </a:r>
            <a:r>
              <a:rPr lang="en-US" altLang="zh-TW" dirty="0">
                <a:solidFill>
                  <a:schemeClr val="tx1"/>
                </a:solidFill>
              </a:rPr>
              <a:t>IPP</a:t>
            </a:r>
            <a:r>
              <a:rPr lang="zh-TW" altLang="en-US" dirty="0">
                <a:solidFill>
                  <a:schemeClr val="tx1"/>
                </a:solidFill>
              </a:rPr>
              <a:t>服務不會出現在近</a:t>
            </a:r>
            <a:r>
              <a:rPr lang="en-US" altLang="zh-TW" dirty="0">
                <a:solidFill>
                  <a:schemeClr val="tx1"/>
                </a:solidFill>
              </a:rPr>
              <a:t>12</a:t>
            </a:r>
            <a:r>
              <a:rPr lang="zh-TW" altLang="en-US" dirty="0">
                <a:solidFill>
                  <a:schemeClr val="tx1"/>
                </a:solidFill>
              </a:rPr>
              <a:t>個月的花費金額</a:t>
            </a:r>
            <a:r>
              <a:rPr lang="en-US" dirty="0">
                <a:solidFill>
                  <a:schemeClr val="tx1"/>
                </a:solidFill>
              </a:rPr>
              <a:t>。</a:t>
            </a:r>
          </a:p>
          <a:p>
            <a:pPr marL="171450" indent="-171450">
              <a:buFont typeface="Arial" panose="020B0604020202020204" pitchFamily="34" charset="0"/>
              <a:buChar char="•"/>
            </a:pPr>
            <a:r>
              <a:rPr lang="zh-TW" altLang="en-US" dirty="0">
                <a:solidFill>
                  <a:schemeClr val="tx1"/>
                </a:solidFill>
              </a:rPr>
              <a:t>年度成本報表會顯示這項金額</a:t>
            </a:r>
            <a:r>
              <a:rPr lang="en-US" baseline="0" dirty="0">
                <a:solidFill>
                  <a:schemeClr val="tx1"/>
                </a:solidFill>
              </a:rPr>
              <a:t>。</a:t>
            </a:r>
            <a:r>
              <a:rPr lang="zh-TW" altLang="en-US" baseline="0" dirty="0">
                <a:solidFill>
                  <a:schemeClr val="tx1"/>
                </a:solidFill>
              </a:rPr>
              <a:t>也被稱為</a:t>
            </a:r>
            <a:r>
              <a:rPr lang="en-US" dirty="0">
                <a:solidFill>
                  <a:schemeClr val="tx1"/>
                </a:solidFill>
              </a:rPr>
              <a:t>「</a:t>
            </a:r>
            <a:r>
              <a:rPr lang="zh-TW" altLang="en-US" dirty="0">
                <a:solidFill>
                  <a:schemeClr val="tx1"/>
                </a:solidFill>
              </a:rPr>
              <a:t>服務提供報表</a:t>
            </a:r>
            <a:r>
              <a:rPr lang="en-US" dirty="0">
                <a:solidFill>
                  <a:schemeClr val="tx1"/>
                </a:solidFill>
              </a:rPr>
              <a:t>」</a:t>
            </a:r>
            <a:r>
              <a:rPr lang="zh-TW" altLang="en-US" dirty="0">
                <a:solidFill>
                  <a:schemeClr val="tx1"/>
                </a:solidFill>
              </a:rPr>
              <a:t>等</a:t>
            </a:r>
            <a:r>
              <a:rPr lang="en-US" dirty="0">
                <a:solidFill>
                  <a:schemeClr val="tx1"/>
                </a:solidFill>
              </a:rPr>
              <a:t>。</a:t>
            </a:r>
            <a:r>
              <a:rPr lang="zh-TW" altLang="en-US" dirty="0">
                <a:solidFill>
                  <a:schemeClr val="tx1"/>
                </a:solidFill>
              </a:rPr>
              <a:t>你可向服務協調員索取</a:t>
            </a:r>
            <a:r>
              <a:rPr lang="en-US" dirty="0">
                <a:solidFill>
                  <a:schemeClr val="tx1"/>
                </a:solidFill>
              </a:rPr>
              <a:t>。</a:t>
            </a:r>
          </a:p>
          <a:p>
            <a:pPr marL="171450" indent="-171450">
              <a:buFont typeface="Arial" panose="020B0604020202020204" pitchFamily="34" charset="0"/>
              <a:buChar char="•"/>
            </a:pPr>
            <a:r>
              <a:rPr lang="zh-TW" altLang="en-US" dirty="0">
                <a:solidFill>
                  <a:schemeClr val="tx1"/>
                </a:solidFill>
              </a:rPr>
              <a:t>部分金額不會出現在成本報表</a:t>
            </a:r>
            <a:r>
              <a:rPr lang="en-US" dirty="0">
                <a:solidFill>
                  <a:schemeClr val="tx1"/>
                </a:solidFill>
              </a:rPr>
              <a:t>，</a:t>
            </a:r>
            <a:r>
              <a:rPr lang="zh-TW" altLang="en-US" dirty="0">
                <a:solidFill>
                  <a:schemeClr val="tx1"/>
                </a:solidFill>
              </a:rPr>
              <a:t>例如獲得團體交通服務</a:t>
            </a:r>
            <a:r>
              <a:rPr lang="en-US" dirty="0">
                <a:solidFill>
                  <a:schemeClr val="tx1"/>
                </a:solidFill>
              </a:rPr>
              <a:t>。</a:t>
            </a:r>
            <a:r>
              <a:rPr lang="zh-TW" altLang="en-US" dirty="0">
                <a:solidFill>
                  <a:schemeClr val="tx1"/>
                </a:solidFill>
              </a:rPr>
              <a:t>這是團體收費且不會反映在該報表</a:t>
            </a:r>
            <a:r>
              <a:rPr lang="en-US" baseline="0" dirty="0">
                <a:solidFill>
                  <a:schemeClr val="tx1"/>
                </a:solidFill>
              </a:rPr>
              <a:t>。</a:t>
            </a:r>
          </a:p>
          <a:p>
            <a:pPr marL="640594" lvl="1" indent="-174708">
              <a:buFont typeface="Arial" panose="020B0604020202020204" pitchFamily="34" charset="0"/>
              <a:buChar char="•"/>
            </a:pPr>
            <a:r>
              <a:rPr lang="zh-TW" altLang="en-US" dirty="0">
                <a:solidFill>
                  <a:schemeClr val="tx1"/>
                </a:solidFill>
              </a:rPr>
              <a:t>與</a:t>
            </a:r>
            <a:r>
              <a:rPr lang="zh-TW" altLang="en-US" baseline="0" dirty="0">
                <a:solidFill>
                  <a:schemeClr val="tx1"/>
                </a:solidFill>
              </a:rPr>
              <a:t>服務協調員討論確定服務是否全部列出</a:t>
            </a:r>
            <a:r>
              <a:rPr lang="en-US" baseline="0" dirty="0">
                <a:solidFill>
                  <a:schemeClr val="tx1"/>
                </a:solidFill>
              </a:rPr>
              <a:t>。</a:t>
            </a:r>
          </a:p>
          <a:p>
            <a:pPr marL="640594" lvl="1" indent="-174708">
              <a:buFont typeface="Arial" panose="020B0604020202020204" pitchFamily="34" charset="0"/>
              <a:buChar char="•"/>
            </a:pPr>
            <a:r>
              <a:rPr lang="zh-TW" altLang="en-US" baseline="0" dirty="0">
                <a:solidFill>
                  <a:schemeClr val="tx1"/>
                </a:solidFill>
              </a:rPr>
              <a:t>若有遺漏</a:t>
            </a:r>
            <a:r>
              <a:rPr lang="en-US" baseline="0" dirty="0">
                <a:solidFill>
                  <a:schemeClr val="tx1"/>
                </a:solidFill>
              </a:rPr>
              <a:t>，</a:t>
            </a:r>
            <a:r>
              <a:rPr lang="zh-TW" altLang="en-US" baseline="0" dirty="0">
                <a:solidFill>
                  <a:schemeClr val="tx1"/>
                </a:solidFill>
              </a:rPr>
              <a:t>服務協調員將協助你記錄那些服務花費金額</a:t>
            </a:r>
            <a:r>
              <a:rPr lang="en-US" baseline="0" dirty="0">
                <a:solidFill>
                  <a:schemeClr val="tx1"/>
                </a:solidFill>
              </a:rPr>
              <a:t>。</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dirty="0"/>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i="0" dirty="0">
              <a:solidFill>
                <a:schemeClr val="tx1"/>
              </a:solidFill>
            </a:endParaRPr>
          </a:p>
          <a:p>
            <a:pPr defTabSz="931774">
              <a:defRPr/>
            </a:pPr>
            <a:r>
              <a:rPr lang="zh-TW" altLang="en-US" b="1" i="0" dirty="0">
                <a:solidFill>
                  <a:schemeClr val="tx1"/>
                </a:solidFill>
              </a:rPr>
              <a:t>新區域中心消費者或未滿</a:t>
            </a:r>
            <a:r>
              <a:rPr lang="en-US" altLang="zh-TW" b="1" i="0" dirty="0">
                <a:solidFill>
                  <a:schemeClr val="tx1"/>
                </a:solidFill>
              </a:rPr>
              <a:t>12</a:t>
            </a:r>
            <a:r>
              <a:rPr lang="zh-TW" altLang="en-US" b="1" i="0" dirty="0">
                <a:solidFill>
                  <a:schemeClr val="tx1"/>
                </a:solidFill>
              </a:rPr>
              <a:t>個月服務的消費者</a:t>
            </a:r>
            <a:r>
              <a:rPr lang="en-US" b="1" i="0" dirty="0">
                <a:solidFill>
                  <a:schemeClr val="tx1"/>
                </a:solidFill>
              </a:rPr>
              <a:t>：</a:t>
            </a:r>
          </a:p>
          <a:p>
            <a:pPr defTabSz="931774">
              <a:defRPr/>
            </a:pPr>
            <a:endParaRPr lang="en-US" b="1" i="0" dirty="0">
              <a:solidFill>
                <a:schemeClr val="tx1"/>
              </a:solidFill>
            </a:endParaRPr>
          </a:p>
          <a:p>
            <a:pPr marL="228600" indent="-228600" defTabSz="931774">
              <a:buFont typeface="+mj-lt"/>
              <a:buAutoNum type="arabicParenR"/>
              <a:defRPr/>
            </a:pPr>
            <a:r>
              <a:rPr lang="zh-TW" altLang="en-US" i="0" dirty="0">
                <a:solidFill>
                  <a:schemeClr val="tx1"/>
                </a:solidFill>
              </a:rPr>
              <a:t>若你的區域中心服務未滿</a:t>
            </a:r>
            <a:r>
              <a:rPr lang="en-US" altLang="zh-TW" i="0" dirty="0">
                <a:solidFill>
                  <a:schemeClr val="tx1"/>
                </a:solidFill>
              </a:rPr>
              <a:t>12</a:t>
            </a:r>
            <a:r>
              <a:rPr lang="zh-TW" altLang="en-US" i="0" dirty="0">
                <a:solidFill>
                  <a:schemeClr val="tx1"/>
                </a:solidFill>
              </a:rPr>
              <a:t>個月</a:t>
            </a:r>
            <a:r>
              <a:rPr lang="en-US" i="0" dirty="0">
                <a:solidFill>
                  <a:schemeClr val="tx1"/>
                </a:solidFill>
              </a:rPr>
              <a:t>，</a:t>
            </a:r>
            <a:r>
              <a:rPr lang="zh-TW" altLang="en-US" i="0" dirty="0">
                <a:solidFill>
                  <a:schemeClr val="tx1"/>
                </a:solidFill>
              </a:rPr>
              <a:t>你的預算將根據你透過傳統系統已使用的服務及支持</a:t>
            </a:r>
            <a:r>
              <a:rPr lang="en-US" i="0" dirty="0">
                <a:solidFill>
                  <a:schemeClr val="tx1"/>
                </a:solidFill>
              </a:rPr>
              <a:t>。</a:t>
            </a:r>
          </a:p>
          <a:p>
            <a:pPr marL="228600" indent="-228600" defTabSz="931774">
              <a:buFont typeface="+mj-lt"/>
              <a:buAutoNum type="arabicParenR"/>
              <a:defRPr/>
            </a:pPr>
            <a:endParaRPr lang="en-US" i="0"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zh-TW" altLang="en-US" sz="1200" b="0" i="0" u="none" strike="noStrike" kern="1200" baseline="0" dirty="0">
                <a:solidFill>
                  <a:schemeClr val="tx1"/>
                </a:solidFill>
                <a:latin typeface="+mn-lt"/>
                <a:ea typeface="+mn-ea"/>
                <a:cs typeface="+mn-cs"/>
              </a:rPr>
              <a:t>區域中心計算提供你需要的服務及支持的可能成本</a:t>
            </a:r>
            <a:r>
              <a:rPr lang="en-US" sz="1200" b="0" i="0" u="none" strike="noStrike" kern="1200" baseline="0" dirty="0">
                <a:solidFill>
                  <a:schemeClr val="tx1"/>
                </a:solidFill>
                <a:latin typeface="+mn-lt"/>
                <a:ea typeface="+mn-ea"/>
                <a:cs typeface="+mn-cs"/>
              </a:rPr>
              <a:t>。</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0" i="0" u="none" strike="noStrike" kern="1200" baseline="0" dirty="0">
                <a:solidFill>
                  <a:schemeClr val="tx1"/>
                </a:solidFill>
                <a:latin typeface="+mn-lt"/>
                <a:ea typeface="+mn-ea"/>
                <a:cs typeface="+mn-cs"/>
              </a:rPr>
              <a:t>這是使用你確定每項服務及支持的支付及每項服務或支持的頻率的平均成本計算</a:t>
            </a:r>
            <a:r>
              <a:rPr lang="en-US" sz="1200" b="0" i="0" u="none" strike="noStrike" kern="1200" baseline="0" dirty="0">
                <a:solidFill>
                  <a:schemeClr val="tx1"/>
                </a:solidFill>
                <a:latin typeface="+mn-lt"/>
                <a:ea typeface="+mn-ea"/>
                <a:cs typeface="+mn-cs"/>
              </a:rPr>
              <a:t>。</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b="0" i="0" u="none" strike="noStrike" kern="1200" baseline="0" dirty="0">
                <a:solidFill>
                  <a:schemeClr val="tx1"/>
                </a:solidFill>
                <a:latin typeface="+mn-lt"/>
                <a:ea typeface="+mn-ea"/>
                <a:cs typeface="+mn-cs"/>
              </a:rPr>
              <a:t>若區域中心確定學員具有特別需求導致成本較高或較低</a:t>
            </a:r>
            <a:r>
              <a:rPr lang="en-US" altLang="zh-TW" i="0" dirty="0">
                <a:solidFill>
                  <a:schemeClr val="tx1"/>
                </a:solidFill>
              </a:rPr>
              <a:t>，</a:t>
            </a:r>
            <a:r>
              <a:rPr lang="zh-TW" altLang="en-US" sz="1200" b="0" i="0" u="none" strike="noStrike" kern="1200" baseline="0" dirty="0">
                <a:solidFill>
                  <a:schemeClr val="tx1"/>
                </a:solidFill>
                <a:latin typeface="+mn-lt"/>
                <a:ea typeface="+mn-ea"/>
                <a:cs typeface="+mn-cs"/>
              </a:rPr>
              <a:t>可調整成本</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特別需求可包含但不限於</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語言偏好</a:t>
            </a:r>
            <a:r>
              <a:rPr lang="en-US" sz="1200" b="0" i="0" u="none" strike="noStrike" kern="1200" baseline="0" dirty="0">
                <a:solidFill>
                  <a:schemeClr val="tx1"/>
                </a:solidFill>
                <a:latin typeface="PMingLiU" panose="02020500000000000000" pitchFamily="18" charset="-120"/>
                <a:ea typeface="PMingLiU" panose="02020500000000000000" pitchFamily="18" charset="-120"/>
                <a:cs typeface="+mn-cs"/>
              </a:rPr>
              <a:t>、</a:t>
            </a:r>
            <a:r>
              <a:rPr lang="zh-TW" altLang="en-US" sz="1200" b="0" i="0" u="none" strike="noStrike" kern="1200" baseline="0" dirty="0">
                <a:solidFill>
                  <a:schemeClr val="tx1"/>
                </a:solidFill>
                <a:latin typeface="+mn-lt"/>
                <a:ea typeface="+mn-ea"/>
                <a:cs typeface="+mn-cs"/>
              </a:rPr>
              <a:t>支持行為</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醫療需求及服務地點</a:t>
            </a:r>
            <a:r>
              <a:rPr lang="en-US" sz="1200" b="0" i="0" u="none" strike="noStrike" kern="1200" baseline="0" dirty="0">
                <a:solidFill>
                  <a:schemeClr val="tx1"/>
                </a:solidFill>
                <a:latin typeface="+mn-lt"/>
                <a:ea typeface="+mn-ea"/>
                <a:cs typeface="+mn-cs"/>
              </a:rPr>
              <a:t>。</a:t>
            </a:r>
            <a:endParaRPr lang="en-US" i="0" dirty="0">
              <a:solidFill>
                <a:schemeClr val="tx1"/>
              </a:solidFill>
            </a:endParaRPr>
          </a:p>
          <a:p>
            <a:pPr marL="0" indent="0" defTabSz="931774">
              <a:buFont typeface="+mj-lt"/>
              <a:buNone/>
              <a:defRPr/>
            </a:pPr>
            <a:r>
              <a:rPr lang="zh-TW" altLang="en-US" i="0" dirty="0">
                <a:solidFill>
                  <a:schemeClr val="tx1"/>
                </a:solidFill>
              </a:rPr>
              <a:t>這是要確定花費在</a:t>
            </a:r>
            <a:r>
              <a:rPr lang="zh-TW" altLang="en-US" i="0" u="sng" dirty="0">
                <a:solidFill>
                  <a:schemeClr val="tx1"/>
                </a:solidFill>
              </a:rPr>
              <a:t>你</a:t>
            </a:r>
            <a:r>
              <a:rPr lang="zh-TW" altLang="en-US" i="0" dirty="0">
                <a:solidFill>
                  <a:schemeClr val="tx1"/>
                </a:solidFill>
              </a:rPr>
              <a:t>身上的服務及支持成本</a:t>
            </a:r>
            <a:r>
              <a:rPr lang="en-US" altLang="zh-TW" i="0" dirty="0">
                <a:solidFill>
                  <a:schemeClr val="tx1"/>
                </a:solidFill>
              </a:rPr>
              <a:t>，</a:t>
            </a:r>
            <a:r>
              <a:rPr lang="zh-TW" altLang="en-US" i="0" dirty="0">
                <a:solidFill>
                  <a:schemeClr val="tx1"/>
                </a:solidFill>
              </a:rPr>
              <a:t>讓平均成本反映</a:t>
            </a:r>
            <a:r>
              <a:rPr lang="zh-TW" altLang="en-US" i="0" u="sng" baseline="0" dirty="0">
                <a:solidFill>
                  <a:schemeClr val="tx1"/>
                </a:solidFill>
              </a:rPr>
              <a:t>你</a:t>
            </a:r>
            <a:r>
              <a:rPr lang="zh-TW" altLang="en-US" i="0" dirty="0">
                <a:solidFill>
                  <a:schemeClr val="tx1"/>
                </a:solidFill>
              </a:rPr>
              <a:t>確定的需求在傳統服務系統使用的</a:t>
            </a:r>
            <a:r>
              <a:rPr lang="zh-TW" altLang="en-US" i="0" baseline="0" dirty="0">
                <a:solidFill>
                  <a:schemeClr val="tx1"/>
                </a:solidFill>
              </a:rPr>
              <a:t>服務及支持</a:t>
            </a:r>
            <a:r>
              <a:rPr lang="en-US" i="0"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dirty="0"/>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TW" altLang="en-US" b="1" dirty="0">
                <a:solidFill>
                  <a:schemeClr val="tx1"/>
                </a:solidFill>
              </a:rPr>
              <a:t>未滿足的需求</a:t>
            </a:r>
            <a:r>
              <a:rPr lang="en-US" b="1" dirty="0">
                <a:solidFill>
                  <a:schemeClr val="tx1"/>
                </a:solidFill>
              </a:rPr>
              <a:t>：</a:t>
            </a:r>
            <a:endParaRPr lang="en-US" dirty="0">
              <a:solidFill>
                <a:schemeClr val="tx1"/>
              </a:solidFill>
            </a:endParaRPr>
          </a:p>
          <a:p>
            <a:r>
              <a:rPr lang="zh-TW" altLang="en-US" dirty="0">
                <a:solidFill>
                  <a:schemeClr val="tx1"/>
                </a:solidFill>
              </a:rPr>
              <a:t>未滿足的需求部分範例包含</a:t>
            </a:r>
            <a:r>
              <a:rPr lang="en-US" dirty="0">
                <a:solidFill>
                  <a:schemeClr val="tx1"/>
                </a:solidFill>
              </a:rPr>
              <a:t>：</a:t>
            </a:r>
          </a:p>
          <a:p>
            <a:pPr marL="171450" indent="-171450">
              <a:buFont typeface="Arial" panose="020B0604020202020204" pitchFamily="34" charset="0"/>
              <a:buChar char="•"/>
            </a:pPr>
            <a:r>
              <a:rPr lang="zh-TW" altLang="en-US" dirty="0">
                <a:solidFill>
                  <a:schemeClr val="tx1"/>
                </a:solidFill>
              </a:rPr>
              <a:t>提供者未有</a:t>
            </a:r>
            <a:r>
              <a:rPr lang="zh-TW" altLang="en-US" baseline="0" dirty="0">
                <a:solidFill>
                  <a:schemeClr val="tx1"/>
                </a:solidFill>
              </a:rPr>
              <a:t>說你語言的</a:t>
            </a:r>
            <a:r>
              <a:rPr lang="zh-TW" altLang="en-US" dirty="0">
                <a:solidFill>
                  <a:schemeClr val="tx1"/>
                </a:solidFill>
              </a:rPr>
              <a:t>人員</a:t>
            </a:r>
            <a:r>
              <a:rPr lang="zh-TW" altLang="en-US" baseline="0" dirty="0">
                <a:solidFill>
                  <a:schemeClr val="tx1"/>
                </a:solidFill>
                <a:latin typeface="PMingLiU" panose="02020500000000000000" pitchFamily="18" charset="-120"/>
                <a:ea typeface="PMingLiU" panose="02020500000000000000" pitchFamily="18" charset="-120"/>
              </a:rPr>
              <a:t>，因此你無法使用</a:t>
            </a:r>
            <a:r>
              <a:rPr lang="zh-TW" altLang="en-US" baseline="0" dirty="0">
                <a:solidFill>
                  <a:schemeClr val="tx1"/>
                </a:solidFill>
              </a:rPr>
              <a:t>服務</a:t>
            </a:r>
            <a:r>
              <a:rPr lang="en-US" baseline="0" dirty="0">
                <a:solidFill>
                  <a:schemeClr val="tx1"/>
                </a:solidFill>
              </a:rPr>
              <a:t>。</a:t>
            </a:r>
          </a:p>
          <a:p>
            <a:pPr marL="171450" indent="-171450">
              <a:buFont typeface="Arial" panose="020B0604020202020204" pitchFamily="34" charset="0"/>
              <a:buChar char="•"/>
            </a:pPr>
            <a:r>
              <a:rPr lang="zh-TW" altLang="en-US" baseline="0" dirty="0">
                <a:solidFill>
                  <a:schemeClr val="tx1"/>
                </a:solidFill>
              </a:rPr>
              <a:t>提供者離你家很遠</a:t>
            </a:r>
            <a:r>
              <a:rPr lang="zh-TW" altLang="en-US" baseline="0" dirty="0">
                <a:solidFill>
                  <a:schemeClr val="tx1"/>
                </a:solidFill>
                <a:latin typeface="PMingLiU" panose="02020500000000000000" pitchFamily="18" charset="-120"/>
                <a:ea typeface="PMingLiU" panose="02020500000000000000" pitchFamily="18" charset="-120"/>
              </a:rPr>
              <a:t>，因此很難使用</a:t>
            </a:r>
            <a:r>
              <a:rPr lang="zh-TW" altLang="en-US" baseline="0" dirty="0">
                <a:solidFill>
                  <a:schemeClr val="tx1"/>
                </a:solidFill>
              </a:rPr>
              <a:t>服務</a:t>
            </a:r>
            <a:r>
              <a:rPr lang="en-US" baseline="0" dirty="0">
                <a:solidFill>
                  <a:schemeClr val="tx1"/>
                </a:solidFill>
              </a:rPr>
              <a:t>。</a:t>
            </a:r>
          </a:p>
          <a:p>
            <a:pPr marL="171450" indent="-171450">
              <a:buFont typeface="Arial" panose="020B0604020202020204" pitchFamily="34" charset="0"/>
              <a:buChar char="•"/>
            </a:pPr>
            <a:r>
              <a:rPr lang="zh-TW" altLang="en-US" baseline="0" dirty="0">
                <a:solidFill>
                  <a:schemeClr val="tx1"/>
                </a:solidFill>
              </a:rPr>
              <a:t>你在等候提供者課程的空缺</a:t>
            </a:r>
            <a:r>
              <a:rPr lang="en-US" baseline="0" dirty="0">
                <a:solidFill>
                  <a:schemeClr val="tx1"/>
                </a:solidFill>
              </a:rPr>
              <a:t>。</a:t>
            </a:r>
          </a:p>
          <a:p>
            <a:pPr marL="174708" indent="-174708">
              <a:buFont typeface="Arial" panose="020B0604020202020204" pitchFamily="34" charset="0"/>
              <a:buChar char="•"/>
            </a:pPr>
            <a:r>
              <a:rPr lang="zh-TW" altLang="en-US" dirty="0">
                <a:solidFill>
                  <a:schemeClr val="tx1"/>
                </a:solidFill>
              </a:rPr>
              <a:t>你無法找到能在你需要的時間工作的喘息提供者</a:t>
            </a:r>
            <a:r>
              <a:rPr lang="en-US" dirty="0">
                <a:solidFill>
                  <a:schemeClr val="tx1"/>
                </a:solidFill>
              </a:rPr>
              <a:t>。</a:t>
            </a:r>
          </a:p>
          <a:p>
            <a:r>
              <a:rPr lang="zh-TW" altLang="en-US" b="1" dirty="0">
                <a:solidFill>
                  <a:schemeClr val="tx1"/>
                </a:solidFill>
              </a:rPr>
              <a:t>環境改變</a:t>
            </a:r>
            <a:r>
              <a:rPr lang="en-US" b="1" dirty="0">
                <a:solidFill>
                  <a:schemeClr val="tx1"/>
                </a:solidFill>
              </a:rPr>
              <a:t>：</a:t>
            </a:r>
            <a:endParaRPr lang="en-US" dirty="0">
              <a:solidFill>
                <a:schemeClr val="tx1"/>
              </a:solidFill>
            </a:endParaRPr>
          </a:p>
          <a:p>
            <a:pPr marL="224312" indent="-224312"/>
            <a:r>
              <a:rPr lang="zh-TW" altLang="en-US" dirty="0">
                <a:solidFill>
                  <a:schemeClr val="tx1"/>
                </a:solidFill>
              </a:rPr>
              <a:t>環境改變部分範例包含</a:t>
            </a:r>
            <a:r>
              <a:rPr lang="en-US" dirty="0">
                <a:solidFill>
                  <a:schemeClr val="tx1"/>
                </a:solidFill>
              </a:rPr>
              <a:t>：</a:t>
            </a:r>
          </a:p>
          <a:p>
            <a:pPr marL="224312" indent="-224312">
              <a:buFont typeface="Arial" panose="020B0604020202020204" pitchFamily="34" charset="0"/>
              <a:buChar char="•"/>
            </a:pPr>
            <a:r>
              <a:rPr lang="zh-TW" altLang="en-US" dirty="0">
                <a:solidFill>
                  <a:schemeClr val="tx1"/>
                </a:solidFill>
              </a:rPr>
              <a:t>離開或進入學校</a:t>
            </a:r>
            <a:r>
              <a:rPr lang="en-US" dirty="0">
                <a:solidFill>
                  <a:schemeClr val="tx1"/>
                </a:solidFill>
              </a:rPr>
              <a:t>。</a:t>
            </a:r>
          </a:p>
          <a:p>
            <a:pPr marL="224312" indent="-224312">
              <a:buFont typeface="Arial" panose="020B0604020202020204" pitchFamily="34" charset="0"/>
              <a:buChar char="•"/>
            </a:pPr>
            <a:r>
              <a:rPr lang="zh-TW" altLang="en-US" dirty="0">
                <a:solidFill>
                  <a:schemeClr val="tx1"/>
                </a:solidFill>
              </a:rPr>
              <a:t>失業或找到工作</a:t>
            </a:r>
            <a:r>
              <a:rPr lang="en-US" dirty="0">
                <a:solidFill>
                  <a:schemeClr val="tx1"/>
                </a:solidFill>
              </a:rPr>
              <a:t>。</a:t>
            </a:r>
          </a:p>
          <a:p>
            <a:pPr marL="224312" indent="-224312">
              <a:buFont typeface="Arial" panose="020B0604020202020204" pitchFamily="34" charset="0"/>
              <a:buChar char="•"/>
            </a:pPr>
            <a:r>
              <a:rPr lang="zh-TW" altLang="en-US" dirty="0">
                <a:solidFill>
                  <a:schemeClr val="tx1"/>
                </a:solidFill>
              </a:rPr>
              <a:t>生病或好轉</a:t>
            </a:r>
            <a:r>
              <a:rPr lang="en-US" dirty="0">
                <a:solidFill>
                  <a:schemeClr val="tx1"/>
                </a:solidFill>
              </a:rPr>
              <a:t>。</a:t>
            </a:r>
          </a:p>
          <a:p>
            <a:pPr marL="224312" indent="-224312">
              <a:buFont typeface="Arial" panose="020B0604020202020204" pitchFamily="34" charset="0"/>
              <a:buChar char="•"/>
            </a:pPr>
            <a:r>
              <a:rPr lang="zh-TW" altLang="en-US" dirty="0">
                <a:solidFill>
                  <a:schemeClr val="tx1"/>
                </a:solidFill>
              </a:rPr>
              <a:t>搬進自己的公寓或搬回家與家人同住</a:t>
            </a:r>
            <a:r>
              <a:rPr lang="en-US" dirty="0">
                <a:solidFill>
                  <a:schemeClr val="tx1"/>
                </a:solidFill>
              </a:rPr>
              <a:t>。</a:t>
            </a:r>
          </a:p>
          <a:p>
            <a:pPr marL="224312" indent="-224312">
              <a:buFont typeface="Arial" panose="020B0604020202020204" pitchFamily="34" charset="0"/>
              <a:buChar char="•"/>
            </a:pPr>
            <a:r>
              <a:rPr lang="zh-TW" altLang="en-US" dirty="0">
                <a:solidFill>
                  <a:schemeClr val="tx1"/>
                </a:solidFill>
              </a:rPr>
              <a:t>透過</a:t>
            </a:r>
            <a:r>
              <a:rPr lang="zh-TW" altLang="en-US" baseline="0" dirty="0">
                <a:solidFill>
                  <a:schemeClr val="tx1"/>
                </a:solidFill>
              </a:rPr>
              <a:t>個人中心規劃</a:t>
            </a:r>
            <a:r>
              <a:rPr lang="en-US" baseline="0" dirty="0">
                <a:solidFill>
                  <a:schemeClr val="tx1"/>
                </a:solidFill>
              </a:rPr>
              <a:t>，</a:t>
            </a:r>
            <a:r>
              <a:rPr lang="zh-TW" altLang="en-US" baseline="0" dirty="0">
                <a:solidFill>
                  <a:schemeClr val="tx1"/>
                </a:solidFill>
              </a:rPr>
              <a:t>你確定需要之前未發現的服務</a:t>
            </a:r>
            <a:r>
              <a:rPr lang="en-US" baseline="0" dirty="0">
                <a:solidFill>
                  <a:schemeClr val="tx1"/>
                </a:solidFill>
              </a:rPr>
              <a:t>。</a:t>
            </a:r>
            <a:endParaRPr lang="en-US" dirty="0">
              <a:solidFill>
                <a:schemeClr val="tx1"/>
              </a:solidFill>
            </a:endParaRPr>
          </a:p>
          <a:p>
            <a:pPr marL="224312" indent="-224312">
              <a:buFont typeface="Arial" panose="020B0604020202020204" pitchFamily="34" charset="0"/>
              <a:buChar char="•"/>
            </a:pPr>
            <a:r>
              <a:rPr lang="zh-TW" altLang="en-US" dirty="0">
                <a:solidFill>
                  <a:schemeClr val="tx1"/>
                </a:solidFill>
              </a:rPr>
              <a:t>或</a:t>
            </a:r>
            <a:r>
              <a:rPr lang="en-US" dirty="0">
                <a:solidFill>
                  <a:schemeClr val="tx1"/>
                </a:solidFill>
              </a:rPr>
              <a:t>，</a:t>
            </a:r>
            <a:r>
              <a:rPr lang="zh-TW" altLang="en-US" dirty="0">
                <a:solidFill>
                  <a:schemeClr val="tx1"/>
                </a:solidFill>
              </a:rPr>
              <a:t>你發現不再須要之前有過的服務</a:t>
            </a:r>
            <a:r>
              <a:rPr lang="en-US" baseline="0" dirty="0">
                <a:solidFill>
                  <a:schemeClr val="tx1"/>
                </a:solidFill>
              </a:rPr>
              <a:t>。</a:t>
            </a:r>
            <a:endParaRPr lang="en-US" dirty="0">
              <a:solidFill>
                <a:schemeClr val="tx1"/>
              </a:solidFill>
            </a:endParaRPr>
          </a:p>
          <a:p>
            <a:pPr marL="171450" indent="-171450">
              <a:buFont typeface="Wingdings" pitchFamily="2" charset="2"/>
              <a:buChar char="ü"/>
            </a:pPr>
            <a:r>
              <a:rPr lang="zh-TW" altLang="en-US" dirty="0">
                <a:solidFill>
                  <a:schemeClr val="tx1"/>
                </a:solidFill>
              </a:rPr>
              <a:t>確定個人預算額是否會根據未滿足的需求或環境改變的定義而改變</a:t>
            </a:r>
            <a:r>
              <a:rPr lang="en-US" dirty="0">
                <a:solidFill>
                  <a:schemeClr val="tx1"/>
                </a:solidFill>
              </a:rPr>
              <a:t>。</a:t>
            </a:r>
          </a:p>
          <a:p>
            <a:pPr marL="171450" indent="-171450">
              <a:buFont typeface="Wingdings" pitchFamily="2" charset="2"/>
              <a:buChar char="ü"/>
            </a:pPr>
            <a:r>
              <a:rPr lang="zh-TW" altLang="en-US" dirty="0">
                <a:solidFill>
                  <a:schemeClr val="tx1"/>
                </a:solidFill>
              </a:rPr>
              <a:t>大部分預算不會</a:t>
            </a:r>
            <a:r>
              <a:rPr lang="en-US" dirty="0">
                <a:solidFill>
                  <a:schemeClr val="tx1"/>
                </a:solidFill>
              </a:rPr>
              <a:t>，</a:t>
            </a:r>
            <a:r>
              <a:rPr lang="zh-TW" altLang="en-US" dirty="0">
                <a:solidFill>
                  <a:schemeClr val="tx1"/>
                </a:solidFill>
              </a:rPr>
              <a:t>但若會</a:t>
            </a:r>
            <a:r>
              <a:rPr lang="en-US" dirty="0">
                <a:solidFill>
                  <a:schemeClr val="tx1"/>
                </a:solidFill>
              </a:rPr>
              <a:t>，</a:t>
            </a:r>
            <a:r>
              <a:rPr lang="zh-TW" altLang="en-US" dirty="0">
                <a:solidFill>
                  <a:schemeClr val="tx1"/>
                </a:solidFill>
              </a:rPr>
              <a:t>服務協調員將協助你新增未滿足的需求的花費金額並根據環境改變加減成本</a:t>
            </a:r>
            <a:r>
              <a:rPr lang="en-US" dirty="0">
                <a:solidFill>
                  <a:schemeClr val="tx1"/>
                </a:solidFill>
              </a:rPr>
              <a:t>。</a:t>
            </a:r>
          </a:p>
          <a:p>
            <a:pPr marL="171450" indent="-171450">
              <a:buFont typeface="Wingdings" pitchFamily="2" charset="2"/>
              <a:buChar char="ü"/>
            </a:pPr>
            <a:r>
              <a:rPr lang="zh-TW" altLang="en-US" dirty="0">
                <a:solidFill>
                  <a:schemeClr val="tx1"/>
                </a:solidFill>
              </a:rPr>
              <a:t>服務協調員會說明過程</a:t>
            </a:r>
            <a:r>
              <a:rPr lang="en-US" dirty="0">
                <a:solidFill>
                  <a:schemeClr val="tx1"/>
                </a:solidFill>
              </a:rPr>
              <a:t>。</a:t>
            </a:r>
            <a:r>
              <a:rPr lang="zh-TW" altLang="en-US" dirty="0">
                <a:solidFill>
                  <a:schemeClr val="tx1"/>
                </a:solidFill>
              </a:rPr>
              <a:t>基本上</a:t>
            </a:r>
            <a:r>
              <a:rPr lang="en-US" dirty="0">
                <a:solidFill>
                  <a:schemeClr val="tx1"/>
                </a:solidFill>
              </a:rPr>
              <a:t>，</a:t>
            </a:r>
            <a:r>
              <a:rPr lang="zh-TW" altLang="en-US" dirty="0">
                <a:solidFill>
                  <a:schemeClr val="tx1"/>
                </a:solidFill>
              </a:rPr>
              <a:t>他們根據調整確定花費金額</a:t>
            </a:r>
            <a:r>
              <a:rPr lang="en-US" dirty="0">
                <a:solidFill>
                  <a:schemeClr val="tx1"/>
                </a:solidFill>
              </a:rPr>
              <a:t>。 </a:t>
            </a:r>
          </a:p>
          <a:p>
            <a:pPr marL="171450" indent="-171450" defTabSz="931774">
              <a:buFont typeface="Wingdings" pitchFamily="2" charset="2"/>
              <a:buChar char="ü"/>
              <a:defRPr/>
            </a:pPr>
            <a:r>
              <a:rPr lang="zh-TW" altLang="en-US" dirty="0">
                <a:solidFill>
                  <a:schemeClr val="tx1"/>
                </a:solidFill>
              </a:rPr>
              <a:t>擁有信任</a:t>
            </a:r>
            <a:r>
              <a:rPr lang="en-US" altLang="zh-TW" dirty="0">
                <a:solidFill>
                  <a:schemeClr val="tx1"/>
                </a:solidFill>
              </a:rPr>
              <a:t>，</a:t>
            </a:r>
            <a:r>
              <a:rPr lang="zh-TW" altLang="en-US" dirty="0">
                <a:solidFill>
                  <a:schemeClr val="tx1"/>
                </a:solidFill>
              </a:rPr>
              <a:t>這不是你審視需求及預算的唯一機會</a:t>
            </a:r>
            <a:r>
              <a:rPr lang="en-US" dirty="0">
                <a:solidFill>
                  <a:schemeClr val="tx1"/>
                </a:solidFill>
              </a:rPr>
              <a:t>。</a:t>
            </a:r>
            <a:r>
              <a:rPr lang="zh-TW" altLang="en-US" dirty="0">
                <a:solidFill>
                  <a:schemeClr val="tx1"/>
                </a:solidFill>
              </a:rPr>
              <a:t>若你的人生有機會</a:t>
            </a:r>
            <a:r>
              <a:rPr lang="en-US" dirty="0">
                <a:solidFill>
                  <a:schemeClr val="tx1"/>
                </a:solidFill>
              </a:rPr>
              <a:t>，</a:t>
            </a:r>
            <a:r>
              <a:rPr lang="zh-TW" altLang="en-US" dirty="0">
                <a:solidFill>
                  <a:schemeClr val="tx1"/>
                </a:solidFill>
              </a:rPr>
              <a:t>團隊將一起回來支持你的需求</a:t>
            </a:r>
            <a:r>
              <a:rPr lang="en-US" dirty="0">
                <a:solidFill>
                  <a:schemeClr val="tx1"/>
                </a:solidFill>
              </a:rPr>
              <a:t>。</a:t>
            </a:r>
          </a:p>
          <a:p>
            <a:pPr defTabSz="931774">
              <a:defRPr/>
            </a:pPr>
            <a:r>
              <a:rPr lang="zh-TW" altLang="en-US" dirty="0">
                <a:solidFill>
                  <a:schemeClr val="tx1"/>
                </a:solidFill>
              </a:rPr>
              <a:t>個人預算額</a:t>
            </a:r>
            <a:r>
              <a:rPr lang="en-US" dirty="0">
                <a:solidFill>
                  <a:schemeClr val="tx1"/>
                </a:solidFill>
              </a:rPr>
              <a:t>：</a:t>
            </a:r>
          </a:p>
          <a:p>
            <a:pPr marL="174708" indent="-174708" defTabSz="931774">
              <a:buFont typeface="Arial" panose="020B0604020202020204" pitchFamily="34" charset="0"/>
              <a:buChar char="•"/>
              <a:defRPr/>
            </a:pPr>
            <a:r>
              <a:rPr lang="zh-TW" altLang="en-US" baseline="0" dirty="0">
                <a:solidFill>
                  <a:schemeClr val="tx1"/>
                </a:solidFill>
              </a:rPr>
              <a:t>從近</a:t>
            </a:r>
            <a:r>
              <a:rPr lang="en-US" altLang="zh-TW" baseline="0" dirty="0">
                <a:solidFill>
                  <a:schemeClr val="tx1"/>
                </a:solidFill>
              </a:rPr>
              <a:t>12</a:t>
            </a:r>
            <a:r>
              <a:rPr lang="zh-TW" altLang="en-US" baseline="0" dirty="0">
                <a:solidFill>
                  <a:schemeClr val="tx1"/>
                </a:solidFill>
              </a:rPr>
              <a:t>個月區域中心對你服務的花費金額開始</a:t>
            </a:r>
            <a:r>
              <a:rPr lang="en-US" baseline="0" dirty="0">
                <a:solidFill>
                  <a:schemeClr val="tx1"/>
                </a:solidFill>
              </a:rPr>
              <a:t>；</a:t>
            </a:r>
          </a:p>
          <a:p>
            <a:pPr marL="174708" indent="-174708" defTabSz="931774">
              <a:buFont typeface="Arial" panose="020B0604020202020204" pitchFamily="34" charset="0"/>
              <a:buChar char="•"/>
              <a:defRPr/>
            </a:pPr>
            <a:r>
              <a:rPr lang="zh-TW" altLang="en-US" baseline="0" dirty="0">
                <a:solidFill>
                  <a:schemeClr val="tx1"/>
                </a:solidFill>
              </a:rPr>
              <a:t>反映未滿足的需求花費的額外成本</a:t>
            </a:r>
            <a:r>
              <a:rPr lang="en-US" altLang="zh-TW" baseline="0" dirty="0">
                <a:solidFill>
                  <a:schemeClr val="tx1"/>
                </a:solidFill>
              </a:rPr>
              <a:t> </a:t>
            </a:r>
            <a:r>
              <a:rPr lang="en-US" baseline="0" dirty="0">
                <a:solidFill>
                  <a:schemeClr val="tx1"/>
                </a:solidFill>
              </a:rPr>
              <a:t>；</a:t>
            </a:r>
            <a:r>
              <a:rPr lang="zh-TW" altLang="en-US" baseline="0" dirty="0">
                <a:solidFill>
                  <a:schemeClr val="tx1"/>
                </a:solidFill>
              </a:rPr>
              <a:t>及</a:t>
            </a:r>
            <a:r>
              <a:rPr lang="en-US" baseline="0" dirty="0">
                <a:solidFill>
                  <a:schemeClr val="tx1"/>
                </a:solidFill>
              </a:rPr>
              <a:t> </a:t>
            </a:r>
          </a:p>
          <a:p>
            <a:pPr marL="174708" indent="-174708" defTabSz="931774">
              <a:buFont typeface="Arial" panose="020B0604020202020204" pitchFamily="34" charset="0"/>
              <a:buChar char="•"/>
              <a:defRPr/>
            </a:pPr>
            <a:r>
              <a:rPr lang="zh-TW" altLang="en-US" baseline="0" dirty="0">
                <a:solidFill>
                  <a:schemeClr val="tx1"/>
                </a:solidFill>
              </a:rPr>
              <a:t>反映因環境改變的服務額外或扣除成本</a:t>
            </a:r>
            <a:r>
              <a:rPr lang="en-US" baseline="0" dirty="0">
                <a:solidFill>
                  <a:schemeClr val="tx1"/>
                </a:solidFill>
              </a:rPr>
              <a:t>。</a:t>
            </a:r>
          </a:p>
          <a:p>
            <a:pPr marL="174708" indent="-174708" defTabSz="931774">
              <a:buFont typeface="Arial" panose="020B0604020202020204" pitchFamily="34" charset="0"/>
              <a:buChar char="•"/>
              <a:defRPr/>
            </a:pPr>
            <a:endParaRPr lang="en-US" baseline="0" dirty="0">
              <a:solidFill>
                <a:schemeClr val="tx1"/>
              </a:solidFill>
            </a:endParaRPr>
          </a:p>
          <a:p>
            <a:pPr marL="0" indent="0" defTabSz="931774">
              <a:buFont typeface="Arial" panose="020B0604020202020204" pitchFamily="34" charset="0"/>
              <a:buNone/>
              <a:defRPr/>
            </a:pPr>
            <a:r>
              <a:rPr lang="zh-TW" altLang="en-US" baseline="0" dirty="0">
                <a:solidFill>
                  <a:schemeClr val="tx1"/>
                </a:solidFill>
              </a:rPr>
              <a:t>修正個人預算反映區域中心的花費金額</a:t>
            </a:r>
            <a:r>
              <a:rPr lang="en-US" baseline="0" dirty="0">
                <a:solidFill>
                  <a:schemeClr val="tx1"/>
                </a:solidFill>
              </a:rPr>
              <a:t>，</a:t>
            </a:r>
            <a:r>
              <a:rPr lang="zh-TW" altLang="en-US" baseline="0" dirty="0">
                <a:solidFill>
                  <a:schemeClr val="tx1"/>
                </a:solidFill>
              </a:rPr>
              <a:t>包含未滿足的需求及環境改變</a:t>
            </a:r>
            <a:r>
              <a:rPr lang="en-US" baseline="0" dirty="0">
                <a:solidFill>
                  <a:schemeClr val="tx1"/>
                </a:solidFill>
              </a:rPr>
              <a:t>，</a:t>
            </a:r>
            <a:r>
              <a:rPr lang="zh-TW" altLang="en-US" baseline="0" dirty="0">
                <a:solidFill>
                  <a:schemeClr val="tx1"/>
                </a:solidFill>
              </a:rPr>
              <a:t>不論你選擇參加</a:t>
            </a:r>
            <a:r>
              <a:rPr lang="en-US" baseline="0" dirty="0">
                <a:solidFill>
                  <a:schemeClr val="tx1"/>
                </a:solidFill>
              </a:rPr>
              <a:t>SDP。</a:t>
            </a: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dirty="0"/>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TW" altLang="en-US" sz="1200" dirty="0">
                <a:solidFill>
                  <a:schemeClr val="tx1"/>
                </a:solidFill>
                <a:latin typeface="+mn-lt"/>
              </a:rPr>
              <a:t>根據</a:t>
            </a:r>
            <a:r>
              <a:rPr lang="en-US" sz="1200" dirty="0">
                <a:solidFill>
                  <a:schemeClr val="tx1"/>
                </a:solidFill>
                <a:latin typeface="+mn-lt"/>
              </a:rPr>
              <a:t>SDP</a:t>
            </a:r>
            <a:r>
              <a:rPr lang="zh-TW" altLang="en-US" sz="1200" dirty="0">
                <a:solidFill>
                  <a:schemeClr val="tx1"/>
                </a:solidFill>
                <a:latin typeface="+mn-lt"/>
              </a:rPr>
              <a:t>法</a:t>
            </a:r>
            <a:r>
              <a:rPr lang="en-US" sz="1200" dirty="0">
                <a:solidFill>
                  <a:schemeClr val="tx1"/>
                </a:solidFill>
                <a:latin typeface="+mn-lt"/>
              </a:rPr>
              <a:t>，</a:t>
            </a:r>
            <a:r>
              <a:rPr lang="zh-TW" altLang="en-US" sz="1200" dirty="0">
                <a:solidFill>
                  <a:schemeClr val="tx1"/>
                </a:solidFill>
                <a:latin typeface="+mn-lt"/>
              </a:rPr>
              <a:t>有些事</a:t>
            </a:r>
            <a:r>
              <a:rPr lang="zh-TW" altLang="en-US" sz="1200" baseline="0" dirty="0">
                <a:solidFill>
                  <a:schemeClr val="tx1"/>
                </a:solidFill>
                <a:latin typeface="+mn-lt"/>
              </a:rPr>
              <a:t>項</a:t>
            </a:r>
            <a:r>
              <a:rPr lang="zh-TW" altLang="en-US" sz="1200" dirty="0">
                <a:solidFill>
                  <a:schemeClr val="tx1"/>
                </a:solidFill>
                <a:latin typeface="+mn-lt"/>
              </a:rPr>
              <a:t>無法被視為未滿足的需求或環境改變</a:t>
            </a:r>
            <a:r>
              <a:rPr lang="en-US" altLang="zh-TW" sz="1200" dirty="0">
                <a:solidFill>
                  <a:schemeClr val="tx1"/>
                </a:solidFill>
                <a:latin typeface="+mn-lt"/>
              </a:rPr>
              <a:t>，</a:t>
            </a:r>
            <a:r>
              <a:rPr lang="zh-TW" altLang="en-US" sz="1200" dirty="0">
                <a:solidFill>
                  <a:schemeClr val="tx1"/>
                </a:solidFill>
                <a:latin typeface="+mn-lt"/>
              </a:rPr>
              <a:t>因此</a:t>
            </a:r>
            <a:r>
              <a:rPr lang="zh-TW" altLang="en-US" sz="1200" baseline="0" dirty="0">
                <a:solidFill>
                  <a:schemeClr val="tx1"/>
                </a:solidFill>
                <a:latin typeface="+mn-lt"/>
              </a:rPr>
              <a:t>這些事項無法增加個人預算</a:t>
            </a:r>
            <a:r>
              <a:rPr lang="en-US" sz="1200" dirty="0">
                <a:solidFill>
                  <a:schemeClr val="tx1"/>
                </a:solidFill>
                <a:latin typeface="+mn-lt"/>
              </a:rPr>
              <a:t>。</a:t>
            </a:r>
          </a:p>
          <a:p>
            <a:pPr marL="457200" indent="-457200">
              <a:lnSpc>
                <a:spcPct val="90000"/>
              </a:lnSpc>
              <a:spcBef>
                <a:spcPct val="0"/>
              </a:spcBef>
              <a:buFont typeface="Wingdings" panose="05000000000000000000" pitchFamily="2" charset="2"/>
              <a:buChar char="ü"/>
            </a:pPr>
            <a:r>
              <a:rPr lang="zh-TW" altLang="en-US" sz="1200" kern="1200" dirty="0">
                <a:solidFill>
                  <a:schemeClr val="tx1"/>
                </a:solidFill>
                <a:latin typeface="+mn-lt"/>
                <a:ea typeface="+mn-ea"/>
                <a:cs typeface="+mn-cs"/>
              </a:rPr>
              <a:t>支付你的財務管理服務</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zh-TW" altLang="en-US" sz="1200" kern="1200" dirty="0">
                <a:solidFill>
                  <a:schemeClr val="tx1"/>
                </a:solidFill>
                <a:latin typeface="+mn-lt"/>
                <a:ea typeface="+mn-ea"/>
                <a:cs typeface="+mn-cs"/>
              </a:rPr>
              <a:t>支付獨立協助者</a:t>
            </a:r>
            <a:r>
              <a:rPr lang="en-US"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若被雇用</a:t>
            </a:r>
            <a:r>
              <a:rPr lang="en-US" sz="1200" kern="1200" dirty="0">
                <a:solidFill>
                  <a:schemeClr val="tx1"/>
                </a:solidFill>
                <a:latin typeface="+mn-lt"/>
                <a:ea typeface="+mn-ea"/>
                <a:cs typeface="+mn-cs"/>
              </a:rPr>
              <a:t>）。</a:t>
            </a:r>
          </a:p>
          <a:p>
            <a:pPr marL="0" indent="0">
              <a:lnSpc>
                <a:spcPct val="90000"/>
              </a:lnSpc>
              <a:spcBef>
                <a:spcPct val="0"/>
              </a:spcBef>
              <a:buFont typeface="Wingdings" panose="05000000000000000000" pitchFamily="2" charset="2"/>
              <a:buNone/>
            </a:pPr>
            <a:r>
              <a:rPr lang="zh-TW" altLang="en-US" sz="1200" dirty="0">
                <a:solidFill>
                  <a:schemeClr val="tx1"/>
                </a:solidFill>
                <a:latin typeface="+mn-lt"/>
              </a:rPr>
              <a:t>透過傳統服務系統無法取得的服務無法被當成未滿足的需求修改個人預算額</a:t>
            </a:r>
            <a:r>
              <a:rPr lang="en-US" sz="1200" dirty="0">
                <a:solidFill>
                  <a:schemeClr val="tx1"/>
                </a:solidFill>
                <a:latin typeface="+mn-lt"/>
              </a:rPr>
              <a:t>。</a:t>
            </a:r>
            <a:r>
              <a:rPr lang="zh-TW" altLang="en-US" sz="1200" dirty="0">
                <a:solidFill>
                  <a:schemeClr val="tx1"/>
                </a:solidFill>
                <a:latin typeface="+mn-lt"/>
              </a:rPr>
              <a:t>這些事項</a:t>
            </a:r>
            <a:r>
              <a:rPr lang="en-US" sz="1200" dirty="0">
                <a:solidFill>
                  <a:schemeClr val="tx1"/>
                </a:solidFill>
                <a:latin typeface="+mn-lt"/>
              </a:rPr>
              <a:t>，</a:t>
            </a:r>
            <a:r>
              <a:rPr lang="zh-TW" altLang="en-US" sz="1200" dirty="0">
                <a:solidFill>
                  <a:schemeClr val="tx1"/>
                </a:solidFill>
                <a:latin typeface="+mn-lt"/>
              </a:rPr>
              <a:t>你能支付</a:t>
            </a:r>
            <a:r>
              <a:rPr lang="en-US" altLang="zh-TW" sz="1200" dirty="0">
                <a:solidFill>
                  <a:schemeClr val="tx1"/>
                </a:solidFill>
                <a:latin typeface="+mn-lt"/>
              </a:rPr>
              <a:t>SDP</a:t>
            </a:r>
            <a:r>
              <a:rPr lang="zh-TW" altLang="en-US" sz="1200" dirty="0">
                <a:solidFill>
                  <a:schemeClr val="tx1"/>
                </a:solidFill>
                <a:latin typeface="+mn-lt"/>
              </a:rPr>
              <a:t>這些服務</a:t>
            </a:r>
            <a:r>
              <a:rPr lang="en-US" sz="1200" dirty="0">
                <a:solidFill>
                  <a:schemeClr val="tx1"/>
                </a:solidFill>
                <a:latin typeface="+mn-lt"/>
              </a:rPr>
              <a:t>，</a:t>
            </a:r>
            <a:r>
              <a:rPr lang="zh-TW" altLang="en-US" sz="1200" dirty="0">
                <a:solidFill>
                  <a:schemeClr val="tx1"/>
                </a:solidFill>
                <a:latin typeface="+mn-lt"/>
              </a:rPr>
              <a:t>但無法調整預算納入它們</a:t>
            </a:r>
            <a:r>
              <a:rPr lang="en-US" sz="1200" dirty="0">
                <a:solidFill>
                  <a:schemeClr val="tx1"/>
                </a:solidFill>
                <a:latin typeface="+mn-lt"/>
              </a:rPr>
              <a:t>。</a:t>
            </a:r>
          </a:p>
          <a:p>
            <a:pPr marL="457200" indent="-457200">
              <a:lnSpc>
                <a:spcPct val="90000"/>
              </a:lnSpc>
              <a:spcBef>
                <a:spcPct val="0"/>
              </a:spcBef>
              <a:buFont typeface="Wingdings" panose="05000000000000000000" pitchFamily="2" charset="2"/>
              <a:buChar char="ü"/>
            </a:pPr>
            <a:r>
              <a:rPr lang="zh-TW" altLang="en-US" sz="1200" dirty="0">
                <a:solidFill>
                  <a:schemeClr val="tx1"/>
                </a:solidFill>
                <a:latin typeface="+mn-lt"/>
              </a:rPr>
              <a:t>區域中心必須驗證個人預算</a:t>
            </a:r>
            <a:r>
              <a:rPr lang="en-US" sz="1200" dirty="0">
                <a:solidFill>
                  <a:schemeClr val="tx1"/>
                </a:solidFill>
                <a:latin typeface="+mn-lt"/>
              </a:rPr>
              <a:t>。</a:t>
            </a:r>
          </a:p>
          <a:p>
            <a:pPr marL="914400" lvl="1" indent="-457200">
              <a:lnSpc>
                <a:spcPct val="90000"/>
              </a:lnSpc>
              <a:spcBef>
                <a:spcPct val="0"/>
              </a:spcBef>
              <a:buFont typeface="Wingdings" panose="05000000000000000000" pitchFamily="2" charset="2"/>
              <a:buChar char="ü"/>
            </a:pPr>
            <a:r>
              <a:rPr lang="zh-TW" altLang="en-US" sz="1200" dirty="0">
                <a:solidFill>
                  <a:schemeClr val="tx1"/>
                </a:solidFill>
                <a:latin typeface="+mn-lt"/>
              </a:rPr>
              <a:t>就是說區域中心必須驗證個人預算額區域中心的花費</a:t>
            </a:r>
            <a:r>
              <a:rPr lang="en-US" sz="1200" dirty="0">
                <a:solidFill>
                  <a:schemeClr val="tx1"/>
                </a:solidFill>
                <a:latin typeface="+mn-lt"/>
              </a:rPr>
              <a:t>，</a:t>
            </a:r>
            <a:r>
              <a:rPr lang="zh-TW" altLang="en-US" sz="1200" dirty="0">
                <a:solidFill>
                  <a:schemeClr val="tx1"/>
                </a:solidFill>
                <a:latin typeface="+mn-lt"/>
              </a:rPr>
              <a:t>包含未滿足的需求或環境改變調整</a:t>
            </a:r>
            <a:r>
              <a:rPr lang="en-US" sz="1200" dirty="0">
                <a:solidFill>
                  <a:schemeClr val="tx1"/>
                </a:solidFill>
                <a:latin typeface="+mn-lt"/>
              </a:rPr>
              <a:t>，</a:t>
            </a:r>
            <a:r>
              <a:rPr lang="zh-TW" altLang="en-US" sz="1200" dirty="0">
                <a:solidFill>
                  <a:schemeClr val="tx1"/>
                </a:solidFill>
                <a:latin typeface="+mn-lt"/>
              </a:rPr>
              <a:t>不論你選擇參加</a:t>
            </a:r>
            <a:r>
              <a:rPr lang="en-US" sz="1200" dirty="0">
                <a:solidFill>
                  <a:schemeClr val="tx1"/>
                </a:solidFill>
                <a:latin typeface="+mn-lt"/>
              </a:rPr>
              <a:t>SDP。</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dirty="0"/>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i="0" dirty="0">
                <a:solidFill>
                  <a:schemeClr val="tx1"/>
                </a:solidFill>
              </a:rPr>
              <a:t>講義</a:t>
            </a:r>
            <a:r>
              <a:rPr lang="en-US" i="0" dirty="0">
                <a:solidFill>
                  <a:schemeClr val="tx1"/>
                </a:solidFill>
              </a:rPr>
              <a:t> – </a:t>
            </a:r>
            <a:r>
              <a:rPr lang="en-US" b="1" i="0" dirty="0">
                <a:solidFill>
                  <a:schemeClr val="tx1"/>
                </a:solidFill>
              </a:rPr>
              <a:t>JASON</a:t>
            </a:r>
            <a:r>
              <a:rPr lang="zh-TW" altLang="en-US" b="1" i="0" dirty="0">
                <a:solidFill>
                  <a:schemeClr val="tx1"/>
                </a:solidFill>
              </a:rPr>
              <a:t>及</a:t>
            </a:r>
            <a:r>
              <a:rPr lang="en-US" b="1" i="0" dirty="0">
                <a:solidFill>
                  <a:schemeClr val="tx1"/>
                </a:solidFill>
              </a:rPr>
              <a:t>SOFIA</a:t>
            </a:r>
            <a:r>
              <a:rPr lang="zh-TW" altLang="en-US" b="1" i="0" dirty="0">
                <a:solidFill>
                  <a:schemeClr val="tx1"/>
                </a:solidFill>
              </a:rPr>
              <a:t>個人預算</a:t>
            </a:r>
            <a:r>
              <a:rPr lang="en-US" b="1" i="0" dirty="0">
                <a:solidFill>
                  <a:schemeClr val="tx1"/>
                </a:solidFill>
              </a:rPr>
              <a:t>（</a:t>
            </a:r>
            <a:r>
              <a:rPr lang="zh-TW" altLang="en-US" b="1" i="0" dirty="0">
                <a:solidFill>
                  <a:schemeClr val="tx1"/>
                </a:solidFill>
              </a:rPr>
              <a:t>第</a:t>
            </a:r>
            <a:r>
              <a:rPr lang="en-US" b="1" i="0" dirty="0">
                <a:solidFill>
                  <a:schemeClr val="tx1"/>
                </a:solidFill>
              </a:rPr>
              <a:t>5</a:t>
            </a:r>
            <a:r>
              <a:rPr lang="zh-TW" altLang="en-US" b="1" i="0" dirty="0">
                <a:solidFill>
                  <a:schemeClr val="tx1"/>
                </a:solidFill>
              </a:rPr>
              <a:t>頁</a:t>
            </a:r>
            <a:r>
              <a:rPr lang="en-US" b="1" i="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dirty="0">
                <a:solidFill>
                  <a:schemeClr val="tx1"/>
                </a:solidFill>
              </a:rPr>
              <a:t>看一下</a:t>
            </a:r>
            <a:r>
              <a:rPr lang="en-US" i="0" dirty="0">
                <a:solidFill>
                  <a:schemeClr val="tx1"/>
                </a:solidFill>
              </a:rPr>
              <a:t>Jason</a:t>
            </a:r>
            <a:r>
              <a:rPr lang="zh-TW" altLang="en-US" i="0" dirty="0">
                <a:solidFill>
                  <a:schemeClr val="tx1"/>
                </a:solidFill>
              </a:rPr>
              <a:t>的情況</a:t>
            </a:r>
            <a:r>
              <a:rPr lang="en-US" i="0" dirty="0">
                <a:solidFill>
                  <a:schemeClr val="tx1"/>
                </a:solidFill>
              </a:rPr>
              <a:t>。</a:t>
            </a:r>
            <a:r>
              <a:rPr lang="zh-TW" altLang="en-US" i="0" dirty="0">
                <a:solidFill>
                  <a:schemeClr val="tx1"/>
                </a:solidFill>
              </a:rPr>
              <a:t>近</a:t>
            </a:r>
            <a:r>
              <a:rPr lang="en-US" altLang="zh-TW" i="0" dirty="0">
                <a:solidFill>
                  <a:schemeClr val="tx1"/>
                </a:solidFill>
              </a:rPr>
              <a:t>12</a:t>
            </a:r>
            <a:r>
              <a:rPr lang="zh-TW" altLang="en-US" i="0" dirty="0">
                <a:solidFill>
                  <a:schemeClr val="tx1"/>
                </a:solidFill>
              </a:rPr>
              <a:t>個月</a:t>
            </a:r>
            <a:r>
              <a:rPr lang="en-US" i="0" dirty="0">
                <a:solidFill>
                  <a:schemeClr val="tx1"/>
                </a:solidFill>
              </a:rPr>
              <a:t>，</a:t>
            </a:r>
            <a:r>
              <a:rPr lang="zh-TW" altLang="en-US" i="0" dirty="0">
                <a:solidFill>
                  <a:schemeClr val="tx1"/>
                </a:solidFill>
              </a:rPr>
              <a:t>區域中心對他服務的花費是</a:t>
            </a:r>
            <a:r>
              <a:rPr lang="en-US" altLang="zh-TW" i="0" dirty="0">
                <a:solidFill>
                  <a:schemeClr val="tx1"/>
                </a:solidFill>
              </a:rPr>
              <a:t>$63,100</a:t>
            </a:r>
            <a:r>
              <a:rPr lang="zh-TW" altLang="en-US" i="0" dirty="0">
                <a:solidFill>
                  <a:schemeClr val="tx1"/>
                </a:solidFill>
              </a:rPr>
              <a:t>。</a:t>
            </a:r>
            <a:endParaRPr lang="en-US" i="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dirty="0">
                <a:solidFill>
                  <a:schemeClr val="tx1"/>
                </a:solidFill>
              </a:rPr>
              <a:t>那些服務是他的日間課程</a:t>
            </a:r>
            <a:r>
              <a:rPr lang="en-US" i="0" dirty="0">
                <a:solidFill>
                  <a:schemeClr val="tx1"/>
                </a:solidFill>
                <a:latin typeface="PMingLiU" panose="02020500000000000000" pitchFamily="18" charset="-120"/>
                <a:ea typeface="PMingLiU" panose="02020500000000000000" pitchFamily="18" charset="-120"/>
              </a:rPr>
              <a:t>、</a:t>
            </a:r>
            <a:r>
              <a:rPr lang="zh-TW" altLang="en-US" i="0" dirty="0">
                <a:solidFill>
                  <a:schemeClr val="tx1"/>
                </a:solidFill>
              </a:rPr>
              <a:t>個人協助時間及獨立生活能力訓練</a:t>
            </a:r>
            <a:r>
              <a:rPr lang="en-US" i="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dirty="0">
                <a:solidFill>
                  <a:schemeClr val="tx1"/>
                </a:solidFill>
              </a:rPr>
              <a:t>他沒有未滿足的需求且環境沒改變</a:t>
            </a:r>
            <a:r>
              <a:rPr lang="en-US" i="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i="0" dirty="0">
                <a:solidFill>
                  <a:schemeClr val="tx1"/>
                </a:solidFill>
              </a:rPr>
              <a:t>他的個人預算是</a:t>
            </a:r>
            <a:r>
              <a:rPr lang="en-US" i="0" dirty="0">
                <a:solidFill>
                  <a:schemeClr val="tx1"/>
                </a:solidFill>
              </a:rPr>
              <a:t>$63,100。</a:t>
            </a: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dirty="0"/>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zh-TW" altLang="en-US" dirty="0">
                <a:solidFill>
                  <a:schemeClr val="tx1"/>
                </a:solidFill>
              </a:rPr>
              <a:t>現在</a:t>
            </a:r>
            <a:r>
              <a:rPr lang="en-US" dirty="0">
                <a:solidFill>
                  <a:schemeClr val="tx1"/>
                </a:solidFill>
              </a:rPr>
              <a:t>，</a:t>
            </a:r>
            <a:r>
              <a:rPr lang="zh-TW" altLang="en-US" dirty="0">
                <a:solidFill>
                  <a:schemeClr val="tx1"/>
                </a:solidFill>
              </a:rPr>
              <a:t>看一下</a:t>
            </a:r>
            <a:r>
              <a:rPr lang="en-US" dirty="0">
                <a:solidFill>
                  <a:schemeClr val="tx1"/>
                </a:solidFill>
              </a:rPr>
              <a:t>Sofia。</a:t>
            </a:r>
            <a:r>
              <a:rPr lang="zh-TW" altLang="en-US" dirty="0">
                <a:solidFill>
                  <a:schemeClr val="tx1"/>
                </a:solidFill>
              </a:rPr>
              <a:t>近</a:t>
            </a:r>
            <a:r>
              <a:rPr lang="en-US" altLang="zh-TW" dirty="0">
                <a:solidFill>
                  <a:schemeClr val="tx1"/>
                </a:solidFill>
              </a:rPr>
              <a:t>12</a:t>
            </a:r>
            <a:r>
              <a:rPr lang="zh-TW" altLang="en-US" dirty="0">
                <a:solidFill>
                  <a:schemeClr val="tx1"/>
                </a:solidFill>
              </a:rPr>
              <a:t>個月</a:t>
            </a:r>
            <a:r>
              <a:rPr lang="en-US" dirty="0">
                <a:solidFill>
                  <a:schemeClr val="tx1"/>
                </a:solidFill>
              </a:rPr>
              <a:t>，</a:t>
            </a:r>
            <a:r>
              <a:rPr lang="zh-TW" altLang="en-US" dirty="0">
                <a:solidFill>
                  <a:schemeClr val="tx1"/>
                </a:solidFill>
              </a:rPr>
              <a:t>區域中心對她服務的花費是</a:t>
            </a:r>
            <a:r>
              <a:rPr lang="en-US" altLang="zh-TW" dirty="0">
                <a:solidFill>
                  <a:schemeClr val="tx1"/>
                </a:solidFill>
              </a:rPr>
              <a:t>$2,100</a:t>
            </a:r>
            <a:r>
              <a:rPr lang="en-US" dirty="0">
                <a:solidFill>
                  <a:schemeClr val="tx1"/>
                </a:solidFill>
              </a:rPr>
              <a:t>。</a:t>
            </a:r>
          </a:p>
          <a:p>
            <a:pPr marL="171450" lvl="0" indent="-171450">
              <a:buFont typeface="Arial" panose="020B0604020202020204" pitchFamily="34" charset="0"/>
              <a:buChar char="•"/>
            </a:pPr>
            <a:r>
              <a:rPr lang="zh-TW" altLang="en-US" dirty="0">
                <a:solidFill>
                  <a:schemeClr val="tx1"/>
                </a:solidFill>
              </a:rPr>
              <a:t>這是她每個月使用</a:t>
            </a:r>
            <a:r>
              <a:rPr lang="en-US" dirty="0">
                <a:solidFill>
                  <a:schemeClr val="tx1"/>
                </a:solidFill>
              </a:rPr>
              <a:t>7</a:t>
            </a:r>
            <a:r>
              <a:rPr lang="zh-TW" altLang="en-US" dirty="0">
                <a:solidFill>
                  <a:schemeClr val="tx1"/>
                </a:solidFill>
              </a:rPr>
              <a:t>小時的喘息服務花費</a:t>
            </a:r>
            <a:r>
              <a:rPr lang="en-US" dirty="0">
                <a:solidFill>
                  <a:schemeClr val="tx1"/>
                </a:solidFill>
              </a:rPr>
              <a:t>。</a:t>
            </a:r>
          </a:p>
          <a:p>
            <a:pPr marL="171450" lvl="0" indent="-171450">
              <a:buFont typeface="Arial" panose="020B0604020202020204" pitchFamily="34" charset="0"/>
              <a:buChar char="•"/>
            </a:pPr>
            <a:r>
              <a:rPr lang="en-US" dirty="0">
                <a:solidFill>
                  <a:schemeClr val="tx1"/>
                </a:solidFill>
              </a:rPr>
              <a:t>Sofia</a:t>
            </a:r>
            <a:r>
              <a:rPr lang="zh-TW" altLang="en-US" dirty="0">
                <a:solidFill>
                  <a:schemeClr val="tx1"/>
                </a:solidFill>
              </a:rPr>
              <a:t>的前</a:t>
            </a:r>
            <a:r>
              <a:rPr lang="en-US" dirty="0">
                <a:solidFill>
                  <a:schemeClr val="tx1"/>
                </a:solidFill>
              </a:rPr>
              <a:t>IPP</a:t>
            </a:r>
            <a:r>
              <a:rPr lang="zh-TW" altLang="en-US" dirty="0">
                <a:solidFill>
                  <a:schemeClr val="tx1"/>
                </a:solidFill>
              </a:rPr>
              <a:t>反映每個月需要</a:t>
            </a:r>
            <a:r>
              <a:rPr lang="en-US" dirty="0">
                <a:solidFill>
                  <a:schemeClr val="tx1"/>
                </a:solidFill>
              </a:rPr>
              <a:t>40</a:t>
            </a:r>
            <a:r>
              <a:rPr lang="zh-TW" altLang="en-US" dirty="0">
                <a:solidFill>
                  <a:schemeClr val="tx1"/>
                </a:solidFill>
              </a:rPr>
              <a:t>小時喘息</a:t>
            </a:r>
            <a:r>
              <a:rPr lang="en-US" dirty="0">
                <a:solidFill>
                  <a:schemeClr val="tx1"/>
                </a:solidFill>
              </a:rPr>
              <a:t>。</a:t>
            </a:r>
          </a:p>
          <a:p>
            <a:pPr marL="171450" lvl="0" indent="-171450">
              <a:buFont typeface="Arial" panose="020B0604020202020204" pitchFamily="34" charset="0"/>
              <a:buChar char="•"/>
            </a:pPr>
            <a:r>
              <a:rPr lang="en-US" dirty="0">
                <a:solidFill>
                  <a:schemeClr val="tx1"/>
                </a:solidFill>
              </a:rPr>
              <a:t>Sofia</a:t>
            </a:r>
            <a:r>
              <a:rPr lang="zh-TW" altLang="en-US" dirty="0">
                <a:solidFill>
                  <a:schemeClr val="tx1"/>
                </a:solidFill>
              </a:rPr>
              <a:t>的家庭並未使用全部時數</a:t>
            </a:r>
            <a:r>
              <a:rPr lang="en-US" altLang="zh-TW" dirty="0">
                <a:solidFill>
                  <a:schemeClr val="tx1"/>
                </a:solidFill>
              </a:rPr>
              <a:t>，</a:t>
            </a:r>
            <a:r>
              <a:rPr lang="zh-TW" altLang="en-US" dirty="0">
                <a:solidFill>
                  <a:schemeClr val="tx1"/>
                </a:solidFill>
              </a:rPr>
              <a:t>因為她的提供者</a:t>
            </a:r>
            <a:r>
              <a:rPr lang="en-US" dirty="0">
                <a:solidFill>
                  <a:schemeClr val="tx1"/>
                </a:solidFill>
              </a:rPr>
              <a:t>，</a:t>
            </a:r>
            <a:r>
              <a:rPr lang="zh-TW" altLang="en-US" dirty="0">
                <a:solidFill>
                  <a:schemeClr val="tx1"/>
                </a:solidFill>
              </a:rPr>
              <a:t>就是她的奶奶</a:t>
            </a:r>
            <a:r>
              <a:rPr lang="en-US" dirty="0">
                <a:solidFill>
                  <a:schemeClr val="tx1"/>
                </a:solidFill>
              </a:rPr>
              <a:t>，</a:t>
            </a:r>
            <a:r>
              <a:rPr lang="zh-TW" altLang="en-US" dirty="0">
                <a:solidFill>
                  <a:schemeClr val="tx1"/>
                </a:solidFill>
              </a:rPr>
              <a:t>沒有空</a:t>
            </a:r>
            <a:r>
              <a:rPr lang="en-US" dirty="0">
                <a:solidFill>
                  <a:schemeClr val="tx1"/>
                </a:solidFill>
              </a:rPr>
              <a:t>。</a:t>
            </a:r>
          </a:p>
          <a:p>
            <a:pPr marL="171450" lvl="0" indent="-171450">
              <a:buFont typeface="Arial" panose="020B0604020202020204" pitchFamily="34" charset="0"/>
              <a:buChar char="•"/>
            </a:pPr>
            <a:r>
              <a:rPr lang="zh-TW" altLang="en-US" dirty="0">
                <a:solidFill>
                  <a:schemeClr val="tx1"/>
                </a:solidFill>
              </a:rPr>
              <a:t>她們決定每個月無法使用的喘息時數是未滿足的需求</a:t>
            </a:r>
            <a:r>
              <a:rPr lang="en-US"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dirty="0"/>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i="0" dirty="0">
                <a:solidFill>
                  <a:schemeClr val="tx1"/>
                </a:solidFill>
              </a:rPr>
              <a:t>講義</a:t>
            </a:r>
            <a:r>
              <a:rPr lang="en-US" i="0" dirty="0">
                <a:solidFill>
                  <a:schemeClr val="tx1"/>
                </a:solidFill>
              </a:rPr>
              <a:t> – </a:t>
            </a:r>
            <a:r>
              <a:rPr lang="en-US" b="1" i="0" dirty="0">
                <a:solidFill>
                  <a:schemeClr val="tx1"/>
                </a:solidFill>
              </a:rPr>
              <a:t>JASON</a:t>
            </a:r>
            <a:r>
              <a:rPr lang="zh-TW" altLang="en-US" b="1" i="0" dirty="0">
                <a:solidFill>
                  <a:schemeClr val="tx1"/>
                </a:solidFill>
              </a:rPr>
              <a:t>及</a:t>
            </a:r>
            <a:r>
              <a:rPr lang="en-US" b="1" i="0" dirty="0">
                <a:solidFill>
                  <a:schemeClr val="tx1"/>
                </a:solidFill>
              </a:rPr>
              <a:t>SOFIA </a:t>
            </a:r>
            <a:r>
              <a:rPr lang="zh-TW" altLang="en-US" b="1" i="0" dirty="0">
                <a:solidFill>
                  <a:schemeClr val="tx1"/>
                </a:solidFill>
              </a:rPr>
              <a:t>個人預算</a:t>
            </a:r>
            <a:r>
              <a:rPr lang="en-US" b="1" i="0" dirty="0">
                <a:solidFill>
                  <a:schemeClr val="tx1"/>
                </a:solidFill>
              </a:rPr>
              <a:t>（</a:t>
            </a:r>
            <a:r>
              <a:rPr lang="zh-TW" altLang="en-US" b="1" i="0" dirty="0">
                <a:solidFill>
                  <a:schemeClr val="tx1"/>
                </a:solidFill>
              </a:rPr>
              <a:t>第</a:t>
            </a:r>
            <a:r>
              <a:rPr lang="en-US" altLang="zh-TW" b="1" i="0" dirty="0">
                <a:solidFill>
                  <a:schemeClr val="tx1"/>
                </a:solidFill>
              </a:rPr>
              <a:t>5</a:t>
            </a:r>
            <a:r>
              <a:rPr lang="zh-TW" altLang="en-US" b="1" i="0" dirty="0">
                <a:solidFill>
                  <a:schemeClr val="tx1"/>
                </a:solidFill>
              </a:rPr>
              <a:t>頁</a:t>
            </a:r>
            <a:r>
              <a:rPr lang="en-US" b="1" i="0" dirty="0">
                <a:solidFill>
                  <a:schemeClr val="tx1"/>
                </a:solidFill>
              </a:rPr>
              <a:t>）</a:t>
            </a:r>
            <a:endParaRPr lang="en-US" i="0" dirty="0">
              <a:solidFill>
                <a:schemeClr val="tx1"/>
              </a:solidFill>
            </a:endParaRPr>
          </a:p>
          <a:p>
            <a:pPr marL="171450" lvl="0" indent="-171450">
              <a:buFont typeface="Arial" panose="020B0604020202020204" pitchFamily="34" charset="0"/>
              <a:buChar char="•"/>
            </a:pPr>
            <a:endParaRPr lang="en-US" i="0" dirty="0">
              <a:solidFill>
                <a:schemeClr val="tx1"/>
              </a:solidFill>
            </a:endParaRPr>
          </a:p>
          <a:p>
            <a:pPr marL="171450" lvl="0" indent="-171450">
              <a:buFont typeface="Arial" panose="020B0604020202020204" pitchFamily="34" charset="0"/>
              <a:buChar char="•"/>
            </a:pPr>
            <a:r>
              <a:rPr lang="en-US" i="0" dirty="0">
                <a:solidFill>
                  <a:schemeClr val="tx1"/>
                </a:solidFill>
              </a:rPr>
              <a:t>Sofia</a:t>
            </a:r>
            <a:r>
              <a:rPr lang="zh-TW" altLang="en-US" i="0" dirty="0">
                <a:solidFill>
                  <a:schemeClr val="tx1"/>
                </a:solidFill>
              </a:rPr>
              <a:t>的奶奶是她的喘息提供者且無法提供</a:t>
            </a:r>
            <a:r>
              <a:rPr lang="en-US" altLang="zh-TW" i="0" dirty="0">
                <a:solidFill>
                  <a:schemeClr val="tx1"/>
                </a:solidFill>
              </a:rPr>
              <a:t>Sofia</a:t>
            </a:r>
            <a:r>
              <a:rPr lang="zh-TW" altLang="en-US" i="0" dirty="0">
                <a:solidFill>
                  <a:schemeClr val="tx1"/>
                </a:solidFill>
              </a:rPr>
              <a:t>每個月需要的所有喘息小時</a:t>
            </a:r>
            <a:r>
              <a:rPr lang="en-US" i="0" baseline="0" dirty="0">
                <a:solidFill>
                  <a:schemeClr val="tx1"/>
                </a:solidFill>
              </a:rPr>
              <a:t>。</a:t>
            </a:r>
            <a:endParaRPr lang="en-US" i="0" dirty="0">
              <a:solidFill>
                <a:schemeClr val="tx1"/>
              </a:solidFill>
            </a:endParaRPr>
          </a:p>
          <a:p>
            <a:pPr marL="171450" lvl="0" indent="-171450">
              <a:buFont typeface="Arial" panose="020B0604020202020204" pitchFamily="34" charset="0"/>
              <a:buChar char="•"/>
            </a:pPr>
            <a:r>
              <a:rPr lang="en-US" i="0" dirty="0">
                <a:solidFill>
                  <a:schemeClr val="tx1"/>
                </a:solidFill>
              </a:rPr>
              <a:t>Sofia</a:t>
            </a:r>
            <a:r>
              <a:rPr lang="zh-TW" altLang="en-US" i="0" dirty="0">
                <a:solidFill>
                  <a:schemeClr val="tx1"/>
                </a:solidFill>
              </a:rPr>
              <a:t>及她的家庭仍需要每個月</a:t>
            </a:r>
            <a:r>
              <a:rPr lang="en-US" i="0" dirty="0">
                <a:solidFill>
                  <a:schemeClr val="tx1"/>
                </a:solidFill>
              </a:rPr>
              <a:t>40</a:t>
            </a:r>
            <a:r>
              <a:rPr lang="zh-TW" altLang="en-US" i="0" dirty="0">
                <a:solidFill>
                  <a:schemeClr val="tx1"/>
                </a:solidFill>
              </a:rPr>
              <a:t>小時</a:t>
            </a:r>
            <a:r>
              <a:rPr lang="zh-TW" altLang="en-US" i="0" dirty="0">
                <a:solidFill>
                  <a:schemeClr val="tx1"/>
                </a:solidFill>
                <a:latin typeface="PMingLiU" panose="02020500000000000000" pitchFamily="18" charset="-120"/>
                <a:ea typeface="PMingLiU" panose="02020500000000000000" pitchFamily="18" charset="-120"/>
              </a:rPr>
              <a:t>，因此這</a:t>
            </a:r>
            <a:r>
              <a:rPr lang="zh-TW" altLang="en-US" i="0" dirty="0">
                <a:solidFill>
                  <a:schemeClr val="tx1"/>
                </a:solidFill>
              </a:rPr>
              <a:t>確定是未滿足的需求</a:t>
            </a:r>
            <a:r>
              <a:rPr lang="en-US" i="0" dirty="0">
                <a:solidFill>
                  <a:schemeClr val="tx1"/>
                </a:solidFill>
              </a:rPr>
              <a:t>。</a:t>
            </a:r>
          </a:p>
          <a:p>
            <a:pPr marL="171450" lvl="0" indent="-171450">
              <a:buFont typeface="Arial" panose="020B0604020202020204" pitchFamily="34" charset="0"/>
              <a:buChar char="•"/>
            </a:pPr>
            <a:r>
              <a:rPr lang="en-US" i="0" dirty="0">
                <a:solidFill>
                  <a:schemeClr val="tx1"/>
                </a:solidFill>
              </a:rPr>
              <a:t>Sofia</a:t>
            </a:r>
            <a:r>
              <a:rPr lang="zh-TW" altLang="en-US" i="0" dirty="0">
                <a:solidFill>
                  <a:schemeClr val="tx1"/>
                </a:solidFill>
              </a:rPr>
              <a:t>的服務協調員確定</a:t>
            </a:r>
            <a:r>
              <a:rPr lang="en-US" i="0" dirty="0">
                <a:solidFill>
                  <a:schemeClr val="tx1"/>
                </a:solidFill>
              </a:rPr>
              <a:t>Sofia</a:t>
            </a:r>
            <a:r>
              <a:rPr lang="zh-TW" altLang="en-US" i="0" dirty="0">
                <a:solidFill>
                  <a:schemeClr val="tx1"/>
                </a:solidFill>
              </a:rPr>
              <a:t>的喘息服務花費金額</a:t>
            </a:r>
            <a:r>
              <a:rPr lang="en-US" i="0" dirty="0">
                <a:solidFill>
                  <a:schemeClr val="tx1"/>
                </a:solidFill>
              </a:rPr>
              <a:t>。</a:t>
            </a:r>
          </a:p>
          <a:p>
            <a:pPr marL="171450" lvl="0" indent="-171450">
              <a:buFont typeface="Arial" panose="020B0604020202020204" pitchFamily="34" charset="0"/>
              <a:buChar char="•"/>
            </a:pPr>
            <a:r>
              <a:rPr lang="zh-TW" altLang="en-US" i="0" dirty="0">
                <a:solidFill>
                  <a:schemeClr val="tx1"/>
                </a:solidFill>
              </a:rPr>
              <a:t>算式如下</a:t>
            </a:r>
            <a:r>
              <a:rPr lang="en-US" i="0" dirty="0">
                <a:solidFill>
                  <a:schemeClr val="tx1"/>
                </a:solidFill>
              </a:rPr>
              <a:t>：</a:t>
            </a:r>
          </a:p>
          <a:p>
            <a:pPr lvl="0"/>
            <a:r>
              <a:rPr lang="zh-TW" altLang="en-US" i="0" dirty="0">
                <a:solidFill>
                  <a:schemeClr val="tx1"/>
                </a:solidFill>
              </a:rPr>
              <a:t>每個月需要</a:t>
            </a:r>
            <a:r>
              <a:rPr lang="en-US" i="0" dirty="0">
                <a:solidFill>
                  <a:schemeClr val="tx1"/>
                </a:solidFill>
              </a:rPr>
              <a:t>40</a:t>
            </a:r>
            <a:r>
              <a:rPr lang="zh-TW" altLang="en-US" i="0" dirty="0">
                <a:solidFill>
                  <a:schemeClr val="tx1"/>
                </a:solidFill>
              </a:rPr>
              <a:t>小時 </a:t>
            </a:r>
            <a:r>
              <a:rPr lang="en-US" i="0" dirty="0">
                <a:solidFill>
                  <a:schemeClr val="tx1"/>
                </a:solidFill>
              </a:rPr>
              <a:t>–</a:t>
            </a:r>
            <a:r>
              <a:rPr lang="zh-TW" altLang="en-US" i="0" dirty="0">
                <a:solidFill>
                  <a:schemeClr val="tx1"/>
                </a:solidFill>
              </a:rPr>
              <a:t>每個月已使</a:t>
            </a:r>
            <a:r>
              <a:rPr lang="en-US" i="0" dirty="0">
                <a:solidFill>
                  <a:schemeClr val="tx1"/>
                </a:solidFill>
              </a:rPr>
              <a:t>7</a:t>
            </a:r>
            <a:r>
              <a:rPr lang="zh-TW" altLang="en-US" i="0" dirty="0">
                <a:solidFill>
                  <a:schemeClr val="tx1"/>
                </a:solidFill>
              </a:rPr>
              <a:t>小時用</a:t>
            </a:r>
            <a:r>
              <a:rPr lang="en-US" i="0" dirty="0">
                <a:solidFill>
                  <a:schemeClr val="tx1"/>
                </a:solidFill>
              </a:rPr>
              <a:t> =</a:t>
            </a:r>
            <a:r>
              <a:rPr lang="zh-TW" altLang="en-US" b="1" i="0" dirty="0">
                <a:solidFill>
                  <a:schemeClr val="tx1"/>
                </a:solidFill>
              </a:rPr>
              <a:t>未使用</a:t>
            </a:r>
            <a:r>
              <a:rPr lang="en-US" b="1" i="0" dirty="0">
                <a:solidFill>
                  <a:schemeClr val="tx1"/>
                </a:solidFill>
              </a:rPr>
              <a:t>33</a:t>
            </a:r>
            <a:r>
              <a:rPr lang="zh-TW" altLang="en-US" b="1" i="0" dirty="0">
                <a:solidFill>
                  <a:schemeClr val="tx1"/>
                </a:solidFill>
              </a:rPr>
              <a:t>小時</a:t>
            </a:r>
            <a:endParaRPr lang="en-US" b="1" i="0" dirty="0">
              <a:solidFill>
                <a:schemeClr val="tx1"/>
              </a:solidFill>
            </a:endParaRPr>
          </a:p>
          <a:p>
            <a:pPr lvl="0"/>
            <a:r>
              <a:rPr lang="zh-TW" altLang="en-US" i="0" dirty="0">
                <a:solidFill>
                  <a:schemeClr val="tx1"/>
                </a:solidFill>
              </a:rPr>
              <a:t>未使用</a:t>
            </a:r>
            <a:r>
              <a:rPr lang="en-US" i="0" dirty="0">
                <a:solidFill>
                  <a:schemeClr val="tx1"/>
                </a:solidFill>
              </a:rPr>
              <a:t>33</a:t>
            </a:r>
            <a:r>
              <a:rPr lang="zh-TW" altLang="en-US" i="0" dirty="0">
                <a:solidFill>
                  <a:schemeClr val="tx1"/>
                </a:solidFill>
              </a:rPr>
              <a:t>小時 </a:t>
            </a:r>
            <a:r>
              <a:rPr lang="en-US" i="0" dirty="0">
                <a:solidFill>
                  <a:schemeClr val="tx1"/>
                </a:solidFill>
              </a:rPr>
              <a:t>x</a:t>
            </a:r>
            <a:r>
              <a:rPr lang="zh-TW" altLang="en-US" i="0" dirty="0">
                <a:solidFill>
                  <a:schemeClr val="tx1"/>
                </a:solidFill>
              </a:rPr>
              <a:t> 每小時</a:t>
            </a:r>
            <a:r>
              <a:rPr lang="en-US" i="0" dirty="0">
                <a:solidFill>
                  <a:schemeClr val="tx1"/>
                </a:solidFill>
              </a:rPr>
              <a:t>$25 =</a:t>
            </a:r>
            <a:r>
              <a:rPr lang="zh-TW" altLang="en-US" i="0" dirty="0">
                <a:solidFill>
                  <a:schemeClr val="tx1"/>
                </a:solidFill>
              </a:rPr>
              <a:t> 每個月未花費</a:t>
            </a:r>
            <a:r>
              <a:rPr lang="en-US" i="0" dirty="0">
                <a:solidFill>
                  <a:schemeClr val="tx1"/>
                </a:solidFill>
              </a:rPr>
              <a:t>$825</a:t>
            </a:r>
          </a:p>
          <a:p>
            <a:pPr lvl="0"/>
            <a:r>
              <a:rPr lang="zh-TW" altLang="en-US" i="0" dirty="0">
                <a:solidFill>
                  <a:schemeClr val="tx1"/>
                </a:solidFill>
              </a:rPr>
              <a:t>每個月</a:t>
            </a:r>
            <a:r>
              <a:rPr lang="en-US" i="0" dirty="0">
                <a:solidFill>
                  <a:schemeClr val="tx1"/>
                </a:solidFill>
              </a:rPr>
              <a:t>$825 x </a:t>
            </a:r>
            <a:r>
              <a:rPr lang="en-US" altLang="zh-TW" i="0" dirty="0">
                <a:solidFill>
                  <a:schemeClr val="tx1"/>
                </a:solidFill>
              </a:rPr>
              <a:t>12</a:t>
            </a:r>
            <a:r>
              <a:rPr lang="zh-TW" altLang="en-US" i="0" dirty="0">
                <a:solidFill>
                  <a:schemeClr val="tx1"/>
                </a:solidFill>
              </a:rPr>
              <a:t>個月</a:t>
            </a:r>
            <a:r>
              <a:rPr lang="en-US" i="0" dirty="0">
                <a:solidFill>
                  <a:schemeClr val="tx1"/>
                </a:solidFill>
              </a:rPr>
              <a:t>=</a:t>
            </a:r>
            <a:r>
              <a:rPr lang="zh-TW" altLang="en-US" i="0" dirty="0">
                <a:solidFill>
                  <a:schemeClr val="tx1"/>
                </a:solidFill>
              </a:rPr>
              <a:t>去年需要卻未花費</a:t>
            </a:r>
            <a:r>
              <a:rPr lang="en-US" i="0" dirty="0">
                <a:solidFill>
                  <a:schemeClr val="tx1"/>
                </a:solidFill>
              </a:rPr>
              <a:t>$9,900</a:t>
            </a:r>
          </a:p>
          <a:p>
            <a:pPr marL="171450" lvl="0" indent="-171450">
              <a:buFont typeface="Arial" panose="020B0604020202020204" pitchFamily="34" charset="0"/>
              <a:buChar char="•"/>
            </a:pPr>
            <a:r>
              <a:rPr lang="zh-TW" altLang="en-US" i="0" dirty="0">
                <a:solidFill>
                  <a:schemeClr val="tx1"/>
                </a:solidFill>
              </a:rPr>
              <a:t>這反映</a:t>
            </a:r>
            <a:r>
              <a:rPr lang="en-US" i="0" dirty="0">
                <a:solidFill>
                  <a:schemeClr val="tx1"/>
                </a:solidFill>
              </a:rPr>
              <a:t>Sofia</a:t>
            </a:r>
            <a:r>
              <a:rPr lang="zh-TW" altLang="en-US" i="0" dirty="0">
                <a:solidFill>
                  <a:schemeClr val="tx1"/>
                </a:solidFill>
              </a:rPr>
              <a:t>無法使用的喘息金額</a:t>
            </a:r>
            <a:r>
              <a:rPr lang="en-US" i="0" dirty="0">
                <a:solidFill>
                  <a:schemeClr val="tx1"/>
                </a:solidFill>
              </a:rPr>
              <a:t>。</a:t>
            </a:r>
          </a:p>
          <a:p>
            <a:pPr marL="171450" lvl="0" indent="-171450">
              <a:buFont typeface="Arial" panose="020B0604020202020204" pitchFamily="34" charset="0"/>
              <a:buChar char="•"/>
            </a:pPr>
            <a:r>
              <a:rPr lang="en-US" i="0" dirty="0">
                <a:solidFill>
                  <a:schemeClr val="tx1"/>
                </a:solidFill>
              </a:rPr>
              <a:t>Sofia</a:t>
            </a:r>
            <a:r>
              <a:rPr lang="zh-TW" altLang="en-US" i="0" dirty="0">
                <a:solidFill>
                  <a:schemeClr val="tx1"/>
                </a:solidFill>
              </a:rPr>
              <a:t>的個人預算額增加</a:t>
            </a:r>
            <a:r>
              <a:rPr lang="en-US" i="0" dirty="0">
                <a:solidFill>
                  <a:schemeClr val="tx1"/>
                </a:solidFill>
              </a:rPr>
              <a:t>$9,900</a:t>
            </a:r>
            <a:r>
              <a:rPr lang="zh-TW" altLang="en-US" i="0" dirty="0">
                <a:solidFill>
                  <a:schemeClr val="tx1"/>
                </a:solidFill>
                <a:latin typeface="PMingLiU" panose="02020500000000000000" pitchFamily="18" charset="-120"/>
                <a:ea typeface="PMingLiU" panose="02020500000000000000" pitchFamily="18" charset="-120"/>
              </a:rPr>
              <a:t>，</a:t>
            </a:r>
            <a:r>
              <a:rPr lang="zh-TW" altLang="en-US" i="0" dirty="0">
                <a:solidFill>
                  <a:schemeClr val="tx1"/>
                </a:solidFill>
              </a:rPr>
              <a:t>若她能使用喘息服務</a:t>
            </a:r>
            <a:r>
              <a:rPr lang="zh-TW" altLang="en-US" i="0" dirty="0">
                <a:solidFill>
                  <a:schemeClr val="tx1"/>
                </a:solidFill>
                <a:latin typeface="PMingLiU" panose="02020500000000000000" pitchFamily="18" charset="-120"/>
                <a:ea typeface="PMingLiU" panose="02020500000000000000" pitchFamily="18" charset="-120"/>
              </a:rPr>
              <a:t>，就會支付的喘息花費</a:t>
            </a:r>
            <a:r>
              <a:rPr lang="en-US" i="0" dirty="0">
                <a:solidFill>
                  <a:schemeClr val="tx1"/>
                </a:solidFill>
              </a:rPr>
              <a:t>。</a:t>
            </a:r>
          </a:p>
          <a:p>
            <a:pPr marL="171450" lvl="0" indent="-171450">
              <a:buFont typeface="Arial" panose="020B0604020202020204" pitchFamily="34" charset="0"/>
              <a:buChar char="•"/>
            </a:pPr>
            <a:r>
              <a:rPr lang="zh-TW" altLang="en-US" i="0" dirty="0">
                <a:solidFill>
                  <a:schemeClr val="tx1"/>
                </a:solidFill>
              </a:rPr>
              <a:t>她調整過的個人預算是</a:t>
            </a:r>
            <a:r>
              <a:rPr lang="en-US" i="0" dirty="0">
                <a:solidFill>
                  <a:schemeClr val="tx1"/>
                </a:solidFill>
              </a:rPr>
              <a:t>$12,000。</a:t>
            </a:r>
            <a:r>
              <a:rPr lang="zh-TW" altLang="en-US" i="0" dirty="0">
                <a:solidFill>
                  <a:schemeClr val="tx1"/>
                </a:solidFill>
              </a:rPr>
              <a:t>這是她及她的家庭會使用購買她的</a:t>
            </a:r>
            <a:r>
              <a:rPr lang="en-US" altLang="zh-TW" i="0" dirty="0">
                <a:solidFill>
                  <a:schemeClr val="tx1"/>
                </a:solidFill>
              </a:rPr>
              <a:t>IPP</a:t>
            </a:r>
            <a:r>
              <a:rPr lang="zh-TW" altLang="en-US" i="0" dirty="0">
                <a:solidFill>
                  <a:schemeClr val="tx1"/>
                </a:solidFill>
              </a:rPr>
              <a:t>需要的</a:t>
            </a:r>
            <a:r>
              <a:rPr lang="en-US" i="0" dirty="0">
                <a:solidFill>
                  <a:schemeClr val="tx1"/>
                </a:solidFill>
              </a:rPr>
              <a:t>SDP</a:t>
            </a:r>
            <a:r>
              <a:rPr lang="zh-TW" altLang="en-US" i="0" dirty="0">
                <a:solidFill>
                  <a:schemeClr val="tx1"/>
                </a:solidFill>
              </a:rPr>
              <a:t>服務及支持的金額</a:t>
            </a:r>
            <a:r>
              <a:rPr lang="en-US" i="0"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dirty="0"/>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dirty="0"/>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是</a:t>
            </a:r>
            <a:r>
              <a:rPr lang="en-US" dirty="0"/>
              <a:t>，</a:t>
            </a:r>
            <a:r>
              <a:rPr lang="zh-TW" altLang="en-US" dirty="0"/>
              <a:t>問題是訓練工具</a:t>
            </a:r>
            <a:r>
              <a:rPr lang="en-US" dirty="0"/>
              <a:t>！</a:t>
            </a:r>
            <a:r>
              <a:rPr lang="zh-TW" altLang="en-US" dirty="0"/>
              <a:t>而且</a:t>
            </a:r>
            <a:r>
              <a:rPr lang="en-US" dirty="0"/>
              <a:t>，</a:t>
            </a:r>
            <a:r>
              <a:rPr lang="zh-TW" altLang="en-US" dirty="0"/>
              <a:t>我未必有答案</a:t>
            </a:r>
            <a:r>
              <a:rPr lang="en-US" altLang="zh-TW" dirty="0"/>
              <a:t>，</a:t>
            </a:r>
            <a:r>
              <a:rPr lang="zh-TW" altLang="en-US" dirty="0"/>
              <a:t>但那將是我們一起學習的方法</a:t>
            </a:r>
            <a:r>
              <a:rPr lang="en-US" dirty="0"/>
              <a:t>。</a:t>
            </a:r>
          </a:p>
          <a:p>
            <a:endParaRPr lang="en-US" dirty="0"/>
          </a:p>
          <a:p>
            <a:r>
              <a:rPr lang="zh-TW" altLang="en-US" b="1" dirty="0"/>
              <a:t>訓練小訣竅</a:t>
            </a:r>
            <a:r>
              <a:rPr lang="en-US" b="1" dirty="0"/>
              <a:t>！</a:t>
            </a:r>
            <a:r>
              <a:rPr lang="zh-TW" altLang="en-US" b="1" dirty="0"/>
              <a:t>還有一項工具未列出來就是評量</a:t>
            </a:r>
            <a:r>
              <a:rPr lang="en-US" b="1" dirty="0"/>
              <a:t>。</a:t>
            </a:r>
            <a:r>
              <a:rPr lang="zh-TW" altLang="en-US" b="1" dirty="0"/>
              <a:t>強調評量與我們仍在學習自我決定課程的進行方式</a:t>
            </a:r>
            <a:r>
              <a:rPr lang="en-US" b="1" dirty="0"/>
              <a:t>，</a:t>
            </a:r>
            <a:r>
              <a:rPr lang="zh-TW" altLang="en-US" b="1" dirty="0"/>
              <a:t>及甚至說明會進行流暢度的關係</a:t>
            </a:r>
            <a:r>
              <a:rPr lang="en-US" b="1" dirty="0"/>
              <a:t>。</a:t>
            </a:r>
            <a:r>
              <a:rPr lang="zh-TW" altLang="en-US" b="1" dirty="0"/>
              <a:t>因此</a:t>
            </a:r>
            <a:r>
              <a:rPr lang="en-US" b="1" dirty="0"/>
              <a:t>，</a:t>
            </a:r>
            <a:r>
              <a:rPr lang="zh-TW" altLang="en-US" b="1" dirty="0"/>
              <a:t>學員分享對今天說明會的優缺點意見是很重要的</a:t>
            </a:r>
            <a:r>
              <a:rPr lang="en-US" b="1" dirty="0"/>
              <a:t>。</a:t>
            </a:r>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dirty="0"/>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solidFill>
                  <a:schemeClr val="tx1"/>
                </a:solidFill>
              </a:rPr>
              <a:t>你已</a:t>
            </a:r>
            <a:r>
              <a:rPr lang="zh-TW" altLang="en-US" baseline="0" dirty="0">
                <a:solidFill>
                  <a:schemeClr val="tx1"/>
                </a:solidFill>
              </a:rPr>
              <a:t>確定個人預算</a:t>
            </a:r>
            <a:r>
              <a:rPr lang="en-US" baseline="0" dirty="0">
                <a:solidFill>
                  <a:schemeClr val="tx1"/>
                </a:solidFill>
              </a:rPr>
              <a:t>。</a:t>
            </a:r>
            <a:r>
              <a:rPr lang="zh-TW" altLang="en-US" baseline="0" dirty="0">
                <a:solidFill>
                  <a:schemeClr val="tx1"/>
                </a:solidFill>
              </a:rPr>
              <a:t>現在</a:t>
            </a:r>
            <a:r>
              <a:rPr lang="en-US" baseline="0" dirty="0">
                <a:solidFill>
                  <a:schemeClr val="tx1"/>
                </a:solidFill>
              </a:rPr>
              <a:t>，</a:t>
            </a:r>
            <a:r>
              <a:rPr lang="zh-TW" altLang="en-US" baseline="0" dirty="0">
                <a:solidFill>
                  <a:schemeClr val="tx1"/>
                </a:solidFill>
              </a:rPr>
              <a:t>要確定</a:t>
            </a:r>
            <a:r>
              <a:rPr lang="zh-TW" altLang="en-US" dirty="0">
                <a:solidFill>
                  <a:schemeClr val="tx1"/>
                </a:solidFill>
              </a:rPr>
              <a:t>花費計畫</a:t>
            </a:r>
            <a:r>
              <a:rPr lang="en-US" dirty="0">
                <a:solidFill>
                  <a:schemeClr val="tx1"/>
                </a:solidFill>
              </a:rPr>
              <a:t>。</a:t>
            </a:r>
          </a:p>
          <a:p>
            <a:r>
              <a:rPr lang="zh-TW" altLang="en-US" dirty="0">
                <a:solidFill>
                  <a:schemeClr val="tx1"/>
                </a:solidFill>
              </a:rPr>
              <a:t>花費計畫說明個人預算的可用資金會如何用來購買你的</a:t>
            </a:r>
            <a:r>
              <a:rPr lang="en-US" altLang="zh-TW" dirty="0">
                <a:solidFill>
                  <a:schemeClr val="tx1"/>
                </a:solidFill>
              </a:rPr>
              <a:t>IPP</a:t>
            </a:r>
            <a:r>
              <a:rPr lang="zh-TW" altLang="en-US" dirty="0">
                <a:solidFill>
                  <a:schemeClr val="tx1"/>
                </a:solidFill>
              </a:rPr>
              <a:t>需要的服務及支持</a:t>
            </a:r>
            <a:r>
              <a:rPr lang="en-US" dirty="0">
                <a:solidFill>
                  <a:schemeClr val="tx1"/>
                </a:solidFill>
              </a:rPr>
              <a:t>。</a:t>
            </a:r>
          </a:p>
          <a:p>
            <a:r>
              <a:rPr lang="zh-TW" altLang="en-US" dirty="0">
                <a:solidFill>
                  <a:schemeClr val="tx1"/>
                </a:solidFill>
              </a:rPr>
              <a:t>花費計畫只會</a:t>
            </a:r>
            <a:r>
              <a:rPr lang="zh-TW" altLang="en-US" baseline="0" dirty="0">
                <a:solidFill>
                  <a:schemeClr val="tx1"/>
                </a:solidFill>
              </a:rPr>
              <a:t>支付協助你達到透過個人中心規劃過程確定及</a:t>
            </a:r>
            <a:r>
              <a:rPr lang="en-US" baseline="0" dirty="0">
                <a:solidFill>
                  <a:schemeClr val="tx1"/>
                </a:solidFill>
              </a:rPr>
              <a:t>IPP</a:t>
            </a:r>
            <a:r>
              <a:rPr lang="zh-TW" altLang="en-US" baseline="0" dirty="0">
                <a:solidFill>
                  <a:schemeClr val="tx1"/>
                </a:solidFill>
              </a:rPr>
              <a:t>列出的目標的服務及支持</a:t>
            </a:r>
            <a:r>
              <a:rPr lang="en-US" baseline="0" dirty="0">
                <a:solidFill>
                  <a:schemeClr val="tx1"/>
                </a:solidFill>
              </a:rPr>
              <a:t>。</a:t>
            </a:r>
          </a:p>
          <a:p>
            <a:r>
              <a:rPr lang="zh-TW" altLang="en-US" baseline="0" dirty="0">
                <a:solidFill>
                  <a:schemeClr val="tx1"/>
                </a:solidFill>
              </a:rPr>
              <a:t>你有責任花費政府補助金且必須遵循我們討論過的規則</a:t>
            </a:r>
            <a:r>
              <a:rPr lang="en-US" baseline="0" dirty="0">
                <a:solidFill>
                  <a:schemeClr val="tx1"/>
                </a:solidFill>
              </a:rPr>
              <a:t>：</a:t>
            </a:r>
          </a:p>
          <a:p>
            <a:pPr marL="174708" indent="-174708">
              <a:buFont typeface="Arial" panose="020B0604020202020204" pitchFamily="34" charset="0"/>
              <a:buChar char="•"/>
            </a:pPr>
            <a:r>
              <a:rPr lang="zh-TW" altLang="en-US" baseline="0" dirty="0">
                <a:solidFill>
                  <a:schemeClr val="tx1"/>
                </a:solidFill>
              </a:rPr>
              <a:t>一般或免費服務需要先使用</a:t>
            </a:r>
            <a:endParaRPr lang="en-US" baseline="0" dirty="0">
              <a:solidFill>
                <a:schemeClr val="tx1"/>
              </a:solidFill>
            </a:endParaRPr>
          </a:p>
          <a:p>
            <a:pPr marL="174708" indent="-174708">
              <a:buFont typeface="Arial" panose="020B0604020202020204" pitchFamily="34" charset="0"/>
              <a:buChar char="•"/>
            </a:pPr>
            <a:r>
              <a:rPr lang="zh-TW" altLang="en-US" baseline="0" dirty="0">
                <a:solidFill>
                  <a:schemeClr val="tx1"/>
                </a:solidFill>
              </a:rPr>
              <a:t>你只能支付聯邦政府認可的</a:t>
            </a:r>
            <a:r>
              <a:rPr lang="en-US" baseline="0" dirty="0">
                <a:solidFill>
                  <a:schemeClr val="tx1"/>
                </a:solidFill>
              </a:rPr>
              <a:t>SDP</a:t>
            </a:r>
            <a:r>
              <a:rPr lang="zh-TW" altLang="en-US" baseline="0" dirty="0">
                <a:solidFill>
                  <a:schemeClr val="tx1"/>
                </a:solidFill>
              </a:rPr>
              <a:t>服務</a:t>
            </a:r>
            <a:endParaRPr lang="en-US" baseline="0" dirty="0">
              <a:solidFill>
                <a:schemeClr val="tx1"/>
              </a:solidFill>
            </a:endParaRPr>
          </a:p>
          <a:p>
            <a:pPr marL="174708" indent="-174708">
              <a:buFont typeface="Arial" panose="020B0604020202020204" pitchFamily="34" charset="0"/>
              <a:buChar char="•"/>
            </a:pPr>
            <a:r>
              <a:rPr lang="zh-TW" altLang="en-US" baseline="0" dirty="0">
                <a:solidFill>
                  <a:schemeClr val="tx1"/>
                </a:solidFill>
              </a:rPr>
              <a:t>你的服務必須達到</a:t>
            </a:r>
            <a:r>
              <a:rPr lang="en-US" baseline="0" dirty="0">
                <a:solidFill>
                  <a:schemeClr val="tx1"/>
                </a:solidFill>
              </a:rPr>
              <a:t>HCBS</a:t>
            </a:r>
            <a:r>
              <a:rPr lang="zh-TW" altLang="en-US" baseline="0" dirty="0">
                <a:solidFill>
                  <a:schemeClr val="tx1"/>
                </a:solidFill>
              </a:rPr>
              <a:t>最後規則</a:t>
            </a:r>
            <a:endParaRPr lang="en-US" baseline="0" dirty="0">
              <a:solidFill>
                <a:schemeClr val="tx1"/>
              </a:solidFill>
            </a:endParaRPr>
          </a:p>
          <a:p>
            <a:r>
              <a:rPr lang="zh-TW" altLang="en-US" baseline="0" dirty="0">
                <a:solidFill>
                  <a:schemeClr val="tx1"/>
                </a:solidFill>
              </a:rPr>
              <a:t>尋求獨立協助者</a:t>
            </a:r>
            <a:r>
              <a:rPr lang="en-US" baseline="0" dirty="0">
                <a:solidFill>
                  <a:schemeClr val="tx1"/>
                </a:solidFill>
                <a:latin typeface="PMingLiU" panose="02020500000000000000" pitchFamily="18" charset="-120"/>
                <a:ea typeface="PMingLiU" panose="02020500000000000000" pitchFamily="18" charset="-120"/>
              </a:rPr>
              <a:t>、</a:t>
            </a:r>
            <a:r>
              <a:rPr lang="zh-TW" altLang="en-US" baseline="0" dirty="0">
                <a:solidFill>
                  <a:schemeClr val="tx1"/>
                </a:solidFill>
              </a:rPr>
              <a:t>服務協調員或個人中心規劃合作的其他人協助</a:t>
            </a:r>
            <a:r>
              <a:rPr lang="en-US" altLang="zh-TW" baseline="0" dirty="0">
                <a:solidFill>
                  <a:schemeClr val="tx1"/>
                </a:solidFill>
              </a:rPr>
              <a:t>，</a:t>
            </a:r>
            <a:r>
              <a:rPr lang="zh-TW" altLang="en-US" baseline="0" dirty="0">
                <a:solidFill>
                  <a:schemeClr val="tx1"/>
                </a:solidFill>
              </a:rPr>
              <a:t>討論從</a:t>
            </a:r>
            <a:r>
              <a:rPr lang="zh-TW" altLang="en-US" dirty="0">
                <a:solidFill>
                  <a:schemeClr val="tx1"/>
                </a:solidFill>
              </a:rPr>
              <a:t>花費計畫支付你需要的服務</a:t>
            </a:r>
            <a:r>
              <a:rPr lang="en-US" baseline="0"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dirty="0"/>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zh-TW" altLang="en-US" i="0" dirty="0">
                <a:solidFill>
                  <a:schemeClr val="tx1"/>
                </a:solidFill>
              </a:rPr>
              <a:t>你及支持你的人將決定</a:t>
            </a:r>
            <a:r>
              <a:rPr lang="en-US" altLang="zh-TW" i="0" dirty="0">
                <a:solidFill>
                  <a:schemeClr val="tx1"/>
                </a:solidFill>
              </a:rPr>
              <a:t>IPP</a:t>
            </a:r>
            <a:r>
              <a:rPr lang="zh-TW" altLang="en-US" i="0" dirty="0">
                <a:solidFill>
                  <a:schemeClr val="tx1"/>
                </a:solidFill>
              </a:rPr>
              <a:t>花費計畫每項服務的花費金額</a:t>
            </a:r>
            <a:r>
              <a:rPr lang="en-US" i="0" dirty="0">
                <a:solidFill>
                  <a:schemeClr val="tx1"/>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zh-TW" altLang="en-US" i="0" dirty="0">
                <a:solidFill>
                  <a:schemeClr val="tx1"/>
                </a:solidFill>
              </a:rPr>
              <a:t>你及你的團隊需要確定哪些服務或支持可免費獲得</a:t>
            </a:r>
            <a:r>
              <a:rPr lang="en-US" i="0" dirty="0">
                <a:solidFill>
                  <a:schemeClr val="tx1"/>
                </a:solidFill>
              </a:rPr>
              <a:t>。</a:t>
            </a:r>
            <a:r>
              <a:rPr lang="zh-TW" altLang="en-US" i="0" dirty="0">
                <a:solidFill>
                  <a:schemeClr val="tx1"/>
                </a:solidFill>
              </a:rPr>
              <a:t>這些稱為</a:t>
            </a:r>
            <a:r>
              <a:rPr lang="en-US" i="0" dirty="0">
                <a:solidFill>
                  <a:schemeClr val="tx1"/>
                </a:solidFill>
              </a:rPr>
              <a:t>「</a:t>
            </a:r>
            <a:r>
              <a:rPr lang="zh-TW" altLang="en-US" i="0" dirty="0">
                <a:solidFill>
                  <a:schemeClr val="tx1"/>
                </a:solidFill>
              </a:rPr>
              <a:t>一般服務</a:t>
            </a:r>
            <a:r>
              <a:rPr lang="en-US" i="0" dirty="0">
                <a:solidFill>
                  <a:schemeClr val="tx1"/>
                </a:solidFill>
              </a:rPr>
              <a:t>」</a:t>
            </a:r>
            <a:r>
              <a:rPr lang="zh-TW" altLang="en-US" i="0" dirty="0">
                <a:solidFill>
                  <a:schemeClr val="tx1"/>
                </a:solidFill>
              </a:rPr>
              <a:t>且是免費的</a:t>
            </a:r>
            <a:r>
              <a:rPr lang="zh-TW" altLang="en-US" i="0" dirty="0">
                <a:solidFill>
                  <a:schemeClr val="tx1"/>
                </a:solidFill>
                <a:latin typeface="PMingLiU" panose="02020500000000000000" pitchFamily="18" charset="-120"/>
                <a:ea typeface="PMingLiU" panose="02020500000000000000" pitchFamily="18" charset="-120"/>
              </a:rPr>
              <a:t>，有資格的人都可使用</a:t>
            </a:r>
            <a:r>
              <a:rPr lang="en-US" i="0" dirty="0">
                <a:solidFill>
                  <a:schemeClr val="tx1"/>
                </a:solidFill>
              </a:rPr>
              <a:t>，</a:t>
            </a:r>
            <a:r>
              <a:rPr lang="zh-TW" altLang="en-US" i="0" dirty="0">
                <a:solidFill>
                  <a:schemeClr val="tx1"/>
                </a:solidFill>
              </a:rPr>
              <a:t>不只是獲得區域中心服務的人</a:t>
            </a:r>
            <a:r>
              <a:rPr lang="en-US" i="0" dirty="0">
                <a:solidFill>
                  <a:schemeClr val="tx1"/>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zh-TW" altLang="en-US" i="0" dirty="0">
                <a:solidFill>
                  <a:schemeClr val="tx1"/>
                </a:solidFill>
              </a:rPr>
              <a:t>確定哪些服務會由</a:t>
            </a:r>
            <a:r>
              <a:rPr lang="en-US" altLang="zh-TW" i="0" dirty="0">
                <a:solidFill>
                  <a:schemeClr val="tx1"/>
                </a:solidFill>
              </a:rPr>
              <a:t>SDP</a:t>
            </a:r>
            <a:r>
              <a:rPr lang="zh-TW" altLang="en-US" i="0" dirty="0">
                <a:solidFill>
                  <a:schemeClr val="tx1"/>
                </a:solidFill>
              </a:rPr>
              <a:t>個人預算支付</a:t>
            </a:r>
            <a:r>
              <a:rPr lang="en-US" i="0" dirty="0">
                <a:solidFill>
                  <a:schemeClr val="tx1"/>
                </a:solidFill>
              </a:rPr>
              <a:t>。</a:t>
            </a:r>
            <a:r>
              <a:rPr lang="zh-TW" altLang="en-US" i="0" dirty="0">
                <a:solidFill>
                  <a:schemeClr val="tx1"/>
                </a:solidFill>
              </a:rPr>
              <a:t>服務協調員將協助你檢查服務並決定是否是聯邦政府認可的</a:t>
            </a:r>
            <a:r>
              <a:rPr lang="en-US" altLang="zh-TW" i="0" dirty="0">
                <a:solidFill>
                  <a:schemeClr val="tx1"/>
                </a:solidFill>
              </a:rPr>
              <a:t>SDP</a:t>
            </a:r>
            <a:r>
              <a:rPr lang="zh-TW" altLang="en-US" i="0" dirty="0">
                <a:solidFill>
                  <a:schemeClr val="tx1"/>
                </a:solidFill>
              </a:rPr>
              <a:t>服務</a:t>
            </a:r>
            <a:r>
              <a:rPr lang="en-US" i="0" dirty="0">
                <a:solidFill>
                  <a:schemeClr val="tx1"/>
                </a:solidFill>
              </a:rPr>
              <a:t>。</a:t>
            </a:r>
            <a:r>
              <a:rPr lang="zh-TW" altLang="en-US" i="0" dirty="0">
                <a:solidFill>
                  <a:schemeClr val="tx1"/>
                </a:solidFill>
              </a:rPr>
              <a:t>他們將使用講義內的</a:t>
            </a:r>
            <a:r>
              <a:rPr lang="en-US" i="0" dirty="0">
                <a:solidFill>
                  <a:schemeClr val="tx1"/>
                </a:solidFill>
              </a:rPr>
              <a:t>SDP</a:t>
            </a:r>
            <a:r>
              <a:rPr lang="zh-TW" altLang="en-US" i="0" dirty="0">
                <a:solidFill>
                  <a:schemeClr val="tx1"/>
                </a:solidFill>
              </a:rPr>
              <a:t>服務及定義清單</a:t>
            </a:r>
            <a:r>
              <a:rPr lang="en-US" i="0" dirty="0">
                <a:solidFill>
                  <a:schemeClr val="tx1"/>
                </a:solidFill>
              </a:rPr>
              <a:t>。</a:t>
            </a:r>
          </a:p>
          <a:p>
            <a:r>
              <a:rPr lang="zh-TW" altLang="en-US" i="0" dirty="0">
                <a:solidFill>
                  <a:schemeClr val="tx1"/>
                </a:solidFill>
              </a:rPr>
              <a:t>你想要從個人預算支付的部分</a:t>
            </a:r>
            <a:r>
              <a:rPr lang="en-US" i="0" baseline="0" dirty="0">
                <a:solidFill>
                  <a:schemeClr val="tx1"/>
                </a:solidFill>
              </a:rPr>
              <a:t>，</a:t>
            </a:r>
            <a:r>
              <a:rPr lang="zh-TW" altLang="en-US" i="0" baseline="0" dirty="0">
                <a:solidFill>
                  <a:schemeClr val="tx1"/>
                </a:solidFill>
              </a:rPr>
              <a:t>請確定</a:t>
            </a:r>
            <a:r>
              <a:rPr lang="en-US" i="0" dirty="0">
                <a:solidFill>
                  <a:schemeClr val="tx1"/>
                </a:solidFill>
              </a:rPr>
              <a:t>：</a:t>
            </a:r>
          </a:p>
          <a:p>
            <a:pPr marL="174708" indent="-174708">
              <a:buFont typeface="Arial" panose="020B0604020202020204" pitchFamily="34" charset="0"/>
              <a:buChar char="•"/>
            </a:pPr>
            <a:r>
              <a:rPr lang="zh-TW" altLang="en-US" i="0" dirty="0">
                <a:solidFill>
                  <a:schemeClr val="tx1"/>
                </a:solidFill>
              </a:rPr>
              <a:t>誰將提供</a:t>
            </a:r>
            <a:r>
              <a:rPr lang="zh-TW" altLang="en-US" i="0" baseline="0" dirty="0">
                <a:solidFill>
                  <a:schemeClr val="tx1"/>
                </a:solidFill>
              </a:rPr>
              <a:t>服務</a:t>
            </a:r>
            <a:r>
              <a:rPr lang="en-US" i="0" baseline="0" dirty="0">
                <a:solidFill>
                  <a:schemeClr val="tx1"/>
                </a:solidFill>
              </a:rPr>
              <a:t>？</a:t>
            </a:r>
          </a:p>
          <a:p>
            <a:pPr marL="174708" indent="-174708">
              <a:buFont typeface="Arial" panose="020B0604020202020204" pitchFamily="34" charset="0"/>
              <a:buChar char="•"/>
            </a:pPr>
            <a:r>
              <a:rPr lang="zh-TW" altLang="en-US" i="0" baseline="0" dirty="0">
                <a:solidFill>
                  <a:schemeClr val="tx1"/>
                </a:solidFill>
              </a:rPr>
              <a:t>服務將多常提供</a:t>
            </a:r>
            <a:r>
              <a:rPr lang="en-US" i="0" baseline="0" dirty="0">
                <a:solidFill>
                  <a:schemeClr val="tx1"/>
                </a:solidFill>
              </a:rPr>
              <a:t>？</a:t>
            </a:r>
          </a:p>
          <a:p>
            <a:pPr marL="174708" indent="-174708">
              <a:buFont typeface="Arial" panose="020B0604020202020204" pitchFamily="34" charset="0"/>
              <a:buChar char="•"/>
            </a:pPr>
            <a:r>
              <a:rPr lang="zh-TW" altLang="en-US" i="0" baseline="0" dirty="0">
                <a:solidFill>
                  <a:schemeClr val="tx1"/>
                </a:solidFill>
              </a:rPr>
              <a:t>何時將開始</a:t>
            </a:r>
            <a:r>
              <a:rPr lang="en-US" i="0" baseline="0" dirty="0">
                <a:solidFill>
                  <a:schemeClr val="tx1"/>
                </a:solidFill>
              </a:rPr>
              <a:t>？</a:t>
            </a:r>
          </a:p>
          <a:p>
            <a:pPr marL="174708" indent="-174708">
              <a:buFont typeface="Arial" panose="020B0604020202020204" pitchFamily="34" charset="0"/>
              <a:buChar char="•"/>
            </a:pPr>
            <a:r>
              <a:rPr lang="zh-TW" altLang="en-US" i="0" baseline="0" dirty="0">
                <a:solidFill>
                  <a:schemeClr val="tx1"/>
                </a:solidFill>
              </a:rPr>
              <a:t>明年服務將提供多長</a:t>
            </a:r>
            <a:r>
              <a:rPr lang="en-US" i="0" baseline="0" dirty="0">
                <a:solidFill>
                  <a:schemeClr val="tx1"/>
                </a:solidFill>
              </a:rPr>
              <a:t>？</a:t>
            </a:r>
          </a:p>
          <a:p>
            <a:pPr marL="174708" indent="-174708">
              <a:buFont typeface="Arial" panose="020B0604020202020204" pitchFamily="34" charset="0"/>
              <a:buChar char="•"/>
            </a:pPr>
            <a:r>
              <a:rPr lang="zh-TW" altLang="en-US" i="0" baseline="0" dirty="0">
                <a:solidFill>
                  <a:schemeClr val="tx1"/>
                </a:solidFill>
              </a:rPr>
              <a:t>成本將是多少</a:t>
            </a:r>
            <a:r>
              <a:rPr lang="en-US" i="0" baseline="0" dirty="0">
                <a:solidFill>
                  <a:schemeClr val="tx1"/>
                </a:solidFill>
              </a:rPr>
              <a:t>？</a:t>
            </a:r>
          </a:p>
          <a:p>
            <a:pPr marL="672938" lvl="1" indent="-224312">
              <a:buFont typeface="Arial"/>
              <a:buChar char="•"/>
            </a:pPr>
            <a:r>
              <a:rPr lang="zh-TW" altLang="en-US" i="0" dirty="0">
                <a:solidFill>
                  <a:schemeClr val="tx1"/>
                </a:solidFill>
              </a:rPr>
              <a:t>是總成本或每小時</a:t>
            </a:r>
            <a:r>
              <a:rPr lang="en-US" i="0" dirty="0">
                <a:solidFill>
                  <a:schemeClr val="tx1"/>
                </a:solidFill>
              </a:rPr>
              <a:t>/</a:t>
            </a:r>
            <a:r>
              <a:rPr lang="zh-TW" altLang="en-US" i="0" dirty="0">
                <a:solidFill>
                  <a:schemeClr val="tx1"/>
                </a:solidFill>
              </a:rPr>
              <a:t>每日</a:t>
            </a:r>
            <a:r>
              <a:rPr lang="en-US" i="0" dirty="0">
                <a:solidFill>
                  <a:schemeClr val="tx1"/>
                </a:solidFill>
              </a:rPr>
              <a:t>/</a:t>
            </a:r>
            <a:r>
              <a:rPr lang="zh-TW" altLang="en-US" i="0" dirty="0">
                <a:solidFill>
                  <a:schemeClr val="tx1"/>
                </a:solidFill>
              </a:rPr>
              <a:t>每個月</a:t>
            </a:r>
            <a:r>
              <a:rPr lang="en-US" i="0" dirty="0">
                <a:solidFill>
                  <a:schemeClr val="tx1"/>
                </a:solidFill>
              </a:rPr>
              <a:t>？</a:t>
            </a:r>
          </a:p>
          <a:p>
            <a:pPr marL="174708" indent="-174708" defTabSz="931774">
              <a:buFont typeface="Arial" panose="020B0604020202020204" pitchFamily="34" charset="0"/>
              <a:buChar char="•"/>
              <a:defRPr/>
            </a:pPr>
            <a:r>
              <a:rPr lang="zh-TW" altLang="en-US" i="0" dirty="0">
                <a:solidFill>
                  <a:schemeClr val="tx1"/>
                </a:solidFill>
              </a:rPr>
              <a:t>你想要雇用的人</a:t>
            </a:r>
            <a:r>
              <a:rPr lang="en-US" i="0" dirty="0">
                <a:solidFill>
                  <a:schemeClr val="tx1"/>
                </a:solidFill>
              </a:rPr>
              <a:t>，</a:t>
            </a:r>
            <a:r>
              <a:rPr lang="zh-TW" altLang="en-US" i="0" dirty="0">
                <a:solidFill>
                  <a:schemeClr val="tx1"/>
                </a:solidFill>
              </a:rPr>
              <a:t>記住要</a:t>
            </a:r>
            <a:r>
              <a:rPr lang="zh-TW" altLang="en-US" i="0" baseline="0" dirty="0">
                <a:solidFill>
                  <a:schemeClr val="tx1"/>
                </a:solidFill>
              </a:rPr>
              <a:t>含稅及保險成本</a:t>
            </a:r>
            <a:r>
              <a:rPr lang="en-US" i="0" baseline="0" dirty="0">
                <a:solidFill>
                  <a:schemeClr val="tx1"/>
                </a:solidFill>
              </a:rPr>
              <a:t>。</a:t>
            </a:r>
            <a:r>
              <a:rPr lang="zh-TW" altLang="en-US" i="0" baseline="0" dirty="0">
                <a:solidFill>
                  <a:schemeClr val="tx1"/>
                </a:solidFill>
              </a:rPr>
              <a:t>與你的</a:t>
            </a:r>
            <a:r>
              <a:rPr lang="en-US" i="0" dirty="0">
                <a:solidFill>
                  <a:schemeClr val="tx1"/>
                </a:solidFill>
              </a:rPr>
              <a:t>FMS</a:t>
            </a:r>
            <a:r>
              <a:rPr lang="zh-TW" altLang="en-US" i="0" dirty="0">
                <a:solidFill>
                  <a:schemeClr val="tx1"/>
                </a:solidFill>
              </a:rPr>
              <a:t>討論</a:t>
            </a:r>
            <a:r>
              <a:rPr lang="zh-TW" altLang="en-US" i="0" baseline="0" dirty="0">
                <a:solidFill>
                  <a:schemeClr val="tx1"/>
                </a:solidFill>
              </a:rPr>
              <a:t>下列勞工法並在花費計畫記錄這些事項的成本</a:t>
            </a:r>
            <a:r>
              <a:rPr lang="en-US" i="0" baseline="0" dirty="0">
                <a:solidFill>
                  <a:schemeClr val="tx1"/>
                </a:solidFill>
              </a:rPr>
              <a:t>。</a:t>
            </a:r>
            <a:endParaRPr lang="en-US" i="0" dirty="0">
              <a:solidFill>
                <a:schemeClr val="tx1"/>
              </a:solidFill>
            </a:endParaRPr>
          </a:p>
          <a:p>
            <a:r>
              <a:rPr lang="zh-TW" altLang="en-US" i="0" dirty="0">
                <a:solidFill>
                  <a:schemeClr val="tx1"/>
                </a:solidFill>
              </a:rPr>
              <a:t>區域中心及財務管理服務提供者</a:t>
            </a:r>
            <a:r>
              <a:rPr lang="en-US" i="0" dirty="0">
                <a:solidFill>
                  <a:schemeClr val="tx1"/>
                </a:solidFill>
              </a:rPr>
              <a:t>，</a:t>
            </a:r>
            <a:r>
              <a:rPr lang="zh-TW" altLang="en-US" i="0" dirty="0">
                <a:solidFill>
                  <a:schemeClr val="tx1"/>
                </a:solidFill>
              </a:rPr>
              <a:t>或</a:t>
            </a:r>
            <a:r>
              <a:rPr lang="en-US" i="0" dirty="0">
                <a:solidFill>
                  <a:schemeClr val="tx1"/>
                </a:solidFill>
              </a:rPr>
              <a:t>FMS，</a:t>
            </a:r>
            <a:r>
              <a:rPr lang="zh-TW" altLang="en-US" i="0" dirty="0">
                <a:solidFill>
                  <a:schemeClr val="tx1"/>
                </a:solidFill>
              </a:rPr>
              <a:t>能協助這類型型的問題</a:t>
            </a:r>
            <a:r>
              <a:rPr lang="en-US" i="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solidFill>
                  <a:schemeClr val="tx1"/>
                </a:solidFill>
              </a:rPr>
              <a:t>盡量善用補助金</a:t>
            </a:r>
            <a:r>
              <a:rPr lang="en-US" i="0" dirty="0">
                <a:solidFill>
                  <a:schemeClr val="tx1"/>
                </a:solidFill>
              </a:rPr>
              <a:t>！</a:t>
            </a:r>
            <a:r>
              <a:rPr lang="zh-TW" altLang="en-US" i="0" dirty="0">
                <a:solidFill>
                  <a:schemeClr val="tx1"/>
                </a:solidFill>
              </a:rPr>
              <a:t>記住花費計畫需要能持續整年</a:t>
            </a:r>
            <a:r>
              <a:rPr lang="en-US" i="0" dirty="0">
                <a:solidFill>
                  <a:schemeClr val="tx1"/>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zh-TW" altLang="en-US" i="0" dirty="0">
                <a:solidFill>
                  <a:schemeClr val="tx1"/>
                </a:solidFill>
              </a:rPr>
              <a:t>你決定從個人預算支付的服務將列在花費計畫</a:t>
            </a:r>
            <a:r>
              <a:rPr lang="en-US" i="0" dirty="0">
                <a:solidFill>
                  <a:schemeClr val="tx1"/>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dirty="0">
                <a:solidFill>
                  <a:schemeClr val="tx1"/>
                </a:solidFill>
              </a:rPr>
              <a:t>訓練小訣竅</a:t>
            </a:r>
            <a:r>
              <a:rPr lang="en-US" b="1" i="0" dirty="0">
                <a:solidFill>
                  <a:schemeClr val="tx1"/>
                </a:solidFill>
              </a:rPr>
              <a:t>！</a:t>
            </a:r>
            <a:r>
              <a:rPr lang="zh-TW" altLang="en-US" b="1" i="0" dirty="0">
                <a:solidFill>
                  <a:schemeClr val="tx1"/>
                </a:solidFill>
              </a:rPr>
              <a:t>讓學員放心</a:t>
            </a:r>
            <a:r>
              <a:rPr lang="zh-TW" altLang="en-US" b="1" i="0" baseline="0" dirty="0">
                <a:solidFill>
                  <a:schemeClr val="tx1"/>
                </a:solidFill>
              </a:rPr>
              <a:t>這部分的規劃要花時間</a:t>
            </a:r>
            <a:r>
              <a:rPr lang="en-US" b="1" i="0" baseline="0" dirty="0">
                <a:solidFill>
                  <a:schemeClr val="tx1"/>
                </a:solidFill>
              </a:rPr>
              <a:t>。</a:t>
            </a:r>
            <a:r>
              <a:rPr lang="zh-TW" altLang="en-US" b="1" i="0" baseline="0" dirty="0">
                <a:solidFill>
                  <a:schemeClr val="tx1"/>
                </a:solidFill>
              </a:rPr>
              <a:t>記住</a:t>
            </a:r>
            <a:r>
              <a:rPr lang="zh-TW" altLang="en-US" b="1" i="0" dirty="0">
                <a:solidFill>
                  <a:schemeClr val="tx1"/>
                </a:solidFill>
              </a:rPr>
              <a:t>先導計畫開始時</a:t>
            </a:r>
            <a:r>
              <a:rPr lang="en-US" b="1" i="0" baseline="0" dirty="0">
                <a:solidFill>
                  <a:schemeClr val="tx1"/>
                </a:solidFill>
              </a:rPr>
              <a:t>，</a:t>
            </a:r>
            <a:r>
              <a:rPr lang="zh-TW" altLang="en-US" b="1" i="0" baseline="0" dirty="0">
                <a:solidFill>
                  <a:schemeClr val="tx1"/>
                </a:solidFill>
              </a:rPr>
              <a:t>學員花許多時間安排服務及發展花費計畫</a:t>
            </a:r>
            <a:r>
              <a:rPr lang="en-US" b="1" i="0" baseline="0" dirty="0">
                <a:solidFill>
                  <a:schemeClr val="tx1"/>
                </a:solidFill>
              </a:rPr>
              <a:t>。</a:t>
            </a:r>
            <a:endParaRPr lang="en-US" b="1" i="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dirty="0"/>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zh-TW" altLang="en-US" sz="1200" i="0" u="none" baseline="0" dirty="0"/>
              <a:t>雖然你想要的服務有許多彈性</a:t>
            </a:r>
            <a:r>
              <a:rPr lang="en-US" sz="1200" i="0" u="none" baseline="0" dirty="0"/>
              <a:t>，</a:t>
            </a:r>
            <a:r>
              <a:rPr lang="zh-TW" altLang="en-US" sz="1200" i="0" u="none" baseline="0" dirty="0"/>
              <a:t>區域中心仍需要能通報服務花費金額</a:t>
            </a:r>
            <a:r>
              <a:rPr lang="en-US" sz="1200" i="0" u="none" baseline="0" dirty="0"/>
              <a:t>。</a:t>
            </a:r>
            <a:r>
              <a:rPr lang="zh-TW" altLang="en-US" sz="1200" i="0" u="none" baseline="0" dirty="0"/>
              <a:t>這是聯邦政府規定</a:t>
            </a:r>
            <a:r>
              <a:rPr lang="en-US" sz="1200" i="0" u="none" baseline="0" dirty="0"/>
              <a:t>。</a:t>
            </a:r>
          </a:p>
          <a:p>
            <a:pPr>
              <a:buFont typeface="Arial"/>
              <a:buNone/>
            </a:pPr>
            <a:r>
              <a:rPr lang="zh-TW" altLang="en-US" sz="1200" i="0" u="none" baseline="0" dirty="0"/>
              <a:t>區域中心會指定花費計畫每項服務的服務代碼</a:t>
            </a:r>
            <a:r>
              <a:rPr lang="en-US" sz="1200" i="0" u="none" baseline="0" dirty="0"/>
              <a:t>。</a:t>
            </a:r>
            <a:r>
              <a:rPr lang="zh-TW" altLang="en-US" sz="1200" b="0" u="none" baseline="0" dirty="0"/>
              <a:t>每項服務代碼屬於同類服務的預算類別</a:t>
            </a:r>
            <a:r>
              <a:rPr lang="en-US" sz="1200" b="0" u="none" baseline="0" dirty="0"/>
              <a:t>。</a:t>
            </a:r>
            <a:endParaRPr lang="en-US" sz="1200" b="1" i="0" u="none" baseline="0" dirty="0"/>
          </a:p>
          <a:p>
            <a:pPr>
              <a:buFont typeface="Arial"/>
              <a:buNone/>
            </a:pPr>
            <a:r>
              <a:rPr lang="zh-TW" altLang="en-US" sz="1200" b="0" i="0" u="none" baseline="0" dirty="0"/>
              <a:t>三大預算類別是</a:t>
            </a:r>
            <a:r>
              <a:rPr lang="en-US" sz="1200" b="0" i="0" u="none" baseline="0" dirty="0"/>
              <a:t>：</a:t>
            </a:r>
          </a:p>
          <a:p>
            <a:pPr>
              <a:buFont typeface="Arial"/>
              <a:buNone/>
            </a:pPr>
            <a:r>
              <a:rPr lang="zh-TW" altLang="en-US" sz="1200" b="1" u="none" dirty="0"/>
              <a:t>生活安排</a:t>
            </a:r>
            <a:r>
              <a:rPr lang="en-US" sz="1200" u="none" dirty="0"/>
              <a:t> –</a:t>
            </a:r>
            <a:r>
              <a:rPr lang="zh-TW" altLang="en-US" sz="1200" u="none" dirty="0"/>
              <a:t>支持家裡的需要</a:t>
            </a:r>
            <a:endParaRPr lang="en-US" sz="1200" b="1" u="none" dirty="0"/>
          </a:p>
          <a:p>
            <a:pPr>
              <a:buFont typeface="Arial"/>
              <a:buNone/>
            </a:pPr>
            <a:r>
              <a:rPr lang="zh-TW" altLang="en-US" sz="1200" b="1" u="none" dirty="0"/>
              <a:t>就業及社區參與</a:t>
            </a:r>
            <a:r>
              <a:rPr lang="en-US" sz="1200" u="none" dirty="0"/>
              <a:t> –</a:t>
            </a:r>
            <a:r>
              <a:rPr lang="zh-TW" altLang="en-US" sz="1200" u="none" baseline="0" dirty="0"/>
              <a:t>社區需要的</a:t>
            </a:r>
            <a:r>
              <a:rPr lang="zh-TW" altLang="en-US" sz="1200" u="none" dirty="0"/>
              <a:t>服務及事項</a:t>
            </a:r>
            <a:endParaRPr lang="en-US" sz="1200" b="1" u="none" baseline="0" dirty="0"/>
          </a:p>
          <a:p>
            <a:pPr>
              <a:buFont typeface="Arial"/>
              <a:buNone/>
            </a:pPr>
            <a:r>
              <a:rPr lang="zh-TW" altLang="en-US" sz="1200" b="1" u="none" dirty="0"/>
              <a:t>健康及安全</a:t>
            </a:r>
            <a:r>
              <a:rPr lang="en-US" sz="1200" u="none" dirty="0"/>
              <a:t> –</a:t>
            </a:r>
            <a:r>
              <a:rPr lang="en-US" sz="1200" u="none" baseline="0" dirty="0"/>
              <a:t> </a:t>
            </a:r>
            <a:r>
              <a:rPr lang="zh-TW" altLang="en-US" sz="1200" u="none" baseline="0" dirty="0"/>
              <a:t>這些是協助你保持健康及安全的相關服務</a:t>
            </a:r>
            <a:endParaRPr lang="en-US" sz="1200" u="none" baseline="0" dirty="0"/>
          </a:p>
          <a:p>
            <a:pPr>
              <a:buFont typeface="Arial"/>
              <a:buNone/>
            </a:pPr>
            <a:endParaRPr lang="en-US" sz="1200" u="none" baseline="0" dirty="0"/>
          </a:p>
          <a:p>
            <a:pPr>
              <a:buFont typeface="Arial"/>
              <a:buNone/>
            </a:pPr>
            <a:r>
              <a:rPr lang="zh-TW" altLang="en-US" sz="1200" b="0" u="none" baseline="0" dirty="0"/>
              <a:t>一年期間你可能需要修改預算的花費方式</a:t>
            </a:r>
            <a:r>
              <a:rPr lang="en-US" sz="1200" b="0" u="none" baseline="0" dirty="0"/>
              <a:t>。</a:t>
            </a:r>
            <a:r>
              <a:rPr lang="zh-TW" altLang="en-US" sz="1200" b="0" u="none" baseline="0" dirty="0"/>
              <a:t>這會是花費計畫修正</a:t>
            </a:r>
            <a:r>
              <a:rPr lang="en-US" sz="1200" b="0" u="none" baseline="0" dirty="0"/>
              <a:t>。</a:t>
            </a:r>
          </a:p>
          <a:p>
            <a:pPr>
              <a:buFont typeface="Arial"/>
              <a:buNone/>
            </a:pPr>
            <a:r>
              <a:rPr lang="zh-TW" altLang="en-US" sz="1200" b="0" u="none" baseline="0" dirty="0"/>
              <a:t>你可能每年調動任何預算類別</a:t>
            </a:r>
            <a:r>
              <a:rPr lang="en-US" altLang="zh-TW" sz="1200" b="0" u="none" baseline="0" dirty="0"/>
              <a:t> </a:t>
            </a:r>
            <a:r>
              <a:rPr lang="en-US" sz="1200" b="0" u="none" baseline="0" dirty="0"/>
              <a:t>10%</a:t>
            </a:r>
            <a:r>
              <a:rPr lang="zh-TW" altLang="en-US" sz="1200" b="0" u="none" baseline="0" dirty="0"/>
              <a:t>的資金到其他預算類別或類別</a:t>
            </a:r>
            <a:r>
              <a:rPr lang="en-US" altLang="zh-TW" sz="1200" i="0" u="none" baseline="0" dirty="0"/>
              <a:t>，</a:t>
            </a:r>
            <a:r>
              <a:rPr lang="zh-TW" altLang="en-US" sz="1200" i="0" u="none" baseline="0" dirty="0"/>
              <a:t>不須經</a:t>
            </a:r>
            <a:r>
              <a:rPr lang="zh-TW" altLang="en-US" sz="1200" b="0" u="none" baseline="0" dirty="0"/>
              <a:t>區域中心或</a:t>
            </a:r>
            <a:r>
              <a:rPr lang="en-US" sz="1200" b="0" u="none" baseline="0" dirty="0"/>
              <a:t>IPP</a:t>
            </a:r>
            <a:r>
              <a:rPr lang="zh-TW" altLang="en-US" sz="1200" b="0" u="none" baseline="0" dirty="0"/>
              <a:t>團隊核准</a:t>
            </a:r>
            <a:r>
              <a:rPr lang="en-US" sz="1200" b="0" u="none" baseline="0" dirty="0"/>
              <a:t>。</a:t>
            </a:r>
            <a:r>
              <a:rPr lang="zh-TW" altLang="en-US" sz="1200" b="0" u="none" baseline="0" dirty="0"/>
              <a:t>預算類別調動超過</a:t>
            </a:r>
            <a:r>
              <a:rPr lang="en-US" sz="1200" b="0" u="none" baseline="0" dirty="0"/>
              <a:t>10%</a:t>
            </a:r>
            <a:r>
              <a:rPr lang="zh-TW" altLang="en-US" sz="1200" b="0" u="none" baseline="0" dirty="0"/>
              <a:t>需要區域中心或</a:t>
            </a:r>
            <a:r>
              <a:rPr lang="en-US" sz="1200" b="0" u="none" baseline="0" dirty="0"/>
              <a:t>IPP</a:t>
            </a:r>
            <a:r>
              <a:rPr lang="zh-TW" altLang="en-US" sz="1200" b="0" u="none" baseline="0" dirty="0"/>
              <a:t>團隊的核准</a:t>
            </a:r>
            <a:r>
              <a:rPr lang="en-US" altLang="zh-TW" sz="1200" b="0" u="none" baseline="0" dirty="0"/>
              <a:t>/</a:t>
            </a:r>
            <a:r>
              <a:rPr lang="zh-TW" altLang="en-US" sz="1200" b="0" u="none" baseline="0" dirty="0"/>
              <a:t>同意書。</a:t>
            </a:r>
            <a:endParaRPr lang="en-US" sz="1200" b="0" u="none" baseline="0" dirty="0"/>
          </a:p>
          <a:p>
            <a:pPr>
              <a:buFont typeface="Arial"/>
              <a:buNone/>
            </a:pPr>
            <a:endParaRPr lang="en-US" sz="1200" b="0" u="none" baseline="0" dirty="0"/>
          </a:p>
          <a:p>
            <a:pPr>
              <a:buFont typeface="Arial"/>
              <a:buNone/>
            </a:pPr>
            <a:r>
              <a:rPr lang="zh-TW" altLang="en-US" sz="1200" b="0" u="none" baseline="0" dirty="0"/>
              <a:t>有很多資料</a:t>
            </a:r>
            <a:r>
              <a:rPr lang="en-US" altLang="zh-TW" sz="1200" i="0" u="none" baseline="0" dirty="0"/>
              <a:t>，</a:t>
            </a:r>
            <a:r>
              <a:rPr lang="zh-TW" altLang="en-US" sz="1200" b="0" u="none" baseline="0" dirty="0"/>
              <a:t>但現在你要記住的是若需要改變</a:t>
            </a:r>
            <a:r>
              <a:rPr lang="en-US" altLang="zh-TW" sz="1200" i="0" u="none" baseline="0" dirty="0"/>
              <a:t>，</a:t>
            </a:r>
            <a:r>
              <a:rPr lang="zh-TW" altLang="en-US" sz="1200" b="0" u="none" baseline="0" dirty="0"/>
              <a:t>你能調動花費計畫的資金</a:t>
            </a:r>
            <a:r>
              <a:rPr lang="en-US" sz="1200" b="0" u="none" baseline="0" dirty="0"/>
              <a:t>。</a:t>
            </a:r>
            <a:r>
              <a:rPr lang="zh-TW" altLang="en-US" sz="1200" b="0" u="none" baseline="0" dirty="0"/>
              <a:t>服務協調員</a:t>
            </a:r>
            <a:r>
              <a:rPr lang="en-US" sz="1200" b="0" u="none" baseline="0" dirty="0">
                <a:latin typeface="PMingLiU" panose="02020500000000000000" pitchFamily="18" charset="-120"/>
                <a:ea typeface="PMingLiU" panose="02020500000000000000" pitchFamily="18" charset="-120"/>
              </a:rPr>
              <a:t>、</a:t>
            </a:r>
            <a:r>
              <a:rPr lang="en-US" sz="1200" b="0" u="none" baseline="0" dirty="0"/>
              <a:t>FMS</a:t>
            </a:r>
            <a:r>
              <a:rPr lang="zh-TW" altLang="en-US" sz="1200" b="0" u="none" baseline="0" dirty="0"/>
              <a:t>及獨立協助者能協助你瞭解</a:t>
            </a:r>
            <a:r>
              <a:rPr lang="en-US" sz="1200" b="0" u="none" baseline="0" dirty="0"/>
              <a:t>。</a:t>
            </a: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dirty="0"/>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zh-TW" altLang="en-US" b="0" i="0" dirty="0">
                <a:solidFill>
                  <a:schemeClr val="tx1"/>
                </a:solidFill>
              </a:rPr>
              <a:t>從</a:t>
            </a:r>
            <a:r>
              <a:rPr lang="en-US" b="0" i="0" dirty="0">
                <a:solidFill>
                  <a:schemeClr val="tx1"/>
                </a:solidFill>
              </a:rPr>
              <a:t>Jason</a:t>
            </a:r>
            <a:r>
              <a:rPr lang="zh-TW" altLang="en-US" b="0" i="0" dirty="0">
                <a:solidFill>
                  <a:schemeClr val="tx1"/>
                </a:solidFill>
              </a:rPr>
              <a:t>開始</a:t>
            </a:r>
            <a:r>
              <a:rPr lang="zh-TW" altLang="en-US" b="0" i="0" dirty="0">
                <a:solidFill>
                  <a:schemeClr val="tx1"/>
                </a:solidFill>
                <a:latin typeface="PMingLiU" panose="02020500000000000000" pitchFamily="18" charset="-120"/>
                <a:ea typeface="PMingLiU" panose="02020500000000000000" pitchFamily="18" charset="-120"/>
              </a:rPr>
              <a:t>，看他</a:t>
            </a:r>
            <a:r>
              <a:rPr lang="zh-TW" altLang="en-US" b="0" i="0" dirty="0">
                <a:solidFill>
                  <a:schemeClr val="tx1"/>
                </a:solidFill>
              </a:rPr>
              <a:t>確定花費計畫的過程</a:t>
            </a:r>
            <a:r>
              <a:rPr lang="en-US" b="0" i="0" dirty="0">
                <a:solidFill>
                  <a:schemeClr val="tx1"/>
                </a:solidFill>
              </a:rPr>
              <a:t>。</a:t>
            </a:r>
          </a:p>
          <a:p>
            <a:pPr defTabSz="897251">
              <a:defRPr/>
            </a:pPr>
            <a:r>
              <a:rPr lang="en-US" b="0" i="0" dirty="0">
                <a:solidFill>
                  <a:schemeClr val="tx1"/>
                </a:solidFill>
              </a:rPr>
              <a:t>Jason</a:t>
            </a:r>
            <a:r>
              <a:rPr lang="zh-TW" altLang="en-US" b="0" i="0" dirty="0">
                <a:solidFill>
                  <a:schemeClr val="tx1"/>
                </a:solidFill>
              </a:rPr>
              <a:t>及他的規劃團隊</a:t>
            </a:r>
            <a:endParaRPr lang="en-US" b="0" i="0" dirty="0">
              <a:solidFill>
                <a:schemeClr val="tx1"/>
              </a:solidFill>
            </a:endParaRPr>
          </a:p>
          <a:p>
            <a:pPr marL="228600" indent="-228600" defTabSz="897251">
              <a:buAutoNum type="arabicParenR"/>
              <a:defRPr/>
            </a:pPr>
            <a:r>
              <a:rPr lang="zh-TW" altLang="en-US" b="0" i="0" dirty="0">
                <a:solidFill>
                  <a:schemeClr val="tx1"/>
                </a:solidFill>
              </a:rPr>
              <a:t>確定目標及達到那些目標需要的服務</a:t>
            </a:r>
            <a:r>
              <a:rPr lang="en-US" b="0" i="0" dirty="0">
                <a:solidFill>
                  <a:schemeClr val="tx1"/>
                </a:solidFill>
              </a:rPr>
              <a:t>。</a:t>
            </a:r>
          </a:p>
          <a:p>
            <a:pPr marL="228600" indent="-228600" defTabSz="897251">
              <a:buAutoNum type="arabicParenR"/>
              <a:defRPr/>
            </a:pPr>
            <a:r>
              <a:rPr lang="zh-TW" altLang="en-US" b="0" i="0" dirty="0">
                <a:solidFill>
                  <a:schemeClr val="tx1"/>
                </a:solidFill>
              </a:rPr>
              <a:t>確定</a:t>
            </a:r>
            <a:r>
              <a:rPr lang="en-US" altLang="zh-TW" b="0" i="0" dirty="0">
                <a:solidFill>
                  <a:schemeClr val="tx1"/>
                </a:solidFill>
              </a:rPr>
              <a:t>IPP</a:t>
            </a:r>
            <a:r>
              <a:rPr lang="zh-TW" altLang="en-US" b="0" i="0" dirty="0">
                <a:solidFill>
                  <a:schemeClr val="tx1"/>
                </a:solidFill>
              </a:rPr>
              <a:t>記錄目標及服務</a:t>
            </a:r>
            <a:endParaRPr lang="en-US" b="0" i="0" dirty="0">
              <a:solidFill>
                <a:schemeClr val="tx1"/>
              </a:solidFill>
            </a:endParaRPr>
          </a:p>
          <a:p>
            <a:pPr marL="228600" indent="-228600" defTabSz="897251">
              <a:buAutoNum type="arabicParenR"/>
              <a:defRPr/>
            </a:pPr>
            <a:r>
              <a:rPr lang="zh-TW" altLang="en-US" b="0" i="0" dirty="0">
                <a:solidFill>
                  <a:schemeClr val="tx1"/>
                </a:solidFill>
              </a:rPr>
              <a:t>思考哪些服務是免費</a:t>
            </a:r>
            <a:r>
              <a:rPr lang="en-US" b="0" i="0" dirty="0">
                <a:solidFill>
                  <a:schemeClr val="tx1"/>
                </a:solidFill>
              </a:rPr>
              <a:t>/</a:t>
            </a:r>
            <a:r>
              <a:rPr lang="zh-TW" altLang="en-US" b="0" i="0" dirty="0">
                <a:solidFill>
                  <a:schemeClr val="tx1"/>
                </a:solidFill>
              </a:rPr>
              <a:t>一般</a:t>
            </a:r>
            <a:endParaRPr lang="en-US" b="0" i="0" dirty="0">
              <a:solidFill>
                <a:schemeClr val="tx1"/>
              </a:solidFill>
            </a:endParaRPr>
          </a:p>
          <a:p>
            <a:pPr marL="228600" indent="-228600" defTabSz="897251">
              <a:buAutoNum type="arabicParenR"/>
              <a:defRPr/>
            </a:pPr>
            <a:r>
              <a:rPr lang="zh-TW" altLang="en-US" b="0" i="0" dirty="0">
                <a:solidFill>
                  <a:schemeClr val="tx1"/>
                </a:solidFill>
              </a:rPr>
              <a:t>確定哪些服務需要費用</a:t>
            </a:r>
            <a:endParaRPr lang="en-US" b="0" i="0" dirty="0">
              <a:solidFill>
                <a:schemeClr val="tx1"/>
              </a:solidFill>
            </a:endParaRPr>
          </a:p>
          <a:p>
            <a:pPr marL="228600" indent="-228600" defTabSz="897251">
              <a:buAutoNum type="arabicParenR"/>
              <a:defRPr/>
            </a:pPr>
            <a:r>
              <a:rPr lang="zh-TW" altLang="en-US" b="0" i="0" dirty="0">
                <a:solidFill>
                  <a:schemeClr val="tx1"/>
                </a:solidFill>
              </a:rPr>
              <a:t>研究後確定</a:t>
            </a:r>
            <a:r>
              <a:rPr lang="en-US" b="0" i="0" dirty="0">
                <a:solidFill>
                  <a:schemeClr val="tx1"/>
                </a:solidFill>
              </a:rPr>
              <a:t>：</a:t>
            </a:r>
          </a:p>
          <a:p>
            <a:pPr marL="174708" indent="-174708" defTabSz="897251">
              <a:buFont typeface="Arial" panose="020B0604020202020204" pitchFamily="34" charset="0"/>
              <a:buChar char="•"/>
              <a:defRPr/>
            </a:pPr>
            <a:r>
              <a:rPr lang="zh-TW" altLang="en-US" b="1" i="0" dirty="0">
                <a:solidFill>
                  <a:schemeClr val="tx1"/>
                </a:solidFill>
              </a:rPr>
              <a:t>誰將提供服務</a:t>
            </a:r>
            <a:endParaRPr lang="en-US" b="1" i="0" dirty="0">
              <a:solidFill>
                <a:schemeClr val="tx1"/>
              </a:solidFill>
            </a:endParaRPr>
          </a:p>
          <a:p>
            <a:pPr marL="174708" indent="-174708" defTabSz="897251">
              <a:buFont typeface="Arial" panose="020B0604020202020204" pitchFamily="34" charset="0"/>
              <a:buChar char="•"/>
              <a:defRPr/>
            </a:pPr>
            <a:r>
              <a:rPr lang="zh-TW" altLang="en-US" b="1" i="0" dirty="0">
                <a:solidFill>
                  <a:schemeClr val="tx1"/>
                </a:solidFill>
              </a:rPr>
              <a:t>服務將多常提供</a:t>
            </a:r>
            <a:endParaRPr lang="en-US" b="1" i="0" dirty="0">
              <a:solidFill>
                <a:schemeClr val="tx1"/>
              </a:solidFill>
            </a:endParaRPr>
          </a:p>
          <a:p>
            <a:pPr marL="174708" indent="-174708" defTabSz="897251">
              <a:buFont typeface="Arial" panose="020B0604020202020204" pitchFamily="34" charset="0"/>
              <a:buChar char="•"/>
              <a:defRPr/>
            </a:pPr>
            <a:r>
              <a:rPr lang="zh-TW" altLang="en-US" b="1" i="0" dirty="0">
                <a:solidFill>
                  <a:schemeClr val="tx1"/>
                </a:solidFill>
              </a:rPr>
              <a:t>何時將開始</a:t>
            </a:r>
            <a:endParaRPr lang="en-US" b="1" i="0" dirty="0">
              <a:solidFill>
                <a:schemeClr val="tx1"/>
              </a:solidFill>
            </a:endParaRPr>
          </a:p>
          <a:p>
            <a:pPr marL="174708" indent="-174708" defTabSz="897251">
              <a:buFont typeface="Arial" panose="020B0604020202020204" pitchFamily="34" charset="0"/>
              <a:buChar char="•"/>
              <a:defRPr/>
            </a:pPr>
            <a:r>
              <a:rPr lang="zh-TW" altLang="en-US" b="1" i="0" dirty="0">
                <a:solidFill>
                  <a:schemeClr val="tx1"/>
                </a:solidFill>
              </a:rPr>
              <a:t>明年服務將提供多長</a:t>
            </a:r>
            <a:endParaRPr lang="en-US" b="1" i="0" dirty="0">
              <a:solidFill>
                <a:schemeClr val="tx1"/>
              </a:solidFill>
            </a:endParaRPr>
          </a:p>
          <a:p>
            <a:pPr marL="174708" indent="-174708" defTabSz="897251">
              <a:buFont typeface="Arial" panose="020B0604020202020204" pitchFamily="34" charset="0"/>
              <a:buChar char="•"/>
              <a:defRPr/>
            </a:pPr>
            <a:r>
              <a:rPr lang="zh-TW" altLang="en-US" b="1" i="0" dirty="0">
                <a:solidFill>
                  <a:schemeClr val="tx1"/>
                </a:solidFill>
              </a:rPr>
              <a:t>成本是多少</a:t>
            </a:r>
            <a:endParaRPr lang="en-US" b="1" i="0" dirty="0">
              <a:solidFill>
                <a:schemeClr val="tx1"/>
              </a:solidFill>
            </a:endParaRPr>
          </a:p>
          <a:p>
            <a:pPr marL="174708" indent="-174708" defTabSz="897251">
              <a:buFont typeface="Arial" panose="020B0604020202020204" pitchFamily="34" charset="0"/>
              <a:buChar char="•"/>
              <a:defRPr/>
            </a:pPr>
            <a:r>
              <a:rPr lang="zh-TW" altLang="en-US" b="1" i="0" dirty="0">
                <a:solidFill>
                  <a:schemeClr val="tx1"/>
                </a:solidFill>
              </a:rPr>
              <a:t>將如何支付</a:t>
            </a:r>
            <a:endParaRPr lang="en-US" b="1" i="0" baseline="0" dirty="0">
              <a:solidFill>
                <a:schemeClr val="tx1"/>
              </a:solidFill>
            </a:endParaRPr>
          </a:p>
          <a:p>
            <a:pPr marL="174708" indent="-174708" defTabSz="897251">
              <a:buFont typeface="Arial" panose="020B0604020202020204" pitchFamily="34" charset="0"/>
              <a:buChar char="•"/>
              <a:defRPr/>
            </a:pPr>
            <a:r>
              <a:rPr lang="zh-TW" altLang="en-US" b="1" i="0" dirty="0">
                <a:solidFill>
                  <a:schemeClr val="tx1"/>
                </a:solidFill>
              </a:rPr>
              <a:t>誰將支付</a:t>
            </a:r>
            <a:endParaRPr lang="en-US" b="1" i="0" dirty="0">
              <a:solidFill>
                <a:schemeClr val="tx1"/>
              </a:solidFill>
            </a:endParaRPr>
          </a:p>
          <a:p>
            <a:pPr marL="0" indent="0" defTabSz="897251">
              <a:buFont typeface="Arial" panose="020B0604020202020204" pitchFamily="34" charset="0"/>
              <a:buNone/>
              <a:defRPr/>
            </a:pPr>
            <a:r>
              <a:rPr lang="en-US" b="0" i="0" dirty="0">
                <a:solidFill>
                  <a:schemeClr val="tx1"/>
                </a:solidFill>
              </a:rPr>
              <a:t>6）</a:t>
            </a:r>
            <a:r>
              <a:rPr lang="zh-TW" altLang="en-US" b="0" i="0" dirty="0">
                <a:solidFill>
                  <a:schemeClr val="tx1"/>
                </a:solidFill>
              </a:rPr>
              <a:t>計算成本</a:t>
            </a:r>
            <a:endParaRPr lang="en-US" b="0" i="0" dirty="0">
              <a:solidFill>
                <a:schemeClr val="tx1"/>
              </a:solidFill>
            </a:endParaRPr>
          </a:p>
          <a:p>
            <a:pPr marL="0" indent="0" defTabSz="897251">
              <a:buFont typeface="Arial" panose="020B0604020202020204" pitchFamily="34" charset="0"/>
              <a:buNone/>
              <a:defRPr/>
            </a:pPr>
            <a:r>
              <a:rPr lang="en-US" b="0" i="0" dirty="0">
                <a:solidFill>
                  <a:schemeClr val="tx1"/>
                </a:solidFill>
              </a:rPr>
              <a:t>7）</a:t>
            </a:r>
            <a:r>
              <a:rPr lang="zh-TW" altLang="en-US" b="0" i="0" dirty="0">
                <a:solidFill>
                  <a:schemeClr val="tx1"/>
                </a:solidFill>
              </a:rPr>
              <a:t>建立他的花費計畫</a:t>
            </a:r>
            <a:endParaRPr lang="en-US" b="0" i="0" dirty="0">
              <a:solidFill>
                <a:schemeClr val="tx1"/>
              </a:solidFill>
            </a:endParaRPr>
          </a:p>
          <a:p>
            <a:pPr defTabSz="897251">
              <a:defRPr/>
            </a:pPr>
            <a:r>
              <a:rPr lang="en-US" b="0" i="0" dirty="0">
                <a:solidFill>
                  <a:schemeClr val="tx1"/>
                </a:solidFill>
              </a:rPr>
              <a:t>Jason</a:t>
            </a:r>
            <a:r>
              <a:rPr lang="zh-TW" altLang="en-US" b="0" i="0" dirty="0">
                <a:solidFill>
                  <a:schemeClr val="tx1"/>
                </a:solidFill>
              </a:rPr>
              <a:t>將使用自然</a:t>
            </a:r>
            <a:r>
              <a:rPr lang="zh-TW" altLang="en-US" b="0" i="0" baseline="0" dirty="0">
                <a:solidFill>
                  <a:schemeClr val="tx1"/>
                </a:solidFill>
              </a:rPr>
              <a:t>支持</a:t>
            </a:r>
            <a:r>
              <a:rPr lang="en-US" b="0" i="0" baseline="0" dirty="0">
                <a:solidFill>
                  <a:schemeClr val="tx1"/>
                </a:solidFill>
                <a:latin typeface="PMingLiU" panose="02020500000000000000" pitchFamily="18" charset="-120"/>
                <a:ea typeface="PMingLiU" panose="02020500000000000000" pitchFamily="18" charset="-120"/>
              </a:rPr>
              <a:t>、</a:t>
            </a:r>
            <a:r>
              <a:rPr lang="zh-TW" altLang="en-US" b="0" i="0" baseline="0" dirty="0">
                <a:solidFill>
                  <a:schemeClr val="tx1"/>
                </a:solidFill>
              </a:rPr>
              <a:t>一般服務及雇用數名提供者</a:t>
            </a:r>
            <a:r>
              <a:rPr lang="zh-TW" altLang="en-US" b="0" i="0" dirty="0">
                <a:solidFill>
                  <a:schemeClr val="tx1"/>
                </a:solidFill>
              </a:rPr>
              <a:t>達到</a:t>
            </a:r>
            <a:r>
              <a:rPr lang="zh-TW" altLang="en-US" b="0" i="0" baseline="0" dirty="0">
                <a:solidFill>
                  <a:schemeClr val="tx1"/>
                </a:solidFill>
              </a:rPr>
              <a:t>目標。</a:t>
            </a:r>
            <a:endParaRPr lang="en-US" b="0" i="0" dirty="0">
              <a:solidFill>
                <a:schemeClr val="tx1"/>
              </a:solidFill>
            </a:endParaRPr>
          </a:p>
          <a:p>
            <a:pPr marL="171450" indent="-171450" defTabSz="897251">
              <a:buFont typeface="Wingdings" panose="05000000000000000000" pitchFamily="2" charset="2"/>
              <a:buChar char="ü"/>
              <a:defRPr/>
            </a:pPr>
            <a:r>
              <a:rPr lang="zh-TW" altLang="en-US" b="0" i="0" dirty="0">
                <a:solidFill>
                  <a:schemeClr val="tx1"/>
                </a:solidFill>
              </a:rPr>
              <a:t>個人預算</a:t>
            </a:r>
            <a:r>
              <a:rPr lang="en-US" b="0" i="0" dirty="0">
                <a:solidFill>
                  <a:schemeClr val="tx1"/>
                </a:solidFill>
              </a:rPr>
              <a:t>（</a:t>
            </a:r>
            <a:r>
              <a:rPr lang="zh-TW" altLang="en-US" b="0" i="0" dirty="0">
                <a:solidFill>
                  <a:schemeClr val="tx1"/>
                </a:solidFill>
              </a:rPr>
              <a:t>近</a:t>
            </a:r>
            <a:r>
              <a:rPr lang="en-US" altLang="zh-TW" b="0" i="0" dirty="0">
                <a:solidFill>
                  <a:schemeClr val="tx1"/>
                </a:solidFill>
              </a:rPr>
              <a:t>12</a:t>
            </a:r>
            <a:r>
              <a:rPr lang="zh-TW" altLang="en-US" b="0" i="0" dirty="0">
                <a:solidFill>
                  <a:schemeClr val="tx1"/>
                </a:solidFill>
              </a:rPr>
              <a:t>個月</a:t>
            </a:r>
            <a:r>
              <a:rPr lang="en-US" b="0" i="0" dirty="0">
                <a:solidFill>
                  <a:schemeClr val="tx1"/>
                </a:solidFill>
              </a:rPr>
              <a:t>Jason</a:t>
            </a:r>
            <a:r>
              <a:rPr lang="zh-TW" altLang="en-US" b="0" i="0" dirty="0">
                <a:solidFill>
                  <a:schemeClr val="tx1"/>
                </a:solidFill>
              </a:rPr>
              <a:t>服務的花費金額</a:t>
            </a:r>
            <a:r>
              <a:rPr lang="en-US" b="0" i="0" dirty="0">
                <a:solidFill>
                  <a:schemeClr val="tx1"/>
                </a:solidFill>
              </a:rPr>
              <a:t>）</a:t>
            </a:r>
            <a:r>
              <a:rPr lang="zh-TW" altLang="en-US" b="0" i="0" dirty="0">
                <a:solidFill>
                  <a:schemeClr val="tx1"/>
                </a:solidFill>
              </a:rPr>
              <a:t>是</a:t>
            </a:r>
            <a:r>
              <a:rPr lang="en-US" b="0" i="0" dirty="0">
                <a:solidFill>
                  <a:schemeClr val="tx1"/>
                </a:solidFill>
              </a:rPr>
              <a:t>$63,100。</a:t>
            </a:r>
            <a:endParaRPr lang="en-US" b="0" i="0" baseline="0" dirty="0">
              <a:solidFill>
                <a:schemeClr val="tx1"/>
              </a:solidFill>
            </a:endParaRPr>
          </a:p>
          <a:p>
            <a:pPr marL="171450" indent="-171450" defTabSz="897251">
              <a:buFont typeface="Wingdings" panose="05000000000000000000" pitchFamily="2" charset="2"/>
              <a:buChar char="ü"/>
              <a:defRPr/>
            </a:pPr>
            <a:r>
              <a:rPr lang="en-US" b="0" i="0" baseline="0" dirty="0">
                <a:solidFill>
                  <a:schemeClr val="tx1"/>
                </a:solidFill>
              </a:rPr>
              <a:t>Jason</a:t>
            </a:r>
            <a:r>
              <a:rPr lang="zh-TW" altLang="en-US" b="0" i="0" baseline="0" dirty="0">
                <a:solidFill>
                  <a:schemeClr val="tx1"/>
                </a:solidFill>
              </a:rPr>
              <a:t>已使用個人預算額支付部分服務</a:t>
            </a:r>
            <a:r>
              <a:rPr lang="en-US" b="0" i="0" baseline="0" dirty="0">
                <a:solidFill>
                  <a:schemeClr val="tx1"/>
                </a:solidFill>
              </a:rPr>
              <a:t>。</a:t>
            </a:r>
          </a:p>
          <a:p>
            <a:pPr marL="171450" indent="-171450" defTabSz="897251">
              <a:buFont typeface="Wingdings" panose="05000000000000000000" pitchFamily="2" charset="2"/>
              <a:buChar char="ü"/>
              <a:defRPr/>
            </a:pPr>
            <a:r>
              <a:rPr lang="zh-TW" altLang="en-US" b="0" i="0" baseline="0" dirty="0">
                <a:solidFill>
                  <a:schemeClr val="tx1"/>
                </a:solidFill>
              </a:rPr>
              <a:t>他根據</a:t>
            </a:r>
            <a:r>
              <a:rPr lang="en-US" altLang="zh-TW" b="0" i="0" baseline="0" dirty="0">
                <a:solidFill>
                  <a:schemeClr val="tx1"/>
                </a:solidFill>
              </a:rPr>
              <a:t>IPP</a:t>
            </a:r>
            <a:r>
              <a:rPr lang="zh-TW" altLang="en-US" b="0" i="0" baseline="0" dirty="0">
                <a:solidFill>
                  <a:schemeClr val="tx1"/>
                </a:solidFill>
              </a:rPr>
              <a:t>資料及建立的花費計畫已使用</a:t>
            </a:r>
            <a:r>
              <a:rPr lang="en-US" altLang="zh-TW" b="0" i="0" baseline="0" dirty="0">
                <a:solidFill>
                  <a:schemeClr val="tx1"/>
                </a:solidFill>
              </a:rPr>
              <a:t>$58,804</a:t>
            </a:r>
            <a:r>
              <a:rPr lang="en-US" b="0" i="0" baseline="0"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dirty="0"/>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dirty="0"/>
              <a:t>講義</a:t>
            </a:r>
            <a:r>
              <a:rPr lang="en-US" i="0" baseline="0" dirty="0"/>
              <a:t>：</a:t>
            </a:r>
            <a:r>
              <a:rPr lang="en-US" b="1" i="0" baseline="0" dirty="0"/>
              <a:t>Jason</a:t>
            </a:r>
            <a:r>
              <a:rPr lang="zh-TW" altLang="en-US" b="1" i="0" baseline="0" dirty="0"/>
              <a:t>及</a:t>
            </a:r>
            <a:r>
              <a:rPr lang="en-US" b="1" i="0" baseline="0" dirty="0"/>
              <a:t>Sofia</a:t>
            </a:r>
            <a:r>
              <a:rPr lang="zh-TW" altLang="en-US" b="1" i="0" baseline="0" dirty="0"/>
              <a:t>資料袋</a:t>
            </a:r>
            <a:r>
              <a:rPr lang="en-US" b="1" i="0" baseline="0" dirty="0"/>
              <a:t>：</a:t>
            </a:r>
            <a:r>
              <a:rPr lang="zh-TW" altLang="en-US" b="1" i="0" baseline="0" dirty="0"/>
              <a:t>花費計畫</a:t>
            </a:r>
            <a:r>
              <a:rPr lang="en-US" b="1" i="0" baseline="0" dirty="0"/>
              <a:t>（</a:t>
            </a:r>
            <a:r>
              <a:rPr lang="zh-TW" altLang="en-US" b="0" i="0" baseline="0" dirty="0"/>
              <a:t>第</a:t>
            </a:r>
            <a:r>
              <a:rPr lang="en-US" altLang="zh-TW" b="0" i="0" baseline="0" dirty="0"/>
              <a:t>6</a:t>
            </a:r>
            <a:r>
              <a:rPr lang="zh-TW" altLang="en-US" b="0" i="0" baseline="0" dirty="0"/>
              <a:t>及</a:t>
            </a:r>
            <a:r>
              <a:rPr lang="en-US" altLang="zh-TW" b="0" i="0" baseline="0" dirty="0"/>
              <a:t>7</a:t>
            </a:r>
            <a:r>
              <a:rPr lang="zh-TW" altLang="en-US" b="0" i="0" baseline="0" dirty="0"/>
              <a:t>頁</a:t>
            </a:r>
            <a:r>
              <a:rPr lang="en-US" b="0" i="0" baseline="0" dirty="0"/>
              <a:t>）</a:t>
            </a:r>
            <a:endParaRPr lang="en-US" b="0" i="0" u="sng" baseline="0" dirty="0"/>
          </a:p>
          <a:p>
            <a:endParaRPr lang="en-US" i="0" dirty="0"/>
          </a:p>
          <a:p>
            <a:pPr marL="228600" indent="-228600">
              <a:buAutoNum type="arabicParenR"/>
            </a:pPr>
            <a:r>
              <a:rPr lang="en-US" i="0" dirty="0"/>
              <a:t>Jason</a:t>
            </a:r>
            <a:r>
              <a:rPr lang="zh-TW" altLang="en-US" i="0" dirty="0"/>
              <a:t>及他的團隊</a:t>
            </a:r>
            <a:r>
              <a:rPr lang="zh-TW" altLang="en-US" i="0" baseline="0" dirty="0"/>
              <a:t>根據</a:t>
            </a:r>
            <a:r>
              <a:rPr lang="en-US" altLang="zh-TW" i="0" baseline="0" dirty="0"/>
              <a:t>SDP</a:t>
            </a:r>
            <a:r>
              <a:rPr lang="zh-TW" altLang="en-US" i="0" baseline="0" dirty="0"/>
              <a:t>服務及定義</a:t>
            </a:r>
            <a:r>
              <a:rPr lang="zh-TW" altLang="en-US" i="0" baseline="0" dirty="0">
                <a:latin typeface="PMingLiU" panose="02020500000000000000" pitchFamily="18" charset="-120"/>
                <a:ea typeface="PMingLiU" panose="02020500000000000000" pitchFamily="18" charset="-120"/>
              </a:rPr>
              <a:t>，</a:t>
            </a:r>
            <a:r>
              <a:rPr lang="zh-TW" altLang="en-US" i="0" dirty="0"/>
              <a:t>確定</a:t>
            </a:r>
            <a:r>
              <a:rPr lang="zh-TW" altLang="en-US" i="0" baseline="0" dirty="0"/>
              <a:t>他的服務名稱</a:t>
            </a:r>
            <a:r>
              <a:rPr lang="en-US" i="0" baseline="0" dirty="0"/>
              <a:t>。</a:t>
            </a:r>
          </a:p>
          <a:p>
            <a:pPr marL="685800" lvl="1" indent="-228600">
              <a:buFont typeface="Arial" panose="020B0604020202020204" pitchFamily="34" charset="0"/>
              <a:buChar char="•"/>
            </a:pPr>
            <a:r>
              <a:rPr lang="zh-TW" altLang="en-US" i="0" baseline="0" dirty="0"/>
              <a:t>第</a:t>
            </a:r>
            <a:r>
              <a:rPr lang="en-US" altLang="zh-TW" i="0" baseline="0" dirty="0"/>
              <a:t>6</a:t>
            </a:r>
            <a:r>
              <a:rPr lang="zh-TW" altLang="en-US" i="0" baseline="0" dirty="0"/>
              <a:t>頁顯示</a:t>
            </a:r>
            <a:r>
              <a:rPr lang="en-US" i="0" baseline="0" dirty="0"/>
              <a:t>Jason</a:t>
            </a:r>
            <a:r>
              <a:rPr lang="zh-TW" altLang="en-US" i="0" baseline="0" dirty="0"/>
              <a:t>及他的團隊在規劃期間的服務名稱</a:t>
            </a:r>
            <a:endParaRPr lang="en-US" i="0" baseline="0" dirty="0"/>
          </a:p>
          <a:p>
            <a:pPr marL="685800" lvl="1" indent="-228600">
              <a:buFont typeface="Arial" panose="020B0604020202020204" pitchFamily="34" charset="0"/>
              <a:buChar char="•"/>
            </a:pPr>
            <a:r>
              <a:rPr lang="zh-TW" altLang="en-US" i="0" baseline="0" dirty="0"/>
              <a:t>第</a:t>
            </a:r>
            <a:r>
              <a:rPr lang="en-US" i="0" baseline="0" dirty="0"/>
              <a:t>7</a:t>
            </a:r>
            <a:r>
              <a:rPr lang="zh-TW" altLang="en-US" i="0" baseline="0" dirty="0"/>
              <a:t>頁顯示</a:t>
            </a:r>
            <a:r>
              <a:rPr lang="en-US" altLang="zh-TW" i="0" baseline="0" dirty="0"/>
              <a:t>SDP</a:t>
            </a:r>
            <a:r>
              <a:rPr lang="zh-TW" altLang="en-US" i="0" baseline="0" dirty="0"/>
              <a:t>服務的花費計畫及計算</a:t>
            </a:r>
            <a:endParaRPr lang="en-US" i="0" dirty="0"/>
          </a:p>
          <a:p>
            <a:r>
              <a:rPr lang="en-US" i="0" dirty="0"/>
              <a:t>2）</a:t>
            </a:r>
            <a:r>
              <a:rPr lang="zh-TW" altLang="en-US" i="0" dirty="0"/>
              <a:t>他們可能要研究部分成本或決定開會時一起討論</a:t>
            </a:r>
            <a:r>
              <a:rPr lang="en-US" i="0" dirty="0"/>
              <a:t>。</a:t>
            </a:r>
          </a:p>
          <a:p>
            <a:r>
              <a:rPr lang="en-US" i="0" dirty="0"/>
              <a:t>3）Jason</a:t>
            </a:r>
            <a:r>
              <a:rPr lang="zh-TW" altLang="en-US" i="0" dirty="0"/>
              <a:t>及他的團隊一起討論計算</a:t>
            </a:r>
            <a:r>
              <a:rPr lang="en-US" i="0" dirty="0"/>
              <a:t>。</a:t>
            </a:r>
          </a:p>
          <a:p>
            <a:r>
              <a:rPr lang="zh-TW" altLang="en-US" i="0" dirty="0"/>
              <a:t>以下是服務名稱及計算</a:t>
            </a:r>
            <a:r>
              <a:rPr lang="en-US" i="0" dirty="0"/>
              <a:t>：</a:t>
            </a:r>
          </a:p>
          <a:p>
            <a:pPr marL="171450" indent="-171450">
              <a:buFont typeface="Arial" panose="020B0604020202020204" pitchFamily="34" charset="0"/>
              <a:buChar char="•"/>
            </a:pPr>
            <a:r>
              <a:rPr lang="zh-TW" altLang="en-US" i="0" dirty="0"/>
              <a:t>園藝指導</a:t>
            </a:r>
            <a:r>
              <a:rPr lang="zh-TW" altLang="en-US" i="0" baseline="0" dirty="0"/>
              <a:t>服務是就業支持</a:t>
            </a:r>
            <a:r>
              <a:rPr lang="en-US" i="0" dirty="0"/>
              <a:t>– </a:t>
            </a:r>
            <a:r>
              <a:rPr lang="zh-TW" altLang="en-US" i="0" dirty="0"/>
              <a:t>每個月在工作地點</a:t>
            </a:r>
            <a:r>
              <a:rPr lang="en-US" i="0" dirty="0"/>
              <a:t>40</a:t>
            </a:r>
            <a:r>
              <a:rPr lang="zh-TW" altLang="en-US" i="0" dirty="0"/>
              <a:t>小時</a:t>
            </a:r>
            <a:r>
              <a:rPr lang="zh-TW" altLang="en-US" i="0" baseline="0" dirty="0">
                <a:latin typeface="PMingLiU" panose="02020500000000000000" pitchFamily="18" charset="-120"/>
                <a:ea typeface="PMingLiU" panose="02020500000000000000" pitchFamily="18" charset="-120"/>
              </a:rPr>
              <a:t>，連續</a:t>
            </a:r>
            <a:r>
              <a:rPr lang="en-US" altLang="zh-TW" i="0" dirty="0"/>
              <a:t>12</a:t>
            </a:r>
            <a:r>
              <a:rPr lang="zh-TW" altLang="en-US" i="0" dirty="0"/>
              <a:t>個月</a:t>
            </a:r>
            <a:r>
              <a:rPr lang="zh-TW" altLang="en-US" i="0" baseline="0" dirty="0">
                <a:latin typeface="PMingLiU" panose="02020500000000000000" pitchFamily="18" charset="-120"/>
                <a:ea typeface="PMingLiU" panose="02020500000000000000" pitchFamily="18" charset="-120"/>
              </a:rPr>
              <a:t>，</a:t>
            </a:r>
            <a:r>
              <a:rPr lang="zh-TW" altLang="en-US" i="0" dirty="0"/>
              <a:t>每小時</a:t>
            </a:r>
            <a:r>
              <a:rPr lang="en-US" i="0" dirty="0"/>
              <a:t>$27（</a:t>
            </a:r>
            <a:r>
              <a:rPr lang="zh-TW" altLang="en-US" i="0" dirty="0"/>
              <a:t>含稅</a:t>
            </a:r>
            <a:r>
              <a:rPr lang="en-US" i="0" dirty="0"/>
              <a:t>/</a:t>
            </a:r>
            <a:r>
              <a:rPr lang="zh-TW" altLang="en-US" i="0" dirty="0"/>
              <a:t>福利</a:t>
            </a:r>
            <a:r>
              <a:rPr lang="en-US" i="0" dirty="0"/>
              <a:t>）</a:t>
            </a:r>
          </a:p>
          <a:p>
            <a:pPr marL="171450" indent="-171450">
              <a:buFont typeface="Arial" panose="020B0604020202020204" pitchFamily="34" charset="0"/>
              <a:buChar char="•"/>
            </a:pPr>
            <a:r>
              <a:rPr lang="zh-TW" altLang="en-US" i="0" dirty="0"/>
              <a:t>居家技能指導是社區</a:t>
            </a:r>
            <a:r>
              <a:rPr lang="zh-TW" altLang="en-US" i="0" baseline="0" dirty="0"/>
              <a:t>生活支持</a:t>
            </a:r>
            <a:r>
              <a:rPr lang="en-US" i="0" dirty="0"/>
              <a:t>–</a:t>
            </a:r>
            <a:r>
              <a:rPr lang="zh-TW" altLang="en-US" i="0" dirty="0"/>
              <a:t>每週大概</a:t>
            </a:r>
            <a:r>
              <a:rPr lang="en-US" i="0" dirty="0"/>
              <a:t>6</a:t>
            </a:r>
            <a:r>
              <a:rPr lang="zh-TW" altLang="en-US" i="0" dirty="0"/>
              <a:t>小時</a:t>
            </a:r>
            <a:r>
              <a:rPr lang="en-US" i="0" dirty="0"/>
              <a:t>（</a:t>
            </a:r>
            <a:r>
              <a:rPr lang="zh-TW" altLang="en-US" i="0" dirty="0"/>
              <a:t>每個月大概</a:t>
            </a:r>
            <a:r>
              <a:rPr lang="en-US" i="0" dirty="0"/>
              <a:t>26</a:t>
            </a:r>
            <a:r>
              <a:rPr lang="zh-TW" altLang="en-US" i="0" dirty="0"/>
              <a:t>小時</a:t>
            </a:r>
            <a:r>
              <a:rPr lang="en-US" i="0" dirty="0"/>
              <a:t>）</a:t>
            </a:r>
            <a:r>
              <a:rPr lang="zh-TW" altLang="en-US" i="0" dirty="0"/>
              <a:t>，連續</a:t>
            </a:r>
            <a:r>
              <a:rPr lang="en-US" altLang="zh-TW" i="0" dirty="0"/>
              <a:t>12</a:t>
            </a:r>
            <a:r>
              <a:rPr lang="zh-TW" altLang="en-US" i="0" dirty="0"/>
              <a:t>個月，每小時</a:t>
            </a:r>
            <a:r>
              <a:rPr lang="en-US" altLang="zh-TW" i="0" dirty="0"/>
              <a:t>$27</a:t>
            </a:r>
            <a:r>
              <a:rPr lang="zh-TW" altLang="en-US" i="0" baseline="0" dirty="0">
                <a:latin typeface="PMingLiU" panose="02020500000000000000" pitchFamily="18" charset="-120"/>
                <a:ea typeface="PMingLiU" panose="02020500000000000000" pitchFamily="18" charset="-120"/>
              </a:rPr>
              <a:t>，</a:t>
            </a:r>
            <a:r>
              <a:rPr lang="zh-TW" altLang="en-US" i="0" dirty="0"/>
              <a:t>含稅</a:t>
            </a:r>
            <a:endParaRPr lang="en-US" i="0" dirty="0"/>
          </a:p>
          <a:p>
            <a:pPr marL="171450" indent="-171450">
              <a:buFont typeface="Arial" panose="020B0604020202020204" pitchFamily="34" charset="0"/>
              <a:buChar char="•"/>
            </a:pPr>
            <a:r>
              <a:rPr lang="zh-TW" altLang="en-US" i="0" dirty="0"/>
              <a:t>人員</a:t>
            </a:r>
            <a:r>
              <a:rPr lang="zh-TW" altLang="en-US" i="0" baseline="0" dirty="0"/>
              <a:t>支持多重目標</a:t>
            </a:r>
            <a:r>
              <a:rPr lang="en-US" i="0" baseline="0" dirty="0"/>
              <a:t>；</a:t>
            </a:r>
            <a:r>
              <a:rPr lang="zh-TW" altLang="en-US" i="0" baseline="0" dirty="0"/>
              <a:t>尋找</a:t>
            </a:r>
            <a:r>
              <a:rPr lang="en-US" i="0" baseline="0" dirty="0"/>
              <a:t>/</a:t>
            </a:r>
            <a:r>
              <a:rPr lang="zh-TW" altLang="en-US" i="0" baseline="0" dirty="0"/>
              <a:t>研究公寓</a:t>
            </a:r>
            <a:r>
              <a:rPr lang="en-US" i="0" baseline="0" dirty="0">
                <a:latin typeface="PMingLiU" panose="02020500000000000000" pitchFamily="18" charset="-120"/>
                <a:ea typeface="PMingLiU" panose="02020500000000000000" pitchFamily="18" charset="-120"/>
              </a:rPr>
              <a:t>、</a:t>
            </a:r>
            <a:r>
              <a:rPr lang="zh-TW" altLang="en-US" i="0" baseline="0" dirty="0"/>
              <a:t>支持教會活動</a:t>
            </a:r>
            <a:r>
              <a:rPr lang="en-US" altLang="zh-TW" i="0" baseline="0" dirty="0">
                <a:latin typeface="PMingLiU" panose="02020500000000000000" pitchFamily="18" charset="-120"/>
                <a:ea typeface="PMingLiU" panose="02020500000000000000" pitchFamily="18" charset="-120"/>
              </a:rPr>
              <a:t>、</a:t>
            </a:r>
            <a:r>
              <a:rPr lang="zh-TW" altLang="en-US" i="0" baseline="0" dirty="0"/>
              <a:t>支持健身房及支持學習使用大眾交通工具是社區整合支持</a:t>
            </a:r>
            <a:r>
              <a:rPr lang="en-US" i="0" dirty="0"/>
              <a:t>–</a:t>
            </a:r>
            <a:r>
              <a:rPr lang="zh-TW" altLang="en-US" i="0" dirty="0"/>
              <a:t>每個月</a:t>
            </a:r>
            <a:r>
              <a:rPr lang="en-US" i="0" dirty="0"/>
              <a:t>100</a:t>
            </a:r>
            <a:r>
              <a:rPr lang="zh-TW" altLang="en-US" i="0" dirty="0"/>
              <a:t>小時，每小時</a:t>
            </a:r>
            <a:r>
              <a:rPr lang="en-US" altLang="zh-TW" i="0" dirty="0"/>
              <a:t>$</a:t>
            </a:r>
            <a:r>
              <a:rPr lang="en-US" i="0" dirty="0"/>
              <a:t>24</a:t>
            </a:r>
            <a:r>
              <a:rPr lang="zh-TW" altLang="en-US" i="0" dirty="0"/>
              <a:t>，含稅</a:t>
            </a:r>
            <a:endParaRPr lang="en-US" i="0" dirty="0"/>
          </a:p>
          <a:p>
            <a:pPr marL="171450" indent="-171450">
              <a:buFont typeface="Arial" panose="020B0604020202020204" pitchFamily="34" charset="0"/>
              <a:buChar char="•"/>
            </a:pPr>
            <a:r>
              <a:rPr lang="zh-TW" altLang="en-US" i="0" dirty="0"/>
              <a:t>交通是非醫療交通</a:t>
            </a:r>
            <a:r>
              <a:rPr lang="en-US" i="0" dirty="0"/>
              <a:t>– Uber</a:t>
            </a:r>
            <a:r>
              <a:rPr lang="en-US" altLang="zh-TW" i="0" baseline="0" dirty="0">
                <a:latin typeface="PMingLiU" panose="02020500000000000000" pitchFamily="18" charset="-120"/>
                <a:ea typeface="PMingLiU" panose="02020500000000000000" pitchFamily="18" charset="-120"/>
              </a:rPr>
              <a:t>、</a:t>
            </a:r>
            <a:r>
              <a:rPr lang="zh-TW" altLang="en-US" i="0" dirty="0"/>
              <a:t>大眾交通工具且每個月使用</a:t>
            </a:r>
            <a:r>
              <a:rPr lang="en-US" i="0" dirty="0"/>
              <a:t>$100</a:t>
            </a:r>
          </a:p>
          <a:p>
            <a:pPr marL="171450" indent="-171450">
              <a:buFont typeface="Arial" panose="020B0604020202020204" pitchFamily="34" charset="0"/>
              <a:buChar char="•"/>
            </a:pPr>
            <a:r>
              <a:rPr lang="zh-TW" altLang="en-US" i="0" dirty="0"/>
              <a:t>社會指導</a:t>
            </a:r>
            <a:r>
              <a:rPr lang="en-US" i="0" dirty="0"/>
              <a:t>/</a:t>
            </a:r>
            <a:r>
              <a:rPr lang="zh-TW" altLang="en-US" i="0" dirty="0"/>
              <a:t>連結是社區</a:t>
            </a:r>
            <a:r>
              <a:rPr lang="zh-TW" altLang="en-US" i="0" baseline="0" dirty="0"/>
              <a:t>整合支持</a:t>
            </a:r>
            <a:r>
              <a:rPr lang="en-US" i="0" dirty="0"/>
              <a:t>–</a:t>
            </a:r>
            <a:r>
              <a:rPr lang="zh-TW" altLang="en-US" i="0" dirty="0"/>
              <a:t>每個月</a:t>
            </a:r>
            <a:r>
              <a:rPr lang="en-US" i="0" dirty="0"/>
              <a:t>12</a:t>
            </a:r>
            <a:r>
              <a:rPr lang="zh-TW" altLang="en-US" i="0" dirty="0"/>
              <a:t>小時，每小時</a:t>
            </a:r>
            <a:r>
              <a:rPr lang="en-US" altLang="zh-TW" i="0" dirty="0"/>
              <a:t>$</a:t>
            </a:r>
            <a:r>
              <a:rPr lang="en-US" i="0" dirty="0"/>
              <a:t>30</a:t>
            </a:r>
            <a:r>
              <a:rPr lang="zh-TW" altLang="en-US" i="0" dirty="0"/>
              <a:t>，含稅</a:t>
            </a:r>
            <a:endParaRPr lang="en-US" i="0" dirty="0"/>
          </a:p>
          <a:p>
            <a:pPr marL="171450" indent="-171450">
              <a:buFont typeface="Arial" panose="020B0604020202020204" pitchFamily="34" charset="0"/>
              <a:buChar char="•"/>
            </a:pPr>
            <a:r>
              <a:rPr lang="zh-TW" altLang="en-US" i="0" dirty="0"/>
              <a:t>健身房是社區</a:t>
            </a:r>
            <a:r>
              <a:rPr lang="zh-TW" altLang="en-US" i="0" baseline="0" dirty="0"/>
              <a:t>整合支持</a:t>
            </a:r>
            <a:r>
              <a:rPr lang="en-US" i="0" dirty="0"/>
              <a:t>-</a:t>
            </a:r>
            <a:r>
              <a:rPr lang="zh-TW" altLang="en-US" i="0" dirty="0"/>
              <a:t>每個月</a:t>
            </a:r>
            <a:r>
              <a:rPr lang="en-US" i="0" dirty="0"/>
              <a:t>$10</a:t>
            </a:r>
          </a:p>
          <a:p>
            <a:pPr marL="171450" indent="-171450">
              <a:buFont typeface="Arial" panose="020B0604020202020204" pitchFamily="34" charset="0"/>
              <a:buChar char="•"/>
            </a:pPr>
            <a:r>
              <a:rPr lang="zh-TW" altLang="en-US" i="0" dirty="0"/>
              <a:t>獨立協助者</a:t>
            </a:r>
            <a:r>
              <a:rPr lang="en-US" i="0" baseline="0" dirty="0"/>
              <a:t> – </a:t>
            </a:r>
            <a:r>
              <a:rPr lang="zh-TW" altLang="en-US" i="0" baseline="0" dirty="0"/>
              <a:t>估計</a:t>
            </a:r>
            <a:r>
              <a:rPr lang="en-US" i="0" baseline="0" dirty="0"/>
              <a:t>50</a:t>
            </a:r>
            <a:r>
              <a:rPr lang="zh-TW" altLang="en-US" i="0" baseline="0" dirty="0"/>
              <a:t>小時</a:t>
            </a:r>
            <a:r>
              <a:rPr lang="zh-TW" altLang="en-US" i="0" dirty="0"/>
              <a:t>，</a:t>
            </a:r>
            <a:r>
              <a:rPr lang="zh-TW" altLang="en-US" i="0" baseline="0" dirty="0"/>
              <a:t>每小時</a:t>
            </a:r>
            <a:r>
              <a:rPr lang="en-US" i="0" baseline="0" dirty="0"/>
              <a:t>$20（</a:t>
            </a:r>
            <a:r>
              <a:rPr lang="zh-TW" altLang="en-US" i="0" baseline="0" dirty="0"/>
              <a:t>含稅</a:t>
            </a:r>
            <a:r>
              <a:rPr lang="en-US" i="0" baseline="0" dirty="0"/>
              <a:t>）</a:t>
            </a:r>
            <a:r>
              <a:rPr lang="zh-TW" altLang="en-US" i="0" dirty="0"/>
              <a:t>，</a:t>
            </a:r>
            <a:r>
              <a:rPr lang="zh-TW" altLang="en-US" i="0" baseline="0" dirty="0"/>
              <a:t>協助安排</a:t>
            </a:r>
            <a:r>
              <a:rPr lang="en-US" altLang="zh-TW" i="0" baseline="0" dirty="0"/>
              <a:t>Jason</a:t>
            </a:r>
            <a:r>
              <a:rPr lang="zh-TW" altLang="en-US" i="0" baseline="0" dirty="0"/>
              <a:t>計畫開始的服務及支持</a:t>
            </a:r>
            <a:endParaRPr lang="en-US" i="0" baseline="0" dirty="0"/>
          </a:p>
          <a:p>
            <a:pPr marL="171450" indent="-171450">
              <a:buFont typeface="Arial" panose="020B0604020202020204" pitchFamily="34" charset="0"/>
              <a:buChar char="•"/>
            </a:pPr>
            <a:r>
              <a:rPr lang="en-US" i="0" baseline="0" dirty="0"/>
              <a:t>FMS – </a:t>
            </a:r>
            <a:r>
              <a:rPr lang="en-US" altLang="zh-TW" i="0" baseline="0" dirty="0"/>
              <a:t>12</a:t>
            </a:r>
            <a:r>
              <a:rPr lang="zh-TW" altLang="en-US" i="0" baseline="0" dirty="0"/>
              <a:t>個月</a:t>
            </a:r>
            <a:r>
              <a:rPr lang="zh-TW" altLang="en-US" i="0" dirty="0"/>
              <a:t>，</a:t>
            </a:r>
            <a:r>
              <a:rPr lang="zh-TW" altLang="en-US" i="0" baseline="0" dirty="0"/>
              <a:t>每個月</a:t>
            </a:r>
            <a:r>
              <a:rPr lang="en-US" i="0" baseline="0" dirty="0"/>
              <a:t>$165</a:t>
            </a:r>
            <a:endParaRPr lang="en-US" i="0" dirty="0"/>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dirty="0"/>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Sofia</a:t>
            </a:r>
            <a:r>
              <a:rPr lang="zh-TW" altLang="en-US" dirty="0"/>
              <a:t>調整過的個人預算額是</a:t>
            </a:r>
            <a:r>
              <a:rPr lang="en-US" dirty="0"/>
              <a:t>$12,000。</a:t>
            </a:r>
            <a:r>
              <a:rPr lang="zh-TW" altLang="en-US" dirty="0"/>
              <a:t>這是她及她的家庭會用來購買</a:t>
            </a:r>
            <a:r>
              <a:rPr lang="en-US" altLang="zh-TW" dirty="0"/>
              <a:t>IPP</a:t>
            </a:r>
            <a:r>
              <a:rPr lang="zh-TW" altLang="en-US" dirty="0"/>
              <a:t>需要的</a:t>
            </a:r>
            <a:r>
              <a:rPr lang="en-US" dirty="0"/>
              <a:t>SDP</a:t>
            </a:r>
            <a:r>
              <a:rPr lang="zh-TW" altLang="en-US" dirty="0"/>
              <a:t>服務及支持的金額</a:t>
            </a:r>
            <a:r>
              <a:rPr lang="en-US" dirty="0"/>
              <a:t>。</a:t>
            </a:r>
            <a:endParaRPr lang="en-US" b="0" i="0" dirty="0">
              <a:solidFill>
                <a:schemeClr val="tx1"/>
              </a:solidFill>
            </a:endParaRPr>
          </a:p>
          <a:p>
            <a:pPr defTabSz="897251">
              <a:defRPr/>
            </a:pPr>
            <a:r>
              <a:rPr lang="en-US" b="0" i="0" dirty="0">
                <a:solidFill>
                  <a:schemeClr val="tx1"/>
                </a:solidFill>
              </a:rPr>
              <a:t>Sofia</a:t>
            </a:r>
            <a:r>
              <a:rPr lang="en-US" b="0" i="0" dirty="0">
                <a:solidFill>
                  <a:schemeClr val="tx1"/>
                </a:solidFill>
                <a:latin typeface="PMingLiU" panose="02020500000000000000" pitchFamily="18" charset="-120"/>
                <a:ea typeface="PMingLiU" panose="02020500000000000000" pitchFamily="18" charset="-120"/>
              </a:rPr>
              <a:t>、</a:t>
            </a:r>
            <a:r>
              <a:rPr lang="zh-TW" altLang="en-US" b="0" i="0" dirty="0">
                <a:solidFill>
                  <a:schemeClr val="tx1"/>
                </a:solidFill>
                <a:latin typeface="PMingLiU" panose="02020500000000000000" pitchFamily="18" charset="-120"/>
                <a:ea typeface="PMingLiU" panose="02020500000000000000" pitchFamily="18" charset="-120"/>
              </a:rPr>
              <a:t>她的</a:t>
            </a:r>
            <a:r>
              <a:rPr lang="zh-TW" altLang="en-US" b="0" i="0" dirty="0">
                <a:solidFill>
                  <a:schemeClr val="tx1"/>
                </a:solidFill>
              </a:rPr>
              <a:t>家庭及團隊</a:t>
            </a:r>
            <a:endParaRPr lang="en-US" b="0" i="0" dirty="0">
              <a:solidFill>
                <a:schemeClr val="tx1"/>
              </a:solidFill>
            </a:endParaRPr>
          </a:p>
          <a:p>
            <a:pPr marL="228600" indent="-228600" defTabSz="897251">
              <a:buAutoNum type="arabicParenR"/>
              <a:defRPr/>
            </a:pPr>
            <a:r>
              <a:rPr lang="zh-TW" altLang="zh-TW" sz="1200" kern="1200" dirty="0">
                <a:solidFill>
                  <a:schemeClr val="tx1"/>
                </a:solidFill>
                <a:effectLst/>
                <a:latin typeface="+mn-lt"/>
                <a:ea typeface="+mn-ea"/>
                <a:cs typeface="+mn-cs"/>
              </a:rPr>
              <a:t>確定目標及達到那些目標需要的服務</a:t>
            </a:r>
            <a:endParaRPr lang="en-US" b="0" i="0" dirty="0">
              <a:solidFill>
                <a:schemeClr val="tx1"/>
              </a:solidFill>
            </a:endParaRPr>
          </a:p>
          <a:p>
            <a:pPr marL="228600" indent="-228600" defTabSz="897251">
              <a:buAutoNum type="arabicParenR"/>
              <a:defRPr/>
            </a:pPr>
            <a:r>
              <a:rPr lang="zh-TW" altLang="zh-TW" sz="1200" kern="1200" dirty="0">
                <a:solidFill>
                  <a:schemeClr val="tx1"/>
                </a:solidFill>
                <a:effectLst/>
                <a:latin typeface="+mn-lt"/>
                <a:ea typeface="+mn-ea"/>
                <a:cs typeface="+mn-cs"/>
              </a:rPr>
              <a:t>確定</a:t>
            </a:r>
            <a:r>
              <a:rPr lang="en-US" altLang="zh-TW" sz="1200" kern="1200" dirty="0">
                <a:solidFill>
                  <a:schemeClr val="tx1"/>
                </a:solidFill>
                <a:effectLst/>
                <a:latin typeface="+mn-lt"/>
                <a:ea typeface="+mn-ea"/>
                <a:cs typeface="+mn-cs"/>
              </a:rPr>
              <a:t>IPP</a:t>
            </a:r>
            <a:r>
              <a:rPr lang="zh-TW" altLang="zh-TW" sz="1200" kern="1200" dirty="0">
                <a:solidFill>
                  <a:schemeClr val="tx1"/>
                </a:solidFill>
                <a:effectLst/>
                <a:latin typeface="+mn-lt"/>
                <a:ea typeface="+mn-ea"/>
                <a:cs typeface="+mn-cs"/>
              </a:rPr>
              <a:t>記錄目標及服務</a:t>
            </a:r>
            <a:endParaRPr lang="en-US" b="0" i="0" dirty="0">
              <a:solidFill>
                <a:schemeClr val="tx1"/>
              </a:solidFill>
            </a:endParaRPr>
          </a:p>
          <a:p>
            <a:pPr marL="228600" indent="-228600" defTabSz="897251">
              <a:buAutoNum type="arabicParenR"/>
              <a:defRPr/>
            </a:pPr>
            <a:r>
              <a:rPr lang="zh-TW" altLang="zh-TW" sz="1200" kern="1200" dirty="0">
                <a:solidFill>
                  <a:schemeClr val="tx1"/>
                </a:solidFill>
                <a:effectLst/>
                <a:latin typeface="+mn-lt"/>
                <a:ea typeface="+mn-ea"/>
                <a:cs typeface="+mn-cs"/>
              </a:rPr>
              <a:t>思考哪些服務是免費</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一般</a:t>
            </a:r>
            <a:endParaRPr lang="en-US" b="0" i="0" dirty="0">
              <a:solidFill>
                <a:schemeClr val="tx1"/>
              </a:solidFill>
            </a:endParaRPr>
          </a:p>
          <a:p>
            <a:pPr marL="228600" indent="-228600" defTabSz="897251">
              <a:buAutoNum type="arabicParenR"/>
              <a:defRPr/>
            </a:pPr>
            <a:r>
              <a:rPr lang="zh-TW" altLang="zh-TW" sz="1200" kern="1200" dirty="0">
                <a:solidFill>
                  <a:schemeClr val="tx1"/>
                </a:solidFill>
                <a:effectLst/>
                <a:latin typeface="+mn-lt"/>
                <a:ea typeface="+mn-ea"/>
                <a:cs typeface="+mn-cs"/>
              </a:rPr>
              <a:t>確定哪些服務</a:t>
            </a:r>
            <a:r>
              <a:rPr lang="zh-TW" altLang="en-US" sz="1200" kern="1200" dirty="0">
                <a:solidFill>
                  <a:schemeClr val="tx1"/>
                </a:solidFill>
                <a:effectLst/>
                <a:latin typeface="+mn-lt"/>
                <a:ea typeface="+mn-ea"/>
                <a:cs typeface="+mn-cs"/>
              </a:rPr>
              <a:t>需要費用</a:t>
            </a:r>
            <a:endParaRPr lang="en-US" b="0" i="0" dirty="0">
              <a:solidFill>
                <a:schemeClr val="tx1"/>
              </a:solidFill>
            </a:endParaRPr>
          </a:p>
          <a:p>
            <a:pPr marL="228600" indent="-228600" defTabSz="897251">
              <a:buAutoNum type="arabicParenR"/>
              <a:defRPr/>
            </a:pPr>
            <a:r>
              <a:rPr lang="zh-TW" altLang="zh-TW" sz="1200" kern="1200" dirty="0">
                <a:solidFill>
                  <a:schemeClr val="tx1"/>
                </a:solidFill>
                <a:effectLst/>
                <a:latin typeface="+mn-lt"/>
                <a:ea typeface="+mn-ea"/>
                <a:cs typeface="+mn-cs"/>
              </a:rPr>
              <a:t>研究後確定</a:t>
            </a:r>
            <a:r>
              <a:rPr lang="en-US" b="0" i="0" dirty="0">
                <a:solidFill>
                  <a:schemeClr val="tx1"/>
                </a:solidFill>
              </a:rPr>
              <a:t>：</a:t>
            </a:r>
          </a:p>
          <a:p>
            <a:pPr marL="174708" indent="-174708" defTabSz="897251">
              <a:buFont typeface="Arial" panose="020B0604020202020204" pitchFamily="34" charset="0"/>
              <a:buChar char="•"/>
              <a:defRPr/>
            </a:pPr>
            <a:r>
              <a:rPr lang="zh-TW" altLang="zh-TW" sz="1200" b="1" kern="1200" dirty="0">
                <a:solidFill>
                  <a:schemeClr val="tx1"/>
                </a:solidFill>
                <a:effectLst/>
                <a:latin typeface="+mn-lt"/>
                <a:ea typeface="+mn-ea"/>
                <a:cs typeface="+mn-cs"/>
              </a:rPr>
              <a:t>誰將提供服務</a:t>
            </a:r>
            <a:endParaRPr lang="en-US" b="1" i="0" dirty="0">
              <a:solidFill>
                <a:schemeClr val="tx1"/>
              </a:solidFill>
            </a:endParaRPr>
          </a:p>
          <a:p>
            <a:pPr marL="174708" indent="-174708" defTabSz="897251">
              <a:buFont typeface="Arial" panose="020B0604020202020204" pitchFamily="34" charset="0"/>
              <a:buChar char="•"/>
              <a:defRPr/>
            </a:pPr>
            <a:r>
              <a:rPr lang="zh-TW" altLang="zh-TW" sz="1200" b="1" kern="1200" dirty="0">
                <a:solidFill>
                  <a:schemeClr val="tx1"/>
                </a:solidFill>
                <a:effectLst/>
                <a:latin typeface="+mn-lt"/>
                <a:ea typeface="+mn-ea"/>
                <a:cs typeface="+mn-cs"/>
              </a:rPr>
              <a:t>服務將多常提供</a:t>
            </a:r>
            <a:endParaRPr lang="en-US" b="1" i="0" dirty="0">
              <a:solidFill>
                <a:schemeClr val="tx1"/>
              </a:solidFill>
            </a:endParaRPr>
          </a:p>
          <a:p>
            <a:pPr marL="174708" indent="-174708" defTabSz="897251">
              <a:buFont typeface="Arial" panose="020B0604020202020204" pitchFamily="34" charset="0"/>
              <a:buChar char="•"/>
              <a:defRPr/>
            </a:pPr>
            <a:r>
              <a:rPr lang="zh-TW" altLang="zh-TW" sz="1200" b="1" kern="1200" dirty="0">
                <a:solidFill>
                  <a:schemeClr val="tx1"/>
                </a:solidFill>
                <a:effectLst/>
                <a:latin typeface="+mn-lt"/>
                <a:ea typeface="+mn-ea"/>
                <a:cs typeface="+mn-cs"/>
              </a:rPr>
              <a:t>何時將開始</a:t>
            </a:r>
            <a:endParaRPr lang="en-US" b="1" i="0" dirty="0">
              <a:solidFill>
                <a:schemeClr val="tx1"/>
              </a:solidFill>
            </a:endParaRPr>
          </a:p>
          <a:p>
            <a:pPr marL="174708" indent="-174708" defTabSz="897251">
              <a:buFont typeface="Arial" panose="020B0604020202020204" pitchFamily="34" charset="0"/>
              <a:buChar char="•"/>
              <a:defRPr/>
            </a:pPr>
            <a:r>
              <a:rPr lang="zh-TW" altLang="zh-TW" sz="1200" b="1" kern="1200" dirty="0">
                <a:solidFill>
                  <a:schemeClr val="tx1"/>
                </a:solidFill>
                <a:effectLst/>
                <a:latin typeface="+mn-lt"/>
                <a:ea typeface="+mn-ea"/>
                <a:cs typeface="+mn-cs"/>
              </a:rPr>
              <a:t>明年服務將提供多長</a:t>
            </a:r>
            <a:endParaRPr lang="en-US" b="1" i="0" dirty="0">
              <a:solidFill>
                <a:schemeClr val="tx1"/>
              </a:solidFill>
            </a:endParaRPr>
          </a:p>
          <a:p>
            <a:pPr marL="174708" indent="-174708" defTabSz="897251">
              <a:buFont typeface="Arial" panose="020B0604020202020204" pitchFamily="34" charset="0"/>
              <a:buChar char="•"/>
              <a:defRPr/>
            </a:pPr>
            <a:r>
              <a:rPr lang="zh-TW" altLang="zh-TW" sz="1200" b="1" kern="1200" dirty="0">
                <a:solidFill>
                  <a:schemeClr val="tx1"/>
                </a:solidFill>
                <a:effectLst/>
                <a:latin typeface="+mn-lt"/>
                <a:ea typeface="+mn-ea"/>
                <a:cs typeface="+mn-cs"/>
              </a:rPr>
              <a:t>成本是多少</a:t>
            </a:r>
            <a:endParaRPr lang="en-US" b="1" i="0" dirty="0">
              <a:solidFill>
                <a:schemeClr val="tx1"/>
              </a:solidFill>
            </a:endParaRPr>
          </a:p>
          <a:p>
            <a:pPr marL="174708" indent="-174708" defTabSz="897251">
              <a:buFont typeface="Arial" panose="020B0604020202020204" pitchFamily="34" charset="0"/>
              <a:buChar char="•"/>
              <a:defRPr/>
            </a:pPr>
            <a:r>
              <a:rPr lang="zh-TW" altLang="zh-TW" sz="1200" b="1" kern="1200" dirty="0">
                <a:solidFill>
                  <a:schemeClr val="tx1"/>
                </a:solidFill>
                <a:effectLst/>
                <a:latin typeface="+mn-lt"/>
                <a:ea typeface="+mn-ea"/>
                <a:cs typeface="+mn-cs"/>
              </a:rPr>
              <a:t>將如何支付</a:t>
            </a:r>
            <a:endParaRPr lang="en-US" b="1" i="0" baseline="0" dirty="0">
              <a:solidFill>
                <a:schemeClr val="tx1"/>
              </a:solidFill>
            </a:endParaRPr>
          </a:p>
          <a:p>
            <a:pPr marL="174708" indent="-174708" defTabSz="897251">
              <a:buFont typeface="Arial" panose="020B0604020202020204" pitchFamily="34" charset="0"/>
              <a:buChar char="•"/>
              <a:defRPr/>
            </a:pPr>
            <a:r>
              <a:rPr lang="zh-TW" altLang="zh-TW" sz="1200" b="1" kern="1200" dirty="0">
                <a:solidFill>
                  <a:schemeClr val="tx1"/>
                </a:solidFill>
                <a:effectLst/>
                <a:latin typeface="+mn-lt"/>
                <a:ea typeface="+mn-ea"/>
                <a:cs typeface="+mn-cs"/>
              </a:rPr>
              <a:t>誰將支付</a:t>
            </a:r>
            <a:endParaRPr lang="en-US" b="1" i="0" dirty="0">
              <a:solidFill>
                <a:schemeClr val="tx1"/>
              </a:solidFill>
            </a:endParaRPr>
          </a:p>
          <a:p>
            <a:pPr marL="0" indent="0" defTabSz="897251">
              <a:buFont typeface="Arial" panose="020B0604020202020204" pitchFamily="34" charset="0"/>
              <a:buNone/>
              <a:defRPr/>
            </a:pPr>
            <a:r>
              <a:rPr lang="en-US" b="0" i="0" dirty="0">
                <a:solidFill>
                  <a:schemeClr val="tx1"/>
                </a:solidFill>
              </a:rPr>
              <a:t>6）</a:t>
            </a:r>
            <a:r>
              <a:rPr lang="zh-TW" altLang="zh-TW" sz="1200" kern="1200" dirty="0">
                <a:solidFill>
                  <a:schemeClr val="tx1"/>
                </a:solidFill>
                <a:effectLst/>
                <a:latin typeface="+mn-lt"/>
                <a:ea typeface="+mn-ea"/>
                <a:cs typeface="+mn-cs"/>
              </a:rPr>
              <a:t>計算成本</a:t>
            </a:r>
            <a:endParaRPr lang="en-US" b="0" i="0" dirty="0">
              <a:solidFill>
                <a:schemeClr val="tx1"/>
              </a:solidFill>
            </a:endParaRPr>
          </a:p>
          <a:p>
            <a:pPr marL="0" indent="0" defTabSz="897251">
              <a:buFont typeface="Arial" panose="020B0604020202020204" pitchFamily="34" charset="0"/>
              <a:buNone/>
              <a:defRPr/>
            </a:pPr>
            <a:r>
              <a:rPr lang="en-US" b="0" i="0" dirty="0">
                <a:solidFill>
                  <a:schemeClr val="tx1"/>
                </a:solidFill>
              </a:rPr>
              <a:t>7）</a:t>
            </a:r>
            <a:r>
              <a:rPr lang="zh-TW" altLang="en-US" b="0" i="0" dirty="0">
                <a:solidFill>
                  <a:schemeClr val="tx1"/>
                </a:solidFill>
              </a:rPr>
              <a:t>建立她的花費計畫</a:t>
            </a:r>
            <a:r>
              <a:rPr lang="en-US" b="0" i="0" dirty="0">
                <a:solidFill>
                  <a:schemeClr val="tx1"/>
                </a:solidFill>
              </a:rPr>
              <a:t>。</a:t>
            </a:r>
          </a:p>
          <a:p>
            <a:pPr marL="171450" indent="-171450" defTabSz="897251">
              <a:buFont typeface="Wingdings" panose="05000000000000000000" pitchFamily="2" charset="2"/>
              <a:buChar char="ü"/>
              <a:defRPr/>
            </a:pPr>
            <a:r>
              <a:rPr lang="en-US" b="0" i="0" dirty="0">
                <a:solidFill>
                  <a:schemeClr val="tx1"/>
                </a:solidFill>
              </a:rPr>
              <a:t>Sofia</a:t>
            </a:r>
            <a:r>
              <a:rPr lang="zh-TW" altLang="en-US" b="0" i="0" dirty="0">
                <a:solidFill>
                  <a:schemeClr val="tx1"/>
                </a:solidFill>
              </a:rPr>
              <a:t>將使用</a:t>
            </a:r>
            <a:r>
              <a:rPr lang="zh-TW" altLang="en-US" b="0" i="0" baseline="0" dirty="0">
                <a:solidFill>
                  <a:schemeClr val="tx1"/>
                </a:solidFill>
              </a:rPr>
              <a:t>免費服務及她家庭雇用數名提供者</a:t>
            </a:r>
            <a:r>
              <a:rPr lang="zh-TW" altLang="zh-TW" sz="1200" kern="1200" dirty="0">
                <a:solidFill>
                  <a:schemeClr val="tx1"/>
                </a:solidFill>
                <a:effectLst/>
                <a:latin typeface="+mn-lt"/>
                <a:ea typeface="+mn-ea"/>
                <a:cs typeface="+mn-cs"/>
              </a:rPr>
              <a:t>達到目標</a:t>
            </a:r>
            <a:r>
              <a:rPr lang="en-US" b="0" i="0" baseline="0" dirty="0">
                <a:solidFill>
                  <a:schemeClr val="tx1"/>
                </a:solidFill>
              </a:rPr>
              <a:t>。</a:t>
            </a:r>
          </a:p>
          <a:p>
            <a:pPr marL="171450" indent="-171450" defTabSz="897251">
              <a:buFont typeface="Wingdings" panose="05000000000000000000" pitchFamily="2" charset="2"/>
              <a:buChar char="ü"/>
              <a:defRPr/>
            </a:pPr>
            <a:r>
              <a:rPr lang="en-US" b="0" i="0" baseline="0" dirty="0">
                <a:solidFill>
                  <a:schemeClr val="tx1"/>
                </a:solidFill>
              </a:rPr>
              <a:t>Sofia</a:t>
            </a:r>
            <a:r>
              <a:rPr lang="zh-TW" altLang="zh-TW" sz="1200" kern="1200" dirty="0">
                <a:solidFill>
                  <a:schemeClr val="tx1"/>
                </a:solidFill>
                <a:effectLst/>
                <a:latin typeface="+mn-lt"/>
                <a:ea typeface="+mn-ea"/>
                <a:cs typeface="+mn-cs"/>
              </a:rPr>
              <a:t>根據</a:t>
            </a:r>
            <a:r>
              <a:rPr lang="en-US" altLang="zh-TW" sz="1200" kern="1200" dirty="0">
                <a:solidFill>
                  <a:schemeClr val="tx1"/>
                </a:solidFill>
                <a:effectLst/>
                <a:latin typeface="+mn-lt"/>
                <a:ea typeface="+mn-ea"/>
                <a:cs typeface="+mn-cs"/>
              </a:rPr>
              <a:t>IPP</a:t>
            </a:r>
            <a:r>
              <a:rPr lang="zh-TW" altLang="zh-TW" sz="1200" kern="1200" dirty="0">
                <a:solidFill>
                  <a:schemeClr val="tx1"/>
                </a:solidFill>
                <a:effectLst/>
                <a:latin typeface="+mn-lt"/>
                <a:ea typeface="+mn-ea"/>
                <a:cs typeface="+mn-cs"/>
              </a:rPr>
              <a:t>資料及花費計畫已使用</a:t>
            </a:r>
            <a:r>
              <a:rPr lang="en-US" b="0" i="0" baseline="0" dirty="0">
                <a:solidFill>
                  <a:schemeClr val="tx1"/>
                </a:solidFill>
              </a:rPr>
              <a:t>$8,900。</a:t>
            </a: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dirty="0"/>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dirty="0"/>
              <a:t>講義</a:t>
            </a:r>
            <a:r>
              <a:rPr lang="en-US" i="0" baseline="0" dirty="0"/>
              <a:t>：</a:t>
            </a:r>
            <a:r>
              <a:rPr lang="en-US" b="1" i="0" baseline="0" dirty="0"/>
              <a:t>Jason</a:t>
            </a:r>
            <a:r>
              <a:rPr lang="zh-TW" altLang="en-US" b="1" i="0" baseline="0" dirty="0"/>
              <a:t>及</a:t>
            </a:r>
            <a:r>
              <a:rPr lang="en-US" b="1" i="0" baseline="0" dirty="0"/>
              <a:t>Sofia</a:t>
            </a:r>
            <a:r>
              <a:rPr lang="zh-TW" altLang="en-US" b="1" i="0" baseline="0" dirty="0"/>
              <a:t>資料袋</a:t>
            </a:r>
            <a:r>
              <a:rPr lang="en-US" b="1" i="0" baseline="0" dirty="0"/>
              <a:t>：</a:t>
            </a:r>
            <a:r>
              <a:rPr lang="zh-TW" altLang="en-US" b="1" i="0" baseline="0" dirty="0"/>
              <a:t>花費計畫</a:t>
            </a:r>
            <a:r>
              <a:rPr lang="en-US" b="1" i="0" baseline="0" dirty="0"/>
              <a:t>（</a:t>
            </a:r>
            <a:r>
              <a:rPr lang="zh-TW" altLang="zh-TW" sz="1200" kern="1200" dirty="0">
                <a:solidFill>
                  <a:schemeClr val="tx1"/>
                </a:solidFill>
                <a:effectLst/>
                <a:latin typeface="+mn-lt"/>
                <a:ea typeface="+mn-ea"/>
                <a:cs typeface="+mn-cs"/>
              </a:rPr>
              <a:t>第</a:t>
            </a:r>
            <a:r>
              <a:rPr lang="en-US" altLang="zh-TW" sz="1200" kern="1200" dirty="0">
                <a:solidFill>
                  <a:schemeClr val="tx1"/>
                </a:solidFill>
                <a:effectLst/>
                <a:latin typeface="+mn-lt"/>
                <a:ea typeface="+mn-ea"/>
                <a:cs typeface="+mn-cs"/>
              </a:rPr>
              <a:t>8</a:t>
            </a:r>
            <a:r>
              <a:rPr lang="zh-TW" altLang="zh-TW" sz="1200" kern="1200" dirty="0">
                <a:solidFill>
                  <a:schemeClr val="tx1"/>
                </a:solidFill>
                <a:effectLst/>
                <a:latin typeface="+mn-lt"/>
                <a:ea typeface="+mn-ea"/>
                <a:cs typeface="+mn-cs"/>
              </a:rPr>
              <a:t>及</a:t>
            </a:r>
            <a:r>
              <a:rPr lang="en-US" altLang="zh-TW" sz="1200" kern="1200" dirty="0">
                <a:solidFill>
                  <a:schemeClr val="tx1"/>
                </a:solidFill>
                <a:effectLst/>
                <a:latin typeface="+mn-lt"/>
                <a:ea typeface="+mn-ea"/>
                <a:cs typeface="+mn-cs"/>
              </a:rPr>
              <a:t>9</a:t>
            </a:r>
            <a:r>
              <a:rPr lang="zh-TW" altLang="zh-TW" sz="1200" kern="1200" dirty="0">
                <a:solidFill>
                  <a:schemeClr val="tx1"/>
                </a:solidFill>
                <a:effectLst/>
                <a:latin typeface="+mn-lt"/>
                <a:ea typeface="+mn-ea"/>
                <a:cs typeface="+mn-cs"/>
              </a:rPr>
              <a:t>頁</a:t>
            </a:r>
            <a:r>
              <a:rPr lang="en-US" b="0" i="0" baseline="0" dirty="0"/>
              <a:t>）</a:t>
            </a:r>
            <a:endParaRPr lang="en-US" b="0" i="0"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228600" indent="-228600">
              <a:buAutoNum type="arabicParenR"/>
            </a:pPr>
            <a:r>
              <a:rPr lang="en-US" i="0" dirty="0"/>
              <a:t>Sofia</a:t>
            </a:r>
            <a:r>
              <a:rPr lang="zh-TW" altLang="en-US" i="0" dirty="0"/>
              <a:t>及她的團隊</a:t>
            </a:r>
            <a:r>
              <a:rPr lang="zh-TW" altLang="zh-TW" sz="1200" kern="1200" dirty="0">
                <a:solidFill>
                  <a:schemeClr val="tx1"/>
                </a:solidFill>
                <a:effectLst/>
                <a:latin typeface="+mn-lt"/>
                <a:ea typeface="+mn-ea"/>
                <a:cs typeface="+mn-cs"/>
              </a:rPr>
              <a:t>根據</a:t>
            </a:r>
            <a:r>
              <a:rPr lang="en-US" altLang="zh-TW" sz="1200" kern="1200" dirty="0">
                <a:solidFill>
                  <a:schemeClr val="tx1"/>
                </a:solidFill>
                <a:effectLst/>
                <a:latin typeface="+mn-lt"/>
                <a:ea typeface="+mn-ea"/>
                <a:cs typeface="+mn-cs"/>
              </a:rPr>
              <a:t>SDP</a:t>
            </a:r>
            <a:r>
              <a:rPr lang="zh-TW" altLang="zh-TW" sz="1200" kern="1200" dirty="0">
                <a:solidFill>
                  <a:schemeClr val="tx1"/>
                </a:solidFill>
                <a:effectLst/>
                <a:latin typeface="+mn-lt"/>
                <a:ea typeface="+mn-ea"/>
                <a:cs typeface="+mn-cs"/>
              </a:rPr>
              <a:t>服務及定義，確定</a:t>
            </a:r>
            <a:r>
              <a:rPr lang="zh-TW" altLang="en-US" sz="1200" kern="1200" dirty="0">
                <a:solidFill>
                  <a:schemeClr val="tx1"/>
                </a:solidFill>
                <a:effectLst/>
                <a:latin typeface="+mn-lt"/>
                <a:ea typeface="+mn-ea"/>
                <a:cs typeface="+mn-cs"/>
              </a:rPr>
              <a:t>她的</a:t>
            </a:r>
            <a:r>
              <a:rPr lang="zh-TW" altLang="en-US" i="0" baseline="0" dirty="0"/>
              <a:t>服務名稱</a:t>
            </a:r>
            <a:r>
              <a:rPr lang="en-US" i="0" baseline="0" dirty="0"/>
              <a:t>。</a:t>
            </a:r>
          </a:p>
          <a:p>
            <a:pPr marL="685800" lvl="1" indent="-228600">
              <a:buFont typeface="Arial" panose="020B0604020202020204" pitchFamily="34" charset="0"/>
              <a:buChar char="•"/>
            </a:pPr>
            <a:r>
              <a:rPr lang="zh-TW" altLang="en-US" i="0" baseline="0" dirty="0"/>
              <a:t>第</a:t>
            </a:r>
            <a:r>
              <a:rPr lang="en-US" i="0" baseline="0" dirty="0"/>
              <a:t>8</a:t>
            </a:r>
            <a:r>
              <a:rPr lang="zh-TW" altLang="en-US" i="0" baseline="0" dirty="0"/>
              <a:t>頁</a:t>
            </a:r>
            <a:r>
              <a:rPr lang="zh-TW" altLang="zh-TW" sz="1200" kern="1200" dirty="0">
                <a:solidFill>
                  <a:schemeClr val="tx1"/>
                </a:solidFill>
                <a:effectLst/>
                <a:latin typeface="+mn-lt"/>
                <a:ea typeface="+mn-ea"/>
                <a:cs typeface="+mn-cs"/>
              </a:rPr>
              <a:t>顯示</a:t>
            </a:r>
            <a:r>
              <a:rPr lang="en-US" i="0" baseline="0" dirty="0"/>
              <a:t>Sofia</a:t>
            </a:r>
            <a:r>
              <a:rPr lang="zh-TW" altLang="en-US" i="0" baseline="0" dirty="0"/>
              <a:t>及她的團隊</a:t>
            </a:r>
            <a:r>
              <a:rPr lang="zh-TW" altLang="zh-TW" sz="1200" kern="1200" dirty="0">
                <a:solidFill>
                  <a:schemeClr val="tx1"/>
                </a:solidFill>
                <a:effectLst/>
                <a:latin typeface="+mn-lt"/>
                <a:ea typeface="+mn-ea"/>
                <a:cs typeface="+mn-cs"/>
              </a:rPr>
              <a:t>在規劃期間的服務名稱</a:t>
            </a:r>
            <a:endParaRPr lang="en-US" i="0" baseline="0" dirty="0"/>
          </a:p>
          <a:p>
            <a:pPr marL="685800" lvl="1" indent="-228600">
              <a:buFont typeface="Arial" panose="020B0604020202020204" pitchFamily="34" charset="0"/>
              <a:buChar char="•"/>
            </a:pPr>
            <a:r>
              <a:rPr lang="zh-TW" altLang="en-US" i="0" baseline="0" dirty="0"/>
              <a:t>第</a:t>
            </a:r>
            <a:r>
              <a:rPr lang="en-US" i="0" baseline="0" dirty="0"/>
              <a:t>9</a:t>
            </a:r>
            <a:r>
              <a:rPr lang="zh-TW" altLang="en-US" i="0" baseline="0" dirty="0"/>
              <a:t>頁</a:t>
            </a:r>
            <a:r>
              <a:rPr lang="zh-TW" altLang="zh-TW" sz="1200" kern="1200" dirty="0">
                <a:solidFill>
                  <a:schemeClr val="tx1"/>
                </a:solidFill>
                <a:effectLst/>
                <a:latin typeface="+mn-lt"/>
                <a:ea typeface="+mn-ea"/>
                <a:cs typeface="+mn-cs"/>
              </a:rPr>
              <a:t>顯示</a:t>
            </a:r>
            <a:r>
              <a:rPr lang="en-US" altLang="zh-TW" sz="1200" kern="1200" dirty="0">
                <a:solidFill>
                  <a:schemeClr val="tx1"/>
                </a:solidFill>
                <a:effectLst/>
                <a:latin typeface="+mn-lt"/>
                <a:ea typeface="+mn-ea"/>
                <a:cs typeface="+mn-cs"/>
              </a:rPr>
              <a:t>SDP</a:t>
            </a:r>
            <a:r>
              <a:rPr lang="zh-TW" altLang="zh-TW" sz="1200" kern="1200" dirty="0">
                <a:solidFill>
                  <a:schemeClr val="tx1"/>
                </a:solidFill>
                <a:effectLst/>
                <a:latin typeface="+mn-lt"/>
                <a:ea typeface="+mn-ea"/>
                <a:cs typeface="+mn-cs"/>
              </a:rPr>
              <a:t>服務的花費計畫及計算</a:t>
            </a:r>
            <a:endParaRPr lang="en-US" i="0" dirty="0"/>
          </a:p>
          <a:p>
            <a:r>
              <a:rPr lang="en-US" i="0" dirty="0"/>
              <a:t>2）</a:t>
            </a:r>
            <a:r>
              <a:rPr lang="zh-TW" altLang="zh-TW" sz="1200" kern="1200" dirty="0">
                <a:solidFill>
                  <a:schemeClr val="tx1"/>
                </a:solidFill>
                <a:effectLst/>
                <a:latin typeface="+mn-lt"/>
                <a:ea typeface="+mn-ea"/>
                <a:cs typeface="+mn-cs"/>
              </a:rPr>
              <a:t>他們可能要研究部分成本或決定開會時一起討論</a:t>
            </a:r>
            <a:r>
              <a:rPr lang="en-US" i="0" dirty="0"/>
              <a:t>。</a:t>
            </a:r>
          </a:p>
          <a:p>
            <a:r>
              <a:rPr lang="en-US" i="0" dirty="0"/>
              <a:t>3）Sofia</a:t>
            </a:r>
            <a:r>
              <a:rPr lang="en-US" i="0" dirty="0">
                <a:latin typeface="PMingLiU" panose="02020500000000000000" pitchFamily="18" charset="-120"/>
                <a:ea typeface="PMingLiU" panose="02020500000000000000" pitchFamily="18" charset="-120"/>
              </a:rPr>
              <a:t>、</a:t>
            </a:r>
            <a:r>
              <a:rPr lang="zh-TW" altLang="en-US" i="0" dirty="0">
                <a:latin typeface="PMingLiU" panose="02020500000000000000" pitchFamily="18" charset="-120"/>
                <a:ea typeface="PMingLiU" panose="02020500000000000000" pitchFamily="18" charset="-120"/>
              </a:rPr>
              <a:t>她的</a:t>
            </a:r>
            <a:r>
              <a:rPr lang="zh-TW" altLang="en-US" i="0" dirty="0"/>
              <a:t>家庭及支持他們的人</a:t>
            </a:r>
            <a:r>
              <a:rPr lang="zh-TW" altLang="zh-TW" sz="1200" kern="1200" dirty="0">
                <a:solidFill>
                  <a:schemeClr val="tx1"/>
                </a:solidFill>
                <a:effectLst/>
                <a:latin typeface="+mn-lt"/>
                <a:ea typeface="+mn-ea"/>
                <a:cs typeface="+mn-cs"/>
              </a:rPr>
              <a:t>一起討論計算</a:t>
            </a:r>
            <a:r>
              <a:rPr lang="en-US" i="0" dirty="0"/>
              <a:t>。</a:t>
            </a:r>
          </a:p>
          <a:p>
            <a:r>
              <a:rPr lang="zh-TW" altLang="en-US" i="0" dirty="0"/>
              <a:t>然後</a:t>
            </a:r>
            <a:r>
              <a:rPr lang="en-US" i="0" dirty="0"/>
              <a:t>，</a:t>
            </a:r>
            <a:r>
              <a:rPr lang="zh-TW" altLang="en-US" i="0" dirty="0"/>
              <a:t>他們確定下列</a:t>
            </a:r>
            <a:r>
              <a:rPr lang="en-US" i="0" dirty="0"/>
              <a:t>：</a:t>
            </a:r>
          </a:p>
          <a:p>
            <a:pPr marL="171450" indent="-171450">
              <a:buFont typeface="Arial" panose="020B0604020202020204" pitchFamily="34" charset="0"/>
              <a:buChar char="•"/>
            </a:pPr>
            <a:r>
              <a:rPr lang="zh-TW" altLang="en-US" i="0" dirty="0"/>
              <a:t>放學後與朋友社交</a:t>
            </a:r>
            <a:r>
              <a:rPr lang="en-US" i="0" dirty="0"/>
              <a:t>/</a:t>
            </a:r>
            <a:r>
              <a:rPr lang="zh-TW" altLang="en-US" i="0" dirty="0"/>
              <a:t>聊天的人員支持及</a:t>
            </a:r>
            <a:r>
              <a:rPr lang="zh-TW" altLang="en-US" i="0" baseline="0" dirty="0"/>
              <a:t>美術課的人員支持是社區整合支持</a:t>
            </a:r>
            <a:r>
              <a:rPr lang="en-US" i="0" dirty="0"/>
              <a:t>–</a:t>
            </a:r>
            <a:r>
              <a:rPr lang="zh-TW" altLang="en-US" i="0" dirty="0"/>
              <a:t>每週</a:t>
            </a:r>
            <a:r>
              <a:rPr lang="en-US" i="0" dirty="0"/>
              <a:t>5</a:t>
            </a:r>
            <a:r>
              <a:rPr lang="zh-TW" altLang="en-US" i="0" dirty="0"/>
              <a:t>小時</a:t>
            </a:r>
            <a:r>
              <a:rPr lang="en-US" i="0" dirty="0"/>
              <a:t>，</a:t>
            </a:r>
            <a:r>
              <a:rPr lang="zh-TW" altLang="en-US" i="0" dirty="0"/>
              <a:t>每年</a:t>
            </a:r>
            <a:r>
              <a:rPr lang="en-US" i="0" dirty="0"/>
              <a:t>32</a:t>
            </a:r>
            <a:r>
              <a:rPr lang="zh-TW" altLang="en-US" i="0" dirty="0"/>
              <a:t>每週</a:t>
            </a:r>
            <a:r>
              <a:rPr lang="en-US" altLang="zh-TW" i="0" dirty="0"/>
              <a:t>，</a:t>
            </a:r>
            <a:r>
              <a:rPr lang="zh-TW" altLang="en-US" i="0" dirty="0"/>
              <a:t>每小時</a:t>
            </a:r>
            <a:r>
              <a:rPr lang="en-US" altLang="zh-TW" i="0" dirty="0"/>
              <a:t>$20，</a:t>
            </a:r>
            <a:r>
              <a:rPr lang="zh-TW" altLang="en-US" i="0" dirty="0"/>
              <a:t>總金額</a:t>
            </a:r>
            <a:r>
              <a:rPr lang="en-US" i="0" dirty="0"/>
              <a:t>$3,200 </a:t>
            </a:r>
          </a:p>
          <a:p>
            <a:pPr marL="171450" indent="-171450">
              <a:buFont typeface="Arial" panose="020B0604020202020204" pitchFamily="34" charset="0"/>
              <a:buChar char="•"/>
            </a:pPr>
            <a:r>
              <a:rPr lang="zh-TW" altLang="en-US" i="0" dirty="0"/>
              <a:t>暑假期間與朋友社交</a:t>
            </a:r>
            <a:r>
              <a:rPr lang="en-US" altLang="zh-TW" i="0" dirty="0"/>
              <a:t>/</a:t>
            </a:r>
            <a:r>
              <a:rPr lang="zh-TW" altLang="en-US" i="0" dirty="0"/>
              <a:t>聊天的人員支持也是社區</a:t>
            </a:r>
            <a:r>
              <a:rPr lang="zh-TW" altLang="en-US" i="0" baseline="0" dirty="0"/>
              <a:t>整合支持</a:t>
            </a:r>
            <a:r>
              <a:rPr lang="en-US" i="0" dirty="0"/>
              <a:t>–</a:t>
            </a:r>
            <a:r>
              <a:rPr lang="zh-TW" altLang="en-US" i="0" dirty="0"/>
              <a:t>每週</a:t>
            </a:r>
            <a:r>
              <a:rPr lang="en-US" i="0" dirty="0"/>
              <a:t>20</a:t>
            </a:r>
            <a:r>
              <a:rPr lang="zh-TW" altLang="en-US" i="0" dirty="0"/>
              <a:t>小時</a:t>
            </a:r>
            <a:r>
              <a:rPr lang="en-US" i="0" dirty="0"/>
              <a:t>，</a:t>
            </a:r>
            <a:r>
              <a:rPr lang="zh-TW" altLang="en-US" i="0" dirty="0"/>
              <a:t>連續</a:t>
            </a:r>
            <a:r>
              <a:rPr lang="en-US" i="0" dirty="0"/>
              <a:t>4</a:t>
            </a:r>
            <a:r>
              <a:rPr lang="zh-TW" altLang="en-US" i="0" dirty="0"/>
              <a:t>週</a:t>
            </a:r>
            <a:r>
              <a:rPr lang="en-US" altLang="zh-TW" i="0" dirty="0"/>
              <a:t>，</a:t>
            </a:r>
            <a:r>
              <a:rPr lang="zh-TW" altLang="en-US" i="0" dirty="0"/>
              <a:t>每小時</a:t>
            </a:r>
            <a:r>
              <a:rPr lang="en-US" altLang="zh-TW" i="0" dirty="0"/>
              <a:t>$20，</a:t>
            </a:r>
            <a:r>
              <a:rPr lang="zh-TW" altLang="en-US" i="0" dirty="0"/>
              <a:t>總金額</a:t>
            </a:r>
            <a:r>
              <a:rPr lang="en-US" i="0" dirty="0"/>
              <a:t>$1,600</a:t>
            </a:r>
          </a:p>
          <a:p>
            <a:pPr marL="628650" lvl="1" indent="-171450">
              <a:buFont typeface="Arial" panose="020B0604020202020204" pitchFamily="34" charset="0"/>
              <a:buChar char="•"/>
            </a:pPr>
            <a:r>
              <a:rPr lang="zh-TW" altLang="en-US" i="0" dirty="0"/>
              <a:t>因此這部分總金額</a:t>
            </a:r>
            <a:r>
              <a:rPr lang="en-US" i="0" dirty="0"/>
              <a:t>$</a:t>
            </a:r>
            <a:r>
              <a:rPr lang="en-US" i="0" u="sng" dirty="0"/>
              <a:t>4,800</a:t>
            </a:r>
          </a:p>
          <a:p>
            <a:pPr marL="171450" indent="-171450">
              <a:buFont typeface="Arial" panose="020B0604020202020204" pitchFamily="34" charset="0"/>
              <a:buChar char="•"/>
            </a:pPr>
            <a:r>
              <a:rPr lang="zh-TW" altLang="en-US" i="0" dirty="0"/>
              <a:t>夏令營是喘息服務</a:t>
            </a:r>
            <a:endParaRPr lang="en-US" i="0" dirty="0"/>
          </a:p>
          <a:p>
            <a:pPr marL="171450" indent="-171450">
              <a:buFont typeface="Arial" panose="020B0604020202020204" pitchFamily="34" charset="0"/>
              <a:buChar char="•"/>
            </a:pPr>
            <a:r>
              <a:rPr lang="zh-TW" altLang="en-US" i="0" dirty="0"/>
              <a:t>美術課是社區整合支持</a:t>
            </a:r>
            <a:r>
              <a:rPr lang="en-US" i="0" dirty="0"/>
              <a:t>–</a:t>
            </a:r>
            <a:r>
              <a:rPr lang="zh-TW" altLang="en-US" i="0" dirty="0"/>
              <a:t> 她那區公園休閒部的地方課程成本</a:t>
            </a:r>
            <a:endParaRPr lang="en-US" i="0" dirty="0"/>
          </a:p>
          <a:p>
            <a:pPr marL="171450" indent="-171450">
              <a:buFont typeface="Arial" panose="020B0604020202020204" pitchFamily="34" charset="0"/>
              <a:buChar char="•"/>
            </a:pPr>
            <a:r>
              <a:rPr lang="zh-TW" altLang="en-US" i="0" dirty="0"/>
              <a:t>獨立協助者</a:t>
            </a:r>
            <a:r>
              <a:rPr lang="en-US" i="0" baseline="0" dirty="0"/>
              <a:t> – </a:t>
            </a:r>
            <a:r>
              <a:rPr lang="zh-TW" altLang="en-US" i="0" baseline="0" dirty="0"/>
              <a:t>估計</a:t>
            </a:r>
            <a:r>
              <a:rPr lang="en-US" i="0" baseline="0" dirty="0"/>
              <a:t>50</a:t>
            </a:r>
            <a:r>
              <a:rPr lang="zh-TW" altLang="en-US" i="0" baseline="0" dirty="0"/>
              <a:t>小時</a:t>
            </a:r>
            <a:r>
              <a:rPr lang="en-US" altLang="zh-TW" i="0" dirty="0"/>
              <a:t>，</a:t>
            </a:r>
            <a:r>
              <a:rPr lang="zh-TW" altLang="en-US" i="0" baseline="0" dirty="0"/>
              <a:t>每小時</a:t>
            </a:r>
            <a:r>
              <a:rPr lang="en-US" altLang="zh-TW" i="0" baseline="0" dirty="0"/>
              <a:t>$20</a:t>
            </a:r>
            <a:r>
              <a:rPr lang="en-US" i="0" baseline="0" dirty="0"/>
              <a:t>（</a:t>
            </a:r>
            <a:r>
              <a:rPr lang="zh-TW" altLang="en-US" i="0" baseline="0" dirty="0"/>
              <a:t>含稅</a:t>
            </a:r>
            <a:r>
              <a:rPr lang="en-US" i="0" baseline="0" dirty="0"/>
              <a:t>）</a:t>
            </a:r>
            <a:r>
              <a:rPr lang="en-US" altLang="zh-TW" i="0" dirty="0"/>
              <a:t>，</a:t>
            </a:r>
            <a:r>
              <a:rPr lang="zh-TW" altLang="en-US" i="0" baseline="0" dirty="0"/>
              <a:t>發展個人中心計畫並在</a:t>
            </a:r>
            <a:r>
              <a:rPr lang="en-US" i="0" baseline="0" dirty="0"/>
              <a:t>IPP</a:t>
            </a:r>
            <a:r>
              <a:rPr lang="en-US" i="0" baseline="0" dirty="0">
                <a:latin typeface="PMingLiU" panose="02020500000000000000" pitchFamily="18" charset="-120"/>
                <a:ea typeface="PMingLiU" panose="02020500000000000000" pitchFamily="18" charset="-120"/>
              </a:rPr>
              <a:t>、</a:t>
            </a:r>
            <a:r>
              <a:rPr lang="zh-TW" altLang="en-US" i="0" baseline="0" dirty="0"/>
              <a:t>例如，</a:t>
            </a:r>
            <a:r>
              <a:rPr lang="en-US" i="0" baseline="0" dirty="0"/>
              <a:t>P</a:t>
            </a:r>
            <a:r>
              <a:rPr lang="zh-TW" altLang="en-US" i="0" baseline="0" dirty="0"/>
              <a:t>及配合公共利益機構期間使用服務</a:t>
            </a:r>
            <a:endParaRPr lang="en-US" i="0" baseline="0" dirty="0"/>
          </a:p>
          <a:p>
            <a:pPr marL="171450" indent="-171450">
              <a:buFont typeface="Arial" panose="020B0604020202020204" pitchFamily="34" charset="0"/>
              <a:buChar char="•"/>
            </a:pPr>
            <a:r>
              <a:rPr lang="en-US" i="0" baseline="0" dirty="0"/>
              <a:t>FMS – </a:t>
            </a:r>
            <a:r>
              <a:rPr lang="en-US" altLang="zh-TW" i="0" baseline="0" dirty="0"/>
              <a:t>12</a:t>
            </a:r>
            <a:r>
              <a:rPr lang="zh-TW" altLang="en-US" i="0" baseline="0" dirty="0"/>
              <a:t>個月</a:t>
            </a:r>
            <a:r>
              <a:rPr lang="en-US" altLang="zh-TW" i="0" dirty="0"/>
              <a:t>，</a:t>
            </a:r>
            <a:r>
              <a:rPr lang="zh-TW" altLang="en-US" i="0" baseline="0" dirty="0"/>
              <a:t>每個月</a:t>
            </a:r>
            <a:r>
              <a:rPr lang="en-US" i="0" baseline="0" dirty="0"/>
              <a:t>$75</a:t>
            </a:r>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dirty="0"/>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TW" altLang="en-US" i="0" dirty="0">
                <a:solidFill>
                  <a:schemeClr val="tx1"/>
                </a:solidFill>
              </a:rPr>
              <a:t>講義</a:t>
            </a:r>
            <a:r>
              <a:rPr lang="en-US" i="0" dirty="0">
                <a:solidFill>
                  <a:schemeClr val="tx1"/>
                </a:solidFill>
              </a:rPr>
              <a:t>：</a:t>
            </a:r>
            <a:r>
              <a:rPr lang="zh-TW" altLang="en-US" b="1" i="0" dirty="0">
                <a:solidFill>
                  <a:schemeClr val="tx1"/>
                </a:solidFill>
              </a:rPr>
              <a:t>花費計畫</a:t>
            </a:r>
            <a:r>
              <a:rPr lang="zh-TW" altLang="en-US" b="1" i="0" baseline="0" dirty="0">
                <a:solidFill>
                  <a:schemeClr val="tx1"/>
                </a:solidFill>
              </a:rPr>
              <a:t>活動</a:t>
            </a:r>
            <a:r>
              <a:rPr lang="en-US" b="0" i="0" dirty="0">
                <a:solidFill>
                  <a:schemeClr val="tx1"/>
                </a:solidFill>
              </a:rPr>
              <a:t>（</a:t>
            </a:r>
            <a:r>
              <a:rPr lang="zh-TW" altLang="en-US" b="0" i="0" dirty="0">
                <a:solidFill>
                  <a:schemeClr val="tx1"/>
                </a:solidFill>
              </a:rPr>
              <a:t>應該花大概</a:t>
            </a:r>
            <a:r>
              <a:rPr lang="en-US" i="0" dirty="0">
                <a:solidFill>
                  <a:schemeClr val="tx1"/>
                </a:solidFill>
              </a:rPr>
              <a:t>15</a:t>
            </a:r>
            <a:r>
              <a:rPr lang="zh-TW" altLang="en-US" i="0" dirty="0">
                <a:solidFill>
                  <a:schemeClr val="tx1"/>
                </a:solidFill>
              </a:rPr>
              <a:t>分鐘</a:t>
            </a:r>
            <a:r>
              <a:rPr lang="en-US" i="0" dirty="0">
                <a:solidFill>
                  <a:schemeClr val="tx1"/>
                </a:solidFill>
              </a:rPr>
              <a:t>。）</a:t>
            </a:r>
          </a:p>
          <a:p>
            <a:endParaRPr lang="en-US" i="0" dirty="0">
              <a:solidFill>
                <a:schemeClr val="tx1"/>
              </a:solidFill>
            </a:endParaRPr>
          </a:p>
          <a:p>
            <a:r>
              <a:rPr lang="zh-TW" altLang="en-US" i="0" dirty="0">
                <a:solidFill>
                  <a:schemeClr val="tx1"/>
                </a:solidFill>
              </a:rPr>
              <a:t>現在我們要使用工作表</a:t>
            </a:r>
            <a:r>
              <a:rPr lang="en-US" i="0" dirty="0">
                <a:solidFill>
                  <a:schemeClr val="tx1"/>
                </a:solidFill>
              </a:rPr>
              <a:t>，</a:t>
            </a:r>
            <a:r>
              <a:rPr lang="zh-TW" altLang="en-US" i="0" dirty="0">
                <a:solidFill>
                  <a:schemeClr val="tx1"/>
                </a:solidFill>
              </a:rPr>
              <a:t>協助你思考</a:t>
            </a:r>
            <a:r>
              <a:rPr lang="en-US" i="0" dirty="0">
                <a:solidFill>
                  <a:schemeClr val="tx1"/>
                </a:solidFill>
              </a:rPr>
              <a:t>SDP</a:t>
            </a:r>
            <a:r>
              <a:rPr lang="zh-TW" altLang="en-US" i="0" dirty="0">
                <a:solidFill>
                  <a:schemeClr val="tx1"/>
                </a:solidFill>
              </a:rPr>
              <a:t>個人預算</a:t>
            </a:r>
            <a:r>
              <a:rPr lang="en-US" i="0" baseline="0" dirty="0">
                <a:solidFill>
                  <a:schemeClr val="tx1"/>
                </a:solidFill>
              </a:rPr>
              <a:t>。</a:t>
            </a:r>
            <a:endParaRPr lang="en-US" i="0" dirty="0">
              <a:solidFill>
                <a:schemeClr val="tx1"/>
              </a:solidFill>
            </a:endParaRPr>
          </a:p>
          <a:p>
            <a:pPr lvl="0">
              <a:buFont typeface="Arial"/>
              <a:buChar char="•"/>
            </a:pPr>
            <a:r>
              <a:rPr lang="zh-TW" altLang="en-US" i="0" dirty="0">
                <a:solidFill>
                  <a:schemeClr val="tx1"/>
                </a:solidFill>
              </a:rPr>
              <a:t>思考</a:t>
            </a:r>
            <a:r>
              <a:rPr lang="en-US" altLang="zh-TW" i="0" dirty="0">
                <a:solidFill>
                  <a:schemeClr val="tx1"/>
                </a:solidFill>
              </a:rPr>
              <a:t>SDP</a:t>
            </a:r>
            <a:r>
              <a:rPr lang="zh-TW" altLang="en-US" i="0" dirty="0">
                <a:solidFill>
                  <a:schemeClr val="tx1"/>
                </a:solidFill>
              </a:rPr>
              <a:t>可能有的一項目標</a:t>
            </a:r>
            <a:r>
              <a:rPr lang="en-US" i="0" dirty="0">
                <a:solidFill>
                  <a:schemeClr val="tx1"/>
                </a:solidFill>
              </a:rPr>
              <a:t>。</a:t>
            </a:r>
          </a:p>
          <a:p>
            <a:pPr lvl="0">
              <a:buFont typeface="Arial"/>
              <a:buChar char="•"/>
            </a:pPr>
            <a:r>
              <a:rPr lang="zh-TW" altLang="en-US" i="0" dirty="0">
                <a:solidFill>
                  <a:schemeClr val="tx1"/>
                </a:solidFill>
              </a:rPr>
              <a:t>你要使用哪種</a:t>
            </a:r>
            <a:r>
              <a:rPr lang="zh-TW" altLang="en-US" i="0" baseline="0" dirty="0">
                <a:solidFill>
                  <a:schemeClr val="tx1"/>
                </a:solidFill>
              </a:rPr>
              <a:t>服務達到目標</a:t>
            </a:r>
            <a:r>
              <a:rPr lang="en-US" i="0" baseline="0" dirty="0">
                <a:solidFill>
                  <a:schemeClr val="tx1"/>
                </a:solidFill>
              </a:rPr>
              <a:t>。</a:t>
            </a:r>
            <a:endParaRPr lang="en-US" i="0" dirty="0">
              <a:solidFill>
                <a:schemeClr val="tx1"/>
              </a:solidFill>
            </a:endParaRPr>
          </a:p>
          <a:p>
            <a:pPr lvl="0">
              <a:buFont typeface="Arial"/>
              <a:buChar char="•"/>
            </a:pPr>
            <a:r>
              <a:rPr lang="zh-TW" altLang="en-US" i="0" dirty="0">
                <a:solidFill>
                  <a:schemeClr val="tx1"/>
                </a:solidFill>
              </a:rPr>
              <a:t>思考服務成本可能是多少</a:t>
            </a:r>
            <a:r>
              <a:rPr lang="en-US" i="0" dirty="0">
                <a:solidFill>
                  <a:schemeClr val="tx1"/>
                </a:solidFill>
              </a:rPr>
              <a:t>。</a:t>
            </a:r>
            <a:r>
              <a:rPr lang="zh-TW" altLang="en-US" i="0" dirty="0">
                <a:solidFill>
                  <a:schemeClr val="tx1"/>
                </a:solidFill>
              </a:rPr>
              <a:t>這個活動你能大膽猜測</a:t>
            </a:r>
            <a:r>
              <a:rPr lang="en-US" i="0" baseline="0" dirty="0">
                <a:solidFill>
                  <a:schemeClr val="tx1"/>
                </a:solidFill>
              </a:rPr>
              <a:t>。</a:t>
            </a:r>
            <a:r>
              <a:rPr lang="zh-TW" altLang="en-US" i="0" baseline="0" dirty="0">
                <a:solidFill>
                  <a:schemeClr val="tx1"/>
                </a:solidFill>
              </a:rPr>
              <a:t>在實際規劃過程期間</a:t>
            </a:r>
            <a:r>
              <a:rPr lang="en-US" altLang="zh-TW" i="0" dirty="0">
                <a:solidFill>
                  <a:schemeClr val="tx1"/>
                </a:solidFill>
              </a:rPr>
              <a:t>，</a:t>
            </a:r>
            <a:r>
              <a:rPr lang="zh-TW" altLang="en-US" i="0" dirty="0">
                <a:solidFill>
                  <a:schemeClr val="tx1"/>
                </a:solidFill>
              </a:rPr>
              <a:t>你將</a:t>
            </a:r>
            <a:r>
              <a:rPr lang="zh-TW" altLang="en-US" i="0" baseline="0" dirty="0">
                <a:solidFill>
                  <a:schemeClr val="tx1"/>
                </a:solidFill>
              </a:rPr>
              <a:t>獲得協助確定你的花費</a:t>
            </a:r>
            <a:r>
              <a:rPr lang="en-US" i="0" baseline="0" dirty="0">
                <a:solidFill>
                  <a:schemeClr val="tx1"/>
                </a:solidFill>
              </a:rPr>
              <a:t>。</a:t>
            </a:r>
            <a:endParaRPr lang="en-US" i="0" dirty="0">
              <a:solidFill>
                <a:schemeClr val="tx1"/>
              </a:solidFill>
            </a:endParaRPr>
          </a:p>
          <a:p>
            <a:pPr lvl="0">
              <a:buFont typeface="Arial"/>
              <a:buChar char="•"/>
            </a:pPr>
            <a:r>
              <a:rPr lang="zh-TW" altLang="en-US" i="0" dirty="0">
                <a:solidFill>
                  <a:schemeClr val="tx1"/>
                </a:solidFill>
              </a:rPr>
              <a:t>你是支付個人</a:t>
            </a:r>
            <a:r>
              <a:rPr lang="en-US" i="0" dirty="0">
                <a:solidFill>
                  <a:schemeClr val="tx1"/>
                </a:solidFill>
              </a:rPr>
              <a:t>？</a:t>
            </a:r>
            <a:r>
              <a:rPr lang="zh-TW" altLang="en-US" i="0" dirty="0">
                <a:solidFill>
                  <a:schemeClr val="tx1"/>
                </a:solidFill>
              </a:rPr>
              <a:t>時薪支付</a:t>
            </a:r>
            <a:r>
              <a:rPr lang="en-US" i="0" dirty="0">
                <a:solidFill>
                  <a:schemeClr val="tx1"/>
                </a:solidFill>
              </a:rPr>
              <a:t>？</a:t>
            </a:r>
            <a:r>
              <a:rPr lang="zh-TW" altLang="en-US" i="0" dirty="0">
                <a:solidFill>
                  <a:schemeClr val="tx1"/>
                </a:solidFill>
              </a:rPr>
              <a:t>每週多少小時</a:t>
            </a:r>
            <a:r>
              <a:rPr lang="en-US" i="0" dirty="0">
                <a:solidFill>
                  <a:schemeClr val="tx1"/>
                </a:solidFill>
              </a:rPr>
              <a:t>？</a:t>
            </a:r>
            <a:r>
              <a:rPr lang="zh-TW" altLang="en-US" i="0" dirty="0">
                <a:solidFill>
                  <a:schemeClr val="tx1"/>
                </a:solidFill>
              </a:rPr>
              <a:t>每年多少週</a:t>
            </a:r>
            <a:r>
              <a:rPr lang="en-US" i="0" dirty="0">
                <a:solidFill>
                  <a:schemeClr val="tx1"/>
                </a:solidFill>
              </a:rPr>
              <a:t>？</a:t>
            </a:r>
          </a:p>
          <a:p>
            <a:pPr lvl="0">
              <a:buFont typeface="Arial"/>
              <a:buChar char="•"/>
            </a:pPr>
            <a:r>
              <a:rPr lang="zh-TW" altLang="en-US" i="0" dirty="0">
                <a:solidFill>
                  <a:schemeClr val="tx1"/>
                </a:solidFill>
              </a:rPr>
              <a:t>是一次免費</a:t>
            </a:r>
            <a:r>
              <a:rPr lang="en-US" i="0" dirty="0">
                <a:solidFill>
                  <a:schemeClr val="tx1"/>
                </a:solidFill>
              </a:rPr>
              <a:t>？</a:t>
            </a:r>
            <a:r>
              <a:rPr lang="zh-TW" altLang="en-US" i="0" dirty="0">
                <a:solidFill>
                  <a:schemeClr val="tx1"/>
                </a:solidFill>
              </a:rPr>
              <a:t>每個月免費</a:t>
            </a:r>
            <a:r>
              <a:rPr lang="en-US" i="0" dirty="0">
                <a:solidFill>
                  <a:schemeClr val="tx1"/>
                </a:solidFill>
              </a:rPr>
              <a:t>？</a:t>
            </a:r>
          </a:p>
          <a:p>
            <a:pPr lvl="0">
              <a:buFont typeface="Arial"/>
              <a:buChar char="•"/>
            </a:pPr>
            <a:r>
              <a:rPr lang="zh-TW" altLang="en-US" i="0" dirty="0">
                <a:solidFill>
                  <a:schemeClr val="tx1"/>
                </a:solidFill>
              </a:rPr>
              <a:t>服務何時開始</a:t>
            </a:r>
            <a:r>
              <a:rPr lang="en-US" i="0" dirty="0">
                <a:solidFill>
                  <a:schemeClr val="tx1"/>
                </a:solidFill>
              </a:rPr>
              <a:t>？</a:t>
            </a:r>
            <a:r>
              <a:rPr lang="zh-TW" altLang="en-US" i="0" dirty="0">
                <a:solidFill>
                  <a:schemeClr val="tx1"/>
                </a:solidFill>
              </a:rPr>
              <a:t>服務何時結束</a:t>
            </a:r>
            <a:r>
              <a:rPr lang="en-US" i="0" dirty="0">
                <a:solidFill>
                  <a:schemeClr val="tx1"/>
                </a:solidFill>
              </a:rPr>
              <a:t>？</a:t>
            </a:r>
          </a:p>
          <a:p>
            <a:pPr lvl="0">
              <a:buFont typeface="Arial"/>
              <a:buNone/>
            </a:pPr>
            <a:r>
              <a:rPr lang="zh-TW" altLang="en-US" i="0" dirty="0">
                <a:solidFill>
                  <a:schemeClr val="tx1"/>
                </a:solidFill>
              </a:rPr>
              <a:t>花個幾分鐘看能不能完成</a:t>
            </a:r>
            <a:r>
              <a:rPr lang="en-US" i="0" baseline="0" dirty="0">
                <a:solidFill>
                  <a:schemeClr val="tx1"/>
                </a:solidFill>
              </a:rPr>
              <a:t>。</a:t>
            </a:r>
          </a:p>
          <a:p>
            <a:pPr lvl="0">
              <a:buFont typeface="Arial"/>
              <a:buNone/>
            </a:pPr>
            <a:endParaRPr lang="en-US" i="0" baseline="0" dirty="0">
              <a:solidFill>
                <a:schemeClr val="tx1"/>
              </a:solidFill>
            </a:endParaRPr>
          </a:p>
          <a:p>
            <a:pPr lvl="0">
              <a:buFont typeface="Arial"/>
              <a:buNone/>
            </a:pPr>
            <a:r>
              <a:rPr lang="zh-TW" altLang="en-US" b="1" i="0" baseline="0" dirty="0">
                <a:solidFill>
                  <a:schemeClr val="tx1"/>
                </a:solidFill>
              </a:rPr>
              <a:t>訓練小訣竅</a:t>
            </a:r>
            <a:r>
              <a:rPr lang="en-US" b="1" i="0" baseline="0" dirty="0">
                <a:solidFill>
                  <a:schemeClr val="tx1"/>
                </a:solidFill>
              </a:rPr>
              <a:t>！</a:t>
            </a:r>
            <a:r>
              <a:rPr lang="zh-TW" altLang="en-US" b="1" i="0" baseline="0" dirty="0">
                <a:solidFill>
                  <a:schemeClr val="tx1"/>
                </a:solidFill>
              </a:rPr>
              <a:t>不要太琢磨細節</a:t>
            </a:r>
            <a:r>
              <a:rPr lang="en-US" b="1" i="0" baseline="0" dirty="0">
                <a:solidFill>
                  <a:schemeClr val="tx1"/>
                </a:solidFill>
              </a:rPr>
              <a:t>。</a:t>
            </a:r>
            <a:r>
              <a:rPr lang="zh-TW" altLang="en-US" b="1" i="0" baseline="0" dirty="0">
                <a:solidFill>
                  <a:schemeClr val="tx1"/>
                </a:solidFill>
              </a:rPr>
              <a:t>協助學員瞭解概念</a:t>
            </a:r>
            <a:r>
              <a:rPr lang="zh-TW" altLang="en-US" b="1" i="0" baseline="0" dirty="0">
                <a:solidFill>
                  <a:schemeClr val="tx1"/>
                </a:solidFill>
                <a:latin typeface="PMingLiU" panose="02020500000000000000" pitchFamily="18" charset="-120"/>
                <a:ea typeface="PMingLiU" panose="02020500000000000000" pitchFamily="18" charset="-120"/>
              </a:rPr>
              <a:t>，請他們專注在一項</a:t>
            </a:r>
            <a:r>
              <a:rPr lang="zh-TW" altLang="en-US" b="1" i="0" baseline="0" dirty="0">
                <a:solidFill>
                  <a:schemeClr val="tx1"/>
                </a:solidFill>
              </a:rPr>
              <a:t>服務或支持</a:t>
            </a:r>
            <a:r>
              <a:rPr lang="en-US" b="1" i="0" baseline="0" dirty="0">
                <a:solidFill>
                  <a:schemeClr val="tx1"/>
                </a:solidFill>
              </a:rPr>
              <a:t>。</a:t>
            </a:r>
            <a:r>
              <a:rPr lang="zh-TW" altLang="en-US" b="1" i="0" baseline="0" dirty="0">
                <a:solidFill>
                  <a:schemeClr val="tx1"/>
                </a:solidFill>
              </a:rPr>
              <a:t>告訴他們只要估計</a:t>
            </a:r>
            <a:r>
              <a:rPr lang="en-US" b="1" i="0" baseline="0" dirty="0">
                <a:solidFill>
                  <a:schemeClr val="tx1"/>
                </a:solidFill>
              </a:rPr>
              <a:t>。</a:t>
            </a:r>
            <a:r>
              <a:rPr lang="zh-TW" altLang="en-US" b="1" i="0" baseline="0" dirty="0">
                <a:solidFill>
                  <a:schemeClr val="tx1"/>
                </a:solidFill>
              </a:rPr>
              <a:t>這裡的目標是協助他們瞭解發展花費計畫的概念</a:t>
            </a:r>
            <a:r>
              <a:rPr lang="en-US" b="1" i="0" baseline="0" dirty="0">
                <a:solidFill>
                  <a:schemeClr val="tx1"/>
                </a:solidFill>
              </a:rPr>
              <a:t>，</a:t>
            </a:r>
            <a:r>
              <a:rPr lang="zh-TW" altLang="en-US" b="1" i="0" baseline="0" dirty="0">
                <a:solidFill>
                  <a:schemeClr val="tx1"/>
                </a:solidFill>
              </a:rPr>
              <a:t>不用特別正確填寫工作表</a:t>
            </a:r>
            <a:r>
              <a:rPr lang="en-US" b="1" i="0" baseline="0" dirty="0">
                <a:solidFill>
                  <a:schemeClr val="tx1"/>
                </a:solidFill>
              </a:rPr>
              <a:t>。</a:t>
            </a:r>
            <a:endParaRPr lang="en-US" b="1" i="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dirty="0"/>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solidFill>
                <a:schemeClr val="tx1"/>
              </a:solidFill>
              <a:latin typeface="+mn-lt"/>
            </a:endParaRPr>
          </a:p>
          <a:p>
            <a:pPr marL="342900" indent="-342900">
              <a:buFont typeface="Wingdings" panose="05000000000000000000" pitchFamily="2" charset="2"/>
              <a:buChar char="ü"/>
            </a:pPr>
            <a:r>
              <a:rPr lang="zh-TW" altLang="en-US" sz="1200" dirty="0">
                <a:solidFill>
                  <a:schemeClr val="tx1"/>
                </a:solidFill>
                <a:latin typeface="+mn-lt"/>
              </a:rPr>
              <a:t>服務將是個人中心並列在你的</a:t>
            </a:r>
            <a:r>
              <a:rPr lang="en-US" sz="1200" dirty="0">
                <a:solidFill>
                  <a:schemeClr val="tx1"/>
                </a:solidFill>
                <a:latin typeface="+mn-lt"/>
              </a:rPr>
              <a:t>IPP。</a:t>
            </a:r>
          </a:p>
          <a:p>
            <a:endParaRPr lang="en-US" sz="1200" dirty="0">
              <a:solidFill>
                <a:schemeClr val="tx1"/>
              </a:solidFill>
              <a:latin typeface="+mn-lt"/>
            </a:endParaRPr>
          </a:p>
          <a:p>
            <a:pPr marL="342900" indent="-342900">
              <a:buFont typeface="Wingdings" panose="05000000000000000000" pitchFamily="2" charset="2"/>
              <a:buChar char="ü"/>
            </a:pPr>
            <a:r>
              <a:rPr lang="zh-TW" altLang="en-US" sz="1200" dirty="0">
                <a:solidFill>
                  <a:schemeClr val="tx1"/>
                </a:solidFill>
                <a:latin typeface="+mn-lt"/>
              </a:rPr>
              <a:t>你及支持你的人</a:t>
            </a:r>
            <a:r>
              <a:rPr lang="en-US" sz="1200" dirty="0">
                <a:solidFill>
                  <a:schemeClr val="tx1"/>
                </a:solidFill>
                <a:latin typeface="+mn-lt"/>
              </a:rPr>
              <a:t>/</a:t>
            </a:r>
            <a:r>
              <a:rPr lang="zh-TW" altLang="en-US" sz="1200" dirty="0">
                <a:solidFill>
                  <a:schemeClr val="tx1"/>
                </a:solidFill>
                <a:latin typeface="+mn-lt"/>
              </a:rPr>
              <a:t>團隊將決定達到目標需要的服務</a:t>
            </a:r>
            <a:r>
              <a:rPr lang="en-US" sz="1200" dirty="0">
                <a:solidFill>
                  <a:schemeClr val="tx1"/>
                </a:solidFill>
                <a:latin typeface="+mn-lt"/>
              </a:rPr>
              <a:t>。</a:t>
            </a:r>
          </a:p>
          <a:p>
            <a:endParaRPr lang="en-US" sz="1200" dirty="0">
              <a:solidFill>
                <a:schemeClr val="tx1"/>
              </a:solidFill>
              <a:latin typeface="+mn-lt"/>
            </a:endParaRPr>
          </a:p>
          <a:p>
            <a:pPr marL="342900" indent="-342900">
              <a:buFont typeface="Wingdings" panose="05000000000000000000" pitchFamily="2" charset="2"/>
              <a:buChar char="ü"/>
            </a:pPr>
            <a:r>
              <a:rPr lang="zh-TW" altLang="en-US" sz="1200" dirty="0">
                <a:solidFill>
                  <a:schemeClr val="tx1"/>
                </a:solidFill>
                <a:latin typeface="+mn-lt"/>
              </a:rPr>
              <a:t>你將先決定可使用哪些一般服務</a:t>
            </a:r>
            <a:r>
              <a:rPr lang="en-US" sz="1200" dirty="0">
                <a:solidFill>
                  <a:schemeClr val="tx1"/>
                </a:solidFill>
                <a:latin typeface="+mn-lt"/>
              </a:rPr>
              <a:t>。</a:t>
            </a:r>
          </a:p>
          <a:p>
            <a:endParaRPr lang="en-US" sz="1200" dirty="0">
              <a:solidFill>
                <a:schemeClr val="tx1"/>
              </a:solidFill>
              <a:latin typeface="+mn-lt"/>
            </a:endParaRPr>
          </a:p>
          <a:p>
            <a:pPr marL="342900" indent="-342900">
              <a:buFont typeface="Wingdings" panose="05000000000000000000" pitchFamily="2" charset="2"/>
              <a:buChar char="ü"/>
            </a:pPr>
            <a:r>
              <a:rPr lang="zh-TW" altLang="en-US" sz="1200" dirty="0">
                <a:solidFill>
                  <a:schemeClr val="tx1"/>
                </a:solidFill>
                <a:latin typeface="+mn-lt"/>
              </a:rPr>
              <a:t>你將研究並計算花費計畫其他服務及支持的成本</a:t>
            </a:r>
            <a:r>
              <a:rPr lang="en-US" sz="1200" dirty="0">
                <a:solidFill>
                  <a:schemeClr val="tx1"/>
                </a:solidFill>
                <a:latin typeface="+mn-lt"/>
              </a:rPr>
              <a:t>。</a:t>
            </a:r>
          </a:p>
          <a:p>
            <a:pPr marL="342900" indent="-342900">
              <a:buFont typeface="Wingdings" panose="05000000000000000000" pitchFamily="2" charset="2"/>
              <a:buChar char="ü"/>
            </a:pPr>
            <a:endParaRPr lang="en-US" sz="1200" dirty="0">
              <a:solidFill>
                <a:schemeClr val="tx1"/>
              </a:solidFill>
              <a:latin typeface="+mn-lt"/>
            </a:endParaRPr>
          </a:p>
          <a:p>
            <a:pPr marL="0" indent="0">
              <a:buFont typeface="Wingdings" panose="05000000000000000000" pitchFamily="2" charset="2"/>
              <a:buNone/>
            </a:pPr>
            <a:r>
              <a:rPr lang="zh-TW" altLang="en-US" sz="1200" b="1" dirty="0">
                <a:solidFill>
                  <a:schemeClr val="tx1"/>
                </a:solidFill>
                <a:latin typeface="+mn-lt"/>
              </a:rPr>
              <a:t>訓練小訣竅</a:t>
            </a:r>
            <a:r>
              <a:rPr lang="en-US" sz="1200" b="1" dirty="0">
                <a:solidFill>
                  <a:schemeClr val="tx1"/>
                </a:solidFill>
                <a:latin typeface="+mn-lt"/>
              </a:rPr>
              <a:t>！</a:t>
            </a:r>
            <a:r>
              <a:rPr lang="en-US" altLang="zh-TW" sz="1200" b="1" dirty="0">
                <a:solidFill>
                  <a:schemeClr val="tx1"/>
                </a:solidFill>
                <a:latin typeface="+mn-lt"/>
              </a:rPr>
              <a:t>FMS</a:t>
            </a:r>
            <a:r>
              <a:rPr lang="zh-TW" altLang="en-US" sz="1200" b="1" dirty="0">
                <a:solidFill>
                  <a:schemeClr val="tx1"/>
                </a:solidFill>
                <a:latin typeface="+mn-lt"/>
              </a:rPr>
              <a:t>下個部分的內容很多</a:t>
            </a:r>
            <a:r>
              <a:rPr lang="en-US" sz="1200" b="1" dirty="0">
                <a:solidFill>
                  <a:schemeClr val="tx1"/>
                </a:solidFill>
                <a:latin typeface="+mn-lt"/>
              </a:rPr>
              <a:t>，</a:t>
            </a:r>
            <a:r>
              <a:rPr lang="zh-TW" altLang="en-US" sz="1200" b="1" dirty="0">
                <a:solidFill>
                  <a:schemeClr val="tx1"/>
                </a:solidFill>
                <a:latin typeface="+mn-lt"/>
              </a:rPr>
              <a:t>考慮在這裡休息一次或至少休息一下再進入</a:t>
            </a:r>
            <a:r>
              <a:rPr lang="en-US" sz="1200" b="1" dirty="0">
                <a:solidFill>
                  <a:schemeClr val="tx1"/>
                </a:solidFill>
                <a:latin typeface="+mn-lt"/>
              </a:rPr>
              <a:t>FMS。</a:t>
            </a: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dirty="0"/>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dirty="0"/>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dirty="0"/>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zh-TW" altLang="en-US" baseline="0" dirty="0">
                <a:solidFill>
                  <a:schemeClr val="tx1"/>
                </a:solidFill>
                <a:latin typeface="+mn-lt"/>
              </a:rPr>
              <a:t>對你最大的支持之一就是財務管理服務</a:t>
            </a:r>
            <a:r>
              <a:rPr lang="en-US" baseline="0" dirty="0">
                <a:solidFill>
                  <a:schemeClr val="tx1"/>
                </a:solidFill>
                <a:latin typeface="+mn-lt"/>
              </a:rPr>
              <a:t>，</a:t>
            </a:r>
            <a:r>
              <a:rPr lang="zh-TW" altLang="en-US" baseline="0" dirty="0">
                <a:solidFill>
                  <a:schemeClr val="tx1"/>
                </a:solidFill>
                <a:latin typeface="+mn-lt"/>
              </a:rPr>
              <a:t>或</a:t>
            </a:r>
            <a:r>
              <a:rPr lang="en-US" baseline="0" dirty="0">
                <a:solidFill>
                  <a:schemeClr val="tx1"/>
                </a:solidFill>
                <a:latin typeface="+mn-lt"/>
              </a:rPr>
              <a:t>FMS。</a:t>
            </a:r>
          </a:p>
          <a:p>
            <a:pPr marL="174708" indent="-174708" defTabSz="931774">
              <a:defRPr/>
            </a:pPr>
            <a:r>
              <a:rPr lang="en-US" baseline="0" dirty="0">
                <a:solidFill>
                  <a:schemeClr val="tx1"/>
                </a:solidFill>
                <a:latin typeface="+mn-lt"/>
              </a:rPr>
              <a:t>FMS</a:t>
            </a:r>
            <a:r>
              <a:rPr lang="zh-TW" altLang="en-US" baseline="0" dirty="0">
                <a:solidFill>
                  <a:schemeClr val="tx1"/>
                </a:solidFill>
                <a:latin typeface="+mn-lt"/>
              </a:rPr>
              <a:t>是</a:t>
            </a:r>
            <a:r>
              <a:rPr lang="zh-TW" altLang="en-US" b="1" baseline="0" dirty="0">
                <a:solidFill>
                  <a:schemeClr val="tx1"/>
                </a:solidFill>
                <a:latin typeface="+mn-lt"/>
              </a:rPr>
              <a:t>唯一必須是區域中心業者的服務提供者</a:t>
            </a:r>
            <a:r>
              <a:rPr lang="zh-TW" altLang="en-US" baseline="0" dirty="0">
                <a:solidFill>
                  <a:schemeClr val="tx1"/>
                </a:solidFill>
                <a:latin typeface="+mn-lt"/>
              </a:rPr>
              <a:t>且是你唯一必須要有的服務</a:t>
            </a:r>
            <a:r>
              <a:rPr lang="en-US" baseline="0" dirty="0">
                <a:solidFill>
                  <a:schemeClr val="tx1"/>
                </a:solidFill>
                <a:latin typeface="+mn-lt"/>
              </a:rPr>
              <a:t>。</a:t>
            </a:r>
          </a:p>
          <a:p>
            <a:pPr marL="174708" indent="-174708" defTabSz="931774">
              <a:buFont typeface="Arial" panose="020B0604020202020204" pitchFamily="34" charset="0"/>
              <a:buChar char="•"/>
              <a:defRPr/>
            </a:pPr>
            <a:r>
              <a:rPr lang="en-US" dirty="0">
                <a:solidFill>
                  <a:schemeClr val="tx1"/>
                </a:solidFill>
                <a:latin typeface="+mn-lt"/>
              </a:rPr>
              <a:t>FMS</a:t>
            </a:r>
            <a:r>
              <a:rPr lang="zh-TW" altLang="en-US" dirty="0">
                <a:solidFill>
                  <a:schemeClr val="tx1"/>
                </a:solidFill>
                <a:latin typeface="+mn-lt"/>
              </a:rPr>
              <a:t>使用</a:t>
            </a:r>
            <a:r>
              <a:rPr lang="zh-TW" altLang="en-US" baseline="0" dirty="0">
                <a:solidFill>
                  <a:schemeClr val="tx1"/>
                </a:solidFill>
                <a:latin typeface="+mn-lt"/>
              </a:rPr>
              <a:t>花費計畫支付</a:t>
            </a:r>
            <a:r>
              <a:rPr lang="en-US" altLang="zh-TW" baseline="0" dirty="0">
                <a:solidFill>
                  <a:schemeClr val="tx1"/>
                </a:solidFill>
                <a:latin typeface="+mn-lt"/>
              </a:rPr>
              <a:t>IPP</a:t>
            </a:r>
            <a:r>
              <a:rPr lang="zh-TW" altLang="en-US" baseline="0" dirty="0">
                <a:solidFill>
                  <a:schemeClr val="tx1"/>
                </a:solidFill>
                <a:latin typeface="+mn-lt"/>
              </a:rPr>
              <a:t>服務及支持</a:t>
            </a:r>
            <a:r>
              <a:rPr lang="en-US" baseline="0" dirty="0">
                <a:solidFill>
                  <a:schemeClr val="tx1"/>
                </a:solidFill>
                <a:latin typeface="+mn-lt"/>
              </a:rPr>
              <a:t>。</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latin typeface="+mn-lt"/>
              </a:rPr>
              <a:t>寄給你及區域中心</a:t>
            </a:r>
            <a:r>
              <a:rPr lang="zh-TW" altLang="en-US" sz="1200" baseline="0" dirty="0">
                <a:solidFill>
                  <a:schemeClr val="tx1"/>
                </a:solidFill>
                <a:latin typeface="+mn-lt"/>
              </a:rPr>
              <a:t>每月</a:t>
            </a:r>
            <a:r>
              <a:rPr lang="zh-TW" altLang="en-US" baseline="0" dirty="0">
                <a:solidFill>
                  <a:schemeClr val="tx1"/>
                </a:solidFill>
                <a:latin typeface="+mn-lt"/>
              </a:rPr>
              <a:t>花費計畫</a:t>
            </a:r>
            <a:r>
              <a:rPr lang="zh-TW" altLang="en-US" sz="1200" baseline="0" dirty="0">
                <a:solidFill>
                  <a:schemeClr val="tx1"/>
                </a:solidFill>
                <a:latin typeface="+mn-lt"/>
              </a:rPr>
              <a:t>摘要</a:t>
            </a:r>
            <a:r>
              <a:rPr lang="en-US" baseline="0" dirty="0">
                <a:solidFill>
                  <a:schemeClr val="tx1"/>
                </a:solidFill>
                <a:latin typeface="+mn-lt"/>
              </a:rPr>
              <a:t>。</a:t>
            </a:r>
          </a:p>
          <a:p>
            <a:pPr marL="174708" indent="-174708" defTabSz="931774">
              <a:buFont typeface="Arial" panose="020B0604020202020204" pitchFamily="34" charset="0"/>
              <a:buChar char="•"/>
              <a:defRPr/>
            </a:pPr>
            <a:r>
              <a:rPr lang="zh-TW" altLang="en-US" baseline="0" dirty="0">
                <a:solidFill>
                  <a:schemeClr val="tx1"/>
                </a:solidFill>
                <a:latin typeface="+mn-lt"/>
              </a:rPr>
              <a:t>將協助確定你不會超支</a:t>
            </a:r>
            <a:r>
              <a:rPr lang="en-US" baseline="0" dirty="0">
                <a:solidFill>
                  <a:schemeClr val="tx1"/>
                </a:solidFill>
                <a:latin typeface="+mn-lt"/>
              </a:rPr>
              <a:t>。</a:t>
            </a:r>
          </a:p>
          <a:p>
            <a:pPr marL="174708" indent="-174708" defTabSz="931774">
              <a:buFont typeface="Arial" panose="020B0604020202020204" pitchFamily="34" charset="0"/>
              <a:buChar char="•"/>
              <a:defRPr/>
            </a:pPr>
            <a:r>
              <a:rPr lang="en-US" baseline="0" dirty="0">
                <a:solidFill>
                  <a:schemeClr val="tx1"/>
                </a:solidFill>
                <a:latin typeface="+mn-lt"/>
              </a:rPr>
              <a:t>FMS</a:t>
            </a:r>
            <a:r>
              <a:rPr lang="zh-TW" altLang="en-US" baseline="0" dirty="0">
                <a:solidFill>
                  <a:schemeClr val="tx1"/>
                </a:solidFill>
                <a:latin typeface="+mn-lt"/>
              </a:rPr>
              <a:t>會確定你挑選的工作人員是符合提供受雇服務的資格</a:t>
            </a:r>
            <a:r>
              <a:rPr lang="en-US" baseline="0" dirty="0">
                <a:solidFill>
                  <a:schemeClr val="tx1"/>
                </a:solidFill>
                <a:latin typeface="+mn-lt"/>
              </a:rPr>
              <a:t>。</a:t>
            </a:r>
          </a:p>
          <a:p>
            <a:pPr marL="174708" indent="-174708" defTabSz="931774">
              <a:buFont typeface="Arial" panose="020B0604020202020204" pitchFamily="34" charset="0"/>
              <a:buChar char="•"/>
              <a:defRPr/>
            </a:pPr>
            <a:r>
              <a:rPr lang="zh-TW" altLang="en-US" baseline="0" dirty="0">
                <a:solidFill>
                  <a:schemeClr val="tx1"/>
                </a:solidFill>
                <a:latin typeface="+mn-lt"/>
              </a:rPr>
              <a:t>若有需要</a:t>
            </a:r>
            <a:r>
              <a:rPr lang="en-US" altLang="zh-TW" baseline="0" dirty="0">
                <a:solidFill>
                  <a:schemeClr val="tx1"/>
                </a:solidFill>
                <a:latin typeface="+mn-lt"/>
              </a:rPr>
              <a:t>，</a:t>
            </a:r>
            <a:r>
              <a:rPr lang="zh-TW" altLang="en-US" baseline="0" dirty="0">
                <a:solidFill>
                  <a:schemeClr val="tx1"/>
                </a:solidFill>
                <a:latin typeface="+mn-lt"/>
              </a:rPr>
              <a:t>將協助可能人員完成背景調查</a:t>
            </a:r>
            <a:r>
              <a:rPr lang="en-US" baseline="0" dirty="0">
                <a:solidFill>
                  <a:schemeClr val="tx1"/>
                </a:solidFill>
                <a:latin typeface="+mn-lt"/>
              </a:rPr>
              <a:t>。</a:t>
            </a:r>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dirty="0"/>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下面幾張簡報說明如何決定花費計畫的服務及支持需要哪種</a:t>
            </a:r>
            <a:r>
              <a:rPr lang="en-US" altLang="zh-TW" dirty="0"/>
              <a:t>FMS</a:t>
            </a:r>
            <a:r>
              <a:rPr lang="zh-TW" altLang="en-US" dirty="0"/>
              <a:t>關係 </a:t>
            </a:r>
            <a:r>
              <a:rPr lang="en-US" dirty="0"/>
              <a:t>。</a:t>
            </a:r>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dirty="0"/>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你的</a:t>
            </a:r>
            <a:r>
              <a:rPr lang="en-US" dirty="0"/>
              <a:t>IPP</a:t>
            </a:r>
            <a:r>
              <a:rPr lang="zh-TW" altLang="en-US" dirty="0"/>
              <a:t>及花費計畫顯示你選擇的</a:t>
            </a:r>
            <a:r>
              <a:rPr lang="zh-TW" altLang="en-US" baseline="0" dirty="0"/>
              <a:t>服務及支持</a:t>
            </a:r>
            <a:r>
              <a:rPr lang="en-US" baseline="0" dirty="0"/>
              <a:t>。</a:t>
            </a:r>
          </a:p>
          <a:p>
            <a:r>
              <a:rPr lang="zh-TW" altLang="en-US" baseline="0" dirty="0"/>
              <a:t>要決定你與</a:t>
            </a:r>
            <a:r>
              <a:rPr lang="en-US" altLang="zh-TW" baseline="0" dirty="0"/>
              <a:t>FMS</a:t>
            </a:r>
            <a:r>
              <a:rPr lang="zh-TW" altLang="en-US" baseline="0" dirty="0"/>
              <a:t>的關係</a:t>
            </a:r>
            <a:r>
              <a:rPr lang="en-US" baseline="0" dirty="0"/>
              <a:t>，</a:t>
            </a:r>
            <a:r>
              <a:rPr lang="zh-TW" altLang="en-US" baseline="0" dirty="0"/>
              <a:t>先問自己你的計畫是否會有</a:t>
            </a:r>
            <a:r>
              <a:rPr lang="zh-TW" altLang="en-US" dirty="0"/>
              <a:t>員工</a:t>
            </a:r>
            <a:r>
              <a:rPr lang="en-US" baseline="0" dirty="0"/>
              <a:t> 。</a:t>
            </a:r>
            <a:r>
              <a:rPr lang="zh-TW" altLang="en-US" baseline="0" dirty="0"/>
              <a:t>還有</a:t>
            </a:r>
            <a:r>
              <a:rPr lang="en-US" baseline="0" dirty="0"/>
              <a:t>，</a:t>
            </a:r>
            <a:r>
              <a:rPr lang="zh-TW" altLang="en-US" baseline="0" dirty="0"/>
              <a:t>若你會有員工</a:t>
            </a:r>
            <a:r>
              <a:rPr lang="en-US" baseline="0" dirty="0"/>
              <a:t>，</a:t>
            </a:r>
            <a:r>
              <a:rPr lang="zh-TW" altLang="en-US" baseline="0" dirty="0"/>
              <a:t>誰會與他們有雇主關係</a:t>
            </a:r>
            <a:r>
              <a:rPr lang="en-US" baseline="0" dirty="0"/>
              <a:t>。</a:t>
            </a:r>
          </a:p>
          <a:p>
            <a:r>
              <a:rPr lang="zh-TW" altLang="en-US" baseline="0" dirty="0"/>
              <a:t>說明回答那些問題的不同方式</a:t>
            </a:r>
            <a:r>
              <a:rPr lang="en-US" baseline="0" dirty="0"/>
              <a:t>。</a:t>
            </a:r>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dirty="0"/>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你的</a:t>
            </a:r>
            <a:r>
              <a:rPr lang="en-US" altLang="zh-TW" dirty="0"/>
              <a:t>IPP</a:t>
            </a:r>
            <a:r>
              <a:rPr lang="zh-TW" altLang="en-US" dirty="0"/>
              <a:t>及花費計畫顯示你選擇的服務及支持</a:t>
            </a:r>
            <a:r>
              <a:rPr lang="en-US" baseline="0" dirty="0"/>
              <a:t>。</a:t>
            </a:r>
            <a:endParaRPr lang="en-US" dirty="0">
              <a:solidFill>
                <a:schemeClr val="tx1"/>
              </a:solidFill>
            </a:endParaRPr>
          </a:p>
          <a:p>
            <a:r>
              <a:rPr lang="zh-TW" altLang="en-US" dirty="0">
                <a:solidFill>
                  <a:schemeClr val="tx1"/>
                </a:solidFill>
              </a:rPr>
              <a:t>因此</a:t>
            </a:r>
            <a:r>
              <a:rPr lang="en-US" dirty="0">
                <a:solidFill>
                  <a:schemeClr val="tx1"/>
                </a:solidFill>
              </a:rPr>
              <a:t>，</a:t>
            </a:r>
            <a:r>
              <a:rPr lang="zh-TW" altLang="en-US" dirty="0">
                <a:solidFill>
                  <a:schemeClr val="tx1"/>
                </a:solidFill>
              </a:rPr>
              <a:t>你問這個問題</a:t>
            </a:r>
            <a:r>
              <a:rPr lang="en-US" dirty="0">
                <a:solidFill>
                  <a:schemeClr val="tx1"/>
                </a:solidFill>
              </a:rPr>
              <a:t>，「</a:t>
            </a:r>
            <a:r>
              <a:rPr lang="zh-TW" altLang="en-US" dirty="0">
                <a:solidFill>
                  <a:schemeClr val="tx1"/>
                </a:solidFill>
              </a:rPr>
              <a:t>我會有員工</a:t>
            </a:r>
            <a:r>
              <a:rPr lang="en-US" dirty="0">
                <a:solidFill>
                  <a:schemeClr val="tx1"/>
                </a:solidFill>
              </a:rPr>
              <a:t>？</a:t>
            </a:r>
            <a:r>
              <a:rPr lang="en-US" dirty="0">
                <a:solidFill>
                  <a:schemeClr val="tx1"/>
                </a:solidFill>
                <a:latin typeface="標楷體" panose="03000509000000000000" pitchFamily="65" charset="-120"/>
                <a:ea typeface="標楷體" panose="03000509000000000000" pitchFamily="65" charset="-120"/>
              </a:rPr>
              <a:t>」</a:t>
            </a:r>
            <a:endParaRPr lang="en-US" dirty="0">
              <a:solidFill>
                <a:schemeClr val="tx1"/>
              </a:solidFill>
            </a:endParaRPr>
          </a:p>
          <a:p>
            <a:pPr marL="0" indent="0">
              <a:buFont typeface="Arial" panose="020B0604020202020204" pitchFamily="34" charset="0"/>
              <a:buNone/>
            </a:pPr>
            <a:r>
              <a:rPr lang="zh-TW" altLang="en-US" dirty="0">
                <a:solidFill>
                  <a:schemeClr val="tx1"/>
                </a:solidFill>
              </a:rPr>
              <a:t>不會</a:t>
            </a:r>
            <a:r>
              <a:rPr lang="en-US" dirty="0">
                <a:solidFill>
                  <a:schemeClr val="tx1"/>
                </a:solidFill>
              </a:rPr>
              <a:t> – </a:t>
            </a:r>
            <a:r>
              <a:rPr lang="zh-TW" altLang="en-US" dirty="0">
                <a:solidFill>
                  <a:schemeClr val="tx1"/>
                </a:solidFill>
              </a:rPr>
              <a:t>沒有員工</a:t>
            </a:r>
            <a:r>
              <a:rPr lang="en-US" dirty="0">
                <a:solidFill>
                  <a:schemeClr val="tx1"/>
                </a:solidFill>
              </a:rPr>
              <a:t>。</a:t>
            </a:r>
          </a:p>
          <a:p>
            <a:pPr marL="628650" lvl="1" indent="-171450">
              <a:buFont typeface="Arial" panose="020B0604020202020204" pitchFamily="34" charset="0"/>
              <a:buChar char="•"/>
            </a:pPr>
            <a:r>
              <a:rPr lang="zh-TW" altLang="en-US" dirty="0">
                <a:solidFill>
                  <a:schemeClr val="tx1"/>
                </a:solidFill>
              </a:rPr>
              <a:t>我只購買</a:t>
            </a:r>
            <a:r>
              <a:rPr lang="zh-TW" altLang="en-US" baseline="0" dirty="0">
                <a:solidFill>
                  <a:schemeClr val="tx1"/>
                </a:solidFill>
              </a:rPr>
              <a:t>物品</a:t>
            </a:r>
            <a:endParaRPr lang="en-US" dirty="0">
              <a:solidFill>
                <a:schemeClr val="tx1"/>
              </a:solidFill>
            </a:endParaRPr>
          </a:p>
          <a:p>
            <a:pPr marL="628650" lvl="1" indent="-171450">
              <a:buFont typeface="Arial" panose="020B0604020202020204" pitchFamily="34" charset="0"/>
              <a:buChar char="•"/>
            </a:pPr>
            <a:r>
              <a:rPr lang="zh-TW" altLang="en-US" dirty="0">
                <a:solidFill>
                  <a:schemeClr val="tx1"/>
                </a:solidFill>
              </a:rPr>
              <a:t>我不會有</a:t>
            </a:r>
            <a:r>
              <a:rPr lang="zh-TW" altLang="en-US" baseline="0" dirty="0">
                <a:solidFill>
                  <a:schemeClr val="tx1"/>
                </a:solidFill>
              </a:rPr>
              <a:t>員工</a:t>
            </a:r>
            <a:r>
              <a:rPr lang="en-US" altLang="zh-TW" dirty="0">
                <a:solidFill>
                  <a:schemeClr val="tx1"/>
                </a:solidFill>
              </a:rPr>
              <a:t>，</a:t>
            </a:r>
            <a:r>
              <a:rPr lang="zh-TW" altLang="en-US" dirty="0">
                <a:solidFill>
                  <a:schemeClr val="tx1"/>
                </a:solidFill>
              </a:rPr>
              <a:t>因為我</a:t>
            </a:r>
            <a:r>
              <a:rPr lang="zh-TW" altLang="en-US" baseline="0" dirty="0">
                <a:solidFill>
                  <a:schemeClr val="tx1"/>
                </a:solidFill>
              </a:rPr>
              <a:t>雇用機構</a:t>
            </a:r>
            <a:r>
              <a:rPr lang="en-US" baseline="0" dirty="0">
                <a:solidFill>
                  <a:schemeClr val="tx1"/>
                </a:solidFill>
              </a:rPr>
              <a:t>/</a:t>
            </a:r>
            <a:r>
              <a:rPr lang="zh-TW" altLang="en-US" baseline="0" dirty="0">
                <a:solidFill>
                  <a:schemeClr val="tx1"/>
                </a:solidFill>
              </a:rPr>
              <a:t>公司提供人與我合作</a:t>
            </a:r>
            <a:r>
              <a:rPr lang="en-US" baseline="0" dirty="0">
                <a:solidFill>
                  <a:schemeClr val="tx1"/>
                </a:solidFill>
              </a:rPr>
              <a:t>。</a:t>
            </a:r>
            <a:r>
              <a:rPr lang="zh-TW" altLang="en-US" baseline="0" dirty="0">
                <a:solidFill>
                  <a:schemeClr val="tx1"/>
                </a:solidFill>
              </a:rPr>
              <a:t>我與協助我的人沒有雇主</a:t>
            </a:r>
            <a:r>
              <a:rPr lang="en-US" baseline="0" dirty="0">
                <a:solidFill>
                  <a:schemeClr val="tx1"/>
                </a:solidFill>
              </a:rPr>
              <a:t>/</a:t>
            </a:r>
            <a:r>
              <a:rPr lang="zh-TW" altLang="en-US" baseline="0" dirty="0">
                <a:solidFill>
                  <a:schemeClr val="tx1"/>
                </a:solidFill>
              </a:rPr>
              <a:t>員工關係 </a:t>
            </a:r>
            <a:r>
              <a:rPr lang="en-US" baseline="0" dirty="0">
                <a:solidFill>
                  <a:schemeClr val="tx1"/>
                </a:solidFill>
              </a:rPr>
              <a:t>。</a:t>
            </a:r>
            <a:r>
              <a:rPr lang="zh-TW" altLang="en-US" baseline="0" dirty="0">
                <a:solidFill>
                  <a:schemeClr val="tx1"/>
                </a:solidFill>
              </a:rPr>
              <a:t>我已雇用機構</a:t>
            </a:r>
            <a:r>
              <a:rPr lang="en-US" baseline="0" dirty="0">
                <a:solidFill>
                  <a:schemeClr val="tx1"/>
                </a:solidFill>
              </a:rPr>
              <a:t>/</a:t>
            </a:r>
            <a:r>
              <a:rPr lang="zh-TW" altLang="en-US" baseline="0" dirty="0">
                <a:solidFill>
                  <a:schemeClr val="tx1"/>
                </a:solidFill>
              </a:rPr>
              <a:t>公司且協助我的人不是該機構</a:t>
            </a:r>
            <a:r>
              <a:rPr lang="en-US" baseline="0" dirty="0">
                <a:solidFill>
                  <a:schemeClr val="tx1"/>
                </a:solidFill>
              </a:rPr>
              <a:t>/</a:t>
            </a:r>
            <a:r>
              <a:rPr lang="zh-TW" altLang="en-US" baseline="0" dirty="0">
                <a:solidFill>
                  <a:schemeClr val="tx1"/>
                </a:solidFill>
              </a:rPr>
              <a:t>公司的員工</a:t>
            </a:r>
            <a:r>
              <a:rPr lang="en-US" baseline="0" dirty="0">
                <a:solidFill>
                  <a:schemeClr val="tx1"/>
                </a:solidFill>
              </a:rPr>
              <a:t>。</a:t>
            </a:r>
            <a:endParaRPr lang="en-US" dirty="0">
              <a:solidFill>
                <a:schemeClr val="tx1"/>
              </a:solidFill>
            </a:endParaRPr>
          </a:p>
          <a:p>
            <a:pPr marL="0" indent="0" defTabSz="931774">
              <a:buFont typeface="+mj-lt"/>
              <a:buNone/>
              <a:defRPr/>
            </a:pPr>
            <a:r>
              <a:rPr lang="zh-TW" altLang="en-US" b="1" dirty="0">
                <a:solidFill>
                  <a:schemeClr val="tx1"/>
                </a:solidFill>
              </a:rPr>
              <a:t>這是帳單支付者模式</a:t>
            </a:r>
            <a:r>
              <a:rPr lang="en-US" b="1" dirty="0">
                <a:solidFill>
                  <a:schemeClr val="tx1"/>
                </a:solidFill>
              </a:rPr>
              <a:t>：</a:t>
            </a:r>
          </a:p>
          <a:p>
            <a:pPr marL="228600" indent="-228600" defTabSz="931774">
              <a:buFont typeface="+mj-lt"/>
              <a:buAutoNum type="arabicParenR"/>
              <a:defRPr/>
            </a:pPr>
            <a:r>
              <a:rPr lang="en-US" dirty="0">
                <a:solidFill>
                  <a:schemeClr val="tx1"/>
                </a:solidFill>
              </a:rPr>
              <a:t>FMS</a:t>
            </a:r>
            <a:r>
              <a:rPr lang="zh-TW" altLang="en-US" dirty="0">
                <a:solidFill>
                  <a:schemeClr val="tx1"/>
                </a:solidFill>
              </a:rPr>
              <a:t>代表你提供這些服務支票並支付</a:t>
            </a:r>
            <a:r>
              <a:rPr lang="en-US" altLang="zh-TW" dirty="0">
                <a:solidFill>
                  <a:schemeClr val="tx1"/>
                </a:solidFill>
              </a:rPr>
              <a:t>IPP</a:t>
            </a:r>
            <a:r>
              <a:rPr lang="zh-TW" altLang="en-US" dirty="0">
                <a:solidFill>
                  <a:schemeClr val="tx1"/>
                </a:solidFill>
              </a:rPr>
              <a:t>列出的服務及支持</a:t>
            </a:r>
            <a:r>
              <a:rPr lang="en-US" dirty="0">
                <a:solidFill>
                  <a:schemeClr val="tx1"/>
                </a:solidFill>
              </a:rPr>
              <a:t>。</a:t>
            </a:r>
          </a:p>
          <a:p>
            <a:pPr marL="228600" indent="-228600" defTabSz="931774">
              <a:buFont typeface="+mj-lt"/>
              <a:buAutoNum type="arabicParenR"/>
              <a:defRPr/>
            </a:pPr>
            <a:r>
              <a:rPr lang="en-US" dirty="0">
                <a:solidFill>
                  <a:schemeClr val="tx1"/>
                </a:solidFill>
              </a:rPr>
              <a:t>FMS</a:t>
            </a:r>
            <a:r>
              <a:rPr lang="en-US" dirty="0">
                <a:solidFill>
                  <a:schemeClr val="tx1"/>
                </a:solidFill>
                <a:latin typeface="PMingLiU" panose="02020500000000000000" pitchFamily="18" charset="-120"/>
                <a:ea typeface="PMingLiU" panose="02020500000000000000" pitchFamily="18" charset="-120"/>
              </a:rPr>
              <a:t>、</a:t>
            </a:r>
            <a:r>
              <a:rPr lang="zh-TW" altLang="en-US" dirty="0">
                <a:solidFill>
                  <a:schemeClr val="tx1"/>
                </a:solidFill>
              </a:rPr>
              <a:t>服務提供者</a:t>
            </a:r>
            <a:r>
              <a:rPr lang="en-US" dirty="0">
                <a:solidFill>
                  <a:schemeClr val="tx1"/>
                </a:solidFill>
              </a:rPr>
              <a:t>，</a:t>
            </a:r>
            <a:r>
              <a:rPr lang="zh-TW" altLang="en-US" dirty="0">
                <a:solidFill>
                  <a:schemeClr val="tx1"/>
                </a:solidFill>
              </a:rPr>
              <a:t>或學員之間不存在雇主</a:t>
            </a:r>
            <a:r>
              <a:rPr lang="en-US" altLang="zh-TW" dirty="0">
                <a:solidFill>
                  <a:schemeClr val="tx1"/>
                </a:solidFill>
              </a:rPr>
              <a:t>/</a:t>
            </a:r>
            <a:r>
              <a:rPr lang="zh-TW" altLang="en-US" dirty="0">
                <a:solidFill>
                  <a:schemeClr val="tx1"/>
                </a:solidFill>
              </a:rPr>
              <a:t>員工關係 </a:t>
            </a:r>
            <a:r>
              <a:rPr lang="en-US" dirty="0">
                <a:solidFill>
                  <a:schemeClr val="tx1"/>
                </a:solidFill>
              </a:rPr>
              <a:t>。</a:t>
            </a:r>
          </a:p>
          <a:p>
            <a:pPr marL="228600" indent="-228600" defTabSz="931774">
              <a:buFont typeface="+mj-lt"/>
              <a:buAutoNum type="arabicParenR"/>
              <a:defRPr/>
            </a:pPr>
            <a:r>
              <a:rPr lang="zh-TW" altLang="en-US" dirty="0">
                <a:solidFill>
                  <a:schemeClr val="tx1"/>
                </a:solidFill>
              </a:rPr>
              <a:t>購買物品或向機構或公司購買服務及支持時</a:t>
            </a:r>
            <a:r>
              <a:rPr lang="en-US" altLang="zh-TW" dirty="0">
                <a:solidFill>
                  <a:schemeClr val="tx1"/>
                </a:solidFill>
              </a:rPr>
              <a:t>，</a:t>
            </a:r>
            <a:r>
              <a:rPr lang="zh-TW" altLang="en-US" dirty="0">
                <a:solidFill>
                  <a:schemeClr val="tx1"/>
                </a:solidFill>
              </a:rPr>
              <a:t>學員才能選擇這種模式的</a:t>
            </a:r>
            <a:r>
              <a:rPr lang="en-US" dirty="0">
                <a:solidFill>
                  <a:schemeClr val="tx1"/>
                </a:solidFill>
              </a:rPr>
              <a:t>FMS</a:t>
            </a:r>
            <a:r>
              <a:rPr lang="zh-TW" altLang="en-US" dirty="0">
                <a:solidFill>
                  <a:schemeClr val="tx1"/>
                </a:solidFill>
              </a:rPr>
              <a:t>提供者</a:t>
            </a:r>
            <a:r>
              <a:rPr lang="en-US" dirty="0">
                <a:solidFill>
                  <a:schemeClr val="tx1"/>
                </a:solidFill>
              </a:rPr>
              <a:t>。</a:t>
            </a:r>
          </a:p>
          <a:p>
            <a:pPr marL="228600" indent="-228600" defTabSz="931774">
              <a:buFont typeface="+mj-lt"/>
              <a:buAutoNum type="arabicParenR"/>
              <a:defRPr/>
            </a:pPr>
            <a:r>
              <a:rPr lang="zh-TW" altLang="en-US" dirty="0">
                <a:solidFill>
                  <a:schemeClr val="tx1"/>
                </a:solidFill>
              </a:rPr>
              <a:t>機構或公司負責提供物品及</a:t>
            </a:r>
            <a:r>
              <a:rPr lang="en-US" altLang="zh-TW" dirty="0">
                <a:solidFill>
                  <a:schemeClr val="tx1"/>
                </a:solidFill>
              </a:rPr>
              <a:t>/</a:t>
            </a:r>
            <a:r>
              <a:rPr lang="zh-TW" altLang="en-US" dirty="0">
                <a:solidFill>
                  <a:schemeClr val="tx1"/>
                </a:solidFill>
              </a:rPr>
              <a:t>或員工</a:t>
            </a:r>
            <a:r>
              <a:rPr lang="en-US" dirty="0">
                <a:solidFill>
                  <a:schemeClr val="tx1"/>
                </a:solidFill>
              </a:rPr>
              <a:t>，FMS</a:t>
            </a:r>
            <a:r>
              <a:rPr lang="zh-TW" altLang="en-US" dirty="0">
                <a:solidFill>
                  <a:schemeClr val="tx1"/>
                </a:solidFill>
              </a:rPr>
              <a:t>提供者開支票給已提供的服務及支持</a:t>
            </a:r>
            <a:r>
              <a:rPr lang="en-US" dirty="0">
                <a:solidFill>
                  <a:schemeClr val="tx1"/>
                </a:solidFill>
              </a:rPr>
              <a:t>。</a:t>
            </a:r>
          </a:p>
          <a:p>
            <a:pPr marL="228600" indent="-228600" defTabSz="931774">
              <a:buFont typeface="+mj-lt"/>
              <a:buAutoNum type="arabicParenR"/>
              <a:defRPr/>
            </a:pPr>
            <a:r>
              <a:rPr lang="zh-TW" altLang="en-US" dirty="0">
                <a:solidFill>
                  <a:schemeClr val="tx1"/>
                </a:solidFill>
              </a:rPr>
              <a:t>機構或公司與員工有雇主</a:t>
            </a:r>
            <a:r>
              <a:rPr lang="en-US" dirty="0">
                <a:solidFill>
                  <a:schemeClr val="tx1"/>
                </a:solidFill>
              </a:rPr>
              <a:t>/</a:t>
            </a:r>
            <a:r>
              <a:rPr lang="zh-TW" altLang="en-US" dirty="0">
                <a:solidFill>
                  <a:schemeClr val="tx1"/>
                </a:solidFill>
              </a:rPr>
              <a:t>員工關係</a:t>
            </a:r>
            <a:r>
              <a:rPr lang="en-US" altLang="zh-TW" dirty="0">
                <a:solidFill>
                  <a:schemeClr val="tx1"/>
                </a:solidFill>
              </a:rPr>
              <a:t>，</a:t>
            </a:r>
            <a:r>
              <a:rPr lang="zh-TW" altLang="en-US" dirty="0">
                <a:solidFill>
                  <a:schemeClr val="tx1"/>
                </a:solidFill>
              </a:rPr>
              <a:t>因此有責任遵循所有適用就業法及稅並取得適當保險</a:t>
            </a:r>
            <a:r>
              <a:rPr lang="en-US" dirty="0">
                <a:solidFill>
                  <a:schemeClr val="tx1"/>
                </a:solidFill>
              </a:rPr>
              <a:t>（</a:t>
            </a:r>
            <a:r>
              <a:rPr lang="zh-TW" altLang="en-US" dirty="0">
                <a:solidFill>
                  <a:schemeClr val="tx1"/>
                </a:solidFill>
              </a:rPr>
              <a:t>例如，員工薪資</a:t>
            </a:r>
            <a:r>
              <a:rPr lang="en-US" dirty="0">
                <a:solidFill>
                  <a:schemeClr val="tx1"/>
                </a:solidFill>
              </a:rPr>
              <a:t>）。</a:t>
            </a:r>
          </a:p>
          <a:p>
            <a:pPr defTabSz="931774">
              <a:defRPr/>
            </a:pPr>
            <a:r>
              <a:rPr lang="zh-TW" altLang="en-US" dirty="0">
                <a:solidFill>
                  <a:schemeClr val="tx1"/>
                </a:solidFill>
              </a:rPr>
              <a:t>範例</a:t>
            </a:r>
            <a:r>
              <a:rPr lang="en-US" dirty="0">
                <a:solidFill>
                  <a:schemeClr val="tx1"/>
                </a:solidFill>
              </a:rPr>
              <a:t>：</a:t>
            </a:r>
          </a:p>
          <a:p>
            <a:pPr marL="174708" indent="-174708" defTabSz="931774">
              <a:buFont typeface="Arial" panose="020B0604020202020204" pitchFamily="34" charset="0"/>
              <a:buChar char="•"/>
              <a:defRPr/>
            </a:pPr>
            <a:r>
              <a:rPr lang="zh-TW" altLang="en-US" dirty="0">
                <a:solidFill>
                  <a:schemeClr val="tx1"/>
                </a:solidFill>
              </a:rPr>
              <a:t>上公園休閒部的課程</a:t>
            </a:r>
            <a:endParaRPr lang="en-US" dirty="0">
              <a:solidFill>
                <a:schemeClr val="tx1"/>
              </a:solidFill>
            </a:endParaRPr>
          </a:p>
          <a:p>
            <a:pPr marL="174708" indent="-174708" defTabSz="931774">
              <a:buFont typeface="Arial" panose="020B0604020202020204" pitchFamily="34" charset="0"/>
              <a:buChar char="•"/>
              <a:defRPr/>
            </a:pPr>
            <a:r>
              <a:rPr lang="zh-TW" altLang="en-US" dirty="0">
                <a:solidFill>
                  <a:schemeClr val="tx1"/>
                </a:solidFill>
              </a:rPr>
              <a:t>購買公司的電腦</a:t>
            </a:r>
            <a:endParaRPr lang="en-US" dirty="0">
              <a:solidFill>
                <a:schemeClr val="tx1"/>
              </a:solidFill>
            </a:endParaRPr>
          </a:p>
          <a:p>
            <a:pPr marL="174708" indent="-174708" defTabSz="931774">
              <a:buFont typeface="Arial" panose="020B0604020202020204" pitchFamily="34" charset="0"/>
              <a:buChar char="•"/>
              <a:defRPr/>
            </a:pPr>
            <a:r>
              <a:rPr lang="zh-TW" altLang="en-US" dirty="0">
                <a:solidFill>
                  <a:schemeClr val="tx1"/>
                </a:solidFill>
              </a:rPr>
              <a:t>支付公司交通費</a:t>
            </a:r>
            <a:endParaRPr lang="en-US" dirty="0">
              <a:solidFill>
                <a:schemeClr val="tx1"/>
              </a:solidFill>
            </a:endParaRPr>
          </a:p>
          <a:p>
            <a:pPr marL="174708" indent="-174708" defTabSz="931774">
              <a:buFont typeface="Arial" panose="020B0604020202020204" pitchFamily="34" charset="0"/>
              <a:buChar char="•"/>
              <a:defRPr/>
            </a:pPr>
            <a:r>
              <a:rPr lang="zh-TW" altLang="en-US" dirty="0">
                <a:solidFill>
                  <a:schemeClr val="tx1"/>
                </a:solidFill>
              </a:rPr>
              <a:t>雇用公司提供你家的員工</a:t>
            </a:r>
            <a:endParaRPr lang="en-US" dirty="0">
              <a:solidFill>
                <a:schemeClr val="tx1"/>
              </a:solidFill>
            </a:endParaRPr>
          </a:p>
          <a:p>
            <a:pPr marL="174708" indent="-174708" defTabSz="931774">
              <a:buFont typeface="Arial" panose="020B0604020202020204" pitchFamily="34" charset="0"/>
              <a:buChar char="•"/>
              <a:defRPr/>
            </a:pPr>
            <a:r>
              <a:rPr lang="zh-TW" altLang="en-US" dirty="0">
                <a:solidFill>
                  <a:schemeClr val="tx1"/>
                </a:solidFill>
              </a:rPr>
              <a:t>與機構合作協助你應徵工作</a:t>
            </a:r>
            <a:endParaRPr lang="en-US" dirty="0">
              <a:solidFill>
                <a:schemeClr val="tx1"/>
              </a:solidFill>
            </a:endParaRPr>
          </a:p>
          <a:p>
            <a:pPr marL="174708" indent="-174708" defTabSz="931774">
              <a:buFont typeface="Arial" panose="020B0604020202020204" pitchFamily="34" charset="0"/>
              <a:buChar char="•"/>
              <a:defRPr/>
            </a:pPr>
            <a:r>
              <a:rPr lang="zh-TW" altLang="en-US" baseline="0" dirty="0">
                <a:solidFill>
                  <a:schemeClr val="tx1"/>
                </a:solidFill>
                <a:cs typeface="Arial" panose="020B0604020202020204" pitchFamily="34" charset="0"/>
              </a:rPr>
              <a:t>已與區域中心合作的提供者</a:t>
            </a:r>
            <a:endParaRPr lang="en-US" baseline="0" dirty="0">
              <a:solidFill>
                <a:schemeClr val="tx1"/>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dirty="0"/>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因此</a:t>
            </a:r>
            <a:r>
              <a:rPr lang="en-US" dirty="0">
                <a:solidFill>
                  <a:schemeClr val="tx1"/>
                </a:solidFill>
              </a:rPr>
              <a:t>，</a:t>
            </a:r>
            <a:r>
              <a:rPr lang="zh-TW" altLang="en-US" dirty="0">
                <a:solidFill>
                  <a:schemeClr val="tx1"/>
                </a:solidFill>
              </a:rPr>
              <a:t>回到那個問題</a:t>
            </a:r>
            <a:r>
              <a:rPr lang="en-US" dirty="0">
                <a:solidFill>
                  <a:schemeClr val="tx1"/>
                </a:solidFill>
              </a:rPr>
              <a:t>，</a:t>
            </a:r>
            <a:r>
              <a:rPr lang="zh-TW" altLang="en-US" dirty="0">
                <a:solidFill>
                  <a:schemeClr val="tx1"/>
                </a:solidFill>
              </a:rPr>
              <a:t>「我會有員工？」</a:t>
            </a:r>
            <a:endParaRPr lang="en-US" dirty="0">
              <a:solidFill>
                <a:schemeClr val="tx1"/>
              </a:solidFill>
            </a:endParaRPr>
          </a:p>
          <a:p>
            <a:endParaRPr lang="en-US" baseline="0" dirty="0">
              <a:solidFill>
                <a:schemeClr val="tx1"/>
              </a:solidFill>
            </a:endParaRPr>
          </a:p>
          <a:p>
            <a:r>
              <a:rPr lang="zh-TW" altLang="en-US" dirty="0">
                <a:solidFill>
                  <a:schemeClr val="tx1"/>
                </a:solidFill>
              </a:rPr>
              <a:t>是</a:t>
            </a:r>
            <a:r>
              <a:rPr lang="en-US" altLang="zh-TW" dirty="0">
                <a:solidFill>
                  <a:schemeClr val="tx1"/>
                </a:solidFill>
              </a:rPr>
              <a:t>，</a:t>
            </a:r>
            <a:r>
              <a:rPr lang="zh-TW" altLang="en-US" dirty="0">
                <a:solidFill>
                  <a:schemeClr val="tx1"/>
                </a:solidFill>
              </a:rPr>
              <a:t>我會有人直接替我工作且我想要獲得</a:t>
            </a:r>
            <a:r>
              <a:rPr lang="en-US" altLang="zh-TW" dirty="0">
                <a:solidFill>
                  <a:schemeClr val="tx1"/>
                </a:solidFill>
              </a:rPr>
              <a:t>FMS</a:t>
            </a:r>
            <a:r>
              <a:rPr lang="zh-TW" altLang="en-US" dirty="0">
                <a:solidFill>
                  <a:schemeClr val="tx1"/>
                </a:solidFill>
              </a:rPr>
              <a:t>支持負雇主的全責遵循就業法</a:t>
            </a:r>
            <a:r>
              <a:rPr lang="en-US" dirty="0">
                <a:solidFill>
                  <a:schemeClr val="tx1"/>
                </a:solidFill>
              </a:rPr>
              <a:t>。</a:t>
            </a:r>
            <a:endParaRPr lang="en-US" u="sng" dirty="0">
              <a:solidFill>
                <a:schemeClr val="tx1"/>
              </a:solidFill>
            </a:endParaRPr>
          </a:p>
          <a:p>
            <a:pPr defTabSz="931774">
              <a:defRPr/>
            </a:pPr>
            <a:r>
              <a:rPr lang="zh-TW" altLang="en-US" b="1" dirty="0">
                <a:solidFill>
                  <a:schemeClr val="tx1"/>
                </a:solidFill>
              </a:rPr>
              <a:t>這是單一雇主模式</a:t>
            </a:r>
            <a:r>
              <a:rPr lang="en-US" b="1" dirty="0">
                <a:solidFill>
                  <a:schemeClr val="tx1"/>
                </a:solidFill>
              </a:rPr>
              <a:t>：</a:t>
            </a:r>
          </a:p>
          <a:p>
            <a:pPr defTabSz="931774">
              <a:defRPr/>
            </a:pPr>
            <a:r>
              <a:rPr lang="zh-TW" altLang="en-US" dirty="0">
                <a:solidFill>
                  <a:schemeClr val="tx1"/>
                </a:solidFill>
              </a:rPr>
              <a:t>若學員想要當那些服務的直接雇主</a:t>
            </a:r>
            <a:r>
              <a:rPr lang="en-US" altLang="zh-TW" dirty="0">
                <a:solidFill>
                  <a:schemeClr val="tx1"/>
                </a:solidFill>
              </a:rPr>
              <a:t>，</a:t>
            </a:r>
            <a:r>
              <a:rPr lang="zh-TW" altLang="en-US" dirty="0">
                <a:solidFill>
                  <a:schemeClr val="tx1"/>
                </a:solidFill>
              </a:rPr>
              <a:t>可選擇這種模式</a:t>
            </a:r>
            <a:r>
              <a:rPr lang="en-US" altLang="zh-TW" dirty="0">
                <a:solidFill>
                  <a:schemeClr val="tx1"/>
                </a:solidFill>
              </a:rPr>
              <a:t> </a:t>
            </a:r>
            <a:r>
              <a:rPr lang="en-US" dirty="0">
                <a:solidFill>
                  <a:schemeClr val="tx1"/>
                </a:solidFill>
              </a:rPr>
              <a:t>。</a:t>
            </a:r>
          </a:p>
          <a:p>
            <a:pPr defTabSz="931774">
              <a:defRPr/>
            </a:pPr>
            <a:r>
              <a:rPr lang="en-US" dirty="0">
                <a:solidFill>
                  <a:schemeClr val="tx1"/>
                </a:solidFill>
              </a:rPr>
              <a:t>FMS</a:t>
            </a:r>
            <a:r>
              <a:rPr lang="zh-TW" altLang="en-US" dirty="0">
                <a:solidFill>
                  <a:schemeClr val="tx1"/>
                </a:solidFill>
              </a:rPr>
              <a:t>提供這種模式的服務協助學員</a:t>
            </a:r>
            <a:r>
              <a:rPr lang="en-US" dirty="0">
                <a:solidFill>
                  <a:schemeClr val="tx1"/>
                </a:solidFill>
              </a:rPr>
              <a:t>：</a:t>
            </a:r>
          </a:p>
          <a:p>
            <a:pPr marL="228600" indent="-228600" defTabSz="931774">
              <a:buFont typeface="+mj-lt"/>
              <a:buAutoNum type="arabicParenR"/>
              <a:defRPr/>
            </a:pPr>
            <a:r>
              <a:rPr lang="zh-TW" altLang="en-US" dirty="0">
                <a:solidFill>
                  <a:schemeClr val="tx1"/>
                </a:solidFill>
              </a:rPr>
              <a:t>協助他們遵循所有適用就業法</a:t>
            </a:r>
            <a:endParaRPr lang="en-US" dirty="0">
              <a:solidFill>
                <a:schemeClr val="tx1"/>
              </a:solidFill>
            </a:endParaRPr>
          </a:p>
          <a:p>
            <a:pPr marL="228600" indent="-228600" defTabSz="931774">
              <a:buFont typeface="+mj-lt"/>
              <a:buAutoNum type="arabicParenR"/>
              <a:defRPr/>
            </a:pPr>
            <a:r>
              <a:rPr lang="zh-TW" altLang="en-US" dirty="0">
                <a:solidFill>
                  <a:schemeClr val="tx1"/>
                </a:solidFill>
              </a:rPr>
              <a:t>驗證提供者資格並取得背景調查</a:t>
            </a:r>
            <a:r>
              <a:rPr lang="en-US" dirty="0">
                <a:solidFill>
                  <a:schemeClr val="tx1"/>
                </a:solidFill>
              </a:rPr>
              <a:t> </a:t>
            </a:r>
          </a:p>
          <a:p>
            <a:pPr marL="228600" indent="-228600" defTabSz="931774">
              <a:buFont typeface="+mj-lt"/>
              <a:buAutoNum type="arabicParenR"/>
              <a:defRPr/>
            </a:pPr>
            <a:r>
              <a:rPr lang="zh-TW" altLang="en-US" dirty="0">
                <a:solidFill>
                  <a:schemeClr val="tx1"/>
                </a:solidFill>
              </a:rPr>
              <a:t>處理薪資</a:t>
            </a:r>
            <a:r>
              <a:rPr lang="en-US" dirty="0">
                <a:solidFill>
                  <a:schemeClr val="tx1"/>
                </a:solidFill>
              </a:rPr>
              <a:t>。</a:t>
            </a:r>
          </a:p>
          <a:p>
            <a:pPr marL="0" indent="0" defTabSz="931774">
              <a:buFont typeface="+mj-lt"/>
              <a:buNone/>
              <a:defRPr/>
            </a:pPr>
            <a:r>
              <a:rPr lang="zh-TW" altLang="en-US" dirty="0">
                <a:solidFill>
                  <a:schemeClr val="tx1"/>
                </a:solidFill>
              </a:rPr>
              <a:t>學員必須維持主要雇主責任且將</a:t>
            </a:r>
            <a:r>
              <a:rPr lang="en-US" dirty="0">
                <a:solidFill>
                  <a:schemeClr val="tx1"/>
                </a:solidFill>
              </a:rPr>
              <a:t>：</a:t>
            </a:r>
          </a:p>
          <a:p>
            <a:pPr marL="228600" indent="-228600" defTabSz="931774">
              <a:buFont typeface="+mj-lt"/>
              <a:buAutoNum type="arabicParenR"/>
              <a:defRPr/>
            </a:pPr>
            <a:r>
              <a:rPr lang="zh-TW" altLang="en-US" dirty="0">
                <a:solidFill>
                  <a:schemeClr val="tx1"/>
                </a:solidFill>
              </a:rPr>
              <a:t>取得就業相關的必要保險</a:t>
            </a:r>
            <a:r>
              <a:rPr lang="en-US" dirty="0">
                <a:solidFill>
                  <a:schemeClr val="tx1"/>
                </a:solidFill>
              </a:rPr>
              <a:t>（</a:t>
            </a:r>
            <a:r>
              <a:rPr lang="zh-TW" altLang="en-US" dirty="0">
                <a:solidFill>
                  <a:schemeClr val="tx1"/>
                </a:solidFill>
              </a:rPr>
              <a:t>例如，員工薪資</a:t>
            </a:r>
            <a:r>
              <a:rPr lang="en-US" dirty="0">
                <a:solidFill>
                  <a:schemeClr val="tx1"/>
                </a:solidFill>
              </a:rPr>
              <a:t>）</a:t>
            </a:r>
            <a:r>
              <a:rPr lang="en-US" altLang="zh-TW" dirty="0">
                <a:solidFill>
                  <a:schemeClr val="tx1"/>
                </a:solidFill>
              </a:rPr>
              <a:t>，</a:t>
            </a:r>
            <a:r>
              <a:rPr lang="zh-TW" altLang="en-US" dirty="0">
                <a:solidFill>
                  <a:schemeClr val="tx1"/>
                </a:solidFill>
              </a:rPr>
              <a:t>將從你的</a:t>
            </a:r>
            <a:r>
              <a:rPr lang="zh-TW" altLang="en-US" baseline="0" dirty="0">
                <a:solidFill>
                  <a:schemeClr val="tx1"/>
                </a:solidFill>
              </a:rPr>
              <a:t>花費計畫支付</a:t>
            </a:r>
            <a:r>
              <a:rPr lang="en-US" baseline="0" dirty="0">
                <a:solidFill>
                  <a:schemeClr val="tx1"/>
                </a:solidFill>
              </a:rPr>
              <a:t>。</a:t>
            </a:r>
            <a:r>
              <a:rPr lang="zh-TW" altLang="en-US" baseline="0" dirty="0">
                <a:solidFill>
                  <a:schemeClr val="tx1"/>
                </a:solidFill>
              </a:rPr>
              <a:t>這些成本會加到你決定支付員工的時薪</a:t>
            </a:r>
            <a:r>
              <a:rPr lang="en-US" baseline="0" dirty="0">
                <a:solidFill>
                  <a:schemeClr val="tx1"/>
                </a:solidFill>
              </a:rPr>
              <a:t>。（</a:t>
            </a:r>
            <a:r>
              <a:rPr lang="zh-TW" altLang="en-US" baseline="0" dirty="0">
                <a:solidFill>
                  <a:schemeClr val="tx1"/>
                </a:solidFill>
              </a:rPr>
              <a:t>記住</a:t>
            </a:r>
            <a:r>
              <a:rPr lang="en-US" baseline="0" dirty="0">
                <a:solidFill>
                  <a:schemeClr val="tx1"/>
                </a:solidFill>
              </a:rPr>
              <a:t>，</a:t>
            </a:r>
            <a:r>
              <a:rPr lang="zh-TW" altLang="en-US" baseline="0" dirty="0">
                <a:solidFill>
                  <a:schemeClr val="tx1"/>
                </a:solidFill>
              </a:rPr>
              <a:t>這是花費計畫活動用來當範例</a:t>
            </a:r>
            <a:r>
              <a:rPr lang="en-US" baseline="0" dirty="0">
                <a:solidFill>
                  <a:schemeClr val="tx1"/>
                </a:solidFill>
              </a:rPr>
              <a:t>/</a:t>
            </a:r>
            <a:r>
              <a:rPr lang="zh-TW" altLang="en-US" baseline="0" dirty="0">
                <a:solidFill>
                  <a:schemeClr val="tx1"/>
                </a:solidFill>
              </a:rPr>
              <a:t>估計的</a:t>
            </a:r>
            <a:r>
              <a:rPr lang="en-US" altLang="zh-TW" baseline="0" dirty="0">
                <a:solidFill>
                  <a:schemeClr val="tx1"/>
                </a:solidFill>
              </a:rPr>
              <a:t>18%</a:t>
            </a:r>
            <a:r>
              <a:rPr lang="en-US" baseline="0" dirty="0">
                <a:solidFill>
                  <a:schemeClr val="tx1"/>
                </a:solidFill>
              </a:rPr>
              <a:t>。）</a:t>
            </a:r>
            <a:endParaRPr lang="en-US" dirty="0">
              <a:solidFill>
                <a:schemeClr val="tx1"/>
              </a:solidFill>
            </a:endParaRPr>
          </a:p>
          <a:p>
            <a:pPr defTabSz="931774">
              <a:defRPr/>
            </a:pPr>
            <a:r>
              <a:rPr lang="zh-TW" altLang="en-US" dirty="0">
                <a:solidFill>
                  <a:schemeClr val="tx1"/>
                </a:solidFill>
              </a:rPr>
              <a:t>若你希望對服務及支持更有控制權且獲得</a:t>
            </a:r>
            <a:r>
              <a:rPr lang="en-US" altLang="zh-TW" dirty="0">
                <a:solidFill>
                  <a:schemeClr val="tx1"/>
                </a:solidFill>
              </a:rPr>
              <a:t>FMS</a:t>
            </a:r>
            <a:r>
              <a:rPr lang="zh-TW" altLang="en-US" dirty="0">
                <a:solidFill>
                  <a:schemeClr val="tx1"/>
                </a:solidFill>
              </a:rPr>
              <a:t>的支持想要擔任雇主的角色</a:t>
            </a:r>
            <a:r>
              <a:rPr lang="en-US" altLang="zh-TW" dirty="0">
                <a:solidFill>
                  <a:schemeClr val="tx1"/>
                </a:solidFill>
              </a:rPr>
              <a:t>，</a:t>
            </a:r>
            <a:r>
              <a:rPr lang="zh-TW" altLang="en-US" dirty="0">
                <a:solidFill>
                  <a:schemeClr val="tx1"/>
                </a:solidFill>
              </a:rPr>
              <a:t>可選擇這種模式 </a:t>
            </a:r>
            <a:r>
              <a:rPr lang="en-US" dirty="0">
                <a:solidFill>
                  <a:schemeClr val="tx1"/>
                </a:solidFill>
              </a:rPr>
              <a:t>。</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dirty="0"/>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因此，回到那個問題</a:t>
            </a:r>
            <a:r>
              <a:rPr lang="en-US" dirty="0">
                <a:solidFill>
                  <a:schemeClr val="tx1"/>
                </a:solidFill>
              </a:rPr>
              <a:t>，</a:t>
            </a:r>
            <a:r>
              <a:rPr lang="zh-TW" altLang="en-US" dirty="0">
                <a:solidFill>
                  <a:schemeClr val="tx1"/>
                </a:solidFill>
              </a:rPr>
              <a:t>「我會有員工？」</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是</a:t>
            </a:r>
            <a:r>
              <a:rPr lang="en-US" altLang="zh-TW" dirty="0">
                <a:solidFill>
                  <a:schemeClr val="tx1"/>
                </a:solidFill>
              </a:rPr>
              <a:t>，</a:t>
            </a:r>
            <a:r>
              <a:rPr lang="zh-TW" altLang="en-US" dirty="0">
                <a:solidFill>
                  <a:schemeClr val="tx1"/>
                </a:solidFill>
              </a:rPr>
              <a:t>我想要與</a:t>
            </a:r>
            <a:r>
              <a:rPr lang="en-US" altLang="zh-TW" dirty="0">
                <a:solidFill>
                  <a:schemeClr val="tx1"/>
                </a:solidFill>
              </a:rPr>
              <a:t>FMS</a:t>
            </a:r>
            <a:r>
              <a:rPr lang="zh-TW" altLang="en-US" dirty="0">
                <a:solidFill>
                  <a:schemeClr val="tx1"/>
                </a:solidFill>
              </a:rPr>
              <a:t>共享雇主責任</a:t>
            </a:r>
            <a:r>
              <a:rPr lang="en-US"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u="none" dirty="0">
                <a:solidFill>
                  <a:schemeClr val="tx1"/>
                </a:solidFill>
              </a:rPr>
              <a:t>這是共同雇主模式</a:t>
            </a:r>
            <a:r>
              <a:rPr lang="en-US" b="1" u="none" dirty="0">
                <a:solidFill>
                  <a:schemeClr val="tx1"/>
                </a:solidFill>
              </a:rPr>
              <a:t>：</a:t>
            </a:r>
            <a:endParaRPr lang="en-US" b="1" u="none" dirty="0">
              <a:solidFill>
                <a:schemeClr val="tx1"/>
              </a:solidFill>
              <a:latin typeface="+mn-lt"/>
            </a:endParaRPr>
          </a:p>
          <a:p>
            <a:pPr marL="228600" indent="-228600">
              <a:buFont typeface="+mj-lt"/>
              <a:buAutoNum type="arabicParenR"/>
            </a:pPr>
            <a:r>
              <a:rPr lang="zh-TW" altLang="en-US" dirty="0">
                <a:solidFill>
                  <a:schemeClr val="tx1"/>
                </a:solidFill>
                <a:latin typeface="+mn-lt"/>
              </a:rPr>
              <a:t>若學院想要與</a:t>
            </a:r>
            <a:r>
              <a:rPr lang="en-US" altLang="zh-TW" dirty="0">
                <a:solidFill>
                  <a:schemeClr val="tx1"/>
                </a:solidFill>
                <a:latin typeface="+mn-lt"/>
              </a:rPr>
              <a:t>FMS</a:t>
            </a:r>
            <a:r>
              <a:rPr lang="zh-TW" altLang="en-US" dirty="0">
                <a:solidFill>
                  <a:schemeClr val="tx1"/>
                </a:solidFill>
                <a:latin typeface="+mn-lt"/>
              </a:rPr>
              <a:t>共享部分雇主角色及責任</a:t>
            </a:r>
            <a:r>
              <a:rPr lang="en-US" altLang="zh-TW" dirty="0">
                <a:solidFill>
                  <a:schemeClr val="tx1"/>
                </a:solidFill>
              </a:rPr>
              <a:t>，</a:t>
            </a:r>
            <a:r>
              <a:rPr lang="zh-TW" altLang="en-US" dirty="0">
                <a:solidFill>
                  <a:schemeClr val="tx1"/>
                </a:solidFill>
                <a:latin typeface="+mn-lt"/>
              </a:rPr>
              <a:t>可選擇這種模式 </a:t>
            </a:r>
            <a:r>
              <a:rPr lang="en-US" dirty="0">
                <a:solidFill>
                  <a:schemeClr val="tx1"/>
                </a:solidFill>
                <a:latin typeface="+mn-lt"/>
              </a:rPr>
              <a:t>。</a:t>
            </a:r>
          </a:p>
          <a:p>
            <a:pPr marL="228600" indent="-228600">
              <a:buFont typeface="+mj-lt"/>
              <a:buAutoNum type="arabicParenR"/>
            </a:pPr>
            <a:r>
              <a:rPr lang="zh-TW" altLang="en-US" dirty="0">
                <a:solidFill>
                  <a:schemeClr val="tx1"/>
                </a:solidFill>
                <a:latin typeface="+mn-lt"/>
              </a:rPr>
              <a:t>這種模式的</a:t>
            </a:r>
            <a:r>
              <a:rPr lang="en-US" dirty="0">
                <a:solidFill>
                  <a:schemeClr val="tx1"/>
                </a:solidFill>
                <a:latin typeface="+mn-lt"/>
              </a:rPr>
              <a:t>FMS</a:t>
            </a:r>
            <a:r>
              <a:rPr lang="zh-TW" altLang="en-US" dirty="0">
                <a:solidFill>
                  <a:schemeClr val="tx1"/>
                </a:solidFill>
                <a:latin typeface="+mn-lt"/>
              </a:rPr>
              <a:t>提供者是名義雇主</a:t>
            </a:r>
            <a:r>
              <a:rPr lang="en-US" dirty="0">
                <a:solidFill>
                  <a:schemeClr val="tx1"/>
                </a:solidFill>
                <a:latin typeface="+mn-lt"/>
              </a:rPr>
              <a:t>，</a:t>
            </a:r>
            <a:r>
              <a:rPr lang="zh-TW" altLang="en-US" dirty="0">
                <a:solidFill>
                  <a:schemeClr val="tx1"/>
                </a:solidFill>
                <a:latin typeface="+mn-lt"/>
              </a:rPr>
              <a:t>根據</a:t>
            </a:r>
            <a:r>
              <a:rPr lang="en-US" altLang="zh-TW" dirty="0">
                <a:solidFill>
                  <a:schemeClr val="tx1"/>
                </a:solidFill>
                <a:latin typeface="+mn-lt"/>
              </a:rPr>
              <a:t>FMS</a:t>
            </a:r>
            <a:r>
              <a:rPr lang="zh-TW" altLang="en-US" dirty="0">
                <a:solidFill>
                  <a:schemeClr val="tx1"/>
                </a:solidFill>
                <a:latin typeface="+mn-lt"/>
              </a:rPr>
              <a:t>提供者的意見</a:t>
            </a:r>
            <a:r>
              <a:rPr lang="en-US" altLang="zh-TW" dirty="0">
                <a:solidFill>
                  <a:schemeClr val="tx1"/>
                </a:solidFill>
                <a:latin typeface="+mn-lt"/>
              </a:rPr>
              <a:t>，</a:t>
            </a:r>
            <a:r>
              <a:rPr lang="zh-TW" altLang="en-US" dirty="0">
                <a:solidFill>
                  <a:schemeClr val="tx1"/>
                </a:solidFill>
                <a:latin typeface="+mn-lt"/>
              </a:rPr>
              <a:t>學員維持雇用且終止員工的權力</a:t>
            </a:r>
            <a:r>
              <a:rPr lang="en-US" dirty="0">
                <a:solidFill>
                  <a:schemeClr val="tx1"/>
                </a:solidFill>
                <a:latin typeface="+mn-lt"/>
              </a:rPr>
              <a:t>。</a:t>
            </a:r>
          </a:p>
          <a:p>
            <a:pPr marL="228600" indent="-228600">
              <a:buFont typeface="+mj-lt"/>
              <a:buAutoNum type="arabicParenR"/>
            </a:pPr>
            <a:r>
              <a:rPr lang="en-US" dirty="0">
                <a:solidFill>
                  <a:schemeClr val="tx1"/>
                </a:solidFill>
                <a:latin typeface="+mn-lt"/>
              </a:rPr>
              <a:t>FMS</a:t>
            </a:r>
            <a:r>
              <a:rPr lang="zh-TW" altLang="en-US" dirty="0">
                <a:solidFill>
                  <a:schemeClr val="tx1"/>
                </a:solidFill>
                <a:latin typeface="+mn-lt"/>
              </a:rPr>
              <a:t>提供者維持主要雇主責任</a:t>
            </a:r>
            <a:r>
              <a:rPr lang="en-US" dirty="0">
                <a:solidFill>
                  <a:schemeClr val="tx1"/>
                </a:solidFill>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FMS</a:t>
            </a:r>
            <a:r>
              <a:rPr lang="zh-TW" altLang="en-US" dirty="0">
                <a:solidFill>
                  <a:schemeClr val="tx1"/>
                </a:solidFill>
              </a:rPr>
              <a:t>將取得就業相關的必要保險</a:t>
            </a:r>
            <a:r>
              <a:rPr lang="en-US" dirty="0">
                <a:solidFill>
                  <a:schemeClr val="tx1"/>
                </a:solidFill>
              </a:rPr>
              <a:t>（</a:t>
            </a:r>
            <a:r>
              <a:rPr lang="zh-TW" altLang="en-US" dirty="0">
                <a:solidFill>
                  <a:schemeClr val="tx1"/>
                </a:solidFill>
              </a:rPr>
              <a:t>例如，員工薪資</a:t>
            </a:r>
            <a:r>
              <a:rPr lang="en-US" dirty="0">
                <a:solidFill>
                  <a:schemeClr val="tx1"/>
                </a:solidFill>
              </a:rPr>
              <a:t>）</a:t>
            </a:r>
            <a:r>
              <a:rPr lang="en-US" altLang="zh-TW" dirty="0">
                <a:solidFill>
                  <a:schemeClr val="tx1"/>
                </a:solidFill>
              </a:rPr>
              <a:t>，</a:t>
            </a:r>
            <a:r>
              <a:rPr lang="zh-TW" altLang="en-US" dirty="0">
                <a:solidFill>
                  <a:schemeClr val="tx1"/>
                </a:solidFill>
              </a:rPr>
              <a:t>從你的</a:t>
            </a:r>
            <a:r>
              <a:rPr lang="zh-TW" altLang="en-US" baseline="0" dirty="0">
                <a:solidFill>
                  <a:schemeClr val="tx1"/>
                </a:solidFill>
              </a:rPr>
              <a:t>花費計畫支付</a:t>
            </a:r>
            <a:r>
              <a:rPr lang="en-US" altLang="zh-TW" baseline="0" dirty="0">
                <a:solidFill>
                  <a:schemeClr val="tx1"/>
                </a:solidFill>
              </a:rPr>
              <a:t>。</a:t>
            </a:r>
            <a:r>
              <a:rPr lang="zh-TW" altLang="en-US" baseline="0" dirty="0">
                <a:solidFill>
                  <a:schemeClr val="tx1"/>
                </a:solidFill>
              </a:rPr>
              <a:t>這些成本會加到你決定支付員工的時薪</a:t>
            </a:r>
            <a:r>
              <a:rPr lang="en-US" baseline="0" dirty="0">
                <a:solidFill>
                  <a:schemeClr val="tx1"/>
                </a:solidFill>
              </a:rPr>
              <a:t>。（</a:t>
            </a:r>
            <a:r>
              <a:rPr lang="zh-TW" altLang="en-US" baseline="0" dirty="0">
                <a:solidFill>
                  <a:schemeClr val="tx1"/>
                </a:solidFill>
              </a:rPr>
              <a:t>記住</a:t>
            </a:r>
            <a:r>
              <a:rPr lang="en-US" baseline="0" dirty="0">
                <a:solidFill>
                  <a:schemeClr val="tx1"/>
                </a:solidFill>
              </a:rPr>
              <a:t>，</a:t>
            </a:r>
            <a:r>
              <a:rPr lang="zh-TW" altLang="en-US" baseline="0" dirty="0">
                <a:solidFill>
                  <a:schemeClr val="tx1"/>
                </a:solidFill>
              </a:rPr>
              <a:t>這是花費計畫活動用來當範例</a:t>
            </a:r>
            <a:r>
              <a:rPr lang="en-US" altLang="zh-TW" baseline="0" dirty="0">
                <a:solidFill>
                  <a:schemeClr val="tx1"/>
                </a:solidFill>
              </a:rPr>
              <a:t>/</a:t>
            </a:r>
            <a:r>
              <a:rPr lang="zh-TW" altLang="en-US" baseline="0" dirty="0">
                <a:solidFill>
                  <a:schemeClr val="tx1"/>
                </a:solidFill>
              </a:rPr>
              <a:t>估計的</a:t>
            </a:r>
            <a:r>
              <a:rPr lang="en-US" altLang="zh-TW" baseline="0" dirty="0">
                <a:solidFill>
                  <a:schemeClr val="tx1"/>
                </a:solidFill>
              </a:rPr>
              <a:t>18%</a:t>
            </a:r>
            <a:r>
              <a:rPr lang="en-US" baseline="0" dirty="0">
                <a:solidFill>
                  <a:schemeClr val="tx1"/>
                </a:solidFill>
              </a:rPr>
              <a:t>。）</a:t>
            </a:r>
            <a:endParaRPr lang="en-US"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dirty="0">
                <a:solidFill>
                  <a:schemeClr val="tx1"/>
                </a:solidFill>
                <a:latin typeface="+mn-lt"/>
              </a:rPr>
              <a:t>FMS</a:t>
            </a:r>
            <a:r>
              <a:rPr lang="zh-TW" altLang="en-US" dirty="0">
                <a:solidFill>
                  <a:schemeClr val="tx1"/>
                </a:solidFill>
                <a:latin typeface="+mn-lt"/>
              </a:rPr>
              <a:t>也協助驗證提供者資格</a:t>
            </a:r>
            <a:r>
              <a:rPr lang="en-US" dirty="0">
                <a:solidFill>
                  <a:schemeClr val="tx1"/>
                </a:solidFill>
                <a:latin typeface="PMingLiU" panose="02020500000000000000" pitchFamily="18" charset="-120"/>
                <a:ea typeface="PMingLiU" panose="02020500000000000000" pitchFamily="18" charset="-120"/>
              </a:rPr>
              <a:t>、</a:t>
            </a:r>
            <a:r>
              <a:rPr lang="zh-TW" altLang="en-US" dirty="0">
                <a:solidFill>
                  <a:schemeClr val="tx1"/>
                </a:solidFill>
                <a:latin typeface="+mn-lt"/>
              </a:rPr>
              <a:t>背景調查及處理薪資</a:t>
            </a:r>
            <a:r>
              <a:rPr lang="en-US" dirty="0">
                <a:solidFill>
                  <a:schemeClr val="tx1"/>
                </a:solidFill>
                <a:latin typeface="+mn-lt"/>
              </a:rPr>
              <a:t>。</a:t>
            </a:r>
            <a:endParaRPr lang="en-US" dirty="0">
              <a:solidFill>
                <a:schemeClr val="tx1"/>
              </a:solidFill>
            </a:endParaRPr>
          </a:p>
          <a:p>
            <a:pPr marL="228600" indent="-228600">
              <a:buFont typeface="+mj-lt"/>
              <a:buAutoNum type="arabicParenR"/>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dirty="0"/>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Sofia</a:t>
            </a:r>
            <a:r>
              <a:rPr lang="zh-TW" altLang="en-US" dirty="0">
                <a:solidFill>
                  <a:schemeClr val="tx1"/>
                </a:solidFill>
              </a:rPr>
              <a:t>的案例</a:t>
            </a:r>
            <a:r>
              <a:rPr lang="en-US" dirty="0">
                <a:solidFill>
                  <a:schemeClr val="tx1"/>
                </a:solidFill>
              </a:rPr>
              <a:t>，</a:t>
            </a:r>
            <a:r>
              <a:rPr lang="zh-TW" altLang="en-US" dirty="0">
                <a:solidFill>
                  <a:schemeClr val="tx1"/>
                </a:solidFill>
              </a:rPr>
              <a:t>她的家庭將使用帳單支付者模式</a:t>
            </a:r>
            <a:r>
              <a:rPr lang="en-US" altLang="zh-TW" dirty="0">
                <a:solidFill>
                  <a:schemeClr val="tx1"/>
                </a:solidFill>
              </a:rPr>
              <a:t>，</a:t>
            </a:r>
            <a:r>
              <a:rPr lang="zh-TW" altLang="en-US" dirty="0">
                <a:solidFill>
                  <a:schemeClr val="tx1"/>
                </a:solidFill>
              </a:rPr>
              <a:t>因為</a:t>
            </a:r>
            <a:r>
              <a:rPr lang="en-US" dirty="0">
                <a:solidFill>
                  <a:schemeClr val="tx1"/>
                </a:solidFill>
              </a:rPr>
              <a:t>：</a:t>
            </a:r>
          </a:p>
          <a:p>
            <a:pPr marL="171450" indent="-171450" defTabSz="931774">
              <a:buFont typeface="Arial" panose="020B0604020202020204" pitchFamily="34" charset="0"/>
              <a:buChar char="•"/>
              <a:defRPr/>
            </a:pPr>
            <a:r>
              <a:rPr lang="zh-TW" altLang="en-US" dirty="0">
                <a:solidFill>
                  <a:schemeClr val="tx1"/>
                </a:solidFill>
              </a:rPr>
              <a:t>她的服務都是公司或機構提供</a:t>
            </a:r>
            <a:r>
              <a:rPr lang="en-US" dirty="0">
                <a:solidFill>
                  <a:schemeClr val="tx1"/>
                </a:solidFill>
              </a:rPr>
              <a:t>。</a:t>
            </a:r>
            <a:r>
              <a:rPr lang="zh-TW" altLang="en-US" dirty="0">
                <a:solidFill>
                  <a:schemeClr val="tx1"/>
                </a:solidFill>
              </a:rPr>
              <a:t>她的獨立協助者及</a:t>
            </a:r>
            <a:r>
              <a:rPr lang="zh-TW" altLang="en-US" baseline="0" dirty="0">
                <a:solidFill>
                  <a:schemeClr val="tx1"/>
                </a:solidFill>
              </a:rPr>
              <a:t>人員支持都與</a:t>
            </a:r>
            <a:r>
              <a:rPr lang="en-US" altLang="zh-TW" baseline="0" dirty="0">
                <a:solidFill>
                  <a:schemeClr val="tx1"/>
                </a:solidFill>
              </a:rPr>
              <a:t>Sofia</a:t>
            </a:r>
            <a:r>
              <a:rPr lang="zh-TW" altLang="en-US" baseline="0" dirty="0">
                <a:solidFill>
                  <a:schemeClr val="tx1"/>
                </a:solidFill>
              </a:rPr>
              <a:t>及她的家庭雇用的機構有員工</a:t>
            </a:r>
            <a:r>
              <a:rPr lang="en-US" baseline="0" dirty="0">
                <a:solidFill>
                  <a:schemeClr val="tx1"/>
                </a:solidFill>
              </a:rPr>
              <a:t>/</a:t>
            </a:r>
            <a:r>
              <a:rPr lang="zh-TW" altLang="en-US" baseline="0" dirty="0">
                <a:solidFill>
                  <a:schemeClr val="tx1"/>
                </a:solidFill>
              </a:rPr>
              <a:t>雇主關係</a:t>
            </a:r>
            <a:r>
              <a:rPr lang="en-US" baseline="0" dirty="0">
                <a:solidFill>
                  <a:schemeClr val="tx1"/>
                </a:solidFill>
              </a:rPr>
              <a:t>。</a:t>
            </a:r>
            <a:r>
              <a:rPr lang="zh-TW" altLang="en-US" baseline="0" dirty="0">
                <a:solidFill>
                  <a:schemeClr val="tx1"/>
                </a:solidFill>
              </a:rPr>
              <a:t>她及</a:t>
            </a:r>
            <a:r>
              <a:rPr lang="en-US" dirty="0">
                <a:solidFill>
                  <a:schemeClr val="tx1"/>
                </a:solidFill>
              </a:rPr>
              <a:t>FMS</a:t>
            </a:r>
            <a:r>
              <a:rPr lang="zh-TW" altLang="en-US" dirty="0">
                <a:solidFill>
                  <a:schemeClr val="tx1"/>
                </a:solidFill>
              </a:rPr>
              <a:t>與花費計畫中提供服務的人無員工</a:t>
            </a:r>
            <a:r>
              <a:rPr lang="en-US" altLang="zh-TW" dirty="0">
                <a:solidFill>
                  <a:schemeClr val="tx1"/>
                </a:solidFill>
              </a:rPr>
              <a:t>/</a:t>
            </a:r>
            <a:r>
              <a:rPr lang="zh-TW" altLang="en-US" dirty="0">
                <a:solidFill>
                  <a:schemeClr val="tx1"/>
                </a:solidFill>
              </a:rPr>
              <a:t>雇主關係</a:t>
            </a:r>
            <a:r>
              <a:rPr lang="en-US" dirty="0">
                <a:solidFill>
                  <a:schemeClr val="tx1"/>
                </a:solidFill>
              </a:rPr>
              <a:t>。</a:t>
            </a:r>
            <a:r>
              <a:rPr lang="zh-TW" altLang="en-US" dirty="0">
                <a:solidFill>
                  <a:schemeClr val="tx1"/>
                </a:solidFill>
              </a:rPr>
              <a:t>她的其他服務</a:t>
            </a:r>
            <a:r>
              <a:rPr lang="en-US" dirty="0">
                <a:solidFill>
                  <a:schemeClr val="tx1"/>
                </a:solidFill>
                <a:latin typeface="PMingLiU" panose="02020500000000000000" pitchFamily="18" charset="-120"/>
                <a:ea typeface="PMingLiU" panose="02020500000000000000" pitchFamily="18" charset="-120"/>
              </a:rPr>
              <a:t>、</a:t>
            </a:r>
            <a:r>
              <a:rPr lang="zh-TW" altLang="en-US" baseline="0" dirty="0">
                <a:solidFill>
                  <a:schemeClr val="tx1"/>
                </a:solidFill>
              </a:rPr>
              <a:t>美術課及夏令營也都是機構</a:t>
            </a:r>
            <a:r>
              <a:rPr lang="en-US" baseline="0" dirty="0">
                <a:solidFill>
                  <a:schemeClr val="tx1"/>
                </a:solidFill>
              </a:rPr>
              <a:t>。</a:t>
            </a:r>
          </a:p>
          <a:p>
            <a:pPr marL="171450" indent="-171450" defTabSz="931774">
              <a:buFont typeface="Arial" panose="020B0604020202020204" pitchFamily="34" charset="0"/>
              <a:buChar char="•"/>
              <a:defRPr/>
            </a:pPr>
            <a:r>
              <a:rPr lang="en-US" dirty="0">
                <a:solidFill>
                  <a:schemeClr val="tx1"/>
                </a:solidFill>
              </a:rPr>
              <a:t>FMS</a:t>
            </a:r>
            <a:r>
              <a:rPr lang="zh-TW" altLang="en-US" dirty="0">
                <a:solidFill>
                  <a:schemeClr val="tx1"/>
                </a:solidFill>
              </a:rPr>
              <a:t>提供者只會開支票給公司或機構</a:t>
            </a:r>
            <a:r>
              <a:rPr lang="en-US"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dirty="0"/>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Sofia</a:t>
            </a:r>
            <a:r>
              <a:rPr lang="zh-TW" altLang="en-US" dirty="0">
                <a:solidFill>
                  <a:schemeClr val="tx1"/>
                </a:solidFill>
              </a:rPr>
              <a:t>的案例</a:t>
            </a:r>
            <a:r>
              <a:rPr lang="en-US" dirty="0">
                <a:solidFill>
                  <a:schemeClr val="tx1"/>
                </a:solidFill>
              </a:rPr>
              <a:t>，</a:t>
            </a:r>
            <a:r>
              <a:rPr lang="zh-TW" altLang="en-US" dirty="0">
                <a:solidFill>
                  <a:schemeClr val="tx1"/>
                </a:solidFill>
              </a:rPr>
              <a:t>她沒有員工</a:t>
            </a:r>
            <a:r>
              <a:rPr lang="en-US" dirty="0">
                <a:solidFill>
                  <a:schemeClr val="tx1"/>
                </a:solidFill>
              </a:rPr>
              <a:t>。</a:t>
            </a:r>
            <a:r>
              <a:rPr lang="zh-TW" altLang="en-US" dirty="0">
                <a:solidFill>
                  <a:schemeClr val="tx1"/>
                </a:solidFill>
              </a:rPr>
              <a:t>與她合作的人都是</a:t>
            </a:r>
            <a:r>
              <a:rPr lang="zh-TW" altLang="en-US" baseline="0" dirty="0">
                <a:solidFill>
                  <a:schemeClr val="tx1"/>
                </a:solidFill>
              </a:rPr>
              <a:t>機構或公司提供</a:t>
            </a:r>
            <a:r>
              <a:rPr lang="en-US"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solidFill>
                  <a:schemeClr val="tx1"/>
                </a:solidFill>
              </a:rPr>
              <a:t>但</a:t>
            </a:r>
            <a:r>
              <a:rPr lang="en-US" baseline="0" dirty="0">
                <a:solidFill>
                  <a:schemeClr val="tx1"/>
                </a:solidFill>
              </a:rPr>
              <a:t>，</a:t>
            </a:r>
            <a:r>
              <a:rPr lang="zh-TW" altLang="en-US" baseline="0" dirty="0">
                <a:solidFill>
                  <a:schemeClr val="tx1"/>
                </a:solidFill>
              </a:rPr>
              <a:t>若有服務組合呢</a:t>
            </a:r>
            <a:r>
              <a:rPr lang="en-US" baseline="0" dirty="0">
                <a:solidFill>
                  <a:schemeClr val="tx1"/>
                </a:solidFill>
              </a:rPr>
              <a:t>？</a:t>
            </a:r>
            <a:r>
              <a:rPr lang="zh-TW" altLang="en-US" baseline="0" dirty="0">
                <a:solidFill>
                  <a:schemeClr val="tx1"/>
                </a:solidFill>
              </a:rPr>
              <a:t>若你有直接雇用的機構及員工呢</a:t>
            </a:r>
            <a:r>
              <a:rPr lang="en-US" baseline="0" dirty="0">
                <a:solidFill>
                  <a:schemeClr val="tx1"/>
                </a:solidFill>
              </a:rPr>
              <a:t>？</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你設計</a:t>
            </a:r>
            <a:r>
              <a:rPr lang="en-US" altLang="zh-TW" dirty="0">
                <a:solidFill>
                  <a:schemeClr val="tx1"/>
                </a:solidFill>
              </a:rPr>
              <a:t>IPP</a:t>
            </a:r>
            <a:r>
              <a:rPr lang="zh-TW" altLang="en-US" dirty="0">
                <a:solidFill>
                  <a:schemeClr val="tx1"/>
                </a:solidFill>
              </a:rPr>
              <a:t>的服務及支持時</a:t>
            </a:r>
            <a:r>
              <a:rPr lang="en-US" dirty="0">
                <a:solidFill>
                  <a:schemeClr val="tx1"/>
                </a:solidFill>
              </a:rPr>
              <a:t>，</a:t>
            </a:r>
            <a:r>
              <a:rPr lang="zh-TW" altLang="en-US" dirty="0">
                <a:solidFill>
                  <a:schemeClr val="tx1"/>
                </a:solidFill>
              </a:rPr>
              <a:t>可能會落在我們剛討論過的多種</a:t>
            </a:r>
            <a:r>
              <a:rPr lang="en-US" dirty="0">
                <a:solidFill>
                  <a:schemeClr val="tx1"/>
                </a:solidFill>
              </a:rPr>
              <a:t>FMS</a:t>
            </a:r>
            <a:r>
              <a:rPr lang="zh-TW" altLang="en-US" dirty="0">
                <a:solidFill>
                  <a:schemeClr val="tx1"/>
                </a:solidFill>
              </a:rPr>
              <a:t>模式描述</a:t>
            </a:r>
            <a:r>
              <a:rPr lang="en-US" dirty="0">
                <a:solidFill>
                  <a:schemeClr val="tx1"/>
                </a:solidFill>
              </a:rPr>
              <a:t>。</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dirty="0"/>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a:t>
            </a:r>
            <a:r>
              <a:rPr lang="zh-TW" altLang="en-US" dirty="0"/>
              <a:t>的花費計畫有這種服務組合</a:t>
            </a:r>
            <a:r>
              <a:rPr lang="en-US" dirty="0"/>
              <a:t>。</a:t>
            </a:r>
            <a:r>
              <a:rPr lang="zh-TW" altLang="en-US" dirty="0"/>
              <a:t>他將雇用機構人員擔任園藝工作指導</a:t>
            </a:r>
            <a:r>
              <a:rPr lang="zh-TW" altLang="en-US" b="1" dirty="0"/>
              <a:t>且</a:t>
            </a:r>
            <a:r>
              <a:rPr lang="zh-TW" altLang="en-US" dirty="0"/>
              <a:t>他會直接雇用人員擔任</a:t>
            </a:r>
            <a:r>
              <a:rPr lang="zh-TW" altLang="en-US" baseline="0" dirty="0"/>
              <a:t>社會指導及其他社區內的人員需求</a:t>
            </a:r>
            <a:r>
              <a:rPr lang="en-US" baseline="0" dirty="0"/>
              <a:t>。</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dirty="0"/>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TW" altLang="en-US" b="0" i="0" dirty="0">
                <a:solidFill>
                  <a:schemeClr val="tx1"/>
                </a:solidFill>
              </a:rPr>
              <a:t>講義</a:t>
            </a:r>
            <a:r>
              <a:rPr lang="en-US" b="1" i="0" dirty="0">
                <a:solidFill>
                  <a:schemeClr val="tx1"/>
                </a:solidFill>
              </a:rPr>
              <a:t>：FMS</a:t>
            </a:r>
            <a:r>
              <a:rPr lang="zh-TW" altLang="en-US" b="1" i="0" dirty="0">
                <a:solidFill>
                  <a:schemeClr val="tx1"/>
                </a:solidFill>
              </a:rPr>
              <a:t>最高提供者收費</a:t>
            </a:r>
            <a:endParaRPr lang="en-US" b="1" i="0" dirty="0">
              <a:solidFill>
                <a:schemeClr val="tx1"/>
              </a:solidFill>
            </a:endParaRPr>
          </a:p>
          <a:p>
            <a:pPr defTabSz="931774">
              <a:defRPr/>
            </a:pPr>
            <a:endParaRPr lang="en-US" i="0" dirty="0">
              <a:solidFill>
                <a:schemeClr val="tx1"/>
              </a:solidFill>
            </a:endParaRPr>
          </a:p>
          <a:p>
            <a:pPr defTabSz="931774">
              <a:defRPr/>
            </a:pPr>
            <a:r>
              <a:rPr lang="en-US" i="0" dirty="0">
                <a:solidFill>
                  <a:schemeClr val="tx1"/>
                </a:solidFill>
              </a:rPr>
              <a:t>FMS</a:t>
            </a:r>
            <a:r>
              <a:rPr lang="zh-TW" altLang="en-US" i="0" dirty="0">
                <a:solidFill>
                  <a:schemeClr val="tx1"/>
                </a:solidFill>
              </a:rPr>
              <a:t>服務收費將根據你的組合模式的</a:t>
            </a:r>
            <a:r>
              <a:rPr lang="zh-TW" altLang="en-US" b="1" i="0" dirty="0">
                <a:solidFill>
                  <a:schemeClr val="tx1"/>
                </a:solidFill>
              </a:rPr>
              <a:t>最高收費</a:t>
            </a:r>
            <a:r>
              <a:rPr lang="en-US" altLang="zh-TW" i="0" dirty="0">
                <a:solidFill>
                  <a:schemeClr val="tx1"/>
                </a:solidFill>
              </a:rPr>
              <a:t>，</a:t>
            </a:r>
            <a:r>
              <a:rPr lang="zh-TW" altLang="en-US" i="0" dirty="0">
                <a:solidFill>
                  <a:schemeClr val="tx1"/>
                </a:solidFill>
              </a:rPr>
              <a:t>就是說</a:t>
            </a:r>
            <a:r>
              <a:rPr lang="en-US" i="0" dirty="0">
                <a:solidFill>
                  <a:schemeClr val="tx1"/>
                </a:solidFill>
              </a:rPr>
              <a:t>FMS</a:t>
            </a:r>
            <a:r>
              <a:rPr lang="zh-TW" altLang="en-US" i="0" dirty="0">
                <a:solidFill>
                  <a:schemeClr val="tx1"/>
                </a:solidFill>
              </a:rPr>
              <a:t>與你合作將負有</a:t>
            </a:r>
            <a:r>
              <a:rPr lang="zh-TW" altLang="en-US" b="1" i="0" baseline="0" dirty="0">
                <a:solidFill>
                  <a:schemeClr val="tx1"/>
                </a:solidFill>
              </a:rPr>
              <a:t>最高責任</a:t>
            </a:r>
            <a:r>
              <a:rPr lang="en-US" i="0" dirty="0">
                <a:solidFill>
                  <a:schemeClr val="tx1"/>
                </a:solidFill>
              </a:rPr>
              <a:t>。</a:t>
            </a:r>
          </a:p>
          <a:p>
            <a:pPr defTabSz="931774">
              <a:defRPr/>
            </a:pPr>
            <a:r>
              <a:rPr lang="zh-TW" altLang="en-US" i="0" dirty="0">
                <a:solidFill>
                  <a:schemeClr val="tx1"/>
                </a:solidFill>
              </a:rPr>
              <a:t>舉例來說</a:t>
            </a:r>
            <a:r>
              <a:rPr lang="en-US" i="0" dirty="0">
                <a:solidFill>
                  <a:schemeClr val="tx1"/>
                </a:solidFill>
              </a:rPr>
              <a:t>，</a:t>
            </a:r>
            <a:r>
              <a:rPr lang="zh-TW" altLang="en-US" i="0" dirty="0">
                <a:solidFill>
                  <a:schemeClr val="tx1"/>
                </a:solidFill>
              </a:rPr>
              <a:t>若你部分服務遵循帳單支付者模式且部分遵循共同雇主模式</a:t>
            </a:r>
            <a:r>
              <a:rPr lang="en-US" i="0" dirty="0">
                <a:solidFill>
                  <a:schemeClr val="tx1"/>
                </a:solidFill>
              </a:rPr>
              <a:t>，</a:t>
            </a:r>
            <a:r>
              <a:rPr lang="zh-TW" altLang="en-US" i="0" dirty="0">
                <a:solidFill>
                  <a:schemeClr val="tx1"/>
                </a:solidFill>
              </a:rPr>
              <a:t>最高收費將根據共同雇主模式</a:t>
            </a:r>
            <a:r>
              <a:rPr lang="en-US" i="0" dirty="0">
                <a:solidFill>
                  <a:schemeClr val="tx1"/>
                </a:solidFill>
              </a:rPr>
              <a:t>。</a:t>
            </a:r>
          </a:p>
          <a:p>
            <a:pPr defTabSz="931774">
              <a:defRPr/>
            </a:pPr>
            <a:r>
              <a:rPr lang="en-US" i="0" dirty="0">
                <a:solidFill>
                  <a:schemeClr val="tx1"/>
                </a:solidFill>
              </a:rPr>
              <a:t>FMS</a:t>
            </a:r>
            <a:r>
              <a:rPr lang="zh-TW" altLang="en-US" i="0" dirty="0">
                <a:solidFill>
                  <a:schemeClr val="tx1"/>
                </a:solidFill>
              </a:rPr>
              <a:t>收費是</a:t>
            </a:r>
            <a:r>
              <a:rPr lang="en-US" i="0" dirty="0">
                <a:solidFill>
                  <a:schemeClr val="tx1"/>
                </a:solidFill>
              </a:rPr>
              <a:t>：</a:t>
            </a:r>
          </a:p>
          <a:p>
            <a:pPr marL="171450" indent="-171450" defTabSz="931774">
              <a:buFont typeface="Arial" panose="020B0604020202020204" pitchFamily="34" charset="0"/>
              <a:buChar char="•"/>
              <a:defRPr/>
            </a:pPr>
            <a:r>
              <a:rPr lang="zh-TW" altLang="en-US" i="0" dirty="0">
                <a:solidFill>
                  <a:schemeClr val="tx1"/>
                </a:solidFill>
              </a:rPr>
              <a:t>最高收費</a:t>
            </a:r>
            <a:endParaRPr lang="en-US" i="0" dirty="0">
              <a:solidFill>
                <a:schemeClr val="tx1"/>
              </a:solidFill>
            </a:endParaRPr>
          </a:p>
          <a:p>
            <a:pPr marL="171450" indent="-171450" defTabSz="931774">
              <a:buFont typeface="Arial" panose="020B0604020202020204" pitchFamily="34" charset="0"/>
              <a:buChar char="•"/>
              <a:defRPr/>
            </a:pPr>
            <a:r>
              <a:rPr lang="zh-TW" altLang="en-US" i="0" dirty="0">
                <a:solidFill>
                  <a:schemeClr val="tx1"/>
                </a:solidFill>
              </a:rPr>
              <a:t>根據花費計畫支付的服務數量</a:t>
            </a:r>
            <a:endParaRPr lang="en-US" i="0" dirty="0">
              <a:solidFill>
                <a:schemeClr val="tx1"/>
              </a:solidFill>
            </a:endParaRPr>
          </a:p>
          <a:p>
            <a:pPr defTabSz="931774">
              <a:defRPr/>
            </a:pPr>
            <a:r>
              <a:rPr lang="zh-TW" altLang="en-US" i="0" dirty="0">
                <a:solidFill>
                  <a:schemeClr val="tx1"/>
                </a:solidFill>
              </a:rPr>
              <a:t>若你想要討論較低收費</a:t>
            </a:r>
            <a:r>
              <a:rPr lang="en-US" altLang="zh-TW" i="0" dirty="0">
                <a:solidFill>
                  <a:schemeClr val="tx1"/>
                </a:solidFill>
              </a:rPr>
              <a:t>，</a:t>
            </a:r>
            <a:r>
              <a:rPr lang="zh-TW" altLang="en-US" i="0" dirty="0">
                <a:solidFill>
                  <a:schemeClr val="tx1"/>
                </a:solidFill>
              </a:rPr>
              <a:t>可與</a:t>
            </a:r>
            <a:r>
              <a:rPr lang="en-US" altLang="zh-TW" i="0" dirty="0">
                <a:solidFill>
                  <a:schemeClr val="tx1"/>
                </a:solidFill>
              </a:rPr>
              <a:t>FMS</a:t>
            </a:r>
            <a:r>
              <a:rPr lang="zh-TW" altLang="en-US" i="0" dirty="0">
                <a:solidFill>
                  <a:schemeClr val="tx1"/>
                </a:solidFill>
              </a:rPr>
              <a:t>提供者協商</a:t>
            </a:r>
            <a:r>
              <a:rPr lang="en-US" i="0"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dirty="0"/>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現在</a:t>
            </a:r>
            <a:r>
              <a:rPr lang="en-US" dirty="0"/>
              <a:t>，</a:t>
            </a:r>
            <a:r>
              <a:rPr lang="zh-TW" altLang="en-US" dirty="0"/>
              <a:t>這些是複習</a:t>
            </a:r>
            <a:r>
              <a:rPr lang="en-US" altLang="zh-TW" dirty="0"/>
              <a:t>，</a:t>
            </a:r>
            <a:r>
              <a:rPr lang="zh-TW" altLang="en-US" dirty="0"/>
              <a:t>因為你們都參加過說明會</a:t>
            </a:r>
            <a:r>
              <a:rPr lang="en-US" dirty="0"/>
              <a:t>。</a:t>
            </a:r>
            <a:r>
              <a:rPr lang="zh-TW" altLang="en-US" dirty="0"/>
              <a:t>但在這項說明會課程中</a:t>
            </a:r>
            <a:r>
              <a:rPr lang="en-US" altLang="zh-TW" dirty="0"/>
              <a:t>，</a:t>
            </a:r>
            <a:r>
              <a:rPr lang="zh-TW" altLang="en-US" dirty="0"/>
              <a:t>我們講解的內容會更深入</a:t>
            </a:r>
            <a:r>
              <a:rPr lang="en-US" dirty="0"/>
              <a:t>。</a:t>
            </a: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dirty="0"/>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zh-TW" altLang="en-US" dirty="0">
                <a:solidFill>
                  <a:schemeClr val="tx1"/>
                </a:solidFill>
              </a:rPr>
              <a:t>我們看到</a:t>
            </a:r>
            <a:r>
              <a:rPr lang="en-US" dirty="0">
                <a:solidFill>
                  <a:schemeClr val="tx1"/>
                </a:solidFill>
              </a:rPr>
              <a:t>Jason</a:t>
            </a:r>
            <a:r>
              <a:rPr lang="zh-TW" altLang="en-US" dirty="0">
                <a:solidFill>
                  <a:schemeClr val="tx1"/>
                </a:solidFill>
              </a:rPr>
              <a:t>的案例</a:t>
            </a:r>
            <a:r>
              <a:rPr lang="en-US" dirty="0">
                <a:solidFill>
                  <a:schemeClr val="tx1"/>
                </a:solidFill>
              </a:rPr>
              <a:t>，</a:t>
            </a:r>
            <a:r>
              <a:rPr lang="zh-TW" altLang="en-US" dirty="0">
                <a:solidFill>
                  <a:schemeClr val="tx1"/>
                </a:solidFill>
              </a:rPr>
              <a:t>他擁有組合服務</a:t>
            </a:r>
            <a:r>
              <a:rPr lang="en-US" dirty="0">
                <a:solidFill>
                  <a:schemeClr val="tx1"/>
                </a:solidFill>
              </a:rPr>
              <a:t>；</a:t>
            </a:r>
            <a:r>
              <a:rPr lang="zh-TW" altLang="en-US" dirty="0">
                <a:solidFill>
                  <a:schemeClr val="tx1"/>
                </a:solidFill>
              </a:rPr>
              <a:t>他將直接雇用人</a:t>
            </a:r>
            <a:r>
              <a:rPr lang="zh-TW" altLang="en-US" u="sng" baseline="0" dirty="0">
                <a:solidFill>
                  <a:schemeClr val="tx1"/>
                </a:solidFill>
              </a:rPr>
              <a:t>且</a:t>
            </a:r>
            <a:r>
              <a:rPr lang="zh-TW" altLang="en-US" dirty="0">
                <a:solidFill>
                  <a:schemeClr val="tx1"/>
                </a:solidFill>
              </a:rPr>
              <a:t>他會支付公司</a:t>
            </a:r>
            <a:r>
              <a:rPr lang="en-US" dirty="0">
                <a:solidFill>
                  <a:schemeClr val="tx1"/>
                </a:solidFill>
              </a:rPr>
              <a:t>。</a:t>
            </a:r>
          </a:p>
          <a:p>
            <a:r>
              <a:rPr lang="zh-TW" altLang="en-US" dirty="0">
                <a:solidFill>
                  <a:schemeClr val="tx1"/>
                </a:solidFill>
              </a:rPr>
              <a:t>在</a:t>
            </a:r>
            <a:r>
              <a:rPr lang="en-US" dirty="0">
                <a:solidFill>
                  <a:schemeClr val="tx1"/>
                </a:solidFill>
              </a:rPr>
              <a:t>SDP</a:t>
            </a:r>
            <a:r>
              <a:rPr lang="zh-TW" altLang="en-US" dirty="0">
                <a:solidFill>
                  <a:schemeClr val="tx1"/>
                </a:solidFill>
              </a:rPr>
              <a:t>中</a:t>
            </a:r>
            <a:r>
              <a:rPr lang="en-US" dirty="0">
                <a:solidFill>
                  <a:schemeClr val="tx1"/>
                </a:solidFill>
              </a:rPr>
              <a:t>，</a:t>
            </a:r>
            <a:r>
              <a:rPr lang="zh-TW" altLang="en-US" dirty="0">
                <a:solidFill>
                  <a:schemeClr val="tx1"/>
                </a:solidFill>
              </a:rPr>
              <a:t>若</a:t>
            </a:r>
            <a:r>
              <a:rPr lang="en-US" dirty="0">
                <a:solidFill>
                  <a:schemeClr val="tx1"/>
                </a:solidFill>
              </a:rPr>
              <a:t>FMS</a:t>
            </a:r>
            <a:r>
              <a:rPr lang="zh-TW" altLang="en-US" dirty="0">
                <a:solidFill>
                  <a:schemeClr val="tx1"/>
                </a:solidFill>
              </a:rPr>
              <a:t>透過一種以上模式提供支付</a:t>
            </a:r>
            <a:r>
              <a:rPr lang="en-US" dirty="0">
                <a:solidFill>
                  <a:schemeClr val="tx1"/>
                </a:solidFill>
              </a:rPr>
              <a:t>，</a:t>
            </a:r>
            <a:r>
              <a:rPr lang="zh-TW" altLang="en-US" dirty="0">
                <a:solidFill>
                  <a:schemeClr val="tx1"/>
                </a:solidFill>
              </a:rPr>
              <a:t>那最高收費無法超過總服務數量的最高成本模式</a:t>
            </a:r>
            <a:r>
              <a:rPr lang="en-US" dirty="0">
                <a:solidFill>
                  <a:schemeClr val="tx1"/>
                </a:solidFill>
              </a:rPr>
              <a:t>。</a:t>
            </a:r>
          </a:p>
          <a:p>
            <a:pPr defTabSz="931774">
              <a:defRPr/>
            </a:pPr>
            <a:r>
              <a:rPr lang="en-US" dirty="0">
                <a:solidFill>
                  <a:schemeClr val="tx1"/>
                </a:solidFill>
              </a:rPr>
              <a:t>Jason</a:t>
            </a:r>
            <a:r>
              <a:rPr lang="zh-TW" altLang="en-US" dirty="0">
                <a:solidFill>
                  <a:schemeClr val="tx1"/>
                </a:solidFill>
              </a:rPr>
              <a:t>與</a:t>
            </a:r>
            <a:r>
              <a:rPr lang="en-US" baseline="0" dirty="0">
                <a:solidFill>
                  <a:schemeClr val="tx1"/>
                </a:solidFill>
              </a:rPr>
              <a:t>FMS</a:t>
            </a:r>
            <a:r>
              <a:rPr lang="zh-TW" altLang="en-US" baseline="0" dirty="0">
                <a:solidFill>
                  <a:schemeClr val="tx1"/>
                </a:solidFill>
              </a:rPr>
              <a:t>的</a:t>
            </a:r>
            <a:r>
              <a:rPr lang="zh-TW" altLang="en-US" dirty="0">
                <a:solidFill>
                  <a:schemeClr val="tx1"/>
                </a:solidFill>
              </a:rPr>
              <a:t>關係將根據共同雇主模式</a:t>
            </a:r>
            <a:r>
              <a:rPr lang="en-US" altLang="zh-TW" dirty="0">
                <a:solidFill>
                  <a:schemeClr val="tx1"/>
                </a:solidFill>
              </a:rPr>
              <a:t>，</a:t>
            </a:r>
            <a:r>
              <a:rPr lang="zh-TW" altLang="en-US" dirty="0">
                <a:solidFill>
                  <a:schemeClr val="tx1"/>
                </a:solidFill>
              </a:rPr>
              <a:t>因為他有公司的員工及服務且</a:t>
            </a:r>
            <a:r>
              <a:rPr lang="en-US" dirty="0">
                <a:solidFill>
                  <a:schemeClr val="tx1"/>
                </a:solidFill>
              </a:rPr>
              <a:t>FMS</a:t>
            </a:r>
            <a:r>
              <a:rPr lang="zh-TW" altLang="en-US" dirty="0">
                <a:solidFill>
                  <a:schemeClr val="tx1"/>
                </a:solidFill>
              </a:rPr>
              <a:t>會直接支付</a:t>
            </a:r>
            <a:r>
              <a:rPr lang="en-US" dirty="0">
                <a:solidFill>
                  <a:schemeClr val="tx1"/>
                </a:solidFill>
              </a:rPr>
              <a:t>。</a:t>
            </a:r>
          </a:p>
          <a:p>
            <a:pPr defTabSz="931774">
              <a:defRPr/>
            </a:pPr>
            <a:r>
              <a:rPr lang="en-US" dirty="0">
                <a:solidFill>
                  <a:schemeClr val="tx1"/>
                </a:solidFill>
              </a:rPr>
              <a:t>Jason</a:t>
            </a:r>
            <a:r>
              <a:rPr lang="zh-TW" altLang="en-US" dirty="0">
                <a:solidFill>
                  <a:schemeClr val="tx1"/>
                </a:solidFill>
              </a:rPr>
              <a:t>有超過</a:t>
            </a:r>
            <a:r>
              <a:rPr lang="en-US" dirty="0">
                <a:solidFill>
                  <a:schemeClr val="tx1"/>
                </a:solidFill>
              </a:rPr>
              <a:t>5</a:t>
            </a:r>
            <a:r>
              <a:rPr lang="zh-TW" altLang="en-US" dirty="0">
                <a:solidFill>
                  <a:schemeClr val="tx1"/>
                </a:solidFill>
              </a:rPr>
              <a:t>項服務</a:t>
            </a:r>
            <a:r>
              <a:rPr lang="en-US"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dirty="0"/>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根據圖表顯示</a:t>
            </a:r>
            <a:r>
              <a:rPr lang="en-US" dirty="0">
                <a:solidFill>
                  <a:schemeClr val="tx1"/>
                </a:solidFill>
              </a:rPr>
              <a:t>，</a:t>
            </a:r>
            <a:r>
              <a:rPr lang="zh-TW" altLang="en-US" dirty="0">
                <a:solidFill>
                  <a:schemeClr val="tx1"/>
                </a:solidFill>
              </a:rPr>
              <a:t>超過</a:t>
            </a:r>
            <a:r>
              <a:rPr lang="en-US" altLang="zh-TW" dirty="0">
                <a:solidFill>
                  <a:schemeClr val="tx1"/>
                </a:solidFill>
              </a:rPr>
              <a:t>5</a:t>
            </a:r>
            <a:r>
              <a:rPr lang="zh-TW" altLang="en-US" dirty="0">
                <a:solidFill>
                  <a:schemeClr val="tx1"/>
                </a:solidFill>
              </a:rPr>
              <a:t>項服務的共同雇主模式讓他的最高</a:t>
            </a:r>
            <a:r>
              <a:rPr lang="en-US" altLang="zh-TW" dirty="0">
                <a:solidFill>
                  <a:schemeClr val="tx1"/>
                </a:solidFill>
              </a:rPr>
              <a:t>FMS</a:t>
            </a:r>
            <a:r>
              <a:rPr lang="zh-TW" altLang="en-US" dirty="0">
                <a:solidFill>
                  <a:schemeClr val="tx1"/>
                </a:solidFill>
              </a:rPr>
              <a:t>每月收費</a:t>
            </a:r>
            <a:r>
              <a:rPr lang="en-US" dirty="0">
                <a:solidFill>
                  <a:schemeClr val="tx1"/>
                </a:solidFill>
              </a:rPr>
              <a:t>$165。</a:t>
            </a:r>
            <a:endParaRPr lang="en-US" baseline="0" dirty="0">
              <a:solidFill>
                <a:schemeClr val="tx1"/>
              </a:solidFill>
            </a:endParaRPr>
          </a:p>
          <a:p>
            <a:pPr marL="228600" indent="-228600">
              <a:buAutoNum type="arabicParenR"/>
            </a:pPr>
            <a:r>
              <a:rPr lang="zh-TW" altLang="en-US" baseline="0" dirty="0">
                <a:solidFill>
                  <a:schemeClr val="tx1"/>
                </a:solidFill>
              </a:rPr>
              <a:t>確定各種關係</a:t>
            </a:r>
            <a:endParaRPr lang="en-US" baseline="0" dirty="0">
              <a:solidFill>
                <a:schemeClr val="tx1"/>
              </a:solidFill>
            </a:endParaRPr>
          </a:p>
          <a:p>
            <a:pPr marL="228600" indent="-228600">
              <a:buAutoNum type="arabicParenR"/>
            </a:pPr>
            <a:r>
              <a:rPr lang="zh-TW" altLang="en-US" baseline="0" dirty="0">
                <a:solidFill>
                  <a:schemeClr val="tx1"/>
                </a:solidFill>
              </a:rPr>
              <a:t>確定你的組合中哪種模式是最昂貴的</a:t>
            </a:r>
            <a:r>
              <a:rPr lang="en-US" baseline="0" dirty="0">
                <a:solidFill>
                  <a:schemeClr val="tx1"/>
                </a:solidFill>
              </a:rPr>
              <a:t>（FMS</a:t>
            </a:r>
            <a:r>
              <a:rPr lang="zh-TW" altLang="en-US" baseline="0" dirty="0">
                <a:solidFill>
                  <a:schemeClr val="tx1"/>
                </a:solidFill>
              </a:rPr>
              <a:t>承擔的責任最重</a:t>
            </a:r>
            <a:r>
              <a:rPr lang="en-US" baseline="0" dirty="0">
                <a:solidFill>
                  <a:schemeClr val="tx1"/>
                </a:solidFill>
              </a:rPr>
              <a:t>）</a:t>
            </a:r>
          </a:p>
          <a:p>
            <a:pPr marL="228600" indent="-228600">
              <a:buAutoNum type="arabicParenR"/>
            </a:pPr>
            <a:r>
              <a:rPr lang="zh-TW" altLang="en-US" baseline="0" dirty="0">
                <a:solidFill>
                  <a:schemeClr val="tx1"/>
                </a:solidFill>
              </a:rPr>
              <a:t>計算花費計畫的服務</a:t>
            </a:r>
            <a:endParaRPr lang="en-US" baseline="0" dirty="0">
              <a:solidFill>
                <a:schemeClr val="tx1"/>
              </a:solidFill>
            </a:endParaRPr>
          </a:p>
          <a:p>
            <a:pPr marL="228600" indent="-228600">
              <a:buAutoNum type="arabicParenR" startAt="4"/>
            </a:pPr>
            <a:r>
              <a:rPr lang="zh-TW" altLang="en-US" baseline="0" dirty="0">
                <a:solidFill>
                  <a:schemeClr val="tx1"/>
                </a:solidFill>
              </a:rPr>
              <a:t>參考</a:t>
            </a:r>
            <a:r>
              <a:rPr lang="zh-TW" altLang="en-US" sz="1200" b="1" i="0" u="none" strike="noStrike" kern="1200" baseline="0" dirty="0">
                <a:solidFill>
                  <a:schemeClr val="tx1"/>
                </a:solidFill>
                <a:latin typeface="+mn-lt"/>
                <a:ea typeface="+mn-ea"/>
                <a:cs typeface="+mn-cs"/>
              </a:rPr>
              <a:t>最高財務管理服務</a:t>
            </a:r>
            <a:r>
              <a:rPr lang="en-US" sz="1200" b="1" i="0" u="none" strike="noStrike" kern="1200" baseline="0" dirty="0">
                <a:solidFill>
                  <a:schemeClr val="tx1"/>
                </a:solidFill>
                <a:latin typeface="+mn-lt"/>
                <a:ea typeface="+mn-ea"/>
                <a:cs typeface="+mn-cs"/>
              </a:rPr>
              <a:t>（FMS）</a:t>
            </a:r>
            <a:r>
              <a:rPr lang="zh-TW" altLang="en-US" sz="1200" b="1" i="0" u="none" strike="noStrike" kern="1200" baseline="0" dirty="0">
                <a:solidFill>
                  <a:schemeClr val="tx1"/>
                </a:solidFill>
                <a:latin typeface="+mn-lt"/>
                <a:ea typeface="+mn-ea"/>
                <a:cs typeface="+mn-cs"/>
              </a:rPr>
              <a:t>收費</a:t>
            </a:r>
            <a:r>
              <a:rPr lang="zh-TW" altLang="en-US" sz="1200" b="0" i="0" u="none" strike="noStrike" kern="1200" baseline="0" dirty="0">
                <a:solidFill>
                  <a:schemeClr val="tx1"/>
                </a:solidFill>
                <a:latin typeface="+mn-lt"/>
                <a:ea typeface="+mn-ea"/>
                <a:cs typeface="+mn-cs"/>
              </a:rPr>
              <a:t>工作表決定你的</a:t>
            </a:r>
            <a:r>
              <a:rPr lang="en-US" sz="1200" b="0" i="0" u="none" strike="noStrike" kern="1200" baseline="0" dirty="0">
                <a:solidFill>
                  <a:schemeClr val="tx1"/>
                </a:solidFill>
                <a:latin typeface="+mn-lt"/>
                <a:ea typeface="+mn-ea"/>
                <a:cs typeface="+mn-cs"/>
              </a:rPr>
              <a:t>FMS</a:t>
            </a:r>
            <a:r>
              <a:rPr lang="zh-TW" altLang="en-US" sz="1200" b="0" i="0" u="none" strike="noStrike" kern="1200" baseline="0" dirty="0">
                <a:solidFill>
                  <a:schemeClr val="tx1"/>
                </a:solidFill>
                <a:latin typeface="+mn-lt"/>
                <a:ea typeface="+mn-ea"/>
                <a:cs typeface="+mn-cs"/>
              </a:rPr>
              <a:t>成本</a:t>
            </a:r>
            <a:endParaRPr lang="en-US" sz="1200" b="0" i="0" u="none" strike="noStrike" kern="1200" baseline="0" dirty="0">
              <a:solidFill>
                <a:schemeClr val="tx1"/>
              </a:solidFill>
              <a:latin typeface="+mn-lt"/>
              <a:ea typeface="+mn-ea"/>
              <a:cs typeface="+mn-cs"/>
            </a:endParaRP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indent="0">
              <a:buNone/>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a:t>
            </a:r>
            <a:r>
              <a:rPr lang="zh-TW" altLang="en-US" sz="1200" b="1" i="0" u="none" strike="noStrike" kern="1200" baseline="0" dirty="0">
                <a:solidFill>
                  <a:schemeClr val="tx1"/>
                </a:solidFill>
                <a:latin typeface="+mn-lt"/>
                <a:ea typeface="+mn-ea"/>
                <a:cs typeface="+mn-cs"/>
              </a:rPr>
              <a:t>最高</a:t>
            </a:r>
            <a:r>
              <a:rPr lang="en-US" sz="1200" b="1" i="0" u="none" strike="noStrike" kern="1200" baseline="0" dirty="0">
                <a:solidFill>
                  <a:schemeClr val="tx1"/>
                </a:solidFill>
                <a:latin typeface="+mn-lt"/>
                <a:ea typeface="+mn-ea"/>
                <a:cs typeface="+mn-cs"/>
              </a:rPr>
              <a:t>$</a:t>
            </a:r>
            <a:r>
              <a:rPr lang="zh-TW" altLang="en-US" sz="1200" b="1" i="0" u="none" strike="noStrike" kern="1200" baseline="0" dirty="0">
                <a:solidFill>
                  <a:schemeClr val="tx1"/>
                </a:solidFill>
                <a:latin typeface="+mn-lt"/>
                <a:ea typeface="+mn-ea"/>
                <a:cs typeface="+mn-cs"/>
              </a:rPr>
              <a:t>模式</a:t>
            </a:r>
            <a:r>
              <a:rPr lang="en-US" sz="1200" b="1" i="0" u="none" strike="noStrike" kern="1200" baseline="0" dirty="0">
                <a:solidFill>
                  <a:schemeClr val="tx1"/>
                </a:solidFill>
                <a:latin typeface="+mn-lt"/>
                <a:ea typeface="+mn-ea"/>
                <a:cs typeface="+mn-cs"/>
              </a:rPr>
              <a:t> + </a:t>
            </a:r>
            <a:r>
              <a:rPr lang="zh-TW" altLang="en-US" sz="1200" b="1" i="0" u="none" strike="noStrike" kern="1200" baseline="0" dirty="0">
                <a:solidFill>
                  <a:schemeClr val="tx1"/>
                </a:solidFill>
                <a:latin typeface="+mn-lt"/>
                <a:ea typeface="+mn-ea"/>
                <a:cs typeface="+mn-cs"/>
              </a:rPr>
              <a:t>服務數量</a:t>
            </a:r>
            <a:r>
              <a:rPr lang="en-US" sz="1200" b="1" i="0" u="none" strike="noStrike" kern="1200" baseline="0" dirty="0">
                <a:solidFill>
                  <a:schemeClr val="tx1"/>
                </a:solidFill>
                <a:latin typeface="+mn-lt"/>
                <a:ea typeface="+mn-ea"/>
                <a:cs typeface="+mn-cs"/>
              </a:rPr>
              <a:t>=</a:t>
            </a:r>
            <a:r>
              <a:rPr lang="zh-TW" altLang="en-US" sz="1200" b="1" i="0" u="none" strike="noStrike" kern="1200" baseline="0" dirty="0">
                <a:solidFill>
                  <a:schemeClr val="tx1"/>
                </a:solidFill>
                <a:latin typeface="+mn-lt"/>
                <a:ea typeface="+mn-ea"/>
                <a:cs typeface="+mn-cs"/>
              </a:rPr>
              <a:t>成本</a:t>
            </a:r>
            <a:r>
              <a:rPr lang="en-US" sz="1200" b="1" i="0" u="none" strike="noStrike" kern="1200" baseline="0" dirty="0">
                <a:solidFill>
                  <a:schemeClr val="tx1"/>
                </a:solidFill>
                <a:latin typeface="+mn-lt"/>
                <a:ea typeface="+mn-ea"/>
                <a:cs typeface="+mn-cs"/>
              </a:rPr>
              <a:t>）******</a:t>
            </a:r>
          </a:p>
          <a:p>
            <a:pPr marL="0" indent="0">
              <a:buNone/>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在</a:t>
            </a:r>
            <a:r>
              <a:rPr lang="en-US" dirty="0">
                <a:solidFill>
                  <a:schemeClr val="tx1"/>
                </a:solidFill>
              </a:rPr>
              <a:t>SDP</a:t>
            </a:r>
            <a:r>
              <a:rPr lang="zh-TW" altLang="en-US" dirty="0">
                <a:solidFill>
                  <a:schemeClr val="tx1"/>
                </a:solidFill>
              </a:rPr>
              <a:t>中</a:t>
            </a:r>
            <a:r>
              <a:rPr lang="en-US" dirty="0">
                <a:solidFill>
                  <a:schemeClr val="tx1"/>
                </a:solidFill>
              </a:rPr>
              <a:t>，</a:t>
            </a:r>
            <a:r>
              <a:rPr lang="zh-TW" altLang="en-US" dirty="0">
                <a:solidFill>
                  <a:schemeClr val="tx1"/>
                </a:solidFill>
              </a:rPr>
              <a:t>若</a:t>
            </a:r>
            <a:r>
              <a:rPr lang="en-US" altLang="zh-TW" dirty="0">
                <a:solidFill>
                  <a:schemeClr val="tx1"/>
                </a:solidFill>
              </a:rPr>
              <a:t>FMS</a:t>
            </a:r>
            <a:r>
              <a:rPr lang="zh-TW" altLang="en-US" dirty="0">
                <a:solidFill>
                  <a:schemeClr val="tx1"/>
                </a:solidFill>
              </a:rPr>
              <a:t>透過一種以上模式提供支付</a:t>
            </a:r>
            <a:r>
              <a:rPr lang="en-US" dirty="0">
                <a:solidFill>
                  <a:schemeClr val="tx1"/>
                </a:solidFill>
              </a:rPr>
              <a:t>，</a:t>
            </a:r>
            <a:r>
              <a:rPr lang="zh-TW" altLang="en-US" dirty="0">
                <a:solidFill>
                  <a:schemeClr val="tx1"/>
                </a:solidFill>
              </a:rPr>
              <a:t>那最高收費無法超過總服務數量的最高成本模式</a:t>
            </a:r>
            <a:r>
              <a:rPr lang="en-US"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dirty="0"/>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根據圖表顯示</a:t>
            </a:r>
            <a:r>
              <a:rPr lang="en-US" dirty="0">
                <a:solidFill>
                  <a:schemeClr val="tx1"/>
                </a:solidFill>
              </a:rPr>
              <a:t>，</a:t>
            </a:r>
            <a:r>
              <a:rPr lang="zh-TW" altLang="en-US" dirty="0">
                <a:solidFill>
                  <a:schemeClr val="tx1"/>
                </a:solidFill>
              </a:rPr>
              <a:t>介於</a:t>
            </a:r>
            <a:r>
              <a:rPr lang="en-US" altLang="zh-TW" dirty="0">
                <a:solidFill>
                  <a:schemeClr val="tx1"/>
                </a:solidFill>
              </a:rPr>
              <a:t>4</a:t>
            </a:r>
            <a:r>
              <a:rPr lang="zh-TW" altLang="en-US" dirty="0">
                <a:solidFill>
                  <a:schemeClr val="tx1"/>
                </a:solidFill>
              </a:rPr>
              <a:t>到</a:t>
            </a:r>
            <a:r>
              <a:rPr lang="en-US" altLang="zh-TW" dirty="0">
                <a:solidFill>
                  <a:schemeClr val="tx1"/>
                </a:solidFill>
              </a:rPr>
              <a:t>6</a:t>
            </a:r>
            <a:r>
              <a:rPr lang="zh-TW" altLang="en-US" dirty="0">
                <a:solidFill>
                  <a:schemeClr val="tx1"/>
                </a:solidFill>
              </a:rPr>
              <a:t>項服務的帳單支付者模式讓</a:t>
            </a:r>
            <a:r>
              <a:rPr lang="en-US" dirty="0">
                <a:solidFill>
                  <a:schemeClr val="tx1"/>
                </a:solidFill>
              </a:rPr>
              <a:t>Sofia</a:t>
            </a:r>
            <a:r>
              <a:rPr lang="zh-TW" altLang="en-US" dirty="0">
                <a:solidFill>
                  <a:schemeClr val="tx1"/>
                </a:solidFill>
              </a:rPr>
              <a:t>的最高</a:t>
            </a:r>
            <a:r>
              <a:rPr lang="en-US" altLang="zh-TW" dirty="0">
                <a:solidFill>
                  <a:schemeClr val="tx1"/>
                </a:solidFill>
              </a:rPr>
              <a:t>FMS</a:t>
            </a:r>
            <a:r>
              <a:rPr lang="zh-TW" altLang="en-US" dirty="0">
                <a:solidFill>
                  <a:schemeClr val="tx1"/>
                </a:solidFill>
              </a:rPr>
              <a:t>每月收費</a:t>
            </a:r>
            <a:r>
              <a:rPr lang="en-US" dirty="0">
                <a:solidFill>
                  <a:schemeClr val="tx1"/>
                </a:solidFill>
              </a:rPr>
              <a:t>$75。</a:t>
            </a:r>
            <a:endParaRPr lang="en-US" baseline="0" dirty="0">
              <a:solidFill>
                <a:schemeClr val="tx1"/>
              </a:solidFill>
            </a:endParaRPr>
          </a:p>
          <a:p>
            <a:pPr marL="228600" indent="-228600">
              <a:buAutoNum type="arabicParenR"/>
            </a:pPr>
            <a:r>
              <a:rPr lang="zh-TW" altLang="en-US" baseline="0" dirty="0">
                <a:solidFill>
                  <a:schemeClr val="tx1"/>
                </a:solidFill>
              </a:rPr>
              <a:t>確定</a:t>
            </a:r>
            <a:r>
              <a:rPr lang="zh-TW" altLang="zh-TW" sz="1200" kern="1200" dirty="0">
                <a:solidFill>
                  <a:schemeClr val="tx1"/>
                </a:solidFill>
                <a:effectLst/>
                <a:latin typeface="+mn-lt"/>
                <a:ea typeface="+mn-ea"/>
                <a:cs typeface="+mn-cs"/>
              </a:rPr>
              <a:t>各種</a:t>
            </a:r>
            <a:r>
              <a:rPr lang="zh-TW" altLang="en-US" baseline="0" dirty="0">
                <a:solidFill>
                  <a:schemeClr val="tx1"/>
                </a:solidFill>
              </a:rPr>
              <a:t>關係</a:t>
            </a:r>
            <a:endParaRPr lang="en-US" baseline="0" dirty="0">
              <a:solidFill>
                <a:schemeClr val="tx1"/>
              </a:solidFill>
            </a:endParaRPr>
          </a:p>
          <a:p>
            <a:pPr marL="228600" indent="-228600">
              <a:buAutoNum type="arabicParenR"/>
            </a:pPr>
            <a:r>
              <a:rPr lang="zh-TW" altLang="en-US" baseline="0" dirty="0">
                <a:solidFill>
                  <a:schemeClr val="tx1"/>
                </a:solidFill>
              </a:rPr>
              <a:t>她的</a:t>
            </a:r>
            <a:r>
              <a:rPr lang="zh-TW" altLang="zh-TW" sz="1200" kern="1200" dirty="0">
                <a:solidFill>
                  <a:schemeClr val="tx1"/>
                </a:solidFill>
                <a:effectLst/>
                <a:latin typeface="+mn-lt"/>
                <a:ea typeface="+mn-ea"/>
                <a:cs typeface="+mn-cs"/>
              </a:rPr>
              <a:t>組合中哪種模式是最昂貴的</a:t>
            </a:r>
            <a:r>
              <a:rPr lang="en-US" baseline="0" dirty="0">
                <a:solidFill>
                  <a:schemeClr val="tx1"/>
                </a:solidFill>
              </a:rPr>
              <a:t>（</a:t>
            </a:r>
            <a:r>
              <a:rPr lang="en-US" altLang="zh-TW" sz="1200" kern="1200" dirty="0">
                <a:solidFill>
                  <a:schemeClr val="tx1"/>
                </a:solidFill>
                <a:effectLst/>
                <a:latin typeface="+mn-lt"/>
                <a:ea typeface="+mn-ea"/>
                <a:cs typeface="+mn-cs"/>
              </a:rPr>
              <a:t>FMS</a:t>
            </a:r>
            <a:r>
              <a:rPr lang="zh-TW" altLang="zh-TW" sz="1200" kern="1200" dirty="0">
                <a:solidFill>
                  <a:schemeClr val="tx1"/>
                </a:solidFill>
                <a:effectLst/>
                <a:latin typeface="+mn-lt"/>
                <a:ea typeface="+mn-ea"/>
                <a:cs typeface="+mn-cs"/>
              </a:rPr>
              <a:t>承擔的責任最重</a:t>
            </a:r>
            <a:r>
              <a:rPr lang="en-US" baseline="0" dirty="0">
                <a:solidFill>
                  <a:schemeClr val="tx1"/>
                </a:solidFill>
              </a:rPr>
              <a:t>）</a:t>
            </a:r>
          </a:p>
          <a:p>
            <a:pPr marL="228600" indent="-228600">
              <a:buAutoNum type="arabicParenR"/>
            </a:pPr>
            <a:r>
              <a:rPr lang="zh-TW" altLang="zh-TW" sz="1200" kern="1200" dirty="0">
                <a:solidFill>
                  <a:schemeClr val="tx1"/>
                </a:solidFill>
                <a:effectLst/>
                <a:latin typeface="+mn-lt"/>
                <a:ea typeface="+mn-ea"/>
                <a:cs typeface="+mn-cs"/>
              </a:rPr>
              <a:t>計算花費計畫的服務</a:t>
            </a:r>
            <a:endParaRPr lang="en-US" baseline="0" dirty="0">
              <a:solidFill>
                <a:schemeClr val="tx1"/>
              </a:solidFill>
            </a:endParaRPr>
          </a:p>
          <a:p>
            <a:pPr marL="228600" indent="-228600">
              <a:buAutoNum type="arabicParenR" startAt="4"/>
            </a:pPr>
            <a:r>
              <a:rPr lang="zh-TW" altLang="zh-TW" sz="1200" kern="1200" dirty="0">
                <a:solidFill>
                  <a:schemeClr val="tx1"/>
                </a:solidFill>
                <a:effectLst/>
                <a:latin typeface="+mn-lt"/>
                <a:ea typeface="+mn-ea"/>
                <a:cs typeface="+mn-cs"/>
              </a:rPr>
              <a:t>參考</a:t>
            </a:r>
            <a:r>
              <a:rPr lang="zh-TW" altLang="en-US" sz="1200" b="1" i="0" u="none" strike="noStrike" kern="1200" baseline="0" dirty="0">
                <a:solidFill>
                  <a:schemeClr val="tx1"/>
                </a:solidFill>
                <a:latin typeface="+mn-lt"/>
                <a:ea typeface="+mn-ea"/>
                <a:cs typeface="+mn-cs"/>
              </a:rPr>
              <a:t>最高財務管理服務</a:t>
            </a:r>
            <a:r>
              <a:rPr lang="en-US" sz="1200" b="1" i="0" u="none" strike="noStrike" kern="1200" baseline="0" dirty="0">
                <a:solidFill>
                  <a:schemeClr val="tx1"/>
                </a:solidFill>
                <a:latin typeface="+mn-lt"/>
                <a:ea typeface="+mn-ea"/>
                <a:cs typeface="+mn-cs"/>
              </a:rPr>
              <a:t>（FMS）</a:t>
            </a:r>
            <a:r>
              <a:rPr lang="zh-TW" altLang="en-US" sz="1200" b="1" i="0" u="none" strike="noStrike" kern="1200" baseline="0" dirty="0">
                <a:solidFill>
                  <a:schemeClr val="tx1"/>
                </a:solidFill>
                <a:latin typeface="+mn-lt"/>
                <a:ea typeface="+mn-ea"/>
                <a:cs typeface="+mn-cs"/>
              </a:rPr>
              <a:t>收費</a:t>
            </a:r>
            <a:r>
              <a:rPr lang="zh-TW" altLang="en-US" sz="1200" b="0" i="0" u="none" strike="noStrike" kern="1200" baseline="0" dirty="0">
                <a:solidFill>
                  <a:schemeClr val="tx1"/>
                </a:solidFill>
                <a:latin typeface="+mn-lt"/>
                <a:ea typeface="+mn-ea"/>
                <a:cs typeface="+mn-cs"/>
              </a:rPr>
              <a:t>工作表找到你的</a:t>
            </a:r>
            <a:r>
              <a:rPr lang="en-US" sz="1200" b="0" i="0" u="none" strike="noStrike" kern="1200" baseline="0" dirty="0">
                <a:solidFill>
                  <a:schemeClr val="tx1"/>
                </a:solidFill>
                <a:latin typeface="+mn-lt"/>
                <a:ea typeface="+mn-ea"/>
                <a:cs typeface="+mn-cs"/>
              </a:rPr>
              <a:t>FMS</a:t>
            </a:r>
            <a:r>
              <a:rPr lang="zh-TW" altLang="en-US" sz="1200" b="0" i="0" u="none" strike="noStrike" kern="1200" baseline="0" dirty="0">
                <a:solidFill>
                  <a:schemeClr val="tx1"/>
                </a:solidFill>
                <a:latin typeface="+mn-lt"/>
                <a:ea typeface="+mn-ea"/>
                <a:cs typeface="+mn-cs"/>
              </a:rPr>
              <a:t>成本</a:t>
            </a:r>
            <a:endParaRPr lang="en-US" sz="1200" b="0" i="0" u="none" strike="noStrike" kern="1200" baseline="0" dirty="0">
              <a:solidFill>
                <a:schemeClr val="tx1"/>
              </a:solidFill>
              <a:latin typeface="+mn-lt"/>
              <a:ea typeface="+mn-ea"/>
              <a:cs typeface="+mn-cs"/>
            </a:endParaRP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a:t>
            </a:r>
            <a:r>
              <a:rPr lang="zh-TW" altLang="en-US" sz="1200" b="1" i="0" u="none" strike="noStrike" kern="1200" baseline="0" dirty="0">
                <a:solidFill>
                  <a:schemeClr val="tx1"/>
                </a:solidFill>
                <a:latin typeface="+mn-lt"/>
                <a:ea typeface="+mn-ea"/>
                <a:cs typeface="+mn-cs"/>
              </a:rPr>
              <a:t>最高</a:t>
            </a:r>
            <a:r>
              <a:rPr lang="en-US" sz="1200" b="1" i="0" u="none" strike="noStrike" kern="1200" baseline="0" dirty="0">
                <a:solidFill>
                  <a:schemeClr val="tx1"/>
                </a:solidFill>
                <a:latin typeface="+mn-lt"/>
                <a:ea typeface="+mn-ea"/>
                <a:cs typeface="+mn-cs"/>
              </a:rPr>
              <a:t>$</a:t>
            </a:r>
            <a:r>
              <a:rPr lang="zh-TW" altLang="en-US" sz="1200" b="1" i="0" u="none" strike="noStrike" kern="1200" baseline="0" dirty="0">
                <a:solidFill>
                  <a:schemeClr val="tx1"/>
                </a:solidFill>
                <a:latin typeface="+mn-lt"/>
                <a:ea typeface="+mn-ea"/>
                <a:cs typeface="+mn-cs"/>
              </a:rPr>
              <a:t>模式</a:t>
            </a:r>
            <a:r>
              <a:rPr lang="en-US" sz="1200" b="1" i="0" u="none" strike="noStrike" kern="1200" baseline="0" dirty="0">
                <a:solidFill>
                  <a:schemeClr val="tx1"/>
                </a:solidFill>
                <a:latin typeface="+mn-lt"/>
                <a:ea typeface="+mn-ea"/>
                <a:cs typeface="+mn-cs"/>
              </a:rPr>
              <a:t> + </a:t>
            </a:r>
            <a:r>
              <a:rPr lang="zh-TW" altLang="en-US" sz="1200" b="1" i="0" u="none" strike="noStrike" kern="1200" baseline="0" dirty="0">
                <a:solidFill>
                  <a:schemeClr val="tx1"/>
                </a:solidFill>
                <a:latin typeface="+mn-lt"/>
                <a:ea typeface="+mn-ea"/>
                <a:cs typeface="+mn-cs"/>
              </a:rPr>
              <a:t>服務數量</a:t>
            </a:r>
            <a:r>
              <a:rPr lang="en-US" sz="1200" b="1" i="0" u="none" strike="noStrike" kern="1200" baseline="0" dirty="0">
                <a:solidFill>
                  <a:schemeClr val="tx1"/>
                </a:solidFill>
                <a:latin typeface="+mn-lt"/>
                <a:ea typeface="+mn-ea"/>
                <a:cs typeface="+mn-cs"/>
              </a:rPr>
              <a:t>=</a:t>
            </a:r>
            <a:r>
              <a:rPr lang="zh-TW" altLang="en-US" sz="1200" b="1" i="0" u="none" strike="noStrike" kern="1200" baseline="0" dirty="0">
                <a:solidFill>
                  <a:schemeClr val="tx1"/>
                </a:solidFill>
                <a:latin typeface="+mn-lt"/>
                <a:ea typeface="+mn-ea"/>
                <a:cs typeface="+mn-cs"/>
              </a:rPr>
              <a:t>成本</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p>
          <a:p>
            <a:endParaRPr lang="en-US" dirty="0">
              <a:solidFill>
                <a:schemeClr val="tx1"/>
              </a:solidFill>
            </a:endParaRPr>
          </a:p>
          <a:p>
            <a:r>
              <a:rPr lang="zh-TW" altLang="en-US" dirty="0">
                <a:solidFill>
                  <a:schemeClr val="tx1"/>
                </a:solidFill>
              </a:rPr>
              <a:t>在</a:t>
            </a:r>
            <a:r>
              <a:rPr lang="en-US" dirty="0">
                <a:solidFill>
                  <a:schemeClr val="tx1"/>
                </a:solidFill>
              </a:rPr>
              <a:t>SDP</a:t>
            </a:r>
            <a:r>
              <a:rPr lang="zh-TW" altLang="en-US" dirty="0">
                <a:solidFill>
                  <a:schemeClr val="tx1"/>
                </a:solidFill>
              </a:rPr>
              <a:t>中</a:t>
            </a:r>
            <a:r>
              <a:rPr lang="en-US" dirty="0">
                <a:solidFill>
                  <a:schemeClr val="tx1"/>
                </a:solidFill>
              </a:rPr>
              <a:t>，</a:t>
            </a:r>
            <a:r>
              <a:rPr lang="zh-TW" altLang="en-US" dirty="0">
                <a:solidFill>
                  <a:schemeClr val="tx1"/>
                </a:solidFill>
              </a:rPr>
              <a:t>若</a:t>
            </a:r>
            <a:r>
              <a:rPr lang="en-US" altLang="zh-TW" dirty="0">
                <a:solidFill>
                  <a:schemeClr val="tx1"/>
                </a:solidFill>
              </a:rPr>
              <a:t>FMS</a:t>
            </a:r>
            <a:r>
              <a:rPr lang="zh-TW" altLang="en-US" dirty="0">
                <a:solidFill>
                  <a:schemeClr val="tx1"/>
                </a:solidFill>
              </a:rPr>
              <a:t>透過一種以上模式提供支付</a:t>
            </a:r>
            <a:r>
              <a:rPr lang="en-US" dirty="0">
                <a:solidFill>
                  <a:schemeClr val="tx1"/>
                </a:solidFill>
              </a:rPr>
              <a:t>，</a:t>
            </a:r>
            <a:r>
              <a:rPr lang="zh-TW" altLang="en-US" dirty="0">
                <a:solidFill>
                  <a:schemeClr val="tx1"/>
                </a:solidFill>
              </a:rPr>
              <a:t>那最高收費無法超過總服務數量的最高成本模式</a:t>
            </a:r>
            <a:r>
              <a:rPr lang="en-US" dirty="0">
                <a:solidFill>
                  <a:schemeClr val="tx1"/>
                </a:solidFill>
              </a:rPr>
              <a:t>。</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dirty="0"/>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baseline="0" dirty="0">
                <a:solidFill>
                  <a:schemeClr val="tx1"/>
                </a:solidFill>
              </a:rPr>
              <a:t>請學員兩兩一組討論下列問題</a:t>
            </a:r>
            <a:r>
              <a:rPr lang="zh-TW" altLang="en-US" i="0" u="sng" baseline="0" dirty="0">
                <a:solidFill>
                  <a:schemeClr val="tx1"/>
                </a:solidFill>
              </a:rPr>
              <a:t>或</a:t>
            </a:r>
            <a:r>
              <a:rPr lang="zh-TW" altLang="en-US" i="0" u="none" baseline="0" dirty="0">
                <a:solidFill>
                  <a:schemeClr val="tx1"/>
                </a:solidFill>
              </a:rPr>
              <a:t>與他們討論</a:t>
            </a:r>
            <a:r>
              <a:rPr lang="zh-TW" altLang="en-US" i="0" baseline="0" dirty="0">
                <a:solidFill>
                  <a:schemeClr val="tx1"/>
                </a:solidFill>
              </a:rPr>
              <a:t>計畫的服務類型且請學員決定某人可能使用的</a:t>
            </a:r>
            <a:r>
              <a:rPr lang="en-US" i="0" baseline="0" dirty="0">
                <a:solidFill>
                  <a:schemeClr val="tx1"/>
                </a:solidFill>
              </a:rPr>
              <a:t>FMS</a:t>
            </a:r>
            <a:r>
              <a:rPr lang="zh-TW" altLang="en-US" i="0" baseline="0" dirty="0">
                <a:solidFill>
                  <a:schemeClr val="tx1"/>
                </a:solidFill>
              </a:rPr>
              <a:t>類型及原因</a:t>
            </a:r>
            <a:r>
              <a:rPr lang="en-US" i="0" baseline="0" dirty="0">
                <a:solidFill>
                  <a:schemeClr val="tx1"/>
                </a:solidFill>
              </a:rPr>
              <a:t>。</a:t>
            </a:r>
            <a:r>
              <a:rPr lang="zh-TW" altLang="en-US" i="0" baseline="0" dirty="0">
                <a:solidFill>
                  <a:schemeClr val="tx1"/>
                </a:solidFill>
              </a:rPr>
              <a:t>將花大概</a:t>
            </a:r>
            <a:r>
              <a:rPr lang="en-US" i="0" baseline="0" dirty="0">
                <a:solidFill>
                  <a:schemeClr val="tx1"/>
                </a:solidFill>
              </a:rPr>
              <a:t>5</a:t>
            </a:r>
            <a:r>
              <a:rPr lang="zh-TW" altLang="en-US" i="0" baseline="0" dirty="0">
                <a:solidFill>
                  <a:schemeClr val="tx1"/>
                </a:solidFill>
              </a:rPr>
              <a:t>到</a:t>
            </a:r>
            <a:r>
              <a:rPr lang="en-US" i="0" baseline="0" dirty="0">
                <a:solidFill>
                  <a:schemeClr val="tx1"/>
                </a:solidFill>
              </a:rPr>
              <a:t>10</a:t>
            </a:r>
            <a:r>
              <a:rPr lang="zh-TW" altLang="en-US" i="0" baseline="0" dirty="0">
                <a:solidFill>
                  <a:schemeClr val="tx1"/>
                </a:solidFill>
              </a:rPr>
              <a:t>分鐘</a:t>
            </a:r>
            <a:r>
              <a:rPr lang="en-US" i="0" baseline="0" dirty="0">
                <a:solidFill>
                  <a:schemeClr val="tx1"/>
                </a:solidFill>
              </a:rPr>
              <a:t>。</a:t>
            </a:r>
          </a:p>
          <a:p>
            <a:pPr>
              <a:buFont typeface="Arial"/>
              <a:buChar char="•"/>
            </a:pPr>
            <a:endParaRPr lang="en-US" i="0" baseline="0" dirty="0">
              <a:solidFill>
                <a:schemeClr val="tx1"/>
              </a:solidFill>
            </a:endParaRPr>
          </a:p>
          <a:p>
            <a:pPr>
              <a:buFont typeface="Arial"/>
              <a:buChar char="•"/>
            </a:pPr>
            <a:r>
              <a:rPr lang="zh-TW" altLang="en-US" i="0" baseline="0" dirty="0">
                <a:solidFill>
                  <a:schemeClr val="tx1"/>
                </a:solidFill>
              </a:rPr>
              <a:t>你會直接雇用員工</a:t>
            </a:r>
            <a:r>
              <a:rPr lang="en-US" i="0" baseline="0" dirty="0">
                <a:solidFill>
                  <a:schemeClr val="tx1"/>
                </a:solidFill>
              </a:rPr>
              <a:t>？</a:t>
            </a:r>
          </a:p>
          <a:p>
            <a:pPr>
              <a:buFont typeface="Arial"/>
              <a:buChar char="•"/>
            </a:pPr>
            <a:r>
              <a:rPr lang="zh-TW" altLang="en-US" i="0" baseline="0" dirty="0">
                <a:solidFill>
                  <a:schemeClr val="tx1"/>
                </a:solidFill>
              </a:rPr>
              <a:t>若是</a:t>
            </a:r>
            <a:r>
              <a:rPr lang="en-US" i="0" baseline="0" dirty="0">
                <a:solidFill>
                  <a:schemeClr val="tx1"/>
                </a:solidFill>
              </a:rPr>
              <a:t>，</a:t>
            </a:r>
            <a:r>
              <a:rPr lang="zh-TW" altLang="en-US" i="0" baseline="0" dirty="0">
                <a:solidFill>
                  <a:schemeClr val="tx1"/>
                </a:solidFill>
              </a:rPr>
              <a:t>你想要全部責任或控制或想要與</a:t>
            </a:r>
            <a:r>
              <a:rPr lang="en-US" i="0" baseline="0" dirty="0">
                <a:solidFill>
                  <a:schemeClr val="tx1"/>
                </a:solidFill>
              </a:rPr>
              <a:t>FMS</a:t>
            </a:r>
            <a:r>
              <a:rPr lang="zh-TW" altLang="en-US" i="0" baseline="0" dirty="0">
                <a:solidFill>
                  <a:schemeClr val="tx1"/>
                </a:solidFill>
              </a:rPr>
              <a:t>共享</a:t>
            </a:r>
            <a:r>
              <a:rPr lang="en-US" i="0" baseline="0" dirty="0">
                <a:solidFill>
                  <a:schemeClr val="tx1"/>
                </a:solidFill>
              </a:rPr>
              <a:t>？</a:t>
            </a:r>
          </a:p>
          <a:p>
            <a:pPr>
              <a:buFont typeface="Arial"/>
              <a:buChar char="•"/>
            </a:pPr>
            <a:r>
              <a:rPr lang="zh-TW" altLang="en-US" i="0" baseline="0" dirty="0">
                <a:solidFill>
                  <a:schemeClr val="tx1"/>
                </a:solidFill>
              </a:rPr>
              <a:t>你會只雇用機構人員或計畫只購買物品</a:t>
            </a:r>
            <a:r>
              <a:rPr lang="en-US" i="0" baseline="0" dirty="0">
                <a:solidFill>
                  <a:schemeClr val="tx1"/>
                </a:solidFill>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dirty="0"/>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en-US" sz="1200" b="0" dirty="0">
                <a:solidFill>
                  <a:schemeClr val="tx1"/>
                </a:solidFill>
                <a:latin typeface="+mn-lt"/>
              </a:rPr>
              <a:t>FMS</a:t>
            </a:r>
            <a:r>
              <a:rPr lang="zh-TW" altLang="en-US" sz="1200" b="0" dirty="0">
                <a:solidFill>
                  <a:schemeClr val="tx1"/>
                </a:solidFill>
                <a:latin typeface="+mn-lt"/>
              </a:rPr>
              <a:t>必須</a:t>
            </a:r>
            <a:r>
              <a:rPr lang="en-US" sz="1200" b="0" dirty="0">
                <a:solidFill>
                  <a:schemeClr val="tx1"/>
                </a:solidFill>
                <a:latin typeface="+mn-lt"/>
              </a:rPr>
              <a:t>：</a:t>
            </a:r>
          </a:p>
          <a:p>
            <a:pPr marL="174708" indent="-174708" defTabSz="931774">
              <a:buFont typeface="Arial" panose="020B0604020202020204" pitchFamily="34" charset="0"/>
              <a:buChar char="•"/>
              <a:defRPr/>
            </a:pPr>
            <a:r>
              <a:rPr lang="zh-TW" altLang="en-US" b="1" baseline="0" dirty="0">
                <a:solidFill>
                  <a:schemeClr val="tx1"/>
                </a:solidFill>
                <a:latin typeface="+mn-lt"/>
              </a:rPr>
              <a:t>是區域中心的業者</a:t>
            </a:r>
            <a:endParaRPr lang="en-US" baseline="0" dirty="0">
              <a:solidFill>
                <a:schemeClr val="tx1"/>
              </a:solidFill>
              <a:latin typeface="+mn-lt"/>
            </a:endParaRPr>
          </a:p>
          <a:p>
            <a:pPr marL="174708" indent="-174708" defTabSz="931774">
              <a:buFont typeface="Arial" panose="020B0604020202020204" pitchFamily="34" charset="0"/>
              <a:buChar char="•"/>
              <a:defRPr/>
            </a:pPr>
            <a:r>
              <a:rPr lang="zh-TW" altLang="en-US" baseline="0" dirty="0">
                <a:solidFill>
                  <a:schemeClr val="tx1"/>
                </a:solidFill>
                <a:latin typeface="+mn-lt"/>
              </a:rPr>
              <a:t>使用花費計畫</a:t>
            </a:r>
            <a:r>
              <a:rPr lang="zh-TW" altLang="en-US" b="1" baseline="0" dirty="0">
                <a:solidFill>
                  <a:schemeClr val="tx1"/>
                </a:solidFill>
                <a:latin typeface="+mn-lt"/>
              </a:rPr>
              <a:t>支付</a:t>
            </a:r>
            <a:r>
              <a:rPr lang="en-US" altLang="zh-TW" baseline="0" dirty="0">
                <a:solidFill>
                  <a:schemeClr val="tx1"/>
                </a:solidFill>
                <a:latin typeface="+mn-lt"/>
              </a:rPr>
              <a:t>IPP</a:t>
            </a:r>
            <a:r>
              <a:rPr lang="zh-TW" altLang="en-US" baseline="0" dirty="0">
                <a:solidFill>
                  <a:schemeClr val="tx1"/>
                </a:solidFill>
                <a:latin typeface="+mn-lt"/>
              </a:rPr>
              <a:t>的服務及支持</a:t>
            </a:r>
            <a:endParaRPr lang="en-US" baseline="0" dirty="0">
              <a:solidFill>
                <a:schemeClr val="tx1"/>
              </a:solidFill>
              <a:latin typeface="+mn-lt"/>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latin typeface="+mn-lt"/>
              </a:rPr>
              <a:t>寄給你及區域中心花費計畫的</a:t>
            </a:r>
            <a:r>
              <a:rPr lang="zh-TW" altLang="en-US" sz="1200" baseline="0" dirty="0">
                <a:solidFill>
                  <a:schemeClr val="tx1"/>
                </a:solidFill>
                <a:latin typeface="+mn-lt"/>
              </a:rPr>
              <a:t>每月摘要</a:t>
            </a:r>
            <a:endParaRPr lang="en-US" baseline="0" dirty="0">
              <a:solidFill>
                <a:schemeClr val="tx1"/>
              </a:solidFill>
              <a:latin typeface="+mn-lt"/>
            </a:endParaRP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aseline="0" dirty="0">
                <a:solidFill>
                  <a:schemeClr val="tx1"/>
                </a:solidFill>
                <a:latin typeface="+mn-lt"/>
              </a:rPr>
              <a:t>FMS</a:t>
            </a:r>
            <a:r>
              <a:rPr lang="zh-TW" altLang="en-US" baseline="0" dirty="0">
                <a:solidFill>
                  <a:schemeClr val="tx1"/>
                </a:solidFill>
                <a:latin typeface="+mn-lt"/>
              </a:rPr>
              <a:t>是</a:t>
            </a:r>
            <a:r>
              <a:rPr lang="en-US" altLang="zh-TW" baseline="0" dirty="0">
                <a:solidFill>
                  <a:schemeClr val="tx1"/>
                </a:solidFill>
                <a:latin typeface="+mn-lt"/>
              </a:rPr>
              <a:t>SDP</a:t>
            </a:r>
            <a:r>
              <a:rPr lang="zh-TW" altLang="en-US" baseline="0" dirty="0">
                <a:solidFill>
                  <a:schemeClr val="tx1"/>
                </a:solidFill>
                <a:latin typeface="+mn-lt"/>
              </a:rPr>
              <a:t>的必要服務</a:t>
            </a: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2）</a:t>
            </a:r>
            <a:r>
              <a:rPr lang="zh-TW" altLang="en-US" baseline="0" dirty="0">
                <a:solidFill>
                  <a:schemeClr val="tx1"/>
                </a:solidFill>
                <a:latin typeface="+mn-lt"/>
              </a:rPr>
              <a:t>你與</a:t>
            </a:r>
            <a:r>
              <a:rPr lang="en-US" baseline="0" dirty="0">
                <a:solidFill>
                  <a:schemeClr val="tx1"/>
                </a:solidFill>
                <a:latin typeface="+mn-lt"/>
              </a:rPr>
              <a:t> </a:t>
            </a:r>
            <a:r>
              <a:rPr lang="zh-TW" altLang="en-US" baseline="0" dirty="0">
                <a:solidFill>
                  <a:schemeClr val="tx1"/>
                </a:solidFill>
                <a:latin typeface="+mn-lt"/>
              </a:rPr>
              <a:t>員工的關係</a:t>
            </a:r>
            <a:r>
              <a:rPr lang="en-US" baseline="0" dirty="0">
                <a:solidFill>
                  <a:schemeClr val="tx1"/>
                </a:solidFill>
                <a:latin typeface="+mn-lt"/>
              </a:rPr>
              <a:t>，</a:t>
            </a:r>
            <a:r>
              <a:rPr lang="zh-TW" altLang="en-US" baseline="0" dirty="0">
                <a:solidFill>
                  <a:schemeClr val="tx1"/>
                </a:solidFill>
                <a:latin typeface="+mn-lt"/>
              </a:rPr>
              <a:t>若有</a:t>
            </a:r>
            <a:r>
              <a:rPr lang="en-US" baseline="0" dirty="0">
                <a:solidFill>
                  <a:schemeClr val="tx1"/>
                </a:solidFill>
                <a:latin typeface="+mn-lt"/>
              </a:rPr>
              <a:t>，</a:t>
            </a:r>
            <a:r>
              <a:rPr lang="zh-TW" altLang="en-US" baseline="0" dirty="0">
                <a:solidFill>
                  <a:schemeClr val="tx1"/>
                </a:solidFill>
                <a:latin typeface="+mn-lt"/>
              </a:rPr>
              <a:t>將決定你的</a:t>
            </a:r>
            <a:r>
              <a:rPr lang="en-US" baseline="0" dirty="0">
                <a:solidFill>
                  <a:schemeClr val="tx1"/>
                </a:solidFill>
                <a:latin typeface="+mn-lt"/>
              </a:rPr>
              <a:t>FMS</a:t>
            </a:r>
            <a:r>
              <a:rPr lang="zh-TW" altLang="en-US" baseline="0" dirty="0">
                <a:solidFill>
                  <a:schemeClr val="tx1"/>
                </a:solidFill>
                <a:latin typeface="+mn-lt"/>
              </a:rPr>
              <a:t>關係</a:t>
            </a: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3）</a:t>
            </a:r>
            <a:r>
              <a:rPr lang="zh-TW" altLang="en-US" baseline="0" dirty="0">
                <a:solidFill>
                  <a:schemeClr val="tx1"/>
                </a:solidFill>
                <a:latin typeface="+mn-lt"/>
              </a:rPr>
              <a:t>那種關係有三大模式</a:t>
            </a:r>
            <a:r>
              <a:rPr lang="en-US" baseline="0" dirty="0">
                <a:solidFill>
                  <a:schemeClr val="tx1"/>
                </a:solidFill>
                <a:latin typeface="+mn-lt"/>
              </a:rPr>
              <a:t>。</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4）</a:t>
            </a:r>
            <a:r>
              <a:rPr lang="zh-TW" altLang="en-US" baseline="0" dirty="0">
                <a:solidFill>
                  <a:schemeClr val="tx1"/>
                </a:solidFill>
                <a:latin typeface="+mn-lt"/>
              </a:rPr>
              <a:t>花費計畫的模式及服務數量決定</a:t>
            </a:r>
            <a:r>
              <a:rPr lang="en-US" baseline="0" dirty="0">
                <a:solidFill>
                  <a:schemeClr val="tx1"/>
                </a:solidFill>
                <a:latin typeface="+mn-lt"/>
              </a:rPr>
              <a:t>FMS</a:t>
            </a:r>
            <a:r>
              <a:rPr lang="zh-TW" altLang="en-US" baseline="0" dirty="0">
                <a:solidFill>
                  <a:schemeClr val="tx1"/>
                </a:solidFill>
                <a:latin typeface="+mn-lt"/>
              </a:rPr>
              <a:t>成本</a:t>
            </a:r>
            <a:r>
              <a:rPr lang="en-US" baseline="0" dirty="0">
                <a:solidFill>
                  <a:schemeClr val="tx1"/>
                </a:solidFill>
                <a:latin typeface="+mn-lt"/>
              </a:rPr>
              <a:t>。</a:t>
            </a:r>
          </a:p>
          <a:p>
            <a:pPr algn="l"/>
            <a:endParaRPr lang="en-US"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dirty="0"/>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dirty="0"/>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dirty="0"/>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zh-TW" altLang="en-US" dirty="0">
                <a:solidFill>
                  <a:schemeClr val="tx1"/>
                </a:solidFill>
              </a:rPr>
              <a:t>在</a:t>
            </a:r>
            <a:r>
              <a:rPr lang="en-US" dirty="0">
                <a:solidFill>
                  <a:schemeClr val="tx1"/>
                </a:solidFill>
              </a:rPr>
              <a:t>SDP</a:t>
            </a:r>
            <a:r>
              <a:rPr lang="zh-TW" altLang="en-US" dirty="0">
                <a:solidFill>
                  <a:schemeClr val="tx1"/>
                </a:solidFill>
              </a:rPr>
              <a:t>中</a:t>
            </a:r>
            <a:r>
              <a:rPr lang="en-US" dirty="0">
                <a:solidFill>
                  <a:schemeClr val="tx1"/>
                </a:solidFill>
              </a:rPr>
              <a:t>，</a:t>
            </a:r>
            <a:r>
              <a:rPr lang="zh-TW" altLang="en-US" dirty="0">
                <a:solidFill>
                  <a:schemeClr val="tx1"/>
                </a:solidFill>
              </a:rPr>
              <a:t>你擁有的權利會如同現在</a:t>
            </a:r>
            <a:r>
              <a:rPr lang="en-US" dirty="0">
                <a:solidFill>
                  <a:schemeClr val="tx1"/>
                </a:solidFill>
              </a:rPr>
              <a:t>。</a:t>
            </a: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zh-TW" altLang="en-US" baseline="0" dirty="0">
                <a:solidFill>
                  <a:schemeClr val="tx1"/>
                </a:solidFill>
              </a:rPr>
              <a:t>包含下列權利</a:t>
            </a:r>
            <a:r>
              <a:rPr lang="en-US" baseline="0" dirty="0">
                <a:solidFill>
                  <a:schemeClr val="tx1"/>
                </a:solidFill>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IPP</a:t>
            </a:r>
            <a:r>
              <a:rPr lang="zh-TW" altLang="en-US" baseline="0" dirty="0">
                <a:solidFill>
                  <a:schemeClr val="tx1"/>
                </a:solidFill>
              </a:rPr>
              <a:t>過程</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rPr>
              <a:t>公平聽證</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rPr>
              <a:t>上訴</a:t>
            </a:r>
            <a:endParaRPr lang="en-US" baseline="0" dirty="0">
              <a:solidFill>
                <a:schemeClr val="tx1"/>
              </a:solidFill>
            </a:endParaRPr>
          </a:p>
          <a:p>
            <a:pPr>
              <a:buFont typeface="Arial"/>
              <a:buNone/>
            </a:pPr>
            <a:r>
              <a:rPr lang="zh-TW" altLang="en-US" dirty="0">
                <a:solidFill>
                  <a:schemeClr val="tx1"/>
                </a:solidFill>
              </a:rPr>
              <a:t>與你的團隊成員合作解決問題</a:t>
            </a:r>
            <a:r>
              <a:rPr lang="en-US" altLang="zh-TW" dirty="0">
                <a:solidFill>
                  <a:schemeClr val="tx1"/>
                </a:solidFill>
              </a:rPr>
              <a:t>，</a:t>
            </a:r>
            <a:r>
              <a:rPr lang="zh-TW" altLang="en-US" dirty="0">
                <a:solidFill>
                  <a:schemeClr val="tx1"/>
                </a:solidFill>
              </a:rPr>
              <a:t>謹記</a:t>
            </a:r>
            <a:r>
              <a:rPr lang="zh-TW" altLang="en-US" baseline="0" dirty="0">
                <a:solidFill>
                  <a:schemeClr val="tx1"/>
                </a:solidFill>
              </a:rPr>
              <a:t>你今天學到的</a:t>
            </a:r>
            <a:r>
              <a:rPr lang="zh-TW" altLang="en-US" dirty="0">
                <a:solidFill>
                  <a:schemeClr val="tx1"/>
                </a:solidFill>
              </a:rPr>
              <a:t>五大原則</a:t>
            </a:r>
            <a:r>
              <a:rPr lang="en-US" dirty="0">
                <a:solidFill>
                  <a:schemeClr val="tx1"/>
                </a:solidFill>
                <a:latin typeface="PMingLiU" panose="02020500000000000000" pitchFamily="18" charset="-120"/>
                <a:ea typeface="PMingLiU" panose="02020500000000000000" pitchFamily="18" charset="-120"/>
              </a:rPr>
              <a:t>、</a:t>
            </a:r>
            <a:r>
              <a:rPr lang="zh-TW" altLang="en-US" dirty="0">
                <a:solidFill>
                  <a:schemeClr val="tx1"/>
                </a:solidFill>
              </a:rPr>
              <a:t>個人中心規劃</a:t>
            </a:r>
            <a:r>
              <a:rPr lang="zh-TW" altLang="en-US" baseline="0" dirty="0">
                <a:solidFill>
                  <a:schemeClr val="tx1"/>
                </a:solidFill>
              </a:rPr>
              <a:t>過程及規則</a:t>
            </a:r>
            <a:r>
              <a:rPr lang="en-US" dirty="0">
                <a:solidFill>
                  <a:schemeClr val="tx1"/>
                </a:solidFill>
              </a:rPr>
              <a:t>。</a:t>
            </a:r>
          </a:p>
          <a:p>
            <a:pPr>
              <a:buFont typeface="Arial"/>
              <a:buNone/>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TW" altLang="en-US" dirty="0">
                <a:solidFill>
                  <a:schemeClr val="tx1"/>
                </a:solidFill>
              </a:rPr>
              <a:t>既然我們一起學習</a:t>
            </a:r>
            <a:r>
              <a:rPr lang="en-US" dirty="0">
                <a:solidFill>
                  <a:schemeClr val="tx1"/>
                </a:solidFill>
              </a:rPr>
              <a:t>，</a:t>
            </a:r>
            <a:r>
              <a:rPr lang="zh-TW" altLang="en-US" baseline="0" dirty="0">
                <a:solidFill>
                  <a:schemeClr val="tx1"/>
                </a:solidFill>
              </a:rPr>
              <a:t>若你需要協助</a:t>
            </a:r>
            <a:r>
              <a:rPr lang="en-US" baseline="0" dirty="0">
                <a:solidFill>
                  <a:schemeClr val="tx1"/>
                </a:solidFill>
              </a:rPr>
              <a:t>，</a:t>
            </a:r>
            <a:r>
              <a:rPr lang="zh-TW" altLang="en-US" baseline="0" dirty="0">
                <a:solidFill>
                  <a:schemeClr val="tx1"/>
                </a:solidFill>
              </a:rPr>
              <a:t>區域中心隨時會支持你</a:t>
            </a:r>
            <a:r>
              <a:rPr lang="en-US" baseline="0" dirty="0">
                <a:solidFill>
                  <a:schemeClr val="tx1"/>
                </a:solidFill>
              </a:rPr>
              <a:t>。</a:t>
            </a:r>
            <a:r>
              <a:rPr lang="zh-TW" altLang="en-US" baseline="0" dirty="0">
                <a:solidFill>
                  <a:schemeClr val="tx1"/>
                </a:solidFill>
              </a:rPr>
              <a:t>另外</a:t>
            </a:r>
            <a:r>
              <a:rPr lang="en-US" baseline="0" dirty="0">
                <a:solidFill>
                  <a:schemeClr val="tx1"/>
                </a:solidFill>
              </a:rPr>
              <a:t>，</a:t>
            </a:r>
            <a:r>
              <a:rPr lang="zh-TW" altLang="en-US" baseline="0" dirty="0">
                <a:solidFill>
                  <a:schemeClr val="tx1"/>
                </a:solidFill>
              </a:rPr>
              <a:t>你或區域中心能寄信到</a:t>
            </a:r>
            <a:r>
              <a:rPr lang="en-US" baseline="0" dirty="0">
                <a:solidFill>
                  <a:schemeClr val="tx1"/>
                </a:solidFill>
              </a:rPr>
              <a:t>DDS</a:t>
            </a:r>
            <a:r>
              <a:rPr lang="zh-TW" altLang="en-US" baseline="0" dirty="0">
                <a:solidFill>
                  <a:schemeClr val="tx1"/>
                </a:solidFill>
              </a:rPr>
              <a:t>的信箱</a:t>
            </a:r>
            <a:r>
              <a:rPr lang="en-US" baseline="0" dirty="0">
                <a:solidFill>
                  <a:schemeClr val="tx1"/>
                </a:solidFill>
              </a:rPr>
              <a:t>sdp@dds.ca.gov</a:t>
            </a:r>
            <a:r>
              <a:rPr lang="en-US" altLang="zh-TW" dirty="0">
                <a:solidFill>
                  <a:schemeClr val="tx1"/>
                </a:solidFill>
              </a:rPr>
              <a:t>。</a:t>
            </a:r>
          </a:p>
          <a:p>
            <a:pPr>
              <a:buFont typeface="Arial"/>
              <a:buNone/>
            </a:pPr>
            <a:endParaRPr lang="en-US" baseline="0" dirty="0">
              <a:solidFill>
                <a:schemeClr val="tx1"/>
              </a:solidFill>
            </a:endParaRPr>
          </a:p>
          <a:p>
            <a:pPr>
              <a:buFont typeface="Arial"/>
              <a:buNone/>
            </a:pPr>
            <a:endParaRPr lang="en-US" baseline="0" dirty="0">
              <a:solidFill>
                <a:schemeClr val="tx1"/>
              </a:solidFill>
            </a:endParaRPr>
          </a:p>
          <a:p>
            <a:pPr>
              <a:buFont typeface="Arial"/>
              <a:buNone/>
            </a:pPr>
            <a:r>
              <a:rPr lang="zh-TW" altLang="en-US" baseline="0" dirty="0">
                <a:solidFill>
                  <a:schemeClr val="tx1"/>
                </a:solidFill>
              </a:rPr>
              <a:t>你能上</a:t>
            </a:r>
            <a:r>
              <a:rPr lang="en-US" altLang="zh-TW" baseline="0" dirty="0">
                <a:solidFill>
                  <a:schemeClr val="tx1"/>
                </a:solidFill>
              </a:rPr>
              <a:t>DDS</a:t>
            </a:r>
            <a:r>
              <a:rPr lang="zh-TW" altLang="en-US" baseline="0" dirty="0">
                <a:solidFill>
                  <a:schemeClr val="tx1"/>
                </a:solidFill>
              </a:rPr>
              <a:t>網站</a:t>
            </a:r>
            <a:r>
              <a:rPr lang="en-US" altLang="zh-TW" baseline="0" dirty="0">
                <a:solidFill>
                  <a:schemeClr val="tx1"/>
                </a:solidFill>
              </a:rPr>
              <a:t>www.dds.ca.gov</a:t>
            </a:r>
            <a:r>
              <a:rPr lang="zh-TW" altLang="en-US" baseline="0" dirty="0">
                <a:solidFill>
                  <a:schemeClr val="tx1"/>
                </a:solidFill>
              </a:rPr>
              <a:t>查詢更多你的權利相關資料</a:t>
            </a:r>
            <a:r>
              <a:rPr lang="en-US" baseline="0" dirty="0">
                <a:solidFill>
                  <a:schemeClr val="tx1"/>
                </a:solidFill>
              </a:rPr>
              <a:t>。</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dirty="0"/>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200" dirty="0">
                <a:solidFill>
                  <a:schemeClr val="tx1"/>
                </a:solidFill>
                <a:latin typeface="+mn-lt"/>
                <a:cs typeface="Arial" panose="020B0604020202020204" pitchFamily="34" charset="0"/>
              </a:rPr>
              <a:t>重點整理</a:t>
            </a:r>
            <a:endParaRPr lang="en-US" sz="120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sz="1200" baseline="0" dirty="0">
                <a:solidFill>
                  <a:schemeClr val="tx1"/>
                </a:solidFill>
                <a:latin typeface="+mn-lt"/>
                <a:cs typeface="Arial" panose="020B0604020202020204" pitchFamily="34" charset="0"/>
              </a:rPr>
              <a:t>雇用的提供者部分將要接受犯罪背景檢查</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這是</a:t>
            </a:r>
            <a:r>
              <a:rPr lang="en-US" altLang="zh-TW" sz="1200" baseline="0" dirty="0">
                <a:solidFill>
                  <a:schemeClr val="tx1"/>
                </a:solidFill>
                <a:latin typeface="+mn-lt"/>
                <a:cs typeface="Arial" panose="020B0604020202020204" pitchFamily="34" charset="0"/>
              </a:rPr>
              <a:t>SDP</a:t>
            </a:r>
            <a:r>
              <a:rPr lang="zh-TW" altLang="en-US" sz="1200" baseline="0" dirty="0">
                <a:solidFill>
                  <a:schemeClr val="tx1"/>
                </a:solidFill>
                <a:latin typeface="+mn-lt"/>
                <a:cs typeface="Arial" panose="020B0604020202020204" pitchFamily="34" charset="0"/>
              </a:rPr>
              <a:t>中重要的安全措施</a:t>
            </a:r>
            <a:r>
              <a:rPr lang="en-US" sz="1200"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sz="1200" baseline="0" dirty="0">
                <a:solidFill>
                  <a:schemeClr val="tx1"/>
                </a:solidFill>
                <a:latin typeface="+mn-lt"/>
                <a:cs typeface="Arial" panose="020B0604020202020204" pitchFamily="34" charset="0"/>
              </a:rPr>
              <a:t>從花費計畫支付提供你直接個人照護的人都要接受犯罪背景調查，包含家庭成員及朋友</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直接個人照護是</a:t>
            </a:r>
            <a:r>
              <a:rPr lang="zh-TW" altLang="en-US" sz="1200" b="0" i="0" u="none" strike="noStrike" kern="1200" baseline="0" dirty="0">
                <a:solidFill>
                  <a:schemeClr val="tx1"/>
                </a:solidFill>
                <a:latin typeface="+mn-lt"/>
                <a:ea typeface="+mn-ea"/>
                <a:cs typeface="+mn-cs"/>
              </a:rPr>
              <a:t>協助穿衣</a:t>
            </a:r>
            <a:r>
              <a:rPr lang="en-US" sz="1200" b="0" i="0" u="none" strike="noStrike" kern="1200" baseline="0" dirty="0">
                <a:solidFill>
                  <a:schemeClr val="tx1"/>
                </a:solidFill>
                <a:latin typeface="PMingLiU" panose="02020500000000000000" pitchFamily="18" charset="-120"/>
                <a:ea typeface="PMingLiU" panose="02020500000000000000" pitchFamily="18" charset="-120"/>
                <a:cs typeface="+mn-cs"/>
              </a:rPr>
              <a:t>、</a:t>
            </a:r>
            <a:r>
              <a:rPr lang="zh-TW" altLang="en-US" sz="1200" b="0" i="0" u="none" strike="noStrike" kern="1200" baseline="0" dirty="0">
                <a:solidFill>
                  <a:schemeClr val="tx1"/>
                </a:solidFill>
                <a:latin typeface="+mn-lt"/>
                <a:ea typeface="+mn-ea"/>
                <a:cs typeface="+mn-cs"/>
              </a:rPr>
              <a:t>梳洗</a:t>
            </a:r>
            <a:r>
              <a:rPr lang="en-US" altLang="zh-TW" sz="1200" b="0" i="0" u="none" strike="noStrike" kern="1200" baseline="0" dirty="0">
                <a:solidFill>
                  <a:schemeClr val="tx1"/>
                </a:solidFill>
                <a:latin typeface="PMingLiU" panose="02020500000000000000" pitchFamily="18" charset="-120"/>
                <a:ea typeface="PMingLiU" panose="02020500000000000000" pitchFamily="18" charset="-120"/>
                <a:cs typeface="+mn-cs"/>
              </a:rPr>
              <a:t>、</a:t>
            </a:r>
            <a:r>
              <a:rPr lang="zh-TW" altLang="en-US" sz="1200" b="0" i="0" u="none" strike="noStrike" kern="1200" baseline="0" dirty="0">
                <a:solidFill>
                  <a:schemeClr val="tx1"/>
                </a:solidFill>
                <a:latin typeface="PMingLiU" panose="02020500000000000000" pitchFamily="18" charset="-120"/>
                <a:ea typeface="PMingLiU" panose="02020500000000000000" pitchFamily="18" charset="-120"/>
                <a:cs typeface="+mn-cs"/>
              </a:rPr>
              <a:t>洗澡</a:t>
            </a:r>
            <a:r>
              <a:rPr lang="zh-TW" altLang="en-US" sz="1200" b="0" i="0" u="none" strike="noStrike" kern="1200" baseline="0" dirty="0">
                <a:solidFill>
                  <a:schemeClr val="tx1"/>
                </a:solidFill>
                <a:latin typeface="+mn-lt"/>
                <a:ea typeface="+mn-ea"/>
                <a:cs typeface="+mn-cs"/>
              </a:rPr>
              <a:t>或個人衛生服務</a:t>
            </a:r>
            <a:r>
              <a:rPr lang="en-US" sz="1200" b="0" i="0" u="none" strike="noStrike" kern="1200" baseline="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sz="1200" b="0" i="0" u="none" strike="noStrike" kern="1200" baseline="0" dirty="0">
                <a:solidFill>
                  <a:schemeClr val="tx1"/>
                </a:solidFill>
                <a:latin typeface="+mn-lt"/>
                <a:ea typeface="+mn-ea"/>
                <a:cs typeface="+mn-cs"/>
              </a:rPr>
              <a:t>你或</a:t>
            </a:r>
            <a:r>
              <a:rPr lang="en-US" sz="1200" b="0" i="0" u="none" strike="noStrike" kern="1200" baseline="0" dirty="0">
                <a:solidFill>
                  <a:schemeClr val="tx1"/>
                </a:solidFill>
                <a:latin typeface="+mn-lt"/>
                <a:ea typeface="+mn-ea"/>
                <a:cs typeface="+mn-cs"/>
              </a:rPr>
              <a:t>FMS</a:t>
            </a:r>
            <a:r>
              <a:rPr lang="zh-TW" altLang="en-US" sz="1200" b="0" i="0" u="none" strike="noStrike" kern="1200" baseline="0" dirty="0">
                <a:solidFill>
                  <a:schemeClr val="tx1"/>
                </a:solidFill>
                <a:latin typeface="+mn-lt"/>
                <a:ea typeface="+mn-ea"/>
                <a:cs typeface="+mn-cs"/>
              </a:rPr>
              <a:t>也可能需要其他服務提供者接受背景調查</a:t>
            </a:r>
            <a:r>
              <a:rPr lang="en-US"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有些實例對你或</a:t>
            </a:r>
            <a:r>
              <a:rPr lang="en-US" sz="1200" b="0" i="0" u="none" strike="noStrike" kern="1200" baseline="0" dirty="0">
                <a:solidFill>
                  <a:schemeClr val="tx1"/>
                </a:solidFill>
                <a:latin typeface="+mn-lt"/>
                <a:ea typeface="+mn-ea"/>
                <a:cs typeface="+mn-cs"/>
              </a:rPr>
              <a:t>MS</a:t>
            </a:r>
            <a:r>
              <a:rPr lang="zh-TW" altLang="en-US" sz="1200" b="0" i="0" u="none" strike="noStrike" kern="1200" baseline="0" dirty="0">
                <a:solidFill>
                  <a:schemeClr val="tx1"/>
                </a:solidFill>
                <a:latin typeface="+mn-lt"/>
                <a:ea typeface="+mn-ea"/>
                <a:cs typeface="+mn-cs"/>
              </a:rPr>
              <a:t>提供者可能是重要的</a:t>
            </a:r>
            <a:r>
              <a:rPr lang="en-US" sz="1200" b="0" i="0" u="none" strike="noStrike" kern="1200" baseline="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aseline="0" dirty="0">
                <a:solidFill>
                  <a:schemeClr val="tx1"/>
                </a:solidFill>
                <a:latin typeface="+mn-lt"/>
                <a:cs typeface="Arial" panose="020B0604020202020204" pitchFamily="34" charset="0"/>
              </a:rPr>
              <a:t>FMS</a:t>
            </a:r>
            <a:r>
              <a:rPr lang="zh-TW" altLang="en-US" sz="1200" baseline="0" dirty="0">
                <a:solidFill>
                  <a:schemeClr val="tx1"/>
                </a:solidFill>
                <a:latin typeface="+mn-lt"/>
                <a:cs typeface="Arial" panose="020B0604020202020204" pitchFamily="34" charset="0"/>
              </a:rPr>
              <a:t>確定背景調查完成</a:t>
            </a:r>
            <a:r>
              <a:rPr lang="en-US" sz="1200" b="0" i="0" u="none" strike="noStrike" kern="1200" baseline="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TW" altLang="en-US" baseline="0" dirty="0">
                <a:solidFill>
                  <a:schemeClr val="tx1"/>
                </a:solidFill>
                <a:latin typeface="+mn-lt"/>
                <a:cs typeface="Arial" panose="020B0604020202020204" pitchFamily="34" charset="0"/>
              </a:rPr>
              <a:t>服務提供者或人員必須重新接受</a:t>
            </a:r>
            <a:r>
              <a:rPr lang="en-US" altLang="zh-TW" baseline="0" dirty="0">
                <a:solidFill>
                  <a:schemeClr val="tx1"/>
                </a:solidFill>
                <a:latin typeface="+mn-lt"/>
                <a:cs typeface="Arial" panose="020B0604020202020204" pitchFamily="34" charset="0"/>
              </a:rPr>
              <a:t>DDS</a:t>
            </a:r>
            <a:r>
              <a:rPr lang="zh-TW" altLang="en-US" baseline="0" dirty="0">
                <a:solidFill>
                  <a:schemeClr val="tx1"/>
                </a:solidFill>
                <a:latin typeface="+mn-lt"/>
                <a:cs typeface="Arial" panose="020B0604020202020204" pitchFamily="34" charset="0"/>
              </a:rPr>
              <a:t>背景調查</a:t>
            </a:r>
            <a:r>
              <a:rPr lang="en-US" baseline="0" dirty="0">
                <a:solidFill>
                  <a:schemeClr val="tx1"/>
                </a:solidFill>
                <a:latin typeface="+mn-lt"/>
                <a:cs typeface="Arial" panose="020B0604020202020204" pitchFamily="34" charset="0"/>
              </a:rPr>
              <a:t>，</a:t>
            </a:r>
            <a:r>
              <a:rPr lang="zh-TW" altLang="en-US" baseline="0" dirty="0">
                <a:solidFill>
                  <a:schemeClr val="tx1"/>
                </a:solidFill>
                <a:latin typeface="+mn-lt"/>
                <a:cs typeface="Arial" panose="020B0604020202020204" pitchFamily="34" charset="0"/>
              </a:rPr>
              <a:t>即使他們提供其他服務已做過</a:t>
            </a:r>
            <a:r>
              <a:rPr lang="en-US" baseline="0" dirty="0">
                <a:solidFill>
                  <a:schemeClr val="tx1"/>
                </a:solidFill>
                <a:latin typeface="+mn-lt"/>
                <a:cs typeface="Arial" panose="020B0604020202020204" pitchFamily="34" charset="0"/>
              </a:rPr>
              <a:t>（</a:t>
            </a:r>
            <a:r>
              <a:rPr lang="zh-TW" altLang="en-US" baseline="0" dirty="0">
                <a:solidFill>
                  <a:schemeClr val="tx1"/>
                </a:solidFill>
                <a:latin typeface="+mn-lt"/>
                <a:cs typeface="Arial" panose="020B0604020202020204" pitchFamily="34" charset="0"/>
              </a:rPr>
              <a:t>例如，</a:t>
            </a:r>
            <a:r>
              <a:rPr lang="en-US" baseline="0" dirty="0">
                <a:solidFill>
                  <a:schemeClr val="tx1"/>
                </a:solidFill>
                <a:latin typeface="+mn-lt"/>
                <a:cs typeface="Arial" panose="020B0604020202020204" pitchFamily="34" charset="0"/>
              </a:rPr>
              <a:t>：IHSS）。</a:t>
            </a:r>
            <a:r>
              <a:rPr lang="zh-TW" altLang="en-US" baseline="0" dirty="0">
                <a:solidFill>
                  <a:schemeClr val="tx1"/>
                </a:solidFill>
                <a:latin typeface="+mn-lt"/>
                <a:cs typeface="Arial" panose="020B0604020202020204" pitchFamily="34" charset="0"/>
              </a:rPr>
              <a:t>他們必須接受</a:t>
            </a:r>
            <a:r>
              <a:rPr lang="en-US" baseline="0" dirty="0">
                <a:solidFill>
                  <a:schemeClr val="tx1"/>
                </a:solidFill>
                <a:latin typeface="+mn-lt"/>
                <a:cs typeface="Arial" panose="020B0604020202020204" pitchFamily="34" charset="0"/>
              </a:rPr>
              <a:t>DDS</a:t>
            </a:r>
            <a:r>
              <a:rPr lang="zh-TW" altLang="en-US" baseline="0" dirty="0">
                <a:solidFill>
                  <a:schemeClr val="tx1"/>
                </a:solidFill>
                <a:latin typeface="+mn-lt"/>
                <a:cs typeface="Arial" panose="020B0604020202020204" pitchFamily="34" charset="0"/>
              </a:rPr>
              <a:t>背景調查</a:t>
            </a:r>
            <a:r>
              <a:rPr lang="en-US"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altLang="zh-TW" baseline="0" dirty="0">
                <a:solidFill>
                  <a:schemeClr val="tx1"/>
                </a:solidFill>
                <a:latin typeface="+mn-lt"/>
                <a:cs typeface="Arial" panose="020B0604020202020204" pitchFamily="34" charset="0"/>
              </a:rPr>
              <a:t>SDP</a:t>
            </a:r>
            <a:r>
              <a:rPr lang="zh-TW" altLang="en-US" baseline="0" dirty="0">
                <a:solidFill>
                  <a:schemeClr val="tx1"/>
                </a:solidFill>
                <a:latin typeface="+mn-lt"/>
                <a:cs typeface="Arial" panose="020B0604020202020204" pitchFamily="34" charset="0"/>
              </a:rPr>
              <a:t>只須接受一次背景調查</a:t>
            </a:r>
            <a:r>
              <a:rPr lang="en-US" altLang="zh-TW" baseline="0" dirty="0">
                <a:solidFill>
                  <a:schemeClr val="tx1"/>
                </a:solidFill>
                <a:latin typeface="+mn-lt"/>
                <a:cs typeface="Arial" panose="020B0604020202020204" pitchFamily="34" charset="0"/>
              </a:rPr>
              <a:t>，</a:t>
            </a:r>
            <a:r>
              <a:rPr lang="zh-TW" altLang="en-US" baseline="0" dirty="0">
                <a:solidFill>
                  <a:schemeClr val="tx1"/>
                </a:solidFill>
                <a:latin typeface="+mn-lt"/>
                <a:cs typeface="Arial" panose="020B0604020202020204" pitchFamily="34" charset="0"/>
              </a:rPr>
              <a:t>即使提供者服務一名以上學員</a:t>
            </a:r>
            <a:r>
              <a:rPr lang="en-US" baseline="0" dirty="0">
                <a:solidFill>
                  <a:schemeClr val="tx1"/>
                </a:solidFill>
                <a:latin typeface="+mn-lt"/>
                <a:cs typeface="Arial" panose="020B0604020202020204" pitchFamily="34" charset="0"/>
              </a:rPr>
              <a:t>。</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TW" altLang="en-US" baseline="0" dirty="0">
                <a:solidFill>
                  <a:schemeClr val="tx1"/>
                </a:solidFill>
                <a:latin typeface="+mn-lt"/>
                <a:cs typeface="Arial" panose="020B0604020202020204" pitchFamily="34" charset="0"/>
              </a:rPr>
              <a:t>過程運作方式</a:t>
            </a:r>
            <a:r>
              <a:rPr lang="en-US"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FMS</a:t>
            </a:r>
            <a:r>
              <a:rPr lang="zh-TW" altLang="en-US" sz="1200" dirty="0">
                <a:solidFill>
                  <a:schemeClr val="tx1"/>
                </a:solidFill>
                <a:latin typeface="+mn-lt"/>
              </a:rPr>
              <a:t>能協助提供者尋找採集指紋地點</a:t>
            </a:r>
            <a:r>
              <a:rPr lang="en-US" sz="1200" dirty="0">
                <a:solidFill>
                  <a:schemeClr val="tx1"/>
                </a:solidFill>
                <a:latin typeface="+mn-lt"/>
              </a:rPr>
              <a:t>。</a:t>
            </a:r>
            <a:r>
              <a:rPr lang="zh-TW" altLang="en-US" baseline="0" dirty="0">
                <a:solidFill>
                  <a:schemeClr val="tx1"/>
                </a:solidFill>
                <a:latin typeface="+mn-lt"/>
                <a:cs typeface="Arial" panose="020B0604020202020204" pitchFamily="34" charset="0"/>
              </a:rPr>
              <a:t>地點遍布加州各地</a:t>
            </a:r>
            <a:r>
              <a:rPr lang="en-US"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FMS</a:t>
            </a:r>
            <a:r>
              <a:rPr lang="zh-TW" altLang="en-US" baseline="0" dirty="0">
                <a:solidFill>
                  <a:schemeClr val="tx1"/>
                </a:solidFill>
                <a:latin typeface="+mn-lt"/>
                <a:cs typeface="Arial" panose="020B0604020202020204" pitchFamily="34" charset="0"/>
              </a:rPr>
              <a:t>將提供採集指紋需要的文件作業</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latin typeface="+mn-lt"/>
                <a:cs typeface="Arial" panose="020B0604020202020204" pitchFamily="34" charset="0"/>
              </a:rPr>
              <a:t>採集指紋的成本由可能提供者支付</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latin typeface="+mn-lt"/>
                <a:cs typeface="Arial" panose="020B0604020202020204" pitchFamily="34" charset="0"/>
              </a:rPr>
              <a:t>結果通常在</a:t>
            </a:r>
            <a:r>
              <a:rPr lang="en-US" baseline="0" dirty="0">
                <a:solidFill>
                  <a:schemeClr val="tx1"/>
                </a:solidFill>
                <a:latin typeface="+mn-lt"/>
                <a:cs typeface="Arial" panose="020B0604020202020204" pitchFamily="34" charset="0"/>
              </a:rPr>
              <a:t>48</a:t>
            </a:r>
            <a:r>
              <a:rPr lang="zh-TW" altLang="en-US" baseline="0" dirty="0">
                <a:solidFill>
                  <a:schemeClr val="tx1"/>
                </a:solidFill>
                <a:latin typeface="+mn-lt"/>
                <a:cs typeface="Arial" panose="020B0604020202020204" pitchFamily="34" charset="0"/>
              </a:rPr>
              <a:t>小時內寄給加州州政府</a:t>
            </a:r>
            <a:r>
              <a:rPr lang="en-US" baseline="0" dirty="0">
                <a:solidFill>
                  <a:schemeClr val="tx1"/>
                </a:solidFill>
                <a:latin typeface="+mn-lt"/>
                <a:cs typeface="Arial" panose="020B0604020202020204" pitchFamily="34" charset="0"/>
              </a:rPr>
              <a:t>（</a:t>
            </a:r>
            <a:r>
              <a:rPr lang="zh-TW" altLang="en-US" baseline="0" dirty="0">
                <a:solidFill>
                  <a:schemeClr val="tx1"/>
                </a:solidFill>
                <a:latin typeface="+mn-lt"/>
                <a:cs typeface="Arial" panose="020B0604020202020204" pitchFamily="34" charset="0"/>
              </a:rPr>
              <a:t>司法部及</a:t>
            </a:r>
            <a:r>
              <a:rPr lang="en-US" baseline="0" dirty="0">
                <a:solidFill>
                  <a:schemeClr val="tx1"/>
                </a:solidFill>
                <a:latin typeface="+mn-lt"/>
                <a:cs typeface="Arial" panose="020B0604020202020204" pitchFamily="34" charset="0"/>
              </a:rPr>
              <a:t>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FMS</a:t>
            </a:r>
            <a:r>
              <a:rPr lang="zh-TW" altLang="en-US" baseline="0" dirty="0">
                <a:solidFill>
                  <a:schemeClr val="tx1"/>
                </a:solidFill>
                <a:latin typeface="+mn-lt"/>
                <a:cs typeface="Arial" panose="020B0604020202020204" pitchFamily="34" charset="0"/>
              </a:rPr>
              <a:t>會收到</a:t>
            </a:r>
            <a:r>
              <a:rPr lang="en-US" altLang="zh-TW" baseline="0" dirty="0">
                <a:solidFill>
                  <a:schemeClr val="tx1"/>
                </a:solidFill>
                <a:latin typeface="+mn-lt"/>
                <a:cs typeface="Arial" panose="020B0604020202020204" pitchFamily="34" charset="0"/>
              </a:rPr>
              <a:t>DDS</a:t>
            </a:r>
            <a:r>
              <a:rPr lang="zh-TW" altLang="en-US" baseline="0" dirty="0">
                <a:solidFill>
                  <a:schemeClr val="tx1"/>
                </a:solidFill>
                <a:latin typeface="+mn-lt"/>
                <a:cs typeface="Arial" panose="020B0604020202020204" pitchFamily="34" charset="0"/>
              </a:rPr>
              <a:t>的背景調查結果</a:t>
            </a:r>
            <a:r>
              <a:rPr lang="en-US" altLang="zh-TW" baseline="0" dirty="0">
                <a:solidFill>
                  <a:schemeClr val="tx1"/>
                </a:solidFill>
                <a:latin typeface="+mn-lt"/>
                <a:cs typeface="Arial" panose="020B0604020202020204" pitchFamily="34" charset="0"/>
              </a:rPr>
              <a:t>，</a:t>
            </a:r>
            <a:r>
              <a:rPr lang="zh-TW" altLang="en-US" baseline="0" dirty="0">
                <a:solidFill>
                  <a:schemeClr val="tx1"/>
                </a:solidFill>
                <a:latin typeface="+mn-lt"/>
                <a:cs typeface="Arial" panose="020B0604020202020204" pitchFamily="34" charset="0"/>
              </a:rPr>
              <a:t>但無具體內容</a:t>
            </a:r>
            <a:r>
              <a:rPr lang="en-US"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latin typeface="+mn-lt"/>
                <a:cs typeface="Arial" panose="020B0604020202020204" pitchFamily="34" charset="0"/>
              </a:rPr>
              <a:t>若可能提供者曾</a:t>
            </a:r>
            <a:r>
              <a:rPr lang="zh-TW" altLang="en-US" sz="1200" baseline="0" dirty="0">
                <a:solidFill>
                  <a:schemeClr val="tx1"/>
                </a:solidFill>
                <a:latin typeface="+mn-lt"/>
                <a:cs typeface="Arial" panose="020B0604020202020204" pitchFamily="34" charset="0"/>
              </a:rPr>
              <a:t>犯下未成年犯罪</a:t>
            </a:r>
            <a:r>
              <a:rPr lang="en-US" sz="1200" dirty="0">
                <a:solidFill>
                  <a:schemeClr val="tx1"/>
                </a:solidFill>
                <a:latin typeface="+mn-lt"/>
              </a:rPr>
              <a:t>？</a:t>
            </a:r>
            <a:r>
              <a:rPr lang="zh-TW" altLang="en-US" sz="1200" dirty="0">
                <a:solidFill>
                  <a:schemeClr val="tx1"/>
                </a:solidFill>
                <a:latin typeface="+mn-lt"/>
              </a:rPr>
              <a:t>他們開始前將需要</a:t>
            </a:r>
            <a:r>
              <a:rPr lang="en-US" sz="1200" b="1" dirty="0">
                <a:solidFill>
                  <a:schemeClr val="tx1"/>
                </a:solidFill>
                <a:latin typeface="+mn-lt"/>
              </a:rPr>
              <a:t>DDS</a:t>
            </a:r>
            <a:r>
              <a:rPr lang="zh-TW" altLang="en-US" baseline="0" dirty="0">
                <a:solidFill>
                  <a:schemeClr val="tx1"/>
                </a:solidFill>
                <a:latin typeface="+mn-lt"/>
                <a:cs typeface="Arial" panose="020B0604020202020204" pitchFamily="34" charset="0"/>
              </a:rPr>
              <a:t>核准</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aseline="0" dirty="0">
                <a:solidFill>
                  <a:schemeClr val="tx1"/>
                </a:solidFill>
                <a:latin typeface="+mn-lt"/>
                <a:cs typeface="Arial" panose="020B0604020202020204" pitchFamily="34" charset="0"/>
              </a:rPr>
              <a:t>若可能提供者曾被逮捕或犯下</a:t>
            </a:r>
            <a:r>
              <a:rPr lang="zh-TW" altLang="en-US" b="1" baseline="0" dirty="0">
                <a:solidFill>
                  <a:schemeClr val="tx1"/>
                </a:solidFill>
                <a:latin typeface="+mn-lt"/>
                <a:cs typeface="Arial" panose="020B0604020202020204" pitchFamily="34" charset="0"/>
              </a:rPr>
              <a:t>嚴重</a:t>
            </a:r>
            <a:r>
              <a:rPr lang="zh-TW" altLang="en-US" baseline="0" dirty="0">
                <a:solidFill>
                  <a:schemeClr val="tx1"/>
                </a:solidFill>
                <a:latin typeface="+mn-lt"/>
                <a:cs typeface="Arial" panose="020B0604020202020204" pitchFamily="34" charset="0"/>
              </a:rPr>
              <a:t>犯罪</a:t>
            </a:r>
            <a:r>
              <a:rPr lang="en-US" baseline="0" dirty="0">
                <a:solidFill>
                  <a:schemeClr val="tx1"/>
                </a:solidFill>
                <a:latin typeface="+mn-lt"/>
                <a:cs typeface="Arial" panose="020B0604020202020204" pitchFamily="34" charset="0"/>
              </a:rPr>
              <a:t>，</a:t>
            </a:r>
            <a:r>
              <a:rPr lang="zh-TW" altLang="en-US" baseline="0" dirty="0">
                <a:solidFill>
                  <a:schemeClr val="tx1"/>
                </a:solidFill>
                <a:latin typeface="+mn-lt"/>
                <a:cs typeface="Arial" panose="020B0604020202020204" pitchFamily="34" charset="0"/>
              </a:rPr>
              <a:t>他們將無法取得核准</a:t>
            </a:r>
            <a:r>
              <a:rPr lang="en-US"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TW" altLang="en-US" b="1" u="sng" baseline="0" dirty="0">
                <a:solidFill>
                  <a:schemeClr val="tx1"/>
                </a:solidFill>
                <a:latin typeface="+mn-lt"/>
                <a:cs typeface="Arial" panose="020B0604020202020204" pitchFamily="34" charset="0"/>
              </a:rPr>
              <a:t>嚴重犯罪包含</a:t>
            </a:r>
            <a:r>
              <a:rPr lang="zh-TW" altLang="en-US" sz="1200" b="1" kern="1200" dirty="0">
                <a:solidFill>
                  <a:schemeClr val="tx1"/>
                </a:solidFill>
                <a:effectLst/>
                <a:latin typeface="+mn-lt"/>
                <a:ea typeface="+mn-ea"/>
                <a:cs typeface="+mn-cs"/>
              </a:rPr>
              <a:t>曾犯下</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或在候審</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殺人或殺人未遂</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兒童</a:t>
            </a:r>
            <a:r>
              <a:rPr lang="en-US" sz="1200" b="1" kern="1200" dirty="0">
                <a:solidFill>
                  <a:schemeClr val="tx1"/>
                </a:solidFill>
                <a:effectLst/>
                <a:latin typeface="PMingLiU" panose="02020500000000000000" pitchFamily="18" charset="-120"/>
                <a:ea typeface="PMingLiU" panose="02020500000000000000" pitchFamily="18" charset="-120"/>
                <a:cs typeface="+mn-cs"/>
              </a:rPr>
              <a:t>、</a:t>
            </a:r>
            <a:r>
              <a:rPr lang="zh-TW" altLang="en-US" sz="1200" b="1" kern="1200" dirty="0">
                <a:solidFill>
                  <a:schemeClr val="tx1"/>
                </a:solidFill>
                <a:effectLst/>
                <a:latin typeface="PMingLiU" panose="02020500000000000000" pitchFamily="18" charset="-120"/>
                <a:ea typeface="PMingLiU" panose="02020500000000000000" pitchFamily="18" charset="-120"/>
                <a:cs typeface="+mn-cs"/>
              </a:rPr>
              <a:t>老人或</a:t>
            </a:r>
            <a:r>
              <a:rPr lang="zh-TW" altLang="en-US" sz="1200" b="1" kern="1200" dirty="0">
                <a:solidFill>
                  <a:schemeClr val="tx1"/>
                </a:solidFill>
                <a:effectLst/>
                <a:latin typeface="+mn-lt"/>
                <a:ea typeface="+mn-ea"/>
                <a:cs typeface="+mn-cs"/>
              </a:rPr>
              <a:t>成人眷屬虐待</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強暴或性暴力</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搶劫</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縱火</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綁架</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劫車</a:t>
            </a:r>
            <a:r>
              <a:rPr lang="en-US" sz="1200" b="1" kern="1200" dirty="0">
                <a:solidFill>
                  <a:schemeClr val="tx1"/>
                </a:solidFill>
                <a:effectLst/>
                <a:latin typeface="+mn-lt"/>
                <a:ea typeface="+mn-ea"/>
                <a:cs typeface="+mn-cs"/>
              </a:rPr>
              <a:t>；</a:t>
            </a:r>
            <a:r>
              <a:rPr lang="zh-TW" altLang="en-US" sz="1200" b="1" kern="1200" dirty="0">
                <a:solidFill>
                  <a:schemeClr val="tx1"/>
                </a:solidFill>
                <a:effectLst/>
                <a:latin typeface="+mn-lt"/>
                <a:ea typeface="+mn-ea"/>
                <a:cs typeface="+mn-cs"/>
              </a:rPr>
              <a:t>勒索</a:t>
            </a:r>
            <a:r>
              <a:rPr lang="en-US" sz="1200" b="1" kern="1200" dirty="0">
                <a:solidFill>
                  <a:schemeClr val="tx1"/>
                </a:solidFill>
                <a:effectLst/>
                <a:latin typeface="+mn-lt"/>
                <a:ea typeface="+mn-ea"/>
                <a:cs typeface="+mn-cs"/>
              </a:rPr>
              <a:t>。</a:t>
            </a:r>
            <a:endParaRPr lang="en-US" b="1" u="sng"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solidFill>
                  <a:schemeClr val="tx1"/>
                </a:solidFill>
                <a:latin typeface="+mn-lt"/>
                <a:cs typeface="Arial" panose="020B0604020202020204" pitchFamily="34" charset="0"/>
              </a:rPr>
              <a:t>FMS</a:t>
            </a:r>
            <a:r>
              <a:rPr lang="zh-TW" altLang="en-US" b="0" baseline="0" dirty="0">
                <a:solidFill>
                  <a:schemeClr val="tx1"/>
                </a:solidFill>
                <a:latin typeface="+mn-lt"/>
                <a:cs typeface="Arial" panose="020B0604020202020204" pitchFamily="34" charset="0"/>
              </a:rPr>
              <a:t>會告知你他們的背景調查有問題且他們沒有資格提供你透過</a:t>
            </a:r>
            <a:r>
              <a:rPr lang="en-US" altLang="zh-TW" b="0" baseline="0" dirty="0">
                <a:solidFill>
                  <a:schemeClr val="tx1"/>
                </a:solidFill>
                <a:latin typeface="+mn-lt"/>
                <a:cs typeface="Arial" panose="020B0604020202020204" pitchFamily="34" charset="0"/>
              </a:rPr>
              <a:t>SDP</a:t>
            </a:r>
            <a:r>
              <a:rPr lang="zh-TW" altLang="en-US" b="0" baseline="0" dirty="0">
                <a:solidFill>
                  <a:schemeClr val="tx1"/>
                </a:solidFill>
                <a:latin typeface="+mn-lt"/>
                <a:cs typeface="Arial" panose="020B0604020202020204" pitchFamily="34" charset="0"/>
              </a:rPr>
              <a:t>支付的服務</a:t>
            </a:r>
            <a:r>
              <a:rPr lang="en-US" b="0" baseline="0" dirty="0">
                <a:solidFill>
                  <a:schemeClr val="tx1"/>
                </a:solidFill>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TW" altLang="en-US" b="0" baseline="0" dirty="0">
                <a:solidFill>
                  <a:schemeClr val="tx1"/>
                </a:solidFill>
                <a:latin typeface="+mn-lt"/>
                <a:cs typeface="Arial" panose="020B0604020202020204" pitchFamily="34" charset="0"/>
              </a:rPr>
              <a:t>你開始安排服務時</a:t>
            </a:r>
            <a:r>
              <a:rPr lang="en-US" b="0" baseline="0" dirty="0">
                <a:solidFill>
                  <a:schemeClr val="tx1"/>
                </a:solidFill>
                <a:latin typeface="+mn-lt"/>
                <a:cs typeface="Arial" panose="020B0604020202020204" pitchFamily="34" charset="0"/>
              </a:rPr>
              <a:t>，</a:t>
            </a:r>
            <a:r>
              <a:rPr lang="zh-TW" altLang="en-US" b="0" baseline="0" dirty="0">
                <a:solidFill>
                  <a:schemeClr val="tx1"/>
                </a:solidFill>
                <a:latin typeface="+mn-lt"/>
                <a:cs typeface="Arial" panose="020B0604020202020204" pitchFamily="34" charset="0"/>
              </a:rPr>
              <a:t>任何</a:t>
            </a:r>
            <a:r>
              <a:rPr lang="zh-TW" altLang="en-US" sz="1200" dirty="0">
                <a:solidFill>
                  <a:schemeClr val="tx1"/>
                </a:solidFill>
                <a:latin typeface="+mn-lt"/>
              </a:rPr>
              <a:t>背景調查的相關問題都能上</a:t>
            </a:r>
            <a:r>
              <a:rPr lang="en-US" sz="1200" dirty="0">
                <a:solidFill>
                  <a:schemeClr val="tx1"/>
                </a:solidFill>
                <a:latin typeface="+mn-lt"/>
              </a:rPr>
              <a:t>sdpbackground@dds.ca.gov</a:t>
            </a:r>
            <a:r>
              <a:rPr lang="zh-TW" altLang="en-US" sz="1200" dirty="0">
                <a:solidFill>
                  <a:schemeClr val="tx1"/>
                </a:solidFill>
                <a:latin typeface="+mn-lt"/>
              </a:rPr>
              <a:t>查詢</a:t>
            </a: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dirty="0"/>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aseline="0" dirty="0"/>
              <a:t>安全很大程度上是辨認及防止虐待</a:t>
            </a:r>
            <a:r>
              <a:rPr lang="en-US" sz="1200" baseline="0" dirty="0"/>
              <a:t>。</a:t>
            </a:r>
            <a:r>
              <a:rPr lang="zh-TW" altLang="en-US" sz="1200" baseline="0" dirty="0"/>
              <a:t>接下來幾張簡報我們會討論虐待</a:t>
            </a:r>
            <a:r>
              <a:rPr lang="en-US" sz="1200" baseline="0" dirty="0"/>
              <a:t>。</a:t>
            </a:r>
          </a:p>
          <a:p>
            <a:r>
              <a:rPr lang="zh-TW" altLang="en-US" sz="1200" baseline="0" dirty="0"/>
              <a:t>你</a:t>
            </a:r>
            <a:r>
              <a:rPr lang="en-US" sz="1200" baseline="0" dirty="0">
                <a:latin typeface="PMingLiU" panose="02020500000000000000" pitchFamily="18" charset="-120"/>
                <a:ea typeface="PMingLiU" panose="02020500000000000000" pitchFamily="18" charset="-120"/>
              </a:rPr>
              <a:t>、</a:t>
            </a:r>
            <a:r>
              <a:rPr lang="zh-TW" altLang="en-US" sz="1200" baseline="0" dirty="0"/>
              <a:t>你的家庭及提供你服務及支持的人學習虐待的相關知識</a:t>
            </a:r>
            <a:r>
              <a:rPr lang="en-US" altLang="zh-TW" sz="1200" baseline="0" dirty="0">
                <a:latin typeface="PMingLiU" panose="02020500000000000000" pitchFamily="18" charset="-120"/>
                <a:ea typeface="PMingLiU" panose="02020500000000000000" pitchFamily="18" charset="-120"/>
              </a:rPr>
              <a:t>、</a:t>
            </a:r>
            <a:r>
              <a:rPr lang="zh-TW" altLang="en-US" sz="1200" baseline="0" dirty="0"/>
              <a:t>如何知道有人正被虐待</a:t>
            </a:r>
            <a:r>
              <a:rPr lang="en-US" sz="1200" baseline="0" dirty="0"/>
              <a:t>，</a:t>
            </a:r>
            <a:r>
              <a:rPr lang="zh-TW" altLang="en-US" sz="1200" baseline="0" dirty="0"/>
              <a:t>及若有理由相信有人正被虐待該怎麼做是很重要的</a:t>
            </a:r>
            <a:r>
              <a:rPr lang="en-US" sz="1200" baseline="0" dirty="0"/>
              <a:t>。</a:t>
            </a:r>
          </a:p>
          <a:p>
            <a:r>
              <a:rPr lang="zh-TW" altLang="en-US" sz="1200" baseline="0" dirty="0"/>
              <a:t>虐待有許多類型</a:t>
            </a:r>
            <a:r>
              <a:rPr lang="en-US" sz="1200" baseline="0" dirty="0"/>
              <a:t>：</a:t>
            </a:r>
          </a:p>
          <a:p>
            <a:pPr marL="171450" indent="-171450">
              <a:buFont typeface="Arial" panose="020B0604020202020204" pitchFamily="34" charset="0"/>
              <a:buChar char="•"/>
            </a:pPr>
            <a:r>
              <a:rPr lang="zh-TW" altLang="en-US" sz="1200" baseline="0" dirty="0"/>
              <a:t>肢體虐待</a:t>
            </a:r>
            <a:endParaRPr lang="en-US" sz="1200" baseline="0" dirty="0"/>
          </a:p>
          <a:p>
            <a:pPr marL="171450" indent="-171450">
              <a:buFont typeface="Arial" panose="020B0604020202020204" pitchFamily="34" charset="0"/>
              <a:buChar char="•"/>
            </a:pPr>
            <a:r>
              <a:rPr lang="zh-TW" altLang="en-US" sz="1200" baseline="0" dirty="0"/>
              <a:t>性虐待</a:t>
            </a:r>
            <a:endParaRPr lang="en-US" sz="1200" baseline="0" dirty="0"/>
          </a:p>
          <a:p>
            <a:pPr marL="171450" indent="-171450">
              <a:buFont typeface="Arial" panose="020B0604020202020204" pitchFamily="34" charset="0"/>
              <a:buChar char="•"/>
            </a:pPr>
            <a:r>
              <a:rPr lang="zh-TW" altLang="en-US" sz="1200" baseline="0" dirty="0"/>
              <a:t>忽視虐待</a:t>
            </a:r>
            <a:endParaRPr lang="en-US" sz="1200" baseline="0" dirty="0"/>
          </a:p>
          <a:p>
            <a:pPr marL="171450" indent="-171450">
              <a:buFont typeface="Arial" panose="020B0604020202020204" pitchFamily="34" charset="0"/>
              <a:buChar char="•"/>
            </a:pPr>
            <a:r>
              <a:rPr lang="zh-TW" altLang="en-US" sz="1200" baseline="0" dirty="0"/>
              <a:t>情緒虐待</a:t>
            </a:r>
            <a:r>
              <a:rPr lang="en-US" sz="1200" baseline="0" dirty="0"/>
              <a:t> </a:t>
            </a:r>
          </a:p>
          <a:p>
            <a:pPr marL="171450" indent="-171450">
              <a:buFont typeface="Arial" panose="020B0604020202020204" pitchFamily="34" charset="0"/>
              <a:buChar char="•"/>
            </a:pPr>
            <a:r>
              <a:rPr lang="zh-TW" altLang="en-US" sz="1200" baseline="0" dirty="0"/>
              <a:t>財務虐待</a:t>
            </a:r>
            <a:endParaRPr lang="en-US" sz="1200" baseline="0" dirty="0"/>
          </a:p>
          <a:p>
            <a:pPr marL="0" indent="0">
              <a:buFont typeface="Arial" panose="020B0604020202020204" pitchFamily="34" charset="0"/>
              <a:buNone/>
            </a:pPr>
            <a:r>
              <a:rPr lang="zh-TW" altLang="en-US" sz="1200" baseline="0" dirty="0"/>
              <a:t>這些事可能是陌生人或你認識的人做的且有時很難分辨你是否正被虐待</a:t>
            </a:r>
            <a:r>
              <a:rPr lang="en-US" sz="1200" baseline="0" dirty="0"/>
              <a:t>。</a:t>
            </a:r>
            <a:r>
              <a:rPr lang="zh-TW" altLang="en-US" sz="1200" baseline="0" dirty="0"/>
              <a:t>若你對別人對待你的方式感到不舒服</a:t>
            </a:r>
            <a:r>
              <a:rPr lang="en-US" sz="1200" baseline="0" dirty="0"/>
              <a:t>，</a:t>
            </a:r>
            <a:r>
              <a:rPr lang="zh-TW" altLang="en-US" sz="1200" baseline="0" dirty="0"/>
              <a:t>應告訴你信任的人</a:t>
            </a:r>
            <a:r>
              <a:rPr lang="en-US" sz="1200" baseline="0" dirty="0"/>
              <a:t>。</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zh-TW" altLang="en-US" sz="1200" b="1" baseline="0" dirty="0"/>
              <a:t>訓練小訣竅</a:t>
            </a:r>
            <a:r>
              <a:rPr lang="en-US" sz="1200" b="1" baseline="0" dirty="0"/>
              <a:t>！</a:t>
            </a:r>
            <a:r>
              <a:rPr lang="zh-TW" altLang="en-US" sz="1200" b="1" baseline="0" dirty="0"/>
              <a:t>提供說明會並討論虐待時要有心理準備</a:t>
            </a:r>
            <a:r>
              <a:rPr lang="en-US" sz="1200" b="1" baseline="0" dirty="0"/>
              <a:t>，</a:t>
            </a:r>
            <a:r>
              <a:rPr lang="zh-TW" altLang="en-US" sz="1200" b="1" baseline="0" dirty="0"/>
              <a:t>可能會有學員分享他們的經驗</a:t>
            </a:r>
            <a:r>
              <a:rPr lang="en-US" sz="1200" b="1" baseline="0" dirty="0"/>
              <a:t>。</a:t>
            </a:r>
            <a:r>
              <a:rPr lang="zh-TW" altLang="en-US" sz="1200" b="1" baseline="0" dirty="0"/>
              <a:t>要有心理準備聆聽並做出適當反應</a:t>
            </a:r>
            <a:r>
              <a:rPr lang="en-US" sz="1200" b="1" baseline="0" dirty="0"/>
              <a:t>。</a:t>
            </a:r>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dirty="0"/>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aseline="0" dirty="0">
                <a:solidFill>
                  <a:schemeClr val="tx1"/>
                </a:solidFill>
                <a:latin typeface="+mn-lt"/>
                <a:cs typeface="Arial" panose="020B0604020202020204" pitchFamily="34" charset="0"/>
              </a:rPr>
              <a:t>因此</a:t>
            </a:r>
            <a:r>
              <a:rPr lang="en-US" sz="1200" baseline="0" dirty="0">
                <a:solidFill>
                  <a:schemeClr val="tx1"/>
                </a:solidFill>
                <a:latin typeface="+mn-lt"/>
                <a:cs typeface="Arial" panose="020B0604020202020204" pitchFamily="34" charset="0"/>
              </a:rPr>
              <a:t>，</a:t>
            </a:r>
            <a:r>
              <a:rPr lang="zh-TW" altLang="en-US" sz="1200" baseline="0" dirty="0">
                <a:solidFill>
                  <a:schemeClr val="tx1"/>
                </a:solidFill>
                <a:latin typeface="+mn-lt"/>
                <a:cs typeface="Arial" panose="020B0604020202020204" pitchFamily="34" charset="0"/>
              </a:rPr>
              <a:t>何謂自我決定課程</a:t>
            </a:r>
            <a:r>
              <a:rPr lang="en-US" sz="1200" baseline="0" dirty="0">
                <a:solidFill>
                  <a:schemeClr val="tx1"/>
                </a:solidFill>
                <a:latin typeface="+mn-lt"/>
                <a:cs typeface="Arial" panose="020B0604020202020204" pitchFamily="34" charset="0"/>
              </a:rPr>
              <a:t>？</a:t>
            </a:r>
          </a:p>
          <a:p>
            <a:pPr>
              <a:buFont typeface="Arial"/>
              <a:buNone/>
            </a:pPr>
            <a:r>
              <a:rPr lang="zh-TW" altLang="en-US" sz="1200" dirty="0">
                <a:solidFill>
                  <a:schemeClr val="tx1"/>
                </a:solidFill>
                <a:latin typeface="+mn-lt"/>
                <a:cs typeface="Arial" panose="020B0604020202020204" pitchFamily="34" charset="0"/>
              </a:rPr>
              <a:t>加州的自我決定課程</a:t>
            </a:r>
            <a:r>
              <a:rPr lang="en-US" sz="1200" dirty="0">
                <a:solidFill>
                  <a:schemeClr val="tx1"/>
                </a:solidFill>
                <a:latin typeface="+mn-lt"/>
                <a:cs typeface="Arial" panose="020B0604020202020204" pitchFamily="34" charset="0"/>
              </a:rPr>
              <a:t>，</a:t>
            </a:r>
            <a:r>
              <a:rPr lang="zh-TW" altLang="en-US" sz="1200" dirty="0">
                <a:solidFill>
                  <a:schemeClr val="tx1"/>
                </a:solidFill>
                <a:latin typeface="+mn-lt"/>
                <a:cs typeface="Arial" panose="020B0604020202020204" pitchFamily="34" charset="0"/>
              </a:rPr>
              <a:t>或</a:t>
            </a:r>
            <a:r>
              <a:rPr lang="en-US" sz="1200" dirty="0">
                <a:solidFill>
                  <a:schemeClr val="tx1"/>
                </a:solidFill>
                <a:latin typeface="+mn-lt"/>
                <a:cs typeface="Arial" panose="020B0604020202020204" pitchFamily="34" charset="0"/>
              </a:rPr>
              <a:t>SDP，</a:t>
            </a:r>
            <a:r>
              <a:rPr lang="zh-TW" altLang="en-US" sz="1200" dirty="0">
                <a:solidFill>
                  <a:schemeClr val="tx1"/>
                </a:solidFill>
                <a:latin typeface="+mn-lt"/>
                <a:cs typeface="Arial" panose="020B0604020202020204" pitchFamily="34" charset="0"/>
              </a:rPr>
              <a:t>是透過區域中心獲得服務及支持的另一種方法</a:t>
            </a:r>
            <a:r>
              <a:rPr lang="en-US" sz="1200" dirty="0">
                <a:solidFill>
                  <a:schemeClr val="tx1"/>
                </a:solidFill>
                <a:latin typeface="+mn-lt"/>
                <a:cs typeface="Arial" panose="020B0604020202020204" pitchFamily="34" charset="0"/>
              </a:rPr>
              <a:t>。</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latin typeface="+mn-lt"/>
                <a:ea typeface="+mn-ea"/>
                <a:cs typeface="Arial" panose="020B0604020202020204" pitchFamily="34" charset="0"/>
              </a:rPr>
              <a:t>選擇</a:t>
            </a:r>
            <a:r>
              <a:rPr lang="en-US" sz="1200" kern="1200" dirty="0">
                <a:solidFill>
                  <a:schemeClr val="tx1"/>
                </a:solidFill>
                <a:latin typeface="PMingLiU" panose="02020500000000000000" pitchFamily="18" charset="-120"/>
                <a:ea typeface="PMingLiU" panose="02020500000000000000" pitchFamily="18" charset="-120"/>
                <a:cs typeface="Arial" panose="020B0604020202020204" pitchFamily="34" charset="0"/>
              </a:rPr>
              <a:t>、</a:t>
            </a:r>
            <a:r>
              <a:rPr lang="zh-TW" altLang="en-US" sz="1200" kern="1200" dirty="0">
                <a:solidFill>
                  <a:schemeClr val="tx1"/>
                </a:solidFill>
                <a:latin typeface="+mn-lt"/>
                <a:ea typeface="+mn-ea"/>
                <a:cs typeface="Arial" panose="020B0604020202020204" pitchFamily="34" charset="0"/>
              </a:rPr>
              <a:t>控制及責任</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latin typeface="+mn-lt"/>
                <a:ea typeface="+mn-ea"/>
                <a:cs typeface="Arial" panose="020B0604020202020204" pitchFamily="34" charset="0"/>
              </a:rPr>
              <a:t>適合你生活的服務及支持</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latin typeface="+mn-lt"/>
                <a:ea typeface="+mn-ea"/>
                <a:cs typeface="Arial" panose="020B0604020202020204" pitchFamily="34" charset="0"/>
              </a:rPr>
              <a:t>決定預算花費方式</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latin typeface="+mn-lt"/>
                <a:ea typeface="+mn-ea"/>
                <a:cs typeface="Arial" panose="020B0604020202020204" pitchFamily="34" charset="0"/>
              </a:rPr>
              <a:t>許多支持</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latin typeface="+mn-lt"/>
                <a:ea typeface="+mn-ea"/>
                <a:cs typeface="Arial" panose="020B0604020202020204" pitchFamily="34" charset="0"/>
              </a:rPr>
              <a:t>個人中心</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自我決定課程部分內容會與傳統服務系統相同</a:t>
            </a:r>
            <a:r>
              <a:rPr lang="en-US" altLang="zh-TW" sz="1200" dirty="0">
                <a:solidFill>
                  <a:schemeClr val="tx1"/>
                </a:solidFill>
                <a:latin typeface="+mn-lt"/>
                <a:cs typeface="Arial" panose="020B0604020202020204" pitchFamily="34" charset="0"/>
              </a:rPr>
              <a:t>，</a:t>
            </a:r>
            <a:r>
              <a:rPr lang="zh-TW" altLang="en-US" sz="1200" dirty="0">
                <a:solidFill>
                  <a:schemeClr val="tx1"/>
                </a:solidFill>
                <a:latin typeface="+mn-lt"/>
                <a:cs typeface="Arial" panose="020B0604020202020204" pitchFamily="34" charset="0"/>
              </a:rPr>
              <a:t>部分會不同</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dirty="0"/>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dirty="0"/>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200" i="0" baseline="0" dirty="0"/>
              <a:t>講義</a:t>
            </a:r>
            <a:r>
              <a:rPr lang="en-US" sz="1200" i="0" baseline="0" dirty="0"/>
              <a:t>：</a:t>
            </a:r>
            <a:r>
              <a:rPr lang="zh-TW" altLang="en-US" sz="1200" b="1" i="0" baseline="0" dirty="0"/>
              <a:t>如何保護自己</a:t>
            </a:r>
            <a:r>
              <a:rPr lang="en-US" sz="1200" b="1" i="0" baseline="0" dirty="0"/>
              <a:t>–</a:t>
            </a:r>
            <a:r>
              <a:rPr lang="zh-TW" altLang="en-US" sz="1200" b="1" i="0" baseline="0" dirty="0"/>
              <a:t>反擊</a:t>
            </a:r>
            <a:r>
              <a:rPr lang="en-US" sz="1200" b="1" i="0" baseline="0" dirty="0"/>
              <a:t>！：TipSheet_HowtoDefendYourself_v6</a:t>
            </a:r>
            <a:endParaRPr lang="en-US" sz="1200" i="0" baseline="0" dirty="0"/>
          </a:p>
          <a:p>
            <a:pPr marL="0" indent="0">
              <a:buFont typeface="Arial" panose="020B0604020202020204" pitchFamily="34" charset="0"/>
              <a:buNone/>
            </a:pPr>
            <a:endParaRPr lang="en-US" sz="1200" i="0" baseline="0" dirty="0"/>
          </a:p>
          <a:p>
            <a:pPr marL="0" indent="0">
              <a:buFont typeface="Arial" panose="020B0604020202020204" pitchFamily="34" charset="0"/>
              <a:buNone/>
            </a:pPr>
            <a:r>
              <a:rPr lang="zh-TW" altLang="en-US" sz="1200" i="0" baseline="0" dirty="0"/>
              <a:t>你人生中有許多人的支持且你也是你的朋友及其他人的支持</a:t>
            </a:r>
            <a:r>
              <a:rPr lang="en-US" sz="1200" i="0" baseline="0" dirty="0"/>
              <a:t>。</a:t>
            </a:r>
            <a:r>
              <a:rPr lang="zh-TW" altLang="en-US" sz="1200" i="0" baseline="0" dirty="0"/>
              <a:t>告訴你信任的人</a:t>
            </a:r>
            <a:r>
              <a:rPr lang="en-US" sz="1200" i="0" baseline="0" dirty="0"/>
              <a:t>。</a:t>
            </a:r>
          </a:p>
          <a:p>
            <a:r>
              <a:rPr lang="zh-TW" altLang="en-US" sz="1200" i="0" dirty="0"/>
              <a:t>沒人能</a:t>
            </a:r>
            <a:r>
              <a:rPr lang="en-US" sz="1200" i="0" dirty="0"/>
              <a:t>：</a:t>
            </a:r>
          </a:p>
          <a:p>
            <a:pPr marL="171450" indent="-171450">
              <a:buFont typeface="Arial" panose="020B0604020202020204" pitchFamily="34" charset="0"/>
              <a:buChar char="•"/>
            </a:pPr>
            <a:r>
              <a:rPr lang="zh-TW" altLang="en-US" sz="1200" i="0" dirty="0"/>
              <a:t>讓你感到不舒服</a:t>
            </a:r>
            <a:endParaRPr lang="en-US" sz="1200" i="0" dirty="0"/>
          </a:p>
          <a:p>
            <a:pPr marL="171450" indent="-171450">
              <a:buFont typeface="Arial" panose="020B0604020202020204" pitchFamily="34" charset="0"/>
              <a:buChar char="•"/>
            </a:pPr>
            <a:r>
              <a:rPr lang="zh-TW" altLang="en-US" sz="1200" i="0" dirty="0"/>
              <a:t>拿走你的東西</a:t>
            </a:r>
            <a:endParaRPr lang="en-US" sz="1200" i="0" dirty="0"/>
          </a:p>
          <a:p>
            <a:pPr marL="171450" indent="-171450">
              <a:buFont typeface="Arial" panose="020B0604020202020204" pitchFamily="34" charset="0"/>
              <a:buChar char="•"/>
            </a:pPr>
            <a:r>
              <a:rPr lang="zh-TW" altLang="en-US" sz="1200" i="0" dirty="0"/>
              <a:t>靠近你或摸你</a:t>
            </a:r>
            <a:r>
              <a:rPr lang="zh-TW" altLang="en-US" sz="1200" i="0" dirty="0">
                <a:latin typeface="PMingLiU" panose="02020500000000000000" pitchFamily="18" charset="-120"/>
                <a:ea typeface="PMingLiU" panose="02020500000000000000" pitchFamily="18" charset="-120"/>
              </a:rPr>
              <a:t>，除非你同意</a:t>
            </a:r>
            <a:endParaRPr lang="en-US" sz="1200" i="0" baseline="0" dirty="0"/>
          </a:p>
          <a:p>
            <a:r>
              <a:rPr lang="zh-TW" altLang="en-US" sz="1200" i="0" baseline="0" dirty="0"/>
              <a:t>千萬別忽視你的感受</a:t>
            </a:r>
            <a:r>
              <a:rPr lang="en-US" sz="1200" i="0" baseline="0" dirty="0"/>
              <a:t>。</a:t>
            </a:r>
            <a:r>
              <a:rPr lang="zh-TW" altLang="en-US" sz="1200" i="0" baseline="0" dirty="0"/>
              <a:t>告訴你信任的人</a:t>
            </a:r>
            <a:r>
              <a:rPr lang="en-US" sz="1200" i="0" baseline="0" dirty="0"/>
              <a:t>。</a:t>
            </a:r>
          </a:p>
          <a:p>
            <a:r>
              <a:rPr lang="zh-TW" altLang="en-US" sz="1200" i="0" baseline="0" dirty="0"/>
              <a:t>若你在不安全的情況該怎麼做</a:t>
            </a:r>
            <a:r>
              <a:rPr lang="en-US" sz="1200" i="0" baseline="0" dirty="0"/>
              <a:t>…。</a:t>
            </a:r>
            <a:r>
              <a:rPr lang="zh-TW" altLang="en-US" sz="1200" i="0" baseline="0" dirty="0"/>
              <a:t>你應該立即採取行動讓自己到安全的地方</a:t>
            </a:r>
            <a:r>
              <a:rPr lang="en-US" sz="1200" i="0" baseline="0" dirty="0"/>
              <a:t>。</a:t>
            </a:r>
          </a:p>
          <a:p>
            <a:r>
              <a:rPr lang="zh-TW" altLang="en-US" sz="1200" i="0" dirty="0"/>
              <a:t>資料袋內有一份講義</a:t>
            </a:r>
            <a:r>
              <a:rPr lang="zh-TW" altLang="en-US" sz="1200" i="0" dirty="0">
                <a:latin typeface="PMingLiU" panose="02020500000000000000" pitchFamily="18" charset="-120"/>
                <a:ea typeface="PMingLiU" panose="02020500000000000000" pitchFamily="18" charset="-120"/>
              </a:rPr>
              <a:t>，</a:t>
            </a:r>
            <a:r>
              <a:rPr lang="zh-TW" altLang="en-US" sz="1200" i="0" dirty="0"/>
              <a:t>提供如何應付讓人不舒服或可能危險的情況的方法</a:t>
            </a:r>
            <a:r>
              <a:rPr lang="en-US" sz="1200" i="0" baseline="0" dirty="0"/>
              <a:t>。</a:t>
            </a:r>
          </a:p>
          <a:p>
            <a:r>
              <a:rPr lang="zh-TW" altLang="en-US" sz="1200" b="1" i="0" baseline="0" dirty="0"/>
              <a:t>訓練小訣竅</a:t>
            </a:r>
            <a:r>
              <a:rPr lang="en-US" sz="1200" b="1" i="0" baseline="0" dirty="0"/>
              <a:t>！</a:t>
            </a:r>
            <a:r>
              <a:rPr lang="zh-TW" altLang="en-US" sz="1200" b="1" i="0" baseline="0" dirty="0"/>
              <a:t>這時停一下</a:t>
            </a:r>
            <a:r>
              <a:rPr lang="zh-TW" altLang="en-US" sz="1200" b="1" i="0" baseline="0" dirty="0">
                <a:latin typeface="PMingLiU" panose="02020500000000000000" pitchFamily="18" charset="-120"/>
                <a:ea typeface="PMingLiU" panose="02020500000000000000" pitchFamily="18" charset="-120"/>
              </a:rPr>
              <a:t>，</a:t>
            </a:r>
            <a:r>
              <a:rPr lang="zh-TW" altLang="en-US" sz="1200" b="1" i="0" baseline="0" dirty="0"/>
              <a:t>請學員思考他們會告訴誰</a:t>
            </a:r>
            <a:r>
              <a:rPr lang="en-US" sz="1200" b="1" i="0" baseline="0" dirty="0"/>
              <a:t>。</a:t>
            </a:r>
            <a:r>
              <a:rPr lang="zh-TW" altLang="en-US" sz="1200" b="1" i="0" baseline="0" dirty="0"/>
              <a:t>他們不需要大聲分享</a:t>
            </a:r>
            <a:r>
              <a:rPr lang="zh-TW" altLang="en-US" sz="1200" b="1" i="0" baseline="0" dirty="0">
                <a:latin typeface="PMingLiU" panose="02020500000000000000" pitchFamily="18" charset="-120"/>
                <a:ea typeface="PMingLiU" panose="02020500000000000000" pitchFamily="18" charset="-120"/>
              </a:rPr>
              <a:t>，只要思考</a:t>
            </a:r>
            <a:r>
              <a:rPr lang="zh-TW" altLang="en-US" sz="1200" b="1" i="0" baseline="0" dirty="0"/>
              <a:t>可能支持他們的這個人是誰</a:t>
            </a:r>
            <a:r>
              <a:rPr lang="en-US" sz="1200" b="1" i="0" baseline="0" dirty="0"/>
              <a:t>。</a:t>
            </a:r>
            <a:endParaRPr lang="en-US" sz="1200" b="1" i="0" dirty="0"/>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dirty="0"/>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i="0" dirty="0"/>
              <a:t>你的團隊</a:t>
            </a:r>
            <a:r>
              <a:rPr lang="en-US" sz="1200" i="0" dirty="0">
                <a:latin typeface="PMingLiU" panose="02020500000000000000" pitchFamily="18" charset="-120"/>
                <a:ea typeface="PMingLiU" panose="02020500000000000000" pitchFamily="18" charset="-120"/>
              </a:rPr>
              <a:t>、</a:t>
            </a:r>
            <a:r>
              <a:rPr lang="zh-TW" altLang="en-US" sz="1200" i="0" dirty="0"/>
              <a:t>家庭及朋友隨時在旁邊支持你的安全及健康並</a:t>
            </a:r>
            <a:r>
              <a:rPr lang="zh-TW" altLang="en-US" sz="1200" i="0" baseline="0" dirty="0"/>
              <a:t>協助確定你與身邊的人相處是安全及舒服的</a:t>
            </a:r>
            <a:r>
              <a:rPr lang="en-US" sz="1200" i="0" baseline="0" dirty="0"/>
              <a:t>。</a:t>
            </a:r>
          </a:p>
          <a:p>
            <a:r>
              <a:rPr lang="zh-TW" altLang="en-US" sz="1200" i="0" dirty="0"/>
              <a:t>你經歷</a:t>
            </a:r>
            <a:r>
              <a:rPr lang="en-US" altLang="zh-TW" sz="1200" i="0" dirty="0">
                <a:latin typeface="PMingLiU" panose="02020500000000000000" pitchFamily="18" charset="-120"/>
                <a:ea typeface="PMingLiU" panose="02020500000000000000" pitchFamily="18" charset="-120"/>
              </a:rPr>
              <a:t>、</a:t>
            </a:r>
            <a:r>
              <a:rPr lang="zh-TW" altLang="en-US" sz="1200" i="0" dirty="0"/>
              <a:t>目睹</a:t>
            </a:r>
            <a:r>
              <a:rPr lang="en-US" altLang="zh-TW" sz="1200" i="0" dirty="0">
                <a:latin typeface="PMingLiU" panose="02020500000000000000" pitchFamily="18" charset="-120"/>
                <a:ea typeface="PMingLiU" panose="02020500000000000000" pitchFamily="18" charset="-120"/>
              </a:rPr>
              <a:t>、</a:t>
            </a:r>
            <a:r>
              <a:rPr lang="zh-TW" altLang="en-US" sz="1200" i="0" dirty="0">
                <a:latin typeface="PMingLiU" panose="02020500000000000000" pitchFamily="18" charset="-120"/>
                <a:ea typeface="PMingLiU" panose="02020500000000000000" pitchFamily="18" charset="-120"/>
              </a:rPr>
              <a:t>被告知或疑似</a:t>
            </a:r>
            <a:r>
              <a:rPr lang="zh-TW" altLang="en-US" sz="1200" i="0" dirty="0"/>
              <a:t>虐待時該怎麼做</a:t>
            </a:r>
            <a:r>
              <a:rPr lang="en-US" sz="1200"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i="0" dirty="0">
                <a:latin typeface="+mn-lt"/>
              </a:rPr>
              <a:t>告訴你信任的人</a:t>
            </a:r>
            <a:r>
              <a:rPr lang="en-US" sz="1200" i="0" dirty="0">
                <a:latin typeface="+mn-lt"/>
              </a:rPr>
              <a:t>！</a:t>
            </a:r>
          </a:p>
          <a:p>
            <a:pPr marL="171450" indent="-171450">
              <a:buFont typeface="Wingdings" pitchFamily="2" charset="2"/>
              <a:buChar char="ü"/>
            </a:pPr>
            <a:r>
              <a:rPr lang="zh-TW" altLang="en-US" sz="1200" i="0" dirty="0">
                <a:latin typeface="+mn-lt"/>
              </a:rPr>
              <a:t>若有充分理由相信你或你認識的人正</a:t>
            </a:r>
            <a:r>
              <a:rPr lang="zh-TW" altLang="en-US" sz="1200" i="0" baseline="0" dirty="0">
                <a:latin typeface="+mn-lt"/>
              </a:rPr>
              <a:t>被虐待</a:t>
            </a:r>
            <a:r>
              <a:rPr lang="en-US" sz="1200" i="0" baseline="0" dirty="0">
                <a:latin typeface="+mn-lt"/>
              </a:rPr>
              <a:t>，</a:t>
            </a:r>
            <a:r>
              <a:rPr lang="zh-TW" altLang="en-US" sz="1200" i="0" baseline="0" dirty="0">
                <a:latin typeface="+mn-lt"/>
              </a:rPr>
              <a:t>立即採取行動確定你及</a:t>
            </a:r>
            <a:r>
              <a:rPr lang="en-US" altLang="zh-TW" sz="1200" i="0" baseline="0" dirty="0">
                <a:latin typeface="+mn-lt"/>
              </a:rPr>
              <a:t>/</a:t>
            </a:r>
            <a:r>
              <a:rPr lang="zh-TW" altLang="en-US" sz="1200" i="0" baseline="0" dirty="0">
                <a:latin typeface="+mn-lt"/>
              </a:rPr>
              <a:t>或那個人是安全的</a:t>
            </a:r>
            <a:r>
              <a:rPr lang="en-US" sz="1200" i="0" baseline="0" dirty="0">
                <a:latin typeface="+mn-lt"/>
              </a:rPr>
              <a:t>。</a:t>
            </a:r>
          </a:p>
          <a:p>
            <a:pPr marL="171450" indent="-171450">
              <a:buFont typeface="Wingdings" pitchFamily="2" charset="2"/>
              <a:buChar char="ü"/>
            </a:pPr>
            <a:r>
              <a:rPr lang="zh-TW" altLang="en-US" sz="1200" i="0" baseline="0" dirty="0">
                <a:latin typeface="+mn-lt"/>
              </a:rPr>
              <a:t>然後再向你信任的人通報疑似虐待</a:t>
            </a:r>
            <a:r>
              <a:rPr lang="en-US" sz="1200" i="0" baseline="0" dirty="0">
                <a:latin typeface="+mn-lt"/>
              </a:rPr>
              <a:t>。</a:t>
            </a:r>
            <a:r>
              <a:rPr lang="zh-TW" altLang="en-US" sz="1200" i="0" baseline="0" dirty="0">
                <a:latin typeface="+mn-lt"/>
              </a:rPr>
              <a:t>你能告訴會協助你的任何人</a:t>
            </a:r>
            <a:r>
              <a:rPr lang="en-US" sz="1200" i="0" baseline="0" dirty="0">
                <a:latin typeface="+mn-lt"/>
              </a:rPr>
              <a:t>。</a:t>
            </a:r>
          </a:p>
          <a:p>
            <a:pPr marL="171450" indent="-171450">
              <a:buFont typeface="Wingdings" pitchFamily="2" charset="2"/>
              <a:buChar char="ü"/>
            </a:pPr>
            <a:endParaRPr lang="en-US" sz="1200" i="0" baseline="0" dirty="0">
              <a:latin typeface="+mn-lt"/>
            </a:endParaRPr>
          </a:p>
          <a:p>
            <a:r>
              <a:rPr lang="zh-TW" altLang="en-US" i="0" baseline="0" dirty="0">
                <a:latin typeface="+mn-lt"/>
                <a:ea typeface="Calibri" panose="020F0502020204030204" pitchFamily="34" charset="0"/>
              </a:rPr>
              <a:t>在說明會期間</a:t>
            </a:r>
            <a:r>
              <a:rPr lang="en-US" i="0" baseline="0" dirty="0">
                <a:latin typeface="+mn-lt"/>
                <a:ea typeface="Calibri" panose="020F0502020204030204" pitchFamily="34" charset="0"/>
              </a:rPr>
              <a:t>，</a:t>
            </a:r>
            <a:r>
              <a:rPr lang="zh-TW" altLang="en-US" i="0" dirty="0">
                <a:latin typeface="+mn-lt"/>
                <a:ea typeface="Calibri" panose="020F0502020204030204" pitchFamily="34" charset="0"/>
              </a:rPr>
              <a:t>區域中心目前能提供下列相關資料</a:t>
            </a:r>
            <a:r>
              <a:rPr lang="en-US" i="0" dirty="0">
                <a:latin typeface="+mn-lt"/>
                <a:ea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zh-TW" altLang="en-US" i="0" dirty="0">
                <a:latin typeface="+mn-lt"/>
                <a:ea typeface="Calibri" panose="020F0502020204030204" pitchFamily="34" charset="0"/>
              </a:rPr>
              <a:t>地方告發機構資源</a:t>
            </a:r>
            <a:endParaRPr lang="en-US" i="0" dirty="0">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TW" altLang="en-US" i="0" dirty="0">
                <a:latin typeface="+mn-lt"/>
                <a:ea typeface="Calibri" panose="020F0502020204030204" pitchFamily="34" charset="0"/>
              </a:rPr>
              <a:t>地方虐待倖存者資源</a:t>
            </a:r>
            <a:r>
              <a:rPr lang="en-US" altLang="zh-TW" i="0" dirty="0">
                <a:latin typeface="+mn-lt"/>
                <a:ea typeface="Calibri" panose="020F0502020204030204" pitchFamily="34" charset="0"/>
              </a:rPr>
              <a:t> </a:t>
            </a:r>
            <a:endParaRPr lang="en-US" i="0" dirty="0">
              <a:latin typeface="+mn-lt"/>
              <a:ea typeface="Calibri" panose="020F0502020204030204" pitchFamily="34" charset="0"/>
            </a:endParaRPr>
          </a:p>
          <a:p>
            <a:pPr marL="0" indent="0">
              <a:buFont typeface="Wingdings" pitchFamily="2" charset="2"/>
              <a:buNone/>
            </a:pPr>
            <a:endParaRPr lang="en-US" sz="1200" i="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dirty="0"/>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dirty="0"/>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dirty="0"/>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dirty="0"/>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dirty="0"/>
              <a:t>這裡每個</a:t>
            </a:r>
            <a:r>
              <a:rPr lang="en-US" i="0" dirty="0"/>
              <a:t>RC</a:t>
            </a:r>
            <a:r>
              <a:rPr lang="zh-TW" altLang="en-US" i="0" dirty="0"/>
              <a:t>能插入他們的接下來的計畫</a:t>
            </a:r>
            <a:r>
              <a:rPr lang="en-US" i="0" dirty="0"/>
              <a:t>。</a:t>
            </a:r>
          </a:p>
          <a:p>
            <a:endParaRPr lang="en-US" i="0" dirty="0"/>
          </a:p>
          <a:p>
            <a:r>
              <a:rPr lang="zh-TW" altLang="en-US" i="0" dirty="0"/>
              <a:t>每個人會馬上與服務協調員見面或安排改天見面</a:t>
            </a:r>
            <a:r>
              <a:rPr lang="en-US" i="0" dirty="0"/>
              <a:t>？</a:t>
            </a:r>
          </a:p>
          <a:p>
            <a:r>
              <a:rPr lang="zh-TW" altLang="en-US" i="0" dirty="0"/>
              <a:t>每個人會拿到年度成本報表複本瞭解個人預算</a:t>
            </a:r>
            <a:r>
              <a:rPr lang="en-US" i="0" dirty="0"/>
              <a:t>？</a:t>
            </a:r>
          </a:p>
          <a:p>
            <a:r>
              <a:rPr lang="en-US" i="0" dirty="0"/>
              <a:t>RC</a:t>
            </a:r>
            <a:r>
              <a:rPr lang="zh-TW" altLang="en-US" i="0" dirty="0"/>
              <a:t>會如何協助他們尋找</a:t>
            </a:r>
            <a:r>
              <a:rPr lang="en-US" i="0" dirty="0"/>
              <a:t>FMS</a:t>
            </a:r>
            <a:r>
              <a:rPr lang="en-US" i="0" dirty="0">
                <a:latin typeface="PMingLiU" panose="02020500000000000000" pitchFamily="18" charset="-120"/>
                <a:ea typeface="PMingLiU" panose="02020500000000000000" pitchFamily="18" charset="-120"/>
              </a:rPr>
              <a:t>，</a:t>
            </a:r>
            <a:r>
              <a:rPr lang="zh-TW" altLang="en-US" i="0" dirty="0"/>
              <a:t>因為他們是唯一的必要業者服務</a:t>
            </a:r>
            <a:r>
              <a:rPr lang="en-US" i="0" dirty="0"/>
              <a:t>？</a:t>
            </a:r>
          </a:p>
          <a:p>
            <a:endParaRPr lang="en-US" i="0" dirty="0"/>
          </a:p>
          <a:p>
            <a:endParaRPr lang="en-US" i="0" dirty="0"/>
          </a:p>
          <a:p>
            <a:endParaRPr lang="en-US" i="0"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dirty="0"/>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dirty="0"/>
              <a:t>區域中心隨時在旁邊支持你</a:t>
            </a:r>
            <a:r>
              <a:rPr lang="zh-TW" altLang="en-US" i="0" dirty="0">
                <a:latin typeface="PMingLiU" panose="02020500000000000000" pitchFamily="18" charset="-120"/>
                <a:ea typeface="PMingLiU" panose="02020500000000000000" pitchFamily="18" charset="-120"/>
              </a:rPr>
              <a:t>，</a:t>
            </a:r>
            <a:r>
              <a:rPr lang="zh-TW" altLang="en-US" i="0" dirty="0"/>
              <a:t>但有其他</a:t>
            </a:r>
            <a:r>
              <a:rPr lang="zh-TW" altLang="en-US" i="0" baseline="0" dirty="0"/>
              <a:t>地方自願諮詢委員會的</a:t>
            </a:r>
            <a:r>
              <a:rPr lang="zh-TW" altLang="en-US" i="0" dirty="0"/>
              <a:t>地方</a:t>
            </a:r>
            <a:r>
              <a:rPr lang="zh-TW" altLang="en-US" i="0" baseline="0" dirty="0"/>
              <a:t>支持</a:t>
            </a:r>
            <a:r>
              <a:rPr lang="en-US" i="0" baseline="0" dirty="0"/>
              <a:t>。</a:t>
            </a:r>
          </a:p>
          <a:p>
            <a:endParaRPr lang="en-US" i="0" baseline="0" dirty="0"/>
          </a:p>
          <a:p>
            <a:r>
              <a:rPr lang="zh-TW" altLang="en-US" i="0" baseline="0" dirty="0"/>
              <a:t>地方自我決定委員會監督課程的發展及持續進展</a:t>
            </a:r>
            <a:r>
              <a:rPr lang="en-US" i="0" baseline="0" dirty="0"/>
              <a:t>。</a:t>
            </a:r>
          </a:p>
          <a:p>
            <a:endParaRPr lang="en-US" i="0" dirty="0"/>
          </a:p>
          <a:p>
            <a:r>
              <a:rPr lang="zh-TW" altLang="en-US" i="0" dirty="0"/>
              <a:t>參加會議並與</a:t>
            </a:r>
            <a:r>
              <a:rPr lang="en-US" altLang="zh-TW" i="0" dirty="0"/>
              <a:t>SDP</a:t>
            </a:r>
            <a:r>
              <a:rPr lang="zh-TW" altLang="en-US" i="0" dirty="0"/>
              <a:t>選中的其他家庭及學員交流</a:t>
            </a:r>
            <a:r>
              <a:rPr lang="en-US" i="0" dirty="0"/>
              <a:t>。</a:t>
            </a:r>
            <a:r>
              <a:rPr lang="zh-TW" altLang="en-US" i="0" dirty="0"/>
              <a:t>做出改善建議</a:t>
            </a:r>
            <a:r>
              <a:rPr lang="en-US" i="0" dirty="0"/>
              <a:t>。</a:t>
            </a:r>
            <a:r>
              <a:rPr lang="zh-TW" altLang="en-US" i="0" dirty="0"/>
              <a:t>討論你的計畫及自我決定人生的進展</a:t>
            </a:r>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t>這些都是</a:t>
            </a:r>
            <a:r>
              <a:rPr lang="zh-TW" altLang="en-US" i="0" baseline="0" dirty="0"/>
              <a:t>預留位置讓</a:t>
            </a:r>
            <a:r>
              <a:rPr lang="en-US" i="0" baseline="0" dirty="0"/>
              <a:t>RC/LVAC</a:t>
            </a:r>
            <a:r>
              <a:rPr lang="zh-TW" altLang="en-US" i="0" baseline="0" dirty="0"/>
              <a:t>填寫</a:t>
            </a:r>
            <a:r>
              <a:rPr lang="en-US" i="0" baseline="0" dirty="0"/>
              <a:t>。</a:t>
            </a:r>
            <a:endParaRPr lang="en-US" i="0" dirty="0"/>
          </a:p>
          <a:p>
            <a:endParaRPr lang="en-US" i="0"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dirty="0"/>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i="0" dirty="0"/>
              <a:t>區域中心能提供</a:t>
            </a:r>
            <a:r>
              <a:rPr lang="zh-TW" altLang="en-US" i="0" baseline="0" dirty="0"/>
              <a:t>額外講義協助尋找社區額外的地方支持</a:t>
            </a:r>
            <a:r>
              <a:rPr lang="en-US" i="0" baseline="0" dirty="0"/>
              <a:t>。</a:t>
            </a:r>
            <a:endParaRPr lang="en-US" i="0" dirty="0"/>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dirty="0"/>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zh-TW" altLang="en-US" sz="1200" kern="1200" dirty="0">
                <a:solidFill>
                  <a:schemeClr val="tx1"/>
                </a:solidFill>
                <a:latin typeface="+mn-lt"/>
                <a:ea typeface="+mn-ea"/>
                <a:cs typeface="+mn-cs"/>
              </a:rPr>
              <a:t>區域中心會指導後續步驟</a:t>
            </a:r>
            <a:r>
              <a:rPr lang="en-US" sz="1200" kern="1200" dirty="0">
                <a:solidFill>
                  <a:schemeClr val="tx1"/>
                </a:solidFill>
                <a:latin typeface="+mn-lt"/>
                <a:ea typeface="+mn-ea"/>
                <a:cs typeface="+mn-cs"/>
              </a:rPr>
              <a:t>。</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zh-TW" altLang="en-US" sz="1200" kern="1200" dirty="0">
                <a:solidFill>
                  <a:schemeClr val="tx1"/>
                </a:solidFill>
                <a:latin typeface="+mn-lt"/>
                <a:ea typeface="+mn-ea"/>
                <a:cs typeface="+mn-cs"/>
              </a:rPr>
              <a:t>加入</a:t>
            </a:r>
            <a:r>
              <a:rPr lang="en-US" sz="1200" kern="1200" dirty="0">
                <a:solidFill>
                  <a:schemeClr val="tx1"/>
                </a:solidFill>
                <a:latin typeface="+mn-lt"/>
                <a:ea typeface="+mn-ea"/>
                <a:cs typeface="+mn-cs"/>
              </a:rPr>
              <a:t>SDP</a:t>
            </a:r>
            <a:r>
              <a:rPr lang="zh-TW" altLang="en-US" sz="1200" kern="1200" dirty="0">
                <a:solidFill>
                  <a:schemeClr val="tx1"/>
                </a:solidFill>
                <a:latin typeface="+mn-lt"/>
                <a:ea typeface="+mn-ea"/>
                <a:cs typeface="+mn-cs"/>
              </a:rPr>
              <a:t>地方諮詢團體</a:t>
            </a: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參與並對</a:t>
            </a:r>
            <a:r>
              <a:rPr lang="en-US" sz="1200" kern="1200" dirty="0">
                <a:solidFill>
                  <a:schemeClr val="tx1"/>
                </a:solidFill>
                <a:latin typeface="+mn-lt"/>
                <a:ea typeface="+mn-ea"/>
                <a:cs typeface="+mn-cs"/>
              </a:rPr>
              <a:t>SDP</a:t>
            </a:r>
            <a:r>
              <a:rPr lang="zh-TW" altLang="en-US" sz="1200" kern="1200" dirty="0">
                <a:solidFill>
                  <a:schemeClr val="tx1"/>
                </a:solidFill>
                <a:latin typeface="+mn-lt"/>
                <a:ea typeface="+mn-ea"/>
                <a:cs typeface="+mn-cs"/>
              </a:rPr>
              <a:t>發展發表意見</a:t>
            </a:r>
            <a:r>
              <a:rPr lang="en-US" sz="1200" kern="1200" dirty="0">
                <a:solidFill>
                  <a:schemeClr val="tx1"/>
                </a:solidFill>
                <a:latin typeface="+mn-lt"/>
                <a:ea typeface="+mn-ea"/>
                <a:cs typeface="+mn-cs"/>
              </a:rPr>
              <a:t>。</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zh-TW" altLang="en-US" sz="1200" kern="1200" dirty="0">
                <a:solidFill>
                  <a:schemeClr val="tx1"/>
                </a:solidFill>
                <a:latin typeface="+mn-lt"/>
                <a:ea typeface="+mn-ea"/>
                <a:cs typeface="+mn-cs"/>
              </a:rPr>
              <a:t>欲索取更多資料</a:t>
            </a: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請查詢提供的連結</a:t>
            </a: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學習更多</a:t>
            </a:r>
            <a:r>
              <a:rPr lang="en-US" sz="1200" kern="1200" dirty="0">
                <a:solidFill>
                  <a:schemeClr val="tx1"/>
                </a:solidFill>
                <a:latin typeface="+mn-lt"/>
                <a:ea typeface="+mn-ea"/>
                <a:cs typeface="+mn-cs"/>
              </a:rPr>
              <a:t>SDP</a:t>
            </a:r>
            <a:r>
              <a:rPr lang="en-US" sz="1200" kern="1200" dirty="0">
                <a:solidFill>
                  <a:schemeClr val="tx1"/>
                </a:solidFill>
                <a:latin typeface="PMingLiU" panose="02020500000000000000" pitchFamily="18" charset="-120"/>
                <a:ea typeface="PMingLiU" panose="02020500000000000000" pitchFamily="18" charset="-120"/>
                <a:cs typeface="+mn-cs"/>
              </a:rPr>
              <a:t>、</a:t>
            </a:r>
            <a:r>
              <a:rPr lang="zh-TW" altLang="en-US" sz="1200" kern="1200" dirty="0">
                <a:solidFill>
                  <a:schemeClr val="tx1"/>
                </a:solidFill>
                <a:latin typeface="+mn-lt"/>
                <a:ea typeface="+mn-ea"/>
                <a:cs typeface="+mn-cs"/>
              </a:rPr>
              <a:t>權利及選擇的相關知識</a:t>
            </a:r>
            <a:r>
              <a:rPr lang="en-US" sz="1200" kern="120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dirty="0"/>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乍看之下</a:t>
            </a:r>
            <a:r>
              <a:rPr lang="zh-TW" altLang="en-US" baseline="0" dirty="0"/>
              <a:t>部分內容可能與</a:t>
            </a:r>
            <a:r>
              <a:rPr lang="en-US" baseline="0" dirty="0"/>
              <a:t>SDP</a:t>
            </a:r>
            <a:r>
              <a:rPr lang="zh-TW" altLang="en-US" baseline="0" dirty="0"/>
              <a:t>的相同</a:t>
            </a:r>
            <a:r>
              <a:rPr lang="en-US" baseline="0" dirty="0"/>
              <a:t>。</a:t>
            </a:r>
          </a:p>
          <a:p>
            <a:endParaRPr lang="en-US" baseline="0" dirty="0"/>
          </a:p>
          <a:p>
            <a:r>
              <a:rPr lang="zh-TW" altLang="en-US" baseline="0" dirty="0"/>
              <a:t>然而</a:t>
            </a:r>
            <a:r>
              <a:rPr lang="en-US" baseline="0" dirty="0"/>
              <a:t>，</a:t>
            </a:r>
            <a:r>
              <a:rPr lang="zh-TW" altLang="en-US" baseline="0" dirty="0"/>
              <a:t>我們會說明看似相同的內容</a:t>
            </a:r>
            <a:r>
              <a:rPr lang="en-US" baseline="0" dirty="0"/>
              <a:t>，</a:t>
            </a:r>
            <a:r>
              <a:rPr lang="zh-TW" altLang="en-US" baseline="0" dirty="0"/>
              <a:t>其實可能有點不同</a:t>
            </a:r>
            <a:r>
              <a:rPr lang="en-US" baseline="0" dirty="0"/>
              <a:t>。</a:t>
            </a:r>
          </a:p>
          <a:p>
            <a:endParaRPr lang="en-US" baseline="0" dirty="0"/>
          </a:p>
          <a:p>
            <a:r>
              <a:rPr lang="zh-TW" altLang="en-US" baseline="0" dirty="0"/>
              <a:t>從個人中心規劃開始</a:t>
            </a:r>
            <a:r>
              <a:rPr lang="en-US" baseline="0" dirty="0"/>
              <a:t>。</a:t>
            </a:r>
            <a:r>
              <a:rPr lang="zh-TW" altLang="en-US" sz="1200" kern="1200" dirty="0">
                <a:solidFill>
                  <a:schemeClr val="tx1"/>
                </a:solidFill>
                <a:effectLst/>
                <a:latin typeface="+mn-lt"/>
                <a:ea typeface="+mn-ea"/>
                <a:cs typeface="+mn-cs"/>
              </a:rPr>
              <a:t>個人中心規劃是傳統及</a:t>
            </a:r>
            <a:r>
              <a:rPr lang="en-US" sz="1200" kern="1200" dirty="0">
                <a:solidFill>
                  <a:schemeClr val="tx1"/>
                </a:solidFill>
                <a:effectLst/>
                <a:latin typeface="+mn-lt"/>
                <a:ea typeface="+mn-ea"/>
                <a:cs typeface="+mn-cs"/>
              </a:rPr>
              <a:t>SDP</a:t>
            </a:r>
            <a:r>
              <a:rPr lang="zh-TW" altLang="en-US" sz="1200" kern="1200" dirty="0">
                <a:solidFill>
                  <a:schemeClr val="tx1"/>
                </a:solidFill>
                <a:effectLst/>
                <a:latin typeface="+mn-lt"/>
                <a:ea typeface="+mn-ea"/>
                <a:cs typeface="+mn-cs"/>
              </a:rPr>
              <a:t>模式的基礎</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在自我決定中</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強烈</a:t>
            </a:r>
            <a:r>
              <a:rPr lang="en-US" sz="1200" kern="1200" dirty="0">
                <a:solidFill>
                  <a:schemeClr val="tx1"/>
                </a:solidFill>
                <a:effectLst/>
                <a:latin typeface="PMingLiU" panose="02020500000000000000" pitchFamily="18" charset="-120"/>
                <a:ea typeface="PMingLiU" panose="02020500000000000000" pitchFamily="18" charset="-120"/>
                <a:cs typeface="+mn-cs"/>
              </a:rPr>
              <a:t>、</a:t>
            </a:r>
            <a:r>
              <a:rPr lang="zh-TW" altLang="en-US" sz="1200" kern="1200" dirty="0">
                <a:solidFill>
                  <a:schemeClr val="tx1"/>
                </a:solidFill>
                <a:effectLst/>
                <a:latin typeface="PMingLiU" panose="02020500000000000000" pitchFamily="18" charset="-120"/>
                <a:ea typeface="PMingLiU" panose="02020500000000000000" pitchFamily="18" charset="-120"/>
                <a:cs typeface="+mn-cs"/>
              </a:rPr>
              <a:t>有效率的</a:t>
            </a:r>
            <a:r>
              <a:rPr lang="zh-TW" altLang="en-US" sz="1200" kern="1200" dirty="0">
                <a:solidFill>
                  <a:schemeClr val="tx1"/>
                </a:solidFill>
                <a:effectLst/>
                <a:latin typeface="+mn-lt"/>
                <a:ea typeface="+mn-ea"/>
                <a:cs typeface="+mn-cs"/>
              </a:rPr>
              <a:t>個人中心規劃對著重個人</a:t>
            </a:r>
            <a:r>
              <a:rPr lang="en-US" altLang="zh-TW" sz="1200" kern="1200" dirty="0">
                <a:solidFill>
                  <a:schemeClr val="tx1"/>
                </a:solidFill>
                <a:effectLst/>
                <a:latin typeface="PMingLiU" panose="02020500000000000000" pitchFamily="18" charset="-120"/>
                <a:ea typeface="PMingLiU" panose="02020500000000000000" pitchFamily="18" charset="-120"/>
                <a:cs typeface="+mn-cs"/>
              </a:rPr>
              <a:t>、</a:t>
            </a:r>
            <a:r>
              <a:rPr lang="zh-TW" altLang="en-US" sz="1200" kern="1200" dirty="0">
                <a:solidFill>
                  <a:schemeClr val="tx1"/>
                </a:solidFill>
                <a:effectLst/>
                <a:latin typeface="PMingLiU" panose="02020500000000000000" pitchFamily="18" charset="-120"/>
                <a:ea typeface="PMingLiU" panose="02020500000000000000" pitchFamily="18" charset="-120"/>
                <a:cs typeface="+mn-cs"/>
              </a:rPr>
              <a:t>清晰</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及有意義的成果很重要</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藉由清晰的成果</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你及你的支持圈能確定要達到成果需要的特定服務及支持</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那對發展正確的花費計畫很重要</a:t>
            </a:r>
            <a:r>
              <a:rPr 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個人中心規劃接到書面</a:t>
            </a:r>
            <a:r>
              <a:rPr lang="en-US" sz="1200" kern="1200" dirty="0">
                <a:solidFill>
                  <a:schemeClr val="tx1"/>
                </a:solidFill>
                <a:effectLst/>
                <a:latin typeface="+mn-lt"/>
                <a:ea typeface="+mn-ea"/>
                <a:cs typeface="+mn-cs"/>
              </a:rPr>
              <a:t>IPP</a:t>
            </a:r>
            <a:r>
              <a:rPr lang="zh-TW" altLang="en-US" sz="1200" kern="1200" dirty="0">
                <a:solidFill>
                  <a:schemeClr val="tx1"/>
                </a:solidFill>
                <a:effectLst/>
                <a:latin typeface="+mn-lt"/>
                <a:ea typeface="+mn-ea"/>
                <a:cs typeface="+mn-cs"/>
              </a:rPr>
              <a:t>並透過</a:t>
            </a:r>
            <a:r>
              <a:rPr lang="zh-TW" altLang="en-US" baseline="0" dirty="0"/>
              <a:t>個人中心規劃</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你將確定是否要使用</a:t>
            </a:r>
            <a:r>
              <a:rPr lang="zh-TW" altLang="en-US" baseline="0" dirty="0"/>
              <a:t>業者或非業者提供者</a:t>
            </a:r>
            <a:r>
              <a:rPr lang="en-US" baseline="0" dirty="0"/>
              <a:t>；</a:t>
            </a:r>
            <a:r>
              <a:rPr lang="zh-TW" altLang="en-US" baseline="0" dirty="0"/>
              <a:t>你將確定如何使用個人預算購買需要的服務及支持</a:t>
            </a:r>
            <a:r>
              <a:rPr lang="en-US" baseline="0" dirty="0"/>
              <a:t>（</a:t>
            </a:r>
            <a:r>
              <a:rPr lang="zh-TW" altLang="en-US" baseline="0" dirty="0"/>
              <a:t>及成本金額</a:t>
            </a:r>
            <a:r>
              <a:rPr lang="en-US" baseline="0" dirty="0"/>
              <a:t>）；</a:t>
            </a:r>
            <a:r>
              <a:rPr lang="zh-TW" altLang="en-US" baseline="0" dirty="0"/>
              <a:t>你可能想要獨立協助者的協助</a:t>
            </a:r>
            <a:r>
              <a:rPr lang="en-US" baseline="0" dirty="0"/>
              <a:t>；</a:t>
            </a:r>
            <a:r>
              <a:rPr lang="zh-TW" altLang="en-US" baseline="0" dirty="0"/>
              <a:t>及你將需要財務管理服務提供者何種支持</a:t>
            </a:r>
            <a:r>
              <a:rPr lang="en-US" baseline="0" dirty="0"/>
              <a:t>。</a:t>
            </a:r>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dirty="0"/>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dirty="0"/>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dirty="0"/>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dirty="0"/>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dirty="0"/>
              <a:t>歡迎參加</a:t>
            </a:r>
            <a:endParaRPr lang="en-US" dirty="0"/>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4/17/2019</a:t>
            </a:fld>
            <a:endParaRPr lang="en-US" dirty="0"/>
          </a:p>
        </p:txBody>
      </p:sp>
      <p:sp>
        <p:nvSpPr>
          <p:cNvPr id="5" name="Footer Placeholder 4"/>
          <p:cNvSpPr>
            <a:spLocks noGrp="1"/>
          </p:cNvSpPr>
          <p:nvPr>
            <p:ph type="ftr" sz="quarter" idx="11"/>
          </p:nvPr>
        </p:nvSpPr>
        <p:spPr/>
        <p:txBody>
          <a:bodyPr/>
          <a:lstStyle/>
          <a:p>
            <a:r>
              <a:rPr lang="en-US" dirty="0"/>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DO%20NOT%20MOVE-SDP%20Orientation%20Handouts%20LINKS/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33.tiff"/><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8.jpg"/><Relationship Id="rId5" Type="http://schemas.openxmlformats.org/officeDocument/2006/relationships/image" Target="../media/image36.jpg"/><Relationship Id="rId10" Type="http://schemas.openxmlformats.org/officeDocument/2006/relationships/image" Target="../media/image47.png"/><Relationship Id="rId4" Type="http://schemas.openxmlformats.org/officeDocument/2006/relationships/image" Target="../media/image34.tiff"/><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tif"/><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DO%20NOT%20MOVE-SDP%20Orientation%20Handouts%20LINKS/SDP%20Service%20Definitions.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6.png"/><Relationship Id="rId7"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42.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0.gif"/><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78.tiff"/></Relationships>
</file>

<file path=ppt/slides/_rels/slide64.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0.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2.jpg"/><Relationship Id="rId5" Type="http://schemas.openxmlformats.org/officeDocument/2006/relationships/image" Target="../media/image86.pn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78.tiff"/><Relationship Id="rId7"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86.pn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99.pn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5.pn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86.png"/><Relationship Id="rId12"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78.tiff"/><Relationship Id="rId11" Type="http://schemas.openxmlformats.org/officeDocument/2006/relationships/image" Target="../media/image100.jpeg"/><Relationship Id="rId5" Type="http://schemas.openxmlformats.org/officeDocument/2006/relationships/image" Target="../media/image10.gif"/><Relationship Id="rId10" Type="http://schemas.openxmlformats.org/officeDocument/2006/relationships/image" Target="../media/image92.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9.pn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02.png"/><Relationship Id="rId7"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3.jpeg"/><Relationship Id="rId5"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86.pn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png"/><Relationship Id="rId7"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82.pn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108.tiff"/><Relationship Id="rId3" Type="http://schemas.openxmlformats.org/officeDocument/2006/relationships/image" Target="../media/image10.gif"/><Relationship Id="rId7" Type="http://schemas.openxmlformats.org/officeDocument/2006/relationships/image" Target="../media/image46.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07.tiff"/><Relationship Id="rId5" Type="http://schemas.openxmlformats.org/officeDocument/2006/relationships/image" Target="../media/image106.tiff"/><Relationship Id="rId4" Type="http://schemas.openxmlformats.org/officeDocument/2006/relationships/image" Target="../media/image80.tiff"/></Relationships>
</file>

<file path=ppt/slides/_rels/slide79.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image" Target="../media/image109.tiff"/><Relationship Id="rId7" Type="http://schemas.openxmlformats.org/officeDocument/2006/relationships/image" Target="../media/image113.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10.tiff"/><Relationship Id="rId9" Type="http://schemas.openxmlformats.org/officeDocument/2006/relationships/image" Target="../media/image115.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16.tiff"/><Relationship Id="rId13" Type="http://schemas.openxmlformats.org/officeDocument/2006/relationships/image" Target="../media/image121.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0.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9.tiff"/><Relationship Id="rId5" Type="http://schemas.openxmlformats.org/officeDocument/2006/relationships/diagramQuickStyle" Target="../diagrams/quickStyle1.xml"/><Relationship Id="rId10" Type="http://schemas.openxmlformats.org/officeDocument/2006/relationships/image" Target="../media/image118.tiff"/><Relationship Id="rId4" Type="http://schemas.openxmlformats.org/officeDocument/2006/relationships/diagramLayout" Target="../diagrams/layout1.xml"/><Relationship Id="rId9" Type="http://schemas.openxmlformats.org/officeDocument/2006/relationships/image" Target="../media/image117.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27.gif"/><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en-US" dirty="0">
                <a:latin typeface="Century Gothic" panose="020B0502020202020204" pitchFamily="34" charset="0"/>
              </a:rPr>
              <a:t>ELIZABETH HARRELL</a:t>
            </a:r>
          </a:p>
        </p:txBody>
      </p:sp>
      <p:sp>
        <p:nvSpPr>
          <p:cNvPr id="2" name="Title 1"/>
          <p:cNvSpPr>
            <a:spLocks noGrp="1"/>
          </p:cNvSpPr>
          <p:nvPr>
            <p:ph type="ctrTitle" idx="4294967295"/>
          </p:nvPr>
        </p:nvSpPr>
        <p:spPr>
          <a:xfrm>
            <a:off x="3015915" y="2342388"/>
            <a:ext cx="6689558" cy="2428875"/>
          </a:xfrm>
        </p:spPr>
        <p:txBody>
          <a:bodyPr>
            <a:normAutofit/>
          </a:bodyPr>
          <a:lstStyle/>
          <a:p>
            <a:pPr algn="ctr"/>
            <a:r>
              <a:rPr lang="zh-TW" altLang="en-US" dirty="0">
                <a:latin typeface="標楷體" panose="03000509000000000000" pitchFamily="65" charset="-120"/>
                <a:ea typeface="標楷體" panose="03000509000000000000" pitchFamily="65" charset="-120"/>
              </a:rPr>
              <a:t>自我決定課程</a:t>
            </a:r>
            <a:br>
              <a:rPr lang="en-US"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說明會</a:t>
            </a:r>
            <a:r>
              <a:rPr lang="en-US" dirty="0">
                <a:latin typeface="標楷體" panose="03000509000000000000" pitchFamily="65" charset="-120"/>
                <a:ea typeface="標楷體" panose="03000509000000000000" pitchFamily="65" charset="-120"/>
              </a:rPr>
              <a:t> </a:t>
            </a:r>
            <a:br>
              <a:rPr lang="en-US"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訓練師訓練</a:t>
            </a:r>
            <a:endParaRPr lang="en-US" b="1" dirty="0">
              <a:latin typeface="標楷體" panose="03000509000000000000" pitchFamily="65" charset="-120"/>
              <a:ea typeface="標楷體" panose="03000509000000000000" pitchFamily="65" charset="-120"/>
            </a:endParaRPr>
          </a:p>
        </p:txBody>
      </p:sp>
      <p:sp>
        <p:nvSpPr>
          <p:cNvPr id="7" name="Subtitle 2"/>
          <p:cNvSpPr txBox="1">
            <a:spLocks/>
          </p:cNvSpPr>
          <p:nvPr/>
        </p:nvSpPr>
        <p:spPr>
          <a:xfrm>
            <a:off x="1788694" y="2102542"/>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TW" altLang="en-US" dirty="0">
                <a:latin typeface="標楷體" panose="03000509000000000000" pitchFamily="65" charset="-120"/>
                <a:ea typeface="標楷體" panose="03000509000000000000" pitchFamily="65" charset="-120"/>
              </a:rPr>
              <a:t>歡迎參加</a:t>
            </a:r>
            <a:endParaRPr 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499930" y="588254"/>
            <a:ext cx="4166638"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自我決定的歷史</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361042"/>
                <a:ext cx="2065791" cy="314584"/>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zh-TW" altLang="en-US" b="1" kern="1200" dirty="0">
                    <a:solidFill>
                      <a:schemeClr val="bg2">
                        <a:lumMod val="25000"/>
                      </a:schemeClr>
                    </a:solidFill>
                    <a:latin typeface="標楷體" panose="03000509000000000000" pitchFamily="65" charset="-120"/>
                    <a:ea typeface="標楷體" panose="03000509000000000000" pitchFamily="65" charset="-120"/>
                    <a:cs typeface="+mj-cs"/>
                  </a:rPr>
                  <a:t>國際</a:t>
                </a:r>
                <a:r>
                  <a:rPr lang="en-US" sz="1600" kern="1200" dirty="0">
                    <a:solidFill>
                      <a:schemeClr val="bg2">
                        <a:lumMod val="25000"/>
                      </a:schemeClr>
                    </a:solidFill>
                    <a:latin typeface="Century Gothic" panose="020B0502020202020204" pitchFamily="34" charset="0"/>
                    <a:ea typeface="+mj-ea"/>
                    <a:cs typeface="+mj-cs"/>
                  </a:rPr>
                  <a:t> </a:t>
                </a: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594680"/>
                <a:ext cx="1704201" cy="314584"/>
              </a:xfrm>
              <a:prstGeom prst="rect">
                <a:avLst/>
              </a:prstGeom>
              <a:grpFill/>
              <a:ln>
                <a:noFill/>
              </a:ln>
            </p:spPr>
            <p:txBody>
              <a:bodyPr wrap="square" rtlCol="0" anchor="ctr">
                <a:spAutoFit/>
              </a:bodyPr>
              <a:lstStyle/>
              <a:p>
                <a:pPr algn="ctr">
                  <a:lnSpc>
                    <a:spcPct val="90000"/>
                  </a:lnSpc>
                  <a:spcBef>
                    <a:spcPct val="0"/>
                  </a:spcBef>
                </a:pPr>
                <a:r>
                  <a:rPr lang="zh-TW" altLang="en-US" b="1" dirty="0">
                    <a:solidFill>
                      <a:schemeClr val="bg2">
                        <a:lumMod val="25000"/>
                      </a:schemeClr>
                    </a:solidFill>
                    <a:latin typeface="標楷體" panose="03000509000000000000" pitchFamily="65" charset="-120"/>
                    <a:ea typeface="標楷體" panose="03000509000000000000" pitchFamily="65" charset="-120"/>
                  </a:rPr>
                  <a:t>民權運動</a:t>
                </a:r>
                <a:endParaRPr lang="en-US" sz="1600" b="1" kern="1200" dirty="0">
                  <a:solidFill>
                    <a:schemeClr val="bg2">
                      <a:lumMod val="25000"/>
                    </a:schemeClr>
                  </a:solidFill>
                  <a:latin typeface="標楷體" panose="03000509000000000000" pitchFamily="65" charset="-120"/>
                  <a:ea typeface="標楷體" panose="03000509000000000000" pitchFamily="65" charset="-120"/>
                  <a:cs typeface="+mj-cs"/>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486827"/>
                <a:ext cx="1838175" cy="314584"/>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zh-TW" altLang="en-US" b="1" kern="1200" dirty="0">
                    <a:solidFill>
                      <a:schemeClr val="bg2">
                        <a:lumMod val="25000"/>
                      </a:schemeClr>
                    </a:solidFill>
                    <a:latin typeface="標楷體" panose="03000509000000000000" pitchFamily="65" charset="-120"/>
                    <a:ea typeface="標楷體" panose="03000509000000000000" pitchFamily="65" charset="-120"/>
                    <a:cs typeface="+mj-cs"/>
                  </a:rPr>
                  <a:t>蘭特門法案</a:t>
                </a:r>
                <a:endParaRPr lang="en-US" sz="1600" kern="1200" dirty="0">
                  <a:solidFill>
                    <a:schemeClr val="bg2">
                      <a:lumMod val="25000"/>
                    </a:schemeClr>
                  </a:solidFill>
                  <a:latin typeface="標楷體" panose="03000509000000000000" pitchFamily="65" charset="-120"/>
                  <a:ea typeface="標楷體" panose="03000509000000000000" pitchFamily="65" charset="-120"/>
                  <a:cs typeface="+mj-cs"/>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40" y="2780026"/>
                <a:ext cx="2192956" cy="314584"/>
              </a:xfrm>
              <a:prstGeom prst="rect">
                <a:avLst/>
              </a:prstGeom>
              <a:grpFill/>
              <a:ln>
                <a:noFill/>
              </a:ln>
            </p:spPr>
            <p:txBody>
              <a:bodyPr wrap="square" rtlCol="0" anchor="ctr">
                <a:spAutoFit/>
              </a:bodyPr>
              <a:lstStyle/>
              <a:p>
                <a:pPr algn="ctr">
                  <a:lnSpc>
                    <a:spcPct val="90000"/>
                  </a:lnSpc>
                  <a:spcBef>
                    <a:spcPct val="0"/>
                  </a:spcBef>
                </a:pPr>
                <a:r>
                  <a:rPr lang="zh-TW" altLang="en-US" b="1" dirty="0">
                    <a:solidFill>
                      <a:schemeClr val="bg2">
                        <a:lumMod val="25000"/>
                      </a:schemeClr>
                    </a:solidFill>
                    <a:latin typeface="標楷體" panose="03000509000000000000" pitchFamily="65" charset="-120"/>
                    <a:ea typeface="標楷體" panose="03000509000000000000" pitchFamily="65" charset="-120"/>
                  </a:rPr>
                  <a:t>加州自我決定</a:t>
                </a:r>
                <a:endParaRPr lang="en-US" sz="1600" b="1" kern="1200" dirty="0">
                  <a:solidFill>
                    <a:schemeClr val="bg2">
                      <a:lumMod val="25000"/>
                    </a:schemeClr>
                  </a:solidFill>
                  <a:latin typeface="標楷體" panose="03000509000000000000" pitchFamily="65" charset="-120"/>
                  <a:ea typeface="標楷體" panose="03000509000000000000" pitchFamily="65" charset="-120"/>
                  <a:cs typeface="+mj-cs"/>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502864"/>
                <a:ext cx="2308238" cy="314584"/>
              </a:xfrm>
              <a:prstGeom prst="rect">
                <a:avLst/>
              </a:prstGeom>
              <a:grpFill/>
              <a:ln>
                <a:noFill/>
              </a:ln>
            </p:spPr>
            <p:txBody>
              <a:bodyPr wrap="square" rtlCol="0" anchor="ctr">
                <a:spAutoFit/>
              </a:bodyPr>
              <a:lstStyle/>
              <a:p>
                <a:pPr algn="ctr">
                  <a:lnSpc>
                    <a:spcPct val="90000"/>
                  </a:lnSpc>
                  <a:spcBef>
                    <a:spcPct val="0"/>
                  </a:spcBef>
                </a:pPr>
                <a:r>
                  <a:rPr lang="zh-TW" altLang="en-US" b="1" dirty="0">
                    <a:solidFill>
                      <a:schemeClr val="bg2">
                        <a:lumMod val="25000"/>
                      </a:schemeClr>
                    </a:solidFill>
                    <a:latin typeface="標楷體" panose="03000509000000000000" pitchFamily="65" charset="-120"/>
                    <a:ea typeface="標楷體" panose="03000509000000000000" pitchFamily="65" charset="-120"/>
                  </a:rPr>
                  <a:t>自我決定先導專案</a:t>
                </a:r>
                <a:endParaRPr lang="en-US" sz="1600" b="1" kern="1200" dirty="0">
                  <a:solidFill>
                    <a:schemeClr val="bg2">
                      <a:lumMod val="25000"/>
                    </a:schemeClr>
                  </a:solidFill>
                  <a:latin typeface="標楷體" panose="03000509000000000000" pitchFamily="65" charset="-120"/>
                  <a:ea typeface="標楷體" panose="03000509000000000000" pitchFamily="65" charset="-120"/>
                  <a:cs typeface="+mj-cs"/>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38775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重點整理</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zh-TW" altLang="en-US" sz="2400" dirty="0">
                  <a:latin typeface="標楷體" panose="03000509000000000000" pitchFamily="65" charset="-120"/>
                  <a:ea typeface="標楷體" panose="03000509000000000000" pitchFamily="65" charset="-120"/>
                </a:rPr>
                <a:t>自願課程</a:t>
              </a:r>
              <a:endParaRPr lang="en-US" sz="2400" dirty="0">
                <a:latin typeface="標楷體" panose="03000509000000000000" pitchFamily="65" charset="-120"/>
                <a:ea typeface="標楷體" panose="03000509000000000000" pitchFamily="65" charset="-120"/>
              </a:endParaRPr>
            </a:p>
            <a:p>
              <a:pPr algn="ctr"/>
              <a:endParaRPr lang="en-US" sz="2400" dirty="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標楷體" panose="03000509000000000000" pitchFamily="65" charset="-120"/>
                <a:ea typeface="標楷體" panose="03000509000000000000" pitchFamily="65" charset="-120"/>
              </a:endParaRPr>
            </a:p>
            <a:p>
              <a:pPr algn="ctr"/>
              <a:endParaRPr lang="en-US" sz="2400" dirty="0">
                <a:latin typeface="標楷體" panose="03000509000000000000" pitchFamily="65" charset="-120"/>
                <a:ea typeface="標楷體" panose="03000509000000000000" pitchFamily="65" charset="-120"/>
              </a:endParaRPr>
            </a:p>
            <a:p>
              <a:pPr algn="ctr"/>
              <a:endParaRPr lang="en-US"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若搬家</a:t>
              </a:r>
              <a:endParaRPr lang="en-US" altLang="zh-TW"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繼續課程</a:t>
              </a:r>
              <a:endParaRPr lang="en-US" sz="2400" dirty="0">
                <a:latin typeface="標楷體" panose="03000509000000000000" pitchFamily="65" charset="-120"/>
                <a:ea typeface="標楷體" panose="03000509000000000000" pitchFamily="65" charset="-120"/>
              </a:endParaRPr>
            </a:p>
            <a:p>
              <a:pPr algn="ctr"/>
              <a:endParaRPr lang="en-US" sz="2400" dirty="0">
                <a:latin typeface="標楷體" panose="03000509000000000000" pitchFamily="65" charset="-120"/>
                <a:ea typeface="標楷體" panose="03000509000000000000" pitchFamily="65" charset="-12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標楷體" panose="03000509000000000000" pitchFamily="65" charset="-120"/>
                <a:ea typeface="標楷體" panose="03000509000000000000" pitchFamily="65" charset="-120"/>
              </a:endParaRPr>
            </a:p>
            <a:p>
              <a:pPr algn="ctr"/>
              <a:endParaRPr lang="en-US" sz="2400" dirty="0">
                <a:latin typeface="標楷體" panose="03000509000000000000" pitchFamily="65" charset="-120"/>
                <a:ea typeface="標楷體" panose="03000509000000000000" pitchFamily="65" charset="-120"/>
              </a:endParaRPr>
            </a:p>
            <a:p>
              <a:pPr algn="ctr"/>
              <a:endParaRPr lang="en-US"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必須居住</a:t>
              </a:r>
              <a:endParaRPr lang="en-US" altLang="zh-TW"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在社區</a:t>
              </a:r>
              <a:endParaRPr lang="en-US" sz="2400" dirty="0">
                <a:latin typeface="標楷體" panose="03000509000000000000" pitchFamily="65" charset="-120"/>
                <a:ea typeface="標楷體" panose="03000509000000000000" pitchFamily="65" charset="-120"/>
              </a:endParaRPr>
            </a:p>
            <a:p>
              <a:pPr algn="ctr"/>
              <a:endParaRPr lang="en-US" sz="2400" dirty="0">
                <a:latin typeface="標楷體" panose="03000509000000000000" pitchFamily="65" charset="-120"/>
                <a:ea typeface="標楷體" panose="03000509000000000000" pitchFamily="65" charset="-12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4782"/>
                        </a14:imgEffect>
                        <a14:imgEffect>
                          <a14:saturation sat="400000"/>
                        </a14:imgEffect>
                      </a14:imgLayer>
                    </a14:imgProps>
                  </a:ext>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612960" y="587134"/>
            <a:ext cx="4942756"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自我決定的五大原則</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326922"/>
            <a:ext cx="6721272" cy="535531"/>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a:lnSpc>
                <a:spcPct val="90000"/>
              </a:lnSpc>
              <a:spcBef>
                <a:spcPct val="0"/>
              </a:spcBef>
            </a:pPr>
            <a:r>
              <a:rPr lang="en-US" sz="3200" b="1" kern="1200" dirty="0">
                <a:solidFill>
                  <a:schemeClr val="accent5">
                    <a:lumMod val="50000"/>
                  </a:schemeClr>
                </a:solidFill>
                <a:latin typeface="標楷體" panose="03000509000000000000" pitchFamily="65" charset="-120"/>
                <a:ea typeface="標楷體" panose="03000509000000000000" pitchFamily="65" charset="-120"/>
                <a:cs typeface="+mj-cs"/>
                <a:hlinkClick r:id="rId16" action="ppaction://hlinkfile"/>
              </a:rPr>
              <a:t>*</a:t>
            </a:r>
            <a:r>
              <a:rPr lang="zh-TW" altLang="en-US" sz="3200" b="1" dirty="0">
                <a:solidFill>
                  <a:schemeClr val="accent5">
                    <a:lumMod val="50000"/>
                  </a:schemeClr>
                </a:solidFill>
                <a:latin typeface="標楷體" panose="03000509000000000000" pitchFamily="65" charset="-120"/>
                <a:ea typeface="標楷體" panose="03000509000000000000" pitchFamily="65" charset="-120"/>
                <a:hlinkClick r:id="rId16" action="ppaction://hlinkfile"/>
              </a:rPr>
              <a:t>自我決定</a:t>
            </a:r>
            <a:r>
              <a:rPr lang="zh-TW" altLang="en-US" sz="3200" b="1" dirty="0">
                <a:solidFill>
                  <a:schemeClr val="accent5">
                    <a:lumMod val="50000"/>
                  </a:schemeClr>
                </a:solidFill>
                <a:latin typeface="標楷體" panose="03000509000000000000" pitchFamily="65" charset="-120"/>
                <a:ea typeface="標楷體" panose="03000509000000000000" pitchFamily="65" charset="-120"/>
              </a:rPr>
              <a:t>的</a:t>
            </a:r>
            <a:r>
              <a:rPr lang="zh-TW" altLang="en-US" sz="3200" b="1" dirty="0">
                <a:solidFill>
                  <a:schemeClr val="accent5">
                    <a:lumMod val="50000"/>
                  </a:schemeClr>
                </a:solidFill>
                <a:latin typeface="標楷體" panose="03000509000000000000" pitchFamily="65" charset="-120"/>
                <a:ea typeface="標楷體" panose="03000509000000000000" pitchFamily="65" charset="-120"/>
                <a:cs typeface="+mj-cs"/>
              </a:rPr>
              <a:t>五大原則</a:t>
            </a: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zh-TW" altLang="en-US" sz="2000" b="1" dirty="0">
                  <a:solidFill>
                    <a:schemeClr val="bg2">
                      <a:lumMod val="25000"/>
                    </a:schemeClr>
                  </a:solidFill>
                  <a:latin typeface="標楷體" panose="03000509000000000000" pitchFamily="65" charset="-120"/>
                  <a:ea typeface="標楷體" panose="03000509000000000000" pitchFamily="65" charset="-120"/>
                </a:rPr>
                <a:t>自由</a:t>
              </a:r>
              <a:endParaRPr lang="en-US" sz="2000" b="1" dirty="0">
                <a:solidFill>
                  <a:schemeClr val="bg2">
                    <a:lumMod val="25000"/>
                  </a:schemeClr>
                </a:solidFill>
                <a:latin typeface="標楷體" panose="03000509000000000000" pitchFamily="65" charset="-120"/>
                <a:ea typeface="標楷體" panose="03000509000000000000" pitchFamily="65" charset="-120"/>
              </a:endParaRP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590931"/>
            </a:xfrm>
            <a:prstGeom prst="rect">
              <a:avLst/>
            </a:prstGeom>
            <a:noFill/>
          </p:spPr>
          <p:txBody>
            <a:bodyPr wrap="square" rtlCol="0">
              <a:spAutoFit/>
            </a:bodyPr>
            <a:lstStyle/>
            <a:p>
              <a:pPr marL="0" lvl="1" indent="-228600" algn="ctr">
                <a:lnSpc>
                  <a:spcPct val="90000"/>
                </a:lnSpc>
                <a:spcBef>
                  <a:spcPct val="0"/>
                </a:spcBef>
                <a:spcAft>
                  <a:spcPct val="15000"/>
                </a:spcAft>
              </a:pPr>
              <a:r>
                <a:rPr lang="zh-TW" altLang="en-US" dirty="0">
                  <a:latin typeface="標楷體" panose="03000509000000000000" pitchFamily="65" charset="-120"/>
                  <a:ea typeface="標楷體" panose="03000509000000000000" pitchFamily="65" charset="-120"/>
                </a:rPr>
                <a:t>規劃自己的生活及做自己決定的權利</a:t>
              </a:r>
              <a:endParaRPr lang="en-US" dirty="0">
                <a:latin typeface="標楷體" panose="03000509000000000000" pitchFamily="65" charset="-120"/>
                <a:ea typeface="標楷體" panose="03000509000000000000" pitchFamily="65" charset="-120"/>
              </a:endParaRP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499136" y="2722544"/>
            <a:ext cx="2149539" cy="2293463"/>
            <a:chOff x="7131571" y="2345085"/>
            <a:chExt cx="214953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zh-TW" altLang="en-US" sz="2000" b="1" dirty="0">
                  <a:solidFill>
                    <a:schemeClr val="bg2">
                      <a:lumMod val="25000"/>
                    </a:schemeClr>
                  </a:solidFill>
                  <a:latin typeface="標楷體" panose="03000509000000000000" pitchFamily="65" charset="-120"/>
                  <a:ea typeface="標楷體" panose="03000509000000000000" pitchFamily="65" charset="-120"/>
                </a:rPr>
                <a:t>責任</a:t>
              </a:r>
              <a:endParaRPr lang="en-US" sz="2000" b="1" dirty="0">
                <a:solidFill>
                  <a:schemeClr val="bg2">
                    <a:lumMod val="25000"/>
                  </a:schemeClr>
                </a:solidFill>
                <a:latin typeface="標楷體" panose="03000509000000000000" pitchFamily="65" charset="-120"/>
                <a:ea typeface="標楷體" panose="03000509000000000000" pitchFamily="65" charset="-120"/>
              </a:endParaRPr>
            </a:p>
          </p:txBody>
        </p:sp>
        <p:sp>
          <p:nvSpPr>
            <p:cNvPr id="57" name="TextBox 56">
              <a:extLst>
                <a:ext uri="{FF2B5EF4-FFF2-40B4-BE49-F238E27FC236}">
                  <a16:creationId xmlns:a16="http://schemas.microsoft.com/office/drawing/2014/main" id="{7CE17976-8CD0-E141-B807-488F3EA6B1F2}"/>
                </a:ext>
              </a:extLst>
            </p:cNvPr>
            <p:cNvSpPr txBox="1"/>
            <p:nvPr/>
          </p:nvSpPr>
          <p:spPr>
            <a:xfrm>
              <a:off x="7131571" y="3160561"/>
              <a:ext cx="2073929" cy="923330"/>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zh-TW" altLang="en-US" dirty="0">
                  <a:latin typeface="標楷體" panose="03000509000000000000" pitchFamily="65" charset="-120"/>
                  <a:ea typeface="標楷體" panose="03000509000000000000" pitchFamily="65" charset="-120"/>
                </a:rPr>
                <a:t>做你人生的決定</a:t>
              </a:r>
              <a:endParaRPr lang="en-US" altLang="zh-TW" dirty="0">
                <a:latin typeface="標楷體" panose="03000509000000000000" pitchFamily="65" charset="-120"/>
                <a:ea typeface="標楷體" panose="03000509000000000000" pitchFamily="65" charset="-120"/>
              </a:endParaRPr>
            </a:p>
            <a:p>
              <a:pPr marL="228600" lvl="1" indent="-228600" algn="ctr" defTabSz="889000">
                <a:lnSpc>
                  <a:spcPct val="90000"/>
                </a:lnSpc>
                <a:spcBef>
                  <a:spcPct val="0"/>
                </a:spcBef>
                <a:spcAft>
                  <a:spcPct val="15000"/>
                </a:spcAft>
                <a:buNone/>
              </a:pPr>
              <a:r>
                <a:rPr lang="zh-TW" altLang="en-US" dirty="0">
                  <a:latin typeface="標楷體" panose="03000509000000000000" pitchFamily="65" charset="-120"/>
                  <a:ea typeface="標楷體" panose="03000509000000000000" pitchFamily="65" charset="-120"/>
                </a:rPr>
                <a:t>並在社區</a:t>
              </a:r>
              <a:endParaRPr lang="en-US" altLang="zh-TW" dirty="0">
                <a:latin typeface="標楷體" panose="03000509000000000000" pitchFamily="65" charset="-120"/>
                <a:ea typeface="標楷體" panose="03000509000000000000" pitchFamily="65" charset="-120"/>
              </a:endParaRPr>
            </a:p>
            <a:p>
              <a:pPr marL="228600" lvl="1" indent="-228600" algn="ctr" defTabSz="889000">
                <a:lnSpc>
                  <a:spcPct val="90000"/>
                </a:lnSpc>
                <a:spcBef>
                  <a:spcPct val="0"/>
                </a:spcBef>
                <a:spcAft>
                  <a:spcPct val="15000"/>
                </a:spcAft>
                <a:buNone/>
              </a:pPr>
              <a:r>
                <a:rPr lang="zh-TW" altLang="en-US" dirty="0">
                  <a:latin typeface="標楷體" panose="03000509000000000000" pitchFamily="65" charset="-120"/>
                  <a:ea typeface="標楷體" panose="03000509000000000000" pitchFamily="65" charset="-120"/>
                </a:rPr>
                <a:t>擁有重要的角色</a:t>
              </a:r>
              <a:endParaRPr lang="en-US" dirty="0">
                <a:latin typeface="標楷體" panose="03000509000000000000" pitchFamily="65" charset="-120"/>
                <a:ea typeface="標楷體" panose="03000509000000000000" pitchFamily="65" charset="-120"/>
              </a:endParaRP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zh-TW" altLang="en-US" sz="2000" b="1" dirty="0">
                  <a:solidFill>
                    <a:schemeClr val="bg2">
                      <a:lumMod val="25000"/>
                    </a:schemeClr>
                  </a:solidFill>
                  <a:latin typeface="標楷體" panose="03000509000000000000" pitchFamily="65" charset="-120"/>
                  <a:ea typeface="標楷體" panose="03000509000000000000" pitchFamily="65" charset="-120"/>
                </a:rPr>
                <a:t>支持</a:t>
              </a:r>
              <a:endParaRPr lang="en-US" sz="2000" b="1" dirty="0">
                <a:solidFill>
                  <a:schemeClr val="bg2">
                    <a:lumMod val="25000"/>
                  </a:schemeClr>
                </a:solidFill>
                <a:latin typeface="標楷體" panose="03000509000000000000" pitchFamily="65" charset="-120"/>
                <a:ea typeface="標楷體" panose="03000509000000000000" pitchFamily="65" charset="-120"/>
              </a:endParaRP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58304"/>
              <a:ext cx="2133600" cy="923330"/>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選擇支持及協助你生活</a:t>
              </a:r>
              <a:r>
                <a:rPr lang="en-US"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工作</a:t>
              </a:r>
              <a:endParaRPr lang="en-US" altLang="zh-TW"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及玩樂的人</a:t>
              </a:r>
              <a:endParaRPr lang="en-US" dirty="0">
                <a:latin typeface="標楷體" panose="03000509000000000000" pitchFamily="65" charset="-120"/>
                <a:ea typeface="標楷體" panose="03000509000000000000" pitchFamily="65" charset="-120"/>
              </a:endParaRP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zh-TW" altLang="en-US" sz="2000" b="1" dirty="0">
                  <a:solidFill>
                    <a:schemeClr val="bg2">
                      <a:lumMod val="10000"/>
                    </a:schemeClr>
                  </a:solidFill>
                  <a:latin typeface="標楷體" panose="03000509000000000000" pitchFamily="65" charset="-120"/>
                  <a:ea typeface="標楷體" panose="03000509000000000000" pitchFamily="65" charset="-120"/>
                </a:rPr>
                <a:t>授權</a:t>
              </a:r>
              <a:endParaRPr lang="en-US" sz="20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控制服務預算</a:t>
              </a:r>
              <a:endParaRPr lang="en-US" dirty="0">
                <a:latin typeface="標楷體" panose="03000509000000000000" pitchFamily="65" charset="-120"/>
                <a:ea typeface="標楷體" panose="03000509000000000000" pitchFamily="65" charset="-120"/>
              </a:endParaRP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9145" y="4315559"/>
            <a:ext cx="2133600" cy="2293463"/>
            <a:chOff x="928036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zh-TW" altLang="en-US" sz="2000" b="1" dirty="0">
                  <a:solidFill>
                    <a:schemeClr val="bg2">
                      <a:lumMod val="25000"/>
                    </a:schemeClr>
                  </a:solidFill>
                  <a:latin typeface="標楷體" panose="03000509000000000000" pitchFamily="65" charset="-120"/>
                  <a:ea typeface="標楷體" panose="03000509000000000000" pitchFamily="65" charset="-120"/>
                </a:rPr>
                <a:t>確認</a:t>
              </a:r>
              <a:endParaRPr lang="en-US" sz="2000" b="1" dirty="0">
                <a:solidFill>
                  <a:schemeClr val="bg2">
                    <a:lumMod val="25000"/>
                  </a:schemeClr>
                </a:solidFill>
                <a:latin typeface="標楷體" panose="03000509000000000000" pitchFamily="65" charset="-120"/>
                <a:ea typeface="標楷體" panose="03000509000000000000" pitchFamily="65" charset="-120"/>
              </a:endParaRPr>
            </a:p>
          </p:txBody>
        </p:sp>
        <p:sp>
          <p:nvSpPr>
            <p:cNvPr id="60" name="TextBox 59">
              <a:extLst>
                <a:ext uri="{FF2B5EF4-FFF2-40B4-BE49-F238E27FC236}">
                  <a16:creationId xmlns:a16="http://schemas.microsoft.com/office/drawing/2014/main" id="{F71C3F23-C5ED-F94A-8193-606D4C860442}"/>
                </a:ext>
              </a:extLst>
            </p:cNvPr>
            <p:cNvSpPr txBox="1"/>
            <p:nvPr/>
          </p:nvSpPr>
          <p:spPr>
            <a:xfrm>
              <a:off x="9280365" y="3035912"/>
              <a:ext cx="2133600" cy="646331"/>
            </a:xfrm>
            <a:prstGeom prst="rect">
              <a:avLst/>
            </a:prstGeom>
            <a:noFill/>
          </p:spPr>
          <p:txBody>
            <a:bodyPr wrap="square" rtlCol="0">
              <a:spAutoFit/>
            </a:bodyPr>
            <a:lstStyle/>
            <a:p>
              <a:pPr algn="ctr"/>
              <a:r>
                <a:rPr lang="zh-TW" altLang="en-US" b="1" dirty="0">
                  <a:latin typeface="標楷體" panose="03000509000000000000" pitchFamily="65" charset="-120"/>
                  <a:ea typeface="標楷體" panose="03000509000000000000" pitchFamily="65" charset="-120"/>
                </a:rPr>
                <a:t>你</a:t>
              </a:r>
              <a:r>
                <a:rPr lang="zh-TW" altLang="en-US" dirty="0">
                  <a:latin typeface="標楷體" panose="03000509000000000000" pitchFamily="65" charset="-120"/>
                  <a:ea typeface="標楷體" panose="03000509000000000000" pitchFamily="65" charset="-120"/>
                </a:rPr>
                <a:t>是你人生的</a:t>
              </a:r>
              <a:endParaRPr lang="en-US" altLang="zh-TW"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決定者</a:t>
              </a:r>
              <a:endParaRPr lang="en-US" dirty="0">
                <a:latin typeface="標楷體" panose="03000509000000000000" pitchFamily="65" charset="-120"/>
                <a:ea typeface="標楷體" panose="03000509000000000000" pitchFamily="65" charset="-120"/>
              </a:endParaRP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個人中心規劃</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2" name="Rectangle 1">
            <a:extLst>
              <a:ext uri="{FF2B5EF4-FFF2-40B4-BE49-F238E27FC236}">
                <a16:creationId xmlns:a16="http://schemas.microsoft.com/office/drawing/2014/main" id="{0B70882D-BB84-4F40-9D06-D6D97D637F97}"/>
              </a:ext>
            </a:extLst>
          </p:cNvPr>
          <p:cNvSpPr/>
          <p:nvPr/>
        </p:nvSpPr>
        <p:spPr>
          <a:xfrm>
            <a:off x="7550330" y="3728255"/>
            <a:ext cx="4561157" cy="1477328"/>
          </a:xfrm>
          <a:prstGeom prst="rect">
            <a:avLst/>
          </a:prstGeom>
        </p:spPr>
        <p:txBody>
          <a:bodyPr wrap="square">
            <a:spAutoFit/>
          </a:bodyPr>
          <a:lstStyle/>
          <a:p>
            <a:pPr lvl="1"/>
            <a:r>
              <a:rPr lang="zh-TW" altLang="en-US" sz="3000" b="1" dirty="0">
                <a:latin typeface="標楷體" panose="03000509000000000000" pitchFamily="65" charset="-120"/>
                <a:ea typeface="標楷體" panose="03000509000000000000" pitchFamily="65" charset="-120"/>
              </a:rPr>
              <a:t>你</a:t>
            </a:r>
            <a:r>
              <a:rPr lang="zh-TW" altLang="en-US" sz="3000" dirty="0">
                <a:latin typeface="標楷體" panose="03000509000000000000" pitchFamily="65" charset="-120"/>
                <a:ea typeface="標楷體" panose="03000509000000000000" pitchFamily="65" charset="-120"/>
              </a:rPr>
              <a:t>計畫什麼</a:t>
            </a:r>
            <a:r>
              <a:rPr lang="zh-TW" altLang="en-US" sz="3000" b="1" u="sng" dirty="0">
                <a:latin typeface="標楷體" panose="03000509000000000000" pitchFamily="65" charset="-120"/>
                <a:ea typeface="標楷體" panose="03000509000000000000" pitchFamily="65" charset="-120"/>
              </a:rPr>
              <a:t>讓</a:t>
            </a:r>
            <a:r>
              <a:rPr lang="zh-TW" altLang="en-US" sz="3000" dirty="0">
                <a:latin typeface="標楷體" panose="03000509000000000000" pitchFamily="65" charset="-120"/>
                <a:ea typeface="標楷體" panose="03000509000000000000" pitchFamily="65" charset="-120"/>
              </a:rPr>
              <a:t>你</a:t>
            </a:r>
            <a:endParaRPr lang="en-US" altLang="zh-TW" sz="3000" dirty="0">
              <a:latin typeface="標楷體" panose="03000509000000000000" pitchFamily="65" charset="-120"/>
              <a:ea typeface="標楷體" panose="03000509000000000000" pitchFamily="65" charset="-120"/>
            </a:endParaRPr>
          </a:p>
          <a:p>
            <a:pPr lvl="1"/>
            <a:r>
              <a:rPr lang="zh-TW" altLang="en-US" sz="3000" dirty="0">
                <a:latin typeface="標楷體" panose="03000509000000000000" pitchFamily="65" charset="-120"/>
                <a:ea typeface="標楷體" panose="03000509000000000000" pitchFamily="65" charset="-120"/>
              </a:rPr>
              <a:t>在社區感到健康</a:t>
            </a:r>
            <a:endParaRPr lang="en-US" altLang="zh-TW" sz="3000" dirty="0">
              <a:latin typeface="標楷體" panose="03000509000000000000" pitchFamily="65" charset="-120"/>
              <a:ea typeface="標楷體" panose="03000509000000000000" pitchFamily="65" charset="-120"/>
            </a:endParaRPr>
          </a:p>
          <a:p>
            <a:pPr lvl="1"/>
            <a:r>
              <a:rPr lang="zh-TW" altLang="en-US" sz="3000" dirty="0">
                <a:latin typeface="標楷體" panose="03000509000000000000" pitchFamily="65" charset="-120"/>
                <a:ea typeface="標楷體" panose="03000509000000000000" pitchFamily="65" charset="-120"/>
              </a:rPr>
              <a:t>安全及舒適是重要的</a:t>
            </a:r>
            <a:r>
              <a:rPr lang="en-US" sz="3000" dirty="0">
                <a:latin typeface="標楷體" panose="03000509000000000000" pitchFamily="65" charset="-120"/>
                <a:ea typeface="標楷體" panose="03000509000000000000" pitchFamily="65" charset="-120"/>
              </a:rPr>
              <a:t>。</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1" y="2966507"/>
            <a:ext cx="5078187" cy="1046440"/>
          </a:xfrm>
          <a:prstGeom prst="rect">
            <a:avLst/>
          </a:prstGeom>
          <a:noFill/>
        </p:spPr>
        <p:txBody>
          <a:bodyPr wrap="square" rtlCol="0">
            <a:spAutoFit/>
          </a:bodyPr>
          <a:lstStyle/>
          <a:p>
            <a:pPr lvl="1"/>
            <a:r>
              <a:rPr lang="zh-TW" altLang="en-US" sz="3100" b="1" dirty="0">
                <a:solidFill>
                  <a:schemeClr val="bg1"/>
                </a:solidFill>
                <a:latin typeface="標楷體" panose="03000509000000000000" pitchFamily="65" charset="-120"/>
                <a:ea typeface="標楷體" panose="03000509000000000000" pitchFamily="65" charset="-120"/>
              </a:rPr>
              <a:t>你</a:t>
            </a:r>
            <a:r>
              <a:rPr lang="zh-TW" altLang="en-US" sz="3100" dirty="0">
                <a:solidFill>
                  <a:schemeClr val="bg1"/>
                </a:solidFill>
                <a:latin typeface="標楷體" panose="03000509000000000000" pitchFamily="65" charset="-120"/>
                <a:ea typeface="標楷體" panose="03000509000000000000" pitchFamily="65" charset="-120"/>
              </a:rPr>
              <a:t>決定什麼</a:t>
            </a:r>
            <a:r>
              <a:rPr lang="zh-TW" altLang="en-US" sz="3100" b="1" u="sng" dirty="0">
                <a:solidFill>
                  <a:schemeClr val="bg1"/>
                </a:solidFill>
                <a:latin typeface="標楷體" panose="03000509000000000000" pitchFamily="65" charset="-120"/>
                <a:ea typeface="標楷體" panose="03000509000000000000" pitchFamily="65" charset="-120"/>
              </a:rPr>
              <a:t>對</a:t>
            </a:r>
            <a:r>
              <a:rPr lang="zh-TW" altLang="en-US" sz="3100" dirty="0">
                <a:solidFill>
                  <a:schemeClr val="bg1"/>
                </a:solidFill>
                <a:latin typeface="標楷體" panose="03000509000000000000" pitchFamily="65" charset="-120"/>
                <a:ea typeface="標楷體" panose="03000509000000000000" pitchFamily="65" charset="-120"/>
              </a:rPr>
              <a:t>你是重要的以感覺充實及快樂</a:t>
            </a:r>
            <a:r>
              <a:rPr lang="en-US" sz="3100" dirty="0">
                <a:solidFill>
                  <a:schemeClr val="bg1"/>
                </a:solidFill>
                <a:latin typeface="標楷體" panose="03000509000000000000" pitchFamily="65" charset="-120"/>
                <a:ea typeface="標楷體" panose="03000509000000000000" pitchFamily="65" charset="-120"/>
              </a:rPr>
              <a:t>。</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590931"/>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zh-TW" altLang="en-US" sz="3600" b="1" dirty="0">
                <a:solidFill>
                  <a:schemeClr val="bg2">
                    <a:lumMod val="25000"/>
                  </a:schemeClr>
                </a:solidFill>
                <a:latin typeface="標楷體" panose="03000509000000000000" pitchFamily="65" charset="-120"/>
                <a:ea typeface="標楷體" panose="03000509000000000000" pitchFamily="65" charset="-120"/>
              </a:rPr>
              <a:t>個人中心規劃的主角是你</a:t>
            </a:r>
            <a:r>
              <a:rPr lang="en-US" sz="3600" b="1" dirty="0">
                <a:solidFill>
                  <a:schemeClr val="bg2">
                    <a:lumMod val="25000"/>
                  </a:schemeClr>
                </a:solidFill>
                <a:latin typeface="標楷體" panose="03000509000000000000" pitchFamily="65" charset="-120"/>
                <a:ea typeface="標楷體" panose="03000509000000000000" pitchFamily="65" charset="-120"/>
              </a:rPr>
              <a:t>！</a:t>
            </a:r>
            <a:endParaRPr lang="en-US" sz="3600" b="1" i="1" dirty="0">
              <a:solidFill>
                <a:schemeClr val="bg2">
                  <a:lumMod val="2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r>
              <a:rPr lang="en-US" sz="2800" dirty="0">
                <a:latin typeface="標楷體" panose="03000509000000000000" pitchFamily="65" charset="-120"/>
                <a:ea typeface="標楷體" panose="03000509000000000000" pitchFamily="65" charset="-120"/>
              </a:rPr>
              <a:t> </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複習</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435962"/>
            <a:chOff x="7278477" y="3324108"/>
            <a:chExt cx="3579184" cy="4718655"/>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616205"/>
            </a:xfrm>
            <a:prstGeom prst="rect">
              <a:avLst/>
            </a:prstGeom>
            <a:noFill/>
          </p:spPr>
          <p:txBody>
            <a:bodyPr wrap="square" rtlCol="0">
              <a:spAutoFit/>
            </a:bodyPr>
            <a:lstStyle/>
            <a:p>
              <a:pPr lvl="1" algn="ctr"/>
              <a:r>
                <a:rPr lang="zh-TW" altLang="en-US" sz="3200" b="1" dirty="0">
                  <a:solidFill>
                    <a:schemeClr val="bg2">
                      <a:lumMod val="10000"/>
                    </a:schemeClr>
                  </a:solidFill>
                  <a:latin typeface="標楷體" panose="03000509000000000000" pitchFamily="65" charset="-120"/>
                  <a:ea typeface="標楷體" panose="03000509000000000000" pitchFamily="65" charset="-120"/>
                </a:rPr>
                <a:t>自我決定複習</a:t>
              </a:r>
              <a:endParaRPr lang="en-US" sz="3200" b="1" dirty="0">
                <a:solidFill>
                  <a:schemeClr val="bg2">
                    <a:lumMod val="10000"/>
                  </a:schemeClr>
                </a:solidFill>
                <a:latin typeface="標楷體" panose="03000509000000000000" pitchFamily="65" charset="-120"/>
                <a:ea typeface="標楷體" panose="03000509000000000000" pitchFamily="65" charset="-120"/>
              </a:endParaRPr>
            </a:p>
            <a:p>
              <a:pPr lvl="1" algn="ctr"/>
              <a:endParaRPr lang="en-US" sz="3200" b="1" dirty="0">
                <a:solidFill>
                  <a:schemeClr val="bg2">
                    <a:lumMod val="10000"/>
                  </a:schemeClr>
                </a:solidFill>
                <a:latin typeface="標楷體" panose="03000509000000000000" pitchFamily="65" charset="-120"/>
                <a:ea typeface="標楷體" panose="03000509000000000000" pitchFamily="65" charset="-120"/>
              </a:endParaRPr>
            </a:p>
            <a:p>
              <a:pPr marL="800100" lvl="1" indent="-342900">
                <a:buFont typeface="Wingdings" pitchFamily="2" charset="2"/>
                <a:buChar char="ü"/>
              </a:pPr>
              <a:r>
                <a:rPr lang="zh-TW" altLang="en-US" sz="2000" dirty="0">
                  <a:latin typeface="標楷體" panose="03000509000000000000" pitchFamily="65" charset="-120"/>
                  <a:ea typeface="標楷體" panose="03000509000000000000" pitchFamily="65" charset="-120"/>
                </a:rPr>
                <a:t>自我決定概述</a:t>
              </a:r>
              <a:endParaRPr lang="en-US" sz="2000" dirty="0">
                <a:latin typeface="標楷體" panose="03000509000000000000" pitchFamily="65" charset="-120"/>
                <a:ea typeface="標楷體" panose="03000509000000000000" pitchFamily="65" charset="-120"/>
              </a:endParaRPr>
            </a:p>
            <a:p>
              <a:pPr lvl="1"/>
              <a:endParaRPr lang="en-US" sz="2000" dirty="0">
                <a:latin typeface="標楷體" panose="03000509000000000000" pitchFamily="65" charset="-120"/>
                <a:ea typeface="標楷體" panose="03000509000000000000" pitchFamily="65" charset="-120"/>
              </a:endParaRPr>
            </a:p>
            <a:p>
              <a:pPr marL="800100" lvl="1" indent="-342900">
                <a:buFont typeface="Wingdings" pitchFamily="2" charset="2"/>
                <a:buChar char="ü"/>
              </a:pPr>
              <a:r>
                <a:rPr lang="zh-TW" altLang="en-US" sz="2000" dirty="0">
                  <a:latin typeface="標楷體" panose="03000509000000000000" pitchFamily="65" charset="-120"/>
                  <a:ea typeface="標楷體" panose="03000509000000000000" pitchFamily="65" charset="-120"/>
                </a:rPr>
                <a:t>自我決定的歷史</a:t>
              </a:r>
              <a:endParaRPr lang="en-US" sz="2000" dirty="0">
                <a:latin typeface="標楷體" panose="03000509000000000000" pitchFamily="65" charset="-120"/>
                <a:ea typeface="標楷體" panose="03000509000000000000" pitchFamily="65" charset="-120"/>
              </a:endParaRPr>
            </a:p>
            <a:p>
              <a:pPr lvl="1"/>
              <a:endParaRPr lang="en-US" sz="2000" dirty="0">
                <a:latin typeface="標楷體" panose="03000509000000000000" pitchFamily="65" charset="-120"/>
                <a:ea typeface="標楷體" panose="03000509000000000000" pitchFamily="65" charset="-120"/>
              </a:endParaRPr>
            </a:p>
            <a:p>
              <a:pPr marL="800100" lvl="1" indent="-342900">
                <a:buFont typeface="Wingdings" pitchFamily="2" charset="2"/>
                <a:buChar char="ü"/>
              </a:pPr>
              <a:r>
                <a:rPr lang="zh-TW" altLang="en-US" sz="2000" dirty="0">
                  <a:latin typeface="標楷體" panose="03000509000000000000" pitchFamily="65" charset="-120"/>
                  <a:ea typeface="標楷體" panose="03000509000000000000" pitchFamily="65" charset="-120"/>
                </a:rPr>
                <a:t>重點整理</a:t>
              </a:r>
              <a:endParaRPr lang="en-US" sz="2000" dirty="0">
                <a:latin typeface="標楷體" panose="03000509000000000000" pitchFamily="65" charset="-120"/>
                <a:ea typeface="標楷體" panose="03000509000000000000" pitchFamily="65" charset="-120"/>
              </a:endParaRPr>
            </a:p>
            <a:p>
              <a:pPr lvl="1"/>
              <a:endParaRPr lang="en-US" sz="2000" dirty="0">
                <a:latin typeface="標楷體" panose="03000509000000000000" pitchFamily="65" charset="-120"/>
                <a:ea typeface="標楷體" panose="03000509000000000000" pitchFamily="65" charset="-120"/>
              </a:endParaRPr>
            </a:p>
            <a:p>
              <a:pPr marL="800100" lvl="1" indent="-342900">
                <a:buFont typeface="Wingdings" pitchFamily="2" charset="2"/>
                <a:buChar char="ü"/>
              </a:pPr>
              <a:r>
                <a:rPr lang="zh-TW" altLang="en-US" sz="2000" dirty="0">
                  <a:latin typeface="標楷體" panose="03000509000000000000" pitchFamily="65" charset="-120"/>
                  <a:ea typeface="標楷體" panose="03000509000000000000" pitchFamily="65" charset="-120"/>
                </a:rPr>
                <a:t>五大原則</a:t>
              </a:r>
              <a:endParaRPr lang="en-US" sz="2000" dirty="0">
                <a:latin typeface="標楷體" panose="03000509000000000000" pitchFamily="65" charset="-120"/>
                <a:ea typeface="標楷體" panose="03000509000000000000" pitchFamily="65" charset="-120"/>
              </a:endParaRPr>
            </a:p>
            <a:p>
              <a:pPr marL="800100" lvl="1" indent="-3429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800100" lvl="1" indent="-342900">
                <a:buFont typeface="Wingdings" pitchFamily="2" charset="2"/>
                <a:buChar char="ü"/>
              </a:pPr>
              <a:r>
                <a:rPr lang="zh-TW" altLang="en-US" sz="2000" dirty="0">
                  <a:latin typeface="標楷體" panose="03000509000000000000" pitchFamily="65" charset="-120"/>
                  <a:ea typeface="標楷體" panose="03000509000000000000" pitchFamily="65" charset="-120"/>
                </a:rPr>
                <a:t>個人中心規劃</a:t>
              </a:r>
              <a:endParaRPr lang="en-US" sz="2000" b="1" dirty="0">
                <a:solidFill>
                  <a:schemeClr val="bg2">
                    <a:lumMod val="10000"/>
                  </a:schemeClr>
                </a:solidFill>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3200" b="1" dirty="0">
                <a:solidFill>
                  <a:schemeClr val="bg2">
                    <a:lumMod val="10000"/>
                  </a:schemeClr>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4202" y="1039887"/>
            <a:ext cx="5899998" cy="1460500"/>
          </a:xfrm>
        </p:spPr>
        <p:txBody>
          <a:bodyPr>
            <a:noAutofit/>
          </a:bodyPr>
          <a:lstStyle/>
          <a:p>
            <a:r>
              <a:rPr lang="zh-TW" altLang="en-US" dirty="0">
                <a:latin typeface="標楷體" panose="03000509000000000000" pitchFamily="65" charset="-120"/>
                <a:ea typeface="標楷體" panose="03000509000000000000" pitchFamily="65" charset="-120"/>
              </a:rPr>
              <a:t>角色及責任</a:t>
            </a:r>
            <a:endParaRPr lang="en-US" dirty="0">
              <a:latin typeface="標楷體" panose="03000509000000000000" pitchFamily="65" charset="-120"/>
              <a:ea typeface="標楷體" panose="03000509000000000000" pitchFamily="65" charset="-120"/>
            </a:endParaRP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01092" y="250038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zh-TW" altLang="en-US" b="1" dirty="0">
                  <a:solidFill>
                    <a:schemeClr val="accent5">
                      <a:lumMod val="50000"/>
                    </a:schemeClr>
                  </a:solidFill>
                  <a:latin typeface="標楷體" panose="03000509000000000000" pitchFamily="65" charset="-120"/>
                  <a:ea typeface="標楷體" panose="03000509000000000000" pitchFamily="65" charset="-120"/>
                  <a:cs typeface="+mj-cs"/>
                </a:rPr>
                <a:t>角色及責任</a:t>
              </a:r>
              <a:endParaRPr lang="en-US" b="1"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你</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支持圈</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服務協調員</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服務提供者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8" y="3127359"/>
              <a:ext cx="3109170" cy="1837426"/>
            </a:xfrm>
            <a:prstGeom prst="rect">
              <a:avLst/>
            </a:prstGeom>
            <a:noFill/>
          </p:spPr>
          <p:txBody>
            <a:bodyPr wrap="square" rtlCol="0">
              <a:spAutoFit/>
            </a:bodyPr>
            <a:lstStyle/>
            <a:p>
              <a:r>
                <a:rPr lang="zh-TW" altLang="en-US" b="1" dirty="0">
                  <a:solidFill>
                    <a:schemeClr val="accent5">
                      <a:lumMod val="50000"/>
                    </a:schemeClr>
                  </a:solidFill>
                  <a:latin typeface="標楷體" panose="03000509000000000000" pitchFamily="65" charset="-120"/>
                  <a:ea typeface="標楷體" panose="03000509000000000000" pitchFamily="65" charset="-120"/>
                </a:rPr>
                <a:t>五大原則</a:t>
              </a:r>
              <a:endParaRPr lang="en-US" b="1" dirty="0">
                <a:solidFill>
                  <a:schemeClr val="accent5">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自由</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授權</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責任</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確認</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latin typeface="標楷體" panose="03000509000000000000" pitchFamily="65" charset="-120"/>
                <a:ea typeface="標楷體" panose="03000509000000000000" pitchFamily="65" charset="-120"/>
                <a:cs typeface="+mj-cs"/>
              </a:rPr>
              <a:t>角色及責任</a:t>
            </a:r>
            <a:endParaRPr lang="en-US" sz="3600" b="1" kern="1200" dirty="0">
              <a:latin typeface="標楷體" panose="03000509000000000000" pitchFamily="65" charset="-120"/>
              <a:ea typeface="標楷體" panose="03000509000000000000" pitchFamily="65" charset="-120"/>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610286"/>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zh-TW" altLang="en-US" sz="2000" dirty="0">
                <a:latin typeface="Century Gothic" panose="020B0502020202020204" pitchFamily="34" charset="0"/>
                <a:ea typeface="標楷體" panose="03000509000000000000" pitchFamily="65" charset="-120"/>
              </a:rPr>
              <a:t>你的角色及責任</a:t>
            </a:r>
            <a:endParaRPr lang="en-US" sz="2000" dirty="0">
              <a:latin typeface="Century Gothic" panose="020B0502020202020204" pitchFamily="34" charset="0"/>
              <a:ea typeface="標楷體" panose="03000509000000000000" pitchFamily="65" charset="-120"/>
            </a:endParaRPr>
          </a:p>
          <a:p>
            <a:pPr lvl="1"/>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r>
              <a:rPr lang="zh-TW" altLang="en-US" sz="2000" dirty="0">
                <a:latin typeface="Century Gothic" panose="020B0502020202020204" pitchFamily="34" charset="0"/>
                <a:ea typeface="標楷體" panose="03000509000000000000" pitchFamily="65" charset="-120"/>
              </a:rPr>
              <a:t>從你的人生選擇的人</a:t>
            </a:r>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r>
              <a:rPr lang="zh-TW" altLang="en-US" sz="2000" dirty="0">
                <a:latin typeface="Century Gothic" panose="020B0502020202020204" pitchFamily="34" charset="0"/>
                <a:ea typeface="標楷體" panose="03000509000000000000" pitchFamily="65" charset="-120"/>
              </a:rPr>
              <a:t>你的區域中心服務協調員</a:t>
            </a:r>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r>
              <a:rPr lang="zh-TW" altLang="en-US" sz="2000" dirty="0">
                <a:latin typeface="Century Gothic" panose="020B0502020202020204" pitchFamily="34" charset="0"/>
                <a:ea typeface="標楷體" panose="03000509000000000000" pitchFamily="65" charset="-120"/>
              </a:rPr>
              <a:t>獨立協助者</a:t>
            </a:r>
            <a:endParaRPr lang="en-US" sz="2000" dirty="0">
              <a:latin typeface="Century Gothic" panose="020B0502020202020204" pitchFamily="34" charset="0"/>
              <a:ea typeface="標楷體" panose="03000509000000000000" pitchFamily="65" charset="-120"/>
            </a:endParaRPr>
          </a:p>
          <a:p>
            <a:pPr lvl="1"/>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r>
              <a:rPr lang="zh-TW" altLang="en-US" sz="2000" dirty="0">
                <a:latin typeface="Century Gothic" panose="020B0502020202020204" pitchFamily="34" charset="0"/>
                <a:ea typeface="標楷體" panose="03000509000000000000" pitchFamily="65" charset="-120"/>
              </a:rPr>
              <a:t>服務提供者</a:t>
            </a:r>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endParaRPr lang="en-US" sz="2000" dirty="0">
              <a:latin typeface="Century Gothic" panose="020B0502020202020204" pitchFamily="34" charset="0"/>
              <a:ea typeface="標楷體" panose="03000509000000000000" pitchFamily="65" charset="-120"/>
            </a:endParaRPr>
          </a:p>
          <a:p>
            <a:pPr marL="914400" lvl="1" indent="-457200">
              <a:buFont typeface="Wingdings" pitchFamily="2" charset="2"/>
              <a:buChar char="ü"/>
            </a:pPr>
            <a:r>
              <a:rPr lang="zh-TW" altLang="en-US" sz="2000" dirty="0">
                <a:latin typeface="Century Gothic" panose="020B0502020202020204" pitchFamily="34" charset="0"/>
                <a:ea typeface="標楷體" panose="03000509000000000000" pitchFamily="65" charset="-120"/>
              </a:rPr>
              <a:t>財務管理服務</a:t>
            </a:r>
            <a:r>
              <a:rPr lang="en-US" sz="2000" dirty="0">
                <a:latin typeface="Century Gothic" panose="020B0502020202020204" pitchFamily="34" charset="0"/>
                <a:ea typeface="標楷體" panose="03000509000000000000" pitchFamily="65" charset="-120"/>
              </a:rPr>
              <a:t>（FMS）</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你的責任</a:t>
            </a:r>
            <a:r>
              <a:rPr lang="en-US" sz="2700" b="1" kern="1200" dirty="0">
                <a:solidFill>
                  <a:schemeClr val="bg2">
                    <a:lumMod val="10000"/>
                  </a:schemeClr>
                </a:solidFill>
                <a:latin typeface="標楷體" panose="03000509000000000000" pitchFamily="65" charset="-120"/>
                <a:ea typeface="標楷體" panose="03000509000000000000" pitchFamily="65" charset="-120"/>
                <a:cs typeface="+mj-cs"/>
              </a:rPr>
              <a:t> </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127007" y="4263096"/>
            <a:ext cx="7955739" cy="1569660"/>
          </a:xfrm>
          <a:prstGeom prst="rect">
            <a:avLst/>
          </a:prstGeom>
        </p:spPr>
        <p:txBody>
          <a:bodyPr wrap="square">
            <a:spAutoFit/>
          </a:bodyPr>
          <a:lstStyle/>
          <a:p>
            <a:pPr marL="914400" lvl="1" indent="-457200">
              <a:buFont typeface="+mj-lt"/>
              <a:buAutoNum type="arabicParenR"/>
            </a:pPr>
            <a:r>
              <a:rPr lang="zh-TW" altLang="en-US" sz="2400" dirty="0">
                <a:latin typeface="Century Gothic" panose="020B0502020202020204" pitchFamily="34" charset="0"/>
                <a:ea typeface="標楷體" panose="03000509000000000000" pitchFamily="65" charset="-120"/>
              </a:rPr>
              <a:t>參加</a:t>
            </a:r>
            <a:r>
              <a:rPr lang="en-US" sz="2400" dirty="0">
                <a:latin typeface="Century Gothic" panose="020B0502020202020204" pitchFamily="34" charset="0"/>
                <a:ea typeface="標楷體" panose="03000509000000000000" pitchFamily="65" charset="-120"/>
              </a:rPr>
              <a:t>SDP</a:t>
            </a:r>
            <a:r>
              <a:rPr lang="zh-TW" altLang="en-US" sz="2400" dirty="0">
                <a:latin typeface="Century Gothic" panose="020B0502020202020204" pitchFamily="34" charset="0"/>
                <a:ea typeface="標楷體" panose="03000509000000000000" pitchFamily="65" charset="-120"/>
              </a:rPr>
              <a:t>說明會</a:t>
            </a:r>
            <a:r>
              <a:rPr lang="en-US" sz="2400" dirty="0">
                <a:latin typeface="Century Gothic" panose="020B0502020202020204" pitchFamily="34" charset="0"/>
                <a:ea typeface="標楷體" panose="03000509000000000000" pitchFamily="65" charset="-120"/>
              </a:rPr>
              <a:t> </a:t>
            </a:r>
          </a:p>
          <a:p>
            <a:pPr marL="914400" lvl="1" indent="-457200">
              <a:buFont typeface="+mj-lt"/>
              <a:buAutoNum type="arabicParenR"/>
            </a:pPr>
            <a:r>
              <a:rPr lang="zh-TW" altLang="en-US" sz="2400" dirty="0">
                <a:latin typeface="Century Gothic" panose="020B0502020202020204" pitchFamily="34" charset="0"/>
                <a:ea typeface="標楷體" panose="03000509000000000000" pitchFamily="65" charset="-120"/>
              </a:rPr>
              <a:t>擁有個人中心</a:t>
            </a:r>
            <a:r>
              <a:rPr lang="en-US" sz="2400" dirty="0">
                <a:latin typeface="Century Gothic" panose="020B0502020202020204" pitchFamily="34" charset="0"/>
                <a:ea typeface="標楷體" panose="03000509000000000000" pitchFamily="65" charset="-120"/>
              </a:rPr>
              <a:t>IPP</a:t>
            </a:r>
          </a:p>
          <a:p>
            <a:pPr marL="914400" lvl="1" indent="-457200">
              <a:buFont typeface="+mj-lt"/>
              <a:buAutoNum type="arabicParenR"/>
            </a:pPr>
            <a:r>
              <a:rPr lang="zh-TW" altLang="en-US" sz="2400" dirty="0">
                <a:latin typeface="Century Gothic" panose="020B0502020202020204" pitchFamily="34" charset="0"/>
                <a:ea typeface="標楷體" panose="03000509000000000000" pitchFamily="65" charset="-120"/>
              </a:rPr>
              <a:t>建立花費計畫</a:t>
            </a:r>
            <a:endParaRPr lang="en-US" sz="2400" dirty="0">
              <a:latin typeface="Century Gothic" panose="020B0502020202020204" pitchFamily="34" charset="0"/>
              <a:ea typeface="標楷體" panose="03000509000000000000" pitchFamily="65" charset="-120"/>
            </a:endParaRPr>
          </a:p>
          <a:p>
            <a:pPr marL="914400" lvl="1" indent="-457200">
              <a:buFont typeface="+mj-lt"/>
              <a:buAutoNum type="arabicParenR"/>
            </a:pPr>
            <a:r>
              <a:rPr lang="zh-TW" altLang="en-US" sz="2400" dirty="0">
                <a:latin typeface="Century Gothic" panose="020B0502020202020204" pitchFamily="34" charset="0"/>
                <a:ea typeface="標楷體" panose="03000509000000000000" pitchFamily="65" charset="-120"/>
              </a:rPr>
              <a:t>使用財務管理服務</a:t>
            </a:r>
            <a:endParaRPr lang="en-US" dirty="0">
              <a:latin typeface="Century Gothic" panose="020B0502020202020204" pitchFamily="34" charset="0"/>
              <a:ea typeface="標楷體" panose="03000509000000000000" pitchFamily="65" charset="-120"/>
            </a:endParaRP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93620" y="6045530"/>
            <a:ext cx="9931400" cy="49579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zh-TW" altLang="en-US" sz="4100" b="1" dirty="0">
                <a:latin typeface="標楷體" panose="03000509000000000000" pitchFamily="65" charset="-120"/>
                <a:ea typeface="標楷體" panose="03000509000000000000" pitchFamily="65" charset="-120"/>
              </a:rPr>
              <a:t>你的角色及責任</a:t>
            </a:r>
            <a:endParaRPr lang="en-US" sz="4100" b="1" dirty="0">
              <a:latin typeface="標楷體" panose="03000509000000000000" pitchFamily="65" charset="-120"/>
              <a:ea typeface="標楷體" panose="03000509000000000000" pitchFamily="65" charset="-120"/>
            </a:endParaRPr>
          </a:p>
          <a:p>
            <a:pPr>
              <a:buFont typeface="Arial" panose="020B0604020202020204" pitchFamily="34" charset="0"/>
              <a:buNone/>
            </a:pPr>
            <a:endParaRPr lang="en-US" b="1" dirty="0">
              <a:latin typeface="標楷體" panose="03000509000000000000" pitchFamily="65" charset="-120"/>
              <a:ea typeface="標楷體" panose="03000509000000000000" pitchFamily="65" charset="-120"/>
            </a:endParaRPr>
          </a:p>
          <a:p>
            <a:pPr marL="457200" lvl="1" indent="0">
              <a:buNone/>
            </a:pPr>
            <a:endParaRPr lang="en-US" dirty="0">
              <a:latin typeface="標楷體" panose="03000509000000000000" pitchFamily="65" charset="-120"/>
              <a:ea typeface="標楷體" panose="03000509000000000000" pitchFamily="65" charset="-120"/>
            </a:endParaRPr>
          </a:p>
        </p:txBody>
      </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家庭</a:t>
            </a:r>
            <a:r>
              <a:rPr lang="en-US" sz="2700" b="1" kern="1200" dirty="0">
                <a:solidFill>
                  <a:schemeClr val="bg2">
                    <a:lumMod val="10000"/>
                  </a:schemeClr>
                </a:solidFill>
                <a:latin typeface="標楷體" panose="03000509000000000000" pitchFamily="65" charset="-120"/>
                <a:ea typeface="標楷體" panose="03000509000000000000" pitchFamily="65" charset="-120"/>
                <a:cs typeface="+mj-cs"/>
              </a:rPr>
              <a:t>、</a:t>
            </a: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朋友及支持圈</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9" name="Group 8"/>
          <p:cNvGrpSpPr/>
          <p:nvPr/>
        </p:nvGrpSpPr>
        <p:grpSpPr>
          <a:xfrm>
            <a:off x="2412545" y="1379325"/>
            <a:ext cx="7458714" cy="5119391"/>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3207263" y="2826360"/>
              <a:ext cx="6527332" cy="3698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zh-TW" altLang="en-US" sz="2800" dirty="0">
                  <a:solidFill>
                    <a:prstClr val="black"/>
                  </a:solidFill>
                  <a:latin typeface="標楷體" panose="03000509000000000000" pitchFamily="65" charset="-120"/>
                  <a:ea typeface="標楷體" panose="03000509000000000000" pitchFamily="65" charset="-120"/>
                </a:rPr>
                <a:t>你信任的人</a:t>
              </a:r>
              <a:endParaRPr lang="en-US" sz="2800" dirty="0">
                <a:solidFill>
                  <a:prstClr val="black"/>
                </a:solidFill>
                <a:latin typeface="標楷體" panose="03000509000000000000" pitchFamily="65" charset="-120"/>
                <a:ea typeface="標楷體" panose="03000509000000000000" pitchFamily="65" charset="-120"/>
              </a:endParaRPr>
            </a:p>
            <a:p>
              <a:pPr lvl="1"/>
              <a:r>
                <a:rPr lang="zh-TW" altLang="en-US" sz="2800" dirty="0">
                  <a:solidFill>
                    <a:prstClr val="black"/>
                  </a:solidFill>
                  <a:latin typeface="標楷體" panose="03000509000000000000" pitchFamily="65" charset="-120"/>
                  <a:ea typeface="標楷體" panose="03000509000000000000" pitchFamily="65" charset="-120"/>
                </a:rPr>
                <a:t>最瞭解你的人</a:t>
              </a:r>
              <a:endParaRPr lang="en-US" sz="2800" dirty="0">
                <a:solidFill>
                  <a:prstClr val="black"/>
                </a:solidFill>
                <a:latin typeface="標楷體" panose="03000509000000000000" pitchFamily="65" charset="-120"/>
                <a:ea typeface="標楷體" panose="03000509000000000000" pitchFamily="65" charset="-120"/>
              </a:endParaRPr>
            </a:p>
            <a:p>
              <a:pPr lvl="1"/>
              <a:r>
                <a:rPr lang="zh-TW" altLang="en-US" sz="2800" dirty="0">
                  <a:solidFill>
                    <a:prstClr val="black"/>
                  </a:solidFill>
                  <a:latin typeface="標楷體" panose="03000509000000000000" pitchFamily="65" charset="-120"/>
                  <a:ea typeface="標楷體" panose="03000509000000000000" pitchFamily="65" charset="-120"/>
                </a:rPr>
                <a:t>能協助的人</a:t>
              </a:r>
              <a:endParaRPr lang="en-US" sz="2800" dirty="0">
                <a:solidFill>
                  <a:prstClr val="black"/>
                </a:solidFill>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朋友及家庭</a:t>
              </a:r>
              <a:endParaRPr 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教師</a:t>
              </a:r>
              <a:r>
                <a:rPr lang="en-US"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治療師</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指導</a:t>
              </a:r>
              <a:endParaRPr 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你的服務協調員</a:t>
              </a:r>
              <a:endParaRPr 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雇主</a:t>
              </a:r>
              <a:endParaRPr 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獨立協助者</a:t>
              </a:r>
              <a:endParaRPr lang="en-US" sz="2800" dirty="0">
                <a:latin typeface="標楷體" panose="03000509000000000000" pitchFamily="65" charset="-120"/>
                <a:ea typeface="標楷體" panose="03000509000000000000" pitchFamily="65" charset="-120"/>
              </a:endParaRPr>
            </a:p>
            <a:p>
              <a:pPr lvl="1" algn="r">
                <a:buFont typeface="Arial" panose="020B0604020202020204" pitchFamily="34" charset="0"/>
                <a:buNone/>
              </a:pPr>
              <a:endParaRPr lang="en-US" sz="3294" i="1" dirty="0">
                <a:solidFill>
                  <a:srgbClr val="FF0000"/>
                </a:solidFill>
                <a:latin typeface="標楷體" panose="03000509000000000000" pitchFamily="65" charset="-120"/>
                <a:ea typeface="標楷體" panose="03000509000000000000" pitchFamily="65" charset="-120"/>
              </a:endParaRPr>
            </a:p>
            <a:p>
              <a:pPr lvl="1" algn="r">
                <a:buFont typeface="Arial" panose="020B0604020202020204" pitchFamily="34" charset="0"/>
                <a:buNone/>
              </a:pPr>
              <a:endParaRPr lang="en-US" sz="3294" i="1" dirty="0">
                <a:solidFill>
                  <a:srgbClr val="FF0000"/>
                </a:solidFill>
                <a:latin typeface="標楷體" panose="03000509000000000000" pitchFamily="65" charset="-120"/>
                <a:ea typeface="標楷體" panose="03000509000000000000" pitchFamily="65" charset="-120"/>
              </a:endParaRPr>
            </a:p>
            <a:p>
              <a:pPr lvl="1" algn="r">
                <a:buFont typeface="Arial" panose="020B0604020202020204" pitchFamily="34" charset="0"/>
                <a:buNone/>
              </a:pPr>
              <a:endParaRPr lang="en-US" sz="3294" dirty="0">
                <a:latin typeface="標楷體" panose="03000509000000000000" pitchFamily="65" charset="-120"/>
                <a:ea typeface="標楷體" panose="03000509000000000000" pitchFamily="65" charset="-120"/>
              </a:endParaRPr>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4326753" y="1405301"/>
              <a:ext cx="4288353" cy="1077218"/>
            </a:xfrm>
            <a:prstGeom prst="rect">
              <a:avLst/>
            </a:prstGeom>
          </p:spPr>
          <p:txBody>
            <a:bodyPr wrap="none">
              <a:spAutoFit/>
            </a:bodyPr>
            <a:lstStyle/>
            <a:p>
              <a:pPr algn="ctr"/>
              <a:r>
                <a:rPr lang="zh-TW" altLang="en-US" sz="3200" dirty="0">
                  <a:solidFill>
                    <a:prstClr val="black"/>
                  </a:solidFill>
                  <a:latin typeface="標楷體" panose="03000509000000000000" pitchFamily="65" charset="-120"/>
                  <a:ea typeface="標楷體" panose="03000509000000000000" pitchFamily="65" charset="-120"/>
                </a:rPr>
                <a:t>你能請</a:t>
              </a:r>
              <a:r>
                <a:rPr lang="zh-TW" altLang="en-US" sz="3200" u="sng" dirty="0">
                  <a:solidFill>
                    <a:prstClr val="black"/>
                  </a:solidFill>
                  <a:latin typeface="標楷體" panose="03000509000000000000" pitchFamily="65" charset="-120"/>
                  <a:ea typeface="標楷體" panose="03000509000000000000" pitchFamily="65" charset="-120"/>
                </a:rPr>
                <a:t>誰</a:t>
              </a:r>
              <a:r>
                <a:rPr lang="zh-TW" altLang="en-US" sz="3200" dirty="0">
                  <a:solidFill>
                    <a:prstClr val="black"/>
                  </a:solidFill>
                  <a:latin typeface="標楷體" panose="03000509000000000000" pitchFamily="65" charset="-120"/>
                  <a:ea typeface="標楷體" panose="03000509000000000000" pitchFamily="65" charset="-120"/>
                </a:rPr>
                <a:t>與你合作</a:t>
              </a:r>
              <a:r>
                <a:rPr lang="en-US" sz="3200" dirty="0">
                  <a:solidFill>
                    <a:prstClr val="black"/>
                  </a:solidFill>
                  <a:latin typeface="標楷體" panose="03000509000000000000" pitchFamily="65" charset="-120"/>
                  <a:ea typeface="標楷體" panose="03000509000000000000" pitchFamily="65" charset="-120"/>
                </a:rPr>
                <a:t>？</a:t>
              </a:r>
            </a:p>
            <a:p>
              <a:pPr algn="ctr">
                <a:buFont typeface="Arial" panose="020B0604020202020204" pitchFamily="34" charset="0"/>
                <a:buNone/>
              </a:pPr>
              <a:r>
                <a:rPr lang="zh-TW" altLang="en-US" sz="3200" b="1" u="sng" dirty="0">
                  <a:latin typeface="標楷體" panose="03000509000000000000" pitchFamily="65" charset="-120"/>
                  <a:ea typeface="標楷體" panose="03000509000000000000" pitchFamily="65" charset="-120"/>
                </a:rPr>
                <a:t>你</a:t>
              </a:r>
              <a:r>
                <a:rPr lang="zh-TW" altLang="en-US" sz="3200" dirty="0">
                  <a:latin typeface="標楷體" panose="03000509000000000000" pitchFamily="65" charset="-120"/>
                  <a:ea typeface="標楷體" panose="03000509000000000000" pitchFamily="65" charset="-120"/>
                </a:rPr>
                <a:t>選擇</a:t>
              </a:r>
              <a:r>
                <a:rPr lang="zh-TW" altLang="en-US" sz="3200" b="1" dirty="0">
                  <a:latin typeface="標楷體" panose="03000509000000000000" pitchFamily="65" charset="-120"/>
                  <a:ea typeface="標楷體" panose="03000509000000000000" pitchFamily="65" charset="-120"/>
                </a:rPr>
                <a:t>任何人</a:t>
              </a:r>
              <a:r>
                <a:rPr lang="zh-TW" altLang="en-US" sz="3200" dirty="0">
                  <a:latin typeface="標楷體" panose="03000509000000000000" pitchFamily="65" charset="-120"/>
                  <a:ea typeface="標楷體" panose="03000509000000000000" pitchFamily="65" charset="-120"/>
                </a:rPr>
                <a:t>都可以</a:t>
              </a:r>
              <a:r>
                <a:rPr lang="en-US" sz="3200" dirty="0">
                  <a:latin typeface="標楷體" panose="03000509000000000000" pitchFamily="65" charset="-120"/>
                  <a:ea typeface="標楷體" panose="03000509000000000000" pitchFamily="65" charset="-120"/>
                </a:rPr>
                <a:t>！</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區域中心服務協調員</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dirty="0">
                <a:latin typeface="Century Gothic" panose="020B0502020202020204" pitchFamily="34" charset="0"/>
                <a:ea typeface="標楷體" panose="03000509000000000000" pitchFamily="65" charset="-120"/>
              </a:endParaRPr>
            </a:p>
            <a:p>
              <a:pPr marL="514350" indent="-514350"/>
              <a:r>
                <a:rPr lang="zh-TW" altLang="en-US" dirty="0">
                  <a:latin typeface="Century Gothic" panose="020B0502020202020204" pitchFamily="34" charset="0"/>
                  <a:ea typeface="標楷體" panose="03000509000000000000" pitchFamily="65" charset="-120"/>
                </a:rPr>
                <a:t>協助你發展</a:t>
              </a:r>
              <a:r>
                <a:rPr lang="en-US" dirty="0">
                  <a:latin typeface="Century Gothic" panose="020B0502020202020204" pitchFamily="34" charset="0"/>
                  <a:ea typeface="標楷體" panose="03000509000000000000" pitchFamily="65" charset="-120"/>
                </a:rPr>
                <a:t>IPP</a:t>
              </a:r>
            </a:p>
            <a:p>
              <a:pPr marL="514350" indent="-514350"/>
              <a:r>
                <a:rPr lang="zh-TW" altLang="en-US" dirty="0">
                  <a:latin typeface="Century Gothic" panose="020B0502020202020204" pitchFamily="34" charset="0"/>
                  <a:ea typeface="標楷體" panose="03000509000000000000" pitchFamily="65" charset="-120"/>
                </a:rPr>
                <a:t>驗證個人預算額</a:t>
              </a:r>
              <a:endParaRPr lang="en-US" dirty="0">
                <a:latin typeface="Century Gothic" panose="020B0502020202020204" pitchFamily="34" charset="0"/>
                <a:ea typeface="標楷體" panose="03000509000000000000" pitchFamily="65" charset="-120"/>
              </a:endParaRPr>
            </a:p>
            <a:p>
              <a:pPr marL="514350" indent="-514350"/>
              <a:r>
                <a:rPr lang="zh-TW" altLang="en-US" dirty="0">
                  <a:latin typeface="Century Gothic" panose="020B0502020202020204" pitchFamily="34" charset="0"/>
                  <a:ea typeface="標楷體" panose="03000509000000000000" pitchFamily="65" charset="-120"/>
                </a:rPr>
                <a:t>協助你瞭解什麼服務具有補助資格</a:t>
              </a:r>
              <a:endParaRPr lang="en-US" dirty="0">
                <a:latin typeface="Century Gothic" panose="020B0502020202020204" pitchFamily="34" charset="0"/>
                <a:ea typeface="標楷體" panose="03000509000000000000" pitchFamily="65" charset="-120"/>
              </a:endParaRPr>
            </a:p>
            <a:p>
              <a:pPr marL="514350" indent="-514350"/>
              <a:r>
                <a:rPr lang="zh-TW" altLang="en-US" dirty="0">
                  <a:latin typeface="Century Gothic" panose="020B0502020202020204" pitchFamily="34" charset="0"/>
                  <a:ea typeface="標楷體" panose="03000509000000000000" pitchFamily="65" charset="-120"/>
                </a:rPr>
                <a:t>協助你健康及安全</a:t>
              </a:r>
              <a:endParaRPr lang="en-US" dirty="0">
                <a:latin typeface="Century Gothic" panose="020B0502020202020204" pitchFamily="34" charset="0"/>
                <a:ea typeface="標楷體" panose="03000509000000000000" pitchFamily="65" charset="-120"/>
              </a:endParaRP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257752" y="1633312"/>
            <a:ext cx="6902891" cy="1077218"/>
          </a:xfrm>
          <a:prstGeom prst="rect">
            <a:avLst/>
          </a:prstGeom>
        </p:spPr>
        <p:txBody>
          <a:bodyPr wrap="square">
            <a:spAutoFit/>
          </a:bodyPr>
          <a:lstStyle/>
          <a:p>
            <a:pPr algn="ctr"/>
            <a:r>
              <a:rPr lang="zh-TW" altLang="en-US" sz="3200" u="sng" dirty="0">
                <a:solidFill>
                  <a:prstClr val="black"/>
                </a:solidFill>
                <a:latin typeface="標楷體" panose="03000509000000000000" pitchFamily="65" charset="-120"/>
                <a:ea typeface="標楷體" panose="03000509000000000000" pitchFamily="65" charset="-120"/>
              </a:rPr>
              <a:t>你的</a:t>
            </a:r>
            <a:r>
              <a:rPr lang="zh-TW" altLang="en-US" sz="3200" dirty="0">
                <a:solidFill>
                  <a:prstClr val="black"/>
                </a:solidFill>
                <a:latin typeface="標楷體" panose="03000509000000000000" pitchFamily="65" charset="-120"/>
                <a:ea typeface="標楷體" panose="03000509000000000000" pitchFamily="65" charset="-120"/>
              </a:rPr>
              <a:t>區域中心</a:t>
            </a:r>
            <a:endParaRPr lang="en-US" altLang="zh-TW" sz="3200" dirty="0">
              <a:solidFill>
                <a:prstClr val="black"/>
              </a:solidFill>
              <a:latin typeface="標楷體" panose="03000509000000000000" pitchFamily="65" charset="-120"/>
              <a:ea typeface="標楷體" panose="03000509000000000000" pitchFamily="65" charset="-120"/>
            </a:endParaRPr>
          </a:p>
          <a:p>
            <a:pPr algn="ctr"/>
            <a:r>
              <a:rPr lang="zh-TW" altLang="en-US" sz="3200" dirty="0">
                <a:solidFill>
                  <a:prstClr val="black"/>
                </a:solidFill>
                <a:latin typeface="標楷體" panose="03000509000000000000" pitchFamily="65" charset="-120"/>
                <a:ea typeface="標楷體" panose="03000509000000000000" pitchFamily="65" charset="-120"/>
              </a:rPr>
              <a:t>仍扮演</a:t>
            </a:r>
            <a:r>
              <a:rPr lang="zh-TW" altLang="en-US" sz="3200" b="1" u="sng" dirty="0">
                <a:solidFill>
                  <a:prstClr val="black"/>
                </a:solidFill>
                <a:latin typeface="標楷體" panose="03000509000000000000" pitchFamily="65" charset="-120"/>
                <a:ea typeface="標楷體" panose="03000509000000000000" pitchFamily="65" charset="-120"/>
              </a:rPr>
              <a:t>重要</a:t>
            </a:r>
            <a:r>
              <a:rPr lang="zh-TW" altLang="en-US" sz="3200" dirty="0">
                <a:solidFill>
                  <a:prstClr val="black"/>
                </a:solidFill>
                <a:latin typeface="標楷體" panose="03000509000000000000" pitchFamily="65" charset="-120"/>
                <a:ea typeface="標楷體" panose="03000509000000000000" pitchFamily="65" charset="-120"/>
              </a:rPr>
              <a:t>的角色</a:t>
            </a:r>
            <a:r>
              <a:rPr lang="en-US" sz="3200" dirty="0">
                <a:solidFill>
                  <a:prstClr val="black"/>
                </a:solidFill>
                <a:latin typeface="標楷體" panose="03000509000000000000" pitchFamily="65" charset="-120"/>
                <a:ea typeface="標楷體" panose="03000509000000000000" pitchFamily="65" charset="-120"/>
              </a:rPr>
              <a:t>，</a:t>
            </a:r>
            <a:r>
              <a:rPr lang="zh-TW" altLang="en-US" sz="3200" dirty="0">
                <a:solidFill>
                  <a:prstClr val="black"/>
                </a:solidFill>
                <a:latin typeface="標楷體" panose="03000509000000000000" pitchFamily="65" charset="-120"/>
                <a:ea typeface="標楷體" panose="03000509000000000000" pitchFamily="65" charset="-120"/>
              </a:rPr>
              <a:t>功能如下</a:t>
            </a:r>
            <a:r>
              <a:rPr lang="en-US" sz="3200" dirty="0">
                <a:solidFill>
                  <a:prstClr val="black"/>
                </a:solidFill>
                <a:latin typeface="標楷體" panose="03000509000000000000" pitchFamily="65" charset="-120"/>
                <a:ea typeface="標楷體" panose="03000509000000000000" pitchFamily="65" charset="-120"/>
              </a:rPr>
              <a:t>：</a:t>
            </a:r>
            <a:endParaRPr lang="en-US" sz="3200" dirty="0">
              <a:latin typeface="標楷體" panose="03000509000000000000" pitchFamily="65" charset="-120"/>
              <a:ea typeface="標楷體" panose="03000509000000000000" pitchFamily="65" charset="-120"/>
            </a:endParaRPr>
          </a:p>
        </p:txBody>
      </p:sp>
      <p:sp>
        <p:nvSpPr>
          <p:cNvPr id="10" name="TextBox 9"/>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區域中心角色及責任</a:t>
            </a:r>
            <a:endParaRPr lang="en-US" sz="2000" kern="1200"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9475"/>
            <a:ext cx="9550400" cy="523220"/>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自我決定課程</a:t>
            </a:r>
            <a:r>
              <a:rPr lang="zh-TW" altLang="en-US" sz="2800" b="1" dirty="0">
                <a:latin typeface="標楷體" panose="03000509000000000000" pitchFamily="65" charset="-120"/>
                <a:ea typeface="標楷體" panose="03000509000000000000" pitchFamily="65" charset="-120"/>
              </a:rPr>
              <a:t>訓練師訓練</a:t>
            </a:r>
            <a:endParaRPr lang="en-US" sz="2800" dirty="0">
              <a:latin typeface="標楷體" panose="03000509000000000000" pitchFamily="65" charset="-120"/>
              <a:ea typeface="標楷體" panose="03000509000000000000" pitchFamily="65" charset="-120"/>
            </a:endParaRPr>
          </a:p>
        </p:txBody>
      </p:sp>
      <p:sp>
        <p:nvSpPr>
          <p:cNvPr id="7" name="TextBox 6"/>
          <p:cNvSpPr txBox="1"/>
          <p:nvPr/>
        </p:nvSpPr>
        <p:spPr>
          <a:xfrm>
            <a:off x="875903" y="2425105"/>
            <a:ext cx="9858357" cy="3083921"/>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zh-TW" altLang="en-US" sz="2400" kern="1200" dirty="0">
                <a:solidFill>
                  <a:schemeClr val="accent5">
                    <a:lumMod val="50000"/>
                  </a:schemeClr>
                </a:solidFill>
                <a:latin typeface="標楷體" panose="03000509000000000000" pitchFamily="65" charset="-120"/>
                <a:ea typeface="標楷體" panose="03000509000000000000" pitchFamily="65" charset="-120"/>
                <a:cs typeface="+mj-cs"/>
              </a:rPr>
              <a:t>歡迎及簡介</a:t>
            </a: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400" kern="1200" dirty="0">
                <a:solidFill>
                  <a:schemeClr val="accent5">
                    <a:lumMod val="50000"/>
                  </a:schemeClr>
                </a:solidFill>
                <a:latin typeface="標楷體" panose="03000509000000000000" pitchFamily="65" charset="-120"/>
                <a:ea typeface="標楷體" panose="03000509000000000000" pitchFamily="65" charset="-120"/>
                <a:cs typeface="+mj-cs"/>
              </a:rPr>
              <a:t>為何來此</a:t>
            </a:r>
            <a:r>
              <a:rPr lang="en-US" sz="2400" dirty="0">
                <a:solidFill>
                  <a:schemeClr val="accent5">
                    <a:lumMod val="50000"/>
                  </a:schemeClr>
                </a:solidFill>
                <a:latin typeface="標楷體" panose="03000509000000000000" pitchFamily="65" charset="-120"/>
                <a:ea typeface="標楷體" panose="03000509000000000000" pitchFamily="65" charset="-120"/>
                <a:cs typeface="+mj-cs"/>
              </a:rPr>
              <a:t>？</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r>
              <a:rPr lang="zh-TW" altLang="en-US" sz="2400" kern="1200" dirty="0">
                <a:solidFill>
                  <a:schemeClr val="accent5">
                    <a:lumMod val="50000"/>
                  </a:schemeClr>
                </a:solidFill>
                <a:latin typeface="標楷體" panose="03000509000000000000" pitchFamily="65" charset="-120"/>
                <a:ea typeface="標楷體" panose="03000509000000000000" pitchFamily="65" charset="-120"/>
                <a:cs typeface="+mj-cs"/>
              </a:rPr>
              <a:t>自我決定課程說明會訓練師的</a:t>
            </a:r>
            <a:r>
              <a:rPr lang="zh-TW" altLang="en-US" sz="2400" dirty="0">
                <a:solidFill>
                  <a:schemeClr val="accent5">
                    <a:lumMod val="50000"/>
                  </a:schemeClr>
                </a:solidFill>
                <a:latin typeface="標楷體" panose="03000509000000000000" pitchFamily="65" charset="-120"/>
                <a:ea typeface="標楷體" panose="03000509000000000000" pitchFamily="65" charset="-120"/>
              </a:rPr>
              <a:t>角色及責任為何</a:t>
            </a:r>
            <a:r>
              <a:rPr lang="en-US" sz="2400" kern="1200" dirty="0">
                <a:solidFill>
                  <a:schemeClr val="accent5">
                    <a:lumMod val="50000"/>
                  </a:schemeClr>
                </a:solidFill>
                <a:latin typeface="標楷體" panose="03000509000000000000" pitchFamily="65" charset="-120"/>
                <a:ea typeface="標楷體" panose="03000509000000000000" pitchFamily="65" charset="-120"/>
                <a:cs typeface="+mj-cs"/>
              </a:rPr>
              <a:t>？</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400" dirty="0">
                <a:solidFill>
                  <a:schemeClr val="accent5">
                    <a:lumMod val="50000"/>
                  </a:schemeClr>
                </a:solidFill>
                <a:latin typeface="標楷體" panose="03000509000000000000" pitchFamily="65" charset="-120"/>
                <a:ea typeface="標楷體" panose="03000509000000000000" pitchFamily="65" charset="-120"/>
                <a:cs typeface="+mj-cs"/>
              </a:rPr>
              <a:t>今天的訓練將有何收穫</a:t>
            </a:r>
            <a:r>
              <a:rPr lang="en-US" sz="2400" dirty="0">
                <a:solidFill>
                  <a:schemeClr val="accent5">
                    <a:lumMod val="50000"/>
                  </a:schemeClr>
                </a:solidFill>
                <a:latin typeface="標楷體" panose="03000509000000000000" pitchFamily="65" charset="-120"/>
                <a:ea typeface="標楷體" panose="03000509000000000000" pitchFamily="65" charset="-120"/>
                <a:cs typeface="+mj-cs"/>
              </a:rPr>
              <a:t>？</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400" kern="1200" dirty="0">
                <a:solidFill>
                  <a:schemeClr val="accent5">
                    <a:lumMod val="50000"/>
                  </a:schemeClr>
                </a:solidFill>
                <a:latin typeface="標楷體" panose="03000509000000000000" pitchFamily="65" charset="-120"/>
                <a:ea typeface="標楷體" panose="03000509000000000000" pitchFamily="65" charset="-120"/>
                <a:cs typeface="+mj-cs"/>
              </a:rPr>
              <a:t>內務處理</a:t>
            </a: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36997" y="1276362"/>
            <a:ext cx="4318002"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5400" kern="1200" dirty="0">
                <a:solidFill>
                  <a:schemeClr val="accent5">
                    <a:lumMod val="50000"/>
                  </a:schemeClr>
                </a:solidFill>
                <a:latin typeface="標楷體" panose="03000509000000000000" pitchFamily="65" charset="-120"/>
                <a:ea typeface="標楷體" panose="03000509000000000000" pitchFamily="65" charset="-120"/>
                <a:cs typeface="+mj-cs"/>
              </a:rPr>
              <a:t>簡介</a:t>
            </a:r>
            <a:r>
              <a:rPr lang="en-US" sz="5400" kern="1200" dirty="0">
                <a:solidFill>
                  <a:schemeClr val="accent5">
                    <a:lumMod val="50000"/>
                  </a:schemeClr>
                </a:solidFill>
                <a:latin typeface="Century Gothic" panose="020B0502020202020204" pitchFamily="34" charset="0"/>
                <a:ea typeface="+mj-ea"/>
                <a:cs typeface="+mj-cs"/>
              </a:rPr>
              <a:t> </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獨立協助者</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405619" cy="4530708"/>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7" y="3278619"/>
              <a:ext cx="6054323" cy="3296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000" u="sng" dirty="0">
                  <a:latin typeface="標楷體" panose="03000509000000000000" pitchFamily="65" charset="-120"/>
                  <a:ea typeface="標楷體" panose="03000509000000000000" pitchFamily="65" charset="-120"/>
                </a:rPr>
                <a:t>他們</a:t>
              </a:r>
              <a:r>
                <a:rPr lang="zh-TW" altLang="en-US" sz="2000" b="1" u="sng" dirty="0">
                  <a:latin typeface="標楷體" panose="03000509000000000000" pitchFamily="65" charset="-120"/>
                  <a:ea typeface="標楷體" panose="03000509000000000000" pitchFamily="65" charset="-120"/>
                </a:rPr>
                <a:t>必須</a:t>
              </a:r>
              <a:r>
                <a:rPr lang="en-US" sz="2000" dirty="0">
                  <a:latin typeface="標楷體" panose="03000509000000000000" pitchFamily="65" charset="-120"/>
                  <a:ea typeface="標楷體" panose="03000509000000000000" pitchFamily="65" charset="-120"/>
                </a:rPr>
                <a:t>：</a:t>
              </a:r>
            </a:p>
            <a:p>
              <a:r>
                <a:rPr lang="zh-TW" altLang="en-US" sz="2000" dirty="0">
                  <a:latin typeface="標楷體" panose="03000509000000000000" pitchFamily="65" charset="-120"/>
                  <a:ea typeface="標楷體" panose="03000509000000000000" pitchFamily="65" charset="-120"/>
                </a:rPr>
                <a:t>獲得訓練</a:t>
              </a:r>
              <a:endParaRPr lang="en-US"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並非提供你任何其他的服務</a:t>
              </a:r>
              <a:endParaRPr lang="en-US" sz="2000" dirty="0">
                <a:latin typeface="標楷體" panose="03000509000000000000" pitchFamily="65" charset="-120"/>
                <a:ea typeface="標楷體" panose="03000509000000000000" pitchFamily="65" charset="-120"/>
              </a:endParaRPr>
            </a:p>
            <a:p>
              <a:pPr marL="0" indent="0">
                <a:buNone/>
              </a:pPr>
              <a:r>
                <a:rPr lang="zh-TW" altLang="en-US" sz="2000" u="sng" dirty="0">
                  <a:latin typeface="標楷體" panose="03000509000000000000" pitchFamily="65" charset="-120"/>
                  <a:ea typeface="標楷體" panose="03000509000000000000" pitchFamily="65" charset="-120"/>
                </a:rPr>
                <a:t>他們</a:t>
              </a:r>
              <a:r>
                <a:rPr lang="zh-TW" altLang="en-US" sz="2000" b="1" u="sng" dirty="0">
                  <a:latin typeface="標楷體" panose="03000509000000000000" pitchFamily="65" charset="-120"/>
                  <a:ea typeface="標楷體" panose="03000509000000000000" pitchFamily="65" charset="-120"/>
                </a:rPr>
                <a:t>能</a:t>
              </a:r>
              <a:r>
                <a:rPr lang="en-US" sz="2000" dirty="0">
                  <a:latin typeface="標楷體" panose="03000509000000000000" pitchFamily="65" charset="-120"/>
                  <a:ea typeface="標楷體" panose="03000509000000000000" pitchFamily="65" charset="-120"/>
                </a:rPr>
                <a:t>：</a:t>
              </a:r>
            </a:p>
            <a:p>
              <a:r>
                <a:rPr lang="zh-TW" altLang="en-US" sz="2000" dirty="0">
                  <a:latin typeface="標楷體" panose="03000509000000000000" pitchFamily="65" charset="-120"/>
                  <a:ea typeface="標楷體" panose="03000509000000000000" pitchFamily="65" charset="-120"/>
                </a:rPr>
                <a:t>若被雇用</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從你的花費計畫可支薪</a:t>
              </a:r>
              <a:r>
                <a:rPr lang="en-US" sz="2000" dirty="0">
                  <a:latin typeface="標楷體" panose="03000509000000000000" pitchFamily="65" charset="-120"/>
                  <a:ea typeface="標楷體" panose="03000509000000000000" pitchFamily="65" charset="-120"/>
                </a:rPr>
                <a:t> </a:t>
              </a:r>
            </a:p>
            <a:p>
              <a:r>
                <a:rPr lang="zh-TW" altLang="en-US" sz="2000" dirty="0">
                  <a:latin typeface="標楷體" panose="03000509000000000000" pitchFamily="65" charset="-120"/>
                  <a:ea typeface="標楷體" panose="03000509000000000000" pitchFamily="65" charset="-120"/>
                </a:rPr>
                <a:t>當服務協調員</a:t>
              </a:r>
              <a:endParaRPr lang="en-US"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當家庭成員</a:t>
              </a:r>
              <a:endParaRPr lang="en-US" sz="2000" dirty="0">
                <a:latin typeface="標楷體" panose="03000509000000000000" pitchFamily="65" charset="-120"/>
                <a:ea typeface="標楷體" panose="03000509000000000000" pitchFamily="65" charset="-120"/>
              </a:endParaRP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81590" cy="4568087"/>
            <a:chOff x="1603693" y="2409432"/>
            <a:chExt cx="8923282"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a:t>
              </a:r>
              <a:r>
                <a:rPr lang="zh-TW" altLang="en-US" dirty="0"/>
                <a:t>協助</a:t>
              </a:r>
              <a:r>
                <a:rPr lang="en-US" dirty="0"/>
                <a:t>you </a:t>
              </a:r>
              <a:r>
                <a:rPr lang="zh-TW" altLang="en-US" dirty="0"/>
                <a:t>實施</a:t>
              </a:r>
              <a:r>
                <a:rPr lang="en-US" dirty="0"/>
                <a:t> </a:t>
              </a:r>
              <a:r>
                <a:rPr lang="zh-TW" altLang="en-US" dirty="0"/>
                <a:t>你的課程</a:t>
              </a:r>
              <a:endParaRPr lang="en-US" dirty="0"/>
            </a:p>
            <a:p>
              <a:endParaRPr lang="en-US"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92278" y="2509417"/>
              <a:ext cx="8734697" cy="1062801"/>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他們</a:t>
              </a:r>
              <a:r>
                <a:rPr lang="zh-TW" altLang="en-US" sz="2000" b="1" dirty="0">
                  <a:latin typeface="標楷體" panose="03000509000000000000" pitchFamily="65" charset="-120"/>
                  <a:ea typeface="標楷體" panose="03000509000000000000" pitchFamily="65" charset="-120"/>
                </a:rPr>
                <a:t>能</a:t>
              </a:r>
              <a:r>
                <a:rPr lang="zh-TW" altLang="en-US" sz="2000" dirty="0">
                  <a:latin typeface="標楷體" panose="03000509000000000000" pitchFamily="65" charset="-120"/>
                  <a:ea typeface="標楷體" panose="03000509000000000000" pitchFamily="65" charset="-120"/>
                </a:rPr>
                <a:t>協助</a:t>
              </a:r>
              <a:r>
                <a:rPr lang="zh-TW" altLang="en-US" sz="2000" u="sng" dirty="0">
                  <a:latin typeface="標楷體" panose="03000509000000000000" pitchFamily="65" charset="-120"/>
                  <a:ea typeface="標楷體" panose="03000509000000000000" pitchFamily="65" charset="-120"/>
                </a:rPr>
                <a:t>你</a:t>
              </a:r>
              <a:r>
                <a:rPr lang="en-US" sz="2000" dirty="0">
                  <a:latin typeface="標楷體" panose="03000509000000000000" pitchFamily="65" charset="-120"/>
                  <a:ea typeface="標楷體" panose="03000509000000000000" pitchFamily="65" charset="-120"/>
                </a:rPr>
                <a:t>：</a:t>
              </a:r>
            </a:p>
            <a:p>
              <a:endParaRPr lang="en-US" sz="800" dirty="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做出周詳的個人預算決定</a:t>
              </a:r>
              <a:r>
                <a:rPr lang="en-US" sz="2000" dirty="0">
                  <a:latin typeface="標楷體" panose="03000509000000000000" pitchFamily="65" charset="-120"/>
                  <a:ea typeface="標楷體" panose="03000509000000000000" pitchFamily="65" charset="-120"/>
                </a:rPr>
                <a:t>；</a:t>
              </a:r>
            </a:p>
            <a:p>
              <a:pPr marL="171450" indent="-17145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尋找</a:t>
              </a:r>
              <a:r>
                <a:rPr lang="en-US"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使用並協調</a:t>
              </a:r>
              <a:r>
                <a:rPr lang="en-US" altLang="zh-TW" sz="2000">
                  <a:latin typeface="標楷體" panose="03000509000000000000" pitchFamily="65" charset="-120"/>
                  <a:ea typeface="標楷體" panose="03000509000000000000" pitchFamily="65" charset="-120"/>
                </a:rPr>
                <a:t>IPP</a:t>
              </a:r>
              <a:r>
                <a:rPr lang="zh-TW" altLang="en-US" sz="2000">
                  <a:latin typeface="標楷體" panose="03000509000000000000" pitchFamily="65" charset="-120"/>
                  <a:ea typeface="標楷體" panose="03000509000000000000" pitchFamily="65" charset="-120"/>
                </a:rPr>
                <a:t>的服務及支持</a:t>
              </a:r>
              <a:r>
                <a:rPr lang="en-US" sz="2000">
                  <a:latin typeface="標楷體" panose="03000509000000000000" pitchFamily="65" charset="-120"/>
                  <a:ea typeface="標楷體" panose="03000509000000000000" pitchFamily="65" charset="-120"/>
                </a:rPr>
                <a:t>；</a:t>
              </a:r>
              <a:endParaRPr lang="en-US" sz="2000" dirty="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endParaRPr lang="en-US" sz="800" dirty="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確定你的需求並尋找符合那些需求的選擇</a:t>
              </a:r>
              <a:r>
                <a:rPr lang="en-US" sz="2000" dirty="0">
                  <a:latin typeface="標楷體" panose="03000509000000000000" pitchFamily="65" charset="-120"/>
                  <a:ea typeface="標楷體" panose="03000509000000000000" pitchFamily="65" charset="-120"/>
                </a:rPr>
                <a:t>；</a:t>
              </a:r>
            </a:p>
            <a:p>
              <a:pPr marL="171450" indent="-171450">
                <a:buFont typeface="Arial" panose="020B0604020202020204" pitchFamily="34" charset="0"/>
                <a:buChar char="•"/>
              </a:pPr>
              <a:endParaRPr lang="en-US" sz="800" dirty="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在個人中心規劃過程及發展</a:t>
              </a:r>
              <a:r>
                <a:rPr lang="en-US" altLang="zh-TW" sz="2000" dirty="0">
                  <a:latin typeface="標楷體" panose="03000509000000000000" pitchFamily="65" charset="-120"/>
                  <a:ea typeface="標楷體" panose="03000509000000000000" pitchFamily="65" charset="-120"/>
                </a:rPr>
                <a:t>IPP</a:t>
              </a:r>
              <a:r>
                <a:rPr lang="zh-TW" altLang="en-US" sz="2000" dirty="0">
                  <a:latin typeface="標楷體" panose="03000509000000000000" pitchFamily="65" charset="-120"/>
                  <a:ea typeface="標楷體" panose="03000509000000000000" pitchFamily="65" charset="-120"/>
                </a:rPr>
                <a:t>時，領導</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參與及</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或支持你的行為</a:t>
              </a:r>
              <a:endParaRPr lang="en-US" sz="2000" dirty="0">
                <a:latin typeface="標楷體" panose="03000509000000000000" pitchFamily="65" charset="-120"/>
                <a:ea typeface="標楷體" panose="03000509000000000000" pitchFamily="65" charset="-120"/>
              </a:endParaRP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257651"/>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1386075" y="1891133"/>
              <a:ext cx="9397791" cy="12395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altLang="en-US" sz="3200" dirty="0">
                  <a:latin typeface="標楷體" panose="03000509000000000000" pitchFamily="65" charset="-120"/>
                  <a:ea typeface="標楷體" panose="03000509000000000000" pitchFamily="65" charset="-120"/>
                </a:rPr>
                <a:t>誰是</a:t>
              </a:r>
              <a:r>
                <a:rPr lang="zh-TW" altLang="en-US" sz="3200" u="sng" dirty="0">
                  <a:latin typeface="標楷體" panose="03000509000000000000" pitchFamily="65" charset="-120"/>
                  <a:ea typeface="標楷體" panose="03000509000000000000" pitchFamily="65" charset="-120"/>
                </a:rPr>
                <a:t>獨立協助者</a:t>
              </a:r>
              <a:r>
                <a:rPr lang="en-US" sz="3200" dirty="0">
                  <a:latin typeface="標楷體" panose="03000509000000000000" pitchFamily="65" charset="-120"/>
                  <a:ea typeface="標楷體" panose="03000509000000000000" pitchFamily="65" charset="-120"/>
                </a:rPr>
                <a:t>？</a:t>
              </a:r>
            </a:p>
            <a:p>
              <a:pPr marL="0" indent="0" algn="ctr">
                <a:buNone/>
              </a:pPr>
              <a:r>
                <a:rPr lang="zh-TW" altLang="en-US" sz="3200" dirty="0">
                  <a:latin typeface="標楷體" panose="03000509000000000000" pitchFamily="65" charset="-120"/>
                  <a:ea typeface="標楷體" panose="03000509000000000000" pitchFamily="65" charset="-120"/>
                </a:rPr>
                <a:t>能</a:t>
              </a:r>
              <a:r>
                <a:rPr lang="zh-TW" altLang="en-US" sz="3200" b="1" u="sng" dirty="0">
                  <a:latin typeface="標楷體" panose="03000509000000000000" pitchFamily="65" charset="-120"/>
                  <a:ea typeface="標楷體" panose="03000509000000000000" pitchFamily="65" charset="-120"/>
                </a:rPr>
                <a:t>協助你</a:t>
              </a:r>
              <a:r>
                <a:rPr lang="zh-TW" altLang="en-US" sz="3200" dirty="0">
                  <a:latin typeface="標楷體" panose="03000509000000000000" pitchFamily="65" charset="-120"/>
                  <a:ea typeface="標楷體" panose="03000509000000000000" pitchFamily="65" charset="-120"/>
                </a:rPr>
                <a:t>實施課程的人</a:t>
              </a:r>
              <a:endParaRPr lang="en-US" sz="3200" dirty="0">
                <a:latin typeface="標楷體" panose="03000509000000000000" pitchFamily="65" charset="-120"/>
                <a:ea typeface="標楷體" panose="03000509000000000000" pitchFamily="65" charset="-120"/>
              </a:endParaRPr>
            </a:p>
            <a:p>
              <a:pPr marL="0" indent="0">
                <a:buNone/>
              </a:pPr>
              <a:endParaRPr lang="en-US" sz="3200" dirty="0">
                <a:latin typeface="標楷體" panose="03000509000000000000" pitchFamily="65" charset="-120"/>
                <a:ea typeface="標楷體" panose="03000509000000000000" pitchFamily="65" charset="-120"/>
              </a:endParaRPr>
            </a:p>
          </p:txBody>
        </p:sp>
      </p:grpSp>
      <p:sp>
        <p:nvSpPr>
          <p:cNvPr id="3" name="TextBox 2"/>
          <p:cNvSpPr txBox="1"/>
          <p:nvPr/>
        </p:nvSpPr>
        <p:spPr>
          <a:xfrm>
            <a:off x="92518" y="1069958"/>
            <a:ext cx="6219316" cy="369332"/>
          </a:xfrm>
          <a:prstGeom prst="rect">
            <a:avLst/>
          </a:prstGeom>
          <a:noFill/>
        </p:spPr>
        <p:txBody>
          <a:bodyPr wrap="square" rtlCol="0">
            <a:spAutoFit/>
          </a:bodyPr>
          <a:lstStyle/>
          <a:p>
            <a:pPr>
              <a:lnSpc>
                <a:spcPct val="90000"/>
              </a:lnSpc>
              <a:spcBef>
                <a:spcPct val="0"/>
              </a:spcBef>
            </a:pPr>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獨立協助者的角色及責任</a:t>
            </a:r>
            <a:endParaRPr lang="en-US" sz="2000" kern="1200"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獨立協助者</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hlinkClick r:id="rId6" action="ppaction://hlinkfile"/>
              </a:rPr>
              <a:t>*</a:t>
            </a:r>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hlinkClick r:id="rId6" action="ppaction://hlinkfile"/>
              </a:rPr>
              <a:t>選擇正確的獨立協助者</a:t>
            </a:r>
            <a:endParaRPr lang="en-US" sz="2000" kern="1200"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900" dirty="0">
                <a:latin typeface="標楷體" panose="03000509000000000000" pitchFamily="65" charset="-120"/>
                <a:ea typeface="標楷體" panose="03000509000000000000" pitchFamily="65" charset="-120"/>
              </a:rPr>
              <a:t>你</a:t>
            </a:r>
            <a:r>
              <a:rPr lang="zh-TW" altLang="en-US" sz="1900" b="1" u="sng" dirty="0">
                <a:latin typeface="標楷體" panose="03000509000000000000" pitchFamily="65" charset="-120"/>
                <a:ea typeface="標楷體" panose="03000509000000000000" pitchFamily="65" charset="-120"/>
              </a:rPr>
              <a:t>需要</a:t>
            </a:r>
            <a:r>
              <a:rPr lang="zh-TW" altLang="en-US" sz="1900" dirty="0">
                <a:latin typeface="標楷體" panose="03000509000000000000" pitchFamily="65" charset="-120"/>
                <a:ea typeface="標楷體" panose="03000509000000000000" pitchFamily="65" charset="-120"/>
              </a:rPr>
              <a:t>什麼</a:t>
            </a:r>
            <a:r>
              <a:rPr lang="en-US" sz="1900" dirty="0">
                <a:latin typeface="標楷體" panose="03000509000000000000" pitchFamily="65" charset="-120"/>
                <a:ea typeface="標楷體" panose="03000509000000000000" pitchFamily="65" charset="-120"/>
              </a:rPr>
              <a:t>？</a:t>
            </a:r>
          </a:p>
          <a:p>
            <a:r>
              <a:rPr lang="zh-TW" altLang="en-US" sz="1900" dirty="0">
                <a:latin typeface="標楷體" panose="03000509000000000000" pitchFamily="65" charset="-120"/>
                <a:ea typeface="標楷體" panose="03000509000000000000" pitchFamily="65" charset="-120"/>
              </a:rPr>
              <a:t>你需要協助使用社區或鄰里</a:t>
            </a:r>
            <a:r>
              <a:rPr lang="en-US" sz="1900" dirty="0">
                <a:latin typeface="標楷體" panose="03000509000000000000" pitchFamily="65" charset="-120"/>
                <a:ea typeface="標楷體" panose="03000509000000000000" pitchFamily="65" charset="-120"/>
              </a:rPr>
              <a:t>？	</a:t>
            </a:r>
          </a:p>
          <a:p>
            <a:r>
              <a:rPr lang="zh-TW" altLang="en-US" sz="1900" dirty="0">
                <a:latin typeface="標楷體" panose="03000509000000000000" pitchFamily="65" charset="-120"/>
                <a:ea typeface="標楷體" panose="03000509000000000000" pitchFamily="65" charset="-120"/>
              </a:rPr>
              <a:t>你需要不同的人做不同的事</a:t>
            </a:r>
            <a:r>
              <a:rPr lang="en-US" sz="1900" dirty="0">
                <a:latin typeface="標楷體" panose="03000509000000000000" pitchFamily="65" charset="-120"/>
                <a:ea typeface="標楷體" panose="03000509000000000000" pitchFamily="65" charset="-120"/>
              </a:rPr>
              <a:t>？</a:t>
            </a:r>
          </a:p>
          <a:p>
            <a:r>
              <a:rPr lang="zh-TW" altLang="en-US" sz="1900" dirty="0">
                <a:latin typeface="標楷體" panose="03000509000000000000" pitchFamily="65" charset="-120"/>
                <a:ea typeface="標楷體" panose="03000509000000000000" pitchFamily="65" charset="-120"/>
              </a:rPr>
              <a:t>你想要個人中心規劃協助</a:t>
            </a:r>
            <a:r>
              <a:rPr lang="en-US" sz="1900" dirty="0">
                <a:latin typeface="標楷體" panose="03000509000000000000" pitchFamily="65" charset="-120"/>
                <a:ea typeface="標楷體" panose="03000509000000000000" pitchFamily="65" charset="-120"/>
              </a:rPr>
              <a:t>？</a:t>
            </a:r>
          </a:p>
          <a:p>
            <a:r>
              <a:rPr lang="zh-TW" altLang="en-US" sz="1900" dirty="0">
                <a:latin typeface="標楷體" panose="03000509000000000000" pitchFamily="65" charset="-120"/>
                <a:ea typeface="標楷體" panose="03000509000000000000" pitchFamily="65" charset="-120"/>
              </a:rPr>
              <a:t>協助宣導</a:t>
            </a:r>
            <a:r>
              <a:rPr lang="en-US" sz="1900" dirty="0">
                <a:latin typeface="標楷體" panose="03000509000000000000" pitchFamily="65" charset="-120"/>
                <a:ea typeface="標楷體" panose="03000509000000000000" pitchFamily="65" charset="-120"/>
              </a:rPr>
              <a:t>？</a:t>
            </a:r>
          </a:p>
          <a:p>
            <a:r>
              <a:rPr lang="zh-TW" altLang="en-US" sz="1900" dirty="0">
                <a:latin typeface="標楷體" panose="03000509000000000000" pitchFamily="65" charset="-120"/>
                <a:ea typeface="標楷體" panose="03000509000000000000" pitchFamily="65" charset="-120"/>
              </a:rPr>
              <a:t>協助使用公共利益</a:t>
            </a:r>
            <a:r>
              <a:rPr lang="en-US" sz="1900" dirty="0">
                <a:latin typeface="標楷體" panose="03000509000000000000" pitchFamily="65" charset="-120"/>
                <a:ea typeface="標楷體" panose="03000509000000000000" pitchFamily="65" charset="-120"/>
              </a:rPr>
              <a:t>？</a:t>
            </a:r>
          </a:p>
          <a:p>
            <a:endParaRPr lang="en-US" sz="2000" dirty="0">
              <a:latin typeface="標楷體" panose="03000509000000000000" pitchFamily="65" charset="-120"/>
              <a:ea typeface="標楷體" panose="03000509000000000000" pitchFamily="65" charset="-120"/>
            </a:endParaRPr>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思考</a:t>
            </a:r>
            <a:r>
              <a:rPr lang="zh-TW" altLang="en-US" sz="2400" b="1" u="sng" dirty="0">
                <a:latin typeface="標楷體" panose="03000509000000000000" pitchFamily="65" charset="-120"/>
                <a:ea typeface="標楷體" panose="03000509000000000000" pitchFamily="65" charset="-120"/>
              </a:rPr>
              <a:t>你</a:t>
            </a:r>
            <a:r>
              <a:rPr lang="zh-TW" altLang="en-US" sz="2400" dirty="0">
                <a:latin typeface="標楷體" panose="03000509000000000000" pitchFamily="65" charset="-120"/>
                <a:ea typeface="標楷體" panose="03000509000000000000" pitchFamily="65" charset="-120"/>
              </a:rPr>
              <a:t>需要什麼</a:t>
            </a:r>
            <a:r>
              <a:rPr lang="en-US" sz="2400" dirty="0">
                <a:latin typeface="標楷體" panose="03000509000000000000" pitchFamily="65" charset="-120"/>
                <a:ea typeface="標楷體" panose="03000509000000000000" pitchFamily="65" charset="-120"/>
              </a:rPr>
              <a:t>…</a:t>
            </a:r>
          </a:p>
          <a:p>
            <a:pPr algn="ctr"/>
            <a:r>
              <a:rPr lang="zh-TW" altLang="en-US" sz="2400" b="1" u="sng" dirty="0">
                <a:latin typeface="標楷體" panose="03000509000000000000" pitchFamily="65" charset="-120"/>
                <a:ea typeface="標楷體" panose="03000509000000000000" pitchFamily="65" charset="-120"/>
              </a:rPr>
              <a:t>你</a:t>
            </a:r>
            <a:r>
              <a:rPr lang="zh-TW" altLang="en-US" sz="2400" dirty="0">
                <a:latin typeface="標楷體" panose="03000509000000000000" pitchFamily="65" charset="-120"/>
                <a:ea typeface="標楷體" panose="03000509000000000000" pitchFamily="65" charset="-120"/>
              </a:rPr>
              <a:t>願意與什麼樣的人相處</a:t>
            </a:r>
            <a:r>
              <a:rPr lang="en-US" sz="2400" dirty="0">
                <a:latin typeface="標楷體" panose="03000509000000000000" pitchFamily="65" charset="-120"/>
                <a:ea typeface="標楷體" panose="03000509000000000000" pitchFamily="65" charset="-120"/>
              </a:rPr>
              <a:t>？</a:t>
            </a: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67759" y="3575618"/>
              <a:ext cx="4758031" cy="2179864"/>
            </a:xfrm>
            <a:prstGeom prst="rect">
              <a:avLst/>
            </a:prstGeom>
            <a:noFill/>
          </p:spPr>
          <p:txBody>
            <a:bodyPr wrap="square" rtlCol="0">
              <a:spAutoFit/>
            </a:bodyPr>
            <a:lstStyle/>
            <a:p>
              <a:pPr>
                <a:lnSpc>
                  <a:spcPct val="90000"/>
                </a:lnSpc>
                <a:spcBef>
                  <a:spcPct val="0"/>
                </a:spcBef>
              </a:pPr>
              <a:r>
                <a:rPr lang="zh-TW" altLang="en-US" sz="1900" dirty="0">
                  <a:latin typeface="標楷體" panose="03000509000000000000" pitchFamily="65" charset="-120"/>
                  <a:ea typeface="標楷體" panose="03000509000000000000" pitchFamily="65" charset="-120"/>
                </a:rPr>
                <a:t>你</a:t>
              </a:r>
              <a:r>
                <a:rPr lang="zh-TW" altLang="en-US" sz="1900" b="1" u="sng" dirty="0">
                  <a:latin typeface="標楷體" panose="03000509000000000000" pitchFamily="65" charset="-120"/>
                  <a:ea typeface="標楷體" panose="03000509000000000000" pitchFamily="65" charset="-120"/>
                </a:rPr>
                <a:t>想要</a:t>
              </a:r>
              <a:r>
                <a:rPr lang="zh-TW" altLang="en-US" sz="1900" dirty="0">
                  <a:latin typeface="標楷體" panose="03000509000000000000" pitchFamily="65" charset="-120"/>
                  <a:ea typeface="標楷體" panose="03000509000000000000" pitchFamily="65" charset="-120"/>
                </a:rPr>
                <a:t>什麼</a:t>
              </a:r>
              <a:r>
                <a:rPr lang="en-US" sz="1900" dirty="0">
                  <a:latin typeface="標楷體" panose="03000509000000000000" pitchFamily="65" charset="-120"/>
                  <a:ea typeface="標楷體" panose="03000509000000000000" pitchFamily="65" charset="-120"/>
                </a:rPr>
                <a:t>？</a:t>
              </a:r>
            </a:p>
            <a:p>
              <a:pPr>
                <a:lnSpc>
                  <a:spcPct val="90000"/>
                </a:lnSpc>
                <a:spcBef>
                  <a:spcPct val="0"/>
                </a:spcBef>
              </a:pPr>
              <a:endParaRPr lang="en-US" sz="19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1900" dirty="0">
                  <a:latin typeface="標楷體" panose="03000509000000000000" pitchFamily="65" charset="-120"/>
                  <a:ea typeface="標楷體" panose="03000509000000000000" pitchFamily="65" charset="-120"/>
                </a:rPr>
                <a:t>很有條理的人</a:t>
              </a:r>
              <a:r>
                <a:rPr lang="en-US" sz="1900" dirty="0">
                  <a:latin typeface="標楷體" panose="03000509000000000000" pitchFamily="65" charset="-120"/>
                  <a:ea typeface="標楷體" panose="03000509000000000000" pitchFamily="65" charset="-120"/>
                </a:rPr>
                <a:t>？</a:t>
              </a:r>
            </a:p>
            <a:p>
              <a:pPr marL="342900" indent="-342900">
                <a:lnSpc>
                  <a:spcPct val="90000"/>
                </a:lnSpc>
                <a:spcBef>
                  <a:spcPct val="0"/>
                </a:spcBef>
                <a:buFont typeface="Arial" panose="020B0604020202020204" pitchFamily="34" charset="0"/>
                <a:buChar char="•"/>
              </a:pPr>
              <a:endParaRPr lang="en-US" sz="19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1900" dirty="0">
                  <a:latin typeface="標楷體" panose="03000509000000000000" pitchFamily="65" charset="-120"/>
                  <a:ea typeface="標楷體" panose="03000509000000000000" pitchFamily="65" charset="-120"/>
                </a:rPr>
                <a:t>你想要沉穩及溫和的人</a:t>
              </a:r>
              <a:r>
                <a:rPr lang="en-US" sz="1900" dirty="0">
                  <a:latin typeface="標楷體" panose="03000509000000000000" pitchFamily="65" charset="-120"/>
                  <a:ea typeface="標楷體" panose="03000509000000000000" pitchFamily="65" charset="-120"/>
                </a:rPr>
                <a:t>？</a:t>
              </a:r>
            </a:p>
            <a:p>
              <a:pPr marL="342900" indent="-342900">
                <a:lnSpc>
                  <a:spcPct val="90000"/>
                </a:lnSpc>
                <a:spcBef>
                  <a:spcPct val="0"/>
                </a:spcBef>
                <a:buFont typeface="Arial" panose="020B0604020202020204" pitchFamily="34" charset="0"/>
                <a:buChar char="•"/>
              </a:pPr>
              <a:endParaRPr lang="en-US" sz="19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1900" dirty="0">
                  <a:latin typeface="標楷體" panose="03000509000000000000" pitchFamily="65" charset="-120"/>
                  <a:ea typeface="標楷體" panose="03000509000000000000" pitchFamily="65" charset="-120"/>
                </a:rPr>
                <a:t>你想要真正瞭解你家庭的人</a:t>
              </a:r>
              <a:r>
                <a:rPr lang="en-US" sz="1900" dirty="0">
                  <a:latin typeface="標楷體" panose="03000509000000000000" pitchFamily="65" charset="-120"/>
                  <a:ea typeface="標楷體" panose="03000509000000000000" pitchFamily="65" charset="-120"/>
                </a:rPr>
                <a:t>？</a:t>
              </a:r>
            </a:p>
            <a:p>
              <a:pPr marL="342900" indent="-342900">
                <a:lnSpc>
                  <a:spcPct val="90000"/>
                </a:lnSpc>
                <a:spcBef>
                  <a:spcPct val="0"/>
                </a:spcBef>
                <a:buFont typeface="Arial" panose="020B0604020202020204" pitchFamily="34" charset="0"/>
                <a:buChar char="•"/>
              </a:pPr>
              <a:endParaRPr lang="en-US" sz="19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1900" dirty="0">
                  <a:latin typeface="標楷體" panose="03000509000000000000" pitchFamily="65" charset="-120"/>
                  <a:ea typeface="標楷體" panose="03000509000000000000" pitchFamily="65" charset="-120"/>
                </a:rPr>
                <a:t>瞭解你文化的人</a:t>
              </a:r>
              <a:r>
                <a:rPr lang="en-US" sz="1900" dirty="0">
                  <a:latin typeface="標楷體" panose="03000509000000000000" pitchFamily="65" charset="-120"/>
                  <a:ea typeface="標楷體" panose="03000509000000000000" pitchFamily="65" charset="-120"/>
                </a:rPr>
                <a:t>？</a:t>
              </a: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2368571"/>
            </a:xfrm>
            <a:prstGeom prst="rect">
              <a:avLst/>
            </a:prstGeom>
            <a:noFill/>
          </p:spPr>
          <p:txBody>
            <a:bodyPr wrap="square" rtlCol="0">
              <a:spAutoFit/>
            </a:bodyPr>
            <a:lstStyle/>
            <a:p>
              <a:pPr>
                <a:lnSpc>
                  <a:spcPct val="90000"/>
                </a:lnSpc>
                <a:spcBef>
                  <a:spcPct val="0"/>
                </a:spcBef>
              </a:pPr>
              <a:r>
                <a:rPr lang="zh-TW" altLang="en-US" sz="2200" dirty="0">
                  <a:latin typeface="標楷體" panose="03000509000000000000" pitchFamily="65" charset="-120"/>
                  <a:ea typeface="標楷體" panose="03000509000000000000" pitchFamily="65" charset="-120"/>
                </a:rPr>
                <a:t>你</a:t>
              </a:r>
              <a:r>
                <a:rPr lang="zh-TW" altLang="en-US" sz="2200" b="1" u="sng" dirty="0">
                  <a:latin typeface="標楷體" panose="03000509000000000000" pitchFamily="65" charset="-120"/>
                  <a:ea typeface="標楷體" panose="03000509000000000000" pitchFamily="65" charset="-120"/>
                </a:rPr>
                <a:t>想要</a:t>
              </a:r>
              <a:r>
                <a:rPr lang="zh-TW" altLang="en-US" sz="2200" dirty="0">
                  <a:latin typeface="標楷體" panose="03000509000000000000" pitchFamily="65" charset="-120"/>
                  <a:ea typeface="標楷體" panose="03000509000000000000" pitchFamily="65" charset="-120"/>
                </a:rPr>
                <a:t>什麼</a:t>
              </a:r>
              <a:r>
                <a:rPr lang="en-US" sz="2200" dirty="0">
                  <a:latin typeface="標楷體" panose="03000509000000000000" pitchFamily="65" charset="-120"/>
                  <a:ea typeface="標楷體" panose="03000509000000000000" pitchFamily="65" charset="-120"/>
                </a:rPr>
                <a:t>？</a:t>
              </a:r>
            </a:p>
            <a:p>
              <a:pPr>
                <a:lnSpc>
                  <a:spcPct val="90000"/>
                </a:lnSpc>
                <a:spcBef>
                  <a:spcPct val="0"/>
                </a:spcBef>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b="1" u="sng" dirty="0">
                  <a:latin typeface="標楷體" panose="03000509000000000000" pitchFamily="65" charset="-120"/>
                  <a:ea typeface="標楷體" panose="03000509000000000000" pitchFamily="65" charset="-120"/>
                </a:rPr>
                <a:t>不</a:t>
              </a:r>
              <a:r>
                <a:rPr lang="zh-TW" altLang="en-US" sz="2200" dirty="0">
                  <a:latin typeface="標楷體" panose="03000509000000000000" pitchFamily="65" charset="-120"/>
                  <a:ea typeface="標楷體" panose="03000509000000000000" pitchFamily="65" charset="-120"/>
                </a:rPr>
                <a:t>會替你說話的人</a:t>
              </a:r>
              <a:r>
                <a:rPr lang="en-US" sz="2200" dirty="0">
                  <a:latin typeface="標楷體" panose="03000509000000000000" pitchFamily="65" charset="-120"/>
                  <a:ea typeface="標楷體" panose="03000509000000000000" pitchFamily="65" charset="-120"/>
                </a:rPr>
                <a:t>？</a:t>
              </a:r>
            </a:p>
            <a:p>
              <a:pPr>
                <a:lnSpc>
                  <a:spcPct val="90000"/>
                </a:lnSpc>
                <a:spcBef>
                  <a:spcPct val="0"/>
                </a:spcBef>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dirty="0">
                  <a:latin typeface="標楷體" panose="03000509000000000000" pitchFamily="65" charset="-120"/>
                  <a:ea typeface="標楷體" panose="03000509000000000000" pitchFamily="65" charset="-120"/>
                </a:rPr>
                <a:t>尊重你的</a:t>
              </a:r>
              <a:r>
                <a:rPr lang="zh-TW" altLang="en-US" sz="2200" u="sng" dirty="0">
                  <a:latin typeface="標楷體" panose="03000509000000000000" pitchFamily="65" charset="-120"/>
                  <a:ea typeface="標楷體" panose="03000509000000000000" pitchFamily="65" charset="-120"/>
                </a:rPr>
                <a:t>隱私</a:t>
              </a:r>
              <a:r>
                <a:rPr lang="en-US" sz="2200" dirty="0">
                  <a:latin typeface="標楷體" panose="03000509000000000000" pitchFamily="65" charset="-120"/>
                  <a:ea typeface="標楷體" panose="03000509000000000000" pitchFamily="65" charset="-120"/>
                </a:rPr>
                <a:t>？</a:t>
              </a:r>
            </a:p>
            <a:p>
              <a:pPr>
                <a:lnSpc>
                  <a:spcPct val="90000"/>
                </a:lnSpc>
                <a:spcBef>
                  <a:spcPct val="0"/>
                </a:spcBef>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b="1" u="sng" spc="-140" dirty="0">
                  <a:latin typeface="標楷體" panose="03000509000000000000" pitchFamily="65" charset="-120"/>
                  <a:ea typeface="標楷體" panose="03000509000000000000" pitchFamily="65" charset="-120"/>
                </a:rPr>
                <a:t>不</a:t>
              </a:r>
              <a:r>
                <a:rPr lang="zh-TW" altLang="en-US" sz="2200" spc="-140" dirty="0">
                  <a:latin typeface="標楷體" panose="03000509000000000000" pitchFamily="65" charset="-120"/>
                  <a:ea typeface="標楷體" panose="03000509000000000000" pitchFamily="65" charset="-120"/>
                </a:rPr>
                <a:t>會在工作時打私人電話或傳簡訊的員工</a:t>
              </a:r>
              <a:r>
                <a:rPr lang="en-US" sz="2200" spc="-140" dirty="0">
                  <a:latin typeface="標楷體" panose="03000509000000000000" pitchFamily="65" charset="-120"/>
                  <a:ea typeface="標楷體" panose="03000509000000000000" pitchFamily="65" charset="-120"/>
                </a:rPr>
                <a:t>？</a:t>
              </a:r>
            </a:p>
            <a:p>
              <a:pPr>
                <a:lnSpc>
                  <a:spcPct val="90000"/>
                </a:lnSpc>
                <a:spcBef>
                  <a:spcPct val="0"/>
                </a:spcBef>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u="sng" dirty="0">
                  <a:latin typeface="標楷體" panose="03000509000000000000" pitchFamily="65" charset="-120"/>
                  <a:ea typeface="標楷體" panose="03000509000000000000" pitchFamily="65" charset="-120"/>
                </a:rPr>
                <a:t>瞭解</a:t>
              </a:r>
              <a:r>
                <a:rPr lang="zh-TW" altLang="en-US" sz="2200" dirty="0">
                  <a:latin typeface="標楷體" panose="03000509000000000000" pitchFamily="65" charset="-120"/>
                  <a:ea typeface="標楷體" panose="03000509000000000000" pitchFamily="65" charset="-120"/>
                </a:rPr>
                <a:t>你</a:t>
              </a:r>
              <a:r>
                <a:rPr lang="zh-TW" altLang="en-US" sz="2200" u="sng" dirty="0">
                  <a:latin typeface="標楷體" panose="03000509000000000000" pitchFamily="65" charset="-120"/>
                  <a:ea typeface="標楷體" panose="03000509000000000000" pitchFamily="65" charset="-120"/>
                </a:rPr>
                <a:t>文化</a:t>
              </a:r>
              <a:r>
                <a:rPr lang="zh-TW" altLang="en-US" sz="2200" dirty="0">
                  <a:latin typeface="標楷體" panose="03000509000000000000" pitchFamily="65" charset="-120"/>
                  <a:ea typeface="標楷體" panose="03000509000000000000" pitchFamily="65" charset="-120"/>
                </a:rPr>
                <a:t>的人</a:t>
              </a:r>
              <a:r>
                <a:rPr lang="en-US" sz="2200" dirty="0">
                  <a:latin typeface="標楷體" panose="03000509000000000000" pitchFamily="65" charset="-120"/>
                  <a:ea typeface="標楷體" panose="03000509000000000000" pitchFamily="65" charset="-120"/>
                </a:rPr>
                <a:t>？</a:t>
              </a:r>
            </a:p>
          </p:txBody>
        </p:sp>
      </p:grpSp>
      <p:sp>
        <p:nvSpPr>
          <p:cNvPr id="29" name="TextBox 28">
            <a:hlinkClick r:id="rId4"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hlinkClick r:id="rId5" action="ppaction://hlinkfile"/>
              </a:rPr>
              <a:t>*</a:t>
            </a:r>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hlinkClick r:id="rId5" action="ppaction://hlinkfile"/>
              </a:rPr>
              <a:t>角色及選擇服務提供者</a:t>
            </a:r>
            <a:endParaRPr lang="en-US" sz="2000" kern="1200"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8" name="TextBox 27"/>
          <p:cNvSpPr txBox="1"/>
          <p:nvPr/>
        </p:nvSpPr>
        <p:spPr>
          <a:xfrm>
            <a:off x="2154949" y="1743330"/>
            <a:ext cx="8334303" cy="830997"/>
          </a:xfrm>
          <a:prstGeom prst="rect">
            <a:avLst/>
          </a:prstGeom>
          <a:no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思考你</a:t>
            </a:r>
            <a:r>
              <a:rPr lang="zh-TW" altLang="en-US" sz="2400" b="1" u="sng" dirty="0">
                <a:latin typeface="標楷體" panose="03000509000000000000" pitchFamily="65" charset="-120"/>
                <a:ea typeface="標楷體" panose="03000509000000000000" pitchFamily="65" charset="-120"/>
              </a:rPr>
              <a:t>需要</a:t>
            </a:r>
            <a:r>
              <a:rPr lang="zh-TW" altLang="en-US" sz="2400" dirty="0">
                <a:latin typeface="標楷體" panose="03000509000000000000" pitchFamily="65" charset="-120"/>
                <a:ea typeface="標楷體" panose="03000509000000000000" pitchFamily="65" charset="-120"/>
              </a:rPr>
              <a:t>提供者擔任什麼角色</a:t>
            </a:r>
            <a:r>
              <a:rPr lang="en-US" sz="2400" dirty="0">
                <a:latin typeface="標楷體" panose="03000509000000000000" pitchFamily="65" charset="-120"/>
                <a:ea typeface="標楷體" panose="03000509000000000000" pitchFamily="65" charset="-120"/>
              </a:rPr>
              <a:t>…</a:t>
            </a:r>
          </a:p>
          <a:p>
            <a:pPr algn="ctr"/>
            <a:r>
              <a:rPr lang="zh-TW" altLang="en-US" sz="2400" b="1" u="sng" dirty="0">
                <a:latin typeface="標楷體" panose="03000509000000000000" pitchFamily="65" charset="-120"/>
                <a:ea typeface="標楷體" panose="03000509000000000000" pitchFamily="65" charset="-120"/>
              </a:rPr>
              <a:t>你</a:t>
            </a:r>
            <a:r>
              <a:rPr lang="zh-TW" altLang="en-US" sz="2400" dirty="0">
                <a:latin typeface="標楷體" panose="03000509000000000000" pitchFamily="65" charset="-120"/>
                <a:ea typeface="標楷體" panose="03000509000000000000" pitchFamily="65" charset="-120"/>
              </a:rPr>
              <a:t>想要什麼樣的提供者</a:t>
            </a:r>
            <a:r>
              <a:rPr lang="en-US" sz="2400" dirty="0">
                <a:latin typeface="標楷體" panose="03000509000000000000" pitchFamily="65" charset="-120"/>
                <a:ea typeface="標楷體" panose="03000509000000000000" pitchFamily="65" charset="-120"/>
              </a:rPr>
              <a:t>？</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2834622"/>
            </a:xfrm>
            <a:prstGeom prst="rect">
              <a:avLst/>
            </a:prstGeom>
            <a:noFill/>
          </p:spPr>
          <p:txBody>
            <a:bodyPr wrap="square" rtlCol="0">
              <a:spAutoFit/>
            </a:bodyPr>
            <a:lstStyle/>
            <a:p>
              <a:pPr>
                <a:lnSpc>
                  <a:spcPct val="90000"/>
                </a:lnSpc>
                <a:spcBef>
                  <a:spcPct val="0"/>
                </a:spcBef>
              </a:pPr>
              <a:r>
                <a:rPr lang="zh-TW" altLang="en-US" sz="2200" dirty="0">
                  <a:latin typeface="標楷體" panose="03000509000000000000" pitchFamily="65" charset="-120"/>
                  <a:ea typeface="標楷體" panose="03000509000000000000" pitchFamily="65" charset="-120"/>
                </a:rPr>
                <a:t>你</a:t>
              </a:r>
              <a:r>
                <a:rPr lang="zh-TW" altLang="en-US" sz="2200" b="1" u="sng" dirty="0">
                  <a:latin typeface="標楷體" panose="03000509000000000000" pitchFamily="65" charset="-120"/>
                  <a:ea typeface="標楷體" panose="03000509000000000000" pitchFamily="65" charset="-120"/>
                </a:rPr>
                <a:t>需要</a:t>
              </a:r>
              <a:r>
                <a:rPr lang="zh-TW" altLang="en-US" sz="2200" dirty="0">
                  <a:latin typeface="標楷體" panose="03000509000000000000" pitchFamily="65" charset="-120"/>
                  <a:ea typeface="標楷體" panose="03000509000000000000" pitchFamily="65" charset="-120"/>
                </a:rPr>
                <a:t>什麼</a:t>
              </a:r>
              <a:r>
                <a:rPr lang="en-US" sz="2200" dirty="0">
                  <a:latin typeface="標楷體" panose="03000509000000000000" pitchFamily="65" charset="-120"/>
                  <a:ea typeface="標楷體" panose="03000509000000000000" pitchFamily="65" charset="-120"/>
                </a:rPr>
                <a:t>？</a:t>
              </a:r>
            </a:p>
            <a:p>
              <a:pPr>
                <a:lnSpc>
                  <a:spcPct val="90000"/>
                </a:lnSpc>
                <a:spcBef>
                  <a:spcPct val="0"/>
                </a:spcBef>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dirty="0">
                  <a:latin typeface="標楷體" panose="03000509000000000000" pitchFamily="65" charset="-120"/>
                  <a:ea typeface="標楷體" panose="03000509000000000000" pitchFamily="65" charset="-120"/>
                </a:rPr>
                <a:t>具有</a:t>
              </a:r>
              <a:r>
                <a:rPr lang="zh-TW" altLang="en-US" sz="2200" u="sng" dirty="0">
                  <a:latin typeface="標楷體" panose="03000509000000000000" pitchFamily="65" charset="-120"/>
                  <a:ea typeface="標楷體" panose="03000509000000000000" pitchFamily="65" charset="-120"/>
                </a:rPr>
                <a:t>醫療</a:t>
              </a:r>
              <a:r>
                <a:rPr lang="zh-TW" altLang="en-US" sz="2200" dirty="0">
                  <a:latin typeface="標楷體" panose="03000509000000000000" pitchFamily="65" charset="-120"/>
                  <a:ea typeface="標楷體" panose="03000509000000000000" pitchFamily="65" charset="-120"/>
                </a:rPr>
                <a:t>背景的人</a:t>
              </a:r>
              <a:r>
                <a:rPr lang="en-US" sz="2200" dirty="0">
                  <a:latin typeface="標楷體" panose="03000509000000000000" pitchFamily="65" charset="-120"/>
                  <a:ea typeface="標楷體" panose="03000509000000000000" pitchFamily="65" charset="-120"/>
                </a:rPr>
                <a:t>？</a:t>
              </a:r>
            </a:p>
            <a:p>
              <a:pPr>
                <a:lnSpc>
                  <a:spcPct val="90000"/>
                </a:lnSpc>
                <a:spcBef>
                  <a:spcPct val="0"/>
                </a:spcBef>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u="sng" dirty="0">
                  <a:latin typeface="標楷體" panose="03000509000000000000" pitchFamily="65" charset="-120"/>
                  <a:ea typeface="標楷體" panose="03000509000000000000" pitchFamily="65" charset="-120"/>
                </a:rPr>
                <a:t>瞭解</a:t>
              </a:r>
              <a:r>
                <a:rPr lang="zh-TW" altLang="en-US" sz="2200" dirty="0">
                  <a:latin typeface="標楷體" panose="03000509000000000000" pitchFamily="65" charset="-120"/>
                  <a:ea typeface="標楷體" panose="03000509000000000000" pitchFamily="65" charset="-120"/>
                </a:rPr>
                <a:t>你語言的人</a:t>
              </a:r>
              <a:r>
                <a:rPr lang="en-US" sz="2200" dirty="0">
                  <a:latin typeface="標楷體" panose="03000509000000000000" pitchFamily="65" charset="-120"/>
                  <a:ea typeface="標楷體" panose="03000509000000000000" pitchFamily="65" charset="-120"/>
                </a:rPr>
                <a:t>？</a:t>
              </a:r>
            </a:p>
            <a:p>
              <a:pPr>
                <a:lnSpc>
                  <a:spcPct val="90000"/>
                </a:lnSpc>
                <a:spcBef>
                  <a:spcPct val="0"/>
                </a:spcBef>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dirty="0">
                  <a:latin typeface="標楷體" panose="03000509000000000000" pitchFamily="65" charset="-120"/>
                  <a:ea typeface="標楷體" panose="03000509000000000000" pitchFamily="65" charset="-120"/>
                </a:rPr>
                <a:t>會</a:t>
              </a:r>
              <a:r>
                <a:rPr lang="zh-TW" altLang="en-US" sz="2200" u="sng" dirty="0">
                  <a:latin typeface="標楷體" panose="03000509000000000000" pitchFamily="65" charset="-120"/>
                  <a:ea typeface="標楷體" panose="03000509000000000000" pitchFamily="65" charset="-120"/>
                </a:rPr>
                <a:t>開車</a:t>
              </a:r>
              <a:r>
                <a:rPr lang="zh-TW" altLang="en-US" sz="2200" dirty="0">
                  <a:latin typeface="標楷體" panose="03000509000000000000" pitchFamily="65" charset="-120"/>
                  <a:ea typeface="標楷體" panose="03000509000000000000" pitchFamily="65" charset="-120"/>
                </a:rPr>
                <a:t>的人</a:t>
              </a:r>
              <a:r>
                <a:rPr lang="en-US" sz="2200" dirty="0">
                  <a:latin typeface="標楷體" panose="03000509000000000000" pitchFamily="65" charset="-120"/>
                  <a:ea typeface="標楷體" panose="03000509000000000000" pitchFamily="65" charset="-120"/>
                </a:rPr>
                <a:t>？</a:t>
              </a:r>
            </a:p>
            <a:p>
              <a:pPr marL="342900" indent="-342900">
                <a:lnSpc>
                  <a:spcPct val="90000"/>
                </a:lnSpc>
                <a:spcBef>
                  <a:spcPct val="0"/>
                </a:spcBef>
                <a:buFont typeface="Arial" panose="020B0604020202020204" pitchFamily="34" charset="0"/>
                <a:buChar char="•"/>
              </a:pPr>
              <a:endParaRPr lang="en-US" sz="22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200" dirty="0">
                  <a:latin typeface="標楷體" panose="03000509000000000000" pitchFamily="65" charset="-120"/>
                  <a:ea typeface="標楷體" panose="03000509000000000000" pitchFamily="65" charset="-120"/>
                </a:rPr>
                <a:t>能支持</a:t>
              </a:r>
              <a:r>
                <a:rPr lang="zh-TW" altLang="en-US" sz="2200" u="sng" dirty="0">
                  <a:latin typeface="標楷體" panose="03000509000000000000" pitchFamily="65" charset="-120"/>
                  <a:ea typeface="標楷體" panose="03000509000000000000" pitchFamily="65" charset="-120"/>
                </a:rPr>
                <a:t>個人照護</a:t>
              </a:r>
              <a:r>
                <a:rPr lang="zh-TW" altLang="en-US" sz="2200" dirty="0">
                  <a:latin typeface="標楷體" panose="03000509000000000000" pitchFamily="65" charset="-120"/>
                  <a:ea typeface="標楷體" panose="03000509000000000000" pitchFamily="65" charset="-120"/>
                </a:rPr>
                <a:t>的人</a:t>
              </a:r>
              <a:r>
                <a:rPr lang="en-US" sz="2200" dirty="0">
                  <a:latin typeface="標楷體" panose="03000509000000000000" pitchFamily="65" charset="-120"/>
                  <a:ea typeface="標楷體" panose="03000509000000000000" pitchFamily="65" charset="-120"/>
                </a:rPr>
                <a:t>？</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服務提供者</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39115"/>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Century Gothic" panose="020B0502020202020204" pitchFamily="34" charset="0"/>
                <a:ea typeface="標楷體" panose="03000509000000000000" pitchFamily="65" charset="-120"/>
                <a:cs typeface="+mj-cs"/>
              </a:rPr>
              <a:t>財務管理服務</a:t>
            </a:r>
            <a:r>
              <a:rPr lang="en-US" sz="2700" b="1" kern="1200" dirty="0">
                <a:solidFill>
                  <a:schemeClr val="bg2">
                    <a:lumMod val="10000"/>
                  </a:schemeClr>
                </a:solidFill>
                <a:latin typeface="Century Gothic" panose="020B0502020202020204" pitchFamily="34" charset="0"/>
                <a:ea typeface="標楷體" panose="03000509000000000000" pitchFamily="65" charset="-120"/>
                <a:cs typeface="+mj-cs"/>
              </a:rPr>
              <a:t>（FMS）</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110210" y="2186852"/>
            <a:ext cx="7258870"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a:t>
              </a:r>
              <a:r>
                <a:rPr lang="zh-TW" altLang="en-US" dirty="0"/>
                <a:t>協助</a:t>
              </a:r>
              <a:r>
                <a:rPr lang="en-US" dirty="0"/>
                <a:t>you </a:t>
              </a:r>
              <a:r>
                <a:rPr lang="zh-TW" altLang="en-US" dirty="0"/>
                <a:t>實施</a:t>
              </a:r>
              <a:r>
                <a:rPr lang="en-US" dirty="0"/>
                <a:t> </a:t>
              </a:r>
              <a:r>
                <a:rPr lang="zh-TW" altLang="en-US" dirty="0"/>
                <a:t>你的課程</a:t>
              </a:r>
              <a:endParaRPr lang="en-US" dirty="0"/>
            </a:p>
            <a:p>
              <a:endParaRPr lang="en-US"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299867" y="2009175"/>
            <a:ext cx="7124742" cy="489054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Century Gothic" panose="020B0502020202020204" pitchFamily="34" charset="0"/>
              <a:ea typeface="標楷體" panose="03000509000000000000" pitchFamily="65" charset="-120"/>
              <a:cs typeface="Arial" panose="020B0604020202020204" pitchFamily="34" charset="0"/>
            </a:endParaRPr>
          </a:p>
          <a:p>
            <a:r>
              <a:rPr lang="zh-TW" altLang="en-US" sz="2000" dirty="0">
                <a:latin typeface="Century Gothic" panose="020B0502020202020204" pitchFamily="34" charset="0"/>
                <a:ea typeface="標楷體" panose="03000509000000000000" pitchFamily="65" charset="-120"/>
                <a:cs typeface="Arial" panose="020B0604020202020204" pitchFamily="34" charset="0"/>
              </a:rPr>
              <a:t>你能</a:t>
            </a:r>
            <a:r>
              <a:rPr lang="zh-TW" altLang="en-US" sz="2000" b="1" dirty="0">
                <a:latin typeface="Century Gothic" panose="020B0502020202020204" pitchFamily="34" charset="0"/>
                <a:ea typeface="標楷體" panose="03000509000000000000" pitchFamily="65" charset="-120"/>
                <a:cs typeface="Arial" panose="020B0604020202020204" pitchFamily="34" charset="0"/>
              </a:rPr>
              <a:t>選擇</a:t>
            </a:r>
            <a:r>
              <a:rPr lang="en-US" sz="2000" dirty="0">
                <a:latin typeface="Century Gothic" panose="020B0502020202020204" pitchFamily="34" charset="0"/>
                <a:ea typeface="標楷體" panose="03000509000000000000" pitchFamily="65" charset="-120"/>
                <a:cs typeface="Arial" panose="020B0604020202020204" pitchFamily="34" charset="0"/>
              </a:rPr>
              <a:t>FMS</a:t>
            </a:r>
          </a:p>
          <a:p>
            <a:pPr marL="0" indent="0">
              <a:buNone/>
            </a:pPr>
            <a:endParaRPr lang="en-US" sz="2000" dirty="0">
              <a:latin typeface="Century Gothic" panose="020B0502020202020204" pitchFamily="34" charset="0"/>
              <a:ea typeface="標楷體" panose="03000509000000000000" pitchFamily="65" charset="-120"/>
              <a:cs typeface="Arial" panose="020B0604020202020204" pitchFamily="34" charset="0"/>
            </a:endParaRPr>
          </a:p>
          <a:p>
            <a:r>
              <a:rPr lang="zh-TW" altLang="en-US" sz="2000" dirty="0">
                <a:latin typeface="Century Gothic" panose="020B0502020202020204" pitchFamily="34" charset="0"/>
                <a:ea typeface="標楷體" panose="03000509000000000000" pitchFamily="65" charset="-120"/>
                <a:cs typeface="Arial" panose="020B0604020202020204" pitchFamily="34" charset="0"/>
              </a:rPr>
              <a:t>課程的</a:t>
            </a:r>
            <a:r>
              <a:rPr lang="zh-TW" altLang="en-US" sz="2000" b="1" dirty="0">
                <a:latin typeface="Century Gothic" panose="020B0502020202020204" pitchFamily="34" charset="0"/>
                <a:ea typeface="標楷體" panose="03000509000000000000" pitchFamily="65" charset="-120"/>
                <a:cs typeface="Arial" panose="020B0604020202020204" pitchFamily="34" charset="0"/>
              </a:rPr>
              <a:t>必要</a:t>
            </a:r>
            <a:r>
              <a:rPr lang="zh-TW" altLang="en-US" sz="2000" dirty="0">
                <a:latin typeface="Century Gothic" panose="020B0502020202020204" pitchFamily="34" charset="0"/>
                <a:ea typeface="標楷體" panose="03000509000000000000" pitchFamily="65" charset="-120"/>
                <a:cs typeface="Arial" panose="020B0604020202020204" pitchFamily="34" charset="0"/>
              </a:rPr>
              <a:t>服務</a:t>
            </a:r>
            <a:endParaRPr lang="en-US" sz="2000" dirty="0">
              <a:latin typeface="Century Gothic" panose="020B0502020202020204" pitchFamily="34" charset="0"/>
              <a:ea typeface="標楷體" panose="03000509000000000000" pitchFamily="65" charset="-120"/>
              <a:cs typeface="Arial" panose="020B0604020202020204" pitchFamily="34" charset="0"/>
            </a:endParaRPr>
          </a:p>
          <a:p>
            <a:pPr marL="0" indent="0">
              <a:buNone/>
            </a:pPr>
            <a:endParaRPr lang="en-US" sz="2000" dirty="0">
              <a:latin typeface="Century Gothic" panose="020B0502020202020204" pitchFamily="34" charset="0"/>
              <a:ea typeface="標楷體" panose="03000509000000000000" pitchFamily="65" charset="-120"/>
              <a:cs typeface="Arial" panose="020B0604020202020204" pitchFamily="34" charset="0"/>
            </a:endParaRPr>
          </a:p>
          <a:p>
            <a:r>
              <a:rPr lang="zh-TW" altLang="en-US" sz="2000" b="1" dirty="0">
                <a:latin typeface="Century Gothic" panose="020B0502020202020204" pitchFamily="34" charset="0"/>
                <a:ea typeface="標楷體" panose="03000509000000000000" pitchFamily="65" charset="-120"/>
                <a:cs typeface="Arial" panose="020B0604020202020204" pitchFamily="34" charset="0"/>
              </a:rPr>
              <a:t>必要</a:t>
            </a:r>
            <a:r>
              <a:rPr lang="zh-TW" altLang="en-US" sz="2000" dirty="0">
                <a:latin typeface="Century Gothic" panose="020B0502020202020204" pitchFamily="34" charset="0"/>
                <a:ea typeface="標楷體" panose="03000509000000000000" pitchFamily="65" charset="-120"/>
                <a:cs typeface="Arial" panose="020B0604020202020204" pitchFamily="34" charset="0"/>
              </a:rPr>
              <a:t>業者</a:t>
            </a:r>
            <a:endParaRPr lang="en-US" sz="2000" dirty="0">
              <a:latin typeface="Century Gothic" panose="020B0502020202020204" pitchFamily="34" charset="0"/>
              <a:ea typeface="標楷體" panose="03000509000000000000" pitchFamily="65" charset="-120"/>
              <a:cs typeface="Arial" panose="020B0604020202020204" pitchFamily="34" charset="0"/>
            </a:endParaRPr>
          </a:p>
          <a:p>
            <a:pPr marL="0" indent="0">
              <a:buNone/>
            </a:pPr>
            <a:endParaRPr lang="en-US" sz="2000" dirty="0">
              <a:latin typeface="Century Gothic" panose="020B0502020202020204" pitchFamily="34" charset="0"/>
              <a:ea typeface="標楷體" panose="03000509000000000000" pitchFamily="65" charset="-120"/>
              <a:cs typeface="Arial" panose="020B0604020202020204" pitchFamily="34" charset="0"/>
            </a:endParaRPr>
          </a:p>
          <a:p>
            <a:r>
              <a:rPr lang="zh-TW" altLang="en-US" sz="2000" dirty="0">
                <a:latin typeface="Century Gothic" panose="020B0502020202020204" pitchFamily="34" charset="0"/>
                <a:ea typeface="標楷體" panose="03000509000000000000" pitchFamily="65" charset="-120"/>
                <a:cs typeface="Arial" panose="020B0604020202020204" pitchFamily="34" charset="0"/>
              </a:rPr>
              <a:t>你從花費計畫支付</a:t>
            </a:r>
            <a:r>
              <a:rPr lang="en-US" altLang="zh-TW" sz="2000" dirty="0">
                <a:latin typeface="Century Gothic" panose="020B0502020202020204" pitchFamily="34" charset="0"/>
                <a:ea typeface="標楷體" panose="03000509000000000000" pitchFamily="65" charset="-120"/>
                <a:cs typeface="Arial" panose="020B0604020202020204" pitchFamily="34" charset="0"/>
              </a:rPr>
              <a:t>FMS</a:t>
            </a:r>
            <a:endParaRPr lang="en-US" sz="2000" dirty="0">
              <a:latin typeface="Century Gothic" panose="020B0502020202020204" pitchFamily="34" charset="0"/>
              <a:ea typeface="標楷體" panose="03000509000000000000" pitchFamily="65" charset="-120"/>
              <a:cs typeface="Arial" panose="020B0604020202020204" pitchFamily="34" charset="0"/>
            </a:endParaRPr>
          </a:p>
          <a:p>
            <a:pPr marL="0" indent="0">
              <a:buNone/>
            </a:pPr>
            <a:endParaRPr lang="en-US" sz="2000" dirty="0">
              <a:latin typeface="Century Gothic" panose="020B0502020202020204" pitchFamily="34" charset="0"/>
              <a:ea typeface="標楷體" panose="03000509000000000000" pitchFamily="65" charset="-120"/>
              <a:cs typeface="Arial" panose="020B0604020202020204" pitchFamily="34" charset="0"/>
            </a:endParaRPr>
          </a:p>
          <a:p>
            <a:r>
              <a:rPr lang="zh-TW" altLang="en-US" sz="2000" u="sng" dirty="0">
                <a:solidFill>
                  <a:prstClr val="black"/>
                </a:solidFill>
                <a:latin typeface="Century Gothic" panose="020B0502020202020204" pitchFamily="34" charset="0"/>
                <a:ea typeface="標楷體" panose="03000509000000000000" pitchFamily="65" charset="-120"/>
                <a:cs typeface="Arial" panose="020B0604020202020204" pitchFamily="34" charset="0"/>
              </a:rPr>
              <a:t>調查</a:t>
            </a:r>
            <a:r>
              <a:rPr lang="zh-TW" altLang="en-US" sz="2000" dirty="0">
                <a:solidFill>
                  <a:prstClr val="black"/>
                </a:solidFill>
                <a:latin typeface="Century Gothic" panose="020B0502020202020204" pitchFamily="34" charset="0"/>
                <a:ea typeface="標楷體" panose="03000509000000000000" pitchFamily="65" charset="-120"/>
                <a:cs typeface="Arial" panose="020B0604020202020204" pitchFamily="34" charset="0"/>
              </a:rPr>
              <a:t>背景及資格</a:t>
            </a:r>
            <a:r>
              <a:rPr lang="en-US" sz="2000" dirty="0">
                <a:solidFill>
                  <a:prstClr val="black"/>
                </a:solidFill>
                <a:latin typeface="Century Gothic" panose="020B0502020202020204" pitchFamily="34" charset="0"/>
                <a:ea typeface="標楷體" panose="03000509000000000000" pitchFamily="65" charset="-120"/>
                <a:cs typeface="Arial" panose="020B0604020202020204" pitchFamily="34" charset="0"/>
              </a:rPr>
              <a:t> </a:t>
            </a:r>
          </a:p>
          <a:p>
            <a:pPr marL="0" indent="0">
              <a:buNone/>
            </a:pPr>
            <a:endParaRPr lang="en-US" sz="2000" dirty="0">
              <a:solidFill>
                <a:prstClr val="black"/>
              </a:solidFill>
              <a:latin typeface="Century Gothic" panose="020B0502020202020204" pitchFamily="34" charset="0"/>
              <a:ea typeface="標楷體" panose="03000509000000000000" pitchFamily="65" charset="-120"/>
              <a:cs typeface="Arial" panose="020B0604020202020204" pitchFamily="34" charset="0"/>
            </a:endParaRPr>
          </a:p>
          <a:p>
            <a:r>
              <a:rPr lang="zh-TW" altLang="en-US" sz="2000" dirty="0">
                <a:latin typeface="Century Gothic" panose="020B0502020202020204" pitchFamily="34" charset="0"/>
                <a:ea typeface="標楷體" panose="03000509000000000000" pitchFamily="65" charset="-120"/>
                <a:cs typeface="Arial" panose="020B0604020202020204" pitchFamily="34" charset="0"/>
              </a:rPr>
              <a:t>協助你</a:t>
            </a:r>
            <a:r>
              <a:rPr lang="zh-TW" altLang="en-US" sz="2000" u="sng" dirty="0">
                <a:latin typeface="Century Gothic" panose="020B0502020202020204" pitchFamily="34" charset="0"/>
                <a:ea typeface="標楷體" panose="03000509000000000000" pitchFamily="65" charset="-120"/>
                <a:cs typeface="Arial" panose="020B0604020202020204" pitchFamily="34" charset="0"/>
              </a:rPr>
              <a:t>管理</a:t>
            </a:r>
            <a:r>
              <a:rPr lang="zh-TW" altLang="en-US" sz="2000" dirty="0">
                <a:latin typeface="Century Gothic" panose="020B0502020202020204" pitchFamily="34" charset="0"/>
                <a:ea typeface="標楷體" panose="03000509000000000000" pitchFamily="65" charset="-120"/>
                <a:cs typeface="Arial" panose="020B0604020202020204" pitchFamily="34" charset="0"/>
              </a:rPr>
              <a:t>花費計畫</a:t>
            </a:r>
            <a:endParaRPr lang="en-US" sz="2000" dirty="0">
              <a:latin typeface="Century Gothic" panose="020B0502020202020204" pitchFamily="34" charset="0"/>
              <a:ea typeface="標楷體" panose="03000509000000000000" pitchFamily="65" charset="-120"/>
              <a:cs typeface="Arial" panose="020B0604020202020204" pitchFamily="34" charset="0"/>
            </a:endParaRPr>
          </a:p>
          <a:p>
            <a:endParaRPr lang="en-US" sz="2000" dirty="0">
              <a:latin typeface="Century Gothic" panose="020B0502020202020204" pitchFamily="34" charset="0"/>
              <a:ea typeface="標楷體" panose="03000509000000000000" pitchFamily="65" charset="-120"/>
              <a:cs typeface="Arial" panose="020B0604020202020204" pitchFamily="34" charset="0"/>
            </a:endParaRPr>
          </a:p>
          <a:p>
            <a:r>
              <a:rPr lang="zh-TW" altLang="en-US" sz="2000" u="sng" dirty="0">
                <a:latin typeface="Century Gothic" panose="020B0502020202020204" pitchFamily="34" charset="0"/>
                <a:ea typeface="標楷體" panose="03000509000000000000" pitchFamily="65" charset="-120"/>
                <a:cs typeface="Arial" panose="020B0604020202020204" pitchFamily="34" charset="0"/>
              </a:rPr>
              <a:t>提供</a:t>
            </a:r>
            <a:r>
              <a:rPr lang="zh-TW" altLang="en-US" sz="2000" dirty="0">
                <a:latin typeface="Century Gothic" panose="020B0502020202020204" pitchFamily="34" charset="0"/>
                <a:ea typeface="標楷體" panose="03000509000000000000" pitchFamily="65" charset="-120"/>
                <a:cs typeface="Arial" panose="020B0604020202020204" pitchFamily="34" charset="0"/>
              </a:rPr>
              <a:t>你花費計畫的月報告</a:t>
            </a:r>
            <a:endParaRPr lang="en-US" sz="2000" dirty="0">
              <a:latin typeface="Century Gothic" panose="020B0502020202020204" pitchFamily="34" charset="0"/>
              <a:ea typeface="標楷體" panose="03000509000000000000" pitchFamily="65" charset="-120"/>
              <a:cs typeface="Arial" panose="020B0604020202020204" pitchFamily="34" charset="0"/>
            </a:endParaRPr>
          </a:p>
          <a:p>
            <a:pPr marL="0" indent="0">
              <a:buFont typeface="Arial" panose="020B0604020202020204" pitchFamily="34" charset="0"/>
              <a:buNone/>
            </a:pPr>
            <a:endParaRPr lang="en-US" dirty="0">
              <a:latin typeface="Century Gothic" panose="020B0502020202020204" pitchFamily="34" charset="0"/>
              <a:ea typeface="標楷體" panose="03000509000000000000" pitchFamily="65" charset="-120"/>
            </a:endParaRPr>
          </a:p>
        </p:txBody>
      </p:sp>
      <p:grpSp>
        <p:nvGrpSpPr>
          <p:cNvPr id="2" name="Group 1">
            <a:extLst>
              <a:ext uri="{FF2B5EF4-FFF2-40B4-BE49-F238E27FC236}">
                <a16:creationId xmlns:a16="http://schemas.microsoft.com/office/drawing/2014/main" id="{4456BA49-BFB3-2F4C-83AB-9A70C342C499}"/>
              </a:ext>
            </a:extLst>
          </p:cNvPr>
          <p:cNvGrpSpPr/>
          <p:nvPr/>
        </p:nvGrpSpPr>
        <p:grpSpPr>
          <a:xfrm>
            <a:off x="7673371" y="1157019"/>
            <a:ext cx="4210335" cy="1648630"/>
            <a:chOff x="7369081" y="3951244"/>
            <a:chExt cx="4210335"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369081" y="4150080"/>
              <a:ext cx="4170952" cy="461665"/>
            </a:xfrm>
            <a:prstGeom prst="rect">
              <a:avLst/>
            </a:prstGeom>
          </p:spPr>
          <p:txBody>
            <a:bodyPr wrap="square">
              <a:spAutoFit/>
            </a:bodyPr>
            <a:lstStyle/>
            <a:p>
              <a:pPr algn="ctr"/>
              <a:r>
                <a:rPr lang="zh-TW" altLang="en-US" sz="2400" dirty="0">
                  <a:solidFill>
                    <a:prstClr val="black"/>
                  </a:solidFill>
                  <a:latin typeface="標楷體" panose="03000509000000000000" pitchFamily="65" charset="-120"/>
                  <a:ea typeface="標楷體" panose="03000509000000000000" pitchFamily="65" charset="-120"/>
                </a:rPr>
                <a:t>誰將</a:t>
              </a:r>
              <a:r>
                <a:rPr lang="zh-TW" altLang="en-US" sz="2400" u="sng" dirty="0">
                  <a:solidFill>
                    <a:prstClr val="black"/>
                  </a:solidFill>
                  <a:latin typeface="標楷體" panose="03000509000000000000" pitchFamily="65" charset="-120"/>
                  <a:ea typeface="標楷體" panose="03000509000000000000" pitchFamily="65" charset="-120"/>
                </a:rPr>
                <a:t>協助</a:t>
              </a:r>
              <a:r>
                <a:rPr lang="zh-TW" altLang="en-US" sz="2400" dirty="0">
                  <a:solidFill>
                    <a:prstClr val="black"/>
                  </a:solidFill>
                  <a:latin typeface="標楷體" panose="03000509000000000000" pitchFamily="65" charset="-120"/>
                  <a:ea typeface="標楷體" panose="03000509000000000000" pitchFamily="65" charset="-120"/>
                </a:rPr>
                <a:t>你</a:t>
              </a:r>
              <a:r>
                <a:rPr lang="zh-TW" altLang="en-US" sz="2400" b="1" u="sng" dirty="0">
                  <a:solidFill>
                    <a:prstClr val="black"/>
                  </a:solidFill>
                  <a:latin typeface="標楷體" panose="03000509000000000000" pitchFamily="65" charset="-120"/>
                  <a:ea typeface="標楷體" panose="03000509000000000000" pitchFamily="65" charset="-120"/>
                </a:rPr>
                <a:t>支付</a:t>
              </a:r>
              <a:r>
                <a:rPr lang="zh-TW" altLang="en-US" sz="2400" dirty="0">
                  <a:solidFill>
                    <a:prstClr val="black"/>
                  </a:solidFill>
                  <a:latin typeface="標楷體" panose="03000509000000000000" pitchFamily="65" charset="-120"/>
                  <a:ea typeface="標楷體" panose="03000509000000000000" pitchFamily="65" charset="-120"/>
                </a:rPr>
                <a:t>服務及員工</a:t>
              </a:r>
              <a:r>
                <a:rPr lang="en-US" sz="2400" dirty="0">
                  <a:solidFill>
                    <a:prstClr val="black"/>
                  </a:solidFill>
                  <a:latin typeface="標楷體" panose="03000509000000000000" pitchFamily="65" charset="-120"/>
                  <a:ea typeface="標楷體" panose="03000509000000000000" pitchFamily="65" charset="-120"/>
                </a:rPr>
                <a:t>？</a:t>
              </a:r>
              <a:endParaRPr lang="en-US" sz="2400" dirty="0">
                <a:latin typeface="標楷體" panose="03000509000000000000" pitchFamily="65" charset="-120"/>
                <a:ea typeface="標楷體" panose="03000509000000000000" pitchFamily="65" charset="-120"/>
              </a:endParaRP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rPr>
              <a:t>FMS</a:t>
            </a:r>
            <a:r>
              <a:rPr lang="zh-TW" altLang="en-US" sz="20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rPr>
              <a:t>角色及責任</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endParaRP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75486" y="0"/>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9" name="Oval 8"/>
          <p:cNvSpPr/>
          <p:nvPr/>
        </p:nvSpPr>
        <p:spPr>
          <a:xfrm>
            <a:off x="-448566" y="909002"/>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579640" y="2920943"/>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25504" y="3086686"/>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800" dirty="0">
                <a:latin typeface="標楷體" panose="03000509000000000000" pitchFamily="65" charset="-120"/>
                <a:ea typeface="標楷體" panose="03000509000000000000" pitchFamily="65" charset="-120"/>
              </a:rPr>
              <a:t>你</a:t>
            </a:r>
            <a:r>
              <a:rPr lang="zh-TW" altLang="en-US" sz="1800" b="1" u="sng" dirty="0">
                <a:latin typeface="標楷體" panose="03000509000000000000" pitchFamily="65" charset="-120"/>
                <a:ea typeface="標楷體" panose="03000509000000000000" pitchFamily="65" charset="-120"/>
              </a:rPr>
              <a:t>需要</a:t>
            </a:r>
            <a:r>
              <a:rPr lang="zh-TW" altLang="en-US" sz="1800" dirty="0">
                <a:latin typeface="標楷體" panose="03000509000000000000" pitchFamily="65" charset="-120"/>
                <a:ea typeface="標楷體" panose="03000509000000000000" pitchFamily="65" charset="-120"/>
              </a:rPr>
              <a:t>什麼</a:t>
            </a:r>
            <a:r>
              <a:rPr lang="en-US" sz="1800" dirty="0">
                <a:latin typeface="標楷體" panose="03000509000000000000" pitchFamily="65" charset="-120"/>
                <a:ea typeface="標楷體" panose="03000509000000000000" pitchFamily="65" charset="-120"/>
              </a:rPr>
              <a:t>？</a:t>
            </a:r>
            <a:endParaRPr lang="en-US" sz="9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你需要員工協助</a:t>
            </a:r>
            <a:r>
              <a:rPr lang="en-US" sz="1800" dirty="0">
                <a:latin typeface="標楷體" panose="03000509000000000000" pitchFamily="65" charset="-120"/>
                <a:ea typeface="標楷體" panose="03000509000000000000" pitchFamily="65" charset="-120"/>
              </a:rPr>
              <a:t>？</a:t>
            </a:r>
          </a:p>
          <a:p>
            <a:pPr marL="0" indent="0">
              <a:buNone/>
            </a:pPr>
            <a:endParaRPr lang="en-US" sz="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你需要更多協助或提醒確保你維持在花費計畫內</a:t>
            </a:r>
            <a:r>
              <a:rPr lang="en-US" sz="1800" dirty="0">
                <a:latin typeface="標楷體" panose="03000509000000000000" pitchFamily="65" charset="-120"/>
                <a:ea typeface="標楷體" panose="03000509000000000000" pitchFamily="65" charset="-120"/>
              </a:rPr>
              <a:t>？	</a:t>
            </a:r>
          </a:p>
          <a:p>
            <a:pPr marL="0" indent="0">
              <a:buNone/>
            </a:pPr>
            <a:endParaRPr lang="en-US" sz="1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你只需要他們付帳單並寄明細給你</a:t>
            </a:r>
            <a:r>
              <a:rPr lang="en-US" sz="1800" dirty="0">
                <a:latin typeface="標楷體" panose="03000509000000000000" pitchFamily="65" charset="-120"/>
                <a:ea typeface="標楷體" panose="03000509000000000000" pitchFamily="65" charset="-120"/>
              </a:rPr>
              <a:t>？</a:t>
            </a:r>
          </a:p>
          <a:p>
            <a:endParaRPr lang="en-US" sz="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你需要購買物品及用品</a:t>
            </a:r>
            <a:r>
              <a:rPr lang="en-US" sz="1800" dirty="0">
                <a:latin typeface="標楷體" panose="03000509000000000000" pitchFamily="65" charset="-120"/>
                <a:ea typeface="標楷體" panose="03000509000000000000" pitchFamily="65" charset="-120"/>
              </a:rPr>
              <a:t>？</a:t>
            </a:r>
          </a:p>
          <a:p>
            <a:pPr marL="0" indent="0">
              <a:buNone/>
            </a:pPr>
            <a:endParaRPr lang="en-US" sz="100" dirty="0">
              <a:latin typeface="標楷體" panose="03000509000000000000" pitchFamily="65" charset="-120"/>
              <a:ea typeface="標楷體" panose="03000509000000000000" pitchFamily="65" charset="-120"/>
            </a:endParaRPr>
          </a:p>
          <a:p>
            <a:pPr marL="0" indent="0">
              <a:buNone/>
            </a:pPr>
            <a:endParaRPr lang="en-US" sz="700" dirty="0">
              <a:latin typeface="標楷體" panose="03000509000000000000" pitchFamily="65" charset="-120"/>
              <a:ea typeface="標楷體" panose="03000509000000000000" pitchFamily="65" charset="-120"/>
            </a:endParaRPr>
          </a:p>
          <a:p>
            <a:pPr marL="0" indent="0">
              <a:buNone/>
            </a:pPr>
            <a:endParaRPr lang="en-US" sz="800" dirty="0">
              <a:latin typeface="標楷體" panose="03000509000000000000" pitchFamily="65" charset="-120"/>
              <a:ea typeface="標楷體" panose="03000509000000000000" pitchFamily="65" charset="-120"/>
            </a:endParaRPr>
          </a:p>
          <a:p>
            <a:endParaRPr lang="en-US" sz="2000" dirty="0">
              <a:latin typeface="標楷體" panose="03000509000000000000" pitchFamily="65" charset="-120"/>
              <a:ea typeface="標楷體" panose="03000509000000000000" pitchFamily="65" charset="-120"/>
            </a:endParaRPr>
          </a:p>
        </p:txBody>
      </p:sp>
      <p:pic>
        <p:nvPicPr>
          <p:cNvPr id="2" name="Picture 1"/>
          <p:cNvPicPr>
            <a:picLocks noChangeAspect="1"/>
          </p:cNvPicPr>
          <p:nvPr/>
        </p:nvPicPr>
        <p:blipFill>
          <a:blip r:embed="rId4"/>
          <a:stretch>
            <a:fillRect/>
          </a:stretch>
        </p:blipFill>
        <p:spPr>
          <a:xfrm>
            <a:off x="6433241" y="2920943"/>
            <a:ext cx="5206435" cy="3724979"/>
          </a:xfrm>
          <a:prstGeom prst="rect">
            <a:avLst/>
          </a:prstGeom>
        </p:spPr>
      </p:pic>
      <p:grpSp>
        <p:nvGrpSpPr>
          <p:cNvPr id="3" name="Group 2"/>
          <p:cNvGrpSpPr/>
          <p:nvPr/>
        </p:nvGrpSpPr>
        <p:grpSpPr>
          <a:xfrm>
            <a:off x="2156571" y="1442568"/>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思考你</a:t>
              </a:r>
              <a:r>
                <a:rPr lang="zh-TW" altLang="en-US" sz="2400" b="1" u="sng" dirty="0">
                  <a:latin typeface="標楷體" panose="03000509000000000000" pitchFamily="65" charset="-120"/>
                  <a:ea typeface="標楷體" panose="03000509000000000000" pitchFamily="65" charset="-120"/>
                </a:rPr>
                <a:t>需要</a:t>
              </a:r>
              <a:r>
                <a:rPr lang="zh-TW" altLang="en-US" sz="2400" dirty="0">
                  <a:latin typeface="標楷體" panose="03000509000000000000" pitchFamily="65" charset="-120"/>
                  <a:ea typeface="標楷體" panose="03000509000000000000" pitchFamily="65" charset="-120"/>
                </a:rPr>
                <a:t>什麼</a:t>
              </a:r>
              <a:r>
                <a:rPr lang="en-US" sz="2400" dirty="0">
                  <a:latin typeface="標楷體" panose="03000509000000000000" pitchFamily="65" charset="-120"/>
                  <a:ea typeface="標楷體" panose="03000509000000000000" pitchFamily="65" charset="-120"/>
                </a:rPr>
                <a:t>…</a:t>
              </a:r>
            </a:p>
            <a:p>
              <a:pPr algn="ctr"/>
              <a:r>
                <a:rPr lang="zh-TW" altLang="en-US" sz="2400" dirty="0">
                  <a:latin typeface="標楷體" panose="03000509000000000000" pitchFamily="65" charset="-120"/>
                  <a:ea typeface="標楷體" panose="03000509000000000000" pitchFamily="65" charset="-120"/>
                </a:rPr>
                <a:t>還有你</a:t>
              </a:r>
              <a:r>
                <a:rPr lang="zh-TW" altLang="en-US" sz="2400" b="1" u="sng" dirty="0">
                  <a:latin typeface="標楷體" panose="03000509000000000000" pitchFamily="65" charset="-120"/>
                  <a:ea typeface="標楷體" panose="03000509000000000000" pitchFamily="65" charset="-120"/>
                </a:rPr>
                <a:t>想要</a:t>
              </a:r>
              <a:r>
                <a:rPr lang="zh-TW" altLang="en-US" sz="2400" dirty="0">
                  <a:latin typeface="標楷體" panose="03000509000000000000" pitchFamily="65" charset="-120"/>
                  <a:ea typeface="標楷體" panose="03000509000000000000" pitchFamily="65" charset="-120"/>
                </a:rPr>
                <a:t>什麼</a:t>
              </a:r>
              <a:r>
                <a:rPr lang="en-US" sz="2400" dirty="0">
                  <a:latin typeface="標楷體" panose="03000509000000000000" pitchFamily="65" charset="-120"/>
                  <a:ea typeface="標楷體" panose="03000509000000000000" pitchFamily="65" charset="-120"/>
                </a:rPr>
                <a:t>？</a:t>
              </a:r>
            </a:p>
          </p:txBody>
        </p:sp>
      </p:grpSp>
      <p:sp>
        <p:nvSpPr>
          <p:cNvPr id="12" name="TextBox 11"/>
          <p:cNvSpPr txBox="1"/>
          <p:nvPr/>
        </p:nvSpPr>
        <p:spPr>
          <a:xfrm>
            <a:off x="6534375" y="3086686"/>
            <a:ext cx="5004165" cy="3083921"/>
          </a:xfrm>
          <a:prstGeom prst="rect">
            <a:avLst/>
          </a:prstGeom>
          <a:noFill/>
        </p:spPr>
        <p:txBody>
          <a:bodyPr wrap="square" rtlCol="0">
            <a:spAutoFit/>
          </a:bodyPr>
          <a:lstStyle/>
          <a:p>
            <a:pPr>
              <a:lnSpc>
                <a:spcPct val="90000"/>
              </a:lnSpc>
              <a:spcBef>
                <a:spcPct val="0"/>
              </a:spcBef>
            </a:pPr>
            <a:r>
              <a:rPr lang="zh-TW" altLang="en-US" sz="2000" dirty="0">
                <a:latin typeface="標楷體" panose="03000509000000000000" pitchFamily="65" charset="-120"/>
                <a:ea typeface="標楷體" panose="03000509000000000000" pitchFamily="65" charset="-120"/>
              </a:rPr>
              <a:t>你</a:t>
            </a:r>
            <a:r>
              <a:rPr lang="zh-TW" altLang="en-US" sz="2000" b="1" u="sng" dirty="0">
                <a:latin typeface="標楷體" panose="03000509000000000000" pitchFamily="65" charset="-120"/>
                <a:ea typeface="標楷體" panose="03000509000000000000" pitchFamily="65" charset="-120"/>
              </a:rPr>
              <a:t>想要</a:t>
            </a:r>
            <a:r>
              <a:rPr lang="zh-TW" altLang="en-US" sz="2000" dirty="0">
                <a:latin typeface="標楷體" panose="03000509000000000000" pitchFamily="65" charset="-120"/>
                <a:ea typeface="標楷體" panose="03000509000000000000" pitchFamily="65" charset="-120"/>
              </a:rPr>
              <a:t>什麼</a:t>
            </a:r>
            <a:r>
              <a:rPr lang="en-US" sz="2000" dirty="0">
                <a:latin typeface="標楷體" panose="03000509000000000000" pitchFamily="65" charset="-120"/>
                <a:ea typeface="標楷體" panose="03000509000000000000" pitchFamily="65" charset="-120"/>
              </a:rPr>
              <a:t>？</a:t>
            </a:r>
          </a:p>
          <a:p>
            <a:pPr>
              <a:lnSpc>
                <a:spcPct val="90000"/>
              </a:lnSpc>
              <a:spcBef>
                <a:spcPct val="0"/>
              </a:spcBef>
            </a:pPr>
            <a:endParaRPr lang="en-US" sz="8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員工負完全責任</a:t>
            </a:r>
            <a:r>
              <a:rPr lang="en-US" sz="2000" dirty="0">
                <a:latin typeface="標楷體" panose="03000509000000000000" pitchFamily="65" charset="-120"/>
                <a:ea typeface="標楷體" panose="03000509000000000000" pitchFamily="65" charset="-120"/>
              </a:rPr>
              <a:t>？</a:t>
            </a:r>
          </a:p>
          <a:p>
            <a:pPr>
              <a:lnSpc>
                <a:spcPct val="90000"/>
              </a:lnSpc>
              <a:spcBef>
                <a:spcPct val="0"/>
              </a:spcBef>
            </a:pPr>
            <a:endParaRPr lang="en-US" sz="20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有員工的經營協助</a:t>
            </a:r>
            <a:r>
              <a:rPr lang="en-US" sz="2000" dirty="0">
                <a:latin typeface="標楷體" panose="03000509000000000000" pitchFamily="65" charset="-120"/>
                <a:ea typeface="標楷體" panose="03000509000000000000" pitchFamily="65" charset="-120"/>
              </a:rPr>
              <a:t>？</a:t>
            </a:r>
          </a:p>
          <a:p>
            <a:pPr marL="342900" indent="-342900">
              <a:lnSpc>
                <a:spcPct val="90000"/>
              </a:lnSpc>
              <a:spcBef>
                <a:spcPct val="0"/>
              </a:spcBef>
              <a:buFont typeface="Arial" panose="020B0604020202020204" pitchFamily="34" charset="0"/>
              <a:buChar char="•"/>
            </a:pPr>
            <a:endParaRPr lang="en-US" sz="20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責任或無責任</a:t>
            </a:r>
            <a:r>
              <a:rPr lang="en-US" sz="2000" dirty="0">
                <a:latin typeface="標楷體" panose="03000509000000000000" pitchFamily="65" charset="-120"/>
                <a:ea typeface="標楷體" panose="03000509000000000000" pitchFamily="65" charset="-120"/>
              </a:rPr>
              <a:t>？</a:t>
            </a:r>
          </a:p>
          <a:p>
            <a:pPr marL="342900" indent="-342900">
              <a:lnSpc>
                <a:spcPct val="90000"/>
              </a:lnSpc>
              <a:spcBef>
                <a:spcPct val="0"/>
              </a:spcBef>
              <a:buFont typeface="Arial" panose="020B0604020202020204" pitchFamily="34" charset="0"/>
              <a:buChar char="•"/>
            </a:pPr>
            <a:endParaRPr lang="en-US" sz="20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endParaRPr lang="en-US" sz="20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endParaRPr lang="en-US" sz="2000"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Arial" panose="020B0604020202020204" pitchFamily="34" charset="0"/>
              <a:buChar char="•"/>
            </a:pPr>
            <a:endParaRPr lang="en-US" sz="2000" dirty="0">
              <a:latin typeface="標楷體" panose="03000509000000000000" pitchFamily="65" charset="-120"/>
              <a:ea typeface="標楷體" panose="03000509000000000000" pitchFamily="65" charset="-120"/>
            </a:endParaRPr>
          </a:p>
          <a:p>
            <a:pPr>
              <a:lnSpc>
                <a:spcPct val="90000"/>
              </a:lnSpc>
              <a:spcBef>
                <a:spcPct val="0"/>
              </a:spcBef>
            </a:pPr>
            <a:endParaRPr lang="en-US" sz="800" dirty="0">
              <a:latin typeface="標楷體" panose="03000509000000000000" pitchFamily="65" charset="-120"/>
              <a:ea typeface="標楷體" panose="03000509000000000000" pitchFamily="65" charset="-12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75486" y="551005"/>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Century Gothic" panose="020B0502020202020204" pitchFamily="34" charset="0"/>
                <a:ea typeface="標楷體" panose="03000509000000000000" pitchFamily="65" charset="-120"/>
                <a:cs typeface="+mj-cs"/>
              </a:rPr>
              <a:t>財務管理服務</a:t>
            </a:r>
            <a:r>
              <a:rPr lang="en-US" sz="2700" b="1" kern="1200" dirty="0">
                <a:solidFill>
                  <a:schemeClr val="bg2">
                    <a:lumMod val="10000"/>
                  </a:schemeClr>
                </a:solidFill>
                <a:latin typeface="Century Gothic" panose="020B0502020202020204" pitchFamily="34" charset="0"/>
                <a:ea typeface="標楷體" panose="03000509000000000000" pitchFamily="65" charset="-120"/>
                <a:cs typeface="+mj-cs"/>
              </a:rPr>
              <a:t>（FMS）</a:t>
            </a:r>
          </a:p>
        </p:txBody>
      </p:sp>
      <p:sp>
        <p:nvSpPr>
          <p:cNvPr id="6" name="TextBox 5"/>
          <p:cNvSpPr txBox="1"/>
          <p:nvPr/>
        </p:nvSpPr>
        <p:spPr>
          <a:xfrm>
            <a:off x="68061" y="1065760"/>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hlinkClick r:id="rId5" action="ppaction://hlinkfile"/>
              </a:rPr>
              <a:t>*</a:t>
            </a:r>
            <a:r>
              <a:rPr lang="zh-TW" altLang="en-US" sz="20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hlinkClick r:id="rId5" action="ppaction://hlinkfile"/>
              </a:rPr>
              <a:t>選擇正確的</a:t>
            </a:r>
            <a:r>
              <a:rPr lang="en-US" sz="20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hlinkClick r:id="rId5" action="ppaction://hlinkfile"/>
              </a:rPr>
              <a:t>FMS</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endParaRP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894912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選擇正確的人擔任正確的角色</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528283" y="1125783"/>
            <a:ext cx="6657598" cy="584775"/>
          </a:xfrm>
          <a:prstGeom prst="rect">
            <a:avLst/>
          </a:prstGeom>
        </p:spPr>
        <p:txBody>
          <a:bodyPr wrap="square">
            <a:spAutoFit/>
          </a:bodyPr>
          <a:lstStyle/>
          <a:p>
            <a:r>
              <a:rPr lang="en-US" sz="3200" dirty="0">
                <a:latin typeface="Century Gothic" panose="020B0502020202020204" pitchFamily="34" charset="0"/>
                <a:hlinkClick r:id="rId5" action="ppaction://hlinkfile"/>
              </a:rPr>
              <a:t>*</a:t>
            </a:r>
            <a:r>
              <a:rPr lang="zh-TW" altLang="en-US" sz="3200" dirty="0">
                <a:latin typeface="標楷體" panose="03000509000000000000" pitchFamily="65" charset="-120"/>
                <a:ea typeface="標楷體" panose="03000509000000000000" pitchFamily="65" charset="-120"/>
                <a:hlinkClick r:id="rId5" action="ppaction://hlinkfile"/>
              </a:rPr>
              <a:t>提供者同意書</a:t>
            </a:r>
            <a:endParaRPr lang="en-US" sz="3200" dirty="0">
              <a:latin typeface="標楷體" panose="03000509000000000000" pitchFamily="65" charset="-120"/>
              <a:ea typeface="標楷體" panose="03000509000000000000" pitchFamily="65" charset="-120"/>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a:t>
              </a:r>
              <a:r>
                <a:rPr lang="zh-TW" altLang="en-US" dirty="0"/>
                <a:t>協助</a:t>
              </a:r>
              <a:r>
                <a:rPr lang="en-US" dirty="0"/>
                <a:t>you </a:t>
              </a:r>
              <a:r>
                <a:rPr lang="zh-TW" altLang="en-US" dirty="0"/>
                <a:t>實施</a:t>
              </a:r>
              <a:r>
                <a:rPr lang="en-US" dirty="0"/>
                <a:t> </a:t>
              </a:r>
              <a:r>
                <a:rPr lang="zh-TW" altLang="en-US" dirty="0"/>
                <a:t>你的課程</a:t>
              </a:r>
              <a:endParaRPr lang="en-US" dirty="0"/>
            </a:p>
            <a:p>
              <a:endParaRPr lang="en-US"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198714" cy="3417440"/>
              <a:chOff x="715644" y="2031765"/>
              <a:chExt cx="7198714" cy="3433931"/>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402041"/>
              </a:xfrm>
              <a:prstGeom prst="rect">
                <a:avLst/>
              </a:prstGeom>
            </p:spPr>
            <p:txBody>
              <a:bodyPr wrap="square">
                <a:spAutoFit/>
              </a:bodyPr>
              <a:lstStyle/>
              <a:p>
                <a:pPr algn="ctr">
                  <a:defRPr/>
                </a:pPr>
                <a:r>
                  <a:rPr lang="zh-TW" altLang="en-US" sz="2000" dirty="0">
                    <a:latin typeface="標楷體" panose="03000509000000000000" pitchFamily="65" charset="-120"/>
                    <a:ea typeface="標楷體" panose="03000509000000000000" pitchFamily="65" charset="-120"/>
                  </a:rPr>
                  <a:t>服務進行地點</a:t>
                </a:r>
                <a:endParaRPr lang="en-US" sz="2000" dirty="0">
                  <a:latin typeface="標楷體" panose="03000509000000000000" pitchFamily="65" charset="-120"/>
                  <a:ea typeface="標楷體" panose="03000509000000000000" pitchFamily="65" charset="-120"/>
                </a:endParaRP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70423" y="2551205"/>
                <a:ext cx="1993006" cy="402041"/>
              </a:xfrm>
              <a:prstGeom prst="rect">
                <a:avLst/>
              </a:prstGeom>
              <a:noFill/>
            </p:spPr>
            <p:txBody>
              <a:bodyPr wrap="square" rtlCol="0">
                <a:spAutoFit/>
              </a:bodyPr>
              <a:lstStyle/>
              <a:p>
                <a:pPr algn="ctr">
                  <a:defRPr/>
                </a:pPr>
                <a:r>
                  <a:rPr lang="zh-TW" altLang="en-US" sz="2000" dirty="0">
                    <a:latin typeface="標楷體" panose="03000509000000000000" pitchFamily="65" charset="-120"/>
                    <a:ea typeface="標楷體" panose="03000509000000000000" pitchFamily="65" charset="-120"/>
                  </a:rPr>
                  <a:t>工作期望</a:t>
                </a:r>
                <a:endParaRPr lang="en-US" sz="2000" dirty="0">
                  <a:latin typeface="標楷體" panose="03000509000000000000" pitchFamily="65" charset="-120"/>
                  <a:ea typeface="標楷體" panose="03000509000000000000" pitchFamily="65" charset="-120"/>
                </a:endParaRP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456815"/>
                <a:ext cx="2175886" cy="402041"/>
              </a:xfrm>
              <a:prstGeom prst="rect">
                <a:avLst/>
              </a:prstGeom>
              <a:noFill/>
            </p:spPr>
            <p:txBody>
              <a:bodyPr wrap="square" rtlCol="0">
                <a:spAutoFit/>
              </a:bodyPr>
              <a:lstStyle/>
              <a:p>
                <a:pPr algn="ctr">
                  <a:defRPr/>
                </a:pPr>
                <a:r>
                  <a:rPr lang="zh-TW" altLang="en-US" sz="2000" dirty="0">
                    <a:latin typeface="標楷體" panose="03000509000000000000" pitchFamily="65" charset="-120"/>
                    <a:ea typeface="標楷體" panose="03000509000000000000" pitchFamily="65" charset="-120"/>
                  </a:rPr>
                  <a:t>工作時數及天數</a:t>
                </a:r>
                <a:endParaRPr lang="en-US" sz="2000" dirty="0">
                  <a:latin typeface="標楷體" panose="03000509000000000000" pitchFamily="65" charset="-120"/>
                  <a:ea typeface="標楷體" panose="03000509000000000000" pitchFamily="65" charset="-120"/>
                </a:endParaRP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711302"/>
              </a:xfrm>
              <a:prstGeom prst="rect">
                <a:avLst/>
              </a:prstGeom>
              <a:noFill/>
            </p:spPr>
            <p:txBody>
              <a:bodyPr wrap="square" rtlCol="0">
                <a:spAutoFit/>
              </a:bodyPr>
              <a:lstStyle/>
              <a:p>
                <a:pPr algn="ctr">
                  <a:defRPr/>
                </a:pPr>
                <a:r>
                  <a:rPr lang="zh-TW" altLang="en-US" sz="2000" dirty="0">
                    <a:latin typeface="標楷體" panose="03000509000000000000" pitchFamily="65" charset="-120"/>
                    <a:ea typeface="標楷體" panose="03000509000000000000" pitchFamily="65" charset="-120"/>
                  </a:rPr>
                  <a:t>如何記錄</a:t>
                </a:r>
                <a:endParaRPr lang="en-US" altLang="zh-TW" sz="2000" dirty="0">
                  <a:latin typeface="標楷體" panose="03000509000000000000" pitchFamily="65" charset="-120"/>
                  <a:ea typeface="標楷體" panose="03000509000000000000" pitchFamily="65" charset="-120"/>
                </a:endParaRPr>
              </a:p>
              <a:p>
                <a:pPr algn="ctr">
                  <a:defRPr/>
                </a:pPr>
                <a:r>
                  <a:rPr lang="zh-TW" altLang="en-US" sz="2000" dirty="0">
                    <a:latin typeface="標楷體" panose="03000509000000000000" pitchFamily="65" charset="-120"/>
                    <a:ea typeface="標楷體" panose="03000509000000000000" pitchFamily="65" charset="-120"/>
                  </a:rPr>
                  <a:t>工作時間</a:t>
                </a:r>
                <a:endParaRPr lang="en-US" sz="2000" dirty="0">
                  <a:latin typeface="標楷體" panose="03000509000000000000" pitchFamily="65" charset="-120"/>
                  <a:ea typeface="標楷體" panose="03000509000000000000" pitchFamily="65" charset="-120"/>
                </a:endParaRP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707886"/>
              </a:xfrm>
              <a:prstGeom prst="rect">
                <a:avLst/>
              </a:prstGeom>
              <a:noFill/>
            </p:spPr>
            <p:txBody>
              <a:bodyPr wrap="square" rtlCol="0">
                <a:spAutoFit/>
              </a:bodyPr>
              <a:lstStyle/>
              <a:p>
                <a:pPr algn="ctr">
                  <a:defRPr/>
                </a:pPr>
                <a:r>
                  <a:rPr lang="zh-TW" altLang="en-US" sz="2000" dirty="0">
                    <a:latin typeface="標楷體" panose="03000509000000000000" pitchFamily="65" charset="-120"/>
                    <a:ea typeface="標楷體" panose="03000509000000000000" pitchFamily="65" charset="-120"/>
                  </a:rPr>
                  <a:t>開始日期</a:t>
                </a:r>
                <a:r>
                  <a:rPr lang="en-US" sz="2000" dirty="0">
                    <a:latin typeface="標楷體" panose="03000509000000000000" pitchFamily="65" charset="-120"/>
                    <a:ea typeface="標楷體" panose="03000509000000000000" pitchFamily="65" charset="-120"/>
                  </a:rPr>
                  <a:t>/</a:t>
                </a:r>
              </a:p>
              <a:p>
                <a:pPr algn="ctr">
                  <a:defRPr/>
                </a:pPr>
                <a:r>
                  <a:rPr lang="zh-TW" altLang="en-US" sz="2000" dirty="0">
                    <a:latin typeface="標楷體" panose="03000509000000000000" pitchFamily="65" charset="-120"/>
                    <a:ea typeface="標楷體" panose="03000509000000000000" pitchFamily="65" charset="-120"/>
                  </a:rPr>
                  <a:t>結束日期</a:t>
                </a:r>
                <a:endParaRPr lang="en-US" sz="2000" dirty="0">
                  <a:latin typeface="標楷體" panose="03000509000000000000" pitchFamily="65" charset="-120"/>
                  <a:ea typeface="標楷體" panose="03000509000000000000" pitchFamily="65" charset="-120"/>
                </a:endParaRP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175886" cy="400110"/>
              </a:xfrm>
              <a:prstGeom prst="rect">
                <a:avLst/>
              </a:prstGeom>
              <a:noFill/>
            </p:spPr>
            <p:txBody>
              <a:bodyPr wrap="square" rtlCol="0">
                <a:spAutoFit/>
              </a:bodyPr>
              <a:lstStyle/>
              <a:p>
                <a:pPr algn="ctr">
                  <a:defRPr/>
                </a:pPr>
                <a:r>
                  <a:rPr lang="zh-TW" altLang="en-US" sz="2000" dirty="0">
                    <a:latin typeface="標楷體" panose="03000509000000000000" pitchFamily="65" charset="-120"/>
                    <a:ea typeface="標楷體" panose="03000509000000000000" pitchFamily="65" charset="-120"/>
                  </a:rPr>
                  <a:t>薪資</a:t>
                </a:r>
                <a:endParaRPr lang="en-US" sz="2000" dirty="0">
                  <a:latin typeface="標楷體" panose="03000509000000000000" pitchFamily="65" charset="-120"/>
                  <a:ea typeface="標楷體" panose="03000509000000000000" pitchFamily="65" charset="-120"/>
                </a:endParaRP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標楷體" panose="03000509000000000000" pitchFamily="65" charset="-120"/>
                <a:cs typeface="+mj-cs"/>
                <a:hlinkClick r:id="rId3" action="ppaction://hlinkfile"/>
              </a:rPr>
              <a:t>*JASON</a:t>
            </a:r>
            <a:r>
              <a:rPr lang="zh-TW" altLang="en-US" sz="2700" b="1" dirty="0">
                <a:solidFill>
                  <a:schemeClr val="bg2">
                    <a:lumMod val="10000"/>
                  </a:schemeClr>
                </a:solidFill>
                <a:latin typeface="Century Gothic" panose="020B0502020202020204" pitchFamily="34" charset="0"/>
                <a:ea typeface="標楷體" panose="03000509000000000000" pitchFamily="65" charset="-120"/>
                <a:cs typeface="+mj-cs"/>
                <a:hlinkClick r:id="rId3" action="ppaction://hlinkfile"/>
              </a:rPr>
              <a:t>及</a:t>
            </a:r>
            <a:r>
              <a:rPr lang="en-US" sz="2700" b="1" dirty="0">
                <a:solidFill>
                  <a:schemeClr val="bg2">
                    <a:lumMod val="10000"/>
                  </a:schemeClr>
                </a:solidFill>
                <a:latin typeface="Century Gothic" panose="020B0502020202020204" pitchFamily="34" charset="0"/>
                <a:ea typeface="標楷體" panose="03000509000000000000" pitchFamily="65" charset="-120"/>
                <a:cs typeface="+mj-cs"/>
                <a:hlinkClick r:id="rId3" action="ppaction://hlinkfile"/>
              </a:rPr>
              <a:t>SOFIA</a:t>
            </a:r>
            <a:r>
              <a:rPr lang="zh-TW" altLang="en-US" sz="2700" b="1" dirty="0">
                <a:solidFill>
                  <a:schemeClr val="bg2">
                    <a:lumMod val="10000"/>
                  </a:schemeClr>
                </a:solidFill>
                <a:latin typeface="Century Gothic" panose="020B0502020202020204" pitchFamily="34" charset="0"/>
                <a:ea typeface="標楷體" panose="03000509000000000000" pitchFamily="65" charset="-120"/>
                <a:cs typeface="+mj-cs"/>
                <a:hlinkClick r:id="rId3" action="ppaction://hlinkfile"/>
              </a:rPr>
              <a:t>範例</a:t>
            </a:r>
            <a:r>
              <a:rPr lang="en-US" sz="2700" b="1" dirty="0">
                <a:solidFill>
                  <a:schemeClr val="bg2">
                    <a:lumMod val="10000"/>
                  </a:schemeClr>
                </a:solidFill>
                <a:latin typeface="Century Gothic" panose="020B0502020202020204" pitchFamily="34" charset="0"/>
                <a:ea typeface="標楷體" panose="03000509000000000000" pitchFamily="65" charset="-120"/>
                <a:cs typeface="+mj-cs"/>
                <a:hlinkClick r:id="rId3" action="ppaction://hlinkfile"/>
              </a:rPr>
              <a:t>  </a:t>
            </a:r>
            <a:endParaRPr lang="en-US" sz="2700" b="1" kern="1200" dirty="0">
              <a:solidFill>
                <a:schemeClr val="bg2">
                  <a:lumMod val="10000"/>
                </a:schemeClr>
              </a:solidFill>
              <a:latin typeface="Century Gothic" panose="020B0502020202020204" pitchFamily="34" charset="0"/>
              <a:ea typeface="標楷體" panose="03000509000000000000" pitchFamily="65" charset="-120"/>
              <a:cs typeface="+mj-cs"/>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374484"/>
            <a:ext cx="664682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solidFill>
                  <a:schemeClr val="accent5">
                    <a:lumMod val="50000"/>
                  </a:schemeClr>
                </a:solidFill>
                <a:latin typeface="標楷體" panose="03000509000000000000" pitchFamily="65" charset="-120"/>
                <a:ea typeface="標楷體" panose="03000509000000000000" pitchFamily="65" charset="-120"/>
                <a:cs typeface="+mj-cs"/>
              </a:rPr>
              <a:t>自我決定課程 </a:t>
            </a:r>
            <a:endParaRPr lang="en-US" sz="5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solidFill>
                  <a:schemeClr val="accent5">
                    <a:lumMod val="50000"/>
                  </a:schemeClr>
                </a:solidFill>
                <a:latin typeface="標楷體" panose="03000509000000000000" pitchFamily="65" charset="-120"/>
                <a:ea typeface="標楷體" panose="03000509000000000000" pitchFamily="65" charset="-120"/>
                <a:cs typeface="+mj-cs"/>
              </a:rPr>
              <a:t>傳統服務</a:t>
            </a:r>
            <a:endParaRPr lang="en-US" sz="32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複習</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角色及責任</a:t>
            </a:r>
            <a:endParaRPr lang="en-US" sz="2800" dirty="0">
              <a:latin typeface="標楷體" panose="03000509000000000000" pitchFamily="65" charset="-120"/>
              <a:ea typeface="標楷體" panose="03000509000000000000" pitchFamily="65" charset="-120"/>
            </a:endParaRP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zh-TW" altLang="en-US" sz="2800" b="1" dirty="0">
                  <a:solidFill>
                    <a:schemeClr val="bg2">
                      <a:lumMod val="10000"/>
                    </a:schemeClr>
                  </a:solidFill>
                  <a:latin typeface="標楷體" panose="03000509000000000000" pitchFamily="65" charset="-120"/>
                  <a:ea typeface="標楷體" panose="03000509000000000000" pitchFamily="65" charset="-120"/>
                </a:rPr>
                <a:t>角色及責任複習</a:t>
              </a:r>
              <a:endParaRPr lang="en-US" sz="28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6096000" cy="3477875"/>
            </a:xfrm>
            <a:prstGeom prst="rect">
              <a:avLst/>
            </a:prstGeom>
          </p:spPr>
          <p:txBody>
            <a:bodyPr>
              <a:spAutoFit/>
            </a:bodyPr>
            <a:lstStyle/>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你的角色及責任</a:t>
              </a:r>
              <a:endParaRPr lang="en-US" sz="2000" dirty="0">
                <a:latin typeface="標楷體" panose="03000509000000000000" pitchFamily="65" charset="-120"/>
                <a:ea typeface="標楷體" panose="03000509000000000000" pitchFamily="65" charset="-120"/>
              </a:endParaRPr>
            </a:p>
            <a:p>
              <a:pPr lvl="1"/>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從你人生中選擇的人</a:t>
              </a: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你的區域中心服務協調員</a:t>
              </a: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獨立協助者</a:t>
              </a:r>
              <a:endParaRPr lang="en-US" sz="2000" dirty="0">
                <a:latin typeface="標楷體" panose="03000509000000000000" pitchFamily="65" charset="-120"/>
                <a:ea typeface="標楷體" panose="03000509000000000000" pitchFamily="65" charset="-120"/>
              </a:endParaRPr>
            </a:p>
            <a:p>
              <a:pPr lvl="1"/>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服務提供者</a:t>
              </a: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財務管理服務</a:t>
              </a:r>
              <a:r>
                <a:rPr lang="en-US" sz="2000" dirty="0">
                  <a:latin typeface="標楷體" panose="03000509000000000000" pitchFamily="65" charset="-120"/>
                  <a:ea typeface="標楷體" panose="03000509000000000000" pitchFamily="65" charset="-120"/>
                </a:rPr>
                <a:t>（FMS）</a:t>
              </a: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TW" altLang="en-US" dirty="0">
                <a:latin typeface="標楷體" panose="03000509000000000000" pitchFamily="65" charset="-120"/>
                <a:ea typeface="標楷體" panose="03000509000000000000" pitchFamily="65" charset="-120"/>
              </a:rPr>
              <a:t>規劃</a:t>
            </a:r>
            <a:endParaRPr lang="en-US" dirty="0">
              <a:latin typeface="標楷體" panose="03000509000000000000" pitchFamily="65" charset="-120"/>
              <a:ea typeface="標楷體" panose="03000509000000000000" pitchFamily="65" charset="-120"/>
            </a:endParaRP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zh-TW" altLang="en-US" b="1" dirty="0">
                  <a:solidFill>
                    <a:schemeClr val="accent5">
                      <a:lumMod val="50000"/>
                    </a:schemeClr>
                  </a:solidFill>
                  <a:latin typeface="標楷體" panose="03000509000000000000" pitchFamily="65" charset="-120"/>
                  <a:ea typeface="標楷體" panose="03000509000000000000" pitchFamily="65" charset="-120"/>
                  <a:cs typeface="+mj-cs"/>
                </a:rPr>
                <a:t>角色及責任</a:t>
              </a:r>
              <a:endParaRPr lang="en-US" b="1"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你</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支持圈</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服務協調員</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服務提供者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標楷體" panose="03000509000000000000" pitchFamily="65" charset="-120"/>
                <a:ea typeface="標楷體" panose="03000509000000000000" pitchFamily="65" charset="-120"/>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837426"/>
            </a:xfrm>
            <a:prstGeom prst="rect">
              <a:avLst/>
            </a:prstGeom>
            <a:noFill/>
          </p:spPr>
          <p:txBody>
            <a:bodyPr wrap="square" rtlCol="0">
              <a:spAutoFit/>
            </a:bodyPr>
            <a:lstStyle/>
            <a:p>
              <a:r>
                <a:rPr lang="zh-TW" altLang="en-US" b="1" dirty="0">
                  <a:solidFill>
                    <a:schemeClr val="accent5">
                      <a:lumMod val="50000"/>
                    </a:schemeClr>
                  </a:solidFill>
                  <a:latin typeface="標楷體" panose="03000509000000000000" pitchFamily="65" charset="-120"/>
                  <a:ea typeface="標楷體" panose="03000509000000000000" pitchFamily="65" charset="-120"/>
                </a:rPr>
                <a:t>五大原則</a:t>
              </a:r>
              <a:endParaRPr lang="en-US" b="1" dirty="0">
                <a:solidFill>
                  <a:schemeClr val="accent5">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自由</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授權</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責任</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確認</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latin typeface="標楷體" panose="03000509000000000000" pitchFamily="65" charset="-120"/>
                <a:ea typeface="標楷體" panose="03000509000000000000" pitchFamily="65" charset="-120"/>
                <a:cs typeface="+mj-cs"/>
              </a:rPr>
              <a:t>規劃</a:t>
            </a:r>
            <a:endParaRPr lang="en-US" sz="3600" b="1" kern="1200" dirty="0">
              <a:latin typeface="標楷體" panose="03000509000000000000" pitchFamily="65" charset="-120"/>
              <a:ea typeface="標楷體" panose="03000509000000000000" pitchFamily="65" charset="-120"/>
              <a:cs typeface="+mj-cs"/>
            </a:endParaRPr>
          </a:p>
        </p:txBody>
      </p:sp>
      <p:sp>
        <p:nvSpPr>
          <p:cNvPr id="15" name="TextBox 14"/>
          <p:cNvSpPr txBox="1"/>
          <p:nvPr/>
        </p:nvSpPr>
        <p:spPr>
          <a:xfrm>
            <a:off x="2455568" y="3357168"/>
            <a:ext cx="7375084" cy="2308324"/>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zh-TW" altLang="en-US" sz="2000" dirty="0">
                <a:solidFill>
                  <a:schemeClr val="tx2">
                    <a:lumMod val="50000"/>
                  </a:schemeClr>
                </a:solidFill>
                <a:latin typeface="標楷體" panose="03000509000000000000" pitchFamily="65" charset="-120"/>
                <a:ea typeface="標楷體" panose="03000509000000000000" pitchFamily="65" charset="-120"/>
                <a:cs typeface="+mj-cs"/>
              </a:rPr>
              <a:t>個人中心規劃及自我決定</a:t>
            </a:r>
            <a:endParaRPr lang="en-US" sz="2000" dirty="0">
              <a:solidFill>
                <a:schemeClr val="tx2">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sz="2000" dirty="0">
                <a:solidFill>
                  <a:schemeClr val="tx2">
                    <a:lumMod val="50000"/>
                  </a:schemeClr>
                </a:solidFill>
                <a:latin typeface="標楷體" panose="03000509000000000000" pitchFamily="65" charset="-120"/>
                <a:ea typeface="標楷體" panose="03000509000000000000" pitchFamily="65" charset="-120"/>
                <a:cs typeface="+mj-cs"/>
              </a:rPr>
              <a:t>個人課程計畫</a:t>
            </a:r>
            <a:r>
              <a:rPr lang="en-US" sz="2000" dirty="0">
                <a:solidFill>
                  <a:schemeClr val="tx2">
                    <a:lumMod val="50000"/>
                  </a:schemeClr>
                </a:solidFill>
                <a:latin typeface="標楷體" panose="03000509000000000000" pitchFamily="65" charset="-120"/>
                <a:ea typeface="標楷體" panose="03000509000000000000" pitchFamily="65" charset="-120"/>
                <a:cs typeface="+mj-cs"/>
              </a:rPr>
              <a:t>（IPP）</a:t>
            </a:r>
            <a:r>
              <a:rPr lang="zh-TW" altLang="en-US" sz="2000" dirty="0">
                <a:solidFill>
                  <a:schemeClr val="tx2">
                    <a:lumMod val="50000"/>
                  </a:schemeClr>
                </a:solidFill>
                <a:latin typeface="標楷體" panose="03000509000000000000" pitchFamily="65" charset="-120"/>
                <a:ea typeface="標楷體" panose="03000509000000000000" pitchFamily="65" charset="-120"/>
                <a:cs typeface="+mj-cs"/>
              </a:rPr>
              <a:t>及自我決定</a:t>
            </a:r>
            <a:r>
              <a:rPr lang="en-US" sz="2000" dirty="0">
                <a:solidFill>
                  <a:schemeClr val="tx2">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sz="2000" dirty="0">
                <a:solidFill>
                  <a:schemeClr val="tx2">
                    <a:lumMod val="50000"/>
                  </a:schemeClr>
                </a:solidFill>
                <a:latin typeface="標楷體" panose="03000509000000000000" pitchFamily="65" charset="-120"/>
                <a:ea typeface="標楷體" panose="03000509000000000000" pitchFamily="65" charset="-120"/>
                <a:cs typeface="+mj-cs"/>
              </a:rPr>
              <a:t>服務規劃要求</a:t>
            </a:r>
            <a:endParaRPr lang="en-US" sz="2000" dirty="0">
              <a:solidFill>
                <a:schemeClr val="tx2">
                  <a:lumMod val="50000"/>
                </a:schemeClr>
              </a:solidFill>
              <a:latin typeface="標楷體" panose="03000509000000000000" pitchFamily="65" charset="-120"/>
              <a:ea typeface="標楷體" panose="03000509000000000000" pitchFamily="65" charset="-120"/>
              <a:cs typeface="+mj-cs"/>
            </a:endParaRPr>
          </a:p>
          <a:p>
            <a:pPr marL="800100" lvl="1" indent="-342900">
              <a:lnSpc>
                <a:spcPct val="90000"/>
              </a:lnSpc>
              <a:spcBef>
                <a:spcPct val="0"/>
              </a:spcBef>
              <a:buFont typeface="Wingdings" panose="05000000000000000000" pitchFamily="2" charset="2"/>
              <a:buChar char="ü"/>
            </a:pPr>
            <a:r>
              <a:rPr lang="zh-TW" altLang="en-US" sz="2000" dirty="0">
                <a:solidFill>
                  <a:schemeClr val="tx2">
                    <a:lumMod val="50000"/>
                  </a:schemeClr>
                </a:solidFill>
                <a:latin typeface="標楷體" panose="03000509000000000000" pitchFamily="65" charset="-120"/>
                <a:ea typeface="標楷體" panose="03000509000000000000" pitchFamily="65" charset="-120"/>
                <a:cs typeface="+mj-cs"/>
              </a:rPr>
              <a:t>一般資源</a:t>
            </a:r>
            <a:endParaRPr lang="en-US" sz="2000" dirty="0">
              <a:solidFill>
                <a:schemeClr val="tx2">
                  <a:lumMod val="50000"/>
                </a:schemeClr>
              </a:solidFill>
              <a:latin typeface="標楷體" panose="03000509000000000000" pitchFamily="65" charset="-120"/>
              <a:ea typeface="標楷體" panose="03000509000000000000" pitchFamily="65" charset="-120"/>
              <a:cs typeface="+mj-cs"/>
            </a:endParaRPr>
          </a:p>
          <a:p>
            <a:pPr marL="800100" lvl="1" indent="-342900">
              <a:lnSpc>
                <a:spcPct val="90000"/>
              </a:lnSpc>
              <a:spcBef>
                <a:spcPct val="0"/>
              </a:spcBef>
              <a:buFont typeface="Wingdings" panose="05000000000000000000" pitchFamily="2" charset="2"/>
              <a:buChar char="ü"/>
            </a:pPr>
            <a:r>
              <a:rPr lang="zh-TW" altLang="en-US" sz="2000" dirty="0">
                <a:solidFill>
                  <a:schemeClr val="tx2">
                    <a:lumMod val="50000"/>
                  </a:schemeClr>
                </a:solidFill>
                <a:latin typeface="標楷體" panose="03000509000000000000" pitchFamily="65" charset="-120"/>
                <a:ea typeface="標楷體" panose="03000509000000000000" pitchFamily="65" charset="-120"/>
                <a:cs typeface="+mj-cs"/>
              </a:rPr>
              <a:t>最後規則</a:t>
            </a:r>
            <a:endParaRPr lang="en-US" sz="2000" dirty="0">
              <a:solidFill>
                <a:schemeClr val="tx2">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62180"/>
            <a:ext cx="9144000" cy="1679907"/>
          </a:xfrm>
        </p:spPr>
        <p:txBody>
          <a:bodyPr>
            <a:normAutofit fontScale="90000"/>
          </a:bodyPr>
          <a:lstStyle/>
          <a:p>
            <a:r>
              <a:rPr lang="zh-TW" altLang="en-US" dirty="0">
                <a:latin typeface="標楷體" panose="03000509000000000000" pitchFamily="65" charset="-120"/>
                <a:ea typeface="標楷體" panose="03000509000000000000" pitchFamily="65" charset="-120"/>
              </a:rPr>
              <a:t>自我決定課程</a:t>
            </a:r>
            <a:br>
              <a:rPr lang="en-US"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說明會</a:t>
            </a:r>
            <a:r>
              <a:rPr lang="en-US" dirty="0">
                <a:latin typeface="標楷體" panose="03000509000000000000" pitchFamily="65" charset="-120"/>
                <a:ea typeface="標楷體" panose="03000509000000000000" pitchFamily="65" charset="-120"/>
              </a:rPr>
              <a:t>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zh-TW" altLang="en-US" dirty="0">
                <a:latin typeface="標楷體" panose="03000509000000000000" pitchFamily="65" charset="-120"/>
                <a:ea typeface="標楷體" panose="03000509000000000000" pitchFamily="65" charset="-120"/>
              </a:rPr>
              <a:t>主持人姓名</a:t>
            </a:r>
            <a:endParaRPr 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086013" y="557485"/>
            <a:ext cx="5140428"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個人中心規劃及自我決定 </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zh-TW" altLang="en-US" sz="2400" dirty="0">
                <a:solidFill>
                  <a:schemeClr val="tx1"/>
                </a:solidFill>
                <a:latin typeface="標楷體" panose="03000509000000000000" pitchFamily="65" charset="-120"/>
                <a:ea typeface="標楷體" panose="03000509000000000000" pitchFamily="65" charset="-120"/>
              </a:rPr>
              <a:t>讓你成為規劃的中心</a:t>
            </a:r>
            <a:r>
              <a:rPr lang="en-US" sz="2400" dirty="0">
                <a:solidFill>
                  <a:schemeClr val="tx1"/>
                </a:solidFill>
                <a:latin typeface="標楷體" panose="03000509000000000000" pitchFamily="65" charset="-120"/>
                <a:ea typeface="標楷體" panose="03000509000000000000" pitchFamily="65" charset="-120"/>
              </a:rPr>
              <a:t>，</a:t>
            </a:r>
          </a:p>
          <a:p>
            <a:pPr algn="ctr">
              <a:buNone/>
            </a:pPr>
            <a:r>
              <a:rPr lang="zh-TW" altLang="en-US" sz="2400" dirty="0">
                <a:solidFill>
                  <a:schemeClr val="tx1"/>
                </a:solidFill>
                <a:latin typeface="標楷體" panose="03000509000000000000" pitchFamily="65" charset="-120"/>
                <a:ea typeface="標楷體" panose="03000509000000000000" pitchFamily="65" charset="-120"/>
              </a:rPr>
              <a:t>透過個人中心過程</a:t>
            </a:r>
            <a:r>
              <a:rPr lang="zh-TW" altLang="en-US" sz="2400" b="1" u="sng" dirty="0">
                <a:solidFill>
                  <a:schemeClr val="tx1"/>
                </a:solidFill>
                <a:latin typeface="標楷體" panose="03000509000000000000" pitchFamily="65" charset="-120"/>
                <a:ea typeface="標楷體" panose="03000509000000000000" pitchFamily="65" charset="-120"/>
              </a:rPr>
              <a:t>你</a:t>
            </a:r>
            <a:r>
              <a:rPr lang="zh-TW" altLang="en-US" sz="2400" dirty="0">
                <a:solidFill>
                  <a:schemeClr val="tx1"/>
                </a:solidFill>
                <a:latin typeface="標楷體" panose="03000509000000000000" pitchFamily="65" charset="-120"/>
                <a:ea typeface="標楷體" panose="03000509000000000000" pitchFamily="65" charset="-120"/>
              </a:rPr>
              <a:t>將</a:t>
            </a:r>
            <a:r>
              <a:rPr lang="en-US" sz="2400" dirty="0">
                <a:solidFill>
                  <a:schemeClr val="tx1"/>
                </a:solidFill>
                <a:latin typeface="標楷體" panose="03000509000000000000" pitchFamily="65" charset="-120"/>
                <a:ea typeface="標楷體" panose="03000509000000000000" pitchFamily="65" charset="-120"/>
              </a:rPr>
              <a:t>：</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000" dirty="0">
                <a:latin typeface="標楷體" panose="03000509000000000000" pitchFamily="65" charset="-120"/>
                <a:ea typeface="標楷體" panose="03000509000000000000" pitchFamily="65" charset="-120"/>
              </a:rPr>
              <a:t>確定並設定具有意義的人生目標</a:t>
            </a:r>
            <a:r>
              <a:rPr lang="en-US" sz="2000" dirty="0">
                <a:latin typeface="標楷體" panose="03000509000000000000" pitchFamily="65" charset="-120"/>
                <a:ea typeface="標楷體" panose="03000509000000000000" pitchFamily="65" charset="-120"/>
              </a:rPr>
              <a:t>。</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zh-TW" altLang="en-US" sz="2000" dirty="0">
                <a:latin typeface="標楷體" panose="03000509000000000000" pitchFamily="65" charset="-120"/>
                <a:ea typeface="標楷體" panose="03000509000000000000" pitchFamily="65" charset="-120"/>
              </a:rPr>
              <a:t>確定你的喜好及專長</a:t>
            </a:r>
            <a:r>
              <a:rPr lang="en-US" sz="2000" dirty="0">
                <a:latin typeface="標楷體" panose="03000509000000000000" pitchFamily="65" charset="-120"/>
                <a:ea typeface="標楷體" panose="03000509000000000000" pitchFamily="65" charset="-120"/>
              </a:rPr>
              <a:t>。</a:t>
            </a: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000" dirty="0">
                <a:latin typeface="標楷體" panose="03000509000000000000" pitchFamily="65" charset="-120"/>
                <a:ea typeface="標楷體" panose="03000509000000000000" pitchFamily="65" charset="-120"/>
              </a:rPr>
              <a:t>選擇誰將提供服務</a:t>
            </a:r>
            <a:endParaRPr lang="en-US" altLang="zh-TW" sz="2000" dirty="0">
              <a:latin typeface="標楷體" panose="03000509000000000000" pitchFamily="65" charset="-120"/>
              <a:ea typeface="標楷體" panose="03000509000000000000" pitchFamily="65" charset="-120"/>
            </a:endParaRPr>
          </a:p>
          <a:p>
            <a:pPr algn="ctr"/>
            <a:r>
              <a:rPr lang="zh-TW" altLang="en-US" sz="2000" dirty="0">
                <a:latin typeface="標楷體" panose="03000509000000000000" pitchFamily="65" charset="-120"/>
                <a:ea typeface="標楷體" panose="03000509000000000000" pitchFamily="65" charset="-120"/>
              </a:rPr>
              <a:t>及支持協助你達到目標</a:t>
            </a:r>
            <a:r>
              <a:rPr lang="en-US" sz="2000" dirty="0">
                <a:latin typeface="標楷體" panose="03000509000000000000" pitchFamily="65" charset="-120"/>
                <a:ea typeface="標楷體" panose="03000509000000000000" pitchFamily="65" charset="-120"/>
              </a:rPr>
              <a:t>。</a:t>
            </a:r>
          </a:p>
          <a:p>
            <a:pPr algn="ctr"/>
            <a:endParaRPr lang="en-US" sz="2000" dirty="0">
              <a:latin typeface="標楷體" panose="03000509000000000000" pitchFamily="65" charset="-120"/>
              <a:ea typeface="標楷體" panose="03000509000000000000" pitchFamily="65" charset="-120"/>
            </a:endParaRPr>
          </a:p>
          <a:p>
            <a:pPr algn="ctr"/>
            <a:endParaRPr lang="en-US" sz="2000" dirty="0">
              <a:latin typeface="標楷體" panose="03000509000000000000" pitchFamily="65" charset="-120"/>
              <a:ea typeface="標楷體" panose="03000509000000000000" pitchFamily="65" charset="-12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zh-TW" altLang="en-US" sz="2000" dirty="0">
                <a:latin typeface="標楷體" panose="03000509000000000000" pitchFamily="65" charset="-120"/>
                <a:ea typeface="標楷體" panose="03000509000000000000" pitchFamily="65" charset="-120"/>
              </a:rPr>
              <a:t>確定你的希望及夢想</a:t>
            </a:r>
            <a:r>
              <a:rPr lang="en-US" sz="2000" dirty="0">
                <a:latin typeface="標楷體" panose="03000509000000000000" pitchFamily="65" charset="-120"/>
                <a:ea typeface="標楷體" panose="03000509000000000000" pitchFamily="65" charset="-120"/>
              </a:rPr>
              <a:t>。</a:t>
            </a: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2</a:t>
            </a:r>
            <a:endParaRPr lang="en-US" dirty="0">
              <a:latin typeface="Century Gothic" panose="020B0502020202020204" pitchFamily="34" charset="0"/>
            </a:endParaRP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086013" y="557485"/>
            <a:ext cx="5090925"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個人中心規劃及自我決定 </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4247317"/>
          </a:xfrm>
          <a:prstGeom prst="rect">
            <a:avLst/>
          </a:prstGeom>
        </p:spPr>
        <p:txBody>
          <a:bodyPr wrap="square">
            <a:spAutoFit/>
          </a:bodyPr>
          <a:lstStyle/>
          <a:p>
            <a:pPr algn="ctr"/>
            <a:r>
              <a:rPr lang="en-US" b="1" dirty="0">
                <a:latin typeface="標楷體" panose="03000509000000000000" pitchFamily="65" charset="-120"/>
                <a:ea typeface="標楷體" panose="03000509000000000000" pitchFamily="65" charset="-120"/>
              </a:rPr>
              <a:t> </a:t>
            </a:r>
          </a:p>
          <a:p>
            <a:pPr algn="ctr"/>
            <a:r>
              <a:rPr lang="zh-TW" altLang="en-US" sz="3600" b="1" u="sng" dirty="0">
                <a:latin typeface="標楷體" panose="03000509000000000000" pitchFamily="65" charset="-120"/>
                <a:ea typeface="標楷體" panose="03000509000000000000" pitchFamily="65" charset="-120"/>
              </a:rPr>
              <a:t>從何開始</a:t>
            </a:r>
            <a:r>
              <a:rPr lang="en-US" sz="3600" b="1" dirty="0">
                <a:latin typeface="標楷體" panose="03000509000000000000" pitchFamily="65" charset="-120"/>
                <a:ea typeface="標楷體" panose="03000509000000000000" pitchFamily="65" charset="-120"/>
              </a:rPr>
              <a:t>？</a:t>
            </a:r>
          </a:p>
          <a:p>
            <a:endParaRPr lang="en-US" sz="3600" b="1" dirty="0">
              <a:latin typeface="標楷體" panose="03000509000000000000" pitchFamily="65" charset="-120"/>
              <a:ea typeface="標楷體" panose="03000509000000000000" pitchFamily="65" charset="-120"/>
            </a:endParaRPr>
          </a:p>
          <a:p>
            <a:pPr algn="ctr"/>
            <a:r>
              <a:rPr lang="en-US" sz="3600" b="1" dirty="0">
                <a:latin typeface="標楷體" panose="03000509000000000000" pitchFamily="65" charset="-120"/>
                <a:ea typeface="標楷體" panose="03000509000000000000" pitchFamily="65" charset="-120"/>
                <a:hlinkClick r:id="rId5" action="ppaction://hlinkfile"/>
              </a:rPr>
              <a:t>*</a:t>
            </a:r>
            <a:r>
              <a:rPr lang="zh-TW" altLang="en-US" sz="3600" b="1" dirty="0">
                <a:latin typeface="標楷體" panose="03000509000000000000" pitchFamily="65" charset="-120"/>
                <a:ea typeface="標楷體" panose="03000509000000000000" pitchFamily="65" charset="-120"/>
                <a:hlinkClick r:id="rId5" action="ppaction://hlinkfile"/>
              </a:rPr>
              <a:t>尋找資料</a:t>
            </a:r>
            <a:r>
              <a:rPr lang="en-US" sz="3600" b="1" dirty="0">
                <a:latin typeface="標楷體" panose="03000509000000000000" pitchFamily="65" charset="-120"/>
                <a:ea typeface="標楷體" panose="03000509000000000000" pitchFamily="65" charset="-120"/>
                <a:hlinkClick r:id="rId5" action="ppaction://hlinkfile"/>
              </a:rPr>
              <a:t> </a:t>
            </a:r>
            <a:endParaRPr lang="en-US" sz="3600" b="1" dirty="0">
              <a:latin typeface="標楷體" panose="03000509000000000000" pitchFamily="65" charset="-120"/>
              <a:ea typeface="標楷體" panose="03000509000000000000" pitchFamily="65" charset="-120"/>
            </a:endParaRPr>
          </a:p>
          <a:p>
            <a:pPr algn="ctr"/>
            <a:endParaRPr lang="en-US" sz="3600" b="1" dirty="0">
              <a:latin typeface="標楷體" panose="03000509000000000000" pitchFamily="65" charset="-120"/>
              <a:ea typeface="標楷體" panose="03000509000000000000" pitchFamily="65" charset="-120"/>
            </a:endParaRPr>
          </a:p>
          <a:p>
            <a:pPr algn="ctr"/>
            <a:r>
              <a:rPr lang="zh-TW" altLang="en-US" sz="3600" b="1" dirty="0">
                <a:latin typeface="標楷體" panose="03000509000000000000" pitchFamily="65" charset="-120"/>
                <a:ea typeface="標楷體" panose="03000509000000000000" pitchFamily="65" charset="-120"/>
              </a:rPr>
              <a:t>獲得支持</a:t>
            </a:r>
            <a:endParaRPr lang="en-US" sz="3600" b="1" dirty="0">
              <a:latin typeface="標楷體" panose="03000509000000000000" pitchFamily="65" charset="-120"/>
              <a:ea typeface="標楷體" panose="03000509000000000000" pitchFamily="65" charset="-120"/>
            </a:endParaRPr>
          </a:p>
          <a:p>
            <a:pPr algn="ctr"/>
            <a:endParaRPr lang="en-US" sz="3600" b="1" dirty="0">
              <a:latin typeface="標楷體" panose="03000509000000000000" pitchFamily="65" charset="-120"/>
              <a:ea typeface="標楷體" panose="03000509000000000000" pitchFamily="65" charset="-120"/>
            </a:endParaRPr>
          </a:p>
          <a:p>
            <a:pPr algn="ctr"/>
            <a:endParaRPr lang="en-US"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標楷體" panose="03000509000000000000" pitchFamily="65" charset="-120"/>
                <a:ea typeface="標楷體" panose="03000509000000000000" pitchFamily="65" charset="-120"/>
                <a:cs typeface="+mj-cs"/>
                <a:hlinkClick r:id="rId3" action="ppaction://hlinkfile"/>
              </a:rPr>
              <a:t>*JASON</a:t>
            </a: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hlinkClick r:id="rId3" action="ppaction://hlinkfile"/>
              </a:rPr>
              <a:t>及</a:t>
            </a:r>
            <a:r>
              <a:rPr lang="en-US" sz="2700" b="1" dirty="0">
                <a:solidFill>
                  <a:schemeClr val="bg2">
                    <a:lumMod val="10000"/>
                  </a:schemeClr>
                </a:solidFill>
                <a:latin typeface="標楷體" panose="03000509000000000000" pitchFamily="65" charset="-120"/>
                <a:ea typeface="標楷體" panose="03000509000000000000" pitchFamily="65" charset="-120"/>
                <a:cs typeface="+mj-cs"/>
                <a:hlinkClick r:id="rId3" action="ppaction://hlinkfile"/>
              </a:rPr>
              <a:t>SOFIA</a:t>
            </a: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hlinkClick r:id="rId3" action="ppaction://hlinkfile"/>
              </a:rPr>
              <a:t>範例</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個人課程計畫</a:t>
            </a:r>
            <a:r>
              <a:rPr lang="en-US" sz="2700" b="1" kern="1200" dirty="0">
                <a:solidFill>
                  <a:schemeClr val="bg2">
                    <a:lumMod val="10000"/>
                  </a:schemeClr>
                </a:solidFill>
                <a:latin typeface="標楷體" panose="03000509000000000000" pitchFamily="65" charset="-120"/>
                <a:ea typeface="標楷體" panose="03000509000000000000" pitchFamily="65" charset="-120"/>
                <a:cs typeface="+mj-cs"/>
              </a:rPr>
              <a:t>（IPP）</a:t>
            </a: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及自我決定  </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392310" y="3162591"/>
            <a:ext cx="2111112" cy="1421928"/>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2254" y="4257790"/>
            <a:ext cx="1877330" cy="954107"/>
          </a:xfrm>
          <a:prstGeom prst="rect">
            <a:avLst/>
          </a:prstGeom>
        </p:spPr>
        <p:txBody>
          <a:bodyPr wrap="square">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個人</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中心</a:t>
            </a:r>
            <a:endPar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464610" y="2563525"/>
            <a:ext cx="1082349" cy="954107"/>
          </a:xfrm>
          <a:prstGeom prst="rect">
            <a:avLst/>
          </a:prstGeom>
        </p:spPr>
        <p:txBody>
          <a:bodyPr wrap="none">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確定</a:t>
            </a:r>
            <a:r>
              <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p>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目標</a:t>
            </a:r>
            <a:r>
              <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p>
        </p:txBody>
      </p:sp>
      <p:sp>
        <p:nvSpPr>
          <p:cNvPr id="37" name="Rectangle 36"/>
          <p:cNvSpPr/>
          <p:nvPr/>
        </p:nvSpPr>
        <p:spPr>
          <a:xfrm>
            <a:off x="2823018" y="5050332"/>
            <a:ext cx="1526636" cy="954107"/>
          </a:xfrm>
          <a:prstGeom prst="rect">
            <a:avLst/>
          </a:prstGeom>
        </p:spPr>
        <p:txBody>
          <a:bodyPr wrap="square">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確定</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支持</a:t>
            </a:r>
            <a:endParaRPr lang="en-US" dirty="0">
              <a:latin typeface="標楷體" panose="03000509000000000000" pitchFamily="65" charset="-120"/>
              <a:ea typeface="標楷體" panose="03000509000000000000" pitchFamily="65" charset="-120"/>
            </a:endParaRPr>
          </a:p>
        </p:txBody>
      </p:sp>
      <p:sp>
        <p:nvSpPr>
          <p:cNvPr id="38" name="Rectangle 37"/>
          <p:cNvSpPr/>
          <p:nvPr/>
        </p:nvSpPr>
        <p:spPr>
          <a:xfrm>
            <a:off x="5732743" y="5223012"/>
            <a:ext cx="1018228" cy="954107"/>
          </a:xfrm>
          <a:prstGeom prst="rect">
            <a:avLst/>
          </a:prstGeom>
        </p:spPr>
        <p:txBody>
          <a:bodyPr wrap="none">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確定</a:t>
            </a:r>
            <a:endPar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dirty="0">
                <a:latin typeface="標楷體" panose="03000509000000000000" pitchFamily="65" charset="-120"/>
                <a:ea typeface="標楷體" panose="03000509000000000000" pitchFamily="65" charset="-120"/>
              </a:rPr>
              <a:t> </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服務</a:t>
            </a:r>
            <a:endParaRPr lang="en-US" dirty="0">
              <a:latin typeface="標楷體" panose="03000509000000000000" pitchFamily="65" charset="-120"/>
              <a:ea typeface="標楷體" panose="03000509000000000000" pitchFamily="65" charset="-120"/>
            </a:endParaRPr>
          </a:p>
        </p:txBody>
      </p:sp>
      <p:sp>
        <p:nvSpPr>
          <p:cNvPr id="39" name="Rectangle 38"/>
          <p:cNvSpPr/>
          <p:nvPr/>
        </p:nvSpPr>
        <p:spPr>
          <a:xfrm>
            <a:off x="4349654" y="2695495"/>
            <a:ext cx="1973338" cy="954107"/>
          </a:xfrm>
          <a:prstGeom prst="rect">
            <a:avLst/>
          </a:prstGeom>
        </p:spPr>
        <p:txBody>
          <a:bodyPr wrap="square">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包含</a:t>
            </a:r>
            <a:endPar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花費計畫</a:t>
            </a:r>
            <a:endParaRPr 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76084" cy="461665"/>
          </a:xfrm>
          <a:prstGeom prst="rect">
            <a:avLst/>
          </a:prstGeom>
        </p:spPr>
        <p:txBody>
          <a:bodyPr wrap="square">
            <a:spAutoFit/>
          </a:bodyPr>
          <a:lstStyle/>
          <a:p>
            <a:r>
              <a:rPr lang="zh-TW" altLang="en-US"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從花費計畫支付的服務</a:t>
            </a:r>
            <a:r>
              <a:rPr lang="zh-TW" altLang="en-US" sz="2400" b="1" u="sng"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必須</a:t>
            </a:r>
            <a:r>
              <a:rPr lang="en-US"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服務規劃要求</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23" name="Group 22"/>
          <p:cNvGrpSpPr/>
          <p:nvPr/>
        </p:nvGrpSpPr>
        <p:grpSpPr>
          <a:xfrm>
            <a:off x="2243943" y="1880281"/>
            <a:ext cx="7434736" cy="1926734"/>
            <a:chOff x="2191712" y="1423426"/>
            <a:chExt cx="7434736" cy="1926734"/>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0" cy="646331"/>
            </a:xfrm>
            <a:prstGeom prst="rect">
              <a:avLst/>
            </a:prstGeom>
            <a:noFill/>
          </p:spPr>
          <p:txBody>
            <a:bodyPr wrap="square" rtlCol="0">
              <a:spAutoFit/>
            </a:bodyPr>
            <a:lstStyle/>
            <a:p>
              <a:pPr algn="ctr"/>
              <a:r>
                <a:rPr lang="en-US" dirty="0">
                  <a:latin typeface="標楷體" panose="03000509000000000000" pitchFamily="65" charset="-120"/>
                  <a:ea typeface="標楷體" panose="03000509000000000000" pitchFamily="65" charset="-120"/>
                  <a:hlinkClick r:id="rId4" action="ppaction://hlinkfile"/>
                </a:rPr>
                <a:t>*</a:t>
              </a:r>
              <a:r>
                <a:rPr lang="zh-TW" altLang="en-US" dirty="0">
                  <a:latin typeface="標楷體" panose="03000509000000000000" pitchFamily="65" charset="-120"/>
                  <a:ea typeface="標楷體" panose="03000509000000000000" pitchFamily="65" charset="-120"/>
                </a:rPr>
                <a:t>聯邦政府</a:t>
              </a:r>
              <a:endParaRPr lang="en-US" altLang="zh-TW"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認可的服務</a:t>
              </a:r>
              <a:endParaRPr lang="en-US" dirty="0">
                <a:latin typeface="標楷體" panose="03000509000000000000" pitchFamily="65" charset="-120"/>
                <a:ea typeface="標楷體" panose="03000509000000000000" pitchFamily="65" charset="-120"/>
              </a:endParaRPr>
            </a:p>
          </p:txBody>
        </p:sp>
        <p:sp>
          <p:nvSpPr>
            <p:cNvPr id="13" name="TextBox 12"/>
            <p:cNvSpPr txBox="1"/>
            <p:nvPr/>
          </p:nvSpPr>
          <p:spPr>
            <a:xfrm>
              <a:off x="4186531" y="2703829"/>
              <a:ext cx="1416183"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提供者必須符合資格</a:t>
              </a:r>
              <a:endParaRPr lang="en-US" dirty="0">
                <a:latin typeface="標楷體" panose="03000509000000000000" pitchFamily="65" charset="-120"/>
                <a:ea typeface="標楷體" panose="03000509000000000000" pitchFamily="65" charset="-120"/>
              </a:endParaRPr>
            </a:p>
          </p:txBody>
        </p:sp>
        <p:sp>
          <p:nvSpPr>
            <p:cNvPr id="14" name="TextBox 13"/>
            <p:cNvSpPr txBox="1"/>
            <p:nvPr/>
          </p:nvSpPr>
          <p:spPr>
            <a:xfrm>
              <a:off x="6122081" y="2703829"/>
              <a:ext cx="1299398"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支持選擇及包容</a:t>
              </a:r>
              <a:endParaRPr lang="en-US" dirty="0">
                <a:latin typeface="標楷體" panose="03000509000000000000" pitchFamily="65" charset="-120"/>
                <a:ea typeface="標楷體" panose="03000509000000000000" pitchFamily="65" charset="-120"/>
              </a:endParaRPr>
            </a:p>
          </p:txBody>
        </p:sp>
        <p:sp>
          <p:nvSpPr>
            <p:cNvPr id="15" name="TextBox 14"/>
            <p:cNvSpPr txBox="1"/>
            <p:nvPr/>
          </p:nvSpPr>
          <p:spPr>
            <a:xfrm>
              <a:off x="8020314" y="2703828"/>
              <a:ext cx="1299398" cy="646331"/>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能是業者及非業者</a:t>
              </a:r>
              <a:endParaRPr lang="en-US" dirty="0">
                <a:latin typeface="標楷體" panose="03000509000000000000" pitchFamily="65" charset="-120"/>
                <a:ea typeface="標楷體" panose="03000509000000000000" pitchFamily="65" charset="-120"/>
              </a:endParaRP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7510" y="4957778"/>
            <a:ext cx="4594490" cy="707886"/>
          </a:xfrm>
          <a:prstGeom prst="rect">
            <a:avLst/>
          </a:prstGeom>
        </p:spPr>
        <p:txBody>
          <a:bodyPr wrap="square">
            <a:spAutoFit/>
          </a:bodyPr>
          <a:lstStyle/>
          <a:p>
            <a:pPr algn="ctr">
              <a:lnSpc>
                <a:spcPct val="100000"/>
              </a:lnSpc>
              <a:spcBef>
                <a:spcPts val="0"/>
              </a:spcBef>
              <a:buNone/>
            </a:pPr>
            <a:r>
              <a:rPr lang="zh-TW" altLang="en-US" sz="2000" b="1" dirty="0">
                <a:latin typeface="標楷體" panose="03000509000000000000" pitchFamily="65" charset="-120"/>
                <a:ea typeface="標楷體" panose="03000509000000000000" pitchFamily="65" charset="-120"/>
              </a:rPr>
              <a:t>必須在你的社區地點提供</a:t>
            </a:r>
            <a:endParaRPr lang="en-US" altLang="zh-TW" sz="2000" b="1" dirty="0">
              <a:latin typeface="標楷體" panose="03000509000000000000" pitchFamily="65" charset="-120"/>
              <a:ea typeface="標楷體" panose="03000509000000000000" pitchFamily="65" charset="-120"/>
            </a:endParaRPr>
          </a:p>
          <a:p>
            <a:pPr algn="ctr">
              <a:lnSpc>
                <a:spcPct val="100000"/>
              </a:lnSpc>
              <a:spcBef>
                <a:spcPts val="0"/>
              </a:spcBef>
              <a:buNone/>
            </a:pPr>
            <a:r>
              <a:rPr lang="en-US"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稱為</a:t>
            </a:r>
            <a:r>
              <a:rPr lang="en-US"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最後規則</a:t>
            </a:r>
            <a:r>
              <a:rPr lang="en-US" altLang="zh-TW" sz="2000" dirty="0">
                <a:latin typeface="標楷體" panose="03000509000000000000" pitchFamily="65" charset="-120"/>
                <a:ea typeface="標楷體" panose="03000509000000000000" pitchFamily="65" charset="-120"/>
              </a:rPr>
              <a:t>」</a:t>
            </a:r>
            <a:r>
              <a:rPr lang="en-US" sz="2000" dirty="0">
                <a:latin typeface="標楷體" panose="03000509000000000000" pitchFamily="65" charset="-120"/>
                <a:ea typeface="標楷體" panose="03000509000000000000" pitchFamily="65" charset="-120"/>
              </a:rPr>
              <a:t>）</a:t>
            </a:r>
          </a:p>
        </p:txBody>
      </p:sp>
      <p:sp>
        <p:nvSpPr>
          <p:cNvPr id="8" name="TextBox 7">
            <a:extLst>
              <a:ext uri="{FF2B5EF4-FFF2-40B4-BE49-F238E27FC236}">
                <a16:creationId xmlns:a16="http://schemas.microsoft.com/office/drawing/2014/main" id="{5DB304AD-19BA-0542-813A-1F893931F635}"/>
              </a:ext>
            </a:extLst>
          </p:cNvPr>
          <p:cNvSpPr txBox="1"/>
          <p:nvPr/>
        </p:nvSpPr>
        <p:spPr>
          <a:xfrm>
            <a:off x="1658674" y="4818785"/>
            <a:ext cx="3731206" cy="707886"/>
          </a:xfrm>
          <a:prstGeom prst="rect">
            <a:avLst/>
          </a:prstGeom>
          <a:noFill/>
        </p:spPr>
        <p:txBody>
          <a:bodyPr wrap="square" rtlCol="0">
            <a:spAutoFit/>
          </a:bodyPr>
          <a:lstStyle/>
          <a:p>
            <a:pPr algn="ctr"/>
            <a:r>
              <a:rPr lang="zh-TW" altLang="en-US" sz="2000" b="1" dirty="0">
                <a:latin typeface="標楷體" panose="03000509000000000000" pitchFamily="65" charset="-120"/>
                <a:ea typeface="標楷體" panose="03000509000000000000" pitchFamily="65" charset="-120"/>
              </a:rPr>
              <a:t>必須先取得其他支付來源</a:t>
            </a:r>
            <a:r>
              <a:rPr lang="en-US" sz="2000" b="1" dirty="0">
                <a:latin typeface="標楷體" panose="03000509000000000000" pitchFamily="65" charset="-120"/>
                <a:ea typeface="標楷體" panose="03000509000000000000" pitchFamily="65" charset="-120"/>
              </a:rPr>
              <a:t> </a:t>
            </a:r>
          </a:p>
          <a:p>
            <a:pPr algn="ctr"/>
            <a:r>
              <a:rPr lang="en-US"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稱為</a:t>
            </a:r>
            <a:r>
              <a:rPr lang="en-US"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一般資源</a:t>
            </a:r>
            <a:r>
              <a:rPr lang="en-US" sz="20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服務規劃要求</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一般資源</a:t>
            </a:r>
            <a:r>
              <a:rPr lang="en-US" sz="2700" b="1" kern="1200" dirty="0">
                <a:solidFill>
                  <a:schemeClr val="bg2">
                    <a:lumMod val="10000"/>
                  </a:schemeClr>
                </a:solidFill>
                <a:latin typeface="標楷體" panose="03000509000000000000" pitchFamily="65" charset="-120"/>
                <a:ea typeface="標楷體" panose="03000509000000000000" pitchFamily="65" charset="-120"/>
                <a:cs typeface="+mj-cs"/>
              </a:rPr>
              <a:t> </a:t>
            </a: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2079349"/>
            <a:ext cx="2707078" cy="2585323"/>
          </a:xfrm>
          <a:prstGeom prst="rect">
            <a:avLst/>
          </a:prstGeom>
          <a:noFill/>
        </p:spPr>
        <p:txBody>
          <a:bodyPr wrap="square" rtlCol="0">
            <a:spAutoFit/>
          </a:bodyPr>
          <a:lstStyle/>
          <a:p>
            <a:pPr algn="ctr">
              <a:lnSpc>
                <a:spcPct val="90000"/>
              </a:lnSpc>
              <a:spcBef>
                <a:spcPct val="0"/>
              </a:spcBef>
            </a:pPr>
            <a:r>
              <a:rPr lang="zh-TW" altLang="en-US" sz="2800" dirty="0">
                <a:latin typeface="標楷體" panose="03000509000000000000" pitchFamily="65" charset="-120"/>
                <a:ea typeface="標楷體" panose="03000509000000000000" pitchFamily="65" charset="-120"/>
              </a:rPr>
              <a:t>個人照護</a:t>
            </a:r>
            <a:endParaRPr lang="en-US" sz="2800" dirty="0">
              <a:latin typeface="標楷體" panose="03000509000000000000" pitchFamily="65" charset="-120"/>
              <a:ea typeface="標楷體" panose="03000509000000000000" pitchFamily="65" charset="-120"/>
            </a:endParaRPr>
          </a:p>
          <a:p>
            <a:pPr algn="ctr">
              <a:lnSpc>
                <a:spcPct val="90000"/>
              </a:lnSpc>
              <a:spcBef>
                <a:spcPct val="0"/>
              </a:spcBef>
            </a:pPr>
            <a:endParaRPr lang="en-US" sz="2800" dirty="0">
              <a:latin typeface="標楷體" panose="03000509000000000000" pitchFamily="65" charset="-120"/>
              <a:ea typeface="標楷體" panose="03000509000000000000" pitchFamily="65" charset="-120"/>
            </a:endParaRPr>
          </a:p>
          <a:p>
            <a:pPr algn="ctr">
              <a:lnSpc>
                <a:spcPct val="90000"/>
              </a:lnSpc>
              <a:spcBef>
                <a:spcPct val="0"/>
              </a:spcBef>
            </a:pPr>
            <a:endParaRPr lang="en-US" sz="2800" dirty="0">
              <a:latin typeface="標楷體" panose="03000509000000000000" pitchFamily="65" charset="-120"/>
              <a:ea typeface="標楷體" panose="03000509000000000000" pitchFamily="65" charset="-120"/>
            </a:endParaRPr>
          </a:p>
          <a:p>
            <a:pPr algn="ctr">
              <a:lnSpc>
                <a:spcPct val="90000"/>
              </a:lnSpc>
              <a:spcBef>
                <a:spcPct val="0"/>
              </a:spcBef>
            </a:pPr>
            <a:r>
              <a:rPr lang="zh-TW" altLang="en-US" sz="2800" dirty="0">
                <a:latin typeface="標楷體" panose="03000509000000000000" pitchFamily="65" charset="-120"/>
                <a:ea typeface="標楷體" panose="03000509000000000000" pitchFamily="65" charset="-120"/>
              </a:rPr>
              <a:t>指導</a:t>
            </a:r>
            <a:endParaRPr lang="en-US" sz="2800" dirty="0">
              <a:latin typeface="標楷體" panose="03000509000000000000" pitchFamily="65" charset="-120"/>
              <a:ea typeface="標楷體" panose="03000509000000000000" pitchFamily="65" charset="-120"/>
            </a:endParaRPr>
          </a:p>
          <a:p>
            <a:pPr algn="ctr">
              <a:lnSpc>
                <a:spcPct val="90000"/>
              </a:lnSpc>
              <a:spcBef>
                <a:spcPct val="0"/>
              </a:spcBef>
            </a:pPr>
            <a:endParaRPr lang="en-US" sz="2800" dirty="0">
              <a:latin typeface="標楷體" panose="03000509000000000000" pitchFamily="65" charset="-120"/>
              <a:ea typeface="標楷體" panose="03000509000000000000" pitchFamily="65" charset="-120"/>
            </a:endParaRPr>
          </a:p>
          <a:p>
            <a:pPr algn="ctr">
              <a:lnSpc>
                <a:spcPct val="90000"/>
              </a:lnSpc>
              <a:spcBef>
                <a:spcPct val="0"/>
              </a:spcBef>
            </a:pPr>
            <a:endParaRPr lang="en-US" sz="1200" dirty="0">
              <a:latin typeface="標楷體" panose="03000509000000000000" pitchFamily="65" charset="-120"/>
              <a:ea typeface="標楷體" panose="03000509000000000000" pitchFamily="65" charset="-120"/>
            </a:endParaRPr>
          </a:p>
          <a:p>
            <a:pPr algn="ctr">
              <a:lnSpc>
                <a:spcPct val="90000"/>
              </a:lnSpc>
              <a:spcBef>
                <a:spcPct val="0"/>
              </a:spcBef>
            </a:pPr>
            <a:r>
              <a:rPr lang="zh-TW" altLang="en-US" sz="2800" dirty="0">
                <a:latin typeface="標楷體" panose="03000509000000000000" pitchFamily="65" charset="-120"/>
                <a:ea typeface="標楷體" panose="03000509000000000000" pitchFamily="65" charset="-120"/>
              </a:rPr>
              <a:t>治療</a:t>
            </a:r>
            <a:endParaRPr lang="en-US" sz="28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427000" y="1968550"/>
            <a:ext cx="2870864" cy="2419124"/>
          </a:xfrm>
          <a:prstGeom prst="rect">
            <a:avLst/>
          </a:prstGeom>
          <a:noFill/>
        </p:spPr>
        <p:txBody>
          <a:bodyPr wrap="square" rtlCol="0">
            <a:spAutoFit/>
          </a:bodyPr>
          <a:lstStyle/>
          <a:p>
            <a:pPr algn="ctr">
              <a:lnSpc>
                <a:spcPct val="90000"/>
              </a:lnSpc>
              <a:spcBef>
                <a:spcPct val="0"/>
              </a:spcBef>
            </a:pPr>
            <a:r>
              <a:rPr lang="en-US" sz="2800" dirty="0">
                <a:latin typeface="Century Gothic" panose="020B0502020202020204" pitchFamily="34" charset="0"/>
                <a:ea typeface="標楷體" panose="03000509000000000000" pitchFamily="65" charset="-120"/>
              </a:rPr>
              <a:t>IHSS</a:t>
            </a:r>
          </a:p>
          <a:p>
            <a:pPr algn="ctr">
              <a:lnSpc>
                <a:spcPct val="90000"/>
              </a:lnSpc>
              <a:spcBef>
                <a:spcPct val="0"/>
              </a:spcBef>
            </a:pPr>
            <a:endParaRPr lang="en-US" sz="2800" dirty="0">
              <a:latin typeface="Century Gothic" panose="020B0502020202020204" pitchFamily="34" charset="0"/>
              <a:ea typeface="標楷體" panose="03000509000000000000" pitchFamily="65" charset="-120"/>
            </a:endParaRPr>
          </a:p>
          <a:p>
            <a:pPr algn="ctr">
              <a:lnSpc>
                <a:spcPct val="90000"/>
              </a:lnSpc>
              <a:spcBef>
                <a:spcPct val="0"/>
              </a:spcBef>
            </a:pPr>
            <a:r>
              <a:rPr lang="zh-TW" altLang="en-US" sz="2800" dirty="0">
                <a:latin typeface="Century Gothic" panose="020B0502020202020204" pitchFamily="34" charset="0"/>
                <a:ea typeface="標楷體" panose="03000509000000000000" pitchFamily="65" charset="-120"/>
              </a:rPr>
              <a:t>學區</a:t>
            </a:r>
            <a:endParaRPr lang="en-US" sz="2800" dirty="0">
              <a:latin typeface="Century Gothic" panose="020B0502020202020204" pitchFamily="34" charset="0"/>
              <a:ea typeface="標楷體" panose="03000509000000000000" pitchFamily="65" charset="-120"/>
            </a:endParaRPr>
          </a:p>
          <a:p>
            <a:pPr algn="ctr">
              <a:lnSpc>
                <a:spcPct val="90000"/>
              </a:lnSpc>
              <a:spcBef>
                <a:spcPct val="0"/>
              </a:spcBef>
            </a:pPr>
            <a:endParaRPr lang="en-US" sz="2800" dirty="0">
              <a:latin typeface="Century Gothic" panose="020B0502020202020204" pitchFamily="34" charset="0"/>
              <a:ea typeface="標楷體" panose="03000509000000000000" pitchFamily="65" charset="-120"/>
            </a:endParaRPr>
          </a:p>
          <a:p>
            <a:pPr algn="ctr">
              <a:lnSpc>
                <a:spcPct val="90000"/>
              </a:lnSpc>
              <a:spcBef>
                <a:spcPct val="0"/>
              </a:spcBef>
            </a:pPr>
            <a:r>
              <a:rPr lang="en-US" sz="2800" dirty="0">
                <a:latin typeface="Century Gothic" panose="020B0502020202020204" pitchFamily="34" charset="0"/>
                <a:ea typeface="標楷體" panose="03000509000000000000" pitchFamily="65" charset="-120"/>
              </a:rPr>
              <a:t>Medi-Cal</a:t>
            </a:r>
          </a:p>
          <a:p>
            <a:pPr algn="ctr">
              <a:lnSpc>
                <a:spcPct val="90000"/>
              </a:lnSpc>
              <a:spcBef>
                <a:spcPct val="0"/>
              </a:spcBef>
            </a:pPr>
            <a:r>
              <a:rPr lang="zh-TW" altLang="en-US" sz="2800" dirty="0">
                <a:latin typeface="Century Gothic" panose="020B0502020202020204" pitchFamily="34" charset="0"/>
                <a:ea typeface="標楷體" panose="03000509000000000000" pitchFamily="65" charset="-120"/>
              </a:rPr>
              <a:t>或健康保險</a:t>
            </a:r>
            <a:endParaRPr lang="en-US" sz="2800" dirty="0">
              <a:latin typeface="Century Gothic" panose="020B0502020202020204" pitchFamily="34" charset="0"/>
              <a:ea typeface="標楷體" panose="03000509000000000000" pitchFamily="65" charset="-120"/>
            </a:endParaRP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6544" y="5414122"/>
            <a:ext cx="11216488" cy="1200329"/>
          </a:xfrm>
          <a:prstGeom prst="rect">
            <a:avLst/>
          </a:prstGeom>
        </p:spPr>
        <p:txBody>
          <a:bodyPr wrap="square">
            <a:spAutoFit/>
          </a:bodyPr>
          <a:lstStyle/>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規定</a:t>
            </a:r>
            <a:r>
              <a:rPr lang="zh-TW" altLang="en-US" sz="2400" b="1" u="sng" dirty="0">
                <a:latin typeface="標楷體" panose="03000509000000000000" pitchFamily="65" charset="-120"/>
                <a:ea typeface="標楷體" panose="03000509000000000000" pitchFamily="65" charset="-120"/>
              </a:rPr>
              <a:t>如同</a:t>
            </a:r>
            <a:r>
              <a:rPr lang="zh-TW" altLang="en-US" sz="2400" dirty="0">
                <a:latin typeface="標楷體" panose="03000509000000000000" pitchFamily="65" charset="-120"/>
                <a:ea typeface="標楷體" panose="03000509000000000000" pitchFamily="65" charset="-120"/>
              </a:rPr>
              <a:t>傳統區域中心系統</a:t>
            </a:r>
            <a:r>
              <a:rPr lang="en-US" sz="2400" dirty="0">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協助你的花費計畫</a:t>
            </a:r>
            <a:r>
              <a:rPr lang="zh-TW" altLang="en-US" sz="2400" b="1" u="sng" dirty="0">
                <a:latin typeface="標楷體" panose="03000509000000000000" pitchFamily="65" charset="-120"/>
                <a:ea typeface="標楷體" panose="03000509000000000000" pitchFamily="65" charset="-120"/>
              </a:rPr>
              <a:t>存</a:t>
            </a:r>
            <a:r>
              <a:rPr lang="zh-TW" altLang="en-US" sz="2400" b="1" dirty="0">
                <a:solidFill>
                  <a:srgbClr val="00B050"/>
                </a:solidFill>
                <a:latin typeface="標楷體" panose="03000509000000000000" pitchFamily="65" charset="-120"/>
                <a:ea typeface="標楷體" panose="03000509000000000000" pitchFamily="65" charset="-120"/>
              </a:rPr>
              <a:t>錢</a:t>
            </a:r>
            <a:r>
              <a:rPr lang="zh-TW" altLang="en-US" sz="2400" dirty="0">
                <a:latin typeface="標楷體" panose="03000509000000000000" pitchFamily="65" charset="-120"/>
                <a:ea typeface="標楷體" panose="03000509000000000000" pitchFamily="65" charset="-120"/>
              </a:rPr>
              <a:t>做其他的事</a:t>
            </a:r>
            <a:r>
              <a:rPr lang="en-US" sz="2400" dirty="0">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若一般資源無法達到你的需求，與你的團隊討論</a:t>
            </a:r>
            <a:r>
              <a:rPr lang="en-US"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400" dirty="0">
                <a:solidFill>
                  <a:schemeClr val="bg1"/>
                </a:solidFill>
                <a:latin typeface="標楷體" panose="03000509000000000000" pitchFamily="65" charset="-120"/>
                <a:ea typeface="標楷體" panose="03000509000000000000" pitchFamily="65" charset="-120"/>
              </a:rPr>
              <a:t>居住在你選擇的鄰里</a:t>
            </a:r>
            <a:endParaRPr lang="en-US" sz="2400" dirty="0">
              <a:solidFill>
                <a:schemeClr val="bg1"/>
              </a:solidFill>
              <a:latin typeface="標楷體" panose="03000509000000000000" pitchFamily="65" charset="-120"/>
              <a:ea typeface="標楷體" panose="03000509000000000000" pitchFamily="65" charset="-120"/>
            </a:endParaRPr>
          </a:p>
        </p:txBody>
      </p:sp>
      <p:sp>
        <p:nvSpPr>
          <p:cNvPr id="15" name="Pentagon 14"/>
          <p:cNvSpPr/>
          <p:nvPr/>
        </p:nvSpPr>
        <p:spPr>
          <a:xfrm>
            <a:off x="1357867" y="5457936"/>
            <a:ext cx="5285867" cy="110478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能與殘障及健康的人當朋友</a:t>
            </a:r>
            <a:endParaRPr lang="en-US" sz="2400" dirty="0">
              <a:latin typeface="標楷體" panose="03000509000000000000" pitchFamily="65" charset="-120"/>
              <a:ea typeface="標楷體" panose="03000509000000000000" pitchFamily="65" charset="-120"/>
            </a:endParaRP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有工作及自願機會</a:t>
            </a:r>
            <a:endParaRPr lang="en-US" sz="2400" dirty="0">
              <a:latin typeface="標楷體" panose="03000509000000000000" pitchFamily="65" charset="-120"/>
              <a:ea typeface="標楷體" panose="03000509000000000000" pitchFamily="65" charset="-120"/>
            </a:endParaRP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做自己的選擇</a:t>
            </a:r>
            <a:endParaRPr lang="en-US" sz="2400" dirty="0">
              <a:latin typeface="標楷體" panose="03000509000000000000" pitchFamily="65" charset="-120"/>
              <a:ea typeface="標楷體" panose="03000509000000000000" pitchFamily="65" charset="-120"/>
            </a:endParaRP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服務規劃要求</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7" name="TextBox 6">
            <a:extLst>
              <a:ext uri="{FF2B5EF4-FFF2-40B4-BE49-F238E27FC236}">
                <a16:creationId xmlns:a16="http://schemas.microsoft.com/office/drawing/2014/main" id="{3051A093-AB51-1249-A5C5-562DF5D0FF79}"/>
              </a:ext>
            </a:extLst>
          </p:cNvPr>
          <p:cNvSpPr txBox="1"/>
          <p:nvPr/>
        </p:nvSpPr>
        <p:spPr>
          <a:xfrm>
            <a:off x="893828" y="1144900"/>
            <a:ext cx="10337656"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hlinkClick r:id="rId3" action="ppaction://hlinkfile"/>
              </a:rPr>
              <a:t>*</a:t>
            </a: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hlinkClick r:id="rId3" action="ppaction://hlinkfile"/>
              </a:rPr>
              <a:t>住家及社區服務及最後規則</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65284" y="2379168"/>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zh-TW" altLang="en-US" dirty="0">
                <a:latin typeface="標楷體" panose="03000509000000000000" pitchFamily="65" charset="-120"/>
                <a:ea typeface="標楷體" panose="03000509000000000000" pitchFamily="65" charset="-120"/>
              </a:rPr>
              <a:t>自我決定課程旨在讓</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你的</a:t>
            </a:r>
            <a:r>
              <a:rPr lang="zh-TW" altLang="en-US" u="sng" dirty="0">
                <a:latin typeface="標楷體" panose="03000509000000000000" pitchFamily="65" charset="-120"/>
                <a:ea typeface="標楷體" panose="03000509000000000000" pitchFamily="65" charset="-120"/>
              </a:rPr>
              <a:t>社區</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包容</a:t>
            </a:r>
            <a:r>
              <a:rPr lang="zh-TW" altLang="en-US" b="1" dirty="0">
                <a:latin typeface="標楷體" panose="03000509000000000000" pitchFamily="65" charset="-120"/>
                <a:ea typeface="標楷體" panose="03000509000000000000" pitchFamily="65" charset="-120"/>
              </a:rPr>
              <a:t>你</a:t>
            </a:r>
            <a:r>
              <a:rPr lang="en-US" dirty="0">
                <a:latin typeface="標楷體" panose="03000509000000000000" pitchFamily="65" charset="-120"/>
                <a:ea typeface="標楷體" panose="03000509000000000000" pitchFamily="65" charset="-120"/>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535531"/>
          </a:xfrm>
          <a:prstGeom prst="rect">
            <a:avLst/>
          </a:prstGeom>
          <a:noFill/>
        </p:spPr>
        <p:txBody>
          <a:bodyPr wrap="square" rtlCol="0">
            <a:spAutoFit/>
          </a:bodyPr>
          <a:lstStyle/>
          <a:p>
            <a:pPr algn="ctr">
              <a:lnSpc>
                <a:spcPct val="90000"/>
              </a:lnSpc>
              <a:spcBef>
                <a:spcPct val="0"/>
              </a:spcBef>
            </a:pPr>
            <a:r>
              <a:rPr lang="zh-TW" altLang="en-US" sz="1600" dirty="0">
                <a:solidFill>
                  <a:schemeClr val="accent5">
                    <a:lumMod val="50000"/>
                  </a:schemeClr>
                </a:solidFill>
                <a:latin typeface="標楷體" panose="03000509000000000000" pitchFamily="65" charset="-120"/>
                <a:ea typeface="標楷體" panose="03000509000000000000" pitchFamily="65" charset="-120"/>
                <a:cs typeface="+mj-cs"/>
              </a:rPr>
              <a:t>提供者將完成</a:t>
            </a:r>
            <a:endParaRPr lang="en-US" altLang="zh-TW" sz="1600" dirty="0">
              <a:solidFill>
                <a:schemeClr val="accent5">
                  <a:lumMod val="50000"/>
                </a:schemeClr>
              </a:solidFill>
              <a:latin typeface="標楷體" panose="03000509000000000000" pitchFamily="65" charset="-120"/>
              <a:ea typeface="標楷體" panose="03000509000000000000" pitchFamily="65" charset="-120"/>
              <a:cs typeface="+mj-cs"/>
            </a:endParaRPr>
          </a:p>
          <a:p>
            <a:pPr algn="ctr">
              <a:lnSpc>
                <a:spcPct val="90000"/>
              </a:lnSpc>
              <a:spcBef>
                <a:spcPct val="0"/>
              </a:spcBef>
            </a:pPr>
            <a:r>
              <a:rPr lang="zh-TW" altLang="en-US" sz="1600" dirty="0">
                <a:solidFill>
                  <a:schemeClr val="accent5">
                    <a:lumMod val="50000"/>
                  </a:schemeClr>
                </a:solidFill>
                <a:latin typeface="標楷體" panose="03000509000000000000" pitchFamily="65" charset="-120"/>
                <a:ea typeface="標楷體" panose="03000509000000000000" pitchFamily="65" charset="-120"/>
              </a:rPr>
              <a:t>環境</a:t>
            </a: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自我評估</a:t>
            </a:r>
            <a:endParaRPr lang="en-US" sz="16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690813"/>
            <a:ext cx="208721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被選中的提供者</a:t>
            </a:r>
            <a:r>
              <a:rPr lang="en-US" sz="1600" kern="1200" dirty="0">
                <a:solidFill>
                  <a:schemeClr val="accent5">
                    <a:lumMod val="50000"/>
                  </a:schemeClr>
                </a:solidFill>
                <a:latin typeface="PMingLiU" panose="02020500000000000000" pitchFamily="18" charset="-120"/>
                <a:ea typeface="PMingLiU" panose="02020500000000000000" pitchFamily="18" charset="-120"/>
                <a:cs typeface="+mj-cs"/>
              </a:rPr>
              <a:t>、</a:t>
            </a:r>
          </a:p>
          <a:p>
            <a:pPr algn="ctr" defTabSz="914400" rtl="0" eaLnBrk="1" latinLnBrk="0" hangingPunct="1">
              <a:lnSpc>
                <a:spcPct val="90000"/>
              </a:lnSpc>
              <a:spcBef>
                <a:spcPct val="0"/>
              </a:spcBef>
              <a:buNone/>
            </a:pP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區域中心及</a:t>
            </a:r>
            <a:r>
              <a:rPr lang="zh-TW" altLang="en-US" sz="1600" b="1" kern="1200" dirty="0">
                <a:solidFill>
                  <a:schemeClr val="accent5">
                    <a:lumMod val="50000"/>
                  </a:schemeClr>
                </a:solidFill>
                <a:latin typeface="標楷體" panose="03000509000000000000" pitchFamily="65" charset="-120"/>
                <a:ea typeface="標楷體" panose="03000509000000000000" pitchFamily="65" charset="-120"/>
                <a:cs typeface="+mj-cs"/>
              </a:rPr>
              <a:t>你</a:t>
            </a:r>
            <a:endParaRPr lang="en-US" altLang="zh-TW" sz="1600" b="1"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1600" dirty="0">
                <a:solidFill>
                  <a:schemeClr val="accent5">
                    <a:lumMod val="50000"/>
                  </a:schemeClr>
                </a:solidFill>
                <a:latin typeface="標楷體" panose="03000509000000000000" pitchFamily="65" charset="-120"/>
                <a:ea typeface="標楷體" panose="03000509000000000000" pitchFamily="65" charset="-120"/>
                <a:cs typeface="+mj-cs"/>
              </a:rPr>
              <a:t>將</a:t>
            </a: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進行</a:t>
            </a:r>
            <a:r>
              <a:rPr lang="zh-TW" altLang="en-US" sz="1600" u="sng" kern="1200" dirty="0">
                <a:solidFill>
                  <a:schemeClr val="accent5">
                    <a:lumMod val="50000"/>
                  </a:schemeClr>
                </a:solidFill>
                <a:latin typeface="標楷體" panose="03000509000000000000" pitchFamily="65" charset="-120"/>
                <a:ea typeface="標楷體" panose="03000509000000000000" pitchFamily="65" charset="-120"/>
                <a:cs typeface="+mj-cs"/>
              </a:rPr>
              <a:t>現場</a:t>
            </a: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評估</a:t>
            </a:r>
            <a:r>
              <a:rPr lang="en-US" sz="1600" kern="1200" dirty="0">
                <a:solidFill>
                  <a:schemeClr val="accent5">
                    <a:lumMod val="50000"/>
                  </a:schemeClr>
                </a:solidFill>
                <a:latin typeface="標楷體" panose="03000509000000000000" pitchFamily="65" charset="-120"/>
                <a:ea typeface="標楷體" panose="03000509000000000000" pitchFamily="65" charset="-120"/>
                <a:cs typeface="+mj-cs"/>
              </a:rPr>
              <a:t>…</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1600" dirty="0">
                <a:solidFill>
                  <a:schemeClr val="accent5">
                    <a:lumMod val="50000"/>
                  </a:schemeClr>
                </a:solidFill>
                <a:latin typeface="標楷體" panose="03000509000000000000" pitchFamily="65" charset="-120"/>
                <a:ea typeface="標楷體" panose="03000509000000000000" pitchFamily="65" charset="-120"/>
                <a:cs typeface="+mj-cs"/>
              </a:rPr>
              <a:t>若</a:t>
            </a: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提供者</a:t>
            </a:r>
            <a:r>
              <a:rPr lang="zh-TW" altLang="en-US" sz="1600" b="1" kern="1200" dirty="0">
                <a:solidFill>
                  <a:schemeClr val="accent5">
                    <a:lumMod val="50000"/>
                  </a:schemeClr>
                </a:solidFill>
                <a:latin typeface="標楷體" panose="03000509000000000000" pitchFamily="65" charset="-120"/>
                <a:ea typeface="標楷體" panose="03000509000000000000" pitchFamily="65" charset="-120"/>
                <a:cs typeface="+mj-cs"/>
              </a:rPr>
              <a:t>通過</a:t>
            </a:r>
            <a:endParaRPr lang="en-US" altLang="zh-TW" sz="1600" b="1" dirty="0">
              <a:solidFill>
                <a:schemeClr val="accent5">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你能使用這項服務</a:t>
            </a:r>
            <a:endParaRPr lang="en-US" sz="16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3" name="TextBox 22">
            <a:extLst>
              <a:ext uri="{FF2B5EF4-FFF2-40B4-BE49-F238E27FC236}">
                <a16:creationId xmlns:a16="http://schemas.microsoft.com/office/drawing/2014/main" id="{B997AA56-CE82-0345-9463-4CE7CD437CA7}"/>
              </a:ext>
            </a:extLst>
          </p:cNvPr>
          <p:cNvSpPr txBox="1"/>
          <p:nvPr/>
        </p:nvSpPr>
        <p:spPr>
          <a:xfrm>
            <a:off x="7358332" y="3798214"/>
            <a:ext cx="2432649" cy="978729"/>
          </a:xfrm>
          <a:prstGeom prst="rect">
            <a:avLst/>
          </a:prstGeom>
          <a:noFill/>
        </p:spPr>
        <p:txBody>
          <a:bodyPr wrap="square" rtlCol="0">
            <a:spAutoFit/>
          </a:bodyPr>
          <a:lstStyle/>
          <a:p>
            <a:pPr algn="ctr">
              <a:lnSpc>
                <a:spcPct val="90000"/>
              </a:lnSpc>
              <a:spcBef>
                <a:spcPct val="0"/>
              </a:spcBef>
            </a:pP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若提供者</a:t>
            </a:r>
            <a:r>
              <a:rPr lang="zh-TW" altLang="en-US" sz="1600" b="1" dirty="0">
                <a:solidFill>
                  <a:schemeClr val="accent5">
                    <a:lumMod val="50000"/>
                  </a:schemeClr>
                </a:solidFill>
                <a:latin typeface="標楷體" panose="03000509000000000000" pitchFamily="65" charset="-120"/>
                <a:ea typeface="標楷體" panose="03000509000000000000" pitchFamily="65" charset="-120"/>
                <a:cs typeface="+mj-cs"/>
              </a:rPr>
              <a:t>未通過</a:t>
            </a:r>
            <a:r>
              <a:rPr lang="en-US" sz="1600" kern="1200" dirty="0">
                <a:solidFill>
                  <a:schemeClr val="accent5">
                    <a:lumMod val="50000"/>
                  </a:schemeClr>
                </a:solidFill>
                <a:latin typeface="標楷體" panose="03000509000000000000" pitchFamily="65" charset="-120"/>
                <a:ea typeface="標楷體" panose="03000509000000000000" pitchFamily="65" charset="-120"/>
                <a:cs typeface="+mj-cs"/>
              </a:rPr>
              <a:t>，</a:t>
            </a:r>
          </a:p>
          <a:p>
            <a:pPr algn="ctr">
              <a:lnSpc>
                <a:spcPct val="90000"/>
              </a:lnSpc>
              <a:spcBef>
                <a:spcPct val="0"/>
              </a:spcBef>
            </a:pP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你能與他們合作修正</a:t>
            </a:r>
            <a:r>
              <a:rPr lang="en-US" sz="1600" kern="1200" dirty="0">
                <a:solidFill>
                  <a:schemeClr val="accent5">
                    <a:lumMod val="50000"/>
                  </a:schemeClr>
                </a:solidFill>
                <a:latin typeface="標楷體" panose="03000509000000000000" pitchFamily="65" charset="-120"/>
                <a:ea typeface="標楷體" panose="03000509000000000000" pitchFamily="65" charset="-120"/>
                <a:cs typeface="+mj-cs"/>
              </a:rPr>
              <a:t>。</a:t>
            </a:r>
            <a:br>
              <a:rPr lang="en-US" sz="1600" kern="1200" dirty="0">
                <a:solidFill>
                  <a:schemeClr val="accent5">
                    <a:lumMod val="50000"/>
                  </a:schemeClr>
                </a:solidFill>
                <a:latin typeface="標楷體" panose="03000509000000000000" pitchFamily="65" charset="-120"/>
                <a:ea typeface="標楷體" panose="03000509000000000000" pitchFamily="65" charset="-120"/>
                <a:cs typeface="+mj-cs"/>
              </a:rPr>
            </a:b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若不修正</a:t>
            </a:r>
            <a:r>
              <a:rPr lang="en-US" altLang="zh-TW" sz="1600" dirty="0">
                <a:solidFill>
                  <a:schemeClr val="accent5">
                    <a:lumMod val="50000"/>
                  </a:schemeClr>
                </a:solidFill>
                <a:latin typeface="標楷體" panose="03000509000000000000" pitchFamily="65" charset="-120"/>
                <a:ea typeface="標楷體" panose="03000509000000000000" pitchFamily="65" charset="-120"/>
              </a:rPr>
              <a:t>，</a:t>
            </a:r>
            <a:r>
              <a:rPr lang="zh-TW" altLang="en-US" sz="1600" dirty="0">
                <a:solidFill>
                  <a:schemeClr val="accent5">
                    <a:lumMod val="50000"/>
                  </a:schemeClr>
                </a:solidFill>
                <a:latin typeface="標楷體" panose="03000509000000000000" pitchFamily="65" charset="-120"/>
                <a:ea typeface="標楷體" panose="03000509000000000000" pitchFamily="65" charset="-120"/>
              </a:rPr>
              <a:t>你</a:t>
            </a:r>
            <a:r>
              <a:rPr lang="zh-TW" altLang="en-US" sz="1600" b="1" kern="1200" dirty="0">
                <a:solidFill>
                  <a:schemeClr val="accent5">
                    <a:lumMod val="50000"/>
                  </a:schemeClr>
                </a:solidFill>
                <a:latin typeface="標楷體" panose="03000509000000000000" pitchFamily="65" charset="-120"/>
                <a:ea typeface="標楷體" panose="03000509000000000000" pitchFamily="65" charset="-120"/>
                <a:cs typeface="+mj-cs"/>
              </a:rPr>
              <a:t>無法</a:t>
            </a:r>
            <a:br>
              <a:rPr lang="en-US" altLang="zh-TW" sz="1600" b="1" kern="1200" dirty="0">
                <a:solidFill>
                  <a:schemeClr val="accent5">
                    <a:lumMod val="50000"/>
                  </a:schemeClr>
                </a:solidFill>
                <a:latin typeface="標楷體" panose="03000509000000000000" pitchFamily="65" charset="-120"/>
                <a:ea typeface="標楷體" panose="03000509000000000000" pitchFamily="65" charset="-120"/>
                <a:cs typeface="+mj-cs"/>
              </a:rPr>
            </a:b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在該環境使用</a:t>
            </a:r>
            <a:r>
              <a:rPr lang="zh-TW" altLang="en-US" sz="1600" dirty="0">
                <a:solidFill>
                  <a:schemeClr val="accent5">
                    <a:lumMod val="50000"/>
                  </a:schemeClr>
                </a:solidFill>
                <a:latin typeface="標楷體" panose="03000509000000000000" pitchFamily="65" charset="-120"/>
                <a:ea typeface="標楷體" panose="03000509000000000000" pitchFamily="65" charset="-120"/>
              </a:rPr>
              <a:t>服務</a:t>
            </a:r>
            <a:r>
              <a:rPr lang="en-US" sz="1600" kern="1200" dirty="0">
                <a:solidFill>
                  <a:schemeClr val="accent5">
                    <a:lumMod val="50000"/>
                  </a:schemeClr>
                </a:solidFill>
                <a:latin typeface="標楷體" panose="03000509000000000000" pitchFamily="65" charset="-120"/>
                <a:ea typeface="標楷體" panose="03000509000000000000" pitchFamily="65" charset="-120"/>
                <a:cs typeface="+mj-cs"/>
              </a:rPr>
              <a:t>。</a:t>
            </a: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96398" y="102957"/>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535531"/>
          </a:xfrm>
          <a:prstGeom prst="rect">
            <a:avLst/>
          </a:prstGeom>
          <a:noFill/>
        </p:spPr>
        <p:txBody>
          <a:bodyPr wrap="square" rtlCol="0">
            <a:spAutoFit/>
          </a:bodyPr>
          <a:lstStyle/>
          <a:p>
            <a:pPr algn="ctr">
              <a:lnSpc>
                <a:spcPct val="90000"/>
              </a:lnSpc>
              <a:spcBef>
                <a:spcPct val="0"/>
              </a:spcBef>
            </a:pPr>
            <a:r>
              <a:rPr lang="en-US" sz="1600" kern="1200" dirty="0">
                <a:solidFill>
                  <a:schemeClr val="accent5">
                    <a:lumMod val="50000"/>
                  </a:schemeClr>
                </a:solidFill>
                <a:latin typeface="標楷體" panose="03000509000000000000" pitchFamily="65" charset="-120"/>
                <a:ea typeface="標楷體" panose="03000509000000000000" pitchFamily="65" charset="-120"/>
                <a:cs typeface="+mj-cs"/>
              </a:rPr>
              <a:t>FMS </a:t>
            </a:r>
            <a:r>
              <a:rPr lang="zh-TW" altLang="en-US" sz="1600" u="sng" kern="1200" dirty="0">
                <a:solidFill>
                  <a:schemeClr val="accent5">
                    <a:lumMod val="50000"/>
                  </a:schemeClr>
                </a:solidFill>
                <a:latin typeface="標楷體" panose="03000509000000000000" pitchFamily="65" charset="-120"/>
                <a:ea typeface="標楷體" panose="03000509000000000000" pitchFamily="65" charset="-120"/>
                <a:cs typeface="+mj-cs"/>
              </a:rPr>
              <a:t>驗證</a:t>
            </a:r>
            <a:r>
              <a:rPr lang="zh-TW" altLang="en-US" sz="1600" kern="1200" dirty="0">
                <a:solidFill>
                  <a:schemeClr val="accent5">
                    <a:lumMod val="50000"/>
                  </a:schemeClr>
                </a:solidFill>
                <a:latin typeface="標楷體" panose="03000509000000000000" pitchFamily="65" charset="-120"/>
                <a:ea typeface="標楷體" panose="03000509000000000000" pitchFamily="65" charset="-120"/>
                <a:cs typeface="+mj-cs"/>
              </a:rPr>
              <a:t>評估過程</a:t>
            </a:r>
            <a:r>
              <a:rPr lang="zh-TW" altLang="en-US" sz="1600" b="1" dirty="0">
                <a:solidFill>
                  <a:schemeClr val="accent5">
                    <a:lumMod val="50000"/>
                  </a:schemeClr>
                </a:solidFill>
                <a:latin typeface="標楷體" panose="03000509000000000000" pitchFamily="65" charset="-120"/>
                <a:ea typeface="標楷體" panose="03000509000000000000" pitchFamily="65" charset="-120"/>
              </a:rPr>
              <a:t>完成</a:t>
            </a:r>
            <a:endParaRPr lang="en-US" sz="16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服務規劃要求</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zh-TW" altLang="en-US" sz="3200" dirty="0">
                <a:latin typeface="標楷體" panose="03000509000000000000" pitchFamily="65" charset="-120"/>
                <a:ea typeface="標楷體" panose="03000509000000000000" pitchFamily="65" charset="-120"/>
              </a:rPr>
              <a:t>環境評估過程</a:t>
            </a:r>
            <a:endParaRPr 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複習</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規劃</a:t>
            </a:r>
            <a:endParaRPr lang="en-US" sz="2800" dirty="0">
              <a:latin typeface="標楷體" panose="03000509000000000000" pitchFamily="65" charset="-120"/>
              <a:ea typeface="標楷體" panose="03000509000000000000" pitchFamily="65" charset="-120"/>
            </a:endParaRP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493993"/>
            </a:xfrm>
            <a:prstGeom prst="rect">
              <a:avLst/>
            </a:prstGeom>
            <a:noFill/>
          </p:spPr>
          <p:txBody>
            <a:bodyPr wrap="square" rtlCol="0">
              <a:spAutoFit/>
            </a:bodyPr>
            <a:lstStyle/>
            <a:p>
              <a:pPr algn="ctr"/>
              <a:r>
                <a:rPr lang="zh-TW" altLang="en-US" sz="2800" b="1" dirty="0">
                  <a:latin typeface="Century Gothic" panose="020B0502020202020204" pitchFamily="34" charset="0"/>
                </a:rPr>
                <a:t>規劃複習</a:t>
              </a:r>
              <a:endParaRPr lang="en-US" sz="2800" b="1" dirty="0">
                <a:latin typeface="Century Gothic" panose="020B0502020202020204" pitchFamily="34" charset="0"/>
              </a:endParaRPr>
            </a:p>
            <a:p>
              <a:pPr algn="ct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63879" cy="2806922"/>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zh-TW" altLang="en-US" sz="2800" dirty="0">
                <a:solidFill>
                  <a:schemeClr val="tx2">
                    <a:lumMod val="50000"/>
                  </a:schemeClr>
                </a:solidFill>
                <a:latin typeface="標楷體" panose="03000509000000000000" pitchFamily="65" charset="-120"/>
                <a:ea typeface="標楷體" panose="03000509000000000000" pitchFamily="65" charset="-120"/>
              </a:rPr>
              <a:t>個人中心規劃及自我決定 </a:t>
            </a:r>
            <a:endParaRPr lang="en-US" sz="2800" dirty="0">
              <a:solidFill>
                <a:schemeClr val="tx2">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sz="2800" dirty="0">
                <a:solidFill>
                  <a:schemeClr val="tx2">
                    <a:lumMod val="50000"/>
                  </a:schemeClr>
                </a:solidFill>
                <a:latin typeface="標楷體" panose="03000509000000000000" pitchFamily="65" charset="-120"/>
                <a:ea typeface="標楷體" panose="03000509000000000000" pitchFamily="65" charset="-120"/>
              </a:rPr>
              <a:t>個人課程計畫</a:t>
            </a:r>
            <a:r>
              <a:rPr lang="en-US" sz="2800" dirty="0">
                <a:solidFill>
                  <a:schemeClr val="tx2">
                    <a:lumMod val="50000"/>
                  </a:schemeClr>
                </a:solidFill>
                <a:latin typeface="標楷體" panose="03000509000000000000" pitchFamily="65" charset="-120"/>
                <a:ea typeface="標楷體" panose="03000509000000000000" pitchFamily="65" charset="-120"/>
              </a:rPr>
              <a:t>（IPP）</a:t>
            </a:r>
            <a:r>
              <a:rPr lang="zh-TW" altLang="en-US" sz="2800" dirty="0">
                <a:solidFill>
                  <a:schemeClr val="tx2">
                    <a:lumMod val="50000"/>
                  </a:schemeClr>
                </a:solidFill>
                <a:latin typeface="標楷體" panose="03000509000000000000" pitchFamily="65" charset="-120"/>
                <a:ea typeface="標楷體" panose="03000509000000000000" pitchFamily="65" charset="-120"/>
              </a:rPr>
              <a:t>及自我決定  </a:t>
            </a:r>
            <a:endParaRPr lang="en-US" sz="2800" dirty="0">
              <a:solidFill>
                <a:schemeClr val="tx2">
                  <a:lumMod val="50000"/>
                </a:schemeClr>
              </a:solidFill>
              <a:latin typeface="標楷體" panose="03000509000000000000" pitchFamily="65" charset="-120"/>
              <a:ea typeface="標楷體" panose="03000509000000000000" pitchFamily="65" charset="-120"/>
            </a:endParaRPr>
          </a:p>
          <a:p>
            <a:pPr>
              <a:lnSpc>
                <a:spcPct val="90000"/>
              </a:lnSpc>
              <a:spcBef>
                <a:spcPct val="0"/>
              </a:spcBef>
            </a:pPr>
            <a:endParaRPr lang="en-US" sz="2800" dirty="0">
              <a:solidFill>
                <a:schemeClr val="tx2">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sz="2800" dirty="0">
                <a:solidFill>
                  <a:schemeClr val="tx2">
                    <a:lumMod val="50000"/>
                  </a:schemeClr>
                </a:solidFill>
                <a:latin typeface="標楷體" panose="03000509000000000000" pitchFamily="65" charset="-120"/>
                <a:ea typeface="標楷體" panose="03000509000000000000" pitchFamily="65" charset="-120"/>
              </a:rPr>
              <a:t>服務規劃要求</a:t>
            </a:r>
            <a:endParaRPr lang="en-US" sz="2800" dirty="0">
              <a:solidFill>
                <a:schemeClr val="tx2">
                  <a:lumMod val="50000"/>
                </a:schemeClr>
              </a:solidFill>
              <a:latin typeface="標楷體" panose="03000509000000000000" pitchFamily="65" charset="-120"/>
              <a:ea typeface="標楷體" panose="03000509000000000000" pitchFamily="65" charset="-120"/>
            </a:endParaRPr>
          </a:p>
          <a:p>
            <a:pPr marL="800100" lvl="1" indent="-342900">
              <a:lnSpc>
                <a:spcPct val="90000"/>
              </a:lnSpc>
              <a:spcBef>
                <a:spcPct val="0"/>
              </a:spcBef>
              <a:buFont typeface="Wingdings" panose="05000000000000000000" pitchFamily="2" charset="2"/>
              <a:buChar char="ü"/>
            </a:pPr>
            <a:r>
              <a:rPr lang="zh-TW" altLang="en-US" sz="2800" dirty="0">
                <a:solidFill>
                  <a:schemeClr val="tx2">
                    <a:lumMod val="50000"/>
                  </a:schemeClr>
                </a:solidFill>
                <a:latin typeface="標楷體" panose="03000509000000000000" pitchFamily="65" charset="-120"/>
                <a:ea typeface="標楷體" panose="03000509000000000000" pitchFamily="65" charset="-120"/>
              </a:rPr>
              <a:t>一般資源</a:t>
            </a:r>
            <a:endParaRPr lang="en-US" sz="2800" dirty="0">
              <a:solidFill>
                <a:schemeClr val="tx2">
                  <a:lumMod val="50000"/>
                </a:schemeClr>
              </a:solidFill>
              <a:latin typeface="標楷體" panose="03000509000000000000" pitchFamily="65" charset="-120"/>
              <a:ea typeface="標楷體" panose="03000509000000000000" pitchFamily="65" charset="-120"/>
            </a:endParaRPr>
          </a:p>
          <a:p>
            <a:pPr marL="800100" lvl="1" indent="-342900">
              <a:lnSpc>
                <a:spcPct val="90000"/>
              </a:lnSpc>
              <a:spcBef>
                <a:spcPct val="0"/>
              </a:spcBef>
              <a:buFont typeface="Wingdings" panose="05000000000000000000" pitchFamily="2" charset="2"/>
              <a:buChar char="ü"/>
            </a:pPr>
            <a:r>
              <a:rPr lang="zh-TW" altLang="en-US" sz="2800" dirty="0">
                <a:solidFill>
                  <a:schemeClr val="tx2">
                    <a:lumMod val="50000"/>
                  </a:schemeClr>
                </a:solidFill>
                <a:latin typeface="標楷體" panose="03000509000000000000" pitchFamily="65" charset="-120"/>
                <a:ea typeface="標楷體" panose="03000509000000000000" pitchFamily="65" charset="-120"/>
              </a:rPr>
              <a:t>社區包容</a:t>
            </a:r>
            <a:endParaRPr lang="en-US" sz="2800" dirty="0">
              <a:solidFill>
                <a:schemeClr val="tx2">
                  <a:lumMod val="5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3" y="994167"/>
            <a:ext cx="6280744" cy="1460500"/>
          </a:xfrm>
        </p:spPr>
        <p:txBody>
          <a:bodyPr>
            <a:noAutofit/>
          </a:bodyPr>
          <a:lstStyle/>
          <a:p>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zh-TW" altLang="en-US" b="1" dirty="0">
                  <a:solidFill>
                    <a:schemeClr val="accent5">
                      <a:lumMod val="50000"/>
                    </a:schemeClr>
                  </a:solidFill>
                  <a:latin typeface="標楷體" panose="03000509000000000000" pitchFamily="65" charset="-120"/>
                  <a:ea typeface="標楷體" panose="03000509000000000000" pitchFamily="65" charset="-120"/>
                  <a:cs typeface="+mj-cs"/>
                </a:rPr>
                <a:t>角色及責任</a:t>
              </a:r>
              <a:endParaRPr lang="en-US" b="1"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你</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支持圈</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服務協調員</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服務提供者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標楷體" panose="03000509000000000000" pitchFamily="65" charset="-120"/>
                <a:ea typeface="標楷體" panose="03000509000000000000" pitchFamily="65" charset="-120"/>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837426"/>
            </a:xfrm>
            <a:prstGeom prst="rect">
              <a:avLst/>
            </a:prstGeom>
            <a:noFill/>
          </p:spPr>
          <p:txBody>
            <a:bodyPr wrap="square" rtlCol="0">
              <a:spAutoFit/>
            </a:bodyPr>
            <a:lstStyle/>
            <a:p>
              <a:r>
                <a:rPr lang="zh-TW" altLang="en-US" b="1" dirty="0">
                  <a:solidFill>
                    <a:schemeClr val="accent5">
                      <a:lumMod val="50000"/>
                    </a:schemeClr>
                  </a:solidFill>
                  <a:latin typeface="標楷體" panose="03000509000000000000" pitchFamily="65" charset="-120"/>
                  <a:ea typeface="標楷體" panose="03000509000000000000" pitchFamily="65" charset="-120"/>
                </a:rPr>
                <a:t>五大原則</a:t>
              </a:r>
              <a:endParaRPr lang="en-US" b="1" dirty="0">
                <a:solidFill>
                  <a:schemeClr val="accent5">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自由</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授權</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責任</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確認</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9999159" cy="649408"/>
          </a:xfrm>
        </p:spPr>
        <p:txBody>
          <a:bodyPr/>
          <a:lstStyle/>
          <a:p>
            <a:r>
              <a:rPr lang="zh-TW" altLang="en-US" dirty="0">
                <a:latin typeface="標楷體" panose="03000509000000000000" pitchFamily="65" charset="-120"/>
                <a:ea typeface="標楷體" panose="03000509000000000000" pitchFamily="65" charset="-120"/>
              </a:rPr>
              <a:t>自我決定課程說明會</a:t>
            </a:r>
            <a:endParaRPr lang="en-US" dirty="0">
              <a:latin typeface="標楷體" panose="03000509000000000000" pitchFamily="65" charset="-120"/>
              <a:ea typeface="標楷體" panose="03000509000000000000" pitchFamily="65" charset="-120"/>
            </a:endParaRPr>
          </a:p>
        </p:txBody>
      </p:sp>
      <p:sp>
        <p:nvSpPr>
          <p:cNvPr id="3" name="Text Placeholder 2"/>
          <p:cNvSpPr>
            <a:spLocks noGrp="1"/>
          </p:cNvSpPr>
          <p:nvPr>
            <p:ph type="body" sz="quarter" idx="14"/>
          </p:nvPr>
        </p:nvSpPr>
        <p:spPr/>
        <p:txBody>
          <a:bodyPr/>
          <a:lstStyle/>
          <a:p>
            <a:r>
              <a:rPr lang="zh-TW" altLang="en-US" dirty="0">
                <a:latin typeface="標楷體" panose="03000509000000000000" pitchFamily="65" charset="-120"/>
                <a:ea typeface="標楷體" panose="03000509000000000000" pitchFamily="65" charset="-120"/>
              </a:rPr>
              <a:t>課程表</a:t>
            </a:r>
            <a:endParaRPr lang="en-US" dirty="0">
              <a:latin typeface="標楷體" panose="03000509000000000000" pitchFamily="65" charset="-120"/>
              <a:ea typeface="標楷體" panose="03000509000000000000" pitchFamily="65" charset="-120"/>
            </a:endParaRPr>
          </a:p>
        </p:txBody>
      </p:sp>
      <p:sp>
        <p:nvSpPr>
          <p:cNvPr id="6" name="Pentagon 5"/>
          <p:cNvSpPr/>
          <p:nvPr/>
        </p:nvSpPr>
        <p:spPr>
          <a:xfrm>
            <a:off x="0" y="110307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401205"/>
            </a:xfrm>
            <a:prstGeom prst="rect">
              <a:avLst/>
            </a:prstGeom>
            <a:ln>
              <a:noFill/>
            </a:ln>
          </p:spPr>
          <p:txBody>
            <a:bodyPr wrap="square">
              <a:spAutoFit/>
            </a:bodyPr>
            <a:lstStyle/>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簡介及內務處理</a:t>
              </a:r>
              <a:r>
                <a:rPr lang="en-US" sz="2800" dirty="0">
                  <a:latin typeface="Century Gothic" panose="020B0502020202020204" pitchFamily="34" charset="0"/>
                  <a:ea typeface="標楷體" panose="03000509000000000000" pitchFamily="65" charset="-120"/>
                </a:rPr>
                <a:t> </a:t>
              </a: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何謂自我決定</a:t>
              </a:r>
              <a:r>
                <a:rPr lang="en-US" sz="2800" dirty="0">
                  <a:latin typeface="Century Gothic" panose="020B0502020202020204" pitchFamily="34" charset="0"/>
                  <a:ea typeface="標楷體" panose="03000509000000000000" pitchFamily="65" charset="-120"/>
                </a:rPr>
                <a:t> </a:t>
              </a: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角色及責任</a:t>
              </a:r>
              <a:r>
                <a:rPr lang="en-US" sz="2800" dirty="0">
                  <a:latin typeface="Century Gothic" panose="020B0502020202020204" pitchFamily="34" charset="0"/>
                  <a:ea typeface="標楷體" panose="03000509000000000000" pitchFamily="65" charset="-120"/>
                </a:rPr>
                <a:t> </a:t>
              </a: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休息時間</a:t>
              </a:r>
              <a:r>
                <a:rPr lang="en-US" sz="2800" dirty="0">
                  <a:latin typeface="Century Gothic" panose="020B0502020202020204" pitchFamily="34" charset="0"/>
                  <a:ea typeface="標楷體" panose="03000509000000000000" pitchFamily="65" charset="-120"/>
                </a:rPr>
                <a:t> </a:t>
              </a: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規劃</a:t>
              </a:r>
              <a:endParaRPr lang="en-US" sz="2800" dirty="0">
                <a:latin typeface="Century Gothic" panose="020B0502020202020204" pitchFamily="34" charset="0"/>
                <a:ea typeface="標楷體" panose="03000509000000000000" pitchFamily="65" charset="-120"/>
              </a:endParaRP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午餐</a:t>
              </a:r>
              <a:r>
                <a:rPr lang="en-US" sz="2800" dirty="0">
                  <a:latin typeface="Century Gothic" panose="020B0502020202020204" pitchFamily="34" charset="0"/>
                  <a:ea typeface="標楷體" panose="03000509000000000000" pitchFamily="65" charset="-120"/>
                </a:rPr>
                <a:t> </a:t>
              </a: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付費服務</a:t>
              </a:r>
              <a:endParaRPr lang="en-US" sz="2800" dirty="0">
                <a:latin typeface="Century Gothic" panose="020B0502020202020204" pitchFamily="34" charset="0"/>
                <a:ea typeface="標楷體" panose="03000509000000000000" pitchFamily="65" charset="-120"/>
              </a:endParaRP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權利及安全</a:t>
              </a:r>
              <a:r>
                <a:rPr lang="en-US" sz="2800" dirty="0">
                  <a:latin typeface="Century Gothic" panose="020B0502020202020204" pitchFamily="34" charset="0"/>
                  <a:ea typeface="標楷體" panose="03000509000000000000" pitchFamily="65" charset="-120"/>
                </a:rPr>
                <a:t> </a:t>
              </a: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休息時間</a:t>
              </a:r>
              <a:r>
                <a:rPr lang="en-US" sz="2800" dirty="0">
                  <a:latin typeface="Century Gothic" panose="020B0502020202020204" pitchFamily="34" charset="0"/>
                  <a:ea typeface="標楷體" panose="03000509000000000000" pitchFamily="65" charset="-120"/>
                </a:rPr>
                <a:t> </a:t>
              </a:r>
            </a:p>
            <a:p>
              <a:pPr marL="342900" indent="-342900">
                <a:buFont typeface="+mj-lt"/>
                <a:buAutoNum type="arabicParenR"/>
              </a:pPr>
              <a:r>
                <a:rPr lang="zh-TW" altLang="en-US" sz="2800" dirty="0">
                  <a:latin typeface="Century Gothic" panose="020B0502020202020204" pitchFamily="34" charset="0"/>
                  <a:ea typeface="標楷體" panose="03000509000000000000" pitchFamily="65" charset="-120"/>
                </a:rPr>
                <a:t>後續步驟</a:t>
              </a:r>
              <a:endParaRPr lang="en-US" sz="2800" dirty="0">
                <a:latin typeface="Century Gothic" panose="020B0502020202020204" pitchFamily="34" charset="0"/>
                <a:ea typeface="標楷體" panose="03000509000000000000" pitchFamily="65" charset="-120"/>
              </a:endParaRP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4308155" y="1036096"/>
            <a:ext cx="3953058" cy="769441"/>
          </a:xfrm>
          <a:prstGeom prst="rect">
            <a:avLst/>
          </a:prstGeom>
        </p:spPr>
        <p:txBody>
          <a:bodyPr wrap="square">
            <a:spAutoFit/>
          </a:bodyPr>
          <a:lstStyle/>
          <a:p>
            <a:pPr algn="ctr"/>
            <a:r>
              <a:rPr lang="zh-TW" altLang="en-US" sz="4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課程表</a:t>
            </a:r>
            <a:endParaRPr lang="en-US" sz="4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499929" y="588254"/>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16" name="Group 15"/>
          <p:cNvGrpSpPr/>
          <p:nvPr/>
        </p:nvGrpSpPr>
        <p:grpSpPr>
          <a:xfrm>
            <a:off x="457919" y="2152015"/>
            <a:ext cx="3613184" cy="3853662"/>
            <a:chOff x="879169"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43929" y="2246228"/>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solidFill>
                    <a:schemeClr val="accent5">
                      <a:lumMod val="50000"/>
                    </a:schemeClr>
                  </a:solidFill>
                  <a:latin typeface="標楷體" panose="03000509000000000000" pitchFamily="65" charset="-120"/>
                  <a:ea typeface="標楷體" panose="03000509000000000000" pitchFamily="65" charset="-120"/>
                  <a:cs typeface="+mj-cs"/>
                </a:rPr>
                <a:t>個人預算</a:t>
              </a:r>
              <a:endParaRPr lang="en-US" sz="36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4" name="TextBox 13"/>
            <p:cNvSpPr txBox="1"/>
            <p:nvPr/>
          </p:nvSpPr>
          <p:spPr>
            <a:xfrm>
              <a:off x="879169" y="3614419"/>
              <a:ext cx="4869391" cy="1477328"/>
            </a:xfrm>
            <a:prstGeom prst="rect">
              <a:avLst/>
            </a:prstGeom>
            <a:noFill/>
          </p:spPr>
          <p:txBody>
            <a:bodyPr wrap="square" rtlCol="0">
              <a:spAutoFit/>
            </a:bodyPr>
            <a:lstStyle/>
            <a:p>
              <a:pPr algn="ctr" defTabSz="914400" rtl="0" eaLnBrk="1" latinLnBrk="0" hangingPunct="1">
                <a:lnSpc>
                  <a:spcPct val="90000"/>
                </a:lnSpc>
                <a:spcBef>
                  <a:spcPct val="0"/>
                </a:spcBef>
              </a:pPr>
              <a:r>
                <a:rPr lang="zh-TW" altLang="en-US" sz="2000" dirty="0">
                  <a:solidFill>
                    <a:schemeClr val="bg1">
                      <a:lumMod val="50000"/>
                    </a:schemeClr>
                  </a:solidFill>
                  <a:latin typeface="標楷體" panose="03000509000000000000" pitchFamily="65" charset="-120"/>
                  <a:ea typeface="標楷體" panose="03000509000000000000" pitchFamily="65" charset="-120"/>
                  <a:cs typeface="+mj-cs"/>
                </a:rPr>
                <a:t>確定金額</a:t>
              </a: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marL="342900" indent="-342900" algn="ctr" defTabSz="914400" rtl="0" eaLnBrk="1" latinLnBrk="0" hangingPunct="1">
                <a:lnSpc>
                  <a:spcPct val="90000"/>
                </a:lnSpc>
                <a:spcBef>
                  <a:spcPct val="0"/>
                </a:spcBef>
                <a:buFont typeface="Arial" panose="020B0604020202020204" pitchFamily="34" charset="0"/>
                <a:buChar char="•"/>
              </a:pP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r>
                <a:rPr lang="zh-TW" altLang="en-US" sz="2000" kern="1200" dirty="0">
                  <a:solidFill>
                    <a:schemeClr val="bg1">
                      <a:lumMod val="50000"/>
                    </a:schemeClr>
                  </a:solidFill>
                  <a:latin typeface="標楷體" panose="03000509000000000000" pitchFamily="65" charset="-120"/>
                  <a:ea typeface="標楷體" panose="03000509000000000000" pitchFamily="65" charset="-120"/>
                  <a:cs typeface="+mj-cs"/>
                </a:rPr>
                <a:t>修正</a:t>
              </a: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marL="342900" indent="-342900" algn="ctr" defTabSz="914400" rtl="0" eaLnBrk="1" latinLnBrk="0" hangingPunct="1">
                <a:lnSpc>
                  <a:spcPct val="90000"/>
                </a:lnSpc>
                <a:spcBef>
                  <a:spcPct val="0"/>
                </a:spcBef>
                <a:buFont typeface="Arial" panose="020B0604020202020204" pitchFamily="34" charset="0"/>
                <a:buChar char="•"/>
              </a:pP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r>
                <a:rPr lang="zh-TW" altLang="en-US" sz="2000" dirty="0">
                  <a:solidFill>
                    <a:schemeClr val="bg1">
                      <a:lumMod val="50000"/>
                    </a:schemeClr>
                  </a:solidFill>
                  <a:latin typeface="標楷體" panose="03000509000000000000" pitchFamily="65" charset="-120"/>
                  <a:ea typeface="標楷體" panose="03000509000000000000" pitchFamily="65" charset="-120"/>
                  <a:cs typeface="+mj-cs"/>
                </a:rPr>
                <a:t>法律規定</a:t>
              </a: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7" y="2041135"/>
              <a:ext cx="5032572" cy="50921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sz="32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kern="1200" dirty="0">
                  <a:solidFill>
                    <a:schemeClr val="bg1">
                      <a:lumMod val="50000"/>
                    </a:schemeClr>
                  </a:solidFill>
                  <a:latin typeface="標楷體" panose="03000509000000000000" pitchFamily="65" charset="-120"/>
                  <a:ea typeface="標楷體" panose="03000509000000000000" pitchFamily="65" charset="-120"/>
                  <a:cs typeface="+mj-cs"/>
                </a:rPr>
                <a:t>三大模式</a:t>
              </a: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000" dirty="0">
                  <a:solidFill>
                    <a:schemeClr val="bg1">
                      <a:lumMod val="50000"/>
                    </a:schemeClr>
                  </a:solidFill>
                  <a:latin typeface="標楷體" panose="03000509000000000000" pitchFamily="65" charset="-120"/>
                  <a:ea typeface="標楷體" panose="03000509000000000000" pitchFamily="65" charset="-120"/>
                  <a:cs typeface="+mj-cs"/>
                </a:rPr>
                <a:t>成本</a:t>
              </a: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000" dirty="0">
                  <a:solidFill>
                    <a:schemeClr val="bg1">
                      <a:lumMod val="50000"/>
                    </a:schemeClr>
                  </a:solidFill>
                  <a:latin typeface="標楷體" panose="03000509000000000000" pitchFamily="65" charset="-120"/>
                  <a:ea typeface="標楷體" panose="03000509000000000000" pitchFamily="65" charset="-120"/>
                  <a:cs typeface="+mj-cs"/>
                </a:rPr>
                <a:t>規定</a:t>
              </a: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000" dirty="0">
                  <a:solidFill>
                    <a:schemeClr val="bg1">
                      <a:lumMod val="50000"/>
                    </a:schemeClr>
                  </a:solidFill>
                  <a:latin typeface="標楷體" panose="03000509000000000000" pitchFamily="65" charset="-120"/>
                  <a:ea typeface="標楷體" panose="03000509000000000000" pitchFamily="65" charset="-120"/>
                  <a:cs typeface="+mj-cs"/>
                </a:rPr>
                <a:t>活動</a:t>
              </a:r>
              <a:r>
                <a:rPr lang="en-US" sz="2000" dirty="0">
                  <a:solidFill>
                    <a:schemeClr val="bg1">
                      <a:lumMod val="50000"/>
                    </a:schemeClr>
                  </a:solidFill>
                  <a:latin typeface="標楷體" panose="03000509000000000000" pitchFamily="65" charset="-120"/>
                  <a:ea typeface="標楷體" panose="03000509000000000000" pitchFamily="65" charset="-120"/>
                  <a:cs typeface="+mj-cs"/>
                </a:rPr>
                <a:t>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solidFill>
                    <a:schemeClr val="accent5">
                      <a:lumMod val="50000"/>
                    </a:schemeClr>
                  </a:solidFill>
                  <a:latin typeface="標楷體" panose="03000509000000000000" pitchFamily="65" charset="-120"/>
                  <a:ea typeface="標楷體" panose="03000509000000000000" pitchFamily="65" charset="-120"/>
                  <a:cs typeface="+mj-cs"/>
                </a:rPr>
                <a:t>花費計畫</a:t>
              </a:r>
              <a:endParaRPr lang="en-US" sz="36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zh-TW" altLang="en-US" sz="2000" kern="1200" dirty="0">
                  <a:solidFill>
                    <a:schemeClr val="bg1">
                      <a:lumMod val="50000"/>
                    </a:schemeClr>
                  </a:solidFill>
                  <a:latin typeface="標楷體" panose="03000509000000000000" pitchFamily="65" charset="-120"/>
                  <a:ea typeface="標楷體" panose="03000509000000000000" pitchFamily="65" charset="-120"/>
                  <a:cs typeface="+mj-cs"/>
                </a:rPr>
                <a:t>發展</a:t>
              </a: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r>
                <a:rPr lang="zh-TW" altLang="en-US" sz="2000" dirty="0">
                  <a:solidFill>
                    <a:schemeClr val="bg1">
                      <a:lumMod val="50000"/>
                    </a:schemeClr>
                  </a:solidFill>
                  <a:latin typeface="標楷體" panose="03000509000000000000" pitchFamily="65" charset="-120"/>
                  <a:ea typeface="標楷體" panose="03000509000000000000" pitchFamily="65" charset="-120"/>
                  <a:cs typeface="+mj-cs"/>
                </a:rPr>
                <a:t>確定金額</a:t>
              </a: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r>
                <a:rPr lang="zh-TW" altLang="en-US" sz="2000" kern="1200" dirty="0">
                  <a:solidFill>
                    <a:schemeClr val="bg1">
                      <a:lumMod val="50000"/>
                    </a:schemeClr>
                  </a:solidFill>
                  <a:latin typeface="標楷體" panose="03000509000000000000" pitchFamily="65" charset="-120"/>
                  <a:ea typeface="標楷體" panose="03000509000000000000" pitchFamily="65" charset="-120"/>
                  <a:cs typeface="+mj-cs"/>
                </a:rPr>
                <a:t>修正</a:t>
              </a: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endParaRPr lang="en-US" sz="2000" kern="1200" dirty="0">
                <a:solidFill>
                  <a:schemeClr val="bg1">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pPr>
              <a:r>
                <a:rPr lang="zh-TW" altLang="en-US" sz="2000" dirty="0">
                  <a:solidFill>
                    <a:schemeClr val="bg1">
                      <a:lumMod val="50000"/>
                    </a:schemeClr>
                  </a:solidFill>
                  <a:latin typeface="標楷體" panose="03000509000000000000" pitchFamily="65" charset="-120"/>
                  <a:ea typeface="標楷體" panose="03000509000000000000" pitchFamily="65" charset="-120"/>
                  <a:cs typeface="+mj-cs"/>
                </a:rPr>
                <a:t>活動</a:t>
              </a:r>
              <a:endParaRPr lang="en-US" sz="2000" dirty="0">
                <a:solidFill>
                  <a:schemeClr val="bg1">
                    <a:lumMod val="50000"/>
                  </a:schemeClr>
                </a:solidFill>
                <a:latin typeface="標楷體" panose="03000509000000000000" pitchFamily="65" charset="-120"/>
                <a:ea typeface="標楷體" panose="03000509000000000000" pitchFamily="65" charset="-120"/>
                <a:cs typeface="+mj-cs"/>
              </a:endParaRP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概述</a:t>
            </a:r>
            <a:endParaRPr lang="en-US" sz="3200" b="1" kern="1200" dirty="0">
              <a:latin typeface="標楷體" panose="03000509000000000000" pitchFamily="65" charset="-120"/>
              <a:ea typeface="標楷體" panose="03000509000000000000" pitchFamily="65" charset="-120"/>
              <a:cs typeface="+mj-cs"/>
            </a:endParaRP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latin typeface="標楷體" panose="03000509000000000000" pitchFamily="65" charset="-120"/>
                <a:ea typeface="標楷體" panose="03000509000000000000" pitchFamily="65" charset="-120"/>
                <a:cs typeface="+mj-cs"/>
              </a:rPr>
              <a:t>個人預算</a:t>
            </a:r>
            <a:endParaRPr lang="en-US" sz="3600" b="1" kern="1200" dirty="0">
              <a:latin typeface="標楷體" panose="03000509000000000000" pitchFamily="65" charset="-120"/>
              <a:ea typeface="標楷體" panose="03000509000000000000" pitchFamily="65" charset="-120"/>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zh-TW" altLang="en-US" sz="3200" dirty="0">
                <a:latin typeface="標楷體" panose="03000509000000000000" pitchFamily="65" charset="-120"/>
                <a:ea typeface="標楷體" panose="03000509000000000000" pitchFamily="65" charset="-120"/>
                <a:cs typeface="+mj-cs"/>
              </a:rPr>
              <a:t>決定個人預算</a:t>
            </a:r>
            <a:endParaRPr lang="en-US" sz="3200" dirty="0">
              <a:latin typeface="標楷體" panose="03000509000000000000" pitchFamily="65" charset="-120"/>
              <a:ea typeface="標楷體" panose="03000509000000000000" pitchFamily="65" charset="-120"/>
              <a:cs typeface="+mj-cs"/>
            </a:endParaRPr>
          </a:p>
          <a:p>
            <a:pPr marL="457200" indent="-457200" defTabSz="914400" rtl="0" eaLnBrk="1" latinLnBrk="0" hangingPunct="1">
              <a:lnSpc>
                <a:spcPct val="90000"/>
              </a:lnSpc>
              <a:spcBef>
                <a:spcPct val="0"/>
              </a:spcBef>
              <a:buFont typeface="Wingdings" panose="05000000000000000000" pitchFamily="2" charset="2"/>
              <a:buChar char="ü"/>
            </a:pPr>
            <a:endParaRPr lang="en-US" sz="3200" dirty="0">
              <a:latin typeface="標楷體" panose="03000509000000000000" pitchFamily="65" charset="-120"/>
              <a:ea typeface="標楷體" panose="03000509000000000000" pitchFamily="65" charset="-120"/>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zh-TW" altLang="en-US" sz="3200" dirty="0">
                <a:latin typeface="標楷體" panose="03000509000000000000" pitchFamily="65" charset="-120"/>
                <a:ea typeface="標楷體" panose="03000509000000000000" pitchFamily="65" charset="-120"/>
                <a:cs typeface="+mj-cs"/>
              </a:rPr>
              <a:t>修正個人預算 </a:t>
            </a:r>
            <a:endParaRPr lang="en-US" sz="3200" dirty="0">
              <a:latin typeface="標楷體" panose="03000509000000000000" pitchFamily="65" charset="-120"/>
              <a:ea typeface="標楷體" panose="03000509000000000000" pitchFamily="65" charset="-120"/>
              <a:cs typeface="+mj-cs"/>
            </a:endParaRPr>
          </a:p>
          <a:p>
            <a:pPr defTabSz="914400" rtl="0" eaLnBrk="1" latinLnBrk="0" hangingPunct="1">
              <a:lnSpc>
                <a:spcPct val="90000"/>
              </a:lnSpc>
              <a:spcBef>
                <a:spcPct val="0"/>
              </a:spcBef>
            </a:pPr>
            <a:r>
              <a:rPr lang="en-US" sz="3200" dirty="0">
                <a:latin typeface="標楷體" panose="03000509000000000000" pitchFamily="65" charset="-120"/>
                <a:ea typeface="標楷體" panose="03000509000000000000" pitchFamily="65" charset="-120"/>
                <a:cs typeface="+mj-cs"/>
              </a:rPr>
              <a:t> </a:t>
            </a:r>
          </a:p>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標楷體" panose="03000509000000000000" pitchFamily="65" charset="-120"/>
                <a:ea typeface="標楷體" panose="03000509000000000000" pitchFamily="65" charset="-120"/>
                <a:cs typeface="+mj-cs"/>
              </a:rPr>
              <a:t>Jason</a:t>
            </a:r>
            <a:r>
              <a:rPr lang="zh-TW" altLang="en-US" sz="3200" dirty="0">
                <a:latin typeface="標楷體" panose="03000509000000000000" pitchFamily="65" charset="-120"/>
                <a:ea typeface="標楷體" panose="03000509000000000000" pitchFamily="65" charset="-120"/>
                <a:cs typeface="+mj-cs"/>
              </a:rPr>
              <a:t>及</a:t>
            </a:r>
            <a:r>
              <a:rPr lang="en-US" sz="3200" dirty="0">
                <a:latin typeface="標楷體" panose="03000509000000000000" pitchFamily="65" charset="-120"/>
                <a:ea typeface="標楷體" panose="03000509000000000000" pitchFamily="65" charset="-120"/>
                <a:cs typeface="+mj-cs"/>
              </a:rPr>
              <a:t>Sofia</a:t>
            </a:r>
            <a:r>
              <a:rPr lang="zh-TW" altLang="en-US" sz="3200" dirty="0">
                <a:latin typeface="標楷體" panose="03000509000000000000" pitchFamily="65" charset="-120"/>
                <a:ea typeface="標楷體" panose="03000509000000000000" pitchFamily="65" charset="-120"/>
                <a:cs typeface="+mj-cs"/>
              </a:rPr>
              <a:t>範例</a:t>
            </a:r>
            <a:endParaRPr lang="en-US" sz="3200" dirty="0">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決定個人預算</a:t>
            </a:r>
            <a:r>
              <a:rPr lang="en-US" sz="3200" b="1" kern="1200" dirty="0">
                <a:latin typeface="標楷體" panose="03000509000000000000" pitchFamily="65" charset="-120"/>
                <a:ea typeface="標楷體" panose="03000509000000000000" pitchFamily="65" charset="-120"/>
                <a:cs typeface="+mj-cs"/>
              </a:rPr>
              <a:t> </a:t>
            </a: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kern="1200" dirty="0">
                  <a:solidFill>
                    <a:schemeClr val="accent5">
                      <a:lumMod val="50000"/>
                    </a:schemeClr>
                  </a:solidFill>
                  <a:latin typeface="標楷體" panose="03000509000000000000" pitchFamily="65" charset="-120"/>
                  <a:ea typeface="標楷體" panose="03000509000000000000" pitchFamily="65" charset="-120"/>
                  <a:cs typeface="+mj-cs"/>
                </a:rPr>
                <a:t>近</a:t>
              </a:r>
              <a:endParaRPr lang="en-US" sz="32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9" name="TextBox 18"/>
            <p:cNvSpPr txBox="1"/>
            <p:nvPr/>
          </p:nvSpPr>
          <p:spPr>
            <a:xfrm>
              <a:off x="8910595" y="4684195"/>
              <a:ext cx="1501262" cy="1240564"/>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8000" kern="1200" dirty="0">
                  <a:solidFill>
                    <a:schemeClr val="accent5">
                      <a:lumMod val="50000"/>
                    </a:schemeClr>
                  </a:solidFill>
                  <a:latin typeface="Century Gothic" panose="020B0502020202020204" pitchFamily="34" charset="0"/>
                  <a:ea typeface="+mj-ea"/>
                  <a:cs typeface="+mj-cs"/>
                </a:rPr>
                <a:t>12</a:t>
              </a:r>
            </a:p>
          </p:txBody>
        </p:sp>
        <p:sp>
          <p:nvSpPr>
            <p:cNvPr id="20" name="TextBox 19"/>
            <p:cNvSpPr txBox="1"/>
            <p:nvPr/>
          </p:nvSpPr>
          <p:spPr>
            <a:xfrm>
              <a:off x="8530481" y="5665856"/>
              <a:ext cx="2336332" cy="590931"/>
            </a:xfrm>
            <a:prstGeom prst="rect">
              <a:avLst/>
            </a:prstGeom>
            <a:noFill/>
          </p:spPr>
          <p:txBody>
            <a:bodyPr wrap="square" rtlCol="0">
              <a:spAutoFit/>
            </a:bodyPr>
            <a:lstStyle/>
            <a:p>
              <a:pPr>
                <a:lnSpc>
                  <a:spcPct val="90000"/>
                </a:lnSpc>
                <a:spcBef>
                  <a:spcPct val="0"/>
                </a:spcBef>
              </a:pPr>
              <a:r>
                <a:rPr lang="zh-TW" altLang="en-US" sz="3600" dirty="0">
                  <a:solidFill>
                    <a:schemeClr val="accent5">
                      <a:lumMod val="50000"/>
                    </a:schemeClr>
                  </a:solidFill>
                  <a:latin typeface="標楷體" panose="03000509000000000000" pitchFamily="65" charset="-120"/>
                  <a:ea typeface="標楷體" panose="03000509000000000000" pitchFamily="65" charset="-120"/>
                  <a:cs typeface="+mj-cs"/>
                </a:rPr>
                <a:t>個月</a:t>
              </a:r>
              <a:r>
                <a:rPr lang="zh-TW" altLang="en-US" sz="3600" b="1" u="sng" dirty="0">
                  <a:solidFill>
                    <a:schemeClr val="accent5">
                      <a:lumMod val="50000"/>
                    </a:schemeClr>
                  </a:solidFill>
                  <a:latin typeface="標楷體" panose="03000509000000000000" pitchFamily="65" charset="-120"/>
                  <a:ea typeface="標楷體" panose="03000509000000000000" pitchFamily="65" charset="-120"/>
                </a:rPr>
                <a:t>花費</a:t>
              </a:r>
              <a:endParaRPr lang="en-US" sz="36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619892" y="4466829"/>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9" name="TextBox 28">
            <a:extLst>
              <a:ext uri="{FF2B5EF4-FFF2-40B4-BE49-F238E27FC236}">
                <a16:creationId xmlns:a16="http://schemas.microsoft.com/office/drawing/2014/main" id="{022A7CF9-CD6A-2B4D-9077-ECBD3A7534AF}"/>
              </a:ext>
            </a:extLst>
          </p:cNvPr>
          <p:cNvSpPr txBox="1"/>
          <p:nvPr/>
        </p:nvSpPr>
        <p:spPr>
          <a:xfrm>
            <a:off x="0" y="610286"/>
            <a:ext cx="1656272"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797343" y="4137800"/>
              <a:ext cx="1714533" cy="1279113"/>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12</a:t>
              </a:r>
            </a:p>
          </p:txBody>
        </p:sp>
        <p:sp>
          <p:nvSpPr>
            <p:cNvPr id="25" name="TextBox 24"/>
            <p:cNvSpPr txBox="1"/>
            <p:nvPr/>
          </p:nvSpPr>
          <p:spPr>
            <a:xfrm>
              <a:off x="6879990" y="2914452"/>
              <a:ext cx="3549240" cy="500528"/>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u="sng" dirty="0">
                  <a:solidFill>
                    <a:schemeClr val="accent5">
                      <a:lumMod val="50000"/>
                    </a:schemeClr>
                  </a:solidFill>
                  <a:latin typeface="標楷體" panose="03000509000000000000" pitchFamily="65" charset="-120"/>
                  <a:ea typeface="標楷體" panose="03000509000000000000" pitchFamily="65" charset="-120"/>
                  <a:cs typeface="+mj-cs"/>
                </a:rPr>
                <a:t>可能</a:t>
              </a:r>
              <a:r>
                <a:rPr lang="zh-TW" altLang="en-US" sz="3200" dirty="0">
                  <a:solidFill>
                    <a:schemeClr val="accent5">
                      <a:lumMod val="50000"/>
                    </a:schemeClr>
                  </a:solidFill>
                  <a:latin typeface="標楷體" panose="03000509000000000000" pitchFamily="65" charset="-120"/>
                  <a:ea typeface="標楷體" panose="03000509000000000000" pitchFamily="65" charset="-120"/>
                  <a:cs typeface="+mj-cs"/>
                </a:rPr>
                <a:t>已使用超過</a:t>
              </a:r>
              <a:endParaRPr lang="en-US" sz="32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6" name="TextBox 25"/>
            <p:cNvSpPr txBox="1"/>
            <p:nvPr/>
          </p:nvSpPr>
          <p:spPr>
            <a:xfrm>
              <a:off x="7148049" y="5281812"/>
              <a:ext cx="3013120" cy="500528"/>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kern="1200" dirty="0">
                  <a:solidFill>
                    <a:schemeClr val="accent5">
                      <a:lumMod val="50000"/>
                    </a:schemeClr>
                  </a:solidFill>
                  <a:latin typeface="標楷體" panose="03000509000000000000" pitchFamily="65" charset="-120"/>
                  <a:ea typeface="標楷體" panose="03000509000000000000" pitchFamily="65" charset="-120"/>
                  <a:cs typeface="+mj-cs"/>
                </a:rPr>
                <a:t>個月</a:t>
              </a:r>
              <a:endParaRPr lang="en-US" sz="32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2919411"/>
              <a:ext cx="3431502" cy="914759"/>
            </a:xfrm>
            <a:prstGeom prst="rect">
              <a:avLst/>
            </a:prstGeom>
            <a:noFill/>
          </p:spPr>
          <p:txBody>
            <a:bodyPr wrap="square" rtlCol="0">
              <a:spAutoFit/>
            </a:bodyPr>
            <a:lstStyle/>
            <a:p>
              <a:pPr algn="ctr">
                <a:lnSpc>
                  <a:spcPct val="90000"/>
                </a:lnSpc>
                <a:spcBef>
                  <a:spcPct val="0"/>
                </a:spcBef>
              </a:pPr>
              <a:r>
                <a:rPr lang="zh-TW" altLang="en-US" sz="3200" kern="1200" dirty="0">
                  <a:solidFill>
                    <a:schemeClr val="accent5">
                      <a:lumMod val="50000"/>
                    </a:schemeClr>
                  </a:solidFill>
                  <a:latin typeface="標楷體" panose="03000509000000000000" pitchFamily="65" charset="-120"/>
                  <a:ea typeface="標楷體" panose="03000509000000000000" pitchFamily="65" charset="-120"/>
                  <a:cs typeface="+mj-cs"/>
                </a:rPr>
                <a:t>確定需求服務</a:t>
              </a:r>
              <a:r>
                <a:rPr lang="zh-TW" altLang="en-US" sz="3200" dirty="0">
                  <a:solidFill>
                    <a:schemeClr val="accent5">
                      <a:lumMod val="50000"/>
                    </a:schemeClr>
                  </a:solidFill>
                  <a:latin typeface="標楷體" panose="03000509000000000000" pitchFamily="65" charset="-120"/>
                  <a:ea typeface="標楷體" panose="03000509000000000000" pitchFamily="65" charset="-120"/>
                </a:rPr>
                <a:t>的</a:t>
              </a:r>
              <a:r>
                <a:rPr lang="zh-TW" altLang="en-US" sz="3200" b="1" u="sng" dirty="0">
                  <a:solidFill>
                    <a:schemeClr val="accent5">
                      <a:lumMod val="50000"/>
                    </a:schemeClr>
                  </a:solidFill>
                  <a:latin typeface="標楷體" panose="03000509000000000000" pitchFamily="65" charset="-120"/>
                  <a:ea typeface="標楷體" panose="03000509000000000000" pitchFamily="65" charset="-120"/>
                </a:rPr>
                <a:t>平均</a:t>
              </a:r>
              <a:r>
                <a:rPr lang="zh-TW" altLang="en-US" sz="3200" dirty="0">
                  <a:solidFill>
                    <a:schemeClr val="accent5">
                      <a:lumMod val="50000"/>
                    </a:schemeClr>
                  </a:solidFill>
                  <a:latin typeface="標楷體" panose="03000509000000000000" pitchFamily="65" charset="-120"/>
                  <a:ea typeface="標楷體" panose="03000509000000000000" pitchFamily="65" charset="-120"/>
                </a:rPr>
                <a:t>成本</a:t>
              </a:r>
              <a:r>
                <a:rPr lang="en-US" altLang="zh-TW" sz="3200" dirty="0">
                  <a:solidFill>
                    <a:schemeClr val="accent5">
                      <a:lumMod val="50000"/>
                    </a:schemeClr>
                  </a:solidFill>
                  <a:latin typeface="標楷體" panose="03000509000000000000" pitchFamily="65" charset="-120"/>
                  <a:ea typeface="標楷體" panose="03000509000000000000" pitchFamily="65" charset="-120"/>
                </a:rPr>
                <a:t> </a:t>
              </a:r>
              <a:endParaRPr lang="en-US" sz="32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
        <p:nvSpPr>
          <p:cNvPr id="30" name="TextBox 29"/>
          <p:cNvSpPr txBox="1"/>
          <p:nvPr/>
        </p:nvSpPr>
        <p:spPr>
          <a:xfrm>
            <a:off x="2492398" y="1242095"/>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決定個人預算</a:t>
            </a:r>
            <a:r>
              <a:rPr lang="en-US" sz="3200" b="1" kern="1200" dirty="0">
                <a:latin typeface="標楷體" panose="03000509000000000000" pitchFamily="65" charset="-120"/>
                <a:ea typeface="標楷體" panose="03000509000000000000" pitchFamily="65" charset="-120"/>
                <a:cs typeface="+mj-cs"/>
              </a:rPr>
              <a:t> </a:t>
            </a:r>
          </a:p>
        </p:txBody>
      </p:sp>
      <p:sp>
        <p:nvSpPr>
          <p:cNvPr id="22" name="TextBox 21"/>
          <p:cNvSpPr txBox="1"/>
          <p:nvPr/>
        </p:nvSpPr>
        <p:spPr>
          <a:xfrm>
            <a:off x="2858612" y="1940011"/>
            <a:ext cx="6432888"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zh-TW" altLang="en-US" sz="3200" b="1" dirty="0">
                <a:latin typeface="Century Gothic" panose="020B0502020202020204" pitchFamily="34" charset="0"/>
                <a:ea typeface="標楷體" panose="03000509000000000000" pitchFamily="65" charset="-120"/>
                <a:cs typeface="+mj-cs"/>
              </a:rPr>
              <a:t>未滿</a:t>
            </a:r>
            <a:r>
              <a:rPr lang="en-US" altLang="zh-TW" sz="3200" b="1" dirty="0">
                <a:latin typeface="Century Gothic" panose="020B0502020202020204" pitchFamily="34" charset="0"/>
                <a:ea typeface="標楷體" panose="03000509000000000000" pitchFamily="65" charset="-120"/>
                <a:cs typeface="+mj-cs"/>
              </a:rPr>
              <a:t>12</a:t>
            </a:r>
            <a:r>
              <a:rPr lang="zh-TW" altLang="en-US" sz="3200" b="1" dirty="0">
                <a:latin typeface="Century Gothic" panose="020B0502020202020204" pitchFamily="34" charset="0"/>
                <a:ea typeface="標楷體" panose="03000509000000000000" pitchFamily="65" charset="-120"/>
                <a:cs typeface="+mj-cs"/>
              </a:rPr>
              <a:t>個月服務</a:t>
            </a:r>
            <a:r>
              <a:rPr lang="en-US" sz="3200" b="1" dirty="0">
                <a:latin typeface="Century Gothic" panose="020B0502020202020204" pitchFamily="34" charset="0"/>
                <a:ea typeface="標楷體" panose="03000509000000000000" pitchFamily="65" charset="-120"/>
                <a:cs typeface="+mj-cs"/>
              </a:rPr>
              <a:t>？</a:t>
            </a:r>
            <a:endParaRPr lang="en-US" sz="3200" b="1" kern="1200" dirty="0">
              <a:latin typeface="Century Gothic" panose="020B0502020202020204" pitchFamily="34" charset="0"/>
              <a:ea typeface="標楷體" panose="03000509000000000000" pitchFamily="65" charset="-120"/>
              <a:cs typeface="+mj-cs"/>
            </a:endParaRP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0" name="TextBox 19">
            <a:extLst>
              <a:ext uri="{FF2B5EF4-FFF2-40B4-BE49-F238E27FC236}">
                <a16:creationId xmlns:a16="http://schemas.microsoft.com/office/drawing/2014/main" id="{4A972063-E5A5-AA45-936B-FC28D8475C73}"/>
              </a:ext>
            </a:extLst>
          </p:cNvPr>
          <p:cNvSpPr txBox="1"/>
          <p:nvPr/>
        </p:nvSpPr>
        <p:spPr>
          <a:xfrm>
            <a:off x="0" y="610286"/>
            <a:ext cx="1682151"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dirty="0">
                <a:latin typeface="標楷體" panose="03000509000000000000" pitchFamily="65" charset="-120"/>
                <a:ea typeface="標楷體" panose="03000509000000000000" pitchFamily="65" charset="-120"/>
                <a:cs typeface="+mj-cs"/>
              </a:rPr>
              <a:t>個人預算</a:t>
            </a:r>
            <a:r>
              <a:rPr lang="zh-TW" altLang="en-US" sz="3200" b="1" u="sng" kern="1200" dirty="0">
                <a:solidFill>
                  <a:srgbClr val="00B050"/>
                </a:solidFill>
                <a:latin typeface="標楷體" panose="03000509000000000000" pitchFamily="65" charset="-120"/>
                <a:ea typeface="標楷體" panose="03000509000000000000" pitchFamily="65" charset="-120"/>
                <a:cs typeface="+mj-cs"/>
              </a:rPr>
              <a:t>能</a:t>
            </a:r>
            <a:r>
              <a:rPr lang="zh-TW" altLang="en-US" sz="3200" b="1" kern="1200" dirty="0">
                <a:latin typeface="標楷體" panose="03000509000000000000" pitchFamily="65" charset="-120"/>
                <a:ea typeface="標楷體" panose="03000509000000000000" pitchFamily="65" charset="-120"/>
                <a:cs typeface="+mj-cs"/>
              </a:rPr>
              <a:t>修正</a:t>
            </a:r>
            <a:endParaRPr lang="en-US" sz="3200" b="1" kern="1200" dirty="0">
              <a:latin typeface="標楷體" panose="03000509000000000000" pitchFamily="65" charset="-120"/>
              <a:ea typeface="標楷體" panose="03000509000000000000" pitchFamily="65" charset="-120"/>
              <a:cs typeface="+mj-cs"/>
            </a:endParaRP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16" name="TextBox 15">
            <a:extLst>
              <a:ext uri="{FF2B5EF4-FFF2-40B4-BE49-F238E27FC236}">
                <a16:creationId xmlns:a16="http://schemas.microsoft.com/office/drawing/2014/main" id="{6A2CC629-6483-BF40-B43D-11305462A230}"/>
              </a:ext>
            </a:extLst>
          </p:cNvPr>
          <p:cNvSpPr txBox="1"/>
          <p:nvPr/>
        </p:nvSpPr>
        <p:spPr>
          <a:xfrm>
            <a:off x="-1" y="610286"/>
            <a:ext cx="1682151"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19730" y="2500096"/>
            <a:ext cx="5071915" cy="2554545"/>
          </a:xfrm>
          <a:prstGeom prst="rect">
            <a:avLst/>
          </a:prstGeom>
          <a:noFill/>
        </p:spPr>
        <p:txBody>
          <a:bodyPr wrap="square" rtlCol="0">
            <a:spAutoFit/>
          </a:bodyPr>
          <a:lstStyle/>
          <a:p>
            <a:pPr algn="ctr"/>
            <a:r>
              <a:rPr lang="zh-TW" altLang="en-US" sz="3200" b="1" dirty="0">
                <a:latin typeface="標楷體" panose="03000509000000000000" pitchFamily="65" charset="-120"/>
                <a:ea typeface="標楷體" panose="03000509000000000000" pitchFamily="65" charset="-120"/>
              </a:rPr>
              <a:t>未滿足的需求</a:t>
            </a:r>
            <a:endParaRPr lang="en-US" sz="3200" b="1" dirty="0">
              <a:latin typeface="標楷體" panose="03000509000000000000" pitchFamily="65" charset="-120"/>
              <a:ea typeface="標楷體" panose="03000509000000000000" pitchFamily="65" charset="-120"/>
            </a:endParaRPr>
          </a:p>
          <a:p>
            <a:pPr algn="ctr"/>
            <a:endParaRPr lang="en-US" sz="3200" b="1" dirty="0">
              <a:latin typeface="標楷體" panose="03000509000000000000" pitchFamily="65" charset="-120"/>
              <a:ea typeface="標楷體" panose="03000509000000000000" pitchFamily="65" charset="-120"/>
            </a:endParaRPr>
          </a:p>
          <a:p>
            <a:pPr algn="ctr"/>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未使用</a:t>
            </a:r>
            <a:r>
              <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IPP</a:t>
            </a:r>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需要的服務</a:t>
            </a:r>
            <a:r>
              <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marL="457200" indent="-457200" algn="ctr">
              <a:buFont typeface="Arial" panose="020B0604020202020204" pitchFamily="34" charset="0"/>
              <a:buChar char="•"/>
            </a:pP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IPP</a:t>
            </a:r>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有未滿足的需求</a:t>
            </a:r>
            <a:r>
              <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p:txBody>
      </p:sp>
      <p:sp>
        <p:nvSpPr>
          <p:cNvPr id="20" name="TextBox 19"/>
          <p:cNvSpPr txBox="1"/>
          <p:nvPr/>
        </p:nvSpPr>
        <p:spPr>
          <a:xfrm>
            <a:off x="6940074" y="2500096"/>
            <a:ext cx="4981505" cy="2142125"/>
          </a:xfrm>
          <a:prstGeom prst="rect">
            <a:avLst/>
          </a:prstGeom>
          <a:noFill/>
        </p:spPr>
        <p:txBody>
          <a:bodyPr wrap="square" rtlCol="0">
            <a:spAutoFit/>
          </a:bodyPr>
          <a:lstStyle/>
          <a:p>
            <a:pPr algn="ctr">
              <a:lnSpc>
                <a:spcPct val="90000"/>
              </a:lnSpc>
              <a:spcBef>
                <a:spcPct val="0"/>
              </a:spcBef>
            </a:pPr>
            <a:r>
              <a:rPr lang="zh-TW" altLang="en-US" sz="3200" b="1" dirty="0">
                <a:latin typeface="標楷體" panose="03000509000000000000" pitchFamily="65" charset="-120"/>
                <a:ea typeface="標楷體" panose="03000509000000000000" pitchFamily="65" charset="-120"/>
              </a:rPr>
              <a:t>環境改變</a:t>
            </a:r>
            <a:endParaRPr lang="en-US" sz="3200" b="1" dirty="0">
              <a:latin typeface="標楷體" panose="03000509000000000000" pitchFamily="65" charset="-120"/>
              <a:ea typeface="標楷體" panose="03000509000000000000" pitchFamily="65" charset="-120"/>
            </a:endParaRPr>
          </a:p>
          <a:p>
            <a:pPr algn="ctr">
              <a:lnSpc>
                <a:spcPct val="90000"/>
              </a:lnSpc>
              <a:spcBef>
                <a:spcPct val="0"/>
              </a:spcBef>
            </a:pPr>
            <a:endParaRPr lang="en-US" sz="3200" b="1" dirty="0">
              <a:latin typeface="標楷體" panose="03000509000000000000" pitchFamily="65" charset="-120"/>
              <a:ea typeface="標楷體" panose="03000509000000000000" pitchFamily="65" charset="-120"/>
            </a:endParaRPr>
          </a:p>
          <a:p>
            <a:pPr algn="ctr">
              <a:lnSpc>
                <a:spcPct val="90000"/>
              </a:lnSpc>
              <a:spcBef>
                <a:spcPct val="0"/>
              </a:spcBef>
            </a:pPr>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生活改變</a:t>
            </a:r>
            <a:r>
              <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ctr">
              <a:lnSpc>
                <a:spcPct val="90000"/>
              </a:lnSpc>
              <a:spcBef>
                <a:spcPct val="0"/>
              </a:spcBef>
            </a:pPr>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需求也會改變</a:t>
            </a:r>
            <a:r>
              <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l" defTabSz="914400" rtl="0" eaLnBrk="1" latinLnBrk="0" hangingPunct="1">
              <a:lnSpc>
                <a:spcPct val="90000"/>
              </a:lnSpc>
              <a:spcBef>
                <a:spcPct val="0"/>
              </a:spcBef>
              <a:buNone/>
            </a:pPr>
            <a:endParaRPr lang="en-US" sz="2000" kern="1200" dirty="0">
              <a:latin typeface="標楷體" panose="03000509000000000000" pitchFamily="65" charset="-120"/>
              <a:ea typeface="標楷體" panose="03000509000000000000" pitchFamily="65" charset="-120"/>
              <a:cs typeface="+mj-cs"/>
            </a:endParaRPr>
          </a:p>
        </p:txBody>
      </p:sp>
      <p:sp>
        <p:nvSpPr>
          <p:cNvPr id="15" name="TextBox 14"/>
          <p:cNvSpPr txBox="1"/>
          <p:nvPr/>
        </p:nvSpPr>
        <p:spPr>
          <a:xfrm>
            <a:off x="5300610" y="4207711"/>
            <a:ext cx="187007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8000" b="1" kern="1200" dirty="0">
                <a:solidFill>
                  <a:schemeClr val="accent5">
                    <a:lumMod val="50000"/>
                  </a:schemeClr>
                </a:solidFill>
                <a:latin typeface="標楷體" panose="03000509000000000000" pitchFamily="65" charset="-120"/>
                <a:ea typeface="標楷體" panose="03000509000000000000" pitchFamily="65" charset="-120"/>
                <a:cs typeface="+mj-cs"/>
              </a:rPr>
              <a:t>或</a:t>
            </a:r>
            <a:endParaRPr lang="en-US" sz="80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個人預算必須</a:t>
            </a:r>
            <a:r>
              <a:rPr lang="en-US" sz="3200" b="1" kern="1200" dirty="0">
                <a:latin typeface="標楷體" panose="03000509000000000000" pitchFamily="65" charset="-120"/>
                <a:ea typeface="標楷體" panose="03000509000000000000" pitchFamily="65" charset="-120"/>
                <a:cs typeface="+mj-cs"/>
              </a:rPr>
              <a:t>：</a:t>
            </a: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14" name="TextBox 13">
            <a:extLst>
              <a:ext uri="{FF2B5EF4-FFF2-40B4-BE49-F238E27FC236}">
                <a16:creationId xmlns:a16="http://schemas.microsoft.com/office/drawing/2014/main" id="{3CCBA545-FD3B-4643-87F0-79DAACE52101}"/>
              </a:ext>
            </a:extLst>
          </p:cNvPr>
          <p:cNvSpPr txBox="1"/>
          <p:nvPr/>
        </p:nvSpPr>
        <p:spPr>
          <a:xfrm>
            <a:off x="0" y="610286"/>
            <a:ext cx="1647645"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2419124"/>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包含支付財務管理服務</a:t>
            </a: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a:p>
            <a:pPr marL="457200" indent="-457200">
              <a:lnSpc>
                <a:spcPct val="90000"/>
              </a:lnSpc>
              <a:spcBef>
                <a:spcPct val="0"/>
              </a:spcBef>
              <a:buFont typeface="Wingdings" panose="05000000000000000000" pitchFamily="2" charset="2"/>
              <a:buChar char="ü"/>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包含支付獨立協助者</a:t>
            </a:r>
            <a:r>
              <a:rPr lang="en-US" sz="2800"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若被雇用</a:t>
            </a:r>
            <a:r>
              <a:rPr lang="en-US" sz="2800" dirty="0">
                <a:solidFill>
                  <a:schemeClr val="accent5">
                    <a:lumMod val="50000"/>
                  </a:schemeClr>
                </a:solidFill>
                <a:latin typeface="標楷體" panose="03000509000000000000" pitchFamily="65" charset="-120"/>
                <a:ea typeface="標楷體" panose="03000509000000000000" pitchFamily="65" charset="-120"/>
                <a:cs typeface="+mj-cs"/>
              </a:rPr>
              <a:t>）。</a:t>
            </a: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a:p>
            <a:pPr marL="457200" indent="-457200">
              <a:lnSpc>
                <a:spcPct val="90000"/>
              </a:lnSpc>
              <a:spcBef>
                <a:spcPct val="0"/>
              </a:spcBef>
              <a:buFont typeface="Wingdings" panose="05000000000000000000" pitchFamily="2" charset="2"/>
              <a:buChar char="ü"/>
            </a:pPr>
            <a:r>
              <a:rPr lang="zh-TW" altLang="en-US" sz="2800" dirty="0">
                <a:solidFill>
                  <a:schemeClr val="accent5">
                    <a:lumMod val="50000"/>
                  </a:schemeClr>
                </a:solidFill>
                <a:latin typeface="標楷體" panose="03000509000000000000" pitchFamily="65" charset="-120"/>
                <a:ea typeface="標楷體" panose="03000509000000000000" pitchFamily="65" charset="-120"/>
              </a:rPr>
              <a:t>區域中心驗證</a:t>
            </a:r>
            <a:r>
              <a:rPr lang="en-US" sz="2000" dirty="0">
                <a:solidFill>
                  <a:schemeClr val="accent5">
                    <a:lumMod val="50000"/>
                  </a:schemeClr>
                </a:solidFill>
                <a:latin typeface="標楷體" panose="03000509000000000000" pitchFamily="65" charset="-120"/>
                <a:ea typeface="標楷體" panose="03000509000000000000" pitchFamily="65" charset="-120"/>
              </a:rPr>
              <a:t>。</a:t>
            </a:r>
            <a:endParaRPr lang="en-US" sz="2800" dirty="0">
              <a:solidFill>
                <a:schemeClr val="accent5">
                  <a:lumMod val="50000"/>
                </a:schemeClr>
              </a:solidFill>
              <a:latin typeface="標楷體" panose="03000509000000000000" pitchFamily="65" charset="-120"/>
              <a:ea typeface="標楷體" panose="03000509000000000000" pitchFamily="65" charset="-120"/>
            </a:endParaRPr>
          </a:p>
          <a:p>
            <a:pPr>
              <a:lnSpc>
                <a:spcPct val="90000"/>
              </a:lnSpc>
              <a:spcBef>
                <a:spcPct val="0"/>
              </a:spcBef>
            </a:pP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85180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標楷體" panose="03000509000000000000" pitchFamily="65" charset="-120"/>
              <a:ea typeface="標楷體" panose="03000509000000000000" pitchFamily="65" charset="-120"/>
            </a:endParaRPr>
          </a:p>
        </p:txBody>
      </p:sp>
      <p:sp>
        <p:nvSpPr>
          <p:cNvPr id="4" name="TextBox 3">
            <a:extLst>
              <a:ext uri="{FF2B5EF4-FFF2-40B4-BE49-F238E27FC236}">
                <a16:creationId xmlns:a16="http://schemas.microsoft.com/office/drawing/2014/main" id="{3CCBA545-FD3B-4643-87F0-79DAACE52101}"/>
              </a:ext>
            </a:extLst>
          </p:cNvPr>
          <p:cNvSpPr txBox="1"/>
          <p:nvPr/>
        </p:nvSpPr>
        <p:spPr>
          <a:xfrm>
            <a:off x="0" y="610286"/>
            <a:ext cx="1639019"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標楷體" panose="03000509000000000000" pitchFamily="65" charset="-120"/>
              <a:ea typeface="標楷體" panose="03000509000000000000" pitchFamily="65" charset="-120"/>
            </a:endParaRPr>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標楷體" panose="03000509000000000000" pitchFamily="65" charset="-120"/>
              <a:ea typeface="標楷體" panose="03000509000000000000" pitchFamily="65" charset="-120"/>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標楷體" panose="03000509000000000000" pitchFamily="65" charset="-120"/>
                <a:cs typeface="+mj-cs"/>
              </a:rPr>
              <a:t>$63,100</a:t>
            </a:r>
            <a:endParaRPr lang="en-US" sz="6000" kern="1200" dirty="0">
              <a:solidFill>
                <a:schemeClr val="accent5">
                  <a:lumMod val="50000"/>
                </a:schemeClr>
              </a:solidFill>
              <a:latin typeface="Century Gothic" panose="020B0502020202020204" pitchFamily="34" charset="0"/>
              <a:ea typeface="標楷體" panose="03000509000000000000" pitchFamily="65" charset="-120"/>
              <a:cs typeface="+mj-cs"/>
            </a:endParaRPr>
          </a:p>
        </p:txBody>
      </p:sp>
      <p:sp>
        <p:nvSpPr>
          <p:cNvPr id="18" name="TextBox 17"/>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 </a:t>
            </a:r>
          </a:p>
        </p:txBody>
      </p:sp>
      <p:sp>
        <p:nvSpPr>
          <p:cNvPr id="34" name="TextBox 33"/>
          <p:cNvSpPr txBox="1"/>
          <p:nvPr/>
        </p:nvSpPr>
        <p:spPr>
          <a:xfrm>
            <a:off x="3320865" y="4939872"/>
            <a:ext cx="2367958"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標楷體" panose="03000509000000000000" pitchFamily="65" charset="-120"/>
                <a:ea typeface="標楷體" panose="03000509000000000000" pitchFamily="65" charset="-120"/>
                <a:cs typeface="+mj-cs"/>
                <a:hlinkClick r:id="rId3" action="ppaction://hlinkfile"/>
              </a:rPr>
              <a:t>*</a:t>
            </a: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hlinkClick r:id="rId3" action="ppaction://hlinkfile"/>
              </a:rPr>
              <a:t>個人預算</a:t>
            </a:r>
            <a:r>
              <a:rPr lang="en-US" sz="2800" dirty="0">
                <a:solidFill>
                  <a:schemeClr val="accent5">
                    <a:lumMod val="50000"/>
                  </a:schemeClr>
                </a:solidFill>
                <a:latin typeface="標楷體" panose="03000509000000000000" pitchFamily="65" charset="-120"/>
                <a:ea typeface="標楷體" panose="03000509000000000000" pitchFamily="65" charset="-120"/>
                <a:cs typeface="+mj-cs"/>
                <a:hlinkClick r:id="rId3" action="ppaction://hlinkfile"/>
              </a:rPr>
              <a:t> </a:t>
            </a: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nvGrpSpPr>
          <p:cNvPr id="39" name="Group 38"/>
          <p:cNvGrpSpPr/>
          <p:nvPr/>
        </p:nvGrpSpPr>
        <p:grpSpPr>
          <a:xfrm>
            <a:off x="1349778" y="1861250"/>
            <a:ext cx="9644156" cy="2386190"/>
            <a:chOff x="258927" y="1683656"/>
            <a:chExt cx="9571568"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latin typeface="標楷體" panose="03000509000000000000" pitchFamily="65" charset="-120"/>
                <a:ea typeface="標楷體" panose="03000509000000000000" pitchFamily="65" charset="-120"/>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latin typeface="標楷體" panose="03000509000000000000" pitchFamily="65" charset="-120"/>
                <a:ea typeface="標楷體" panose="03000509000000000000" pitchFamily="65" charset="-120"/>
              </a:endParaRPr>
            </a:p>
          </p:txBody>
        </p:sp>
        <p:sp>
          <p:nvSpPr>
            <p:cNvPr id="23" name="TextBox 22"/>
            <p:cNvSpPr txBox="1"/>
            <p:nvPr/>
          </p:nvSpPr>
          <p:spPr>
            <a:xfrm>
              <a:off x="443253" y="2127837"/>
              <a:ext cx="182169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標楷體" panose="03000509000000000000" pitchFamily="65" charset="-120"/>
                  <a:ea typeface="標楷體" panose="03000509000000000000" pitchFamily="65" charset="-120"/>
                  <a:cs typeface="+mj-cs"/>
                </a:rPr>
                <a:t>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latin typeface="標楷體" panose="03000509000000000000" pitchFamily="65" charset="-120"/>
                <a:ea typeface="標楷體" panose="03000509000000000000" pitchFamily="65" charset="-120"/>
              </a:endParaRPr>
            </a:p>
          </p:txBody>
        </p:sp>
        <p:sp>
          <p:nvSpPr>
            <p:cNvPr id="25" name="TextBox 24"/>
            <p:cNvSpPr txBox="1"/>
            <p:nvPr/>
          </p:nvSpPr>
          <p:spPr>
            <a:xfrm>
              <a:off x="2608007" y="2127837"/>
              <a:ext cx="2367958"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年度</a:t>
              </a: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成本報表</a:t>
              </a: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6" name="TextBox 25"/>
            <p:cNvSpPr txBox="1"/>
            <p:nvPr/>
          </p:nvSpPr>
          <p:spPr>
            <a:xfrm>
              <a:off x="5239481" y="2023121"/>
              <a:ext cx="1967838"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800" kern="1200" dirty="0">
                  <a:solidFill>
                    <a:schemeClr val="accent5">
                      <a:lumMod val="50000"/>
                    </a:schemeClr>
                  </a:solidFill>
                  <a:latin typeface="標楷體" panose="03000509000000000000" pitchFamily="65" charset="-120"/>
                  <a:ea typeface="標楷體" panose="03000509000000000000" pitchFamily="65" charset="-120"/>
                  <a:cs typeface="+mj-cs"/>
                </a:rPr>
                <a:t>近</a:t>
              </a:r>
              <a:endParaRPr lang="en-US" sz="28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7" name="TextBox 26"/>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標楷體" panose="03000509000000000000" pitchFamily="65" charset="-120"/>
                  <a:ea typeface="標楷體" panose="03000509000000000000" pitchFamily="65" charset="-120"/>
                  <a:cs typeface="+mj-cs"/>
                </a:rPr>
                <a:t>12</a:t>
              </a:r>
              <a:endParaRPr lang="en-US" sz="8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8" name="TextBox 27"/>
            <p:cNvSpPr txBox="1"/>
            <p:nvPr/>
          </p:nvSpPr>
          <p:spPr>
            <a:xfrm>
              <a:off x="5182979" y="3224005"/>
              <a:ext cx="2100902"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個月</a:t>
              </a:r>
              <a:r>
                <a:rPr lang="zh-TW" altLang="en-US" sz="2800" b="1" u="sng" dirty="0">
                  <a:solidFill>
                    <a:schemeClr val="accent5">
                      <a:lumMod val="50000"/>
                    </a:schemeClr>
                  </a:solidFill>
                  <a:latin typeface="標楷體" panose="03000509000000000000" pitchFamily="65" charset="-120"/>
                  <a:ea typeface="標楷體" panose="03000509000000000000" pitchFamily="65" charset="-120"/>
                  <a:cs typeface="+mj-cs"/>
                </a:rPr>
                <a:t>花費</a:t>
              </a:r>
              <a:endParaRPr lang="en-US" sz="2800" b="1" u="sng"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latin typeface="標楷體" panose="03000509000000000000" pitchFamily="65" charset="-120"/>
                <a:ea typeface="標楷體" panose="03000509000000000000" pitchFamily="65" charset="-120"/>
              </a:endParaRPr>
            </a:p>
          </p:txBody>
        </p:sp>
        <p:sp>
          <p:nvSpPr>
            <p:cNvPr id="36" name="TextBox 35"/>
            <p:cNvSpPr txBox="1"/>
            <p:nvPr/>
          </p:nvSpPr>
          <p:spPr>
            <a:xfrm>
              <a:off x="7531031" y="2219769"/>
              <a:ext cx="2299464" cy="4524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600" dirty="0">
                  <a:solidFill>
                    <a:schemeClr val="accent5">
                      <a:lumMod val="50000"/>
                    </a:schemeClr>
                  </a:solidFill>
                  <a:latin typeface="標楷體" panose="03000509000000000000" pitchFamily="65" charset="-120"/>
                  <a:ea typeface="標楷體" panose="03000509000000000000" pitchFamily="65" charset="-120"/>
                  <a:cs typeface="+mj-cs"/>
                </a:rPr>
                <a:t>區域中心驗證</a:t>
              </a:r>
              <a:r>
                <a:rPr lang="en-US" sz="2600" dirty="0">
                  <a:solidFill>
                    <a:schemeClr val="accent5">
                      <a:lumMod val="50000"/>
                    </a:schemeClr>
                  </a:solidFill>
                  <a:latin typeface="標楷體" panose="03000509000000000000" pitchFamily="65" charset="-120"/>
                  <a:ea typeface="標楷體" panose="03000509000000000000" pitchFamily="65" charset="-120"/>
                  <a:cs typeface="+mj-cs"/>
                </a:rPr>
                <a:t> </a:t>
              </a:r>
            </a:p>
          </p:txBody>
        </p:sp>
      </p:grpSp>
    </p:spTree>
    <p:extLst>
      <p:ext uri="{BB962C8B-B14F-4D97-AF65-F5344CB8AC3E}">
        <p14:creationId xmlns:p14="http://schemas.microsoft.com/office/powerpoint/2010/main" val="368920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grpSp>
        <p:nvGrpSpPr>
          <p:cNvPr id="7" name="Group 6"/>
          <p:cNvGrpSpPr/>
          <p:nvPr/>
        </p:nvGrpSpPr>
        <p:grpSpPr>
          <a:xfrm>
            <a:off x="1295845" y="1632036"/>
            <a:ext cx="9543430" cy="2351315"/>
            <a:chOff x="258927" y="1683656"/>
            <a:chExt cx="9543430" cy="2351315"/>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08007" y="2127837"/>
              <a:ext cx="2367958"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年度</a:t>
              </a: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成本報表</a:t>
              </a:r>
              <a:endParaRPr lang="en-US" sz="28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3" name="TextBox 12"/>
            <p:cNvSpPr txBox="1"/>
            <p:nvPr/>
          </p:nvSpPr>
          <p:spPr>
            <a:xfrm>
              <a:off x="5239481" y="2023121"/>
              <a:ext cx="1967838"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800" kern="1200" dirty="0">
                  <a:solidFill>
                    <a:schemeClr val="accent5">
                      <a:lumMod val="50000"/>
                    </a:schemeClr>
                  </a:solidFill>
                  <a:latin typeface="標楷體" panose="03000509000000000000" pitchFamily="65" charset="-120"/>
                  <a:ea typeface="標楷體" panose="03000509000000000000" pitchFamily="65" charset="-120"/>
                  <a:cs typeface="+mj-cs"/>
                </a:rPr>
                <a:t>近</a:t>
              </a:r>
              <a:endParaRPr lang="en-US" sz="28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4" name="TextBox 13"/>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5148346" y="3232631"/>
              <a:ext cx="2169403"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個月</a:t>
              </a:r>
              <a:r>
                <a:rPr lang="zh-TW" altLang="en-US" sz="2800" b="1" u="sng" dirty="0">
                  <a:solidFill>
                    <a:schemeClr val="accent5">
                      <a:lumMod val="50000"/>
                    </a:schemeClr>
                  </a:solidFill>
                  <a:latin typeface="標楷體" panose="03000509000000000000" pitchFamily="65" charset="-120"/>
                  <a:ea typeface="標楷體" panose="03000509000000000000" pitchFamily="65" charset="-120"/>
                  <a:cs typeface="+mj-cs"/>
                </a:rPr>
                <a:t>花費</a:t>
              </a:r>
              <a:endParaRPr lang="en-US" sz="28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51043" y="2737234"/>
              <a:ext cx="2351314" cy="341632"/>
            </a:xfrm>
            <a:prstGeom prst="rect">
              <a:avLst/>
            </a:prstGeom>
            <a:noFill/>
          </p:spPr>
          <p:txBody>
            <a:bodyPr wrap="square" rtlCol="0">
              <a:spAutoFit/>
            </a:bodyPr>
            <a:lstStyle/>
            <a:p>
              <a:pPr algn="ctr">
                <a:lnSpc>
                  <a:spcPct val="90000"/>
                </a:lnSpc>
                <a:spcBef>
                  <a:spcPct val="0"/>
                </a:spcBef>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環境改變</a:t>
              </a:r>
              <a:endParaRPr 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1" name="Rectangle 20"/>
            <p:cNvSpPr/>
            <p:nvPr/>
          </p:nvSpPr>
          <p:spPr>
            <a:xfrm>
              <a:off x="7857042" y="2289379"/>
              <a:ext cx="1569660" cy="369332"/>
            </a:xfrm>
            <a:prstGeom prst="rect">
              <a:avLst/>
            </a:prstGeom>
          </p:spPr>
          <p:txBody>
            <a:bodyPr wrap="none">
              <a:spAutoFit/>
            </a:bodyPr>
            <a:lstStyle/>
            <a:p>
              <a:pPr algn="ct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未滿足的需求</a:t>
              </a:r>
              <a:endParaRPr lang="en-US" b="1" dirty="0">
                <a:latin typeface="標楷體" panose="03000509000000000000" pitchFamily="65" charset="-120"/>
                <a:ea typeface="標楷體" panose="03000509000000000000" pitchFamily="65" charset="-120"/>
              </a:endParaRP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400" kern="1200" dirty="0">
                  <a:solidFill>
                    <a:schemeClr val="accent5">
                      <a:lumMod val="50000"/>
                    </a:schemeClr>
                  </a:solidFill>
                  <a:latin typeface="標楷體" panose="03000509000000000000" pitchFamily="65" charset="-120"/>
                  <a:ea typeface="標楷體" panose="03000509000000000000" pitchFamily="65" charset="-120"/>
                  <a:cs typeface="+mj-cs"/>
                </a:rPr>
                <a:t>近</a:t>
              </a: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6" name="TextBox 25"/>
            <p:cNvSpPr txBox="1"/>
            <p:nvPr/>
          </p:nvSpPr>
          <p:spPr>
            <a:xfrm>
              <a:off x="1272837" y="2822447"/>
              <a:ext cx="1043888"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1031866" y="3520539"/>
              <a:ext cx="1545441" cy="424732"/>
            </a:xfrm>
            <a:prstGeom prst="rect">
              <a:avLst/>
            </a:prstGeom>
            <a:noFill/>
          </p:spPr>
          <p:txBody>
            <a:bodyPr wrap="square" rtlCol="0">
              <a:spAutoFit/>
            </a:bodyPr>
            <a:lstStyle/>
            <a:p>
              <a:pPr algn="l" defTabSz="914400" rtl="0" eaLnBrk="1" latinLnBrk="0" hangingPunct="1">
                <a:lnSpc>
                  <a:spcPct val="90000"/>
                </a:lnSpc>
                <a:spcBef>
                  <a:spcPct val="0"/>
                </a:spcBef>
                <a:buNone/>
              </a:pPr>
              <a:r>
                <a:rPr lang="zh-TW" altLang="en-US" sz="2400" dirty="0">
                  <a:solidFill>
                    <a:schemeClr val="accent5">
                      <a:lumMod val="50000"/>
                    </a:schemeClr>
                  </a:solidFill>
                  <a:latin typeface="標楷體" panose="03000509000000000000" pitchFamily="65" charset="-120"/>
                  <a:ea typeface="標楷體" panose="03000509000000000000" pitchFamily="65" charset="-120"/>
                  <a:cs typeface="+mj-cs"/>
                </a:rPr>
                <a:t>個月</a:t>
              </a:r>
              <a:r>
                <a:rPr lang="zh-TW" altLang="en-US" sz="2400" b="1" u="sng" dirty="0">
                  <a:solidFill>
                    <a:schemeClr val="accent5">
                      <a:lumMod val="50000"/>
                    </a:schemeClr>
                  </a:solidFill>
                  <a:latin typeface="標楷體" panose="03000509000000000000" pitchFamily="65" charset="-120"/>
                  <a:ea typeface="標楷體" panose="03000509000000000000" pitchFamily="65" charset="-120"/>
                  <a:cs typeface="+mj-cs"/>
                </a:rPr>
                <a:t>花費</a:t>
              </a:r>
              <a:endParaRPr lang="en-US" sz="2400" b="1" u="sng"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$2,100</a:t>
            </a:r>
            <a:endParaRPr lang="en-US" sz="6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3468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727592" y="-237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6" name="TextBox 5">
            <a:extLst>
              <a:ext uri="{FF2B5EF4-FFF2-40B4-BE49-F238E27FC236}">
                <a16:creationId xmlns:a16="http://schemas.microsoft.com/office/drawing/2014/main" id="{3CCBA545-FD3B-4643-87F0-79DAACE52101}"/>
              </a:ext>
            </a:extLst>
          </p:cNvPr>
          <p:cNvSpPr txBox="1"/>
          <p:nvPr/>
        </p:nvSpPr>
        <p:spPr>
          <a:xfrm>
            <a:off x="0" y="610286"/>
            <a:ext cx="1647645"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22278" y="2277110"/>
              <a:ext cx="2399769" cy="540529"/>
            </a:xfrm>
            <a:prstGeom prst="rect">
              <a:avLst/>
            </a:prstGeom>
          </p:spPr>
          <p:txBody>
            <a:bodyPr wrap="none">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未滿足的需求</a:t>
              </a:r>
              <a:endParaRPr lang="en-US" sz="2400" b="1" dirty="0">
                <a:latin typeface="標楷體" panose="03000509000000000000" pitchFamily="65" charset="-120"/>
                <a:ea typeface="標楷體" panose="03000509000000000000" pitchFamily="65" charset="-120"/>
              </a:endParaRP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705483" y="3105428"/>
                <a:ext cx="1690222" cy="114429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6000" dirty="0">
                    <a:solidFill>
                      <a:schemeClr val="accent5">
                        <a:lumMod val="50000"/>
                      </a:schemeClr>
                    </a:solidFill>
                    <a:latin typeface="Century Gothic" panose="020B0502020202020204" pitchFamily="34" charset="0"/>
                    <a:ea typeface="+mj-ea"/>
                    <a:cs typeface="+mj-cs"/>
                  </a:rPr>
                  <a:t>IPP</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8462" y="3344408"/>
            <a:ext cx="6251235" cy="757130"/>
            <a:chOff x="3463239" y="3415528"/>
            <a:chExt cx="6251235" cy="757130"/>
          </a:xfrm>
        </p:grpSpPr>
        <p:sp>
          <p:nvSpPr>
            <p:cNvPr id="35" name="TextBox 34"/>
            <p:cNvSpPr txBox="1"/>
            <p:nvPr/>
          </p:nvSpPr>
          <p:spPr>
            <a:xfrm>
              <a:off x="3463239" y="3415528"/>
              <a:ext cx="1841946" cy="757130"/>
            </a:xfrm>
            <a:prstGeom prst="rect">
              <a:avLst/>
            </a:prstGeom>
            <a:noFill/>
          </p:spPr>
          <p:txBody>
            <a:bodyPr wrap="square" rtlCol="0">
              <a:spAutoFit/>
            </a:bodyPr>
            <a:lstStyle/>
            <a:p>
              <a:pPr algn="ctr">
                <a:lnSpc>
                  <a:spcPct val="90000"/>
                </a:lnSpc>
                <a:spcBef>
                  <a:spcPct val="0"/>
                </a:spcBef>
              </a:pPr>
              <a:r>
                <a:rPr lang="zh-TW" altLang="en-US" sz="2400" b="1" dirty="0">
                  <a:solidFill>
                    <a:schemeClr val="accent5">
                      <a:lumMod val="50000"/>
                    </a:schemeClr>
                  </a:solidFill>
                  <a:latin typeface="標楷體" panose="03000509000000000000" pitchFamily="65" charset="-120"/>
                  <a:ea typeface="標楷體" panose="03000509000000000000" pitchFamily="65" charset="-120"/>
                  <a:cs typeface="+mj-cs"/>
                </a:rPr>
                <a:t>每個月</a:t>
              </a:r>
              <a:endParaRPr lang="en-US" sz="2400" b="1" dirty="0">
                <a:solidFill>
                  <a:schemeClr val="accent5">
                    <a:lumMod val="50000"/>
                  </a:schemeClr>
                </a:solidFill>
                <a:latin typeface="標楷體" panose="03000509000000000000" pitchFamily="65" charset="-120"/>
                <a:ea typeface="標楷體" panose="03000509000000000000" pitchFamily="65" charset="-120"/>
                <a:cs typeface="+mj-cs"/>
              </a:endParaRPr>
            </a:p>
            <a:p>
              <a:pPr algn="ctr">
                <a:lnSpc>
                  <a:spcPct val="90000"/>
                </a:lnSpc>
                <a:spcBef>
                  <a:spcPct val="0"/>
                </a:spcBef>
              </a:pPr>
              <a:r>
                <a:rPr lang="en-US" sz="2400" b="1" dirty="0">
                  <a:solidFill>
                    <a:schemeClr val="accent5">
                      <a:lumMod val="50000"/>
                    </a:schemeClr>
                  </a:solidFill>
                  <a:latin typeface="標楷體" panose="03000509000000000000" pitchFamily="65" charset="-120"/>
                  <a:ea typeface="標楷體" panose="03000509000000000000" pitchFamily="65" charset="-120"/>
                  <a:cs typeface="+mj-cs"/>
                </a:rPr>
                <a:t>40</a:t>
              </a:r>
              <a:r>
                <a:rPr lang="zh-TW" altLang="en-US" sz="2400" b="1" dirty="0">
                  <a:solidFill>
                    <a:schemeClr val="accent5">
                      <a:lumMod val="50000"/>
                    </a:schemeClr>
                  </a:solidFill>
                  <a:latin typeface="標楷體" panose="03000509000000000000" pitchFamily="65" charset="-120"/>
                  <a:ea typeface="標楷體" panose="03000509000000000000" pitchFamily="65" charset="-120"/>
                  <a:cs typeface="+mj-cs"/>
                </a:rPr>
                <a:t>小時喘息</a:t>
              </a:r>
              <a:endParaRPr lang="en-US" sz="24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36" name="TextBox 35"/>
            <p:cNvSpPr txBox="1"/>
            <p:nvPr/>
          </p:nvSpPr>
          <p:spPr>
            <a:xfrm>
              <a:off x="5657197" y="3415528"/>
              <a:ext cx="1841946"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400" b="1" kern="1200" dirty="0">
                  <a:solidFill>
                    <a:schemeClr val="accent5">
                      <a:lumMod val="50000"/>
                    </a:schemeClr>
                  </a:solidFill>
                  <a:latin typeface="標楷體" panose="03000509000000000000" pitchFamily="65" charset="-120"/>
                  <a:ea typeface="標楷體" panose="03000509000000000000" pitchFamily="65" charset="-120"/>
                  <a:cs typeface="+mj-cs"/>
                </a:rPr>
                <a:t>提供</a:t>
              </a:r>
              <a:endParaRPr lang="en-US" sz="2400" b="1"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en-US" sz="2400" b="1" kern="1200" dirty="0">
                  <a:solidFill>
                    <a:schemeClr val="accent5">
                      <a:lumMod val="50000"/>
                    </a:schemeClr>
                  </a:solidFill>
                  <a:latin typeface="標楷體" panose="03000509000000000000" pitchFamily="65" charset="-120"/>
                  <a:ea typeface="標楷體" panose="03000509000000000000" pitchFamily="65" charset="-120"/>
                  <a:cs typeface="+mj-cs"/>
                </a:rPr>
                <a:t>7</a:t>
              </a:r>
              <a:r>
                <a:rPr lang="zh-TW" altLang="en-US" sz="2400" b="1" kern="1200" dirty="0">
                  <a:solidFill>
                    <a:schemeClr val="accent5">
                      <a:lumMod val="50000"/>
                    </a:schemeClr>
                  </a:solidFill>
                  <a:latin typeface="標楷體" panose="03000509000000000000" pitchFamily="65" charset="-120"/>
                  <a:ea typeface="標楷體" panose="03000509000000000000" pitchFamily="65" charset="-120"/>
                  <a:cs typeface="+mj-cs"/>
                </a:rPr>
                <a:t>小時喘息</a:t>
              </a:r>
              <a:endParaRPr lang="en-US" sz="24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37" name="TextBox 36"/>
            <p:cNvSpPr txBox="1"/>
            <p:nvPr/>
          </p:nvSpPr>
          <p:spPr>
            <a:xfrm>
              <a:off x="7872528" y="3415528"/>
              <a:ext cx="1841946"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400" b="1" kern="1200" dirty="0">
                  <a:solidFill>
                    <a:schemeClr val="accent5">
                      <a:lumMod val="50000"/>
                    </a:schemeClr>
                  </a:solidFill>
                  <a:latin typeface="標楷體" panose="03000509000000000000" pitchFamily="65" charset="-120"/>
                  <a:ea typeface="標楷體" panose="03000509000000000000" pitchFamily="65" charset="-120"/>
                  <a:cs typeface="+mj-cs"/>
                </a:rPr>
                <a:t>未使用</a:t>
              </a:r>
              <a:r>
                <a:rPr lang="en-US" sz="2400" b="1" kern="1200" dirty="0">
                  <a:solidFill>
                    <a:schemeClr val="accent5">
                      <a:lumMod val="50000"/>
                    </a:schemeClr>
                  </a:solidFill>
                  <a:latin typeface="標楷體" panose="03000509000000000000" pitchFamily="65" charset="-120"/>
                  <a:ea typeface="標楷體" panose="03000509000000000000" pitchFamily="65" charset="-120"/>
                  <a:cs typeface="+mj-cs"/>
                </a:rPr>
                <a:t> </a:t>
              </a:r>
            </a:p>
            <a:p>
              <a:pPr algn="ctr" defTabSz="914400" rtl="0" eaLnBrk="1" latinLnBrk="0" hangingPunct="1">
                <a:lnSpc>
                  <a:spcPct val="90000"/>
                </a:lnSpc>
                <a:spcBef>
                  <a:spcPct val="0"/>
                </a:spcBef>
                <a:buNone/>
              </a:pPr>
              <a:r>
                <a:rPr lang="en-US" sz="2400" b="1" dirty="0">
                  <a:solidFill>
                    <a:schemeClr val="accent5">
                      <a:lumMod val="50000"/>
                    </a:schemeClr>
                  </a:solidFill>
                  <a:latin typeface="標楷體" panose="03000509000000000000" pitchFamily="65" charset="-120"/>
                  <a:ea typeface="標楷體" panose="03000509000000000000" pitchFamily="65" charset="-120"/>
                  <a:cs typeface="+mj-cs"/>
                </a:rPr>
                <a:t>33</a:t>
              </a:r>
              <a:r>
                <a:rPr lang="zh-TW" altLang="en-US" sz="2400" b="1" kern="1200" dirty="0">
                  <a:solidFill>
                    <a:schemeClr val="accent5">
                      <a:lumMod val="50000"/>
                    </a:schemeClr>
                  </a:solidFill>
                  <a:latin typeface="標楷體" panose="03000509000000000000" pitchFamily="65" charset="-120"/>
                  <a:ea typeface="標楷體" panose="03000509000000000000" pitchFamily="65" charset="-120"/>
                  <a:cs typeface="+mj-cs"/>
                </a:rPr>
                <a:t>小時喘息</a:t>
              </a:r>
              <a:endParaRPr lang="en-US" sz="2400" b="1"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1"/>
                </a:solidFill>
                <a:latin typeface="Century Gothic" panose="020B0502020202020204" pitchFamily="34" charset="0"/>
                <a:ea typeface="標楷體" panose="03000509000000000000" pitchFamily="65" charset="-120"/>
              </a:rPr>
              <a:t>33</a:t>
            </a:r>
            <a:r>
              <a:rPr lang="zh-TW" altLang="en-US" sz="2400" dirty="0">
                <a:solidFill>
                  <a:schemeClr val="tx1"/>
                </a:solidFill>
                <a:latin typeface="Century Gothic" panose="020B0502020202020204" pitchFamily="34" charset="0"/>
                <a:ea typeface="標楷體" panose="03000509000000000000" pitchFamily="65" charset="-120"/>
              </a:rPr>
              <a:t>小時</a:t>
            </a:r>
            <a:r>
              <a:rPr lang="en-US" sz="2400" dirty="0">
                <a:solidFill>
                  <a:schemeClr val="tx1"/>
                </a:solidFill>
                <a:latin typeface="Century Gothic" panose="020B0502020202020204" pitchFamily="34" charset="0"/>
                <a:ea typeface="標楷體" panose="03000509000000000000" pitchFamily="65" charset="-120"/>
              </a:rPr>
              <a:t>x </a:t>
            </a:r>
            <a:r>
              <a:rPr lang="zh-TW" altLang="en-US" sz="2400" dirty="0">
                <a:solidFill>
                  <a:schemeClr val="tx1"/>
                </a:solidFill>
                <a:latin typeface="Century Gothic" panose="020B0502020202020204" pitchFamily="34" charset="0"/>
                <a:ea typeface="標楷體" panose="03000509000000000000" pitchFamily="65" charset="-120"/>
              </a:rPr>
              <a:t>每小時</a:t>
            </a:r>
            <a:r>
              <a:rPr lang="en-US" altLang="zh-TW" sz="2400" dirty="0">
                <a:solidFill>
                  <a:schemeClr val="tx1"/>
                </a:solidFill>
                <a:latin typeface="Century Gothic" panose="020B0502020202020204" pitchFamily="34" charset="0"/>
                <a:ea typeface="標楷體" panose="03000509000000000000" pitchFamily="65" charset="-120"/>
              </a:rPr>
              <a:t>$25 </a:t>
            </a:r>
            <a:r>
              <a:rPr lang="en-US" sz="2400" dirty="0">
                <a:solidFill>
                  <a:schemeClr val="tx1"/>
                </a:solidFill>
                <a:latin typeface="Century Gothic" panose="020B0502020202020204" pitchFamily="34" charset="0"/>
                <a:ea typeface="標楷體" panose="03000509000000000000" pitchFamily="65" charset="-120"/>
              </a:rPr>
              <a:t>=</a:t>
            </a:r>
            <a:r>
              <a:rPr lang="zh-TW" altLang="en-US" sz="2400" dirty="0">
                <a:solidFill>
                  <a:schemeClr val="tx1"/>
                </a:solidFill>
                <a:latin typeface="Century Gothic" panose="020B0502020202020204" pitchFamily="34" charset="0"/>
                <a:ea typeface="標楷體" panose="03000509000000000000" pitchFamily="65" charset="-120"/>
              </a:rPr>
              <a:t>每個月</a:t>
            </a:r>
            <a:r>
              <a:rPr lang="en-US" sz="2400" dirty="0">
                <a:solidFill>
                  <a:schemeClr val="tx1"/>
                </a:solidFill>
                <a:latin typeface="Century Gothic" panose="020B0502020202020204" pitchFamily="34" charset="0"/>
                <a:ea typeface="標楷體" panose="03000509000000000000" pitchFamily="65" charset="-120"/>
              </a:rPr>
              <a:t>$825</a:t>
            </a:r>
          </a:p>
          <a:p>
            <a:pPr lvl="0" algn="ctr"/>
            <a:r>
              <a:rPr lang="zh-TW" altLang="en-US" sz="2400" dirty="0">
                <a:solidFill>
                  <a:schemeClr val="tx1"/>
                </a:solidFill>
                <a:latin typeface="Century Gothic" panose="020B0502020202020204" pitchFamily="34" charset="0"/>
                <a:ea typeface="標楷體" panose="03000509000000000000" pitchFamily="65" charset="-120"/>
              </a:rPr>
              <a:t>每個月</a:t>
            </a:r>
            <a:r>
              <a:rPr lang="en-US" sz="2400" dirty="0">
                <a:solidFill>
                  <a:schemeClr val="tx1"/>
                </a:solidFill>
                <a:latin typeface="Century Gothic" panose="020B0502020202020204" pitchFamily="34" charset="0"/>
                <a:ea typeface="標楷體" panose="03000509000000000000" pitchFamily="65" charset="-120"/>
              </a:rPr>
              <a:t>$825 x </a:t>
            </a:r>
            <a:r>
              <a:rPr lang="en-US" altLang="zh-TW" sz="2400" dirty="0">
                <a:solidFill>
                  <a:schemeClr val="tx1"/>
                </a:solidFill>
                <a:latin typeface="Century Gothic" panose="020B0502020202020204" pitchFamily="34" charset="0"/>
                <a:ea typeface="標楷體" panose="03000509000000000000" pitchFamily="65" charset="-120"/>
              </a:rPr>
              <a:t>12</a:t>
            </a:r>
            <a:r>
              <a:rPr lang="zh-TW" altLang="en-US" sz="2400" dirty="0">
                <a:solidFill>
                  <a:schemeClr val="tx1"/>
                </a:solidFill>
                <a:latin typeface="Century Gothic" panose="020B0502020202020204" pitchFamily="34" charset="0"/>
                <a:ea typeface="標楷體" panose="03000509000000000000" pitchFamily="65" charset="-120"/>
              </a:rPr>
              <a:t>個月</a:t>
            </a:r>
            <a:r>
              <a:rPr lang="en-US" sz="2400" dirty="0">
                <a:solidFill>
                  <a:schemeClr val="tx1"/>
                </a:solidFill>
                <a:latin typeface="Century Gothic" panose="020B0502020202020204" pitchFamily="34" charset="0"/>
                <a:ea typeface="標楷體" panose="03000509000000000000" pitchFamily="65" charset="-120"/>
              </a:rPr>
              <a:t>= </a:t>
            </a:r>
            <a:r>
              <a:rPr lang="en-US" sz="2400" b="1" dirty="0">
                <a:solidFill>
                  <a:srgbClr val="FF0000"/>
                </a:solidFill>
                <a:latin typeface="Century Gothic" panose="020B0502020202020204" pitchFamily="34" charset="0"/>
                <a:ea typeface="標楷體" panose="03000509000000000000" pitchFamily="65" charset="-120"/>
              </a:rPr>
              <a:t>$9,900 </a:t>
            </a:r>
          </a:p>
        </p:txBody>
      </p:sp>
      <p:grpSp>
        <p:nvGrpSpPr>
          <p:cNvPr id="63" name="Group 62"/>
          <p:cNvGrpSpPr/>
          <p:nvPr/>
        </p:nvGrpSpPr>
        <p:grpSpPr>
          <a:xfrm>
            <a:off x="3405596" y="5258532"/>
            <a:ext cx="5550568" cy="1479627"/>
            <a:chOff x="2975429" y="5301655"/>
            <a:chExt cx="5550568"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353881" y="5695223"/>
              <a:ext cx="941284" cy="590931"/>
            </a:xfrm>
            <a:prstGeom prst="rect">
              <a:avLst/>
            </a:prstGeom>
          </p:spPr>
          <p:txBody>
            <a:bodyPr wrap="none">
              <a:spAutoFit/>
            </a:bodyPr>
            <a:lstStyle/>
            <a:p>
              <a:pPr algn="ctr">
                <a:lnSpc>
                  <a:spcPct val="90000"/>
                </a:lnSpc>
                <a:spcBef>
                  <a:spcPct val="0"/>
                </a:spcBef>
              </a:pPr>
              <a:r>
                <a:rPr lang="zh-TW" altLang="en-US" dirty="0">
                  <a:latin typeface="標楷體" panose="03000509000000000000" pitchFamily="65" charset="-120"/>
                  <a:ea typeface="標楷體" panose="03000509000000000000" pitchFamily="65" charset="-120"/>
                </a:rPr>
                <a:t>已使用</a:t>
              </a:r>
              <a:r>
                <a:rPr lang="en-US" dirty="0">
                  <a:latin typeface="Century Gothic" panose="020B0502020202020204" pitchFamily="34" charset="0"/>
                </a:rPr>
                <a:t> </a:t>
              </a:r>
            </a:p>
            <a:p>
              <a:pPr algn="ctr">
                <a:lnSpc>
                  <a:spcPct val="90000"/>
                </a:lnSpc>
                <a:spcBef>
                  <a:spcPct val="0"/>
                </a:spcBef>
              </a:pPr>
              <a:r>
                <a:rPr lang="en-US" dirty="0">
                  <a:latin typeface="Century Gothic" panose="020B0502020202020204" pitchFamily="34" charset="0"/>
                </a:rPr>
                <a:t>$2,100</a:t>
              </a:r>
              <a:endParaRPr lang="en-US" sz="2800" dirty="0">
                <a:latin typeface="Century Gothic" panose="020B0502020202020204" pitchFamily="34" charset="0"/>
              </a:endParaRPr>
            </a:p>
          </p:txBody>
        </p:sp>
        <p:sp>
          <p:nvSpPr>
            <p:cNvPr id="54" name="Rectangle 53"/>
            <p:cNvSpPr/>
            <p:nvPr/>
          </p:nvSpPr>
          <p:spPr>
            <a:xfrm>
              <a:off x="5318683" y="5673825"/>
              <a:ext cx="946433" cy="590931"/>
            </a:xfrm>
            <a:prstGeom prst="rect">
              <a:avLst/>
            </a:prstGeom>
          </p:spPr>
          <p:txBody>
            <a:bodyPr wrap="square">
              <a:spAutoFit/>
            </a:bodyPr>
            <a:lstStyle/>
            <a:p>
              <a:pPr>
                <a:lnSpc>
                  <a:spcPct val="90000"/>
                </a:lnSpc>
                <a:spcBef>
                  <a:spcPct val="0"/>
                </a:spcBef>
              </a:pPr>
              <a:r>
                <a:rPr lang="zh-TW" altLang="en-US" dirty="0">
                  <a:latin typeface="標楷體" panose="03000509000000000000" pitchFamily="65" charset="-120"/>
                  <a:ea typeface="標楷體" panose="03000509000000000000" pitchFamily="65" charset="-120"/>
                </a:rPr>
                <a:t>未滿足</a:t>
              </a:r>
              <a:endParaRPr lang="en-US" dirty="0">
                <a:latin typeface="標楷體" panose="03000509000000000000" pitchFamily="65" charset="-120"/>
                <a:ea typeface="標楷體" panose="03000509000000000000" pitchFamily="65" charset="-120"/>
              </a:endParaRPr>
            </a:p>
            <a:p>
              <a:pPr>
                <a:lnSpc>
                  <a:spcPct val="90000"/>
                </a:lnSpc>
                <a:spcBef>
                  <a:spcPct val="0"/>
                </a:spcBef>
              </a:pPr>
              <a:r>
                <a:rPr lang="en-US" b="1" dirty="0">
                  <a:solidFill>
                    <a:srgbClr val="FF0000"/>
                  </a:solidFill>
                  <a:latin typeface="Century Gothic" panose="020B0502020202020204" pitchFamily="34" charset="0"/>
                </a:rPr>
                <a:t>$9,900</a:t>
              </a:r>
              <a:endParaRPr lang="en-US" sz="2800" b="1" dirty="0">
                <a:solidFill>
                  <a:srgbClr val="FF0000"/>
                </a:solidFill>
                <a:latin typeface="Century Gothic" panose="020B0502020202020204" pitchFamily="34" charset="0"/>
              </a:endParaRPr>
            </a:p>
          </p:txBody>
        </p:sp>
        <p:grpSp>
          <p:nvGrpSpPr>
            <p:cNvPr id="61" name="Group 60"/>
            <p:cNvGrpSpPr/>
            <p:nvPr/>
          </p:nvGrpSpPr>
          <p:grpSpPr>
            <a:xfrm>
              <a:off x="6981677" y="5308929"/>
              <a:ext cx="1544320" cy="1472353"/>
              <a:chOff x="7179738" y="5326883"/>
              <a:chExt cx="1544320"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235269" y="5390523"/>
                <a:ext cx="1488789" cy="646331"/>
              </a:xfrm>
              <a:prstGeom prst="rect">
                <a:avLst/>
              </a:prstGeom>
            </p:spPr>
            <p:txBody>
              <a:bodyPr wrap="square">
                <a:spAutoFit/>
              </a:bodyPr>
              <a:lstStyle/>
              <a:p>
                <a:pPr algn="ctr"/>
                <a:r>
                  <a:rPr lang="en-US" dirty="0">
                    <a:latin typeface="Century Gothic" panose="020B0502020202020204" pitchFamily="34" charset="0"/>
                    <a:hlinkClick r:id="rId7" action="ppaction://hlinkfile"/>
                  </a:rPr>
                  <a:t>*</a:t>
                </a:r>
                <a:r>
                  <a:rPr lang="zh-TW" altLang="en-US" dirty="0">
                    <a:latin typeface="標楷體" panose="03000509000000000000" pitchFamily="65" charset="-120"/>
                    <a:ea typeface="標楷體" panose="03000509000000000000" pitchFamily="65" charset="-120"/>
                    <a:hlinkClick r:id="rId7" action="ppaction://hlinkfile"/>
                  </a:rPr>
                  <a:t>新個人預算</a:t>
                </a:r>
                <a:endParaRPr lang="en-US" dirty="0">
                  <a:latin typeface="標楷體" panose="03000509000000000000" pitchFamily="65" charset="-120"/>
                  <a:ea typeface="標楷體" panose="03000509000000000000" pitchFamily="65" charset="-120"/>
                </a:endParaRPr>
              </a:p>
              <a:p>
                <a:pPr algn="ctr"/>
                <a:r>
                  <a:rPr lang="en-US" dirty="0">
                    <a:solidFill>
                      <a:srgbClr val="0070C0"/>
                    </a:solidFill>
                    <a:latin typeface="Century Gothic" panose="020B0502020202020204" pitchFamily="34" charset="0"/>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78024" y="1745759"/>
            <a:ext cx="2189296"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區域中心</a:t>
            </a:r>
            <a:endParaRPr lang="en-US" altLang="zh-TW" sz="2800" dirty="0">
              <a:solidFill>
                <a:schemeClr val="accent5">
                  <a:lumMod val="50000"/>
                </a:schemeClr>
              </a:solidFill>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800" dirty="0">
                <a:solidFill>
                  <a:schemeClr val="accent5">
                    <a:lumMod val="50000"/>
                  </a:schemeClr>
                </a:solidFill>
                <a:latin typeface="標楷體" panose="03000509000000000000" pitchFamily="65" charset="-120"/>
                <a:ea typeface="標楷體" panose="03000509000000000000" pitchFamily="65" charset="-120"/>
                <a:cs typeface="+mj-cs"/>
              </a:rPr>
              <a:t>驗證</a:t>
            </a:r>
            <a:r>
              <a:rPr lang="en-US" sz="2800" dirty="0">
                <a:solidFill>
                  <a:schemeClr val="accent5">
                    <a:lumMod val="50000"/>
                  </a:schemeClr>
                </a:solidFill>
                <a:latin typeface="標楷體" panose="03000509000000000000" pitchFamily="65" charset="-120"/>
                <a:ea typeface="標楷體" panose="03000509000000000000" pitchFamily="65" charset="-120"/>
                <a:cs typeface="+mj-cs"/>
              </a:rPr>
              <a:t> </a:t>
            </a:r>
          </a:p>
        </p:txBody>
      </p:sp>
    </p:spTree>
    <p:extLst>
      <p:ext uri="{BB962C8B-B14F-4D97-AF65-F5344CB8AC3E}">
        <p14:creationId xmlns:p14="http://schemas.microsoft.com/office/powerpoint/2010/main" val="131197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8966" y="3611478"/>
              <a:ext cx="2985872" cy="4509106"/>
            </a:xfrm>
            <a:prstGeom prst="rect">
              <a:avLst/>
            </a:prstGeom>
            <a:noFill/>
          </p:spPr>
          <p:txBody>
            <a:bodyPr wrap="square" rtlCol="0">
              <a:spAutoFit/>
            </a:bodyPr>
            <a:lstStyle/>
            <a:p>
              <a:pPr algn="ctr"/>
              <a:r>
                <a:rPr lang="zh-TW" altLang="en-US" sz="3200" b="1" dirty="0">
                  <a:solidFill>
                    <a:schemeClr val="bg2">
                      <a:lumMod val="10000"/>
                    </a:schemeClr>
                  </a:solidFill>
                  <a:latin typeface="Century Gothic" panose="020B0502020202020204" pitchFamily="34" charset="0"/>
                  <a:ea typeface="標楷體" panose="03000509000000000000" pitchFamily="65" charset="-120"/>
                </a:rPr>
                <a:t>個人預算複習</a:t>
              </a:r>
              <a:endParaRPr lang="en-US" sz="3200" b="1" dirty="0">
                <a:latin typeface="Century Gothic" panose="020B0502020202020204" pitchFamily="34" charset="0"/>
                <a:ea typeface="標楷體" panose="03000509000000000000" pitchFamily="65" charset="-120"/>
              </a:endParaRPr>
            </a:p>
            <a:p>
              <a:pPr algn="ctr"/>
              <a:endParaRPr lang="en-US" sz="2400" b="1" dirty="0">
                <a:latin typeface="Century Gothic" panose="020B0502020202020204" pitchFamily="34" charset="0"/>
                <a:ea typeface="標楷體" panose="03000509000000000000" pitchFamily="65" charset="-120"/>
              </a:endParaRPr>
            </a:p>
            <a:p>
              <a:pPr marL="457200" indent="-457200">
                <a:lnSpc>
                  <a:spcPct val="90000"/>
                </a:lnSpc>
                <a:spcBef>
                  <a:spcPct val="0"/>
                </a:spcBef>
                <a:buFont typeface="Wingdings" panose="05000000000000000000" pitchFamily="2" charset="2"/>
                <a:buChar char="ü"/>
              </a:pPr>
              <a:r>
                <a:rPr lang="zh-TW" altLang="en-US" sz="2400" dirty="0">
                  <a:latin typeface="Century Gothic" panose="020B0502020202020204" pitchFamily="34" charset="0"/>
                  <a:ea typeface="標楷體" panose="03000509000000000000" pitchFamily="65" charset="-120"/>
                </a:rPr>
                <a:t>決定個人預算</a:t>
              </a:r>
              <a:endParaRPr lang="en-US" sz="2400" dirty="0">
                <a:latin typeface="Century Gothic" panose="020B0502020202020204" pitchFamily="34" charset="0"/>
                <a:ea typeface="標楷體" panose="03000509000000000000" pitchFamily="65" charset="-120"/>
              </a:endParaRPr>
            </a:p>
            <a:p>
              <a:pPr marL="457200" indent="-457200">
                <a:lnSpc>
                  <a:spcPct val="90000"/>
                </a:lnSpc>
                <a:spcBef>
                  <a:spcPct val="0"/>
                </a:spcBef>
                <a:buFont typeface="Wingdings" panose="05000000000000000000" pitchFamily="2" charset="2"/>
                <a:buChar char="ü"/>
              </a:pPr>
              <a:endParaRPr lang="en-US" sz="2400" dirty="0">
                <a:latin typeface="Century Gothic" panose="020B0502020202020204" pitchFamily="34" charset="0"/>
                <a:ea typeface="標楷體" panose="03000509000000000000" pitchFamily="65" charset="-120"/>
              </a:endParaRPr>
            </a:p>
            <a:p>
              <a:pPr marL="457200" indent="-457200">
                <a:lnSpc>
                  <a:spcPct val="90000"/>
                </a:lnSpc>
                <a:spcBef>
                  <a:spcPct val="0"/>
                </a:spcBef>
                <a:buFont typeface="Wingdings" panose="05000000000000000000" pitchFamily="2" charset="2"/>
                <a:buChar char="ü"/>
              </a:pPr>
              <a:r>
                <a:rPr lang="zh-TW" altLang="en-US" sz="2400" dirty="0">
                  <a:latin typeface="Century Gothic" panose="020B0502020202020204" pitchFamily="34" charset="0"/>
                  <a:ea typeface="標楷體" panose="03000509000000000000" pitchFamily="65" charset="-120"/>
                </a:rPr>
                <a:t>修正個人預算 </a:t>
              </a:r>
              <a:endParaRPr lang="en-US" sz="2400" dirty="0">
                <a:latin typeface="Century Gothic" panose="020B0502020202020204" pitchFamily="34" charset="0"/>
                <a:ea typeface="標楷體" panose="03000509000000000000" pitchFamily="65" charset="-120"/>
              </a:endParaRPr>
            </a:p>
            <a:p>
              <a:pPr marL="457200" indent="-457200">
                <a:lnSpc>
                  <a:spcPct val="90000"/>
                </a:lnSpc>
                <a:spcBef>
                  <a:spcPct val="0"/>
                </a:spcBef>
                <a:buFont typeface="Wingdings" panose="05000000000000000000" pitchFamily="2" charset="2"/>
                <a:buChar char="ü"/>
              </a:pPr>
              <a:endParaRPr lang="en-US" sz="2400" dirty="0">
                <a:latin typeface="Century Gothic" panose="020B0502020202020204" pitchFamily="34" charset="0"/>
                <a:ea typeface="標楷體" panose="03000509000000000000" pitchFamily="65" charset="-120"/>
              </a:endParaRPr>
            </a:p>
            <a:p>
              <a:pPr marL="457200" indent="-457200">
                <a:lnSpc>
                  <a:spcPct val="90000"/>
                </a:lnSpc>
                <a:spcBef>
                  <a:spcPct val="0"/>
                </a:spcBef>
                <a:buFont typeface="Wingdings" panose="05000000000000000000" pitchFamily="2" charset="2"/>
                <a:buChar char="ü"/>
              </a:pPr>
              <a:r>
                <a:rPr lang="zh-TW" altLang="en-US" sz="2400" dirty="0">
                  <a:latin typeface="Century Gothic" panose="020B0502020202020204" pitchFamily="34" charset="0"/>
                  <a:ea typeface="標楷體" panose="03000509000000000000" pitchFamily="65" charset="-120"/>
                </a:rPr>
                <a:t>規劃規定</a:t>
              </a:r>
              <a:endParaRPr lang="en-US" sz="2400" dirty="0">
                <a:latin typeface="Century Gothic" panose="020B0502020202020204" pitchFamily="34" charset="0"/>
                <a:ea typeface="標楷體" panose="03000509000000000000" pitchFamily="65" charset="-120"/>
              </a:endParaRPr>
            </a:p>
            <a:p>
              <a:pPr>
                <a:lnSpc>
                  <a:spcPct val="90000"/>
                </a:lnSpc>
                <a:spcBef>
                  <a:spcPct val="0"/>
                </a:spcBef>
              </a:pPr>
              <a:r>
                <a:rPr lang="en-US" sz="2400" dirty="0">
                  <a:latin typeface="Century Gothic" panose="020B0502020202020204" pitchFamily="34" charset="0"/>
                  <a:ea typeface="標楷體" panose="03000509000000000000" pitchFamily="65" charset="-120"/>
                </a:rPr>
                <a:t> </a:t>
              </a: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ea typeface="標楷體" panose="03000509000000000000" pitchFamily="65" charset="-120"/>
                </a:rPr>
                <a:t>Jason</a:t>
              </a:r>
              <a:r>
                <a:rPr lang="zh-TW" altLang="en-US" sz="2400" dirty="0">
                  <a:latin typeface="Century Gothic" panose="020B0502020202020204" pitchFamily="34" charset="0"/>
                  <a:ea typeface="標楷體" panose="03000509000000000000" pitchFamily="65" charset="-120"/>
                </a:rPr>
                <a:t>及</a:t>
              </a:r>
              <a:r>
                <a:rPr lang="en-US" sz="2400" dirty="0">
                  <a:latin typeface="Century Gothic" panose="020B0502020202020204" pitchFamily="34" charset="0"/>
                  <a:ea typeface="標楷體" panose="03000509000000000000" pitchFamily="65" charset="-120"/>
                </a:rPr>
                <a:t>Sofia</a:t>
              </a:r>
              <a:r>
                <a:rPr lang="zh-TW" altLang="en-US" sz="2400" dirty="0">
                  <a:latin typeface="Century Gothic" panose="020B0502020202020204" pitchFamily="34" charset="0"/>
                  <a:ea typeface="標楷體" panose="03000509000000000000" pitchFamily="65" charset="-120"/>
                </a:rPr>
                <a:t>範例</a:t>
              </a:r>
              <a:endParaRPr lang="en-US" sz="2400" dirty="0">
                <a:latin typeface="Century Gothic" panose="020B0502020202020204" pitchFamily="34" charset="0"/>
                <a:ea typeface="標楷體" panose="03000509000000000000" pitchFamily="65" charset="-120"/>
              </a:endParaRPr>
            </a:p>
            <a:p>
              <a:pPr marL="285750" indent="-285750">
                <a:buFont typeface="Wingdings" panose="05000000000000000000" pitchFamily="2" charset="2"/>
                <a:buChar char="ü"/>
              </a:pPr>
              <a:endParaRPr lang="en-US" dirty="0">
                <a:latin typeface="Century Gothic" panose="020B0502020202020204" pitchFamily="34" charset="0"/>
                <a:ea typeface="標楷體" panose="03000509000000000000" pitchFamily="65" charset="-12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14" name="TextBox 13">
            <a:extLst>
              <a:ext uri="{FF2B5EF4-FFF2-40B4-BE49-F238E27FC236}">
                <a16:creationId xmlns:a16="http://schemas.microsoft.com/office/drawing/2014/main" id="{F651A8D1-99B1-4845-B85F-CCE909696BC9}"/>
              </a:ext>
            </a:extLst>
          </p:cNvPr>
          <p:cNvSpPr txBox="1"/>
          <p:nvPr/>
        </p:nvSpPr>
        <p:spPr>
          <a:xfrm>
            <a:off x="0" y="610286"/>
            <a:ext cx="1682151"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63213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0188346" cy="649408"/>
          </a:xfrm>
        </p:spPr>
        <p:txBody>
          <a:bodyPr/>
          <a:lstStyle/>
          <a:p>
            <a:r>
              <a:rPr lang="zh-TW" altLang="en-US" dirty="0">
                <a:latin typeface="標楷體" panose="03000509000000000000" pitchFamily="65" charset="-120"/>
                <a:ea typeface="標楷體" panose="03000509000000000000" pitchFamily="65" charset="-120"/>
              </a:rPr>
              <a:t>自我決定課程說明會</a:t>
            </a:r>
            <a:r>
              <a:rPr lang="en-US" dirty="0">
                <a:latin typeface="標楷體" panose="03000509000000000000" pitchFamily="65" charset="-120"/>
                <a:ea typeface="標楷體" panose="03000509000000000000" pitchFamily="65" charset="-120"/>
              </a:rPr>
              <a:t> </a:t>
            </a:r>
          </a:p>
        </p:txBody>
      </p:sp>
      <p:sp>
        <p:nvSpPr>
          <p:cNvPr id="3" name="Text Placeholder 2"/>
          <p:cNvSpPr>
            <a:spLocks noGrp="1"/>
          </p:cNvSpPr>
          <p:nvPr>
            <p:ph type="body" sz="quarter" idx="14"/>
          </p:nvPr>
        </p:nvSpPr>
        <p:spPr/>
        <p:txBody>
          <a:bodyPr/>
          <a:lstStyle/>
          <a:p>
            <a:r>
              <a:rPr lang="zh-TW" altLang="en-US" dirty="0">
                <a:latin typeface="標楷體" panose="03000509000000000000" pitchFamily="65" charset="-120"/>
                <a:ea typeface="標楷體" panose="03000509000000000000" pitchFamily="65" charset="-120"/>
              </a:rPr>
              <a:t>說明會工具</a:t>
            </a:r>
            <a:endParaRPr lang="en-US" dirty="0">
              <a:latin typeface="標楷體" panose="03000509000000000000" pitchFamily="65" charset="-120"/>
              <a:ea typeface="標楷體" panose="03000509000000000000" pitchFamily="65" charset="-120"/>
            </a:endParaRP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66695" y="1712384"/>
            <a:ext cx="7862318" cy="4768616"/>
            <a:chOff x="988232" y="571097"/>
            <a:chExt cx="7862318" cy="4768616"/>
          </a:xfrm>
        </p:grpSpPr>
        <p:sp>
          <p:nvSpPr>
            <p:cNvPr id="7" name="Rectangle 6"/>
            <p:cNvSpPr/>
            <p:nvPr/>
          </p:nvSpPr>
          <p:spPr>
            <a:xfrm>
              <a:off x="98823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7503886" cy="4708981"/>
            </a:xfrm>
            <a:prstGeom prst="rect">
              <a:avLst/>
            </a:prstGeom>
          </p:spPr>
          <p:txBody>
            <a:bodyPr wrap="square">
              <a:spAutoFit/>
            </a:bodyPr>
            <a:lstStyle/>
            <a:p>
              <a:pPr algn="ctr"/>
              <a:r>
                <a:rPr lang="zh-TW" altLang="en-US" sz="4000" dirty="0">
                  <a:latin typeface="Century Gothic" panose="020B0502020202020204" pitchFamily="34" charset="0"/>
                  <a:ea typeface="標楷體" panose="03000509000000000000" pitchFamily="65" charset="-120"/>
                </a:rPr>
                <a:t>訓練工具</a:t>
              </a:r>
              <a:endParaRPr lang="en-US" sz="4000" dirty="0">
                <a:latin typeface="Century Gothic" panose="020B0502020202020204" pitchFamily="34" charset="0"/>
                <a:ea typeface="標楷體" panose="03000509000000000000" pitchFamily="65" charset="-120"/>
              </a:endParaRPr>
            </a:p>
            <a:p>
              <a:pPr algn="ctr"/>
              <a:endParaRPr lang="en-US" sz="800" dirty="0">
                <a:latin typeface="Century Gothic" panose="020B0502020202020204" pitchFamily="34" charset="0"/>
                <a:ea typeface="標楷體" panose="03000509000000000000" pitchFamily="65" charset="-120"/>
              </a:endParaRPr>
            </a:p>
            <a:p>
              <a:pPr marL="457200" indent="-457200">
                <a:buFont typeface="Arial" panose="020B0604020202020204" pitchFamily="34" charset="0"/>
                <a:buChar char="•"/>
              </a:pPr>
              <a:r>
                <a:rPr lang="zh-TW" altLang="en-US" sz="3200" b="1" u="sng" dirty="0">
                  <a:latin typeface="Century Gothic" panose="020B0502020202020204" pitchFamily="34" charset="0"/>
                  <a:ea typeface="標楷體" panose="03000509000000000000" pitchFamily="65" charset="-120"/>
                </a:rPr>
                <a:t>問題</a:t>
              </a:r>
              <a:r>
                <a:rPr lang="en-US" sz="3200" b="1" dirty="0">
                  <a:latin typeface="Century Gothic" panose="020B0502020202020204" pitchFamily="34" charset="0"/>
                  <a:ea typeface="標楷體" panose="03000509000000000000" pitchFamily="65" charset="-120"/>
                </a:rPr>
                <a:t>！</a:t>
              </a:r>
            </a:p>
            <a:p>
              <a:pPr marL="457200" indent="-457200">
                <a:buFont typeface="Arial" panose="020B0604020202020204" pitchFamily="34" charset="0"/>
                <a:buChar char="•"/>
              </a:pPr>
              <a:r>
                <a:rPr lang="zh-TW" altLang="en-US" sz="3200" dirty="0">
                  <a:latin typeface="Century Gothic" panose="020B0502020202020204" pitchFamily="34" charset="0"/>
                  <a:ea typeface="標楷體" panose="03000509000000000000" pitchFamily="65" charset="-120"/>
                </a:rPr>
                <a:t>講義</a:t>
              </a:r>
              <a:endParaRPr lang="en-US" sz="3200" dirty="0">
                <a:latin typeface="Century Gothic" panose="020B0502020202020204" pitchFamily="34" charset="0"/>
                <a:ea typeface="標楷體" panose="03000509000000000000" pitchFamily="65" charset="-120"/>
              </a:endParaRPr>
            </a:p>
            <a:p>
              <a:pPr marL="457200" lvl="0" indent="-457200">
                <a:buFont typeface="Arial" panose="020B0604020202020204" pitchFamily="34" charset="0"/>
                <a:buChar char="•"/>
              </a:pPr>
              <a:r>
                <a:rPr lang="zh-TW" altLang="en-US" sz="3200" dirty="0">
                  <a:latin typeface="Century Gothic" panose="020B0502020202020204" pitchFamily="34" charset="0"/>
                  <a:ea typeface="標楷體" panose="03000509000000000000" pitchFamily="65" charset="-120"/>
                </a:rPr>
                <a:t>圖表</a:t>
              </a:r>
              <a:endParaRPr lang="en-US" sz="3200" dirty="0">
                <a:latin typeface="Century Gothic" panose="020B0502020202020204" pitchFamily="34" charset="0"/>
                <a:ea typeface="標楷體" panose="03000509000000000000" pitchFamily="65" charset="-120"/>
              </a:endParaRPr>
            </a:p>
            <a:p>
              <a:pPr marL="457200" lvl="0" indent="-457200">
                <a:buFont typeface="Arial" panose="020B0604020202020204" pitchFamily="34" charset="0"/>
                <a:buChar char="•"/>
              </a:pPr>
              <a:r>
                <a:rPr lang="en-US" sz="3200" dirty="0">
                  <a:latin typeface="Century Gothic" panose="020B0502020202020204" pitchFamily="34" charset="0"/>
                  <a:ea typeface="標楷體" panose="03000509000000000000" pitchFamily="65" charset="-120"/>
                </a:rPr>
                <a:t>Jason</a:t>
              </a:r>
              <a:r>
                <a:rPr lang="zh-TW" altLang="en-US" sz="3200" dirty="0">
                  <a:latin typeface="Century Gothic" panose="020B0502020202020204" pitchFamily="34" charset="0"/>
                  <a:ea typeface="標楷體" panose="03000509000000000000" pitchFamily="65" charset="-120"/>
                </a:rPr>
                <a:t>及</a:t>
              </a:r>
              <a:r>
                <a:rPr lang="en-US" sz="3200" dirty="0">
                  <a:latin typeface="Century Gothic" panose="020B0502020202020204" pitchFamily="34" charset="0"/>
                  <a:ea typeface="標楷體" panose="03000509000000000000" pitchFamily="65" charset="-120"/>
                </a:rPr>
                <a:t>Sofia</a:t>
              </a:r>
            </a:p>
            <a:p>
              <a:pPr marL="457200" lvl="0" indent="-457200">
                <a:buFont typeface="Arial" panose="020B0604020202020204" pitchFamily="34" charset="0"/>
                <a:buChar char="•"/>
              </a:pPr>
              <a:r>
                <a:rPr lang="zh-TW" altLang="en-US" sz="3200" dirty="0">
                  <a:latin typeface="Century Gothic" panose="020B0502020202020204" pitchFamily="34" charset="0"/>
                  <a:ea typeface="標楷體" panose="03000509000000000000" pitchFamily="65" charset="-120"/>
                </a:rPr>
                <a:t>這項訓練的五大指導原則</a:t>
              </a:r>
              <a:endParaRPr lang="en-US" sz="3200" dirty="0">
                <a:latin typeface="Century Gothic" panose="020B0502020202020204" pitchFamily="34" charset="0"/>
                <a:ea typeface="標楷體" panose="03000509000000000000" pitchFamily="65" charset="-120"/>
              </a:endParaRPr>
            </a:p>
            <a:p>
              <a:pPr marL="457200" lvl="0" indent="-457200">
                <a:buFont typeface="Arial" panose="020B0604020202020204" pitchFamily="34" charset="0"/>
                <a:buChar char="•"/>
              </a:pPr>
              <a:r>
                <a:rPr lang="en-US" sz="3200" dirty="0">
                  <a:latin typeface="Century Gothic" panose="020B0502020202020204" pitchFamily="34" charset="0"/>
                  <a:ea typeface="標楷體" panose="03000509000000000000" pitchFamily="65" charset="-120"/>
                </a:rPr>
                <a:t>DDS</a:t>
              </a:r>
              <a:r>
                <a:rPr lang="zh-TW" altLang="en-US" sz="3200" dirty="0">
                  <a:latin typeface="Century Gothic" panose="020B0502020202020204" pitchFamily="34" charset="0"/>
                  <a:ea typeface="標楷體" panose="03000509000000000000" pitchFamily="65" charset="-120"/>
                </a:rPr>
                <a:t>及</a:t>
              </a:r>
              <a:r>
                <a:rPr lang="en-US" sz="3200" dirty="0">
                  <a:latin typeface="Century Gothic" panose="020B0502020202020204" pitchFamily="34" charset="0"/>
                  <a:ea typeface="標楷體" panose="03000509000000000000" pitchFamily="65" charset="-120"/>
                </a:rPr>
                <a:t>RC</a:t>
              </a:r>
              <a:r>
                <a:rPr lang="zh-TW" altLang="en-US" sz="3200" dirty="0">
                  <a:latin typeface="Century Gothic" panose="020B0502020202020204" pitchFamily="34" charset="0"/>
                  <a:ea typeface="標楷體" panose="03000509000000000000" pitchFamily="65" charset="-120"/>
                </a:rPr>
                <a:t>團隊</a:t>
              </a:r>
              <a:endParaRPr lang="en-US" sz="3200" dirty="0">
                <a:latin typeface="Century Gothic" panose="020B0502020202020204" pitchFamily="34" charset="0"/>
                <a:ea typeface="標楷體" panose="03000509000000000000" pitchFamily="65" charset="-120"/>
              </a:endParaRPr>
            </a:p>
            <a:p>
              <a:pPr lvl="0"/>
              <a:endParaRPr lang="en-US" sz="3200" dirty="0">
                <a:latin typeface="Century Gothic" panose="020B0502020202020204" pitchFamily="34" charset="0"/>
                <a:ea typeface="標楷體" panose="03000509000000000000" pitchFamily="65" charset="-120"/>
              </a:endParaRPr>
            </a:p>
            <a:p>
              <a:endParaRPr lang="en-US" sz="2800" b="1" u="sng" dirty="0">
                <a:latin typeface="Century Gothic" panose="020B0502020202020204" pitchFamily="34" charset="0"/>
                <a:ea typeface="標楷體" panose="03000509000000000000" pitchFamily="65" charset="-12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424331" y="2984654"/>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latin typeface="標楷體" panose="03000509000000000000" pitchFamily="65" charset="-120"/>
                <a:ea typeface="標楷體" panose="03000509000000000000" pitchFamily="65" charset="-120"/>
                <a:cs typeface="+mj-cs"/>
              </a:rPr>
              <a:t>花費計畫</a:t>
            </a:r>
            <a:endParaRPr lang="en-US" sz="3600" b="1" kern="1200" dirty="0">
              <a:latin typeface="標楷體" panose="03000509000000000000" pitchFamily="65" charset="-120"/>
              <a:ea typeface="標楷體" panose="03000509000000000000" pitchFamily="65" charset="-120"/>
              <a:cs typeface="+mj-cs"/>
            </a:endParaRP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發展花費計畫</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預算類別</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標楷體" panose="03000509000000000000" pitchFamily="65" charset="-120"/>
                <a:cs typeface="+mj-cs"/>
              </a:rPr>
              <a:t>Jason</a:t>
            </a: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及</a:t>
            </a:r>
            <a:r>
              <a:rPr lang="en-US" sz="2400" dirty="0">
                <a:solidFill>
                  <a:schemeClr val="tx2">
                    <a:lumMod val="50000"/>
                  </a:schemeClr>
                </a:solidFill>
                <a:latin typeface="Century Gothic" panose="020B0502020202020204" pitchFamily="34" charset="0"/>
                <a:ea typeface="標楷體" panose="03000509000000000000" pitchFamily="65" charset="-120"/>
                <a:cs typeface="+mj-cs"/>
              </a:rPr>
              <a:t>Sofia</a:t>
            </a: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範例</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活動</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dirty="0">
              <a:solidFill>
                <a:schemeClr val="bg1">
                  <a:lumMod val="50000"/>
                </a:schemeClr>
              </a:solidFill>
              <a:latin typeface="Century Gothic" panose="020B0502020202020204" pitchFamily="34" charset="0"/>
              <a:ea typeface="標楷體" panose="03000509000000000000" pitchFamily="65" charset="-120"/>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概述</a:t>
            </a:r>
            <a:endParaRPr lang="en-US" sz="3200" b="1" kern="1200" dirty="0">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9539" y="1441929"/>
            <a:ext cx="680823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發展花費計畫</a:t>
            </a:r>
            <a:endParaRPr lang="en-US" sz="3200" b="1" kern="1200" dirty="0">
              <a:latin typeface="標楷體" panose="03000509000000000000" pitchFamily="65" charset="-120"/>
              <a:ea typeface="標楷體" panose="03000509000000000000" pitchFamily="65" charset="-120"/>
              <a:cs typeface="+mj-cs"/>
            </a:endParaRP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sz="2400" b="1" dirty="0">
                  <a:solidFill>
                    <a:schemeClr val="bg2">
                      <a:lumMod val="10000"/>
                    </a:schemeClr>
                  </a:solidFill>
                  <a:latin typeface="標楷體" panose="03000509000000000000" pitchFamily="65" charset="-120"/>
                  <a:ea typeface="標楷體" panose="03000509000000000000" pitchFamily="65" charset="-120"/>
                </a:rPr>
                <a:t>個人中心規劃</a:t>
              </a:r>
              <a:r>
                <a:rPr lang="zh-TW" altLang="en-US" sz="2400" dirty="0">
                  <a:solidFill>
                    <a:schemeClr val="bg2">
                      <a:lumMod val="10000"/>
                    </a:schemeClr>
                  </a:solidFill>
                  <a:latin typeface="標楷體" panose="03000509000000000000" pitchFamily="65" charset="-120"/>
                  <a:ea typeface="標楷體" panose="03000509000000000000" pitchFamily="65" charset="-120"/>
                </a:rPr>
                <a:t>及</a:t>
              </a:r>
              <a:r>
                <a:rPr lang="en-US" sz="2400" b="1" dirty="0">
                  <a:solidFill>
                    <a:schemeClr val="bg2">
                      <a:lumMod val="10000"/>
                    </a:schemeClr>
                  </a:solidFill>
                  <a:latin typeface="標楷體" panose="03000509000000000000" pitchFamily="65" charset="-120"/>
                  <a:ea typeface="標楷體" panose="03000509000000000000" pitchFamily="65" charset="-120"/>
                </a:rPr>
                <a:t>IPP </a:t>
              </a:r>
              <a:r>
                <a:rPr lang="zh-TW" altLang="en-US" sz="2400" dirty="0">
                  <a:solidFill>
                    <a:schemeClr val="bg2">
                      <a:lumMod val="10000"/>
                    </a:schemeClr>
                  </a:solidFill>
                  <a:latin typeface="標楷體" panose="03000509000000000000" pitchFamily="65" charset="-120"/>
                  <a:ea typeface="標楷體" panose="03000509000000000000" pitchFamily="65" charset="-120"/>
                </a:rPr>
                <a:t>記錄確定的</a:t>
              </a:r>
              <a:br>
                <a:rPr lang="en-US" altLang="zh-TW" sz="2400" dirty="0">
                  <a:solidFill>
                    <a:schemeClr val="bg2">
                      <a:lumMod val="10000"/>
                    </a:schemeClr>
                  </a:solidFill>
                  <a:latin typeface="標楷體" panose="03000509000000000000" pitchFamily="65" charset="-120"/>
                  <a:ea typeface="標楷體" panose="03000509000000000000" pitchFamily="65" charset="-120"/>
                </a:rPr>
              </a:br>
              <a:r>
                <a:rPr lang="zh-TW" altLang="en-US" sz="2400" dirty="0">
                  <a:solidFill>
                    <a:schemeClr val="bg2">
                      <a:lumMod val="10000"/>
                    </a:schemeClr>
                  </a:solidFill>
                  <a:latin typeface="標楷體" panose="03000509000000000000" pitchFamily="65" charset="-120"/>
                  <a:ea typeface="標楷體" panose="03000509000000000000" pitchFamily="65" charset="-120"/>
                </a:rPr>
                <a:t>服務</a:t>
              </a:r>
              <a:r>
                <a:rPr lang="en-US" sz="2400" dirty="0">
                  <a:solidFill>
                    <a:schemeClr val="bg2">
                      <a:lumMod val="10000"/>
                    </a:schemeClr>
                  </a:solidFill>
                  <a:latin typeface="標楷體" panose="03000509000000000000" pitchFamily="65" charset="-120"/>
                  <a:ea typeface="標楷體" panose="03000509000000000000" pitchFamily="65" charset="-120"/>
                </a:rPr>
                <a:t>。</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3141624" cy="1938992"/>
          </a:xfrm>
          <a:prstGeom prst="rect">
            <a:avLst/>
          </a:prstGeom>
        </p:spPr>
        <p:txBody>
          <a:bodyPr wrap="square">
            <a:spAutoFit/>
          </a:bodyPr>
          <a:lstStyle/>
          <a:p>
            <a:r>
              <a:rPr lang="zh-TW" altLang="en-US" sz="2400" b="1" dirty="0">
                <a:solidFill>
                  <a:schemeClr val="bg2">
                    <a:lumMod val="10000"/>
                  </a:schemeClr>
                </a:solidFill>
                <a:latin typeface="Century Gothic" panose="020B0502020202020204" pitchFamily="34" charset="0"/>
                <a:ea typeface="標楷體" panose="03000509000000000000" pitchFamily="65" charset="-120"/>
              </a:rPr>
              <a:t>支持</a:t>
            </a:r>
            <a:r>
              <a:rPr lang="en-US" sz="2000" b="1" dirty="0">
                <a:solidFill>
                  <a:schemeClr val="bg2">
                    <a:lumMod val="10000"/>
                  </a:schemeClr>
                </a:solidFill>
                <a:latin typeface="Century Gothic" panose="020B0502020202020204" pitchFamily="34" charset="0"/>
                <a:ea typeface="標楷體" panose="03000509000000000000" pitchFamily="65" charset="-120"/>
              </a:rPr>
              <a:t>：</a:t>
            </a:r>
            <a:endParaRPr lang="en-US" sz="2000" b="1" u="sng" dirty="0">
              <a:solidFill>
                <a:schemeClr val="bg2">
                  <a:lumMod val="10000"/>
                </a:schemeClr>
              </a:solidFill>
              <a:latin typeface="Century Gothic" panose="020B0502020202020204" pitchFamily="34" charset="0"/>
              <a:ea typeface="標楷體" panose="03000509000000000000" pitchFamily="65" charset="-120"/>
            </a:endParaRPr>
          </a:p>
          <a:p>
            <a:pPr marL="342900" indent="-342900" algn="ctr">
              <a:buFont typeface="Arial" panose="020B0604020202020204" pitchFamily="34" charset="0"/>
              <a:buChar char="•"/>
            </a:pPr>
            <a:endParaRPr lang="en-US" sz="800" b="1" u="sng" dirty="0">
              <a:solidFill>
                <a:schemeClr val="bg2">
                  <a:lumMod val="10000"/>
                </a:schemeClr>
              </a:solidFill>
              <a:latin typeface="Century Gothic" panose="020B0502020202020204" pitchFamily="34" charset="0"/>
              <a:ea typeface="標楷體" panose="03000509000000000000" pitchFamily="65" charset="-120"/>
            </a:endParaRPr>
          </a:p>
          <a:p>
            <a:pPr marL="342900" indent="-342900">
              <a:buFont typeface="Arial" panose="020B0604020202020204" pitchFamily="34" charset="0"/>
              <a:buChar char="•"/>
            </a:pPr>
            <a:r>
              <a:rPr lang="zh-TW" altLang="en-US" sz="2200" dirty="0">
                <a:solidFill>
                  <a:schemeClr val="bg2">
                    <a:lumMod val="10000"/>
                  </a:schemeClr>
                </a:solidFill>
                <a:latin typeface="Century Gothic" panose="020B0502020202020204" pitchFamily="34" charset="0"/>
                <a:ea typeface="標楷體" panose="03000509000000000000" pitchFamily="65" charset="-120"/>
              </a:rPr>
              <a:t>家庭及朋友 </a:t>
            </a:r>
            <a:endParaRPr lang="en-US" sz="2200" dirty="0">
              <a:solidFill>
                <a:schemeClr val="bg2">
                  <a:lumMod val="10000"/>
                </a:schemeClr>
              </a:solidFill>
              <a:latin typeface="Century Gothic" panose="020B0502020202020204" pitchFamily="34" charset="0"/>
              <a:ea typeface="標楷體" panose="03000509000000000000" pitchFamily="65" charset="-120"/>
            </a:endParaRPr>
          </a:p>
          <a:p>
            <a:pPr marL="342900" indent="-342900">
              <a:buFont typeface="Arial" panose="020B0604020202020204" pitchFamily="34" charset="0"/>
              <a:buChar char="•"/>
            </a:pPr>
            <a:r>
              <a:rPr lang="zh-TW" altLang="en-US" sz="2200" dirty="0">
                <a:solidFill>
                  <a:schemeClr val="bg2">
                    <a:lumMod val="10000"/>
                  </a:schemeClr>
                </a:solidFill>
                <a:latin typeface="Century Gothic" panose="020B0502020202020204" pitchFamily="34" charset="0"/>
                <a:ea typeface="標楷體" panose="03000509000000000000" pitchFamily="65" charset="-120"/>
              </a:rPr>
              <a:t>服務協調員</a:t>
            </a:r>
            <a:endParaRPr lang="en-US" sz="2200" dirty="0">
              <a:solidFill>
                <a:schemeClr val="bg2">
                  <a:lumMod val="10000"/>
                </a:schemeClr>
              </a:solidFill>
              <a:latin typeface="Century Gothic" panose="020B0502020202020204" pitchFamily="34" charset="0"/>
              <a:ea typeface="標楷體" panose="03000509000000000000" pitchFamily="65" charset="-120"/>
            </a:endParaRPr>
          </a:p>
          <a:p>
            <a:pPr marL="342900" indent="-342900">
              <a:buFont typeface="Arial" panose="020B0604020202020204" pitchFamily="34" charset="0"/>
              <a:buChar char="•"/>
            </a:pPr>
            <a:r>
              <a:rPr lang="zh-TW" altLang="en-US" sz="2200" dirty="0">
                <a:solidFill>
                  <a:schemeClr val="bg2">
                    <a:lumMod val="10000"/>
                  </a:schemeClr>
                </a:solidFill>
                <a:latin typeface="Century Gothic" panose="020B0502020202020204" pitchFamily="34" charset="0"/>
                <a:ea typeface="標楷體" panose="03000509000000000000" pitchFamily="65" charset="-120"/>
              </a:rPr>
              <a:t>獨立協助者</a:t>
            </a:r>
            <a:r>
              <a:rPr lang="en-US" sz="2200" dirty="0">
                <a:solidFill>
                  <a:schemeClr val="bg2">
                    <a:lumMod val="10000"/>
                  </a:schemeClr>
                </a:solidFill>
                <a:latin typeface="Century Gothic" panose="020B0502020202020204" pitchFamily="34" charset="0"/>
                <a:ea typeface="標楷體" panose="03000509000000000000" pitchFamily="65" charset="-120"/>
              </a:rPr>
              <a:t> </a:t>
            </a: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ea typeface="標楷體" panose="03000509000000000000" pitchFamily="65" charset="-120"/>
              </a:rPr>
              <a:t>FMS</a:t>
            </a:r>
            <a:endParaRPr lang="en-US" sz="2200" b="1" dirty="0">
              <a:solidFill>
                <a:schemeClr val="bg2">
                  <a:lumMod val="10000"/>
                </a:schemeClr>
              </a:solidFill>
              <a:latin typeface="Century Gothic" panose="020B0502020202020204" pitchFamily="34" charset="0"/>
              <a:ea typeface="標楷體" panose="03000509000000000000" pitchFamily="65" charset="-120"/>
            </a:endParaRPr>
          </a:p>
        </p:txBody>
      </p:sp>
      <p:sp>
        <p:nvSpPr>
          <p:cNvPr id="18" name="Rectangle 17"/>
          <p:cNvSpPr/>
          <p:nvPr/>
        </p:nvSpPr>
        <p:spPr>
          <a:xfrm>
            <a:off x="6272337" y="2620485"/>
            <a:ext cx="2657484" cy="1723549"/>
          </a:xfrm>
          <a:prstGeom prst="rect">
            <a:avLst/>
          </a:prstGeom>
        </p:spPr>
        <p:txBody>
          <a:bodyPr wrap="square">
            <a:spAutoFit/>
          </a:bodyPr>
          <a:lstStyle/>
          <a:p>
            <a:r>
              <a:rPr lang="zh-TW" altLang="en-US" sz="2400" b="1" dirty="0">
                <a:solidFill>
                  <a:schemeClr val="bg2">
                    <a:lumMod val="10000"/>
                  </a:schemeClr>
                </a:solidFill>
                <a:latin typeface="標楷體" panose="03000509000000000000" pitchFamily="65" charset="-120"/>
                <a:ea typeface="標楷體" panose="03000509000000000000" pitchFamily="65" charset="-120"/>
              </a:rPr>
              <a:t>確定</a:t>
            </a:r>
            <a:r>
              <a:rPr lang="en-US" sz="2400" b="1" dirty="0">
                <a:solidFill>
                  <a:schemeClr val="bg2">
                    <a:lumMod val="10000"/>
                  </a:schemeClr>
                </a:solidFill>
                <a:latin typeface="標楷體" panose="03000509000000000000" pitchFamily="65" charset="-120"/>
                <a:ea typeface="標楷體" panose="03000509000000000000" pitchFamily="65" charset="-120"/>
              </a:rPr>
              <a:t>：</a:t>
            </a:r>
          </a:p>
          <a:p>
            <a:endParaRPr lang="en-US" sz="800" b="1" dirty="0">
              <a:solidFill>
                <a:schemeClr val="bg2">
                  <a:lumMod val="10000"/>
                </a:schemeClr>
              </a:solidFill>
              <a:latin typeface="標楷體" panose="03000509000000000000" pitchFamily="65" charset="-120"/>
              <a:ea typeface="標楷體" panose="03000509000000000000" pitchFamily="65" charset="-120"/>
            </a:endParaRPr>
          </a:p>
          <a:p>
            <a:r>
              <a:rPr lang="zh-TW" altLang="en-US" sz="2200" b="1" dirty="0">
                <a:solidFill>
                  <a:schemeClr val="bg2">
                    <a:lumMod val="10000"/>
                  </a:schemeClr>
                </a:solidFill>
                <a:latin typeface="標楷體" panose="03000509000000000000" pitchFamily="65" charset="-120"/>
                <a:ea typeface="標楷體" panose="03000509000000000000" pitchFamily="65" charset="-120"/>
              </a:rPr>
              <a:t>一般</a:t>
            </a:r>
            <a:r>
              <a:rPr lang="zh-TW" altLang="en-US" sz="2200" dirty="0">
                <a:solidFill>
                  <a:schemeClr val="bg2">
                    <a:lumMod val="10000"/>
                  </a:schemeClr>
                </a:solidFill>
                <a:latin typeface="標楷體" panose="03000509000000000000" pitchFamily="65" charset="-120"/>
                <a:ea typeface="標楷體" panose="03000509000000000000" pitchFamily="65" charset="-120"/>
              </a:rPr>
              <a:t>服務</a:t>
            </a:r>
            <a:r>
              <a:rPr lang="en-US" sz="2200" dirty="0">
                <a:solidFill>
                  <a:schemeClr val="bg2">
                    <a:lumMod val="10000"/>
                  </a:schemeClr>
                </a:solidFill>
                <a:latin typeface="標楷體" panose="03000509000000000000" pitchFamily="65" charset="-120"/>
                <a:ea typeface="標楷體" panose="03000509000000000000" pitchFamily="65" charset="-120"/>
              </a:rPr>
              <a:t>。</a:t>
            </a:r>
          </a:p>
          <a:p>
            <a:endParaRPr lang="en-US" sz="800" dirty="0">
              <a:solidFill>
                <a:schemeClr val="bg2">
                  <a:lumMod val="10000"/>
                </a:schemeClr>
              </a:solidFill>
              <a:latin typeface="標楷體" panose="03000509000000000000" pitchFamily="65" charset="-120"/>
              <a:ea typeface="標楷體" panose="03000509000000000000" pitchFamily="65" charset="-120"/>
            </a:endParaRPr>
          </a:p>
          <a:p>
            <a:r>
              <a:rPr lang="zh-TW" altLang="en-US" sz="2200" dirty="0">
                <a:solidFill>
                  <a:schemeClr val="bg2">
                    <a:lumMod val="10000"/>
                  </a:schemeClr>
                </a:solidFill>
                <a:latin typeface="標楷體" panose="03000509000000000000" pitchFamily="65" charset="-120"/>
                <a:ea typeface="標楷體" panose="03000509000000000000" pitchFamily="65" charset="-120"/>
              </a:rPr>
              <a:t>哪些服務</a:t>
            </a:r>
            <a:r>
              <a:rPr lang="zh-TW" altLang="en-US" sz="2200" b="1" u="sng" dirty="0">
                <a:solidFill>
                  <a:schemeClr val="bg2">
                    <a:lumMod val="10000"/>
                  </a:schemeClr>
                </a:solidFill>
                <a:latin typeface="標楷體" panose="03000509000000000000" pitchFamily="65" charset="-120"/>
                <a:ea typeface="標楷體" panose="03000509000000000000" pitchFamily="65" charset="-120"/>
              </a:rPr>
              <a:t>不會</a:t>
            </a:r>
            <a:r>
              <a:rPr lang="zh-TW" altLang="en-US" sz="2200" dirty="0">
                <a:solidFill>
                  <a:schemeClr val="bg2">
                    <a:lumMod val="10000"/>
                  </a:schemeClr>
                </a:solidFill>
                <a:latin typeface="標楷體" panose="03000509000000000000" pitchFamily="65" charset="-120"/>
                <a:ea typeface="標楷體" panose="03000509000000000000" pitchFamily="65" charset="-120"/>
              </a:rPr>
              <a:t>來自個人預算</a:t>
            </a:r>
            <a:r>
              <a:rPr lang="en-US" sz="2200" dirty="0">
                <a:solidFill>
                  <a:schemeClr val="bg2">
                    <a:lumMod val="10000"/>
                  </a:schemeClr>
                </a:solidFill>
                <a:latin typeface="標楷體" panose="03000509000000000000" pitchFamily="65" charset="-120"/>
                <a:ea typeface="標楷體" panose="03000509000000000000" pitchFamily="65" charset="-120"/>
              </a:rPr>
              <a:t>？</a:t>
            </a:r>
            <a:endParaRPr lang="en-US" sz="22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19" name="Rectangle 18"/>
          <p:cNvSpPr/>
          <p:nvPr/>
        </p:nvSpPr>
        <p:spPr>
          <a:xfrm>
            <a:off x="9207214" y="2620485"/>
            <a:ext cx="2904708" cy="2277547"/>
          </a:xfrm>
          <a:prstGeom prst="rect">
            <a:avLst/>
          </a:prstGeom>
        </p:spPr>
        <p:txBody>
          <a:bodyPr wrap="square">
            <a:spAutoFit/>
          </a:bodyPr>
          <a:lstStyle/>
          <a:p>
            <a:r>
              <a:rPr lang="zh-TW" altLang="en-US" sz="2400" b="1" dirty="0">
                <a:solidFill>
                  <a:schemeClr val="bg2">
                    <a:lumMod val="10000"/>
                  </a:schemeClr>
                </a:solidFill>
                <a:latin typeface="標楷體" panose="03000509000000000000" pitchFamily="65" charset="-120"/>
                <a:ea typeface="標楷體" panose="03000509000000000000" pitchFamily="65" charset="-120"/>
              </a:rPr>
              <a:t>確定</a:t>
            </a:r>
            <a:r>
              <a:rPr lang="en-US" sz="2200" dirty="0">
                <a:solidFill>
                  <a:schemeClr val="bg2">
                    <a:lumMod val="10000"/>
                  </a:schemeClr>
                </a:solidFill>
                <a:latin typeface="標楷體" panose="03000509000000000000" pitchFamily="65" charset="-120"/>
                <a:ea typeface="標楷體" panose="03000509000000000000" pitchFamily="65" charset="-120"/>
              </a:rPr>
              <a:t>：</a:t>
            </a:r>
          </a:p>
          <a:p>
            <a:endParaRPr lang="en-US" sz="800" dirty="0">
              <a:solidFill>
                <a:schemeClr val="bg2">
                  <a:lumMod val="10000"/>
                </a:schemeClr>
              </a:solidFill>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2200" dirty="0">
                <a:solidFill>
                  <a:schemeClr val="bg2">
                    <a:lumMod val="10000"/>
                  </a:schemeClr>
                </a:solidFill>
                <a:latin typeface="標楷體" panose="03000509000000000000" pitchFamily="65" charset="-120"/>
                <a:ea typeface="標楷體" panose="03000509000000000000" pitchFamily="65" charset="-120"/>
              </a:rPr>
              <a:t>誰</a:t>
            </a:r>
            <a:r>
              <a:rPr lang="en-US" sz="2200" dirty="0">
                <a:solidFill>
                  <a:schemeClr val="bg2">
                    <a:lumMod val="10000"/>
                  </a:schemeClr>
                </a:solidFill>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pPr>
            <a:r>
              <a:rPr lang="zh-TW" altLang="en-US" sz="2200" dirty="0">
                <a:solidFill>
                  <a:schemeClr val="bg2">
                    <a:lumMod val="10000"/>
                  </a:schemeClr>
                </a:solidFill>
                <a:latin typeface="標楷體" panose="03000509000000000000" pitchFamily="65" charset="-120"/>
                <a:ea typeface="標楷體" panose="03000509000000000000" pitchFamily="65" charset="-120"/>
              </a:rPr>
              <a:t>多常</a:t>
            </a:r>
            <a:r>
              <a:rPr lang="en-US" sz="2200" dirty="0">
                <a:solidFill>
                  <a:schemeClr val="bg2">
                    <a:lumMod val="10000"/>
                  </a:schemeClr>
                </a:solidFill>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pPr>
            <a:r>
              <a:rPr lang="zh-TW" altLang="en-US" sz="2200" dirty="0">
                <a:solidFill>
                  <a:schemeClr val="bg2">
                    <a:lumMod val="10000"/>
                  </a:schemeClr>
                </a:solidFill>
                <a:latin typeface="標楷體" panose="03000509000000000000" pitchFamily="65" charset="-120"/>
                <a:ea typeface="標楷體" panose="03000509000000000000" pitchFamily="65" charset="-120"/>
              </a:rPr>
              <a:t>何時</a:t>
            </a:r>
            <a:r>
              <a:rPr lang="en-US" sz="2200" dirty="0">
                <a:solidFill>
                  <a:schemeClr val="bg2">
                    <a:lumMod val="10000"/>
                  </a:schemeClr>
                </a:solidFill>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pPr>
            <a:r>
              <a:rPr lang="zh-TW" altLang="en-US" sz="2200" dirty="0">
                <a:solidFill>
                  <a:schemeClr val="bg2">
                    <a:lumMod val="10000"/>
                  </a:schemeClr>
                </a:solidFill>
                <a:latin typeface="標楷體" panose="03000509000000000000" pitchFamily="65" charset="-120"/>
                <a:ea typeface="標楷體" panose="03000509000000000000" pitchFamily="65" charset="-120"/>
              </a:rPr>
              <a:t>時間長度</a:t>
            </a:r>
            <a:r>
              <a:rPr lang="en-US" sz="2200" dirty="0">
                <a:solidFill>
                  <a:schemeClr val="bg2">
                    <a:lumMod val="10000"/>
                  </a:schemeClr>
                </a:solidFill>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pPr>
            <a:r>
              <a:rPr lang="zh-TW" altLang="en-US" sz="2200" dirty="0">
                <a:solidFill>
                  <a:schemeClr val="bg2">
                    <a:lumMod val="10000"/>
                  </a:schemeClr>
                </a:solidFill>
                <a:latin typeface="標楷體" panose="03000509000000000000" pitchFamily="65" charset="-120"/>
                <a:ea typeface="標楷體" panose="03000509000000000000" pitchFamily="65" charset="-120"/>
              </a:rPr>
              <a:t>成本</a:t>
            </a:r>
            <a:r>
              <a:rPr lang="en-US" sz="2200" dirty="0">
                <a:solidFill>
                  <a:schemeClr val="bg2">
                    <a:lumMod val="10000"/>
                  </a:schemeClr>
                </a:solidFill>
                <a:latin typeface="標楷體" panose="03000509000000000000" pitchFamily="65" charset="-120"/>
                <a:ea typeface="標楷體" panose="03000509000000000000" pitchFamily="65" charset="-120"/>
              </a:rPr>
              <a:t>？</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預算類別</a:t>
            </a:r>
            <a:endParaRPr lang="en-US" sz="3200" b="1" kern="1200" dirty="0">
              <a:latin typeface="標楷體" panose="03000509000000000000" pitchFamily="65" charset="-120"/>
              <a:ea typeface="標楷體" panose="03000509000000000000" pitchFamily="65" charset="-120"/>
              <a:cs typeface="+mj-cs"/>
            </a:endParaRP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3" name="TextBox 2"/>
          <p:cNvSpPr txBox="1"/>
          <p:nvPr/>
        </p:nvSpPr>
        <p:spPr>
          <a:xfrm>
            <a:off x="339580" y="2935302"/>
            <a:ext cx="4961146" cy="2862322"/>
          </a:xfrm>
          <a:prstGeom prst="rect">
            <a:avLst/>
          </a:prstGeom>
          <a:noFill/>
        </p:spPr>
        <p:txBody>
          <a:bodyPr wrap="square" rtlCol="0">
            <a:spAutoFit/>
          </a:bodyPr>
          <a:lstStyle/>
          <a:p>
            <a:endParaRPr lang="en-US" sz="2000" b="1" dirty="0">
              <a:solidFill>
                <a:schemeClr val="bg2">
                  <a:lumMod val="10000"/>
                </a:schemeClr>
              </a:solidFill>
              <a:latin typeface="標楷體" panose="03000509000000000000" pitchFamily="65" charset="-120"/>
              <a:ea typeface="標楷體" panose="03000509000000000000" pitchFamily="65" charset="-120"/>
            </a:endParaRPr>
          </a:p>
          <a:p>
            <a:pPr algn="ctr"/>
            <a:r>
              <a:rPr lang="zh-TW" altLang="en-US" sz="2000" b="1" u="sng" dirty="0">
                <a:solidFill>
                  <a:schemeClr val="bg2">
                    <a:lumMod val="10000"/>
                  </a:schemeClr>
                </a:solidFill>
                <a:latin typeface="標楷體" panose="03000509000000000000" pitchFamily="65" charset="-120"/>
                <a:ea typeface="標楷體" panose="03000509000000000000" pitchFamily="65" charset="-120"/>
              </a:rPr>
              <a:t>三大預算類別</a:t>
            </a:r>
            <a:r>
              <a:rPr lang="en-US" sz="2000" b="1" dirty="0">
                <a:solidFill>
                  <a:schemeClr val="bg2">
                    <a:lumMod val="10000"/>
                  </a:schemeClr>
                </a:solidFill>
                <a:latin typeface="標楷體" panose="03000509000000000000" pitchFamily="65" charset="-120"/>
                <a:ea typeface="標楷體" panose="03000509000000000000" pitchFamily="65" charset="-120"/>
              </a:rPr>
              <a:t>：</a:t>
            </a:r>
          </a:p>
          <a:p>
            <a:pPr algn="ctr"/>
            <a:endParaRPr lang="en-US" sz="2000" b="1" dirty="0">
              <a:solidFill>
                <a:schemeClr val="bg2">
                  <a:lumMod val="10000"/>
                </a:schemeClr>
              </a:solidFill>
              <a:latin typeface="標楷體" panose="03000509000000000000" pitchFamily="65" charset="-120"/>
              <a:ea typeface="標楷體" panose="03000509000000000000" pitchFamily="65" charset="-120"/>
            </a:endParaRPr>
          </a:p>
          <a:p>
            <a:pPr algn="ctr"/>
            <a:r>
              <a:rPr lang="zh-TW" altLang="en-US" sz="2000" b="1" dirty="0">
                <a:solidFill>
                  <a:schemeClr val="bg2">
                    <a:lumMod val="10000"/>
                  </a:schemeClr>
                </a:solidFill>
                <a:latin typeface="標楷體" panose="03000509000000000000" pitchFamily="65" charset="-120"/>
                <a:ea typeface="標楷體" panose="03000509000000000000" pitchFamily="65" charset="-120"/>
              </a:rPr>
              <a:t>生活安排</a:t>
            </a:r>
            <a:endParaRPr lang="en-US" sz="2000" b="1" dirty="0">
              <a:solidFill>
                <a:schemeClr val="bg2">
                  <a:lumMod val="10000"/>
                </a:schemeClr>
              </a:solidFill>
              <a:latin typeface="標楷體" panose="03000509000000000000" pitchFamily="65" charset="-120"/>
              <a:ea typeface="標楷體" panose="03000509000000000000" pitchFamily="65" charset="-120"/>
            </a:endParaRPr>
          </a:p>
          <a:p>
            <a:pPr algn="ctr"/>
            <a:endParaRPr lang="en-US" sz="2000" b="1" dirty="0">
              <a:solidFill>
                <a:schemeClr val="bg2">
                  <a:lumMod val="10000"/>
                </a:schemeClr>
              </a:solidFill>
              <a:latin typeface="標楷體" panose="03000509000000000000" pitchFamily="65" charset="-120"/>
              <a:ea typeface="標楷體" panose="03000509000000000000" pitchFamily="65" charset="-120"/>
            </a:endParaRPr>
          </a:p>
          <a:p>
            <a:pPr algn="ctr"/>
            <a:r>
              <a:rPr lang="zh-TW" altLang="en-US" sz="2000" b="1" dirty="0">
                <a:solidFill>
                  <a:schemeClr val="bg2">
                    <a:lumMod val="10000"/>
                  </a:schemeClr>
                </a:solidFill>
                <a:latin typeface="標楷體" panose="03000509000000000000" pitchFamily="65" charset="-120"/>
                <a:ea typeface="標楷體" panose="03000509000000000000" pitchFamily="65" charset="-120"/>
              </a:rPr>
              <a:t>就業及社區參與</a:t>
            </a:r>
            <a:endParaRPr lang="en-US" sz="2000" b="1" dirty="0">
              <a:solidFill>
                <a:schemeClr val="bg2">
                  <a:lumMod val="10000"/>
                </a:schemeClr>
              </a:solidFill>
              <a:latin typeface="標楷體" panose="03000509000000000000" pitchFamily="65" charset="-120"/>
              <a:ea typeface="標楷體" panose="03000509000000000000" pitchFamily="65" charset="-120"/>
            </a:endParaRPr>
          </a:p>
          <a:p>
            <a:pPr algn="ctr"/>
            <a:endParaRPr lang="en-US" sz="2000" b="1" dirty="0">
              <a:solidFill>
                <a:schemeClr val="bg2">
                  <a:lumMod val="10000"/>
                </a:schemeClr>
              </a:solidFill>
              <a:latin typeface="標楷體" panose="03000509000000000000" pitchFamily="65" charset="-120"/>
              <a:ea typeface="標楷體" panose="03000509000000000000" pitchFamily="65" charset="-120"/>
            </a:endParaRPr>
          </a:p>
          <a:p>
            <a:pPr algn="ctr"/>
            <a:r>
              <a:rPr lang="zh-TW" altLang="en-US" sz="2000" b="1" dirty="0">
                <a:solidFill>
                  <a:schemeClr val="bg2">
                    <a:lumMod val="10000"/>
                  </a:schemeClr>
                </a:solidFill>
                <a:latin typeface="標楷體" panose="03000509000000000000" pitchFamily="65" charset="-120"/>
                <a:ea typeface="標楷體" panose="03000509000000000000" pitchFamily="65" charset="-120"/>
              </a:rPr>
              <a:t>健康及安全</a:t>
            </a:r>
            <a:endParaRPr lang="en-US" sz="2000" b="1" dirty="0">
              <a:solidFill>
                <a:schemeClr val="bg2">
                  <a:lumMod val="10000"/>
                </a:schemeClr>
              </a:solidFill>
              <a:latin typeface="標楷體" panose="03000509000000000000" pitchFamily="65" charset="-120"/>
              <a:ea typeface="標楷體" panose="03000509000000000000" pitchFamily="65" charset="-120"/>
            </a:endParaRPr>
          </a:p>
          <a:p>
            <a:endParaRPr lang="en-US" sz="20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23" name="TextBox 22"/>
          <p:cNvSpPr txBox="1"/>
          <p:nvPr/>
        </p:nvSpPr>
        <p:spPr>
          <a:xfrm>
            <a:off x="6582215" y="2935302"/>
            <a:ext cx="5187476" cy="1938992"/>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a typeface="標楷體" panose="03000509000000000000" pitchFamily="65" charset="-120"/>
            </a:endParaRPr>
          </a:p>
          <a:p>
            <a:pPr algn="ctr"/>
            <a:r>
              <a:rPr lang="zh-TW" altLang="en-US" sz="2000" b="1" u="sng" dirty="0">
                <a:solidFill>
                  <a:schemeClr val="bg2">
                    <a:lumMod val="10000"/>
                  </a:schemeClr>
                </a:solidFill>
                <a:latin typeface="Century Gothic" panose="020B0502020202020204" pitchFamily="34" charset="0"/>
                <a:ea typeface="標楷體" panose="03000509000000000000" pitchFamily="65" charset="-120"/>
              </a:rPr>
              <a:t>花費計畫修正</a:t>
            </a:r>
            <a:r>
              <a:rPr lang="en-US" sz="2000" b="1" dirty="0">
                <a:solidFill>
                  <a:schemeClr val="bg2">
                    <a:lumMod val="10000"/>
                  </a:schemeClr>
                </a:solidFill>
                <a:latin typeface="Century Gothic" panose="020B0502020202020204" pitchFamily="34" charset="0"/>
                <a:ea typeface="標楷體" panose="03000509000000000000" pitchFamily="65" charset="-120"/>
              </a:rPr>
              <a:t>：</a:t>
            </a:r>
          </a:p>
          <a:p>
            <a:pPr algn="ctr"/>
            <a:endParaRPr lang="en-US" sz="2000" b="1" dirty="0">
              <a:solidFill>
                <a:schemeClr val="bg2">
                  <a:lumMod val="10000"/>
                </a:schemeClr>
              </a:solidFill>
              <a:latin typeface="Century Gothic" panose="020B0502020202020204" pitchFamily="34" charset="0"/>
              <a:ea typeface="標楷體" panose="03000509000000000000" pitchFamily="65" charset="-120"/>
            </a:endParaRPr>
          </a:p>
          <a:p>
            <a:pPr algn="ctr"/>
            <a:r>
              <a:rPr lang="zh-TW" altLang="en-US" sz="2000" b="1" dirty="0">
                <a:solidFill>
                  <a:schemeClr val="bg2">
                    <a:lumMod val="10000"/>
                  </a:schemeClr>
                </a:solidFill>
                <a:latin typeface="Century Gothic" panose="020B0502020202020204" pitchFamily="34" charset="0"/>
                <a:ea typeface="標楷體" panose="03000509000000000000" pitchFamily="65" charset="-120"/>
              </a:rPr>
              <a:t>類別調動最多</a:t>
            </a:r>
            <a:r>
              <a:rPr lang="en-US" sz="2000" b="1" dirty="0">
                <a:solidFill>
                  <a:schemeClr val="bg2">
                    <a:lumMod val="10000"/>
                  </a:schemeClr>
                </a:solidFill>
                <a:latin typeface="Century Gothic" panose="020B0502020202020204" pitchFamily="34" charset="0"/>
                <a:ea typeface="標楷體" panose="03000509000000000000" pitchFamily="65" charset="-120"/>
              </a:rPr>
              <a:t>10%</a:t>
            </a:r>
          </a:p>
          <a:p>
            <a:pPr algn="ctr"/>
            <a:endParaRPr lang="en-US" sz="2000" b="1" dirty="0">
              <a:solidFill>
                <a:schemeClr val="bg2">
                  <a:lumMod val="10000"/>
                </a:schemeClr>
              </a:solidFill>
              <a:latin typeface="Century Gothic" panose="020B0502020202020204" pitchFamily="34" charset="0"/>
              <a:ea typeface="標楷體" panose="03000509000000000000" pitchFamily="65" charset="-120"/>
            </a:endParaRPr>
          </a:p>
          <a:p>
            <a:pPr algn="ctr"/>
            <a:r>
              <a:rPr lang="zh-TW" altLang="en-US" sz="2000" b="1" dirty="0">
                <a:solidFill>
                  <a:schemeClr val="bg2">
                    <a:lumMod val="10000"/>
                  </a:schemeClr>
                </a:solidFill>
                <a:latin typeface="Century Gothic" panose="020B0502020202020204" pitchFamily="34" charset="0"/>
                <a:ea typeface="標楷體" panose="03000509000000000000" pitchFamily="65" charset="-120"/>
              </a:rPr>
              <a:t>類別調動超過</a:t>
            </a:r>
            <a:r>
              <a:rPr lang="en-US" sz="2000" b="1" dirty="0">
                <a:solidFill>
                  <a:schemeClr val="bg2">
                    <a:lumMod val="10000"/>
                  </a:schemeClr>
                </a:solidFill>
                <a:latin typeface="Century Gothic" panose="020B0502020202020204" pitchFamily="34" charset="0"/>
                <a:ea typeface="標楷體" panose="03000509000000000000" pitchFamily="65" charset="-120"/>
              </a:rPr>
              <a:t>10%</a:t>
            </a: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722867" y="3351982"/>
            <a:ext cx="10951618" cy="404126"/>
            <a:chOff x="704750" y="3810000"/>
            <a:chExt cx="10951618" cy="404126"/>
          </a:xfrm>
        </p:grpSpPr>
        <p:sp>
          <p:nvSpPr>
            <p:cNvPr id="18" name="TextBox 17"/>
            <p:cNvSpPr txBox="1"/>
            <p:nvPr/>
          </p:nvSpPr>
          <p:spPr>
            <a:xfrm>
              <a:off x="704750"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團隊</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9" name="TextBox 18"/>
            <p:cNvSpPr txBox="1"/>
            <p:nvPr/>
          </p:nvSpPr>
          <p:spPr>
            <a:xfrm>
              <a:off x="2105589" y="3810000"/>
              <a:ext cx="981444"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目標</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0" name="TextBox 19"/>
            <p:cNvSpPr txBox="1"/>
            <p:nvPr/>
          </p:nvSpPr>
          <p:spPr>
            <a:xfrm>
              <a:off x="3554285" y="3815813"/>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IPP</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1" name="TextBox 20"/>
            <p:cNvSpPr txBox="1"/>
            <p:nvPr/>
          </p:nvSpPr>
          <p:spPr>
            <a:xfrm>
              <a:off x="6330336" y="3844794"/>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成本</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2" name="TextBox 21"/>
            <p:cNvSpPr txBox="1"/>
            <p:nvPr/>
          </p:nvSpPr>
          <p:spPr>
            <a:xfrm>
              <a:off x="4718787" y="3810717"/>
              <a:ext cx="14440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一般</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3" name="TextBox 22"/>
            <p:cNvSpPr txBox="1"/>
            <p:nvPr/>
          </p:nvSpPr>
          <p:spPr>
            <a:xfrm>
              <a:off x="7472707" y="3810000"/>
              <a:ext cx="1461693"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研究</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4" name="TextBox 23"/>
            <p:cNvSpPr txBox="1"/>
            <p:nvPr/>
          </p:nvSpPr>
          <p:spPr>
            <a:xfrm>
              <a:off x="9138256"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計算</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5" name="TextBox 24"/>
            <p:cNvSpPr txBox="1"/>
            <p:nvPr/>
          </p:nvSpPr>
          <p:spPr>
            <a:xfrm>
              <a:off x="10280247" y="3810717"/>
              <a:ext cx="1376121"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花費計畫</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4992277"/>
              <a:ext cx="2032034" cy="424732"/>
            </a:xfrm>
            <a:prstGeom prst="rect">
              <a:avLst/>
            </a:prstGeom>
            <a:noFill/>
          </p:spPr>
          <p:txBody>
            <a:bodyPr wrap="square" rtlCol="0">
              <a:spAutoFit/>
            </a:bodyPr>
            <a:lstStyle/>
            <a:p>
              <a:pPr algn="ctr">
                <a:lnSpc>
                  <a:spcPct val="90000"/>
                </a:lnSpc>
                <a:spcBef>
                  <a:spcPct val="0"/>
                </a:spcBef>
              </a:pPr>
              <a:r>
                <a:rPr lang="zh-TW" altLang="en-US" sz="2400" dirty="0">
                  <a:solidFill>
                    <a:schemeClr val="accent5">
                      <a:lumMod val="50000"/>
                    </a:schemeClr>
                  </a:solidFill>
                  <a:latin typeface="標楷體" panose="03000509000000000000" pitchFamily="65" charset="-120"/>
                  <a:ea typeface="標楷體" panose="03000509000000000000" pitchFamily="65" charset="-120"/>
                  <a:cs typeface="+mj-cs"/>
                </a:rPr>
                <a:t>花費計畫</a:t>
              </a: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$58,804</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48613" y="4943464"/>
              <a:ext cx="2032034" cy="424732"/>
            </a:xfrm>
            <a:prstGeom prst="rect">
              <a:avLst/>
            </a:prstGeom>
            <a:noFill/>
          </p:spPr>
          <p:txBody>
            <a:bodyPr wrap="square" rtlCol="0">
              <a:spAutoFit/>
            </a:bodyPr>
            <a:lstStyle/>
            <a:p>
              <a:pPr algn="ctr">
                <a:lnSpc>
                  <a:spcPct val="90000"/>
                </a:lnSpc>
                <a:spcBef>
                  <a:spcPct val="0"/>
                </a:spcBef>
              </a:pPr>
              <a:r>
                <a:rPr lang="zh-TW" altLang="en-US" sz="2400" dirty="0">
                  <a:solidFill>
                    <a:schemeClr val="accent5">
                      <a:lumMod val="50000"/>
                    </a:schemeClr>
                  </a:solidFill>
                  <a:latin typeface="標楷體" panose="03000509000000000000" pitchFamily="65" charset="-120"/>
                  <a:ea typeface="標楷體" panose="03000509000000000000" pitchFamily="65" charset="-120"/>
                  <a:cs typeface="+mj-cs"/>
                </a:rPr>
                <a:t>個人預算</a:t>
              </a:r>
              <a:r>
                <a:rPr lang="en-US" sz="2400" dirty="0">
                  <a:solidFill>
                    <a:schemeClr val="accent5">
                      <a:lumMod val="50000"/>
                    </a:schemeClr>
                  </a:solidFill>
                  <a:latin typeface="標楷體" panose="03000509000000000000" pitchFamily="65" charset="-120"/>
                  <a:ea typeface="標楷體" panose="03000509000000000000" pitchFamily="65" charset="-120"/>
                  <a:cs typeface="+mj-cs"/>
                </a:rPr>
                <a:t> </a:t>
              </a: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652791" y="502692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$63,100</a:t>
            </a:r>
            <a:endParaRPr lang="en-US" sz="6000" kern="1200" dirty="0">
              <a:solidFill>
                <a:schemeClr val="accent5">
                  <a:lumMod val="50000"/>
                </a:schemeClr>
              </a:solidFill>
              <a:latin typeface="Century Gothic" panose="020B0502020202020204" pitchFamily="34" charset="0"/>
              <a:ea typeface="+mj-ea"/>
              <a:cs typeface="+mj-cs"/>
            </a:endParaRP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標楷體" panose="03000509000000000000" pitchFamily="65" charset="-120"/>
                  <a:ea typeface="標楷體" panose="03000509000000000000" pitchFamily="65" charset="-120"/>
                  <a:cs typeface="+mj-cs"/>
                  <a:hlinkClick r:id="rId4" action="ppaction://hlinkfile"/>
                </a:rPr>
                <a:t>*</a:t>
              </a: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hlinkClick r:id="rId4" action="ppaction://hlinkfile"/>
                </a:rPr>
                <a:t>花費計畫</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graphicFrame>
        <p:nvGraphicFramePr>
          <p:cNvPr id="8" name="Table 7"/>
          <p:cNvGraphicFramePr>
            <a:graphicFrameLocks noGrp="1"/>
          </p:cNvGraphicFramePr>
          <p:nvPr>
            <p:extLst>
              <p:ext uri="{D42A27DB-BD31-4B8C-83A1-F6EECF244321}">
                <p14:modId xmlns:p14="http://schemas.microsoft.com/office/powerpoint/2010/main" val="3677703975"/>
              </p:ext>
            </p:extLst>
          </p:nvPr>
        </p:nvGraphicFramePr>
        <p:xfrm>
          <a:off x="435429" y="2101492"/>
          <a:ext cx="5820228" cy="4470049"/>
        </p:xfrm>
        <a:graphic>
          <a:graphicData uri="http://schemas.openxmlformats.org/drawingml/2006/table">
            <a:tbl>
              <a:tblPr firstRow="1" bandRow="1">
                <a:tableStyleId>{5C22544A-7EE6-4342-B048-85BDC9FD1C3A}</a:tableStyleId>
              </a:tblPr>
              <a:tblGrid>
                <a:gridCol w="3363638">
                  <a:extLst>
                    <a:ext uri="{9D8B030D-6E8A-4147-A177-3AD203B41FA5}">
                      <a16:colId xmlns:a16="http://schemas.microsoft.com/office/drawing/2014/main" val="20000"/>
                    </a:ext>
                  </a:extLst>
                </a:gridCol>
                <a:gridCol w="2456590">
                  <a:extLst>
                    <a:ext uri="{9D8B030D-6E8A-4147-A177-3AD203B41FA5}">
                      <a16:colId xmlns:a16="http://schemas.microsoft.com/office/drawing/2014/main" val="20001"/>
                    </a:ext>
                  </a:extLst>
                </a:gridCol>
              </a:tblGrid>
              <a:tr h="353213">
                <a:tc>
                  <a:txBody>
                    <a:bodyPr/>
                    <a:lstStyle/>
                    <a:p>
                      <a:r>
                        <a:rPr lang="zh-TW" altLang="en-US" dirty="0">
                          <a:latin typeface="Century Gothic" panose="020B0502020202020204" pitchFamily="34" charset="0"/>
                          <a:ea typeface="標楷體" panose="03000509000000000000" pitchFamily="65" charset="-120"/>
                        </a:rPr>
                        <a:t>服務</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zh-TW" altLang="en-US" dirty="0">
                          <a:latin typeface="Century Gothic" panose="020B0502020202020204" pitchFamily="34" charset="0"/>
                          <a:ea typeface="標楷體" panose="03000509000000000000" pitchFamily="65" charset="-120"/>
                        </a:rPr>
                        <a:t>金額</a:t>
                      </a:r>
                      <a:endParaRPr lang="en-US" dirty="0">
                        <a:latin typeface="Century Gothic" panose="020B0502020202020204" pitchFamily="34" charset="0"/>
                        <a:ea typeface="標楷體" panose="03000509000000000000" pitchFamily="65" charset="-120"/>
                      </a:endParaRP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zh-TW" altLang="en-US" dirty="0">
                          <a:latin typeface="Century Gothic" panose="020B0502020202020204" pitchFamily="34" charset="0"/>
                          <a:ea typeface="標楷體" panose="03000509000000000000" pitchFamily="65" charset="-120"/>
                        </a:rPr>
                        <a:t>就業</a:t>
                      </a:r>
                      <a:r>
                        <a:rPr lang="zh-TW" altLang="en-US" baseline="0" dirty="0">
                          <a:latin typeface="Century Gothic" panose="020B0502020202020204" pitchFamily="34" charset="0"/>
                          <a:ea typeface="標楷體" panose="03000509000000000000" pitchFamily="65" charset="-120"/>
                        </a:rPr>
                        <a:t>支持</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$12,960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zh-TW" altLang="en-US" dirty="0">
                          <a:latin typeface="Century Gothic" panose="020B0502020202020204" pitchFamily="34" charset="0"/>
                          <a:ea typeface="標楷體" panose="03000509000000000000" pitchFamily="65" charset="-120"/>
                        </a:rPr>
                        <a:t>社區</a:t>
                      </a:r>
                      <a:r>
                        <a:rPr lang="zh-TW" altLang="en-US" baseline="0" dirty="0">
                          <a:latin typeface="Century Gothic" panose="020B0502020202020204" pitchFamily="34" charset="0"/>
                          <a:ea typeface="標楷體" panose="03000509000000000000" pitchFamily="65" charset="-120"/>
                        </a:rPr>
                        <a:t>生活支持</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$8,424</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zh-TW" altLang="en-US" baseline="0" dirty="0">
                          <a:latin typeface="Century Gothic" panose="020B0502020202020204" pitchFamily="34" charset="0"/>
                          <a:ea typeface="標楷體" panose="03000509000000000000" pitchFamily="65" charset="-120"/>
                        </a:rPr>
                        <a:t>社區整合支持</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zh-TW" altLang="en-US" dirty="0">
                          <a:latin typeface="Century Gothic" panose="020B0502020202020204" pitchFamily="34" charset="0"/>
                          <a:ea typeface="標楷體" panose="03000509000000000000" pitchFamily="65" charset="-120"/>
                        </a:rPr>
                        <a:t>非醫療交通</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lang="zh-TW" altLang="en-US" dirty="0">
                          <a:latin typeface="Century Gothic" panose="020B0502020202020204" pitchFamily="34" charset="0"/>
                          <a:ea typeface="標楷體" panose="03000509000000000000" pitchFamily="65" charset="-120"/>
                        </a:rPr>
                        <a:t>社區</a:t>
                      </a:r>
                      <a:r>
                        <a:rPr lang="zh-TW" altLang="en-US" baseline="0" dirty="0">
                          <a:latin typeface="Century Gothic" panose="020B0502020202020204" pitchFamily="34" charset="0"/>
                          <a:ea typeface="標楷體" panose="03000509000000000000" pitchFamily="65" charset="-120"/>
                        </a:rPr>
                        <a:t>整合支持</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lang="zh-TW" altLang="en-US" dirty="0">
                          <a:latin typeface="Century Gothic" panose="020B0502020202020204" pitchFamily="34" charset="0"/>
                          <a:ea typeface="標楷體" panose="03000509000000000000" pitchFamily="65" charset="-120"/>
                        </a:rPr>
                        <a:t>社區</a:t>
                      </a:r>
                      <a:r>
                        <a:rPr lang="zh-TW" altLang="en-US" baseline="0" dirty="0">
                          <a:latin typeface="Century Gothic" panose="020B0502020202020204" pitchFamily="34" charset="0"/>
                          <a:ea typeface="標楷體" panose="03000509000000000000" pitchFamily="65" charset="-120"/>
                        </a:rPr>
                        <a:t>整合支持</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zh-TW" altLang="en-US" dirty="0">
                          <a:latin typeface="Century Gothic" panose="020B0502020202020204" pitchFamily="34" charset="0"/>
                          <a:ea typeface="標楷體" panose="03000509000000000000" pitchFamily="65" charset="-120"/>
                        </a:rPr>
                        <a:t>獨立協助者</a:t>
                      </a:r>
                      <a:endParaRPr lang="en-US" dirty="0">
                        <a:latin typeface="Century Gothic" panose="020B0502020202020204" pitchFamily="34" charset="0"/>
                        <a:ea typeface="標楷體" panose="03000509000000000000" pitchFamily="65" charset="-120"/>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zh-TW" altLang="en-US" dirty="0">
                          <a:latin typeface="Century Gothic" panose="020B0502020202020204" pitchFamily="34" charset="0"/>
                          <a:ea typeface="標楷體" panose="03000509000000000000" pitchFamily="65" charset="-120"/>
                        </a:rPr>
                        <a:t>財務管理服務</a:t>
                      </a:r>
                      <a:r>
                        <a:rPr lang="en-US" dirty="0">
                          <a:latin typeface="Century Gothic" panose="020B0502020202020204" pitchFamily="34" charset="0"/>
                          <a:ea typeface="標楷體" panose="03000509000000000000" pitchFamily="65" charset="-120"/>
                        </a:rPr>
                        <a:t>（FMS）</a:t>
                      </a: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Century Gothic" panose="020B0502020202020204" pitchFamily="34" charset="0"/>
                          <a:ea typeface="標楷體" panose="03000509000000000000" pitchFamily="65" charset="-120"/>
                        </a:rPr>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zh-TW" altLang="en-US" sz="1800" b="1" dirty="0">
                          <a:effectLst/>
                          <a:latin typeface="Century Gothic" panose="020B0502020202020204" pitchFamily="34" charset="0"/>
                          <a:ea typeface="標楷體" panose="03000509000000000000" pitchFamily="65" charset="-120"/>
                          <a:cs typeface="Times New Roman"/>
                        </a:rPr>
                        <a:t>總金額</a:t>
                      </a:r>
                      <a:endParaRPr lang="en-US" sz="1100" b="1" dirty="0">
                        <a:effectLst/>
                        <a:latin typeface="Century Gothic" panose="020B0502020202020204" pitchFamily="34" charset="0"/>
                        <a:ea typeface="標楷體" panose="03000509000000000000" pitchFamily="65" charset="-120"/>
                        <a:cs typeface="Times New Roman"/>
                      </a:endParaRP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Century Gothic" panose="020B0502020202020204" pitchFamily="34" charset="0"/>
                          <a:ea typeface="標楷體" panose="03000509000000000000" pitchFamily="65" charset="-120"/>
                          <a:cs typeface="Times New Roman"/>
                        </a:rPr>
                        <a:t>$58,804</a:t>
                      </a:r>
                      <a:endParaRPr lang="en-US" sz="1100" b="1" dirty="0">
                        <a:effectLst/>
                        <a:latin typeface="Century Gothic" panose="020B0502020202020204" pitchFamily="34" charset="0"/>
                        <a:ea typeface="標楷體" panose="03000509000000000000" pitchFamily="65" charset="-120"/>
                        <a:cs typeface="Times New Roman"/>
                      </a:endParaRP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19" name="TextBox 18">
            <a:extLst>
              <a:ext uri="{FF2B5EF4-FFF2-40B4-BE49-F238E27FC236}">
                <a16:creationId xmlns:a16="http://schemas.microsoft.com/office/drawing/2014/main" id="{7A56D8D8-69A4-5F45-A013-7FCF6FC63D93}"/>
              </a:ext>
            </a:extLst>
          </p:cNvPr>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$12,000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8613" y="4943464"/>
              <a:ext cx="2032034" cy="424732"/>
            </a:xfrm>
            <a:prstGeom prst="rect">
              <a:avLst/>
            </a:prstGeom>
            <a:noFill/>
          </p:spPr>
          <p:txBody>
            <a:bodyPr wrap="square" rtlCol="0">
              <a:spAutoFit/>
            </a:bodyPr>
            <a:lstStyle/>
            <a:p>
              <a:pPr algn="ctr">
                <a:lnSpc>
                  <a:spcPct val="90000"/>
                </a:lnSpc>
                <a:spcBef>
                  <a:spcPct val="0"/>
                </a:spcBef>
              </a:pPr>
              <a:r>
                <a:rPr lang="zh-TW" altLang="en-US" sz="2400" dirty="0">
                  <a:solidFill>
                    <a:schemeClr val="accent5">
                      <a:lumMod val="50000"/>
                    </a:schemeClr>
                  </a:solidFill>
                  <a:latin typeface="標楷體" panose="03000509000000000000" pitchFamily="65" charset="-120"/>
                  <a:ea typeface="標楷體" panose="03000509000000000000" pitchFamily="65" charset="-120"/>
                  <a:cs typeface="+mj-cs"/>
                </a:rPr>
                <a:t>個人預算</a:t>
              </a:r>
              <a:r>
                <a:rPr lang="en-US" sz="2400" dirty="0">
                  <a:solidFill>
                    <a:schemeClr val="accent5">
                      <a:lumMod val="50000"/>
                    </a:schemeClr>
                  </a:solidFill>
                  <a:latin typeface="標楷體" panose="03000509000000000000" pitchFamily="65" charset="-120"/>
                  <a:ea typeface="標楷體" panose="03000509000000000000" pitchFamily="65" charset="-120"/>
                  <a:cs typeface="+mj-cs"/>
                </a:rPr>
                <a:t> </a:t>
              </a: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045014"/>
              <a:ext cx="2032034" cy="424732"/>
            </a:xfrm>
            <a:prstGeom prst="rect">
              <a:avLst/>
            </a:prstGeom>
            <a:noFill/>
          </p:spPr>
          <p:txBody>
            <a:bodyPr wrap="square" rtlCol="0">
              <a:spAutoFit/>
            </a:bodyPr>
            <a:lstStyle/>
            <a:p>
              <a:pPr algn="ctr">
                <a:lnSpc>
                  <a:spcPct val="90000"/>
                </a:lnSpc>
                <a:spcBef>
                  <a:spcPct val="0"/>
                </a:spcBef>
              </a:pPr>
              <a:r>
                <a:rPr lang="zh-TW" altLang="en-US" sz="2400" dirty="0">
                  <a:solidFill>
                    <a:schemeClr val="accent5">
                      <a:lumMod val="50000"/>
                    </a:schemeClr>
                  </a:solidFill>
                  <a:latin typeface="標楷體" panose="03000509000000000000" pitchFamily="65" charset="-120"/>
                  <a:ea typeface="標楷體" panose="03000509000000000000" pitchFamily="65" charset="-120"/>
                  <a:cs typeface="+mj-cs"/>
                </a:rPr>
                <a:t>花費計畫</a:t>
              </a:r>
              <a:endParaRPr lang="en-US" sz="24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$8,900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58767275"/>
              </p:ext>
            </p:extLst>
          </p:nvPr>
        </p:nvGraphicFramePr>
        <p:xfrm>
          <a:off x="695739" y="2569030"/>
          <a:ext cx="5516375" cy="4003979"/>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lang="zh-TW" altLang="en-US" dirty="0">
                          <a:latin typeface="Century Gothic" panose="020B0502020202020204" pitchFamily="34" charset="0"/>
                          <a:ea typeface="標楷體" panose="03000509000000000000" pitchFamily="65" charset="-120"/>
                        </a:rPr>
                        <a:t>服務</a:t>
                      </a:r>
                      <a:endParaRPr lang="en-US" dirty="0">
                        <a:latin typeface="Century Gothic" panose="020B0502020202020204" pitchFamily="34" charset="0"/>
                        <a:ea typeface="標楷體" panose="03000509000000000000" pitchFamily="65" charset="-120"/>
                      </a:endParaRPr>
                    </a:p>
                  </a:txBody>
                  <a:tcPr marL="51435" marR="51435"/>
                </a:tc>
                <a:tc>
                  <a:txBody>
                    <a:bodyPr/>
                    <a:lstStyle/>
                    <a:p>
                      <a:r>
                        <a:rPr lang="zh-TW" altLang="en-US" dirty="0">
                          <a:latin typeface="Century Gothic" panose="020B0502020202020204" pitchFamily="34" charset="0"/>
                          <a:ea typeface="標楷體" panose="03000509000000000000" pitchFamily="65" charset="-120"/>
                        </a:rPr>
                        <a:t>金額</a:t>
                      </a:r>
                      <a:endParaRPr lang="en-US" dirty="0">
                        <a:latin typeface="Century Gothic" panose="020B0502020202020204" pitchFamily="34" charset="0"/>
                        <a:ea typeface="標楷體" panose="03000509000000000000" pitchFamily="65" charset="-120"/>
                      </a:endParaRPr>
                    </a:p>
                  </a:txBody>
                  <a:tcPr marL="51435" marR="51435"/>
                </a:tc>
                <a:extLst>
                  <a:ext uri="{0D108BD9-81ED-4DB2-BD59-A6C34878D82A}">
                    <a16:rowId xmlns:a16="http://schemas.microsoft.com/office/drawing/2014/main" val="10000"/>
                  </a:ext>
                </a:extLst>
              </a:tr>
              <a:tr h="571997">
                <a:tc>
                  <a:txBody>
                    <a:bodyPr/>
                    <a:lstStyle/>
                    <a:p>
                      <a:r>
                        <a:rPr lang="zh-TW" altLang="en-US" dirty="0">
                          <a:latin typeface="Century Gothic" panose="020B0502020202020204" pitchFamily="34" charset="0"/>
                          <a:ea typeface="標楷體" panose="03000509000000000000" pitchFamily="65" charset="-120"/>
                        </a:rPr>
                        <a:t>社區</a:t>
                      </a:r>
                      <a:r>
                        <a:rPr lang="zh-TW" altLang="en-US" baseline="0" dirty="0">
                          <a:latin typeface="Century Gothic" panose="020B0502020202020204" pitchFamily="34" charset="0"/>
                          <a:ea typeface="標楷體" panose="03000509000000000000" pitchFamily="65" charset="-120"/>
                        </a:rPr>
                        <a:t>整合支持</a:t>
                      </a:r>
                      <a:endParaRPr lang="en-US" dirty="0">
                        <a:latin typeface="Century Gothic" panose="020B0502020202020204" pitchFamily="34" charset="0"/>
                        <a:ea typeface="標楷體" panose="03000509000000000000" pitchFamily="65" charset="-120"/>
                      </a:endParaRPr>
                    </a:p>
                  </a:txBody>
                  <a:tcPr marL="51435" marR="51435"/>
                </a:tc>
                <a:tc>
                  <a:txBody>
                    <a:bodyPr/>
                    <a:lstStyle/>
                    <a:p>
                      <a:r>
                        <a:rPr lang="en-US" dirty="0">
                          <a:latin typeface="Century Gothic" panose="020B0502020202020204" pitchFamily="34" charset="0"/>
                          <a:ea typeface="標楷體" panose="03000509000000000000" pitchFamily="65" charset="-120"/>
                        </a:rPr>
                        <a:t>$4,800</a:t>
                      </a:r>
                    </a:p>
                  </a:txBody>
                  <a:tcPr marL="51435" marR="51435"/>
                </a:tc>
                <a:extLst>
                  <a:ext uri="{0D108BD9-81ED-4DB2-BD59-A6C34878D82A}">
                    <a16:rowId xmlns:a16="http://schemas.microsoft.com/office/drawing/2014/main" val="10001"/>
                  </a:ext>
                </a:extLst>
              </a:tr>
              <a:tr h="571997">
                <a:tc>
                  <a:txBody>
                    <a:bodyPr/>
                    <a:lstStyle/>
                    <a:p>
                      <a:r>
                        <a:rPr lang="zh-TW" altLang="en-US" dirty="0">
                          <a:latin typeface="Century Gothic" panose="020B0502020202020204" pitchFamily="34" charset="0"/>
                          <a:ea typeface="標楷體" panose="03000509000000000000" pitchFamily="65" charset="-120"/>
                        </a:rPr>
                        <a:t>喘息服務</a:t>
                      </a:r>
                      <a:endParaRPr lang="en-US" dirty="0">
                        <a:latin typeface="Century Gothic" panose="020B0502020202020204" pitchFamily="34" charset="0"/>
                        <a:ea typeface="標楷體" panose="03000509000000000000" pitchFamily="65" charset="-120"/>
                      </a:endParaRPr>
                    </a:p>
                  </a:txBody>
                  <a:tcPr marL="51435" marR="51435"/>
                </a:tc>
                <a:tc>
                  <a:txBody>
                    <a:bodyPr/>
                    <a:lstStyle/>
                    <a:p>
                      <a:r>
                        <a:rPr lang="en-US" dirty="0">
                          <a:latin typeface="Century Gothic" panose="020B0502020202020204" pitchFamily="34" charset="0"/>
                          <a:ea typeface="標楷體" panose="03000509000000000000" pitchFamily="65" charset="-120"/>
                        </a:rPr>
                        <a:t>$2,000</a:t>
                      </a:r>
                    </a:p>
                  </a:txBody>
                  <a:tcPr marL="51435" marR="51435"/>
                </a:tc>
                <a:extLst>
                  <a:ext uri="{0D108BD9-81ED-4DB2-BD59-A6C34878D82A}">
                    <a16:rowId xmlns:a16="http://schemas.microsoft.com/office/drawing/2014/main" val="10002"/>
                  </a:ext>
                </a:extLst>
              </a:tr>
              <a:tr h="571997">
                <a:tc>
                  <a:txBody>
                    <a:bodyPr/>
                    <a:lstStyle/>
                    <a:p>
                      <a:r>
                        <a:rPr lang="zh-TW" altLang="en-US" dirty="0">
                          <a:latin typeface="Century Gothic" panose="020B0502020202020204" pitchFamily="34" charset="0"/>
                          <a:ea typeface="標楷體" panose="03000509000000000000" pitchFamily="65" charset="-120"/>
                        </a:rPr>
                        <a:t>社區</a:t>
                      </a:r>
                      <a:r>
                        <a:rPr lang="zh-TW" altLang="en-US" baseline="0" dirty="0">
                          <a:latin typeface="Century Gothic" panose="020B0502020202020204" pitchFamily="34" charset="0"/>
                          <a:ea typeface="標楷體" panose="03000509000000000000" pitchFamily="65" charset="-120"/>
                        </a:rPr>
                        <a:t>整合支持</a:t>
                      </a:r>
                      <a:endParaRPr lang="en-US" dirty="0">
                        <a:latin typeface="Century Gothic" panose="020B0502020202020204" pitchFamily="34" charset="0"/>
                        <a:ea typeface="標楷體" panose="03000509000000000000" pitchFamily="65" charset="-120"/>
                      </a:endParaRPr>
                    </a:p>
                  </a:txBody>
                  <a:tcPr marL="51435" marR="51435"/>
                </a:tc>
                <a:tc>
                  <a:txBody>
                    <a:bodyPr/>
                    <a:lstStyle/>
                    <a:p>
                      <a:r>
                        <a:rPr lang="en-US" dirty="0">
                          <a:latin typeface="Century Gothic" panose="020B0502020202020204" pitchFamily="34" charset="0"/>
                          <a:ea typeface="標楷體" panose="03000509000000000000" pitchFamily="65" charset="-120"/>
                        </a:rPr>
                        <a:t>$200</a:t>
                      </a:r>
                    </a:p>
                  </a:txBody>
                  <a:tcPr marL="51435" marR="51435"/>
                </a:tc>
                <a:extLst>
                  <a:ext uri="{0D108BD9-81ED-4DB2-BD59-A6C34878D82A}">
                    <a16:rowId xmlns:a16="http://schemas.microsoft.com/office/drawing/2014/main" val="10003"/>
                  </a:ext>
                </a:extLst>
              </a:tr>
              <a:tr h="571997">
                <a:tc>
                  <a:txBody>
                    <a:bodyPr/>
                    <a:lstStyle/>
                    <a:p>
                      <a:r>
                        <a:rPr lang="zh-TW" altLang="en-US" dirty="0">
                          <a:latin typeface="Century Gothic" panose="020B0502020202020204" pitchFamily="34" charset="0"/>
                          <a:ea typeface="標楷體" panose="03000509000000000000" pitchFamily="65" charset="-120"/>
                        </a:rPr>
                        <a:t>獨立協助者</a:t>
                      </a:r>
                      <a:endParaRPr lang="en-US" dirty="0">
                        <a:latin typeface="Century Gothic" panose="020B0502020202020204" pitchFamily="34" charset="0"/>
                        <a:ea typeface="標楷體" panose="03000509000000000000" pitchFamily="65" charset="-120"/>
                      </a:endParaRPr>
                    </a:p>
                  </a:txBody>
                  <a:tcPr marL="51435" marR="51435"/>
                </a:tc>
                <a:tc>
                  <a:txBody>
                    <a:bodyPr/>
                    <a:lstStyle/>
                    <a:p>
                      <a:r>
                        <a:rPr lang="en-US" dirty="0">
                          <a:latin typeface="Century Gothic" panose="020B0502020202020204" pitchFamily="34" charset="0"/>
                          <a:ea typeface="標楷體" panose="03000509000000000000" pitchFamily="65" charset="-120"/>
                        </a:rPr>
                        <a:t>$1,000</a:t>
                      </a:r>
                    </a:p>
                  </a:txBody>
                  <a:tcPr marL="51435" marR="51435"/>
                </a:tc>
                <a:extLst>
                  <a:ext uri="{0D108BD9-81ED-4DB2-BD59-A6C34878D82A}">
                    <a16:rowId xmlns:a16="http://schemas.microsoft.com/office/drawing/2014/main" val="10004"/>
                  </a:ext>
                </a:extLst>
              </a:tr>
              <a:tr h="571997">
                <a:tc>
                  <a:txBody>
                    <a:bodyPr/>
                    <a:lstStyle/>
                    <a:p>
                      <a:r>
                        <a:rPr lang="zh-TW" altLang="en-US" dirty="0">
                          <a:latin typeface="Century Gothic" panose="020B0502020202020204" pitchFamily="34" charset="0"/>
                          <a:ea typeface="標楷體" panose="03000509000000000000" pitchFamily="65" charset="-120"/>
                        </a:rPr>
                        <a:t>財務管理服務</a:t>
                      </a:r>
                      <a:r>
                        <a:rPr lang="en-US" baseline="0" dirty="0">
                          <a:latin typeface="Century Gothic" panose="020B0502020202020204" pitchFamily="34" charset="0"/>
                          <a:ea typeface="標楷體" panose="03000509000000000000" pitchFamily="65" charset="-120"/>
                        </a:rPr>
                        <a:t>（FMS）</a:t>
                      </a:r>
                      <a:endParaRPr lang="en-US" dirty="0">
                        <a:latin typeface="Century Gothic" panose="020B0502020202020204" pitchFamily="34" charset="0"/>
                        <a:ea typeface="標楷體" panose="03000509000000000000" pitchFamily="65" charset="-120"/>
                      </a:endParaRPr>
                    </a:p>
                  </a:txBody>
                  <a:tcPr marL="51435" marR="51435"/>
                </a:tc>
                <a:tc>
                  <a:txBody>
                    <a:bodyPr/>
                    <a:lstStyle/>
                    <a:p>
                      <a:r>
                        <a:rPr lang="en-US" dirty="0">
                          <a:latin typeface="Century Gothic" panose="020B0502020202020204" pitchFamily="34" charset="0"/>
                          <a:ea typeface="標楷體" panose="03000509000000000000" pitchFamily="65" charset="-120"/>
                        </a:rPr>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zh-TW" altLang="en-US" sz="1800" b="1" dirty="0">
                          <a:effectLst/>
                          <a:latin typeface="Century Gothic" panose="020B0502020202020204" pitchFamily="34" charset="0"/>
                          <a:ea typeface="標楷體" panose="03000509000000000000" pitchFamily="65" charset="-120"/>
                          <a:cs typeface="Times New Roman"/>
                        </a:rPr>
                        <a:t>總金額</a:t>
                      </a:r>
                      <a:endParaRPr lang="en-US" sz="1100" b="1" dirty="0">
                        <a:effectLst/>
                        <a:latin typeface="Century Gothic" panose="020B0502020202020204" pitchFamily="34" charset="0"/>
                        <a:ea typeface="標楷體" panose="03000509000000000000" pitchFamily="65" charset="-120"/>
                        <a:cs typeface="Times New Roman"/>
                      </a:endParaRPr>
                    </a:p>
                  </a:txBody>
                  <a:tcPr marL="51435" marR="51435"/>
                </a:tc>
                <a:tc>
                  <a:txBody>
                    <a:bodyPr/>
                    <a:lstStyle/>
                    <a:p>
                      <a:pPr marL="0" marR="0">
                        <a:spcBef>
                          <a:spcPts val="0"/>
                        </a:spcBef>
                        <a:spcAft>
                          <a:spcPts val="0"/>
                        </a:spcAft>
                      </a:pPr>
                      <a:r>
                        <a:rPr lang="en-US" sz="1800" b="1" u="none" kern="1200" dirty="0">
                          <a:solidFill>
                            <a:schemeClr val="dk1"/>
                          </a:solidFill>
                          <a:effectLst/>
                          <a:latin typeface="Century Gothic" panose="020B0502020202020204" pitchFamily="34" charset="0"/>
                          <a:ea typeface="標楷體" panose="03000509000000000000" pitchFamily="65" charset="-120"/>
                          <a:cs typeface="+mn-cs"/>
                        </a:rPr>
                        <a:t>$8,</a:t>
                      </a:r>
                      <a:r>
                        <a:rPr lang="en-US" sz="1800" b="1" u="none" kern="1200" baseline="0" dirty="0">
                          <a:solidFill>
                            <a:schemeClr val="dk1"/>
                          </a:solidFill>
                          <a:effectLst/>
                          <a:latin typeface="Century Gothic" panose="020B0502020202020204" pitchFamily="34" charset="0"/>
                          <a:ea typeface="標楷體" panose="03000509000000000000" pitchFamily="65" charset="-120"/>
                          <a:cs typeface="+mn-cs"/>
                        </a:rPr>
                        <a:t>900</a:t>
                      </a:r>
                      <a:endParaRPr lang="en-US" sz="1100" b="1" u="none" dirty="0">
                        <a:effectLst/>
                        <a:latin typeface="Century Gothic" panose="020B0502020202020204" pitchFamily="34" charset="0"/>
                        <a:ea typeface="標楷體" panose="03000509000000000000" pitchFamily="65" charset="-120"/>
                        <a:cs typeface="Times New Roman"/>
                      </a:endParaRP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標楷體" panose="03000509000000000000" pitchFamily="65" charset="-120"/>
                  <a:ea typeface="標楷體" panose="03000509000000000000" pitchFamily="65" charset="-120"/>
                  <a:cs typeface="+mj-cs"/>
                  <a:hlinkClick r:id="rId4" action="ppaction://hlinkfile"/>
                </a:rPr>
                <a:t>*</a:t>
              </a: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hlinkClick r:id="rId4" action="ppaction://hlinkfile"/>
                </a:rPr>
                <a:t>花費計畫</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標楷體" panose="03000509000000000000" pitchFamily="65" charset="-120"/>
                <a:ea typeface="標楷體" panose="03000509000000000000" pitchFamily="65" charset="-120"/>
                <a:cs typeface="+mj-cs"/>
                <a:hlinkClick r:id="rId5" action="ppaction://hlinkfile"/>
              </a:rPr>
              <a:t>*</a:t>
            </a:r>
            <a:r>
              <a:rPr lang="zh-TW" altLang="en-US" sz="3200" b="1" kern="1200" dirty="0">
                <a:latin typeface="標楷體" panose="03000509000000000000" pitchFamily="65" charset="-120"/>
                <a:ea typeface="標楷體" panose="03000509000000000000" pitchFamily="65" charset="-120"/>
                <a:cs typeface="+mj-cs"/>
                <a:hlinkClick r:id="rId5" action="ppaction://hlinkfile"/>
              </a:rPr>
              <a:t>花費計畫</a:t>
            </a:r>
            <a:endParaRPr lang="en-US" sz="3200" b="1" kern="1200" dirty="0">
              <a:latin typeface="標楷體" panose="03000509000000000000" pitchFamily="65" charset="-120"/>
              <a:ea typeface="標楷體" panose="03000509000000000000" pitchFamily="65" charset="-120"/>
              <a:cs typeface="+mj-cs"/>
              <a:hlinkClick r:id="rId5" action="ppaction://hlinkfile"/>
            </a:endParaRPr>
          </a:p>
          <a:p>
            <a:pPr algn="ctr" defTabSz="914400" rtl="0" eaLnBrk="1" latinLnBrk="0" hangingPunct="1">
              <a:lnSpc>
                <a:spcPct val="90000"/>
              </a:lnSpc>
              <a:spcBef>
                <a:spcPct val="0"/>
              </a:spcBef>
              <a:buNone/>
            </a:pPr>
            <a:r>
              <a:rPr lang="zh-TW" altLang="en-US" sz="3200" b="1" dirty="0">
                <a:latin typeface="標楷體" panose="03000509000000000000" pitchFamily="65" charset="-120"/>
                <a:ea typeface="標楷體" panose="03000509000000000000" pitchFamily="65" charset="-120"/>
                <a:cs typeface="+mj-cs"/>
                <a:hlinkClick r:id="rId5" action="ppaction://hlinkfile"/>
              </a:rPr>
              <a:t>活動</a:t>
            </a:r>
            <a:r>
              <a:rPr lang="en-US" sz="3200" b="1" dirty="0">
                <a:latin typeface="標楷體" panose="03000509000000000000" pitchFamily="65" charset="-120"/>
                <a:ea typeface="標楷體" panose="03000509000000000000" pitchFamily="65" charset="-120"/>
                <a:cs typeface="+mj-cs"/>
                <a:hlinkClick r:id="rId5" action="ppaction://hlinkfile"/>
              </a:rPr>
              <a:t> </a:t>
            </a:r>
            <a:endParaRPr lang="en-US" sz="3200" b="1" kern="1200" dirty="0">
              <a:latin typeface="標楷體" panose="03000509000000000000" pitchFamily="65" charset="-120"/>
              <a:ea typeface="標楷體" panose="03000509000000000000" pitchFamily="65" charset="-120"/>
              <a:cs typeface="+mj-cs"/>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zh-TW" altLang="en-US" sz="2400" b="1" dirty="0">
                <a:latin typeface="標楷體" panose="03000509000000000000" pitchFamily="65" charset="-120"/>
                <a:ea typeface="標楷體" panose="03000509000000000000" pitchFamily="65" charset="-120"/>
              </a:rPr>
              <a:t>思考一項目標</a:t>
            </a:r>
            <a:r>
              <a:rPr lang="en-US" sz="2400" b="1" dirty="0">
                <a:latin typeface="標楷體" panose="03000509000000000000" pitchFamily="65" charset="-120"/>
                <a:ea typeface="標楷體" panose="03000509000000000000" pitchFamily="65" charset="-120"/>
              </a:rPr>
              <a:t>。</a:t>
            </a:r>
          </a:p>
          <a:p>
            <a:pPr marL="514350" indent="-514350">
              <a:buFont typeface="+mj-lt"/>
              <a:buAutoNum type="arabicParenR"/>
            </a:pPr>
            <a:endParaRPr lang="en-US" sz="2400" b="1" dirty="0">
              <a:latin typeface="標楷體" panose="03000509000000000000" pitchFamily="65" charset="-120"/>
              <a:ea typeface="標楷體" panose="03000509000000000000" pitchFamily="65" charset="-120"/>
            </a:endParaRPr>
          </a:p>
          <a:p>
            <a:pPr marL="514350" indent="-514350">
              <a:buFont typeface="+mj-lt"/>
              <a:buAutoNum type="arabicParenR"/>
            </a:pPr>
            <a:r>
              <a:rPr lang="zh-TW" altLang="en-US" sz="2400" b="1" dirty="0">
                <a:latin typeface="標楷體" panose="03000509000000000000" pitchFamily="65" charset="-120"/>
                <a:ea typeface="標楷體" panose="03000509000000000000" pitchFamily="65" charset="-120"/>
              </a:rPr>
              <a:t>思考服務如何能協助你達到目標</a:t>
            </a:r>
            <a:r>
              <a:rPr lang="en-US" sz="2400" b="1" dirty="0">
                <a:latin typeface="標楷體" panose="03000509000000000000" pitchFamily="65" charset="-120"/>
                <a:ea typeface="標楷體" panose="03000509000000000000" pitchFamily="65" charset="-120"/>
              </a:rPr>
              <a:t>。</a:t>
            </a:r>
          </a:p>
          <a:p>
            <a:pPr marL="514350" indent="-514350">
              <a:buFont typeface="+mj-lt"/>
              <a:buAutoNum type="arabicParenR"/>
            </a:pPr>
            <a:endParaRPr lang="en-US" sz="2400" b="1" dirty="0">
              <a:latin typeface="標楷體" panose="03000509000000000000" pitchFamily="65" charset="-120"/>
              <a:ea typeface="標楷體" panose="03000509000000000000" pitchFamily="65" charset="-120"/>
            </a:endParaRPr>
          </a:p>
          <a:p>
            <a:pPr marL="514350" indent="-514350">
              <a:buFont typeface="+mj-lt"/>
              <a:buAutoNum type="arabicParenR"/>
            </a:pPr>
            <a:r>
              <a:rPr lang="zh-TW" altLang="en-US" sz="2400" b="1" dirty="0">
                <a:latin typeface="標楷體" panose="03000509000000000000" pitchFamily="65" charset="-120"/>
                <a:ea typeface="標楷體" panose="03000509000000000000" pitchFamily="65" charset="-120"/>
              </a:rPr>
              <a:t>服務成本可能是多少</a:t>
            </a:r>
            <a:r>
              <a:rPr lang="en-US" sz="2400" b="1" dirty="0">
                <a:latin typeface="標楷體" panose="03000509000000000000" pitchFamily="65" charset="-120"/>
                <a:ea typeface="標楷體" panose="03000509000000000000" pitchFamily="65" charset="-120"/>
              </a:rPr>
              <a:t>？</a:t>
            </a:r>
          </a:p>
          <a:p>
            <a:pPr marL="514350" indent="-514350">
              <a:buFont typeface="+mj-lt"/>
              <a:buAutoNum type="arabicParenR"/>
            </a:pPr>
            <a:endParaRPr lang="en-US" sz="2400" b="1" dirty="0">
              <a:latin typeface="標楷體" panose="03000509000000000000" pitchFamily="65" charset="-120"/>
              <a:ea typeface="標楷體" panose="03000509000000000000" pitchFamily="65" charset="-120"/>
            </a:endParaRPr>
          </a:p>
          <a:p>
            <a:pPr marL="514350" indent="-514350">
              <a:buFont typeface="+mj-lt"/>
              <a:buAutoNum type="arabicParenR"/>
            </a:pPr>
            <a:r>
              <a:rPr lang="zh-TW" altLang="en-US" sz="2400" b="1" dirty="0">
                <a:latin typeface="標楷體" panose="03000509000000000000" pitchFamily="65" charset="-120"/>
                <a:ea typeface="標楷體" panose="03000509000000000000" pitchFamily="65" charset="-120"/>
              </a:rPr>
              <a:t>多常</a:t>
            </a:r>
            <a:r>
              <a:rPr lang="en-US"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每小時</a:t>
            </a:r>
            <a:r>
              <a:rPr lang="en-US"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每個月</a:t>
            </a:r>
            <a:r>
              <a:rPr lang="en-US"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每年</a:t>
            </a:r>
            <a:r>
              <a:rPr lang="en-US" sz="2400" b="1" dirty="0">
                <a:latin typeface="標楷體" panose="03000509000000000000" pitchFamily="65" charset="-120"/>
                <a:ea typeface="標楷體" panose="03000509000000000000" pitchFamily="65" charset="-120"/>
              </a:rPr>
              <a:t>？</a:t>
            </a:r>
          </a:p>
          <a:p>
            <a:pPr marL="514350" indent="-514350">
              <a:buFont typeface="+mj-lt"/>
              <a:buAutoNum type="arabicParenR"/>
            </a:pPr>
            <a:endParaRPr lang="en-US" sz="2400" b="1" dirty="0">
              <a:latin typeface="標楷體" panose="03000509000000000000" pitchFamily="65" charset="-120"/>
              <a:ea typeface="標楷體" panose="03000509000000000000" pitchFamily="65" charset="-120"/>
            </a:endParaRPr>
          </a:p>
          <a:p>
            <a:pPr marL="514350" indent="-514350">
              <a:buFont typeface="+mj-lt"/>
              <a:buAutoNum type="arabicParenR"/>
            </a:pPr>
            <a:r>
              <a:rPr lang="zh-TW" altLang="en-US" sz="2400" b="1" dirty="0">
                <a:latin typeface="標楷體" panose="03000509000000000000" pitchFamily="65" charset="-120"/>
                <a:ea typeface="標楷體" panose="03000509000000000000" pitchFamily="65" charset="-120"/>
              </a:rPr>
              <a:t>服務何時開始及結束</a:t>
            </a:r>
            <a:r>
              <a:rPr lang="en-US" sz="2400" b="1" dirty="0">
                <a:latin typeface="標楷體" panose="03000509000000000000" pitchFamily="65" charset="-120"/>
                <a:ea typeface="標楷體" panose="03000509000000000000" pitchFamily="65" charset="-120"/>
              </a:rPr>
              <a:t>？</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花費計畫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073899"/>
            </a:xfrm>
            <a:prstGeom prst="rect">
              <a:avLst/>
            </a:prstGeom>
            <a:noFill/>
          </p:spPr>
          <p:txBody>
            <a:bodyPr wrap="square" rtlCol="0">
              <a:spAutoFit/>
            </a:bodyPr>
            <a:lstStyle/>
            <a:p>
              <a:pPr algn="ctr"/>
              <a:r>
                <a:rPr lang="zh-TW" altLang="en-US" sz="2400" b="1" dirty="0">
                  <a:latin typeface="標楷體" panose="03000509000000000000" pitchFamily="65" charset="-120"/>
                  <a:ea typeface="標楷體" panose="03000509000000000000" pitchFamily="65" charset="-120"/>
                </a:rPr>
                <a:t>花費計畫複習</a:t>
              </a:r>
              <a:endParaRPr lang="en-US" sz="2400" b="1" dirty="0">
                <a:latin typeface="標楷體" panose="03000509000000000000" pitchFamily="65" charset="-120"/>
                <a:ea typeface="標楷體" panose="03000509000000000000" pitchFamily="65" charset="-120"/>
              </a:endParaRPr>
            </a:p>
            <a:p>
              <a:pPr algn="ctr"/>
              <a:endParaRPr lang="en-US" sz="2400" b="1" dirty="0">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標楷體" panose="03000509000000000000" pitchFamily="65" charset="-120"/>
                  <a:ea typeface="標楷體" panose="03000509000000000000" pitchFamily="65" charset="-120"/>
                </a:rPr>
                <a:t>發展花費計畫</a:t>
              </a:r>
              <a:endParaRPr lang="en-US" sz="2400" dirty="0">
                <a:solidFill>
                  <a:schemeClr val="tx2">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標楷體" panose="03000509000000000000" pitchFamily="65" charset="-120"/>
                  <a:ea typeface="標楷體" panose="03000509000000000000" pitchFamily="65" charset="-120"/>
                </a:rPr>
                <a:t>Jason</a:t>
              </a:r>
              <a:r>
                <a:rPr lang="zh-TW" altLang="en-US" sz="2400" dirty="0">
                  <a:solidFill>
                    <a:schemeClr val="tx2">
                      <a:lumMod val="50000"/>
                    </a:schemeClr>
                  </a:solidFill>
                  <a:latin typeface="標楷體" panose="03000509000000000000" pitchFamily="65" charset="-120"/>
                  <a:ea typeface="標楷體" panose="03000509000000000000" pitchFamily="65" charset="-120"/>
                </a:rPr>
                <a:t>及</a:t>
              </a:r>
              <a:r>
                <a:rPr lang="en-US" sz="2400" dirty="0">
                  <a:solidFill>
                    <a:schemeClr val="tx2">
                      <a:lumMod val="50000"/>
                    </a:schemeClr>
                  </a:solidFill>
                  <a:latin typeface="標楷體" panose="03000509000000000000" pitchFamily="65" charset="-120"/>
                  <a:ea typeface="標楷體" panose="03000509000000000000" pitchFamily="65" charset="-120"/>
                </a:rPr>
                <a:t>Sofia</a:t>
              </a:r>
              <a:r>
                <a:rPr lang="zh-TW" altLang="en-US" sz="2400" dirty="0">
                  <a:solidFill>
                    <a:schemeClr val="tx2">
                      <a:lumMod val="50000"/>
                    </a:schemeClr>
                  </a:solidFill>
                  <a:latin typeface="標楷體" panose="03000509000000000000" pitchFamily="65" charset="-120"/>
                  <a:ea typeface="標楷體" panose="03000509000000000000" pitchFamily="65" charset="-120"/>
                </a:rPr>
                <a:t>範例</a:t>
              </a:r>
              <a:endParaRPr lang="en-US" sz="2400" dirty="0">
                <a:solidFill>
                  <a:schemeClr val="tx2">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標楷體" panose="03000509000000000000" pitchFamily="65" charset="-120"/>
                  <a:ea typeface="標楷體" panose="03000509000000000000" pitchFamily="65" charset="-120"/>
                </a:rPr>
                <a:t>活動</a:t>
              </a:r>
              <a:endParaRPr lang="en-US" sz="240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ü"/>
              </a:pPr>
              <a:endParaRPr lang="en-US" dirty="0">
                <a:latin typeface="標楷體" panose="03000509000000000000" pitchFamily="65" charset="-120"/>
                <a:ea typeface="標楷體" panose="03000509000000000000" pitchFamily="65" charset="-12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複習</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1089529"/>
          </a:xfrm>
          <a:prstGeom prst="rect">
            <a:avLst/>
          </a:prstGeom>
          <a:noFill/>
        </p:spPr>
        <p:txBody>
          <a:bodyPr wrap="square" rtlCol="0">
            <a:spAutoFit/>
          </a:bodyPr>
          <a:lstStyle/>
          <a:p>
            <a:pPr algn="ctr">
              <a:lnSpc>
                <a:spcPct val="90000"/>
              </a:lnSpc>
              <a:spcBef>
                <a:spcPct val="0"/>
              </a:spcBef>
            </a:pPr>
            <a:r>
              <a:rPr lang="zh-TW" altLang="en-US" sz="3600" b="1" dirty="0">
                <a:solidFill>
                  <a:schemeClr val="bg2">
                    <a:lumMod val="10000"/>
                  </a:schemeClr>
                </a:solidFill>
                <a:latin typeface="Century Gothic" panose="020B0502020202020204" pitchFamily="34" charset="0"/>
                <a:ea typeface="標楷體" panose="03000509000000000000" pitchFamily="65" charset="-120"/>
              </a:rPr>
              <a:t>財務管理服務</a:t>
            </a:r>
            <a:r>
              <a:rPr lang="en-US" sz="3600" b="1" dirty="0">
                <a:solidFill>
                  <a:schemeClr val="bg2">
                    <a:lumMod val="10000"/>
                  </a:schemeClr>
                </a:solidFill>
                <a:latin typeface="Century Gothic" panose="020B0502020202020204" pitchFamily="34" charset="0"/>
                <a:ea typeface="標楷體" panose="03000509000000000000" pitchFamily="65" charset="-120"/>
              </a:rPr>
              <a:t>（FMS）</a:t>
            </a:r>
          </a:p>
          <a:p>
            <a:pPr algn="ctr" defTabSz="914400" rtl="0" eaLnBrk="1" latinLnBrk="0" hangingPunct="1">
              <a:lnSpc>
                <a:spcPct val="90000"/>
              </a:lnSpc>
              <a:spcBef>
                <a:spcPct val="0"/>
              </a:spcBef>
              <a:buNone/>
            </a:pPr>
            <a:endParaRPr lang="en-US" sz="3600" b="1" kern="1200" dirty="0">
              <a:solidFill>
                <a:schemeClr val="accent5">
                  <a:lumMod val="50000"/>
                </a:schemeClr>
              </a:solidFill>
              <a:latin typeface="Century Gothic" panose="020B0502020202020204" pitchFamily="34" charset="0"/>
              <a:ea typeface="標楷體" panose="03000509000000000000" pitchFamily="65" charset="-120"/>
              <a:cs typeface="+mj-cs"/>
            </a:endParaRPr>
          </a:p>
        </p:txBody>
      </p:sp>
      <p:sp>
        <p:nvSpPr>
          <p:cNvPr id="15" name="TextBox 14"/>
          <p:cNvSpPr txBox="1"/>
          <p:nvPr/>
        </p:nvSpPr>
        <p:spPr>
          <a:xfrm>
            <a:off x="2034606" y="3130765"/>
            <a:ext cx="8046585" cy="3360920"/>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kern="1200" dirty="0">
                <a:solidFill>
                  <a:schemeClr val="tx2">
                    <a:lumMod val="50000"/>
                  </a:schemeClr>
                </a:solidFill>
                <a:latin typeface="Century Gothic" panose="020B0502020202020204" pitchFamily="34" charset="0"/>
                <a:ea typeface="標楷體" panose="03000509000000000000" pitchFamily="65" charset="-120"/>
                <a:cs typeface="+mj-cs"/>
              </a:rPr>
              <a:t>FMS</a:t>
            </a:r>
            <a:r>
              <a:rPr lang="zh-TW" altLang="en-US" sz="2400" kern="1200" dirty="0">
                <a:solidFill>
                  <a:schemeClr val="tx2">
                    <a:lumMod val="50000"/>
                  </a:schemeClr>
                </a:solidFill>
                <a:latin typeface="Century Gothic" panose="020B0502020202020204" pitchFamily="34" charset="0"/>
                <a:ea typeface="標楷體" panose="03000509000000000000" pitchFamily="65" charset="-120"/>
                <a:cs typeface="+mj-cs"/>
              </a:rPr>
              <a:t>概述</a:t>
            </a:r>
            <a:endParaRPr lang="en-US" sz="2400" kern="1200" dirty="0">
              <a:solidFill>
                <a:schemeClr val="tx2">
                  <a:lumMod val="50000"/>
                </a:schemeClr>
              </a:solidFill>
              <a:latin typeface="Century Gothic" panose="020B0502020202020204" pitchFamily="34" charset="0"/>
              <a:ea typeface="標楷體" panose="03000509000000000000" pitchFamily="65" charset="-120"/>
              <a:cs typeface="+mj-cs"/>
            </a:endParaRPr>
          </a:p>
          <a:p>
            <a:pPr defTabSz="914400" rtl="0" eaLnBrk="1" latinLnBrk="0" hangingPunct="1">
              <a:lnSpc>
                <a:spcPct val="90000"/>
              </a:lnSpc>
              <a:spcBef>
                <a:spcPct val="0"/>
              </a:spcBef>
            </a:pPr>
            <a:endParaRPr lang="en-US" sz="2400" kern="12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決定你與</a:t>
            </a:r>
            <a:r>
              <a:rPr lang="en-US" altLang="zh-TW" sz="2400" dirty="0">
                <a:solidFill>
                  <a:schemeClr val="tx2">
                    <a:lumMod val="50000"/>
                  </a:schemeClr>
                </a:solidFill>
                <a:latin typeface="Century Gothic" panose="020B0502020202020204" pitchFamily="34" charset="0"/>
                <a:ea typeface="標楷體" panose="03000509000000000000" pitchFamily="65" charset="-120"/>
                <a:cs typeface="+mj-cs"/>
              </a:rPr>
              <a:t>FMS</a:t>
            </a: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的關係</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defTabSz="914400" rtl="0" eaLnBrk="1" latinLnBrk="0" hangingPunct="1">
              <a:lnSpc>
                <a:spcPct val="90000"/>
              </a:lnSpc>
              <a:spcBef>
                <a:spcPct val="0"/>
              </a:spcBef>
            </a:pP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三大模式</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defTabSz="914400" rtl="0" eaLnBrk="1" latinLnBrk="0" hangingPunct="1">
              <a:lnSpc>
                <a:spcPct val="90000"/>
              </a:lnSpc>
              <a:spcBef>
                <a:spcPct val="0"/>
              </a:spcBef>
            </a:pPr>
            <a:r>
              <a:rPr lang="en-US" sz="2400" dirty="0">
                <a:solidFill>
                  <a:schemeClr val="tx2">
                    <a:lumMod val="50000"/>
                  </a:schemeClr>
                </a:solidFill>
                <a:latin typeface="Century Gothic" panose="020B0502020202020204" pitchFamily="34" charset="0"/>
                <a:ea typeface="標楷體" panose="03000509000000000000" pitchFamily="65" charset="-120"/>
                <a:cs typeface="+mj-cs"/>
              </a:rPr>
              <a:t> </a:t>
            </a:r>
          </a:p>
          <a:p>
            <a:pPr marL="342900" indent="-342900" defTabSz="914400" rtl="0" eaLnBrk="1" latinLnBrk="0" hangingPunct="1">
              <a:lnSpc>
                <a:spcPct val="90000"/>
              </a:lnSpc>
              <a:spcBef>
                <a:spcPct val="0"/>
              </a:spcBef>
              <a:buFont typeface="Wingdings" panose="05000000000000000000" pitchFamily="2" charset="2"/>
              <a:buChar char="ü"/>
            </a:pPr>
            <a:r>
              <a:rPr lang="en-GB" altLang="zh-TW" sz="2400" dirty="0">
                <a:solidFill>
                  <a:schemeClr val="tx2">
                    <a:lumMod val="50000"/>
                  </a:schemeClr>
                </a:solidFill>
                <a:latin typeface="Century Gothic" panose="020B0502020202020204" pitchFamily="34" charset="0"/>
                <a:ea typeface="標楷體" panose="03000509000000000000" pitchFamily="65" charset="-120"/>
                <a:cs typeface="+mj-cs"/>
              </a:rPr>
              <a:t> FMS</a:t>
            </a: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成本</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標楷體" panose="03000509000000000000" pitchFamily="65" charset="-120"/>
                <a:cs typeface="+mj-cs"/>
              </a:rPr>
              <a:t>Jason</a:t>
            </a: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及</a:t>
            </a:r>
            <a:r>
              <a:rPr lang="en-US" sz="2400" dirty="0">
                <a:solidFill>
                  <a:schemeClr val="tx2">
                    <a:lumMod val="50000"/>
                  </a:schemeClr>
                </a:solidFill>
                <a:latin typeface="Century Gothic" panose="020B0502020202020204" pitchFamily="34" charset="0"/>
                <a:ea typeface="標楷體" panose="03000509000000000000" pitchFamily="65" charset="-120"/>
                <a:cs typeface="+mj-cs"/>
              </a:rPr>
              <a:t>Sofia</a:t>
            </a:r>
            <a:r>
              <a:rPr lang="zh-TW" altLang="en-US" sz="2400" dirty="0">
                <a:solidFill>
                  <a:schemeClr val="tx2">
                    <a:lumMod val="50000"/>
                  </a:schemeClr>
                </a:solidFill>
                <a:latin typeface="Century Gothic" panose="020B0502020202020204" pitchFamily="34" charset="0"/>
                <a:ea typeface="標楷體" panose="03000509000000000000" pitchFamily="65" charset="-120"/>
                <a:cs typeface="+mj-cs"/>
              </a:rPr>
              <a:t>範例</a:t>
            </a:r>
            <a:endParaRPr lang="en-US" sz="2400" dirty="0">
              <a:solidFill>
                <a:schemeClr val="tx2">
                  <a:lumMod val="50000"/>
                </a:schemeClr>
              </a:solidFill>
              <a:latin typeface="Century Gothic" panose="020B0502020202020204" pitchFamily="34" charset="0"/>
              <a:ea typeface="標楷體" panose="03000509000000000000" pitchFamily="65" charset="-120"/>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u="sng" dirty="0">
              <a:solidFill>
                <a:schemeClr val="bg1">
                  <a:lumMod val="50000"/>
                </a:schemeClr>
              </a:solidFill>
              <a:latin typeface="Century Gothic" panose="020B0502020202020204" pitchFamily="34" charset="0"/>
              <a:ea typeface="標楷體" panose="03000509000000000000" pitchFamily="65" charset="-120"/>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6180827"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latin typeface="標楷體" panose="03000509000000000000" pitchFamily="65" charset="-120"/>
                <a:ea typeface="標楷體" panose="03000509000000000000" pitchFamily="65" charset="-120"/>
                <a:cs typeface="+mj-cs"/>
              </a:rPr>
              <a:t>概述</a:t>
            </a:r>
            <a:endParaRPr lang="en-US" sz="3200" b="1" kern="1200" dirty="0">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TW" altLang="en-US" dirty="0">
                <a:latin typeface="標楷體" panose="03000509000000000000" pitchFamily="65" charset="-120"/>
                <a:ea typeface="標楷體" panose="03000509000000000000" pitchFamily="65" charset="-120"/>
              </a:rPr>
              <a:t>何謂自我決定</a:t>
            </a:r>
            <a:endParaRPr lang="en-US" dirty="0">
              <a:latin typeface="標楷體" panose="03000509000000000000" pitchFamily="65" charset="-120"/>
              <a:ea typeface="標楷體" panose="03000509000000000000" pitchFamily="65" charset="-120"/>
            </a:endParaRP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zh-TW" altLang="en-US" b="1" dirty="0">
                  <a:solidFill>
                    <a:schemeClr val="accent5">
                      <a:lumMod val="50000"/>
                    </a:schemeClr>
                  </a:solidFill>
                  <a:latin typeface="標楷體" panose="03000509000000000000" pitchFamily="65" charset="-120"/>
                  <a:ea typeface="標楷體" panose="03000509000000000000" pitchFamily="65" charset="-120"/>
                  <a:cs typeface="+mj-cs"/>
                </a:rPr>
                <a:t>角色及責任</a:t>
              </a:r>
              <a:endParaRPr lang="en-US" b="1"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你</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支持圈</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服務協調員</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服務提供者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837426"/>
            </a:xfrm>
            <a:prstGeom prst="rect">
              <a:avLst/>
            </a:prstGeom>
            <a:noFill/>
          </p:spPr>
          <p:txBody>
            <a:bodyPr wrap="square" rtlCol="0">
              <a:spAutoFit/>
            </a:bodyPr>
            <a:lstStyle/>
            <a:p>
              <a:r>
                <a:rPr lang="zh-TW" altLang="en-US" b="1" dirty="0">
                  <a:solidFill>
                    <a:schemeClr val="accent5">
                      <a:lumMod val="50000"/>
                    </a:schemeClr>
                  </a:solidFill>
                  <a:latin typeface="標楷體" panose="03000509000000000000" pitchFamily="65" charset="-120"/>
                  <a:ea typeface="標楷體" panose="03000509000000000000" pitchFamily="65" charset="-120"/>
                </a:rPr>
                <a:t>五大原則</a:t>
              </a:r>
              <a:endParaRPr lang="en-US" b="1" dirty="0">
                <a:solidFill>
                  <a:schemeClr val="accent5">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自由</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授權</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責任</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確認</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610286"/>
            <a:ext cx="2456371"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latin typeface="Century Gothic" panose="020B0502020202020204" pitchFamily="34" charset="0"/>
                <a:ea typeface="標楷體" panose="03000509000000000000" pitchFamily="65" charset="-120"/>
                <a:cs typeface="+mj-cs"/>
              </a:rPr>
              <a:t>財務管理服務</a:t>
            </a:r>
            <a:endParaRPr lang="en-US" sz="3600" b="1" kern="1200" dirty="0">
              <a:latin typeface="Century Gothic" panose="020B0502020202020204" pitchFamily="34" charset="0"/>
              <a:ea typeface="標楷體" panose="03000509000000000000" pitchFamily="65" charset="-120"/>
              <a:cs typeface="+mj-cs"/>
            </a:endParaRPr>
          </a:p>
          <a:p>
            <a:pPr algn="ctr" defTabSz="914400" rtl="0" eaLnBrk="1" latinLnBrk="0" hangingPunct="1">
              <a:lnSpc>
                <a:spcPct val="90000"/>
              </a:lnSpc>
              <a:spcBef>
                <a:spcPct val="0"/>
              </a:spcBef>
              <a:buNone/>
            </a:pPr>
            <a:r>
              <a:rPr lang="en-US" sz="3600" b="1" dirty="0">
                <a:latin typeface="Century Gothic" panose="020B0502020202020204" pitchFamily="34" charset="0"/>
                <a:ea typeface="標楷體" panose="03000509000000000000" pitchFamily="65" charset="-120"/>
                <a:cs typeface="+mj-cs"/>
              </a:rPr>
              <a:t>（FMS）</a:t>
            </a:r>
            <a:endParaRPr lang="en-US" sz="3600" b="1" kern="1200" dirty="0">
              <a:latin typeface="Century Gothic" panose="020B0502020202020204" pitchFamily="34" charset="0"/>
              <a:ea typeface="標楷體" panose="03000509000000000000" pitchFamily="65" charset="-120"/>
              <a:cs typeface="+mj-cs"/>
            </a:endParaRPr>
          </a:p>
        </p:txBody>
      </p:sp>
      <p:sp>
        <p:nvSpPr>
          <p:cNvPr id="4" name="TextBox 3">
            <a:extLst>
              <a:ext uri="{FF2B5EF4-FFF2-40B4-BE49-F238E27FC236}">
                <a16:creationId xmlns:a16="http://schemas.microsoft.com/office/drawing/2014/main" id="{1FEEF809-4372-D245-99EB-A6DA75C2C148}"/>
              </a:ext>
            </a:extLst>
          </p:cNvPr>
          <p:cNvSpPr txBox="1"/>
          <p:nvPr/>
        </p:nvSpPr>
        <p:spPr>
          <a:xfrm>
            <a:off x="673099" y="5260471"/>
            <a:ext cx="2109173" cy="424732"/>
          </a:xfrm>
          <a:prstGeom prst="rect">
            <a:avLst/>
          </a:prstGeom>
          <a:noFill/>
        </p:spPr>
        <p:txBody>
          <a:bodyPr wrap="square" rtlCol="0">
            <a:spAutoFit/>
          </a:bodyPr>
          <a:lstStyle/>
          <a:p>
            <a:pPr algn="ctr">
              <a:lnSpc>
                <a:spcPct val="90000"/>
              </a:lnSpc>
              <a:spcBef>
                <a:spcPct val="0"/>
              </a:spcBef>
            </a:pPr>
            <a:r>
              <a:rPr lang="zh-TW" altLang="en-US" sz="2400" dirty="0">
                <a:latin typeface="標楷體" panose="03000509000000000000" pitchFamily="65" charset="-120"/>
                <a:ea typeface="標楷體" panose="03000509000000000000" pitchFamily="65" charset="-120"/>
              </a:rPr>
              <a:t>支持花費計畫 </a:t>
            </a:r>
            <a:endParaRPr lang="en-US" sz="2400" dirty="0">
              <a:latin typeface="標楷體" panose="03000509000000000000" pitchFamily="65" charset="-120"/>
              <a:ea typeface="標楷體" panose="03000509000000000000" pitchFamily="65" charset="-120"/>
            </a:endParaRPr>
          </a:p>
        </p:txBody>
      </p:sp>
      <p:sp>
        <p:nvSpPr>
          <p:cNvPr id="20" name="TextBox 19">
            <a:extLst>
              <a:ext uri="{FF2B5EF4-FFF2-40B4-BE49-F238E27FC236}">
                <a16:creationId xmlns:a16="http://schemas.microsoft.com/office/drawing/2014/main" id="{7D999EB4-718C-5043-B233-CF6F5BA42695}"/>
              </a:ext>
            </a:extLst>
          </p:cNvPr>
          <p:cNvSpPr txBox="1"/>
          <p:nvPr/>
        </p:nvSpPr>
        <p:spPr>
          <a:xfrm>
            <a:off x="3586659" y="5341092"/>
            <a:ext cx="2165850" cy="757130"/>
          </a:xfrm>
          <a:prstGeom prst="rect">
            <a:avLst/>
          </a:prstGeom>
          <a:noFill/>
        </p:spPr>
        <p:txBody>
          <a:bodyPr wrap="square" rtlCol="0">
            <a:spAutoFit/>
          </a:bodyPr>
          <a:lstStyle/>
          <a:p>
            <a:pPr algn="ctr">
              <a:lnSpc>
                <a:spcPct val="90000"/>
              </a:lnSpc>
              <a:spcBef>
                <a:spcPct val="0"/>
              </a:spcBef>
            </a:pPr>
            <a:r>
              <a:rPr lang="zh-TW" altLang="en-US" sz="2400" dirty="0">
                <a:latin typeface="標楷體" panose="03000509000000000000" pitchFamily="65" charset="-120"/>
                <a:ea typeface="標楷體" panose="03000509000000000000" pitchFamily="65" charset="-120"/>
              </a:rPr>
              <a:t>使用預算</a:t>
            </a:r>
            <a:endParaRPr lang="en-US" altLang="zh-TW" sz="2400" dirty="0">
              <a:latin typeface="標楷體" panose="03000509000000000000" pitchFamily="65" charset="-120"/>
              <a:ea typeface="標楷體" panose="03000509000000000000" pitchFamily="65" charset="-120"/>
            </a:endParaRPr>
          </a:p>
          <a:p>
            <a:pPr algn="ctr">
              <a:lnSpc>
                <a:spcPct val="90000"/>
              </a:lnSpc>
              <a:spcBef>
                <a:spcPct val="0"/>
              </a:spcBef>
            </a:pPr>
            <a:r>
              <a:rPr lang="zh-TW" altLang="en-US" sz="2400" dirty="0">
                <a:latin typeface="標楷體" panose="03000509000000000000" pitchFamily="65" charset="-120"/>
                <a:ea typeface="標楷體" panose="03000509000000000000" pitchFamily="65" charset="-120"/>
              </a:rPr>
              <a:t>支付服務</a:t>
            </a:r>
            <a:endParaRPr lang="en-US" sz="2400" dirty="0">
              <a:latin typeface="標楷體" panose="03000509000000000000" pitchFamily="65" charset="-120"/>
              <a:ea typeface="標楷體" panose="03000509000000000000" pitchFamily="65" charset="-120"/>
            </a:endParaRPr>
          </a:p>
        </p:txBody>
      </p:sp>
      <p:sp>
        <p:nvSpPr>
          <p:cNvPr id="21" name="TextBox 20">
            <a:extLst>
              <a:ext uri="{FF2B5EF4-FFF2-40B4-BE49-F238E27FC236}">
                <a16:creationId xmlns:a16="http://schemas.microsoft.com/office/drawing/2014/main" id="{D1B4E3CF-386A-644E-B40A-DA9EAD99C893}"/>
              </a:ext>
            </a:extLst>
          </p:cNvPr>
          <p:cNvSpPr txBox="1"/>
          <p:nvPr/>
        </p:nvSpPr>
        <p:spPr>
          <a:xfrm>
            <a:off x="6540593" y="5294515"/>
            <a:ext cx="2165850" cy="424732"/>
          </a:xfrm>
          <a:prstGeom prst="rect">
            <a:avLst/>
          </a:prstGeom>
          <a:noFill/>
        </p:spPr>
        <p:txBody>
          <a:bodyPr wrap="square" rtlCol="0">
            <a:spAutoFit/>
          </a:bodyPr>
          <a:lstStyle/>
          <a:p>
            <a:pPr algn="ctr">
              <a:lnSpc>
                <a:spcPct val="90000"/>
              </a:lnSpc>
              <a:spcBef>
                <a:spcPct val="0"/>
              </a:spcBef>
            </a:pPr>
            <a:r>
              <a:rPr lang="zh-TW" altLang="en-US" sz="2400" dirty="0">
                <a:latin typeface="標楷體" panose="03000509000000000000" pitchFamily="65" charset="-120"/>
                <a:ea typeface="標楷體" panose="03000509000000000000" pitchFamily="65" charset="-120"/>
              </a:rPr>
              <a:t>提供每月摘要</a:t>
            </a:r>
            <a:endParaRPr lang="en-US" sz="2400" dirty="0">
              <a:latin typeface="標楷體" panose="03000509000000000000" pitchFamily="65" charset="-120"/>
              <a:ea typeface="標楷體" panose="03000509000000000000" pitchFamily="65" charset="-120"/>
            </a:endParaRP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424732"/>
          </a:xfrm>
          <a:prstGeom prst="rect">
            <a:avLst/>
          </a:prstGeom>
          <a:noFill/>
        </p:spPr>
        <p:txBody>
          <a:bodyPr wrap="square" rtlCol="0">
            <a:spAutoFit/>
          </a:bodyPr>
          <a:lstStyle/>
          <a:p>
            <a:pPr algn="ctr">
              <a:lnSpc>
                <a:spcPct val="90000"/>
              </a:lnSpc>
              <a:spcBef>
                <a:spcPct val="0"/>
              </a:spcBef>
            </a:pPr>
            <a:r>
              <a:rPr lang="zh-TW" altLang="en-US" sz="2400" dirty="0">
                <a:latin typeface="標楷體" panose="03000509000000000000" pitchFamily="65" charset="-120"/>
                <a:ea typeface="標楷體" panose="03000509000000000000" pitchFamily="65" charset="-120"/>
              </a:rPr>
              <a:t>調查背景及資格</a:t>
            </a:r>
            <a:endParaRPr 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0" y="610286"/>
            <a:ext cx="2379086"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4" name="TextBox 13"/>
          <p:cNvSpPr txBox="1"/>
          <p:nvPr/>
        </p:nvSpPr>
        <p:spPr>
          <a:xfrm>
            <a:off x="2463838" y="120508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200" b="1" kern="1200" dirty="0">
                <a:latin typeface="Century Gothic" panose="020B0502020202020204" pitchFamily="34" charset="0"/>
                <a:ea typeface="標楷體" panose="03000509000000000000" pitchFamily="65" charset="-120"/>
                <a:cs typeface="+mj-cs"/>
              </a:rPr>
              <a:t>你與</a:t>
            </a:r>
            <a:r>
              <a:rPr lang="en-GB" altLang="zh-TW" sz="3200" b="1" kern="1200" dirty="0">
                <a:latin typeface="Century Gothic" panose="020B0502020202020204" pitchFamily="34" charset="0"/>
                <a:ea typeface="標楷體" panose="03000509000000000000" pitchFamily="65" charset="-120"/>
                <a:cs typeface="+mj-cs"/>
              </a:rPr>
              <a:t>FMS</a:t>
            </a:r>
            <a:r>
              <a:rPr lang="zh-TW" altLang="en-US" sz="3200" b="1" kern="1200" dirty="0">
                <a:latin typeface="Century Gothic" panose="020B0502020202020204" pitchFamily="34" charset="0"/>
                <a:ea typeface="標楷體" panose="03000509000000000000" pitchFamily="65" charset="-120"/>
                <a:cs typeface="+mj-cs"/>
              </a:rPr>
              <a:t>的關係</a:t>
            </a:r>
            <a:endParaRPr lang="en-US" sz="3200" b="1" kern="1200" dirty="0">
              <a:latin typeface="Century Gothic" panose="020B0502020202020204" pitchFamily="34" charset="0"/>
              <a:ea typeface="標楷體" panose="03000509000000000000" pitchFamily="65" charset="-120"/>
              <a:cs typeface="+mj-cs"/>
            </a:endParaRP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Century Gothic" panose="020B0502020202020204" pitchFamily="34" charset="0"/>
                <a:ea typeface="標楷體" panose="03000509000000000000" pitchFamily="65" charset="-120"/>
              </a:rPr>
              <a:t>FMS</a:t>
            </a:r>
            <a:r>
              <a:rPr lang="zh-TW" altLang="en-US" sz="2800" dirty="0">
                <a:latin typeface="Century Gothic" panose="020B0502020202020204" pitchFamily="34" charset="0"/>
                <a:ea typeface="標楷體" panose="03000509000000000000" pitchFamily="65" charset="-120"/>
              </a:rPr>
              <a:t>根據你的特定需求提供服務及支持</a:t>
            </a:r>
            <a:r>
              <a:rPr lang="en-US" sz="2800" dirty="0">
                <a:latin typeface="Century Gothic" panose="020B0502020202020204" pitchFamily="34" charset="0"/>
                <a:ea typeface="標楷體" panose="03000509000000000000" pitchFamily="65" charset="-120"/>
              </a:rPr>
              <a:t>。</a:t>
            </a:r>
          </a:p>
          <a:p>
            <a:pPr algn="ctr"/>
            <a:r>
              <a:rPr lang="zh-TW" altLang="en-US" sz="2800" b="1" dirty="0">
                <a:latin typeface="Century Gothic" panose="020B0502020202020204" pitchFamily="34" charset="0"/>
                <a:ea typeface="標楷體" panose="03000509000000000000" pitchFamily="65" charset="-120"/>
              </a:rPr>
              <a:t>如何決定關係</a:t>
            </a:r>
            <a:r>
              <a:rPr lang="en-US" sz="2800" b="1" dirty="0">
                <a:latin typeface="Century Gothic" panose="020B0502020202020204" pitchFamily="34" charset="0"/>
                <a:ea typeface="標楷體" panose="03000509000000000000" pitchFamily="65" charset="-120"/>
              </a:rPr>
              <a:t>？</a:t>
            </a:r>
          </a:p>
        </p:txBody>
      </p:sp>
      <p:sp>
        <p:nvSpPr>
          <p:cNvPr id="19" name="TextBox 18"/>
          <p:cNvSpPr txBox="1"/>
          <p:nvPr/>
        </p:nvSpPr>
        <p:spPr>
          <a:xfrm>
            <a:off x="2379085" y="3716982"/>
            <a:ext cx="2892326" cy="757130"/>
          </a:xfrm>
          <a:prstGeom prst="rect">
            <a:avLst/>
          </a:prstGeom>
          <a:noFill/>
        </p:spPr>
        <p:txBody>
          <a:bodyPr wrap="square" rtlCol="0">
            <a:spAutoFit/>
          </a:bodyPr>
          <a:lstStyle/>
          <a:p>
            <a:pPr algn="ctr">
              <a:lnSpc>
                <a:spcPct val="90000"/>
              </a:lnSpc>
              <a:spcBef>
                <a:spcPct val="0"/>
              </a:spcBef>
            </a:pPr>
            <a:r>
              <a:rPr lang="zh-TW" altLang="en-US" sz="2800" b="1" dirty="0">
                <a:solidFill>
                  <a:schemeClr val="bg1"/>
                </a:solidFill>
                <a:latin typeface="標楷體" panose="03000509000000000000" pitchFamily="65" charset="-120"/>
                <a:ea typeface="標楷體" panose="03000509000000000000" pitchFamily="65" charset="-120"/>
              </a:rPr>
              <a:t>你會有員工</a:t>
            </a:r>
            <a:r>
              <a:rPr lang="en-US" sz="2800" b="1" dirty="0">
                <a:solidFill>
                  <a:schemeClr val="bg1"/>
                </a:solidFill>
                <a:latin typeface="標楷體" panose="03000509000000000000" pitchFamily="65" charset="-120"/>
                <a:ea typeface="標楷體" panose="03000509000000000000" pitchFamily="65" charset="-120"/>
              </a:rPr>
              <a:t>？</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6254243" y="3569676"/>
            <a:ext cx="3795531" cy="757130"/>
          </a:xfrm>
          <a:prstGeom prst="rect">
            <a:avLst/>
          </a:prstGeom>
          <a:noFill/>
        </p:spPr>
        <p:txBody>
          <a:bodyPr wrap="square" rtlCol="0">
            <a:spAutoFit/>
          </a:bodyPr>
          <a:lstStyle/>
          <a:p>
            <a:pPr algn="ctr">
              <a:lnSpc>
                <a:spcPct val="90000"/>
              </a:lnSpc>
              <a:spcBef>
                <a:spcPct val="0"/>
              </a:spcBef>
            </a:pPr>
            <a:r>
              <a:rPr lang="zh-TW" altLang="en-US" sz="2800" b="1" dirty="0">
                <a:latin typeface="標楷體" panose="03000509000000000000" pitchFamily="65" charset="-120"/>
                <a:ea typeface="標楷體" panose="03000509000000000000" pitchFamily="65" charset="-120"/>
              </a:rPr>
              <a:t>你與員工的關係為何</a:t>
            </a:r>
            <a:r>
              <a:rPr lang="en-US" sz="2800" b="1" dirty="0">
                <a:latin typeface="標楷體" panose="03000509000000000000" pitchFamily="65" charset="-120"/>
                <a:ea typeface="標楷體" panose="03000509000000000000" pitchFamily="65" charset="-120"/>
              </a:rPr>
              <a:t>？</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 y="610286"/>
            <a:ext cx="2337759"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帳單</a:t>
            </a:r>
            <a:endParaRPr lang="en-US" altLang="zh-TW" dirty="0">
              <a:solidFill>
                <a:schemeClr val="tx1"/>
              </a:solidFill>
              <a:latin typeface="標楷體" panose="03000509000000000000" pitchFamily="65" charset="-120"/>
              <a:ea typeface="標楷體" panose="03000509000000000000" pitchFamily="65" charset="-120"/>
            </a:endParaRPr>
          </a:p>
          <a:p>
            <a:pPr algn="ctr"/>
            <a:r>
              <a:rPr lang="zh-TW" altLang="en-US" dirty="0">
                <a:solidFill>
                  <a:schemeClr val="tx1"/>
                </a:solidFill>
                <a:latin typeface="標楷體" panose="03000509000000000000" pitchFamily="65" charset="-120"/>
                <a:ea typeface="標楷體" panose="03000509000000000000" pitchFamily="65" charset="-120"/>
              </a:rPr>
              <a:t>支付者</a:t>
            </a:r>
            <a:endParaRPr lang="en-US" dirty="0">
              <a:solidFill>
                <a:schemeClr val="tx1"/>
              </a:solidFill>
              <a:latin typeface="標楷體" panose="03000509000000000000" pitchFamily="65" charset="-120"/>
              <a:ea typeface="標楷體" panose="03000509000000000000" pitchFamily="65" charset="-120"/>
            </a:endParaRP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單一雇主</a:t>
            </a:r>
            <a:endParaRPr lang="en-US" sz="1600" dirty="0">
              <a:solidFill>
                <a:schemeClr val="tx1"/>
              </a:solidFill>
              <a:latin typeface="標楷體" panose="03000509000000000000" pitchFamily="65" charset="-120"/>
              <a:ea typeface="標楷體" panose="03000509000000000000" pitchFamily="65" charset="-120"/>
            </a:endParaRPr>
          </a:p>
        </p:txBody>
      </p:sp>
      <p:sp>
        <p:nvSpPr>
          <p:cNvPr id="53" name="Oval 52">
            <a:extLst>
              <a:ext uri="{FF2B5EF4-FFF2-40B4-BE49-F238E27FC236}">
                <a16:creationId xmlns:a16="http://schemas.microsoft.com/office/drawing/2014/main" id="{382EEE18-A9BF-E341-BA29-D2CA26D26300}"/>
              </a:ext>
            </a:extLst>
          </p:cNvPr>
          <p:cNvSpPr/>
          <p:nvPr/>
        </p:nvSpPr>
        <p:spPr>
          <a:xfrm>
            <a:off x="1060869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TW" altLang="en-US" sz="1600" dirty="0">
                <a:solidFill>
                  <a:schemeClr val="tx1"/>
                </a:solidFill>
                <a:latin typeface="標楷體" panose="03000509000000000000" pitchFamily="65" charset="-120"/>
                <a:ea typeface="標楷體" panose="03000509000000000000" pitchFamily="65" charset="-120"/>
              </a:rPr>
              <a:t>共同</a:t>
            </a:r>
            <a:endParaRPr lang="en-US" sz="1600" dirty="0">
              <a:solidFill>
                <a:schemeClr val="tx1"/>
              </a:solidFill>
              <a:latin typeface="標楷體" panose="03000509000000000000" pitchFamily="65" charset="-120"/>
              <a:ea typeface="標楷體" panose="03000509000000000000" pitchFamily="65" charset="-120"/>
            </a:endParaRPr>
          </a:p>
          <a:p>
            <a:pPr algn="ctr"/>
            <a:r>
              <a:rPr lang="zh-TW" altLang="en-US" sz="1600" dirty="0">
                <a:solidFill>
                  <a:schemeClr val="tx1"/>
                </a:solidFill>
                <a:latin typeface="標楷體" panose="03000509000000000000" pitchFamily="65" charset="-120"/>
                <a:ea typeface="標楷體" panose="03000509000000000000" pitchFamily="65" charset="-120"/>
              </a:rPr>
              <a:t>雇主</a:t>
            </a:r>
            <a:endParaRPr 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 name="Rectangle 1">
            <a:extLst>
              <a:ext uri="{FF2B5EF4-FFF2-40B4-BE49-F238E27FC236}">
                <a16:creationId xmlns:a16="http://schemas.microsoft.com/office/drawing/2014/main" id="{CE49A5DF-72AE-E748-A0A9-15A5E053D43D}"/>
              </a:ext>
            </a:extLst>
          </p:cNvPr>
          <p:cNvSpPr/>
          <p:nvPr/>
        </p:nvSpPr>
        <p:spPr>
          <a:xfrm>
            <a:off x="145143" y="631625"/>
            <a:ext cx="6221151" cy="466281"/>
          </a:xfrm>
          <a:prstGeom prst="rect">
            <a:avLst/>
          </a:prstGeom>
        </p:spPr>
        <p:txBody>
          <a:bodyPr wrap="square">
            <a:spAutoFit/>
          </a:bodyPr>
          <a:lstStyle/>
          <a:p>
            <a:pPr>
              <a:lnSpc>
                <a:spcPct val="90000"/>
              </a:lnSpc>
              <a:spcBef>
                <a:spcPct val="0"/>
              </a:spcBef>
            </a:pPr>
            <a:r>
              <a:rPr lang="zh-TW" altLang="en-US" sz="2700" b="1" dirty="0">
                <a:solidFill>
                  <a:schemeClr val="bg2">
                    <a:lumMod val="10000"/>
                  </a:schemeClr>
                </a:solidFill>
                <a:latin typeface="標楷體" panose="03000509000000000000" pitchFamily="65" charset="-120"/>
                <a:ea typeface="標楷體" panose="03000509000000000000" pitchFamily="65" charset="-120"/>
              </a:rPr>
              <a:t>財務管理服務</a:t>
            </a:r>
            <a:endParaRPr lang="en-US" sz="27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4609046" y="1327240"/>
            <a:ext cx="3247330"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4800" b="1" kern="1200" dirty="0">
                <a:latin typeface="標楷體" panose="03000509000000000000" pitchFamily="65" charset="-120"/>
                <a:ea typeface="標楷體" panose="03000509000000000000" pitchFamily="65" charset="-120"/>
                <a:cs typeface="+mj-cs"/>
              </a:rPr>
              <a:t>帳單支付者</a:t>
            </a:r>
            <a:endParaRPr lang="en-US" sz="4800" b="1" kern="1200" dirty="0">
              <a:latin typeface="標楷體" panose="03000509000000000000" pitchFamily="65" charset="-120"/>
              <a:ea typeface="標楷體" panose="03000509000000000000" pitchFamily="65" charset="-120"/>
              <a:cs typeface="+mj-cs"/>
            </a:endParaRP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667615"/>
            <a:chOff x="845187" y="4431670"/>
            <a:chExt cx="10757731" cy="667615"/>
          </a:xfrm>
        </p:grpSpPr>
        <p:sp>
          <p:nvSpPr>
            <p:cNvPr id="22" name="TextBox 21"/>
            <p:cNvSpPr txBox="1"/>
            <p:nvPr/>
          </p:nvSpPr>
          <p:spPr>
            <a:xfrm>
              <a:off x="845187" y="4452954"/>
              <a:ext cx="2105097"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rPr>
                <a:t>FMS</a:t>
              </a:r>
              <a:r>
                <a:rPr lang="zh-TW" altLang="en-US" sz="2000" b="1" kern="12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rPr>
                <a:t>將付帳單</a:t>
              </a:r>
              <a:endParaRPr lang="en-US" sz="2000" b="1" kern="12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endParaRPr>
            </a:p>
          </p:txBody>
        </p:sp>
        <p:sp>
          <p:nvSpPr>
            <p:cNvPr id="24" name="TextBox 23"/>
            <p:cNvSpPr txBox="1"/>
            <p:nvPr/>
          </p:nvSpPr>
          <p:spPr>
            <a:xfrm>
              <a:off x="3809044" y="4431670"/>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協助你的人</a:t>
              </a:r>
              <a:endParaRPr lang="en-US" altLang="zh-TW"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已經是機構人員</a:t>
              </a:r>
              <a:endParaRPr 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25" name="TextBox 24"/>
            <p:cNvSpPr txBox="1"/>
            <p:nvPr/>
          </p:nvSpPr>
          <p:spPr>
            <a:xfrm>
              <a:off x="6704016" y="4431670"/>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你不想要</a:t>
              </a:r>
              <a:endParaRPr lang="en-US" altLang="zh-TW"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當員工的雇主</a:t>
              </a:r>
              <a:endParaRPr 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27" name="TextBox 26"/>
            <p:cNvSpPr txBox="1"/>
            <p:nvPr/>
          </p:nvSpPr>
          <p:spPr>
            <a:xfrm>
              <a:off x="9497821" y="4452954"/>
              <a:ext cx="2105097" cy="646331"/>
            </a:xfrm>
            <a:prstGeom prst="rect">
              <a:avLst/>
            </a:prstGeom>
            <a:noFill/>
          </p:spPr>
          <p:txBody>
            <a:bodyPr wrap="square" rtlCol="0">
              <a:spAutoFit/>
            </a:bodyPr>
            <a:lstStyle/>
            <a:p>
              <a:pPr algn="ctr">
                <a:lnSpc>
                  <a:spcPct val="90000"/>
                </a:lnSpc>
                <a:spcBef>
                  <a:spcPct val="0"/>
                </a:spcBef>
              </a:pPr>
              <a:r>
                <a:rPr lang="en-US" sz="2000" b="1"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rPr>
                <a:t>FMS</a:t>
              </a:r>
              <a:r>
                <a:rPr lang="zh-TW" altLang="en-US" sz="2000" b="1"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rPr>
                <a:t>將為你</a:t>
              </a:r>
              <a:endParaRPr lang="en-US" altLang="zh-TW" sz="2000" b="1"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endParaRPr>
            </a:p>
            <a:p>
              <a:pPr algn="ctr">
                <a:lnSpc>
                  <a:spcPct val="90000"/>
                </a:lnSpc>
                <a:spcBef>
                  <a:spcPct val="0"/>
                </a:spcBef>
              </a:pPr>
              <a:r>
                <a:rPr lang="zh-TW" altLang="en-US" sz="2000" b="1"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rPr>
                <a:t>向公司</a:t>
              </a:r>
              <a:r>
                <a:rPr lang="zh-TW" altLang="en-US" sz="2000" b="1" kern="12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rPr>
                <a:t>購買物品</a:t>
              </a:r>
              <a:endParaRPr lang="en-US" sz="2000" b="1" kern="1200" dirty="0">
                <a:effectLst>
                  <a:outerShdw blurRad="38100" dist="38100" dir="2700000" algn="tl">
                    <a:srgbClr val="000000">
                      <a:alpha val="43137"/>
                    </a:srgbClr>
                  </a:outerShdw>
                </a:effectLst>
                <a:latin typeface="Century Gothic" panose="020B0502020202020204" pitchFamily="34" charset="0"/>
                <a:ea typeface="標楷體" panose="03000509000000000000" pitchFamily="65" charset="-120"/>
                <a:cs typeface="+mj-cs"/>
              </a:endParaRP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 name="Rectangle 1">
            <a:extLst>
              <a:ext uri="{FF2B5EF4-FFF2-40B4-BE49-F238E27FC236}">
                <a16:creationId xmlns:a16="http://schemas.microsoft.com/office/drawing/2014/main" id="{CE49A5DF-72AE-E748-A0A9-15A5E053D43D}"/>
              </a:ext>
            </a:extLst>
          </p:cNvPr>
          <p:cNvSpPr/>
          <p:nvPr/>
        </p:nvSpPr>
        <p:spPr>
          <a:xfrm>
            <a:off x="105673" y="631625"/>
            <a:ext cx="5945143" cy="466281"/>
          </a:xfrm>
          <a:prstGeom prst="rect">
            <a:avLst/>
          </a:prstGeom>
        </p:spPr>
        <p:txBody>
          <a:bodyPr wrap="square">
            <a:spAutoFit/>
          </a:bodyPr>
          <a:lstStyle/>
          <a:p>
            <a:pPr>
              <a:lnSpc>
                <a:spcPct val="90000"/>
              </a:lnSpc>
              <a:spcBef>
                <a:spcPct val="0"/>
              </a:spcBef>
            </a:pPr>
            <a:r>
              <a:rPr lang="zh-TW" altLang="en-US" sz="2700" b="1" dirty="0">
                <a:solidFill>
                  <a:schemeClr val="bg2">
                    <a:lumMod val="10000"/>
                  </a:schemeClr>
                </a:solidFill>
                <a:latin typeface="標楷體" panose="03000509000000000000" pitchFamily="65" charset="-120"/>
                <a:ea typeface="標楷體" panose="03000509000000000000" pitchFamily="65" charset="-120"/>
              </a:rPr>
              <a:t>財務管理服務</a:t>
            </a:r>
            <a:endParaRPr lang="en-US" sz="27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4800" b="1" kern="1200" dirty="0">
                <a:latin typeface="標楷體" panose="03000509000000000000" pitchFamily="65" charset="-120"/>
                <a:ea typeface="標楷體" panose="03000509000000000000" pitchFamily="65" charset="-120"/>
                <a:cs typeface="+mj-cs"/>
              </a:rPr>
              <a:t>單一雇主</a:t>
            </a:r>
            <a:endParaRPr lang="en-US" sz="4800" b="1" kern="1200" dirty="0">
              <a:latin typeface="標楷體" panose="03000509000000000000" pitchFamily="65" charset="-120"/>
              <a:ea typeface="標楷體" panose="03000509000000000000" pitchFamily="65" charset="-120"/>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FMS</a:t>
            </a: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會付帳單</a:t>
            </a:r>
            <a:endParaRPr 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25" name="TextBox 24"/>
          <p:cNvSpPr txBox="1"/>
          <p:nvPr/>
        </p:nvSpPr>
        <p:spPr>
          <a:xfrm>
            <a:off x="360232" y="3871662"/>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你</a:t>
            </a:r>
            <a:r>
              <a:rPr lang="zh-TW" altLang="en-US" sz="2000" b="1" u="sng"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確實</a:t>
            </a: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想要</a:t>
            </a:r>
            <a:endParaRPr lang="en-US" altLang="zh-TW"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當員工的雇主</a:t>
            </a:r>
            <a:endParaRPr 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18144" y="3957572"/>
            <a:ext cx="2105097" cy="646331"/>
          </a:xfrm>
          <a:prstGeom prst="rect">
            <a:avLst/>
          </a:prstGeom>
          <a:noFill/>
        </p:spPr>
        <p:txBody>
          <a:bodyPr wrap="square" rtlCol="0">
            <a:spAutoFit/>
          </a:bodyPr>
          <a:lstStyle/>
          <a:p>
            <a:pPr algn="ctr">
              <a:lnSpc>
                <a:spcPct val="90000"/>
              </a:lnSpc>
              <a:spcBef>
                <a:spcPct val="0"/>
              </a:spcBef>
            </a:pP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協助你遵循</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a:lnSpc>
                <a:spcPct val="90000"/>
              </a:lnSpc>
              <a:spcBef>
                <a:spcPct val="0"/>
              </a:spcBef>
            </a:pP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所有適用就業法</a:t>
            </a:r>
            <a:endParaRPr 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33" name="TextBox 32"/>
          <p:cNvSpPr txBox="1"/>
          <p:nvPr/>
        </p:nvSpPr>
        <p:spPr>
          <a:xfrm>
            <a:off x="2478764" y="3871662"/>
            <a:ext cx="2590777" cy="646331"/>
          </a:xfrm>
          <a:prstGeom prst="rect">
            <a:avLst/>
          </a:prstGeom>
          <a:noFill/>
        </p:spPr>
        <p:txBody>
          <a:bodyPr wrap="square" rtlCol="0">
            <a:spAutoFit/>
          </a:bodyPr>
          <a:lstStyle/>
          <a:p>
            <a:pPr algn="ctr">
              <a:lnSpc>
                <a:spcPct val="90000"/>
              </a:lnSpc>
              <a:spcBef>
                <a:spcPct val="0"/>
              </a:spcBef>
            </a:pP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必須取得就業</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a:lnSpc>
                <a:spcPct val="90000"/>
              </a:lnSpc>
              <a:spcBef>
                <a:spcPct val="0"/>
              </a:spcBef>
            </a:pP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相關的</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必要保險</a:t>
            </a:r>
            <a:endParaRPr 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34" name="TextBox 33"/>
          <p:cNvSpPr txBox="1"/>
          <p:nvPr/>
        </p:nvSpPr>
        <p:spPr>
          <a:xfrm>
            <a:off x="7919695" y="3963594"/>
            <a:ext cx="2105097" cy="369332"/>
          </a:xfrm>
          <a:prstGeom prst="rect">
            <a:avLst/>
          </a:prstGeom>
          <a:noFill/>
        </p:spPr>
        <p:txBody>
          <a:bodyPr wrap="square" rtlCol="0">
            <a:spAutoFit/>
          </a:bodyPr>
          <a:lstStyle/>
          <a:p>
            <a:pPr algn="ctr">
              <a:lnSpc>
                <a:spcPct val="90000"/>
              </a:lnSpc>
              <a:spcBef>
                <a:spcPct val="0"/>
              </a:spcBef>
            </a:pP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調查背景及資格</a:t>
            </a:r>
            <a:endParaRPr 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a:latin typeface="標楷體" panose="03000509000000000000" pitchFamily="65" charset="-120"/>
                <a:ea typeface="標楷體" panose="03000509000000000000" pitchFamily="65" charset="-120"/>
              </a:rPr>
              <a:t>你</a:t>
            </a:r>
            <a:endParaRPr lang="en-US" sz="4800" dirty="0">
              <a:latin typeface="標楷體" panose="03000509000000000000" pitchFamily="65" charset="-120"/>
              <a:ea typeface="標楷體" panose="03000509000000000000" pitchFamily="65" charset="-120"/>
            </a:endParaRP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 name="Rectangle 1">
            <a:extLst>
              <a:ext uri="{FF2B5EF4-FFF2-40B4-BE49-F238E27FC236}">
                <a16:creationId xmlns:a16="http://schemas.microsoft.com/office/drawing/2014/main" id="{CE49A5DF-72AE-E748-A0A9-15A5E053D43D}"/>
              </a:ext>
            </a:extLst>
          </p:cNvPr>
          <p:cNvSpPr/>
          <p:nvPr/>
        </p:nvSpPr>
        <p:spPr>
          <a:xfrm>
            <a:off x="105673" y="631625"/>
            <a:ext cx="5945143" cy="466281"/>
          </a:xfrm>
          <a:prstGeom prst="rect">
            <a:avLst/>
          </a:prstGeom>
        </p:spPr>
        <p:txBody>
          <a:bodyPr wrap="square">
            <a:spAutoFit/>
          </a:bodyPr>
          <a:lstStyle/>
          <a:p>
            <a:pPr>
              <a:lnSpc>
                <a:spcPct val="90000"/>
              </a:lnSpc>
              <a:spcBef>
                <a:spcPct val="0"/>
              </a:spcBef>
            </a:pPr>
            <a:r>
              <a:rPr lang="zh-TW" altLang="en-US" sz="2700" b="1" dirty="0">
                <a:solidFill>
                  <a:schemeClr val="bg2">
                    <a:lumMod val="10000"/>
                  </a:schemeClr>
                </a:solidFill>
                <a:latin typeface="標楷體" panose="03000509000000000000" pitchFamily="65" charset="-120"/>
                <a:ea typeface="標楷體" panose="03000509000000000000" pitchFamily="65" charset="-120"/>
              </a:rPr>
              <a:t>財務管理服務</a:t>
            </a:r>
            <a:endParaRPr lang="en-US" sz="27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4800" b="1" dirty="0">
                <a:latin typeface="標楷體" panose="03000509000000000000" pitchFamily="65" charset="-120"/>
                <a:ea typeface="標楷體" panose="03000509000000000000" pitchFamily="65" charset="-120"/>
                <a:cs typeface="+mj-cs"/>
              </a:rPr>
              <a:t>共同雇主</a:t>
            </a:r>
            <a:endParaRPr lang="en-US" sz="4800" b="1" kern="1200" dirty="0">
              <a:latin typeface="標楷體" panose="03000509000000000000" pitchFamily="65" charset="-120"/>
              <a:ea typeface="標楷體" panose="03000509000000000000" pitchFamily="65" charset="-120"/>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FMS</a:t>
            </a:r>
            <a:r>
              <a:rPr lang="zh-TW" altLang="en-US"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會付帳單</a:t>
            </a:r>
            <a:endParaRPr lang="en-US"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25" name="TextBox 24"/>
          <p:cNvSpPr txBox="1"/>
          <p:nvPr/>
        </p:nvSpPr>
        <p:spPr>
          <a:xfrm>
            <a:off x="1518041" y="3744837"/>
            <a:ext cx="2194861"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你想要</a:t>
            </a:r>
            <a:r>
              <a:rPr lang="zh-TW" altLang="en-US" sz="2000" b="1" u="sng"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共享</a:t>
            </a:r>
            <a:endParaRPr lang="en-US" altLang="zh-TW" sz="2000" b="1" u="sng"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當員工的雇主</a:t>
            </a:r>
            <a:endParaRPr lang="en-US" sz="2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6432" y="3240832"/>
            <a:ext cx="2094220" cy="590931"/>
          </a:xfrm>
          <a:prstGeom prst="rect">
            <a:avLst/>
          </a:prstGeom>
          <a:noFill/>
        </p:spPr>
        <p:txBody>
          <a:bodyPr wrap="square" rtlCol="0">
            <a:spAutoFit/>
          </a:bodyPr>
          <a:lstStyle/>
          <a:p>
            <a:pPr algn="ctr">
              <a:lnSpc>
                <a:spcPct val="90000"/>
              </a:lnSpc>
              <a:spcBef>
                <a:spcPct val="0"/>
              </a:spcBef>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遵循所有</a:t>
            </a:r>
            <a:endPar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a:lnSpc>
                <a:spcPct val="90000"/>
              </a:lnSpc>
              <a:spcBef>
                <a:spcPct val="0"/>
              </a:spcBef>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適用就業法</a:t>
            </a:r>
            <a:endParaRPr lang="en-US"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33" name="TextBox 32"/>
          <p:cNvSpPr txBox="1"/>
          <p:nvPr/>
        </p:nvSpPr>
        <p:spPr>
          <a:xfrm>
            <a:off x="7420266" y="3240832"/>
            <a:ext cx="2513097" cy="590931"/>
          </a:xfrm>
          <a:prstGeom prst="rect">
            <a:avLst/>
          </a:prstGeom>
          <a:noFill/>
        </p:spPr>
        <p:txBody>
          <a:bodyPr wrap="square" rtlCol="0">
            <a:spAutoFit/>
          </a:bodyPr>
          <a:lstStyle/>
          <a:p>
            <a:pPr algn="ctr">
              <a:lnSpc>
                <a:spcPct val="90000"/>
              </a:lnSpc>
              <a:spcBef>
                <a:spcPct val="0"/>
              </a:spcBef>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處理就業相關的</a:t>
            </a:r>
            <a:endPar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a:p>
            <a:pPr algn="ctr">
              <a:lnSpc>
                <a:spcPct val="90000"/>
              </a:lnSpc>
              <a:spcBef>
                <a:spcPct val="0"/>
              </a:spcBef>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必要保險</a:t>
            </a:r>
            <a:endParaRPr 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34" name="TextBox 33"/>
          <p:cNvSpPr txBox="1"/>
          <p:nvPr/>
        </p:nvSpPr>
        <p:spPr>
          <a:xfrm>
            <a:off x="6255715" y="5134598"/>
            <a:ext cx="2875471" cy="341632"/>
          </a:xfrm>
          <a:prstGeom prst="rect">
            <a:avLst/>
          </a:prstGeom>
          <a:noFill/>
        </p:spPr>
        <p:txBody>
          <a:bodyPr wrap="square" rtlCol="0">
            <a:spAutoFit/>
          </a:bodyPr>
          <a:lstStyle/>
          <a:p>
            <a:pPr algn="ctr">
              <a:lnSpc>
                <a:spcPct val="90000"/>
              </a:lnSpc>
              <a:spcBef>
                <a:spcPct val="0"/>
              </a:spcBef>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調查背景及資格</a:t>
            </a:r>
            <a:endParaRPr 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a:latin typeface="標楷體" panose="03000509000000000000" pitchFamily="65" charset="-120"/>
                <a:ea typeface="標楷體" panose="03000509000000000000" pitchFamily="65" charset="-120"/>
              </a:rPr>
              <a:t>你</a:t>
            </a:r>
            <a:endParaRPr lang="en-US" sz="4800" dirty="0">
              <a:latin typeface="標楷體" panose="03000509000000000000" pitchFamily="65" charset="-120"/>
              <a:ea typeface="標楷體" panose="03000509000000000000" pitchFamily="65" charset="-120"/>
            </a:endParaRP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b="1" u="sng"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共</a:t>
            </a:r>
            <a:r>
              <a:rPr lang="zh-TW" altLang="en-US" b="1" u="sng"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享</a:t>
            </a:r>
            <a:r>
              <a:rPr lang="zh-TW" altLang="en-US"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rPr>
              <a:t>當雇主</a:t>
            </a:r>
            <a:endParaRPr lang="en-US"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29" name="Rectangle 28">
            <a:extLst>
              <a:ext uri="{FF2B5EF4-FFF2-40B4-BE49-F238E27FC236}">
                <a16:creationId xmlns:a16="http://schemas.microsoft.com/office/drawing/2014/main" id="{CE49A5DF-72AE-E748-A0A9-15A5E053D43D}"/>
              </a:ext>
            </a:extLst>
          </p:cNvPr>
          <p:cNvSpPr/>
          <p:nvPr/>
        </p:nvSpPr>
        <p:spPr>
          <a:xfrm>
            <a:off x="3788658" y="631625"/>
            <a:ext cx="2262158" cy="466281"/>
          </a:xfrm>
          <a:prstGeom prst="rect">
            <a:avLst/>
          </a:prstGeom>
        </p:spPr>
        <p:txBody>
          <a:bodyPr wrap="none">
            <a:spAutoFit/>
          </a:bodyPr>
          <a:lstStyle/>
          <a:p>
            <a:pPr algn="r">
              <a:lnSpc>
                <a:spcPct val="90000"/>
              </a:lnSpc>
              <a:spcBef>
                <a:spcPct val="0"/>
              </a:spcBef>
            </a:pPr>
            <a:r>
              <a:rPr lang="zh-TW" altLang="en-US" sz="2700" b="1" dirty="0">
                <a:solidFill>
                  <a:schemeClr val="bg2">
                    <a:lumMod val="10000"/>
                  </a:schemeClr>
                </a:solidFill>
                <a:latin typeface="標楷體" panose="03000509000000000000" pitchFamily="65" charset="-120"/>
                <a:ea typeface="標楷體" panose="03000509000000000000" pitchFamily="65" charset="-120"/>
              </a:rPr>
              <a:t>財務管理服務</a:t>
            </a:r>
            <a:endParaRPr lang="en-US" sz="27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無雇主</a:t>
              </a:r>
              <a:r>
                <a:rPr lang="en-US" dirty="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員工</a:t>
              </a:r>
              <a:r>
                <a:rPr lang="en-US"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關係</a:t>
              </a:r>
              <a:endParaRPr lang="en-US" dirty="0">
                <a:solidFill>
                  <a:schemeClr val="tx1"/>
                </a:solidFill>
                <a:latin typeface="標楷體" panose="03000509000000000000" pitchFamily="65" charset="-120"/>
                <a:ea typeface="標楷體" panose="03000509000000000000" pitchFamily="65" charset="-120"/>
              </a:endParaRP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雇用機構</a:t>
              </a:r>
              <a:r>
                <a:rPr lang="en-US"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提供服務</a:t>
              </a:r>
              <a:endParaRPr lang="en-US" dirty="0">
                <a:solidFill>
                  <a:schemeClr val="tx1"/>
                </a:solidFill>
                <a:latin typeface="標楷體" panose="03000509000000000000" pitchFamily="65" charset="-120"/>
                <a:ea typeface="標楷體" panose="03000509000000000000" pitchFamily="65" charset="-120"/>
              </a:endParaRP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0" y="4496051"/>
            <a:ext cx="1950879"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帳單支付者模式</a:t>
            </a:r>
            <a:endParaRPr lang="en-US" dirty="0">
              <a:solidFill>
                <a:schemeClr val="tx1"/>
              </a:solidFill>
              <a:latin typeface="標楷體" panose="03000509000000000000" pitchFamily="65" charset="-120"/>
              <a:ea typeface="標楷體" panose="03000509000000000000" pitchFamily="65" charset="-120"/>
            </a:endParaRP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900" dirty="0">
                    <a:solidFill>
                      <a:schemeClr val="tx1"/>
                    </a:solidFill>
                    <a:latin typeface="6"/>
                  </a:rPr>
                  <a:t>帳單支付者</a:t>
                </a:r>
                <a:endParaRPr lang="en-US" sz="900" dirty="0">
                  <a:solidFill>
                    <a:schemeClr val="tx1"/>
                  </a:solidFill>
                  <a:latin typeface="6"/>
                </a:endParaRP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TW" altLang="en-US" sz="900" dirty="0">
                    <a:solidFill>
                      <a:schemeClr val="tx1"/>
                    </a:solidFill>
                    <a:latin typeface="6"/>
                  </a:rPr>
                  <a:t>共同</a:t>
                </a:r>
                <a:endParaRPr lang="en-US" sz="900" dirty="0">
                  <a:solidFill>
                    <a:schemeClr val="tx1"/>
                  </a:solidFill>
                  <a:latin typeface="6"/>
                </a:endParaRPr>
              </a:p>
              <a:p>
                <a:pPr algn="ctr"/>
                <a:r>
                  <a:rPr lang="zh-TW" altLang="en-US" sz="900" dirty="0">
                    <a:solidFill>
                      <a:schemeClr val="tx1"/>
                    </a:solidFill>
                    <a:latin typeface="6"/>
                  </a:rPr>
                  <a:t>雇主</a:t>
                </a:r>
                <a:endParaRPr lang="en-US" sz="900" dirty="0">
                  <a:solidFill>
                    <a:schemeClr val="tx1"/>
                  </a:solidFill>
                  <a:latin typeface="6"/>
                </a:endParaRP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TW" altLang="en-US" sz="900" dirty="0">
                    <a:solidFill>
                      <a:schemeClr val="tx1"/>
                    </a:solidFill>
                    <a:latin typeface="6"/>
                  </a:rPr>
                  <a:t>共同</a:t>
                </a:r>
                <a:endParaRPr lang="en-US" sz="900" dirty="0">
                  <a:solidFill>
                    <a:schemeClr val="tx1"/>
                  </a:solidFill>
                  <a:latin typeface="6"/>
                </a:endParaRPr>
              </a:p>
              <a:p>
                <a:pPr algn="ctr"/>
                <a:r>
                  <a:rPr lang="zh-TW" altLang="en-US" sz="900" dirty="0">
                    <a:solidFill>
                      <a:schemeClr val="tx1"/>
                    </a:solidFill>
                    <a:latin typeface="6"/>
                  </a:rPr>
                  <a:t>雇主</a:t>
                </a:r>
                <a:endParaRPr lang="en-US" sz="900" dirty="0">
                  <a:solidFill>
                    <a:schemeClr val="tx1"/>
                  </a:solidFill>
                  <a:latin typeface="6"/>
                </a:endParaRP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TW" altLang="en-US" sz="900" dirty="0">
                    <a:solidFill>
                      <a:schemeClr val="tx1"/>
                    </a:solidFill>
                    <a:latin typeface="6"/>
                  </a:rPr>
                  <a:t>共同</a:t>
                </a:r>
                <a:endParaRPr lang="en-US" sz="900" dirty="0">
                  <a:solidFill>
                    <a:schemeClr val="tx1"/>
                  </a:solidFill>
                  <a:latin typeface="6"/>
                </a:endParaRPr>
              </a:p>
              <a:p>
                <a:pPr algn="ctr"/>
                <a:r>
                  <a:rPr lang="zh-TW" altLang="en-US" sz="900" dirty="0">
                    <a:solidFill>
                      <a:schemeClr val="tx1"/>
                    </a:solidFill>
                    <a:latin typeface="6"/>
                  </a:rPr>
                  <a:t>雇主</a:t>
                </a:r>
                <a:endParaRPr lang="en-US" sz="900" dirty="0">
                  <a:solidFill>
                    <a:schemeClr val="tx1"/>
                  </a:solidFill>
                  <a:latin typeface="6"/>
                </a:endParaRP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900" dirty="0">
                    <a:solidFill>
                      <a:schemeClr val="tx1"/>
                    </a:solidFill>
                    <a:latin typeface="6"/>
                  </a:rPr>
                  <a:t>帳單支付者</a:t>
                </a:r>
                <a:endParaRPr lang="en-US" sz="900" dirty="0">
                  <a:solidFill>
                    <a:schemeClr val="tx1"/>
                  </a:solidFill>
                  <a:latin typeface="6"/>
                </a:endParaRP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TW" altLang="en-US" sz="900" dirty="0">
                    <a:solidFill>
                      <a:schemeClr val="tx1"/>
                    </a:solidFill>
                    <a:latin typeface="6"/>
                  </a:rPr>
                  <a:t>共同</a:t>
                </a:r>
                <a:endParaRPr lang="en-US" sz="900" dirty="0">
                  <a:solidFill>
                    <a:schemeClr val="tx1"/>
                  </a:solidFill>
                  <a:latin typeface="6"/>
                </a:endParaRPr>
              </a:p>
              <a:p>
                <a:pPr algn="ctr"/>
                <a:r>
                  <a:rPr lang="zh-TW" altLang="en-US" sz="900" dirty="0">
                    <a:solidFill>
                      <a:schemeClr val="tx1"/>
                    </a:solidFill>
                    <a:latin typeface="6"/>
                  </a:rPr>
                  <a:t>雇主</a:t>
                </a:r>
                <a:endParaRPr lang="en-US" sz="900" dirty="0">
                  <a:solidFill>
                    <a:schemeClr val="tx1"/>
                  </a:solidFill>
                  <a:latin typeface="6"/>
                </a:endParaRP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105674" y="607589"/>
            <a:ext cx="582099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800" dirty="0">
                <a:latin typeface="標楷體" panose="03000509000000000000" pitchFamily="65" charset="-120"/>
                <a:ea typeface="標楷體" panose="03000509000000000000" pitchFamily="65" charset="-120"/>
              </a:rPr>
              <a:t>你的</a:t>
            </a:r>
            <a:r>
              <a:rPr lang="en-US" altLang="zh-TW" sz="2800" dirty="0">
                <a:latin typeface="標楷體" panose="03000509000000000000" pitchFamily="65" charset="-120"/>
                <a:ea typeface="標楷體" panose="03000509000000000000" pitchFamily="65" charset="-120"/>
              </a:rPr>
              <a:t>FMS</a:t>
            </a:r>
            <a:r>
              <a:rPr lang="zh-TW" altLang="en-US" sz="2800" dirty="0">
                <a:latin typeface="標楷體" panose="03000509000000000000" pitchFamily="65" charset="-120"/>
                <a:ea typeface="標楷體" panose="03000509000000000000" pitchFamily="65" charset="-120"/>
              </a:rPr>
              <a:t>服務能有</a:t>
            </a:r>
            <a:r>
              <a:rPr lang="zh-TW" altLang="en-US" sz="2800" b="1" dirty="0">
                <a:latin typeface="標楷體" panose="03000509000000000000" pitchFamily="65" charset="-120"/>
                <a:ea typeface="標楷體" panose="03000509000000000000" pitchFamily="65" charset="-120"/>
              </a:rPr>
              <a:t>任何</a:t>
            </a:r>
            <a:r>
              <a:rPr lang="zh-TW" altLang="en-US" sz="2800" b="1" u="sng" dirty="0">
                <a:latin typeface="標楷體" panose="03000509000000000000" pitchFamily="65" charset="-120"/>
                <a:ea typeface="標楷體" panose="03000509000000000000" pitchFamily="65" charset="-120"/>
              </a:rPr>
              <a:t>組合</a:t>
            </a:r>
            <a:r>
              <a:rPr lang="en-US" sz="2800" dirty="0">
                <a:latin typeface="標楷體" panose="03000509000000000000" pitchFamily="65" charset="-120"/>
                <a:ea typeface="標楷體" panose="03000509000000000000" pitchFamily="65" charset="-120"/>
              </a:rPr>
              <a:t>。</a:t>
            </a:r>
          </a:p>
        </p:txBody>
      </p:sp>
      <p:sp>
        <p:nvSpPr>
          <p:cNvPr id="2" name="Rectangle 1">
            <a:extLst>
              <a:ext uri="{FF2B5EF4-FFF2-40B4-BE49-F238E27FC236}">
                <a16:creationId xmlns:a16="http://schemas.microsoft.com/office/drawing/2014/main" id="{AECE3FB6-15E8-9745-8BFE-96581B35003E}"/>
              </a:ext>
            </a:extLst>
          </p:cNvPr>
          <p:cNvSpPr/>
          <p:nvPr/>
        </p:nvSpPr>
        <p:spPr>
          <a:xfrm>
            <a:off x="992132" y="3694182"/>
            <a:ext cx="3802415" cy="2123658"/>
          </a:xfrm>
          <a:prstGeom prst="rect">
            <a:avLst/>
          </a:prstGeom>
        </p:spPr>
        <p:txBody>
          <a:bodyPr wrap="square">
            <a:spAutoFit/>
          </a:bodyPr>
          <a:lstStyle/>
          <a:p>
            <a:pPr algn="ctr"/>
            <a:r>
              <a:rPr lang="zh-TW" altLang="en-US" sz="4400" b="1" dirty="0">
                <a:latin typeface="標楷體" panose="03000509000000000000" pitchFamily="65" charset="-120"/>
                <a:ea typeface="標楷體" panose="03000509000000000000" pitchFamily="65" charset="-120"/>
              </a:rPr>
              <a:t>等一下</a:t>
            </a:r>
            <a:r>
              <a:rPr lang="en-US" sz="4400" b="1" dirty="0">
                <a:latin typeface="標楷體" panose="03000509000000000000" pitchFamily="65" charset="-120"/>
                <a:ea typeface="標楷體" panose="03000509000000000000" pitchFamily="65" charset="-120"/>
              </a:rPr>
              <a:t>！</a:t>
            </a:r>
          </a:p>
          <a:p>
            <a:pPr algn="ctr"/>
            <a:r>
              <a:rPr lang="zh-TW" altLang="en-US" sz="4400" b="1" dirty="0">
                <a:latin typeface="標楷體" panose="03000509000000000000" pitchFamily="65" charset="-120"/>
                <a:ea typeface="標楷體" panose="03000509000000000000" pitchFamily="65" charset="-120"/>
              </a:rPr>
              <a:t>我將使用哪種模式</a:t>
            </a:r>
            <a:r>
              <a:rPr lang="en-US" sz="4400"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582099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923330"/>
          </a:xfrm>
          <a:prstGeom prst="rect">
            <a:avLst/>
          </a:prstGeom>
          <a:solidFill>
            <a:schemeClr val="bg1">
              <a:lumMod val="85000"/>
            </a:schemeClr>
          </a:solidFill>
        </p:spPr>
        <p:txBody>
          <a:bodyPr wrap="square" rtlCol="0">
            <a:spAutoFit/>
          </a:bodyPr>
          <a:lstStyle/>
          <a:p>
            <a:pPr algn="ctr">
              <a:lnSpc>
                <a:spcPct val="90000"/>
              </a:lnSpc>
              <a:spcBef>
                <a:spcPct val="0"/>
              </a:spcBef>
            </a:pP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Jason</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白天雇用鄰居支持他</a:t>
            </a:r>
            <a:r>
              <a:rPr lang="en-US" sz="2000" dirty="0">
                <a:solidFill>
                  <a:schemeClr val="accent5">
                    <a:lumMod val="50000"/>
                  </a:schemeClr>
                </a:solidFill>
                <a:latin typeface="Century Gothic" panose="020B0502020202020204" pitchFamily="34" charset="0"/>
                <a:ea typeface="標楷體" panose="03000509000000000000" pitchFamily="65" charset="-120"/>
                <a:cs typeface="+mj-cs"/>
              </a:rPr>
              <a:t>，</a:t>
            </a:r>
            <a:r>
              <a:rPr lang="en-US" sz="2000" dirty="0">
                <a:solidFill>
                  <a:schemeClr val="accent5">
                    <a:lumMod val="50000"/>
                  </a:schemeClr>
                </a:solidFill>
                <a:latin typeface="Century Gothic" panose="020B0502020202020204" pitchFamily="34" charset="0"/>
                <a:ea typeface="標楷體" panose="03000509000000000000" pitchFamily="65" charset="-120"/>
              </a:rPr>
              <a:t>FMS</a:t>
            </a:r>
            <a:r>
              <a:rPr lang="zh-TW" altLang="en-US" sz="2000" dirty="0">
                <a:solidFill>
                  <a:schemeClr val="accent5">
                    <a:lumMod val="50000"/>
                  </a:schemeClr>
                </a:solidFill>
                <a:latin typeface="Century Gothic" panose="020B0502020202020204" pitchFamily="34" charset="0"/>
                <a:ea typeface="標楷體" panose="03000509000000000000" pitchFamily="65" charset="-120"/>
              </a:rPr>
              <a:t>會處理所有的</a:t>
            </a:r>
            <a:r>
              <a:rPr lang="zh-TW" altLang="en-US" sz="2000" b="1" dirty="0">
                <a:solidFill>
                  <a:schemeClr val="accent5">
                    <a:lumMod val="50000"/>
                  </a:schemeClr>
                </a:solidFill>
                <a:latin typeface="Century Gothic" panose="020B0502020202020204" pitchFamily="34" charset="0"/>
                <a:ea typeface="標楷體" panose="03000509000000000000" pitchFamily="65" charset="-120"/>
              </a:rPr>
              <a:t>業務</a:t>
            </a:r>
            <a:r>
              <a:rPr lang="zh-TW" altLang="en-US" sz="2000" dirty="0">
                <a:solidFill>
                  <a:schemeClr val="accent5">
                    <a:lumMod val="50000"/>
                  </a:schemeClr>
                </a:solidFill>
                <a:latin typeface="Century Gothic" panose="020B0502020202020204" pitchFamily="34" charset="0"/>
                <a:ea typeface="標楷體" panose="03000509000000000000" pitchFamily="65" charset="-120"/>
              </a:rPr>
              <a:t>及</a:t>
            </a:r>
            <a:r>
              <a:rPr lang="zh-TW" altLang="en-US" sz="2000" b="1" dirty="0">
                <a:solidFill>
                  <a:schemeClr val="accent5">
                    <a:lumMod val="50000"/>
                  </a:schemeClr>
                </a:solidFill>
                <a:latin typeface="Century Gothic" panose="020B0502020202020204" pitchFamily="34" charset="0"/>
                <a:ea typeface="標楷體" panose="03000509000000000000" pitchFamily="65" charset="-120"/>
              </a:rPr>
              <a:t>責任</a:t>
            </a:r>
            <a:r>
              <a:rPr lang="en-US" sz="2000" b="1" dirty="0">
                <a:solidFill>
                  <a:schemeClr val="accent5">
                    <a:lumMod val="50000"/>
                  </a:schemeClr>
                </a:solidFill>
                <a:latin typeface="Century Gothic" panose="020B0502020202020204" pitchFamily="34" charset="0"/>
                <a:ea typeface="標楷體" panose="03000509000000000000" pitchFamily="65" charset="-120"/>
              </a:rPr>
              <a:t>。</a:t>
            </a:r>
            <a:endPar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endParaRPr>
          </a:p>
        </p:txBody>
      </p:sp>
      <p:sp>
        <p:nvSpPr>
          <p:cNvPr id="27" name="TextBox 26"/>
          <p:cNvSpPr txBox="1"/>
          <p:nvPr/>
        </p:nvSpPr>
        <p:spPr>
          <a:xfrm>
            <a:off x="5619350" y="3610907"/>
            <a:ext cx="2980509" cy="923330"/>
          </a:xfrm>
          <a:prstGeom prst="rect">
            <a:avLst/>
          </a:prstGeom>
          <a:solidFill>
            <a:schemeClr val="bg1">
              <a:lumMod val="85000"/>
              <a:alpha val="78000"/>
            </a:schemeClr>
          </a:solid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Jason</a:t>
            </a:r>
            <a:r>
              <a:rPr lang="zh-TW" altLang="en-US" sz="2000" dirty="0">
                <a:solidFill>
                  <a:schemeClr val="accent5">
                    <a:lumMod val="50000"/>
                  </a:schemeClr>
                </a:solidFill>
                <a:latin typeface="Century Gothic" panose="020B0502020202020204" pitchFamily="34" charset="0"/>
                <a:ea typeface="標楷體" panose="03000509000000000000" pitchFamily="65" charset="-120"/>
                <a:cs typeface="+mj-cs"/>
              </a:rPr>
              <a:t>尋找</a:t>
            </a: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面談</a:t>
            </a:r>
            <a:r>
              <a:rPr lang="zh-TW" altLang="en-US" sz="2000" dirty="0">
                <a:solidFill>
                  <a:schemeClr val="accent5">
                    <a:lumMod val="50000"/>
                  </a:schemeClr>
                </a:solidFill>
                <a:latin typeface="Century Gothic" panose="020B0502020202020204" pitchFamily="34" charset="0"/>
                <a:ea typeface="標楷體" panose="03000509000000000000" pitchFamily="65" charset="-120"/>
                <a:cs typeface="+mj-cs"/>
              </a:rPr>
              <a:t>並</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雇用社會指導</a:t>
            </a: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a:t>
            </a:r>
            <a:r>
              <a:rPr lang="en-US" altLang="zh-TW" sz="2000" kern="1200" dirty="0">
                <a:solidFill>
                  <a:schemeClr val="accent5">
                    <a:lumMod val="50000"/>
                  </a:schemeClr>
                </a:solidFill>
                <a:latin typeface="Century Gothic" panose="020B0502020202020204" pitchFamily="34" charset="0"/>
                <a:ea typeface="標楷體" panose="03000509000000000000" pitchFamily="65" charset="-120"/>
                <a:cs typeface="+mj-cs"/>
              </a:rPr>
              <a:t>FMS</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會處理所有的業務及責任</a:t>
            </a: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a:t>
            </a:r>
          </a:p>
        </p:txBody>
      </p:sp>
      <p:sp>
        <p:nvSpPr>
          <p:cNvPr id="28" name="TextBox 27"/>
          <p:cNvSpPr txBox="1"/>
          <p:nvPr/>
        </p:nvSpPr>
        <p:spPr>
          <a:xfrm>
            <a:off x="2432783" y="4921693"/>
            <a:ext cx="2905711" cy="1200329"/>
          </a:xfrm>
          <a:prstGeom prst="rect">
            <a:avLst/>
          </a:prstGeom>
          <a:solidFill>
            <a:schemeClr val="bg1">
              <a:lumMod val="85000"/>
            </a:schemeClr>
          </a:solidFill>
        </p:spPr>
        <p:txBody>
          <a:bodyPr wrap="square" rtlCol="0">
            <a:spAutoFit/>
          </a:bodyPr>
          <a:lstStyle/>
          <a:p>
            <a:pPr algn="ctr">
              <a:lnSpc>
                <a:spcPct val="90000"/>
              </a:lnSpc>
              <a:spcBef>
                <a:spcPct val="0"/>
              </a:spcBef>
            </a:pP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Jason</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雇用</a:t>
            </a:r>
            <a:r>
              <a:rPr lang="zh-TW" altLang="en-US" sz="2000" dirty="0">
                <a:solidFill>
                  <a:schemeClr val="accent5">
                    <a:lumMod val="50000"/>
                  </a:schemeClr>
                </a:solidFill>
                <a:latin typeface="Century Gothic" panose="020B0502020202020204" pitchFamily="34" charset="0"/>
                <a:ea typeface="標楷體" panose="03000509000000000000" pitchFamily="65" charset="-120"/>
              </a:rPr>
              <a:t>提供工作指導的</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地方</a:t>
            </a:r>
            <a:r>
              <a:rPr lang="zh-TW" altLang="en-US" sz="2000" b="1" kern="1200" dirty="0">
                <a:solidFill>
                  <a:schemeClr val="accent5">
                    <a:lumMod val="50000"/>
                  </a:schemeClr>
                </a:solidFill>
                <a:latin typeface="Century Gothic" panose="020B0502020202020204" pitchFamily="34" charset="0"/>
                <a:ea typeface="標楷體" panose="03000509000000000000" pitchFamily="65" charset="-120"/>
                <a:cs typeface="+mj-cs"/>
              </a:rPr>
              <a:t>機構</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，專門從事他夢想的工作</a:t>
            </a: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a:t>
            </a:r>
            <a:r>
              <a:rPr lang="zh-TW" alt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園藝</a:t>
            </a:r>
            <a:r>
              <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rPr>
              <a:t>。</a:t>
            </a:r>
          </a:p>
        </p:txBody>
      </p:sp>
      <p:sp>
        <p:nvSpPr>
          <p:cNvPr id="31" name="TextBox 30"/>
          <p:cNvSpPr txBox="1"/>
          <p:nvPr/>
        </p:nvSpPr>
        <p:spPr>
          <a:xfrm>
            <a:off x="8284457" y="100837"/>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494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共同雇主</a:t>
            </a:r>
            <a:endParaRPr lang="en-US" sz="1600" dirty="0">
              <a:solidFill>
                <a:schemeClr val="tx1"/>
              </a:solidFill>
              <a:latin typeface="標楷體" panose="03000509000000000000" pitchFamily="65" charset="-120"/>
              <a:ea typeface="標楷體" panose="03000509000000000000" pitchFamily="65" charset="-120"/>
            </a:endParaRP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2" name="Rectangle 1">
            <a:extLst>
              <a:ext uri="{FF2B5EF4-FFF2-40B4-BE49-F238E27FC236}">
                <a16:creationId xmlns:a16="http://schemas.microsoft.com/office/drawing/2014/main" id="{CE49A5DF-72AE-E748-A0A9-15A5E053D43D}"/>
              </a:ext>
            </a:extLst>
          </p:cNvPr>
          <p:cNvSpPr/>
          <p:nvPr/>
        </p:nvSpPr>
        <p:spPr>
          <a:xfrm>
            <a:off x="105672" y="631625"/>
            <a:ext cx="5945143" cy="466281"/>
          </a:xfrm>
          <a:prstGeom prst="rect">
            <a:avLst/>
          </a:prstGeom>
        </p:spPr>
        <p:txBody>
          <a:bodyPr wrap="square">
            <a:spAutoFit/>
          </a:bodyPr>
          <a:lstStyle/>
          <a:p>
            <a:pPr>
              <a:lnSpc>
                <a:spcPct val="90000"/>
              </a:lnSpc>
              <a:spcBef>
                <a:spcPct val="0"/>
              </a:spcBef>
            </a:pPr>
            <a:r>
              <a:rPr lang="zh-TW" altLang="en-US" sz="2700" b="1" dirty="0">
                <a:solidFill>
                  <a:schemeClr val="bg2">
                    <a:lumMod val="10000"/>
                  </a:schemeClr>
                </a:solidFill>
                <a:latin typeface="標楷體" panose="03000509000000000000" pitchFamily="65" charset="-120"/>
                <a:ea typeface="標楷體" panose="03000509000000000000" pitchFamily="65" charset="-120"/>
              </a:rPr>
              <a:t>財務管理服務</a:t>
            </a:r>
            <a:endParaRPr lang="en-US" sz="27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4" name="TextBox 3"/>
          <p:cNvSpPr txBox="1"/>
          <p:nvPr/>
        </p:nvSpPr>
        <p:spPr>
          <a:xfrm>
            <a:off x="1575323" y="1246264"/>
            <a:ext cx="901566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ea typeface="標楷體" panose="03000509000000000000" pitchFamily="65" charset="-120"/>
                <a:cs typeface="+mj-cs"/>
                <a:hlinkClick r:id="rId3" action="ppaction://hlinkfile"/>
              </a:rPr>
              <a:t>*FMS</a:t>
            </a:r>
            <a:r>
              <a:rPr lang="zh-TW" altLang="en-US" sz="3200" b="1" kern="1200" dirty="0">
                <a:solidFill>
                  <a:schemeClr val="accent5">
                    <a:lumMod val="50000"/>
                  </a:schemeClr>
                </a:solidFill>
                <a:latin typeface="Century Gothic" panose="020B0502020202020204" pitchFamily="34" charset="0"/>
                <a:ea typeface="標楷體" panose="03000509000000000000" pitchFamily="65" charset="-120"/>
                <a:cs typeface="+mj-cs"/>
                <a:hlinkClick r:id="rId3" action="ppaction://hlinkfile"/>
              </a:rPr>
              <a:t>成本</a:t>
            </a:r>
            <a:endParaRPr lang="en-US" sz="3200" b="1" kern="1200" dirty="0">
              <a:solidFill>
                <a:schemeClr val="accent5">
                  <a:lumMod val="50000"/>
                </a:schemeClr>
              </a:solidFill>
              <a:latin typeface="Century Gothic" panose="020B0502020202020204" pitchFamily="34" charset="0"/>
              <a:ea typeface="標楷體" panose="03000509000000000000" pitchFamily="65" charset="-120"/>
              <a:cs typeface="+mj-cs"/>
            </a:endParaRP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9495" y="3674969"/>
              <a:ext cx="204925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kern="1200" dirty="0">
                  <a:latin typeface="Century Gothic" panose="020B0502020202020204" pitchFamily="34" charset="0"/>
                  <a:ea typeface="標楷體" panose="03000509000000000000" pitchFamily="65" charset="-120"/>
                  <a:cs typeface="+mj-cs"/>
                </a:rPr>
                <a:t>FMS</a:t>
              </a:r>
              <a:r>
                <a:rPr lang="zh-TW" altLang="en-US" sz="3200" kern="1200" dirty="0">
                  <a:latin typeface="Century Gothic" panose="020B0502020202020204" pitchFamily="34" charset="0"/>
                  <a:ea typeface="標楷體" panose="03000509000000000000" pitchFamily="65" charset="-120"/>
                  <a:cs typeface="+mj-cs"/>
                </a:rPr>
                <a:t>服務</a:t>
              </a:r>
              <a:endParaRPr lang="en-US" sz="3200" kern="1200" dirty="0">
                <a:latin typeface="Century Gothic" panose="020B0502020202020204" pitchFamily="34" charset="0"/>
                <a:ea typeface="標楷體" panose="03000509000000000000" pitchFamily="65" charset="-120"/>
                <a:cs typeface="+mj-cs"/>
              </a:endParaRP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04609" y="58912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3600" b="1" kern="1200" dirty="0">
                <a:latin typeface="標楷體" panose="03000509000000000000" pitchFamily="65" charset="-120"/>
                <a:ea typeface="標楷體" panose="03000509000000000000" pitchFamily="65" charset="-120"/>
                <a:cs typeface="+mj-cs"/>
              </a:rPr>
              <a:t>何謂自我決定</a:t>
            </a:r>
            <a:endParaRPr lang="en-US" sz="3600" b="1" kern="1200" dirty="0">
              <a:latin typeface="標楷體" panose="03000509000000000000" pitchFamily="65" charset="-120"/>
              <a:ea typeface="標楷體" panose="03000509000000000000" pitchFamily="65" charset="-120"/>
              <a:cs typeface="+mj-cs"/>
            </a:endParaRP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自我決定課程概述</a:t>
            </a: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自我決定的歷史</a:t>
            </a: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重點整理</a:t>
            </a: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自我決定的五大原則</a:t>
            </a: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endParaRPr lang="en-US" sz="2000" dirty="0">
              <a:latin typeface="標楷體" panose="03000509000000000000" pitchFamily="65" charset="-120"/>
              <a:ea typeface="標楷體" panose="03000509000000000000" pitchFamily="65" charset="-120"/>
            </a:endParaRPr>
          </a:p>
          <a:p>
            <a:pPr marL="914400" lvl="1" indent="-457200">
              <a:buFont typeface="Wingdings" pitchFamily="2" charset="2"/>
              <a:buChar char="ü"/>
            </a:pPr>
            <a:r>
              <a:rPr lang="zh-TW" altLang="en-US" sz="2000" dirty="0">
                <a:latin typeface="標楷體" panose="03000509000000000000" pitchFamily="65" charset="-120"/>
                <a:ea typeface="標楷體" panose="03000509000000000000" pitchFamily="65" charset="-120"/>
              </a:rPr>
              <a:t>個人中心規劃</a:t>
            </a:r>
            <a:endParaRPr 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582099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60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61718"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帳單</a:t>
            </a:r>
            <a:endParaRPr lang="en-US" altLang="zh-TW" dirty="0">
              <a:solidFill>
                <a:schemeClr val="tx1"/>
              </a:solidFill>
              <a:latin typeface="標楷體" panose="03000509000000000000" pitchFamily="65" charset="-120"/>
              <a:ea typeface="標楷體" panose="03000509000000000000" pitchFamily="65" charset="-120"/>
            </a:endParaRPr>
          </a:p>
          <a:p>
            <a:pPr algn="ctr"/>
            <a:r>
              <a:rPr lang="zh-TW" altLang="en-US" dirty="0">
                <a:solidFill>
                  <a:schemeClr val="tx1"/>
                </a:solidFill>
                <a:latin typeface="標楷體" panose="03000509000000000000" pitchFamily="65" charset="-120"/>
                <a:ea typeface="標楷體" panose="03000509000000000000" pitchFamily="65" charset="-120"/>
              </a:rPr>
              <a:t>支付者</a:t>
            </a:r>
            <a:endParaRPr lang="en-US" dirty="0">
              <a:solidFill>
                <a:schemeClr val="tx1"/>
              </a:solidFill>
              <a:latin typeface="標楷體" panose="03000509000000000000" pitchFamily="65" charset="-120"/>
              <a:ea typeface="標楷體" panose="03000509000000000000" pitchFamily="65" charset="-120"/>
            </a:endParaRP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TW" altLang="en-US" sz="1600" dirty="0">
                <a:solidFill>
                  <a:schemeClr val="tx1"/>
                </a:solidFill>
                <a:latin typeface="標楷體" panose="03000509000000000000" pitchFamily="65" charset="-120"/>
                <a:ea typeface="標楷體" panose="03000509000000000000" pitchFamily="65" charset="-120"/>
              </a:rPr>
              <a:t>共同</a:t>
            </a:r>
            <a:endParaRPr lang="en-US" sz="1600" dirty="0">
              <a:solidFill>
                <a:schemeClr val="tx1"/>
              </a:solidFill>
              <a:latin typeface="標楷體" panose="03000509000000000000" pitchFamily="65" charset="-120"/>
              <a:ea typeface="標楷體" panose="03000509000000000000" pitchFamily="65" charset="-120"/>
            </a:endParaRPr>
          </a:p>
          <a:p>
            <a:pPr algn="ctr"/>
            <a:r>
              <a:rPr lang="zh-TW" altLang="en-US" sz="1600" dirty="0">
                <a:solidFill>
                  <a:schemeClr val="tx1"/>
                </a:solidFill>
                <a:latin typeface="標楷體" panose="03000509000000000000" pitchFamily="65" charset="-120"/>
                <a:ea typeface="標楷體" panose="03000509000000000000" pitchFamily="65" charset="-120"/>
              </a:rPr>
              <a:t>雇主</a:t>
            </a:r>
            <a:endParaRPr lang="en-US" dirty="0">
              <a:solidFill>
                <a:schemeClr val="tx1"/>
              </a:solidFill>
              <a:latin typeface="標楷體" panose="03000509000000000000" pitchFamily="65" charset="-120"/>
              <a:ea typeface="標楷體" panose="03000509000000000000" pitchFamily="65" charset="-120"/>
            </a:endParaRP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共同雇主</a:t>
            </a:r>
            <a:endParaRPr lang="en-US" sz="1600" dirty="0">
              <a:solidFill>
                <a:schemeClr val="tx1"/>
              </a:solidFill>
              <a:latin typeface="標楷體" panose="03000509000000000000" pitchFamily="65" charset="-120"/>
              <a:ea typeface="標楷體" panose="03000509000000000000" pitchFamily="65" charset="-120"/>
            </a:endParaRP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付費服務及支持</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582099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財務管理服務</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8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帳單 支付者</a:t>
              </a:r>
              <a:endParaRPr lang="en-US" dirty="0">
                <a:solidFill>
                  <a:schemeClr val="tx1"/>
                </a:solidFill>
                <a:latin typeface="標楷體" panose="03000509000000000000" pitchFamily="65" charset="-120"/>
                <a:ea typeface="標楷體" panose="03000509000000000000" pitchFamily="65" charset="-120"/>
              </a:endParaRP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TW" altLang="en-US" sz="1600" dirty="0">
                  <a:solidFill>
                    <a:schemeClr val="tx1"/>
                  </a:solidFill>
                  <a:latin typeface="標楷體" panose="03000509000000000000" pitchFamily="65" charset="-120"/>
                  <a:ea typeface="標楷體" panose="03000509000000000000" pitchFamily="65" charset="-120"/>
                </a:rPr>
                <a:t>共同</a:t>
              </a:r>
              <a:endParaRPr lang="en-US" sz="1600" dirty="0">
                <a:solidFill>
                  <a:schemeClr val="tx1"/>
                </a:solidFill>
                <a:latin typeface="標楷體" panose="03000509000000000000" pitchFamily="65" charset="-120"/>
                <a:ea typeface="標楷體" panose="03000509000000000000" pitchFamily="65" charset="-120"/>
              </a:endParaRPr>
            </a:p>
            <a:p>
              <a:pPr algn="ctr"/>
              <a:r>
                <a:rPr lang="zh-TW" altLang="en-US" sz="1600" dirty="0">
                  <a:solidFill>
                    <a:schemeClr val="tx1"/>
                  </a:solidFill>
                  <a:latin typeface="標楷體" panose="03000509000000000000" pitchFamily="65" charset="-120"/>
                  <a:ea typeface="標楷體" panose="03000509000000000000" pitchFamily="65" charset="-120"/>
                </a:rPr>
                <a:t>雇主</a:t>
              </a:r>
              <a:endParaRPr lang="en-US" dirty="0">
                <a:solidFill>
                  <a:schemeClr val="tx1"/>
                </a:solidFill>
                <a:latin typeface="標楷體" panose="03000509000000000000" pitchFamily="65" charset="-120"/>
                <a:ea typeface="標楷體" panose="03000509000000000000" pitchFamily="65" charset="-120"/>
              </a:endParaRP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共同雇主</a:t>
              </a:r>
              <a:endParaRPr lang="en-US" sz="1600" dirty="0">
                <a:solidFill>
                  <a:schemeClr val="tx1"/>
                </a:solidFill>
                <a:latin typeface="標楷體" panose="03000509000000000000" pitchFamily="65" charset="-120"/>
                <a:ea typeface="標楷體" panose="03000509000000000000" pitchFamily="65" charset="-120"/>
              </a:endParaRPr>
            </a:p>
          </p:txBody>
        </p:sp>
      </p:grpSp>
      <p:sp>
        <p:nvSpPr>
          <p:cNvPr id="38" name="Donut 37">
            <a:extLst>
              <a:ext uri="{FF2B5EF4-FFF2-40B4-BE49-F238E27FC236}">
                <a16:creationId xmlns:a16="http://schemas.microsoft.com/office/drawing/2014/main" id="{5A9096C0-872D-504A-B3F8-1B42C12EEB41}"/>
              </a:ext>
            </a:extLst>
          </p:cNvPr>
          <p:cNvSpPr/>
          <p:nvPr/>
        </p:nvSpPr>
        <p:spPr>
          <a:xfrm>
            <a:off x="6315957" y="5408462"/>
            <a:ext cx="1997748" cy="84539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29" name="Rectangle 28">
            <a:extLst>
              <a:ext uri="{FF2B5EF4-FFF2-40B4-BE49-F238E27FC236}">
                <a16:creationId xmlns:a16="http://schemas.microsoft.com/office/drawing/2014/main" id="{CE49A5DF-72AE-E748-A0A9-15A5E053D43D}"/>
              </a:ext>
            </a:extLst>
          </p:cNvPr>
          <p:cNvSpPr/>
          <p:nvPr/>
        </p:nvSpPr>
        <p:spPr>
          <a:xfrm>
            <a:off x="105673" y="631625"/>
            <a:ext cx="5945143" cy="466281"/>
          </a:xfrm>
          <a:prstGeom prst="rect">
            <a:avLst/>
          </a:prstGeom>
        </p:spPr>
        <p:txBody>
          <a:bodyPr wrap="square">
            <a:spAutoFit/>
          </a:bodyPr>
          <a:lstStyle/>
          <a:p>
            <a:pPr>
              <a:lnSpc>
                <a:spcPct val="90000"/>
              </a:lnSpc>
              <a:spcBef>
                <a:spcPct val="0"/>
              </a:spcBef>
            </a:pPr>
            <a:r>
              <a:rPr lang="zh-TW" altLang="en-US" sz="2700" b="1" dirty="0">
                <a:solidFill>
                  <a:schemeClr val="bg2">
                    <a:lumMod val="10000"/>
                  </a:schemeClr>
                </a:solidFill>
                <a:latin typeface="標楷體" panose="03000509000000000000" pitchFamily="65" charset="-120"/>
                <a:ea typeface="標楷體" panose="03000509000000000000" pitchFamily="65" charset="-120"/>
              </a:rPr>
              <a:t>財務管理服務</a:t>
            </a:r>
            <a:endParaRPr lang="en-US" sz="27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400" kern="1200" dirty="0">
                  <a:effectLst>
                    <a:outerShdw blurRad="38100" dist="38100" dir="2700000" algn="tl">
                      <a:srgbClr val="000000">
                        <a:alpha val="43137"/>
                      </a:srgbClr>
                    </a:outerShdw>
                  </a:effectLst>
                  <a:latin typeface="Century Gothic" panose="020B0502020202020204" pitchFamily="34" charset="0"/>
                  <a:ea typeface="+mj-ea"/>
                  <a:cs typeface="+mj-cs"/>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帳單</a:t>
              </a:r>
              <a:endParaRPr lang="en-US" altLang="zh-TW" dirty="0">
                <a:solidFill>
                  <a:schemeClr val="tx1"/>
                </a:solidFill>
                <a:latin typeface="標楷體" panose="03000509000000000000" pitchFamily="65" charset="-120"/>
                <a:ea typeface="標楷體" panose="03000509000000000000" pitchFamily="65" charset="-120"/>
              </a:endParaRPr>
            </a:p>
            <a:p>
              <a:pPr algn="ctr"/>
              <a:r>
                <a:rPr lang="zh-TW" altLang="en-US" dirty="0">
                  <a:solidFill>
                    <a:schemeClr val="tx1"/>
                  </a:solidFill>
                  <a:latin typeface="標楷體" panose="03000509000000000000" pitchFamily="65" charset="-120"/>
                  <a:ea typeface="標楷體" panose="03000509000000000000" pitchFamily="65" charset="-120"/>
                </a:rPr>
                <a:t>支付者</a:t>
              </a:r>
              <a:endParaRPr lang="en-US" dirty="0">
                <a:solidFill>
                  <a:schemeClr val="tx1"/>
                </a:solidFill>
                <a:latin typeface="標楷體" panose="03000509000000000000" pitchFamily="65" charset="-120"/>
                <a:ea typeface="標楷體" panose="03000509000000000000" pitchFamily="65" charset="-120"/>
              </a:endParaRP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帳單 支付者</a:t>
              </a:r>
              <a:endParaRPr lang="en-US" dirty="0">
                <a:solidFill>
                  <a:schemeClr val="tx1"/>
                </a:solidFill>
                <a:latin typeface="標楷體" panose="03000509000000000000" pitchFamily="65" charset="-120"/>
                <a:ea typeface="標楷體" panose="03000509000000000000" pitchFamily="65" charset="-120"/>
              </a:endParaRP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105672" y="610286"/>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個人預算</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標楷體" panose="03000509000000000000" pitchFamily="65" charset="-120"/>
                <a:cs typeface="+mj-cs"/>
              </a:rPr>
              <a:t>FMS</a:t>
            </a:r>
            <a:r>
              <a:rPr lang="zh-TW" altLang="en-US" sz="3200" b="1" kern="1200" dirty="0">
                <a:latin typeface="Century Gothic" panose="020B0502020202020204" pitchFamily="34" charset="0"/>
                <a:ea typeface="標楷體" panose="03000509000000000000" pitchFamily="65" charset="-120"/>
                <a:cs typeface="+mj-cs"/>
              </a:rPr>
              <a:t>討論</a:t>
            </a:r>
            <a:endParaRPr lang="en-US" sz="3200" b="1" kern="1200" dirty="0">
              <a:latin typeface="Century Gothic" panose="020B0502020202020204" pitchFamily="34" charset="0"/>
              <a:ea typeface="標楷體" panose="03000509000000000000" pitchFamily="65" charset="-120"/>
              <a:cs typeface="+mj-cs"/>
            </a:endParaRPr>
          </a:p>
          <a:p>
            <a:pPr algn="ctr" defTabSz="914400" rtl="0" eaLnBrk="1" latinLnBrk="0" hangingPunct="1">
              <a:lnSpc>
                <a:spcPct val="90000"/>
              </a:lnSpc>
              <a:spcBef>
                <a:spcPct val="0"/>
              </a:spcBef>
              <a:buNone/>
            </a:pPr>
            <a:r>
              <a:rPr lang="zh-TW" altLang="en-US" sz="3200" b="1" dirty="0">
                <a:latin typeface="Century Gothic" panose="020B0502020202020204" pitchFamily="34" charset="0"/>
                <a:ea typeface="標楷體" panose="03000509000000000000" pitchFamily="65" charset="-120"/>
                <a:cs typeface="+mj-cs"/>
              </a:rPr>
              <a:t>活動</a:t>
            </a:r>
            <a:r>
              <a:rPr lang="en-US" sz="3200" b="1" dirty="0">
                <a:latin typeface="Century Gothic" panose="020B0502020202020204" pitchFamily="34" charset="0"/>
                <a:ea typeface="標楷體" panose="03000509000000000000" pitchFamily="65" charset="-120"/>
                <a:cs typeface="+mj-cs"/>
              </a:rPr>
              <a:t> </a:t>
            </a:r>
            <a:endParaRPr lang="en-US" sz="3200" b="1" kern="1200" dirty="0">
              <a:latin typeface="Century Gothic" panose="020B0502020202020204" pitchFamily="34" charset="0"/>
              <a:ea typeface="標楷體" panose="03000509000000000000" pitchFamily="65" charset="-120"/>
              <a:cs typeface="+mj-cs"/>
            </a:endParaRP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zh-TW" altLang="en-US" sz="2400" b="1" dirty="0">
                <a:latin typeface="Century Gothic" panose="020B0502020202020204" pitchFamily="34" charset="0"/>
                <a:ea typeface="標楷體" panose="03000509000000000000" pitchFamily="65" charset="-120"/>
              </a:rPr>
              <a:t>複習花費計畫服務</a:t>
            </a:r>
            <a:r>
              <a:rPr lang="en-US" sz="2400" b="1" dirty="0">
                <a:latin typeface="Century Gothic" panose="020B0502020202020204" pitchFamily="34" charset="0"/>
                <a:ea typeface="標楷體" panose="03000509000000000000" pitchFamily="65" charset="-120"/>
              </a:rPr>
              <a:t>。</a:t>
            </a:r>
          </a:p>
          <a:p>
            <a:pPr marL="514350" indent="-514350">
              <a:buFont typeface="+mj-lt"/>
              <a:buAutoNum type="arabicParenR"/>
            </a:pPr>
            <a:endParaRPr lang="en-US" sz="2400" b="1" dirty="0">
              <a:latin typeface="Century Gothic" panose="020B0502020202020204" pitchFamily="34" charset="0"/>
              <a:ea typeface="標楷體" panose="03000509000000000000" pitchFamily="65" charset="-120"/>
            </a:endParaRPr>
          </a:p>
          <a:p>
            <a:pPr marL="514350" indent="-514350">
              <a:buFont typeface="+mj-lt"/>
              <a:buAutoNum type="arabicParenR"/>
            </a:pPr>
            <a:r>
              <a:rPr lang="zh-TW" altLang="en-US" sz="2400" b="1" dirty="0">
                <a:latin typeface="Century Gothic" panose="020B0502020202020204" pitchFamily="34" charset="0"/>
                <a:ea typeface="標楷體" panose="03000509000000000000" pitchFamily="65" charset="-120"/>
              </a:rPr>
              <a:t>確定是否會有員工</a:t>
            </a:r>
            <a:r>
              <a:rPr lang="en-US" sz="2400" b="1" dirty="0">
                <a:latin typeface="Century Gothic" panose="020B0502020202020204" pitchFamily="34" charset="0"/>
                <a:ea typeface="標楷體" panose="03000509000000000000" pitchFamily="65" charset="-120"/>
              </a:rPr>
              <a:t>？</a:t>
            </a:r>
          </a:p>
          <a:p>
            <a:pPr marL="514350" indent="-514350">
              <a:buFont typeface="+mj-lt"/>
              <a:buAutoNum type="arabicParenR"/>
            </a:pPr>
            <a:endParaRPr lang="en-US" sz="2400" b="1" dirty="0">
              <a:latin typeface="Century Gothic" panose="020B0502020202020204" pitchFamily="34" charset="0"/>
              <a:ea typeface="標楷體" panose="03000509000000000000" pitchFamily="65" charset="-120"/>
            </a:endParaRPr>
          </a:p>
          <a:p>
            <a:pPr marL="514350" indent="-514350">
              <a:buFont typeface="+mj-lt"/>
              <a:buAutoNum type="arabicParenR"/>
            </a:pPr>
            <a:r>
              <a:rPr lang="zh-TW" altLang="en-US" sz="2400" b="1" dirty="0">
                <a:latin typeface="Century Gothic" panose="020B0502020202020204" pitchFamily="34" charset="0"/>
                <a:ea typeface="標楷體" panose="03000509000000000000" pitchFamily="65" charset="-120"/>
              </a:rPr>
              <a:t>確定與員工的關係</a:t>
            </a:r>
            <a:r>
              <a:rPr lang="en-US" sz="2400" b="1" dirty="0">
                <a:latin typeface="Century Gothic" panose="020B0502020202020204" pitchFamily="34" charset="0"/>
                <a:ea typeface="標楷體" panose="03000509000000000000" pitchFamily="65" charset="-120"/>
              </a:rPr>
              <a:t>？</a:t>
            </a:r>
          </a:p>
          <a:p>
            <a:pPr marL="514350" indent="-514350">
              <a:buFont typeface="+mj-lt"/>
              <a:buAutoNum type="arabicParenR"/>
            </a:pPr>
            <a:endParaRPr lang="en-US" sz="2400" b="1" dirty="0">
              <a:latin typeface="Century Gothic" panose="020B0502020202020204" pitchFamily="34" charset="0"/>
              <a:ea typeface="標楷體" panose="03000509000000000000" pitchFamily="65" charset="-120"/>
            </a:endParaRPr>
          </a:p>
          <a:p>
            <a:pPr marL="514350" indent="-514350">
              <a:buFont typeface="+mj-lt"/>
              <a:buAutoNum type="arabicParenR"/>
            </a:pPr>
            <a:r>
              <a:rPr lang="zh-TW" altLang="en-US" sz="2400" b="1" dirty="0">
                <a:latin typeface="Century Gothic" panose="020B0502020202020204" pitchFamily="34" charset="0"/>
                <a:ea typeface="標楷體" panose="03000509000000000000" pitchFamily="65" charset="-120"/>
              </a:rPr>
              <a:t>你會有何種</a:t>
            </a:r>
            <a:r>
              <a:rPr lang="en-US" sz="2400" b="1" dirty="0">
                <a:latin typeface="Century Gothic" panose="020B0502020202020204" pitchFamily="34" charset="0"/>
                <a:ea typeface="標楷體" panose="03000509000000000000" pitchFamily="65" charset="-120"/>
              </a:rPr>
              <a:t>FMS？</a:t>
            </a:r>
            <a:r>
              <a:rPr lang="zh-TW" altLang="en-US" sz="2400" b="1" dirty="0">
                <a:latin typeface="Century Gothic" panose="020B0502020202020204" pitchFamily="34" charset="0"/>
                <a:ea typeface="標楷體" panose="03000509000000000000" pitchFamily="65" charset="-120"/>
              </a:rPr>
              <a:t>為什麼</a:t>
            </a:r>
            <a:r>
              <a:rPr lang="en-US" sz="2400" b="1" dirty="0">
                <a:latin typeface="Century Gothic" panose="020B0502020202020204" pitchFamily="34" charset="0"/>
                <a:ea typeface="標楷體" panose="03000509000000000000" pitchFamily="65" charset="-120"/>
              </a:rPr>
              <a:t>？</a:t>
            </a:r>
          </a:p>
          <a:p>
            <a:endParaRPr lang="en-US" sz="2400" dirty="0">
              <a:latin typeface="Century Gothic" panose="020B0502020202020204" pitchFamily="34" charset="0"/>
              <a:ea typeface="標楷體" panose="03000509000000000000" pitchFamily="65" charset="-12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401565"/>
            </a:xfrm>
            <a:prstGeom prst="rect">
              <a:avLst/>
            </a:prstGeom>
            <a:noFill/>
          </p:spPr>
          <p:txBody>
            <a:bodyPr wrap="square" rtlCol="0">
              <a:spAutoFit/>
            </a:bodyPr>
            <a:lstStyle/>
            <a:p>
              <a:pPr algn="ctr"/>
              <a:r>
                <a:rPr lang="en-US" sz="3600" b="1" dirty="0">
                  <a:latin typeface="Century Gothic" panose="020B0502020202020204" pitchFamily="34" charset="0"/>
                  <a:ea typeface="標楷體" panose="03000509000000000000" pitchFamily="65" charset="-120"/>
                </a:rPr>
                <a:t>FMS</a:t>
              </a:r>
              <a:r>
                <a:rPr lang="zh-TW" altLang="en-US" sz="3600" b="1" dirty="0">
                  <a:latin typeface="Century Gothic" panose="020B0502020202020204" pitchFamily="34" charset="0"/>
                  <a:ea typeface="標楷體" panose="03000509000000000000" pitchFamily="65" charset="-120"/>
                </a:rPr>
                <a:t>複習</a:t>
              </a:r>
              <a:endParaRPr lang="en-US" sz="3600" b="1" dirty="0">
                <a:latin typeface="Century Gothic" panose="020B0502020202020204" pitchFamily="34" charset="0"/>
                <a:ea typeface="標楷體" panose="03000509000000000000" pitchFamily="65" charset="-120"/>
              </a:endParaRPr>
            </a:p>
            <a:p>
              <a:pPr algn="ctr"/>
              <a:endParaRPr lang="en-US" sz="800" b="1" dirty="0">
                <a:latin typeface="Century Gothic" panose="020B0502020202020204" pitchFamily="34" charset="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標楷體" panose="03000509000000000000" pitchFamily="65" charset="-120"/>
                </a:rPr>
                <a:t>FMS</a:t>
              </a:r>
              <a:r>
                <a:rPr lang="zh-TW" altLang="en-US" sz="2400" dirty="0">
                  <a:solidFill>
                    <a:schemeClr val="tx2">
                      <a:lumMod val="50000"/>
                    </a:schemeClr>
                  </a:solidFill>
                  <a:latin typeface="Century Gothic" panose="020B0502020202020204" pitchFamily="34" charset="0"/>
                  <a:ea typeface="標楷體" panose="03000509000000000000" pitchFamily="65" charset="-120"/>
                </a:rPr>
                <a:t>概述</a:t>
              </a: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a:lnSpc>
                  <a:spcPct val="90000"/>
                </a:lnSpc>
                <a:spcBef>
                  <a:spcPct val="0"/>
                </a:spcBef>
              </a:pP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Century Gothic" panose="020B0502020202020204" pitchFamily="34" charset="0"/>
                  <a:ea typeface="標楷體" panose="03000509000000000000" pitchFamily="65" charset="-120"/>
                </a:rPr>
                <a:t>決定你與</a:t>
              </a:r>
              <a:r>
                <a:rPr lang="en-US" altLang="zh-TW" sz="2400" dirty="0">
                  <a:solidFill>
                    <a:schemeClr val="tx2">
                      <a:lumMod val="50000"/>
                    </a:schemeClr>
                  </a:solidFill>
                  <a:latin typeface="Century Gothic" panose="020B0502020202020204" pitchFamily="34" charset="0"/>
                  <a:ea typeface="標楷體" panose="03000509000000000000" pitchFamily="65" charset="-120"/>
                </a:rPr>
                <a:t>FMS</a:t>
              </a:r>
              <a:r>
                <a:rPr lang="zh-TW" altLang="en-US" sz="2400" dirty="0">
                  <a:solidFill>
                    <a:schemeClr val="tx2">
                      <a:lumMod val="50000"/>
                    </a:schemeClr>
                  </a:solidFill>
                  <a:latin typeface="Century Gothic" panose="020B0502020202020204" pitchFamily="34" charset="0"/>
                  <a:ea typeface="標楷體" panose="03000509000000000000" pitchFamily="65" charset="-120"/>
                </a:rPr>
                <a:t>的關係</a:t>
              </a: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a:lnSpc>
                  <a:spcPct val="90000"/>
                </a:lnSpc>
                <a:spcBef>
                  <a:spcPct val="0"/>
                </a:spcBef>
              </a:pP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sz="2400" dirty="0">
                  <a:solidFill>
                    <a:schemeClr val="tx2">
                      <a:lumMod val="50000"/>
                    </a:schemeClr>
                  </a:solidFill>
                  <a:latin typeface="Century Gothic" panose="020B0502020202020204" pitchFamily="34" charset="0"/>
                  <a:ea typeface="標楷體" panose="03000509000000000000" pitchFamily="65" charset="-120"/>
                </a:rPr>
                <a:t>三大模式</a:t>
              </a: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a:lnSpc>
                  <a:spcPct val="90000"/>
                </a:lnSpc>
                <a:spcBef>
                  <a:spcPct val="0"/>
                </a:spcBef>
              </a:pPr>
              <a:r>
                <a:rPr lang="en-US" sz="2400" dirty="0">
                  <a:solidFill>
                    <a:schemeClr val="tx2">
                      <a:lumMod val="50000"/>
                    </a:schemeClr>
                  </a:solidFill>
                  <a:latin typeface="Century Gothic" panose="020B0502020202020204" pitchFamily="34" charset="0"/>
                  <a:ea typeface="標楷體" panose="03000509000000000000" pitchFamily="65" charset="-120"/>
                </a:rPr>
                <a:t> </a:t>
              </a:r>
            </a:p>
            <a:p>
              <a:pPr marL="342900" indent="-342900">
                <a:lnSpc>
                  <a:spcPct val="90000"/>
                </a:lnSpc>
                <a:spcBef>
                  <a:spcPct val="0"/>
                </a:spcBef>
                <a:buFont typeface="Wingdings" panose="05000000000000000000" pitchFamily="2" charset="2"/>
                <a:buChar char="ü"/>
              </a:pPr>
              <a:r>
                <a:rPr lang="en-GB" altLang="zh-TW" sz="2400" dirty="0">
                  <a:solidFill>
                    <a:schemeClr val="tx2">
                      <a:lumMod val="50000"/>
                    </a:schemeClr>
                  </a:solidFill>
                  <a:latin typeface="Century Gothic" panose="020B0502020202020204" pitchFamily="34" charset="0"/>
                  <a:ea typeface="標楷體" panose="03000509000000000000" pitchFamily="65" charset="-120"/>
                </a:rPr>
                <a:t> FMS</a:t>
              </a:r>
              <a:r>
                <a:rPr lang="zh-TW" altLang="en-US" sz="2400" dirty="0">
                  <a:solidFill>
                    <a:schemeClr val="tx2">
                      <a:lumMod val="50000"/>
                    </a:schemeClr>
                  </a:solidFill>
                  <a:latin typeface="Century Gothic" panose="020B0502020202020204" pitchFamily="34" charset="0"/>
                  <a:ea typeface="標楷體" panose="03000509000000000000" pitchFamily="65" charset="-120"/>
                </a:rPr>
                <a:t>成本</a:t>
              </a: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標楷體" panose="03000509000000000000" pitchFamily="65" charset="-120"/>
                </a:rPr>
                <a:t>Jason</a:t>
              </a:r>
              <a:r>
                <a:rPr lang="zh-TW" altLang="en-US" sz="2400" dirty="0">
                  <a:solidFill>
                    <a:schemeClr val="tx2">
                      <a:lumMod val="50000"/>
                    </a:schemeClr>
                  </a:solidFill>
                  <a:latin typeface="Century Gothic" panose="020B0502020202020204" pitchFamily="34" charset="0"/>
                  <a:ea typeface="標楷體" panose="03000509000000000000" pitchFamily="65" charset="-120"/>
                </a:rPr>
                <a:t>及</a:t>
              </a:r>
              <a:r>
                <a:rPr lang="en-US" sz="2400" dirty="0">
                  <a:solidFill>
                    <a:schemeClr val="tx2">
                      <a:lumMod val="50000"/>
                    </a:schemeClr>
                  </a:solidFill>
                  <a:latin typeface="Century Gothic" panose="020B0502020202020204" pitchFamily="34" charset="0"/>
                  <a:ea typeface="標楷體" panose="03000509000000000000" pitchFamily="65" charset="-120"/>
                </a:rPr>
                <a:t>Sofia</a:t>
              </a:r>
              <a:r>
                <a:rPr lang="zh-TW" altLang="en-US" sz="2400" dirty="0">
                  <a:solidFill>
                    <a:schemeClr val="tx2">
                      <a:lumMod val="50000"/>
                    </a:schemeClr>
                  </a:solidFill>
                  <a:latin typeface="Century Gothic" panose="020B0502020202020204" pitchFamily="34" charset="0"/>
                  <a:ea typeface="標楷體" panose="03000509000000000000" pitchFamily="65" charset="-120"/>
                </a:rPr>
                <a:t>範例</a:t>
              </a:r>
              <a:endParaRPr lang="en-US" sz="2400" dirty="0">
                <a:solidFill>
                  <a:schemeClr val="tx2">
                    <a:lumMod val="50000"/>
                  </a:schemeClr>
                </a:solidFill>
                <a:latin typeface="Century Gothic" panose="020B0502020202020204" pitchFamily="34" charset="0"/>
                <a:ea typeface="標楷體" panose="03000509000000000000" pitchFamily="65" charset="-120"/>
              </a:endParaRPr>
            </a:p>
            <a:p>
              <a:pPr marL="285750" indent="-285750">
                <a:buFont typeface="Wingdings" panose="05000000000000000000" pitchFamily="2" charset="2"/>
                <a:buChar char="ü"/>
              </a:pPr>
              <a:endParaRPr lang="en-US" dirty="0">
                <a:latin typeface="Century Gothic" panose="020B0502020202020204" pitchFamily="34" charset="0"/>
                <a:ea typeface="標楷體" panose="03000509000000000000" pitchFamily="65" charset="-12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latin typeface="標楷體" panose="03000509000000000000" pitchFamily="65" charset="-120"/>
                <a:ea typeface="標楷體" panose="03000509000000000000" pitchFamily="65" charset="-120"/>
              </a:rPr>
              <a:t>付費服務及支持</a:t>
            </a:r>
            <a:endParaRPr lang="en-US" dirty="0">
              <a:latin typeface="標楷體" panose="03000509000000000000" pitchFamily="65" charset="-120"/>
              <a:ea typeface="標楷體" panose="03000509000000000000" pitchFamily="65" charset="-120"/>
            </a:endParaRPr>
          </a:p>
          <a:p>
            <a:pPr marL="0" indent="0">
              <a:buNone/>
            </a:pPr>
            <a:endParaRPr lang="en-US" dirty="0">
              <a:latin typeface="標楷體" panose="03000509000000000000" pitchFamily="65" charset="-120"/>
              <a:ea typeface="標楷體" panose="03000509000000000000" pitchFamily="65" charset="-120"/>
            </a:endParaRPr>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複習</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TW" altLang="en-US" dirty="0">
                <a:latin typeface="標楷體" panose="03000509000000000000" pitchFamily="65" charset="-120"/>
                <a:ea typeface="標楷體" panose="03000509000000000000" pitchFamily="65" charset="-120"/>
              </a:rPr>
              <a:t>權利及安全</a:t>
            </a:r>
            <a:endParaRPr lang="en-US" dirty="0">
              <a:latin typeface="標楷體" panose="03000509000000000000" pitchFamily="65" charset="-120"/>
              <a:ea typeface="標楷體" panose="03000509000000000000" pitchFamily="65" charset="-120"/>
            </a:endParaRP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zh-TW" altLang="en-US" b="1" dirty="0">
                  <a:solidFill>
                    <a:schemeClr val="accent5">
                      <a:lumMod val="50000"/>
                    </a:schemeClr>
                  </a:solidFill>
                  <a:latin typeface="標楷體" panose="03000509000000000000" pitchFamily="65" charset="-120"/>
                  <a:ea typeface="標楷體" panose="03000509000000000000" pitchFamily="65" charset="-120"/>
                  <a:cs typeface="+mj-cs"/>
                </a:rPr>
                <a:t>角色及責任</a:t>
              </a:r>
              <a:endParaRPr lang="en-US" b="1"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你</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支持圈</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服務協調員</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服務提供者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標楷體" panose="03000509000000000000" pitchFamily="65" charset="-120"/>
                <a:ea typeface="標楷體" panose="03000509000000000000" pitchFamily="65" charset="-120"/>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837426"/>
            </a:xfrm>
            <a:prstGeom prst="rect">
              <a:avLst/>
            </a:prstGeom>
            <a:noFill/>
          </p:spPr>
          <p:txBody>
            <a:bodyPr wrap="square" rtlCol="0">
              <a:spAutoFit/>
            </a:bodyPr>
            <a:lstStyle/>
            <a:p>
              <a:r>
                <a:rPr lang="zh-TW" altLang="en-US" b="1" dirty="0">
                  <a:solidFill>
                    <a:schemeClr val="accent5">
                      <a:lumMod val="50000"/>
                    </a:schemeClr>
                  </a:solidFill>
                  <a:latin typeface="標楷體" panose="03000509000000000000" pitchFamily="65" charset="-120"/>
                  <a:ea typeface="標楷體" panose="03000509000000000000" pitchFamily="65" charset="-120"/>
                </a:rPr>
                <a:t>五大原則</a:t>
              </a:r>
              <a:endParaRPr lang="en-US" b="1" dirty="0">
                <a:solidFill>
                  <a:schemeClr val="accent5">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自由</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授權</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責任</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確認</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33701" y="1948514"/>
            <a:ext cx="6686550" cy="590931"/>
          </a:xfrm>
          <a:prstGeom prst="rect">
            <a:avLst/>
          </a:prstGeom>
          <a:noFill/>
        </p:spPr>
        <p:txBody>
          <a:bodyPr wrap="square" rtlCol="0">
            <a:spAutoFit/>
          </a:bodyPr>
          <a:lstStyle/>
          <a:p>
            <a:pPr algn="ctr">
              <a:lnSpc>
                <a:spcPct val="90000"/>
              </a:lnSpc>
              <a:spcBef>
                <a:spcPct val="0"/>
              </a:spcBef>
            </a:pPr>
            <a:r>
              <a:rPr lang="zh-TW" altLang="en-US" sz="3600" b="1" dirty="0">
                <a:solidFill>
                  <a:schemeClr val="bg2">
                    <a:lumMod val="10000"/>
                  </a:schemeClr>
                </a:solidFill>
                <a:latin typeface="標楷體" panose="03000509000000000000" pitchFamily="65" charset="-120"/>
                <a:ea typeface="標楷體" panose="03000509000000000000" pitchFamily="65" charset="-120"/>
              </a:rPr>
              <a:t>你的權利及安全概述</a:t>
            </a:r>
            <a:endParaRPr lang="en-US" sz="36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sp>
        <p:nvSpPr>
          <p:cNvPr id="9" name="TextBox 8">
            <a:extLst>
              <a:ext uri="{FF2B5EF4-FFF2-40B4-BE49-F238E27FC236}">
                <a16:creationId xmlns:a16="http://schemas.microsoft.com/office/drawing/2014/main" id="{5D4FFC79-5BEB-3244-A84F-3E90F5C61842}"/>
              </a:ext>
            </a:extLst>
          </p:cNvPr>
          <p:cNvSpPr txBox="1"/>
          <p:nvPr/>
        </p:nvSpPr>
        <p:spPr>
          <a:xfrm>
            <a:off x="105672" y="595179"/>
            <a:ext cx="3104887"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權利概述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你的權利</a:t>
            </a:r>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犯罪背景調查</a:t>
            </a:r>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辨認和告發虐待</a:t>
            </a:r>
            <a:endParaRPr 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0456"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權利</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7" name="TextBox 6"/>
          <p:cNvSpPr txBox="1"/>
          <p:nvPr/>
        </p:nvSpPr>
        <p:spPr>
          <a:xfrm>
            <a:off x="727353" y="4193367"/>
            <a:ext cx="10585334" cy="1771650"/>
          </a:xfrm>
          <a:prstGeom prst="rect">
            <a:avLst/>
          </a:prstGeom>
          <a:noFill/>
        </p:spPr>
        <p:txBody>
          <a:bodyPr vert="wordArtVert" wrap="square" rtlCol="0">
            <a:spAutoFit/>
          </a:bodyPr>
          <a:lstStyle/>
          <a:p>
            <a:pPr algn="ctr" defTabSz="914400" rtl="0" eaLnBrk="1" latinLnBrk="0" hangingPunct="1">
              <a:lnSpc>
                <a:spcPct val="90000"/>
              </a:lnSpc>
              <a:spcBef>
                <a:spcPct val="0"/>
              </a:spcBef>
              <a:buNone/>
            </a:pPr>
            <a:r>
              <a:rPr lang="ja-JP" altLang="en-US" sz="13800" b="1" spc="50" dirty="0">
                <a:ln w="0"/>
                <a:solidFill>
                  <a:schemeClr val="bg2"/>
                </a:solidFill>
                <a:effectLst>
                  <a:innerShdw blurRad="63500" dist="50800" dir="13500000">
                    <a:srgbClr val="000000">
                      <a:alpha val="50000"/>
                    </a:srgbClr>
                  </a:innerShdw>
                </a:effectLst>
                <a:latin typeface="DFKai-SB" panose="03000509000000000000" pitchFamily="65" charset="-120"/>
                <a:ea typeface="DFKai-SB" panose="03000509000000000000" pitchFamily="65" charset="-120"/>
                <a:cs typeface="+mj-cs"/>
              </a:rPr>
              <a:t>相同的權利</a:t>
            </a:r>
            <a:endParaRPr lang="en-US" sz="13800" b="1" spc="50" dirty="0">
              <a:ln w="0"/>
              <a:solidFill>
                <a:schemeClr val="bg2"/>
              </a:solidFill>
              <a:effectLst>
                <a:innerShdw blurRad="63500" dist="50800" dir="13500000">
                  <a:srgbClr val="000000">
                    <a:alpha val="50000"/>
                  </a:srgbClr>
                </a:innerShdw>
              </a:effectLst>
              <a:latin typeface="DFKai-SB" panose="03000509000000000000" pitchFamily="65" charset="-120"/>
              <a:ea typeface="DFKai-SB" panose="03000509000000000000" pitchFamily="65" charset="-120"/>
              <a:cs typeface="+mj-cs"/>
            </a:endParaRP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7" y="2853477"/>
            <a:ext cx="11115697" cy="586789"/>
            <a:chOff x="315157" y="2853477"/>
            <a:chExt cx="11115697" cy="586789"/>
          </a:xfrm>
        </p:grpSpPr>
        <p:sp>
          <p:nvSpPr>
            <p:cNvPr id="8" name="Rectangle 7"/>
            <p:cNvSpPr/>
            <p:nvPr/>
          </p:nvSpPr>
          <p:spPr>
            <a:xfrm>
              <a:off x="961229" y="2853477"/>
              <a:ext cx="1620957"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IPP</a:t>
              </a:r>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流程</a:t>
              </a: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9" name="Rectangle 8"/>
            <p:cNvSpPr/>
            <p:nvPr/>
          </p:nvSpPr>
          <p:spPr>
            <a:xfrm>
              <a:off x="4894603" y="2855491"/>
              <a:ext cx="1826141" cy="584775"/>
            </a:xfrm>
            <a:prstGeom prst="rect">
              <a:avLst/>
            </a:prstGeom>
          </p:spPr>
          <p:txBody>
            <a:bodyPr wrap="none">
              <a:spAutoFit/>
            </a:bodyPr>
            <a:lstStyle/>
            <a:p>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公平聽證</a:t>
              </a: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Rectangle 9"/>
            <p:cNvSpPr/>
            <p:nvPr/>
          </p:nvSpPr>
          <p:spPr>
            <a:xfrm>
              <a:off x="8912524" y="2853477"/>
              <a:ext cx="1005403" cy="584775"/>
            </a:xfrm>
            <a:prstGeom prst="rect">
              <a:avLst/>
            </a:prstGeom>
          </p:spPr>
          <p:txBody>
            <a:bodyPr wrap="none">
              <a:spAutoFit/>
            </a:bodyPr>
            <a:lstStyle/>
            <a:p>
              <a:r>
                <a:rPr lang="zh-TW" alt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上訴</a:t>
              </a: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8"/>
            <a:ext cx="6847181" cy="494342"/>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sp>
        <p:nvSpPr>
          <p:cNvPr id="4" name="Rectangle 3"/>
          <p:cNvSpPr/>
          <p:nvPr/>
        </p:nvSpPr>
        <p:spPr>
          <a:xfrm>
            <a:off x="3933827" y="6486047"/>
            <a:ext cx="3038011" cy="369332"/>
          </a:xfrm>
          <a:prstGeom prst="rect">
            <a:avLst/>
          </a:prstGeom>
        </p:spPr>
        <p:txBody>
          <a:bodyPr wrap="none">
            <a:spAutoFit/>
          </a:bodyPr>
          <a:lstStyle/>
          <a:p>
            <a:r>
              <a:rPr lang="en-US" b="1" dirty="0">
                <a:latin typeface="Century Gothic" panose="020B0502020202020204" pitchFamily="34" charset="0"/>
                <a:ea typeface="標楷體" panose="03000509000000000000" pitchFamily="65" charset="-120"/>
                <a:hlinkClick r:id="rId3" action="ppaction://hlinkfile"/>
              </a:rPr>
              <a:t>*</a:t>
            </a:r>
            <a:r>
              <a:rPr lang="zh-TW" altLang="en-US" b="1" dirty="0">
                <a:latin typeface="Century Gothic" panose="020B0502020202020204" pitchFamily="34" charset="0"/>
                <a:ea typeface="標楷體" panose="03000509000000000000" pitchFamily="65" charset="-120"/>
                <a:hlinkClick r:id="rId3" action="ppaction://hlinkfile"/>
              </a:rPr>
              <a:t>請上</a:t>
            </a:r>
            <a:r>
              <a:rPr lang="en-US" b="1" dirty="0">
                <a:latin typeface="Century Gothic" panose="020B0502020202020204" pitchFamily="34" charset="0"/>
                <a:ea typeface="標楷體" panose="03000509000000000000" pitchFamily="65" charset="-120"/>
                <a:hlinkClick r:id="rId3" action="ppaction://hlinkfile"/>
              </a:rPr>
              <a:t>DDS</a:t>
            </a:r>
            <a:r>
              <a:rPr lang="zh-TW" altLang="en-US" b="1" dirty="0">
                <a:latin typeface="Century Gothic" panose="020B0502020202020204" pitchFamily="34" charset="0"/>
                <a:ea typeface="標楷體" panose="03000509000000000000" pitchFamily="65" charset="-120"/>
                <a:hlinkClick r:id="rId3" action="ppaction://hlinkfile"/>
              </a:rPr>
              <a:t>網站查詢更多資料</a:t>
            </a:r>
            <a:endParaRPr lang="en-US" b="1" dirty="0">
              <a:latin typeface="Century Gothic" panose="020B0502020202020204" pitchFamily="34" charset="0"/>
              <a:ea typeface="標楷體" panose="03000509000000000000" pitchFamily="65" charset="-120"/>
            </a:endParaRPr>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36880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背景調查</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2062103"/>
          </a:xfrm>
          <a:prstGeom prst="rect">
            <a:avLst/>
          </a:prstGeom>
          <a:noFill/>
        </p:spPr>
        <p:txBody>
          <a:bodyPr wrap="square" rtlCol="0">
            <a:spAutoFit/>
          </a:bodyPr>
          <a:lstStyle/>
          <a:p>
            <a:r>
              <a:rPr lang="zh-TW" altLang="en-US" sz="2800" dirty="0">
                <a:latin typeface="Century Gothic" panose="020B0502020202020204" pitchFamily="34" charset="0"/>
                <a:ea typeface="標楷體" panose="03000509000000000000" pitchFamily="65" charset="-120"/>
              </a:rPr>
              <a:t>必要</a:t>
            </a:r>
            <a:r>
              <a:rPr lang="en-US" sz="2800" dirty="0">
                <a:latin typeface="Century Gothic" panose="020B0502020202020204" pitchFamily="34" charset="0"/>
                <a:ea typeface="標楷體" panose="03000509000000000000" pitchFamily="65" charset="-120"/>
              </a:rPr>
              <a:t>：</a:t>
            </a:r>
          </a:p>
          <a:p>
            <a:pPr marL="457200" indent="-457200">
              <a:buFont typeface="Arial" panose="020B0604020202020204" pitchFamily="34" charset="0"/>
              <a:buChar char="•"/>
            </a:pPr>
            <a:r>
              <a:rPr lang="zh-TW" altLang="en-US" sz="2600" dirty="0">
                <a:latin typeface="Century Gothic" panose="020B0502020202020204" pitchFamily="34" charset="0"/>
                <a:ea typeface="標楷體" panose="03000509000000000000" pitchFamily="65" charset="-120"/>
              </a:rPr>
              <a:t>直接個人照護提供者</a:t>
            </a:r>
            <a:endParaRPr lang="en-US" sz="2600" dirty="0">
              <a:latin typeface="Century Gothic" panose="020B0502020202020204" pitchFamily="34" charset="0"/>
              <a:ea typeface="標楷體" panose="03000509000000000000" pitchFamily="65" charset="-120"/>
            </a:endParaRPr>
          </a:p>
          <a:p>
            <a:pPr marL="457200" indent="-457200">
              <a:buFont typeface="Arial" panose="020B0604020202020204" pitchFamily="34" charset="0"/>
              <a:buChar char="•"/>
            </a:pPr>
            <a:r>
              <a:rPr lang="zh-TW" altLang="en-US" sz="2600" b="1" dirty="0">
                <a:latin typeface="Century Gothic" panose="020B0502020202020204" pitchFamily="34" charset="0"/>
                <a:ea typeface="標楷體" panose="03000509000000000000" pitchFamily="65" charset="-120"/>
              </a:rPr>
              <a:t>你</a:t>
            </a:r>
            <a:r>
              <a:rPr lang="en-US" sz="2600" b="1" dirty="0">
                <a:latin typeface="Century Gothic" panose="020B0502020202020204" pitchFamily="34" charset="0"/>
                <a:ea typeface="標楷體" panose="03000509000000000000" pitchFamily="65" charset="-120"/>
              </a:rPr>
              <a:t>，</a:t>
            </a:r>
            <a:r>
              <a:rPr lang="zh-TW" altLang="en-US" sz="2600" dirty="0">
                <a:latin typeface="Century Gothic" panose="020B0502020202020204" pitchFamily="34" charset="0"/>
                <a:ea typeface="標楷體" panose="03000509000000000000" pitchFamily="65" charset="-120"/>
              </a:rPr>
              <a:t>消費者要求的任何其他提供者</a:t>
            </a:r>
            <a:endParaRPr lang="en-US" sz="2600" dirty="0">
              <a:latin typeface="Century Gothic" panose="020B0502020202020204" pitchFamily="34" charset="0"/>
              <a:ea typeface="標楷體" panose="03000509000000000000" pitchFamily="65" charset="-120"/>
            </a:endParaRPr>
          </a:p>
          <a:p>
            <a:endParaRPr lang="en-US" sz="2400" dirty="0">
              <a:latin typeface="Century Gothic" panose="020B0502020202020204" pitchFamily="34" charset="0"/>
              <a:ea typeface="標楷體" panose="03000509000000000000" pitchFamily="65" charset="-120"/>
            </a:endParaRPr>
          </a:p>
          <a:p>
            <a:pPr lvl="0" algn="ctr"/>
            <a:r>
              <a:rPr lang="zh-TW" altLang="en-US" sz="2400" dirty="0">
                <a:latin typeface="Century Gothic" panose="020B0502020202020204" pitchFamily="34" charset="0"/>
                <a:ea typeface="標楷體" panose="03000509000000000000" pitchFamily="65" charset="-120"/>
              </a:rPr>
              <a:t>背景調查相關問題</a:t>
            </a:r>
            <a:r>
              <a:rPr lang="en-US" sz="2400" dirty="0">
                <a:latin typeface="Century Gothic" panose="020B0502020202020204" pitchFamily="34" charset="0"/>
                <a:ea typeface="標楷體" panose="03000509000000000000" pitchFamily="65" charset="-120"/>
              </a:rPr>
              <a:t>：sdpbackground@dds.ca.gov</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4"/>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5"/>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6"/>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7"/>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8"/>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584775"/>
          </a:xfrm>
          <a:prstGeom prst="rect">
            <a:avLst/>
          </a:prstGeom>
          <a:noFill/>
        </p:spPr>
        <p:txBody>
          <a:bodyPr wrap="square" rtlCol="0">
            <a:spAutoFit/>
          </a:bodyPr>
          <a:lstStyle/>
          <a:p>
            <a:pPr lvl="0" algn="ctr"/>
            <a:r>
              <a:rPr lang="zh-TW" altLang="en-US" sz="1600" dirty="0">
                <a:latin typeface="標楷體" panose="03000509000000000000" pitchFamily="65" charset="-120"/>
                <a:ea typeface="標楷體" panose="03000509000000000000" pitchFamily="65" charset="-120"/>
              </a:rPr>
              <a:t>服務提供者支付成本</a:t>
            </a:r>
            <a:endParaRPr lang="en-US" sz="1600" dirty="0">
              <a:latin typeface="標楷體" panose="03000509000000000000" pitchFamily="65" charset="-120"/>
              <a:ea typeface="標楷體" panose="03000509000000000000" pitchFamily="65" charset="-120"/>
            </a:endParaRP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584775"/>
          </a:xfrm>
          <a:prstGeom prst="rect">
            <a:avLst/>
          </a:prstGeom>
          <a:noFill/>
        </p:spPr>
        <p:txBody>
          <a:bodyPr wrap="square" rtlCol="0">
            <a:spAutoFit/>
          </a:bodyPr>
          <a:lstStyle/>
          <a:p>
            <a:pPr lvl="0" algn="ctr"/>
            <a:r>
              <a:rPr lang="zh-TW" altLang="en-US" sz="1600" dirty="0">
                <a:latin typeface="標楷體" panose="03000509000000000000" pitchFamily="65" charset="-120"/>
                <a:ea typeface="標楷體" panose="03000509000000000000" pitchFamily="65" charset="-120"/>
              </a:rPr>
              <a:t>調查結果</a:t>
            </a:r>
            <a:endParaRPr lang="en-US" altLang="zh-TW" sz="1600" dirty="0">
              <a:latin typeface="標楷體" panose="03000509000000000000" pitchFamily="65" charset="-120"/>
              <a:ea typeface="標楷體" panose="03000509000000000000" pitchFamily="65" charset="-120"/>
            </a:endParaRPr>
          </a:p>
          <a:p>
            <a:pPr lvl="0" algn="ctr"/>
            <a:r>
              <a:rPr lang="zh-TW" altLang="en-US" sz="1600" dirty="0">
                <a:latin typeface="標楷體" panose="03000509000000000000" pitchFamily="65" charset="-120"/>
                <a:ea typeface="標楷體" panose="03000509000000000000" pitchFamily="65" charset="-120"/>
              </a:rPr>
              <a:t>寄給</a:t>
            </a:r>
            <a:r>
              <a:rPr lang="en-US" sz="1600" dirty="0">
                <a:latin typeface="標楷體" panose="03000509000000000000" pitchFamily="65" charset="-120"/>
                <a:ea typeface="標楷體" panose="03000509000000000000" pitchFamily="65" charset="-120"/>
              </a:rPr>
              <a:t>FMS</a:t>
            </a:r>
          </a:p>
        </p:txBody>
      </p:sp>
      <p:sp>
        <p:nvSpPr>
          <p:cNvPr id="25" name="TextBox 24">
            <a:extLst>
              <a:ext uri="{FF2B5EF4-FFF2-40B4-BE49-F238E27FC236}">
                <a16:creationId xmlns:a16="http://schemas.microsoft.com/office/drawing/2014/main" id="{C33BCDC3-4B27-D24E-ACCD-C16B0DF99E3C}"/>
              </a:ext>
            </a:extLst>
          </p:cNvPr>
          <p:cNvSpPr txBox="1"/>
          <p:nvPr/>
        </p:nvSpPr>
        <p:spPr>
          <a:xfrm>
            <a:off x="3986494" y="2968169"/>
            <a:ext cx="1576870" cy="1077218"/>
          </a:xfrm>
          <a:prstGeom prst="rect">
            <a:avLst/>
          </a:prstGeom>
          <a:noFill/>
        </p:spPr>
        <p:txBody>
          <a:bodyPr wrap="square" rtlCol="0">
            <a:spAutoFit/>
          </a:bodyPr>
          <a:lstStyle/>
          <a:p>
            <a:pPr lvl="0" algn="ctr"/>
            <a:r>
              <a:rPr lang="zh-TW" altLang="en-US" sz="1600" dirty="0">
                <a:latin typeface="Century Gothic" panose="020B0502020202020204" pitchFamily="34" charset="0"/>
                <a:ea typeface="標楷體" panose="03000509000000000000" pitchFamily="65" charset="-120"/>
              </a:rPr>
              <a:t>犯下</a:t>
            </a:r>
            <a:endParaRPr lang="en-US" altLang="zh-TW" sz="1600" dirty="0">
              <a:latin typeface="Century Gothic" panose="020B0502020202020204" pitchFamily="34" charset="0"/>
              <a:ea typeface="標楷體" panose="03000509000000000000" pitchFamily="65" charset="-120"/>
            </a:endParaRPr>
          </a:p>
          <a:p>
            <a:pPr lvl="0" algn="ctr"/>
            <a:r>
              <a:rPr lang="zh-TW" altLang="en-US" sz="1600" dirty="0">
                <a:latin typeface="Century Gothic" panose="020B0502020202020204" pitchFamily="34" charset="0"/>
                <a:ea typeface="標楷體" panose="03000509000000000000" pitchFamily="65" charset="-120"/>
              </a:rPr>
              <a:t>未成年犯罪</a:t>
            </a:r>
            <a:r>
              <a:rPr lang="en-US" sz="1600" dirty="0">
                <a:latin typeface="Century Gothic" panose="020B0502020202020204" pitchFamily="34" charset="0"/>
                <a:ea typeface="標楷體" panose="03000509000000000000" pitchFamily="65" charset="-120"/>
              </a:rPr>
              <a:t>？</a:t>
            </a:r>
          </a:p>
          <a:p>
            <a:pPr lvl="0" algn="ctr"/>
            <a:r>
              <a:rPr lang="zh-TW" altLang="en-US" sz="1600" dirty="0">
                <a:latin typeface="Century Gothic" panose="020B0502020202020204" pitchFamily="34" charset="0"/>
                <a:ea typeface="標楷體" panose="03000509000000000000" pitchFamily="65" charset="-120"/>
              </a:rPr>
              <a:t>他們開始前將需要</a:t>
            </a:r>
            <a:r>
              <a:rPr lang="en-US" altLang="zh-TW" sz="1600" b="1" dirty="0">
                <a:latin typeface="Century Gothic" panose="020B0502020202020204" pitchFamily="34" charset="0"/>
                <a:ea typeface="標楷體" panose="03000509000000000000" pitchFamily="65" charset="-120"/>
              </a:rPr>
              <a:t>DDS</a:t>
            </a:r>
            <a:r>
              <a:rPr lang="zh-TW" altLang="en-US" sz="1600" dirty="0">
                <a:latin typeface="Century Gothic" panose="020B0502020202020204" pitchFamily="34" charset="0"/>
                <a:ea typeface="標楷體" panose="03000509000000000000" pitchFamily="65" charset="-120"/>
              </a:rPr>
              <a:t>核准</a:t>
            </a:r>
            <a:r>
              <a:rPr lang="en-US" altLang="zh-TW" sz="1600" dirty="0">
                <a:latin typeface="Century Gothic" panose="020B0502020202020204" pitchFamily="34" charset="0"/>
                <a:ea typeface="標楷體" panose="03000509000000000000" pitchFamily="65" charset="-120"/>
              </a:rPr>
              <a:t> </a:t>
            </a:r>
            <a:endParaRPr lang="en-US" sz="1600" dirty="0">
              <a:latin typeface="Century Gothic" panose="020B0502020202020204" pitchFamily="34" charset="0"/>
              <a:ea typeface="標楷體" panose="03000509000000000000" pitchFamily="65" charset="-120"/>
            </a:endParaRP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848230" cy="830997"/>
          </a:xfrm>
          <a:prstGeom prst="rect">
            <a:avLst/>
          </a:prstGeom>
          <a:noFill/>
        </p:spPr>
        <p:txBody>
          <a:bodyPr wrap="square" rtlCol="0">
            <a:spAutoFit/>
          </a:bodyPr>
          <a:lstStyle/>
          <a:p>
            <a:pPr lvl="0" algn="ctr"/>
            <a:r>
              <a:rPr lang="zh-TW" altLang="en-US" sz="1600" dirty="0">
                <a:latin typeface="Century Gothic" panose="020B0502020202020204" pitchFamily="34" charset="0"/>
                <a:ea typeface="標楷體" panose="03000509000000000000" pitchFamily="65" charset="-120"/>
              </a:rPr>
              <a:t>犯下</a:t>
            </a:r>
            <a:r>
              <a:rPr lang="zh-TW" altLang="en-US" sz="1600" b="1" dirty="0">
                <a:latin typeface="Century Gothic" panose="020B0502020202020204" pitchFamily="34" charset="0"/>
                <a:ea typeface="標楷體" panose="03000509000000000000" pitchFamily="65" charset="-120"/>
              </a:rPr>
              <a:t>嚴重</a:t>
            </a:r>
            <a:r>
              <a:rPr lang="zh-TW" altLang="en-US" sz="1600" dirty="0">
                <a:latin typeface="Century Gothic" panose="020B0502020202020204" pitchFamily="34" charset="0"/>
                <a:ea typeface="標楷體" panose="03000509000000000000" pitchFamily="65" charset="-120"/>
              </a:rPr>
              <a:t>犯罪</a:t>
            </a:r>
            <a:r>
              <a:rPr lang="en-US" sz="1600" dirty="0">
                <a:latin typeface="Century Gothic" panose="020B0502020202020204" pitchFamily="34" charset="0"/>
                <a:ea typeface="標楷體" panose="03000509000000000000" pitchFamily="65" charset="-120"/>
              </a:rPr>
              <a:t>？</a:t>
            </a:r>
          </a:p>
          <a:p>
            <a:pPr lvl="0" algn="ctr"/>
            <a:r>
              <a:rPr lang="zh-TW" altLang="en-US" sz="1600" dirty="0">
                <a:latin typeface="Century Gothic" panose="020B0502020202020204" pitchFamily="34" charset="0"/>
                <a:ea typeface="標楷體" panose="03000509000000000000" pitchFamily="65" charset="-120"/>
              </a:rPr>
              <a:t>他們</a:t>
            </a:r>
            <a:r>
              <a:rPr lang="zh-TW" altLang="en-US" sz="1600" b="1" u="sng" dirty="0">
                <a:latin typeface="Century Gothic" panose="020B0502020202020204" pitchFamily="34" charset="0"/>
                <a:ea typeface="標楷體" panose="03000509000000000000" pitchFamily="65" charset="-120"/>
              </a:rPr>
              <a:t>無法</a:t>
            </a:r>
            <a:r>
              <a:rPr lang="zh-TW" altLang="en-US" sz="1600" dirty="0">
                <a:latin typeface="Century Gothic" panose="020B0502020202020204" pitchFamily="34" charset="0"/>
                <a:ea typeface="標楷體" panose="03000509000000000000" pitchFamily="65" charset="-120"/>
              </a:rPr>
              <a:t>提供你</a:t>
            </a:r>
            <a:endParaRPr lang="en-US" altLang="zh-TW" sz="1600" dirty="0">
              <a:latin typeface="Century Gothic" panose="020B0502020202020204" pitchFamily="34" charset="0"/>
              <a:ea typeface="標楷體" panose="03000509000000000000" pitchFamily="65" charset="-120"/>
            </a:endParaRPr>
          </a:p>
          <a:p>
            <a:pPr lvl="0" algn="ctr"/>
            <a:r>
              <a:rPr lang="zh-TW" altLang="en-US" sz="1600" dirty="0">
                <a:latin typeface="Century Gothic" panose="020B0502020202020204" pitchFamily="34" charset="0"/>
                <a:ea typeface="標楷體" panose="03000509000000000000" pitchFamily="65" charset="-120"/>
              </a:rPr>
              <a:t>服務</a:t>
            </a:r>
            <a:endParaRPr lang="en-US" sz="1600" dirty="0">
              <a:latin typeface="Century Gothic" panose="020B0502020202020204" pitchFamily="34" charset="0"/>
              <a:ea typeface="標楷體" panose="03000509000000000000" pitchFamily="65" charset="-120"/>
            </a:endParaRP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584775"/>
          </a:xfrm>
          <a:prstGeom prst="rect">
            <a:avLst/>
          </a:prstGeom>
          <a:noFill/>
        </p:spPr>
        <p:txBody>
          <a:bodyPr wrap="square" rtlCol="0">
            <a:spAutoFit/>
          </a:bodyPr>
          <a:lstStyle/>
          <a:p>
            <a:pPr lvl="0" algn="ctr"/>
            <a:r>
              <a:rPr lang="zh-TW" altLang="en-US" sz="1600" dirty="0">
                <a:latin typeface="標楷體" panose="03000509000000000000" pitchFamily="65" charset="-120"/>
                <a:ea typeface="標楷體" panose="03000509000000000000" pitchFamily="65" charset="-120"/>
              </a:rPr>
              <a:t>背景調查完成且他們無前科</a:t>
            </a:r>
            <a:endParaRPr lang="en-US" sz="1600" dirty="0">
              <a:latin typeface="標楷體" panose="03000509000000000000" pitchFamily="65" charset="-120"/>
              <a:ea typeface="標楷體" panose="03000509000000000000" pitchFamily="65" charset="-120"/>
            </a:endParaRP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458437" cy="584775"/>
          </a:xfrm>
          <a:prstGeom prst="rect">
            <a:avLst/>
          </a:prstGeom>
          <a:noFill/>
        </p:spPr>
        <p:txBody>
          <a:bodyPr wrap="square" rtlCol="0">
            <a:spAutoFit/>
          </a:bodyPr>
          <a:lstStyle/>
          <a:p>
            <a:pPr lvl="0" algn="ctr"/>
            <a:r>
              <a:rPr lang="zh-TW" altLang="en-US" sz="1600" dirty="0">
                <a:latin typeface="標楷體" panose="03000509000000000000" pitchFamily="65" charset="-120"/>
                <a:ea typeface="標楷體" panose="03000509000000000000" pitchFamily="65" charset="-120"/>
              </a:rPr>
              <a:t>提供者能開始提供你服務</a:t>
            </a:r>
            <a:endParaRPr lang="en-US" sz="1600" dirty="0">
              <a:latin typeface="標楷體" panose="03000509000000000000" pitchFamily="65" charset="-120"/>
              <a:ea typeface="標楷體" panose="03000509000000000000" pitchFamily="65" charset="-120"/>
            </a:endParaRPr>
          </a:p>
        </p:txBody>
      </p:sp>
      <p:sp>
        <p:nvSpPr>
          <p:cNvPr id="29" name="Rectangle 28">
            <a:extLst>
              <a:ext uri="{FF2B5EF4-FFF2-40B4-BE49-F238E27FC236}">
                <a16:creationId xmlns:a16="http://schemas.microsoft.com/office/drawing/2014/main" id="{CB9E5FDB-9BA7-AF41-A641-824CE6E9DCA2}"/>
              </a:ext>
            </a:extLst>
          </p:cNvPr>
          <p:cNvSpPr/>
          <p:nvPr/>
        </p:nvSpPr>
        <p:spPr>
          <a:xfrm>
            <a:off x="870576" y="1161323"/>
            <a:ext cx="5262979" cy="461665"/>
          </a:xfrm>
          <a:prstGeom prst="rect">
            <a:avLst/>
          </a:prstGeom>
        </p:spPr>
        <p:txBody>
          <a:bodyPr wrap="none">
            <a:spAutoFit/>
          </a:bodyPr>
          <a:lstStyle/>
          <a:p>
            <a:r>
              <a:rPr lang="en-US" sz="2400" dirty="0">
                <a:latin typeface="標楷體" panose="03000509000000000000" pitchFamily="65" charset="-120"/>
                <a:ea typeface="標楷體" panose="03000509000000000000" pitchFamily="65" charset="-120"/>
              </a:rPr>
              <a:t>FMS</a:t>
            </a:r>
            <a:r>
              <a:rPr lang="zh-TW" altLang="en-US" sz="2400" dirty="0">
                <a:latin typeface="標楷體" panose="03000509000000000000" pitchFamily="65" charset="-120"/>
                <a:ea typeface="標楷體" panose="03000509000000000000" pitchFamily="65" charset="-120"/>
              </a:rPr>
              <a:t>在自我決定課程協助保護你的安全</a:t>
            </a:r>
            <a:endParaRPr lang="en-US" sz="2400" dirty="0">
              <a:latin typeface="標楷體" panose="03000509000000000000" pitchFamily="65" charset="-120"/>
              <a:ea typeface="標楷體" panose="03000509000000000000" pitchFamily="65" charset="-120"/>
            </a:endParaRP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辨認虐待</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7"/>
            <a:ext cx="7655089"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虐待有</a:t>
            </a:r>
            <a:r>
              <a:rPr lang="zh-TW" altLang="en-US" sz="2800" b="1" dirty="0">
                <a:latin typeface="標楷體" panose="03000509000000000000" pitchFamily="65" charset="-120"/>
                <a:ea typeface="標楷體" panose="03000509000000000000" pitchFamily="65" charset="-120"/>
              </a:rPr>
              <a:t>許多</a:t>
            </a:r>
            <a:r>
              <a:rPr lang="zh-TW" altLang="en-US" sz="2800" dirty="0">
                <a:latin typeface="標楷體" panose="03000509000000000000" pitchFamily="65" charset="-120"/>
                <a:ea typeface="標楷體" panose="03000509000000000000" pitchFamily="65" charset="-120"/>
              </a:rPr>
              <a:t>不同的類型</a:t>
            </a:r>
            <a:r>
              <a:rPr lang="en-US" sz="2800" dirty="0">
                <a:latin typeface="標楷體" panose="03000509000000000000" pitchFamily="65" charset="-120"/>
                <a:ea typeface="標楷體" panose="03000509000000000000" pitchFamily="65" charset="-120"/>
              </a:rPr>
              <a:t>。</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499018" y="3599856"/>
            <a:ext cx="3174006" cy="30424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2">
                  <a:lumMod val="25000"/>
                </a:schemeClr>
              </a:solidFill>
              <a:latin typeface="標楷體" panose="03000509000000000000" pitchFamily="65" charset="-120"/>
              <a:ea typeface="標楷體" panose="03000509000000000000" pitchFamily="65" charset="-120"/>
            </a:endParaRPr>
          </a:p>
          <a:p>
            <a:r>
              <a:rPr lang="zh-TW" altLang="en-US" dirty="0">
                <a:solidFill>
                  <a:schemeClr val="bg2">
                    <a:lumMod val="25000"/>
                  </a:schemeClr>
                </a:solidFill>
                <a:latin typeface="標楷體" panose="03000509000000000000" pitchFamily="65" charset="-120"/>
                <a:ea typeface="標楷體" panose="03000509000000000000" pitchFamily="65" charset="-120"/>
              </a:rPr>
              <a:t>你及你的團隊需要</a:t>
            </a:r>
            <a:r>
              <a:rPr lang="en-US" dirty="0">
                <a:solidFill>
                  <a:schemeClr val="bg2">
                    <a:lumMod val="25000"/>
                  </a:schemeClr>
                </a:solidFill>
                <a:latin typeface="標楷體" panose="03000509000000000000" pitchFamily="65" charset="-120"/>
                <a:ea typeface="標楷體" panose="03000509000000000000" pitchFamily="65" charset="-120"/>
              </a:rPr>
              <a:t>：</a:t>
            </a:r>
          </a:p>
          <a:p>
            <a:endParaRPr lang="en-US" dirty="0">
              <a:solidFill>
                <a:schemeClr val="bg2">
                  <a:lumMod val="25000"/>
                </a:schemeClr>
              </a:solidFill>
              <a:latin typeface="標楷體" panose="03000509000000000000" pitchFamily="65" charset="-120"/>
              <a:ea typeface="標楷體" panose="03000509000000000000" pitchFamily="65" charset="-120"/>
            </a:endParaRPr>
          </a:p>
          <a:p>
            <a:r>
              <a:rPr lang="zh-TW" altLang="en-US" dirty="0">
                <a:solidFill>
                  <a:schemeClr val="bg2">
                    <a:lumMod val="25000"/>
                  </a:schemeClr>
                </a:solidFill>
                <a:latin typeface="標楷體" panose="03000509000000000000" pitchFamily="65" charset="-120"/>
                <a:ea typeface="標楷體" panose="03000509000000000000" pitchFamily="65" charset="-120"/>
              </a:rPr>
              <a:t>學習虐待</a:t>
            </a:r>
            <a:r>
              <a:rPr lang="zh-TW" altLang="en-US" b="1" dirty="0">
                <a:solidFill>
                  <a:schemeClr val="bg2">
                    <a:lumMod val="25000"/>
                  </a:schemeClr>
                </a:solidFill>
                <a:latin typeface="標楷體" panose="03000509000000000000" pitchFamily="65" charset="-120"/>
                <a:ea typeface="標楷體" panose="03000509000000000000" pitchFamily="65" charset="-120"/>
              </a:rPr>
              <a:t>相關知識</a:t>
            </a:r>
            <a:r>
              <a:rPr lang="en-US" dirty="0">
                <a:solidFill>
                  <a:schemeClr val="bg2">
                    <a:lumMod val="25000"/>
                  </a:schemeClr>
                </a:solidFill>
                <a:latin typeface="標楷體" panose="03000509000000000000" pitchFamily="65" charset="-120"/>
                <a:ea typeface="標楷體" panose="03000509000000000000" pitchFamily="65" charset="-120"/>
              </a:rPr>
              <a:t>。</a:t>
            </a:r>
          </a:p>
          <a:p>
            <a:endParaRPr lang="en-US" dirty="0">
              <a:solidFill>
                <a:schemeClr val="bg2">
                  <a:lumMod val="25000"/>
                </a:schemeClr>
              </a:solidFill>
              <a:latin typeface="標楷體" panose="03000509000000000000" pitchFamily="65" charset="-120"/>
              <a:ea typeface="標楷體" panose="03000509000000000000" pitchFamily="65" charset="-120"/>
            </a:endParaRPr>
          </a:p>
          <a:p>
            <a:r>
              <a:rPr lang="zh-TW" altLang="en-US" dirty="0">
                <a:solidFill>
                  <a:schemeClr val="bg2">
                    <a:lumMod val="25000"/>
                  </a:schemeClr>
                </a:solidFill>
                <a:latin typeface="標楷體" panose="03000509000000000000" pitchFamily="65" charset="-120"/>
                <a:ea typeface="標楷體" panose="03000509000000000000" pitchFamily="65" charset="-120"/>
              </a:rPr>
              <a:t>學習如何知道虐待</a:t>
            </a:r>
            <a:r>
              <a:rPr lang="zh-TW" altLang="en-US" b="1" dirty="0">
                <a:solidFill>
                  <a:schemeClr val="bg2">
                    <a:lumMod val="25000"/>
                  </a:schemeClr>
                </a:solidFill>
                <a:latin typeface="標楷體" panose="03000509000000000000" pitchFamily="65" charset="-120"/>
                <a:ea typeface="標楷體" panose="03000509000000000000" pitchFamily="65" charset="-120"/>
              </a:rPr>
              <a:t>在發生</a:t>
            </a:r>
            <a:r>
              <a:rPr lang="en-US" dirty="0">
                <a:solidFill>
                  <a:schemeClr val="bg2">
                    <a:lumMod val="25000"/>
                  </a:schemeClr>
                </a:solidFill>
                <a:latin typeface="標楷體" panose="03000509000000000000" pitchFamily="65" charset="-120"/>
                <a:ea typeface="標楷體" panose="03000509000000000000" pitchFamily="65" charset="-120"/>
              </a:rPr>
              <a:t>。</a:t>
            </a:r>
          </a:p>
          <a:p>
            <a:endParaRPr lang="en-US" dirty="0">
              <a:solidFill>
                <a:schemeClr val="bg2">
                  <a:lumMod val="25000"/>
                </a:schemeClr>
              </a:solidFill>
              <a:latin typeface="標楷體" panose="03000509000000000000" pitchFamily="65" charset="-120"/>
              <a:ea typeface="標楷體" panose="03000509000000000000" pitchFamily="65" charset="-120"/>
            </a:endParaRPr>
          </a:p>
          <a:p>
            <a:r>
              <a:rPr lang="zh-TW" altLang="en-US" dirty="0">
                <a:solidFill>
                  <a:schemeClr val="bg2">
                    <a:lumMod val="25000"/>
                  </a:schemeClr>
                </a:solidFill>
                <a:latin typeface="標楷體" panose="03000509000000000000" pitchFamily="65" charset="-120"/>
                <a:ea typeface="標楷體" panose="03000509000000000000" pitchFamily="65" charset="-120"/>
              </a:rPr>
              <a:t>若你認為在發生該</a:t>
            </a:r>
            <a:r>
              <a:rPr lang="zh-TW" altLang="en-US" b="1" dirty="0">
                <a:solidFill>
                  <a:schemeClr val="bg2">
                    <a:lumMod val="25000"/>
                  </a:schemeClr>
                </a:solidFill>
                <a:latin typeface="標楷體" panose="03000509000000000000" pitchFamily="65" charset="-120"/>
                <a:ea typeface="標楷體" panose="03000509000000000000" pitchFamily="65" charset="-120"/>
              </a:rPr>
              <a:t>怎麼做</a:t>
            </a:r>
            <a:r>
              <a:rPr lang="en-US" dirty="0">
                <a:solidFill>
                  <a:schemeClr val="bg2">
                    <a:lumMod val="25000"/>
                  </a:schemeClr>
                </a:solidFill>
                <a:latin typeface="標楷體" panose="03000509000000000000" pitchFamily="65" charset="-120"/>
                <a:ea typeface="標楷體" panose="03000509000000000000" pitchFamily="65" charset="-120"/>
              </a:rPr>
              <a:t>。</a:t>
            </a:r>
          </a:p>
          <a:p>
            <a:endParaRPr lang="en-US" dirty="0">
              <a:latin typeface="標楷體" panose="03000509000000000000" pitchFamily="65" charset="-120"/>
              <a:ea typeface="標楷體" panose="03000509000000000000" pitchFamily="65" charset="-120"/>
            </a:endParaRPr>
          </a:p>
        </p:txBody>
      </p:sp>
      <p:sp>
        <p:nvSpPr>
          <p:cNvPr id="11" name="Rectangle 10">
            <a:extLst>
              <a:ext uri="{FF2B5EF4-FFF2-40B4-BE49-F238E27FC236}">
                <a16:creationId xmlns:a16="http://schemas.microsoft.com/office/drawing/2014/main" id="{12962DB7-0FE4-744C-B0F6-018CCF4CF193}"/>
              </a:ext>
            </a:extLst>
          </p:cNvPr>
          <p:cNvSpPr/>
          <p:nvPr/>
        </p:nvSpPr>
        <p:spPr>
          <a:xfrm>
            <a:off x="5894877" y="6008565"/>
            <a:ext cx="4300492" cy="461665"/>
          </a:xfrm>
          <a:prstGeom prst="rect">
            <a:avLst/>
          </a:prstGeom>
        </p:spPr>
        <p:txBody>
          <a:bodyPr wrap="square">
            <a:spAutoFit/>
          </a:bodyPr>
          <a:lstStyle/>
          <a:p>
            <a:pPr algn="ctr"/>
            <a:r>
              <a:rPr lang="zh-TW" altLang="en-US" sz="2400" b="1" dirty="0">
                <a:latin typeface="標楷體" panose="03000509000000000000" pitchFamily="65" charset="-120"/>
                <a:ea typeface="標楷體" panose="03000509000000000000" pitchFamily="65" charset="-120"/>
              </a:rPr>
              <a:t>告訴</a:t>
            </a:r>
            <a:r>
              <a:rPr lang="zh-TW" altLang="en-US" sz="2400" dirty="0">
                <a:latin typeface="標楷體" panose="03000509000000000000" pitchFamily="65" charset="-120"/>
                <a:ea typeface="標楷體" panose="03000509000000000000" pitchFamily="65" charset="-120"/>
              </a:rPr>
              <a:t>你</a:t>
            </a:r>
            <a:r>
              <a:rPr lang="zh-TW" altLang="en-US" sz="2400" b="1" dirty="0">
                <a:latin typeface="標楷體" panose="03000509000000000000" pitchFamily="65" charset="-120"/>
                <a:ea typeface="標楷體" panose="03000509000000000000" pitchFamily="65" charset="-120"/>
              </a:rPr>
              <a:t>信任</a:t>
            </a:r>
            <a:r>
              <a:rPr lang="zh-TW" altLang="en-US" sz="2400" dirty="0">
                <a:latin typeface="標楷體" panose="03000509000000000000" pitchFamily="65" charset="-120"/>
                <a:ea typeface="標楷體" panose="03000509000000000000" pitchFamily="65" charset="-120"/>
              </a:rPr>
              <a:t>的人</a:t>
            </a:r>
            <a:r>
              <a:rPr lang="en-US" sz="2400" dirty="0">
                <a:latin typeface="標楷體" panose="03000509000000000000" pitchFamily="65" charset="-120"/>
                <a:ea typeface="標楷體" panose="03000509000000000000" pitchFamily="65" charset="-120"/>
              </a:rPr>
              <a:t>！</a:t>
            </a:r>
          </a:p>
        </p:txBody>
      </p:sp>
      <p:sp>
        <p:nvSpPr>
          <p:cNvPr id="12" name="Rectangle 11">
            <a:extLst>
              <a:ext uri="{FF2B5EF4-FFF2-40B4-BE49-F238E27FC236}">
                <a16:creationId xmlns:a16="http://schemas.microsoft.com/office/drawing/2014/main" id="{41797564-D5DA-D741-ACDA-4B0B0B28E85E}"/>
              </a:ext>
            </a:extLst>
          </p:cNvPr>
          <p:cNvSpPr/>
          <p:nvPr/>
        </p:nvSpPr>
        <p:spPr>
          <a:xfrm>
            <a:off x="7188496" y="3064774"/>
            <a:ext cx="1111277" cy="369332"/>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肢體</a:t>
            </a:r>
            <a:endParaRPr lang="en-US" dirty="0">
              <a:latin typeface="標楷體" panose="03000509000000000000" pitchFamily="65" charset="-120"/>
              <a:ea typeface="標楷體" panose="03000509000000000000" pitchFamily="65" charset="-120"/>
            </a:endParaRPr>
          </a:p>
        </p:txBody>
      </p:sp>
      <p:sp>
        <p:nvSpPr>
          <p:cNvPr id="13" name="Rectangle 12">
            <a:extLst>
              <a:ext uri="{FF2B5EF4-FFF2-40B4-BE49-F238E27FC236}">
                <a16:creationId xmlns:a16="http://schemas.microsoft.com/office/drawing/2014/main" id="{960AE755-9B6B-1C4C-AF3E-E076D6C31526}"/>
              </a:ext>
            </a:extLst>
          </p:cNvPr>
          <p:cNvSpPr/>
          <p:nvPr/>
        </p:nvSpPr>
        <p:spPr>
          <a:xfrm>
            <a:off x="9080069" y="3299486"/>
            <a:ext cx="415498"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性</a:t>
            </a:r>
            <a:endParaRPr lang="en-US" dirty="0">
              <a:latin typeface="標楷體" panose="03000509000000000000" pitchFamily="65" charset="-120"/>
              <a:ea typeface="標楷體" panose="03000509000000000000" pitchFamily="65" charset="-120"/>
            </a:endParaRPr>
          </a:p>
        </p:txBody>
      </p:sp>
      <p:sp>
        <p:nvSpPr>
          <p:cNvPr id="14" name="Rectangle 13">
            <a:extLst>
              <a:ext uri="{FF2B5EF4-FFF2-40B4-BE49-F238E27FC236}">
                <a16:creationId xmlns:a16="http://schemas.microsoft.com/office/drawing/2014/main" id="{3B71F698-0FF0-0042-93A7-1FBA30521102}"/>
              </a:ext>
            </a:extLst>
          </p:cNvPr>
          <p:cNvSpPr/>
          <p:nvPr/>
        </p:nvSpPr>
        <p:spPr>
          <a:xfrm>
            <a:off x="5459553" y="3299486"/>
            <a:ext cx="646331"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忽視</a:t>
            </a:r>
            <a:endParaRPr lang="en-US" dirty="0">
              <a:latin typeface="標楷體" panose="03000509000000000000" pitchFamily="65" charset="-120"/>
              <a:ea typeface="標楷體" panose="03000509000000000000" pitchFamily="65" charset="-120"/>
            </a:endParaRPr>
          </a:p>
        </p:txBody>
      </p:sp>
      <p:sp>
        <p:nvSpPr>
          <p:cNvPr id="15" name="Rectangle 14">
            <a:extLst>
              <a:ext uri="{FF2B5EF4-FFF2-40B4-BE49-F238E27FC236}">
                <a16:creationId xmlns:a16="http://schemas.microsoft.com/office/drawing/2014/main" id="{AFBF134B-0937-874A-885A-464F83B720CB}"/>
              </a:ext>
            </a:extLst>
          </p:cNvPr>
          <p:cNvSpPr/>
          <p:nvPr/>
        </p:nvSpPr>
        <p:spPr>
          <a:xfrm>
            <a:off x="10358549" y="3875725"/>
            <a:ext cx="646331"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情緒</a:t>
            </a:r>
            <a:endParaRPr lang="en-US" dirty="0">
              <a:latin typeface="標楷體" panose="03000509000000000000" pitchFamily="65" charset="-120"/>
              <a:ea typeface="標楷體" panose="03000509000000000000" pitchFamily="65" charset="-120"/>
            </a:endParaRPr>
          </a:p>
        </p:txBody>
      </p:sp>
      <p:sp>
        <p:nvSpPr>
          <p:cNvPr id="16" name="Rectangle 15">
            <a:extLst>
              <a:ext uri="{FF2B5EF4-FFF2-40B4-BE49-F238E27FC236}">
                <a16:creationId xmlns:a16="http://schemas.microsoft.com/office/drawing/2014/main" id="{3D35FC9B-B96D-024A-91F0-DDA829D054F3}"/>
              </a:ext>
            </a:extLst>
          </p:cNvPr>
          <p:cNvSpPr/>
          <p:nvPr/>
        </p:nvSpPr>
        <p:spPr>
          <a:xfrm>
            <a:off x="3991278" y="3959945"/>
            <a:ext cx="646331"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財務</a:t>
            </a:r>
            <a:endParaRPr lang="en-US" dirty="0">
              <a:latin typeface="標楷體" panose="03000509000000000000" pitchFamily="65" charset="-120"/>
              <a:ea typeface="標楷體" panose="03000509000000000000" pitchFamily="65" charset="-120"/>
            </a:endParaRP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H="1" flipV="1">
            <a:off x="7744135" y="3434106"/>
            <a:ext cx="8286" cy="27754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7362645"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自我決定課程概述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327782"/>
          </a:xfrm>
          <a:prstGeom prst="rect">
            <a:avLst/>
          </a:prstGeom>
          <a:noFill/>
        </p:spPr>
        <p:txBody>
          <a:bodyPr wrap="square" rtlCol="0" anchor="t">
            <a:spAutoFit/>
          </a:bodyPr>
          <a:lstStyle/>
          <a:p>
            <a:pPr algn="ctr">
              <a:lnSpc>
                <a:spcPct val="90000"/>
              </a:lnSpc>
              <a:spcBef>
                <a:spcPct val="0"/>
              </a:spcBef>
            </a:pPr>
            <a:r>
              <a:rPr lang="zh-TW" altLang="en-US" sz="1700" dirty="0">
                <a:solidFill>
                  <a:schemeClr val="accent5">
                    <a:lumMod val="50000"/>
                  </a:schemeClr>
                </a:solidFill>
                <a:latin typeface="標楷體" panose="03000509000000000000" pitchFamily="65" charset="-120"/>
                <a:ea typeface="標楷體" panose="03000509000000000000" pitchFamily="65" charset="-120"/>
                <a:cs typeface="+mj-cs"/>
              </a:rPr>
              <a:t>選擇</a:t>
            </a:r>
            <a:r>
              <a:rPr lang="en-US" sz="1700"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sz="1700" dirty="0">
                <a:solidFill>
                  <a:schemeClr val="accent5">
                    <a:lumMod val="50000"/>
                  </a:schemeClr>
                </a:solidFill>
                <a:latin typeface="標楷體" panose="03000509000000000000" pitchFamily="65" charset="-120"/>
                <a:ea typeface="標楷體" panose="03000509000000000000" pitchFamily="65" charset="-120"/>
                <a:cs typeface="+mj-cs"/>
              </a:rPr>
              <a:t>控制及責任</a:t>
            </a:r>
            <a:endParaRPr lang="en-US" sz="1700" dirty="0">
              <a:latin typeface="標楷體" panose="03000509000000000000" pitchFamily="65" charset="-120"/>
              <a:ea typeface="標楷體" panose="03000509000000000000" pitchFamily="65" charset="-120"/>
            </a:endParaRPr>
          </a:p>
        </p:txBody>
      </p:sp>
      <p:sp>
        <p:nvSpPr>
          <p:cNvPr id="18" name="TextBox 17">
            <a:extLst>
              <a:ext uri="{FF2B5EF4-FFF2-40B4-BE49-F238E27FC236}">
                <a16:creationId xmlns:a16="http://schemas.microsoft.com/office/drawing/2014/main" id="{B16A1061-00F2-8245-AA64-8B4185441036}"/>
              </a:ext>
            </a:extLst>
          </p:cNvPr>
          <p:cNvSpPr txBox="1"/>
          <p:nvPr/>
        </p:nvSpPr>
        <p:spPr>
          <a:xfrm>
            <a:off x="2701086" y="2967659"/>
            <a:ext cx="1997718" cy="563231"/>
          </a:xfrm>
          <a:prstGeom prst="rect">
            <a:avLst/>
          </a:prstGeom>
          <a:noFill/>
        </p:spPr>
        <p:txBody>
          <a:bodyPr wrap="square" rtlCol="0" anchor="t">
            <a:spAutoFit/>
          </a:bodyPr>
          <a:lstStyle/>
          <a:p>
            <a:pPr algn="ctr">
              <a:lnSpc>
                <a:spcPct val="90000"/>
              </a:lnSpc>
              <a:spcBef>
                <a:spcPct val="0"/>
              </a:spcBef>
            </a:pPr>
            <a:r>
              <a:rPr lang="zh-TW" altLang="en-US" sz="1700" dirty="0">
                <a:solidFill>
                  <a:schemeClr val="accent5">
                    <a:lumMod val="50000"/>
                  </a:schemeClr>
                </a:solidFill>
                <a:latin typeface="標楷體" panose="03000509000000000000" pitchFamily="65" charset="-120"/>
                <a:ea typeface="標楷體" panose="03000509000000000000" pitchFamily="65" charset="-120"/>
                <a:cs typeface="+mj-cs"/>
              </a:rPr>
              <a:t>適合你生活的服務及支持</a:t>
            </a:r>
            <a:endParaRPr lang="en-US" sz="17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9" name="TextBox 18">
            <a:extLst>
              <a:ext uri="{FF2B5EF4-FFF2-40B4-BE49-F238E27FC236}">
                <a16:creationId xmlns:a16="http://schemas.microsoft.com/office/drawing/2014/main" id="{3CB568AB-96E8-0043-B909-B69F2910A773}"/>
              </a:ext>
            </a:extLst>
          </p:cNvPr>
          <p:cNvSpPr txBox="1"/>
          <p:nvPr/>
        </p:nvSpPr>
        <p:spPr>
          <a:xfrm>
            <a:off x="5143278" y="2951238"/>
            <a:ext cx="1921264" cy="327782"/>
          </a:xfrm>
          <a:prstGeom prst="rect">
            <a:avLst/>
          </a:prstGeom>
          <a:noFill/>
        </p:spPr>
        <p:txBody>
          <a:bodyPr wrap="square" rtlCol="0" anchor="t">
            <a:spAutoFit/>
          </a:bodyPr>
          <a:lstStyle/>
          <a:p>
            <a:pPr algn="ctr">
              <a:lnSpc>
                <a:spcPct val="90000"/>
              </a:lnSpc>
              <a:spcBef>
                <a:spcPct val="0"/>
              </a:spcBef>
            </a:pPr>
            <a:r>
              <a:rPr lang="zh-TW" altLang="en-US" sz="1700" dirty="0">
                <a:solidFill>
                  <a:schemeClr val="accent5">
                    <a:lumMod val="50000"/>
                  </a:schemeClr>
                </a:solidFill>
                <a:latin typeface="標楷體" panose="03000509000000000000" pitchFamily="65" charset="-120"/>
                <a:ea typeface="標楷體" panose="03000509000000000000" pitchFamily="65" charset="-120"/>
                <a:cs typeface="+mj-cs"/>
              </a:rPr>
              <a:t>決定預算花費方式</a:t>
            </a:r>
            <a:endParaRPr lang="en-US" sz="17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0" name="TextBox 19">
            <a:extLst>
              <a:ext uri="{FF2B5EF4-FFF2-40B4-BE49-F238E27FC236}">
                <a16:creationId xmlns:a16="http://schemas.microsoft.com/office/drawing/2014/main" id="{BFB1BD14-3A89-6B40-B3AD-65241D3FEA1D}"/>
              </a:ext>
            </a:extLst>
          </p:cNvPr>
          <p:cNvSpPr txBox="1"/>
          <p:nvPr/>
        </p:nvSpPr>
        <p:spPr>
          <a:xfrm>
            <a:off x="7820790" y="3000275"/>
            <a:ext cx="1375672" cy="327782"/>
          </a:xfrm>
          <a:prstGeom prst="rect">
            <a:avLst/>
          </a:prstGeom>
          <a:noFill/>
        </p:spPr>
        <p:txBody>
          <a:bodyPr wrap="square" rtlCol="0" anchor="t">
            <a:spAutoFit/>
          </a:bodyPr>
          <a:lstStyle/>
          <a:p>
            <a:pPr algn="ctr">
              <a:lnSpc>
                <a:spcPct val="90000"/>
              </a:lnSpc>
              <a:spcBef>
                <a:spcPct val="0"/>
              </a:spcBef>
            </a:pPr>
            <a:r>
              <a:rPr lang="zh-TW" altLang="en-US" sz="1700" dirty="0">
                <a:solidFill>
                  <a:schemeClr val="accent5">
                    <a:lumMod val="50000"/>
                  </a:schemeClr>
                </a:solidFill>
                <a:latin typeface="標楷體" panose="03000509000000000000" pitchFamily="65" charset="-120"/>
                <a:ea typeface="標楷體" panose="03000509000000000000" pitchFamily="65" charset="-120"/>
                <a:cs typeface="+mj-cs"/>
              </a:rPr>
              <a:t>許多支持</a:t>
            </a:r>
            <a:endParaRPr lang="en-US" sz="17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327782"/>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zh-TW" altLang="en-US" sz="1700" kern="1200" dirty="0">
                <a:solidFill>
                  <a:schemeClr val="accent5">
                    <a:lumMod val="50000"/>
                  </a:schemeClr>
                </a:solidFill>
                <a:latin typeface="標楷體" panose="03000509000000000000" pitchFamily="65" charset="-120"/>
                <a:ea typeface="標楷體" panose="03000509000000000000" pitchFamily="65" charset="-120"/>
                <a:cs typeface="+mj-cs"/>
              </a:rPr>
              <a:t>個人中心</a:t>
            </a:r>
            <a:endParaRPr lang="en-US" sz="17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辨認虐待</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816045" cy="461665"/>
          </a:xfrm>
          <a:prstGeom prst="rect">
            <a:avLst/>
          </a:prstGeom>
        </p:spPr>
        <p:txBody>
          <a:bodyPr wrap="square">
            <a:spAutoFit/>
          </a:bodyPr>
          <a:lstStyle/>
          <a:p>
            <a:r>
              <a:rPr lang="zh-TW" altLang="en-US" sz="2400" b="1" dirty="0">
                <a:latin typeface="標楷體" panose="03000509000000000000" pitchFamily="65" charset="-120"/>
                <a:ea typeface="標楷體" panose="03000509000000000000" pitchFamily="65" charset="-120"/>
              </a:rPr>
              <a:t>瞭解</a:t>
            </a:r>
            <a:r>
              <a:rPr lang="zh-TW" altLang="en-US" sz="2400" dirty="0">
                <a:latin typeface="標楷體" panose="03000509000000000000" pitchFamily="65" charset="-120"/>
                <a:ea typeface="標楷體" panose="03000509000000000000" pitchFamily="65" charset="-120"/>
              </a:rPr>
              <a:t>虐待可能的</a:t>
            </a:r>
            <a:r>
              <a:rPr lang="zh-TW" altLang="en-US" sz="2400" u="sng" dirty="0">
                <a:latin typeface="標楷體" panose="03000509000000000000" pitchFamily="65" charset="-120"/>
                <a:ea typeface="標楷體" panose="03000509000000000000" pitchFamily="65" charset="-120"/>
              </a:rPr>
              <a:t>跡象</a:t>
            </a:r>
            <a:r>
              <a:rPr lang="zh-TW" altLang="en-US" sz="2400" dirty="0">
                <a:latin typeface="標楷體" panose="03000509000000000000" pitchFamily="65" charset="-120"/>
                <a:ea typeface="標楷體" panose="03000509000000000000" pitchFamily="65" charset="-120"/>
              </a:rPr>
              <a:t>及</a:t>
            </a:r>
            <a:r>
              <a:rPr lang="zh-TW" altLang="en-US" sz="2400" u="sng" dirty="0">
                <a:latin typeface="標楷體" panose="03000509000000000000" pitchFamily="65" charset="-120"/>
                <a:ea typeface="標楷體" panose="03000509000000000000" pitchFamily="65" charset="-120"/>
              </a:rPr>
              <a:t>徵兆</a:t>
            </a:r>
            <a:r>
              <a:rPr lang="zh-TW" altLang="en-US" sz="2400" dirty="0">
                <a:latin typeface="標楷體" panose="03000509000000000000" pitchFamily="65" charset="-120"/>
                <a:ea typeface="標楷體" panose="03000509000000000000" pitchFamily="65" charset="-120"/>
              </a:rPr>
              <a:t>是重要的</a:t>
            </a:r>
            <a:r>
              <a:rPr lang="en-US" sz="2400" dirty="0">
                <a:latin typeface="標楷體" panose="03000509000000000000" pitchFamily="65" charset="-120"/>
                <a:ea typeface="標楷體" panose="03000509000000000000" pitchFamily="65" charset="-120"/>
              </a:rPr>
              <a:t>。</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2122987446"/>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辨認虐待</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20" name="Rectangle 19">
            <a:extLst>
              <a:ext uri="{FF2B5EF4-FFF2-40B4-BE49-F238E27FC236}">
                <a16:creationId xmlns:a16="http://schemas.microsoft.com/office/drawing/2014/main" id="{F7B9ABD1-F31C-EB49-A774-0733B540240F}"/>
              </a:ext>
            </a:extLst>
          </p:cNvPr>
          <p:cNvSpPr/>
          <p:nvPr/>
        </p:nvSpPr>
        <p:spPr>
          <a:xfrm>
            <a:off x="3854370" y="5350153"/>
            <a:ext cx="5046562" cy="923330"/>
          </a:xfrm>
          <a:prstGeom prst="rect">
            <a:avLst/>
          </a:prstGeom>
        </p:spPr>
        <p:txBody>
          <a:bodyPr wrap="square">
            <a:spAutoFit/>
          </a:bodyPr>
          <a:lstStyle/>
          <a:p>
            <a:r>
              <a:rPr lang="zh-TW" altLang="en-US" sz="5400" dirty="0">
                <a:latin typeface="標楷體" panose="03000509000000000000" pitchFamily="65" charset="-120"/>
                <a:ea typeface="標楷體" panose="03000509000000000000" pitchFamily="65" charset="-120"/>
              </a:rPr>
              <a:t>這樣是</a:t>
            </a:r>
            <a:r>
              <a:rPr lang="zh-TW" altLang="en-US" sz="5400" b="1" dirty="0">
                <a:latin typeface="標楷體" panose="03000509000000000000" pitchFamily="65" charset="-120"/>
                <a:ea typeface="標楷體" panose="03000509000000000000" pitchFamily="65" charset="-120"/>
              </a:rPr>
              <a:t>不行</a:t>
            </a:r>
            <a:r>
              <a:rPr lang="zh-TW" altLang="en-US" sz="5400" dirty="0">
                <a:latin typeface="標楷體" panose="03000509000000000000" pitchFamily="65" charset="-120"/>
                <a:ea typeface="標楷體" panose="03000509000000000000" pitchFamily="65" charset="-120"/>
              </a:rPr>
              <a:t>的</a:t>
            </a:r>
            <a:r>
              <a:rPr lang="en-US" sz="5400" dirty="0">
                <a:latin typeface="標楷體" panose="03000509000000000000" pitchFamily="65" charset="-120"/>
                <a:ea typeface="標楷體" panose="03000509000000000000" pitchFamily="65" charset="-120"/>
              </a:rPr>
              <a:t>！</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若有人傷害你</a:t>
              </a:r>
              <a:endParaRPr lang="en-US" altLang="zh-TW"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或忽視你</a:t>
              </a:r>
              <a:endParaRPr 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若有人讓你</a:t>
              </a:r>
              <a:endParaRPr lang="en-US" altLang="zh-TW"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感到難過</a:t>
              </a:r>
              <a:endParaRPr 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若有人離你太近且你不喜歡</a:t>
              </a:r>
              <a:endParaRPr 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若有人讓你感到不舒服</a:t>
              </a:r>
              <a:endParaRPr 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若有人拿走</a:t>
              </a:r>
              <a:endParaRPr lang="en-US" altLang="zh-TW"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你的東西</a:t>
              </a:r>
              <a:endParaRPr 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若有人摸你</a:t>
              </a:r>
              <a:endParaRPr lang="en-US" altLang="zh-TW"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lvl="0" indent="0" algn="ctr" defTabSz="800100">
                <a:lnSpc>
                  <a:spcPct val="90000"/>
                </a:lnSpc>
                <a:spcBef>
                  <a:spcPct val="0"/>
                </a:spcBef>
                <a:spcAft>
                  <a:spcPct val="35000"/>
                </a:spcAft>
                <a:buNone/>
              </a:pPr>
              <a:r>
                <a:rPr lang="zh-TW" alt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且你不喜歡</a:t>
              </a:r>
              <a:endParaRPr lang="en-US" sz="1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
        <p:nvSpPr>
          <p:cNvPr id="36" name="Rectangle 35">
            <a:extLst>
              <a:ext uri="{FF2B5EF4-FFF2-40B4-BE49-F238E27FC236}">
                <a16:creationId xmlns:a16="http://schemas.microsoft.com/office/drawing/2014/main" id="{52A51B7A-6185-5544-859D-29E4EE898A28}"/>
              </a:ext>
            </a:extLst>
          </p:cNvPr>
          <p:cNvSpPr/>
          <p:nvPr/>
        </p:nvSpPr>
        <p:spPr>
          <a:xfrm>
            <a:off x="4023622" y="1489069"/>
            <a:ext cx="3982720" cy="646331"/>
          </a:xfrm>
          <a:prstGeom prst="rect">
            <a:avLst/>
          </a:prstGeom>
        </p:spPr>
        <p:txBody>
          <a:bodyPr wrap="square">
            <a:spAutoFit/>
          </a:bodyPr>
          <a:lstStyle/>
          <a:p>
            <a:pPr algn="ctr"/>
            <a:r>
              <a:rPr lang="zh-TW" altLang="en-US" sz="3600" b="1" dirty="0">
                <a:latin typeface="標楷體" panose="03000509000000000000" pitchFamily="65" charset="-120"/>
                <a:ea typeface="標楷體" panose="03000509000000000000" pitchFamily="65" charset="-120"/>
              </a:rPr>
              <a:t>千萬別忽視</a:t>
            </a:r>
            <a:r>
              <a:rPr lang="en-US" sz="3600" b="1" dirty="0">
                <a:latin typeface="標楷體" panose="03000509000000000000" pitchFamily="65" charset="-120"/>
                <a:ea typeface="標楷體" panose="03000509000000000000" pitchFamily="65" charset="-120"/>
              </a:rPr>
              <a:t> </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ea typeface="+mj-ea"/>
                <a:cs typeface="+mj-cs"/>
                <a:hlinkClick r:id="rId3" action="ppaction://hlinkfile"/>
              </a:rPr>
              <a:t>*</a:t>
            </a:r>
            <a:endParaRPr lang="en-US" sz="54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告發虐待</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3" name="Rectangle 2">
            <a:extLst>
              <a:ext uri="{FF2B5EF4-FFF2-40B4-BE49-F238E27FC236}">
                <a16:creationId xmlns:a16="http://schemas.microsoft.com/office/drawing/2014/main" id="{3FD3F1FA-DD3E-F447-8627-416AA5496DED}"/>
              </a:ext>
            </a:extLst>
          </p:cNvPr>
          <p:cNvSpPr/>
          <p:nvPr/>
        </p:nvSpPr>
        <p:spPr>
          <a:xfrm>
            <a:off x="256032" y="1278436"/>
            <a:ext cx="4825324" cy="1077218"/>
          </a:xfrm>
          <a:prstGeom prst="rect">
            <a:avLst/>
          </a:prstGeom>
        </p:spPr>
        <p:txBody>
          <a:bodyPr wrap="square">
            <a:spAutoFit/>
          </a:bodyPr>
          <a:lstStyle/>
          <a:p>
            <a:pPr algn="ctr"/>
            <a:r>
              <a:rPr lang="zh-TW" altLang="en-US" sz="3200" b="1" dirty="0">
                <a:latin typeface="標楷體" panose="03000509000000000000" pitchFamily="65" charset="-120"/>
                <a:ea typeface="標楷體" panose="03000509000000000000" pitchFamily="65" charset="-120"/>
              </a:rPr>
              <a:t>告訴你</a:t>
            </a:r>
            <a:r>
              <a:rPr lang="zh-TW" altLang="en-US" sz="3200" b="1" u="sng" dirty="0">
                <a:latin typeface="標楷體" panose="03000509000000000000" pitchFamily="65" charset="-120"/>
                <a:ea typeface="標楷體" panose="03000509000000000000" pitchFamily="65" charset="-120"/>
              </a:rPr>
              <a:t>信任</a:t>
            </a:r>
            <a:r>
              <a:rPr lang="zh-TW" altLang="en-US" sz="3200" b="1" dirty="0">
                <a:latin typeface="標楷體" panose="03000509000000000000" pitchFamily="65" charset="-120"/>
                <a:ea typeface="標楷體" panose="03000509000000000000" pitchFamily="65" charset="-120"/>
              </a:rPr>
              <a:t>的人</a:t>
            </a:r>
            <a:r>
              <a:rPr lang="en-US" sz="3200" dirty="0">
                <a:latin typeface="標楷體" panose="03000509000000000000" pitchFamily="65" charset="-120"/>
                <a:ea typeface="標楷體" panose="03000509000000000000" pitchFamily="65" charset="-120"/>
              </a:rPr>
              <a:t>：</a:t>
            </a:r>
          </a:p>
          <a:p>
            <a:endParaRPr lang="en-US" sz="3200" i="1" dirty="0">
              <a:latin typeface="標楷體" panose="03000509000000000000" pitchFamily="65" charset="-120"/>
              <a:ea typeface="標楷體" panose="03000509000000000000" pitchFamily="65" charset="-12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708833"/>
            <a:ext cx="5475152" cy="2862322"/>
          </a:xfrm>
          <a:prstGeom prst="rect">
            <a:avLst/>
          </a:prstGeom>
        </p:spPr>
        <p:txBody>
          <a:bodyPr wrap="square">
            <a:spAutoFit/>
          </a:bodyPr>
          <a:lstStyle/>
          <a:p>
            <a:endParaRPr lang="en-US" sz="20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家庭</a:t>
            </a:r>
            <a:r>
              <a:rPr lang="en-US" sz="2000" dirty="0">
                <a:latin typeface="標楷體" panose="03000509000000000000" pitchFamily="65" charset="-120"/>
                <a:ea typeface="標楷體" panose="03000509000000000000" pitchFamily="65" charset="-120"/>
              </a:rPr>
              <a:t> </a:t>
            </a: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朋友</a:t>
            </a:r>
            <a:endParaRPr lang="en-US" sz="20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同學</a:t>
            </a:r>
            <a:endParaRPr lang="en-US" sz="20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同事</a:t>
            </a:r>
            <a:r>
              <a:rPr lang="en-US" sz="2000" dirty="0">
                <a:latin typeface="標楷體" panose="03000509000000000000" pitchFamily="65" charset="-120"/>
                <a:ea typeface="標楷體" panose="03000509000000000000" pitchFamily="65" charset="-120"/>
              </a:rPr>
              <a:t> </a:t>
            </a: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獨立協助者</a:t>
            </a:r>
            <a:endParaRPr lang="en-US" sz="20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你的服務協調員</a:t>
            </a:r>
            <a:endParaRPr lang="en-US" sz="20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醫療專業人員</a:t>
            </a:r>
            <a:endParaRPr lang="en-US" sz="20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sz="2000" dirty="0">
              <a:latin typeface="標楷體" panose="03000509000000000000" pitchFamily="65" charset="-120"/>
              <a:ea typeface="標楷體" panose="03000509000000000000" pitchFamily="65" charset="-12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7" y="2067821"/>
            <a:ext cx="6096000" cy="1938992"/>
          </a:xfrm>
          <a:prstGeom prst="rect">
            <a:avLst/>
          </a:prstGeom>
        </p:spPr>
        <p:txBody>
          <a:bodyPr>
            <a:spAutoFit/>
          </a:bodyPr>
          <a:lstStyle/>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確定你的安全</a:t>
            </a:r>
            <a:endParaRPr lang="en-US" sz="20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通報適當人員</a:t>
            </a:r>
            <a:endParaRPr lang="en-US" sz="2000" dirty="0">
              <a:latin typeface="標楷體" panose="03000509000000000000" pitchFamily="65" charset="-120"/>
              <a:ea typeface="標楷體" panose="03000509000000000000" pitchFamily="65" charset="-120"/>
            </a:endParaRPr>
          </a:p>
          <a:p>
            <a:pPr marL="914400" lvl="1"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成人保護服務</a:t>
            </a:r>
            <a:endParaRPr lang="en-US" sz="2000" dirty="0">
              <a:latin typeface="標楷體" panose="03000509000000000000" pitchFamily="65" charset="-120"/>
              <a:ea typeface="標楷體" panose="03000509000000000000" pitchFamily="65" charset="-120"/>
            </a:endParaRPr>
          </a:p>
          <a:p>
            <a:pPr marL="914400" lvl="1"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兒童保護服務</a:t>
            </a:r>
            <a:endParaRPr lang="en-US" sz="2000" dirty="0">
              <a:latin typeface="標楷體" panose="03000509000000000000" pitchFamily="65" charset="-120"/>
              <a:ea typeface="標楷體" panose="03000509000000000000" pitchFamily="65" charset="-120"/>
            </a:endParaRPr>
          </a:p>
          <a:p>
            <a:pPr marL="914400" lvl="1"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地方執法單位</a:t>
            </a:r>
            <a:endParaRPr lang="en-US" sz="2000" dirty="0">
              <a:latin typeface="標楷體" panose="03000509000000000000" pitchFamily="65" charset="-120"/>
              <a:ea typeface="標楷體" panose="03000509000000000000" pitchFamily="65" charset="-120"/>
            </a:endParaRPr>
          </a:p>
          <a:p>
            <a:pPr marL="914400" lvl="1" indent="-457200">
              <a:buFont typeface="Arial" panose="020B0604020202020204" pitchFamily="34" charset="0"/>
              <a:buChar char="•"/>
            </a:pPr>
            <a:r>
              <a:rPr lang="zh-TW" altLang="en-US" sz="2000" dirty="0">
                <a:latin typeface="標楷體" panose="03000509000000000000" pitchFamily="65" charset="-120"/>
                <a:ea typeface="標楷體" panose="03000509000000000000" pitchFamily="65" charset="-120"/>
              </a:rPr>
              <a:t>你的區域中心</a:t>
            </a:r>
            <a:endParaRPr lang="en-US" sz="2000" dirty="0">
              <a:latin typeface="標楷體" panose="03000509000000000000" pitchFamily="65" charset="-120"/>
              <a:ea typeface="標楷體" panose="03000509000000000000" pitchFamily="65" charset="-120"/>
            </a:endParaRPr>
          </a:p>
        </p:txBody>
      </p:sp>
      <p:sp>
        <p:nvSpPr>
          <p:cNvPr id="8" name="Rectangle 7">
            <a:extLst>
              <a:ext uri="{FF2B5EF4-FFF2-40B4-BE49-F238E27FC236}">
                <a16:creationId xmlns:a16="http://schemas.microsoft.com/office/drawing/2014/main" id="{FEB0E9DF-DDDE-7C4C-BAD0-C2310B355D13}"/>
              </a:ext>
            </a:extLst>
          </p:cNvPr>
          <p:cNvSpPr/>
          <p:nvPr/>
        </p:nvSpPr>
        <p:spPr>
          <a:xfrm>
            <a:off x="6580040" y="1278436"/>
            <a:ext cx="3290717" cy="584775"/>
          </a:xfrm>
          <a:prstGeom prst="rect">
            <a:avLst/>
          </a:prstGeom>
        </p:spPr>
        <p:txBody>
          <a:bodyPr wrap="square">
            <a:spAutoFit/>
          </a:bodyPr>
          <a:lstStyle/>
          <a:p>
            <a:r>
              <a:rPr lang="zh-TW" altLang="en-US" sz="3200" b="1" dirty="0">
                <a:latin typeface="標楷體" panose="03000509000000000000" pitchFamily="65" charset="-120"/>
                <a:ea typeface="標楷體" panose="03000509000000000000" pitchFamily="65" charset="-120"/>
              </a:rPr>
              <a:t>他們會</a:t>
            </a:r>
            <a:r>
              <a:rPr lang="zh-TW" altLang="en-US" sz="3200" b="1" u="sng" dirty="0">
                <a:latin typeface="標楷體" panose="03000509000000000000" pitchFamily="65" charset="-120"/>
                <a:ea typeface="標楷體" panose="03000509000000000000" pitchFamily="65" charset="-120"/>
              </a:rPr>
              <a:t>協助</a:t>
            </a:r>
            <a:r>
              <a:rPr lang="en-US" sz="3200" b="1" dirty="0">
                <a:latin typeface="標楷體" panose="03000509000000000000" pitchFamily="65" charset="-120"/>
                <a:ea typeface="標楷體" panose="03000509000000000000" pitchFamily="65" charset="-120"/>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6847181" cy="494342"/>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複習</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權利及安全</a:t>
            </a:r>
            <a:endParaRPr lang="en-US" sz="2800" dirty="0">
              <a:latin typeface="標楷體" panose="03000509000000000000" pitchFamily="65" charset="-120"/>
              <a:ea typeface="標楷體" panose="03000509000000000000" pitchFamily="65" charset="-120"/>
            </a:endParaRP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590931"/>
          </a:xfrm>
          <a:prstGeom prst="rect">
            <a:avLst/>
          </a:prstGeom>
          <a:noFill/>
        </p:spPr>
        <p:txBody>
          <a:bodyPr wrap="square" rtlCol="0">
            <a:spAutoFit/>
          </a:bodyPr>
          <a:lstStyle/>
          <a:p>
            <a:pPr algn="ctr">
              <a:lnSpc>
                <a:spcPct val="90000"/>
              </a:lnSpc>
              <a:spcBef>
                <a:spcPct val="0"/>
              </a:spcBef>
            </a:pPr>
            <a:r>
              <a:rPr lang="zh-TW" altLang="en-US" sz="3600" b="1" dirty="0">
                <a:solidFill>
                  <a:schemeClr val="bg2">
                    <a:lumMod val="10000"/>
                  </a:schemeClr>
                </a:solidFill>
                <a:latin typeface="標楷體" panose="03000509000000000000" pitchFamily="65" charset="-120"/>
                <a:ea typeface="標楷體" panose="03000509000000000000" pitchFamily="65" charset="-120"/>
              </a:rPr>
              <a:t>複習權利及安全</a:t>
            </a:r>
            <a:endParaRPr lang="en-US" sz="3600" b="1" dirty="0">
              <a:solidFill>
                <a:schemeClr val="bg2">
                  <a:lumMod val="10000"/>
                </a:schemeClr>
              </a:solidFill>
              <a:latin typeface="標楷體" panose="03000509000000000000" pitchFamily="65" charset="-120"/>
              <a:ea typeface="標楷體" panose="03000509000000000000" pitchFamily="65" charset="-120"/>
            </a:endParaRP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308324"/>
          </a:xfrm>
          <a:prstGeom prst="rect">
            <a:avLst/>
          </a:prstGeom>
        </p:spPr>
        <p:txBody>
          <a:bodyPr wrap="square">
            <a:spAutoFit/>
          </a:bodyPr>
          <a:lstStyle/>
          <a:p>
            <a:pPr marL="457200" indent="-457200">
              <a:buFont typeface="Wingdings" panose="05000000000000000000" pitchFamily="2" charset="2"/>
              <a:buChar char="ü"/>
            </a:pPr>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你的權利</a:t>
            </a:r>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犯罪背景調查</a:t>
            </a:r>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辨認和告發虐待</a:t>
            </a:r>
            <a:endParaRPr 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TW" altLang="en-US" dirty="0">
                <a:latin typeface="標楷體" panose="03000509000000000000" pitchFamily="65" charset="-120"/>
                <a:ea typeface="標楷體" panose="03000509000000000000" pitchFamily="65" charset="-120"/>
              </a:rPr>
              <a:t>後續步驟</a:t>
            </a:r>
            <a:endParaRPr lang="en-US" dirty="0">
              <a:latin typeface="標楷體" panose="03000509000000000000" pitchFamily="65" charset="-120"/>
              <a:ea typeface="標楷體" panose="03000509000000000000" pitchFamily="65" charset="-120"/>
            </a:endParaRP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zh-TW" altLang="en-US" b="1" dirty="0">
                  <a:solidFill>
                    <a:schemeClr val="accent5">
                      <a:lumMod val="50000"/>
                    </a:schemeClr>
                  </a:solidFill>
                  <a:latin typeface="標楷體" panose="03000509000000000000" pitchFamily="65" charset="-120"/>
                  <a:ea typeface="標楷體" panose="03000509000000000000" pitchFamily="65" charset="-120"/>
                  <a:cs typeface="+mj-cs"/>
                </a:rPr>
                <a:t>角色及責任</a:t>
              </a:r>
              <a:endParaRPr lang="en-US" b="1"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你</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支持圈</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服務協調員</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服務提供者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標楷體" panose="03000509000000000000" pitchFamily="65" charset="-120"/>
                <a:ea typeface="標楷體" panose="03000509000000000000" pitchFamily="65" charset="-120"/>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8" y="3127359"/>
              <a:ext cx="3109170" cy="1837426"/>
            </a:xfrm>
            <a:prstGeom prst="rect">
              <a:avLst/>
            </a:prstGeom>
            <a:noFill/>
          </p:spPr>
          <p:txBody>
            <a:bodyPr wrap="square" rtlCol="0">
              <a:spAutoFit/>
            </a:bodyPr>
            <a:lstStyle/>
            <a:p>
              <a:r>
                <a:rPr lang="zh-TW" altLang="en-US" b="1" dirty="0">
                  <a:solidFill>
                    <a:schemeClr val="accent5">
                      <a:lumMod val="50000"/>
                    </a:schemeClr>
                  </a:solidFill>
                  <a:latin typeface="標楷體" panose="03000509000000000000" pitchFamily="65" charset="-120"/>
                  <a:ea typeface="標楷體" panose="03000509000000000000" pitchFamily="65" charset="-120"/>
                </a:rPr>
                <a:t>五大原則</a:t>
              </a:r>
              <a:endParaRPr lang="en-US" b="1" dirty="0">
                <a:solidFill>
                  <a:schemeClr val="accent5">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自由</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授權</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責任</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確認</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762623" y="2007261"/>
            <a:ext cx="2630530" cy="590931"/>
          </a:xfrm>
          <a:prstGeom prst="rect">
            <a:avLst/>
          </a:prstGeom>
          <a:noFill/>
        </p:spPr>
        <p:txBody>
          <a:bodyPr wrap="square" rtlCol="0">
            <a:spAutoFit/>
          </a:bodyPr>
          <a:lstStyle/>
          <a:p>
            <a:pPr algn="ctr">
              <a:lnSpc>
                <a:spcPct val="90000"/>
              </a:lnSpc>
              <a:spcBef>
                <a:spcPct val="0"/>
              </a:spcBef>
            </a:pPr>
            <a:r>
              <a:rPr lang="zh-TW" altLang="en-US" sz="3600" b="1" dirty="0">
                <a:solidFill>
                  <a:schemeClr val="bg2">
                    <a:lumMod val="10000"/>
                  </a:schemeClr>
                </a:solidFill>
                <a:latin typeface="標楷體" panose="03000509000000000000" pitchFamily="65" charset="-120"/>
                <a:ea typeface="標楷體" panose="03000509000000000000" pitchFamily="65" charset="-120"/>
              </a:rPr>
              <a:t>概述</a:t>
            </a:r>
            <a:r>
              <a:rPr lang="en-US" sz="3600" b="1" dirty="0">
                <a:solidFill>
                  <a:schemeClr val="bg2">
                    <a:lumMod val="10000"/>
                  </a:schemeClr>
                </a:solidFill>
                <a:latin typeface="標楷體" panose="03000509000000000000" pitchFamily="65" charset="-120"/>
                <a:ea typeface="標楷體" panose="03000509000000000000" pitchFamily="65" charset="-120"/>
              </a:rPr>
              <a:t>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TW" altLang="en-US" sz="2800" dirty="0">
                <a:latin typeface="標楷體" panose="03000509000000000000" pitchFamily="65" charset="-120"/>
                <a:ea typeface="標楷體" panose="03000509000000000000" pitchFamily="65" charset="-120"/>
              </a:rPr>
              <a:t>後續步驟</a:t>
            </a:r>
            <a:endParaRPr lang="en-US" sz="2800" dirty="0">
              <a:latin typeface="標楷體" panose="03000509000000000000" pitchFamily="65" charset="-120"/>
              <a:ea typeface="標楷體" panose="03000509000000000000" pitchFamily="65" charset="-120"/>
            </a:endParaRPr>
          </a:p>
        </p:txBody>
      </p:sp>
      <p:sp>
        <p:nvSpPr>
          <p:cNvPr id="9" name="TextBox 8">
            <a:extLst>
              <a:ext uri="{FF2B5EF4-FFF2-40B4-BE49-F238E27FC236}">
                <a16:creationId xmlns:a16="http://schemas.microsoft.com/office/drawing/2014/main" id="{5D4FFC79-5BEB-3244-A84F-3E90F5C61842}"/>
              </a:ext>
            </a:extLst>
          </p:cNvPr>
          <p:cNvSpPr txBox="1"/>
          <p:nvPr/>
        </p:nvSpPr>
        <p:spPr>
          <a:xfrm>
            <a:off x="105672" y="595179"/>
            <a:ext cx="3104887"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108543"/>
          </a:xfrm>
          <a:prstGeom prst="rect">
            <a:avLst/>
          </a:prstGeom>
        </p:spPr>
        <p:txBody>
          <a:bodyPr wrap="square">
            <a:spAutoFit/>
          </a:bodyPr>
          <a:lstStyle/>
          <a:p>
            <a:pPr marL="457200" indent="-457200">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區域中心計畫</a:t>
            </a:r>
            <a:endParaRPr lang="en-US" sz="2800" dirty="0">
              <a:latin typeface="標楷體" panose="03000509000000000000" pitchFamily="65" charset="-120"/>
              <a:ea typeface="標楷體" panose="03000509000000000000" pitchFamily="65" charset="-120"/>
            </a:endParaRPr>
          </a:p>
          <a:p>
            <a:endParaRPr lang="en-US" sz="28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地方諮詢委員會</a:t>
            </a:r>
            <a:endParaRPr lang="en-US" sz="2800" dirty="0">
              <a:latin typeface="標楷體" panose="03000509000000000000" pitchFamily="65" charset="-120"/>
              <a:ea typeface="標楷體" panose="03000509000000000000" pitchFamily="65" charset="-120"/>
            </a:endParaRPr>
          </a:p>
          <a:p>
            <a:endParaRPr lang="en-US" sz="28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自我決定資源</a:t>
            </a:r>
            <a:endParaRPr lang="en-US" sz="2800" dirty="0">
              <a:latin typeface="標楷體" panose="03000509000000000000" pitchFamily="65" charset="-120"/>
              <a:ea typeface="標楷體" panose="03000509000000000000" pitchFamily="65" charset="-120"/>
            </a:endParaRPr>
          </a:p>
          <a:p>
            <a:endParaRPr lang="en-US" sz="28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自我決定社區資源</a:t>
            </a:r>
            <a:endParaRPr 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後續步驟</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23827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區域中心計畫</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3" name="Rectangle 2">
            <a:extLst>
              <a:ext uri="{FF2B5EF4-FFF2-40B4-BE49-F238E27FC236}">
                <a16:creationId xmlns:a16="http://schemas.microsoft.com/office/drawing/2014/main" id="{C0F880C3-6EAC-4A47-B470-9DBC129BDBDE}"/>
              </a:ext>
            </a:extLst>
          </p:cNvPr>
          <p:cNvSpPr/>
          <p:nvPr/>
        </p:nvSpPr>
        <p:spPr>
          <a:xfrm>
            <a:off x="3389934" y="2178549"/>
            <a:ext cx="5262979" cy="1446550"/>
          </a:xfrm>
          <a:prstGeom prst="rect">
            <a:avLst/>
          </a:prstGeom>
        </p:spPr>
        <p:txBody>
          <a:bodyPr wrap="none">
            <a:spAutoFit/>
          </a:bodyPr>
          <a:lstStyle/>
          <a:p>
            <a:pPr algn="ctr"/>
            <a:r>
              <a:rPr lang="zh-TW" altLang="en-US" sz="4400" dirty="0">
                <a:latin typeface="標楷體" panose="03000509000000000000" pitchFamily="65" charset="-120"/>
                <a:ea typeface="標楷體" panose="03000509000000000000" pitchFamily="65" charset="-120"/>
              </a:rPr>
              <a:t>預留位置</a:t>
            </a:r>
            <a:r>
              <a:rPr lang="en-US" sz="4400" dirty="0">
                <a:latin typeface="標楷體" panose="03000509000000000000" pitchFamily="65" charset="-120"/>
                <a:ea typeface="標楷體" panose="03000509000000000000" pitchFamily="65" charset="-120"/>
              </a:rPr>
              <a:t>：</a:t>
            </a:r>
          </a:p>
          <a:p>
            <a:pPr algn="ctr"/>
            <a:r>
              <a:rPr lang="zh-TW" altLang="en-US" sz="4400" dirty="0">
                <a:latin typeface="標楷體" panose="03000509000000000000" pitchFamily="65" charset="-120"/>
                <a:ea typeface="標楷體" panose="03000509000000000000" pitchFamily="65" charset="-120"/>
              </a:rPr>
              <a:t>各特定區域中心計畫</a:t>
            </a:r>
            <a:endParaRPr 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後續步驟</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0873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標楷體" panose="03000509000000000000" pitchFamily="65" charset="-120"/>
                <a:cs typeface="+mj-cs"/>
              </a:rPr>
              <a:t>SDP</a:t>
            </a:r>
            <a:r>
              <a:rPr lang="zh-TW" altLang="en-US" sz="2700" b="1" kern="1200" dirty="0">
                <a:solidFill>
                  <a:schemeClr val="bg2">
                    <a:lumMod val="10000"/>
                  </a:schemeClr>
                </a:solidFill>
                <a:latin typeface="Century Gothic" panose="020B0502020202020204" pitchFamily="34" charset="0"/>
                <a:ea typeface="標楷體" panose="03000509000000000000" pitchFamily="65" charset="-120"/>
                <a:cs typeface="+mj-cs"/>
              </a:rPr>
              <a:t>地方諮詢團體</a:t>
            </a:r>
            <a:endParaRPr lang="en-US" sz="2700" b="1" kern="1200" dirty="0">
              <a:solidFill>
                <a:schemeClr val="bg2">
                  <a:lumMod val="10000"/>
                </a:schemeClr>
              </a:solidFill>
              <a:latin typeface="Century Gothic" panose="020B0502020202020204" pitchFamily="34" charset="0"/>
              <a:ea typeface="標楷體" panose="03000509000000000000" pitchFamily="65" charset="-120"/>
              <a:cs typeface="+mj-cs"/>
            </a:endParaRP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600" dirty="0">
                <a:latin typeface="Century Gothic" panose="020B0502020202020204" pitchFamily="34" charset="0"/>
                <a:ea typeface="標楷體" panose="03000509000000000000" pitchFamily="65" charset="-120"/>
              </a:rPr>
              <a:t>SD</a:t>
            </a:r>
            <a:r>
              <a:rPr lang="zh-TW" altLang="en-US" sz="7600" dirty="0">
                <a:latin typeface="Century Gothic" panose="020B0502020202020204" pitchFamily="34" charset="0"/>
                <a:ea typeface="標楷體" panose="03000509000000000000" pitchFamily="65" charset="-120"/>
              </a:rPr>
              <a:t>地方諮詢委員會會議舉行</a:t>
            </a:r>
            <a:r>
              <a:rPr lang="en-US" sz="7600" dirty="0">
                <a:latin typeface="Century Gothic" panose="020B0502020202020204" pitchFamily="34" charset="0"/>
                <a:ea typeface="標楷體" panose="03000509000000000000" pitchFamily="65" charset="-120"/>
              </a:rPr>
              <a:t>：</a:t>
            </a:r>
          </a:p>
          <a:p>
            <a:pPr marL="0" indent="0">
              <a:buFont typeface="Arial" panose="020B0604020202020204" pitchFamily="34" charset="0"/>
              <a:buNone/>
            </a:pPr>
            <a:r>
              <a:rPr lang="en-US" sz="7600" dirty="0">
                <a:latin typeface="Century Gothic" panose="020B0502020202020204" pitchFamily="34" charset="0"/>
                <a:ea typeface="標楷體" panose="03000509000000000000" pitchFamily="65" charset="-120"/>
              </a:rPr>
              <a:t>	</a:t>
            </a:r>
            <a:r>
              <a:rPr lang="zh-TW" altLang="en-US" sz="7600" dirty="0">
                <a:latin typeface="Century Gothic" panose="020B0502020202020204" pitchFamily="34" charset="0"/>
                <a:ea typeface="標楷體" panose="03000509000000000000" pitchFamily="65" charset="-120"/>
              </a:rPr>
              <a:t>日期</a:t>
            </a:r>
            <a:r>
              <a:rPr lang="en-US" sz="7600" dirty="0">
                <a:latin typeface="Century Gothic" panose="020B0502020202020204" pitchFamily="34" charset="0"/>
                <a:ea typeface="標楷體" panose="03000509000000000000" pitchFamily="65" charset="-120"/>
              </a:rPr>
              <a:t>：</a:t>
            </a:r>
          </a:p>
          <a:p>
            <a:pPr marL="0" indent="0">
              <a:buFont typeface="Arial" panose="020B0604020202020204" pitchFamily="34" charset="0"/>
              <a:buNone/>
            </a:pPr>
            <a:r>
              <a:rPr lang="en-US" sz="7600" dirty="0">
                <a:latin typeface="Century Gothic" panose="020B0502020202020204" pitchFamily="34" charset="0"/>
                <a:ea typeface="標楷體" panose="03000509000000000000" pitchFamily="65" charset="-120"/>
              </a:rPr>
              <a:t>	</a:t>
            </a:r>
            <a:r>
              <a:rPr lang="zh-TW" altLang="en-US" sz="7600" dirty="0">
                <a:latin typeface="Century Gothic" panose="020B0502020202020204" pitchFamily="34" charset="0"/>
                <a:ea typeface="標楷體" panose="03000509000000000000" pitchFamily="65" charset="-120"/>
              </a:rPr>
              <a:t>地點</a:t>
            </a:r>
            <a:r>
              <a:rPr lang="en-US" sz="7600" dirty="0">
                <a:latin typeface="Century Gothic" panose="020B0502020202020204" pitchFamily="34" charset="0"/>
                <a:ea typeface="標楷體" panose="03000509000000000000" pitchFamily="65" charset="-120"/>
              </a:rPr>
              <a:t>：</a:t>
            </a:r>
          </a:p>
          <a:p>
            <a:pPr marL="0" indent="0">
              <a:buFont typeface="Arial" panose="020B0604020202020204" pitchFamily="34" charset="0"/>
              <a:buNone/>
            </a:pPr>
            <a:endParaRPr lang="en-US" sz="4300" dirty="0">
              <a:latin typeface="Century Gothic" panose="020B0502020202020204" pitchFamily="34" charset="0"/>
              <a:ea typeface="標楷體" panose="03000509000000000000" pitchFamily="65" charset="-120"/>
            </a:endParaRPr>
          </a:p>
          <a:p>
            <a:pPr algn="ctr">
              <a:buFont typeface="Arial" panose="020B0604020202020204" pitchFamily="34" charset="0"/>
              <a:buNone/>
            </a:pPr>
            <a:endParaRPr lang="en-US" b="1" dirty="0">
              <a:latin typeface="Century Gothic" panose="020B0502020202020204" pitchFamily="34" charset="0"/>
              <a:ea typeface="標楷體" panose="03000509000000000000" pitchFamily="65" charset="-120"/>
            </a:endParaRPr>
          </a:p>
          <a:p>
            <a:endParaRPr lang="en-US" dirty="0">
              <a:latin typeface="Century Gothic" panose="020B0502020202020204" pitchFamily="34" charset="0"/>
              <a:ea typeface="標楷體" panose="03000509000000000000" pitchFamily="65" charset="-120"/>
            </a:endParaRPr>
          </a:p>
          <a:p>
            <a:endParaRPr lang="en-US" dirty="0">
              <a:latin typeface="Century Gothic" panose="020B0502020202020204" pitchFamily="34" charset="0"/>
              <a:ea typeface="標楷體" panose="03000509000000000000" pitchFamily="65" charset="-120"/>
            </a:endParaRPr>
          </a:p>
        </p:txBody>
      </p:sp>
      <p:sp>
        <p:nvSpPr>
          <p:cNvPr id="10" name="TextBox 9"/>
          <p:cNvSpPr txBox="1"/>
          <p:nvPr/>
        </p:nvSpPr>
        <p:spPr>
          <a:xfrm>
            <a:off x="2573350" y="1232735"/>
            <a:ext cx="7248500" cy="523220"/>
          </a:xfrm>
          <a:prstGeom prst="rect">
            <a:avLst/>
          </a:prstGeom>
          <a:noFill/>
        </p:spPr>
        <p:txBody>
          <a:bodyPr wrap="square" rtlCol="0">
            <a:spAutoFit/>
          </a:bodyPr>
          <a:lstStyle/>
          <a:p>
            <a:pPr algn="ctr"/>
            <a:r>
              <a:rPr lang="zh-TW" altLang="en-US" sz="2800" dirty="0">
                <a:latin typeface="標楷體" panose="03000509000000000000" pitchFamily="65" charset="-120"/>
                <a:ea typeface="標楷體" panose="03000509000000000000" pitchFamily="65" charset="-120"/>
              </a:rPr>
              <a:t>與地方支持連結</a:t>
            </a:r>
            <a:r>
              <a:rPr lang="en-US" sz="2800" dirty="0">
                <a:latin typeface="標楷體" panose="03000509000000000000" pitchFamily="65" charset="-120"/>
                <a:ea typeface="標楷體" panose="03000509000000000000" pitchFamily="65" charset="-120"/>
              </a:rPr>
              <a:t>！</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9031857" y="2968874"/>
            <a:ext cx="3045956" cy="646331"/>
          </a:xfrm>
          <a:prstGeom prst="rect">
            <a:avLst/>
          </a:prstGeom>
          <a:noFill/>
        </p:spPr>
        <p:txBody>
          <a:bodyPr wrap="square" rtlCol="0">
            <a:spAutoFit/>
          </a:bodyPr>
          <a:lstStyle/>
          <a:p>
            <a:pPr algn="ctr">
              <a:lnSpc>
                <a:spcPct val="90000"/>
              </a:lnSpc>
              <a:spcBef>
                <a:spcPct val="0"/>
              </a:spcBef>
            </a:pPr>
            <a:r>
              <a:rPr lang="zh-TW" altLang="en-US" sz="2000" kern="1200" dirty="0">
                <a:solidFill>
                  <a:schemeClr val="accent5">
                    <a:lumMod val="50000"/>
                  </a:schemeClr>
                </a:solidFill>
                <a:latin typeface="標楷體" panose="03000509000000000000" pitchFamily="65" charset="-120"/>
                <a:ea typeface="標楷體" panose="03000509000000000000" pitchFamily="65" charset="-120"/>
                <a:cs typeface="+mj-cs"/>
              </a:rPr>
              <a:t>提供持續改</a:t>
            </a:r>
            <a:br>
              <a:rPr lang="en-US" altLang="zh-TW" sz="2000" kern="1200" dirty="0">
                <a:solidFill>
                  <a:schemeClr val="accent5">
                    <a:lumMod val="50000"/>
                  </a:schemeClr>
                </a:solidFill>
                <a:latin typeface="標楷體" panose="03000509000000000000" pitchFamily="65" charset="-120"/>
                <a:ea typeface="標楷體" panose="03000509000000000000" pitchFamily="65" charset="-120"/>
                <a:cs typeface="+mj-cs"/>
              </a:rPr>
            </a:br>
            <a:r>
              <a:rPr lang="zh-TW" altLang="en-US" sz="2000" kern="1200" dirty="0">
                <a:solidFill>
                  <a:schemeClr val="accent5">
                    <a:lumMod val="50000"/>
                  </a:schemeClr>
                </a:solidFill>
                <a:latin typeface="標楷體" panose="03000509000000000000" pitchFamily="65" charset="-120"/>
                <a:ea typeface="標楷體" panose="03000509000000000000" pitchFamily="65" charset="-120"/>
                <a:cs typeface="+mj-cs"/>
              </a:rPr>
              <a:t>善</a:t>
            </a:r>
            <a:r>
              <a:rPr lang="zh-TW" altLang="en-US" sz="2000" dirty="0">
                <a:solidFill>
                  <a:schemeClr val="accent5">
                    <a:lumMod val="50000"/>
                  </a:schemeClr>
                </a:solidFill>
                <a:latin typeface="標楷體" panose="03000509000000000000" pitchFamily="65" charset="-120"/>
                <a:ea typeface="標楷體" panose="03000509000000000000" pitchFamily="65" charset="-120"/>
              </a:rPr>
              <a:t>建議</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9" name="TextBox 18"/>
          <p:cNvSpPr txBox="1"/>
          <p:nvPr/>
        </p:nvSpPr>
        <p:spPr>
          <a:xfrm>
            <a:off x="6388346" y="2968874"/>
            <a:ext cx="2846976"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kern="1200" dirty="0">
                <a:solidFill>
                  <a:schemeClr val="accent5">
                    <a:lumMod val="50000"/>
                  </a:schemeClr>
                </a:solidFill>
                <a:latin typeface="標楷體" panose="03000509000000000000" pitchFamily="65" charset="-120"/>
                <a:ea typeface="標楷體" panose="03000509000000000000" pitchFamily="65" charset="-120"/>
                <a:cs typeface="+mj-cs"/>
              </a:rPr>
              <a:t>能進行推廣</a:t>
            </a:r>
            <a:br>
              <a:rPr lang="en-US" altLang="zh-TW" sz="2000" kern="1200" dirty="0">
                <a:solidFill>
                  <a:schemeClr val="accent5">
                    <a:lumMod val="50000"/>
                  </a:schemeClr>
                </a:solidFill>
                <a:latin typeface="標楷體" panose="03000509000000000000" pitchFamily="65" charset="-120"/>
                <a:ea typeface="標楷體" panose="03000509000000000000" pitchFamily="65" charset="-120"/>
                <a:cs typeface="+mj-cs"/>
              </a:rPr>
            </a:br>
            <a:r>
              <a:rPr lang="zh-TW" altLang="en-US" sz="2000" kern="1200" dirty="0">
                <a:solidFill>
                  <a:schemeClr val="accent5">
                    <a:lumMod val="50000"/>
                  </a:schemeClr>
                </a:solidFill>
                <a:latin typeface="標楷體" panose="03000509000000000000" pitchFamily="65" charset="-120"/>
                <a:ea typeface="標楷體" panose="03000509000000000000" pitchFamily="65" charset="-120"/>
                <a:cs typeface="+mj-cs"/>
              </a:rPr>
              <a:t>及提供訓練</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20" name="TextBox 19"/>
          <p:cNvSpPr txBox="1"/>
          <p:nvPr/>
        </p:nvSpPr>
        <p:spPr>
          <a:xfrm>
            <a:off x="3223292" y="2949070"/>
            <a:ext cx="3165054" cy="646331"/>
          </a:xfrm>
          <a:prstGeom prst="rect">
            <a:avLst/>
          </a:prstGeom>
          <a:noFill/>
        </p:spPr>
        <p:txBody>
          <a:bodyPr wrap="square" rtlCol="0">
            <a:spAutoFit/>
          </a:bodyPr>
          <a:lstStyle/>
          <a:p>
            <a:pPr algn="ctr">
              <a:lnSpc>
                <a:spcPct val="90000"/>
              </a:lnSpc>
              <a:spcBef>
                <a:spcPct val="0"/>
              </a:spcBef>
            </a:pPr>
            <a:r>
              <a:rPr lang="zh-TW" altLang="en-US" sz="2000" kern="1200" dirty="0">
                <a:solidFill>
                  <a:schemeClr val="accent5">
                    <a:lumMod val="50000"/>
                  </a:schemeClr>
                </a:solidFill>
                <a:latin typeface="標楷體" panose="03000509000000000000" pitchFamily="65" charset="-120"/>
                <a:ea typeface="標楷體" panose="03000509000000000000" pitchFamily="65" charset="-120"/>
                <a:cs typeface="+mj-cs"/>
              </a:rPr>
              <a:t>監督</a:t>
            </a:r>
            <a:r>
              <a:rPr lang="zh-TW" altLang="en-US" sz="2000" dirty="0">
                <a:solidFill>
                  <a:schemeClr val="accent5">
                    <a:lumMod val="50000"/>
                  </a:schemeClr>
                </a:solidFill>
                <a:latin typeface="標楷體" panose="03000509000000000000" pitchFamily="65" charset="-120"/>
                <a:ea typeface="標楷體" panose="03000509000000000000" pitchFamily="65" charset="-120"/>
              </a:rPr>
              <a:t>課程</a:t>
            </a:r>
            <a:r>
              <a:rPr lang="zh-TW" altLang="en-US" sz="2000" kern="1200" dirty="0">
                <a:solidFill>
                  <a:schemeClr val="accent5">
                    <a:lumMod val="50000"/>
                  </a:schemeClr>
                </a:solidFill>
                <a:latin typeface="標楷體" panose="03000509000000000000" pitchFamily="65" charset="-120"/>
                <a:ea typeface="標楷體" panose="03000509000000000000" pitchFamily="65" charset="-120"/>
                <a:cs typeface="+mj-cs"/>
              </a:rPr>
              <a:t>發展</a:t>
            </a:r>
            <a:br>
              <a:rPr lang="en-US" altLang="zh-TW" sz="2000" kern="1200" dirty="0">
                <a:solidFill>
                  <a:schemeClr val="accent5">
                    <a:lumMod val="50000"/>
                  </a:schemeClr>
                </a:solidFill>
                <a:latin typeface="標楷體" panose="03000509000000000000" pitchFamily="65" charset="-120"/>
                <a:ea typeface="標楷體" panose="03000509000000000000" pitchFamily="65" charset="-120"/>
                <a:cs typeface="+mj-cs"/>
              </a:rPr>
            </a:br>
            <a:r>
              <a:rPr lang="zh-TW" altLang="en-US" sz="2000" kern="1200" dirty="0">
                <a:solidFill>
                  <a:schemeClr val="accent5">
                    <a:lumMod val="50000"/>
                  </a:schemeClr>
                </a:solidFill>
                <a:latin typeface="標楷體" panose="03000509000000000000" pitchFamily="65" charset="-120"/>
                <a:ea typeface="標楷體" panose="03000509000000000000" pitchFamily="65" charset="-120"/>
                <a:cs typeface="+mj-cs"/>
              </a:rPr>
              <a:t>及持續進展</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0" y="2995147"/>
            <a:ext cx="3545855" cy="1015663"/>
          </a:xfrm>
          <a:prstGeom prst="rect">
            <a:avLst/>
          </a:prstGeom>
          <a:noFill/>
        </p:spPr>
        <p:txBody>
          <a:bodyPr wrap="square" rtlCol="0">
            <a:spAutoFit/>
          </a:bodyPr>
          <a:lstStyle/>
          <a:p>
            <a:pPr algn="ct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協同</a:t>
            </a:r>
            <a:r>
              <a:rPr lang="en-US" sz="2000"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交流會議包含</a:t>
            </a:r>
            <a:r>
              <a:rPr lang="en-US" sz="2000" dirty="0">
                <a:solidFill>
                  <a:schemeClr val="accent5">
                    <a:lumMod val="50000"/>
                  </a:schemeClr>
                </a:solidFill>
                <a:latin typeface="標楷體" panose="03000509000000000000" pitchFamily="65" charset="-120"/>
                <a:ea typeface="標楷體" panose="03000509000000000000" pitchFamily="65" charset="-120"/>
                <a:cs typeface="+mj-cs"/>
              </a:rPr>
              <a:t>：</a:t>
            </a:r>
            <a:br>
              <a:rPr lang="en-US" sz="2000" dirty="0">
                <a:solidFill>
                  <a:schemeClr val="accent5">
                    <a:lumMod val="50000"/>
                  </a:schemeClr>
                </a:solidFill>
                <a:latin typeface="標楷體" panose="03000509000000000000" pitchFamily="65" charset="-120"/>
                <a:ea typeface="標楷體" panose="03000509000000000000" pitchFamily="65" charset="-120"/>
                <a:cs typeface="+mj-cs"/>
              </a:rPr>
            </a:b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學員</a:t>
            </a:r>
            <a:r>
              <a:rPr lang="en-US" altLang="zh-TW" sz="2000" dirty="0">
                <a:solidFill>
                  <a:schemeClr val="accent5">
                    <a:lumMod val="50000"/>
                  </a:schemeClr>
                </a:solidFill>
                <a:latin typeface="標楷體" panose="03000509000000000000" pitchFamily="65" charset="-120"/>
                <a:ea typeface="標楷體" panose="03000509000000000000" pitchFamily="65" charset="-120"/>
              </a:rPr>
              <a:t>、</a:t>
            </a: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altLang="zh-TW" sz="2000" dirty="0">
                <a:solidFill>
                  <a:schemeClr val="accent5">
                    <a:lumMod val="50000"/>
                  </a:schemeClr>
                </a:solidFill>
                <a:latin typeface="標楷體" panose="03000509000000000000" pitchFamily="65" charset="-120"/>
                <a:ea typeface="標楷體" panose="03000509000000000000" pitchFamily="65" charset="-120"/>
              </a:rPr>
              <a:t>、</a:t>
            </a: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獨立協助者</a:t>
            </a:r>
            <a:r>
              <a:rPr lang="zh-TW" altLang="en-US" sz="2000" dirty="0">
                <a:solidFill>
                  <a:schemeClr val="accent5">
                    <a:lumMod val="50000"/>
                  </a:schemeClr>
                </a:solidFill>
                <a:latin typeface="標楷體" panose="03000509000000000000" pitchFamily="65" charset="-120"/>
                <a:ea typeface="標楷體" panose="03000509000000000000" pitchFamily="65" charset="-120"/>
              </a:rPr>
              <a:t>、</a:t>
            </a:r>
            <a:r>
              <a:rPr lang="en-US" sz="2000" dirty="0">
                <a:solidFill>
                  <a:schemeClr val="accent5">
                    <a:lumMod val="50000"/>
                  </a:schemeClr>
                </a:solidFill>
                <a:latin typeface="標楷體" panose="03000509000000000000" pitchFamily="65" charset="-120"/>
                <a:ea typeface="標楷體" panose="03000509000000000000" pitchFamily="65" charset="-120"/>
                <a:cs typeface="+mj-cs"/>
              </a:rPr>
              <a:t>FMS，</a:t>
            </a: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及服務提供者</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後續步驟</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資源</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7" name="TextBox 6"/>
          <p:cNvSpPr txBox="1"/>
          <p:nvPr/>
        </p:nvSpPr>
        <p:spPr>
          <a:xfrm>
            <a:off x="3802713" y="2443867"/>
            <a:ext cx="7277100" cy="369332"/>
          </a:xfrm>
          <a:prstGeom prst="rect">
            <a:avLst/>
          </a:prstGeom>
          <a:noFill/>
        </p:spPr>
        <p:txBody>
          <a:bodyPr wrap="square" rtlCol="0">
            <a:spAutoFit/>
          </a:bodyPr>
          <a:lstStyle/>
          <a:p>
            <a:pPr>
              <a:lnSpc>
                <a:spcPct val="90000"/>
              </a:lnSpc>
              <a:spcBef>
                <a:spcPct val="0"/>
              </a:spcBef>
            </a:pPr>
            <a:r>
              <a:rPr lang="zh-TW" altLang="en-US" sz="2000" dirty="0">
                <a:latin typeface="標楷體" panose="03000509000000000000" pitchFamily="65" charset="-120"/>
                <a:ea typeface="標楷體" panose="03000509000000000000" pitchFamily="65" charset="-120"/>
              </a:rPr>
              <a:t>自我決定中心</a:t>
            </a:r>
            <a:r>
              <a:rPr lang="en-US" sz="2000" dirty="0">
                <a:latin typeface="Century Gothic" panose="020B0502020202020204" pitchFamily="34" charset="0"/>
              </a:rPr>
              <a:t>：</a:t>
            </a:r>
            <a:r>
              <a:rPr lang="en-US" altLang="zh-TW" sz="2000" dirty="0">
                <a:latin typeface="Century Gothic" panose="020B0502020202020204" pitchFamily="34" charset="0"/>
              </a:rPr>
              <a:t>self-determination.com</a:t>
            </a:r>
            <a:endParaRPr lang="en-US" sz="2000" dirty="0">
              <a:latin typeface="Century Gothic" panose="020B0502020202020204" pitchFamily="34" charset="0"/>
            </a:endParaRPr>
          </a:p>
        </p:txBody>
      </p:sp>
      <p:sp>
        <p:nvSpPr>
          <p:cNvPr id="9" name="TextBox 8"/>
          <p:cNvSpPr txBox="1"/>
          <p:nvPr/>
        </p:nvSpPr>
        <p:spPr>
          <a:xfrm>
            <a:off x="3847937" y="4083957"/>
            <a:ext cx="8161954" cy="369332"/>
          </a:xfrm>
          <a:prstGeom prst="rect">
            <a:avLst/>
          </a:prstGeom>
          <a:noFill/>
        </p:spPr>
        <p:txBody>
          <a:bodyPr wrap="square" rtlCol="0">
            <a:spAutoFit/>
          </a:bodyPr>
          <a:lstStyle/>
          <a:p>
            <a:pPr>
              <a:lnSpc>
                <a:spcPct val="90000"/>
              </a:lnSpc>
              <a:spcBef>
                <a:spcPct val="0"/>
              </a:spcBef>
            </a:pPr>
            <a:r>
              <a:rPr lang="zh-TW" altLang="en-US" sz="2000" dirty="0">
                <a:latin typeface="Century Gothic" panose="020B0502020202020204" pitchFamily="34" charset="0"/>
                <a:ea typeface="標楷體" panose="03000509000000000000" pitchFamily="65" charset="-120"/>
              </a:rPr>
              <a:t>加州</a:t>
            </a:r>
            <a:r>
              <a:rPr lang="en-US" sz="2000" dirty="0">
                <a:latin typeface="Century Gothic" panose="020B0502020202020204" pitchFamily="34" charset="0"/>
                <a:ea typeface="標楷體" panose="03000509000000000000" pitchFamily="65" charset="-120"/>
              </a:rPr>
              <a:t>SDP</a:t>
            </a:r>
            <a:r>
              <a:rPr lang="zh-TW" altLang="en-US" sz="2000" dirty="0">
                <a:latin typeface="Century Gothic" panose="020B0502020202020204" pitchFamily="34" charset="0"/>
                <a:ea typeface="標楷體" panose="03000509000000000000" pitchFamily="65" charset="-120"/>
              </a:rPr>
              <a:t>更新</a:t>
            </a:r>
            <a:r>
              <a:rPr lang="en-US" sz="2000" dirty="0">
                <a:latin typeface="Century Gothic" panose="020B0502020202020204" pitchFamily="34" charset="0"/>
                <a:ea typeface="標楷體" panose="03000509000000000000" pitchFamily="65" charset="-120"/>
              </a:rPr>
              <a:t>：</a:t>
            </a:r>
            <a:r>
              <a:rPr lang="en-US" altLang="zh-TW" sz="2000" dirty="0">
                <a:latin typeface="Century Gothic" panose="020B0502020202020204" pitchFamily="34" charset="0"/>
                <a:ea typeface="標楷體" panose="03000509000000000000" pitchFamily="65" charset="-120"/>
              </a:rPr>
              <a:t>dds.ca.gov/SDP</a:t>
            </a:r>
            <a:r>
              <a:rPr lang="zh-TW" altLang="en-US" sz="2000" dirty="0">
                <a:latin typeface="Century Gothic" panose="020B0502020202020204" pitchFamily="34" charset="0"/>
                <a:ea typeface="標楷體" panose="03000509000000000000" pitchFamily="65" charset="-120"/>
              </a:rPr>
              <a:t>及</a:t>
            </a:r>
            <a:r>
              <a:rPr lang="en-US" sz="2000" dirty="0">
                <a:latin typeface="Century Gothic" panose="020B0502020202020204" pitchFamily="34" charset="0"/>
                <a:ea typeface="標楷體" panose="03000509000000000000" pitchFamily="65" charset="-120"/>
              </a:rPr>
              <a:t>[</a:t>
            </a:r>
            <a:r>
              <a:rPr lang="zh-TW" altLang="en-US" sz="2000" dirty="0">
                <a:latin typeface="Century Gothic" panose="020B0502020202020204" pitchFamily="34" charset="0"/>
                <a:ea typeface="標楷體" panose="03000509000000000000" pitchFamily="65" charset="-120"/>
              </a:rPr>
              <a:t>輸入</a:t>
            </a:r>
            <a:r>
              <a:rPr lang="en-US" sz="2000" dirty="0">
                <a:latin typeface="Century Gothic" panose="020B0502020202020204" pitchFamily="34" charset="0"/>
                <a:ea typeface="標楷體" panose="03000509000000000000" pitchFamily="65" charset="-120"/>
              </a:rPr>
              <a:t>RC</a:t>
            </a:r>
            <a:r>
              <a:rPr lang="zh-TW" altLang="en-US" sz="2000" dirty="0">
                <a:latin typeface="Century Gothic" panose="020B0502020202020204" pitchFamily="34" charset="0"/>
                <a:ea typeface="標楷體" panose="03000509000000000000" pitchFamily="65" charset="-120"/>
              </a:rPr>
              <a:t>地點</a:t>
            </a:r>
            <a:r>
              <a:rPr lang="en-US" sz="2000" dirty="0">
                <a:latin typeface="Century Gothic" panose="020B0502020202020204" pitchFamily="34" charset="0"/>
                <a:ea typeface="標楷體" panose="03000509000000000000" pitchFamily="65" charset="-120"/>
              </a:rPr>
              <a:t>]</a:t>
            </a:r>
            <a:endParaRPr lang="en-US" sz="2000" kern="1200" dirty="0">
              <a:solidFill>
                <a:schemeClr val="accent5">
                  <a:lumMod val="50000"/>
                </a:schemeClr>
              </a:solidFill>
              <a:latin typeface="Century Gothic" panose="020B0502020202020204" pitchFamily="34" charset="0"/>
              <a:ea typeface="標楷體" panose="03000509000000000000" pitchFamily="65" charset="-120"/>
              <a:cs typeface="+mj-cs"/>
            </a:endParaRPr>
          </a:p>
        </p:txBody>
      </p:sp>
      <p:sp>
        <p:nvSpPr>
          <p:cNvPr id="11" name="TextBox 10"/>
          <p:cNvSpPr txBox="1"/>
          <p:nvPr/>
        </p:nvSpPr>
        <p:spPr>
          <a:xfrm>
            <a:off x="3367100" y="5724047"/>
            <a:ext cx="8699780"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這是我的選擇</a:t>
            </a:r>
            <a:r>
              <a:rPr lang="en-US" sz="2000" dirty="0">
                <a:latin typeface="Century Gothic" panose="020B0502020202020204" pitchFamily="34" charset="0"/>
              </a:rPr>
              <a:t>：</a:t>
            </a:r>
            <a:r>
              <a:rPr lang="en-US" altLang="zh-TW" sz="2000" dirty="0">
                <a:latin typeface="Century Gothic" panose="020B0502020202020204" pitchFamily="34" charset="0"/>
              </a:rPr>
              <a:t>mn.gov/</a:t>
            </a:r>
            <a:r>
              <a:rPr lang="en-US" altLang="zh-TW" sz="2000" dirty="0" err="1">
                <a:latin typeface="Century Gothic" panose="020B0502020202020204" pitchFamily="34" charset="0"/>
              </a:rPr>
              <a:t>mnddc</a:t>
            </a:r>
            <a:r>
              <a:rPr lang="en-US" altLang="zh-TW" sz="2000" dirty="0">
                <a:latin typeface="Century Gothic" panose="020B0502020202020204" pitchFamily="34" charset="0"/>
              </a:rPr>
              <a:t>/extra/publications/Its-My-Choice.pdf</a:t>
            </a:r>
            <a:endParaRPr lang="en-US" sz="2000" dirty="0">
              <a:latin typeface="Century Gothic" panose="020B0502020202020204" pitchFamily="34" charset="0"/>
            </a:endParaRP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後續步驟</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複習</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048000"/>
            <a:ext cx="8058150" cy="2677656"/>
          </a:xfrm>
          <a:prstGeom prst="rect">
            <a:avLst/>
          </a:prstGeom>
          <a:noFill/>
        </p:spPr>
        <p:txBody>
          <a:bodyPr wrap="square" rtlCol="0">
            <a:spAutoFit/>
          </a:bodyPr>
          <a:lstStyle/>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區域中心計畫</a:t>
            </a:r>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地方諮詢委員會</a:t>
            </a:r>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自我決定資源</a:t>
            </a:r>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400" dirty="0">
                <a:latin typeface="標楷體" panose="03000509000000000000" pitchFamily="65" charset="-120"/>
                <a:ea typeface="標楷體" panose="03000509000000000000" pitchFamily="65" charset="-120"/>
              </a:rPr>
              <a:t>自我決定社區資源</a:t>
            </a:r>
            <a:endParaRPr lang="en-US" sz="2400" dirty="0">
              <a:latin typeface="標楷體" panose="03000509000000000000" pitchFamily="65" charset="-120"/>
              <a:ea typeface="標楷體" panose="03000509000000000000" pitchFamily="65" charset="-120"/>
            </a:endParaRPr>
          </a:p>
        </p:txBody>
      </p:sp>
      <p:sp>
        <p:nvSpPr>
          <p:cNvPr id="9" name="TextBox 8"/>
          <p:cNvSpPr txBox="1"/>
          <p:nvPr/>
        </p:nvSpPr>
        <p:spPr>
          <a:xfrm>
            <a:off x="3884565" y="2267615"/>
            <a:ext cx="4378492" cy="590931"/>
          </a:xfrm>
          <a:prstGeom prst="rect">
            <a:avLst/>
          </a:prstGeom>
          <a:noFill/>
        </p:spPr>
        <p:txBody>
          <a:bodyPr wrap="square" rtlCol="0">
            <a:spAutoFit/>
          </a:bodyPr>
          <a:lstStyle/>
          <a:p>
            <a:pPr algn="ctr">
              <a:lnSpc>
                <a:spcPct val="90000"/>
              </a:lnSpc>
              <a:spcBef>
                <a:spcPct val="0"/>
              </a:spcBef>
            </a:pPr>
            <a:r>
              <a:rPr lang="zh-TW" altLang="en-US" sz="3600" b="1" dirty="0">
                <a:solidFill>
                  <a:schemeClr val="bg2">
                    <a:lumMod val="10000"/>
                  </a:schemeClr>
                </a:solidFill>
                <a:latin typeface="標楷體" panose="03000509000000000000" pitchFamily="65" charset="-120"/>
                <a:ea typeface="標楷體" panose="03000509000000000000" pitchFamily="65" charset="-120"/>
              </a:rPr>
              <a:t>後續步驟複習</a:t>
            </a:r>
            <a:endParaRPr lang="en-US" sz="3600" b="1" dirty="0">
              <a:solidFill>
                <a:schemeClr val="bg2">
                  <a:lumMod val="1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何謂自我決定</a:t>
            </a:r>
            <a:endParaRPr lang="en-US" sz="2800" dirty="0">
              <a:latin typeface="標楷體" panose="03000509000000000000" pitchFamily="65" charset="-120"/>
              <a:ea typeface="標楷體" panose="03000509000000000000" pitchFamily="65" charset="-120"/>
            </a:endParaRP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617019"/>
            <a:ext cx="7646424"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dirty="0">
                <a:solidFill>
                  <a:schemeClr val="bg2">
                    <a:lumMod val="10000"/>
                  </a:schemeClr>
                </a:solidFill>
                <a:latin typeface="標楷體" panose="03000509000000000000" pitchFamily="65" charset="-120"/>
                <a:ea typeface="標楷體" panose="03000509000000000000" pitchFamily="65" charset="-120"/>
                <a:cs typeface="+mj-cs"/>
              </a:rPr>
              <a:t>自我決定課程概述</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b="1" u="sng" dirty="0">
                <a:solidFill>
                  <a:schemeClr val="accent5">
                    <a:lumMod val="50000"/>
                  </a:schemeClr>
                </a:solidFill>
                <a:latin typeface="標楷體" panose="03000509000000000000" pitchFamily="65" charset="-120"/>
                <a:ea typeface="標楷體" panose="03000509000000000000" pitchFamily="65" charset="-120"/>
                <a:cs typeface="+mj-cs"/>
              </a:rPr>
              <a:t>傳統服務</a:t>
            </a:r>
            <a:endParaRPr lang="en-US" sz="2000" b="1" u="sng"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2" name="TextBox 11"/>
          <p:cNvSpPr txBox="1"/>
          <p:nvPr/>
        </p:nvSpPr>
        <p:spPr>
          <a:xfrm>
            <a:off x="7416647" y="1963974"/>
            <a:ext cx="36733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TW" altLang="en-US" sz="2000" b="1" u="sng" kern="1200" dirty="0">
                <a:solidFill>
                  <a:schemeClr val="accent5">
                    <a:lumMod val="50000"/>
                  </a:schemeClr>
                </a:solidFill>
                <a:latin typeface="標楷體" panose="03000509000000000000" pitchFamily="65" charset="-120"/>
                <a:ea typeface="標楷體" panose="03000509000000000000" pitchFamily="65" charset="-120"/>
                <a:cs typeface="+mj-cs"/>
              </a:rPr>
              <a:t>自我決定課程</a:t>
            </a:r>
            <a:endParaRPr lang="en-US" sz="2000" b="1" u="sng"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3" name="TextBox 12"/>
          <p:cNvSpPr txBox="1"/>
          <p:nvPr/>
        </p:nvSpPr>
        <p:spPr>
          <a:xfrm>
            <a:off x="517619" y="2539635"/>
            <a:ext cx="4642210" cy="2585323"/>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個人中心規劃</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標楷體" panose="03000509000000000000" pitchFamily="65" charset="-120"/>
                <a:ea typeface="標楷體" panose="03000509000000000000" pitchFamily="65" charset="-120"/>
                <a:cs typeface="+mj-cs"/>
              </a:rPr>
              <a:t>IPP </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區域中心</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業者提供者</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
        <p:nvSpPr>
          <p:cNvPr id="15" name="TextBox 14"/>
          <p:cNvSpPr txBox="1"/>
          <p:nvPr/>
        </p:nvSpPr>
        <p:spPr>
          <a:xfrm>
            <a:off x="6957391" y="2539635"/>
            <a:ext cx="4642210" cy="3693319"/>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個人中心規劃</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標楷體" panose="03000509000000000000" pitchFamily="65" charset="-120"/>
                <a:ea typeface="標楷體" panose="03000509000000000000" pitchFamily="65" charset="-120"/>
                <a:cs typeface="+mj-cs"/>
              </a:rPr>
              <a:t>IPP</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區域中心</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業者或非業者提供者</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個人預算</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sz="2000"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TW" altLang="en-US" sz="2000"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sz="2000" kern="1200" dirty="0">
              <a:solidFill>
                <a:schemeClr val="accent5">
                  <a:lumMod val="50000"/>
                </a:schemeClr>
              </a:solidFill>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TW" altLang="en-US" dirty="0">
                <a:latin typeface="標楷體" panose="03000509000000000000" pitchFamily="65" charset="-120"/>
                <a:ea typeface="標楷體" panose="03000509000000000000" pitchFamily="65" charset="-120"/>
              </a:rPr>
              <a:t>結論</a:t>
            </a:r>
            <a:endParaRPr lang="en-US" dirty="0">
              <a:latin typeface="標楷體" panose="03000509000000000000" pitchFamily="65" charset="-120"/>
              <a:ea typeface="標楷體" panose="03000509000000000000" pitchFamily="65" charset="-120"/>
            </a:endParaRP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zh-TW" altLang="en-US" b="1" dirty="0">
                  <a:solidFill>
                    <a:schemeClr val="accent5">
                      <a:lumMod val="50000"/>
                    </a:schemeClr>
                  </a:solidFill>
                  <a:latin typeface="標楷體" panose="03000509000000000000" pitchFamily="65" charset="-120"/>
                  <a:ea typeface="標楷體" panose="03000509000000000000" pitchFamily="65" charset="-120"/>
                  <a:cs typeface="+mj-cs"/>
                </a:rPr>
                <a:t>角色及責任</a:t>
              </a:r>
              <a:endParaRPr lang="en-US" b="1"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你</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家庭</a:t>
              </a:r>
              <a:r>
                <a:rPr lang="en-US" dirty="0">
                  <a:solidFill>
                    <a:schemeClr val="accent5">
                      <a:lumMod val="50000"/>
                    </a:schemeClr>
                  </a:solidFill>
                  <a:latin typeface="標楷體" panose="03000509000000000000" pitchFamily="65" charset="-120"/>
                  <a:ea typeface="標楷體" panose="03000509000000000000" pitchFamily="65" charset="-120"/>
                  <a:cs typeface="+mj-cs"/>
                </a:rPr>
                <a:t>/</a:t>
              </a: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支持圈</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服務協調員</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財務管理服務</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服務提供者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獨立協助者</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標楷體" panose="03000509000000000000" pitchFamily="65" charset="-120"/>
                <a:ea typeface="標楷體" panose="03000509000000000000" pitchFamily="65" charset="-120"/>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837426"/>
            </a:xfrm>
            <a:prstGeom prst="rect">
              <a:avLst/>
            </a:prstGeom>
            <a:noFill/>
          </p:spPr>
          <p:txBody>
            <a:bodyPr wrap="square" rtlCol="0">
              <a:spAutoFit/>
            </a:bodyPr>
            <a:lstStyle/>
            <a:p>
              <a:r>
                <a:rPr lang="zh-TW" altLang="en-US" b="1" dirty="0">
                  <a:solidFill>
                    <a:schemeClr val="accent5">
                      <a:lumMod val="50000"/>
                    </a:schemeClr>
                  </a:solidFill>
                  <a:latin typeface="標楷體" panose="03000509000000000000" pitchFamily="65" charset="-120"/>
                  <a:ea typeface="標楷體" panose="03000509000000000000" pitchFamily="65" charset="-120"/>
                </a:rPr>
                <a:t>五大原則</a:t>
              </a:r>
              <a:endParaRPr lang="en-US" b="1" dirty="0">
                <a:solidFill>
                  <a:schemeClr val="accent5">
                    <a:lumMod val="50000"/>
                  </a:schemeClr>
                </a:solidFill>
                <a:latin typeface="標楷體" panose="03000509000000000000" pitchFamily="65" charset="-120"/>
                <a:ea typeface="標楷體" panose="03000509000000000000" pitchFamily="65" charset="-120"/>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自由</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授權</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支持</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責任</a:t>
              </a:r>
              <a:endParaRPr lang="en-US" dirty="0">
                <a:solidFill>
                  <a:schemeClr val="accent5">
                    <a:lumMod val="50000"/>
                  </a:schemeClr>
                </a:solidFill>
                <a:latin typeface="標楷體" panose="03000509000000000000" pitchFamily="65" charset="-120"/>
                <a:ea typeface="標楷體" panose="03000509000000000000" pitchFamily="65" charset="-120"/>
                <a:cs typeface="+mj-cs"/>
              </a:endParaRPr>
            </a:p>
            <a:p>
              <a:pPr marL="342900" indent="-342900">
                <a:lnSpc>
                  <a:spcPct val="90000"/>
                </a:lnSpc>
                <a:spcBef>
                  <a:spcPct val="0"/>
                </a:spcBef>
                <a:buFont typeface="Wingdings" panose="05000000000000000000" pitchFamily="2" charset="2"/>
                <a:buChar char="ü"/>
              </a:pPr>
              <a:r>
                <a:rPr lang="zh-TW" altLang="en-US" dirty="0">
                  <a:solidFill>
                    <a:schemeClr val="accent5">
                      <a:lumMod val="50000"/>
                    </a:schemeClr>
                  </a:solidFill>
                  <a:latin typeface="標楷體" panose="03000509000000000000" pitchFamily="65" charset="-120"/>
                  <a:ea typeface="標楷體" panose="03000509000000000000" pitchFamily="65" charset="-120"/>
                  <a:cs typeface="+mj-cs"/>
                </a:rPr>
                <a:t>確認</a:t>
              </a:r>
              <a:r>
                <a:rPr lang="en-US" dirty="0">
                  <a:solidFill>
                    <a:schemeClr val="accent5">
                      <a:lumMod val="50000"/>
                    </a:schemeClr>
                  </a:solidFill>
                  <a:latin typeface="標楷體" panose="03000509000000000000" pitchFamily="65" charset="-120"/>
                  <a:ea typeface="標楷體" panose="03000509000000000000" pitchFamily="65" charset="-120"/>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標楷體" panose="03000509000000000000" pitchFamily="65" charset="-120"/>
                <a:ea typeface="標楷體" panose="03000509000000000000" pitchFamily="65" charset="-120"/>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結論</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56644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結論</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sp>
        <p:nvSpPr>
          <p:cNvPr id="6" name="TextBox 5"/>
          <p:cNvSpPr txBox="1"/>
          <p:nvPr/>
        </p:nvSpPr>
        <p:spPr>
          <a:xfrm>
            <a:off x="825736" y="828319"/>
            <a:ext cx="10810119" cy="10064294"/>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0" kern="1200" dirty="0">
                <a:solidFill>
                  <a:schemeClr val="accent5">
                    <a:lumMod val="50000"/>
                  </a:schemeClr>
                </a:solidFill>
                <a:effectLst>
                  <a:outerShdw blurRad="38100" dist="38100" dir="2700000" algn="tl">
                    <a:srgbClr val="000000">
                      <a:alpha val="43137"/>
                    </a:srgbClr>
                  </a:outerShdw>
                </a:effectLst>
                <a:latin typeface="Bauhaus 93" pitchFamily="82" charset="77"/>
                <a:ea typeface="+mj-ea"/>
                <a:cs typeface="+mj-cs"/>
              </a:rPr>
              <a:t>YOU</a:t>
            </a:r>
            <a:r>
              <a:rPr lang="en-US" sz="36000" dirty="0">
                <a:solidFill>
                  <a:schemeClr val="accent5">
                    <a:lumMod val="50000"/>
                  </a:schemeClr>
                </a:solidFill>
                <a:effectLst>
                  <a:outerShdw blurRad="38100" dist="38100" dir="2700000" algn="tl">
                    <a:srgbClr val="000000">
                      <a:alpha val="43137"/>
                    </a:srgbClr>
                  </a:outerShdw>
                </a:effectLst>
                <a:latin typeface="Bauhaus 93" pitchFamily="82" charset="77"/>
                <a:ea typeface="+mj-ea"/>
                <a:cs typeface="+mj-cs"/>
              </a:rPr>
              <a:t>！</a:t>
            </a:r>
            <a:endParaRPr lang="en-US" sz="36000" kern="1200" dirty="0">
              <a:solidFill>
                <a:schemeClr val="accent5">
                  <a:lumMod val="50000"/>
                </a:schemeClr>
              </a:solidFill>
              <a:latin typeface="Bauhaus 93" pitchFamily="82" charset="77"/>
              <a:ea typeface="+mj-ea"/>
              <a:cs typeface="+mj-cs"/>
            </a:endParaRPr>
          </a:p>
        </p:txBody>
      </p:sp>
      <p:sp>
        <p:nvSpPr>
          <p:cNvPr id="3" name="Rectangle 2">
            <a:extLst>
              <a:ext uri="{FF2B5EF4-FFF2-40B4-BE49-F238E27FC236}">
                <a16:creationId xmlns:a16="http://schemas.microsoft.com/office/drawing/2014/main" id="{E3335E51-F430-4E46-B94F-CB36D64B28DD}"/>
              </a:ext>
            </a:extLst>
          </p:cNvPr>
          <p:cNvSpPr/>
          <p:nvPr/>
        </p:nvSpPr>
        <p:spPr>
          <a:xfrm>
            <a:off x="110210" y="1025382"/>
            <a:ext cx="2749471"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可能操之在</a:t>
            </a:r>
            <a:endParaRPr lang="en-US" dirty="0">
              <a:latin typeface="標楷體" panose="03000509000000000000" pitchFamily="65" charset="-120"/>
              <a:ea typeface="標楷體" panose="03000509000000000000" pitchFamily="65" charset="-120"/>
            </a:endParaRPr>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110210" y="4090562"/>
            <a:ext cx="11770419" cy="2634861"/>
          </a:xfrm>
          <a:prstGeom prst="rect">
            <a:avLst/>
          </a:prstGeom>
          <a:solidFill>
            <a:schemeClr val="bg1">
              <a:lumMod val="95000"/>
              <a:alpha val="71000"/>
            </a:schemeClr>
          </a:solidFill>
          <a:ln>
            <a:noFill/>
          </a:ln>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標楷體" panose="03000509000000000000" pitchFamily="65" charset="-120"/>
              <a:ea typeface="標楷體" panose="03000509000000000000" pitchFamily="65" charset="-120"/>
            </a:endParaRPr>
          </a:p>
          <a:p>
            <a:pPr marL="0" indent="0" algn="ctr">
              <a:buFont typeface="Arial" panose="020B0604020202020204" pitchFamily="34" charset="0"/>
              <a:buNone/>
            </a:pPr>
            <a:r>
              <a:rPr lang="zh-TW" altLang="en-US" sz="8000" dirty="0">
                <a:latin typeface="標楷體" panose="03000509000000000000" pitchFamily="65" charset="-120"/>
                <a:ea typeface="標楷體" panose="03000509000000000000" pitchFamily="65" charset="-120"/>
              </a:rPr>
              <a:t>做符合你的人生計畫並協助你達到人生目標</a:t>
            </a:r>
            <a:r>
              <a:rPr lang="en-US" sz="8000" dirty="0">
                <a:latin typeface="標楷體" panose="03000509000000000000" pitchFamily="65" charset="-120"/>
                <a:ea typeface="標楷體" panose="03000509000000000000" pitchFamily="65" charset="-120"/>
              </a:rPr>
              <a:t>！</a:t>
            </a:r>
          </a:p>
          <a:p>
            <a:pPr marL="0" indent="0" algn="ctr">
              <a:buFont typeface="Arial" panose="020B0604020202020204" pitchFamily="34" charset="0"/>
              <a:buNone/>
            </a:pPr>
            <a:endParaRPr lang="en-US" sz="8000" dirty="0">
              <a:latin typeface="標楷體" panose="03000509000000000000" pitchFamily="65" charset="-120"/>
              <a:ea typeface="標楷體" panose="03000509000000000000" pitchFamily="65" charset="-120"/>
            </a:endParaRPr>
          </a:p>
          <a:p>
            <a:pPr marL="0" indent="0" algn="ctr">
              <a:buFont typeface="Arial" panose="020B0604020202020204" pitchFamily="34" charset="0"/>
              <a:buNone/>
            </a:pPr>
            <a:r>
              <a:rPr lang="en-US" sz="8000" dirty="0">
                <a:latin typeface="標楷體" panose="03000509000000000000" pitchFamily="65" charset="-120"/>
                <a:ea typeface="標楷體" panose="03000509000000000000" pitchFamily="65" charset="-120"/>
              </a:rPr>
              <a:t>     </a:t>
            </a:r>
            <a:r>
              <a:rPr lang="zh-TW" altLang="en-US" sz="8000" dirty="0">
                <a:latin typeface="標楷體" panose="03000509000000000000" pitchFamily="65" charset="-120"/>
                <a:ea typeface="標楷體" panose="03000509000000000000" pitchFamily="65" charset="-120"/>
              </a:rPr>
              <a:t>享有你選擇的人的服務</a:t>
            </a:r>
            <a:r>
              <a:rPr lang="en-US" sz="8000" dirty="0">
                <a:latin typeface="標楷體" panose="03000509000000000000" pitchFamily="65" charset="-120"/>
                <a:ea typeface="標楷體" panose="03000509000000000000" pitchFamily="65" charset="-120"/>
              </a:rPr>
              <a:t>，</a:t>
            </a:r>
          </a:p>
          <a:p>
            <a:pPr marL="0" indent="0" algn="ctr">
              <a:buFont typeface="Arial" panose="020B0604020202020204" pitchFamily="34" charset="0"/>
              <a:buNone/>
            </a:pPr>
            <a:r>
              <a:rPr lang="zh-TW" altLang="en-US" sz="8000" dirty="0">
                <a:latin typeface="標楷體" panose="03000509000000000000" pitchFamily="65" charset="-120"/>
                <a:ea typeface="標楷體" panose="03000509000000000000" pitchFamily="65" charset="-120"/>
              </a:rPr>
              <a:t>在你居住的社區且在你想要的地點</a:t>
            </a:r>
            <a:r>
              <a:rPr lang="en-US" sz="8000" dirty="0">
                <a:latin typeface="標楷體" panose="03000509000000000000" pitchFamily="65" charset="-120"/>
                <a:ea typeface="標楷體" panose="03000509000000000000" pitchFamily="65" charset="-120"/>
              </a:rPr>
              <a:t>！</a:t>
            </a:r>
            <a:endParaRPr lang="en-US" dirty="0">
              <a:latin typeface="標楷體" panose="03000509000000000000" pitchFamily="65" charset="-120"/>
              <a:ea typeface="標楷體" panose="03000509000000000000" pitchFamily="65" charset="-120"/>
            </a:endParaRPr>
          </a:p>
          <a:p>
            <a:pPr marL="0" indent="0">
              <a:buFont typeface="Arial" panose="020B0604020202020204" pitchFamily="34" charset="0"/>
              <a:buNone/>
            </a:pPr>
            <a:endParaRPr lang="en-US" dirty="0">
              <a:latin typeface="標楷體" panose="03000509000000000000" pitchFamily="65" charset="-120"/>
              <a:ea typeface="標楷體" panose="03000509000000000000" pitchFamily="65" charset="-120"/>
            </a:endParaRPr>
          </a:p>
          <a:p>
            <a:endParaRPr 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TW" altLang="en-US" sz="2800" dirty="0">
                <a:latin typeface="標楷體" panose="03000509000000000000" pitchFamily="65" charset="-120"/>
                <a:ea typeface="標楷體" panose="03000509000000000000" pitchFamily="65" charset="-120"/>
              </a:rPr>
              <a:t>結論</a:t>
            </a:r>
            <a:endParaRPr lang="en-US" sz="2800" dirty="0">
              <a:latin typeface="標楷體" panose="03000509000000000000" pitchFamily="65" charset="-120"/>
              <a:ea typeface="標楷體" panose="03000509000000000000" pitchFamily="65" charset="-120"/>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TW" altLang="en-US" sz="2700" b="1" kern="1200" dirty="0">
                <a:solidFill>
                  <a:schemeClr val="bg2">
                    <a:lumMod val="10000"/>
                  </a:schemeClr>
                </a:solidFill>
                <a:latin typeface="標楷體" panose="03000509000000000000" pitchFamily="65" charset="-120"/>
                <a:ea typeface="標楷體" panose="03000509000000000000" pitchFamily="65" charset="-120"/>
                <a:cs typeface="+mj-cs"/>
              </a:rPr>
              <a:t>問題</a:t>
            </a:r>
            <a:endParaRPr lang="en-US" sz="2700" b="1" kern="1200" dirty="0">
              <a:solidFill>
                <a:schemeClr val="bg2">
                  <a:lumMod val="10000"/>
                </a:schemeClr>
              </a:solidFill>
              <a:latin typeface="標楷體" panose="03000509000000000000" pitchFamily="65" charset="-120"/>
              <a:ea typeface="標楷體" panose="03000509000000000000" pitchFamily="65" charset="-120"/>
              <a:cs typeface="+mj-cs"/>
            </a:endParaRP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870200" y="2490728"/>
            <a:ext cx="6096000" cy="2246769"/>
          </a:xfrm>
          <a:prstGeom prst="rect">
            <a:avLst/>
          </a:prstGeom>
        </p:spPr>
        <p:txBody>
          <a:bodyPr>
            <a:spAutoFit/>
          </a:bodyPr>
          <a:lstStyle/>
          <a:p>
            <a:pPr algn="ctr"/>
            <a:r>
              <a:rPr lang="zh-TW" altLang="en-US" sz="2000" dirty="0">
                <a:latin typeface="Century Gothic" panose="020B0502020202020204" pitchFamily="34" charset="0"/>
                <a:ea typeface="標楷體" panose="03000509000000000000" pitchFamily="65" charset="-120"/>
              </a:rPr>
              <a:t>地方區域中心</a:t>
            </a:r>
            <a:r>
              <a:rPr lang="en-US" sz="2000" dirty="0">
                <a:latin typeface="Century Gothic" panose="020B0502020202020204" pitchFamily="34" charset="0"/>
                <a:ea typeface="標楷體" panose="03000509000000000000" pitchFamily="65" charset="-120"/>
              </a:rPr>
              <a:t>：（</a:t>
            </a:r>
            <a:r>
              <a:rPr lang="zh-TW" altLang="en-US" sz="2000" dirty="0">
                <a:latin typeface="Century Gothic" panose="020B0502020202020204" pitchFamily="34" charset="0"/>
                <a:ea typeface="標楷體" panose="03000509000000000000" pitchFamily="65" charset="-120"/>
              </a:rPr>
              <a:t>插入</a:t>
            </a:r>
            <a:r>
              <a:rPr lang="en-US" altLang="zh-TW" sz="2000" dirty="0">
                <a:latin typeface="Century Gothic" panose="020B0502020202020204" pitchFamily="34" charset="0"/>
                <a:ea typeface="標楷體" panose="03000509000000000000" pitchFamily="65" charset="-120"/>
              </a:rPr>
              <a:t>SDP</a:t>
            </a:r>
            <a:r>
              <a:rPr lang="zh-TW" altLang="en-US" sz="2000" dirty="0">
                <a:latin typeface="Century Gothic" panose="020B0502020202020204" pitchFamily="34" charset="0"/>
                <a:ea typeface="標楷體" panose="03000509000000000000" pitchFamily="65" charset="-120"/>
              </a:rPr>
              <a:t>資料網站連結</a:t>
            </a:r>
            <a:r>
              <a:rPr lang="en-US" sz="2000" dirty="0">
                <a:latin typeface="Century Gothic" panose="020B0502020202020204" pitchFamily="34" charset="0"/>
                <a:ea typeface="標楷體" panose="03000509000000000000" pitchFamily="65" charset="-120"/>
              </a:rPr>
              <a:t>）</a:t>
            </a:r>
          </a:p>
          <a:p>
            <a:pPr algn="ctr"/>
            <a:endParaRPr lang="en-US" sz="2000" dirty="0">
              <a:latin typeface="Century Gothic" panose="020B0502020202020204" pitchFamily="34" charset="0"/>
              <a:ea typeface="標楷體" panose="03000509000000000000" pitchFamily="65" charset="-120"/>
            </a:endParaRPr>
          </a:p>
          <a:p>
            <a:pPr algn="ctr"/>
            <a:r>
              <a:rPr lang="zh-TW" altLang="en-US" sz="2000" dirty="0">
                <a:latin typeface="Century Gothic" panose="020B0502020202020204" pitchFamily="34" charset="0"/>
                <a:ea typeface="標楷體" panose="03000509000000000000" pitchFamily="65" charset="-120"/>
              </a:rPr>
              <a:t>地方諮詢委員會</a:t>
            </a:r>
            <a:r>
              <a:rPr lang="en-US" sz="2000" dirty="0">
                <a:latin typeface="Century Gothic" panose="020B0502020202020204" pitchFamily="34" charset="0"/>
                <a:ea typeface="標楷體" panose="03000509000000000000" pitchFamily="65" charset="-120"/>
              </a:rPr>
              <a:t>：（</a:t>
            </a:r>
            <a:r>
              <a:rPr lang="zh-TW" altLang="en-US" sz="2000" dirty="0">
                <a:latin typeface="Century Gothic" panose="020B0502020202020204" pitchFamily="34" charset="0"/>
                <a:ea typeface="標楷體" panose="03000509000000000000" pitchFamily="65" charset="-120"/>
              </a:rPr>
              <a:t>插入網站連結或聯絡資料</a:t>
            </a:r>
            <a:r>
              <a:rPr lang="en-US" sz="2000" dirty="0">
                <a:latin typeface="Century Gothic" panose="020B0502020202020204" pitchFamily="34" charset="0"/>
                <a:ea typeface="標楷體" panose="03000509000000000000" pitchFamily="65" charset="-120"/>
              </a:rPr>
              <a:t>）</a:t>
            </a:r>
          </a:p>
          <a:p>
            <a:pPr algn="ctr"/>
            <a:endParaRPr lang="en-US" sz="2000" dirty="0">
              <a:latin typeface="Century Gothic" panose="020B0502020202020204" pitchFamily="34" charset="0"/>
              <a:ea typeface="標楷體" panose="03000509000000000000" pitchFamily="65" charset="-120"/>
            </a:endParaRPr>
          </a:p>
          <a:p>
            <a:pPr algn="ctr"/>
            <a:r>
              <a:rPr lang="en-US" sz="2000" dirty="0">
                <a:latin typeface="Century Gothic" panose="020B0502020202020204" pitchFamily="34" charset="0"/>
                <a:ea typeface="標楷體" panose="03000509000000000000" pitchFamily="65" charset="-120"/>
              </a:rPr>
              <a:t>DDS</a:t>
            </a:r>
            <a:r>
              <a:rPr lang="zh-TW" altLang="en-US" sz="2000" dirty="0">
                <a:latin typeface="Century Gothic" panose="020B0502020202020204" pitchFamily="34" charset="0"/>
                <a:ea typeface="標楷體" panose="03000509000000000000" pitchFamily="65" charset="-120"/>
              </a:rPr>
              <a:t>網站</a:t>
            </a:r>
            <a:r>
              <a:rPr lang="en-US" sz="2000" dirty="0">
                <a:latin typeface="Century Gothic" panose="020B0502020202020204" pitchFamily="34" charset="0"/>
                <a:ea typeface="標楷體" panose="03000509000000000000" pitchFamily="65" charset="-120"/>
              </a:rPr>
              <a:t>：</a:t>
            </a:r>
            <a:r>
              <a:rPr lang="en-US" altLang="zh-TW" sz="2000" dirty="0">
                <a:latin typeface="Century Gothic" panose="020B0502020202020204" pitchFamily="34" charset="0"/>
                <a:ea typeface="標楷體" panose="03000509000000000000" pitchFamily="65" charset="-120"/>
                <a:hlinkClick r:id="rId4"/>
              </a:rPr>
              <a:t> www.dds.ca.gov/sdp</a:t>
            </a:r>
            <a:endParaRPr lang="en-US" sz="2000" dirty="0">
              <a:latin typeface="Century Gothic" panose="020B0502020202020204" pitchFamily="34" charset="0"/>
              <a:ea typeface="標楷體" panose="03000509000000000000" pitchFamily="65" charset="-120"/>
            </a:endParaRPr>
          </a:p>
          <a:p>
            <a:pPr algn="ctr"/>
            <a:endParaRPr lang="en-US" sz="2000" dirty="0">
              <a:latin typeface="Century Gothic" panose="020B0502020202020204" pitchFamily="34" charset="0"/>
              <a:ea typeface="標楷體" panose="03000509000000000000" pitchFamily="65" charset="-120"/>
            </a:endParaRPr>
          </a:p>
          <a:p>
            <a:pPr algn="ctr"/>
            <a:r>
              <a:rPr lang="en-US" sz="2000" dirty="0">
                <a:latin typeface="Century Gothic" panose="020B0502020202020204" pitchFamily="34" charset="0"/>
                <a:ea typeface="標楷體" panose="03000509000000000000" pitchFamily="65" charset="-120"/>
              </a:rPr>
              <a:t>DDS</a:t>
            </a:r>
            <a:r>
              <a:rPr lang="zh-TW" altLang="en-US" sz="2000" dirty="0">
                <a:latin typeface="Century Gothic" panose="020B0502020202020204" pitchFamily="34" charset="0"/>
                <a:ea typeface="標楷體" panose="03000509000000000000" pitchFamily="65" charset="-120"/>
              </a:rPr>
              <a:t>信箱</a:t>
            </a:r>
            <a:r>
              <a:rPr lang="en-US" sz="2000" dirty="0">
                <a:latin typeface="Century Gothic" panose="020B0502020202020204" pitchFamily="34" charset="0"/>
                <a:ea typeface="標楷體" panose="03000509000000000000" pitchFamily="65" charset="-120"/>
              </a:rPr>
              <a:t>：</a:t>
            </a:r>
            <a:r>
              <a:rPr lang="en-US" altLang="zh-TW" sz="2000" dirty="0">
                <a:latin typeface="Century Gothic" panose="020B0502020202020204" pitchFamily="34" charset="0"/>
                <a:ea typeface="標楷體" panose="03000509000000000000" pitchFamily="65" charset="-120"/>
                <a:hlinkClick r:id="rId5"/>
              </a:rPr>
              <a:t>sdp@dds.ca.gov</a:t>
            </a:r>
            <a:endParaRPr lang="en-US" sz="2000" dirty="0">
              <a:latin typeface="Century Gothic" panose="020B0502020202020204" pitchFamily="34" charset="0"/>
              <a:ea typeface="標楷體" panose="03000509000000000000" pitchFamily="65" charset="-120"/>
            </a:endParaRPr>
          </a:p>
        </p:txBody>
      </p:sp>
      <p:sp>
        <p:nvSpPr>
          <p:cNvPr id="13" name="Title 2"/>
          <p:cNvSpPr txBox="1">
            <a:spLocks/>
          </p:cNvSpPr>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問題</a:t>
            </a:r>
            <a:r>
              <a:rPr lang="en-US" b="1" dirty="0">
                <a:solidFill>
                  <a:schemeClr val="accent5">
                    <a:lumMod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12772</TotalTime>
  <Words>19741</Words>
  <Application>Microsoft Office PowerPoint</Application>
  <PresentationFormat>Widescreen</PresentationFormat>
  <Paragraphs>1876</Paragraphs>
  <Slides>92</Slides>
  <Notes>92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92</vt:i4>
      </vt:variant>
    </vt:vector>
  </HeadingPairs>
  <TitlesOfParts>
    <vt:vector size="111" baseType="lpstr">
      <vt:lpstr>新細明體</vt:lpstr>
      <vt:lpstr>新細明體</vt:lpstr>
      <vt:lpstr>6</vt:lpstr>
      <vt:lpstr>Arial</vt:lpstr>
      <vt:lpstr>Bauhaus 93</vt:lpstr>
      <vt:lpstr>Berlin Sans FB Demi</vt:lpstr>
      <vt:lpstr>Calibri</vt:lpstr>
      <vt:lpstr>Calibri Light</vt:lpstr>
      <vt:lpstr>Century Gothic</vt:lpstr>
      <vt:lpstr>DFKai-SB</vt:lpstr>
      <vt:lpstr>DFKai-SB</vt:lpstr>
      <vt:lpstr>Symbol</vt:lpstr>
      <vt:lpstr>Times New Roman</vt:lpstr>
      <vt:lpstr>Wingdings</vt:lpstr>
      <vt:lpstr>Office Theme</vt:lpstr>
      <vt:lpstr>3_Custom Design</vt:lpstr>
      <vt:lpstr>2_Custom Design</vt:lpstr>
      <vt:lpstr>1_Custom Design</vt:lpstr>
      <vt:lpstr>Custom Design</vt:lpstr>
      <vt:lpstr>自我決定課程 說明會  訓練師訓練</vt:lpstr>
      <vt:lpstr>PowerPoint Presentation</vt:lpstr>
      <vt:lpstr>自我決定課程 說明會 </vt:lpstr>
      <vt:lpstr>PowerPoint Presentation</vt:lpstr>
      <vt:lpstr>PowerPoint Presentation</vt:lpstr>
      <vt:lpstr>何謂自我決定</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角色及責任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規劃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付費服務及支持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權利及安全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後續步驟</vt:lpstr>
      <vt:lpstr>PowerPoint Presentation</vt:lpstr>
      <vt:lpstr>PowerPoint Presentation</vt:lpstr>
      <vt:lpstr>PowerPoint Presentation</vt:lpstr>
      <vt:lpstr>PowerPoint Presentation</vt:lpstr>
      <vt:lpstr>PowerPoint Presentation</vt:lpstr>
      <vt:lpstr>結論</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PowerPoint</dc:title>
  <dc:subject>SDP</dc:subject>
  <dc:creator>DDS</dc:creator>
  <cp:keywords>SDP</cp:keywords>
  <cp:lastModifiedBy>Parsons, Jennifer@DDS</cp:lastModifiedBy>
  <cp:revision>1810</cp:revision>
  <cp:lastPrinted>2019-02-20T21:31:36Z</cp:lastPrinted>
  <dcterms:created xsi:type="dcterms:W3CDTF">2019-01-24T16:19:20Z</dcterms:created>
  <dcterms:modified xsi:type="dcterms:W3CDTF">2019-04-17T22:59:56Z</dcterms:modified>
</cp:coreProperties>
</file>